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6" r:id="rId1"/>
  </p:sldMasterIdLst>
  <p:notesMasterIdLst>
    <p:notesMasterId r:id="rId91"/>
  </p:notesMasterIdLst>
  <p:sldIdLst>
    <p:sldId id="275" r:id="rId2"/>
    <p:sldId id="276" r:id="rId3"/>
    <p:sldId id="277" r:id="rId4"/>
    <p:sldId id="278" r:id="rId5"/>
    <p:sldId id="280" r:id="rId6"/>
    <p:sldId id="282" r:id="rId7"/>
    <p:sldId id="283" r:id="rId8"/>
    <p:sldId id="284" r:id="rId9"/>
    <p:sldId id="285" r:id="rId10"/>
    <p:sldId id="286" r:id="rId11"/>
    <p:sldId id="287" r:id="rId12"/>
    <p:sldId id="258" r:id="rId13"/>
    <p:sldId id="259" r:id="rId14"/>
    <p:sldId id="260" r:id="rId15"/>
    <p:sldId id="274" r:id="rId16"/>
    <p:sldId id="261" r:id="rId17"/>
    <p:sldId id="265" r:id="rId18"/>
    <p:sldId id="266" r:id="rId19"/>
    <p:sldId id="268" r:id="rId20"/>
    <p:sldId id="269" r:id="rId21"/>
    <p:sldId id="331" r:id="rId22"/>
    <p:sldId id="333" r:id="rId23"/>
    <p:sldId id="334" r:id="rId24"/>
    <p:sldId id="335" r:id="rId25"/>
    <p:sldId id="336" r:id="rId26"/>
    <p:sldId id="337" r:id="rId27"/>
    <p:sldId id="338" r:id="rId28"/>
    <p:sldId id="339" r:id="rId29"/>
    <p:sldId id="340" r:id="rId30"/>
    <p:sldId id="342" r:id="rId31"/>
    <p:sldId id="343" r:id="rId32"/>
    <p:sldId id="344" r:id="rId33"/>
    <p:sldId id="345"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60" r:id="rId48"/>
    <p:sldId id="361" r:id="rId49"/>
    <p:sldId id="362" r:id="rId50"/>
    <p:sldId id="363" r:id="rId51"/>
    <p:sldId id="364" r:id="rId52"/>
    <p:sldId id="365" r:id="rId53"/>
    <p:sldId id="366" r:id="rId54"/>
    <p:sldId id="367" r:id="rId55"/>
    <p:sldId id="368" r:id="rId56"/>
    <p:sldId id="369" r:id="rId57"/>
    <p:sldId id="291" r:id="rId58"/>
    <p:sldId id="292" r:id="rId59"/>
    <p:sldId id="293" r:id="rId60"/>
    <p:sldId id="294" r:id="rId61"/>
    <p:sldId id="295" r:id="rId62"/>
    <p:sldId id="296" r:id="rId63"/>
    <p:sldId id="297" r:id="rId64"/>
    <p:sldId id="299" r:id="rId65"/>
    <p:sldId id="300" r:id="rId66"/>
    <p:sldId id="301" r:id="rId67"/>
    <p:sldId id="304" r:id="rId68"/>
    <p:sldId id="305" r:id="rId69"/>
    <p:sldId id="306" r:id="rId70"/>
    <p:sldId id="310" r:id="rId71"/>
    <p:sldId id="311" r:id="rId72"/>
    <p:sldId id="312" r:id="rId73"/>
    <p:sldId id="313" r:id="rId74"/>
    <p:sldId id="314" r:id="rId75"/>
    <p:sldId id="315" r:id="rId76"/>
    <p:sldId id="316" r:id="rId77"/>
    <p:sldId id="317" r:id="rId78"/>
    <p:sldId id="318" r:id="rId79"/>
    <p:sldId id="319" r:id="rId80"/>
    <p:sldId id="320" r:id="rId81"/>
    <p:sldId id="321" r:id="rId82"/>
    <p:sldId id="322" r:id="rId83"/>
    <p:sldId id="323" r:id="rId84"/>
    <p:sldId id="324" r:id="rId85"/>
    <p:sldId id="325" r:id="rId86"/>
    <p:sldId id="326" r:id="rId87"/>
    <p:sldId id="327" r:id="rId88"/>
    <p:sldId id="328" r:id="rId89"/>
    <p:sldId id="264" r:id="rId90"/>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290" autoAdjust="0"/>
    <p:restoredTop sz="80705" autoAdjust="0"/>
  </p:normalViewPr>
  <p:slideViewPr>
    <p:cSldViewPr>
      <p:cViewPr varScale="1">
        <p:scale>
          <a:sx n="64" d="100"/>
          <a:sy n="64" d="100"/>
        </p:scale>
        <p:origin x="156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oshiba\Desktop\SLS\Table5-26_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'[Table5-26_4.xlsx]ورقة1'!$B$4:$B$7</c:f>
              <c:strCache>
                <c:ptCount val="4"/>
                <c:pt idx="0">
                  <c:v>داخل المدينة</c:v>
                </c:pt>
                <c:pt idx="2">
                  <c:v>عدد الحوادث</c:v>
                </c:pt>
              </c:strCache>
            </c:strRef>
          </c:tx>
          <c:spPr>
            <a:pattFill prst="narHorz">
              <a:fgClr>
                <a:schemeClr val="accent3">
                  <a:shade val="76000"/>
                </a:schemeClr>
              </a:fgClr>
              <a:bgClr>
                <a:schemeClr val="accent3">
                  <a:shade val="76000"/>
                  <a:lumMod val="20000"/>
                  <a:lumOff val="80000"/>
                </a:schemeClr>
              </a:bgClr>
            </a:pattFill>
            <a:ln>
              <a:noFill/>
            </a:ln>
            <a:effectLst>
              <a:innerShdw blurRad="114300">
                <a:schemeClr val="accent3">
                  <a:shade val="76000"/>
                </a:schemeClr>
              </a:innerShdw>
            </a:effectLst>
          </c:spPr>
          <c:invertIfNegative val="0"/>
          <c:cat>
            <c:strRef>
              <c:f>'[Table5-26_4.xlsx]ورقة1'!$A$8:$A$21</c:f>
              <c:strCache>
                <c:ptCount val="14"/>
                <c:pt idx="0">
                  <c:v>الرياض</c:v>
                </c:pt>
                <c:pt idx="1">
                  <c:v>مكة المكرمة</c:v>
                </c:pt>
                <c:pt idx="2">
                  <c:v>المدينة المنورة</c:v>
                </c:pt>
                <c:pt idx="3">
                  <c:v>القصيم</c:v>
                </c:pt>
                <c:pt idx="4">
                  <c:v>الشرقية</c:v>
                </c:pt>
                <c:pt idx="5">
                  <c:v>عسير</c:v>
                </c:pt>
                <c:pt idx="6">
                  <c:v>تبوك</c:v>
                </c:pt>
                <c:pt idx="7">
                  <c:v>حائل</c:v>
                </c:pt>
                <c:pt idx="8">
                  <c:v>الحدود الشمالية</c:v>
                </c:pt>
                <c:pt idx="9">
                  <c:v>جازان</c:v>
                </c:pt>
                <c:pt idx="10">
                  <c:v>نجران</c:v>
                </c:pt>
                <c:pt idx="11">
                  <c:v>الباحة</c:v>
                </c:pt>
                <c:pt idx="12">
                  <c:v>الجوف</c:v>
                </c:pt>
                <c:pt idx="13">
                  <c:v>المجموع</c:v>
                </c:pt>
              </c:strCache>
            </c:strRef>
          </c:cat>
          <c:val>
            <c:numRef>
              <c:f>'[Table5-26_4.xlsx]ورقة1'!$B$8:$B$21</c:f>
              <c:numCache>
                <c:formatCode>General</c:formatCode>
                <c:ptCount val="14"/>
                <c:pt idx="0">
                  <c:v>138974</c:v>
                </c:pt>
                <c:pt idx="1">
                  <c:v>102607</c:v>
                </c:pt>
                <c:pt idx="2">
                  <c:v>12137</c:v>
                </c:pt>
                <c:pt idx="3">
                  <c:v>14295</c:v>
                </c:pt>
                <c:pt idx="4">
                  <c:v>68280</c:v>
                </c:pt>
                <c:pt idx="5">
                  <c:v>18806</c:v>
                </c:pt>
                <c:pt idx="6">
                  <c:v>16924</c:v>
                </c:pt>
                <c:pt idx="7">
                  <c:v>5378</c:v>
                </c:pt>
                <c:pt idx="8">
                  <c:v>11260</c:v>
                </c:pt>
                <c:pt idx="9">
                  <c:v>9700</c:v>
                </c:pt>
                <c:pt idx="10">
                  <c:v>1989</c:v>
                </c:pt>
                <c:pt idx="11">
                  <c:v>3079</c:v>
                </c:pt>
                <c:pt idx="12">
                  <c:v>7968</c:v>
                </c:pt>
                <c:pt idx="13">
                  <c:v>411397</c:v>
                </c:pt>
              </c:numCache>
            </c:numRef>
          </c:val>
          <c:extLst xmlns:c16r2="http://schemas.microsoft.com/office/drawing/2015/06/chart">
            <c:ext xmlns:c16="http://schemas.microsoft.com/office/drawing/2014/chart" uri="{C3380CC4-5D6E-409C-BE32-E72D297353CC}">
              <c16:uniqueId val="{00000000-B1D8-42C1-9011-BB3830DF5414}"/>
            </c:ext>
          </c:extLst>
        </c:ser>
        <c:dLbls>
          <c:showLegendKey val="0"/>
          <c:showVal val="0"/>
          <c:showCatName val="0"/>
          <c:showSerName val="0"/>
          <c:showPercent val="0"/>
          <c:showBubbleSize val="0"/>
        </c:dLbls>
        <c:gapWidth val="247"/>
        <c:overlap val="-27"/>
        <c:axId val="-1730595696"/>
        <c:axId val="-1730595152"/>
      </c:barChart>
      <c:lineChart>
        <c:grouping val="standard"/>
        <c:varyColors val="0"/>
        <c:dLbls>
          <c:showLegendKey val="0"/>
          <c:showVal val="0"/>
          <c:showCatName val="0"/>
          <c:showSerName val="0"/>
          <c:showPercent val="0"/>
          <c:showBubbleSize val="0"/>
        </c:dLbls>
        <c:marker val="1"/>
        <c:smooth val="0"/>
        <c:axId val="-1730593520"/>
        <c:axId val="-1730589712"/>
        <c:extLst xmlns:c16r2="http://schemas.microsoft.com/office/drawing/2015/06/chart">
          <c:ext xmlns:c15="http://schemas.microsoft.com/office/drawing/2012/chart" uri="{02D57815-91ED-43cb-92C2-25804820EDAC}">
            <c15:filteredLineSeries>
              <c15:ser>
                <c:idx val="1"/>
                <c:order val="1"/>
                <c:tx>
                  <c:strRef>
                    <c:extLst xmlns:c16r2="http://schemas.microsoft.com/office/drawing/2015/06/chart">
                      <c:ext uri="{02D57815-91ED-43cb-92C2-25804820EDAC}">
                        <c15:formulaRef>
                          <c15:sqref>'[Table5-26_4.xlsx]ورقة1'!$C$4:$C$7</c15:sqref>
                        </c15:formulaRef>
                      </c:ext>
                    </c:extLst>
                    <c:strCache>
                      <c:ptCount val="4"/>
                      <c:pt idx="0">
                        <c:v>داخل المدينة</c:v>
                      </c:pt>
                      <c:pt idx="2">
                        <c:v>النسبه
. p.c</c:v>
                      </c:pt>
                    </c:strCache>
                  </c:strRef>
                </c:tx>
                <c:spPr>
                  <a:ln w="28575" cap="rnd">
                    <a:solidFill>
                      <a:schemeClr val="accent3">
                        <a:tint val="77000"/>
                      </a:schemeClr>
                    </a:solidFill>
                    <a:round/>
                  </a:ln>
                  <a:effectLst/>
                </c:spPr>
                <c:marker>
                  <c:symbol val="none"/>
                </c:marker>
                <c:cat>
                  <c:strRef>
                    <c:extLst xmlns:c16r2="http://schemas.microsoft.com/office/drawing/2015/06/chart">
                      <c:ext uri="{02D57815-91ED-43cb-92C2-25804820EDAC}">
                        <c15:formulaRef>
                          <c15:sqref>'[Table5-26_4.xlsx]ورقة1'!$A$8:$A$21</c15:sqref>
                        </c15:formulaRef>
                      </c:ext>
                    </c:extLst>
                    <c:strCache>
                      <c:ptCount val="14"/>
                      <c:pt idx="0">
                        <c:v>الرياض</c:v>
                      </c:pt>
                      <c:pt idx="1">
                        <c:v>مكة المكرمة</c:v>
                      </c:pt>
                      <c:pt idx="2">
                        <c:v>المدينة المنورة</c:v>
                      </c:pt>
                      <c:pt idx="3">
                        <c:v>القصيم</c:v>
                      </c:pt>
                      <c:pt idx="4">
                        <c:v>الشرقية</c:v>
                      </c:pt>
                      <c:pt idx="5">
                        <c:v>عسير</c:v>
                      </c:pt>
                      <c:pt idx="6">
                        <c:v>تبوك</c:v>
                      </c:pt>
                      <c:pt idx="7">
                        <c:v>حائل</c:v>
                      </c:pt>
                      <c:pt idx="8">
                        <c:v>الحدود الشمالية</c:v>
                      </c:pt>
                      <c:pt idx="9">
                        <c:v>جازان</c:v>
                      </c:pt>
                      <c:pt idx="10">
                        <c:v>نجران</c:v>
                      </c:pt>
                      <c:pt idx="11">
                        <c:v>الباحة</c:v>
                      </c:pt>
                      <c:pt idx="12">
                        <c:v>الجوف</c:v>
                      </c:pt>
                      <c:pt idx="13">
                        <c:v>المجموع</c:v>
                      </c:pt>
                    </c:strCache>
                  </c:strRef>
                </c:cat>
                <c:val>
                  <c:numRef>
                    <c:extLst xmlns:c16r2="http://schemas.microsoft.com/office/drawing/2015/06/chart">
                      <c:ext uri="{02D57815-91ED-43cb-92C2-25804820EDAC}">
                        <c15:formulaRef>
                          <c15:sqref>'[Table5-26_4.xlsx]ورقة1'!$C$8:$C$21</c15:sqref>
                        </c15:formulaRef>
                      </c:ext>
                    </c:extLst>
                    <c:numCache>
                      <c:formatCode>0.00%</c:formatCode>
                      <c:ptCount val="14"/>
                      <c:pt idx="0">
                        <c:v>0.33780994999963537</c:v>
                      </c:pt>
                      <c:pt idx="1">
                        <c:v>0.24941115273081718</c:v>
                      </c:pt>
                      <c:pt idx="2">
                        <c:v>2.9501916640131066E-2</c:v>
                      </c:pt>
                      <c:pt idx="3">
                        <c:v>3.4747458051468533E-2</c:v>
                      </c:pt>
                      <c:pt idx="4">
                        <c:v>0.16597106930774896</c:v>
                      </c:pt>
                      <c:pt idx="5">
                        <c:v>4.5712535579987217E-2</c:v>
                      </c:pt>
                      <c:pt idx="6">
                        <c:v>4.1137878983074742E-2</c:v>
                      </c:pt>
                      <c:pt idx="7">
                        <c:v>1.3072530912962418E-2</c:v>
                      </c:pt>
                      <c:pt idx="8">
                        <c:v>2.7370155834874829E-2</c:v>
                      </c:pt>
                      <c:pt idx="9">
                        <c:v>2.3578198188124854E-2</c:v>
                      </c:pt>
                      <c:pt idx="10">
                        <c:v>4.8347459996062195E-3</c:v>
                      </c:pt>
                      <c:pt idx="11">
                        <c:v>7.4842548681687028E-3</c:v>
                      </c:pt>
                      <c:pt idx="12">
                        <c:v>1.9368152903399879E-2</c:v>
                      </c:pt>
                      <c:pt idx="13" formatCode="0%">
                        <c:v>1</c:v>
                      </c:pt>
                    </c:numCache>
                  </c:numRef>
                </c:val>
                <c:smooth val="0"/>
                <c:extLst xmlns:c16r2="http://schemas.microsoft.com/office/drawing/2015/06/chart">
                  <c:ext xmlns:c16="http://schemas.microsoft.com/office/drawing/2014/chart" uri="{C3380CC4-5D6E-409C-BE32-E72D297353CC}">
                    <c16:uniqueId val="{00000001-B1D8-42C1-9011-BB3830DF5414}"/>
                  </c:ext>
                </c:extLst>
              </c15:ser>
            </c15:filteredLineSeries>
          </c:ext>
        </c:extLst>
      </c:lineChart>
      <c:catAx>
        <c:axId val="-173059569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0595152"/>
        <c:crosses val="autoZero"/>
        <c:auto val="1"/>
        <c:lblAlgn val="ctr"/>
        <c:lblOffset val="100"/>
        <c:noMultiLvlLbl val="0"/>
      </c:catAx>
      <c:valAx>
        <c:axId val="-1730595152"/>
        <c:scaling>
          <c:orientation val="minMax"/>
        </c:scaling>
        <c:delete val="0"/>
        <c:axPos val="l"/>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0595696"/>
        <c:crosses val="autoZero"/>
        <c:crossBetween val="between"/>
      </c:valAx>
      <c:valAx>
        <c:axId val="-1730589712"/>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0593520"/>
        <c:crosses val="max"/>
        <c:crossBetween val="between"/>
      </c:valAx>
      <c:catAx>
        <c:axId val="-1730593520"/>
        <c:scaling>
          <c:orientation val="minMax"/>
        </c:scaling>
        <c:delete val="1"/>
        <c:axPos val="b"/>
        <c:numFmt formatCode="General" sourceLinked="1"/>
        <c:majorTickMark val="none"/>
        <c:minorTickMark val="none"/>
        <c:tickLblPos val="nextTo"/>
        <c:crossAx val="-1730589712"/>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_rels/drawing4.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55A60D-06F8-4F1F-A9D4-4F9E587DF691}" type="doc">
      <dgm:prSet loTypeId="urn:microsoft.com/office/officeart/2008/layout/RadialCluster" loCatId="relationship" qsTypeId="urn:microsoft.com/office/officeart/2005/8/quickstyle/simple1" qsCatId="simple" csTypeId="urn:microsoft.com/office/officeart/2005/8/colors/colorful1" csCatId="colorful" phldr="1"/>
      <dgm:spPr/>
      <dgm:t>
        <a:bodyPr/>
        <a:lstStyle/>
        <a:p>
          <a:pPr rtl="1"/>
          <a:endParaRPr lang="ar-SA"/>
        </a:p>
      </dgm:t>
    </dgm:pt>
    <dgm:pt modelId="{C107795E-6875-4C7A-96E5-BB151D7FB432}">
      <dgm:prSet phldrT="[Text]" custT="1"/>
      <dgm:spPr/>
      <dgm:t>
        <a:bodyPr/>
        <a:lstStyle/>
        <a:p>
          <a:pPr rtl="1"/>
          <a:r>
            <a:rPr lang="en-US" sz="1800" dirty="0" smtClean="0"/>
            <a:t>Adolescence health problems .</a:t>
          </a:r>
          <a:endParaRPr lang="ar-SA" sz="1800" dirty="0"/>
        </a:p>
      </dgm:t>
    </dgm:pt>
    <dgm:pt modelId="{7705C620-8C0D-4AF5-873E-BE0B0FFBEB6B}" type="parTrans" cxnId="{766C6419-1FC1-46B4-B537-DF2044B9C4A1}">
      <dgm:prSet/>
      <dgm:spPr/>
      <dgm:t>
        <a:bodyPr/>
        <a:lstStyle/>
        <a:p>
          <a:pPr rtl="1"/>
          <a:endParaRPr lang="ar-SA"/>
        </a:p>
      </dgm:t>
    </dgm:pt>
    <dgm:pt modelId="{00FD2B2E-8954-42BC-9049-34D7252C5824}" type="sibTrans" cxnId="{766C6419-1FC1-46B4-B537-DF2044B9C4A1}">
      <dgm:prSet/>
      <dgm:spPr/>
      <dgm:t>
        <a:bodyPr/>
        <a:lstStyle/>
        <a:p>
          <a:pPr rtl="1"/>
          <a:endParaRPr lang="ar-SA"/>
        </a:p>
      </dgm:t>
    </dgm:pt>
    <dgm:pt modelId="{C64F4ECD-FEBA-47E0-AD9B-A9C9E3DDE643}">
      <dgm:prSet phldrT="[Text]" custT="1"/>
      <dgm:spPr/>
      <dgm:t>
        <a:bodyPr/>
        <a:lstStyle/>
        <a:p>
          <a:pPr rtl="1"/>
          <a:r>
            <a:rPr lang="en-US" sz="2000" dirty="0" smtClean="0"/>
            <a:t>Physical </a:t>
          </a:r>
          <a:endParaRPr lang="ar-SA" sz="1400" dirty="0"/>
        </a:p>
      </dgm:t>
    </dgm:pt>
    <dgm:pt modelId="{E1F5C86B-D322-4784-A33C-7C05649E3A4E}" type="parTrans" cxnId="{9EBE440B-D4E5-4E19-AF74-619EA212B8D5}">
      <dgm:prSet/>
      <dgm:spPr/>
      <dgm:t>
        <a:bodyPr/>
        <a:lstStyle/>
        <a:p>
          <a:pPr rtl="1"/>
          <a:endParaRPr lang="ar-SA"/>
        </a:p>
      </dgm:t>
    </dgm:pt>
    <dgm:pt modelId="{D36974A4-C4F3-4406-AF4D-CDA67A3FAA4C}" type="sibTrans" cxnId="{9EBE440B-D4E5-4E19-AF74-619EA212B8D5}">
      <dgm:prSet/>
      <dgm:spPr/>
      <dgm:t>
        <a:bodyPr/>
        <a:lstStyle/>
        <a:p>
          <a:pPr rtl="1"/>
          <a:endParaRPr lang="ar-SA"/>
        </a:p>
      </dgm:t>
    </dgm:pt>
    <dgm:pt modelId="{7DBB4B09-807C-40DA-A5C0-727A8D4B4610}">
      <dgm:prSet phldrT="[Text]" custT="1"/>
      <dgm:spPr/>
      <dgm:t>
        <a:bodyPr/>
        <a:lstStyle/>
        <a:p>
          <a:pPr rtl="1"/>
          <a:r>
            <a:rPr lang="en-US" sz="1600" dirty="0" smtClean="0"/>
            <a:t>psychological</a:t>
          </a:r>
          <a:endParaRPr lang="ar-SA" sz="1600" dirty="0"/>
        </a:p>
      </dgm:t>
    </dgm:pt>
    <dgm:pt modelId="{9FCB1183-E793-4C21-B09F-AF51A4DB2C1A}" type="parTrans" cxnId="{5257C59F-EDA5-4A97-9577-DC77C7CD21AD}">
      <dgm:prSet/>
      <dgm:spPr/>
      <dgm:t>
        <a:bodyPr/>
        <a:lstStyle/>
        <a:p>
          <a:pPr rtl="1"/>
          <a:endParaRPr lang="ar-SA"/>
        </a:p>
      </dgm:t>
    </dgm:pt>
    <dgm:pt modelId="{EEED509F-5153-440D-A795-6771004826E1}" type="sibTrans" cxnId="{5257C59F-EDA5-4A97-9577-DC77C7CD21AD}">
      <dgm:prSet/>
      <dgm:spPr/>
      <dgm:t>
        <a:bodyPr/>
        <a:lstStyle/>
        <a:p>
          <a:pPr rtl="1"/>
          <a:endParaRPr lang="ar-SA"/>
        </a:p>
      </dgm:t>
    </dgm:pt>
    <dgm:pt modelId="{2D7F1F59-7E58-4CF1-9606-6391DC8DB1FC}">
      <dgm:prSet phldrT="[Text]"/>
      <dgm:spPr/>
      <dgm:t>
        <a:bodyPr/>
        <a:lstStyle/>
        <a:p>
          <a:pPr rtl="1"/>
          <a:r>
            <a:rPr lang="en-US" dirty="0" smtClean="0"/>
            <a:t>infectious</a:t>
          </a:r>
          <a:endParaRPr lang="ar-SA" dirty="0"/>
        </a:p>
      </dgm:t>
    </dgm:pt>
    <dgm:pt modelId="{9DD8AAA5-A13B-4D03-8C8A-8508D2C94133}" type="parTrans" cxnId="{D1B013A5-6939-435E-9902-67F3EDBF63DA}">
      <dgm:prSet/>
      <dgm:spPr/>
      <dgm:t>
        <a:bodyPr/>
        <a:lstStyle/>
        <a:p>
          <a:pPr rtl="1"/>
          <a:endParaRPr lang="ar-SA"/>
        </a:p>
      </dgm:t>
    </dgm:pt>
    <dgm:pt modelId="{F6637B5D-59D4-4C90-8633-79043BD11C58}" type="sibTrans" cxnId="{D1B013A5-6939-435E-9902-67F3EDBF63DA}">
      <dgm:prSet/>
      <dgm:spPr/>
      <dgm:t>
        <a:bodyPr/>
        <a:lstStyle/>
        <a:p>
          <a:pPr rtl="1"/>
          <a:endParaRPr lang="ar-SA"/>
        </a:p>
      </dgm:t>
    </dgm:pt>
    <dgm:pt modelId="{DACB582A-B722-40BF-9DFA-97B22DD735BE}" type="pres">
      <dgm:prSet presAssocID="{E255A60D-06F8-4F1F-A9D4-4F9E587DF691}" presName="Name0" presStyleCnt="0">
        <dgm:presLayoutVars>
          <dgm:chMax val="1"/>
          <dgm:chPref val="1"/>
          <dgm:dir/>
          <dgm:animOne val="branch"/>
          <dgm:animLvl val="lvl"/>
        </dgm:presLayoutVars>
      </dgm:prSet>
      <dgm:spPr/>
      <dgm:t>
        <a:bodyPr/>
        <a:lstStyle/>
        <a:p>
          <a:pPr rtl="1"/>
          <a:endParaRPr lang="ar-SA"/>
        </a:p>
      </dgm:t>
    </dgm:pt>
    <dgm:pt modelId="{BCCB3195-5560-4963-8F06-ECE331F1F3C3}" type="pres">
      <dgm:prSet presAssocID="{C107795E-6875-4C7A-96E5-BB151D7FB432}" presName="singleCycle" presStyleCnt="0"/>
      <dgm:spPr/>
    </dgm:pt>
    <dgm:pt modelId="{9B6274C4-35E7-4925-8543-A35512FAEF42}" type="pres">
      <dgm:prSet presAssocID="{C107795E-6875-4C7A-96E5-BB151D7FB432}" presName="singleCenter" presStyleLbl="node1" presStyleIdx="0" presStyleCnt="4" custScaleX="156028">
        <dgm:presLayoutVars>
          <dgm:chMax val="7"/>
          <dgm:chPref val="7"/>
        </dgm:presLayoutVars>
      </dgm:prSet>
      <dgm:spPr/>
      <dgm:t>
        <a:bodyPr/>
        <a:lstStyle/>
        <a:p>
          <a:pPr rtl="1"/>
          <a:endParaRPr lang="ar-SA"/>
        </a:p>
      </dgm:t>
    </dgm:pt>
    <dgm:pt modelId="{76F7C40F-36A9-4AFD-BB0E-7FB0E80B0F94}" type="pres">
      <dgm:prSet presAssocID="{E1F5C86B-D322-4784-A33C-7C05649E3A4E}" presName="Name56" presStyleLbl="parChTrans1D2" presStyleIdx="0" presStyleCnt="3"/>
      <dgm:spPr/>
      <dgm:t>
        <a:bodyPr/>
        <a:lstStyle/>
        <a:p>
          <a:pPr rtl="1"/>
          <a:endParaRPr lang="ar-SA"/>
        </a:p>
      </dgm:t>
    </dgm:pt>
    <dgm:pt modelId="{62480F5E-7314-4348-9768-F68AF558F25A}" type="pres">
      <dgm:prSet presAssocID="{C64F4ECD-FEBA-47E0-AD9B-A9C9E3DDE643}" presName="text0" presStyleLbl="node1" presStyleIdx="1" presStyleCnt="4" custScaleX="193674" custScaleY="140369">
        <dgm:presLayoutVars>
          <dgm:bulletEnabled val="1"/>
        </dgm:presLayoutVars>
      </dgm:prSet>
      <dgm:spPr/>
      <dgm:t>
        <a:bodyPr/>
        <a:lstStyle/>
        <a:p>
          <a:pPr rtl="1"/>
          <a:endParaRPr lang="ar-SA"/>
        </a:p>
      </dgm:t>
    </dgm:pt>
    <dgm:pt modelId="{865DD57B-5492-4A89-9696-A210552A77EC}" type="pres">
      <dgm:prSet presAssocID="{9FCB1183-E793-4C21-B09F-AF51A4DB2C1A}" presName="Name56" presStyleLbl="parChTrans1D2" presStyleIdx="1" presStyleCnt="3"/>
      <dgm:spPr/>
      <dgm:t>
        <a:bodyPr/>
        <a:lstStyle/>
        <a:p>
          <a:pPr rtl="1"/>
          <a:endParaRPr lang="ar-SA"/>
        </a:p>
      </dgm:t>
    </dgm:pt>
    <dgm:pt modelId="{721CDC69-D583-40B2-A618-58BFD906398F}" type="pres">
      <dgm:prSet presAssocID="{7DBB4B09-807C-40DA-A5C0-727A8D4B4610}" presName="text0" presStyleLbl="node1" presStyleIdx="2" presStyleCnt="4" custScaleX="251828" custScaleY="96774" custRadScaleRad="103590" custRadScaleInc="8727">
        <dgm:presLayoutVars>
          <dgm:bulletEnabled val="1"/>
        </dgm:presLayoutVars>
      </dgm:prSet>
      <dgm:spPr/>
      <dgm:t>
        <a:bodyPr/>
        <a:lstStyle/>
        <a:p>
          <a:pPr rtl="1"/>
          <a:endParaRPr lang="ar-SA"/>
        </a:p>
      </dgm:t>
    </dgm:pt>
    <dgm:pt modelId="{A8AD9BB7-4CEF-48A7-A82F-0F455960AAC6}" type="pres">
      <dgm:prSet presAssocID="{9DD8AAA5-A13B-4D03-8C8A-8508D2C94133}" presName="Name56" presStyleLbl="parChTrans1D2" presStyleIdx="2" presStyleCnt="3"/>
      <dgm:spPr/>
      <dgm:t>
        <a:bodyPr/>
        <a:lstStyle/>
        <a:p>
          <a:pPr rtl="1"/>
          <a:endParaRPr lang="ar-SA"/>
        </a:p>
      </dgm:t>
    </dgm:pt>
    <dgm:pt modelId="{5E5BEE28-2E17-46BF-ADD4-0341B4E53AA3}" type="pres">
      <dgm:prSet presAssocID="{2D7F1F59-7E58-4CF1-9606-6391DC8DB1FC}" presName="text0" presStyleLbl="node1" presStyleIdx="3" presStyleCnt="4" custScaleX="147382" custScaleY="140287" custRadScaleRad="108529" custRadScaleInc="2416">
        <dgm:presLayoutVars>
          <dgm:bulletEnabled val="1"/>
        </dgm:presLayoutVars>
      </dgm:prSet>
      <dgm:spPr/>
      <dgm:t>
        <a:bodyPr/>
        <a:lstStyle/>
        <a:p>
          <a:pPr rtl="1"/>
          <a:endParaRPr lang="ar-SA"/>
        </a:p>
      </dgm:t>
    </dgm:pt>
  </dgm:ptLst>
  <dgm:cxnLst>
    <dgm:cxn modelId="{766C6419-1FC1-46B4-B537-DF2044B9C4A1}" srcId="{E255A60D-06F8-4F1F-A9D4-4F9E587DF691}" destId="{C107795E-6875-4C7A-96E5-BB151D7FB432}" srcOrd="0" destOrd="0" parTransId="{7705C620-8C0D-4AF5-873E-BE0B0FFBEB6B}" sibTransId="{00FD2B2E-8954-42BC-9049-34D7252C5824}"/>
    <dgm:cxn modelId="{9AFFE54B-3888-4E03-8118-1941C3B4740D}" type="presOf" srcId="{E1F5C86B-D322-4784-A33C-7C05649E3A4E}" destId="{76F7C40F-36A9-4AFD-BB0E-7FB0E80B0F94}" srcOrd="0" destOrd="0" presId="urn:microsoft.com/office/officeart/2008/layout/RadialCluster"/>
    <dgm:cxn modelId="{D9B050AD-1EF8-41EE-8A7B-D6E3301916BB}" type="presOf" srcId="{C64F4ECD-FEBA-47E0-AD9B-A9C9E3DDE643}" destId="{62480F5E-7314-4348-9768-F68AF558F25A}" srcOrd="0" destOrd="0" presId="urn:microsoft.com/office/officeart/2008/layout/RadialCluster"/>
    <dgm:cxn modelId="{2ADAF308-78DE-41BE-A203-8E91D1FC1A5A}" type="presOf" srcId="{9DD8AAA5-A13B-4D03-8C8A-8508D2C94133}" destId="{A8AD9BB7-4CEF-48A7-A82F-0F455960AAC6}" srcOrd="0" destOrd="0" presId="urn:microsoft.com/office/officeart/2008/layout/RadialCluster"/>
    <dgm:cxn modelId="{5257C59F-EDA5-4A97-9577-DC77C7CD21AD}" srcId="{C107795E-6875-4C7A-96E5-BB151D7FB432}" destId="{7DBB4B09-807C-40DA-A5C0-727A8D4B4610}" srcOrd="1" destOrd="0" parTransId="{9FCB1183-E793-4C21-B09F-AF51A4DB2C1A}" sibTransId="{EEED509F-5153-440D-A795-6771004826E1}"/>
    <dgm:cxn modelId="{9EBE440B-D4E5-4E19-AF74-619EA212B8D5}" srcId="{C107795E-6875-4C7A-96E5-BB151D7FB432}" destId="{C64F4ECD-FEBA-47E0-AD9B-A9C9E3DDE643}" srcOrd="0" destOrd="0" parTransId="{E1F5C86B-D322-4784-A33C-7C05649E3A4E}" sibTransId="{D36974A4-C4F3-4406-AF4D-CDA67A3FAA4C}"/>
    <dgm:cxn modelId="{D1B013A5-6939-435E-9902-67F3EDBF63DA}" srcId="{C107795E-6875-4C7A-96E5-BB151D7FB432}" destId="{2D7F1F59-7E58-4CF1-9606-6391DC8DB1FC}" srcOrd="2" destOrd="0" parTransId="{9DD8AAA5-A13B-4D03-8C8A-8508D2C94133}" sibTransId="{F6637B5D-59D4-4C90-8633-79043BD11C58}"/>
    <dgm:cxn modelId="{FC675D37-CD30-47E9-B87C-B88BA208972B}" type="presOf" srcId="{C107795E-6875-4C7A-96E5-BB151D7FB432}" destId="{9B6274C4-35E7-4925-8543-A35512FAEF42}" srcOrd="0" destOrd="0" presId="urn:microsoft.com/office/officeart/2008/layout/RadialCluster"/>
    <dgm:cxn modelId="{A8FD0F30-35CF-4225-A2C0-B73E05286458}" type="presOf" srcId="{E255A60D-06F8-4F1F-A9D4-4F9E587DF691}" destId="{DACB582A-B722-40BF-9DFA-97B22DD735BE}" srcOrd="0" destOrd="0" presId="urn:microsoft.com/office/officeart/2008/layout/RadialCluster"/>
    <dgm:cxn modelId="{503E4F9B-AF25-46A8-9C59-FFC45EC28623}" type="presOf" srcId="{2D7F1F59-7E58-4CF1-9606-6391DC8DB1FC}" destId="{5E5BEE28-2E17-46BF-ADD4-0341B4E53AA3}" srcOrd="0" destOrd="0" presId="urn:microsoft.com/office/officeart/2008/layout/RadialCluster"/>
    <dgm:cxn modelId="{06EB840B-2A3E-4F8B-80C5-960B61A230D6}" type="presOf" srcId="{7DBB4B09-807C-40DA-A5C0-727A8D4B4610}" destId="{721CDC69-D583-40B2-A618-58BFD906398F}" srcOrd="0" destOrd="0" presId="urn:microsoft.com/office/officeart/2008/layout/RadialCluster"/>
    <dgm:cxn modelId="{8C1530B8-A81D-40D4-95B4-E45854013D86}" type="presOf" srcId="{9FCB1183-E793-4C21-B09F-AF51A4DB2C1A}" destId="{865DD57B-5492-4A89-9696-A210552A77EC}" srcOrd="0" destOrd="0" presId="urn:microsoft.com/office/officeart/2008/layout/RadialCluster"/>
    <dgm:cxn modelId="{1ADA4ED7-6D19-4307-BF57-AAB64A7A2B15}" type="presParOf" srcId="{DACB582A-B722-40BF-9DFA-97B22DD735BE}" destId="{BCCB3195-5560-4963-8F06-ECE331F1F3C3}" srcOrd="0" destOrd="0" presId="urn:microsoft.com/office/officeart/2008/layout/RadialCluster"/>
    <dgm:cxn modelId="{FFF2A1ED-4B31-4B9B-A2C8-3276DE657A6F}" type="presParOf" srcId="{BCCB3195-5560-4963-8F06-ECE331F1F3C3}" destId="{9B6274C4-35E7-4925-8543-A35512FAEF42}" srcOrd="0" destOrd="0" presId="urn:microsoft.com/office/officeart/2008/layout/RadialCluster"/>
    <dgm:cxn modelId="{FA46993D-3FF2-467E-96D0-13E5F278BA51}" type="presParOf" srcId="{BCCB3195-5560-4963-8F06-ECE331F1F3C3}" destId="{76F7C40F-36A9-4AFD-BB0E-7FB0E80B0F94}" srcOrd="1" destOrd="0" presId="urn:microsoft.com/office/officeart/2008/layout/RadialCluster"/>
    <dgm:cxn modelId="{27A6E326-827E-4061-B8B3-A20A1BC1EFAE}" type="presParOf" srcId="{BCCB3195-5560-4963-8F06-ECE331F1F3C3}" destId="{62480F5E-7314-4348-9768-F68AF558F25A}" srcOrd="2" destOrd="0" presId="urn:microsoft.com/office/officeart/2008/layout/RadialCluster"/>
    <dgm:cxn modelId="{4D15434D-0E90-4DC2-BE7D-0BE6433FB564}" type="presParOf" srcId="{BCCB3195-5560-4963-8F06-ECE331F1F3C3}" destId="{865DD57B-5492-4A89-9696-A210552A77EC}" srcOrd="3" destOrd="0" presId="urn:microsoft.com/office/officeart/2008/layout/RadialCluster"/>
    <dgm:cxn modelId="{41C9D4C3-6F70-4E05-9AA7-7AF85CBE23AB}" type="presParOf" srcId="{BCCB3195-5560-4963-8F06-ECE331F1F3C3}" destId="{721CDC69-D583-40B2-A618-58BFD906398F}" srcOrd="4" destOrd="0" presId="urn:microsoft.com/office/officeart/2008/layout/RadialCluster"/>
    <dgm:cxn modelId="{518D7195-7959-4E56-9656-764D2365D949}" type="presParOf" srcId="{BCCB3195-5560-4963-8F06-ECE331F1F3C3}" destId="{A8AD9BB7-4CEF-48A7-A82F-0F455960AAC6}" srcOrd="5" destOrd="0" presId="urn:microsoft.com/office/officeart/2008/layout/RadialCluster"/>
    <dgm:cxn modelId="{E3C0BDCC-B5E2-4887-9502-CEE8F796CF9B}" type="presParOf" srcId="{BCCB3195-5560-4963-8F06-ECE331F1F3C3}" destId="{5E5BEE28-2E17-46BF-ADD4-0341B4E53AA3}"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9E47FD-F8B5-42B2-8226-F9891B84BCD9}" type="doc">
      <dgm:prSet loTypeId="urn:microsoft.com/office/officeart/2005/8/layout/hList1" loCatId="list" qsTypeId="urn:microsoft.com/office/officeart/2005/8/quickstyle/simple1" qsCatId="simple" csTypeId="urn:microsoft.com/office/officeart/2005/8/colors/accent1_2" csCatId="accent1" phldr="1"/>
      <dgm:spPr/>
      <dgm:t>
        <a:bodyPr/>
        <a:lstStyle/>
        <a:p>
          <a:pPr rtl="1"/>
          <a:endParaRPr lang="ar-SA"/>
        </a:p>
      </dgm:t>
    </dgm:pt>
    <dgm:pt modelId="{1A898F49-C24E-4123-BE85-4CFE3166EC1A}">
      <dgm:prSet phldrT="[نص]" custT="1"/>
      <dgm:spPr/>
      <dgm:t>
        <a:bodyPr/>
        <a:lstStyle/>
        <a:p>
          <a:pPr rtl="1"/>
          <a:r>
            <a:rPr lang="en-US" sz="2000" b="1" dirty="0" smtClean="0"/>
            <a:t>individual Protective </a:t>
          </a:r>
          <a:r>
            <a:rPr lang="en-US" sz="1700" b="1" dirty="0" smtClean="0"/>
            <a:t>F</a:t>
          </a:r>
          <a:r>
            <a:rPr lang="en-US" sz="2000" b="1" dirty="0" smtClean="0"/>
            <a:t>actor</a:t>
          </a:r>
          <a:r>
            <a:rPr lang="en-US" sz="1700" b="1" dirty="0" smtClean="0"/>
            <a:t>s</a:t>
          </a:r>
          <a:endParaRPr lang="ar-SA" sz="1700" dirty="0"/>
        </a:p>
      </dgm:t>
    </dgm:pt>
    <dgm:pt modelId="{7E075952-0BCE-48BD-ADF3-7BBD6160E3A8}" type="parTrans" cxnId="{FF9C8985-79A2-4129-82B9-245D6C4C313D}">
      <dgm:prSet/>
      <dgm:spPr/>
      <dgm:t>
        <a:bodyPr/>
        <a:lstStyle/>
        <a:p>
          <a:pPr rtl="1"/>
          <a:endParaRPr lang="ar-SA"/>
        </a:p>
      </dgm:t>
    </dgm:pt>
    <dgm:pt modelId="{F3DC02AF-83EF-4534-AB14-AB5940CB9EB7}" type="sibTrans" cxnId="{FF9C8985-79A2-4129-82B9-245D6C4C313D}">
      <dgm:prSet/>
      <dgm:spPr/>
      <dgm:t>
        <a:bodyPr/>
        <a:lstStyle/>
        <a:p>
          <a:pPr rtl="1"/>
          <a:endParaRPr lang="ar-SA"/>
        </a:p>
      </dgm:t>
    </dgm:pt>
    <dgm:pt modelId="{31733114-0A51-454C-BF9E-CF5441DF5C8D}">
      <dgm:prSet phldrT="[نص]" custT="1"/>
      <dgm:spPr/>
      <dgm:t>
        <a:bodyPr/>
        <a:lstStyle/>
        <a:p>
          <a:pPr algn="l" rtl="0"/>
          <a:r>
            <a:rPr lang="en-US" sz="2000" dirty="0" smtClean="0">
              <a:solidFill>
                <a:schemeClr val="accent1"/>
              </a:solidFill>
            </a:rPr>
            <a:t>Intolerant attitude toward deviance</a:t>
          </a:r>
          <a:endParaRPr lang="ar-SA" sz="2000" dirty="0">
            <a:solidFill>
              <a:schemeClr val="accent1"/>
            </a:solidFill>
          </a:endParaRPr>
        </a:p>
      </dgm:t>
    </dgm:pt>
    <dgm:pt modelId="{FEB17567-4694-4269-BF1E-E6032FA2A600}" type="parTrans" cxnId="{D7FED6EB-E5F4-4252-A601-90BB5BB48A73}">
      <dgm:prSet/>
      <dgm:spPr/>
      <dgm:t>
        <a:bodyPr/>
        <a:lstStyle/>
        <a:p>
          <a:pPr rtl="1"/>
          <a:endParaRPr lang="ar-SA"/>
        </a:p>
      </dgm:t>
    </dgm:pt>
    <dgm:pt modelId="{EF35A0ED-8752-471F-8D0E-DFD2CCEEAE8A}" type="sibTrans" cxnId="{D7FED6EB-E5F4-4252-A601-90BB5BB48A73}">
      <dgm:prSet/>
      <dgm:spPr/>
      <dgm:t>
        <a:bodyPr/>
        <a:lstStyle/>
        <a:p>
          <a:pPr rtl="1"/>
          <a:endParaRPr lang="ar-SA"/>
        </a:p>
      </dgm:t>
    </dgm:pt>
    <dgm:pt modelId="{22259DD3-65B2-412F-81E7-7826358FB1C3}">
      <dgm:prSet phldrT="[نص]" custT="1"/>
      <dgm:spPr/>
      <dgm:t>
        <a:bodyPr/>
        <a:lstStyle/>
        <a:p>
          <a:pPr rtl="1"/>
          <a:r>
            <a:rPr lang="en-US" sz="2000" b="1" dirty="0" smtClean="0"/>
            <a:t>Family Protective Factors</a:t>
          </a:r>
          <a:endParaRPr lang="ar-SA" sz="2000" dirty="0"/>
        </a:p>
      </dgm:t>
    </dgm:pt>
    <dgm:pt modelId="{580FFCC3-510B-4C03-97CE-25E57A1FDEAE}" type="parTrans" cxnId="{86690E0C-6EB8-4284-AB1F-05C6E0EE7C29}">
      <dgm:prSet/>
      <dgm:spPr/>
      <dgm:t>
        <a:bodyPr/>
        <a:lstStyle/>
        <a:p>
          <a:pPr rtl="1"/>
          <a:endParaRPr lang="ar-SA"/>
        </a:p>
      </dgm:t>
    </dgm:pt>
    <dgm:pt modelId="{624A314B-C2F6-401C-B4CA-CDBC1A85006F}" type="sibTrans" cxnId="{86690E0C-6EB8-4284-AB1F-05C6E0EE7C29}">
      <dgm:prSet/>
      <dgm:spPr/>
      <dgm:t>
        <a:bodyPr/>
        <a:lstStyle/>
        <a:p>
          <a:pPr rtl="1"/>
          <a:endParaRPr lang="ar-SA"/>
        </a:p>
      </dgm:t>
    </dgm:pt>
    <dgm:pt modelId="{23859699-286E-46D7-98CB-3356ECA38DF9}">
      <dgm:prSet phldrT="[نص]" custT="1"/>
      <dgm:spPr/>
      <dgm:t>
        <a:bodyPr/>
        <a:lstStyle/>
        <a:p>
          <a:pPr algn="l" rtl="0"/>
          <a:r>
            <a:rPr lang="en-US" sz="2000" dirty="0" smtClean="0">
              <a:solidFill>
                <a:schemeClr val="tx1">
                  <a:lumMod val="75000"/>
                  <a:lumOff val="25000"/>
                </a:schemeClr>
              </a:solidFill>
            </a:rPr>
            <a:t>Connectedness to family or adults outside the family</a:t>
          </a:r>
          <a:endParaRPr lang="ar-SA" sz="2000" dirty="0">
            <a:solidFill>
              <a:schemeClr val="tx1">
                <a:lumMod val="75000"/>
                <a:lumOff val="25000"/>
              </a:schemeClr>
            </a:solidFill>
          </a:endParaRPr>
        </a:p>
      </dgm:t>
    </dgm:pt>
    <dgm:pt modelId="{1FF29743-A2CC-4A0F-A589-EA96B288A415}" type="parTrans" cxnId="{DD6E88CB-1926-4292-8175-F09A18C59F23}">
      <dgm:prSet/>
      <dgm:spPr/>
      <dgm:t>
        <a:bodyPr/>
        <a:lstStyle/>
        <a:p>
          <a:pPr rtl="1"/>
          <a:endParaRPr lang="ar-SA"/>
        </a:p>
      </dgm:t>
    </dgm:pt>
    <dgm:pt modelId="{EAAB46DF-F157-4AF2-89D4-84C7A2683FF8}" type="sibTrans" cxnId="{DD6E88CB-1926-4292-8175-F09A18C59F23}">
      <dgm:prSet/>
      <dgm:spPr/>
      <dgm:t>
        <a:bodyPr/>
        <a:lstStyle/>
        <a:p>
          <a:pPr rtl="1"/>
          <a:endParaRPr lang="ar-SA"/>
        </a:p>
      </dgm:t>
    </dgm:pt>
    <dgm:pt modelId="{9B880EEC-2A1B-40EB-9430-240CE93F86A9}">
      <dgm:prSet phldrT="[نص]" custT="1"/>
      <dgm:spPr/>
      <dgm:t>
        <a:bodyPr/>
        <a:lstStyle/>
        <a:p>
          <a:pPr rtl="1"/>
          <a:r>
            <a:rPr lang="en-US" sz="2000" b="1" dirty="0" smtClean="0"/>
            <a:t>Social Protective Factors</a:t>
          </a:r>
          <a:endParaRPr lang="ar-SA" sz="2000" b="1" dirty="0"/>
        </a:p>
      </dgm:t>
    </dgm:pt>
    <dgm:pt modelId="{286442D9-C4C5-4655-BE46-E6A4B8019D81}" type="parTrans" cxnId="{2FB90D00-4AAD-4E4C-AFB6-CC9A7EAEB80B}">
      <dgm:prSet/>
      <dgm:spPr/>
      <dgm:t>
        <a:bodyPr/>
        <a:lstStyle/>
        <a:p>
          <a:pPr rtl="1"/>
          <a:endParaRPr lang="ar-SA"/>
        </a:p>
      </dgm:t>
    </dgm:pt>
    <dgm:pt modelId="{44C9E11F-44FF-4690-B1B8-32364A776E07}" type="sibTrans" cxnId="{2FB90D00-4AAD-4E4C-AFB6-CC9A7EAEB80B}">
      <dgm:prSet/>
      <dgm:spPr/>
      <dgm:t>
        <a:bodyPr/>
        <a:lstStyle/>
        <a:p>
          <a:pPr rtl="1"/>
          <a:endParaRPr lang="ar-SA"/>
        </a:p>
      </dgm:t>
    </dgm:pt>
    <dgm:pt modelId="{A3B7EA53-BCB3-4A95-92A9-23292E903C52}">
      <dgm:prSet phldrT="[نص]" custT="1"/>
      <dgm:spPr/>
      <dgm:t>
        <a:bodyPr/>
        <a:lstStyle/>
        <a:p>
          <a:pPr algn="l" rtl="0"/>
          <a:r>
            <a:rPr lang="en-US" sz="1800" smtClean="0">
              <a:solidFill>
                <a:schemeClr val="accent1"/>
              </a:solidFill>
            </a:rPr>
            <a:t>school-based anti-bullying prevention programs.</a:t>
          </a:r>
          <a:endParaRPr lang="ar-SA" sz="1800" dirty="0">
            <a:solidFill>
              <a:schemeClr val="accent1"/>
            </a:solidFill>
          </a:endParaRPr>
        </a:p>
      </dgm:t>
    </dgm:pt>
    <dgm:pt modelId="{0F41543F-E14B-4C4E-810F-5BAE6E6E27E0}" type="parTrans" cxnId="{C187548E-D2A7-4FD6-A44D-6EF65CB17F0D}">
      <dgm:prSet/>
      <dgm:spPr/>
      <dgm:t>
        <a:bodyPr/>
        <a:lstStyle/>
        <a:p>
          <a:pPr rtl="1"/>
          <a:endParaRPr lang="ar-SA"/>
        </a:p>
      </dgm:t>
    </dgm:pt>
    <dgm:pt modelId="{A397E3B8-F4F1-4527-B7EF-D56D5C19192B}" type="sibTrans" cxnId="{C187548E-D2A7-4FD6-A44D-6EF65CB17F0D}">
      <dgm:prSet/>
      <dgm:spPr/>
      <dgm:t>
        <a:bodyPr/>
        <a:lstStyle/>
        <a:p>
          <a:pPr rtl="1"/>
          <a:endParaRPr lang="ar-SA"/>
        </a:p>
      </dgm:t>
    </dgm:pt>
    <dgm:pt modelId="{356E31B4-C6AC-45BA-AAA4-A38038F8659C}">
      <dgm:prSet custT="1"/>
      <dgm:spPr/>
      <dgm:t>
        <a:bodyPr/>
        <a:lstStyle/>
        <a:p>
          <a:pPr algn="l" rtl="0"/>
          <a:r>
            <a:rPr lang="en-US" sz="2000" dirty="0" smtClean="0">
              <a:solidFill>
                <a:schemeClr val="accent1"/>
              </a:solidFill>
            </a:rPr>
            <a:t>High IQ</a:t>
          </a:r>
          <a:endParaRPr lang="en-US" sz="2000" dirty="0">
            <a:solidFill>
              <a:schemeClr val="accent1"/>
            </a:solidFill>
          </a:endParaRPr>
        </a:p>
      </dgm:t>
    </dgm:pt>
    <dgm:pt modelId="{EF03E5DB-80D1-4D5A-AE98-7E867D132352}" type="parTrans" cxnId="{24FF7E78-8299-4C67-BC5B-0386ECE54997}">
      <dgm:prSet/>
      <dgm:spPr/>
      <dgm:t>
        <a:bodyPr/>
        <a:lstStyle/>
        <a:p>
          <a:pPr rtl="1"/>
          <a:endParaRPr lang="ar-SA"/>
        </a:p>
      </dgm:t>
    </dgm:pt>
    <dgm:pt modelId="{F367D5DD-F5A9-4E3B-99D1-A3B7D4E4EA70}" type="sibTrans" cxnId="{24FF7E78-8299-4C67-BC5B-0386ECE54997}">
      <dgm:prSet/>
      <dgm:spPr/>
      <dgm:t>
        <a:bodyPr/>
        <a:lstStyle/>
        <a:p>
          <a:pPr rtl="1"/>
          <a:endParaRPr lang="ar-SA"/>
        </a:p>
      </dgm:t>
    </dgm:pt>
    <dgm:pt modelId="{89DC2345-2351-4957-B9F2-8D487C5AA48E}">
      <dgm:prSet custT="1"/>
      <dgm:spPr/>
      <dgm:t>
        <a:bodyPr/>
        <a:lstStyle/>
        <a:p>
          <a:pPr algn="l" rtl="0"/>
          <a:r>
            <a:rPr lang="en-US" sz="2000" dirty="0" smtClean="0">
              <a:solidFill>
                <a:schemeClr val="accent1"/>
              </a:solidFill>
            </a:rPr>
            <a:t>High grade point average (as an indicator of high academic achievement</a:t>
          </a:r>
          <a:endParaRPr lang="en-US" sz="2000" dirty="0">
            <a:solidFill>
              <a:schemeClr val="accent1"/>
            </a:solidFill>
          </a:endParaRPr>
        </a:p>
      </dgm:t>
    </dgm:pt>
    <dgm:pt modelId="{F902CE15-94F4-422D-AE90-EDB82039D21B}" type="parTrans" cxnId="{ED905677-EEAA-44C7-9A75-9102A2DA9A63}">
      <dgm:prSet/>
      <dgm:spPr/>
      <dgm:t>
        <a:bodyPr/>
        <a:lstStyle/>
        <a:p>
          <a:pPr rtl="1"/>
          <a:endParaRPr lang="ar-SA"/>
        </a:p>
      </dgm:t>
    </dgm:pt>
    <dgm:pt modelId="{A2C82F46-54AB-403D-85AF-0A9115A1E9A1}" type="sibTrans" cxnId="{ED905677-EEAA-44C7-9A75-9102A2DA9A63}">
      <dgm:prSet/>
      <dgm:spPr/>
      <dgm:t>
        <a:bodyPr/>
        <a:lstStyle/>
        <a:p>
          <a:pPr rtl="1"/>
          <a:endParaRPr lang="ar-SA"/>
        </a:p>
      </dgm:t>
    </dgm:pt>
    <dgm:pt modelId="{8B670045-762C-4A47-AF3B-83836A6DA0C9}">
      <dgm:prSet custT="1"/>
      <dgm:spPr/>
      <dgm:t>
        <a:bodyPr/>
        <a:lstStyle/>
        <a:p>
          <a:pPr algn="l" rtl="0"/>
          <a:r>
            <a:rPr lang="en-US" sz="2000" dirty="0" smtClean="0">
              <a:solidFill>
                <a:schemeClr val="tx1">
                  <a:lumMod val="75000"/>
                  <a:lumOff val="25000"/>
                </a:schemeClr>
              </a:solidFill>
            </a:rPr>
            <a:t>Ability to discuss problems with parents</a:t>
          </a:r>
          <a:endParaRPr lang="en-US" sz="2000" dirty="0">
            <a:solidFill>
              <a:schemeClr val="tx1">
                <a:lumMod val="75000"/>
                <a:lumOff val="25000"/>
              </a:schemeClr>
            </a:solidFill>
          </a:endParaRPr>
        </a:p>
      </dgm:t>
    </dgm:pt>
    <dgm:pt modelId="{3767276E-D27F-4E63-A9B4-FD339A9BAD93}" type="parTrans" cxnId="{6F5E80C6-CDB3-42C9-9D83-2B4694F76540}">
      <dgm:prSet/>
      <dgm:spPr/>
      <dgm:t>
        <a:bodyPr/>
        <a:lstStyle/>
        <a:p>
          <a:pPr rtl="1"/>
          <a:endParaRPr lang="ar-SA"/>
        </a:p>
      </dgm:t>
    </dgm:pt>
    <dgm:pt modelId="{87A60C79-ADD2-4412-99DA-250B089403C4}" type="sibTrans" cxnId="{6F5E80C6-CDB3-42C9-9D83-2B4694F76540}">
      <dgm:prSet/>
      <dgm:spPr/>
      <dgm:t>
        <a:bodyPr/>
        <a:lstStyle/>
        <a:p>
          <a:pPr rtl="1"/>
          <a:endParaRPr lang="ar-SA"/>
        </a:p>
      </dgm:t>
    </dgm:pt>
    <dgm:pt modelId="{8DD2F976-11BC-4107-A8C8-99321218FED0}">
      <dgm:prSet custT="1"/>
      <dgm:spPr/>
      <dgm:t>
        <a:bodyPr/>
        <a:lstStyle/>
        <a:p>
          <a:pPr algn="l" rtl="0"/>
          <a:r>
            <a:rPr lang="en-US" sz="2000" dirty="0" smtClean="0">
              <a:solidFill>
                <a:schemeClr val="tx1">
                  <a:lumMod val="75000"/>
                  <a:lumOff val="25000"/>
                </a:schemeClr>
              </a:solidFill>
            </a:rPr>
            <a:t>Perceived parental expectations about school performance are high</a:t>
          </a:r>
          <a:endParaRPr lang="en-US" sz="2000" dirty="0">
            <a:solidFill>
              <a:schemeClr val="tx1">
                <a:lumMod val="75000"/>
                <a:lumOff val="25000"/>
              </a:schemeClr>
            </a:solidFill>
          </a:endParaRPr>
        </a:p>
      </dgm:t>
    </dgm:pt>
    <dgm:pt modelId="{AC7DF5FF-CA17-425F-9920-711AF4CFEFB7}" type="parTrans" cxnId="{47000FEE-43D7-4D35-841C-82E045499004}">
      <dgm:prSet/>
      <dgm:spPr/>
      <dgm:t>
        <a:bodyPr/>
        <a:lstStyle/>
        <a:p>
          <a:pPr rtl="1"/>
          <a:endParaRPr lang="ar-SA"/>
        </a:p>
      </dgm:t>
    </dgm:pt>
    <dgm:pt modelId="{0F4C92BE-96E2-4CB4-ADA0-8CD0934D94A7}" type="sibTrans" cxnId="{47000FEE-43D7-4D35-841C-82E045499004}">
      <dgm:prSet/>
      <dgm:spPr/>
      <dgm:t>
        <a:bodyPr/>
        <a:lstStyle/>
        <a:p>
          <a:pPr rtl="1"/>
          <a:endParaRPr lang="ar-SA"/>
        </a:p>
      </dgm:t>
    </dgm:pt>
    <dgm:pt modelId="{767077B3-CCB5-4C66-89D7-603E8F402EC5}">
      <dgm:prSet custT="1"/>
      <dgm:spPr/>
      <dgm:t>
        <a:bodyPr/>
        <a:lstStyle/>
        <a:p>
          <a:pPr algn="l" rtl="0"/>
          <a:r>
            <a:rPr lang="en-US" sz="1800" dirty="0" smtClean="0">
              <a:solidFill>
                <a:schemeClr val="accent1"/>
              </a:solidFill>
            </a:rPr>
            <a:t>programs that support parents and teach positive parenting skills.</a:t>
          </a:r>
          <a:endParaRPr lang="en-US" sz="1800" dirty="0">
            <a:solidFill>
              <a:schemeClr val="accent1"/>
            </a:solidFill>
          </a:endParaRPr>
        </a:p>
      </dgm:t>
    </dgm:pt>
    <dgm:pt modelId="{A59423A3-7BEF-4117-B194-7D65CD6D8CB8}" type="parTrans" cxnId="{04223899-4922-4B03-A1E5-4D9DD7C4E7F8}">
      <dgm:prSet/>
      <dgm:spPr/>
      <dgm:t>
        <a:bodyPr/>
        <a:lstStyle/>
        <a:p>
          <a:pPr rtl="1"/>
          <a:endParaRPr lang="ar-SA"/>
        </a:p>
      </dgm:t>
    </dgm:pt>
    <dgm:pt modelId="{C33FFC67-CE01-47BA-978D-AD2CF38C089D}" type="sibTrans" cxnId="{04223899-4922-4B03-A1E5-4D9DD7C4E7F8}">
      <dgm:prSet/>
      <dgm:spPr/>
      <dgm:t>
        <a:bodyPr/>
        <a:lstStyle/>
        <a:p>
          <a:pPr rtl="1"/>
          <a:endParaRPr lang="ar-SA"/>
        </a:p>
      </dgm:t>
    </dgm:pt>
    <dgm:pt modelId="{EF98BE7D-35A4-4054-B181-C2B594247A6B}">
      <dgm:prSet custT="1"/>
      <dgm:spPr/>
      <dgm:t>
        <a:bodyPr/>
        <a:lstStyle/>
        <a:p>
          <a:pPr algn="l" rtl="0"/>
          <a:r>
            <a:rPr lang="en-US" sz="1800" smtClean="0">
              <a:solidFill>
                <a:schemeClr val="accent1"/>
              </a:solidFill>
            </a:rPr>
            <a:t>therapeutic approaches for youths at high risk of being involved in violence;</a:t>
          </a:r>
          <a:endParaRPr lang="en-US" sz="1800" dirty="0">
            <a:solidFill>
              <a:schemeClr val="accent1"/>
            </a:solidFill>
          </a:endParaRPr>
        </a:p>
      </dgm:t>
    </dgm:pt>
    <dgm:pt modelId="{FC5424EA-6F66-4590-B0B5-5AF0AB84E2E1}" type="parTrans" cxnId="{8FC9B266-7344-4BFD-B9BF-6F02DF244697}">
      <dgm:prSet/>
      <dgm:spPr/>
      <dgm:t>
        <a:bodyPr/>
        <a:lstStyle/>
        <a:p>
          <a:pPr rtl="1"/>
          <a:endParaRPr lang="ar-SA"/>
        </a:p>
      </dgm:t>
    </dgm:pt>
    <dgm:pt modelId="{FC8AD69E-C5EF-4A79-BBE3-C86F6B81AA2B}" type="sibTrans" cxnId="{8FC9B266-7344-4BFD-B9BF-6F02DF244697}">
      <dgm:prSet/>
      <dgm:spPr/>
      <dgm:t>
        <a:bodyPr/>
        <a:lstStyle/>
        <a:p>
          <a:pPr rtl="1"/>
          <a:endParaRPr lang="ar-SA"/>
        </a:p>
      </dgm:t>
    </dgm:pt>
    <dgm:pt modelId="{3960150F-C002-47DA-B6BA-C5EEC7640177}">
      <dgm:prSet custT="1"/>
      <dgm:spPr/>
      <dgm:t>
        <a:bodyPr/>
        <a:lstStyle/>
        <a:p>
          <a:pPr algn="l" rtl="0"/>
          <a:r>
            <a:rPr lang="en-US" sz="1800" smtClean="0">
              <a:solidFill>
                <a:schemeClr val="accent1"/>
              </a:solidFill>
            </a:rPr>
            <a:t>community and problem-oriented policing.</a:t>
          </a:r>
          <a:endParaRPr lang="en-US" sz="1800" dirty="0">
            <a:solidFill>
              <a:schemeClr val="accent1"/>
            </a:solidFill>
          </a:endParaRPr>
        </a:p>
      </dgm:t>
    </dgm:pt>
    <dgm:pt modelId="{05A6A60A-1194-44BA-AC60-5DE16BFB8395}" type="parTrans" cxnId="{FE68B143-2FD4-4280-B2A8-E4249C7609DE}">
      <dgm:prSet/>
      <dgm:spPr/>
      <dgm:t>
        <a:bodyPr/>
        <a:lstStyle/>
        <a:p>
          <a:pPr rtl="1"/>
          <a:endParaRPr lang="ar-SA"/>
        </a:p>
      </dgm:t>
    </dgm:pt>
    <dgm:pt modelId="{790D7D54-F1C6-4ED0-95BA-A45DF32C3D54}" type="sibTrans" cxnId="{FE68B143-2FD4-4280-B2A8-E4249C7609DE}">
      <dgm:prSet/>
      <dgm:spPr/>
      <dgm:t>
        <a:bodyPr/>
        <a:lstStyle/>
        <a:p>
          <a:pPr rtl="1"/>
          <a:endParaRPr lang="ar-SA"/>
        </a:p>
      </dgm:t>
    </dgm:pt>
    <dgm:pt modelId="{0893F425-1852-49E0-B19A-E0A5B129AB6E}">
      <dgm:prSet custT="1"/>
      <dgm:spPr/>
      <dgm:t>
        <a:bodyPr/>
        <a:lstStyle/>
        <a:p>
          <a:pPr algn="l" rtl="0"/>
          <a:endParaRPr lang="en-US" sz="1800" dirty="0" smtClean="0">
            <a:solidFill>
              <a:schemeClr val="accent1"/>
            </a:solidFill>
          </a:endParaRPr>
        </a:p>
      </dgm:t>
    </dgm:pt>
    <dgm:pt modelId="{A6B9C562-BE8C-40DC-9B5F-B3FDDEC2E2B7}" type="parTrans" cxnId="{B931FC9A-55F6-47F2-9A43-A316CB943CE5}">
      <dgm:prSet/>
      <dgm:spPr/>
      <dgm:t>
        <a:bodyPr/>
        <a:lstStyle/>
        <a:p>
          <a:pPr rtl="1"/>
          <a:endParaRPr lang="ar-SA"/>
        </a:p>
      </dgm:t>
    </dgm:pt>
    <dgm:pt modelId="{E4DA9FEE-1534-453B-AB39-2519B652F3A0}" type="sibTrans" cxnId="{B931FC9A-55F6-47F2-9A43-A316CB943CE5}">
      <dgm:prSet/>
      <dgm:spPr/>
      <dgm:t>
        <a:bodyPr/>
        <a:lstStyle/>
        <a:p>
          <a:pPr rtl="1"/>
          <a:endParaRPr lang="ar-SA"/>
        </a:p>
      </dgm:t>
    </dgm:pt>
    <dgm:pt modelId="{6F655ED0-6252-4D25-9876-B0B5F5D31C4B}">
      <dgm:prSet custT="1"/>
      <dgm:spPr/>
      <dgm:t>
        <a:bodyPr/>
        <a:lstStyle/>
        <a:p>
          <a:pPr algn="l" rtl="0"/>
          <a:r>
            <a:rPr lang="en-US" sz="1800" dirty="0" smtClean="0">
              <a:solidFill>
                <a:schemeClr val="accent1"/>
              </a:solidFill>
            </a:rPr>
            <a:t>interventions to reduce the harmful use of drug , reducing access to alcohol.</a:t>
          </a:r>
          <a:endParaRPr lang="en-US" sz="1800" dirty="0">
            <a:solidFill>
              <a:schemeClr val="accent1"/>
            </a:solidFill>
          </a:endParaRPr>
        </a:p>
      </dgm:t>
    </dgm:pt>
    <dgm:pt modelId="{47C1080C-6ABA-4B5C-B6B4-E3E77E042A26}" type="parTrans" cxnId="{2C13360E-9BDC-4E9B-83E2-6A29C3E50C4A}">
      <dgm:prSet/>
      <dgm:spPr/>
    </dgm:pt>
    <dgm:pt modelId="{258A6D44-B483-4776-AB4B-B714B1158692}" type="sibTrans" cxnId="{2C13360E-9BDC-4E9B-83E2-6A29C3E50C4A}">
      <dgm:prSet/>
      <dgm:spPr/>
    </dgm:pt>
    <dgm:pt modelId="{8B9274EA-3249-41F0-933D-80CCDF72AE7C}" type="pres">
      <dgm:prSet presAssocID="{D89E47FD-F8B5-42B2-8226-F9891B84BCD9}" presName="Name0" presStyleCnt="0">
        <dgm:presLayoutVars>
          <dgm:dir/>
          <dgm:animLvl val="lvl"/>
          <dgm:resizeHandles val="exact"/>
        </dgm:presLayoutVars>
      </dgm:prSet>
      <dgm:spPr/>
      <dgm:t>
        <a:bodyPr/>
        <a:lstStyle/>
        <a:p>
          <a:endParaRPr lang="en-US"/>
        </a:p>
      </dgm:t>
    </dgm:pt>
    <dgm:pt modelId="{DDF38091-5DA5-456C-A5DE-E6F05F88A853}" type="pres">
      <dgm:prSet presAssocID="{1A898F49-C24E-4123-BE85-4CFE3166EC1A}" presName="composite" presStyleCnt="0"/>
      <dgm:spPr/>
    </dgm:pt>
    <dgm:pt modelId="{228215F1-9363-423E-AC85-2B5934218DB5}" type="pres">
      <dgm:prSet presAssocID="{1A898F49-C24E-4123-BE85-4CFE3166EC1A}" presName="parTx" presStyleLbl="alignNode1" presStyleIdx="0" presStyleCnt="3">
        <dgm:presLayoutVars>
          <dgm:chMax val="0"/>
          <dgm:chPref val="0"/>
          <dgm:bulletEnabled val="1"/>
        </dgm:presLayoutVars>
      </dgm:prSet>
      <dgm:spPr/>
      <dgm:t>
        <a:bodyPr/>
        <a:lstStyle/>
        <a:p>
          <a:pPr rtl="1"/>
          <a:endParaRPr lang="ar-SA"/>
        </a:p>
      </dgm:t>
    </dgm:pt>
    <dgm:pt modelId="{23080A39-E9B5-4E51-8861-7D820692AC55}" type="pres">
      <dgm:prSet presAssocID="{1A898F49-C24E-4123-BE85-4CFE3166EC1A}" presName="desTx" presStyleLbl="alignAccFollowNode1" presStyleIdx="0" presStyleCnt="3">
        <dgm:presLayoutVars>
          <dgm:bulletEnabled val="1"/>
        </dgm:presLayoutVars>
      </dgm:prSet>
      <dgm:spPr/>
      <dgm:t>
        <a:bodyPr/>
        <a:lstStyle/>
        <a:p>
          <a:pPr rtl="1"/>
          <a:endParaRPr lang="ar-SA"/>
        </a:p>
      </dgm:t>
    </dgm:pt>
    <dgm:pt modelId="{120F614D-A8D9-4C8C-B04A-8382E3144F8F}" type="pres">
      <dgm:prSet presAssocID="{F3DC02AF-83EF-4534-AB14-AB5940CB9EB7}" presName="space" presStyleCnt="0"/>
      <dgm:spPr/>
    </dgm:pt>
    <dgm:pt modelId="{BBC65E7B-5D2D-4775-9376-AF7B5C8A9BF2}" type="pres">
      <dgm:prSet presAssocID="{22259DD3-65B2-412F-81E7-7826358FB1C3}" presName="composite" presStyleCnt="0"/>
      <dgm:spPr/>
    </dgm:pt>
    <dgm:pt modelId="{BE480DD9-C0A4-4109-BDF0-FD428FA65B93}" type="pres">
      <dgm:prSet presAssocID="{22259DD3-65B2-412F-81E7-7826358FB1C3}" presName="parTx" presStyleLbl="alignNode1" presStyleIdx="1" presStyleCnt="3">
        <dgm:presLayoutVars>
          <dgm:chMax val="0"/>
          <dgm:chPref val="0"/>
          <dgm:bulletEnabled val="1"/>
        </dgm:presLayoutVars>
      </dgm:prSet>
      <dgm:spPr/>
      <dgm:t>
        <a:bodyPr/>
        <a:lstStyle/>
        <a:p>
          <a:pPr rtl="1"/>
          <a:endParaRPr lang="ar-SA"/>
        </a:p>
      </dgm:t>
    </dgm:pt>
    <dgm:pt modelId="{B23EC1F2-50E3-40A6-B336-E5EF94D19830}" type="pres">
      <dgm:prSet presAssocID="{22259DD3-65B2-412F-81E7-7826358FB1C3}" presName="desTx" presStyleLbl="alignAccFollowNode1" presStyleIdx="1" presStyleCnt="3">
        <dgm:presLayoutVars>
          <dgm:bulletEnabled val="1"/>
        </dgm:presLayoutVars>
      </dgm:prSet>
      <dgm:spPr/>
      <dgm:t>
        <a:bodyPr/>
        <a:lstStyle/>
        <a:p>
          <a:pPr rtl="1"/>
          <a:endParaRPr lang="ar-SA"/>
        </a:p>
      </dgm:t>
    </dgm:pt>
    <dgm:pt modelId="{B48C8DDF-5657-4168-8972-FB5907FBC14D}" type="pres">
      <dgm:prSet presAssocID="{624A314B-C2F6-401C-B4CA-CDBC1A85006F}" presName="space" presStyleCnt="0"/>
      <dgm:spPr/>
    </dgm:pt>
    <dgm:pt modelId="{618D6EC7-E718-483D-8747-E807A8FB5587}" type="pres">
      <dgm:prSet presAssocID="{9B880EEC-2A1B-40EB-9430-240CE93F86A9}" presName="composite" presStyleCnt="0"/>
      <dgm:spPr/>
    </dgm:pt>
    <dgm:pt modelId="{C3B2DE61-2591-4BE1-818A-DF6562BDFCA1}" type="pres">
      <dgm:prSet presAssocID="{9B880EEC-2A1B-40EB-9430-240CE93F86A9}" presName="parTx" presStyleLbl="alignNode1" presStyleIdx="2" presStyleCnt="3" custScaleX="100810" custScaleY="100810">
        <dgm:presLayoutVars>
          <dgm:chMax val="0"/>
          <dgm:chPref val="0"/>
          <dgm:bulletEnabled val="1"/>
        </dgm:presLayoutVars>
      </dgm:prSet>
      <dgm:spPr/>
      <dgm:t>
        <a:bodyPr/>
        <a:lstStyle/>
        <a:p>
          <a:pPr rtl="1"/>
          <a:endParaRPr lang="ar-SA"/>
        </a:p>
      </dgm:t>
    </dgm:pt>
    <dgm:pt modelId="{F3E3CF30-BC5E-49F1-B9DD-2B020CF2304F}" type="pres">
      <dgm:prSet presAssocID="{9B880EEC-2A1B-40EB-9430-240CE93F86A9}" presName="desTx" presStyleLbl="alignAccFollowNode1" presStyleIdx="2" presStyleCnt="3" custScaleX="109308">
        <dgm:presLayoutVars>
          <dgm:bulletEnabled val="1"/>
        </dgm:presLayoutVars>
      </dgm:prSet>
      <dgm:spPr/>
      <dgm:t>
        <a:bodyPr/>
        <a:lstStyle/>
        <a:p>
          <a:pPr rtl="1"/>
          <a:endParaRPr lang="ar-SA"/>
        </a:p>
      </dgm:t>
    </dgm:pt>
  </dgm:ptLst>
  <dgm:cxnLst>
    <dgm:cxn modelId="{B931FC9A-55F6-47F2-9A43-A316CB943CE5}" srcId="{9B880EEC-2A1B-40EB-9430-240CE93F86A9}" destId="{0893F425-1852-49E0-B19A-E0A5B129AB6E}" srcOrd="5" destOrd="0" parTransId="{A6B9C562-BE8C-40DC-9B5F-B3FDDEC2E2B7}" sibTransId="{E4DA9FEE-1534-453B-AB39-2519B652F3A0}"/>
    <dgm:cxn modelId="{7F6058A4-53F2-4DCA-AB61-897E9D3BCC5C}" type="presOf" srcId="{9B880EEC-2A1B-40EB-9430-240CE93F86A9}" destId="{C3B2DE61-2591-4BE1-818A-DF6562BDFCA1}" srcOrd="0" destOrd="0" presId="urn:microsoft.com/office/officeart/2005/8/layout/hList1"/>
    <dgm:cxn modelId="{02FB69D5-F65E-4E63-B7A3-1705C9A5744E}" type="presOf" srcId="{8DD2F976-11BC-4107-A8C8-99321218FED0}" destId="{B23EC1F2-50E3-40A6-B336-E5EF94D19830}" srcOrd="0" destOrd="2" presId="urn:microsoft.com/office/officeart/2005/8/layout/hList1"/>
    <dgm:cxn modelId="{C187548E-D2A7-4FD6-A44D-6EF65CB17F0D}" srcId="{9B880EEC-2A1B-40EB-9430-240CE93F86A9}" destId="{A3B7EA53-BCB3-4A95-92A9-23292E903C52}" srcOrd="0" destOrd="0" parTransId="{0F41543F-E14B-4C4E-810F-5BAE6E6E27E0}" sibTransId="{A397E3B8-F4F1-4527-B7EF-D56D5C19192B}"/>
    <dgm:cxn modelId="{ED905677-EEAA-44C7-9A75-9102A2DA9A63}" srcId="{1A898F49-C24E-4123-BE85-4CFE3166EC1A}" destId="{89DC2345-2351-4957-B9F2-8D487C5AA48E}" srcOrd="2" destOrd="0" parTransId="{F902CE15-94F4-422D-AE90-EDB82039D21B}" sibTransId="{A2C82F46-54AB-403D-85AF-0A9115A1E9A1}"/>
    <dgm:cxn modelId="{D7FED6EB-E5F4-4252-A601-90BB5BB48A73}" srcId="{1A898F49-C24E-4123-BE85-4CFE3166EC1A}" destId="{31733114-0A51-454C-BF9E-CF5441DF5C8D}" srcOrd="0" destOrd="0" parTransId="{FEB17567-4694-4269-BF1E-E6032FA2A600}" sibTransId="{EF35A0ED-8752-471F-8D0E-DFD2CCEEAE8A}"/>
    <dgm:cxn modelId="{2DE69D3F-DC56-4BE6-A030-BD4EE91067AF}" type="presOf" srcId="{767077B3-CCB5-4C66-89D7-603E8F402EC5}" destId="{F3E3CF30-BC5E-49F1-B9DD-2B020CF2304F}" srcOrd="0" destOrd="1" presId="urn:microsoft.com/office/officeart/2005/8/layout/hList1"/>
    <dgm:cxn modelId="{8FC9B266-7344-4BFD-B9BF-6F02DF244697}" srcId="{9B880EEC-2A1B-40EB-9430-240CE93F86A9}" destId="{EF98BE7D-35A4-4054-B181-C2B594247A6B}" srcOrd="2" destOrd="0" parTransId="{FC5424EA-6F66-4590-B0B5-5AF0AB84E2E1}" sibTransId="{FC8AD69E-C5EF-4A79-BBE3-C86F6B81AA2B}"/>
    <dgm:cxn modelId="{2E53E61F-0AA0-4AF4-B20E-68B8BBF0DDF1}" type="presOf" srcId="{89DC2345-2351-4957-B9F2-8D487C5AA48E}" destId="{23080A39-E9B5-4E51-8861-7D820692AC55}" srcOrd="0" destOrd="2" presId="urn:microsoft.com/office/officeart/2005/8/layout/hList1"/>
    <dgm:cxn modelId="{F4816135-DE3F-4452-B591-3CAA4F9E70D2}" type="presOf" srcId="{6F655ED0-6252-4D25-9876-B0B5F5D31C4B}" destId="{F3E3CF30-BC5E-49F1-B9DD-2B020CF2304F}" srcOrd="0" destOrd="4" presId="urn:microsoft.com/office/officeart/2005/8/layout/hList1"/>
    <dgm:cxn modelId="{A29A759B-E907-4AD1-9DE9-33ED724F232F}" type="presOf" srcId="{3960150F-C002-47DA-B6BA-C5EEC7640177}" destId="{F3E3CF30-BC5E-49F1-B9DD-2B020CF2304F}" srcOrd="0" destOrd="3" presId="urn:microsoft.com/office/officeart/2005/8/layout/hList1"/>
    <dgm:cxn modelId="{04223899-4922-4B03-A1E5-4D9DD7C4E7F8}" srcId="{9B880EEC-2A1B-40EB-9430-240CE93F86A9}" destId="{767077B3-CCB5-4C66-89D7-603E8F402EC5}" srcOrd="1" destOrd="0" parTransId="{A59423A3-7BEF-4117-B194-7D65CD6D8CB8}" sibTransId="{C33FFC67-CE01-47BA-978D-AD2CF38C089D}"/>
    <dgm:cxn modelId="{2C13360E-9BDC-4E9B-83E2-6A29C3E50C4A}" srcId="{9B880EEC-2A1B-40EB-9430-240CE93F86A9}" destId="{6F655ED0-6252-4D25-9876-B0B5F5D31C4B}" srcOrd="4" destOrd="0" parTransId="{47C1080C-6ABA-4B5C-B6B4-E3E77E042A26}" sibTransId="{258A6D44-B483-4776-AB4B-B714B1158692}"/>
    <dgm:cxn modelId="{CB40D70A-3FF9-4CB2-B1DA-960E81981F1B}" type="presOf" srcId="{8B670045-762C-4A47-AF3B-83836A6DA0C9}" destId="{B23EC1F2-50E3-40A6-B336-E5EF94D19830}" srcOrd="0" destOrd="1" presId="urn:microsoft.com/office/officeart/2005/8/layout/hList1"/>
    <dgm:cxn modelId="{999905D4-E465-4D63-A1E6-B3BD55C246C2}" type="presOf" srcId="{A3B7EA53-BCB3-4A95-92A9-23292E903C52}" destId="{F3E3CF30-BC5E-49F1-B9DD-2B020CF2304F}" srcOrd="0" destOrd="0" presId="urn:microsoft.com/office/officeart/2005/8/layout/hList1"/>
    <dgm:cxn modelId="{86690E0C-6EB8-4284-AB1F-05C6E0EE7C29}" srcId="{D89E47FD-F8B5-42B2-8226-F9891B84BCD9}" destId="{22259DD3-65B2-412F-81E7-7826358FB1C3}" srcOrd="1" destOrd="0" parTransId="{580FFCC3-510B-4C03-97CE-25E57A1FDEAE}" sibTransId="{624A314B-C2F6-401C-B4CA-CDBC1A85006F}"/>
    <dgm:cxn modelId="{DD6E88CB-1926-4292-8175-F09A18C59F23}" srcId="{22259DD3-65B2-412F-81E7-7826358FB1C3}" destId="{23859699-286E-46D7-98CB-3356ECA38DF9}" srcOrd="0" destOrd="0" parTransId="{1FF29743-A2CC-4A0F-A589-EA96B288A415}" sibTransId="{EAAB46DF-F157-4AF2-89D4-84C7A2683FF8}"/>
    <dgm:cxn modelId="{47000FEE-43D7-4D35-841C-82E045499004}" srcId="{22259DD3-65B2-412F-81E7-7826358FB1C3}" destId="{8DD2F976-11BC-4107-A8C8-99321218FED0}" srcOrd="2" destOrd="0" parTransId="{AC7DF5FF-CA17-425F-9920-711AF4CFEFB7}" sibTransId="{0F4C92BE-96E2-4CB4-ADA0-8CD0934D94A7}"/>
    <dgm:cxn modelId="{53B5AB8A-C79A-48BD-9F1D-4CF392B90BE1}" type="presOf" srcId="{1A898F49-C24E-4123-BE85-4CFE3166EC1A}" destId="{228215F1-9363-423E-AC85-2B5934218DB5}" srcOrd="0" destOrd="0" presId="urn:microsoft.com/office/officeart/2005/8/layout/hList1"/>
    <dgm:cxn modelId="{863AC15F-A185-4C67-B839-3351A1427B5D}" type="presOf" srcId="{EF98BE7D-35A4-4054-B181-C2B594247A6B}" destId="{F3E3CF30-BC5E-49F1-B9DD-2B020CF2304F}" srcOrd="0" destOrd="2" presId="urn:microsoft.com/office/officeart/2005/8/layout/hList1"/>
    <dgm:cxn modelId="{6F5E80C6-CDB3-42C9-9D83-2B4694F76540}" srcId="{22259DD3-65B2-412F-81E7-7826358FB1C3}" destId="{8B670045-762C-4A47-AF3B-83836A6DA0C9}" srcOrd="1" destOrd="0" parTransId="{3767276E-D27F-4E63-A9B4-FD339A9BAD93}" sibTransId="{87A60C79-ADD2-4412-99DA-250B089403C4}"/>
    <dgm:cxn modelId="{FE68B143-2FD4-4280-B2A8-E4249C7609DE}" srcId="{9B880EEC-2A1B-40EB-9430-240CE93F86A9}" destId="{3960150F-C002-47DA-B6BA-C5EEC7640177}" srcOrd="3" destOrd="0" parTransId="{05A6A60A-1194-44BA-AC60-5DE16BFB8395}" sibTransId="{790D7D54-F1C6-4ED0-95BA-A45DF32C3D54}"/>
    <dgm:cxn modelId="{94C4DE11-AF67-4C94-9C6E-615481A95E6F}" type="presOf" srcId="{356E31B4-C6AC-45BA-AAA4-A38038F8659C}" destId="{23080A39-E9B5-4E51-8861-7D820692AC55}" srcOrd="0" destOrd="1" presId="urn:microsoft.com/office/officeart/2005/8/layout/hList1"/>
    <dgm:cxn modelId="{FF9C8985-79A2-4129-82B9-245D6C4C313D}" srcId="{D89E47FD-F8B5-42B2-8226-F9891B84BCD9}" destId="{1A898F49-C24E-4123-BE85-4CFE3166EC1A}" srcOrd="0" destOrd="0" parTransId="{7E075952-0BCE-48BD-ADF3-7BBD6160E3A8}" sibTransId="{F3DC02AF-83EF-4534-AB14-AB5940CB9EB7}"/>
    <dgm:cxn modelId="{E5C84482-B971-43BD-8D00-BF9EF445830F}" type="presOf" srcId="{23859699-286E-46D7-98CB-3356ECA38DF9}" destId="{B23EC1F2-50E3-40A6-B336-E5EF94D19830}" srcOrd="0" destOrd="0" presId="urn:microsoft.com/office/officeart/2005/8/layout/hList1"/>
    <dgm:cxn modelId="{2FB90D00-4AAD-4E4C-AFB6-CC9A7EAEB80B}" srcId="{D89E47FD-F8B5-42B2-8226-F9891B84BCD9}" destId="{9B880EEC-2A1B-40EB-9430-240CE93F86A9}" srcOrd="2" destOrd="0" parTransId="{286442D9-C4C5-4655-BE46-E6A4B8019D81}" sibTransId="{44C9E11F-44FF-4690-B1B8-32364A776E07}"/>
    <dgm:cxn modelId="{0D183063-9C7F-43BD-9C23-D5E1711483A6}" type="presOf" srcId="{D89E47FD-F8B5-42B2-8226-F9891B84BCD9}" destId="{8B9274EA-3249-41F0-933D-80CCDF72AE7C}" srcOrd="0" destOrd="0" presId="urn:microsoft.com/office/officeart/2005/8/layout/hList1"/>
    <dgm:cxn modelId="{FFAE38F8-D482-4BFD-96F4-50FE7D452BB3}" type="presOf" srcId="{22259DD3-65B2-412F-81E7-7826358FB1C3}" destId="{BE480DD9-C0A4-4109-BDF0-FD428FA65B93}" srcOrd="0" destOrd="0" presId="urn:microsoft.com/office/officeart/2005/8/layout/hList1"/>
    <dgm:cxn modelId="{1D2D85BA-2CF5-4D18-8566-D3B3BE58431E}" type="presOf" srcId="{31733114-0A51-454C-BF9E-CF5441DF5C8D}" destId="{23080A39-E9B5-4E51-8861-7D820692AC55}" srcOrd="0" destOrd="0" presId="urn:microsoft.com/office/officeart/2005/8/layout/hList1"/>
    <dgm:cxn modelId="{24FF7E78-8299-4C67-BC5B-0386ECE54997}" srcId="{1A898F49-C24E-4123-BE85-4CFE3166EC1A}" destId="{356E31B4-C6AC-45BA-AAA4-A38038F8659C}" srcOrd="1" destOrd="0" parTransId="{EF03E5DB-80D1-4D5A-AE98-7E867D132352}" sibTransId="{F367D5DD-F5A9-4E3B-99D1-A3B7D4E4EA70}"/>
    <dgm:cxn modelId="{D9844A16-B8C4-4021-877E-F403089B7B80}" type="presOf" srcId="{0893F425-1852-49E0-B19A-E0A5B129AB6E}" destId="{F3E3CF30-BC5E-49F1-B9DD-2B020CF2304F}" srcOrd="0" destOrd="5" presId="urn:microsoft.com/office/officeart/2005/8/layout/hList1"/>
    <dgm:cxn modelId="{E081AD12-708F-4926-BD55-02D0784B13D9}" type="presParOf" srcId="{8B9274EA-3249-41F0-933D-80CCDF72AE7C}" destId="{DDF38091-5DA5-456C-A5DE-E6F05F88A853}" srcOrd="0" destOrd="0" presId="urn:microsoft.com/office/officeart/2005/8/layout/hList1"/>
    <dgm:cxn modelId="{4D5BB135-E5D8-42FF-BE21-F61A6B9E966C}" type="presParOf" srcId="{DDF38091-5DA5-456C-A5DE-E6F05F88A853}" destId="{228215F1-9363-423E-AC85-2B5934218DB5}" srcOrd="0" destOrd="0" presId="urn:microsoft.com/office/officeart/2005/8/layout/hList1"/>
    <dgm:cxn modelId="{F21D7E06-2CC7-4EC0-A285-F508AC9DD81E}" type="presParOf" srcId="{DDF38091-5DA5-456C-A5DE-E6F05F88A853}" destId="{23080A39-E9B5-4E51-8861-7D820692AC55}" srcOrd="1" destOrd="0" presId="urn:microsoft.com/office/officeart/2005/8/layout/hList1"/>
    <dgm:cxn modelId="{4C6594DB-027B-4046-B305-59DCACAC9F02}" type="presParOf" srcId="{8B9274EA-3249-41F0-933D-80CCDF72AE7C}" destId="{120F614D-A8D9-4C8C-B04A-8382E3144F8F}" srcOrd="1" destOrd="0" presId="urn:microsoft.com/office/officeart/2005/8/layout/hList1"/>
    <dgm:cxn modelId="{C7694FA5-1A4A-46F1-9871-CEF45DDE0569}" type="presParOf" srcId="{8B9274EA-3249-41F0-933D-80CCDF72AE7C}" destId="{BBC65E7B-5D2D-4775-9376-AF7B5C8A9BF2}" srcOrd="2" destOrd="0" presId="urn:microsoft.com/office/officeart/2005/8/layout/hList1"/>
    <dgm:cxn modelId="{75D56D9F-9C04-44CD-A364-00481D9EA15D}" type="presParOf" srcId="{BBC65E7B-5D2D-4775-9376-AF7B5C8A9BF2}" destId="{BE480DD9-C0A4-4109-BDF0-FD428FA65B93}" srcOrd="0" destOrd="0" presId="urn:microsoft.com/office/officeart/2005/8/layout/hList1"/>
    <dgm:cxn modelId="{83B7421A-7F11-4587-B0E9-57D1D679E512}" type="presParOf" srcId="{BBC65E7B-5D2D-4775-9376-AF7B5C8A9BF2}" destId="{B23EC1F2-50E3-40A6-B336-E5EF94D19830}" srcOrd="1" destOrd="0" presId="urn:microsoft.com/office/officeart/2005/8/layout/hList1"/>
    <dgm:cxn modelId="{CEDFC0A5-1138-4EEF-B27E-FAAF78139CBC}" type="presParOf" srcId="{8B9274EA-3249-41F0-933D-80CCDF72AE7C}" destId="{B48C8DDF-5657-4168-8972-FB5907FBC14D}" srcOrd="3" destOrd="0" presId="urn:microsoft.com/office/officeart/2005/8/layout/hList1"/>
    <dgm:cxn modelId="{92AB3371-37C7-498C-BA8E-DF04BF65CA5A}" type="presParOf" srcId="{8B9274EA-3249-41F0-933D-80CCDF72AE7C}" destId="{618D6EC7-E718-483D-8747-E807A8FB5587}" srcOrd="4" destOrd="0" presId="urn:microsoft.com/office/officeart/2005/8/layout/hList1"/>
    <dgm:cxn modelId="{3233EFB5-CC68-4175-8BCE-ABB4B190C1A6}" type="presParOf" srcId="{618D6EC7-E718-483D-8747-E807A8FB5587}" destId="{C3B2DE61-2591-4BE1-818A-DF6562BDFCA1}" srcOrd="0" destOrd="0" presId="urn:microsoft.com/office/officeart/2005/8/layout/hList1"/>
    <dgm:cxn modelId="{0D938FCA-8BE0-4548-896E-3A7EC1B00152}" type="presParOf" srcId="{618D6EC7-E718-483D-8747-E807A8FB5587}" destId="{F3E3CF30-BC5E-49F1-B9DD-2B020CF2304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8CA5A8-1AB6-4F6B-B8CE-D9B483201388}" type="doc">
      <dgm:prSet loTypeId="urn:microsoft.com/office/officeart/2011/layout/TabList" loCatId="list" qsTypeId="urn:microsoft.com/office/officeart/2005/8/quickstyle/simple1" qsCatId="simple" csTypeId="urn:microsoft.com/office/officeart/2005/8/colors/colorful3" csCatId="colorful" phldr="1"/>
      <dgm:spPr/>
      <dgm:t>
        <a:bodyPr/>
        <a:lstStyle/>
        <a:p>
          <a:endParaRPr lang="en-US"/>
        </a:p>
      </dgm:t>
    </dgm:pt>
    <dgm:pt modelId="{550DA7E8-6B34-41FE-B8FA-7C6B8A5E6759}">
      <dgm:prSet phldrT="[Text]" custT="1"/>
      <dgm:spPr/>
      <dgm:t>
        <a:bodyPr/>
        <a:lstStyle/>
        <a:p>
          <a:r>
            <a:rPr lang="en-US" sz="2000" b="1" dirty="0"/>
            <a:t>Intentional</a:t>
          </a:r>
          <a:r>
            <a:rPr lang="en-US" sz="2000" dirty="0"/>
            <a:t> </a:t>
          </a:r>
        </a:p>
      </dgm:t>
    </dgm:pt>
    <dgm:pt modelId="{337690ED-4557-4AE8-9538-D484B1468F51}" type="parTrans" cxnId="{F0C19A46-4130-4866-8A04-9297170F1B3E}">
      <dgm:prSet/>
      <dgm:spPr/>
      <dgm:t>
        <a:bodyPr/>
        <a:lstStyle/>
        <a:p>
          <a:endParaRPr lang="en-US" sz="2000"/>
        </a:p>
      </dgm:t>
    </dgm:pt>
    <dgm:pt modelId="{1A52AD69-47A5-468A-8050-24E0EE15D663}" type="sibTrans" cxnId="{F0C19A46-4130-4866-8A04-9297170F1B3E}">
      <dgm:prSet/>
      <dgm:spPr/>
      <dgm:t>
        <a:bodyPr/>
        <a:lstStyle/>
        <a:p>
          <a:endParaRPr lang="en-US" sz="2000"/>
        </a:p>
      </dgm:t>
    </dgm:pt>
    <dgm:pt modelId="{1A410088-A6C4-4C4A-88FA-0498AB5739A7}">
      <dgm:prSet phldrT="[Text]" custT="1"/>
      <dgm:spPr/>
      <dgm:t>
        <a:bodyPr/>
        <a:lstStyle/>
        <a:p>
          <a:r>
            <a:rPr lang="fr-FR" sz="2000" dirty="0" err="1"/>
            <a:t>e.g</a:t>
          </a:r>
          <a:r>
            <a:rPr lang="fr-FR" sz="2000" dirty="0"/>
            <a:t>. violence, suicide, homicide, </a:t>
          </a:r>
          <a:r>
            <a:rPr lang="fr-FR" sz="2000" dirty="0" err="1"/>
            <a:t>intentional</a:t>
          </a:r>
          <a:r>
            <a:rPr lang="fr-FR" sz="2000" dirty="0"/>
            <a:t> </a:t>
          </a:r>
          <a:r>
            <a:rPr lang="fr-FR" sz="2000" dirty="0" err="1"/>
            <a:t>fire</a:t>
          </a:r>
          <a:r>
            <a:rPr lang="fr-FR" sz="2000" dirty="0"/>
            <a:t>-arm injuries, </a:t>
          </a:r>
          <a:r>
            <a:rPr lang="fr-FR" sz="2000" dirty="0" err="1"/>
            <a:t>etc</a:t>
          </a:r>
          <a:r>
            <a:rPr lang="fr-FR" sz="2000" dirty="0"/>
            <a:t> </a:t>
          </a:r>
          <a:endParaRPr lang="en-US" sz="2000" dirty="0"/>
        </a:p>
      </dgm:t>
    </dgm:pt>
    <dgm:pt modelId="{F2AD6D85-A7E3-49DF-9CBA-81394C84E890}" type="parTrans" cxnId="{6C0DB30E-6FC2-4298-AD48-26DD41FEA6E3}">
      <dgm:prSet/>
      <dgm:spPr/>
      <dgm:t>
        <a:bodyPr/>
        <a:lstStyle/>
        <a:p>
          <a:endParaRPr lang="en-US" sz="2000"/>
        </a:p>
      </dgm:t>
    </dgm:pt>
    <dgm:pt modelId="{B68A10C7-1647-47EE-AE17-ABBD7F17EEFD}" type="sibTrans" cxnId="{6C0DB30E-6FC2-4298-AD48-26DD41FEA6E3}">
      <dgm:prSet/>
      <dgm:spPr/>
      <dgm:t>
        <a:bodyPr/>
        <a:lstStyle/>
        <a:p>
          <a:endParaRPr lang="en-US" sz="2000"/>
        </a:p>
      </dgm:t>
    </dgm:pt>
    <dgm:pt modelId="{86FF19BE-2E45-4F29-9166-09DBE1BD94F6}">
      <dgm:prSet phldrT="[Text]" custT="1"/>
      <dgm:spPr/>
      <dgm:t>
        <a:bodyPr/>
        <a:lstStyle/>
        <a:p>
          <a:r>
            <a:rPr lang="en-US" sz="2000" b="1" dirty="0"/>
            <a:t>accidental </a:t>
          </a:r>
        </a:p>
        <a:p>
          <a:r>
            <a:rPr lang="en-US" sz="2000" b="1" dirty="0"/>
            <a:t>(Non-Intentional) </a:t>
          </a:r>
        </a:p>
      </dgm:t>
    </dgm:pt>
    <dgm:pt modelId="{8324686B-E719-4D78-B828-4950EB752344}" type="parTrans" cxnId="{EACE42A6-5CC2-421C-9B1C-561639E85130}">
      <dgm:prSet/>
      <dgm:spPr/>
      <dgm:t>
        <a:bodyPr/>
        <a:lstStyle/>
        <a:p>
          <a:endParaRPr lang="en-US" sz="2000"/>
        </a:p>
      </dgm:t>
    </dgm:pt>
    <dgm:pt modelId="{E619DC82-7611-4024-ACA4-3FB4696CC22A}" type="sibTrans" cxnId="{EACE42A6-5CC2-421C-9B1C-561639E85130}">
      <dgm:prSet/>
      <dgm:spPr/>
      <dgm:t>
        <a:bodyPr/>
        <a:lstStyle/>
        <a:p>
          <a:endParaRPr lang="en-US" sz="2000"/>
        </a:p>
      </dgm:t>
    </dgm:pt>
    <dgm:pt modelId="{22453F73-6E60-46C0-9AD6-C1049E70CE2A}">
      <dgm:prSet phldrT="[Text]" custT="1"/>
      <dgm:spPr/>
      <dgm:t>
        <a:bodyPr/>
        <a:lstStyle/>
        <a:p>
          <a:r>
            <a:rPr lang="en-US" sz="2000" dirty="0"/>
            <a:t>e.g. road-traffic injuries, fires, falls, poisoning, drowning</a:t>
          </a:r>
          <a:r>
            <a:rPr lang="ar-SA" sz="2000" dirty="0"/>
            <a:t> </a:t>
          </a:r>
          <a:r>
            <a:rPr lang="en-US" sz="2000" dirty="0"/>
            <a:t>asphyxia, burns, sports, accidental firearm injuries,</a:t>
          </a:r>
          <a:r>
            <a:rPr lang="ar-SA" sz="2000" dirty="0"/>
            <a:t> </a:t>
          </a:r>
          <a:r>
            <a:rPr lang="en-US" sz="2000" dirty="0"/>
            <a:t>electrical shock </a:t>
          </a:r>
          <a:r>
            <a:rPr lang="en-US" sz="2000" dirty="0" err="1"/>
            <a:t>etc</a:t>
          </a:r>
          <a:endParaRPr lang="en-US" sz="2000" dirty="0"/>
        </a:p>
      </dgm:t>
    </dgm:pt>
    <dgm:pt modelId="{06C7A932-705D-4928-BFEA-DB027097536C}" type="parTrans" cxnId="{0712B34D-509F-43E9-B464-E9307DAC2D22}">
      <dgm:prSet/>
      <dgm:spPr/>
      <dgm:t>
        <a:bodyPr/>
        <a:lstStyle/>
        <a:p>
          <a:endParaRPr lang="en-US" sz="2000"/>
        </a:p>
      </dgm:t>
    </dgm:pt>
    <dgm:pt modelId="{0201665A-8DA1-41E9-A1F7-2631DD6A85D4}" type="sibTrans" cxnId="{0712B34D-509F-43E9-B464-E9307DAC2D22}">
      <dgm:prSet/>
      <dgm:spPr/>
      <dgm:t>
        <a:bodyPr/>
        <a:lstStyle/>
        <a:p>
          <a:endParaRPr lang="en-US" sz="2000"/>
        </a:p>
      </dgm:t>
    </dgm:pt>
    <dgm:pt modelId="{CF2AEAAF-7B1F-4D8A-852C-FFD27EA504FF}" type="pres">
      <dgm:prSet presAssocID="{F08CA5A8-1AB6-4F6B-B8CE-D9B483201388}" presName="Name0" presStyleCnt="0">
        <dgm:presLayoutVars>
          <dgm:chMax/>
          <dgm:chPref val="3"/>
          <dgm:dir/>
          <dgm:animOne val="branch"/>
          <dgm:animLvl val="lvl"/>
        </dgm:presLayoutVars>
      </dgm:prSet>
      <dgm:spPr/>
      <dgm:t>
        <a:bodyPr/>
        <a:lstStyle/>
        <a:p>
          <a:endParaRPr lang="en-US"/>
        </a:p>
      </dgm:t>
    </dgm:pt>
    <dgm:pt modelId="{7D73FD95-6BFC-41F1-8956-C7F9303B553F}" type="pres">
      <dgm:prSet presAssocID="{550DA7E8-6B34-41FE-B8FA-7C6B8A5E6759}" presName="composite" presStyleCnt="0"/>
      <dgm:spPr/>
    </dgm:pt>
    <dgm:pt modelId="{04DF650B-7BBF-4DEB-AA3A-9AE961A66FA7}" type="pres">
      <dgm:prSet presAssocID="{550DA7E8-6B34-41FE-B8FA-7C6B8A5E6759}" presName="FirstChild" presStyleLbl="revTx" presStyleIdx="0" presStyleCnt="2" custScaleX="97531">
        <dgm:presLayoutVars>
          <dgm:chMax val="0"/>
          <dgm:chPref val="0"/>
          <dgm:bulletEnabled val="1"/>
        </dgm:presLayoutVars>
      </dgm:prSet>
      <dgm:spPr/>
      <dgm:t>
        <a:bodyPr/>
        <a:lstStyle/>
        <a:p>
          <a:endParaRPr lang="en-US"/>
        </a:p>
      </dgm:t>
    </dgm:pt>
    <dgm:pt modelId="{3273017A-6372-4590-814C-8F0BBD0DA848}" type="pres">
      <dgm:prSet presAssocID="{550DA7E8-6B34-41FE-B8FA-7C6B8A5E6759}" presName="Parent" presStyleLbl="alignNode1" presStyleIdx="0" presStyleCnt="2">
        <dgm:presLayoutVars>
          <dgm:chMax val="3"/>
          <dgm:chPref val="3"/>
          <dgm:bulletEnabled val="1"/>
        </dgm:presLayoutVars>
      </dgm:prSet>
      <dgm:spPr/>
      <dgm:t>
        <a:bodyPr/>
        <a:lstStyle/>
        <a:p>
          <a:endParaRPr lang="en-US"/>
        </a:p>
      </dgm:t>
    </dgm:pt>
    <dgm:pt modelId="{8B919BB4-F858-42A6-9497-B0312B796C02}" type="pres">
      <dgm:prSet presAssocID="{550DA7E8-6B34-41FE-B8FA-7C6B8A5E6759}" presName="Accent" presStyleLbl="parChTrans1D1" presStyleIdx="0" presStyleCnt="2"/>
      <dgm:spPr/>
    </dgm:pt>
    <dgm:pt modelId="{229D4578-AD74-4B2C-ACDA-8E5D48C9F7A0}" type="pres">
      <dgm:prSet presAssocID="{1A52AD69-47A5-468A-8050-24E0EE15D663}" presName="sibTrans" presStyleCnt="0"/>
      <dgm:spPr/>
    </dgm:pt>
    <dgm:pt modelId="{404F5C0C-B920-42F6-87F0-C4386DD99E41}" type="pres">
      <dgm:prSet presAssocID="{86FF19BE-2E45-4F29-9166-09DBE1BD94F6}" presName="composite" presStyleCnt="0"/>
      <dgm:spPr/>
    </dgm:pt>
    <dgm:pt modelId="{EFE1D0BF-0AD9-4E24-A093-E1F95859E1AB}" type="pres">
      <dgm:prSet presAssocID="{86FF19BE-2E45-4F29-9166-09DBE1BD94F6}" presName="FirstChild" presStyleLbl="revTx" presStyleIdx="1" presStyleCnt="2" custScaleX="97531">
        <dgm:presLayoutVars>
          <dgm:chMax val="0"/>
          <dgm:chPref val="0"/>
          <dgm:bulletEnabled val="1"/>
        </dgm:presLayoutVars>
      </dgm:prSet>
      <dgm:spPr/>
      <dgm:t>
        <a:bodyPr/>
        <a:lstStyle/>
        <a:p>
          <a:endParaRPr lang="en-US"/>
        </a:p>
      </dgm:t>
    </dgm:pt>
    <dgm:pt modelId="{C466374D-2054-4BC2-997C-5DEAE6DDAE5C}" type="pres">
      <dgm:prSet presAssocID="{86FF19BE-2E45-4F29-9166-09DBE1BD94F6}" presName="Parent" presStyleLbl="alignNode1" presStyleIdx="1" presStyleCnt="2">
        <dgm:presLayoutVars>
          <dgm:chMax val="3"/>
          <dgm:chPref val="3"/>
          <dgm:bulletEnabled val="1"/>
        </dgm:presLayoutVars>
      </dgm:prSet>
      <dgm:spPr/>
      <dgm:t>
        <a:bodyPr/>
        <a:lstStyle/>
        <a:p>
          <a:endParaRPr lang="en-US"/>
        </a:p>
      </dgm:t>
    </dgm:pt>
    <dgm:pt modelId="{B3E4A066-EEF7-496E-B6E0-FCC0C0B8960F}" type="pres">
      <dgm:prSet presAssocID="{86FF19BE-2E45-4F29-9166-09DBE1BD94F6}" presName="Accent" presStyleLbl="parChTrans1D1" presStyleIdx="1" presStyleCnt="2"/>
      <dgm:spPr/>
    </dgm:pt>
  </dgm:ptLst>
  <dgm:cxnLst>
    <dgm:cxn modelId="{6C0DB30E-6FC2-4298-AD48-26DD41FEA6E3}" srcId="{550DA7E8-6B34-41FE-B8FA-7C6B8A5E6759}" destId="{1A410088-A6C4-4C4A-88FA-0498AB5739A7}" srcOrd="0" destOrd="0" parTransId="{F2AD6D85-A7E3-49DF-9CBA-81394C84E890}" sibTransId="{B68A10C7-1647-47EE-AE17-ABBD7F17EEFD}"/>
    <dgm:cxn modelId="{06BC6FFF-D750-4B83-A0E4-3FF4B21431F3}" type="presOf" srcId="{1A410088-A6C4-4C4A-88FA-0498AB5739A7}" destId="{04DF650B-7BBF-4DEB-AA3A-9AE961A66FA7}" srcOrd="0" destOrd="0" presId="urn:microsoft.com/office/officeart/2011/layout/TabList"/>
    <dgm:cxn modelId="{EACE42A6-5CC2-421C-9B1C-561639E85130}" srcId="{F08CA5A8-1AB6-4F6B-B8CE-D9B483201388}" destId="{86FF19BE-2E45-4F29-9166-09DBE1BD94F6}" srcOrd="1" destOrd="0" parTransId="{8324686B-E719-4D78-B828-4950EB752344}" sibTransId="{E619DC82-7611-4024-ACA4-3FB4696CC22A}"/>
    <dgm:cxn modelId="{CEC475DA-A854-44C6-B4E3-4B677F1559E3}" type="presOf" srcId="{F08CA5A8-1AB6-4F6B-B8CE-D9B483201388}" destId="{CF2AEAAF-7B1F-4D8A-852C-FFD27EA504FF}" srcOrd="0" destOrd="0" presId="urn:microsoft.com/office/officeart/2011/layout/TabList"/>
    <dgm:cxn modelId="{454525F8-7E2E-4CFB-9320-6AAD51561D2A}" type="presOf" srcId="{22453F73-6E60-46C0-9AD6-C1049E70CE2A}" destId="{EFE1D0BF-0AD9-4E24-A093-E1F95859E1AB}" srcOrd="0" destOrd="0" presId="urn:microsoft.com/office/officeart/2011/layout/TabList"/>
    <dgm:cxn modelId="{CFCCBF2E-3EA4-4ACC-95BA-7BBA8FCA527A}" type="presOf" srcId="{550DA7E8-6B34-41FE-B8FA-7C6B8A5E6759}" destId="{3273017A-6372-4590-814C-8F0BBD0DA848}" srcOrd="0" destOrd="0" presId="urn:microsoft.com/office/officeart/2011/layout/TabList"/>
    <dgm:cxn modelId="{459AE9AD-A4C3-4290-9294-5A2DC56D7420}" type="presOf" srcId="{86FF19BE-2E45-4F29-9166-09DBE1BD94F6}" destId="{C466374D-2054-4BC2-997C-5DEAE6DDAE5C}" srcOrd="0" destOrd="0" presId="urn:microsoft.com/office/officeart/2011/layout/TabList"/>
    <dgm:cxn modelId="{F0C19A46-4130-4866-8A04-9297170F1B3E}" srcId="{F08CA5A8-1AB6-4F6B-B8CE-D9B483201388}" destId="{550DA7E8-6B34-41FE-B8FA-7C6B8A5E6759}" srcOrd="0" destOrd="0" parTransId="{337690ED-4557-4AE8-9538-D484B1468F51}" sibTransId="{1A52AD69-47A5-468A-8050-24E0EE15D663}"/>
    <dgm:cxn modelId="{0712B34D-509F-43E9-B464-E9307DAC2D22}" srcId="{86FF19BE-2E45-4F29-9166-09DBE1BD94F6}" destId="{22453F73-6E60-46C0-9AD6-C1049E70CE2A}" srcOrd="0" destOrd="0" parTransId="{06C7A932-705D-4928-BFEA-DB027097536C}" sibTransId="{0201665A-8DA1-41E9-A1F7-2631DD6A85D4}"/>
    <dgm:cxn modelId="{370A79DF-27A3-44B3-8399-F42D1E7A3F47}" type="presParOf" srcId="{CF2AEAAF-7B1F-4D8A-852C-FFD27EA504FF}" destId="{7D73FD95-6BFC-41F1-8956-C7F9303B553F}" srcOrd="0" destOrd="0" presId="urn:microsoft.com/office/officeart/2011/layout/TabList"/>
    <dgm:cxn modelId="{7CA17422-FA48-45ED-A011-4829EA570A44}" type="presParOf" srcId="{7D73FD95-6BFC-41F1-8956-C7F9303B553F}" destId="{04DF650B-7BBF-4DEB-AA3A-9AE961A66FA7}" srcOrd="0" destOrd="0" presId="urn:microsoft.com/office/officeart/2011/layout/TabList"/>
    <dgm:cxn modelId="{46976BA6-A1CD-4950-87F8-F21A48F84022}" type="presParOf" srcId="{7D73FD95-6BFC-41F1-8956-C7F9303B553F}" destId="{3273017A-6372-4590-814C-8F0BBD0DA848}" srcOrd="1" destOrd="0" presId="urn:microsoft.com/office/officeart/2011/layout/TabList"/>
    <dgm:cxn modelId="{887BEFD6-C1D7-4B8C-AB30-929DDA87AD2A}" type="presParOf" srcId="{7D73FD95-6BFC-41F1-8956-C7F9303B553F}" destId="{8B919BB4-F858-42A6-9497-B0312B796C02}" srcOrd="2" destOrd="0" presId="urn:microsoft.com/office/officeart/2011/layout/TabList"/>
    <dgm:cxn modelId="{D4DAA798-8486-4EC1-AC15-0F43AC9FBDE6}" type="presParOf" srcId="{CF2AEAAF-7B1F-4D8A-852C-FFD27EA504FF}" destId="{229D4578-AD74-4B2C-ACDA-8E5D48C9F7A0}" srcOrd="1" destOrd="0" presId="urn:microsoft.com/office/officeart/2011/layout/TabList"/>
    <dgm:cxn modelId="{6B02E19D-7D74-463D-B399-3F9A43BE01E0}" type="presParOf" srcId="{CF2AEAAF-7B1F-4D8A-852C-FFD27EA504FF}" destId="{404F5C0C-B920-42F6-87F0-C4386DD99E41}" srcOrd="2" destOrd="0" presId="urn:microsoft.com/office/officeart/2011/layout/TabList"/>
    <dgm:cxn modelId="{BD81DFB6-B950-4FE3-BC06-FBA0E59F7DBE}" type="presParOf" srcId="{404F5C0C-B920-42F6-87F0-C4386DD99E41}" destId="{EFE1D0BF-0AD9-4E24-A093-E1F95859E1AB}" srcOrd="0" destOrd="0" presId="urn:microsoft.com/office/officeart/2011/layout/TabList"/>
    <dgm:cxn modelId="{296FF44F-2305-4702-BC1E-BF7378C06BBD}" type="presParOf" srcId="{404F5C0C-B920-42F6-87F0-C4386DD99E41}" destId="{C466374D-2054-4BC2-997C-5DEAE6DDAE5C}" srcOrd="1" destOrd="0" presId="urn:microsoft.com/office/officeart/2011/layout/TabList"/>
    <dgm:cxn modelId="{F8522BDA-2A9A-437E-8125-30DCBCE6F2B7}" type="presParOf" srcId="{404F5C0C-B920-42F6-87F0-C4386DD99E41}" destId="{B3E4A066-EEF7-496E-B6E0-FCC0C0B8960F}"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08CA5A8-1AB6-4F6B-B8CE-D9B483201388}" type="doc">
      <dgm:prSet loTypeId="urn:microsoft.com/office/officeart/2005/8/layout/hList1" loCatId="list" qsTypeId="urn:microsoft.com/office/officeart/2005/8/quickstyle/3d2" qsCatId="3D" csTypeId="urn:microsoft.com/office/officeart/2005/8/colors/colorful4" csCatId="colorful" phldr="1"/>
      <dgm:spPr/>
      <dgm:t>
        <a:bodyPr/>
        <a:lstStyle/>
        <a:p>
          <a:endParaRPr lang="en-US"/>
        </a:p>
      </dgm:t>
    </dgm:pt>
    <dgm:pt modelId="{550DA7E8-6B34-41FE-B8FA-7C6B8A5E6759}">
      <dgm:prSet phldrT="[Text]" custT="1"/>
      <dgm:spPr/>
      <dgm:t>
        <a:bodyPr/>
        <a:lstStyle/>
        <a:p>
          <a:r>
            <a:rPr lang="en-US" sz="2400" b="1" dirty="0"/>
            <a:t>Top causes of deaths in adolescents</a:t>
          </a:r>
        </a:p>
      </dgm:t>
    </dgm:pt>
    <dgm:pt modelId="{337690ED-4557-4AE8-9538-D484B1468F51}" type="parTrans" cxnId="{F0C19A46-4130-4866-8A04-9297170F1B3E}">
      <dgm:prSet/>
      <dgm:spPr/>
      <dgm:t>
        <a:bodyPr/>
        <a:lstStyle/>
        <a:p>
          <a:endParaRPr lang="en-US" sz="2000"/>
        </a:p>
      </dgm:t>
    </dgm:pt>
    <dgm:pt modelId="{1A52AD69-47A5-468A-8050-24E0EE15D663}" type="sibTrans" cxnId="{F0C19A46-4130-4866-8A04-9297170F1B3E}">
      <dgm:prSet/>
      <dgm:spPr/>
      <dgm:t>
        <a:bodyPr/>
        <a:lstStyle/>
        <a:p>
          <a:endParaRPr lang="en-US" sz="2000"/>
        </a:p>
      </dgm:t>
    </dgm:pt>
    <dgm:pt modelId="{1A410088-A6C4-4C4A-88FA-0498AB5739A7}">
      <dgm:prSet phldrT="[Text]" custT="1"/>
      <dgm:spPr/>
      <dgm:t>
        <a:bodyPr/>
        <a:lstStyle/>
        <a:p>
          <a:pPr>
            <a:buFont typeface="+mj-lt"/>
            <a:buAutoNum type="arabicPeriod"/>
          </a:pPr>
          <a:r>
            <a:rPr lang="en-US" sz="1800" b="0" i="0" dirty="0">
              <a:solidFill>
                <a:srgbClr val="C00000"/>
              </a:solidFill>
              <a:effectLst>
                <a:outerShdw blurRad="38100" dist="38100" dir="2700000" algn="tl">
                  <a:srgbClr val="000000">
                    <a:alpha val="43137"/>
                  </a:srgbClr>
                </a:outerShdw>
              </a:effectLst>
            </a:rPr>
            <a:t>Road traffic injuries</a:t>
          </a:r>
          <a:endParaRPr lang="en-US" sz="1800" dirty="0">
            <a:solidFill>
              <a:srgbClr val="C00000"/>
            </a:solidFill>
            <a:effectLst>
              <a:outerShdw blurRad="38100" dist="38100" dir="2700000" algn="tl">
                <a:srgbClr val="000000">
                  <a:alpha val="43137"/>
                </a:srgbClr>
              </a:outerShdw>
            </a:effectLst>
          </a:endParaRPr>
        </a:p>
      </dgm:t>
    </dgm:pt>
    <dgm:pt modelId="{F2AD6D85-A7E3-49DF-9CBA-81394C84E890}" type="parTrans" cxnId="{6C0DB30E-6FC2-4298-AD48-26DD41FEA6E3}">
      <dgm:prSet/>
      <dgm:spPr/>
      <dgm:t>
        <a:bodyPr/>
        <a:lstStyle/>
        <a:p>
          <a:endParaRPr lang="en-US" sz="2000"/>
        </a:p>
      </dgm:t>
    </dgm:pt>
    <dgm:pt modelId="{B68A10C7-1647-47EE-AE17-ABBD7F17EEFD}" type="sibTrans" cxnId="{6C0DB30E-6FC2-4298-AD48-26DD41FEA6E3}">
      <dgm:prSet/>
      <dgm:spPr/>
      <dgm:t>
        <a:bodyPr/>
        <a:lstStyle/>
        <a:p>
          <a:endParaRPr lang="en-US" sz="2000"/>
        </a:p>
      </dgm:t>
    </dgm:pt>
    <dgm:pt modelId="{86FF19BE-2E45-4F29-9166-09DBE1BD94F6}">
      <dgm:prSet phldrT="[Text]" custT="1"/>
      <dgm:spPr/>
      <dgm:t>
        <a:bodyPr/>
        <a:lstStyle/>
        <a:p>
          <a:r>
            <a:rPr lang="en-US" sz="2400" b="1" dirty="0"/>
            <a:t>Top causes of illness and disability</a:t>
          </a:r>
        </a:p>
      </dgm:t>
    </dgm:pt>
    <dgm:pt modelId="{8324686B-E719-4D78-B828-4950EB752344}" type="parTrans" cxnId="{EACE42A6-5CC2-421C-9B1C-561639E85130}">
      <dgm:prSet/>
      <dgm:spPr/>
      <dgm:t>
        <a:bodyPr/>
        <a:lstStyle/>
        <a:p>
          <a:endParaRPr lang="en-US" sz="2000"/>
        </a:p>
      </dgm:t>
    </dgm:pt>
    <dgm:pt modelId="{E619DC82-7611-4024-ACA4-3FB4696CC22A}" type="sibTrans" cxnId="{EACE42A6-5CC2-421C-9B1C-561639E85130}">
      <dgm:prSet/>
      <dgm:spPr/>
      <dgm:t>
        <a:bodyPr/>
        <a:lstStyle/>
        <a:p>
          <a:endParaRPr lang="en-US" sz="2000"/>
        </a:p>
      </dgm:t>
    </dgm:pt>
    <dgm:pt modelId="{22453F73-6E60-46C0-9AD6-C1049E70CE2A}">
      <dgm:prSet phldrT="[Text]" custT="1"/>
      <dgm:spPr/>
      <dgm:t>
        <a:bodyPr/>
        <a:lstStyle/>
        <a:p>
          <a:pPr>
            <a:buFont typeface="+mj-lt"/>
            <a:buAutoNum type="arabicPeriod"/>
          </a:pPr>
          <a:r>
            <a:rPr lang="en-US" sz="1800" b="0" i="0" dirty="0"/>
            <a:t>Depression</a:t>
          </a:r>
          <a:endParaRPr lang="en-US" sz="1800" dirty="0"/>
        </a:p>
      </dgm:t>
    </dgm:pt>
    <dgm:pt modelId="{06C7A932-705D-4928-BFEA-DB027097536C}" type="parTrans" cxnId="{0712B34D-509F-43E9-B464-E9307DAC2D22}">
      <dgm:prSet/>
      <dgm:spPr/>
      <dgm:t>
        <a:bodyPr/>
        <a:lstStyle/>
        <a:p>
          <a:endParaRPr lang="en-US" sz="2000"/>
        </a:p>
      </dgm:t>
    </dgm:pt>
    <dgm:pt modelId="{0201665A-8DA1-41E9-A1F7-2631DD6A85D4}" type="sibTrans" cxnId="{0712B34D-509F-43E9-B464-E9307DAC2D22}">
      <dgm:prSet/>
      <dgm:spPr/>
      <dgm:t>
        <a:bodyPr/>
        <a:lstStyle/>
        <a:p>
          <a:endParaRPr lang="en-US" sz="2000"/>
        </a:p>
      </dgm:t>
    </dgm:pt>
    <dgm:pt modelId="{557DD45D-7204-4050-976A-0AF5F931F705}">
      <dgm:prSet custT="1"/>
      <dgm:spPr/>
      <dgm:t>
        <a:bodyPr/>
        <a:lstStyle/>
        <a:p>
          <a:pPr>
            <a:buFont typeface="+mj-lt"/>
            <a:buAutoNum type="arabicPeriod"/>
          </a:pPr>
          <a:r>
            <a:rPr lang="en-US" sz="1800" b="0" i="0" dirty="0">
              <a:solidFill>
                <a:srgbClr val="C00000"/>
              </a:solidFill>
              <a:effectLst>
                <a:outerShdw blurRad="38100" dist="38100" dir="2700000" algn="tl">
                  <a:srgbClr val="000000">
                    <a:alpha val="43137"/>
                  </a:srgbClr>
                </a:outerShdw>
              </a:effectLst>
            </a:rPr>
            <a:t>Road traffic injuries</a:t>
          </a:r>
        </a:p>
      </dgm:t>
    </dgm:pt>
    <dgm:pt modelId="{AE5A60FF-876C-4FB8-BA28-16362A60EFF0}" type="parTrans" cxnId="{CB5655FD-17CF-477A-995E-01827B6935F5}">
      <dgm:prSet/>
      <dgm:spPr/>
      <dgm:t>
        <a:bodyPr/>
        <a:lstStyle/>
        <a:p>
          <a:endParaRPr lang="en-US" sz="2000"/>
        </a:p>
      </dgm:t>
    </dgm:pt>
    <dgm:pt modelId="{171E2CEB-B4AB-4FB2-9990-616330AD9D2A}" type="sibTrans" cxnId="{CB5655FD-17CF-477A-995E-01827B6935F5}">
      <dgm:prSet/>
      <dgm:spPr/>
      <dgm:t>
        <a:bodyPr/>
        <a:lstStyle/>
        <a:p>
          <a:endParaRPr lang="en-US" sz="2000"/>
        </a:p>
      </dgm:t>
    </dgm:pt>
    <dgm:pt modelId="{3DA6C70D-F707-45C9-98DB-15BBE1A1FC75}">
      <dgm:prSet custT="1"/>
      <dgm:spPr/>
      <dgm:t>
        <a:bodyPr/>
        <a:lstStyle/>
        <a:p>
          <a:pPr>
            <a:buFont typeface="+mj-lt"/>
            <a:buAutoNum type="arabicPeriod"/>
          </a:pPr>
          <a:r>
            <a:rPr lang="en-US" sz="1800" b="0" i="0" dirty="0"/>
            <a:t>Anaemia</a:t>
          </a:r>
        </a:p>
      </dgm:t>
    </dgm:pt>
    <dgm:pt modelId="{6509318C-F0A3-45F9-967E-12C7EF79FAEC}" type="parTrans" cxnId="{989D674B-4350-4B86-AA87-84B54C1C18E0}">
      <dgm:prSet/>
      <dgm:spPr/>
      <dgm:t>
        <a:bodyPr/>
        <a:lstStyle/>
        <a:p>
          <a:endParaRPr lang="en-US" sz="2000"/>
        </a:p>
      </dgm:t>
    </dgm:pt>
    <dgm:pt modelId="{CF4620D9-0C5C-415A-A401-3CDF7653FE2B}" type="sibTrans" cxnId="{989D674B-4350-4B86-AA87-84B54C1C18E0}">
      <dgm:prSet/>
      <dgm:spPr/>
      <dgm:t>
        <a:bodyPr/>
        <a:lstStyle/>
        <a:p>
          <a:endParaRPr lang="en-US" sz="2000"/>
        </a:p>
      </dgm:t>
    </dgm:pt>
    <dgm:pt modelId="{01F026A1-9D76-45AD-B4C9-B8A9E5DA7E9B}">
      <dgm:prSet custT="1"/>
      <dgm:spPr/>
      <dgm:t>
        <a:bodyPr/>
        <a:lstStyle/>
        <a:p>
          <a:pPr>
            <a:buFont typeface="+mj-lt"/>
            <a:buAutoNum type="arabicPeriod"/>
          </a:pPr>
          <a:r>
            <a:rPr lang="en-US" sz="1800" b="0" i="0" dirty="0"/>
            <a:t>HIV/AIDS</a:t>
          </a:r>
        </a:p>
      </dgm:t>
    </dgm:pt>
    <dgm:pt modelId="{2C485531-200D-4326-9441-AAF47C130724}" type="parTrans" cxnId="{83E8A6B3-74BF-4D4A-AA58-2AB79A5D1978}">
      <dgm:prSet/>
      <dgm:spPr/>
      <dgm:t>
        <a:bodyPr/>
        <a:lstStyle/>
        <a:p>
          <a:endParaRPr lang="en-US" sz="2000"/>
        </a:p>
      </dgm:t>
    </dgm:pt>
    <dgm:pt modelId="{51867E21-9014-4FB8-9C7B-8F7E4A7D2462}" type="sibTrans" cxnId="{83E8A6B3-74BF-4D4A-AA58-2AB79A5D1978}">
      <dgm:prSet/>
      <dgm:spPr/>
      <dgm:t>
        <a:bodyPr/>
        <a:lstStyle/>
        <a:p>
          <a:endParaRPr lang="en-US" sz="2000"/>
        </a:p>
      </dgm:t>
    </dgm:pt>
    <dgm:pt modelId="{C3EDE5DB-EFB5-48EC-AC37-68EBA670F499}">
      <dgm:prSet custT="1"/>
      <dgm:spPr/>
      <dgm:t>
        <a:bodyPr/>
        <a:lstStyle/>
        <a:p>
          <a:pPr>
            <a:buFont typeface="+mj-lt"/>
            <a:buAutoNum type="arabicPeriod"/>
          </a:pPr>
          <a:r>
            <a:rPr lang="en-US" sz="1800" b="0" i="0" dirty="0"/>
            <a:t>Self-harm</a:t>
          </a:r>
        </a:p>
      </dgm:t>
    </dgm:pt>
    <dgm:pt modelId="{F83C44EE-3DF4-4B47-93C5-98648BFF9E95}" type="parTrans" cxnId="{6CD90315-EB67-4D2B-8319-867C7A900160}">
      <dgm:prSet/>
      <dgm:spPr/>
      <dgm:t>
        <a:bodyPr/>
        <a:lstStyle/>
        <a:p>
          <a:endParaRPr lang="en-US" sz="2000"/>
        </a:p>
      </dgm:t>
    </dgm:pt>
    <dgm:pt modelId="{CAAEB94E-AC18-48A0-80D5-2D4B93E35FD4}" type="sibTrans" cxnId="{6CD90315-EB67-4D2B-8319-867C7A900160}">
      <dgm:prSet/>
      <dgm:spPr/>
      <dgm:t>
        <a:bodyPr/>
        <a:lstStyle/>
        <a:p>
          <a:endParaRPr lang="en-US" sz="2000"/>
        </a:p>
      </dgm:t>
    </dgm:pt>
    <dgm:pt modelId="{2FEF9A3D-263D-4C9B-9CF6-8CC3DD0A1289}">
      <dgm:prSet custT="1"/>
      <dgm:spPr/>
      <dgm:t>
        <a:bodyPr/>
        <a:lstStyle/>
        <a:p>
          <a:pPr>
            <a:buFont typeface="+mj-lt"/>
            <a:buAutoNum type="arabicPeriod"/>
          </a:pPr>
          <a:r>
            <a:rPr lang="en-US" sz="1800" b="0" i="0" dirty="0"/>
            <a:t>Back and neck pain</a:t>
          </a:r>
        </a:p>
      </dgm:t>
    </dgm:pt>
    <dgm:pt modelId="{38B1F7C3-6566-405D-9B51-6E6BA1329742}" type="parTrans" cxnId="{90F4C155-21D9-404C-86CA-2D803BE14B2F}">
      <dgm:prSet/>
      <dgm:spPr/>
      <dgm:t>
        <a:bodyPr/>
        <a:lstStyle/>
        <a:p>
          <a:endParaRPr lang="en-US" sz="2000"/>
        </a:p>
      </dgm:t>
    </dgm:pt>
    <dgm:pt modelId="{E822C24A-9F95-49A7-99CB-3E1AE20C2676}" type="sibTrans" cxnId="{90F4C155-21D9-404C-86CA-2D803BE14B2F}">
      <dgm:prSet/>
      <dgm:spPr/>
      <dgm:t>
        <a:bodyPr/>
        <a:lstStyle/>
        <a:p>
          <a:endParaRPr lang="en-US" sz="2000"/>
        </a:p>
      </dgm:t>
    </dgm:pt>
    <dgm:pt modelId="{00BAEC7B-D461-4221-BAA6-D30039BAF5A5}">
      <dgm:prSet custT="1"/>
      <dgm:spPr/>
      <dgm:t>
        <a:bodyPr/>
        <a:lstStyle/>
        <a:p>
          <a:pPr>
            <a:buFont typeface="+mj-lt"/>
            <a:buAutoNum type="arabicPeriod"/>
          </a:pPr>
          <a:r>
            <a:rPr lang="en-US" sz="1800" b="0" i="0" dirty="0"/>
            <a:t>Diarrhoea</a:t>
          </a:r>
        </a:p>
      </dgm:t>
    </dgm:pt>
    <dgm:pt modelId="{9819467C-9A15-4C5D-8AAB-DA9279B97D6D}" type="parTrans" cxnId="{02BAA465-2150-485E-8036-5A20599A9EFF}">
      <dgm:prSet/>
      <dgm:spPr/>
      <dgm:t>
        <a:bodyPr/>
        <a:lstStyle/>
        <a:p>
          <a:endParaRPr lang="en-US" sz="2000"/>
        </a:p>
      </dgm:t>
    </dgm:pt>
    <dgm:pt modelId="{60B1E936-B4BD-4001-8D5D-37C326A3FD5E}" type="sibTrans" cxnId="{02BAA465-2150-485E-8036-5A20599A9EFF}">
      <dgm:prSet/>
      <dgm:spPr/>
      <dgm:t>
        <a:bodyPr/>
        <a:lstStyle/>
        <a:p>
          <a:endParaRPr lang="en-US" sz="2000"/>
        </a:p>
      </dgm:t>
    </dgm:pt>
    <dgm:pt modelId="{F5821961-455D-44B0-8E0B-E8A74F87387F}">
      <dgm:prSet custT="1"/>
      <dgm:spPr/>
      <dgm:t>
        <a:bodyPr/>
        <a:lstStyle/>
        <a:p>
          <a:pPr>
            <a:buFont typeface="+mj-lt"/>
            <a:buAutoNum type="arabicPeriod"/>
          </a:pPr>
          <a:r>
            <a:rPr lang="en-US" sz="1800" b="0" i="0" dirty="0"/>
            <a:t>Anxiety disorders</a:t>
          </a:r>
        </a:p>
      </dgm:t>
    </dgm:pt>
    <dgm:pt modelId="{E526D872-0727-4850-AFB8-48B40E8A9B1A}" type="parTrans" cxnId="{E2985298-534A-4346-AC1B-5AFFB3FE1403}">
      <dgm:prSet/>
      <dgm:spPr/>
      <dgm:t>
        <a:bodyPr/>
        <a:lstStyle/>
        <a:p>
          <a:endParaRPr lang="en-US" sz="2000"/>
        </a:p>
      </dgm:t>
    </dgm:pt>
    <dgm:pt modelId="{FBA85D6F-81F2-4FA1-BE63-AE7169303FD1}" type="sibTrans" cxnId="{E2985298-534A-4346-AC1B-5AFFB3FE1403}">
      <dgm:prSet/>
      <dgm:spPr/>
      <dgm:t>
        <a:bodyPr/>
        <a:lstStyle/>
        <a:p>
          <a:endParaRPr lang="en-US" sz="2000"/>
        </a:p>
      </dgm:t>
    </dgm:pt>
    <dgm:pt modelId="{C792D750-4319-412C-B897-D57F023CFA06}">
      <dgm:prSet custT="1"/>
      <dgm:spPr/>
      <dgm:t>
        <a:bodyPr/>
        <a:lstStyle/>
        <a:p>
          <a:pPr>
            <a:buFont typeface="+mj-lt"/>
            <a:buAutoNum type="arabicPeriod"/>
          </a:pPr>
          <a:r>
            <a:rPr lang="en-US" sz="1800" b="0" i="0" dirty="0"/>
            <a:t>Asthma</a:t>
          </a:r>
        </a:p>
      </dgm:t>
    </dgm:pt>
    <dgm:pt modelId="{3325AD58-3730-49B6-A2FA-22BD57E4CE21}" type="parTrans" cxnId="{313A3C1F-46AC-42E1-B3ED-B9CF827B6616}">
      <dgm:prSet/>
      <dgm:spPr/>
      <dgm:t>
        <a:bodyPr/>
        <a:lstStyle/>
        <a:p>
          <a:endParaRPr lang="en-US" sz="2000"/>
        </a:p>
      </dgm:t>
    </dgm:pt>
    <dgm:pt modelId="{B3EEC1C5-6E06-4EF6-961F-555FC171935A}" type="sibTrans" cxnId="{313A3C1F-46AC-42E1-B3ED-B9CF827B6616}">
      <dgm:prSet/>
      <dgm:spPr/>
      <dgm:t>
        <a:bodyPr/>
        <a:lstStyle/>
        <a:p>
          <a:endParaRPr lang="en-US" sz="2000"/>
        </a:p>
      </dgm:t>
    </dgm:pt>
    <dgm:pt modelId="{C73051BE-297F-4CDC-8B54-10C3F42432AB}">
      <dgm:prSet custT="1"/>
      <dgm:spPr/>
      <dgm:t>
        <a:bodyPr/>
        <a:lstStyle/>
        <a:p>
          <a:pPr>
            <a:buFont typeface="+mj-lt"/>
            <a:buAutoNum type="arabicPeriod"/>
          </a:pPr>
          <a:r>
            <a:rPr lang="en-US" sz="1800" b="0" i="0" dirty="0"/>
            <a:t>Lower respiratory infections</a:t>
          </a:r>
        </a:p>
      </dgm:t>
    </dgm:pt>
    <dgm:pt modelId="{3DB90090-6C12-4F2E-A110-13B53D8A850A}" type="parTrans" cxnId="{61D77733-6B3D-4555-B711-4DAFB85FE862}">
      <dgm:prSet/>
      <dgm:spPr/>
      <dgm:t>
        <a:bodyPr/>
        <a:lstStyle/>
        <a:p>
          <a:endParaRPr lang="en-US" sz="2000"/>
        </a:p>
      </dgm:t>
    </dgm:pt>
    <dgm:pt modelId="{B20E6272-333C-48DF-9309-B3AA9A329915}" type="sibTrans" cxnId="{61D77733-6B3D-4555-B711-4DAFB85FE862}">
      <dgm:prSet/>
      <dgm:spPr/>
      <dgm:t>
        <a:bodyPr/>
        <a:lstStyle/>
        <a:p>
          <a:endParaRPr lang="en-US" sz="2000"/>
        </a:p>
      </dgm:t>
    </dgm:pt>
    <dgm:pt modelId="{F513B2F6-0DA5-49D0-BEE2-E3FC73455700}">
      <dgm:prSet custT="1"/>
      <dgm:spPr/>
      <dgm:t>
        <a:bodyPr/>
        <a:lstStyle/>
        <a:p>
          <a:pPr>
            <a:buFont typeface="+mj-lt"/>
            <a:buAutoNum type="arabicPeriod"/>
          </a:pPr>
          <a:r>
            <a:rPr lang="en-US" sz="1800" b="0" i="0" dirty="0" err="1"/>
            <a:t>HIV/AIDS</a:t>
          </a:r>
        </a:p>
      </dgm:t>
    </dgm:pt>
    <dgm:pt modelId="{ECD024CD-9E01-4AC3-B3B8-41FEEF2A5751}" type="sibTrans" cxnId="{A79C77AE-1D51-4A4B-AF89-98667F27D5ED}">
      <dgm:prSet/>
      <dgm:spPr/>
      <dgm:t>
        <a:bodyPr/>
        <a:lstStyle/>
        <a:p>
          <a:endParaRPr lang="en-US" sz="2000"/>
        </a:p>
      </dgm:t>
    </dgm:pt>
    <dgm:pt modelId="{8BAA41CB-F6F3-429F-BEE1-AACE1D31DF7A}" type="parTrans" cxnId="{A79C77AE-1D51-4A4B-AF89-98667F27D5ED}">
      <dgm:prSet/>
      <dgm:spPr/>
      <dgm:t>
        <a:bodyPr/>
        <a:lstStyle/>
        <a:p>
          <a:endParaRPr lang="en-US" sz="2000"/>
        </a:p>
      </dgm:t>
    </dgm:pt>
    <dgm:pt modelId="{5A0EFC62-3A90-421F-8598-78B1F1FF71B1}">
      <dgm:prSet custT="1"/>
      <dgm:spPr/>
      <dgm:t>
        <a:bodyPr/>
        <a:lstStyle/>
        <a:p>
          <a:pPr>
            <a:buFont typeface="+mj-lt"/>
            <a:buAutoNum type="arabicPeriod"/>
          </a:pPr>
          <a:r>
            <a:rPr lang="en-US" sz="1800" b="0" i="0" dirty="0" err="1"/>
            <a:t>Suicide</a:t>
          </a:r>
        </a:p>
      </dgm:t>
    </dgm:pt>
    <dgm:pt modelId="{21F19052-4137-4405-AB90-C60BD733512A}" type="sibTrans" cxnId="{2B873A6F-F4D6-474F-895A-219ED98F3049}">
      <dgm:prSet/>
      <dgm:spPr/>
      <dgm:t>
        <a:bodyPr/>
        <a:lstStyle/>
        <a:p>
          <a:endParaRPr lang="en-US" sz="2000"/>
        </a:p>
      </dgm:t>
    </dgm:pt>
    <dgm:pt modelId="{A2E20800-CDF3-4F1E-BA5A-15ED692144A6}" type="parTrans" cxnId="{2B873A6F-F4D6-474F-895A-219ED98F3049}">
      <dgm:prSet/>
      <dgm:spPr/>
      <dgm:t>
        <a:bodyPr/>
        <a:lstStyle/>
        <a:p>
          <a:endParaRPr lang="en-US" sz="2000"/>
        </a:p>
      </dgm:t>
    </dgm:pt>
    <dgm:pt modelId="{4B45BAF8-2011-4B61-88F9-9D9E494D2C6D}">
      <dgm:prSet custT="1"/>
      <dgm:spPr/>
      <dgm:t>
        <a:bodyPr/>
        <a:lstStyle/>
        <a:p>
          <a:pPr>
            <a:buFont typeface="+mj-lt"/>
            <a:buAutoNum type="arabicPeriod"/>
          </a:pPr>
          <a:r>
            <a:rPr lang="en-US" sz="1800" b="0" i="0" dirty="0" err="1"/>
            <a:t>Lower respiratory infections</a:t>
          </a:r>
        </a:p>
      </dgm:t>
    </dgm:pt>
    <dgm:pt modelId="{23C92288-CF9C-4916-855A-42414F180495}" type="sibTrans" cxnId="{E59D5F10-C992-41E9-93B1-BCE97862C6B3}">
      <dgm:prSet/>
      <dgm:spPr/>
      <dgm:t>
        <a:bodyPr/>
        <a:lstStyle/>
        <a:p>
          <a:endParaRPr lang="en-US" sz="2000"/>
        </a:p>
      </dgm:t>
    </dgm:pt>
    <dgm:pt modelId="{9D4F6341-5581-48B6-AEFB-8C0253AED9B1}" type="parTrans" cxnId="{E59D5F10-C992-41E9-93B1-BCE97862C6B3}">
      <dgm:prSet/>
      <dgm:spPr/>
      <dgm:t>
        <a:bodyPr/>
        <a:lstStyle/>
        <a:p>
          <a:endParaRPr lang="en-US" sz="2000"/>
        </a:p>
      </dgm:t>
    </dgm:pt>
    <dgm:pt modelId="{7B59F3E0-38B5-4E21-80F5-22E7B33D5250}">
      <dgm:prSet custT="1"/>
      <dgm:spPr/>
      <dgm:t>
        <a:bodyPr/>
        <a:lstStyle/>
        <a:p>
          <a:pPr>
            <a:buFont typeface="+mj-lt"/>
            <a:buAutoNum type="arabicPeriod"/>
          </a:pPr>
          <a:r>
            <a:rPr lang="en-US" sz="1800" b="0" i="0" dirty="0" err="1"/>
            <a:t>Violence</a:t>
          </a:r>
        </a:p>
      </dgm:t>
    </dgm:pt>
    <dgm:pt modelId="{19B1AF2A-7BE9-4FC7-A282-A4DBC409CEF9}" type="sibTrans" cxnId="{D3125305-54FF-486C-9E0B-77744223F8BE}">
      <dgm:prSet/>
      <dgm:spPr/>
      <dgm:t>
        <a:bodyPr/>
        <a:lstStyle/>
        <a:p>
          <a:endParaRPr lang="en-US" sz="2000"/>
        </a:p>
      </dgm:t>
    </dgm:pt>
    <dgm:pt modelId="{E1B30115-EF52-42D3-98C7-4942992F7390}" type="parTrans" cxnId="{D3125305-54FF-486C-9E0B-77744223F8BE}">
      <dgm:prSet/>
      <dgm:spPr/>
      <dgm:t>
        <a:bodyPr/>
        <a:lstStyle/>
        <a:p>
          <a:endParaRPr lang="en-US" sz="2000"/>
        </a:p>
      </dgm:t>
    </dgm:pt>
    <dgm:pt modelId="{4E76CAFA-BC23-4AB8-AE28-2D7A91167CC5}">
      <dgm:prSet custT="1"/>
      <dgm:spPr/>
      <dgm:t>
        <a:bodyPr/>
        <a:lstStyle/>
        <a:p>
          <a:pPr>
            <a:buFont typeface="+mj-lt"/>
            <a:buAutoNum type="arabicPeriod"/>
          </a:pPr>
          <a:r>
            <a:rPr lang="en-US" sz="1800" b="0" i="0" dirty="0" err="1"/>
            <a:t>Diarrhoea</a:t>
          </a:r>
        </a:p>
      </dgm:t>
    </dgm:pt>
    <dgm:pt modelId="{84903DDC-565A-407E-942F-F72E8A92FFC3}" type="sibTrans" cxnId="{70A1D91D-CA7A-427C-B348-8D95DF35FE26}">
      <dgm:prSet/>
      <dgm:spPr/>
      <dgm:t>
        <a:bodyPr/>
        <a:lstStyle/>
        <a:p>
          <a:endParaRPr lang="en-US" sz="2000"/>
        </a:p>
      </dgm:t>
    </dgm:pt>
    <dgm:pt modelId="{88DC24AD-AA76-4A14-9DA9-5E10D6ECC86A}" type="parTrans" cxnId="{70A1D91D-CA7A-427C-B348-8D95DF35FE26}">
      <dgm:prSet/>
      <dgm:spPr/>
      <dgm:t>
        <a:bodyPr/>
        <a:lstStyle/>
        <a:p>
          <a:endParaRPr lang="en-US" sz="2000"/>
        </a:p>
      </dgm:t>
    </dgm:pt>
    <dgm:pt modelId="{19112011-6DCF-4DDF-8474-58C2C9C1DADC}">
      <dgm:prSet custT="1"/>
      <dgm:spPr/>
      <dgm:t>
        <a:bodyPr/>
        <a:lstStyle/>
        <a:p>
          <a:pPr>
            <a:buFont typeface="+mj-lt"/>
            <a:buAutoNum type="arabicPeriod"/>
          </a:pPr>
          <a:r>
            <a:rPr lang="en-US" sz="1800" b="0" i="0" dirty="0" err="1"/>
            <a:t>Drowning</a:t>
          </a:r>
        </a:p>
      </dgm:t>
    </dgm:pt>
    <dgm:pt modelId="{819536E5-2A26-4C51-AF44-D46D5C69D4E8}" type="sibTrans" cxnId="{FDD5744E-E0D2-4DB1-8C86-5683CF2C02CE}">
      <dgm:prSet/>
      <dgm:spPr/>
      <dgm:t>
        <a:bodyPr/>
        <a:lstStyle/>
        <a:p>
          <a:endParaRPr lang="en-US" sz="2000"/>
        </a:p>
      </dgm:t>
    </dgm:pt>
    <dgm:pt modelId="{07C95B8F-D18F-4EBC-BEE8-AA054C2D491C}" type="parTrans" cxnId="{FDD5744E-E0D2-4DB1-8C86-5683CF2C02CE}">
      <dgm:prSet/>
      <dgm:spPr/>
      <dgm:t>
        <a:bodyPr/>
        <a:lstStyle/>
        <a:p>
          <a:endParaRPr lang="en-US" sz="2000"/>
        </a:p>
      </dgm:t>
    </dgm:pt>
    <dgm:pt modelId="{212131D0-5F65-45D3-93F3-1B5C40EADB14}">
      <dgm:prSet custT="1"/>
      <dgm:spPr/>
      <dgm:t>
        <a:bodyPr/>
        <a:lstStyle/>
        <a:p>
          <a:pPr>
            <a:buFont typeface="+mj-lt"/>
            <a:buAutoNum type="arabicPeriod"/>
          </a:pPr>
          <a:r>
            <a:rPr lang="en-US" sz="1800" b="0" i="0" dirty="0" err="1"/>
            <a:t>Meningitis</a:t>
          </a:r>
        </a:p>
      </dgm:t>
    </dgm:pt>
    <dgm:pt modelId="{1FA7A10C-9075-462B-9C27-5F0DC34A07DF}" type="sibTrans" cxnId="{D6496B76-1855-4726-AD52-FB49FE3C0D67}">
      <dgm:prSet/>
      <dgm:spPr/>
      <dgm:t>
        <a:bodyPr/>
        <a:lstStyle/>
        <a:p>
          <a:endParaRPr lang="en-US" sz="2000"/>
        </a:p>
      </dgm:t>
    </dgm:pt>
    <dgm:pt modelId="{E61120A4-09E0-4EA4-9FDB-4ADB6395632F}" type="parTrans" cxnId="{D6496B76-1855-4726-AD52-FB49FE3C0D67}">
      <dgm:prSet/>
      <dgm:spPr/>
      <dgm:t>
        <a:bodyPr/>
        <a:lstStyle/>
        <a:p>
          <a:endParaRPr lang="en-US" sz="2000"/>
        </a:p>
      </dgm:t>
    </dgm:pt>
    <dgm:pt modelId="{F83348D0-677F-424A-BDA9-1E4557818F2A}">
      <dgm:prSet custT="1"/>
      <dgm:spPr/>
      <dgm:t>
        <a:bodyPr/>
        <a:lstStyle/>
        <a:p>
          <a:pPr>
            <a:buFont typeface="+mj-lt"/>
            <a:buAutoNum type="arabicPeriod"/>
          </a:pPr>
          <a:r>
            <a:rPr lang="en-US" sz="1800" b="0" i="0" dirty="0" err="1"/>
            <a:t>Epilepsy</a:t>
          </a:r>
        </a:p>
      </dgm:t>
    </dgm:pt>
    <dgm:pt modelId="{226A5412-DF20-4352-AFE1-94FAF5074850}" type="sibTrans" cxnId="{345815ED-120C-4C50-A564-11014D301B03}">
      <dgm:prSet/>
      <dgm:spPr/>
      <dgm:t>
        <a:bodyPr/>
        <a:lstStyle/>
        <a:p>
          <a:endParaRPr lang="en-US" sz="2000"/>
        </a:p>
      </dgm:t>
    </dgm:pt>
    <dgm:pt modelId="{7D6A6DF0-C509-4315-9A0A-4EA623819058}" type="parTrans" cxnId="{345815ED-120C-4C50-A564-11014D301B03}">
      <dgm:prSet/>
      <dgm:spPr/>
      <dgm:t>
        <a:bodyPr/>
        <a:lstStyle/>
        <a:p>
          <a:endParaRPr lang="en-US" sz="2000"/>
        </a:p>
      </dgm:t>
    </dgm:pt>
    <dgm:pt modelId="{65BBE779-58E6-4EA9-AD2A-295655CB49AB}">
      <dgm:prSet custT="1"/>
      <dgm:spPr/>
      <dgm:t>
        <a:bodyPr/>
        <a:lstStyle/>
        <a:p>
          <a:pPr>
            <a:buFont typeface="+mj-lt"/>
            <a:buAutoNum type="arabicPeriod"/>
          </a:pPr>
          <a:r>
            <a:rPr lang="en-US" sz="1800" b="0" i="0" dirty="0" err="1"/>
            <a:t>Endocrine, blood, immune disorders</a:t>
          </a:r>
        </a:p>
      </dgm:t>
    </dgm:pt>
    <dgm:pt modelId="{7F8AA483-11B7-45EB-B907-5254AF84FC9F}" type="sibTrans" cxnId="{D34F4C4F-F9D1-4EA7-97BC-B12B95196A6B}">
      <dgm:prSet/>
      <dgm:spPr/>
      <dgm:t>
        <a:bodyPr/>
        <a:lstStyle/>
        <a:p>
          <a:endParaRPr lang="en-US" sz="2000"/>
        </a:p>
      </dgm:t>
    </dgm:pt>
    <dgm:pt modelId="{8993DFA9-CACC-477B-9C8E-5CF7C01B560F}" type="parTrans" cxnId="{D34F4C4F-F9D1-4EA7-97BC-B12B95196A6B}">
      <dgm:prSet/>
      <dgm:spPr/>
      <dgm:t>
        <a:bodyPr/>
        <a:lstStyle/>
        <a:p>
          <a:endParaRPr lang="en-US" sz="2000"/>
        </a:p>
      </dgm:t>
    </dgm:pt>
    <dgm:pt modelId="{AAC4129A-9138-43BB-8E27-5E84C64B67E2}" type="pres">
      <dgm:prSet presAssocID="{F08CA5A8-1AB6-4F6B-B8CE-D9B483201388}" presName="Name0" presStyleCnt="0">
        <dgm:presLayoutVars>
          <dgm:dir/>
          <dgm:animLvl val="lvl"/>
          <dgm:resizeHandles val="exact"/>
        </dgm:presLayoutVars>
      </dgm:prSet>
      <dgm:spPr/>
      <dgm:t>
        <a:bodyPr/>
        <a:lstStyle/>
        <a:p>
          <a:endParaRPr lang="en-US"/>
        </a:p>
      </dgm:t>
    </dgm:pt>
    <dgm:pt modelId="{86ED7BF1-C809-4524-A03D-F74923500635}" type="pres">
      <dgm:prSet presAssocID="{550DA7E8-6B34-41FE-B8FA-7C6B8A5E6759}" presName="composite" presStyleCnt="0"/>
      <dgm:spPr/>
    </dgm:pt>
    <dgm:pt modelId="{8D0CD092-35C8-4D6F-8936-7F91F5335B3A}" type="pres">
      <dgm:prSet presAssocID="{550DA7E8-6B34-41FE-B8FA-7C6B8A5E6759}" presName="parTx" presStyleLbl="alignNode1" presStyleIdx="0" presStyleCnt="2" custScaleY="101020">
        <dgm:presLayoutVars>
          <dgm:chMax val="0"/>
          <dgm:chPref val="0"/>
          <dgm:bulletEnabled val="1"/>
        </dgm:presLayoutVars>
      </dgm:prSet>
      <dgm:spPr/>
      <dgm:t>
        <a:bodyPr/>
        <a:lstStyle/>
        <a:p>
          <a:endParaRPr lang="en-US"/>
        </a:p>
      </dgm:t>
    </dgm:pt>
    <dgm:pt modelId="{4FDDC1E4-8989-4BE2-BAB1-181763FE6642}" type="pres">
      <dgm:prSet presAssocID="{550DA7E8-6B34-41FE-B8FA-7C6B8A5E6759}" presName="desTx" presStyleLbl="alignAccFollowNode1" presStyleIdx="0" presStyleCnt="2">
        <dgm:presLayoutVars>
          <dgm:bulletEnabled val="1"/>
        </dgm:presLayoutVars>
      </dgm:prSet>
      <dgm:spPr/>
      <dgm:t>
        <a:bodyPr/>
        <a:lstStyle/>
        <a:p>
          <a:endParaRPr lang="en-US"/>
        </a:p>
      </dgm:t>
    </dgm:pt>
    <dgm:pt modelId="{9748C698-E215-4707-8E1E-565FBD87ECB7}" type="pres">
      <dgm:prSet presAssocID="{1A52AD69-47A5-468A-8050-24E0EE15D663}" presName="space" presStyleCnt="0"/>
      <dgm:spPr/>
    </dgm:pt>
    <dgm:pt modelId="{92E7C746-16CF-4731-8A14-1D3A2EDBB0B6}" type="pres">
      <dgm:prSet presAssocID="{86FF19BE-2E45-4F29-9166-09DBE1BD94F6}" presName="composite" presStyleCnt="0"/>
      <dgm:spPr/>
    </dgm:pt>
    <dgm:pt modelId="{D2F59615-F96B-4357-94A7-7C1CD47E144B}" type="pres">
      <dgm:prSet presAssocID="{86FF19BE-2E45-4F29-9166-09DBE1BD94F6}" presName="parTx" presStyleLbl="alignNode1" presStyleIdx="1" presStyleCnt="2" custScaleY="101020">
        <dgm:presLayoutVars>
          <dgm:chMax val="0"/>
          <dgm:chPref val="0"/>
          <dgm:bulletEnabled val="1"/>
        </dgm:presLayoutVars>
      </dgm:prSet>
      <dgm:spPr/>
      <dgm:t>
        <a:bodyPr/>
        <a:lstStyle/>
        <a:p>
          <a:endParaRPr lang="en-US"/>
        </a:p>
      </dgm:t>
    </dgm:pt>
    <dgm:pt modelId="{35EDF4D4-E915-4B80-9F6F-E3CD9A5674C1}" type="pres">
      <dgm:prSet presAssocID="{86FF19BE-2E45-4F29-9166-09DBE1BD94F6}" presName="desTx" presStyleLbl="alignAccFollowNode1" presStyleIdx="1" presStyleCnt="2">
        <dgm:presLayoutVars>
          <dgm:bulletEnabled val="1"/>
        </dgm:presLayoutVars>
      </dgm:prSet>
      <dgm:spPr/>
      <dgm:t>
        <a:bodyPr/>
        <a:lstStyle/>
        <a:p>
          <a:endParaRPr lang="en-US"/>
        </a:p>
      </dgm:t>
    </dgm:pt>
  </dgm:ptLst>
  <dgm:cxnLst>
    <dgm:cxn modelId="{0712B34D-509F-43E9-B464-E9307DAC2D22}" srcId="{86FF19BE-2E45-4F29-9166-09DBE1BD94F6}" destId="{22453F73-6E60-46C0-9AD6-C1049E70CE2A}" srcOrd="0" destOrd="0" parTransId="{06C7A932-705D-4928-BFEA-DB027097536C}" sibTransId="{0201665A-8DA1-41E9-A1F7-2631DD6A85D4}"/>
    <dgm:cxn modelId="{32D0563C-90DB-4F9B-B9EC-D648E0CD2D63}" type="presOf" srcId="{65BBE779-58E6-4EA9-AD2A-295655CB49AB}" destId="{4FDDC1E4-8989-4BE2-BAB1-181763FE6642}" srcOrd="0" destOrd="9" presId="urn:microsoft.com/office/officeart/2005/8/layout/hList1"/>
    <dgm:cxn modelId="{A79C77AE-1D51-4A4B-AF89-98667F27D5ED}" srcId="{550DA7E8-6B34-41FE-B8FA-7C6B8A5E6759}" destId="{F513B2F6-0DA5-49D0-BEE2-E3FC73455700}" srcOrd="1" destOrd="0" parTransId="{8BAA41CB-F6F3-429F-BEE1-AACE1D31DF7A}" sibTransId="{ECD024CD-9E01-4AC3-B3B8-41FEEF2A5751}"/>
    <dgm:cxn modelId="{83E8A6B3-74BF-4D4A-AA58-2AB79A5D1978}" srcId="{86FF19BE-2E45-4F29-9166-09DBE1BD94F6}" destId="{01F026A1-9D76-45AD-B4C9-B8A9E5DA7E9B}" srcOrd="3" destOrd="0" parTransId="{2C485531-200D-4326-9441-AAF47C130724}" sibTransId="{51867E21-9014-4FB8-9C7B-8F7E4A7D2462}"/>
    <dgm:cxn modelId="{3F7ED2A1-5FFD-439F-A509-B0D01A536B5D}" type="presOf" srcId="{4E76CAFA-BC23-4AB8-AE28-2D7A91167CC5}" destId="{4FDDC1E4-8989-4BE2-BAB1-181763FE6642}" srcOrd="0" destOrd="5" presId="urn:microsoft.com/office/officeart/2005/8/layout/hList1"/>
    <dgm:cxn modelId="{313A3C1F-46AC-42E1-B3ED-B9CF827B6616}" srcId="{86FF19BE-2E45-4F29-9166-09DBE1BD94F6}" destId="{C792D750-4319-412C-B897-D57F023CFA06}" srcOrd="8" destOrd="0" parTransId="{3325AD58-3730-49B6-A2FA-22BD57E4CE21}" sibTransId="{B3EEC1C5-6E06-4EF6-961F-555FC171935A}"/>
    <dgm:cxn modelId="{E2985298-534A-4346-AC1B-5AFFB3FE1403}" srcId="{86FF19BE-2E45-4F29-9166-09DBE1BD94F6}" destId="{F5821961-455D-44B0-8E0B-E8A74F87387F}" srcOrd="7" destOrd="0" parTransId="{E526D872-0727-4850-AFB8-48B40E8A9B1A}" sibTransId="{FBA85D6F-81F2-4FA1-BE63-AE7169303FD1}"/>
    <dgm:cxn modelId="{989D674B-4350-4B86-AA87-84B54C1C18E0}" srcId="{86FF19BE-2E45-4F29-9166-09DBE1BD94F6}" destId="{3DA6C70D-F707-45C9-98DB-15BBE1A1FC75}" srcOrd="2" destOrd="0" parTransId="{6509318C-F0A3-45F9-967E-12C7EF79FAEC}" sibTransId="{CF4620D9-0C5C-415A-A401-3CDF7653FE2B}"/>
    <dgm:cxn modelId="{D2DB7931-1893-4505-9838-4BDF739D1CFA}" type="presOf" srcId="{19112011-6DCF-4DDF-8474-58C2C9C1DADC}" destId="{4FDDC1E4-8989-4BE2-BAB1-181763FE6642}" srcOrd="0" destOrd="6" presId="urn:microsoft.com/office/officeart/2005/8/layout/hList1"/>
    <dgm:cxn modelId="{430715AA-9CA9-4BB5-AE5B-6160E26655EE}" type="presOf" srcId="{22453F73-6E60-46C0-9AD6-C1049E70CE2A}" destId="{35EDF4D4-E915-4B80-9F6F-E3CD9A5674C1}" srcOrd="0" destOrd="0" presId="urn:microsoft.com/office/officeart/2005/8/layout/hList1"/>
    <dgm:cxn modelId="{02BAA465-2150-485E-8036-5A20599A9EFF}" srcId="{86FF19BE-2E45-4F29-9166-09DBE1BD94F6}" destId="{00BAEC7B-D461-4221-BAA6-D30039BAF5A5}" srcOrd="6" destOrd="0" parTransId="{9819467C-9A15-4C5D-8AAB-DA9279B97D6D}" sibTransId="{60B1E936-B4BD-4001-8D5D-37C326A3FD5E}"/>
    <dgm:cxn modelId="{F0C19A46-4130-4866-8A04-9297170F1B3E}" srcId="{F08CA5A8-1AB6-4F6B-B8CE-D9B483201388}" destId="{550DA7E8-6B34-41FE-B8FA-7C6B8A5E6759}" srcOrd="0" destOrd="0" parTransId="{337690ED-4557-4AE8-9538-D484B1468F51}" sibTransId="{1A52AD69-47A5-468A-8050-24E0EE15D663}"/>
    <dgm:cxn modelId="{260EF69A-5BD4-410B-BC75-C2A9403621CA}" type="presOf" srcId="{F83348D0-677F-424A-BDA9-1E4557818F2A}" destId="{4FDDC1E4-8989-4BE2-BAB1-181763FE6642}" srcOrd="0" destOrd="8" presId="urn:microsoft.com/office/officeart/2005/8/layout/hList1"/>
    <dgm:cxn modelId="{FDD5744E-E0D2-4DB1-8C86-5683CF2C02CE}" srcId="{550DA7E8-6B34-41FE-B8FA-7C6B8A5E6759}" destId="{19112011-6DCF-4DDF-8474-58C2C9C1DADC}" srcOrd="6" destOrd="0" parTransId="{07C95B8F-D18F-4EBC-BEE8-AA054C2D491C}" sibTransId="{819536E5-2A26-4C51-AF44-D46D5C69D4E8}"/>
    <dgm:cxn modelId="{70A1D91D-CA7A-427C-B348-8D95DF35FE26}" srcId="{550DA7E8-6B34-41FE-B8FA-7C6B8A5E6759}" destId="{4E76CAFA-BC23-4AB8-AE28-2D7A91167CC5}" srcOrd="5" destOrd="0" parTransId="{88DC24AD-AA76-4A14-9DA9-5E10D6ECC86A}" sibTransId="{84903DDC-565A-407E-942F-F72E8A92FFC3}"/>
    <dgm:cxn modelId="{6CD90315-EB67-4D2B-8319-867C7A900160}" srcId="{86FF19BE-2E45-4F29-9166-09DBE1BD94F6}" destId="{C3EDE5DB-EFB5-48EC-AC37-68EBA670F499}" srcOrd="4" destOrd="0" parTransId="{F83C44EE-3DF4-4B47-93C5-98648BFF9E95}" sibTransId="{CAAEB94E-AC18-48A0-80D5-2D4B93E35FD4}"/>
    <dgm:cxn modelId="{274EB973-9DC5-4F72-8614-89FD532B1836}" type="presOf" srcId="{C3EDE5DB-EFB5-48EC-AC37-68EBA670F499}" destId="{35EDF4D4-E915-4B80-9F6F-E3CD9A5674C1}" srcOrd="0" destOrd="4" presId="urn:microsoft.com/office/officeart/2005/8/layout/hList1"/>
    <dgm:cxn modelId="{C19D654C-A2B1-476C-8857-45CF5F81C125}" type="presOf" srcId="{557DD45D-7204-4050-976A-0AF5F931F705}" destId="{35EDF4D4-E915-4B80-9F6F-E3CD9A5674C1}" srcOrd="0" destOrd="1" presId="urn:microsoft.com/office/officeart/2005/8/layout/hList1"/>
    <dgm:cxn modelId="{6C0DB30E-6FC2-4298-AD48-26DD41FEA6E3}" srcId="{550DA7E8-6B34-41FE-B8FA-7C6B8A5E6759}" destId="{1A410088-A6C4-4C4A-88FA-0498AB5739A7}" srcOrd="0" destOrd="0" parTransId="{F2AD6D85-A7E3-49DF-9CBA-81394C84E890}" sibTransId="{B68A10C7-1647-47EE-AE17-ABBD7F17EEFD}"/>
    <dgm:cxn modelId="{B13794E8-522E-44BF-B8A1-EB6B36B01960}" type="presOf" srcId="{2FEF9A3D-263D-4C9B-9CF6-8CC3DD0A1289}" destId="{35EDF4D4-E915-4B80-9F6F-E3CD9A5674C1}" srcOrd="0" destOrd="5" presId="urn:microsoft.com/office/officeart/2005/8/layout/hList1"/>
    <dgm:cxn modelId="{3E91A425-EC61-4B09-8257-BC9047BCE1E8}" type="presOf" srcId="{C73051BE-297F-4CDC-8B54-10C3F42432AB}" destId="{35EDF4D4-E915-4B80-9F6F-E3CD9A5674C1}" srcOrd="0" destOrd="9" presId="urn:microsoft.com/office/officeart/2005/8/layout/hList1"/>
    <dgm:cxn modelId="{B9EFD5E9-6539-46CD-95D2-E12569BBF16E}" type="presOf" srcId="{5A0EFC62-3A90-421F-8598-78B1F1FF71B1}" destId="{4FDDC1E4-8989-4BE2-BAB1-181763FE6642}" srcOrd="0" destOrd="2" presId="urn:microsoft.com/office/officeart/2005/8/layout/hList1"/>
    <dgm:cxn modelId="{5EB31EEF-C00B-4DD9-8253-134DB1E56660}" type="presOf" srcId="{550DA7E8-6B34-41FE-B8FA-7C6B8A5E6759}" destId="{8D0CD092-35C8-4D6F-8936-7F91F5335B3A}" srcOrd="0" destOrd="0" presId="urn:microsoft.com/office/officeart/2005/8/layout/hList1"/>
    <dgm:cxn modelId="{8EFA8AA7-DCFE-49D1-A638-5B7AB49255D7}" type="presOf" srcId="{F513B2F6-0DA5-49D0-BEE2-E3FC73455700}" destId="{4FDDC1E4-8989-4BE2-BAB1-181763FE6642}" srcOrd="0" destOrd="1" presId="urn:microsoft.com/office/officeart/2005/8/layout/hList1"/>
    <dgm:cxn modelId="{61D77733-6B3D-4555-B711-4DAFB85FE862}" srcId="{86FF19BE-2E45-4F29-9166-09DBE1BD94F6}" destId="{C73051BE-297F-4CDC-8B54-10C3F42432AB}" srcOrd="9" destOrd="0" parTransId="{3DB90090-6C12-4F2E-A110-13B53D8A850A}" sibTransId="{B20E6272-333C-48DF-9309-B3AA9A329915}"/>
    <dgm:cxn modelId="{CBB5F43A-25F6-4572-93F1-650AB6E3BF1D}" type="presOf" srcId="{4B45BAF8-2011-4B61-88F9-9D9E494D2C6D}" destId="{4FDDC1E4-8989-4BE2-BAB1-181763FE6642}" srcOrd="0" destOrd="3" presId="urn:microsoft.com/office/officeart/2005/8/layout/hList1"/>
    <dgm:cxn modelId="{2341E585-5FBE-41C4-A89F-70A64B978C73}" type="presOf" srcId="{00BAEC7B-D461-4221-BAA6-D30039BAF5A5}" destId="{35EDF4D4-E915-4B80-9F6F-E3CD9A5674C1}" srcOrd="0" destOrd="6" presId="urn:microsoft.com/office/officeart/2005/8/layout/hList1"/>
    <dgm:cxn modelId="{2B873A6F-F4D6-474F-895A-219ED98F3049}" srcId="{550DA7E8-6B34-41FE-B8FA-7C6B8A5E6759}" destId="{5A0EFC62-3A90-421F-8598-78B1F1FF71B1}" srcOrd="2" destOrd="0" parTransId="{A2E20800-CDF3-4F1E-BA5A-15ED692144A6}" sibTransId="{21F19052-4137-4405-AB90-C60BD733512A}"/>
    <dgm:cxn modelId="{CB5655FD-17CF-477A-995E-01827B6935F5}" srcId="{86FF19BE-2E45-4F29-9166-09DBE1BD94F6}" destId="{557DD45D-7204-4050-976A-0AF5F931F705}" srcOrd="1" destOrd="0" parTransId="{AE5A60FF-876C-4FB8-BA28-16362A60EFF0}" sibTransId="{171E2CEB-B4AB-4FB2-9990-616330AD9D2A}"/>
    <dgm:cxn modelId="{55796B57-D62F-492C-9EBC-FF3BF513F0DA}" type="presOf" srcId="{1A410088-A6C4-4C4A-88FA-0498AB5739A7}" destId="{4FDDC1E4-8989-4BE2-BAB1-181763FE6642}" srcOrd="0" destOrd="0" presId="urn:microsoft.com/office/officeart/2005/8/layout/hList1"/>
    <dgm:cxn modelId="{1DF2C75F-B319-468F-A483-BD9C872BD460}" type="presOf" srcId="{212131D0-5F65-45D3-93F3-1B5C40EADB14}" destId="{4FDDC1E4-8989-4BE2-BAB1-181763FE6642}" srcOrd="0" destOrd="7" presId="urn:microsoft.com/office/officeart/2005/8/layout/hList1"/>
    <dgm:cxn modelId="{04F4BCB6-E197-4EFF-A50B-F1B2CC63FF80}" type="presOf" srcId="{C792D750-4319-412C-B897-D57F023CFA06}" destId="{35EDF4D4-E915-4B80-9F6F-E3CD9A5674C1}" srcOrd="0" destOrd="8" presId="urn:microsoft.com/office/officeart/2005/8/layout/hList1"/>
    <dgm:cxn modelId="{EACE42A6-5CC2-421C-9B1C-561639E85130}" srcId="{F08CA5A8-1AB6-4F6B-B8CE-D9B483201388}" destId="{86FF19BE-2E45-4F29-9166-09DBE1BD94F6}" srcOrd="1" destOrd="0" parTransId="{8324686B-E719-4D78-B828-4950EB752344}" sibTransId="{E619DC82-7611-4024-ACA4-3FB4696CC22A}"/>
    <dgm:cxn modelId="{8DEA4A3B-2812-4600-8E1B-96DF8584ED4A}" type="presOf" srcId="{7B59F3E0-38B5-4E21-80F5-22E7B33D5250}" destId="{4FDDC1E4-8989-4BE2-BAB1-181763FE6642}" srcOrd="0" destOrd="4" presId="urn:microsoft.com/office/officeart/2005/8/layout/hList1"/>
    <dgm:cxn modelId="{94D4E78C-5A13-4BBD-A444-6C15D120FFCF}" type="presOf" srcId="{F5821961-455D-44B0-8E0B-E8A74F87387F}" destId="{35EDF4D4-E915-4B80-9F6F-E3CD9A5674C1}" srcOrd="0" destOrd="7" presId="urn:microsoft.com/office/officeart/2005/8/layout/hList1"/>
    <dgm:cxn modelId="{D34F4C4F-F9D1-4EA7-97BC-B12B95196A6B}" srcId="{550DA7E8-6B34-41FE-B8FA-7C6B8A5E6759}" destId="{65BBE779-58E6-4EA9-AD2A-295655CB49AB}" srcOrd="9" destOrd="0" parTransId="{8993DFA9-CACC-477B-9C8E-5CF7C01B560F}" sibTransId="{7F8AA483-11B7-45EB-B907-5254AF84FC9F}"/>
    <dgm:cxn modelId="{D3125305-54FF-486C-9E0B-77744223F8BE}" srcId="{550DA7E8-6B34-41FE-B8FA-7C6B8A5E6759}" destId="{7B59F3E0-38B5-4E21-80F5-22E7B33D5250}" srcOrd="4" destOrd="0" parTransId="{E1B30115-EF52-42D3-98C7-4942992F7390}" sibTransId="{19B1AF2A-7BE9-4FC7-A282-A4DBC409CEF9}"/>
    <dgm:cxn modelId="{D6496B76-1855-4726-AD52-FB49FE3C0D67}" srcId="{550DA7E8-6B34-41FE-B8FA-7C6B8A5E6759}" destId="{212131D0-5F65-45D3-93F3-1B5C40EADB14}" srcOrd="7" destOrd="0" parTransId="{E61120A4-09E0-4EA4-9FDB-4ADB6395632F}" sibTransId="{1FA7A10C-9075-462B-9C27-5F0DC34A07DF}"/>
    <dgm:cxn modelId="{E59D5F10-C992-41E9-93B1-BCE97862C6B3}" srcId="{550DA7E8-6B34-41FE-B8FA-7C6B8A5E6759}" destId="{4B45BAF8-2011-4B61-88F9-9D9E494D2C6D}" srcOrd="3" destOrd="0" parTransId="{9D4F6341-5581-48B6-AEFB-8C0253AED9B1}" sibTransId="{23C92288-CF9C-4916-855A-42414F180495}"/>
    <dgm:cxn modelId="{AC224838-1D10-4CBB-AA70-2B1A8AEA2647}" type="presOf" srcId="{01F026A1-9D76-45AD-B4C9-B8A9E5DA7E9B}" destId="{35EDF4D4-E915-4B80-9F6F-E3CD9A5674C1}" srcOrd="0" destOrd="3" presId="urn:microsoft.com/office/officeart/2005/8/layout/hList1"/>
    <dgm:cxn modelId="{CAA56C3C-E421-40F8-A56D-3D8FA5E815AB}" type="presOf" srcId="{86FF19BE-2E45-4F29-9166-09DBE1BD94F6}" destId="{D2F59615-F96B-4357-94A7-7C1CD47E144B}" srcOrd="0" destOrd="0" presId="urn:microsoft.com/office/officeart/2005/8/layout/hList1"/>
    <dgm:cxn modelId="{B0899339-9284-417D-9F43-860286D9AC64}" type="presOf" srcId="{F08CA5A8-1AB6-4F6B-B8CE-D9B483201388}" destId="{AAC4129A-9138-43BB-8E27-5E84C64B67E2}" srcOrd="0" destOrd="0" presId="urn:microsoft.com/office/officeart/2005/8/layout/hList1"/>
    <dgm:cxn modelId="{50640F2C-1AB7-4AC4-AAC5-301F234836FB}" type="presOf" srcId="{3DA6C70D-F707-45C9-98DB-15BBE1A1FC75}" destId="{35EDF4D4-E915-4B80-9F6F-E3CD9A5674C1}" srcOrd="0" destOrd="2" presId="urn:microsoft.com/office/officeart/2005/8/layout/hList1"/>
    <dgm:cxn modelId="{90F4C155-21D9-404C-86CA-2D803BE14B2F}" srcId="{86FF19BE-2E45-4F29-9166-09DBE1BD94F6}" destId="{2FEF9A3D-263D-4C9B-9CF6-8CC3DD0A1289}" srcOrd="5" destOrd="0" parTransId="{38B1F7C3-6566-405D-9B51-6E6BA1329742}" sibTransId="{E822C24A-9F95-49A7-99CB-3E1AE20C2676}"/>
    <dgm:cxn modelId="{345815ED-120C-4C50-A564-11014D301B03}" srcId="{550DA7E8-6B34-41FE-B8FA-7C6B8A5E6759}" destId="{F83348D0-677F-424A-BDA9-1E4557818F2A}" srcOrd="8" destOrd="0" parTransId="{7D6A6DF0-C509-4315-9A0A-4EA623819058}" sibTransId="{226A5412-DF20-4352-AFE1-94FAF5074850}"/>
    <dgm:cxn modelId="{008E2176-DAA8-4AFE-BCB5-40F80C7AACD4}" type="presParOf" srcId="{AAC4129A-9138-43BB-8E27-5E84C64B67E2}" destId="{86ED7BF1-C809-4524-A03D-F74923500635}" srcOrd="0" destOrd="0" presId="urn:microsoft.com/office/officeart/2005/8/layout/hList1"/>
    <dgm:cxn modelId="{1ED6E5BF-CB43-4F69-BF59-4BB2550F75E4}" type="presParOf" srcId="{86ED7BF1-C809-4524-A03D-F74923500635}" destId="{8D0CD092-35C8-4D6F-8936-7F91F5335B3A}" srcOrd="0" destOrd="0" presId="urn:microsoft.com/office/officeart/2005/8/layout/hList1"/>
    <dgm:cxn modelId="{534083BC-0BAB-4EE5-9D47-40A9D9246CDC}" type="presParOf" srcId="{86ED7BF1-C809-4524-A03D-F74923500635}" destId="{4FDDC1E4-8989-4BE2-BAB1-181763FE6642}" srcOrd="1" destOrd="0" presId="urn:microsoft.com/office/officeart/2005/8/layout/hList1"/>
    <dgm:cxn modelId="{8AB2A180-4CAA-416B-8688-5C3C4164F5FE}" type="presParOf" srcId="{AAC4129A-9138-43BB-8E27-5E84C64B67E2}" destId="{9748C698-E215-4707-8E1E-565FBD87ECB7}" srcOrd="1" destOrd="0" presId="urn:microsoft.com/office/officeart/2005/8/layout/hList1"/>
    <dgm:cxn modelId="{7DFFD26B-F0FD-469E-A373-3776FAB216A8}" type="presParOf" srcId="{AAC4129A-9138-43BB-8E27-5E84C64B67E2}" destId="{92E7C746-16CF-4731-8A14-1D3A2EDBB0B6}" srcOrd="2" destOrd="0" presId="urn:microsoft.com/office/officeart/2005/8/layout/hList1"/>
    <dgm:cxn modelId="{19CAA6F1-26F3-4569-9E93-2A3D5AF8BF07}" type="presParOf" srcId="{92E7C746-16CF-4731-8A14-1D3A2EDBB0B6}" destId="{D2F59615-F96B-4357-94A7-7C1CD47E144B}" srcOrd="0" destOrd="0" presId="urn:microsoft.com/office/officeart/2005/8/layout/hList1"/>
    <dgm:cxn modelId="{6467816F-86B5-4236-A11D-61AE66FCF055}" type="presParOf" srcId="{92E7C746-16CF-4731-8A14-1D3A2EDBB0B6}" destId="{35EDF4D4-E915-4B80-9F6F-E3CD9A5674C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6274C4-35E7-4925-8543-A35512FAEF42}">
      <dsp:nvSpPr>
        <dsp:cNvPr id="0" name=""/>
        <dsp:cNvSpPr/>
      </dsp:nvSpPr>
      <dsp:spPr>
        <a:xfrm>
          <a:off x="2624645" y="1760881"/>
          <a:ext cx="1771510" cy="1135380"/>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rtl="1">
            <a:lnSpc>
              <a:spcPct val="90000"/>
            </a:lnSpc>
            <a:spcBef>
              <a:spcPct val="0"/>
            </a:spcBef>
            <a:spcAft>
              <a:spcPct val="35000"/>
            </a:spcAft>
          </a:pPr>
          <a:r>
            <a:rPr lang="en-US" sz="1800" kern="1200" dirty="0" smtClean="0"/>
            <a:t>Adolescence health problems .</a:t>
          </a:r>
          <a:endParaRPr lang="ar-SA" sz="1800" kern="1200" dirty="0"/>
        </a:p>
      </dsp:txBody>
      <dsp:txXfrm>
        <a:off x="2680070" y="1816306"/>
        <a:ext cx="1660660" cy="1024530"/>
      </dsp:txXfrm>
    </dsp:sp>
    <dsp:sp modelId="{76F7C40F-36A9-4AFD-BB0E-7FB0E80B0F94}">
      <dsp:nvSpPr>
        <dsp:cNvPr id="0" name=""/>
        <dsp:cNvSpPr/>
      </dsp:nvSpPr>
      <dsp:spPr>
        <a:xfrm rot="16200000">
          <a:off x="3188961" y="1439443"/>
          <a:ext cx="642877" cy="0"/>
        </a:xfrm>
        <a:custGeom>
          <a:avLst/>
          <a:gdLst/>
          <a:ahLst/>
          <a:cxnLst/>
          <a:rect l="0" t="0" r="0" b="0"/>
          <a:pathLst>
            <a:path>
              <a:moveTo>
                <a:pt x="0" y="0"/>
              </a:moveTo>
              <a:lnTo>
                <a:pt x="642877" y="0"/>
              </a:lnTo>
            </a:path>
          </a:pathLst>
        </a:cu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480F5E-7314-4348-9768-F68AF558F25A}">
      <dsp:nvSpPr>
        <dsp:cNvPr id="0" name=""/>
        <dsp:cNvSpPr/>
      </dsp:nvSpPr>
      <dsp:spPr>
        <a:xfrm>
          <a:off x="2773757" y="50211"/>
          <a:ext cx="1473287" cy="1067793"/>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rtl="1">
            <a:lnSpc>
              <a:spcPct val="90000"/>
            </a:lnSpc>
            <a:spcBef>
              <a:spcPct val="0"/>
            </a:spcBef>
            <a:spcAft>
              <a:spcPct val="35000"/>
            </a:spcAft>
          </a:pPr>
          <a:r>
            <a:rPr lang="en-US" sz="2000" kern="1200" dirty="0" smtClean="0"/>
            <a:t>Physical </a:t>
          </a:r>
          <a:endParaRPr lang="ar-SA" sz="1400" kern="1200" dirty="0"/>
        </a:p>
      </dsp:txBody>
      <dsp:txXfrm>
        <a:off x="2825882" y="102336"/>
        <a:ext cx="1369037" cy="963543"/>
      </dsp:txXfrm>
    </dsp:sp>
    <dsp:sp modelId="{865DD57B-5492-4A89-9696-A210552A77EC}">
      <dsp:nvSpPr>
        <dsp:cNvPr id="0" name=""/>
        <dsp:cNvSpPr/>
      </dsp:nvSpPr>
      <dsp:spPr>
        <a:xfrm rot="2114172">
          <a:off x="4297111" y="2949674"/>
          <a:ext cx="185156" cy="0"/>
        </a:xfrm>
        <a:custGeom>
          <a:avLst/>
          <a:gdLst/>
          <a:ahLst/>
          <a:cxnLst/>
          <a:rect l="0" t="0" r="0" b="0"/>
          <a:pathLst>
            <a:path>
              <a:moveTo>
                <a:pt x="0" y="0"/>
              </a:moveTo>
              <a:lnTo>
                <a:pt x="185156" y="0"/>
              </a:lnTo>
            </a:path>
          </a:pathLst>
        </a:cu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1CDC69-D583-40B2-A618-58BFD906398F}">
      <dsp:nvSpPr>
        <dsp:cNvPr id="0" name=""/>
        <dsp:cNvSpPr/>
      </dsp:nvSpPr>
      <dsp:spPr>
        <a:xfrm>
          <a:off x="4028563" y="3003087"/>
          <a:ext cx="1915667" cy="736164"/>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rtl="1">
            <a:lnSpc>
              <a:spcPct val="90000"/>
            </a:lnSpc>
            <a:spcBef>
              <a:spcPct val="0"/>
            </a:spcBef>
            <a:spcAft>
              <a:spcPct val="35000"/>
            </a:spcAft>
          </a:pPr>
          <a:r>
            <a:rPr lang="en-US" sz="1600" kern="1200" dirty="0" smtClean="0"/>
            <a:t>psychological</a:t>
          </a:r>
          <a:endParaRPr lang="ar-SA" sz="1600" kern="1200" dirty="0"/>
        </a:p>
      </dsp:txBody>
      <dsp:txXfrm>
        <a:off x="4064500" y="3039024"/>
        <a:ext cx="1843793" cy="664290"/>
      </dsp:txXfrm>
    </dsp:sp>
    <dsp:sp modelId="{A8AD9BB7-4CEF-48A7-A82F-0F455960AAC6}">
      <dsp:nvSpPr>
        <dsp:cNvPr id="0" name=""/>
        <dsp:cNvSpPr/>
      </dsp:nvSpPr>
      <dsp:spPr>
        <a:xfrm rot="9086976">
          <a:off x="2392947" y="2869459"/>
          <a:ext cx="246697" cy="0"/>
        </a:xfrm>
        <a:custGeom>
          <a:avLst/>
          <a:gdLst/>
          <a:ahLst/>
          <a:cxnLst/>
          <a:rect l="0" t="0" r="0" b="0"/>
          <a:pathLst>
            <a:path>
              <a:moveTo>
                <a:pt x="0" y="0"/>
              </a:moveTo>
              <a:lnTo>
                <a:pt x="246697" y="0"/>
              </a:lnTo>
            </a:path>
          </a:pathLst>
        </a:cu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5BEE28-2E17-46BF-ADD4-0341B4E53AA3}">
      <dsp:nvSpPr>
        <dsp:cNvPr id="0" name=""/>
        <dsp:cNvSpPr/>
      </dsp:nvSpPr>
      <dsp:spPr>
        <a:xfrm>
          <a:off x="1286805" y="2699830"/>
          <a:ext cx="1121141" cy="1067169"/>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rtl="1">
            <a:lnSpc>
              <a:spcPct val="90000"/>
            </a:lnSpc>
            <a:spcBef>
              <a:spcPct val="0"/>
            </a:spcBef>
            <a:spcAft>
              <a:spcPct val="35000"/>
            </a:spcAft>
          </a:pPr>
          <a:r>
            <a:rPr lang="en-US" sz="1400" kern="1200" dirty="0" smtClean="0"/>
            <a:t>infectious</a:t>
          </a:r>
          <a:endParaRPr lang="ar-SA" sz="1400" kern="1200" dirty="0"/>
        </a:p>
      </dsp:txBody>
      <dsp:txXfrm>
        <a:off x="1338900" y="2751925"/>
        <a:ext cx="1016951" cy="9629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8215F1-9363-423E-AC85-2B5934218DB5}">
      <dsp:nvSpPr>
        <dsp:cNvPr id="0" name=""/>
        <dsp:cNvSpPr/>
      </dsp:nvSpPr>
      <dsp:spPr>
        <a:xfrm>
          <a:off x="1192" y="148712"/>
          <a:ext cx="2678297" cy="1071318"/>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1">
            <a:lnSpc>
              <a:spcPct val="90000"/>
            </a:lnSpc>
            <a:spcBef>
              <a:spcPct val="0"/>
            </a:spcBef>
            <a:spcAft>
              <a:spcPct val="35000"/>
            </a:spcAft>
          </a:pPr>
          <a:r>
            <a:rPr lang="en-US" sz="2000" b="1" kern="1200" dirty="0" smtClean="0"/>
            <a:t>individual Protective </a:t>
          </a:r>
          <a:r>
            <a:rPr lang="en-US" sz="1700" b="1" kern="1200" dirty="0" smtClean="0"/>
            <a:t>F</a:t>
          </a:r>
          <a:r>
            <a:rPr lang="en-US" sz="2000" b="1" kern="1200" dirty="0" smtClean="0"/>
            <a:t>actor</a:t>
          </a:r>
          <a:r>
            <a:rPr lang="en-US" sz="1700" b="1" kern="1200" dirty="0" smtClean="0"/>
            <a:t>s</a:t>
          </a:r>
          <a:endParaRPr lang="ar-SA" sz="1700" kern="1200" dirty="0"/>
        </a:p>
      </dsp:txBody>
      <dsp:txXfrm>
        <a:off x="1192" y="148712"/>
        <a:ext cx="2678297" cy="1071318"/>
      </dsp:txXfrm>
    </dsp:sp>
    <dsp:sp modelId="{23080A39-E9B5-4E51-8861-7D820692AC55}">
      <dsp:nvSpPr>
        <dsp:cNvPr id="0" name=""/>
        <dsp:cNvSpPr/>
      </dsp:nvSpPr>
      <dsp:spPr>
        <a:xfrm>
          <a:off x="1192" y="1220031"/>
          <a:ext cx="2678297" cy="5255991"/>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solidFill>
                <a:schemeClr val="accent1"/>
              </a:solidFill>
            </a:rPr>
            <a:t>Intolerant attitude toward deviance</a:t>
          </a:r>
          <a:endParaRPr lang="ar-SA" sz="2000" kern="1200" dirty="0">
            <a:solidFill>
              <a:schemeClr val="accent1"/>
            </a:solidFill>
          </a:endParaRPr>
        </a:p>
        <a:p>
          <a:pPr marL="228600" lvl="1" indent="-228600" algn="l" defTabSz="889000" rtl="0">
            <a:lnSpc>
              <a:spcPct val="90000"/>
            </a:lnSpc>
            <a:spcBef>
              <a:spcPct val="0"/>
            </a:spcBef>
            <a:spcAft>
              <a:spcPct val="15000"/>
            </a:spcAft>
            <a:buChar char="••"/>
          </a:pPr>
          <a:r>
            <a:rPr lang="en-US" sz="2000" kern="1200" dirty="0" smtClean="0">
              <a:solidFill>
                <a:schemeClr val="accent1"/>
              </a:solidFill>
            </a:rPr>
            <a:t>High IQ</a:t>
          </a:r>
          <a:endParaRPr lang="en-US" sz="2000" kern="1200" dirty="0">
            <a:solidFill>
              <a:schemeClr val="accent1"/>
            </a:solidFill>
          </a:endParaRPr>
        </a:p>
        <a:p>
          <a:pPr marL="228600" lvl="1" indent="-228600" algn="l" defTabSz="889000" rtl="0">
            <a:lnSpc>
              <a:spcPct val="90000"/>
            </a:lnSpc>
            <a:spcBef>
              <a:spcPct val="0"/>
            </a:spcBef>
            <a:spcAft>
              <a:spcPct val="15000"/>
            </a:spcAft>
            <a:buChar char="••"/>
          </a:pPr>
          <a:r>
            <a:rPr lang="en-US" sz="2000" kern="1200" dirty="0" smtClean="0">
              <a:solidFill>
                <a:schemeClr val="accent1"/>
              </a:solidFill>
            </a:rPr>
            <a:t>High grade point average (as an indicator of high academic achievement</a:t>
          </a:r>
          <a:endParaRPr lang="en-US" sz="2000" kern="1200" dirty="0">
            <a:solidFill>
              <a:schemeClr val="accent1"/>
            </a:solidFill>
          </a:endParaRPr>
        </a:p>
      </dsp:txBody>
      <dsp:txXfrm>
        <a:off x="1192" y="1220031"/>
        <a:ext cx="2678297" cy="5255991"/>
      </dsp:txXfrm>
    </dsp:sp>
    <dsp:sp modelId="{BE480DD9-C0A4-4109-BDF0-FD428FA65B93}">
      <dsp:nvSpPr>
        <dsp:cNvPr id="0" name=""/>
        <dsp:cNvSpPr/>
      </dsp:nvSpPr>
      <dsp:spPr>
        <a:xfrm>
          <a:off x="3054451" y="148712"/>
          <a:ext cx="2678297" cy="1071318"/>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1">
            <a:lnSpc>
              <a:spcPct val="90000"/>
            </a:lnSpc>
            <a:spcBef>
              <a:spcPct val="0"/>
            </a:spcBef>
            <a:spcAft>
              <a:spcPct val="35000"/>
            </a:spcAft>
          </a:pPr>
          <a:r>
            <a:rPr lang="en-US" sz="2000" b="1" kern="1200" dirty="0" smtClean="0"/>
            <a:t>Family Protective Factors</a:t>
          </a:r>
          <a:endParaRPr lang="ar-SA" sz="2000" kern="1200" dirty="0"/>
        </a:p>
      </dsp:txBody>
      <dsp:txXfrm>
        <a:off x="3054451" y="148712"/>
        <a:ext cx="2678297" cy="1071318"/>
      </dsp:txXfrm>
    </dsp:sp>
    <dsp:sp modelId="{B23EC1F2-50E3-40A6-B336-E5EF94D19830}">
      <dsp:nvSpPr>
        <dsp:cNvPr id="0" name=""/>
        <dsp:cNvSpPr/>
      </dsp:nvSpPr>
      <dsp:spPr>
        <a:xfrm>
          <a:off x="3054451" y="1220031"/>
          <a:ext cx="2678297" cy="5255991"/>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solidFill>
                <a:schemeClr val="tx1">
                  <a:lumMod val="75000"/>
                  <a:lumOff val="25000"/>
                </a:schemeClr>
              </a:solidFill>
            </a:rPr>
            <a:t>Connectedness to family or adults outside the family</a:t>
          </a:r>
          <a:endParaRPr lang="ar-SA" sz="2000" kern="1200" dirty="0">
            <a:solidFill>
              <a:schemeClr val="tx1">
                <a:lumMod val="75000"/>
                <a:lumOff val="25000"/>
              </a:schemeClr>
            </a:solidFill>
          </a:endParaRPr>
        </a:p>
        <a:p>
          <a:pPr marL="228600" lvl="1" indent="-228600" algn="l" defTabSz="889000" rtl="0">
            <a:lnSpc>
              <a:spcPct val="90000"/>
            </a:lnSpc>
            <a:spcBef>
              <a:spcPct val="0"/>
            </a:spcBef>
            <a:spcAft>
              <a:spcPct val="15000"/>
            </a:spcAft>
            <a:buChar char="••"/>
          </a:pPr>
          <a:r>
            <a:rPr lang="en-US" sz="2000" kern="1200" dirty="0" smtClean="0">
              <a:solidFill>
                <a:schemeClr val="tx1">
                  <a:lumMod val="75000"/>
                  <a:lumOff val="25000"/>
                </a:schemeClr>
              </a:solidFill>
            </a:rPr>
            <a:t>Ability to discuss problems with parents</a:t>
          </a:r>
          <a:endParaRPr lang="en-US" sz="2000" kern="1200" dirty="0">
            <a:solidFill>
              <a:schemeClr val="tx1">
                <a:lumMod val="75000"/>
                <a:lumOff val="25000"/>
              </a:schemeClr>
            </a:solidFill>
          </a:endParaRPr>
        </a:p>
        <a:p>
          <a:pPr marL="228600" lvl="1" indent="-228600" algn="l" defTabSz="889000" rtl="0">
            <a:lnSpc>
              <a:spcPct val="90000"/>
            </a:lnSpc>
            <a:spcBef>
              <a:spcPct val="0"/>
            </a:spcBef>
            <a:spcAft>
              <a:spcPct val="15000"/>
            </a:spcAft>
            <a:buChar char="••"/>
          </a:pPr>
          <a:r>
            <a:rPr lang="en-US" sz="2000" kern="1200" dirty="0" smtClean="0">
              <a:solidFill>
                <a:schemeClr val="tx1">
                  <a:lumMod val="75000"/>
                  <a:lumOff val="25000"/>
                </a:schemeClr>
              </a:solidFill>
            </a:rPr>
            <a:t>Perceived parental expectations about school performance are high</a:t>
          </a:r>
          <a:endParaRPr lang="en-US" sz="2000" kern="1200" dirty="0">
            <a:solidFill>
              <a:schemeClr val="tx1">
                <a:lumMod val="75000"/>
                <a:lumOff val="25000"/>
              </a:schemeClr>
            </a:solidFill>
          </a:endParaRPr>
        </a:p>
      </dsp:txBody>
      <dsp:txXfrm>
        <a:off x="3054451" y="1220031"/>
        <a:ext cx="2678297" cy="5255991"/>
      </dsp:txXfrm>
    </dsp:sp>
    <dsp:sp modelId="{C3B2DE61-2591-4BE1-818A-DF6562BDFCA1}">
      <dsp:nvSpPr>
        <dsp:cNvPr id="0" name=""/>
        <dsp:cNvSpPr/>
      </dsp:nvSpPr>
      <dsp:spPr>
        <a:xfrm>
          <a:off x="6221511" y="150864"/>
          <a:ext cx="2699991" cy="1071318"/>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1">
            <a:lnSpc>
              <a:spcPct val="90000"/>
            </a:lnSpc>
            <a:spcBef>
              <a:spcPct val="0"/>
            </a:spcBef>
            <a:spcAft>
              <a:spcPct val="35000"/>
            </a:spcAft>
          </a:pPr>
          <a:r>
            <a:rPr lang="en-US" sz="2000" b="1" kern="1200" dirty="0" smtClean="0"/>
            <a:t>Social Protective Factors</a:t>
          </a:r>
          <a:endParaRPr lang="ar-SA" sz="2000" b="1" kern="1200" dirty="0"/>
        </a:p>
      </dsp:txBody>
      <dsp:txXfrm>
        <a:off x="6221511" y="150864"/>
        <a:ext cx="2699991" cy="1071318"/>
      </dsp:txXfrm>
    </dsp:sp>
    <dsp:sp modelId="{F3E3CF30-BC5E-49F1-B9DD-2B020CF2304F}">
      <dsp:nvSpPr>
        <dsp:cNvPr id="0" name=""/>
        <dsp:cNvSpPr/>
      </dsp:nvSpPr>
      <dsp:spPr>
        <a:xfrm>
          <a:off x="6107710" y="1217879"/>
          <a:ext cx="2927593" cy="5255991"/>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kern="1200" smtClean="0">
              <a:solidFill>
                <a:schemeClr val="accent1"/>
              </a:solidFill>
            </a:rPr>
            <a:t>school-based anti-bullying prevention programs.</a:t>
          </a:r>
          <a:endParaRPr lang="ar-SA" sz="1800" kern="1200" dirty="0">
            <a:solidFill>
              <a:schemeClr val="accent1"/>
            </a:solidFill>
          </a:endParaRPr>
        </a:p>
        <a:p>
          <a:pPr marL="171450" lvl="1" indent="-171450" algn="l" defTabSz="800100" rtl="0">
            <a:lnSpc>
              <a:spcPct val="90000"/>
            </a:lnSpc>
            <a:spcBef>
              <a:spcPct val="0"/>
            </a:spcBef>
            <a:spcAft>
              <a:spcPct val="15000"/>
            </a:spcAft>
            <a:buChar char="••"/>
          </a:pPr>
          <a:r>
            <a:rPr lang="en-US" sz="1800" kern="1200" dirty="0" smtClean="0">
              <a:solidFill>
                <a:schemeClr val="accent1"/>
              </a:solidFill>
            </a:rPr>
            <a:t>programs that support parents and teach positive parenting skills.</a:t>
          </a:r>
          <a:endParaRPr lang="en-US" sz="1800" kern="1200" dirty="0">
            <a:solidFill>
              <a:schemeClr val="accent1"/>
            </a:solidFill>
          </a:endParaRPr>
        </a:p>
        <a:p>
          <a:pPr marL="171450" lvl="1" indent="-171450" algn="l" defTabSz="800100" rtl="0">
            <a:lnSpc>
              <a:spcPct val="90000"/>
            </a:lnSpc>
            <a:spcBef>
              <a:spcPct val="0"/>
            </a:spcBef>
            <a:spcAft>
              <a:spcPct val="15000"/>
            </a:spcAft>
            <a:buChar char="••"/>
          </a:pPr>
          <a:r>
            <a:rPr lang="en-US" sz="1800" kern="1200" smtClean="0">
              <a:solidFill>
                <a:schemeClr val="accent1"/>
              </a:solidFill>
            </a:rPr>
            <a:t>therapeutic approaches for youths at high risk of being involved in violence;</a:t>
          </a:r>
          <a:endParaRPr lang="en-US" sz="1800" kern="1200" dirty="0">
            <a:solidFill>
              <a:schemeClr val="accent1"/>
            </a:solidFill>
          </a:endParaRPr>
        </a:p>
        <a:p>
          <a:pPr marL="171450" lvl="1" indent="-171450" algn="l" defTabSz="800100" rtl="0">
            <a:lnSpc>
              <a:spcPct val="90000"/>
            </a:lnSpc>
            <a:spcBef>
              <a:spcPct val="0"/>
            </a:spcBef>
            <a:spcAft>
              <a:spcPct val="15000"/>
            </a:spcAft>
            <a:buChar char="••"/>
          </a:pPr>
          <a:r>
            <a:rPr lang="en-US" sz="1800" kern="1200" smtClean="0">
              <a:solidFill>
                <a:schemeClr val="accent1"/>
              </a:solidFill>
            </a:rPr>
            <a:t>community and problem-oriented policing.</a:t>
          </a:r>
          <a:endParaRPr lang="en-US" sz="1800" kern="1200" dirty="0">
            <a:solidFill>
              <a:schemeClr val="accent1"/>
            </a:solidFill>
          </a:endParaRPr>
        </a:p>
        <a:p>
          <a:pPr marL="171450" lvl="1" indent="-171450" algn="l" defTabSz="800100" rtl="0">
            <a:lnSpc>
              <a:spcPct val="90000"/>
            </a:lnSpc>
            <a:spcBef>
              <a:spcPct val="0"/>
            </a:spcBef>
            <a:spcAft>
              <a:spcPct val="15000"/>
            </a:spcAft>
            <a:buChar char="••"/>
          </a:pPr>
          <a:r>
            <a:rPr lang="en-US" sz="1800" kern="1200" dirty="0" smtClean="0">
              <a:solidFill>
                <a:schemeClr val="accent1"/>
              </a:solidFill>
            </a:rPr>
            <a:t>interventions to reduce the harmful use of drug , reducing access to alcohol.</a:t>
          </a:r>
          <a:endParaRPr lang="en-US" sz="1800" kern="1200" dirty="0">
            <a:solidFill>
              <a:schemeClr val="accent1"/>
            </a:solidFill>
          </a:endParaRPr>
        </a:p>
        <a:p>
          <a:pPr marL="171450" lvl="1" indent="-171450" algn="l" defTabSz="800100" rtl="0">
            <a:lnSpc>
              <a:spcPct val="90000"/>
            </a:lnSpc>
            <a:spcBef>
              <a:spcPct val="0"/>
            </a:spcBef>
            <a:spcAft>
              <a:spcPct val="15000"/>
            </a:spcAft>
            <a:buChar char="••"/>
          </a:pPr>
          <a:endParaRPr lang="en-US" sz="1800" kern="1200" dirty="0" smtClean="0">
            <a:solidFill>
              <a:schemeClr val="accent1"/>
            </a:solidFill>
          </a:endParaRPr>
        </a:p>
      </dsp:txBody>
      <dsp:txXfrm>
        <a:off x="6107710" y="1217879"/>
        <a:ext cx="2927593" cy="52559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0CD092-35C8-4D6F-8936-7F91F5335B3A}">
      <dsp:nvSpPr>
        <dsp:cNvPr id="0" name=""/>
        <dsp:cNvSpPr/>
      </dsp:nvSpPr>
      <dsp:spPr>
        <a:xfrm>
          <a:off x="4009" y="-407866"/>
          <a:ext cx="3564926" cy="1098669"/>
        </a:xfrm>
        <a:prstGeom prst="rect">
          <a:avLst/>
        </a:prstGeom>
        <a:blipFill rotWithShape="0">
          <a:blip xmlns:r="http://schemas.openxmlformats.org/officeDocument/2006/relationships" r:embed="rId1">
            <a:duotone>
              <a:schemeClr val="accent4">
                <a:hueOff val="0"/>
                <a:satOff val="0"/>
                <a:lumOff val="0"/>
                <a:alphaOff val="0"/>
                <a:tint val="98000"/>
                <a:lumMod val="102000"/>
              </a:schemeClr>
              <a:schemeClr val="accent4">
                <a:hueOff val="0"/>
                <a:satOff val="0"/>
                <a:lumOff val="0"/>
                <a:alphaOff val="0"/>
                <a:shade val="98000"/>
                <a:lumMod val="98000"/>
              </a:schemeClr>
            </a:duotone>
          </a:blip>
          <a:tile tx="0" ty="0" sx="100000" sy="100000" flip="none" algn="tl"/>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a:t>Top causes of deaths in adolescents</a:t>
          </a:r>
        </a:p>
      </dsp:txBody>
      <dsp:txXfrm>
        <a:off x="4009" y="-407866"/>
        <a:ext cx="3564926" cy="1098669"/>
      </dsp:txXfrm>
    </dsp:sp>
    <dsp:sp modelId="{4FDDC1E4-8989-4BE2-BAB1-181763FE6642}">
      <dsp:nvSpPr>
        <dsp:cNvPr id="0" name=""/>
        <dsp:cNvSpPr/>
      </dsp:nvSpPr>
      <dsp:spPr>
        <a:xfrm>
          <a:off x="4009" y="685255"/>
          <a:ext cx="3564926" cy="3393689"/>
        </a:xfrm>
        <a:prstGeom prst="rect">
          <a:avLst/>
        </a:prstGeom>
        <a:solidFill>
          <a:schemeClr val="accent4">
            <a:tint val="40000"/>
            <a:alpha val="90000"/>
            <a:hueOff val="0"/>
            <a:satOff val="0"/>
            <a:lumOff val="0"/>
            <a:alphaOff val="0"/>
          </a:schemeClr>
        </a:solidFill>
        <a:ln w="9525" cap="rnd" cmpd="sng" algn="ctr">
          <a:solidFill>
            <a:schemeClr val="accent4">
              <a:tint val="40000"/>
              <a:alpha val="90000"/>
              <a:hueOff val="0"/>
              <a:satOff val="0"/>
              <a:lumOff val="0"/>
              <a:alphaOff val="0"/>
            </a:schemeClr>
          </a:solidFill>
          <a:prstDash val="solid"/>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mj-lt"/>
            <a:buChar char="••"/>
          </a:pPr>
          <a:r>
            <a:rPr lang="en-US" sz="1800" b="0" i="0" kern="1200" dirty="0">
              <a:solidFill>
                <a:srgbClr val="C00000"/>
              </a:solidFill>
              <a:effectLst>
                <a:outerShdw blurRad="38100" dist="38100" dir="2700000" algn="tl">
                  <a:srgbClr val="000000">
                    <a:alpha val="43137"/>
                  </a:srgbClr>
                </a:outerShdw>
              </a:effectLst>
            </a:rPr>
            <a:t>Road traffic injuries</a:t>
          </a:r>
          <a:endParaRPr lang="en-US" sz="1800" kern="1200" dirty="0">
            <a:solidFill>
              <a:srgbClr val="C00000"/>
            </a:solidFill>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Font typeface="+mj-lt"/>
            <a:buChar char="••"/>
          </a:pPr>
          <a:r>
            <a:rPr lang="en-US" sz="1800" b="0" i="0" kern="1200" dirty="0" err="1"/>
            <a:t>HIV/AIDS</a:t>
          </a:r>
        </a:p>
        <a:p>
          <a:pPr marL="171450" lvl="1" indent="-171450" algn="l" defTabSz="800100">
            <a:lnSpc>
              <a:spcPct val="90000"/>
            </a:lnSpc>
            <a:spcBef>
              <a:spcPct val="0"/>
            </a:spcBef>
            <a:spcAft>
              <a:spcPct val="15000"/>
            </a:spcAft>
            <a:buFont typeface="+mj-lt"/>
            <a:buChar char="••"/>
          </a:pPr>
          <a:r>
            <a:rPr lang="en-US" sz="1800" b="0" i="0" kern="1200" dirty="0" err="1"/>
            <a:t>Suicide</a:t>
          </a:r>
        </a:p>
        <a:p>
          <a:pPr marL="171450" lvl="1" indent="-171450" algn="l" defTabSz="800100">
            <a:lnSpc>
              <a:spcPct val="90000"/>
            </a:lnSpc>
            <a:spcBef>
              <a:spcPct val="0"/>
            </a:spcBef>
            <a:spcAft>
              <a:spcPct val="15000"/>
            </a:spcAft>
            <a:buFont typeface="+mj-lt"/>
            <a:buChar char="••"/>
          </a:pPr>
          <a:r>
            <a:rPr lang="en-US" sz="1800" b="0" i="0" kern="1200" dirty="0" err="1"/>
            <a:t>Lower respiratory infections</a:t>
          </a:r>
        </a:p>
        <a:p>
          <a:pPr marL="171450" lvl="1" indent="-171450" algn="l" defTabSz="800100">
            <a:lnSpc>
              <a:spcPct val="90000"/>
            </a:lnSpc>
            <a:spcBef>
              <a:spcPct val="0"/>
            </a:spcBef>
            <a:spcAft>
              <a:spcPct val="15000"/>
            </a:spcAft>
            <a:buFont typeface="+mj-lt"/>
            <a:buChar char="••"/>
          </a:pPr>
          <a:r>
            <a:rPr lang="en-US" sz="1800" b="0" i="0" kern="1200" dirty="0" err="1"/>
            <a:t>Violence</a:t>
          </a:r>
        </a:p>
        <a:p>
          <a:pPr marL="171450" lvl="1" indent="-171450" algn="l" defTabSz="800100">
            <a:lnSpc>
              <a:spcPct val="90000"/>
            </a:lnSpc>
            <a:spcBef>
              <a:spcPct val="0"/>
            </a:spcBef>
            <a:spcAft>
              <a:spcPct val="15000"/>
            </a:spcAft>
            <a:buFont typeface="+mj-lt"/>
            <a:buChar char="••"/>
          </a:pPr>
          <a:r>
            <a:rPr lang="en-US" sz="1800" b="0" i="0" kern="1200" dirty="0" err="1"/>
            <a:t>Diarrhoea</a:t>
          </a:r>
        </a:p>
        <a:p>
          <a:pPr marL="171450" lvl="1" indent="-171450" algn="l" defTabSz="800100">
            <a:lnSpc>
              <a:spcPct val="90000"/>
            </a:lnSpc>
            <a:spcBef>
              <a:spcPct val="0"/>
            </a:spcBef>
            <a:spcAft>
              <a:spcPct val="15000"/>
            </a:spcAft>
            <a:buFont typeface="+mj-lt"/>
            <a:buChar char="••"/>
          </a:pPr>
          <a:r>
            <a:rPr lang="en-US" sz="1800" b="0" i="0" kern="1200" dirty="0" err="1"/>
            <a:t>Drowning</a:t>
          </a:r>
        </a:p>
        <a:p>
          <a:pPr marL="171450" lvl="1" indent="-171450" algn="l" defTabSz="800100">
            <a:lnSpc>
              <a:spcPct val="90000"/>
            </a:lnSpc>
            <a:spcBef>
              <a:spcPct val="0"/>
            </a:spcBef>
            <a:spcAft>
              <a:spcPct val="15000"/>
            </a:spcAft>
            <a:buFont typeface="+mj-lt"/>
            <a:buChar char="••"/>
          </a:pPr>
          <a:r>
            <a:rPr lang="en-US" sz="1800" b="0" i="0" kern="1200" dirty="0" err="1"/>
            <a:t>Meningitis</a:t>
          </a:r>
        </a:p>
        <a:p>
          <a:pPr marL="171450" lvl="1" indent="-171450" algn="l" defTabSz="800100">
            <a:lnSpc>
              <a:spcPct val="90000"/>
            </a:lnSpc>
            <a:spcBef>
              <a:spcPct val="0"/>
            </a:spcBef>
            <a:spcAft>
              <a:spcPct val="15000"/>
            </a:spcAft>
            <a:buFont typeface="+mj-lt"/>
            <a:buChar char="••"/>
          </a:pPr>
          <a:r>
            <a:rPr lang="en-US" sz="1800" b="0" i="0" kern="1200" dirty="0" err="1"/>
            <a:t>Epilepsy</a:t>
          </a:r>
        </a:p>
        <a:p>
          <a:pPr marL="171450" lvl="1" indent="-171450" algn="l" defTabSz="800100">
            <a:lnSpc>
              <a:spcPct val="90000"/>
            </a:lnSpc>
            <a:spcBef>
              <a:spcPct val="0"/>
            </a:spcBef>
            <a:spcAft>
              <a:spcPct val="15000"/>
            </a:spcAft>
            <a:buFont typeface="+mj-lt"/>
            <a:buChar char="••"/>
          </a:pPr>
          <a:r>
            <a:rPr lang="en-US" sz="1800" b="0" i="0" kern="1200" dirty="0" err="1"/>
            <a:t>Endocrine, blood, immune disorders</a:t>
          </a:r>
        </a:p>
      </dsp:txBody>
      <dsp:txXfrm>
        <a:off x="4009" y="685255"/>
        <a:ext cx="3564926" cy="3393689"/>
      </dsp:txXfrm>
    </dsp:sp>
    <dsp:sp modelId="{D2F59615-F96B-4357-94A7-7C1CD47E144B}">
      <dsp:nvSpPr>
        <dsp:cNvPr id="0" name=""/>
        <dsp:cNvSpPr/>
      </dsp:nvSpPr>
      <dsp:spPr>
        <a:xfrm>
          <a:off x="4067538" y="-413441"/>
          <a:ext cx="3564926" cy="1109875"/>
        </a:xfrm>
        <a:prstGeom prst="rect">
          <a:avLst/>
        </a:prstGeom>
        <a:blipFill rotWithShape="0">
          <a:blip xmlns:r="http://schemas.openxmlformats.org/officeDocument/2006/relationships" r:embed="rId1">
            <a:duotone>
              <a:schemeClr val="accent4">
                <a:hueOff val="1645434"/>
                <a:satOff val="7132"/>
                <a:lumOff val="4706"/>
                <a:alphaOff val="0"/>
                <a:tint val="98000"/>
                <a:lumMod val="102000"/>
              </a:schemeClr>
              <a:schemeClr val="accent4">
                <a:hueOff val="1645434"/>
                <a:satOff val="7132"/>
                <a:lumOff val="4706"/>
                <a:alphaOff val="0"/>
                <a:shade val="98000"/>
                <a:lumMod val="98000"/>
              </a:schemeClr>
            </a:duotone>
          </a:blip>
          <a:tile tx="0" ty="0" sx="100000" sy="100000" flip="none" algn="tl"/>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a:t>Top causes of illness and disability</a:t>
          </a:r>
        </a:p>
      </dsp:txBody>
      <dsp:txXfrm>
        <a:off x="4067538" y="-413441"/>
        <a:ext cx="3564926" cy="1109875"/>
      </dsp:txXfrm>
    </dsp:sp>
    <dsp:sp modelId="{35EDF4D4-E915-4B80-9F6F-E3CD9A5674C1}">
      <dsp:nvSpPr>
        <dsp:cNvPr id="0" name=""/>
        <dsp:cNvSpPr/>
      </dsp:nvSpPr>
      <dsp:spPr>
        <a:xfrm>
          <a:off x="4067538" y="690830"/>
          <a:ext cx="3564926" cy="3393689"/>
        </a:xfrm>
        <a:prstGeom prst="rect">
          <a:avLst/>
        </a:prstGeom>
        <a:solidFill>
          <a:schemeClr val="accent4">
            <a:tint val="40000"/>
            <a:alpha val="90000"/>
            <a:hueOff val="2274726"/>
            <a:satOff val="8522"/>
            <a:lumOff val="1100"/>
            <a:alphaOff val="0"/>
          </a:schemeClr>
        </a:solidFill>
        <a:ln w="9525" cap="rnd" cmpd="sng" algn="ctr">
          <a:solidFill>
            <a:schemeClr val="accent4">
              <a:tint val="40000"/>
              <a:alpha val="90000"/>
              <a:hueOff val="2274726"/>
              <a:satOff val="8522"/>
              <a:lumOff val="1100"/>
              <a:alphaOff val="0"/>
            </a:schemeClr>
          </a:solidFill>
          <a:prstDash val="solid"/>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mj-lt"/>
            <a:buChar char="••"/>
          </a:pPr>
          <a:r>
            <a:rPr lang="en-US" sz="1800" b="0" i="0" kern="1200" dirty="0"/>
            <a:t>Depression</a:t>
          </a:r>
          <a:endParaRPr lang="en-US" sz="1800" kern="1200" dirty="0"/>
        </a:p>
        <a:p>
          <a:pPr marL="171450" lvl="1" indent="-171450" algn="l" defTabSz="800100">
            <a:lnSpc>
              <a:spcPct val="90000"/>
            </a:lnSpc>
            <a:spcBef>
              <a:spcPct val="0"/>
            </a:spcBef>
            <a:spcAft>
              <a:spcPct val="15000"/>
            </a:spcAft>
            <a:buFont typeface="+mj-lt"/>
            <a:buChar char="••"/>
          </a:pPr>
          <a:r>
            <a:rPr lang="en-US" sz="1800" b="0" i="0" kern="1200" dirty="0">
              <a:solidFill>
                <a:srgbClr val="C00000"/>
              </a:solidFill>
              <a:effectLst>
                <a:outerShdw blurRad="38100" dist="38100" dir="2700000" algn="tl">
                  <a:srgbClr val="000000">
                    <a:alpha val="43137"/>
                  </a:srgbClr>
                </a:outerShdw>
              </a:effectLst>
            </a:rPr>
            <a:t>Road traffic injuries</a:t>
          </a:r>
        </a:p>
        <a:p>
          <a:pPr marL="171450" lvl="1" indent="-171450" algn="l" defTabSz="800100">
            <a:lnSpc>
              <a:spcPct val="90000"/>
            </a:lnSpc>
            <a:spcBef>
              <a:spcPct val="0"/>
            </a:spcBef>
            <a:spcAft>
              <a:spcPct val="15000"/>
            </a:spcAft>
            <a:buFont typeface="+mj-lt"/>
            <a:buChar char="••"/>
          </a:pPr>
          <a:r>
            <a:rPr lang="en-US" sz="1800" b="0" i="0" kern="1200" dirty="0"/>
            <a:t>Anaemia</a:t>
          </a:r>
        </a:p>
        <a:p>
          <a:pPr marL="171450" lvl="1" indent="-171450" algn="l" defTabSz="800100">
            <a:lnSpc>
              <a:spcPct val="90000"/>
            </a:lnSpc>
            <a:spcBef>
              <a:spcPct val="0"/>
            </a:spcBef>
            <a:spcAft>
              <a:spcPct val="15000"/>
            </a:spcAft>
            <a:buFont typeface="+mj-lt"/>
            <a:buChar char="••"/>
          </a:pPr>
          <a:r>
            <a:rPr lang="en-US" sz="1800" b="0" i="0" kern="1200" dirty="0"/>
            <a:t>HIV/AIDS</a:t>
          </a:r>
        </a:p>
        <a:p>
          <a:pPr marL="171450" lvl="1" indent="-171450" algn="l" defTabSz="800100">
            <a:lnSpc>
              <a:spcPct val="90000"/>
            </a:lnSpc>
            <a:spcBef>
              <a:spcPct val="0"/>
            </a:spcBef>
            <a:spcAft>
              <a:spcPct val="15000"/>
            </a:spcAft>
            <a:buFont typeface="+mj-lt"/>
            <a:buChar char="••"/>
          </a:pPr>
          <a:r>
            <a:rPr lang="en-US" sz="1800" b="0" i="0" kern="1200" dirty="0"/>
            <a:t>Self-harm</a:t>
          </a:r>
        </a:p>
        <a:p>
          <a:pPr marL="171450" lvl="1" indent="-171450" algn="l" defTabSz="800100">
            <a:lnSpc>
              <a:spcPct val="90000"/>
            </a:lnSpc>
            <a:spcBef>
              <a:spcPct val="0"/>
            </a:spcBef>
            <a:spcAft>
              <a:spcPct val="15000"/>
            </a:spcAft>
            <a:buFont typeface="+mj-lt"/>
            <a:buChar char="••"/>
          </a:pPr>
          <a:r>
            <a:rPr lang="en-US" sz="1800" b="0" i="0" kern="1200" dirty="0"/>
            <a:t>Back and neck pain</a:t>
          </a:r>
        </a:p>
        <a:p>
          <a:pPr marL="171450" lvl="1" indent="-171450" algn="l" defTabSz="800100">
            <a:lnSpc>
              <a:spcPct val="90000"/>
            </a:lnSpc>
            <a:spcBef>
              <a:spcPct val="0"/>
            </a:spcBef>
            <a:spcAft>
              <a:spcPct val="15000"/>
            </a:spcAft>
            <a:buFont typeface="+mj-lt"/>
            <a:buChar char="••"/>
          </a:pPr>
          <a:r>
            <a:rPr lang="en-US" sz="1800" b="0" i="0" kern="1200" dirty="0"/>
            <a:t>Diarrhoea</a:t>
          </a:r>
        </a:p>
        <a:p>
          <a:pPr marL="171450" lvl="1" indent="-171450" algn="l" defTabSz="800100">
            <a:lnSpc>
              <a:spcPct val="90000"/>
            </a:lnSpc>
            <a:spcBef>
              <a:spcPct val="0"/>
            </a:spcBef>
            <a:spcAft>
              <a:spcPct val="15000"/>
            </a:spcAft>
            <a:buFont typeface="+mj-lt"/>
            <a:buChar char="••"/>
          </a:pPr>
          <a:r>
            <a:rPr lang="en-US" sz="1800" b="0" i="0" kern="1200" dirty="0"/>
            <a:t>Anxiety disorders</a:t>
          </a:r>
        </a:p>
        <a:p>
          <a:pPr marL="171450" lvl="1" indent="-171450" algn="l" defTabSz="800100">
            <a:lnSpc>
              <a:spcPct val="90000"/>
            </a:lnSpc>
            <a:spcBef>
              <a:spcPct val="0"/>
            </a:spcBef>
            <a:spcAft>
              <a:spcPct val="15000"/>
            </a:spcAft>
            <a:buFont typeface="+mj-lt"/>
            <a:buChar char="••"/>
          </a:pPr>
          <a:r>
            <a:rPr lang="en-US" sz="1800" b="0" i="0" kern="1200" dirty="0"/>
            <a:t>Asthma</a:t>
          </a:r>
        </a:p>
        <a:p>
          <a:pPr marL="171450" lvl="1" indent="-171450" algn="l" defTabSz="800100">
            <a:lnSpc>
              <a:spcPct val="90000"/>
            </a:lnSpc>
            <a:spcBef>
              <a:spcPct val="0"/>
            </a:spcBef>
            <a:spcAft>
              <a:spcPct val="15000"/>
            </a:spcAft>
            <a:buFont typeface="+mj-lt"/>
            <a:buChar char="••"/>
          </a:pPr>
          <a:r>
            <a:rPr lang="en-US" sz="1800" b="0" i="0" kern="1200" dirty="0"/>
            <a:t>Lower respiratory infections</a:t>
          </a:r>
        </a:p>
      </dsp:txBody>
      <dsp:txXfrm>
        <a:off x="4067538" y="690830"/>
        <a:ext cx="3564926" cy="3393689"/>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1D7F5CC6-A883-4D1A-AEFB-BA0A6B428649}" type="datetimeFigureOut">
              <a:rPr lang="ar-SA" smtClean="0"/>
              <a:t>18/07/1438</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127D085-CCED-4BCA-A7B5-B829F4A77A83}" type="slidenum">
              <a:rPr lang="ar-SA" smtClean="0"/>
              <a:t>‹#›</a:t>
            </a:fld>
            <a:endParaRPr lang="ar-SA"/>
          </a:p>
        </p:txBody>
      </p:sp>
    </p:spTree>
    <p:extLst>
      <p:ext uri="{BB962C8B-B14F-4D97-AF65-F5344CB8AC3E}">
        <p14:creationId xmlns:p14="http://schemas.microsoft.com/office/powerpoint/2010/main" val="57004280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tats.gov.sa/ar/403"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www.uptodate.com/contents/prevention-of-smoking-initiation-in-children-and-adolescents/abstract/32" TargetMode="External"/><Relationship Id="rId13" Type="http://schemas.openxmlformats.org/officeDocument/2006/relationships/hyperlink" Target="http://www.uptodate.com/contents/prevention-of-smoking-initiation-in-children-and-adolescents/abstract/8" TargetMode="External"/><Relationship Id="rId18" Type="http://schemas.openxmlformats.org/officeDocument/2006/relationships/hyperlink" Target="http://www.uptodate.com/contents/prevention-of-smoking-initiation-in-children-and-adolescents/abstract/38" TargetMode="External"/><Relationship Id="rId3" Type="http://schemas.openxmlformats.org/officeDocument/2006/relationships/hyperlink" Target="http://www.uptodate.com/contents/prevention-of-smoking-initiation-in-children-and-adolescents/abstract/25" TargetMode="External"/><Relationship Id="rId7" Type="http://schemas.openxmlformats.org/officeDocument/2006/relationships/hyperlink" Target="http://www.uptodate.com/contents/prevention-of-smoking-initiation-in-children-and-adolescents/abstract/31" TargetMode="External"/><Relationship Id="rId12" Type="http://schemas.openxmlformats.org/officeDocument/2006/relationships/hyperlink" Target="http://www.uptodate.com/contents/prevention-of-smoking-initiation-in-children-and-adolescents/abstract/34" TargetMode="External"/><Relationship Id="rId17" Type="http://schemas.openxmlformats.org/officeDocument/2006/relationships/hyperlink" Target="http://www.uptodate.com/contents/prevention-of-smoking-initiation-in-children-and-adolescents/abstract/36" TargetMode="External"/><Relationship Id="rId2" Type="http://schemas.openxmlformats.org/officeDocument/2006/relationships/slide" Target="../slides/slide36.xml"/><Relationship Id="rId16" Type="http://schemas.openxmlformats.org/officeDocument/2006/relationships/hyperlink" Target="http://www.uptodate.com/contents/prevention-of-smoking-initiation-in-children-and-adolescents/abstract/7,37" TargetMode="External"/><Relationship Id="rId1" Type="http://schemas.openxmlformats.org/officeDocument/2006/relationships/notesMaster" Target="../notesMasters/notesMaster1.xml"/><Relationship Id="rId6" Type="http://schemas.openxmlformats.org/officeDocument/2006/relationships/hyperlink" Target="http://www.uptodate.com/contents/prevention-of-smoking-initiation-in-children-and-adolescents/abstract/28" TargetMode="External"/><Relationship Id="rId11" Type="http://schemas.openxmlformats.org/officeDocument/2006/relationships/hyperlink" Target="http://www.uptodate.com/contents/prevention-of-smoking-initiation-in-children-and-adolescents?source=preview&amp;search=hookah+waterpipe&amp;language=en-US&amp;anchor=H15124707#H15124877" TargetMode="External"/><Relationship Id="rId5" Type="http://schemas.openxmlformats.org/officeDocument/2006/relationships/hyperlink" Target="http://www.uptodate.com/contents/prevention-of-smoking-initiation-in-children-and-adolescents/abstract/30" TargetMode="External"/><Relationship Id="rId15" Type="http://schemas.openxmlformats.org/officeDocument/2006/relationships/hyperlink" Target="http://www.uptodate.com/contents/prevention-of-smoking-initiation-in-children-and-adolescents/abstract/7,36-38" TargetMode="External"/><Relationship Id="rId10" Type="http://schemas.openxmlformats.org/officeDocument/2006/relationships/hyperlink" Target="http://www.uptodate.com/contents/prevention-of-smoking-initiation-in-children-and-adolescents/abstract/8,26,27" TargetMode="External"/><Relationship Id="rId19" Type="http://schemas.openxmlformats.org/officeDocument/2006/relationships/hyperlink" Target="http://www.uptodate.com/contents/management-of-smoking-cessation-in-adolescents?source=see_link&amp;sectionName=Nicotine+dependence&amp;anchor=H11#H11" TargetMode="External"/><Relationship Id="rId4" Type="http://schemas.openxmlformats.org/officeDocument/2006/relationships/hyperlink" Target="http://www.uptodate.com/contents/prevention-of-smoking-initiation-in-children-and-adolescents/abstract/7,8,26-30" TargetMode="External"/><Relationship Id="rId9" Type="http://schemas.openxmlformats.org/officeDocument/2006/relationships/hyperlink" Target="http://www.uptodate.com/contents/prevention-of-smoking-initiation-in-children-and-adolescents/abstract/33" TargetMode="External"/><Relationship Id="rId14" Type="http://schemas.openxmlformats.org/officeDocument/2006/relationships/hyperlink" Target="http://www.uptodate.com/contents/prevention-of-smoking-initiation-in-children-and-adolescents/abstract/35"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http://raisingchildren.net.au/articles/physical_changes_teenagers.html</a:t>
            </a:r>
            <a:endParaRPr lang="ar-SA" dirty="0"/>
          </a:p>
        </p:txBody>
      </p:sp>
      <p:sp>
        <p:nvSpPr>
          <p:cNvPr id="4" name="Slide Number Placeholder 3"/>
          <p:cNvSpPr>
            <a:spLocks noGrp="1"/>
          </p:cNvSpPr>
          <p:nvPr>
            <p:ph type="sldNum" sz="quarter" idx="10"/>
          </p:nvPr>
        </p:nvSpPr>
        <p:spPr/>
        <p:txBody>
          <a:bodyPr/>
          <a:lstStyle/>
          <a:p>
            <a:fld id="{8D36B495-01FA-4490-8AA7-E01FD1584980}" type="slidenum">
              <a:rPr lang="ar-SA" smtClean="0"/>
              <a:t>6</a:t>
            </a:fld>
            <a:endParaRPr lang="ar-SA"/>
          </a:p>
        </p:txBody>
      </p:sp>
    </p:spTree>
    <p:extLst>
      <p:ext uri="{BB962C8B-B14F-4D97-AF65-F5344CB8AC3E}">
        <p14:creationId xmlns:p14="http://schemas.microsoft.com/office/powerpoint/2010/main" val="540044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dirty="0"/>
              <a:t>المصدر : الهيئة العامة للإحصاء </a:t>
            </a:r>
            <a:r>
              <a:rPr lang="ar-SA" sz="1200" b="0" i="0" u="none" strike="noStrike" kern="1200" dirty="0">
                <a:solidFill>
                  <a:schemeClr val="tx1"/>
                </a:solidFill>
                <a:effectLst/>
                <a:latin typeface="+mn-lt"/>
                <a:ea typeface="+mn-ea"/>
                <a:cs typeface="+mn-cs"/>
                <a:hlinkClick r:id="rId3"/>
              </a:rPr>
              <a:t>الكتاب الإحصائي السنوي لعام 2015</a:t>
            </a:r>
            <a:endParaRPr lang="ar-SA" sz="1200" b="0" i="0" u="none" strike="noStrike" kern="1200" dirty="0">
              <a:solidFill>
                <a:schemeClr val="tx1"/>
              </a:solidFill>
              <a:effectLst/>
              <a:latin typeface="+mn-lt"/>
              <a:ea typeface="+mn-ea"/>
              <a:cs typeface="+mn-cs"/>
            </a:endParaRPr>
          </a:p>
          <a:p>
            <a:endParaRPr lang="ar-SA" sz="1200" b="0" i="0" u="none" strike="noStrike" kern="1200" dirty="0">
              <a:solidFill>
                <a:schemeClr val="tx1"/>
              </a:solidFill>
              <a:effectLst/>
              <a:latin typeface="+mn-lt"/>
              <a:ea typeface="+mn-ea"/>
              <a:cs typeface="+mn-cs"/>
            </a:endParaRPr>
          </a:p>
          <a:p>
            <a:r>
              <a:rPr lang="en-US" dirty="0"/>
              <a:t>https://www.stats.gov.sa/ar/3465</a:t>
            </a:r>
            <a:endParaRPr lang="ar-SA" dirty="0"/>
          </a:p>
          <a:p>
            <a:endParaRPr lang="en-US" dirty="0"/>
          </a:p>
        </p:txBody>
      </p:sp>
      <p:sp>
        <p:nvSpPr>
          <p:cNvPr id="4" name="Slide Number Placeholder 3"/>
          <p:cNvSpPr>
            <a:spLocks noGrp="1"/>
          </p:cNvSpPr>
          <p:nvPr>
            <p:ph type="sldNum" sz="quarter" idx="10"/>
          </p:nvPr>
        </p:nvSpPr>
        <p:spPr/>
        <p:txBody>
          <a:bodyPr/>
          <a:lstStyle/>
          <a:p>
            <a:fld id="{2FD06BFE-4D45-40EF-973B-DCED895AE6C0}"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25313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http://www.annsaudimed.net/index.php/vol34/vol34iss4/730.html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Years of potential life lost</a:t>
            </a:r>
            <a:r>
              <a:rPr lang="en-US" sz="1200" b="0" i="0" kern="1200" dirty="0">
                <a:solidFill>
                  <a:schemeClr val="tx1"/>
                </a:solidFill>
                <a:effectLst/>
                <a:latin typeface="+mn-lt"/>
                <a:ea typeface="+mn-ea"/>
                <a:cs typeface="+mn-cs"/>
              </a:rPr>
              <a:t> (YPLL) or </a:t>
            </a:r>
            <a:r>
              <a:rPr lang="en-US" sz="1200" b="1" i="0" kern="1200" dirty="0">
                <a:solidFill>
                  <a:schemeClr val="tx1"/>
                </a:solidFill>
                <a:effectLst/>
                <a:latin typeface="+mn-lt"/>
                <a:ea typeface="+mn-ea"/>
                <a:cs typeface="+mn-cs"/>
              </a:rPr>
              <a:t>potential years</a:t>
            </a:r>
            <a:r>
              <a:rPr lang="en-US" sz="1200" b="0" i="0" kern="1200" dirty="0">
                <a:solidFill>
                  <a:schemeClr val="tx1"/>
                </a:solidFill>
                <a:effectLst/>
                <a:latin typeface="+mn-lt"/>
                <a:ea typeface="+mn-ea"/>
                <a:cs typeface="+mn-cs"/>
              </a:rPr>
              <a:t> of </a:t>
            </a:r>
            <a:r>
              <a:rPr lang="en-US" sz="1200" b="1" i="0" kern="1200" dirty="0">
                <a:solidFill>
                  <a:schemeClr val="tx1"/>
                </a:solidFill>
                <a:effectLst/>
                <a:latin typeface="+mn-lt"/>
                <a:ea typeface="+mn-ea"/>
                <a:cs typeface="+mn-cs"/>
              </a:rPr>
              <a:t>life lost</a:t>
            </a:r>
            <a:r>
              <a:rPr lang="en-US" sz="1200" b="0" i="0" kern="1200" dirty="0">
                <a:solidFill>
                  <a:schemeClr val="tx1"/>
                </a:solidFill>
                <a:effectLst/>
                <a:latin typeface="+mn-lt"/>
                <a:ea typeface="+mn-ea"/>
                <a:cs typeface="+mn-cs"/>
              </a:rPr>
              <a:t> (PYLL), is an estimate of the average </a:t>
            </a:r>
            <a:r>
              <a:rPr lang="en-US" sz="1200" b="1" i="0" kern="1200" dirty="0">
                <a:solidFill>
                  <a:schemeClr val="tx1"/>
                </a:solidFill>
                <a:effectLst/>
                <a:latin typeface="+mn-lt"/>
                <a:ea typeface="+mn-ea"/>
                <a:cs typeface="+mn-cs"/>
              </a:rPr>
              <a:t>years</a:t>
            </a:r>
            <a:r>
              <a:rPr lang="en-US" sz="1200" b="0" i="0" kern="1200" dirty="0">
                <a:solidFill>
                  <a:schemeClr val="tx1"/>
                </a:solidFill>
                <a:effectLst/>
                <a:latin typeface="+mn-lt"/>
                <a:ea typeface="+mn-ea"/>
                <a:cs typeface="+mn-cs"/>
              </a:rPr>
              <a:t> a person would have lived if he or she had not died prematurely. It is, therefore, a measure of premature mortality.</a:t>
            </a:r>
            <a:endParaRPr lang="en-US" dirty="0"/>
          </a:p>
          <a:p>
            <a:endParaRPr lang="en-US" dirty="0"/>
          </a:p>
        </p:txBody>
      </p:sp>
      <p:sp>
        <p:nvSpPr>
          <p:cNvPr id="4" name="Slide Number Placeholder 3"/>
          <p:cNvSpPr>
            <a:spLocks noGrp="1"/>
          </p:cNvSpPr>
          <p:nvPr>
            <p:ph type="sldNum" sz="quarter" idx="10"/>
          </p:nvPr>
        </p:nvSpPr>
        <p:spPr/>
        <p:txBody>
          <a:bodyPr/>
          <a:lstStyle/>
          <a:p>
            <a:fld id="{2FD06BFE-4D45-40EF-973B-DCED895AE6C0}"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759500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https://www.ncbi.nlm.nih.gov/pmc/articles/PMC5044776/pdf/fpubh-04-00215.pdf</a:t>
            </a:r>
          </a:p>
          <a:p>
            <a:endParaRPr lang="en-US" sz="1200" b="1" i="0" kern="1200" dirty="0">
              <a:solidFill>
                <a:schemeClr val="tx1"/>
              </a:solidFill>
              <a:effectLst/>
              <a:latin typeface="+mn-lt"/>
              <a:ea typeface="+mn-ea"/>
              <a:cs typeface="+mn-cs"/>
            </a:endParaRPr>
          </a:p>
          <a:p>
            <a:r>
              <a:rPr lang="en-US" dirty="0"/>
              <a:t>https://www.ncbi.nlm.nih.gov/pmc/articles/PMC4404474/pdf/SaudiMedJ-36-418.pdf</a:t>
            </a:r>
          </a:p>
          <a:p>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pPr fontAlgn="base"/>
            <a:r>
              <a:rPr lang="en-US" b="1" dirty="0">
                <a:solidFill>
                  <a:srgbClr val="333333"/>
                </a:solidFill>
                <a:latin typeface="Helvetica" panose="020B0604020202020204" pitchFamily="34" charset="0"/>
              </a:rPr>
              <a:t>What are DALYs?</a:t>
            </a:r>
          </a:p>
          <a:p>
            <a:pPr fontAlgn="base"/>
            <a:r>
              <a:rPr lang="en-US" dirty="0">
                <a:solidFill>
                  <a:srgbClr val="333333"/>
                </a:solidFill>
                <a:latin typeface="Helvetica" panose="020B0604020202020204" pitchFamily="34" charset="0"/>
              </a:rPr>
              <a:t>Disability-adjusted life years (DALYs) are a measure of the years of healthy life lost due to ill health, disability or premature death. They estimate the gap between current health status and an ideal health status, with the entire population living to an advanced age free of disease and disability.</a:t>
            </a:r>
          </a:p>
          <a:p>
            <a:pPr fontAlgn="base"/>
            <a:r>
              <a:rPr lang="en-US" dirty="0">
                <a:solidFill>
                  <a:srgbClr val="333333"/>
                </a:solidFill>
                <a:latin typeface="Helvetica" panose="020B0604020202020204" pitchFamily="34" charset="0"/>
              </a:rPr>
              <a:t>For a specific health condition, DALYs are calculated as the sum of the years of life lost (YLL) due to premature death plus disability (YLD) for people living with the health condition.</a:t>
            </a:r>
            <a:endParaRPr lang="en-US" b="0" i="0" dirty="0">
              <a:solidFill>
                <a:srgbClr val="333333"/>
              </a:solidFill>
              <a:effectLst/>
              <a:latin typeface="Helvetica" panose="020B0604020202020204" pitchFamily="34" charset="0"/>
            </a:endParaRPr>
          </a:p>
          <a:p>
            <a:endParaRPr lang="en-US" sz="1200" b="1" i="0" kern="1200" dirty="0">
              <a:solidFill>
                <a:schemeClr val="tx1"/>
              </a:solidFill>
              <a:effectLst/>
              <a:latin typeface="+mn-lt"/>
              <a:ea typeface="+mn-ea"/>
              <a:cs typeface="+mn-cs"/>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2FD06BFE-4D45-40EF-973B-DCED895AE6C0}"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29878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https://www.ncbi.nlm.nih.gov/pmc/articles/PMC2850182/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https://www.ncbi.nlm.nih.gov/pmc/articles/PMC4404474/pdf/SaudiMedJ-36-418.pdf</a:t>
            </a:r>
          </a:p>
          <a:p>
            <a:endParaRPr lang="en-US" dirty="0"/>
          </a:p>
        </p:txBody>
      </p:sp>
      <p:sp>
        <p:nvSpPr>
          <p:cNvPr id="4" name="Slide Number Placeholder 3"/>
          <p:cNvSpPr>
            <a:spLocks noGrp="1"/>
          </p:cNvSpPr>
          <p:nvPr>
            <p:ph type="sldNum" sz="quarter" idx="10"/>
          </p:nvPr>
        </p:nvSpPr>
        <p:spPr/>
        <p:txBody>
          <a:bodyPr/>
          <a:lstStyle/>
          <a:p>
            <a:fld id="{2FD06BFE-4D45-40EF-973B-DCED895AE6C0}"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042396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https://www.ncbi.nlm.nih.gov/pmc/articles/PMC4404474/pdf/SaudiMedJ-36-418.pdf</a:t>
            </a:r>
          </a:p>
        </p:txBody>
      </p:sp>
      <p:sp>
        <p:nvSpPr>
          <p:cNvPr id="4" name="Slide Number Placeholder 3"/>
          <p:cNvSpPr>
            <a:spLocks noGrp="1"/>
          </p:cNvSpPr>
          <p:nvPr>
            <p:ph type="sldNum" sz="quarter" idx="10"/>
          </p:nvPr>
        </p:nvSpPr>
        <p:spPr/>
        <p:txBody>
          <a:bodyPr/>
          <a:lstStyle/>
          <a:p>
            <a:fld id="{2FD06BFE-4D45-40EF-973B-DCED895AE6C0}"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09710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http://apps.who.int/iris/bitstream/10665/156262/1/9789241564922_eng.pdf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http://www.who.int/gho/tobacco/use/en/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FD06BFE-4D45-40EF-973B-DCED895AE6C0}"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829461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http://www.tcpmoh.gov.sa/media/Docs/a28a5370-f43d-44b1-a2dc-d315ad3e78a7.pdf</a:t>
            </a:r>
            <a:endParaRPr lang="ar-SA" dirty="0"/>
          </a:p>
          <a:p>
            <a:endParaRPr lang="en-US" dirty="0"/>
          </a:p>
        </p:txBody>
      </p:sp>
      <p:sp>
        <p:nvSpPr>
          <p:cNvPr id="4" name="Slide Number Placeholder 3"/>
          <p:cNvSpPr>
            <a:spLocks noGrp="1"/>
          </p:cNvSpPr>
          <p:nvPr>
            <p:ph type="sldNum" sz="quarter" idx="10"/>
          </p:nvPr>
        </p:nvSpPr>
        <p:spPr/>
        <p:txBody>
          <a:bodyPr/>
          <a:lstStyle/>
          <a:p>
            <a:fld id="{2FD06BFE-4D45-40EF-973B-DCED895AE6C0}"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832064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http://www.tcpmoh.gov.sa/media/Docs/a28a5370-f43d-44b1-a2dc-d315ad3e78a7.pdf</a:t>
            </a:r>
            <a:endParaRPr lang="ar-SA" dirty="0"/>
          </a:p>
          <a:p>
            <a:endParaRPr lang="en-US" dirty="0"/>
          </a:p>
        </p:txBody>
      </p:sp>
      <p:sp>
        <p:nvSpPr>
          <p:cNvPr id="4" name="Slide Number Placeholder 3"/>
          <p:cNvSpPr>
            <a:spLocks noGrp="1"/>
          </p:cNvSpPr>
          <p:nvPr>
            <p:ph type="sldNum" sz="quarter" idx="10"/>
          </p:nvPr>
        </p:nvSpPr>
        <p:spPr/>
        <p:txBody>
          <a:bodyPr/>
          <a:lstStyle/>
          <a:p>
            <a:fld id="{2FD06BFE-4D45-40EF-973B-DCED895AE6C0}"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843801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http://www.uptodate.com/contents/prevention-of-smoking-initiation-in-children-and-adolescents</a:t>
            </a:r>
          </a:p>
        </p:txBody>
      </p:sp>
      <p:sp>
        <p:nvSpPr>
          <p:cNvPr id="4" name="Slide Number Placeholder 3"/>
          <p:cNvSpPr>
            <a:spLocks noGrp="1"/>
          </p:cNvSpPr>
          <p:nvPr>
            <p:ph type="sldNum" sz="quarter" idx="10"/>
          </p:nvPr>
        </p:nvSpPr>
        <p:spPr/>
        <p:txBody>
          <a:bodyPr/>
          <a:lstStyle/>
          <a:p>
            <a:fld id="{2FD06BFE-4D45-40EF-973B-DCED895AE6C0}"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659583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http://www.tcpmoh.gov.sa/media/Docs/a28a5370-f43d-44b1-a2dc-d315ad3e78a7.pdf</a:t>
            </a:r>
            <a:endParaRPr lang="ar-SA" dirty="0"/>
          </a:p>
          <a:p>
            <a:endParaRPr lang="en-US" dirty="0"/>
          </a:p>
        </p:txBody>
      </p:sp>
      <p:sp>
        <p:nvSpPr>
          <p:cNvPr id="4" name="Slide Number Placeholder 3"/>
          <p:cNvSpPr>
            <a:spLocks noGrp="1"/>
          </p:cNvSpPr>
          <p:nvPr>
            <p:ph type="sldNum" sz="quarter" idx="10"/>
          </p:nvPr>
        </p:nvSpPr>
        <p:spPr/>
        <p:txBody>
          <a:bodyPr/>
          <a:lstStyle/>
          <a:p>
            <a:fld id="{2FD06BFE-4D45-40EF-973B-DCED895AE6C0}"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4173252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smtClean="0"/>
              <a:t>https://www.cdc.gov/violenceprevention/youthviolence/riskprotectivefactors.html</a:t>
            </a:r>
            <a:endParaRPr lang="ar-SA" dirty="0"/>
          </a:p>
        </p:txBody>
      </p:sp>
      <p:sp>
        <p:nvSpPr>
          <p:cNvPr id="4" name="عنصر نائب لرقم الشريحة 3"/>
          <p:cNvSpPr>
            <a:spLocks noGrp="1"/>
          </p:cNvSpPr>
          <p:nvPr>
            <p:ph type="sldNum" sz="quarter" idx="10"/>
          </p:nvPr>
        </p:nvSpPr>
        <p:spPr/>
        <p:txBody>
          <a:bodyPr/>
          <a:lstStyle/>
          <a:p>
            <a:fld id="{A127D085-CCED-4BCA-A7B5-B829F4A77A83}" type="slidenum">
              <a:rPr lang="ar-SA" smtClean="0"/>
              <a:t>14</a:t>
            </a:fld>
            <a:endParaRPr lang="ar-SA"/>
          </a:p>
        </p:txBody>
      </p:sp>
    </p:spTree>
    <p:extLst>
      <p:ext uri="{BB962C8B-B14F-4D97-AF65-F5344CB8AC3E}">
        <p14:creationId xmlns:p14="http://schemas.microsoft.com/office/powerpoint/2010/main" val="3141984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http://www.uptodate.com/contents/prevention-of-smoking-initiation-in-children-and-adolescents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FACTORS CONTRIBUTING TO SMOKING INITIATION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Attitudes and beliefs</a:t>
            </a:r>
            <a:r>
              <a:rPr lang="en-US" sz="1200" kern="1200" dirty="0">
                <a:solidFill>
                  <a:schemeClr val="tx1"/>
                </a:solidFill>
                <a:effectLst/>
                <a:latin typeface="+mn-lt"/>
                <a:ea typeface="+mn-ea"/>
                <a:cs typeface="+mn-cs"/>
              </a:rPr>
              <a:t> — Attitudes toward smoking are an important predictor of smoking initiation. As an example, in a longitudinal study of adolescents who had never smoked at baseline, 40 percent became experimenters and 8 percent had an established smoking habit during four years of follow-up [</a:t>
            </a:r>
            <a:r>
              <a:rPr lang="en-US" sz="1200" kern="1200" dirty="0">
                <a:solidFill>
                  <a:schemeClr val="tx1"/>
                </a:solidFill>
                <a:effectLst/>
                <a:latin typeface="+mn-lt"/>
                <a:ea typeface="+mn-ea"/>
                <a:cs typeface="+mn-cs"/>
                <a:hlinkClick r:id="rId3"/>
              </a:rPr>
              <a:t>25</a:t>
            </a:r>
            <a:r>
              <a:rPr lang="en-US" sz="1200" kern="1200" dirty="0">
                <a:solidFill>
                  <a:schemeClr val="tx1"/>
                </a:solidFill>
                <a:effectLst/>
                <a:latin typeface="+mn-lt"/>
                <a:ea typeface="+mn-ea"/>
                <a:cs typeface="+mn-cs"/>
              </a:rPr>
              <a:t>]. The absence of a firm decision not to smoke was the strongest predictor of experimentation.</a:t>
            </a:r>
          </a:p>
          <a:p>
            <a:r>
              <a:rPr lang="en-US" sz="1200" kern="1200" dirty="0">
                <a:solidFill>
                  <a:schemeClr val="tx1"/>
                </a:solidFill>
                <a:effectLst/>
                <a:latin typeface="+mn-lt"/>
                <a:ea typeface="+mn-ea"/>
                <a:cs typeface="+mn-cs"/>
              </a:rPr>
              <a:t>Attitudes toward smoking are influenced by several factors:</a:t>
            </a:r>
          </a:p>
          <a:p>
            <a:r>
              <a:rPr lang="en-US" sz="1200" kern="1200" dirty="0">
                <a:solidFill>
                  <a:schemeClr val="tx1"/>
                </a:solidFill>
                <a:effectLst/>
                <a:latin typeface="+mn-lt"/>
                <a:ea typeface="+mn-ea"/>
                <a:cs typeface="+mn-cs"/>
              </a:rPr>
              <a:t>●Peer and family influence – The presence of smokers in the network of family or friends is associated with less negative attitudes towards smoking and is an important predictor of initiating smoking during adolescence [</a:t>
            </a:r>
            <a:r>
              <a:rPr lang="en-US" sz="1200" kern="1200" dirty="0">
                <a:solidFill>
                  <a:schemeClr val="tx1"/>
                </a:solidFill>
                <a:effectLst/>
                <a:latin typeface="+mn-lt"/>
                <a:ea typeface="+mn-ea"/>
                <a:cs typeface="+mn-cs"/>
                <a:hlinkClick r:id="rId4"/>
              </a:rPr>
              <a:t>7,8,26-30</a:t>
            </a:r>
            <a:r>
              <a:rPr lang="en-US" sz="1200" kern="1200" dirty="0">
                <a:solidFill>
                  <a:schemeClr val="tx1"/>
                </a:solidFill>
                <a:effectLst/>
                <a:latin typeface="+mn-lt"/>
                <a:ea typeface="+mn-ea"/>
                <a:cs typeface="+mn-cs"/>
              </a:rPr>
              <a:t>]. Refusing a cigarette in the face of social pressure is challenging for many adolescents; among adolescents who were occasional or daily smokers, only 44 percent felt confident that they could refuse a cigarette at a party [</a:t>
            </a:r>
            <a:r>
              <a:rPr lang="en-US" sz="1200" kern="1200" dirty="0">
                <a:solidFill>
                  <a:schemeClr val="tx1"/>
                </a:solidFill>
                <a:effectLst/>
                <a:latin typeface="+mn-lt"/>
                <a:ea typeface="+mn-ea"/>
                <a:cs typeface="+mn-cs"/>
                <a:hlinkClick r:id="rId5"/>
              </a:rPr>
              <a:t>30</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●Age – Either positive or negative attitudes toward smoking often become more pronounced during adolescence [</a:t>
            </a:r>
            <a:r>
              <a:rPr lang="en-US" sz="1200" kern="1200" dirty="0">
                <a:solidFill>
                  <a:schemeClr val="tx1"/>
                </a:solidFill>
                <a:effectLst/>
                <a:latin typeface="+mn-lt"/>
                <a:ea typeface="+mn-ea"/>
                <a:cs typeface="+mn-cs"/>
                <a:hlinkClick r:id="rId6"/>
              </a:rPr>
              <a:t>28</a:t>
            </a:r>
            <a:r>
              <a:rPr lang="en-US" sz="1200" kern="1200" dirty="0">
                <a:solidFill>
                  <a:schemeClr val="tx1"/>
                </a:solidFill>
                <a:effectLst/>
                <a:latin typeface="+mn-lt"/>
                <a:ea typeface="+mn-ea"/>
                <a:cs typeface="+mn-cs"/>
              </a:rPr>
              <a:t>]. As an example, in a study of Swiss children 11 to 14 years of age, parental approval significantly influenced children's intention to smoke, but this effect decreased for older adolescents [</a:t>
            </a:r>
            <a:r>
              <a:rPr lang="en-US" sz="1200" kern="1200" dirty="0">
                <a:solidFill>
                  <a:schemeClr val="tx1"/>
                </a:solidFill>
                <a:effectLst/>
                <a:latin typeface="+mn-lt"/>
                <a:ea typeface="+mn-ea"/>
                <a:cs typeface="+mn-cs"/>
                <a:hlinkClick r:id="rId7"/>
              </a:rPr>
              <a:t>31</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●Misperceptions – Adolescents tend to overestimate the frequency of smoking among their peers and among adults [</a:t>
            </a:r>
            <a:r>
              <a:rPr lang="en-US" sz="1200" kern="1200" dirty="0">
                <a:solidFill>
                  <a:schemeClr val="tx1"/>
                </a:solidFill>
                <a:effectLst/>
                <a:latin typeface="+mn-lt"/>
                <a:ea typeface="+mn-ea"/>
                <a:cs typeface="+mn-cs"/>
                <a:hlinkClick r:id="rId8"/>
              </a:rPr>
              <a:t>32</a:t>
            </a:r>
            <a:r>
              <a:rPr lang="en-US" sz="1200" kern="1200" dirty="0">
                <a:solidFill>
                  <a:schemeClr val="tx1"/>
                </a:solidFill>
                <a:effectLst/>
                <a:latin typeface="+mn-lt"/>
                <a:ea typeface="+mn-ea"/>
                <a:cs typeface="+mn-cs"/>
              </a:rPr>
              <a:t>]. Conversely, adolescents tend to underestimate their own smoking habits [</a:t>
            </a:r>
            <a:r>
              <a:rPr lang="en-US" sz="1200" kern="1200" dirty="0">
                <a:solidFill>
                  <a:schemeClr val="tx1"/>
                </a:solidFill>
                <a:effectLst/>
                <a:latin typeface="+mn-lt"/>
                <a:ea typeface="+mn-ea"/>
                <a:cs typeface="+mn-cs"/>
                <a:hlinkClick r:id="rId9"/>
              </a:rPr>
              <a:t>33</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●Marketing – Although the direct advertising of tobacco to youth is banned in the United States, indirect marketing efforts and positive images of cigarette use in the media have important effects on teenage smoking behavior [</a:t>
            </a:r>
            <a:r>
              <a:rPr lang="en-US" sz="1200" kern="1200" dirty="0">
                <a:solidFill>
                  <a:schemeClr val="tx1"/>
                </a:solidFill>
                <a:effectLst/>
                <a:latin typeface="+mn-lt"/>
                <a:ea typeface="+mn-ea"/>
                <a:cs typeface="+mn-cs"/>
                <a:hlinkClick r:id="rId10"/>
              </a:rPr>
              <a:t>8,26,27</a:t>
            </a:r>
            <a:r>
              <a:rPr lang="en-US" sz="1200" kern="1200" dirty="0">
                <a:solidFill>
                  <a:schemeClr val="tx1"/>
                </a:solidFill>
                <a:effectLst/>
                <a:latin typeface="+mn-lt"/>
                <a:ea typeface="+mn-ea"/>
                <a:cs typeface="+mn-cs"/>
              </a:rPr>
              <a:t>]. Many advertisements use images or other techniques to suggest that smoking is associated with good health, thinness, and social acceptance. (See </a:t>
            </a:r>
            <a:r>
              <a:rPr lang="en-US" sz="1200" kern="1200" dirty="0">
                <a:solidFill>
                  <a:schemeClr val="tx1"/>
                </a:solidFill>
                <a:effectLst/>
                <a:latin typeface="+mn-lt"/>
                <a:ea typeface="+mn-ea"/>
                <a:cs typeface="+mn-cs"/>
                <a:hlinkClick r:id="rId11"/>
              </a:rPr>
              <a:t>'Advertising and media influence'</a:t>
            </a:r>
            <a:r>
              <a:rPr lang="en-US" sz="1200" kern="1200" dirty="0">
                <a:solidFill>
                  <a:schemeClr val="tx1"/>
                </a:solidFill>
                <a:effectLst/>
                <a:latin typeface="+mn-lt"/>
                <a:ea typeface="+mn-ea"/>
                <a:cs typeface="+mn-cs"/>
              </a:rPr>
              <a:t> below.)</a:t>
            </a:r>
          </a:p>
          <a:p>
            <a:r>
              <a:rPr lang="en-US" sz="1200" b="1" kern="1200" dirty="0">
                <a:solidFill>
                  <a:schemeClr val="tx1"/>
                </a:solidFill>
                <a:effectLst/>
                <a:latin typeface="+mn-lt"/>
                <a:ea typeface="+mn-ea"/>
                <a:cs typeface="+mn-cs"/>
              </a:rPr>
              <a:t>Nicotine dependence</a:t>
            </a:r>
            <a:r>
              <a:rPr lang="en-US" sz="1200" kern="1200" dirty="0">
                <a:solidFill>
                  <a:schemeClr val="tx1"/>
                </a:solidFill>
                <a:effectLst/>
                <a:latin typeface="+mn-lt"/>
                <a:ea typeface="+mn-ea"/>
                <a:cs typeface="+mn-cs"/>
              </a:rPr>
              <a:t> — Nicotine is a strongly addictive substance, and many individuals develop nicotine dependence after days to weeks of exposure [</a:t>
            </a:r>
            <a:r>
              <a:rPr lang="en-US" sz="1200" kern="1200" dirty="0">
                <a:solidFill>
                  <a:schemeClr val="tx1"/>
                </a:solidFill>
                <a:effectLst/>
                <a:latin typeface="+mn-lt"/>
                <a:ea typeface="+mn-ea"/>
                <a:cs typeface="+mn-cs"/>
                <a:hlinkClick r:id="rId12"/>
              </a:rPr>
              <a:t>34</a:t>
            </a:r>
            <a:r>
              <a:rPr lang="en-US" sz="1200" kern="1200" dirty="0">
                <a:solidFill>
                  <a:schemeClr val="tx1"/>
                </a:solidFill>
                <a:effectLst/>
                <a:latin typeface="+mn-lt"/>
                <a:ea typeface="+mn-ea"/>
                <a:cs typeface="+mn-cs"/>
              </a:rPr>
              <a:t>]. Youth are particularly vulnerable to becoming dependent on nicotine, as compared with adults [</a:t>
            </a:r>
            <a:r>
              <a:rPr lang="en-US" sz="1200" kern="1200" dirty="0">
                <a:solidFill>
                  <a:schemeClr val="tx1"/>
                </a:solidFill>
                <a:effectLst/>
                <a:latin typeface="+mn-lt"/>
                <a:ea typeface="+mn-ea"/>
                <a:cs typeface="+mn-cs"/>
                <a:hlinkClick r:id="rId13"/>
              </a:rPr>
              <a:t>8</a:t>
            </a:r>
            <a:r>
              <a:rPr lang="en-US" sz="1200" kern="1200" dirty="0">
                <a:solidFill>
                  <a:schemeClr val="tx1"/>
                </a:solidFill>
                <a:effectLst/>
                <a:latin typeface="+mn-lt"/>
                <a:ea typeface="+mn-ea"/>
                <a:cs typeface="+mn-cs"/>
              </a:rPr>
              <a:t>]. As a result, experimentation or a light smoking habit can rapidly escalate into daily or heavy smoking, and many adolescent smokers have difficulty quitting although they are often motivated to do so. Teens using tobacco three to five times in the preceding month were two to four times more likely to have symptoms of tobacco dependence, compared with teens using tobacco one to two times in the preceding month [</a:t>
            </a:r>
            <a:r>
              <a:rPr lang="en-US" sz="1200" kern="1200" dirty="0">
                <a:solidFill>
                  <a:schemeClr val="tx1"/>
                </a:solidFill>
                <a:effectLst/>
                <a:latin typeface="+mn-lt"/>
                <a:ea typeface="+mn-ea"/>
                <a:cs typeface="+mn-cs"/>
                <a:hlinkClick r:id="rId14"/>
              </a:rPr>
              <a:t>35</a:t>
            </a:r>
            <a:r>
              <a:rPr lang="en-US" sz="1200" kern="1200" dirty="0">
                <a:solidFill>
                  <a:schemeClr val="tx1"/>
                </a:solidFill>
                <a:effectLst/>
                <a:latin typeface="+mn-lt"/>
                <a:ea typeface="+mn-ea"/>
                <a:cs typeface="+mn-cs"/>
              </a:rPr>
              <a:t>]. Nicotine dependence is an important factor in determining which individuals become regular smokers after smoking experimentation [</a:t>
            </a:r>
            <a:r>
              <a:rPr lang="en-US" sz="1200" kern="1200" dirty="0">
                <a:solidFill>
                  <a:schemeClr val="tx1"/>
                </a:solidFill>
                <a:effectLst/>
                <a:latin typeface="+mn-lt"/>
                <a:ea typeface="+mn-ea"/>
                <a:cs typeface="+mn-cs"/>
                <a:hlinkClick r:id="rId15"/>
              </a:rPr>
              <a:t>7,36-38</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first symptoms of nicotine dependence can appear within days to weeks of the onset of occasional cigarette use, and often appear before the onset of daily smoking [</a:t>
            </a:r>
            <a:r>
              <a:rPr lang="en-US" sz="1200" kern="1200" dirty="0">
                <a:solidFill>
                  <a:schemeClr val="tx1"/>
                </a:solidFill>
                <a:effectLst/>
                <a:latin typeface="+mn-lt"/>
                <a:ea typeface="+mn-ea"/>
                <a:cs typeface="+mn-cs"/>
                <a:hlinkClick r:id="rId16"/>
              </a:rPr>
              <a:t>7,37</a:t>
            </a:r>
            <a:r>
              <a:rPr lang="en-US" sz="1200" kern="1200" dirty="0">
                <a:solidFill>
                  <a:schemeClr val="tx1"/>
                </a:solidFill>
                <a:effectLst/>
                <a:latin typeface="+mn-lt"/>
                <a:ea typeface="+mn-ea"/>
                <a:cs typeface="+mn-cs"/>
              </a:rPr>
              <a:t>]. As an example, among sixth grade students (median age 12 years) who smoked at least once per month at baseline, 53 percent experienced symptoms of nicotine dependence, and 40 percent escalated to daily smoking during the next four years [</a:t>
            </a:r>
            <a:r>
              <a:rPr lang="en-US" sz="1200" kern="1200" dirty="0">
                <a:solidFill>
                  <a:schemeClr val="tx1"/>
                </a:solidFill>
                <a:effectLst/>
                <a:latin typeface="+mn-lt"/>
                <a:ea typeface="+mn-ea"/>
                <a:cs typeface="+mn-cs"/>
                <a:hlinkClick r:id="rId17"/>
              </a:rPr>
              <a:t>36</a:t>
            </a:r>
            <a:r>
              <a:rPr lang="en-US" sz="1200" kern="1200" dirty="0">
                <a:solidFill>
                  <a:schemeClr val="tx1"/>
                </a:solidFill>
                <a:effectLst/>
                <a:latin typeface="+mn-lt"/>
                <a:ea typeface="+mn-ea"/>
                <a:cs typeface="+mn-cs"/>
              </a:rPr>
              <a:t>]. Early emergence of dependence symptoms predicted escalation in smoking frequency, and smoking frequency accelerated the appearance of dependence symptoms [</a:t>
            </a:r>
            <a:r>
              <a:rPr lang="en-US" sz="1200" kern="1200" dirty="0">
                <a:solidFill>
                  <a:schemeClr val="tx1"/>
                </a:solidFill>
                <a:effectLst/>
                <a:latin typeface="+mn-lt"/>
                <a:ea typeface="+mn-ea"/>
                <a:cs typeface="+mn-cs"/>
                <a:hlinkClick r:id="rId18"/>
              </a:rPr>
              <a:t>38</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specific symptoms of nicotine dependence are discussed separately. (</a:t>
            </a:r>
            <a:r>
              <a:rPr lang="en-US" sz="1200" kern="1200" dirty="0" err="1">
                <a:solidFill>
                  <a:schemeClr val="tx1"/>
                </a:solidFill>
                <a:effectLst/>
                <a:latin typeface="+mn-lt"/>
                <a:ea typeface="+mn-ea"/>
                <a:cs typeface="+mn-cs"/>
              </a:rPr>
              <a:t>See</a:t>
            </a:r>
            <a:r>
              <a:rPr lang="en-US" sz="1200" kern="1200" dirty="0" err="1">
                <a:solidFill>
                  <a:schemeClr val="tx1"/>
                </a:solidFill>
                <a:effectLst/>
                <a:latin typeface="+mn-lt"/>
                <a:ea typeface="+mn-ea"/>
                <a:cs typeface="+mn-cs"/>
                <a:hlinkClick r:id="rId19"/>
              </a:rPr>
              <a:t>"Management</a:t>
            </a:r>
            <a:r>
              <a:rPr lang="en-US" sz="1200" kern="1200" dirty="0">
                <a:solidFill>
                  <a:schemeClr val="tx1"/>
                </a:solidFill>
                <a:effectLst/>
                <a:latin typeface="+mn-lt"/>
                <a:ea typeface="+mn-ea"/>
                <a:cs typeface="+mn-cs"/>
                <a:hlinkClick r:id="rId19"/>
              </a:rPr>
              <a:t> of smoking cessation in adolescents", section on 'Nicotine dependence'</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Availability of flavored tobacco products</a:t>
            </a:r>
            <a:endParaRPr lang="en-US" dirty="0"/>
          </a:p>
        </p:txBody>
      </p:sp>
      <p:sp>
        <p:nvSpPr>
          <p:cNvPr id="4" name="Slide Number Placeholder 3"/>
          <p:cNvSpPr>
            <a:spLocks noGrp="1"/>
          </p:cNvSpPr>
          <p:nvPr>
            <p:ph type="sldNum" sz="quarter" idx="10"/>
          </p:nvPr>
        </p:nvSpPr>
        <p:spPr/>
        <p:txBody>
          <a:bodyPr/>
          <a:lstStyle/>
          <a:p>
            <a:fld id="{2FD06BFE-4D45-40EF-973B-DCED895AE6C0}"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556348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rtl="0"/>
            <a:r>
              <a:rPr lang="en-US" b="1" dirty="0">
                <a:solidFill>
                  <a:schemeClr val="tx1"/>
                </a:solidFill>
              </a:rPr>
              <a:t>Cardiovascular Disease:</a:t>
            </a:r>
          </a:p>
          <a:p>
            <a:pPr algn="l" rtl="0">
              <a:buFont typeface="Wingdings" panose="05000000000000000000" pitchFamily="2" charset="2"/>
              <a:buChar char="§"/>
            </a:pPr>
            <a:r>
              <a:rPr lang="en-US" sz="1200" dirty="0">
                <a:solidFill>
                  <a:schemeClr val="tx1"/>
                </a:solidFill>
              </a:rPr>
              <a:t>stroke </a:t>
            </a:r>
          </a:p>
          <a:p>
            <a:pPr algn="l" rtl="0">
              <a:buFont typeface="Wingdings" panose="05000000000000000000" pitchFamily="2" charset="2"/>
              <a:buChar char="§"/>
            </a:pPr>
            <a:r>
              <a:rPr lang="en-US" sz="1200" dirty="0">
                <a:solidFill>
                  <a:schemeClr val="tx1"/>
                </a:solidFill>
              </a:rPr>
              <a:t>coronary heart disease</a:t>
            </a:r>
          </a:p>
          <a:p>
            <a:pPr marL="0" indent="0" algn="l" rtl="0">
              <a:buNone/>
            </a:pPr>
            <a:endParaRPr lang="en-US" sz="1200" dirty="0">
              <a:solidFill>
                <a:schemeClr val="tx1"/>
              </a:solidFill>
            </a:endParaRPr>
          </a:p>
          <a:p>
            <a:pPr algn="l" rtl="0"/>
            <a:r>
              <a:rPr lang="en-US" b="1" dirty="0">
                <a:solidFill>
                  <a:schemeClr val="tx1"/>
                </a:solidFill>
              </a:rPr>
              <a:t>Respiratory diseases:</a:t>
            </a:r>
          </a:p>
          <a:p>
            <a:pPr algn="l" rtl="0">
              <a:buFont typeface="Wingdings" panose="05000000000000000000" pitchFamily="2" charset="2"/>
              <a:buChar char="§"/>
            </a:pPr>
            <a:r>
              <a:rPr lang="en-US" sz="1200" dirty="0">
                <a:solidFill>
                  <a:schemeClr val="tx1"/>
                </a:solidFill>
              </a:rPr>
              <a:t>COPD, which includes emphysema and chronic bronchitis.</a:t>
            </a:r>
          </a:p>
          <a:p>
            <a:pPr algn="l" rtl="0">
              <a:buFont typeface="Wingdings" panose="05000000000000000000" pitchFamily="2" charset="2"/>
              <a:buChar char="§"/>
            </a:pPr>
            <a:r>
              <a:rPr lang="en-US" sz="1200" dirty="0">
                <a:solidFill>
                  <a:schemeClr val="tx1"/>
                </a:solidFill>
              </a:rPr>
              <a:t>lung cancer</a:t>
            </a:r>
          </a:p>
          <a:p>
            <a:pPr algn="l" rtl="0">
              <a:buFont typeface="Wingdings" panose="05000000000000000000" pitchFamily="2" charset="2"/>
              <a:buChar char="§"/>
            </a:pPr>
            <a:r>
              <a:rPr lang="en-US" sz="1200" dirty="0">
                <a:solidFill>
                  <a:schemeClr val="tx1"/>
                </a:solidFill>
              </a:rPr>
              <a:t>Triggers asthma attack</a:t>
            </a:r>
          </a:p>
          <a:p>
            <a:pPr algn="l" rtl="0">
              <a:buFont typeface="Wingdings" panose="05000000000000000000" pitchFamily="2" charset="2"/>
              <a:buChar char="§"/>
            </a:pPr>
            <a:endParaRPr lang="en-US" sz="1200" dirty="0"/>
          </a:p>
          <a:p>
            <a:r>
              <a:rPr lang="en-US" b="1" dirty="0">
                <a:solidFill>
                  <a:srgbClr val="000000"/>
                </a:solidFill>
                <a:latin typeface="Lato"/>
              </a:rPr>
              <a:t>Smoking can cause cancer almost anywhere in your body</a:t>
            </a:r>
            <a:endParaRPr lang="en-US" dirty="0"/>
          </a:p>
          <a:p>
            <a:pPr algn="l" rtl="0"/>
            <a:endParaRPr lang="ar-SA" dirty="0"/>
          </a:p>
          <a:p>
            <a:endParaRPr lang="ar-EG" dirty="0"/>
          </a:p>
        </p:txBody>
      </p:sp>
      <p:sp>
        <p:nvSpPr>
          <p:cNvPr id="4" name="عنصر نائب لرقم الشريحة 3"/>
          <p:cNvSpPr>
            <a:spLocks noGrp="1"/>
          </p:cNvSpPr>
          <p:nvPr>
            <p:ph type="sldNum" sz="quarter" idx="10"/>
          </p:nvPr>
        </p:nvSpPr>
        <p:spPr/>
        <p:txBody>
          <a:bodyPr/>
          <a:lstStyle/>
          <a:p>
            <a:fld id="{A4CAB1EB-B744-4DCB-A342-DC677ED4FC7F}" type="slidenum">
              <a:rPr lang="ar-EG" smtClean="0">
                <a:solidFill>
                  <a:prstClr val="black"/>
                </a:solidFill>
              </a:rPr>
              <a:pPr/>
              <a:t>37</a:t>
            </a:fld>
            <a:endParaRPr lang="ar-EG">
              <a:solidFill>
                <a:prstClr val="black"/>
              </a:solidFill>
            </a:endParaRPr>
          </a:p>
        </p:txBody>
      </p:sp>
    </p:spTree>
    <p:extLst>
      <p:ext uri="{BB962C8B-B14F-4D97-AF65-F5344CB8AC3E}">
        <p14:creationId xmlns:p14="http://schemas.microsoft.com/office/powerpoint/2010/main" val="3354437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https://www.cdc.gov/tobacco/infographics/health-effects/index.htm#smoking-risks</a:t>
            </a:r>
          </a:p>
          <a:p>
            <a:endParaRPr lang="en-US" dirty="0"/>
          </a:p>
        </p:txBody>
      </p:sp>
      <p:sp>
        <p:nvSpPr>
          <p:cNvPr id="4" name="Slide Number Placeholder 3"/>
          <p:cNvSpPr>
            <a:spLocks noGrp="1"/>
          </p:cNvSpPr>
          <p:nvPr>
            <p:ph type="sldNum" sz="quarter" idx="10"/>
          </p:nvPr>
        </p:nvSpPr>
        <p:spPr/>
        <p:txBody>
          <a:bodyPr/>
          <a:lstStyle/>
          <a:p>
            <a:fld id="{2FD06BFE-4D45-40EF-973B-DCED895AE6C0}"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658193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http://www.tandfonline.com/doi/abs/10.3109/14659891.2011.606349</a:t>
            </a:r>
          </a:p>
        </p:txBody>
      </p:sp>
      <p:sp>
        <p:nvSpPr>
          <p:cNvPr id="4" name="Slide Number Placeholder 3"/>
          <p:cNvSpPr>
            <a:spLocks noGrp="1"/>
          </p:cNvSpPr>
          <p:nvPr>
            <p:ph type="sldNum" sz="quarter" idx="10"/>
          </p:nvPr>
        </p:nvSpPr>
        <p:spPr/>
        <p:txBody>
          <a:bodyPr/>
          <a:lstStyle/>
          <a:p>
            <a:fld id="{2FD06BFE-4D45-40EF-973B-DCED895AE6C0}"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818389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http://www.who.int/mediacentre/factsheets/fs345/en/</a:t>
            </a:r>
          </a:p>
          <a:p>
            <a:endParaRPr lang="en-US" dirty="0"/>
          </a:p>
          <a:p>
            <a:r>
              <a:rPr lang="en-US" dirty="0">
                <a:solidFill>
                  <a:srgbClr val="333333"/>
                </a:solidFill>
                <a:latin typeface="Open Sans"/>
              </a:rPr>
              <a:t>Understanding the early risk factors and processes that make these youths vulnerable to substance abuse disorders is crucial to the development of effective strategies for prevention</a:t>
            </a:r>
          </a:p>
          <a:p>
            <a:endParaRPr lang="en-US" dirty="0">
              <a:solidFill>
                <a:srgbClr val="333333"/>
              </a:solidFill>
              <a:latin typeface="Open Sans"/>
            </a:endParaRPr>
          </a:p>
          <a:p>
            <a:r>
              <a:rPr lang="en-US" dirty="0">
                <a:solidFill>
                  <a:srgbClr val="333333"/>
                </a:solidFill>
                <a:latin typeface="Open Sans"/>
              </a:rPr>
              <a:t>School-based prevention programs should be the first step in the global prevention programs in Saudi Arabia.</a:t>
            </a:r>
          </a:p>
          <a:p>
            <a:endParaRPr lang="en-US" dirty="0">
              <a:solidFill>
                <a:srgbClr val="333333"/>
              </a:solidFill>
              <a:latin typeface="Open Sans"/>
            </a:endParaRPr>
          </a:p>
          <a:p>
            <a:r>
              <a:rPr lang="en-US" dirty="0">
                <a:solidFill>
                  <a:srgbClr val="333333"/>
                </a:solidFill>
                <a:latin typeface="Open Sans"/>
              </a:rPr>
              <a:t>There are three specialized hospitals for treatment of substance abuse in the Eastern, Western and Central regions of Saudi Arabia. These hospitals use the residential model where the patients admitted pass through </a:t>
            </a:r>
          </a:p>
          <a:p>
            <a:r>
              <a:rPr lang="en-US" dirty="0">
                <a:solidFill>
                  <a:srgbClr val="333333"/>
                </a:solidFill>
                <a:latin typeface="Open Sans"/>
              </a:rPr>
              <a:t>detoxification phase, behavior modification phase and finally relapse prevention phase.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FD06BFE-4D45-40EF-973B-DCED895AE6C0}"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633657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defTabSz="914400" rtl="0" eaLnBrk="1" latinLnBrk="0" hangingPunct="1">
              <a:lnSpc>
                <a:spcPct val="90000"/>
              </a:lnSpc>
              <a:spcBef>
                <a:spcPts val="1000"/>
              </a:spcBef>
              <a:buFont typeface="Arial"/>
              <a:buChar char="•"/>
            </a:pPr>
            <a:r>
              <a:rPr lang="en-US" dirty="0" err="1" smtClean="0"/>
              <a:t>Hx</a:t>
            </a:r>
            <a:endParaRPr lang="en-US" dirty="0" smtClean="0"/>
          </a:p>
          <a:p>
            <a:r>
              <a:rPr lang="en-US" dirty="0" smtClean="0"/>
              <a:t>Ask &amp; look for potentially co-existing psychiatric disorders.</a:t>
            </a:r>
          </a:p>
          <a:p>
            <a:endParaRPr lang="en-US" dirty="0"/>
          </a:p>
        </p:txBody>
      </p:sp>
      <p:sp>
        <p:nvSpPr>
          <p:cNvPr id="4" name="Slide Number Placeholder 3"/>
          <p:cNvSpPr>
            <a:spLocks noGrp="1"/>
          </p:cNvSpPr>
          <p:nvPr>
            <p:ph type="sldNum" sz="quarter" idx="10"/>
          </p:nvPr>
        </p:nvSpPr>
        <p:spPr/>
        <p:txBody>
          <a:bodyPr/>
          <a:lstStyle/>
          <a:p>
            <a:fld id="{E51A5BA7-FCCC-174F-BB44-D1BF9A6F2856}" type="slidenum">
              <a:rPr lang="en-US" smtClean="0"/>
              <a:t>70</a:t>
            </a:fld>
            <a:endParaRPr lang="en-US"/>
          </a:p>
        </p:txBody>
      </p:sp>
    </p:spTree>
    <p:extLst>
      <p:ext uri="{BB962C8B-B14F-4D97-AF65-F5344CB8AC3E}">
        <p14:creationId xmlns:p14="http://schemas.microsoft.com/office/powerpoint/2010/main" val="3027804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:adolescents should have a clear understanding of their illness. adolescents may have concerning their illness or its effects on their life. They may also be worried about their body image, their identity, their peers, or other interpersonal relationships.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adolescents may be misinformed about their illness or about adolescence; </a:t>
            </a:r>
            <a:r>
              <a:rPr lang="en-US" dirty="0" err="1" smtClean="0"/>
              <a:t>eg</a:t>
            </a:r>
            <a:r>
              <a:rPr lang="en-US" dirty="0" smtClean="0"/>
              <a:t>, the effects of masturbation.</a:t>
            </a:r>
          </a:p>
          <a:p>
            <a:r>
              <a:rPr lang="en-US" dirty="0" smtClean="0"/>
              <a:t>What are communication and trust like within the family unit? How does the teen settle conflicts that arise at home? </a:t>
            </a:r>
          </a:p>
          <a:p>
            <a:r>
              <a:rPr lang="en-US" dirty="0" smtClean="0"/>
              <a:t>:We make it clear that we are accessible, and the teen is given a contact phone number.</a:t>
            </a:r>
            <a:endParaRPr lang="en-US" dirty="0"/>
          </a:p>
        </p:txBody>
      </p:sp>
      <p:sp>
        <p:nvSpPr>
          <p:cNvPr id="4" name="Slide Number Placeholder 3"/>
          <p:cNvSpPr>
            <a:spLocks noGrp="1"/>
          </p:cNvSpPr>
          <p:nvPr>
            <p:ph type="sldNum" sz="quarter" idx="10"/>
          </p:nvPr>
        </p:nvSpPr>
        <p:spPr/>
        <p:txBody>
          <a:bodyPr/>
          <a:lstStyle/>
          <a:p>
            <a:fld id="{30BFAFDA-7F28-4B71-8AC0-8D4746F9122F}" type="slidenum">
              <a:rPr lang="en-US" smtClean="0"/>
              <a:t>83</a:t>
            </a:fld>
            <a:endParaRPr lang="en-US"/>
          </a:p>
        </p:txBody>
      </p:sp>
    </p:spTree>
    <p:extLst>
      <p:ext uri="{BB962C8B-B14F-4D97-AF65-F5344CB8AC3E}">
        <p14:creationId xmlns:p14="http://schemas.microsoft.com/office/powerpoint/2010/main" val="2400183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BFAFDA-7F28-4B71-8AC0-8D4746F9122F}" type="slidenum">
              <a:rPr lang="en-US" smtClean="0"/>
              <a:t>87</a:t>
            </a:fld>
            <a:endParaRPr lang="en-US"/>
          </a:p>
        </p:txBody>
      </p:sp>
    </p:spTree>
    <p:extLst>
      <p:ext uri="{BB962C8B-B14F-4D97-AF65-F5344CB8AC3E}">
        <p14:creationId xmlns:p14="http://schemas.microsoft.com/office/powerpoint/2010/main" val="359175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smtClean="0"/>
              <a:t>http://www.who.int/violence_injury_prevention/violence/world_report/en/full_en.pdf</a:t>
            </a:r>
            <a:endParaRPr lang="ar-SA" dirty="0"/>
          </a:p>
        </p:txBody>
      </p:sp>
      <p:sp>
        <p:nvSpPr>
          <p:cNvPr id="4" name="عنصر نائب لرقم الشريحة 3"/>
          <p:cNvSpPr>
            <a:spLocks noGrp="1"/>
          </p:cNvSpPr>
          <p:nvPr>
            <p:ph type="sldNum" sz="quarter" idx="10"/>
          </p:nvPr>
        </p:nvSpPr>
        <p:spPr/>
        <p:txBody>
          <a:bodyPr/>
          <a:lstStyle/>
          <a:p>
            <a:fld id="{A127D085-CCED-4BCA-A7B5-B829F4A77A83}" type="slidenum">
              <a:rPr lang="ar-SA" smtClean="0"/>
              <a:t>15</a:t>
            </a:fld>
            <a:endParaRPr lang="ar-SA"/>
          </a:p>
        </p:txBody>
      </p:sp>
    </p:spTree>
    <p:extLst>
      <p:ext uri="{BB962C8B-B14F-4D97-AF65-F5344CB8AC3E}">
        <p14:creationId xmlns:p14="http://schemas.microsoft.com/office/powerpoint/2010/main" val="365094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smtClean="0"/>
              <a:t>https://www.aacap.org/AACAP/Families_and_Youth/Facts_for_Families/FFF-Guide/Understanding-Violent-Behavior-In-Children-and-Adolescents-055.aspx</a:t>
            </a:r>
            <a:endParaRPr lang="ar-SA" dirty="0"/>
          </a:p>
        </p:txBody>
      </p:sp>
      <p:sp>
        <p:nvSpPr>
          <p:cNvPr id="4" name="عنصر نائب لرقم الشريحة 3"/>
          <p:cNvSpPr>
            <a:spLocks noGrp="1"/>
          </p:cNvSpPr>
          <p:nvPr>
            <p:ph type="sldNum" sz="quarter" idx="10"/>
          </p:nvPr>
        </p:nvSpPr>
        <p:spPr/>
        <p:txBody>
          <a:bodyPr/>
          <a:lstStyle/>
          <a:p>
            <a:fld id="{A127D085-CCED-4BCA-A7B5-B829F4A77A83}" type="slidenum">
              <a:rPr lang="ar-SA" smtClean="0"/>
              <a:t>16</a:t>
            </a:fld>
            <a:endParaRPr lang="ar-SA"/>
          </a:p>
        </p:txBody>
      </p:sp>
    </p:spTree>
    <p:extLst>
      <p:ext uri="{BB962C8B-B14F-4D97-AF65-F5344CB8AC3E}">
        <p14:creationId xmlns:p14="http://schemas.microsoft.com/office/powerpoint/2010/main" val="474400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287338" indent="-287338">
              <a:buSzPct val="100000"/>
              <a:buFont typeface="Wingdings" pitchFamily="2" charset="2"/>
              <a:buChar char="§"/>
              <a:defRPr/>
            </a:pPr>
            <a:r>
              <a:rPr lang="en-US" altLang="en-US" b="1" dirty="0" err="1" smtClean="0"/>
              <a:t>Jizan</a:t>
            </a:r>
            <a:r>
              <a:rPr lang="en-US" altLang="en-US" b="1" dirty="0" smtClean="0"/>
              <a:t> and Eastern Regions having the highest rates, 30.2% and 29.4% respectively (</a:t>
            </a:r>
            <a:r>
              <a:rPr lang="en-US" altLang="en-US" b="1" dirty="0" err="1" smtClean="0"/>
              <a:t>AlBuhairan</a:t>
            </a:r>
            <a:r>
              <a:rPr lang="en-US" altLang="en-US" b="1" dirty="0" smtClean="0"/>
              <a:t> et al., 2014)</a:t>
            </a:r>
          </a:p>
          <a:p>
            <a:pPr marL="287338" indent="-287338">
              <a:buSzPct val="100000"/>
              <a:buFont typeface="Wingdings" pitchFamily="2" charset="2"/>
              <a:buChar char="§"/>
              <a:defRPr/>
            </a:pPr>
            <a:r>
              <a:rPr lang="en-US" altLang="en-US" b="1" dirty="0" err="1" smtClean="0"/>
              <a:t>Jizan</a:t>
            </a:r>
            <a:r>
              <a:rPr lang="en-US" altLang="en-US" b="1" dirty="0" smtClean="0"/>
              <a:t> and Eastern Regions having the highest rates, 30.2% and 29.4% respectively (</a:t>
            </a:r>
            <a:r>
              <a:rPr lang="en-US" altLang="en-US" b="1" dirty="0" err="1" smtClean="0"/>
              <a:t>AlBuhairan</a:t>
            </a:r>
            <a:r>
              <a:rPr lang="en-US" altLang="en-US" b="1" dirty="0" smtClean="0"/>
              <a:t> et al., 2014)</a:t>
            </a:r>
          </a:p>
          <a:p>
            <a:pPr>
              <a:defRPr/>
            </a:pPr>
            <a:endParaRPr lang="en-US" altLang="en-US" b="1" dirty="0" smtClean="0"/>
          </a:p>
          <a:p>
            <a:pPr>
              <a:defRPr/>
            </a:pPr>
            <a:endParaRPr lang="en-US" altLang="en-US" b="1" dirty="0" smtClean="0"/>
          </a:p>
          <a:p>
            <a:pPr>
              <a:defRPr/>
            </a:pPr>
            <a:endParaRPr lang="en-US" dirty="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l" rtl="0" eaLnBrk="0" fontAlgn="base" hangingPunct="0">
              <a:spcBef>
                <a:spcPct val="0"/>
              </a:spcBef>
              <a:spcAft>
                <a:spcPct val="0"/>
              </a:spcAft>
              <a:defRPr>
                <a:solidFill>
                  <a:schemeClr val="tx1"/>
                </a:solidFill>
                <a:latin typeface="Arial" charset="0"/>
                <a:cs typeface="Arial" charset="0"/>
              </a:defRPr>
            </a:lvl6pPr>
            <a:lvl7pPr marL="2971800" indent="-228600" algn="l" rtl="0" eaLnBrk="0" fontAlgn="base" hangingPunct="0">
              <a:spcBef>
                <a:spcPct val="0"/>
              </a:spcBef>
              <a:spcAft>
                <a:spcPct val="0"/>
              </a:spcAft>
              <a:defRPr>
                <a:solidFill>
                  <a:schemeClr val="tx1"/>
                </a:solidFill>
                <a:latin typeface="Arial" charset="0"/>
                <a:cs typeface="Arial" charset="0"/>
              </a:defRPr>
            </a:lvl7pPr>
            <a:lvl8pPr marL="3429000" indent="-228600" algn="l" rtl="0" eaLnBrk="0" fontAlgn="base" hangingPunct="0">
              <a:spcBef>
                <a:spcPct val="0"/>
              </a:spcBef>
              <a:spcAft>
                <a:spcPct val="0"/>
              </a:spcAft>
              <a:defRPr>
                <a:solidFill>
                  <a:schemeClr val="tx1"/>
                </a:solidFill>
                <a:latin typeface="Arial" charset="0"/>
                <a:cs typeface="Arial" charset="0"/>
              </a:defRPr>
            </a:lvl8pPr>
            <a:lvl9pPr marL="3886200" indent="-228600" algn="l" rtl="0" eaLnBrk="0" fontAlgn="base" hangingPunct="0">
              <a:spcBef>
                <a:spcPct val="0"/>
              </a:spcBef>
              <a:spcAft>
                <a:spcPct val="0"/>
              </a:spcAft>
              <a:defRPr>
                <a:solidFill>
                  <a:schemeClr val="tx1"/>
                </a:solidFill>
                <a:latin typeface="Arial" charset="0"/>
                <a:cs typeface="Arial" charset="0"/>
              </a:defRPr>
            </a:lvl9pPr>
          </a:lstStyle>
          <a:p>
            <a:pPr eaLnBrk="1" hangingPunct="1"/>
            <a:fld id="{CA17C63E-E5F8-484A-AE2B-85E058D15AD8}" type="slidenum">
              <a:rPr lang="en-US" altLang="en-US" smtClean="0"/>
              <a:pPr eaLnBrk="1" hangingPunct="1"/>
              <a:t>18</a:t>
            </a:fld>
            <a:endParaRPr lang="en-US" altLang="en-US" smtClean="0"/>
          </a:p>
        </p:txBody>
      </p:sp>
    </p:spTree>
    <p:extLst>
      <p:ext uri="{BB962C8B-B14F-4D97-AF65-F5344CB8AC3E}">
        <p14:creationId xmlns:p14="http://schemas.microsoft.com/office/powerpoint/2010/main" val="966654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http://apps.who.int/adolescent/second-decade/section3/page2/mortality.html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section describes the most recent (2012) estimates of the burden of disease during the second decade: the main causes of mortality, morbidity and disability-adjusted life years (DALYs), a measure that combines mortality and morbidity. It compares the 10–14 and 15–19 age groups, males and females, and different regions of the world </a:t>
            </a:r>
            <a:endParaRPr lang="en-US" dirty="0"/>
          </a:p>
        </p:txBody>
      </p:sp>
      <p:sp>
        <p:nvSpPr>
          <p:cNvPr id="4" name="Slide Number Placeholder 3"/>
          <p:cNvSpPr>
            <a:spLocks noGrp="1"/>
          </p:cNvSpPr>
          <p:nvPr>
            <p:ph type="sldNum" sz="quarter" idx="10"/>
          </p:nvPr>
        </p:nvSpPr>
        <p:spPr/>
        <p:txBody>
          <a:bodyPr/>
          <a:lstStyle/>
          <a:p>
            <a:fld id="{2FD06BFE-4D45-40EF-973B-DCED895AE6C0}"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861056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http://www.who.int/mediacentre/factsheets/fs345/en/</a:t>
            </a:r>
          </a:p>
          <a:p>
            <a:endParaRPr lang="en-US" dirty="0"/>
          </a:p>
          <a:p>
            <a:r>
              <a:rPr lang="en-US" dirty="0"/>
              <a:t>https://www.cdc.gov/safechild/pdf/National_Action_Plan_for_Child_Injury_Prevention.pdf</a:t>
            </a:r>
          </a:p>
          <a:p>
            <a:endParaRPr lang="en-US" dirty="0"/>
          </a:p>
          <a:p>
            <a:endParaRPr lang="en-US" dirty="0"/>
          </a:p>
        </p:txBody>
      </p:sp>
      <p:sp>
        <p:nvSpPr>
          <p:cNvPr id="4" name="Slide Number Placeholder 3"/>
          <p:cNvSpPr>
            <a:spLocks noGrp="1"/>
          </p:cNvSpPr>
          <p:nvPr>
            <p:ph type="sldNum" sz="quarter" idx="10"/>
          </p:nvPr>
        </p:nvSpPr>
        <p:spPr/>
        <p:txBody>
          <a:bodyPr/>
          <a:lstStyle/>
          <a:p>
            <a:fld id="{CF3D3623-72BE-4A3F-A72C-04C168E75B3C}"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645445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http://www.who.int/mediacentre/news/releases/2014/focus-adolescent-health/en/</a:t>
            </a:r>
          </a:p>
        </p:txBody>
      </p:sp>
      <p:sp>
        <p:nvSpPr>
          <p:cNvPr id="4" name="Slide Number Placeholder 3"/>
          <p:cNvSpPr>
            <a:spLocks noGrp="1"/>
          </p:cNvSpPr>
          <p:nvPr>
            <p:ph type="sldNum" sz="quarter" idx="10"/>
          </p:nvPr>
        </p:nvSpPr>
        <p:spPr/>
        <p:txBody>
          <a:bodyPr/>
          <a:lstStyle/>
          <a:p>
            <a:fld id="{2FD06BFE-4D45-40EF-973B-DCED895AE6C0}"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663874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D06BFE-4D45-40EF-973B-DCED895AE6C0}"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145948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07501" y="1449148"/>
            <a:ext cx="7929000" cy="2971051"/>
          </a:xfrm>
        </p:spPr>
        <p:txBody>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607501" y="5280847"/>
            <a:ext cx="7929000" cy="434974"/>
          </a:xfrm>
        </p:spPr>
        <p:txBody>
          <a:bodyPr anchor="t"/>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solidFill>
                  <a:prstClr val="black"/>
                </a:solidFill>
              </a:rPr>
              <a:pPr/>
              <a:t>4/14/2017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297D53"/>
                </a:solidFill>
              </a:rPr>
              <a:pPr/>
              <a:t>‹#›</a:t>
            </a:fld>
            <a:endParaRPr lang="en-US" dirty="0">
              <a:solidFill>
                <a:srgbClr val="297D53"/>
              </a:solidFill>
            </a:endParaRPr>
          </a:p>
        </p:txBody>
      </p:sp>
    </p:spTree>
    <p:extLst>
      <p:ext uri="{BB962C8B-B14F-4D97-AF65-F5344CB8AC3E}">
        <p14:creationId xmlns:p14="http://schemas.microsoft.com/office/powerpoint/2010/main" val="2827391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7500" y="4800600"/>
            <a:ext cx="7921064" cy="566738"/>
          </a:xfrm>
        </p:spPr>
        <p:txBody>
          <a:bodyPr anchor="b">
            <a:normAutofit/>
          </a:bodyPr>
          <a:lstStyle>
            <a:lvl1pPr algn="l">
              <a:defRPr sz="18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200"/>
            </a:lvl1pPr>
          </a:lstStyle>
          <a:p>
            <a:r>
              <a:rPr lang="en-US"/>
              <a:t>Click icon to add picture</a:t>
            </a:r>
            <a:endParaRPr lang="en-US" dirty="0"/>
          </a:p>
        </p:txBody>
      </p:sp>
      <p:sp>
        <p:nvSpPr>
          <p:cNvPr id="4" name="Text Placeholder 3"/>
          <p:cNvSpPr>
            <a:spLocks noGrp="1"/>
          </p:cNvSpPr>
          <p:nvPr>
            <p:ph type="body" sz="half" idx="2"/>
          </p:nvPr>
        </p:nvSpPr>
        <p:spPr>
          <a:xfrm>
            <a:off x="607500" y="5367338"/>
            <a:ext cx="7921064"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D6E9DEC-419B-4CC5-A080-3B06BD5A8291}" type="datetimeFigureOut">
              <a:rPr lang="en-US" smtClean="0">
                <a:solidFill>
                  <a:prstClr val="black"/>
                </a:solidFill>
              </a:rPr>
              <a:pPr/>
              <a:t>4/14/2017</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297D53"/>
                </a:solidFill>
              </a:rPr>
              <a:pPr/>
              <a:t>‹#›</a:t>
            </a:fld>
            <a:endParaRPr lang="en-US" dirty="0">
              <a:solidFill>
                <a:srgbClr val="297D53"/>
              </a:solidFill>
            </a:endParaRPr>
          </a:p>
        </p:txBody>
      </p:sp>
    </p:spTree>
    <p:extLst>
      <p:ext uri="{BB962C8B-B14F-4D97-AF65-F5344CB8AC3E}">
        <p14:creationId xmlns:p14="http://schemas.microsoft.com/office/powerpoint/2010/main" val="12803128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73773" y="1081456"/>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8239" y="1238502"/>
            <a:ext cx="4420380" cy="2645912"/>
          </a:xfrm>
        </p:spPr>
        <p:txBody>
          <a:bodyPr anchor="b"/>
          <a:lstStyle>
            <a:lvl1pPr algn="l">
              <a:defRPr sz="3150" b="1" cap="none"/>
            </a:lvl1pPr>
          </a:lstStyle>
          <a:p>
            <a:r>
              <a:rPr lang="en-US"/>
              <a:t>Click to edit Master title style</a:t>
            </a:r>
            <a:endParaRPr lang="en-US" dirty="0"/>
          </a:p>
        </p:txBody>
      </p:sp>
      <p:sp>
        <p:nvSpPr>
          <p:cNvPr id="3" name="Text Placeholder 2"/>
          <p:cNvSpPr>
            <a:spLocks noGrp="1"/>
          </p:cNvSpPr>
          <p:nvPr>
            <p:ph type="body" idx="1"/>
          </p:nvPr>
        </p:nvSpPr>
        <p:spPr>
          <a:xfrm>
            <a:off x="639893" y="4443681"/>
            <a:ext cx="4418727" cy="713241"/>
          </a:xfrm>
        </p:spPr>
        <p:txBody>
          <a:bodyPr anchor="t">
            <a:no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680982" y="1081457"/>
            <a:ext cx="28575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9D6E9DEC-419B-4CC5-A080-3B06BD5A8291}" type="datetimeFigureOut">
              <a:rPr lang="en-US" smtClean="0">
                <a:solidFill>
                  <a:prstClr val="black"/>
                </a:solidFill>
              </a:rPr>
              <a:pPr/>
              <a:t>4/14/2017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297D53"/>
                </a:solidFill>
              </a:rPr>
              <a:pPr/>
              <a:t>‹#›</a:t>
            </a:fld>
            <a:endParaRPr lang="en-US" dirty="0">
              <a:solidFill>
                <a:srgbClr val="297D53"/>
              </a:solidFill>
            </a:endParaRPr>
          </a:p>
        </p:txBody>
      </p:sp>
    </p:spTree>
    <p:extLst>
      <p:ext uri="{BB962C8B-B14F-4D97-AF65-F5344CB8AC3E}">
        <p14:creationId xmlns:p14="http://schemas.microsoft.com/office/powerpoint/2010/main" val="147603728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4"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7" y="2435958"/>
            <a:ext cx="3286891" cy="2007789"/>
          </a:xfrm>
        </p:spPr>
        <p:txBody>
          <a:bodyPr/>
          <a:lstStyle>
            <a:lvl1pPr>
              <a:defRPr sz="2400"/>
            </a:lvl1pPr>
          </a:lstStyle>
          <a:p>
            <a:r>
              <a:rPr lang="en-US"/>
              <a:t>Click to edit Master title style</a:t>
            </a:r>
            <a:endParaRPr lang="en-US" dirty="0"/>
          </a:p>
        </p:txBody>
      </p:sp>
      <p:sp>
        <p:nvSpPr>
          <p:cNvPr id="6" name="Text Placeholder 5"/>
          <p:cNvSpPr>
            <a:spLocks noGrp="1"/>
          </p:cNvSpPr>
          <p:nvPr>
            <p:ph type="body" sz="quarter" idx="16"/>
          </p:nvPr>
        </p:nvSpPr>
        <p:spPr>
          <a:xfrm>
            <a:off x="4617000" y="2286001"/>
            <a:ext cx="3660225"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9D6E9DEC-419B-4CC5-A080-3B06BD5A8291}" type="datetimeFigureOut">
              <a:rPr lang="en-US" smtClean="0">
                <a:solidFill>
                  <a:prstClr val="black"/>
                </a:solidFill>
              </a:rPr>
              <a:pPr/>
              <a:t>4/14/2017</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297D53"/>
                </a:solidFill>
              </a:rPr>
              <a:pPr/>
              <a:t>‹#›</a:t>
            </a:fld>
            <a:endParaRPr lang="en-US" dirty="0">
              <a:solidFill>
                <a:srgbClr val="297D53"/>
              </a:solidFill>
            </a:endParaRPr>
          </a:p>
        </p:txBody>
      </p:sp>
    </p:spTree>
    <p:extLst>
      <p:ext uri="{BB962C8B-B14F-4D97-AF65-F5344CB8AC3E}">
        <p14:creationId xmlns:p14="http://schemas.microsoft.com/office/powerpoint/2010/main" val="316248210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solidFill>
                  <a:prstClr val="black"/>
                </a:solidFill>
              </a:rPr>
              <a:pPr/>
              <a:t>4/14/2017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297D53"/>
                </a:solidFill>
              </a:rPr>
              <a:pPr/>
              <a:t>‹#›</a:t>
            </a:fld>
            <a:endParaRPr lang="en-US" dirty="0">
              <a:solidFill>
                <a:srgbClr val="297D53"/>
              </a:solidFill>
            </a:endParaRPr>
          </a:p>
        </p:txBody>
      </p:sp>
    </p:spTree>
    <p:extLst>
      <p:ext uri="{BB962C8B-B14F-4D97-AF65-F5344CB8AC3E}">
        <p14:creationId xmlns:p14="http://schemas.microsoft.com/office/powerpoint/2010/main" val="2772584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9"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137656" y="586171"/>
            <a:ext cx="1871093"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7501" y="446089"/>
            <a:ext cx="4958655"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78E61D-D431-422C-9764-11DAFE33AB63}" type="datetimeFigureOut">
              <a:rPr lang="en-US" smtClean="0">
                <a:solidFill>
                  <a:prstClr val="black"/>
                </a:solidFill>
              </a:rPr>
              <a:pPr/>
              <a:t>4/14/2017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297D53"/>
                </a:solidFill>
              </a:rPr>
              <a:pPr/>
              <a:t>‹#›</a:t>
            </a:fld>
            <a:endParaRPr lang="en-US" dirty="0">
              <a:solidFill>
                <a:srgbClr val="297D53"/>
              </a:solidFill>
            </a:endParaRPr>
          </a:p>
        </p:txBody>
      </p:sp>
    </p:spTree>
    <p:extLst>
      <p:ext uri="{BB962C8B-B14F-4D97-AF65-F5344CB8AC3E}">
        <p14:creationId xmlns:p14="http://schemas.microsoft.com/office/powerpoint/2010/main" val="1885044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358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09405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25"/>
              <a:t>Title Text</a:t>
            </a:r>
          </a:p>
        </p:txBody>
      </p:sp>
      <p:sp>
        <p:nvSpPr>
          <p:cNvPr id="19" name="Shape 19"/>
          <p:cNvSpPr>
            <a:spLocks noGrp="1"/>
          </p:cNvSpPr>
          <p:nvPr>
            <p:ph type="body" idx="1"/>
          </p:nvPr>
        </p:nvSpPr>
        <p:spPr>
          <a:prstGeom prst="rect">
            <a:avLst/>
          </a:prstGeom>
        </p:spPr>
        <p:txBody>
          <a:body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ext uri="{BB962C8B-B14F-4D97-AF65-F5344CB8AC3E}">
        <p14:creationId xmlns:p14="http://schemas.microsoft.com/office/powerpoint/2010/main" val="308744375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447188"/>
            <a:ext cx="7928999"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614034" y="2222287"/>
            <a:ext cx="7915931"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solidFill>
                  <a:prstClr val="black"/>
                </a:solidFill>
              </a:rPr>
              <a:pPr/>
              <a:t>4/14/2017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297D53"/>
                </a:solidFill>
              </a:rPr>
              <a:pPr/>
              <a:t>‹#›</a:t>
            </a:fld>
            <a:endParaRPr lang="en-US" dirty="0">
              <a:solidFill>
                <a:srgbClr val="297D53"/>
              </a:solidFill>
            </a:endParaRPr>
          </a:p>
        </p:txBody>
      </p:sp>
    </p:spTree>
    <p:extLst>
      <p:ext uri="{BB962C8B-B14F-4D97-AF65-F5344CB8AC3E}">
        <p14:creationId xmlns:p14="http://schemas.microsoft.com/office/powerpoint/2010/main" val="1823290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2"/>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2951396"/>
            <a:ext cx="7921064" cy="1468800"/>
          </a:xfrm>
        </p:spPr>
        <p:txBody>
          <a:bodyPr anchor="b"/>
          <a:lstStyle>
            <a:lvl1pPr algn="r">
              <a:defRPr sz="3600" b="1" cap="none"/>
            </a:lvl1pPr>
          </a:lstStyle>
          <a:p>
            <a:r>
              <a:rPr lang="en-US"/>
              <a:t>Click to edit Master title style</a:t>
            </a:r>
            <a:endParaRPr lang="en-US" dirty="0"/>
          </a:p>
        </p:txBody>
      </p:sp>
      <p:sp>
        <p:nvSpPr>
          <p:cNvPr id="3" name="Text Placeholder 2"/>
          <p:cNvSpPr>
            <a:spLocks noGrp="1"/>
          </p:cNvSpPr>
          <p:nvPr>
            <p:ph type="body" idx="1"/>
          </p:nvPr>
        </p:nvSpPr>
        <p:spPr>
          <a:xfrm>
            <a:off x="607500" y="5281202"/>
            <a:ext cx="7921064" cy="433955"/>
          </a:xfrm>
        </p:spPr>
        <p:txBody>
          <a:bodyPr anchor="t">
            <a:no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solidFill>
                  <a:prstClr val="black"/>
                </a:solidFill>
              </a:rPr>
              <a:pPr/>
              <a:t>4/14/2017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297D53"/>
                </a:solidFill>
              </a:rPr>
              <a:pPr/>
              <a:t>‹#›</a:t>
            </a:fld>
            <a:endParaRPr lang="en-US" dirty="0">
              <a:solidFill>
                <a:srgbClr val="297D53"/>
              </a:solidFill>
            </a:endParaRPr>
          </a:p>
        </p:txBody>
      </p:sp>
    </p:spTree>
    <p:extLst>
      <p:ext uri="{BB962C8B-B14F-4D97-AF65-F5344CB8AC3E}">
        <p14:creationId xmlns:p14="http://schemas.microsoft.com/office/powerpoint/2010/main" val="2858424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4034" y="2222288"/>
            <a:ext cx="3889405"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62" y="2222287"/>
            <a:ext cx="3895937"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solidFill>
                  <a:prstClr val="black"/>
                </a:solidFill>
              </a:rPr>
              <a:pPr/>
              <a:t>4/14/2017</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297D53"/>
                </a:solidFill>
              </a:rPr>
              <a:pPr/>
              <a:t>‹#›</a:t>
            </a:fld>
            <a:endParaRPr lang="en-US" dirty="0">
              <a:solidFill>
                <a:srgbClr val="297D53"/>
              </a:solidFill>
            </a:endParaRPr>
          </a:p>
        </p:txBody>
      </p:sp>
    </p:spTree>
    <p:extLst>
      <p:ext uri="{BB962C8B-B14F-4D97-AF65-F5344CB8AC3E}">
        <p14:creationId xmlns:p14="http://schemas.microsoft.com/office/powerpoint/2010/main" val="2934946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11046" y="2174875"/>
            <a:ext cx="3892393"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11047" y="2751139"/>
            <a:ext cx="3892392"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62" y="2174875"/>
            <a:ext cx="3895937"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0562" y="2751139"/>
            <a:ext cx="3895937"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solidFill>
                  <a:prstClr val="black"/>
                </a:solidFill>
              </a:rPr>
              <a:pPr/>
              <a:t>4/14/2017</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srgbClr val="297D53"/>
                </a:solidFill>
              </a:rPr>
              <a:pPr/>
              <a:t>‹#›</a:t>
            </a:fld>
            <a:endParaRPr lang="en-US" dirty="0">
              <a:solidFill>
                <a:srgbClr val="297D53"/>
              </a:solidFill>
            </a:endParaRPr>
          </a:p>
        </p:txBody>
      </p:sp>
    </p:spTree>
    <p:extLst>
      <p:ext uri="{BB962C8B-B14F-4D97-AF65-F5344CB8AC3E}">
        <p14:creationId xmlns:p14="http://schemas.microsoft.com/office/powerpoint/2010/main" val="2218882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solidFill>
                  <a:prstClr val="black"/>
                </a:solidFill>
              </a:rPr>
              <a:pPr/>
              <a:t>4/14/2017</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297D53"/>
                </a:solidFill>
              </a:rPr>
              <a:pPr/>
              <a:t>‹#›</a:t>
            </a:fld>
            <a:endParaRPr lang="en-US" dirty="0">
              <a:solidFill>
                <a:srgbClr val="297D53"/>
              </a:solidFill>
            </a:endParaRPr>
          </a:p>
        </p:txBody>
      </p:sp>
    </p:spTree>
    <p:extLst>
      <p:ext uri="{BB962C8B-B14F-4D97-AF65-F5344CB8AC3E}">
        <p14:creationId xmlns:p14="http://schemas.microsoft.com/office/powerpoint/2010/main" val="336403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4A7AC-904D-4781-85BA-7D10C17ED021}" type="datetimeFigureOut">
              <a:rPr lang="en-US" smtClean="0">
                <a:solidFill>
                  <a:prstClr val="black"/>
                </a:solidFill>
              </a:rPr>
              <a:pPr/>
              <a:t>4/14/2017</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297D53"/>
                </a:solidFill>
              </a:rPr>
              <a:pPr/>
              <a:t>‹#›</a:t>
            </a:fld>
            <a:endParaRPr lang="en-US" dirty="0">
              <a:solidFill>
                <a:srgbClr val="297D53"/>
              </a:solidFill>
            </a:endParaRPr>
          </a:p>
        </p:txBody>
      </p:sp>
    </p:spTree>
    <p:extLst>
      <p:ext uri="{BB962C8B-B14F-4D97-AF65-F5344CB8AC3E}">
        <p14:creationId xmlns:p14="http://schemas.microsoft.com/office/powerpoint/2010/main" val="4081698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4" y="446088"/>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4" y="446088"/>
            <a:ext cx="2660650" cy="1618396"/>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641725" y="446089"/>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4" y="2260739"/>
            <a:ext cx="2660650" cy="360031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solidFill>
                  <a:prstClr val="black"/>
                </a:solidFill>
              </a:rPr>
              <a:pPr/>
              <a:t>4/14/2017</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297D53"/>
                </a:solidFill>
              </a:rPr>
              <a:pPr/>
              <a:t>‹#›</a:t>
            </a:fld>
            <a:endParaRPr lang="en-US" dirty="0">
              <a:solidFill>
                <a:srgbClr val="297D53"/>
              </a:solidFill>
            </a:endParaRPr>
          </a:p>
        </p:txBody>
      </p:sp>
    </p:spTree>
    <p:extLst>
      <p:ext uri="{BB962C8B-B14F-4D97-AF65-F5344CB8AC3E}">
        <p14:creationId xmlns:p14="http://schemas.microsoft.com/office/powerpoint/2010/main" val="3547441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046" y="727523"/>
            <a:ext cx="3639741" cy="1617163"/>
          </a:xfrm>
        </p:spPr>
        <p:txBody>
          <a:bodyPr anchor="b">
            <a:normAutofit/>
          </a:bodyPr>
          <a:lstStyle>
            <a:lvl1pPr algn="l">
              <a:defRPr sz="18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050"/>
            </a:lvl1pPr>
          </a:lstStyle>
          <a:p>
            <a:r>
              <a:rPr lang="en-US"/>
              <a:t>Click icon to add picture</a:t>
            </a:r>
            <a:endParaRPr lang="en-US" dirty="0"/>
          </a:p>
        </p:txBody>
      </p:sp>
      <p:sp>
        <p:nvSpPr>
          <p:cNvPr id="4" name="Text Placeholder 3"/>
          <p:cNvSpPr>
            <a:spLocks noGrp="1"/>
          </p:cNvSpPr>
          <p:nvPr>
            <p:ph type="body" sz="half" idx="2"/>
          </p:nvPr>
        </p:nvSpPr>
        <p:spPr>
          <a:xfrm>
            <a:off x="611046" y="2344684"/>
            <a:ext cx="3639741" cy="3516365"/>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2914358" y="6041363"/>
            <a:ext cx="732659" cy="365125"/>
          </a:xfrm>
        </p:spPr>
        <p:txBody>
          <a:bodyPr/>
          <a:lstStyle/>
          <a:p>
            <a:fld id="{363EFA5E-FA76-400D-B3DC-F0BA90E6D107}" type="datetimeFigureOut">
              <a:rPr lang="en-US" smtClean="0">
                <a:solidFill>
                  <a:prstClr val="black"/>
                </a:solidFill>
              </a:rPr>
              <a:pPr/>
              <a:t>4/14/2017</a:t>
            </a:fld>
            <a:endParaRPr lang="en-US" dirty="0">
              <a:solidFill>
                <a:prstClr val="black"/>
              </a:solidFill>
            </a:endParaRPr>
          </a:p>
        </p:txBody>
      </p:sp>
      <p:sp>
        <p:nvSpPr>
          <p:cNvPr id="6" name="Footer Placeholder 5"/>
          <p:cNvSpPr>
            <a:spLocks noGrp="1"/>
          </p:cNvSpPr>
          <p:nvPr>
            <p:ph type="ftr" sz="quarter" idx="11"/>
          </p:nvPr>
        </p:nvSpPr>
        <p:spPr>
          <a:xfrm>
            <a:off x="442797" y="6041363"/>
            <a:ext cx="2471560" cy="365125"/>
          </a:xfr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3647017" y="5915889"/>
            <a:ext cx="796616" cy="490599"/>
          </a:xfrm>
        </p:spPr>
        <p:txBody>
          <a:bodyPr/>
          <a:lstStyle/>
          <a:p>
            <a:fld id="{6D22F896-40B5-4ADD-8801-0D06FADFA095}" type="slidenum">
              <a:rPr lang="en-US" smtClean="0">
                <a:solidFill>
                  <a:srgbClr val="297D53"/>
                </a:solidFill>
              </a:rPr>
              <a:pPr/>
              <a:t>‹#›</a:t>
            </a:fld>
            <a:endParaRPr lang="en-US" dirty="0">
              <a:solidFill>
                <a:srgbClr val="297D53"/>
              </a:solidFill>
            </a:endParaRPr>
          </a:p>
        </p:txBody>
      </p:sp>
    </p:spTree>
    <p:extLst>
      <p:ext uri="{BB962C8B-B14F-4D97-AF65-F5344CB8AC3E}">
        <p14:creationId xmlns:p14="http://schemas.microsoft.com/office/powerpoint/2010/main" val="4048001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500" y="447188"/>
            <a:ext cx="7928999"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7500" y="2184402"/>
            <a:ext cx="7922464"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38636" y="6041363"/>
            <a:ext cx="6483240" cy="365125"/>
          </a:xfrm>
          <a:prstGeom prst="rect">
            <a:avLst/>
          </a:prstGeom>
        </p:spPr>
        <p:txBody>
          <a:bodyPr vert="horz" lIns="91440" tIns="45720" rIns="91440" bIns="45720" rtlCol="0" anchor="b"/>
          <a:lstStyle>
            <a:lvl1pPr algn="l">
              <a:defRPr sz="675">
                <a:solidFill>
                  <a:schemeClr val="tx1"/>
                </a:solidFill>
              </a:defRPr>
            </a:lvl1pPr>
          </a:lstStyle>
          <a:p>
            <a:pPr defTabSz="342900" rtl="0"/>
            <a:endParaRPr lang="en-US" dirty="0">
              <a:solidFill>
                <a:prstClr val="black"/>
              </a:solidFill>
            </a:endParaRPr>
          </a:p>
        </p:txBody>
      </p:sp>
      <p:sp>
        <p:nvSpPr>
          <p:cNvPr id="4" name="Date Placeholder 3"/>
          <p:cNvSpPr>
            <a:spLocks noGrp="1"/>
          </p:cNvSpPr>
          <p:nvPr>
            <p:ph type="dt" sz="half" idx="2"/>
          </p:nvPr>
        </p:nvSpPr>
        <p:spPr>
          <a:xfrm>
            <a:off x="7000969" y="6041363"/>
            <a:ext cx="1007780" cy="365125"/>
          </a:xfrm>
          <a:prstGeom prst="rect">
            <a:avLst/>
          </a:prstGeom>
        </p:spPr>
        <p:txBody>
          <a:bodyPr vert="horz" lIns="91440" tIns="45720" rIns="91440" bIns="45720" rtlCol="0" anchor="b"/>
          <a:lstStyle>
            <a:lvl1pPr algn="r">
              <a:defRPr sz="675">
                <a:solidFill>
                  <a:schemeClr val="tx1"/>
                </a:solidFill>
              </a:defRPr>
            </a:lvl1pPr>
          </a:lstStyle>
          <a:p>
            <a:pPr defTabSz="342900" rtl="0"/>
            <a:fld id="{9D6E9DEC-419B-4CC5-A080-3B06BD5A8291}" type="datetimeFigureOut">
              <a:rPr lang="en-US" smtClean="0">
                <a:solidFill>
                  <a:prstClr val="black"/>
                </a:solidFill>
              </a:rPr>
              <a:pPr defTabSz="342900" rtl="0"/>
              <a:t>4/14/2017</a:t>
            </a:fld>
            <a:endParaRPr lang="en-US" dirty="0">
              <a:solidFill>
                <a:prstClr val="black"/>
              </a:solidFill>
            </a:endParaRPr>
          </a:p>
        </p:txBody>
      </p:sp>
      <p:sp>
        <p:nvSpPr>
          <p:cNvPr id="6" name="Slide Number Placeholder 5"/>
          <p:cNvSpPr>
            <a:spLocks noGrp="1"/>
          </p:cNvSpPr>
          <p:nvPr>
            <p:ph type="sldNum" sz="quarter" idx="4"/>
          </p:nvPr>
        </p:nvSpPr>
        <p:spPr>
          <a:xfrm>
            <a:off x="8008749" y="5915889"/>
            <a:ext cx="796616" cy="490599"/>
          </a:xfrm>
          <a:prstGeom prst="rect">
            <a:avLst/>
          </a:prstGeom>
        </p:spPr>
        <p:txBody>
          <a:bodyPr vert="horz" lIns="91440" tIns="45720" rIns="91440" bIns="10800" rtlCol="0" anchor="b"/>
          <a:lstStyle>
            <a:lvl1pPr algn="r">
              <a:defRPr sz="1500">
                <a:solidFill>
                  <a:schemeClr val="accent1"/>
                </a:solidFill>
              </a:defRPr>
            </a:lvl1pPr>
          </a:lstStyle>
          <a:p>
            <a:pPr defTabSz="342900" rtl="0"/>
            <a:fld id="{6D22F896-40B5-4ADD-8801-0D06FADFA095}" type="slidenum">
              <a:rPr lang="en-US" smtClean="0">
                <a:solidFill>
                  <a:srgbClr val="297D53"/>
                </a:solidFill>
              </a:rPr>
              <a:pPr defTabSz="342900" rtl="0"/>
              <a:t>‹#›</a:t>
            </a:fld>
            <a:endParaRPr lang="en-US" dirty="0">
              <a:solidFill>
                <a:srgbClr val="297D53"/>
              </a:solidFill>
            </a:endParaRPr>
          </a:p>
        </p:txBody>
      </p:sp>
    </p:spTree>
    <p:extLst>
      <p:ext uri="{BB962C8B-B14F-4D97-AF65-F5344CB8AC3E}">
        <p14:creationId xmlns:p14="http://schemas.microsoft.com/office/powerpoint/2010/main" val="73670364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Lst>
  <p:hf sldNum="0" hdr="0" ftr="0" dt="0"/>
  <p:txStyles>
    <p:title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ct val="20000"/>
        </a:spcBef>
        <a:spcAft>
          <a:spcPts val="450"/>
        </a:spcAft>
        <a:buClr>
          <a:schemeClr val="accent1"/>
        </a:buClr>
        <a:buFont typeface="Wingdings 2" charset="2"/>
        <a:buChar char=""/>
        <a:defRPr sz="1350" kern="1200">
          <a:solidFill>
            <a:schemeClr val="tx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2" charset="2"/>
        <a:buChar char=""/>
        <a:defRPr sz="1200" kern="1200">
          <a:solidFill>
            <a:schemeClr val="tx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2" charset="2"/>
        <a:buChar char=""/>
        <a:defRPr sz="1050" kern="1200">
          <a:solidFill>
            <a:schemeClr val="tx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png"/><Relationship Id="rId4" Type="http://schemas.openxmlformats.org/officeDocument/2006/relationships/oleObject" Target="../embeddings/Microsoft_Excel_97-2003_Worksheet1.xls"/></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oleObject" Target="../embeddings/Microsoft_Excel_97-2003_Worksheet2.xls"/></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5.png"/><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5.png"/><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6.png"/><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6.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tandfonline.com/author/Bassiony,+Medhat"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6A2pnWyz7h0" TargetMode="External"/><Relationship Id="rId2" Type="http://schemas.openxmlformats.org/officeDocument/2006/relationships/hyperlink" Target="https://www.youtube.com/watch?v=82kYQ7j7X2s"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hyperlink" Target="https://www.ncbi.nlm.nih.gov/pmc/articles/PMC3883599/"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40.png"/><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hyperlink" Target="http://www.iqanda-cme.com/assets/pdf/glad-pci.pdf" TargetMode="External"/><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www2.gov.bc.ca/gov/content/health/practitioner-professional-resources/bc-guidelines/anxiety-and-depression-in-youth" TargetMode="External"/><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earch.proquest.com/docview/1667655007/1E8D07395F054399PQ/1?accountid=142908" TargetMode="External"/><Relationship Id="rId2" Type="http://schemas.openxmlformats.org/officeDocument/2006/relationships/hyperlink" Target="https://www.ncbi.nlm.nih.gov/pubmed/19860075"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www.jfcmonline.com/article.asp?issn=2230-8229;year=2012;volume=19;issue=1;spage=47;epage=51;aulast=Al-Sughayr"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hyperlink" Target="https://www.ncbi.nlm.nih.gov/pubmed/?term=Sacks%20D%5bAuthor%5d&amp;cauthor=true&amp;cauthor_uid=20019821" TargetMode="External"/><Relationship Id="rId3" Type="http://schemas.openxmlformats.org/officeDocument/2006/relationships/hyperlink" Target="http://www.who.int/violence_injury_prevention/violence/world_report/en/full_en.pdf" TargetMode="External"/><Relationship Id="rId7" Type="http://schemas.openxmlformats.org/officeDocument/2006/relationships/hyperlink" Target="https://www.ncbi.nlm.nih.gov/pmc/articles/PMC3883599/" TargetMode="External"/><Relationship Id="rId2" Type="http://schemas.openxmlformats.org/officeDocument/2006/relationships/hyperlink" Target="https://www.cdc.gov/violenceprevention/youthviolence/riskprotectivefactors.html" TargetMode="External"/><Relationship Id="rId1" Type="http://schemas.openxmlformats.org/officeDocument/2006/relationships/slideLayout" Target="../slideLayouts/slideLayout2.xml"/><Relationship Id="rId6" Type="http://schemas.openxmlformats.org/officeDocument/2006/relationships/hyperlink" Target="http://www.saudijobesity.com/article.asp?issn=2347-2618;year=2014;volume=2;issue=1;spage=29;epage=32;aulast=Balasubramanium;type=0" TargetMode="External"/><Relationship Id="rId5" Type="http://schemas.openxmlformats.org/officeDocument/2006/relationships/hyperlink" Target="https://www.ncbi.nlm.nih.gov/pubmed/25356689" TargetMode="External"/><Relationship Id="rId10" Type="http://schemas.openxmlformats.org/officeDocument/2006/relationships/image" Target="../media/image69.png"/><Relationship Id="rId4" Type="http://schemas.openxmlformats.org/officeDocument/2006/relationships/hyperlink" Target="https://www.ncbi.nlm.nih.gov/pubmed/26351801" TargetMode="External"/><Relationship Id="rId9" Type="http://schemas.openxmlformats.org/officeDocument/2006/relationships/hyperlink" Target="https://www.ncbi.nlm.nih.gov/pubmed/?term=Westwood%20M%5bAuthor%5d&amp;cauthor=true&amp;cauthor_uid=20019821"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b="7811"/>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827584" y="2276872"/>
            <a:ext cx="7772400" cy="1470025"/>
          </a:xfrm>
          <a:noFill/>
          <a:ln>
            <a:noFill/>
          </a:ln>
        </p:spPr>
        <p:style>
          <a:lnRef idx="2">
            <a:schemeClr val="dk1">
              <a:shade val="50000"/>
            </a:schemeClr>
          </a:lnRef>
          <a:fillRef idx="1">
            <a:schemeClr val="dk1"/>
          </a:fillRef>
          <a:effectRef idx="0">
            <a:schemeClr val="dk1"/>
          </a:effectRef>
          <a:fontRef idx="minor">
            <a:schemeClr val="lt1"/>
          </a:fontRef>
        </p:style>
        <p:txBody>
          <a:bodyPr/>
          <a:lstStyle/>
          <a:p>
            <a:r>
              <a:rPr lang="en-US" sz="5400" b="1" dirty="0" smtClean="0">
                <a:solidFill>
                  <a:schemeClr val="bg1"/>
                </a:solidFill>
              </a:rPr>
              <a:t>Adolescence health</a:t>
            </a:r>
            <a:endParaRPr lang="ar-SA" sz="5400" b="1" dirty="0">
              <a:solidFill>
                <a:schemeClr val="bg1"/>
              </a:solidFill>
            </a:endParaRPr>
          </a:p>
        </p:txBody>
      </p:sp>
      <p:sp>
        <p:nvSpPr>
          <p:cNvPr id="4" name="TextBox 3"/>
          <p:cNvSpPr txBox="1"/>
          <p:nvPr/>
        </p:nvSpPr>
        <p:spPr>
          <a:xfrm>
            <a:off x="323528" y="4365104"/>
            <a:ext cx="3102132" cy="1938992"/>
          </a:xfrm>
          <a:prstGeom prst="rect">
            <a:avLst/>
          </a:prstGeom>
          <a:noFill/>
        </p:spPr>
        <p:txBody>
          <a:bodyPr wrap="none" rtlCol="0">
            <a:spAutoFit/>
          </a:bodyPr>
          <a:lstStyle/>
          <a:p>
            <a:pPr algn="l"/>
            <a:r>
              <a:rPr lang="en-US" sz="2000" dirty="0" smtClean="0">
                <a:solidFill>
                  <a:schemeClr val="bg1"/>
                </a:solidFill>
              </a:rPr>
              <a:t>Fatima </a:t>
            </a:r>
            <a:r>
              <a:rPr lang="en-US" sz="2000" dirty="0" err="1" smtClean="0">
                <a:solidFill>
                  <a:schemeClr val="bg1"/>
                </a:solidFill>
              </a:rPr>
              <a:t>Alshammarni</a:t>
            </a:r>
            <a:endParaRPr lang="en-US" sz="2000" dirty="0" smtClean="0">
              <a:solidFill>
                <a:schemeClr val="bg1"/>
              </a:solidFill>
            </a:endParaRPr>
          </a:p>
          <a:p>
            <a:pPr algn="l"/>
            <a:r>
              <a:rPr lang="en-US" sz="2000" dirty="0" smtClean="0">
                <a:solidFill>
                  <a:schemeClr val="bg1"/>
                </a:solidFill>
              </a:rPr>
              <a:t>Sarah </a:t>
            </a:r>
            <a:r>
              <a:rPr lang="en-US" sz="2000" dirty="0" err="1" smtClean="0">
                <a:solidFill>
                  <a:schemeClr val="bg1"/>
                </a:solidFill>
              </a:rPr>
              <a:t>Alshehri</a:t>
            </a:r>
            <a:endParaRPr lang="en-US" sz="2000" dirty="0" smtClean="0">
              <a:solidFill>
                <a:schemeClr val="bg1"/>
              </a:solidFill>
            </a:endParaRPr>
          </a:p>
          <a:p>
            <a:pPr algn="l"/>
            <a:r>
              <a:rPr lang="en-US" sz="2000" dirty="0" err="1" smtClean="0">
                <a:solidFill>
                  <a:schemeClr val="bg1"/>
                </a:solidFill>
              </a:rPr>
              <a:t>Deema</a:t>
            </a:r>
            <a:r>
              <a:rPr lang="en-US" sz="2000" dirty="0" smtClean="0">
                <a:solidFill>
                  <a:schemeClr val="bg1"/>
                </a:solidFill>
              </a:rPr>
              <a:t> </a:t>
            </a:r>
            <a:r>
              <a:rPr lang="en-US" sz="2000" dirty="0" err="1" smtClean="0">
                <a:solidFill>
                  <a:schemeClr val="bg1"/>
                </a:solidFill>
              </a:rPr>
              <a:t>Alturki</a:t>
            </a:r>
            <a:endParaRPr lang="en-US" sz="2000" dirty="0" smtClean="0">
              <a:solidFill>
                <a:schemeClr val="bg1"/>
              </a:solidFill>
            </a:endParaRPr>
          </a:p>
          <a:p>
            <a:pPr algn="l"/>
            <a:r>
              <a:rPr lang="en-US" sz="2000" dirty="0" err="1" smtClean="0">
                <a:solidFill>
                  <a:schemeClr val="bg1"/>
                </a:solidFill>
              </a:rPr>
              <a:t>Jawaher</a:t>
            </a:r>
            <a:r>
              <a:rPr lang="en-US" sz="2000" dirty="0" smtClean="0">
                <a:solidFill>
                  <a:schemeClr val="bg1"/>
                </a:solidFill>
              </a:rPr>
              <a:t> </a:t>
            </a:r>
            <a:r>
              <a:rPr lang="en-US" sz="2000" dirty="0" err="1" smtClean="0">
                <a:solidFill>
                  <a:schemeClr val="bg1"/>
                </a:solidFill>
              </a:rPr>
              <a:t>Alabdulkarem</a:t>
            </a:r>
            <a:endParaRPr lang="en-US" sz="2000" dirty="0" smtClean="0">
              <a:solidFill>
                <a:schemeClr val="bg1"/>
              </a:solidFill>
            </a:endParaRPr>
          </a:p>
          <a:p>
            <a:pPr algn="l"/>
            <a:r>
              <a:rPr lang="en-US" sz="2000" dirty="0" smtClean="0">
                <a:solidFill>
                  <a:schemeClr val="bg1"/>
                </a:solidFill>
              </a:rPr>
              <a:t>Fay </a:t>
            </a:r>
            <a:r>
              <a:rPr lang="en-US" sz="2000" dirty="0" err="1" smtClean="0">
                <a:solidFill>
                  <a:schemeClr val="bg1"/>
                </a:solidFill>
              </a:rPr>
              <a:t>Alruwais</a:t>
            </a:r>
            <a:endParaRPr lang="en-US" sz="2000" dirty="0" smtClean="0">
              <a:solidFill>
                <a:schemeClr val="bg1"/>
              </a:solidFill>
            </a:endParaRPr>
          </a:p>
          <a:p>
            <a:pPr algn="l"/>
            <a:r>
              <a:rPr lang="en-US" sz="2000" dirty="0" smtClean="0">
                <a:solidFill>
                  <a:schemeClr val="bg1"/>
                </a:solidFill>
              </a:rPr>
              <a:t>Najoud Alotaibi</a:t>
            </a:r>
            <a:endParaRPr lang="en-US" sz="2000" dirty="0">
              <a:solidFill>
                <a:schemeClr val="bg1"/>
              </a:solidFill>
            </a:endParaRPr>
          </a:p>
        </p:txBody>
      </p:sp>
    </p:spTree>
    <p:extLst>
      <p:ext uri="{BB962C8B-B14F-4D97-AF65-F5344CB8AC3E}">
        <p14:creationId xmlns:p14="http://schemas.microsoft.com/office/powerpoint/2010/main" val="40215096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929295630"/>
              </p:ext>
            </p:extLst>
          </p:nvPr>
        </p:nvGraphicFramePr>
        <p:xfrm>
          <a:off x="755576" y="1676400"/>
          <a:ext cx="7418064" cy="378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1535460" y="1705233"/>
            <a:ext cx="1861350" cy="92333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fontAlgn="base"/>
            <a:r>
              <a:rPr lang="en-US" b="1" dirty="0"/>
              <a:t>Early pregnancy and childbirth</a:t>
            </a:r>
            <a:endParaRPr lang="en-US" dirty="0"/>
          </a:p>
        </p:txBody>
      </p:sp>
      <p:sp>
        <p:nvSpPr>
          <p:cNvPr id="4" name="Rectangle 3"/>
          <p:cNvSpPr/>
          <p:nvPr/>
        </p:nvSpPr>
        <p:spPr>
          <a:xfrm>
            <a:off x="2667000" y="5650299"/>
            <a:ext cx="527709" cy="369332"/>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pPr fontAlgn="base"/>
            <a:r>
              <a:rPr lang="en-US" b="1" dirty="0"/>
              <a:t>HIV</a:t>
            </a:r>
          </a:p>
        </p:txBody>
      </p:sp>
      <p:sp>
        <p:nvSpPr>
          <p:cNvPr id="5" name="Rectangle 4"/>
          <p:cNvSpPr/>
          <p:nvPr/>
        </p:nvSpPr>
        <p:spPr>
          <a:xfrm>
            <a:off x="5410200" y="5650299"/>
            <a:ext cx="1466056" cy="64633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b="1" dirty="0"/>
              <a:t>Depression </a:t>
            </a:r>
          </a:p>
          <a:p>
            <a:pPr algn="ctr"/>
            <a:r>
              <a:rPr lang="en-US" b="1" dirty="0"/>
              <a:t>suicide</a:t>
            </a:r>
            <a:endParaRPr lang="ar-SA" b="1" dirty="0"/>
          </a:p>
        </p:txBody>
      </p:sp>
      <p:sp>
        <p:nvSpPr>
          <p:cNvPr id="6" name="Rectangle 5"/>
          <p:cNvSpPr/>
          <p:nvPr/>
        </p:nvSpPr>
        <p:spPr>
          <a:xfrm>
            <a:off x="3844698" y="838200"/>
            <a:ext cx="1738921" cy="64633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fontAlgn="base"/>
            <a:r>
              <a:rPr lang="en-US" b="1" dirty="0"/>
              <a:t>Malnutrition and obesity</a:t>
            </a:r>
          </a:p>
        </p:txBody>
      </p:sp>
      <p:sp>
        <p:nvSpPr>
          <p:cNvPr id="7" name="Rectangle 6"/>
          <p:cNvSpPr/>
          <p:nvPr/>
        </p:nvSpPr>
        <p:spPr>
          <a:xfrm>
            <a:off x="6876256" y="4725144"/>
            <a:ext cx="1297384" cy="36933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fontAlgn="base"/>
            <a:r>
              <a:rPr lang="en-US" b="1" dirty="0"/>
              <a:t>Violence</a:t>
            </a:r>
          </a:p>
        </p:txBody>
      </p:sp>
      <p:sp>
        <p:nvSpPr>
          <p:cNvPr id="8" name="Rectangle 7"/>
          <p:cNvSpPr/>
          <p:nvPr/>
        </p:nvSpPr>
        <p:spPr>
          <a:xfrm>
            <a:off x="5583619" y="3253145"/>
            <a:ext cx="1292637" cy="92333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fontAlgn="base"/>
            <a:r>
              <a:rPr lang="en-US" b="1" dirty="0"/>
              <a:t>Alcohol and drugs</a:t>
            </a:r>
          </a:p>
        </p:txBody>
      </p:sp>
      <p:sp>
        <p:nvSpPr>
          <p:cNvPr id="9" name="Rectangle 8"/>
          <p:cNvSpPr/>
          <p:nvPr/>
        </p:nvSpPr>
        <p:spPr>
          <a:xfrm>
            <a:off x="5410200" y="1982232"/>
            <a:ext cx="896399" cy="369332"/>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fontAlgn="base"/>
            <a:r>
              <a:rPr lang="en-US" b="1" dirty="0"/>
              <a:t>Injuries</a:t>
            </a:r>
          </a:p>
        </p:txBody>
      </p:sp>
    </p:spTree>
    <p:extLst>
      <p:ext uri="{BB962C8B-B14F-4D97-AF65-F5344CB8AC3E}">
        <p14:creationId xmlns:p14="http://schemas.microsoft.com/office/powerpoint/2010/main" val="1817456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4707632" cy="461665"/>
          </a:xfrm>
          <a:prstGeom prst="rect">
            <a:avLst/>
          </a:prstGeom>
        </p:spPr>
        <p:txBody>
          <a:bodyPr wrap="square">
            <a:spAutoFit/>
          </a:bodyPr>
          <a:lstStyle/>
          <a:p>
            <a:pPr fontAlgn="base"/>
            <a:r>
              <a:rPr lang="en-US" sz="2400" b="1" dirty="0"/>
              <a:t>Main health issues include</a:t>
            </a:r>
            <a:r>
              <a:rPr lang="en-US" sz="2400" b="1" dirty="0" smtClean="0"/>
              <a:t>:</a:t>
            </a:r>
            <a:endParaRPr lang="en-US" sz="2400" b="1" dirty="0"/>
          </a:p>
        </p:txBody>
      </p:sp>
      <p:sp>
        <p:nvSpPr>
          <p:cNvPr id="4" name="Rectangle 3"/>
          <p:cNvSpPr/>
          <p:nvPr/>
        </p:nvSpPr>
        <p:spPr>
          <a:xfrm>
            <a:off x="838200" y="762000"/>
            <a:ext cx="7774214"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l" fontAlgn="base"/>
            <a:r>
              <a:rPr lang="en-US" b="1" dirty="0"/>
              <a:t>Early pregnancy and </a:t>
            </a:r>
            <a:r>
              <a:rPr lang="en-US" b="1" dirty="0" smtClean="0"/>
              <a:t>childbirth</a:t>
            </a:r>
            <a:endParaRPr lang="en-US" dirty="0"/>
          </a:p>
          <a:p>
            <a:pPr algn="l"/>
            <a:r>
              <a:rPr lang="en-US" dirty="0" smtClean="0"/>
              <a:t>Complications </a:t>
            </a:r>
            <a:r>
              <a:rPr lang="en-US" dirty="0"/>
              <a:t>linked to pregnancy and childbirth are the second cause of death for 15-19-year-old girls globally.</a:t>
            </a:r>
            <a:endParaRPr lang="ar-SA" dirty="0"/>
          </a:p>
        </p:txBody>
      </p:sp>
      <p:sp>
        <p:nvSpPr>
          <p:cNvPr id="5" name="Rectangle 4"/>
          <p:cNvSpPr/>
          <p:nvPr/>
        </p:nvSpPr>
        <p:spPr>
          <a:xfrm>
            <a:off x="834570" y="1905000"/>
            <a:ext cx="7777844" cy="64633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l" fontAlgn="base"/>
            <a:r>
              <a:rPr lang="en-US" b="1" dirty="0"/>
              <a:t>HIV</a:t>
            </a:r>
          </a:p>
          <a:p>
            <a:pPr algn="l" fontAlgn="base"/>
            <a:r>
              <a:rPr lang="en-US" dirty="0"/>
              <a:t>More than 2 million adolescents are living with HIV</a:t>
            </a:r>
          </a:p>
        </p:txBody>
      </p:sp>
      <p:sp>
        <p:nvSpPr>
          <p:cNvPr id="6" name="Rectangle 5"/>
          <p:cNvSpPr/>
          <p:nvPr/>
        </p:nvSpPr>
        <p:spPr>
          <a:xfrm>
            <a:off x="838200" y="2810470"/>
            <a:ext cx="7774214" cy="92333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l" fontAlgn="base"/>
            <a:r>
              <a:rPr lang="en-US" b="1" dirty="0"/>
              <a:t>Mental health</a:t>
            </a:r>
          </a:p>
          <a:p>
            <a:pPr algn="l" fontAlgn="base"/>
            <a:r>
              <a:rPr lang="en-US" dirty="0"/>
              <a:t>Depression is the top cause of illness and disability among adolescents and suicide is the third cause of death</a:t>
            </a:r>
          </a:p>
        </p:txBody>
      </p:sp>
      <p:sp>
        <p:nvSpPr>
          <p:cNvPr id="7" name="Rectangle 6"/>
          <p:cNvSpPr/>
          <p:nvPr/>
        </p:nvSpPr>
        <p:spPr>
          <a:xfrm>
            <a:off x="809170" y="5105400"/>
            <a:ext cx="7777844"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fontAlgn="base"/>
            <a:r>
              <a:rPr lang="en-US" b="1" dirty="0" smtClean="0"/>
              <a:t>Violence</a:t>
            </a:r>
            <a:endParaRPr lang="en-US" b="1" dirty="0"/>
          </a:p>
        </p:txBody>
      </p:sp>
      <p:sp>
        <p:nvSpPr>
          <p:cNvPr id="8" name="Rectangle 7"/>
          <p:cNvSpPr/>
          <p:nvPr/>
        </p:nvSpPr>
        <p:spPr>
          <a:xfrm>
            <a:off x="809170" y="5689431"/>
            <a:ext cx="7803244"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l" fontAlgn="base"/>
            <a:r>
              <a:rPr lang="en-US" b="1" dirty="0"/>
              <a:t>Alcohol and </a:t>
            </a:r>
            <a:r>
              <a:rPr lang="en-US" b="1" dirty="0" smtClean="0"/>
              <a:t>drugs</a:t>
            </a:r>
            <a:endParaRPr lang="en-US" b="1" dirty="0"/>
          </a:p>
        </p:txBody>
      </p:sp>
      <p:sp>
        <p:nvSpPr>
          <p:cNvPr id="9" name="Rectangle 8"/>
          <p:cNvSpPr/>
          <p:nvPr/>
        </p:nvSpPr>
        <p:spPr>
          <a:xfrm>
            <a:off x="809170" y="6243429"/>
            <a:ext cx="7777844"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l" fontAlgn="base"/>
            <a:r>
              <a:rPr lang="en-US" b="1" dirty="0"/>
              <a:t>Injuries</a:t>
            </a:r>
          </a:p>
        </p:txBody>
      </p:sp>
      <p:sp>
        <p:nvSpPr>
          <p:cNvPr id="10" name="Rectangle 9"/>
          <p:cNvSpPr/>
          <p:nvPr/>
        </p:nvSpPr>
        <p:spPr>
          <a:xfrm>
            <a:off x="809170" y="3962400"/>
            <a:ext cx="7777844"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l" fontAlgn="base"/>
            <a:r>
              <a:rPr lang="en-US" b="1" dirty="0"/>
              <a:t>Malnutrition and </a:t>
            </a:r>
            <a:r>
              <a:rPr lang="en-US" b="1" dirty="0" smtClean="0"/>
              <a:t>obesity</a:t>
            </a:r>
          </a:p>
          <a:p>
            <a:pPr algn="l" fontAlgn="base"/>
            <a:r>
              <a:rPr lang="en-US" dirty="0" smtClean="0"/>
              <a:t>Anemia </a:t>
            </a:r>
            <a:r>
              <a:rPr lang="en-US" dirty="0"/>
              <a:t>resulting from a lack of iron affects girls and boys, and is the third cause of years lost to death and disability.</a:t>
            </a:r>
            <a:endParaRPr lang="en-US" b="1" dirty="0"/>
          </a:p>
        </p:txBody>
      </p:sp>
    </p:spTree>
    <p:extLst>
      <p:ext uri="{BB962C8B-B14F-4D97-AF65-F5344CB8AC3E}">
        <p14:creationId xmlns:p14="http://schemas.microsoft.com/office/powerpoint/2010/main" val="40220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Violence and bulling in adolescent </a:t>
            </a:r>
            <a:endParaRPr lang="ar-SA" dirty="0"/>
          </a:p>
        </p:txBody>
      </p:sp>
      <p:sp>
        <p:nvSpPr>
          <p:cNvPr id="3" name="عنصر نائب للمحتوى 2"/>
          <p:cNvSpPr>
            <a:spLocks noGrp="1"/>
          </p:cNvSpPr>
          <p:nvPr>
            <p:ph idx="1"/>
          </p:nvPr>
        </p:nvSpPr>
        <p:spPr/>
        <p:txBody>
          <a:bodyPr>
            <a:normAutofit/>
          </a:bodyPr>
          <a:lstStyle/>
          <a:p>
            <a:pPr indent="-342900" algn="l"/>
            <a:endParaRPr lang="en-US" sz="1800" dirty="0" smtClean="0"/>
          </a:p>
          <a:p>
            <a:pPr marL="0" indent="0" algn="l">
              <a:buNone/>
            </a:pPr>
            <a:r>
              <a:rPr lang="en-US" sz="1800" dirty="0"/>
              <a:t>• </a:t>
            </a:r>
            <a:r>
              <a:rPr lang="en-US" sz="1800" dirty="0" smtClean="0"/>
              <a:t>An </a:t>
            </a:r>
            <a:r>
              <a:rPr lang="en-US" sz="1800" dirty="0"/>
              <a:t>estimated </a:t>
            </a:r>
            <a:r>
              <a:rPr lang="en-US" sz="1800" dirty="0">
                <a:solidFill>
                  <a:schemeClr val="accent2">
                    <a:lumMod val="75000"/>
                  </a:schemeClr>
                </a:solidFill>
              </a:rPr>
              <a:t>180 adolescents </a:t>
            </a:r>
            <a:r>
              <a:rPr lang="en-US" sz="1800" dirty="0"/>
              <a:t>die every day as a </a:t>
            </a:r>
            <a:r>
              <a:rPr lang="en-US" sz="1800" dirty="0" smtClean="0"/>
              <a:t>result </a:t>
            </a:r>
            <a:r>
              <a:rPr lang="en-US" sz="1800" dirty="0"/>
              <a:t>of interpersonal violence. </a:t>
            </a:r>
            <a:endParaRPr lang="en-US" sz="1800" dirty="0" smtClean="0"/>
          </a:p>
          <a:p>
            <a:pPr marL="0" indent="0" algn="l">
              <a:buNone/>
            </a:pPr>
            <a:endParaRPr lang="en-US" sz="1800" dirty="0" smtClean="0"/>
          </a:p>
          <a:p>
            <a:pPr marL="0" indent="0" algn="l">
              <a:buNone/>
            </a:pPr>
            <a:r>
              <a:rPr lang="en-US" sz="1800" dirty="0" smtClean="0"/>
              <a:t>• </a:t>
            </a:r>
            <a:r>
              <a:rPr lang="en-US" sz="1800" dirty="0"/>
              <a:t>Around </a:t>
            </a:r>
            <a:r>
              <a:rPr lang="en-US" sz="1800" dirty="0">
                <a:solidFill>
                  <a:schemeClr val="accent2">
                    <a:lumMod val="75000"/>
                  </a:schemeClr>
                </a:solidFill>
              </a:rPr>
              <a:t>1 of every 3 deaths </a:t>
            </a:r>
            <a:r>
              <a:rPr lang="en-US" sz="1800" dirty="0"/>
              <a:t>among adolescent males of the low- and middle-income countries in the WHO Americas Region is due to violence</a:t>
            </a:r>
            <a:r>
              <a:rPr lang="en-US" sz="1800" dirty="0" smtClean="0"/>
              <a:t>.</a:t>
            </a:r>
          </a:p>
          <a:p>
            <a:pPr marL="0" indent="0" algn="l">
              <a:buNone/>
            </a:pPr>
            <a:endParaRPr lang="en-US" sz="1800" dirty="0"/>
          </a:p>
          <a:p>
            <a:pPr marL="0" indent="0" algn="l">
              <a:buNone/>
            </a:pPr>
            <a:r>
              <a:rPr lang="en-US" sz="1800" dirty="0" smtClean="0"/>
              <a:t>• </a:t>
            </a:r>
            <a:r>
              <a:rPr lang="en-US" sz="1800" dirty="0"/>
              <a:t>Globally, </a:t>
            </a:r>
            <a:r>
              <a:rPr lang="en-US" sz="1800" dirty="0">
                <a:solidFill>
                  <a:schemeClr val="accent2">
                    <a:lumMod val="75000"/>
                  </a:schemeClr>
                </a:solidFill>
              </a:rPr>
              <a:t>some 30% of girls </a:t>
            </a:r>
            <a:r>
              <a:rPr lang="en-US" sz="1800" dirty="0"/>
              <a:t>aged 15 to 19 experience violence by a partner.</a:t>
            </a:r>
            <a:endParaRPr lang="ar-SA" sz="1800" dirty="0"/>
          </a:p>
        </p:txBody>
      </p:sp>
    </p:spTree>
    <p:extLst>
      <p:ext uri="{BB962C8B-B14F-4D97-AF65-F5344CB8AC3E}">
        <p14:creationId xmlns:p14="http://schemas.microsoft.com/office/powerpoint/2010/main" val="58692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07500" y="692696"/>
            <a:ext cx="7928999" cy="970450"/>
          </a:xfrm>
        </p:spPr>
        <p:txBody>
          <a:bodyPr>
            <a:noAutofit/>
          </a:bodyPr>
          <a:lstStyle/>
          <a:p>
            <a:r>
              <a:rPr lang="en-US" sz="3200" b="1" dirty="0">
                <a:solidFill>
                  <a:schemeClr val="bg1"/>
                </a:solidFill>
              </a:rPr>
              <a:t>Factors Which Increase Risk of Violent Behavior:</a:t>
            </a:r>
            <a:r>
              <a:rPr lang="en-US" sz="3200" dirty="0">
                <a:solidFill>
                  <a:schemeClr val="bg1"/>
                </a:solidFill>
              </a:rPr>
              <a:t> </a:t>
            </a:r>
            <a:endParaRPr lang="ar-SA" sz="3200" dirty="0">
              <a:solidFill>
                <a:schemeClr val="bg1"/>
              </a:solidFill>
            </a:endParaRPr>
          </a:p>
        </p:txBody>
      </p:sp>
      <p:sp>
        <p:nvSpPr>
          <p:cNvPr id="3" name="عنصر نائب للمحتوى 2"/>
          <p:cNvSpPr>
            <a:spLocks noGrp="1"/>
          </p:cNvSpPr>
          <p:nvPr>
            <p:ph idx="1"/>
          </p:nvPr>
        </p:nvSpPr>
        <p:spPr>
          <a:xfrm>
            <a:off x="457199" y="1679264"/>
            <a:ext cx="8229600" cy="4373563"/>
          </a:xfrm>
        </p:spPr>
        <p:txBody>
          <a:bodyPr>
            <a:normAutofit/>
          </a:bodyPr>
          <a:lstStyle/>
          <a:p>
            <a:pPr marL="0" indent="0" algn="l">
              <a:buNone/>
            </a:pPr>
            <a:endParaRPr lang="en-US" sz="1600" dirty="0" smtClean="0">
              <a:solidFill>
                <a:srgbClr val="002060"/>
              </a:solidFill>
            </a:endParaRPr>
          </a:p>
          <a:p>
            <a:pPr marL="0" indent="0" algn="l">
              <a:lnSpc>
                <a:spcPct val="150000"/>
              </a:lnSpc>
              <a:buNone/>
            </a:pPr>
            <a:r>
              <a:rPr lang="en-US" sz="1600" dirty="0" smtClean="0">
                <a:solidFill>
                  <a:schemeClr val="accent2">
                    <a:lumMod val="50000"/>
                  </a:schemeClr>
                </a:solidFill>
              </a:rPr>
              <a:t>1- </a:t>
            </a:r>
            <a:r>
              <a:rPr lang="en-US" sz="1600" dirty="0">
                <a:solidFill>
                  <a:schemeClr val="accent2">
                    <a:lumMod val="50000"/>
                  </a:schemeClr>
                </a:solidFill>
              </a:rPr>
              <a:t>Being the victim of physical abuse and/or sexual abuse. </a:t>
            </a:r>
            <a:endParaRPr lang="en-US" sz="1600" dirty="0" smtClean="0">
              <a:solidFill>
                <a:schemeClr val="accent2">
                  <a:lumMod val="50000"/>
                </a:schemeClr>
              </a:solidFill>
            </a:endParaRPr>
          </a:p>
          <a:p>
            <a:pPr marL="0" indent="0" algn="l">
              <a:lnSpc>
                <a:spcPct val="150000"/>
              </a:lnSpc>
              <a:buNone/>
            </a:pPr>
            <a:r>
              <a:rPr lang="en-US" sz="1600" dirty="0" smtClean="0">
                <a:solidFill>
                  <a:schemeClr val="accent2">
                    <a:lumMod val="50000"/>
                  </a:schemeClr>
                </a:solidFill>
              </a:rPr>
              <a:t>2- </a:t>
            </a:r>
            <a:r>
              <a:rPr lang="en-US" sz="1600" dirty="0">
                <a:solidFill>
                  <a:schemeClr val="accent2">
                    <a:lumMod val="50000"/>
                  </a:schemeClr>
                </a:solidFill>
              </a:rPr>
              <a:t>Exposure to violence in the home and/or community. </a:t>
            </a:r>
            <a:endParaRPr lang="en-US" sz="1600" dirty="0" smtClean="0">
              <a:solidFill>
                <a:schemeClr val="accent2">
                  <a:lumMod val="50000"/>
                </a:schemeClr>
              </a:solidFill>
            </a:endParaRPr>
          </a:p>
          <a:p>
            <a:pPr marL="0" indent="0" algn="l">
              <a:lnSpc>
                <a:spcPct val="150000"/>
              </a:lnSpc>
              <a:buNone/>
            </a:pPr>
            <a:r>
              <a:rPr lang="en-US" sz="1600" dirty="0" smtClean="0">
                <a:solidFill>
                  <a:schemeClr val="accent2">
                    <a:lumMod val="75000"/>
                  </a:schemeClr>
                </a:solidFill>
              </a:rPr>
              <a:t>3- </a:t>
            </a:r>
            <a:r>
              <a:rPr lang="en-US" sz="1600" dirty="0">
                <a:solidFill>
                  <a:schemeClr val="accent2">
                    <a:lumMod val="75000"/>
                  </a:schemeClr>
                </a:solidFill>
              </a:rPr>
              <a:t>Genetic factors. </a:t>
            </a:r>
            <a:endParaRPr lang="en-US" sz="1600" dirty="0" smtClean="0">
              <a:solidFill>
                <a:schemeClr val="accent2">
                  <a:lumMod val="75000"/>
                </a:schemeClr>
              </a:solidFill>
            </a:endParaRPr>
          </a:p>
          <a:p>
            <a:pPr marL="0" indent="0" algn="l">
              <a:lnSpc>
                <a:spcPct val="150000"/>
              </a:lnSpc>
              <a:buNone/>
            </a:pPr>
            <a:r>
              <a:rPr lang="en-US" sz="1600" dirty="0" smtClean="0">
                <a:solidFill>
                  <a:schemeClr val="accent2">
                    <a:lumMod val="75000"/>
                  </a:schemeClr>
                </a:solidFill>
              </a:rPr>
              <a:t>4- </a:t>
            </a:r>
            <a:r>
              <a:rPr lang="en-US" sz="1600" dirty="0">
                <a:solidFill>
                  <a:schemeClr val="accent2">
                    <a:lumMod val="75000"/>
                  </a:schemeClr>
                </a:solidFill>
              </a:rPr>
              <a:t>Exposure to violence in media (TV, movies, etc</a:t>
            </a:r>
            <a:r>
              <a:rPr lang="en-US" sz="1600" dirty="0" smtClean="0">
                <a:solidFill>
                  <a:schemeClr val="accent2">
                    <a:lumMod val="75000"/>
                  </a:schemeClr>
                </a:solidFill>
              </a:rPr>
              <a:t>.).</a:t>
            </a:r>
          </a:p>
          <a:p>
            <a:pPr marL="0" indent="0" algn="l">
              <a:lnSpc>
                <a:spcPct val="150000"/>
              </a:lnSpc>
              <a:buNone/>
            </a:pPr>
            <a:r>
              <a:rPr lang="en-US" sz="1600" dirty="0" smtClean="0">
                <a:solidFill>
                  <a:schemeClr val="accent2">
                    <a:lumMod val="75000"/>
                  </a:schemeClr>
                </a:solidFill>
              </a:rPr>
              <a:t>5- </a:t>
            </a:r>
            <a:r>
              <a:rPr lang="en-US" sz="1600" dirty="0">
                <a:solidFill>
                  <a:schemeClr val="accent2">
                    <a:lumMod val="75000"/>
                  </a:schemeClr>
                </a:solidFill>
              </a:rPr>
              <a:t>Use of drugs or alcohol. </a:t>
            </a:r>
            <a:endParaRPr lang="en-US" sz="1600" dirty="0" smtClean="0">
              <a:solidFill>
                <a:schemeClr val="accent2">
                  <a:lumMod val="75000"/>
                </a:schemeClr>
              </a:solidFill>
            </a:endParaRPr>
          </a:p>
          <a:p>
            <a:pPr marL="0" indent="0" algn="l">
              <a:lnSpc>
                <a:spcPct val="150000"/>
              </a:lnSpc>
              <a:buNone/>
            </a:pPr>
            <a:r>
              <a:rPr lang="en-US" sz="1600" dirty="0" smtClean="0">
                <a:solidFill>
                  <a:schemeClr val="accent2"/>
                </a:solidFill>
              </a:rPr>
              <a:t>6- </a:t>
            </a:r>
            <a:r>
              <a:rPr lang="en-US" sz="1600" dirty="0">
                <a:solidFill>
                  <a:schemeClr val="accent2"/>
                </a:solidFill>
              </a:rPr>
              <a:t>Presence of firearms in home</a:t>
            </a:r>
            <a:r>
              <a:rPr lang="en-US" sz="1600" dirty="0" smtClean="0">
                <a:solidFill>
                  <a:schemeClr val="accent2"/>
                </a:solidFill>
              </a:rPr>
              <a:t>.</a:t>
            </a:r>
          </a:p>
          <a:p>
            <a:pPr marL="0" indent="0" algn="l">
              <a:lnSpc>
                <a:spcPct val="150000"/>
              </a:lnSpc>
              <a:buNone/>
            </a:pPr>
            <a:r>
              <a:rPr lang="en-US" sz="1600" dirty="0" smtClean="0">
                <a:solidFill>
                  <a:schemeClr val="accent2"/>
                </a:solidFill>
              </a:rPr>
              <a:t>7- </a:t>
            </a:r>
            <a:r>
              <a:rPr lang="en-US" sz="1600" dirty="0">
                <a:solidFill>
                  <a:schemeClr val="accent2"/>
                </a:solidFill>
              </a:rPr>
              <a:t>Combination of stressful family socioeconomic factors</a:t>
            </a:r>
            <a:endParaRPr lang="ar-SA" sz="1600" dirty="0">
              <a:solidFill>
                <a:schemeClr val="accent2"/>
              </a:solidFill>
            </a:endParaRPr>
          </a:p>
        </p:txBody>
      </p:sp>
    </p:spTree>
    <p:extLst>
      <p:ext uri="{BB962C8B-B14F-4D97-AF65-F5344CB8AC3E}">
        <p14:creationId xmlns:p14="http://schemas.microsoft.com/office/powerpoint/2010/main" val="23709924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5536" y="229333"/>
            <a:ext cx="8260672" cy="1039427"/>
          </a:xfrm>
        </p:spPr>
        <p:txBody>
          <a:bodyPr>
            <a:normAutofit/>
          </a:bodyPr>
          <a:lstStyle/>
          <a:p>
            <a:r>
              <a:rPr lang="en-US" b="1" dirty="0"/>
              <a:t>Prevention</a:t>
            </a:r>
            <a:br>
              <a:rPr lang="en-US" b="1" dirty="0"/>
            </a:br>
            <a:endParaRPr lang="ar-SA" dirty="0"/>
          </a:p>
        </p:txBody>
      </p:sp>
      <p:graphicFrame>
        <p:nvGraphicFramePr>
          <p:cNvPr id="6" name="رسم تخطيطي 5"/>
          <p:cNvGraphicFramePr/>
          <p:nvPr>
            <p:extLst>
              <p:ext uri="{D42A27DB-BD31-4B8C-83A1-F6EECF244321}">
                <p14:modId xmlns:p14="http://schemas.microsoft.com/office/powerpoint/2010/main" val="2060109055"/>
              </p:ext>
            </p:extLst>
          </p:nvPr>
        </p:nvGraphicFramePr>
        <p:xfrm>
          <a:off x="107504" y="836712"/>
          <a:ext cx="9036496" cy="6624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71577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590800" y="188913"/>
            <a:ext cx="6553200" cy="6457950"/>
          </a:xfrm>
        </p:spPr>
      </p:pic>
    </p:spTree>
    <p:extLst>
      <p:ext uri="{BB962C8B-B14F-4D97-AF65-F5344CB8AC3E}">
        <p14:creationId xmlns:p14="http://schemas.microsoft.com/office/powerpoint/2010/main" val="41932814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a:bodyPr>
          <a:lstStyle/>
          <a:p>
            <a:pPr marL="0" indent="0" algn="l">
              <a:buNone/>
            </a:pPr>
            <a:r>
              <a:rPr lang="en-US" sz="1600" b="1" dirty="0">
                <a:solidFill>
                  <a:srgbClr val="002060"/>
                </a:solidFill>
              </a:rPr>
              <a:t>What can be done? </a:t>
            </a:r>
            <a:endParaRPr lang="en-US" sz="1600" b="1" dirty="0" smtClean="0">
              <a:solidFill>
                <a:srgbClr val="002060"/>
              </a:solidFill>
            </a:endParaRPr>
          </a:p>
          <a:p>
            <a:pPr marL="0" indent="0" algn="l">
              <a:buNone/>
            </a:pPr>
            <a:r>
              <a:rPr lang="en-US" sz="1600" dirty="0" smtClean="0"/>
              <a:t>Whenever </a:t>
            </a:r>
            <a:r>
              <a:rPr lang="en-US" sz="1600" dirty="0"/>
              <a:t>a parent or other adult is concerned, they should immediately arrange for a comprehensive evaluation by a </a:t>
            </a:r>
            <a:r>
              <a:rPr lang="en-US" sz="1600" dirty="0" smtClean="0"/>
              <a:t>qualified </a:t>
            </a:r>
            <a:r>
              <a:rPr lang="en-US" sz="1600" dirty="0"/>
              <a:t>mental health professional</a:t>
            </a:r>
            <a:endParaRPr lang="ar-SA" sz="1600" dirty="0"/>
          </a:p>
          <a:p>
            <a:pPr marL="0" indent="0" algn="l">
              <a:buNone/>
            </a:pPr>
            <a:endParaRPr lang="en-US" sz="1600" dirty="0" smtClean="0"/>
          </a:p>
          <a:p>
            <a:pPr marL="0" indent="0" algn="l">
              <a:buNone/>
            </a:pPr>
            <a:r>
              <a:rPr lang="en-US" sz="1600" b="1" dirty="0" smtClean="0">
                <a:solidFill>
                  <a:srgbClr val="002060"/>
                </a:solidFill>
              </a:rPr>
              <a:t>the </a:t>
            </a:r>
            <a:r>
              <a:rPr lang="en-US" sz="1600" b="1" dirty="0">
                <a:solidFill>
                  <a:srgbClr val="002060"/>
                </a:solidFill>
              </a:rPr>
              <a:t>goals of treatment</a:t>
            </a:r>
            <a:r>
              <a:rPr lang="en-US" sz="1600" dirty="0"/>
              <a:t> typically focus on helping </a:t>
            </a:r>
            <a:r>
              <a:rPr lang="en-US" sz="1600" dirty="0" smtClean="0"/>
              <a:t>them to</a:t>
            </a:r>
            <a:r>
              <a:rPr lang="en-US" sz="1600" dirty="0"/>
              <a:t>: learn how to control </a:t>
            </a:r>
            <a:r>
              <a:rPr lang="en-US" sz="1600" dirty="0" smtClean="0"/>
              <a:t>there </a:t>
            </a:r>
            <a:r>
              <a:rPr lang="en-US" sz="1600" dirty="0"/>
              <a:t>anger; express anger and frustrations in appropriate ways; be responsible for </a:t>
            </a:r>
            <a:r>
              <a:rPr lang="en-US" sz="1600" dirty="0" smtClean="0"/>
              <a:t>there </a:t>
            </a:r>
            <a:r>
              <a:rPr lang="en-US" sz="1600" dirty="0"/>
              <a:t>actions; and accept consequences. In addition, family conflicts, school problems, and community issues must be addressed.</a:t>
            </a:r>
            <a:endParaRPr lang="ar-SA" sz="1600" dirty="0"/>
          </a:p>
          <a:p>
            <a:pPr marL="0" indent="0" algn="l">
              <a:buNone/>
            </a:pPr>
            <a:endParaRPr lang="ar-SA" sz="1600" dirty="0"/>
          </a:p>
        </p:txBody>
      </p:sp>
    </p:spTree>
    <p:extLst>
      <p:ext uri="{BB962C8B-B14F-4D97-AF65-F5344CB8AC3E}">
        <p14:creationId xmlns:p14="http://schemas.microsoft.com/office/powerpoint/2010/main" val="13758965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544" y="1916832"/>
            <a:ext cx="8335963" cy="6217087"/>
          </a:xfrm>
          <a:prstGeom prst="rect">
            <a:avLst/>
          </a:prstGeom>
        </p:spPr>
        <p:txBody>
          <a:bodyPr>
            <a:spAutoFit/>
          </a:bodyPr>
          <a:lstStyle/>
          <a:p>
            <a:pPr>
              <a:defRPr/>
            </a:pPr>
            <a:r>
              <a:rPr lang="en-US" altLang="en-US" sz="2000" b="1" dirty="0" err="1">
                <a:solidFill>
                  <a:schemeClr val="bg1">
                    <a:lumMod val="50000"/>
                  </a:schemeClr>
                </a:solidFill>
              </a:rPr>
              <a:t>AlBuhairan</a:t>
            </a:r>
            <a:r>
              <a:rPr lang="en-US" altLang="en-US" sz="2000" b="1" dirty="0">
                <a:solidFill>
                  <a:schemeClr val="bg1">
                    <a:lumMod val="50000"/>
                  </a:schemeClr>
                </a:solidFill>
              </a:rPr>
              <a:t> et al. </a:t>
            </a:r>
            <a:r>
              <a:rPr lang="en-US" altLang="en-US" sz="2000" b="1" dirty="0" err="1">
                <a:solidFill>
                  <a:schemeClr val="bg1">
                    <a:lumMod val="50000"/>
                  </a:schemeClr>
                </a:solidFill>
              </a:rPr>
              <a:t>Jeeluna</a:t>
            </a:r>
            <a:r>
              <a:rPr lang="en-US" altLang="en-US" sz="2000" b="1" dirty="0">
                <a:solidFill>
                  <a:schemeClr val="bg1">
                    <a:lumMod val="50000"/>
                  </a:schemeClr>
                </a:solidFill>
              </a:rPr>
              <a:t>. 2014</a:t>
            </a:r>
          </a:p>
          <a:p>
            <a:pPr>
              <a:defRPr/>
            </a:pPr>
            <a:r>
              <a:rPr lang="en-US" altLang="en-US" sz="2000" b="1" dirty="0">
                <a:solidFill>
                  <a:schemeClr val="bg1">
                    <a:lumMod val="50000"/>
                  </a:schemeClr>
                </a:solidFill>
              </a:rPr>
              <a:t>Adolescent health survey  ( 12,575 ) </a:t>
            </a:r>
          </a:p>
          <a:p>
            <a:pPr>
              <a:defRPr/>
            </a:pPr>
            <a:endParaRPr lang="en-US" altLang="en-US" sz="2000" b="1" dirty="0">
              <a:solidFill>
                <a:schemeClr val="bg1">
                  <a:lumMod val="50000"/>
                </a:schemeClr>
              </a:solidFill>
            </a:endParaRPr>
          </a:p>
          <a:p>
            <a:pPr algn="l">
              <a:defRPr/>
            </a:pPr>
            <a:r>
              <a:rPr lang="en-US" altLang="en-US" sz="2400" b="1" dirty="0">
                <a:solidFill>
                  <a:schemeClr val="accent2">
                    <a:lumMod val="60000"/>
                    <a:lumOff val="40000"/>
                  </a:schemeClr>
                </a:solidFill>
              </a:rPr>
              <a:t>One out of every 4 adolescents </a:t>
            </a:r>
            <a:r>
              <a:rPr lang="en-US" altLang="en-US" sz="2400" b="1" dirty="0"/>
              <a:t>were found to </a:t>
            </a:r>
            <a:r>
              <a:rPr lang="en-US" altLang="en-US" sz="2400" b="1" dirty="0" smtClean="0"/>
              <a:t>have </a:t>
            </a:r>
            <a:r>
              <a:rPr lang="en-US" altLang="en-US" sz="2400" b="1" dirty="0"/>
              <a:t>been bullied at school during the 30 days preceding the study (AlBuhairan et al., 2014</a:t>
            </a:r>
            <a:r>
              <a:rPr lang="en-US" altLang="en-US" sz="2400" b="1" dirty="0" smtClean="0"/>
              <a:t>)</a:t>
            </a:r>
          </a:p>
          <a:p>
            <a:pPr algn="l">
              <a:defRPr/>
            </a:pPr>
            <a:r>
              <a:rPr lang="en-US" altLang="en-US" sz="2400" b="1" dirty="0" smtClean="0"/>
              <a:t>________________</a:t>
            </a:r>
          </a:p>
          <a:p>
            <a:pPr algn="l">
              <a:defRPr/>
            </a:pPr>
            <a:endParaRPr lang="en-US" altLang="en-US" sz="2400" b="1" dirty="0" smtClean="0"/>
          </a:p>
          <a:p>
            <a:pPr algn="l">
              <a:buSzPct val="100000"/>
              <a:defRPr/>
            </a:pPr>
            <a:r>
              <a:rPr lang="en-US" altLang="en-US" sz="2000" b="1" dirty="0">
                <a:solidFill>
                  <a:schemeClr val="bg1">
                    <a:lumMod val="65000"/>
                  </a:schemeClr>
                </a:solidFill>
              </a:rPr>
              <a:t>Al </a:t>
            </a:r>
            <a:r>
              <a:rPr lang="en-US" altLang="en-US" sz="2000" b="1" dirty="0" err="1">
                <a:solidFill>
                  <a:schemeClr val="bg1">
                    <a:lumMod val="65000"/>
                  </a:schemeClr>
                </a:solidFill>
              </a:rPr>
              <a:t>Eissa</a:t>
            </a:r>
            <a:r>
              <a:rPr lang="en-US" altLang="en-US" sz="2000" b="1" dirty="0">
                <a:solidFill>
                  <a:schemeClr val="bg1">
                    <a:lumMod val="65000"/>
                  </a:schemeClr>
                </a:solidFill>
              </a:rPr>
              <a:t> et al., 2013) ICAST-CH survey </a:t>
            </a:r>
          </a:p>
          <a:p>
            <a:pPr algn="l">
              <a:buSzPct val="100000"/>
              <a:defRPr/>
            </a:pPr>
            <a:endParaRPr lang="en-US" altLang="en-US" sz="2800" b="1" dirty="0"/>
          </a:p>
          <a:p>
            <a:pPr algn="l">
              <a:buSzPct val="100000"/>
              <a:defRPr/>
            </a:pPr>
            <a:r>
              <a:rPr lang="en-US" altLang="en-US" sz="2400" b="1" dirty="0">
                <a:solidFill>
                  <a:schemeClr val="accent2">
                    <a:lumMod val="60000"/>
                    <a:lumOff val="40000"/>
                  </a:schemeClr>
                </a:solidFill>
              </a:rPr>
              <a:t>One out of every 2 adolescents</a:t>
            </a:r>
            <a:r>
              <a:rPr lang="en-US" altLang="en-US" sz="2400" b="1" dirty="0"/>
              <a:t> (47%) of the students had been exposed to bullying during the year preceding the study, ICAST  (Al </a:t>
            </a:r>
            <a:r>
              <a:rPr lang="en-US" altLang="en-US" sz="2400" b="1" dirty="0" err="1"/>
              <a:t>Eissa</a:t>
            </a:r>
            <a:r>
              <a:rPr lang="en-US" altLang="en-US" sz="2400" b="1" dirty="0"/>
              <a:t> et al., 2013</a:t>
            </a:r>
            <a:r>
              <a:rPr lang="en-US" altLang="en-US" sz="2800" b="1" dirty="0"/>
              <a:t>)</a:t>
            </a:r>
          </a:p>
          <a:p>
            <a:pPr algn="l">
              <a:defRPr/>
            </a:pPr>
            <a:endParaRPr lang="en-US" altLang="en-US" sz="2400" b="1" dirty="0"/>
          </a:p>
          <a:p>
            <a:pPr>
              <a:defRPr/>
            </a:pPr>
            <a:endParaRPr lang="en-US" altLang="en-US" sz="2800" b="1" dirty="0"/>
          </a:p>
          <a:p>
            <a:pPr marL="228600" indent="-228600">
              <a:buFont typeface="Wingdings" pitchFamily="2" charset="2"/>
              <a:buChar char="§"/>
              <a:defRPr/>
            </a:pPr>
            <a:endParaRPr lang="en-US" altLang="en-US" sz="2800" b="1" dirty="0"/>
          </a:p>
          <a:p>
            <a:pPr>
              <a:defRPr/>
            </a:pPr>
            <a:endParaRPr lang="en-US" altLang="en-US" sz="1400" b="1" dirty="0"/>
          </a:p>
        </p:txBody>
      </p:sp>
      <p:sp>
        <p:nvSpPr>
          <p:cNvPr id="2" name="Title 1"/>
          <p:cNvSpPr>
            <a:spLocks noGrp="1"/>
          </p:cNvSpPr>
          <p:nvPr>
            <p:ph type="title"/>
          </p:nvPr>
        </p:nvSpPr>
        <p:spPr/>
        <p:txBody>
          <a:bodyPr/>
          <a:lstStyle/>
          <a:p>
            <a:r>
              <a:rPr lang="en-US" altLang="en-US" sz="3200" dirty="0">
                <a:solidFill>
                  <a:schemeClr val="bg1"/>
                </a:solidFill>
              </a:rPr>
              <a:t>Bullying in Saudi Arabia </a:t>
            </a:r>
            <a:br>
              <a:rPr lang="en-US" altLang="en-US" sz="3200"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31469868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419100" y="404664"/>
            <a:ext cx="7848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800" b="1" dirty="0">
                <a:solidFill>
                  <a:schemeClr val="bg1"/>
                </a:solidFill>
              </a:rPr>
              <a:t>Regional prevalence of bullying among adolescents at schools in Saudi Arabia</a:t>
            </a:r>
            <a:endParaRPr lang="en-US" altLang="en-US" sz="2800" dirty="0">
              <a:solidFill>
                <a:schemeClr val="bg1"/>
              </a:solidFill>
            </a:endParaRPr>
          </a:p>
        </p:txBody>
      </p:sp>
      <p:pic>
        <p:nvPicPr>
          <p:cNvPr id="13315" name="Content Placeholder 3" descr="26- Exposed to bullying- Yes  -Map with legend"/>
          <p:cNvPicPr>
            <a:picLocks/>
          </p:cNvPicPr>
          <p:nvPr/>
        </p:nvPicPr>
        <p:blipFill>
          <a:blip r:embed="rId3">
            <a:extLst>
              <a:ext uri="{28A0092B-C50C-407E-A947-70E740481C1C}">
                <a14:useLocalDpi xmlns:a14="http://schemas.microsoft.com/office/drawing/2010/main" val="0"/>
              </a:ext>
            </a:extLst>
          </a:blip>
          <a:srcRect l="723" r="-99"/>
          <a:stretch>
            <a:fillRect/>
          </a:stretch>
        </p:blipFill>
        <p:spPr bwMode="gray">
          <a:xfrm>
            <a:off x="1475656" y="2157474"/>
            <a:ext cx="6264696"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3"/>
          <p:cNvSpPr>
            <a:spLocks noChangeArrowheads="1"/>
          </p:cNvSpPr>
          <p:nvPr/>
        </p:nvSpPr>
        <p:spPr bwMode="auto">
          <a:xfrm>
            <a:off x="2057400" y="6081196"/>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200" b="1" dirty="0" err="1"/>
              <a:t>AlBuhairan</a:t>
            </a:r>
            <a:r>
              <a:rPr lang="en-US" altLang="en-US" sz="1200" b="1" dirty="0"/>
              <a:t> et al. </a:t>
            </a:r>
            <a:r>
              <a:rPr lang="en-US" altLang="en-US" sz="1200" b="1" dirty="0" err="1"/>
              <a:t>Jeeluna</a:t>
            </a:r>
            <a:r>
              <a:rPr lang="en-US" altLang="en-US" sz="1200" b="1" dirty="0"/>
              <a:t>. 2014</a:t>
            </a:r>
          </a:p>
        </p:txBody>
      </p:sp>
    </p:spTree>
    <p:extLst>
      <p:ext uri="{BB962C8B-B14F-4D97-AF65-F5344CB8AC3E}">
        <p14:creationId xmlns:p14="http://schemas.microsoft.com/office/powerpoint/2010/main" val="398967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Chart 3"/>
          <p:cNvGraphicFramePr>
            <a:graphicFrameLocks/>
          </p:cNvGraphicFramePr>
          <p:nvPr>
            <p:extLst>
              <p:ext uri="{D42A27DB-BD31-4B8C-83A1-F6EECF244321}">
                <p14:modId xmlns:p14="http://schemas.microsoft.com/office/powerpoint/2010/main" val="1283591016"/>
              </p:ext>
            </p:extLst>
          </p:nvPr>
        </p:nvGraphicFramePr>
        <p:xfrm>
          <a:off x="1270000" y="2120613"/>
          <a:ext cx="7416800" cy="4394200"/>
        </p:xfrm>
        <a:graphic>
          <a:graphicData uri="http://schemas.openxmlformats.org/presentationml/2006/ole">
            <mc:AlternateContent xmlns:mc="http://schemas.openxmlformats.org/markup-compatibility/2006">
              <mc:Choice xmlns:v="urn:schemas-microsoft-com:vml" Requires="v">
                <p:oleObj spid="_x0000_s1057" r:id="rId4" imgW="7419475" imgH="4596782" progId="Excel.Chart.8">
                  <p:embed/>
                </p:oleObj>
              </mc:Choice>
              <mc:Fallback>
                <p:oleObj r:id="rId4" imgW="7419475" imgH="4596782"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0" y="2120613"/>
                        <a:ext cx="74168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387" name="TextBox 4"/>
          <p:cNvSpPr txBox="1">
            <a:spLocks noChangeArrowheads="1"/>
          </p:cNvSpPr>
          <p:nvPr/>
        </p:nvSpPr>
        <p:spPr bwMode="auto">
          <a:xfrm>
            <a:off x="2590800" y="6361385"/>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l" rtl="0" eaLnBrk="0" fontAlgn="base" hangingPunct="0">
              <a:spcBef>
                <a:spcPct val="0"/>
              </a:spcBef>
              <a:spcAft>
                <a:spcPct val="0"/>
              </a:spcAft>
              <a:defRPr>
                <a:solidFill>
                  <a:schemeClr val="tx1"/>
                </a:solidFill>
                <a:latin typeface="Arial" charset="0"/>
                <a:cs typeface="Arial" charset="0"/>
              </a:defRPr>
            </a:lvl6pPr>
            <a:lvl7pPr marL="2971800" indent="-228600" algn="l" rtl="0" eaLnBrk="0" fontAlgn="base" hangingPunct="0">
              <a:spcBef>
                <a:spcPct val="0"/>
              </a:spcBef>
              <a:spcAft>
                <a:spcPct val="0"/>
              </a:spcAft>
              <a:defRPr>
                <a:solidFill>
                  <a:schemeClr val="tx1"/>
                </a:solidFill>
                <a:latin typeface="Arial" charset="0"/>
                <a:cs typeface="Arial" charset="0"/>
              </a:defRPr>
            </a:lvl7pPr>
            <a:lvl8pPr marL="3429000" indent="-228600" algn="l" rtl="0" eaLnBrk="0" fontAlgn="base" hangingPunct="0">
              <a:spcBef>
                <a:spcPct val="0"/>
              </a:spcBef>
              <a:spcAft>
                <a:spcPct val="0"/>
              </a:spcAft>
              <a:defRPr>
                <a:solidFill>
                  <a:schemeClr val="tx1"/>
                </a:solidFill>
                <a:latin typeface="Arial" charset="0"/>
                <a:cs typeface="Arial" charset="0"/>
              </a:defRPr>
            </a:lvl8pPr>
            <a:lvl9pPr marL="3886200" indent="-228600" algn="l" rtl="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i="1" dirty="0" err="1"/>
              <a:t>AlEissa</a:t>
            </a:r>
            <a:r>
              <a:rPr lang="en-US" altLang="en-US" sz="1400" i="1" dirty="0"/>
              <a:t>, et al., Child Abuse and Neglect International Journal, 2016</a:t>
            </a:r>
          </a:p>
        </p:txBody>
      </p:sp>
      <p:sp>
        <p:nvSpPr>
          <p:cNvPr id="16388" name="TextBox 1"/>
          <p:cNvSpPr txBox="1">
            <a:spLocks noChangeArrowheads="1"/>
          </p:cNvSpPr>
          <p:nvPr/>
        </p:nvSpPr>
        <p:spPr bwMode="auto">
          <a:xfrm>
            <a:off x="1835696" y="609953"/>
            <a:ext cx="56787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l" rtl="0" eaLnBrk="0" fontAlgn="base" hangingPunct="0">
              <a:spcBef>
                <a:spcPct val="0"/>
              </a:spcBef>
              <a:spcAft>
                <a:spcPct val="0"/>
              </a:spcAft>
              <a:defRPr>
                <a:solidFill>
                  <a:schemeClr val="tx1"/>
                </a:solidFill>
                <a:latin typeface="Arial" charset="0"/>
                <a:cs typeface="Arial" charset="0"/>
              </a:defRPr>
            </a:lvl6pPr>
            <a:lvl7pPr marL="2971800" indent="-228600" algn="l" rtl="0" eaLnBrk="0" fontAlgn="base" hangingPunct="0">
              <a:spcBef>
                <a:spcPct val="0"/>
              </a:spcBef>
              <a:spcAft>
                <a:spcPct val="0"/>
              </a:spcAft>
              <a:defRPr>
                <a:solidFill>
                  <a:schemeClr val="tx1"/>
                </a:solidFill>
                <a:latin typeface="Arial" charset="0"/>
                <a:cs typeface="Arial" charset="0"/>
              </a:defRPr>
            </a:lvl7pPr>
            <a:lvl8pPr marL="3429000" indent="-228600" algn="l" rtl="0" eaLnBrk="0" fontAlgn="base" hangingPunct="0">
              <a:spcBef>
                <a:spcPct val="0"/>
              </a:spcBef>
              <a:spcAft>
                <a:spcPct val="0"/>
              </a:spcAft>
              <a:defRPr>
                <a:solidFill>
                  <a:schemeClr val="tx1"/>
                </a:solidFill>
                <a:latin typeface="Arial" charset="0"/>
                <a:cs typeface="Arial" charset="0"/>
              </a:defRPr>
            </a:lvl8pPr>
            <a:lvl9pPr marL="3886200" indent="-228600" algn="l" rtl="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800" b="1" dirty="0">
                <a:solidFill>
                  <a:schemeClr val="bg1"/>
                </a:solidFill>
              </a:rPr>
              <a:t>Bullying in Saudi Arabia (cont.) </a:t>
            </a:r>
            <a:endParaRPr lang="en-US" altLang="en-US" sz="2800" dirty="0">
              <a:solidFill>
                <a:schemeClr val="bg1"/>
              </a:solidFill>
            </a:endParaRPr>
          </a:p>
        </p:txBody>
      </p:sp>
      <p:sp>
        <p:nvSpPr>
          <p:cNvPr id="16389" name="TextBox 2"/>
          <p:cNvSpPr txBox="1">
            <a:spLocks noChangeArrowheads="1"/>
          </p:cNvSpPr>
          <p:nvPr/>
        </p:nvSpPr>
        <p:spPr bwMode="auto">
          <a:xfrm>
            <a:off x="4974980" y="1948995"/>
            <a:ext cx="3733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l" rtl="0" eaLnBrk="0" fontAlgn="base" hangingPunct="0">
              <a:spcBef>
                <a:spcPct val="0"/>
              </a:spcBef>
              <a:spcAft>
                <a:spcPct val="0"/>
              </a:spcAft>
              <a:defRPr>
                <a:solidFill>
                  <a:schemeClr val="tx1"/>
                </a:solidFill>
                <a:latin typeface="Arial" charset="0"/>
                <a:cs typeface="Arial" charset="0"/>
              </a:defRPr>
            </a:lvl6pPr>
            <a:lvl7pPr marL="2971800" indent="-228600" algn="l" rtl="0" eaLnBrk="0" fontAlgn="base" hangingPunct="0">
              <a:spcBef>
                <a:spcPct val="0"/>
              </a:spcBef>
              <a:spcAft>
                <a:spcPct val="0"/>
              </a:spcAft>
              <a:defRPr>
                <a:solidFill>
                  <a:schemeClr val="tx1"/>
                </a:solidFill>
                <a:latin typeface="Arial" charset="0"/>
                <a:cs typeface="Arial" charset="0"/>
              </a:defRPr>
            </a:lvl7pPr>
            <a:lvl8pPr marL="3429000" indent="-228600" algn="l" rtl="0" eaLnBrk="0" fontAlgn="base" hangingPunct="0">
              <a:spcBef>
                <a:spcPct val="0"/>
              </a:spcBef>
              <a:spcAft>
                <a:spcPct val="0"/>
              </a:spcAft>
              <a:defRPr>
                <a:solidFill>
                  <a:schemeClr val="tx1"/>
                </a:solidFill>
                <a:latin typeface="Arial" charset="0"/>
                <a:cs typeface="Arial" charset="0"/>
              </a:defRPr>
            </a:lvl8pPr>
            <a:lvl9pPr marL="3886200" indent="-228600" algn="l" rtl="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ICAST-CH </a:t>
            </a:r>
          </a:p>
        </p:txBody>
      </p:sp>
    </p:spTree>
    <p:extLst>
      <p:ext uri="{BB962C8B-B14F-4D97-AF65-F5344CB8AC3E}">
        <p14:creationId xmlns:p14="http://schemas.microsoft.com/office/powerpoint/2010/main" val="6676715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1364"/>
          <a:stretch/>
        </p:blipFill>
        <p:spPr bwMode="auto">
          <a:xfrm>
            <a:off x="4038601" y="165100"/>
            <a:ext cx="4419600"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2"/>
          <p:cNvSpPr txBox="1">
            <a:spLocks/>
          </p:cNvSpPr>
          <p:nvPr/>
        </p:nvSpPr>
        <p:spPr>
          <a:xfrm>
            <a:off x="457200" y="1828800"/>
            <a:ext cx="8229600" cy="4297363"/>
          </a:xfrm>
          <a:prstGeom prst="rect">
            <a:avLst/>
          </a:prstGeom>
          <a:solidFill>
            <a:schemeClr val="accent2"/>
          </a:solidFill>
          <a:ln>
            <a:solidFill>
              <a:schemeClr val="accent1"/>
            </a:solidFill>
          </a:ln>
        </p:spPr>
        <p:style>
          <a:lnRef idx="2">
            <a:schemeClr val="accent6"/>
          </a:lnRef>
          <a:fillRef idx="1">
            <a:schemeClr val="lt1"/>
          </a:fillRef>
          <a:effectRef idx="0">
            <a:schemeClr val="accent6"/>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WHO identifies adolescence as the period in human growth and development that occurs after childhood and before adulthood, from ages 10 to19.</a:t>
            </a:r>
            <a:endParaRPr lang="ar-SA" dirty="0"/>
          </a:p>
        </p:txBody>
      </p:sp>
      <p:sp>
        <p:nvSpPr>
          <p:cNvPr id="5" name="Rectangle 4"/>
          <p:cNvSpPr/>
          <p:nvPr/>
        </p:nvSpPr>
        <p:spPr>
          <a:xfrm>
            <a:off x="2286000" y="4299029"/>
            <a:ext cx="4572000" cy="923330"/>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r>
              <a:rPr lang="en-US" dirty="0"/>
              <a:t>Around 1 in 6 persons in the world is an adolescent: that is 1.2 billion people aged 10 to 19.</a:t>
            </a:r>
            <a:endParaRPr lang="ar-SA" dirty="0"/>
          </a:p>
        </p:txBody>
      </p:sp>
      <p:sp>
        <p:nvSpPr>
          <p:cNvPr id="6" name="Rectangle 5"/>
          <p:cNvSpPr/>
          <p:nvPr/>
        </p:nvSpPr>
        <p:spPr>
          <a:xfrm>
            <a:off x="755576" y="5454134"/>
            <a:ext cx="7488832" cy="36933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fontAlgn="base"/>
            <a:r>
              <a:rPr lang="en-US" dirty="0"/>
              <a:t>Globally, there are 49 births per 1000 girls aged 15 to 19 per year.</a:t>
            </a:r>
          </a:p>
        </p:txBody>
      </p:sp>
      <p:sp>
        <p:nvSpPr>
          <p:cNvPr id="7" name="Oval 6"/>
          <p:cNvSpPr/>
          <p:nvPr/>
        </p:nvSpPr>
        <p:spPr>
          <a:xfrm>
            <a:off x="990600" y="450850"/>
            <a:ext cx="2362200" cy="914400"/>
          </a:xfrm>
          <a:prstGeom prst="ellipse">
            <a:avLst/>
          </a:prstGeom>
        </p:spPr>
        <p:style>
          <a:lnRef idx="2">
            <a:schemeClr val="accent3"/>
          </a:lnRef>
          <a:fillRef idx="1">
            <a:schemeClr val="lt1"/>
          </a:fillRef>
          <a:effectRef idx="0">
            <a:schemeClr val="accent3"/>
          </a:effectRef>
          <a:fontRef idx="minor">
            <a:schemeClr val="dk1"/>
          </a:fontRef>
        </p:style>
        <p:txBody>
          <a:bodyPr rtlCol="1" anchor="ctr"/>
          <a:lstStyle/>
          <a:p>
            <a:pPr algn="ctr"/>
            <a:r>
              <a:rPr lang="en-US" dirty="0" smtClean="0"/>
              <a:t>Definition </a:t>
            </a:r>
            <a:endParaRPr lang="ar-SA" dirty="0"/>
          </a:p>
        </p:txBody>
      </p:sp>
    </p:spTree>
    <p:extLst>
      <p:ext uri="{BB962C8B-B14F-4D97-AF65-F5344CB8AC3E}">
        <p14:creationId xmlns:p14="http://schemas.microsoft.com/office/powerpoint/2010/main" val="41062731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107504" y="2473891"/>
            <a:ext cx="40315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altLang="en-US" sz="2000" b="1" dirty="0"/>
              <a:t>Figure </a:t>
            </a:r>
            <a:r>
              <a:rPr lang="en-US" altLang="en-US" sz="2000" b="1" dirty="0" smtClean="0"/>
              <a:t>: </a:t>
            </a:r>
            <a:r>
              <a:rPr lang="en-US" altLang="en-US" sz="2000" b="1" dirty="0"/>
              <a:t>Prevalence of bullying during the first 18 years of life</a:t>
            </a:r>
          </a:p>
        </p:txBody>
      </p:sp>
      <p:sp>
        <p:nvSpPr>
          <p:cNvPr id="17411" name="TextBox 1"/>
          <p:cNvSpPr txBox="1">
            <a:spLocks noChangeArrowheads="1"/>
          </p:cNvSpPr>
          <p:nvPr/>
        </p:nvSpPr>
        <p:spPr bwMode="auto">
          <a:xfrm>
            <a:off x="-613462" y="2104559"/>
            <a:ext cx="95050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l" rtl="0" eaLnBrk="0" fontAlgn="base" hangingPunct="0">
              <a:spcBef>
                <a:spcPct val="0"/>
              </a:spcBef>
              <a:spcAft>
                <a:spcPct val="0"/>
              </a:spcAft>
              <a:defRPr>
                <a:solidFill>
                  <a:schemeClr val="tx1"/>
                </a:solidFill>
                <a:latin typeface="Arial" charset="0"/>
                <a:cs typeface="Arial" charset="0"/>
              </a:defRPr>
            </a:lvl6pPr>
            <a:lvl7pPr marL="2971800" indent="-228600" algn="l" rtl="0" eaLnBrk="0" fontAlgn="base" hangingPunct="0">
              <a:spcBef>
                <a:spcPct val="0"/>
              </a:spcBef>
              <a:spcAft>
                <a:spcPct val="0"/>
              </a:spcAft>
              <a:defRPr>
                <a:solidFill>
                  <a:schemeClr val="tx1"/>
                </a:solidFill>
                <a:latin typeface="Arial" charset="0"/>
                <a:cs typeface="Arial" charset="0"/>
              </a:defRPr>
            </a:lvl7pPr>
            <a:lvl8pPr marL="3429000" indent="-228600" algn="l" rtl="0" eaLnBrk="0" fontAlgn="base" hangingPunct="0">
              <a:spcBef>
                <a:spcPct val="0"/>
              </a:spcBef>
              <a:spcAft>
                <a:spcPct val="0"/>
              </a:spcAft>
              <a:defRPr>
                <a:solidFill>
                  <a:schemeClr val="tx1"/>
                </a:solidFill>
                <a:latin typeface="Arial" charset="0"/>
                <a:cs typeface="Arial" charset="0"/>
              </a:defRPr>
            </a:lvl8pPr>
            <a:lvl9pPr marL="3886200" indent="-228600" algn="l" rtl="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err="1"/>
              <a:t>Almuneef</a:t>
            </a:r>
            <a:r>
              <a:rPr lang="en-US" altLang="en-US" dirty="0"/>
              <a:t> – Adverse Childhood Experience –International Questionnaire  (ACE-IQ ) </a:t>
            </a:r>
          </a:p>
        </p:txBody>
      </p:sp>
      <p:graphicFrame>
        <p:nvGraphicFramePr>
          <p:cNvPr id="17412" name="Chart 5"/>
          <p:cNvGraphicFramePr>
            <a:graphicFrameLocks/>
          </p:cNvGraphicFramePr>
          <p:nvPr>
            <p:extLst>
              <p:ext uri="{D42A27DB-BD31-4B8C-83A1-F6EECF244321}">
                <p14:modId xmlns:p14="http://schemas.microsoft.com/office/powerpoint/2010/main" val="3187801571"/>
              </p:ext>
            </p:extLst>
          </p:nvPr>
        </p:nvGraphicFramePr>
        <p:xfrm>
          <a:off x="-252536" y="3319752"/>
          <a:ext cx="4673600" cy="2844800"/>
        </p:xfrm>
        <a:graphic>
          <a:graphicData uri="http://schemas.openxmlformats.org/presentationml/2006/ole">
            <mc:AlternateContent xmlns:mc="http://schemas.openxmlformats.org/markup-compatibility/2006">
              <mc:Choice xmlns:v="urn:schemas-microsoft-com:vml" Requires="v">
                <p:oleObj spid="_x0000_s2082" name="Chart" r:id="rId4" imgW="4682134" imgH="2853175" progId="Excel.Chart.8">
                  <p:embed/>
                </p:oleObj>
              </mc:Choice>
              <mc:Fallback>
                <p:oleObj name="Chart" r:id="rId4" imgW="4682134" imgH="2853175"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3319752"/>
                        <a:ext cx="467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4" name="TextBox 2"/>
          <p:cNvSpPr txBox="1">
            <a:spLocks noChangeArrowheads="1"/>
          </p:cNvSpPr>
          <p:nvPr/>
        </p:nvSpPr>
        <p:spPr bwMode="auto">
          <a:xfrm>
            <a:off x="2051617" y="6463491"/>
            <a:ext cx="419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l" rtl="0" eaLnBrk="0" fontAlgn="base" hangingPunct="0">
              <a:spcBef>
                <a:spcPct val="0"/>
              </a:spcBef>
              <a:spcAft>
                <a:spcPct val="0"/>
              </a:spcAft>
              <a:defRPr>
                <a:solidFill>
                  <a:schemeClr val="tx1"/>
                </a:solidFill>
                <a:latin typeface="Arial" charset="0"/>
                <a:cs typeface="Arial" charset="0"/>
              </a:defRPr>
            </a:lvl6pPr>
            <a:lvl7pPr marL="2971800" indent="-228600" algn="l" rtl="0" eaLnBrk="0" fontAlgn="base" hangingPunct="0">
              <a:spcBef>
                <a:spcPct val="0"/>
              </a:spcBef>
              <a:spcAft>
                <a:spcPct val="0"/>
              </a:spcAft>
              <a:defRPr>
                <a:solidFill>
                  <a:schemeClr val="tx1"/>
                </a:solidFill>
                <a:latin typeface="Arial" charset="0"/>
                <a:cs typeface="Arial" charset="0"/>
              </a:defRPr>
            </a:lvl7pPr>
            <a:lvl8pPr marL="3429000" indent="-228600" algn="l" rtl="0" eaLnBrk="0" fontAlgn="base" hangingPunct="0">
              <a:spcBef>
                <a:spcPct val="0"/>
              </a:spcBef>
              <a:spcAft>
                <a:spcPct val="0"/>
              </a:spcAft>
              <a:defRPr>
                <a:solidFill>
                  <a:schemeClr val="tx1"/>
                </a:solidFill>
                <a:latin typeface="Arial" charset="0"/>
                <a:cs typeface="Arial" charset="0"/>
              </a:defRPr>
            </a:lvl8pPr>
            <a:lvl9pPr marL="3886200" indent="-228600" algn="l" rtl="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err="1"/>
              <a:t>Almuneef</a:t>
            </a:r>
            <a:r>
              <a:rPr lang="en-US" altLang="en-US" dirty="0"/>
              <a:t> et.al 2013 CAN Journal </a:t>
            </a:r>
          </a:p>
        </p:txBody>
      </p:sp>
      <p:sp>
        <p:nvSpPr>
          <p:cNvPr id="2" name="Title 1"/>
          <p:cNvSpPr>
            <a:spLocks noGrp="1"/>
          </p:cNvSpPr>
          <p:nvPr>
            <p:ph type="title"/>
          </p:nvPr>
        </p:nvSpPr>
        <p:spPr>
          <a:xfrm>
            <a:off x="645600" y="787640"/>
            <a:ext cx="7928999" cy="970450"/>
          </a:xfrm>
        </p:spPr>
        <p:txBody>
          <a:bodyPr/>
          <a:lstStyle/>
          <a:p>
            <a:r>
              <a:rPr lang="en-US" altLang="en-US" sz="3200" dirty="0">
                <a:solidFill>
                  <a:schemeClr val="bg1"/>
                </a:solidFill>
              </a:rPr>
              <a:t>Bullying in Saudi Arabia (cont.) </a:t>
            </a:r>
            <a:br>
              <a:rPr lang="en-US" altLang="en-US" sz="3200" dirty="0">
                <a:solidFill>
                  <a:schemeClr val="bg1"/>
                </a:solidFill>
              </a:rPr>
            </a:br>
            <a:endParaRPr lang="en-US" dirty="0">
              <a:solidFill>
                <a:schemeClr val="bg1"/>
              </a:solidFill>
            </a:endParaRPr>
          </a:p>
        </p:txBody>
      </p:sp>
      <p:pic>
        <p:nvPicPr>
          <p:cNvPr id="9" name="صورة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9066" y="2793898"/>
            <a:ext cx="5174652" cy="3707984"/>
          </a:xfrm>
          <a:prstGeom prst="rect">
            <a:avLst/>
          </a:prstGeom>
          <a:ln>
            <a:noFill/>
          </a:ln>
          <a:effectLst>
            <a:softEdge rad="112500"/>
          </a:effectLst>
        </p:spPr>
      </p:pic>
      <p:sp>
        <p:nvSpPr>
          <p:cNvPr id="10" name="Rectangle 1"/>
          <p:cNvSpPr>
            <a:spLocks noChangeArrowheads="1"/>
          </p:cNvSpPr>
          <p:nvPr/>
        </p:nvSpPr>
        <p:spPr bwMode="auto">
          <a:xfrm>
            <a:off x="5076056" y="2593873"/>
            <a:ext cx="5181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altLang="en-US" sz="2000" b="1" dirty="0"/>
              <a:t>Figure </a:t>
            </a:r>
            <a:r>
              <a:rPr lang="en-US" altLang="en-US" sz="2000" b="1" dirty="0" smtClean="0"/>
              <a:t>: </a:t>
            </a:r>
            <a:r>
              <a:rPr lang="en-US" altLang="en-US" sz="2000" b="1" dirty="0"/>
              <a:t>Types of </a:t>
            </a:r>
            <a:r>
              <a:rPr lang="en-US" altLang="en-US" sz="2000" b="1" dirty="0" smtClean="0"/>
              <a:t>bullying</a:t>
            </a:r>
            <a:endParaRPr lang="en-US" altLang="en-US" sz="2000" b="1" dirty="0"/>
          </a:p>
        </p:txBody>
      </p:sp>
    </p:spTree>
    <p:extLst>
      <p:ext uri="{BB962C8B-B14F-4D97-AF65-F5344CB8AC3E}">
        <p14:creationId xmlns:p14="http://schemas.microsoft.com/office/powerpoint/2010/main" val="31476843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l="6311" t="23293" r="-527" b="6415"/>
          <a:stretch/>
        </p:blipFill>
        <p:spPr>
          <a:xfrm>
            <a:off x="0" y="1511340"/>
            <a:ext cx="8714055" cy="4489410"/>
          </a:xfrm>
          <a:prstGeom prst="rect">
            <a:avLst/>
          </a:prstGeom>
        </p:spPr>
      </p:pic>
      <p:sp>
        <p:nvSpPr>
          <p:cNvPr id="3" name="TextBox 2"/>
          <p:cNvSpPr txBox="1"/>
          <p:nvPr/>
        </p:nvSpPr>
        <p:spPr>
          <a:xfrm>
            <a:off x="1" y="1042600"/>
            <a:ext cx="9143999" cy="415498"/>
          </a:xfrm>
          <a:prstGeom prst="rect">
            <a:avLst/>
          </a:prstGeom>
          <a:solidFill>
            <a:schemeClr val="tx1">
              <a:lumMod val="65000"/>
              <a:lumOff val="35000"/>
            </a:schemeClr>
          </a:solidFill>
        </p:spPr>
        <p:txBody>
          <a:bodyPr wrap="square" rtlCol="0">
            <a:spAutoFit/>
          </a:bodyPr>
          <a:lstStyle>
            <a:defPPr>
              <a:defRPr lang="en-US"/>
            </a:defPPr>
            <a:lvl1pPr algn="ctr">
              <a:defRPr sz="4000" b="1">
                <a:solidFill>
                  <a:schemeClr val="bg1"/>
                </a:solidFill>
                <a:cs typeface="AL-Hotham" pitchFamily="2" charset="-7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342900" rtl="0"/>
            <a:r>
              <a:rPr lang="en-US" sz="2100" dirty="0">
                <a:solidFill>
                  <a:prstClr val="white"/>
                </a:solidFill>
              </a:rPr>
              <a:t>The leading causes of death globally among adolescents in 2012 :</a:t>
            </a: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l="52103" t="13445" r="24562" b="77723"/>
          <a:stretch/>
        </p:blipFill>
        <p:spPr>
          <a:xfrm>
            <a:off x="0" y="5504092"/>
            <a:ext cx="1900238" cy="496658"/>
          </a:xfrm>
          <a:prstGeom prst="rect">
            <a:avLst/>
          </a:prstGeom>
        </p:spPr>
      </p:pic>
      <p:pic>
        <p:nvPicPr>
          <p:cNvPr id="6" name="Picture 5"/>
          <p:cNvPicPr>
            <a:picLocks noChangeAspect="1"/>
          </p:cNvPicPr>
          <p:nvPr/>
        </p:nvPicPr>
        <p:blipFill rotWithShape="1">
          <a:blip r:embed="rId5"/>
          <a:srcRect l="6311" t="23293" r="81485" b="67710"/>
          <a:stretch/>
        </p:blipFill>
        <p:spPr>
          <a:xfrm>
            <a:off x="127734" y="1797090"/>
            <a:ext cx="2085975" cy="3792727"/>
          </a:xfrm>
          <a:prstGeom prst="rect">
            <a:avLst/>
          </a:prstGeom>
        </p:spPr>
      </p:pic>
    </p:spTree>
    <p:extLst>
      <p:ext uri="{BB962C8B-B14F-4D97-AF65-F5344CB8AC3E}">
        <p14:creationId xmlns:p14="http://schemas.microsoft.com/office/powerpoint/2010/main" val="140276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793" y="4456505"/>
            <a:ext cx="8731143" cy="1131079"/>
          </a:xfrm>
          <a:prstGeom prst="rect">
            <a:avLst/>
          </a:prstGeom>
          <a:solidFill>
            <a:schemeClr val="accent3">
              <a:lumMod val="20000"/>
              <a:lumOff val="80000"/>
            </a:schemeClr>
          </a:solidFill>
          <a:ln>
            <a:prstDash val="dashDot"/>
          </a:ln>
        </p:spPr>
        <p:style>
          <a:lnRef idx="2">
            <a:schemeClr val="accent5"/>
          </a:lnRef>
          <a:fillRef idx="1">
            <a:schemeClr val="lt1"/>
          </a:fillRef>
          <a:effectRef idx="0">
            <a:schemeClr val="accent5"/>
          </a:effectRef>
          <a:fontRef idx="minor">
            <a:schemeClr val="dk1"/>
          </a:fontRef>
        </p:style>
        <p:txBody>
          <a:bodyPr wrap="square">
            <a:spAutoFit/>
          </a:bodyPr>
          <a:lstStyle/>
          <a:p>
            <a:pPr marL="214313" indent="-214313" algn="l" defTabSz="342900" rtl="0" fontAlgn="base">
              <a:buFont typeface="Wingdings" panose="05000000000000000000" pitchFamily="2" charset="2"/>
              <a:buChar char="§"/>
            </a:pPr>
            <a:r>
              <a:rPr lang="en-US" sz="1350" dirty="0">
                <a:solidFill>
                  <a:srgbClr val="333333"/>
                </a:solidFill>
                <a:latin typeface="inherit"/>
              </a:rPr>
              <a:t>Unintentional injuries are a </a:t>
            </a:r>
            <a:r>
              <a:rPr lang="en-US" sz="1350" dirty="0">
                <a:solidFill>
                  <a:srgbClr val="C00000"/>
                </a:solidFill>
                <a:latin typeface="inherit"/>
              </a:rPr>
              <a:t>leading cause of death and disability </a:t>
            </a:r>
            <a:r>
              <a:rPr lang="en-US" sz="1350" dirty="0">
                <a:solidFill>
                  <a:prstClr val="black"/>
                </a:solidFill>
                <a:latin typeface="inherit"/>
              </a:rPr>
              <a:t>among adolescents. </a:t>
            </a:r>
          </a:p>
          <a:p>
            <a:pPr marL="214313" indent="-214313" algn="l" defTabSz="342900" rtl="0" fontAlgn="base">
              <a:buFont typeface="Wingdings" panose="05000000000000000000" pitchFamily="2" charset="2"/>
              <a:buChar char="§"/>
            </a:pPr>
            <a:endParaRPr lang="ar-SA" sz="1350" dirty="0">
              <a:solidFill>
                <a:prstClr val="black"/>
              </a:solidFill>
              <a:latin typeface="inherit"/>
            </a:endParaRPr>
          </a:p>
          <a:p>
            <a:pPr marL="214313" indent="-214313" algn="l" defTabSz="342900" rtl="0" fontAlgn="base">
              <a:buFont typeface="Wingdings" panose="05000000000000000000" pitchFamily="2" charset="2"/>
              <a:buChar char="§"/>
            </a:pPr>
            <a:r>
              <a:rPr lang="en-US" sz="1350" dirty="0">
                <a:solidFill>
                  <a:srgbClr val="333333"/>
                </a:solidFill>
                <a:latin typeface="inherit"/>
              </a:rPr>
              <a:t>In 2012, 120 000 adolescents died as a </a:t>
            </a:r>
            <a:r>
              <a:rPr lang="en-US" sz="1350" dirty="0">
                <a:solidFill>
                  <a:prstClr val="black"/>
                </a:solidFill>
                <a:latin typeface="inherit"/>
              </a:rPr>
              <a:t>result of </a:t>
            </a:r>
            <a:r>
              <a:rPr lang="en-US" sz="1350" dirty="0">
                <a:solidFill>
                  <a:srgbClr val="37A76F"/>
                </a:solidFill>
                <a:latin typeface="inherit"/>
              </a:rPr>
              <a:t>road traffic accidents</a:t>
            </a:r>
            <a:r>
              <a:rPr lang="en-US" sz="1350" dirty="0">
                <a:solidFill>
                  <a:srgbClr val="37A76F">
                    <a:lumMod val="75000"/>
                  </a:srgbClr>
                </a:solidFill>
                <a:latin typeface="inherit"/>
              </a:rPr>
              <a:t>.</a:t>
            </a:r>
            <a:r>
              <a:rPr lang="en-US" sz="1350" dirty="0">
                <a:solidFill>
                  <a:srgbClr val="333333"/>
                </a:solidFill>
                <a:latin typeface="inherit"/>
              </a:rPr>
              <a:t> </a:t>
            </a:r>
          </a:p>
          <a:p>
            <a:pPr marL="214313" indent="-214313" algn="l" defTabSz="342900" rtl="0" fontAlgn="base">
              <a:buFont typeface="Wingdings" panose="05000000000000000000" pitchFamily="2" charset="2"/>
              <a:buChar char="§"/>
            </a:pPr>
            <a:endParaRPr lang="en-US" sz="1350" dirty="0">
              <a:solidFill>
                <a:srgbClr val="333333"/>
              </a:solidFill>
              <a:latin typeface="inherit"/>
            </a:endParaRPr>
          </a:p>
          <a:p>
            <a:pPr marL="214313" indent="-214313" algn="l" defTabSz="342900" rtl="0" fontAlgn="base">
              <a:buFont typeface="Wingdings" panose="05000000000000000000" pitchFamily="2" charset="2"/>
              <a:buChar char="§"/>
            </a:pPr>
            <a:r>
              <a:rPr lang="en-US" sz="1350" dirty="0">
                <a:solidFill>
                  <a:srgbClr val="37A76F"/>
                </a:solidFill>
                <a:latin typeface="Helvetica" panose="020B0604020202020204" pitchFamily="34" charset="0"/>
              </a:rPr>
              <a:t>Drowning</a:t>
            </a:r>
            <a:r>
              <a:rPr lang="en-US" sz="1350" dirty="0">
                <a:solidFill>
                  <a:srgbClr val="333333"/>
                </a:solidFill>
                <a:latin typeface="Helvetica" panose="020B0604020202020204" pitchFamily="34" charset="0"/>
              </a:rPr>
              <a:t> is also a major cause of death among adolescents</a:t>
            </a:r>
            <a:r>
              <a:rPr lang="en-US" sz="1350" dirty="0">
                <a:solidFill>
                  <a:prstClr val="black"/>
                </a:solidFill>
                <a:latin typeface="Helvetica" panose="020B0604020202020204" pitchFamily="34" charset="0"/>
              </a:rPr>
              <a:t>.</a:t>
            </a:r>
          </a:p>
        </p:txBody>
      </p:sp>
      <p:sp>
        <p:nvSpPr>
          <p:cNvPr id="2" name="Title 1"/>
          <p:cNvSpPr>
            <a:spLocks noGrp="1"/>
          </p:cNvSpPr>
          <p:nvPr>
            <p:ph type="title"/>
          </p:nvPr>
        </p:nvSpPr>
        <p:spPr/>
        <p:txBody>
          <a:bodyPr/>
          <a:lstStyle/>
          <a:p>
            <a:r>
              <a:rPr lang="en-US" sz="3300" dirty="0">
                <a:sym typeface="Wingdings" panose="05000000000000000000" pitchFamily="2" charset="2"/>
              </a:rPr>
              <a:t> </a:t>
            </a:r>
            <a:r>
              <a:rPr lang="en-US" dirty="0"/>
              <a:t>Types of injury </a:t>
            </a:r>
          </a:p>
        </p:txBody>
      </p:sp>
      <p:graphicFrame>
        <p:nvGraphicFramePr>
          <p:cNvPr id="3" name="Diagram 2"/>
          <p:cNvGraphicFramePr/>
          <p:nvPr>
            <p:extLst>
              <p:ext uri="{D42A27DB-BD31-4B8C-83A1-F6EECF244321}">
                <p14:modId xmlns:p14="http://schemas.microsoft.com/office/powerpoint/2010/main" val="1473002534"/>
              </p:ext>
            </p:extLst>
          </p:nvPr>
        </p:nvGraphicFramePr>
        <p:xfrm>
          <a:off x="205792" y="1988840"/>
          <a:ext cx="8732414" cy="2467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5250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588401820"/>
              </p:ext>
            </p:extLst>
          </p:nvPr>
        </p:nvGraphicFramePr>
        <p:xfrm>
          <a:off x="753761" y="2636912"/>
          <a:ext cx="7636475" cy="3671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sz="2700" dirty="0">
                <a:sym typeface="Wingdings" panose="05000000000000000000" pitchFamily="2" charset="2"/>
              </a:rPr>
              <a:t>  </a:t>
            </a:r>
            <a:r>
              <a:rPr lang="en-US" sz="2700" dirty="0"/>
              <a:t>The leading causes of death and disability globally among adolescents in 2012 :</a:t>
            </a:r>
          </a:p>
        </p:txBody>
      </p:sp>
    </p:spTree>
    <p:extLst>
      <p:ext uri="{BB962C8B-B14F-4D97-AF65-F5344CB8AC3E}">
        <p14:creationId xmlns:p14="http://schemas.microsoft.com/office/powerpoint/2010/main" val="1240091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6921" t="62577" r="13857" b="5990"/>
          <a:stretch/>
        </p:blipFill>
        <p:spPr>
          <a:xfrm>
            <a:off x="192881" y="2731771"/>
            <a:ext cx="8615363" cy="2934137"/>
          </a:xfrm>
          <a:prstGeom prst="rect">
            <a:avLst/>
          </a:prstGeom>
          <a:ln>
            <a:solidFill>
              <a:schemeClr val="tx1"/>
            </a:solidFill>
          </a:ln>
        </p:spPr>
      </p:pic>
      <p:cxnSp>
        <p:nvCxnSpPr>
          <p:cNvPr id="5" name="Straight Connector 4"/>
          <p:cNvCxnSpPr/>
          <p:nvPr/>
        </p:nvCxnSpPr>
        <p:spPr>
          <a:xfrm>
            <a:off x="1142692" y="4481927"/>
            <a:ext cx="3431349" cy="10373"/>
          </a:xfrm>
          <a:prstGeom prst="line">
            <a:avLst/>
          </a:prstGeom>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a:xfrm>
            <a:off x="436790" y="4888223"/>
            <a:ext cx="2421577" cy="23978"/>
          </a:xfrm>
          <a:prstGeom prst="line">
            <a:avLst/>
          </a:prstGeom>
        </p:spPr>
        <p:style>
          <a:lnRef idx="1">
            <a:schemeClr val="accent3"/>
          </a:lnRef>
          <a:fillRef idx="0">
            <a:schemeClr val="accent3"/>
          </a:fillRef>
          <a:effectRef idx="0">
            <a:schemeClr val="accent3"/>
          </a:effectRef>
          <a:fontRef idx="minor">
            <a:schemeClr val="tx1"/>
          </a:fontRef>
        </p:style>
      </p:cxnSp>
      <p:cxnSp>
        <p:nvCxnSpPr>
          <p:cNvPr id="12" name="Straight Connector 11"/>
          <p:cNvCxnSpPr/>
          <p:nvPr/>
        </p:nvCxnSpPr>
        <p:spPr>
          <a:xfrm>
            <a:off x="5719082" y="4481927"/>
            <a:ext cx="2828925" cy="10373"/>
          </a:xfrm>
          <a:prstGeom prst="line">
            <a:avLst/>
          </a:prstGeom>
        </p:spPr>
        <p:style>
          <a:lnRef idx="1">
            <a:schemeClr val="accent3"/>
          </a:lnRef>
          <a:fillRef idx="0">
            <a:schemeClr val="accent3"/>
          </a:fillRef>
          <a:effectRef idx="0">
            <a:schemeClr val="accent3"/>
          </a:effectRef>
          <a:fontRef idx="minor">
            <a:schemeClr val="tx1"/>
          </a:fontRef>
        </p:style>
      </p:cxnSp>
      <p:pic>
        <p:nvPicPr>
          <p:cNvPr id="19" name="Picture 18"/>
          <p:cNvPicPr>
            <a:picLocks noChangeAspect="1"/>
          </p:cNvPicPr>
          <p:nvPr/>
        </p:nvPicPr>
        <p:blipFill rotWithShape="1">
          <a:blip r:embed="rId3"/>
          <a:srcRect l="7812" t="14634" r="4492" b="66584"/>
          <a:stretch/>
        </p:blipFill>
        <p:spPr>
          <a:xfrm>
            <a:off x="192881" y="1159718"/>
            <a:ext cx="8615363" cy="1383885"/>
          </a:xfrm>
          <a:prstGeom prst="rect">
            <a:avLst/>
          </a:prstGeom>
          <a:ln>
            <a:solidFill>
              <a:schemeClr val="tx1"/>
            </a:solidFill>
          </a:ln>
        </p:spPr>
      </p:pic>
      <p:cxnSp>
        <p:nvCxnSpPr>
          <p:cNvPr id="24" name="Straight Connector 23"/>
          <p:cNvCxnSpPr/>
          <p:nvPr/>
        </p:nvCxnSpPr>
        <p:spPr>
          <a:xfrm>
            <a:off x="1432832" y="3416753"/>
            <a:ext cx="7115175" cy="24494"/>
          </a:xfrm>
          <a:prstGeom prst="line">
            <a:avLst/>
          </a:prstGeom>
        </p:spPr>
        <p:style>
          <a:lnRef idx="1">
            <a:schemeClr val="accent3"/>
          </a:lnRef>
          <a:fillRef idx="0">
            <a:schemeClr val="accent3"/>
          </a:fillRef>
          <a:effectRef idx="0">
            <a:schemeClr val="accent3"/>
          </a:effectRef>
          <a:fontRef idx="minor">
            <a:schemeClr val="tx1"/>
          </a:fontRef>
        </p:style>
      </p:cxnSp>
      <p:cxnSp>
        <p:nvCxnSpPr>
          <p:cNvPr id="26" name="Straight Connector 25"/>
          <p:cNvCxnSpPr/>
          <p:nvPr/>
        </p:nvCxnSpPr>
        <p:spPr>
          <a:xfrm>
            <a:off x="4984297" y="4702629"/>
            <a:ext cx="3453493" cy="22310"/>
          </a:xfrm>
          <a:prstGeom prst="line">
            <a:avLst/>
          </a:prstGeom>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p:nvCxnSpPr>
        <p:spPr>
          <a:xfrm flipV="1">
            <a:off x="436789" y="4702629"/>
            <a:ext cx="1988171" cy="12007"/>
          </a:xfrm>
          <a:prstGeom prst="line">
            <a:avLst/>
          </a:prstGeom>
        </p:spPr>
        <p:style>
          <a:lnRef idx="1">
            <a:schemeClr val="accent3"/>
          </a:lnRef>
          <a:fillRef idx="0">
            <a:schemeClr val="accent3"/>
          </a:fillRef>
          <a:effectRef idx="0">
            <a:schemeClr val="accent3"/>
          </a:effectRef>
          <a:fontRef idx="minor">
            <a:schemeClr val="tx1"/>
          </a:fontRef>
        </p:style>
      </p:cxnSp>
      <p:sp>
        <p:nvSpPr>
          <p:cNvPr id="35" name="Rectangle 34"/>
          <p:cNvSpPr/>
          <p:nvPr/>
        </p:nvSpPr>
        <p:spPr>
          <a:xfrm>
            <a:off x="192882" y="1163659"/>
            <a:ext cx="8631691" cy="45061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rtl="0"/>
            <a:endParaRPr lang="en-US" sz="1350" dirty="0">
              <a:solidFill>
                <a:prstClr val="white"/>
              </a:solidFill>
            </a:endParaRPr>
          </a:p>
        </p:txBody>
      </p:sp>
      <p:pic>
        <p:nvPicPr>
          <p:cNvPr id="34" name="Picture 33"/>
          <p:cNvPicPr>
            <a:picLocks noChangeAspect="1"/>
          </p:cNvPicPr>
          <p:nvPr/>
        </p:nvPicPr>
        <p:blipFill rotWithShape="1">
          <a:blip r:embed="rId4"/>
          <a:srcRect b="4631"/>
          <a:stretch/>
        </p:blipFill>
        <p:spPr>
          <a:xfrm>
            <a:off x="2189811" y="1273629"/>
            <a:ext cx="3875588" cy="4274004"/>
          </a:xfrm>
          <a:prstGeom prst="rect">
            <a:avLst/>
          </a:prstGeom>
        </p:spPr>
      </p:pic>
    </p:spTree>
    <p:extLst>
      <p:ext uri="{BB962C8B-B14F-4D97-AF65-F5344CB8AC3E}">
        <p14:creationId xmlns:p14="http://schemas.microsoft.com/office/powerpoint/2010/main" val="347855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612105570"/>
              </p:ext>
            </p:extLst>
          </p:nvPr>
        </p:nvGraphicFramePr>
        <p:xfrm>
          <a:off x="495781" y="1772816"/>
          <a:ext cx="8152437" cy="496971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 y="1042600"/>
            <a:ext cx="9143999" cy="553998"/>
          </a:xfrm>
          <a:prstGeom prst="rect">
            <a:avLst/>
          </a:prstGeom>
          <a:solidFill>
            <a:schemeClr val="tx1">
              <a:lumMod val="65000"/>
              <a:lumOff val="35000"/>
            </a:schemeClr>
          </a:solidFill>
        </p:spPr>
        <p:txBody>
          <a:bodyPr wrap="square" rtlCol="0">
            <a:spAutoFit/>
          </a:bodyPr>
          <a:lstStyle>
            <a:defPPr>
              <a:defRPr lang="en-US"/>
            </a:defPPr>
            <a:lvl1pPr algn="ctr">
              <a:defRPr sz="2800" b="1">
                <a:solidFill>
                  <a:schemeClr val="bg1"/>
                </a:solidFill>
              </a:defRPr>
            </a:lvl1pPr>
          </a:lstStyle>
          <a:p>
            <a:pPr defTabSz="342900" rtl="0"/>
            <a:r>
              <a:rPr lang="ar-SA" sz="3000" dirty="0">
                <a:solidFill>
                  <a:prstClr val="white"/>
                </a:solidFill>
                <a:cs typeface="AL-Hotham" pitchFamily="2" charset="-78"/>
              </a:rPr>
              <a:t>عدد الحوادث حسب المناطق الإدارية لعام 2015 </a:t>
            </a:r>
          </a:p>
        </p:txBody>
      </p:sp>
    </p:spTree>
    <p:extLst>
      <p:ext uri="{BB962C8B-B14F-4D97-AF65-F5344CB8AC3E}">
        <p14:creationId xmlns:p14="http://schemas.microsoft.com/office/powerpoint/2010/main" val="506699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911"/>
          <a:stretch/>
        </p:blipFill>
        <p:spPr>
          <a:xfrm>
            <a:off x="140359" y="1557337"/>
            <a:ext cx="8644916" cy="3014663"/>
          </a:xfrm>
          <a:prstGeom prst="rect">
            <a:avLst/>
          </a:prstGeom>
        </p:spPr>
      </p:pic>
      <p:sp>
        <p:nvSpPr>
          <p:cNvPr id="3" name="TextBox 2"/>
          <p:cNvSpPr txBox="1"/>
          <p:nvPr/>
        </p:nvSpPr>
        <p:spPr>
          <a:xfrm>
            <a:off x="1" y="1029427"/>
            <a:ext cx="9143999" cy="553998"/>
          </a:xfrm>
          <a:prstGeom prst="rect">
            <a:avLst/>
          </a:prstGeom>
          <a:solidFill>
            <a:schemeClr val="tx1">
              <a:lumMod val="65000"/>
              <a:lumOff val="35000"/>
            </a:schemeClr>
          </a:solidFill>
        </p:spPr>
        <p:txBody>
          <a:bodyPr wrap="square" rtlCol="0">
            <a:spAutoFit/>
          </a:bodyPr>
          <a:lstStyle>
            <a:defPPr>
              <a:defRPr lang="en-US"/>
            </a:defPPr>
            <a:lvl1pPr algn="ctr">
              <a:defRPr sz="4000" b="1">
                <a:solidFill>
                  <a:schemeClr val="bg1"/>
                </a:solidFill>
                <a:cs typeface="AL-Hotham" pitchFamily="2" charset="-7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342900" rtl="0"/>
            <a:r>
              <a:rPr lang="en-US" sz="3000" dirty="0">
                <a:solidFill>
                  <a:prstClr val="white"/>
                </a:solidFill>
              </a:rPr>
              <a:t>In Saudi Arabia </a:t>
            </a:r>
          </a:p>
        </p:txBody>
      </p:sp>
      <p:sp>
        <p:nvSpPr>
          <p:cNvPr id="4" name="Rectangle 3"/>
          <p:cNvSpPr/>
          <p:nvPr/>
        </p:nvSpPr>
        <p:spPr>
          <a:xfrm>
            <a:off x="862305" y="2946637"/>
            <a:ext cx="6906462" cy="3571491"/>
          </a:xfrm>
          <a:prstGeom prst="rect">
            <a:avLst/>
          </a:prstGeom>
          <a:ln w="3175">
            <a:noFill/>
            <a:prstDash val="solid"/>
          </a:ln>
        </p:spPr>
        <p:style>
          <a:lnRef idx="2">
            <a:schemeClr val="accent2"/>
          </a:lnRef>
          <a:fillRef idx="1">
            <a:schemeClr val="lt1"/>
          </a:fillRef>
          <a:effectRef idx="0">
            <a:schemeClr val="accent2"/>
          </a:effectRef>
          <a:fontRef idx="minor">
            <a:schemeClr val="dk1"/>
          </a:fontRef>
        </p:style>
        <p:txBody>
          <a:bodyPr wrap="square">
            <a:spAutoFit/>
          </a:bodyPr>
          <a:lstStyle/>
          <a:p>
            <a:pPr marL="214313" indent="-214313" algn="just" defTabSz="342900" rtl="0">
              <a:buFont typeface="Wingdings" panose="05000000000000000000" pitchFamily="2" charset="2"/>
              <a:buChar char="§"/>
            </a:pPr>
            <a:endParaRPr lang="en-US" sz="1275" dirty="0">
              <a:solidFill>
                <a:srgbClr val="000000"/>
              </a:solidFill>
            </a:endParaRPr>
          </a:p>
          <a:p>
            <a:pPr marL="214313" indent="-214313" algn="just" defTabSz="342900" rtl="0">
              <a:buFont typeface="Wingdings" panose="05000000000000000000" pitchFamily="2" charset="2"/>
              <a:buChar char="§"/>
            </a:pPr>
            <a:r>
              <a:rPr lang="en-US" sz="1600" dirty="0">
                <a:solidFill>
                  <a:srgbClr val="000000"/>
                </a:solidFill>
              </a:rPr>
              <a:t>Saudi Arabia (SA) is among many developing countries that have suffered a major burden of morbidity and mortality due to injuries.</a:t>
            </a:r>
            <a:endParaRPr lang="en-US" sz="1600" baseline="30000" dirty="0">
              <a:solidFill>
                <a:srgbClr val="000000"/>
              </a:solidFill>
            </a:endParaRPr>
          </a:p>
          <a:p>
            <a:pPr marL="214313" indent="-214313" algn="just" defTabSz="342900" rtl="0">
              <a:buFont typeface="Wingdings" panose="05000000000000000000" pitchFamily="2" charset="2"/>
              <a:buChar char="§"/>
            </a:pPr>
            <a:endParaRPr lang="en-US" sz="1600" baseline="30000" dirty="0">
              <a:solidFill>
                <a:srgbClr val="000000"/>
              </a:solidFill>
            </a:endParaRPr>
          </a:p>
          <a:p>
            <a:pPr marL="214313" indent="-214313" algn="just" defTabSz="342900" rtl="0">
              <a:buFont typeface="Wingdings" panose="05000000000000000000" pitchFamily="2" charset="2"/>
              <a:buChar char="§"/>
            </a:pPr>
            <a:r>
              <a:rPr lang="en-US" sz="1600" dirty="0">
                <a:solidFill>
                  <a:srgbClr val="000000"/>
                </a:solidFill>
              </a:rPr>
              <a:t>Preventable injuries are the </a:t>
            </a:r>
            <a:r>
              <a:rPr lang="en-US" sz="1600" dirty="0">
                <a:solidFill>
                  <a:srgbClr val="FF0000"/>
                </a:solidFill>
              </a:rPr>
              <a:t>second leading cause of death</a:t>
            </a:r>
            <a:r>
              <a:rPr lang="en-US" sz="1600" dirty="0">
                <a:solidFill>
                  <a:srgbClr val="000000"/>
                </a:solidFill>
              </a:rPr>
              <a:t>, accounting for about a fifth of all reported fatalities in the country.</a:t>
            </a:r>
            <a:endParaRPr lang="en-US" sz="1600" baseline="30000" dirty="0">
              <a:solidFill>
                <a:srgbClr val="000000"/>
              </a:solidFill>
            </a:endParaRPr>
          </a:p>
          <a:p>
            <a:pPr marL="214313" indent="-214313" algn="just" defTabSz="342900" rtl="0">
              <a:buFont typeface="Wingdings" panose="05000000000000000000" pitchFamily="2" charset="2"/>
              <a:buChar char="§"/>
            </a:pPr>
            <a:endParaRPr lang="en-US" sz="1600" baseline="30000" dirty="0">
              <a:solidFill>
                <a:srgbClr val="000000"/>
              </a:solidFill>
            </a:endParaRPr>
          </a:p>
          <a:p>
            <a:pPr marL="214313" indent="-214313" algn="just" defTabSz="342900" rtl="0">
              <a:buFont typeface="Wingdings" panose="05000000000000000000" pitchFamily="2" charset="2"/>
              <a:buChar char="§"/>
            </a:pPr>
            <a:r>
              <a:rPr lang="en-US" sz="1600" dirty="0">
                <a:solidFill>
                  <a:srgbClr val="000000"/>
                </a:solidFill>
              </a:rPr>
              <a:t>Because SA is a relatively young country (40% of the population is 19 years old and younger), injuries can </a:t>
            </a:r>
            <a:r>
              <a:rPr lang="en-US" sz="1600" dirty="0">
                <a:solidFill>
                  <a:srgbClr val="9E0000"/>
                </a:solidFill>
              </a:rPr>
              <a:t>have significant implications on the country’s health and prosperity.</a:t>
            </a:r>
          </a:p>
          <a:p>
            <a:pPr marL="214313" indent="-214313" algn="just" defTabSz="342900" rtl="0">
              <a:buFont typeface="Wingdings" panose="05000000000000000000" pitchFamily="2" charset="2"/>
              <a:buChar char="§"/>
            </a:pPr>
            <a:endParaRPr lang="en-US" sz="1600" dirty="0">
              <a:solidFill>
                <a:srgbClr val="000000"/>
              </a:solidFill>
            </a:endParaRPr>
          </a:p>
          <a:p>
            <a:pPr marL="214313" indent="-214313" algn="just" defTabSz="342900" rtl="0">
              <a:buFont typeface="Wingdings" panose="05000000000000000000" pitchFamily="2" charset="2"/>
              <a:buChar char="§"/>
            </a:pPr>
            <a:r>
              <a:rPr lang="en-US" sz="1600" dirty="0">
                <a:solidFill>
                  <a:srgbClr val="000000"/>
                </a:solidFill>
              </a:rPr>
              <a:t>According to the </a:t>
            </a:r>
            <a:r>
              <a:rPr lang="en-US" sz="1600" dirty="0">
                <a:solidFill>
                  <a:srgbClr val="FF0000"/>
                </a:solidFill>
              </a:rPr>
              <a:t>Global Burden of Disease report, traumatic injuries represent 22.6% of years of potential life lost in SA.</a:t>
            </a:r>
            <a:endParaRPr lang="en-US" sz="1600" dirty="0">
              <a:solidFill>
                <a:srgbClr val="000000"/>
              </a:solidFill>
            </a:endParaRPr>
          </a:p>
          <a:p>
            <a:pPr marL="214313" indent="-214313" algn="just" defTabSz="342900" rtl="0">
              <a:buFont typeface="Wingdings" panose="05000000000000000000" pitchFamily="2" charset="2"/>
              <a:buChar char="§"/>
            </a:pPr>
            <a:endParaRPr lang="en-US" sz="1600" dirty="0">
              <a:solidFill>
                <a:srgbClr val="000000"/>
              </a:solidFill>
            </a:endParaRPr>
          </a:p>
        </p:txBody>
      </p:sp>
    </p:spTree>
    <p:extLst>
      <p:ext uri="{BB962C8B-B14F-4D97-AF65-F5344CB8AC3E}">
        <p14:creationId xmlns:p14="http://schemas.microsoft.com/office/powerpoint/2010/main" val="4928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4435"/>
          <a:stretch/>
        </p:blipFill>
        <p:spPr>
          <a:xfrm>
            <a:off x="-1" y="1727754"/>
            <a:ext cx="9144000" cy="3110970"/>
          </a:xfrm>
          <a:prstGeom prst="rect">
            <a:avLst/>
          </a:prstGeom>
        </p:spPr>
      </p:pic>
      <p:sp>
        <p:nvSpPr>
          <p:cNvPr id="6" name="TextBox 5"/>
          <p:cNvSpPr txBox="1"/>
          <p:nvPr/>
        </p:nvSpPr>
        <p:spPr>
          <a:xfrm>
            <a:off x="1" y="1029427"/>
            <a:ext cx="9143999" cy="553998"/>
          </a:xfrm>
          <a:prstGeom prst="rect">
            <a:avLst/>
          </a:prstGeom>
          <a:solidFill>
            <a:schemeClr val="tx1">
              <a:lumMod val="65000"/>
              <a:lumOff val="35000"/>
            </a:schemeClr>
          </a:solidFill>
        </p:spPr>
        <p:txBody>
          <a:bodyPr wrap="square" rtlCol="0">
            <a:spAutoFit/>
          </a:bodyPr>
          <a:lstStyle>
            <a:defPPr>
              <a:defRPr lang="en-US"/>
            </a:defPPr>
            <a:lvl1pPr algn="ctr">
              <a:defRPr sz="2800" b="1">
                <a:solidFill>
                  <a:schemeClr val="bg1"/>
                </a:solidFill>
              </a:defRPr>
            </a:lvl1pPr>
          </a:lstStyle>
          <a:p>
            <a:pPr defTabSz="342900" rtl="0"/>
            <a:r>
              <a:rPr lang="en-US" sz="3000" dirty="0">
                <a:solidFill>
                  <a:prstClr val="white"/>
                </a:solidFill>
              </a:rPr>
              <a:t>In Saudi Arabia </a:t>
            </a:r>
          </a:p>
        </p:txBody>
      </p:sp>
      <p:sp>
        <p:nvSpPr>
          <p:cNvPr id="4" name="Rectangle 3"/>
          <p:cNvSpPr/>
          <p:nvPr/>
        </p:nvSpPr>
        <p:spPr>
          <a:xfrm>
            <a:off x="358489" y="3283239"/>
            <a:ext cx="8759537" cy="2400657"/>
          </a:xfrm>
          <a:prstGeom prst="rect">
            <a:avLst/>
          </a:prstGeom>
          <a:ln w="3175">
            <a:noFill/>
            <a:prstDash val="solid"/>
          </a:ln>
        </p:spPr>
        <p:style>
          <a:lnRef idx="2">
            <a:schemeClr val="accent2"/>
          </a:lnRef>
          <a:fillRef idx="1">
            <a:schemeClr val="lt1"/>
          </a:fillRef>
          <a:effectRef idx="0">
            <a:schemeClr val="accent2"/>
          </a:effectRef>
          <a:fontRef idx="minor">
            <a:schemeClr val="dk1"/>
          </a:fontRef>
        </p:style>
        <p:txBody>
          <a:bodyPr wrap="square">
            <a:spAutoFit/>
          </a:bodyPr>
          <a:lstStyle/>
          <a:p>
            <a:pPr algn="just" defTabSz="342900" rtl="0"/>
            <a:r>
              <a:rPr lang="en-US" sz="1500" dirty="0">
                <a:solidFill>
                  <a:prstClr val="black"/>
                </a:solidFill>
              </a:rPr>
              <a:t>According to the Global Burden of Disease , </a:t>
            </a:r>
            <a:r>
              <a:rPr lang="en-US" sz="1500" dirty="0">
                <a:solidFill>
                  <a:srgbClr val="FF0000"/>
                </a:solidFill>
              </a:rPr>
              <a:t>injury is the leading cause of disability-adjusted life years (DALYs)</a:t>
            </a:r>
            <a:r>
              <a:rPr lang="en-US" sz="1500" dirty="0">
                <a:solidFill>
                  <a:prstClr val="black"/>
                </a:solidFill>
              </a:rPr>
              <a:t> lost in the Kingdom of Saudi Arabia. </a:t>
            </a:r>
          </a:p>
          <a:p>
            <a:pPr algn="just" defTabSz="342900" rtl="0"/>
            <a:endParaRPr lang="en-US" sz="1500" dirty="0">
              <a:solidFill>
                <a:prstClr val="black"/>
              </a:solidFill>
            </a:endParaRPr>
          </a:p>
          <a:p>
            <a:pPr algn="just" defTabSz="342900" rtl="0"/>
            <a:r>
              <a:rPr lang="en-US" sz="1500" dirty="0">
                <a:solidFill>
                  <a:prstClr val="black"/>
                </a:solidFill>
              </a:rPr>
              <a:t>In 2013, the most frequent cause of death in the Kingdom of Saudi Arabia was injury. </a:t>
            </a:r>
          </a:p>
          <a:p>
            <a:pPr algn="just" defTabSz="342900" rtl="0"/>
            <a:endParaRPr lang="en-US" sz="1500" dirty="0">
              <a:solidFill>
                <a:prstClr val="white">
                  <a:lumMod val="50000"/>
                </a:prstClr>
              </a:solidFill>
            </a:endParaRPr>
          </a:p>
          <a:p>
            <a:pPr algn="just" defTabSz="342900" rtl="0"/>
            <a:r>
              <a:rPr lang="en-US" sz="1500" dirty="0">
                <a:solidFill>
                  <a:srgbClr val="FF0000"/>
                </a:solidFill>
              </a:rPr>
              <a:t>Saudi Arabia spends roughly SR 13 billion</a:t>
            </a:r>
            <a:r>
              <a:rPr lang="en-US" sz="1500" dirty="0">
                <a:solidFill>
                  <a:prstClr val="black"/>
                </a:solidFill>
              </a:rPr>
              <a:t> ($6.25 billion USD) annually to treat road traffic-related injuries and on other matters related to road traffic, which is roughly 4% of the national income. However, the true economic cost is difficult to estimate because it includes the cost of medical care and rehabilitation services and the loss of productivity due to disability or absenteeism </a:t>
            </a:r>
          </a:p>
        </p:txBody>
      </p:sp>
    </p:spTree>
    <p:extLst>
      <p:ext uri="{BB962C8B-B14F-4D97-AF65-F5344CB8AC3E}">
        <p14:creationId xmlns:p14="http://schemas.microsoft.com/office/powerpoint/2010/main" val="296163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550485" y="3776827"/>
            <a:ext cx="3674867" cy="1544846"/>
          </a:xfrm>
          <a:prstGeom prst="roundRect">
            <a:avLst/>
          </a:prstGeom>
          <a:solidFill>
            <a:schemeClr val="accent3"/>
          </a:solidFill>
          <a:ln>
            <a:solidFill>
              <a:schemeClr val="accent3">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342900" rtl="0"/>
            <a:r>
              <a:rPr lang="en-US" sz="1350" dirty="0">
                <a:solidFill>
                  <a:prstClr val="white"/>
                </a:solidFill>
              </a:rPr>
              <a:t>Prolonged exposure to heat,</a:t>
            </a:r>
          </a:p>
          <a:p>
            <a:pPr algn="ctr" defTabSz="342900" rtl="0"/>
            <a:r>
              <a:rPr lang="en-US" sz="1350" dirty="0">
                <a:solidFill>
                  <a:prstClr val="white"/>
                </a:solidFill>
              </a:rPr>
              <a:t>adverse weather conditions, such as precipitation, fog, and dust, </a:t>
            </a:r>
          </a:p>
        </p:txBody>
      </p:sp>
      <p:sp>
        <p:nvSpPr>
          <p:cNvPr id="9" name="Rounded Rectangle 8"/>
          <p:cNvSpPr/>
          <p:nvPr/>
        </p:nvSpPr>
        <p:spPr>
          <a:xfrm>
            <a:off x="475569" y="2133765"/>
            <a:ext cx="3674867" cy="1544846"/>
          </a:xfrm>
          <a:prstGeom prst="roundRect">
            <a:avLst/>
          </a:prstGeom>
          <a:solidFill>
            <a:schemeClr val="accent4"/>
          </a:solidFill>
          <a:ln>
            <a:solidFill>
              <a:schemeClr val="accent4">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50044" indent="-214313" algn="l" defTabSz="342900" rtl="0"/>
            <a:r>
              <a:rPr lang="en-US" sz="1350" dirty="0">
                <a:solidFill>
                  <a:prstClr val="white"/>
                </a:solidFill>
              </a:rPr>
              <a:t>Noncompliance with traffic laws, </a:t>
            </a:r>
          </a:p>
          <a:p>
            <a:pPr marL="350044" indent="-214313" algn="l" defTabSz="342900" rtl="0"/>
            <a:r>
              <a:rPr lang="en-US" sz="1350" dirty="0">
                <a:solidFill>
                  <a:prstClr val="white"/>
                </a:solidFill>
              </a:rPr>
              <a:t>Especially:</a:t>
            </a:r>
          </a:p>
          <a:p>
            <a:pPr marL="350044" indent="-214313" algn="l" defTabSz="342900" rtl="0">
              <a:buFont typeface="Arial" panose="020B0604020202020204" pitchFamily="34" charset="0"/>
              <a:buChar char="•"/>
            </a:pPr>
            <a:r>
              <a:rPr lang="en-US" sz="1350" dirty="0">
                <a:solidFill>
                  <a:prstClr val="white"/>
                </a:solidFill>
              </a:rPr>
              <a:t>wearing of seat belts </a:t>
            </a:r>
          </a:p>
          <a:p>
            <a:pPr marL="350044" indent="-214313" algn="l" defTabSz="342900" rtl="0">
              <a:buFont typeface="Arial" panose="020B0604020202020204" pitchFamily="34" charset="0"/>
              <a:buChar char="•"/>
            </a:pPr>
            <a:r>
              <a:rPr lang="en-US" sz="1350" dirty="0">
                <a:solidFill>
                  <a:prstClr val="white"/>
                </a:solidFill>
                <a:latin typeface="Times New Roman" panose="02020603050405020304" pitchFamily="18" charset="0"/>
              </a:rPr>
              <a:t>Over speeding</a:t>
            </a:r>
          </a:p>
          <a:p>
            <a:pPr marL="350044" indent="-214313" algn="l" defTabSz="342900" rtl="0">
              <a:buFont typeface="Arial" panose="020B0604020202020204" pitchFamily="34" charset="0"/>
              <a:buChar char="•"/>
            </a:pPr>
            <a:r>
              <a:rPr lang="en-US" sz="1350" dirty="0">
                <a:solidFill>
                  <a:prstClr val="white"/>
                </a:solidFill>
                <a:latin typeface="Times New Roman" panose="02020603050405020304" pitchFamily="18" charset="0"/>
              </a:rPr>
              <a:t>Violation of signals</a:t>
            </a:r>
          </a:p>
          <a:p>
            <a:pPr marL="350044" indent="-214313" algn="l" defTabSz="342900" rtl="0">
              <a:buFont typeface="Arial" panose="020B0604020202020204" pitchFamily="34" charset="0"/>
              <a:buChar char="•"/>
            </a:pPr>
            <a:r>
              <a:rPr lang="en-US" sz="1350" dirty="0">
                <a:solidFill>
                  <a:prstClr val="white"/>
                </a:solidFill>
                <a:latin typeface="Times New Roman" panose="02020603050405020304" pitchFamily="18" charset="0"/>
              </a:rPr>
              <a:t>Driving without a license</a:t>
            </a:r>
          </a:p>
          <a:p>
            <a:pPr marL="350044" indent="-214313" algn="l" defTabSz="342900" rtl="0">
              <a:buFont typeface="Arial" panose="020B0604020202020204" pitchFamily="34" charset="0"/>
              <a:buChar char="•"/>
            </a:pPr>
            <a:r>
              <a:rPr lang="en-US" sz="1350" dirty="0">
                <a:solidFill>
                  <a:prstClr val="white"/>
                </a:solidFill>
                <a:latin typeface="Times New Roman" panose="02020603050405020304" pitchFamily="18" charset="0"/>
              </a:rPr>
              <a:t>Use of cellphones while driving</a:t>
            </a:r>
          </a:p>
        </p:txBody>
      </p:sp>
      <p:sp>
        <p:nvSpPr>
          <p:cNvPr id="10" name="Rounded Rectangle 9"/>
          <p:cNvSpPr/>
          <p:nvPr/>
        </p:nvSpPr>
        <p:spPr>
          <a:xfrm>
            <a:off x="475568" y="3776827"/>
            <a:ext cx="3674867" cy="1544846"/>
          </a:xfrm>
          <a:prstGeom prst="roundRect">
            <a:avLst/>
          </a:prstGeom>
          <a:solidFill>
            <a:srgbClr val="92D050"/>
          </a:solidFill>
          <a:ln>
            <a:solidFill>
              <a:srgbClr val="97D03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342900" rtl="0"/>
            <a:r>
              <a:rPr lang="en-US" sz="1350" dirty="0">
                <a:solidFill>
                  <a:prstClr val="white"/>
                </a:solidFill>
              </a:rPr>
              <a:t>Other factors related to people include: poor child restraint and unsupervised children playing in the streets, resulting in injuries as pedestrians.</a:t>
            </a:r>
          </a:p>
        </p:txBody>
      </p:sp>
      <p:sp>
        <p:nvSpPr>
          <p:cNvPr id="11" name="Rounded Rectangle 10"/>
          <p:cNvSpPr/>
          <p:nvPr/>
        </p:nvSpPr>
        <p:spPr>
          <a:xfrm>
            <a:off x="4550485" y="2128612"/>
            <a:ext cx="3674867" cy="1544846"/>
          </a:xfrm>
          <a:prstGeom prst="roundRect">
            <a:avLst/>
          </a:prstGeom>
          <a:solidFill>
            <a:schemeClr val="accent1">
              <a:lumMod val="75000"/>
            </a:schemeClr>
          </a:solidFill>
          <a:ln>
            <a:solidFill>
              <a:schemeClr val="accent1">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rtl="0"/>
            <a:r>
              <a:rPr lang="en-US" sz="1350" dirty="0">
                <a:solidFill>
                  <a:prstClr val="white"/>
                </a:solidFill>
              </a:rPr>
              <a:t>Poor education, young age, and aggressive personality traits.</a:t>
            </a:r>
            <a:r>
              <a:rPr lang="en-US" sz="1350" baseline="30000" dirty="0">
                <a:solidFill>
                  <a:prstClr val="white"/>
                </a:solidFill>
              </a:rPr>
              <a:t> </a:t>
            </a:r>
          </a:p>
        </p:txBody>
      </p:sp>
      <p:sp>
        <p:nvSpPr>
          <p:cNvPr id="13" name="TextBox 12"/>
          <p:cNvSpPr txBox="1"/>
          <p:nvPr/>
        </p:nvSpPr>
        <p:spPr>
          <a:xfrm>
            <a:off x="1" y="1042600"/>
            <a:ext cx="9143999" cy="553998"/>
          </a:xfrm>
          <a:prstGeom prst="rect">
            <a:avLst/>
          </a:prstGeom>
          <a:solidFill>
            <a:schemeClr val="tx1">
              <a:lumMod val="65000"/>
              <a:lumOff val="35000"/>
            </a:schemeClr>
          </a:solidFill>
        </p:spPr>
        <p:txBody>
          <a:bodyPr wrap="square" rtlCol="0">
            <a:spAutoFit/>
          </a:bodyPr>
          <a:lstStyle>
            <a:defPPr>
              <a:defRPr lang="en-US"/>
            </a:defPPr>
            <a:lvl1pPr algn="ctr">
              <a:defRPr sz="2800" b="1">
                <a:solidFill>
                  <a:schemeClr val="bg1"/>
                </a:solidFill>
              </a:defRPr>
            </a:lvl1pPr>
          </a:lstStyle>
          <a:p>
            <a:pPr defTabSz="342900" rtl="0"/>
            <a:r>
              <a:rPr lang="en-US" sz="3000" dirty="0">
                <a:solidFill>
                  <a:prstClr val="white"/>
                </a:solidFill>
              </a:rPr>
              <a:t>Causes </a:t>
            </a:r>
            <a:endParaRPr lang="ar-SA" sz="3000" dirty="0">
              <a:solidFill>
                <a:prstClr val="white"/>
              </a:solidFill>
            </a:endParaRPr>
          </a:p>
        </p:txBody>
      </p:sp>
    </p:spTree>
    <p:extLst>
      <p:ext uri="{BB962C8B-B14F-4D97-AF65-F5344CB8AC3E}">
        <p14:creationId xmlns:p14="http://schemas.microsoft.com/office/powerpoint/2010/main" val="382243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910" y="2702024"/>
            <a:ext cx="8203991" cy="923330"/>
          </a:xfrm>
          <a:prstGeom prst="rect">
            <a:avLst/>
          </a:prstGeom>
        </p:spPr>
        <p:txBody>
          <a:bodyPr wrap="square">
            <a:spAutoFit/>
          </a:bodyPr>
          <a:lstStyle/>
          <a:p>
            <a:pPr marL="214313" indent="-214313" algn="l" defTabSz="342900" rtl="0">
              <a:buFont typeface="Arial" panose="020B0604020202020204" pitchFamily="34" charset="0"/>
              <a:buChar char="•"/>
            </a:pPr>
            <a:r>
              <a:rPr lang="en-US" dirty="0">
                <a:solidFill>
                  <a:prstClr val="black"/>
                </a:solidFill>
              </a:rPr>
              <a:t>The action plans in KSA so far have mostly focused on  </a:t>
            </a:r>
            <a:r>
              <a:rPr lang="en-US" dirty="0">
                <a:solidFill>
                  <a:srgbClr val="FF0000"/>
                </a:solidFill>
              </a:rPr>
              <a:t>seat belt laws, speed detection cameras (</a:t>
            </a:r>
            <a:r>
              <a:rPr lang="en-US" dirty="0" err="1">
                <a:solidFill>
                  <a:srgbClr val="FF0000"/>
                </a:solidFill>
              </a:rPr>
              <a:t>Saher</a:t>
            </a:r>
            <a:r>
              <a:rPr lang="en-US" dirty="0">
                <a:solidFill>
                  <a:srgbClr val="FF0000"/>
                </a:solidFill>
              </a:rPr>
              <a:t> system), emergency medical rescue services.</a:t>
            </a:r>
            <a:endParaRPr lang="en-US" dirty="0">
              <a:solidFill>
                <a:prstClr val="black"/>
              </a:solidFill>
            </a:endParaRPr>
          </a:p>
        </p:txBody>
      </p:sp>
      <p:sp>
        <p:nvSpPr>
          <p:cNvPr id="5" name="Rectangle 4"/>
          <p:cNvSpPr/>
          <p:nvPr/>
        </p:nvSpPr>
        <p:spPr>
          <a:xfrm>
            <a:off x="166253" y="3625354"/>
            <a:ext cx="8811492" cy="2308324"/>
          </a:xfrm>
          <a:prstGeom prst="rect">
            <a:avLst/>
          </a:prstGeom>
        </p:spPr>
        <p:txBody>
          <a:bodyPr wrap="square">
            <a:spAutoFit/>
          </a:bodyPr>
          <a:lstStyle/>
          <a:p>
            <a:pPr marL="214313" indent="-214313" algn="l" defTabSz="342900" rtl="0">
              <a:buFont typeface="Arial" panose="020B0604020202020204" pitchFamily="34" charset="0"/>
              <a:buChar char="•"/>
            </a:pPr>
            <a:r>
              <a:rPr lang="en-US" dirty="0">
                <a:solidFill>
                  <a:prstClr val="black"/>
                </a:solidFill>
              </a:rPr>
              <a:t>Primary prevention of the risks of RTAs should be initiated </a:t>
            </a:r>
            <a:r>
              <a:rPr lang="en-US" dirty="0">
                <a:solidFill>
                  <a:srgbClr val="FF0000"/>
                </a:solidFill>
              </a:rPr>
              <a:t>to modify the behavior of young drivers, </a:t>
            </a:r>
            <a:r>
              <a:rPr lang="en-US" dirty="0">
                <a:solidFill>
                  <a:prstClr val="black"/>
                </a:solidFill>
              </a:rPr>
              <a:t>particularly, through </a:t>
            </a:r>
            <a:r>
              <a:rPr lang="en-US" dirty="0">
                <a:solidFill>
                  <a:srgbClr val="FF0000"/>
                </a:solidFill>
              </a:rPr>
              <a:t>mass media campaigns. </a:t>
            </a:r>
            <a:r>
              <a:rPr lang="en-US" dirty="0">
                <a:solidFill>
                  <a:prstClr val="black"/>
                </a:solidFill>
              </a:rPr>
              <a:t>This can be achieved by distributing health messages at points of care, such as shopping malls, and schools.</a:t>
            </a:r>
          </a:p>
          <a:p>
            <a:pPr algn="l" defTabSz="342900" rtl="0"/>
            <a:endParaRPr lang="en-US" dirty="0">
              <a:solidFill>
                <a:prstClr val="black"/>
              </a:solidFill>
            </a:endParaRPr>
          </a:p>
          <a:p>
            <a:pPr marL="214313" indent="-214313" algn="l" defTabSz="342900" rtl="0">
              <a:buFont typeface="Arial" panose="020B0604020202020204" pitchFamily="34" charset="0"/>
              <a:buChar char="•"/>
            </a:pPr>
            <a:r>
              <a:rPr lang="en-US" dirty="0">
                <a:solidFill>
                  <a:prstClr val="black"/>
                </a:solidFill>
              </a:rPr>
              <a:t>Moreover, efforts can be strengthened by </a:t>
            </a:r>
            <a:r>
              <a:rPr lang="en-US" dirty="0">
                <a:solidFill>
                  <a:srgbClr val="FF0000"/>
                </a:solidFill>
              </a:rPr>
              <a:t>strict reinforcement of laws </a:t>
            </a:r>
            <a:r>
              <a:rPr lang="en-US" dirty="0">
                <a:solidFill>
                  <a:prstClr val="black"/>
                </a:solidFill>
              </a:rPr>
              <a:t>in residential areas, and also </a:t>
            </a:r>
            <a:r>
              <a:rPr lang="en-US" dirty="0">
                <a:solidFill>
                  <a:srgbClr val="FF0000"/>
                </a:solidFill>
              </a:rPr>
              <a:t>providing</a:t>
            </a:r>
            <a:r>
              <a:rPr lang="en-US" dirty="0">
                <a:solidFill>
                  <a:prstClr val="black"/>
                </a:solidFill>
              </a:rPr>
              <a:t> </a:t>
            </a:r>
            <a:r>
              <a:rPr lang="en-US" dirty="0">
                <a:solidFill>
                  <a:srgbClr val="FF0000"/>
                </a:solidFill>
              </a:rPr>
              <a:t>alternate options for entertainment </a:t>
            </a:r>
            <a:r>
              <a:rPr lang="en-US" dirty="0">
                <a:solidFill>
                  <a:prstClr val="black"/>
                </a:solidFill>
              </a:rPr>
              <a:t>by building health fitness, or sport facilities, or parks in the communities</a:t>
            </a:r>
            <a:r>
              <a:rPr lang="en-US" dirty="0">
                <a:solidFill>
                  <a:prstClr val="white">
                    <a:lumMod val="50000"/>
                  </a:prstClr>
                </a:solidFill>
              </a:rPr>
              <a:t>. </a:t>
            </a:r>
          </a:p>
        </p:txBody>
      </p:sp>
      <p:sp>
        <p:nvSpPr>
          <p:cNvPr id="2" name="Title 1"/>
          <p:cNvSpPr>
            <a:spLocks noGrp="1"/>
          </p:cNvSpPr>
          <p:nvPr>
            <p:ph type="title"/>
          </p:nvPr>
        </p:nvSpPr>
        <p:spPr/>
        <p:txBody>
          <a:bodyPr/>
          <a:lstStyle/>
          <a:p>
            <a:r>
              <a:rPr lang="en-US" dirty="0">
                <a:sym typeface="Wingdings" panose="05000000000000000000" pitchFamily="2" charset="2"/>
              </a:rPr>
              <a:t> </a:t>
            </a:r>
            <a:r>
              <a:rPr lang="en-US" dirty="0"/>
              <a:t>What to do ?</a:t>
            </a:r>
          </a:p>
        </p:txBody>
      </p:sp>
    </p:spTree>
    <p:extLst>
      <p:ext uri="{BB962C8B-B14F-4D97-AF65-F5344CB8AC3E}">
        <p14:creationId xmlns:p14="http://schemas.microsoft.com/office/powerpoint/2010/main" val="3254660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564999942"/>
              </p:ext>
            </p:extLst>
          </p:nvPr>
        </p:nvGraphicFramePr>
        <p:xfrm>
          <a:off x="609047" y="620688"/>
          <a:ext cx="7848601" cy="5516568"/>
        </p:xfrm>
        <a:graphic>
          <a:graphicData uri="http://schemas.openxmlformats.org/drawingml/2006/table">
            <a:tbl>
              <a:tblPr>
                <a:tableStyleId>{5C22544A-7EE6-4342-B048-85BDC9FD1C3A}</a:tableStyleId>
              </a:tblPr>
              <a:tblGrid>
                <a:gridCol w="986254"/>
                <a:gridCol w="762483"/>
                <a:gridCol w="762483"/>
                <a:gridCol w="762483"/>
                <a:gridCol w="762483"/>
                <a:gridCol w="762483"/>
                <a:gridCol w="762483"/>
                <a:gridCol w="762483"/>
                <a:gridCol w="762483"/>
                <a:gridCol w="762483"/>
              </a:tblGrid>
              <a:tr h="229857">
                <a:tc gridSpan="10">
                  <a:txBody>
                    <a:bodyPr/>
                    <a:lstStyle/>
                    <a:p>
                      <a:pPr algn="l" fontAlgn="b"/>
                      <a:r>
                        <a:rPr lang="ar-SA" sz="900" u="none" strike="noStrike" dirty="0">
                          <a:effectLst/>
                        </a:rPr>
                        <a:t> السكان حسب الجنس وفئات العمر والجنسية ( سعودي/ غير سعودي) *</a:t>
                      </a:r>
                      <a:endParaRPr lang="ar-SA" sz="700" b="0" i="0" u="none" strike="noStrike" dirty="0">
                        <a:solidFill>
                          <a:srgbClr val="000000"/>
                        </a:solidFill>
                        <a:effectLst/>
                        <a:latin typeface="Arial"/>
                      </a:endParaRPr>
                    </a:p>
                  </a:txBody>
                  <a:tcPr marL="0" marR="0" marT="0" marB="0" anchor="ct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r>
              <a:tr h="229857">
                <a:tc gridSpan="10">
                  <a:txBody>
                    <a:bodyPr/>
                    <a:lstStyle/>
                    <a:p>
                      <a:pPr algn="ctr" fontAlgn="ctr"/>
                      <a:r>
                        <a:rPr lang="en-US" sz="900" u="none" strike="noStrike" dirty="0">
                          <a:effectLst/>
                        </a:rPr>
                        <a:t> Population by Single Age , Nationality (Saudi/Non-Saudi)  and Gender</a:t>
                      </a:r>
                      <a:endParaRPr lang="en-US" sz="900" b="0" i="0" u="none" strike="noStrike" dirty="0">
                        <a:solidFill>
                          <a:srgbClr val="000000"/>
                        </a:solidFill>
                        <a:effectLst/>
                        <a:latin typeface="Arial"/>
                      </a:endParaRPr>
                    </a:p>
                  </a:txBody>
                  <a:tcPr marL="0" marR="0" marT="0" marB="0" anchor="ct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r>
              <a:tr h="229857">
                <a:tc>
                  <a:txBody>
                    <a:bodyPr/>
                    <a:lstStyle/>
                    <a:p>
                      <a:pPr algn="l" fontAlgn="ctr"/>
                      <a:r>
                        <a:rPr lang="ar-SA" sz="900" u="none" strike="noStrike">
                          <a:effectLst/>
                        </a:rPr>
                        <a:t> </a:t>
                      </a:r>
                      <a:endParaRPr lang="ar-SA" sz="900" b="1" i="0" u="none" strike="noStrike">
                        <a:solidFill>
                          <a:srgbClr val="000000"/>
                        </a:solidFill>
                        <a:effectLst/>
                        <a:latin typeface="Arial"/>
                      </a:endParaRPr>
                    </a:p>
                  </a:txBody>
                  <a:tcPr marL="0" marR="0" marT="0" marB="0" anchor="ctr"/>
                </a:tc>
                <a:tc>
                  <a:txBody>
                    <a:bodyPr/>
                    <a:lstStyle/>
                    <a:p>
                      <a:pPr algn="l" fontAlgn="ctr"/>
                      <a:r>
                        <a:rPr lang="ar-SA" sz="900" u="none" strike="noStrike">
                          <a:effectLst/>
                        </a:rPr>
                        <a:t> </a:t>
                      </a:r>
                      <a:endParaRPr lang="ar-SA" sz="900" b="1" i="0" u="none" strike="noStrike">
                        <a:solidFill>
                          <a:srgbClr val="000000"/>
                        </a:solidFill>
                        <a:effectLst/>
                        <a:latin typeface="Arial"/>
                      </a:endParaRPr>
                    </a:p>
                  </a:txBody>
                  <a:tcPr marL="0" marR="0" marT="0" marB="0" anchor="ctr"/>
                </a:tc>
                <a:tc>
                  <a:txBody>
                    <a:bodyPr/>
                    <a:lstStyle/>
                    <a:p>
                      <a:pPr algn="l" fontAlgn="ctr"/>
                      <a:r>
                        <a:rPr lang="ar-SA" sz="900" u="none" strike="noStrike">
                          <a:effectLst/>
                        </a:rPr>
                        <a:t> </a:t>
                      </a:r>
                      <a:endParaRPr lang="ar-SA" sz="900" b="1" i="0" u="none" strike="noStrike">
                        <a:solidFill>
                          <a:srgbClr val="000000"/>
                        </a:solidFill>
                        <a:effectLst/>
                        <a:latin typeface="Arial"/>
                      </a:endParaRPr>
                    </a:p>
                  </a:txBody>
                  <a:tcPr marL="0" marR="0" marT="0" marB="0" anchor="ctr"/>
                </a:tc>
                <a:tc>
                  <a:txBody>
                    <a:bodyPr/>
                    <a:lstStyle/>
                    <a:p>
                      <a:pPr algn="l" fontAlgn="ctr"/>
                      <a:r>
                        <a:rPr lang="ar-SA" sz="900" u="none" strike="noStrike">
                          <a:effectLst/>
                        </a:rPr>
                        <a:t> </a:t>
                      </a:r>
                      <a:endParaRPr lang="ar-SA" sz="900" b="1" i="0" u="none" strike="noStrike">
                        <a:solidFill>
                          <a:srgbClr val="000000"/>
                        </a:solidFill>
                        <a:effectLst/>
                        <a:latin typeface="Arial"/>
                      </a:endParaRPr>
                    </a:p>
                  </a:txBody>
                  <a:tcPr marL="0" marR="0" marT="0" marB="0" anchor="ctr"/>
                </a:tc>
                <a:tc gridSpan="2">
                  <a:txBody>
                    <a:bodyPr/>
                    <a:lstStyle/>
                    <a:p>
                      <a:pPr algn="ctr" rtl="1" fontAlgn="ctr"/>
                      <a:r>
                        <a:rPr lang="ar-SA" sz="900" u="none" strike="noStrike">
                          <a:effectLst/>
                        </a:rPr>
                        <a:t>منتصف العام 2017</a:t>
                      </a:r>
                      <a:endParaRPr lang="ar-SA" sz="900" b="1" i="0" u="none" strike="noStrike">
                        <a:solidFill>
                          <a:srgbClr val="000000"/>
                        </a:solidFill>
                        <a:effectLst/>
                        <a:latin typeface="Arial"/>
                      </a:endParaRPr>
                    </a:p>
                  </a:txBody>
                  <a:tcPr marL="0" marR="0" marT="0" marB="0" anchor="ctr"/>
                </a:tc>
                <a:tc hMerge="1">
                  <a:txBody>
                    <a:bodyPr/>
                    <a:lstStyle/>
                    <a:p>
                      <a:pPr rtl="1"/>
                      <a:endParaRPr lang="ar-SA"/>
                    </a:p>
                  </a:txBody>
                  <a:tcPr/>
                </a:tc>
                <a:tc>
                  <a:txBody>
                    <a:bodyPr/>
                    <a:lstStyle/>
                    <a:p>
                      <a:pPr algn="l" fontAlgn="ctr"/>
                      <a:r>
                        <a:rPr lang="ar-SA" sz="900" u="none" strike="noStrike">
                          <a:effectLst/>
                        </a:rPr>
                        <a:t> </a:t>
                      </a:r>
                      <a:endParaRPr lang="ar-SA" sz="900" b="1" i="0" u="none" strike="noStrike">
                        <a:solidFill>
                          <a:srgbClr val="000000"/>
                        </a:solidFill>
                        <a:effectLst/>
                        <a:latin typeface="Arial"/>
                      </a:endParaRPr>
                    </a:p>
                  </a:txBody>
                  <a:tcPr marL="0" marR="0" marT="0" marB="0" anchor="ctr"/>
                </a:tc>
                <a:tc>
                  <a:txBody>
                    <a:bodyPr/>
                    <a:lstStyle/>
                    <a:p>
                      <a:pPr algn="l" fontAlgn="ctr"/>
                      <a:r>
                        <a:rPr lang="ar-SA" sz="900" u="none" strike="noStrike">
                          <a:effectLst/>
                        </a:rPr>
                        <a:t> </a:t>
                      </a:r>
                      <a:endParaRPr lang="ar-SA" sz="900" b="1" i="0" u="none" strike="noStrike">
                        <a:solidFill>
                          <a:srgbClr val="000000"/>
                        </a:solidFill>
                        <a:effectLst/>
                        <a:latin typeface="Arial"/>
                      </a:endParaRPr>
                    </a:p>
                  </a:txBody>
                  <a:tcPr marL="0" marR="0" marT="0" marB="0" anchor="ctr"/>
                </a:tc>
                <a:tc gridSpan="2">
                  <a:txBody>
                    <a:bodyPr/>
                    <a:lstStyle/>
                    <a:p>
                      <a:pPr algn="l" rtl="1" fontAlgn="ctr"/>
                      <a:r>
                        <a:rPr lang="ar-SA" sz="900" u="none" strike="noStrike">
                          <a:effectLst/>
                        </a:rPr>
                        <a:t>اجمالي المملكة</a:t>
                      </a:r>
                      <a:endParaRPr lang="ar-SA" sz="900" b="1" i="0" u="none" strike="noStrike">
                        <a:solidFill>
                          <a:srgbClr val="000000"/>
                        </a:solidFill>
                        <a:effectLst/>
                        <a:latin typeface="Arial"/>
                      </a:endParaRPr>
                    </a:p>
                  </a:txBody>
                  <a:tcPr marL="77323" marR="0" marT="0" marB="0" anchor="ctr"/>
                </a:tc>
                <a:tc hMerge="1">
                  <a:txBody>
                    <a:bodyPr/>
                    <a:lstStyle/>
                    <a:p>
                      <a:pPr rtl="1"/>
                      <a:endParaRPr lang="ar-SA"/>
                    </a:p>
                  </a:txBody>
                  <a:tcPr/>
                </a:tc>
              </a:tr>
              <a:tr h="229857">
                <a:tc rowSpan="2">
                  <a:txBody>
                    <a:bodyPr/>
                    <a:lstStyle/>
                    <a:p>
                      <a:pPr algn="ctr" rtl="1" fontAlgn="ctr"/>
                      <a:r>
                        <a:rPr lang="ar-SA" sz="700" u="none" strike="noStrike">
                          <a:effectLst/>
                        </a:rPr>
                        <a:t>فئات العمر</a:t>
                      </a:r>
                      <a:endParaRPr lang="ar-SA" sz="700" b="1" i="0" u="none" strike="noStrike">
                        <a:solidFill>
                          <a:srgbClr val="000000"/>
                        </a:solidFill>
                        <a:effectLst/>
                        <a:latin typeface="Arial"/>
                      </a:endParaRPr>
                    </a:p>
                  </a:txBody>
                  <a:tcPr marL="0" marR="0" marT="0" marB="0" anchor="ctr"/>
                </a:tc>
                <a:tc gridSpan="3">
                  <a:txBody>
                    <a:bodyPr/>
                    <a:lstStyle/>
                    <a:p>
                      <a:pPr algn="ctr" rtl="1" fontAlgn="ctr"/>
                      <a:r>
                        <a:rPr lang="ar-SA" sz="700" u="none" strike="noStrike">
                          <a:effectLst/>
                        </a:rPr>
                        <a:t>سعوديون     </a:t>
                      </a:r>
                      <a:r>
                        <a:rPr lang="en-US" sz="700" u="none" strike="noStrike">
                          <a:effectLst/>
                        </a:rPr>
                        <a:t>Saudi</a:t>
                      </a:r>
                      <a:endParaRPr lang="en-US" sz="700" b="1" i="0" u="none" strike="noStrike">
                        <a:solidFill>
                          <a:srgbClr val="000000"/>
                        </a:solidFill>
                        <a:effectLst/>
                        <a:latin typeface="Arial"/>
                      </a:endParaRPr>
                    </a:p>
                  </a:txBody>
                  <a:tcPr marL="0" marR="0" marT="0" marB="0" anchor="ctr"/>
                </a:tc>
                <a:tc hMerge="1">
                  <a:txBody>
                    <a:bodyPr/>
                    <a:lstStyle/>
                    <a:p>
                      <a:pPr rtl="1"/>
                      <a:endParaRPr lang="ar-SA"/>
                    </a:p>
                  </a:txBody>
                  <a:tcPr/>
                </a:tc>
                <a:tc hMerge="1">
                  <a:txBody>
                    <a:bodyPr/>
                    <a:lstStyle/>
                    <a:p>
                      <a:pPr rtl="1"/>
                      <a:endParaRPr lang="ar-SA"/>
                    </a:p>
                  </a:txBody>
                  <a:tcPr/>
                </a:tc>
                <a:tc gridSpan="3">
                  <a:txBody>
                    <a:bodyPr/>
                    <a:lstStyle/>
                    <a:p>
                      <a:pPr algn="ctr" rtl="1" fontAlgn="ctr"/>
                      <a:r>
                        <a:rPr lang="ar-SA" sz="700" u="none" strike="noStrike">
                          <a:effectLst/>
                        </a:rPr>
                        <a:t>غير سعوديين       </a:t>
                      </a:r>
                      <a:r>
                        <a:rPr lang="en-US" sz="700" u="none" strike="noStrike">
                          <a:effectLst/>
                        </a:rPr>
                        <a:t>Non-Saudi</a:t>
                      </a:r>
                      <a:endParaRPr lang="en-US" sz="700" b="1" i="0" u="none" strike="noStrike">
                        <a:solidFill>
                          <a:srgbClr val="000000"/>
                        </a:solidFill>
                        <a:effectLst/>
                        <a:latin typeface="Arial"/>
                      </a:endParaRPr>
                    </a:p>
                  </a:txBody>
                  <a:tcPr marL="0" marR="0" marT="0" marB="0" anchor="ctr"/>
                </a:tc>
                <a:tc hMerge="1">
                  <a:txBody>
                    <a:bodyPr/>
                    <a:lstStyle/>
                    <a:p>
                      <a:pPr rtl="1"/>
                      <a:endParaRPr lang="ar-SA"/>
                    </a:p>
                  </a:txBody>
                  <a:tcPr/>
                </a:tc>
                <a:tc hMerge="1">
                  <a:txBody>
                    <a:bodyPr/>
                    <a:lstStyle/>
                    <a:p>
                      <a:pPr rtl="1"/>
                      <a:endParaRPr lang="ar-SA"/>
                    </a:p>
                  </a:txBody>
                  <a:tcPr/>
                </a:tc>
                <a:tc gridSpan="3">
                  <a:txBody>
                    <a:bodyPr/>
                    <a:lstStyle/>
                    <a:p>
                      <a:pPr algn="ctr" rtl="1" fontAlgn="ctr"/>
                      <a:r>
                        <a:rPr lang="ar-SA" sz="700" u="none" strike="noStrike">
                          <a:effectLst/>
                        </a:rPr>
                        <a:t>الجملة      </a:t>
                      </a:r>
                      <a:r>
                        <a:rPr lang="en-US" sz="700" u="none" strike="noStrike">
                          <a:effectLst/>
                        </a:rPr>
                        <a:t>Total</a:t>
                      </a:r>
                      <a:endParaRPr lang="en-US" sz="700" b="1" i="0" u="none" strike="noStrike">
                        <a:solidFill>
                          <a:srgbClr val="000000"/>
                        </a:solidFill>
                        <a:effectLst/>
                        <a:latin typeface="Arial"/>
                      </a:endParaRPr>
                    </a:p>
                  </a:txBody>
                  <a:tcPr marL="0" marR="0" marT="0" marB="0" anchor="ctr"/>
                </a:tc>
                <a:tc hMerge="1">
                  <a:txBody>
                    <a:bodyPr/>
                    <a:lstStyle/>
                    <a:p>
                      <a:pPr rtl="1"/>
                      <a:endParaRPr lang="ar-SA"/>
                    </a:p>
                  </a:txBody>
                  <a:tcPr/>
                </a:tc>
                <a:tc hMerge="1">
                  <a:txBody>
                    <a:bodyPr/>
                    <a:lstStyle/>
                    <a:p>
                      <a:pPr rtl="1"/>
                      <a:endParaRPr lang="ar-SA"/>
                    </a:p>
                  </a:txBody>
                  <a:tcPr/>
                </a:tc>
              </a:tr>
              <a:tr h="229857">
                <a:tc vMerge="1">
                  <a:txBody>
                    <a:bodyPr/>
                    <a:lstStyle/>
                    <a:p>
                      <a:pPr rtl="1"/>
                      <a:endParaRPr lang="ar-SA"/>
                    </a:p>
                  </a:txBody>
                  <a:tcPr/>
                </a:tc>
                <a:tc>
                  <a:txBody>
                    <a:bodyPr/>
                    <a:lstStyle/>
                    <a:p>
                      <a:pPr algn="ctr" rtl="1" fontAlgn="ctr"/>
                      <a:r>
                        <a:rPr lang="ar-SA" sz="600" u="none" strike="noStrike">
                          <a:effectLst/>
                        </a:rPr>
                        <a:t>ذكور    </a:t>
                      </a:r>
                      <a:r>
                        <a:rPr lang="en-US" sz="600" u="none" strike="noStrike">
                          <a:effectLst/>
                        </a:rPr>
                        <a:t>MALE</a:t>
                      </a:r>
                      <a:endParaRPr lang="en-US" sz="600" b="1" i="0" u="none" strike="noStrike">
                        <a:solidFill>
                          <a:srgbClr val="000000"/>
                        </a:solidFill>
                        <a:effectLst/>
                        <a:latin typeface="Arial"/>
                      </a:endParaRPr>
                    </a:p>
                  </a:txBody>
                  <a:tcPr marL="0" marR="0" marT="0" marB="0" anchor="ctr"/>
                </a:tc>
                <a:tc>
                  <a:txBody>
                    <a:bodyPr/>
                    <a:lstStyle/>
                    <a:p>
                      <a:pPr algn="ctr" rtl="1" fontAlgn="ctr"/>
                      <a:r>
                        <a:rPr lang="ar-SA" sz="600" u="none" strike="noStrike">
                          <a:effectLst/>
                        </a:rPr>
                        <a:t>اناث    </a:t>
                      </a:r>
                      <a:r>
                        <a:rPr lang="en-US" sz="600" u="none" strike="noStrike">
                          <a:effectLst/>
                        </a:rPr>
                        <a:t>FEMALE</a:t>
                      </a:r>
                      <a:endParaRPr lang="en-US" sz="600" b="1" i="0" u="none" strike="noStrike">
                        <a:solidFill>
                          <a:srgbClr val="000000"/>
                        </a:solidFill>
                        <a:effectLst/>
                        <a:latin typeface="Arial"/>
                      </a:endParaRPr>
                    </a:p>
                  </a:txBody>
                  <a:tcPr marL="0" marR="0" marT="0" marB="0" anchor="ctr"/>
                </a:tc>
                <a:tc>
                  <a:txBody>
                    <a:bodyPr/>
                    <a:lstStyle/>
                    <a:p>
                      <a:pPr algn="ctr" rtl="1" fontAlgn="ctr"/>
                      <a:r>
                        <a:rPr lang="ar-SA" sz="600" u="none" strike="noStrike">
                          <a:effectLst/>
                        </a:rPr>
                        <a:t>جملة     </a:t>
                      </a:r>
                      <a:r>
                        <a:rPr lang="en-US" sz="600" u="none" strike="noStrike">
                          <a:effectLst/>
                        </a:rPr>
                        <a:t>Total</a:t>
                      </a:r>
                      <a:endParaRPr lang="en-US" sz="600" b="1" i="0" u="none" strike="noStrike">
                        <a:solidFill>
                          <a:srgbClr val="000000"/>
                        </a:solidFill>
                        <a:effectLst/>
                        <a:latin typeface="Arial"/>
                      </a:endParaRPr>
                    </a:p>
                  </a:txBody>
                  <a:tcPr marL="0" marR="0" marT="0" marB="0" anchor="ctr"/>
                </a:tc>
                <a:tc>
                  <a:txBody>
                    <a:bodyPr/>
                    <a:lstStyle/>
                    <a:p>
                      <a:pPr algn="ctr" rtl="1" fontAlgn="ctr"/>
                      <a:r>
                        <a:rPr lang="ar-SA" sz="600" u="none" strike="noStrike">
                          <a:effectLst/>
                        </a:rPr>
                        <a:t>ذكور    </a:t>
                      </a:r>
                      <a:r>
                        <a:rPr lang="en-US" sz="600" u="none" strike="noStrike">
                          <a:effectLst/>
                        </a:rPr>
                        <a:t>MALE</a:t>
                      </a:r>
                      <a:endParaRPr lang="en-US" sz="600" b="1" i="0" u="none" strike="noStrike">
                        <a:solidFill>
                          <a:srgbClr val="000000"/>
                        </a:solidFill>
                        <a:effectLst/>
                        <a:latin typeface="Arial"/>
                      </a:endParaRPr>
                    </a:p>
                  </a:txBody>
                  <a:tcPr marL="0" marR="0" marT="0" marB="0" anchor="ctr"/>
                </a:tc>
                <a:tc>
                  <a:txBody>
                    <a:bodyPr/>
                    <a:lstStyle/>
                    <a:p>
                      <a:pPr algn="ctr" rtl="1" fontAlgn="ctr"/>
                      <a:r>
                        <a:rPr lang="ar-SA" sz="600" u="none" strike="noStrike">
                          <a:effectLst/>
                        </a:rPr>
                        <a:t>اناث    </a:t>
                      </a:r>
                      <a:r>
                        <a:rPr lang="en-US" sz="600" u="none" strike="noStrike">
                          <a:effectLst/>
                        </a:rPr>
                        <a:t>FEMALE</a:t>
                      </a:r>
                      <a:endParaRPr lang="en-US" sz="600" b="1" i="0" u="none" strike="noStrike">
                        <a:solidFill>
                          <a:srgbClr val="000000"/>
                        </a:solidFill>
                        <a:effectLst/>
                        <a:latin typeface="Arial"/>
                      </a:endParaRPr>
                    </a:p>
                  </a:txBody>
                  <a:tcPr marL="0" marR="0" marT="0" marB="0" anchor="ctr"/>
                </a:tc>
                <a:tc>
                  <a:txBody>
                    <a:bodyPr/>
                    <a:lstStyle/>
                    <a:p>
                      <a:pPr algn="ctr" rtl="1" fontAlgn="ctr"/>
                      <a:r>
                        <a:rPr lang="ar-SA" sz="600" u="none" strike="noStrike">
                          <a:effectLst/>
                        </a:rPr>
                        <a:t>جملة     </a:t>
                      </a:r>
                      <a:r>
                        <a:rPr lang="en-US" sz="600" u="none" strike="noStrike">
                          <a:effectLst/>
                        </a:rPr>
                        <a:t>Total</a:t>
                      </a:r>
                      <a:endParaRPr lang="en-US" sz="600" b="1" i="0" u="none" strike="noStrike">
                        <a:solidFill>
                          <a:srgbClr val="000000"/>
                        </a:solidFill>
                        <a:effectLst/>
                        <a:latin typeface="Arial"/>
                      </a:endParaRPr>
                    </a:p>
                  </a:txBody>
                  <a:tcPr marL="0" marR="0" marT="0" marB="0" anchor="ctr"/>
                </a:tc>
                <a:tc>
                  <a:txBody>
                    <a:bodyPr/>
                    <a:lstStyle/>
                    <a:p>
                      <a:pPr algn="ctr" rtl="1" fontAlgn="ctr"/>
                      <a:r>
                        <a:rPr lang="ar-SA" sz="600" u="none" strike="noStrike">
                          <a:effectLst/>
                        </a:rPr>
                        <a:t>ذكور    </a:t>
                      </a:r>
                      <a:r>
                        <a:rPr lang="en-US" sz="600" u="none" strike="noStrike">
                          <a:effectLst/>
                        </a:rPr>
                        <a:t>MALE</a:t>
                      </a:r>
                      <a:endParaRPr lang="en-US" sz="600" b="1" i="0" u="none" strike="noStrike">
                        <a:solidFill>
                          <a:srgbClr val="000000"/>
                        </a:solidFill>
                        <a:effectLst/>
                        <a:latin typeface="Arial"/>
                      </a:endParaRPr>
                    </a:p>
                  </a:txBody>
                  <a:tcPr marL="0" marR="0" marT="0" marB="0" anchor="ctr"/>
                </a:tc>
                <a:tc>
                  <a:txBody>
                    <a:bodyPr/>
                    <a:lstStyle/>
                    <a:p>
                      <a:pPr algn="ctr" rtl="1" fontAlgn="ctr"/>
                      <a:r>
                        <a:rPr lang="ar-SA" sz="600" u="none" strike="noStrike">
                          <a:effectLst/>
                        </a:rPr>
                        <a:t>اناث    </a:t>
                      </a:r>
                      <a:r>
                        <a:rPr lang="en-US" sz="600" u="none" strike="noStrike">
                          <a:effectLst/>
                        </a:rPr>
                        <a:t>FEMALE</a:t>
                      </a:r>
                      <a:endParaRPr lang="en-US" sz="600" b="1" i="0" u="none" strike="noStrike">
                        <a:solidFill>
                          <a:srgbClr val="000000"/>
                        </a:solidFill>
                        <a:effectLst/>
                        <a:latin typeface="Arial"/>
                      </a:endParaRPr>
                    </a:p>
                  </a:txBody>
                  <a:tcPr marL="0" marR="0" marT="0" marB="0" anchor="ctr"/>
                </a:tc>
                <a:tc>
                  <a:txBody>
                    <a:bodyPr/>
                    <a:lstStyle/>
                    <a:p>
                      <a:pPr algn="ctr" rtl="1" fontAlgn="ctr"/>
                      <a:r>
                        <a:rPr lang="ar-SA" sz="600" u="none" strike="noStrike">
                          <a:effectLst/>
                        </a:rPr>
                        <a:t>جملة     </a:t>
                      </a:r>
                      <a:r>
                        <a:rPr lang="en-US" sz="600" u="none" strike="noStrike">
                          <a:effectLst/>
                        </a:rPr>
                        <a:t>Total</a:t>
                      </a:r>
                      <a:endParaRPr lang="en-US" sz="600" b="1" i="0" u="none" strike="noStrike">
                        <a:solidFill>
                          <a:srgbClr val="000000"/>
                        </a:solidFill>
                        <a:effectLst/>
                        <a:latin typeface="Arial"/>
                      </a:endParaRPr>
                    </a:p>
                  </a:txBody>
                  <a:tcPr marL="0" marR="0" marT="0" marB="0" anchor="ctr"/>
                </a:tc>
              </a:tr>
              <a:tr h="229857">
                <a:tc>
                  <a:txBody>
                    <a:bodyPr/>
                    <a:lstStyle/>
                    <a:p>
                      <a:pPr algn="ctr" fontAlgn="ctr"/>
                      <a:r>
                        <a:rPr lang="ar-SA" sz="700" u="none" strike="noStrike">
                          <a:effectLst/>
                        </a:rPr>
                        <a:t>4 - 0</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1106701</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1067283</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2,173,984</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287003</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273329</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560,332</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1,393,704</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1,340,612</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2,734,316</a:t>
                      </a:r>
                      <a:endParaRPr lang="ar-SA" sz="700" b="1" i="0" u="none" strike="noStrike">
                        <a:solidFill>
                          <a:srgbClr val="000000"/>
                        </a:solidFill>
                        <a:effectLst/>
                        <a:latin typeface="Arial"/>
                      </a:endParaRPr>
                    </a:p>
                  </a:txBody>
                  <a:tcPr marL="0" marR="0" marT="0" marB="0" anchor="ctr"/>
                </a:tc>
              </a:tr>
              <a:tr h="229857">
                <a:tc>
                  <a:txBody>
                    <a:bodyPr/>
                    <a:lstStyle/>
                    <a:p>
                      <a:pPr algn="ctr" fontAlgn="ctr"/>
                      <a:r>
                        <a:rPr lang="ar-SA" sz="700" u="none" strike="noStrike">
                          <a:effectLst/>
                        </a:rPr>
                        <a:t>9 - 5</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1081142</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1043747</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2,124,889</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363070</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347698</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710,768</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1,444,212</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1,391,445</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2,835,657</a:t>
                      </a:r>
                      <a:endParaRPr lang="ar-SA" sz="700" b="1" i="0" u="none" strike="noStrike">
                        <a:solidFill>
                          <a:srgbClr val="000000"/>
                        </a:solidFill>
                        <a:effectLst/>
                        <a:latin typeface="Arial"/>
                      </a:endParaRPr>
                    </a:p>
                  </a:txBody>
                  <a:tcPr marL="0" marR="0" marT="0" marB="0" anchor="ctr"/>
                </a:tc>
              </a:tr>
              <a:tr h="229857">
                <a:tc>
                  <a:txBody>
                    <a:bodyPr/>
                    <a:lstStyle/>
                    <a:p>
                      <a:pPr algn="ctr" fontAlgn="ctr"/>
                      <a:r>
                        <a:rPr lang="ar-SA" sz="700" u="none" strike="noStrike">
                          <a:effectLst/>
                        </a:rPr>
                        <a:t>14 - 10</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964304</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937211</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1,901,515</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298963</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283506</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582,469</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1,263,267</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1,220,717</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2,483,984</a:t>
                      </a:r>
                      <a:endParaRPr lang="ar-SA" sz="700" b="1" i="0" u="none" strike="noStrike">
                        <a:solidFill>
                          <a:srgbClr val="000000"/>
                        </a:solidFill>
                        <a:effectLst/>
                        <a:latin typeface="Arial"/>
                      </a:endParaRPr>
                    </a:p>
                  </a:txBody>
                  <a:tcPr marL="0" marR="0" marT="0" marB="0" anchor="ctr"/>
                </a:tc>
              </a:tr>
              <a:tr h="229857">
                <a:tc>
                  <a:txBody>
                    <a:bodyPr/>
                    <a:lstStyle/>
                    <a:p>
                      <a:pPr algn="ctr" fontAlgn="ctr"/>
                      <a:r>
                        <a:rPr lang="ar-SA" sz="700" u="none" strike="noStrike">
                          <a:effectLst/>
                        </a:rPr>
                        <a:t>19 - 15</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911303</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880048</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1,791,351</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245053</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229068</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474,121</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1,156,356</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1,109,116</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2,265,472</a:t>
                      </a:r>
                      <a:endParaRPr lang="ar-SA" sz="700" b="1" i="0" u="none" strike="noStrike">
                        <a:solidFill>
                          <a:srgbClr val="000000"/>
                        </a:solidFill>
                        <a:effectLst/>
                        <a:latin typeface="Arial"/>
                      </a:endParaRPr>
                    </a:p>
                  </a:txBody>
                  <a:tcPr marL="0" marR="0" marT="0" marB="0" anchor="ctr"/>
                </a:tc>
              </a:tr>
              <a:tr h="229857">
                <a:tc>
                  <a:txBody>
                    <a:bodyPr/>
                    <a:lstStyle/>
                    <a:p>
                      <a:pPr algn="ctr" fontAlgn="ctr"/>
                      <a:r>
                        <a:rPr lang="ar-SA" sz="700" u="none" strike="noStrike">
                          <a:effectLst/>
                        </a:rPr>
                        <a:t>24 - 20</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1054864</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965980</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2,020,844</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289368</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215931</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505,299</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1,344,232</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1,181,911</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2,526,143</a:t>
                      </a:r>
                      <a:endParaRPr lang="ar-SA" sz="700" b="1" i="0" u="none" strike="noStrike">
                        <a:solidFill>
                          <a:srgbClr val="000000"/>
                        </a:solidFill>
                        <a:effectLst/>
                        <a:latin typeface="Arial"/>
                      </a:endParaRPr>
                    </a:p>
                  </a:txBody>
                  <a:tcPr marL="0" marR="0" marT="0" marB="0" anchor="ctr"/>
                </a:tc>
              </a:tr>
              <a:tr h="229857">
                <a:tc>
                  <a:txBody>
                    <a:bodyPr/>
                    <a:lstStyle/>
                    <a:p>
                      <a:pPr algn="ctr" fontAlgn="ctr"/>
                      <a:r>
                        <a:rPr lang="ar-SA" sz="700" u="none" strike="noStrike">
                          <a:effectLst/>
                        </a:rPr>
                        <a:t>29 - 25</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979569</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958219</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1,937,788</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736427</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437555</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1,173,982</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1,715,996</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1,395,774</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3,111,770</a:t>
                      </a:r>
                      <a:endParaRPr lang="ar-SA" sz="700" b="1" i="0" u="none" strike="noStrike">
                        <a:solidFill>
                          <a:srgbClr val="000000"/>
                        </a:solidFill>
                        <a:effectLst/>
                        <a:latin typeface="Arial"/>
                      </a:endParaRPr>
                    </a:p>
                  </a:txBody>
                  <a:tcPr marL="0" marR="0" marT="0" marB="0" anchor="ctr"/>
                </a:tc>
              </a:tr>
              <a:tr h="229857">
                <a:tc>
                  <a:txBody>
                    <a:bodyPr/>
                    <a:lstStyle/>
                    <a:p>
                      <a:pPr algn="ctr" fontAlgn="ctr"/>
                      <a:r>
                        <a:rPr lang="ar-SA" sz="700" u="none" strike="noStrike">
                          <a:effectLst/>
                        </a:rPr>
                        <a:t>34 - 30</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882178</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866771</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1,748,949</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963851</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435030</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1,398,881</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1,846,029</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1,301,801</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3,147,830</a:t>
                      </a:r>
                      <a:endParaRPr lang="ar-SA" sz="700" b="1" i="0" u="none" strike="noStrike">
                        <a:solidFill>
                          <a:srgbClr val="000000"/>
                        </a:solidFill>
                        <a:effectLst/>
                        <a:latin typeface="Arial"/>
                      </a:endParaRPr>
                    </a:p>
                  </a:txBody>
                  <a:tcPr marL="0" marR="0" marT="0" marB="0" anchor="ctr"/>
                </a:tc>
              </a:tr>
              <a:tr h="229857">
                <a:tc>
                  <a:txBody>
                    <a:bodyPr/>
                    <a:lstStyle/>
                    <a:p>
                      <a:pPr algn="ctr" fontAlgn="ctr"/>
                      <a:r>
                        <a:rPr lang="ar-SA" sz="700" u="none" strike="noStrike">
                          <a:effectLst/>
                        </a:rPr>
                        <a:t>39 - 35</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773509</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754795</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1,528,304</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1415664</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559211</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1,974,875</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2,189,173</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1,314,006</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3,503,179</a:t>
                      </a:r>
                      <a:endParaRPr lang="ar-SA" sz="700" b="1" i="0" u="none" strike="noStrike">
                        <a:solidFill>
                          <a:srgbClr val="000000"/>
                        </a:solidFill>
                        <a:effectLst/>
                        <a:latin typeface="Arial"/>
                      </a:endParaRPr>
                    </a:p>
                  </a:txBody>
                  <a:tcPr marL="0" marR="0" marT="0" marB="0" anchor="ctr"/>
                </a:tc>
              </a:tr>
              <a:tr h="229857">
                <a:tc>
                  <a:txBody>
                    <a:bodyPr/>
                    <a:lstStyle/>
                    <a:p>
                      <a:pPr algn="ctr" fontAlgn="ctr"/>
                      <a:r>
                        <a:rPr lang="ar-SA" sz="700" u="none" strike="noStrike">
                          <a:effectLst/>
                        </a:rPr>
                        <a:t>44 - 40</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654842</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630501</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1,285,343</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1336843</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509983</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1,846,826</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1,991,685</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1,140,484</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3,132,169</a:t>
                      </a:r>
                      <a:endParaRPr lang="ar-SA" sz="700" b="1" i="0" u="none" strike="noStrike">
                        <a:solidFill>
                          <a:srgbClr val="000000"/>
                        </a:solidFill>
                        <a:effectLst/>
                        <a:latin typeface="Arial"/>
                      </a:endParaRPr>
                    </a:p>
                  </a:txBody>
                  <a:tcPr marL="0" marR="0" marT="0" marB="0" anchor="ctr"/>
                </a:tc>
              </a:tr>
              <a:tr h="229857">
                <a:tc>
                  <a:txBody>
                    <a:bodyPr/>
                    <a:lstStyle/>
                    <a:p>
                      <a:pPr algn="ctr" fontAlgn="ctr"/>
                      <a:r>
                        <a:rPr lang="ar-SA" sz="700" u="none" strike="noStrike">
                          <a:effectLst/>
                        </a:rPr>
                        <a:t>49 - 45</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550260</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520676</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1,070,936</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983252</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273808</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1,257,060</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1,533,512</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794,484</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2,327,996</a:t>
                      </a:r>
                      <a:endParaRPr lang="ar-SA" sz="700" b="1" i="0" u="none" strike="noStrike">
                        <a:solidFill>
                          <a:srgbClr val="000000"/>
                        </a:solidFill>
                        <a:effectLst/>
                        <a:latin typeface="Arial"/>
                      </a:endParaRPr>
                    </a:p>
                  </a:txBody>
                  <a:tcPr marL="0" marR="0" marT="0" marB="0" anchor="ctr"/>
                </a:tc>
              </a:tr>
              <a:tr h="229857">
                <a:tc>
                  <a:txBody>
                    <a:bodyPr/>
                    <a:lstStyle/>
                    <a:p>
                      <a:pPr algn="ctr" fontAlgn="ctr"/>
                      <a:r>
                        <a:rPr lang="ar-SA" sz="700" u="none" strike="noStrike">
                          <a:effectLst/>
                        </a:rPr>
                        <a:t>54 - 50</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438873</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414863</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853,736</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669537</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102938</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772,475</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1,108,410</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517,801</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1,626,211</a:t>
                      </a:r>
                      <a:endParaRPr lang="ar-SA" sz="700" b="1" i="0" u="none" strike="noStrike">
                        <a:solidFill>
                          <a:srgbClr val="000000"/>
                        </a:solidFill>
                        <a:effectLst/>
                        <a:latin typeface="Arial"/>
                      </a:endParaRPr>
                    </a:p>
                  </a:txBody>
                  <a:tcPr marL="0" marR="0" marT="0" marB="0" anchor="ctr"/>
                </a:tc>
              </a:tr>
              <a:tr h="229857">
                <a:tc>
                  <a:txBody>
                    <a:bodyPr/>
                    <a:lstStyle/>
                    <a:p>
                      <a:pPr algn="ctr" fontAlgn="ctr"/>
                      <a:r>
                        <a:rPr lang="ar-SA" sz="700" u="none" strike="noStrike">
                          <a:effectLst/>
                        </a:rPr>
                        <a:t>59 - 55</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342010</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314325</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656,335</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400875</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67287</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468,162</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742,885</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381,612</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1,124,497</a:t>
                      </a:r>
                      <a:endParaRPr lang="ar-SA" sz="700" b="1" i="0" u="none" strike="noStrike">
                        <a:solidFill>
                          <a:srgbClr val="000000"/>
                        </a:solidFill>
                        <a:effectLst/>
                        <a:latin typeface="Arial"/>
                      </a:endParaRPr>
                    </a:p>
                  </a:txBody>
                  <a:tcPr marL="0" marR="0" marT="0" marB="0" anchor="ctr"/>
                </a:tc>
              </a:tr>
              <a:tr h="229857">
                <a:tc>
                  <a:txBody>
                    <a:bodyPr/>
                    <a:lstStyle/>
                    <a:p>
                      <a:pPr algn="ctr" fontAlgn="ctr"/>
                      <a:r>
                        <a:rPr lang="ar-SA" sz="700" u="none" strike="noStrike">
                          <a:effectLst/>
                        </a:rPr>
                        <a:t>64 - 60</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247814</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231960</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479,774</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214599</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48138</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262,737</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462,413</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280,098</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742,511</a:t>
                      </a:r>
                      <a:endParaRPr lang="ar-SA" sz="700" b="1" i="0" u="none" strike="noStrike">
                        <a:solidFill>
                          <a:srgbClr val="000000"/>
                        </a:solidFill>
                        <a:effectLst/>
                        <a:latin typeface="Arial"/>
                      </a:endParaRPr>
                    </a:p>
                  </a:txBody>
                  <a:tcPr marL="0" marR="0" marT="0" marB="0" anchor="ctr"/>
                </a:tc>
              </a:tr>
              <a:tr h="229857">
                <a:tc>
                  <a:txBody>
                    <a:bodyPr/>
                    <a:lstStyle/>
                    <a:p>
                      <a:pPr algn="ctr" fontAlgn="ctr"/>
                      <a:r>
                        <a:rPr lang="ar-SA" sz="700" u="none" strike="noStrike">
                          <a:effectLst/>
                        </a:rPr>
                        <a:t>69 - 65</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150818</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159559</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310,377</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74465</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29692</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104,157</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225,283</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189,251</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414,534</a:t>
                      </a:r>
                      <a:endParaRPr lang="ar-SA" sz="700" b="1" i="0" u="none" strike="noStrike">
                        <a:solidFill>
                          <a:srgbClr val="000000"/>
                        </a:solidFill>
                        <a:effectLst/>
                        <a:latin typeface="Arial"/>
                      </a:endParaRPr>
                    </a:p>
                  </a:txBody>
                  <a:tcPr marL="0" marR="0" marT="0" marB="0" anchor="ctr"/>
                </a:tc>
              </a:tr>
              <a:tr h="229857">
                <a:tc>
                  <a:txBody>
                    <a:bodyPr/>
                    <a:lstStyle/>
                    <a:p>
                      <a:pPr algn="ctr" fontAlgn="ctr"/>
                      <a:r>
                        <a:rPr lang="ar-SA" sz="700" u="none" strike="noStrike">
                          <a:effectLst/>
                        </a:rPr>
                        <a:t>74 - 70</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110039</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112808</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222,847</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34081</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19175</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53,256</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144,120</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131,983</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276,103</a:t>
                      </a:r>
                      <a:endParaRPr lang="ar-SA" sz="700" b="1" i="0" u="none" strike="noStrike">
                        <a:solidFill>
                          <a:srgbClr val="000000"/>
                        </a:solidFill>
                        <a:effectLst/>
                        <a:latin typeface="Arial"/>
                      </a:endParaRPr>
                    </a:p>
                  </a:txBody>
                  <a:tcPr marL="0" marR="0" marT="0" marB="0" anchor="ctr"/>
                </a:tc>
              </a:tr>
              <a:tr h="229857">
                <a:tc>
                  <a:txBody>
                    <a:bodyPr/>
                    <a:lstStyle/>
                    <a:p>
                      <a:pPr algn="ctr" fontAlgn="ctr"/>
                      <a:r>
                        <a:rPr lang="ar-SA" sz="700" u="none" strike="noStrike">
                          <a:effectLst/>
                        </a:rPr>
                        <a:t>79 - 75</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70770</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72831</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143,601</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15918</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4718</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20,636</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86,688</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77,549</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164,237</a:t>
                      </a:r>
                      <a:endParaRPr lang="ar-SA" sz="700" b="1" i="0" u="none" strike="noStrike">
                        <a:solidFill>
                          <a:srgbClr val="000000"/>
                        </a:solidFill>
                        <a:effectLst/>
                        <a:latin typeface="Arial"/>
                      </a:endParaRPr>
                    </a:p>
                  </a:txBody>
                  <a:tcPr marL="0" marR="0" marT="0" marB="0" anchor="ctr"/>
                </a:tc>
              </a:tr>
              <a:tr h="229857">
                <a:tc>
                  <a:txBody>
                    <a:bodyPr/>
                    <a:lstStyle/>
                    <a:p>
                      <a:pPr algn="ctr" fontAlgn="ctr"/>
                      <a:r>
                        <a:rPr lang="ar-SA" sz="700" u="none" strike="noStrike">
                          <a:effectLst/>
                        </a:rPr>
                        <a:t>+ 80</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85286</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91498</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176,784</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12595</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6653</a:t>
                      </a:r>
                      <a:endParaRPr lang="ar-SA" sz="700" b="0"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19,248</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97,881</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a:effectLst/>
                        </a:rPr>
                        <a:t>98,151</a:t>
                      </a:r>
                      <a:endParaRPr lang="ar-SA" sz="700" b="1" i="0" u="none" strike="noStrike">
                        <a:solidFill>
                          <a:srgbClr val="000000"/>
                        </a:solidFill>
                        <a:effectLst/>
                        <a:latin typeface="Arial"/>
                      </a:endParaRPr>
                    </a:p>
                  </a:txBody>
                  <a:tcPr marL="0" marR="0" marT="0" marB="0" anchor="ctr"/>
                </a:tc>
                <a:tc>
                  <a:txBody>
                    <a:bodyPr/>
                    <a:lstStyle/>
                    <a:p>
                      <a:pPr algn="ctr" fontAlgn="ctr"/>
                      <a:r>
                        <a:rPr lang="ar-SA" sz="700" u="none" strike="noStrike" dirty="0">
                          <a:effectLst/>
                        </a:rPr>
                        <a:t>196,032</a:t>
                      </a:r>
                      <a:endParaRPr lang="ar-SA" sz="700" b="1" i="0" u="none" strike="noStrike" dirty="0">
                        <a:solidFill>
                          <a:srgbClr val="000000"/>
                        </a:solidFill>
                        <a:effectLst/>
                        <a:latin typeface="Arial"/>
                      </a:endParaRPr>
                    </a:p>
                  </a:txBody>
                  <a:tcPr marL="0" marR="0" marT="0" marB="0" anchor="ctr"/>
                </a:tc>
              </a:tr>
              <a:tr h="229857">
                <a:tc>
                  <a:txBody>
                    <a:bodyPr/>
                    <a:lstStyle/>
                    <a:p>
                      <a:pPr algn="ctr" rtl="1" fontAlgn="ctr"/>
                      <a:endParaRPr lang="ar-SA" sz="700" b="1" i="0" u="none" strike="noStrike" dirty="0">
                        <a:solidFill>
                          <a:srgbClr val="000000"/>
                        </a:solidFill>
                        <a:effectLst/>
                        <a:latin typeface="Arial"/>
                      </a:endParaRPr>
                    </a:p>
                  </a:txBody>
                  <a:tcPr marL="0" marR="0" marT="0" marB="0" anchor="ctr"/>
                </a:tc>
                <a:tc>
                  <a:txBody>
                    <a:bodyPr/>
                    <a:lstStyle/>
                    <a:p>
                      <a:pPr algn="ctr" fontAlgn="ctr"/>
                      <a:endParaRPr lang="ar-SA" sz="700" b="1" i="0" u="none" strike="noStrike">
                        <a:solidFill>
                          <a:srgbClr val="000000"/>
                        </a:solidFill>
                        <a:effectLst/>
                        <a:latin typeface="Arial"/>
                      </a:endParaRPr>
                    </a:p>
                  </a:txBody>
                  <a:tcPr marL="0" marR="0" marT="0" marB="0" anchor="ctr"/>
                </a:tc>
                <a:tc>
                  <a:txBody>
                    <a:bodyPr/>
                    <a:lstStyle/>
                    <a:p>
                      <a:pPr algn="ctr" fontAlgn="ctr"/>
                      <a:endParaRPr lang="ar-SA" sz="700" b="1" i="0" u="none" strike="noStrike">
                        <a:solidFill>
                          <a:srgbClr val="000000"/>
                        </a:solidFill>
                        <a:effectLst/>
                        <a:latin typeface="Arial"/>
                      </a:endParaRPr>
                    </a:p>
                  </a:txBody>
                  <a:tcPr marL="0" marR="0" marT="0" marB="0" anchor="ctr"/>
                </a:tc>
                <a:tc>
                  <a:txBody>
                    <a:bodyPr/>
                    <a:lstStyle/>
                    <a:p>
                      <a:pPr algn="ctr" fontAlgn="ctr"/>
                      <a:endParaRPr lang="ar-SA" sz="700" b="1" i="0" u="none" strike="noStrike">
                        <a:solidFill>
                          <a:srgbClr val="000000"/>
                        </a:solidFill>
                        <a:effectLst/>
                        <a:latin typeface="Arial"/>
                      </a:endParaRPr>
                    </a:p>
                  </a:txBody>
                  <a:tcPr marL="0" marR="0" marT="0" marB="0" anchor="ctr"/>
                </a:tc>
                <a:tc>
                  <a:txBody>
                    <a:bodyPr/>
                    <a:lstStyle/>
                    <a:p>
                      <a:pPr algn="ctr" fontAlgn="ctr"/>
                      <a:endParaRPr lang="ar-SA" sz="700" b="1" i="0" u="none" strike="noStrike">
                        <a:solidFill>
                          <a:srgbClr val="000000"/>
                        </a:solidFill>
                        <a:effectLst/>
                        <a:latin typeface="Arial"/>
                      </a:endParaRPr>
                    </a:p>
                  </a:txBody>
                  <a:tcPr marL="0" marR="0" marT="0" marB="0" anchor="ctr"/>
                </a:tc>
                <a:tc>
                  <a:txBody>
                    <a:bodyPr/>
                    <a:lstStyle/>
                    <a:p>
                      <a:pPr algn="ctr" fontAlgn="ctr"/>
                      <a:endParaRPr lang="ar-SA" sz="700" b="1" i="0" u="none" strike="noStrike">
                        <a:solidFill>
                          <a:srgbClr val="000000"/>
                        </a:solidFill>
                        <a:effectLst/>
                        <a:latin typeface="Arial"/>
                      </a:endParaRPr>
                    </a:p>
                  </a:txBody>
                  <a:tcPr marL="0" marR="0" marT="0" marB="0" anchor="ctr"/>
                </a:tc>
                <a:tc>
                  <a:txBody>
                    <a:bodyPr/>
                    <a:lstStyle/>
                    <a:p>
                      <a:pPr algn="ctr" fontAlgn="ctr"/>
                      <a:endParaRPr lang="ar-SA" sz="700" b="1" i="0" u="none" strike="noStrike">
                        <a:solidFill>
                          <a:srgbClr val="000000"/>
                        </a:solidFill>
                        <a:effectLst/>
                        <a:latin typeface="Arial"/>
                      </a:endParaRPr>
                    </a:p>
                  </a:txBody>
                  <a:tcPr marL="0" marR="0" marT="0" marB="0" anchor="ctr"/>
                </a:tc>
                <a:tc>
                  <a:txBody>
                    <a:bodyPr/>
                    <a:lstStyle/>
                    <a:p>
                      <a:pPr algn="ctr" fontAlgn="ctr"/>
                      <a:endParaRPr lang="ar-SA" sz="700" b="1" i="0" u="none" strike="noStrike">
                        <a:solidFill>
                          <a:srgbClr val="000000"/>
                        </a:solidFill>
                        <a:effectLst/>
                        <a:latin typeface="Arial"/>
                      </a:endParaRPr>
                    </a:p>
                  </a:txBody>
                  <a:tcPr marL="0" marR="0" marT="0" marB="0" anchor="ctr"/>
                </a:tc>
                <a:tc>
                  <a:txBody>
                    <a:bodyPr/>
                    <a:lstStyle/>
                    <a:p>
                      <a:pPr algn="ctr" fontAlgn="ctr"/>
                      <a:endParaRPr lang="ar-SA" sz="700" b="1" i="0" u="none" strike="noStrike">
                        <a:solidFill>
                          <a:srgbClr val="000000"/>
                        </a:solidFill>
                        <a:effectLst/>
                        <a:latin typeface="Arial"/>
                      </a:endParaRPr>
                    </a:p>
                  </a:txBody>
                  <a:tcPr marL="0" marR="0" marT="0" marB="0" anchor="ctr"/>
                </a:tc>
                <a:tc>
                  <a:txBody>
                    <a:bodyPr/>
                    <a:lstStyle/>
                    <a:p>
                      <a:pPr algn="ctr" fontAlgn="ctr"/>
                      <a:endParaRPr lang="ar-SA" sz="700" b="1" i="0" u="none" strike="noStrike" dirty="0">
                        <a:solidFill>
                          <a:srgbClr val="000000"/>
                        </a:solidFill>
                        <a:effectLst/>
                        <a:latin typeface="Arial"/>
                      </a:endParaRPr>
                    </a:p>
                  </a:txBody>
                  <a:tcPr marL="0" marR="0" marT="0" marB="0" anchor="ctr"/>
                </a:tc>
              </a:tr>
              <a:tr h="229857">
                <a:tc gridSpan="10">
                  <a:txBody>
                    <a:bodyPr/>
                    <a:lstStyle/>
                    <a:p>
                      <a:pPr algn="r" rtl="1" fontAlgn="ctr"/>
                      <a:r>
                        <a:rPr lang="ar-SA" sz="700" u="none" strike="noStrike" dirty="0">
                          <a:effectLst/>
                        </a:rPr>
                        <a:t>   * تقديرات أولية في منتصف العام مبنية من واقع نتائج المسح الديموغرافي2016م</a:t>
                      </a:r>
                      <a:endParaRPr lang="ar-SA" sz="700" b="1" i="0" u="none" strike="noStrike" dirty="0">
                        <a:solidFill>
                          <a:srgbClr val="000000"/>
                        </a:solidFill>
                        <a:effectLst/>
                        <a:latin typeface="Arial"/>
                      </a:endParaRPr>
                    </a:p>
                  </a:txBody>
                  <a:tcPr marL="0" marR="0" marT="0" marB="0" anchor="ct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r>
            </a:tbl>
          </a:graphicData>
        </a:graphic>
      </p:graphicFrame>
      <p:sp>
        <p:nvSpPr>
          <p:cNvPr id="2" name="Rectangle 1"/>
          <p:cNvSpPr/>
          <p:nvPr/>
        </p:nvSpPr>
        <p:spPr>
          <a:xfrm>
            <a:off x="609600" y="2209800"/>
            <a:ext cx="7848600" cy="457200"/>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1" anchor="ctr"/>
          <a:lstStyle/>
          <a:p>
            <a:pPr algn="ctr"/>
            <a:endParaRPr lang="ar-SA"/>
          </a:p>
        </p:txBody>
      </p:sp>
    </p:spTree>
    <p:extLst>
      <p:ext uri="{BB962C8B-B14F-4D97-AF65-F5344CB8AC3E}">
        <p14:creationId xmlns:p14="http://schemas.microsoft.com/office/powerpoint/2010/main" val="4757728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26383" b="95745" l="0" r="58000"/>
                    </a14:imgEffect>
                    <a14:imgEffect>
                      <a14:sharpenSoften amount="50000"/>
                    </a14:imgEffect>
                  </a14:imgLayer>
                </a14:imgProps>
              </a:ext>
              <a:ext uri="{28A0092B-C50C-407E-A947-70E740481C1C}">
                <a14:useLocalDpi xmlns:a14="http://schemas.microsoft.com/office/drawing/2010/main" val="0"/>
              </a:ext>
            </a:extLst>
          </a:blip>
          <a:srcRect t="26434" r="41551" b="6200"/>
          <a:stretch/>
        </p:blipFill>
        <p:spPr>
          <a:xfrm>
            <a:off x="135205" y="1736409"/>
            <a:ext cx="2452607" cy="2952428"/>
          </a:xfrm>
          <a:prstGeom prst="rect">
            <a:avLst/>
          </a:prstGeom>
        </p:spPr>
      </p:pic>
      <p:pic>
        <p:nvPicPr>
          <p:cNvPr id="3" name="Picture 2"/>
          <p:cNvPicPr>
            <a:picLocks noChangeAspect="1"/>
          </p:cNvPicPr>
          <p:nvPr/>
        </p:nvPicPr>
        <p:blipFill rotWithShape="1">
          <a:blip r:embed="rId4">
            <a:extLst>
              <a:ext uri="{BEBA8EAE-BF5A-486C-A8C5-ECC9F3942E4B}">
                <a14:imgProps xmlns:a14="http://schemas.microsoft.com/office/drawing/2010/main">
                  <a14:imgLayer r:embed="rId3">
                    <a14:imgEffect>
                      <a14:backgroundRemoval t="2128" b="22553" l="36000" r="72889">
                        <a14:foregroundMark x1="42889" y1="18511" x2="45556" y2="20000"/>
                      </a14:backgroundRemoval>
                    </a14:imgEffect>
                    <a14:imgEffect>
                      <a14:sharpenSoften amount="50000"/>
                    </a14:imgEffect>
                  </a14:imgLayer>
                </a14:imgProps>
              </a:ext>
              <a:ext uri="{28A0092B-C50C-407E-A947-70E740481C1C}">
                <a14:useLocalDpi xmlns:a14="http://schemas.microsoft.com/office/drawing/2010/main" val="0"/>
              </a:ext>
            </a:extLst>
          </a:blip>
          <a:srcRect l="35649" r="26340" b="77405"/>
          <a:stretch/>
        </p:blipFill>
        <p:spPr>
          <a:xfrm>
            <a:off x="4800601" y="3021244"/>
            <a:ext cx="1820081" cy="113004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3">
                    <a14:imgEffect>
                      <a14:backgroundRemoval t="43830" b="72128" l="81111" r="98222"/>
                    </a14:imgEffect>
                    <a14:imgEffect>
                      <a14:sharpenSoften amount="25000"/>
                    </a14:imgEffect>
                  </a14:imgLayer>
                </a14:imgProps>
              </a:ext>
              <a:ext uri="{28A0092B-C50C-407E-A947-70E740481C1C}">
                <a14:useLocalDpi xmlns:a14="http://schemas.microsoft.com/office/drawing/2010/main" val="0"/>
              </a:ext>
            </a:extLst>
          </a:blip>
          <a:srcRect l="80666" t="40885" r="1080" b="28006"/>
          <a:stretch/>
        </p:blipFill>
        <p:spPr>
          <a:xfrm>
            <a:off x="7133336" y="2604405"/>
            <a:ext cx="1147842" cy="2043151"/>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3">
                    <a14:imgEffect>
                      <a14:backgroundRemoval t="34681" b="64043" l="64889" r="72889">
                        <a14:backgroundMark x1="66444" y1="54043" x2="66000" y2="47234"/>
                      </a14:backgroundRemoval>
                    </a14:imgEffect>
                    <a14:imgEffect>
                      <a14:sharpenSoften amount="25000"/>
                    </a14:imgEffect>
                  </a14:imgLayer>
                </a14:imgProps>
              </a:ext>
              <a:ext uri="{28A0092B-C50C-407E-A947-70E740481C1C}">
                <a14:useLocalDpi xmlns:a14="http://schemas.microsoft.com/office/drawing/2010/main" val="0"/>
              </a:ext>
            </a:extLst>
          </a:blip>
          <a:srcRect l="65733" t="34239" r="27353" b="35975"/>
          <a:stretch/>
        </p:blipFill>
        <p:spPr>
          <a:xfrm>
            <a:off x="3307194" y="2604406"/>
            <a:ext cx="406830" cy="1830731"/>
          </a:xfrm>
          <a:prstGeom prst="rect">
            <a:avLst/>
          </a:prstGeom>
        </p:spPr>
      </p:pic>
      <p:sp>
        <p:nvSpPr>
          <p:cNvPr id="6" name="TextBox 5"/>
          <p:cNvSpPr txBox="1"/>
          <p:nvPr/>
        </p:nvSpPr>
        <p:spPr>
          <a:xfrm>
            <a:off x="2944041" y="5035577"/>
            <a:ext cx="1034512" cy="461665"/>
          </a:xfrm>
          <a:prstGeom prst="rect">
            <a:avLst/>
          </a:prstGeom>
          <a:noFill/>
        </p:spPr>
        <p:txBody>
          <a:bodyPr wrap="square" rtlCol="0">
            <a:spAutoFit/>
          </a:bodyPr>
          <a:lstStyle/>
          <a:p>
            <a:pPr algn="l" defTabSz="342900" rtl="0"/>
            <a:r>
              <a:rPr lang="en-US" sz="2400" b="1" dirty="0">
                <a:ln w="0"/>
                <a:solidFill>
                  <a:prstClr val="black"/>
                </a:solidFill>
                <a:effectLst>
                  <a:outerShdw blurRad="38100" dist="19050" dir="2700000" algn="tl" rotWithShape="0">
                    <a:prstClr val="black">
                      <a:alpha val="40000"/>
                    </a:prstClr>
                  </a:outerShdw>
                </a:effectLst>
              </a:rPr>
              <a:t>cigar</a:t>
            </a:r>
          </a:p>
        </p:txBody>
      </p:sp>
      <p:sp>
        <p:nvSpPr>
          <p:cNvPr id="7" name="TextBox 6"/>
          <p:cNvSpPr txBox="1"/>
          <p:nvPr/>
        </p:nvSpPr>
        <p:spPr>
          <a:xfrm>
            <a:off x="4481785" y="5035576"/>
            <a:ext cx="1962956" cy="830997"/>
          </a:xfrm>
          <a:prstGeom prst="rect">
            <a:avLst/>
          </a:prstGeom>
          <a:noFill/>
        </p:spPr>
        <p:txBody>
          <a:bodyPr wrap="square" rtlCol="0">
            <a:spAutoFit/>
          </a:bodyPr>
          <a:lstStyle/>
          <a:p>
            <a:pPr algn="l" defTabSz="342900" rtl="0"/>
            <a:r>
              <a:rPr lang="en-US" sz="2400" b="1" dirty="0">
                <a:ln w="0"/>
                <a:solidFill>
                  <a:prstClr val="black"/>
                </a:solidFill>
                <a:effectLst>
                  <a:outerShdw blurRad="38100" dist="19050" dir="2700000" algn="tl" rotWithShape="0">
                    <a:prstClr val="black">
                      <a:alpha val="40000"/>
                    </a:prstClr>
                  </a:outerShdw>
                </a:effectLst>
              </a:rPr>
              <a:t>Pipe tobacco</a:t>
            </a:r>
          </a:p>
        </p:txBody>
      </p:sp>
      <p:sp>
        <p:nvSpPr>
          <p:cNvPr id="8" name="مستطيل 4"/>
          <p:cNvSpPr/>
          <p:nvPr/>
        </p:nvSpPr>
        <p:spPr>
          <a:xfrm>
            <a:off x="6710481" y="5035577"/>
            <a:ext cx="1856560" cy="438582"/>
          </a:xfrm>
          <a:prstGeom prst="rect">
            <a:avLst/>
          </a:prstGeom>
          <a:noFill/>
        </p:spPr>
        <p:txBody>
          <a:bodyPr wrap="square" lIns="68580" tIns="34290" rIns="68580" bIns="34290">
            <a:spAutoFit/>
          </a:bodyPr>
          <a:lstStyle/>
          <a:p>
            <a:pPr algn="ctr" defTabSz="342900" rtl="0"/>
            <a:r>
              <a:rPr lang="en-US" sz="2400" b="1" dirty="0">
                <a:ln w="0"/>
                <a:solidFill>
                  <a:prstClr val="black"/>
                </a:solidFill>
                <a:effectLst>
                  <a:outerShdw blurRad="38100" dist="19050" dir="2700000" algn="tl" rotWithShape="0">
                    <a:prstClr val="black">
                      <a:alpha val="40000"/>
                    </a:prstClr>
                  </a:outerShdw>
                </a:effectLst>
              </a:rPr>
              <a:t>Cigarettes</a:t>
            </a:r>
            <a:endParaRPr lang="ar-SA" sz="2400" b="1" dirty="0">
              <a:ln w="0"/>
              <a:solidFill>
                <a:prstClr val="black"/>
              </a:solidFill>
              <a:effectLst>
                <a:outerShdw blurRad="38100" dist="19050" dir="2700000" algn="tl" rotWithShape="0">
                  <a:prstClr val="black">
                    <a:alpha val="40000"/>
                  </a:prstClr>
                </a:outerShdw>
              </a:effectLst>
            </a:endParaRPr>
          </a:p>
        </p:txBody>
      </p:sp>
      <p:sp>
        <p:nvSpPr>
          <p:cNvPr id="9" name="مستطيل 10"/>
          <p:cNvSpPr/>
          <p:nvPr/>
        </p:nvSpPr>
        <p:spPr>
          <a:xfrm>
            <a:off x="-6691" y="5035577"/>
            <a:ext cx="1856560" cy="438582"/>
          </a:xfrm>
          <a:prstGeom prst="rect">
            <a:avLst/>
          </a:prstGeom>
          <a:noFill/>
        </p:spPr>
        <p:txBody>
          <a:bodyPr wrap="square" lIns="68580" tIns="34290" rIns="68580" bIns="34290">
            <a:spAutoFit/>
          </a:bodyPr>
          <a:lstStyle/>
          <a:p>
            <a:pPr algn="ctr" defTabSz="342900" rtl="0"/>
            <a:r>
              <a:rPr lang="en-US" sz="2400" b="1" dirty="0">
                <a:ln w="0"/>
                <a:solidFill>
                  <a:prstClr val="black"/>
                </a:solidFill>
                <a:effectLst>
                  <a:outerShdw blurRad="38100" dist="19050" dir="2700000" algn="tl" rotWithShape="0">
                    <a:prstClr val="black">
                      <a:alpha val="40000"/>
                    </a:prstClr>
                  </a:outerShdw>
                </a:effectLst>
              </a:rPr>
              <a:t>Shisha</a:t>
            </a:r>
            <a:endParaRPr lang="ar-SA" sz="2400" b="1" dirty="0">
              <a:ln w="0"/>
              <a:solidFill>
                <a:prstClr val="black"/>
              </a:solidFill>
              <a:effectLst>
                <a:outerShdw blurRad="38100" dist="19050" dir="2700000" algn="tl" rotWithShape="0">
                  <a:prstClr val="black">
                    <a:alpha val="40000"/>
                  </a:prstClr>
                </a:outerShdw>
              </a:effectLst>
            </a:endParaRPr>
          </a:p>
        </p:txBody>
      </p:sp>
      <p:sp>
        <p:nvSpPr>
          <p:cNvPr id="11" name="TextBox 10"/>
          <p:cNvSpPr txBox="1"/>
          <p:nvPr/>
        </p:nvSpPr>
        <p:spPr>
          <a:xfrm>
            <a:off x="-4490" y="1043773"/>
            <a:ext cx="9143999" cy="553998"/>
          </a:xfrm>
          <a:prstGeom prst="rect">
            <a:avLst/>
          </a:prstGeom>
          <a:solidFill>
            <a:schemeClr val="tx1">
              <a:lumMod val="65000"/>
              <a:lumOff val="35000"/>
            </a:schemeClr>
          </a:solidFill>
        </p:spPr>
        <p:txBody>
          <a:bodyPr wrap="square" rtlCol="0">
            <a:spAutoFit/>
          </a:bodyPr>
          <a:lstStyle/>
          <a:p>
            <a:pPr algn="ctr" defTabSz="342900" rtl="0">
              <a:tabLst>
                <a:tab pos="3985022" algn="l"/>
              </a:tabLst>
            </a:pPr>
            <a:r>
              <a:rPr lang="en-US" sz="3000" b="1" dirty="0">
                <a:solidFill>
                  <a:prstClr val="white"/>
                </a:solidFill>
              </a:rPr>
              <a:t>Types of Tobacco Products</a:t>
            </a:r>
          </a:p>
        </p:txBody>
      </p:sp>
    </p:spTree>
    <p:extLst>
      <p:ext uri="{BB962C8B-B14F-4D97-AF65-F5344CB8AC3E}">
        <p14:creationId xmlns:p14="http://schemas.microsoft.com/office/powerpoint/2010/main" val="1070477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029427"/>
            <a:ext cx="9143999" cy="553998"/>
          </a:xfrm>
          <a:prstGeom prst="rect">
            <a:avLst/>
          </a:prstGeom>
          <a:solidFill>
            <a:schemeClr val="tx1">
              <a:lumMod val="65000"/>
              <a:lumOff val="35000"/>
            </a:schemeClr>
          </a:solidFill>
        </p:spPr>
        <p:txBody>
          <a:bodyPr wrap="square" rtlCol="0">
            <a:spAutoFit/>
          </a:bodyPr>
          <a:lstStyle/>
          <a:p>
            <a:pPr algn="ctr" defTabSz="342900" rtl="0"/>
            <a:r>
              <a:rPr lang="en-US" sz="3000" b="1" dirty="0">
                <a:solidFill>
                  <a:prstClr val="white"/>
                </a:solidFill>
              </a:rPr>
              <a:t>Globally speaking</a:t>
            </a:r>
          </a:p>
        </p:txBody>
      </p:sp>
      <p:sp>
        <p:nvSpPr>
          <p:cNvPr id="4" name="مستطيل 20"/>
          <p:cNvSpPr/>
          <p:nvPr/>
        </p:nvSpPr>
        <p:spPr>
          <a:xfrm>
            <a:off x="-10875" y="2071688"/>
            <a:ext cx="9165749" cy="3000374"/>
          </a:xfrm>
          <a:prstGeom prst="rect">
            <a:avLst/>
          </a:prstGeom>
          <a:solidFill>
            <a:srgbClr val="35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0"/>
            <a:endParaRPr lang="ar-EG" sz="1350">
              <a:solidFill>
                <a:prstClr val="white"/>
              </a:solidFill>
            </a:endParaRPr>
          </a:p>
        </p:txBody>
      </p:sp>
      <p:sp>
        <p:nvSpPr>
          <p:cNvPr id="2" name="Rectangle 1"/>
          <p:cNvSpPr/>
          <p:nvPr/>
        </p:nvSpPr>
        <p:spPr>
          <a:xfrm>
            <a:off x="155297" y="2585502"/>
            <a:ext cx="6768927" cy="2400657"/>
          </a:xfrm>
          <a:prstGeom prst="rect">
            <a:avLst/>
          </a:prstGeom>
        </p:spPr>
        <p:txBody>
          <a:bodyPr wrap="square">
            <a:spAutoFit/>
          </a:bodyPr>
          <a:lstStyle/>
          <a:p>
            <a:pPr algn="l" defTabSz="342900" rtl="0"/>
            <a:r>
              <a:rPr lang="en-US" sz="1500" dirty="0">
                <a:solidFill>
                  <a:prstClr val="white"/>
                </a:solidFill>
              </a:rPr>
              <a:t>In 2015, over </a:t>
            </a:r>
            <a:r>
              <a:rPr lang="en-US" sz="1500" dirty="0">
                <a:solidFill>
                  <a:srgbClr val="FFC000"/>
                </a:solidFill>
              </a:rPr>
              <a:t>1.1 billion people </a:t>
            </a:r>
            <a:r>
              <a:rPr lang="en-US" sz="1500" dirty="0">
                <a:solidFill>
                  <a:prstClr val="white"/>
                </a:solidFill>
              </a:rPr>
              <a:t>smoked tobacco. Far more males than females smoked tobacco. </a:t>
            </a:r>
          </a:p>
          <a:p>
            <a:pPr algn="l" defTabSz="342900" rtl="0"/>
            <a:endParaRPr lang="en-US" sz="1500" dirty="0">
              <a:solidFill>
                <a:prstClr val="white"/>
              </a:solidFill>
            </a:endParaRPr>
          </a:p>
          <a:p>
            <a:pPr algn="l" defTabSz="342900" rtl="0"/>
            <a:r>
              <a:rPr lang="en-US" sz="1500" dirty="0">
                <a:solidFill>
                  <a:prstClr val="white"/>
                </a:solidFill>
              </a:rPr>
              <a:t>WHO has estimated that tobacco use (smoking and smokeless) is currently responsible for the </a:t>
            </a:r>
            <a:r>
              <a:rPr lang="en-US" sz="1500" dirty="0">
                <a:solidFill>
                  <a:srgbClr val="FFC000"/>
                </a:solidFill>
              </a:rPr>
              <a:t>death of about six million </a:t>
            </a:r>
            <a:r>
              <a:rPr lang="en-US" sz="1500" dirty="0">
                <a:solidFill>
                  <a:prstClr val="white"/>
                </a:solidFill>
              </a:rPr>
              <a:t>people across the world each year with many of these deaths occurring prematurely. This total includes about </a:t>
            </a:r>
            <a:r>
              <a:rPr lang="en-US" sz="1500" dirty="0">
                <a:solidFill>
                  <a:srgbClr val="92D050"/>
                </a:solidFill>
              </a:rPr>
              <a:t>600,000 people </a:t>
            </a:r>
            <a:r>
              <a:rPr lang="en-US" sz="1500" dirty="0">
                <a:solidFill>
                  <a:prstClr val="white"/>
                </a:solidFill>
              </a:rPr>
              <a:t>are also estimated to die from the effects of </a:t>
            </a:r>
            <a:r>
              <a:rPr lang="en-US" sz="1500" dirty="0">
                <a:solidFill>
                  <a:srgbClr val="92D050"/>
                </a:solidFill>
              </a:rPr>
              <a:t>second-hand smoke</a:t>
            </a:r>
          </a:p>
          <a:p>
            <a:pPr algn="l" defTabSz="342900" rtl="0"/>
            <a:endParaRPr lang="en-US" sz="1500" dirty="0">
              <a:solidFill>
                <a:prstClr val="white"/>
              </a:solidFill>
            </a:endParaRPr>
          </a:p>
          <a:p>
            <a:pPr algn="l" defTabSz="342900" rtl="0"/>
            <a:endParaRPr lang="en-US" sz="1500" dirty="0">
              <a:solidFill>
                <a:prstClr val="white"/>
              </a:solidFill>
            </a:endParaRP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173481" y="2705806"/>
            <a:ext cx="1732136" cy="1732136"/>
          </a:xfrm>
          <a:prstGeom prst="rect">
            <a:avLst/>
          </a:prstGeom>
        </p:spPr>
      </p:pic>
    </p:spTree>
    <p:extLst>
      <p:ext uri="{BB962C8B-B14F-4D97-AF65-F5344CB8AC3E}">
        <p14:creationId xmlns:p14="http://schemas.microsoft.com/office/powerpoint/2010/main" val="2264574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ستطيل 20"/>
          <p:cNvSpPr/>
          <p:nvPr/>
        </p:nvSpPr>
        <p:spPr>
          <a:xfrm>
            <a:off x="1" y="2251045"/>
            <a:ext cx="9165749" cy="3021043"/>
          </a:xfrm>
          <a:prstGeom prst="rect">
            <a:avLst/>
          </a:prstGeom>
          <a:solidFill>
            <a:srgbClr val="35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0"/>
            <a:endParaRPr lang="ar-EG" sz="1350" dirty="0">
              <a:solidFill>
                <a:prstClr val="white"/>
              </a:solidFill>
            </a:endParaRPr>
          </a:p>
        </p:txBody>
      </p:sp>
      <p:pic>
        <p:nvPicPr>
          <p:cNvPr id="2" name="Picture 2" descr="http://www.mcdelivery.com.sa/ksa-mds/ar/images/map.pn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20355132">
            <a:off x="993493" y="2132237"/>
            <a:ext cx="2964479" cy="2873136"/>
          </a:xfrm>
          <a:prstGeom prst="rect">
            <a:avLst/>
          </a:prstGeom>
          <a:noFill/>
          <a:extLst>
            <a:ext uri="{909E8E84-426E-40DD-AFC4-6F175D3DCCD1}">
              <a14:hiddenFill xmlns:a14="http://schemas.microsoft.com/office/drawing/2010/main">
                <a:solidFill>
                  <a:srgbClr val="FFFFFF"/>
                </a:solidFill>
              </a14:hiddenFill>
            </a:ext>
          </a:extLst>
        </p:spPr>
      </p:pic>
      <p:sp>
        <p:nvSpPr>
          <p:cNvPr id="3" name="Flowchart: Extract 2"/>
          <p:cNvSpPr/>
          <p:nvPr/>
        </p:nvSpPr>
        <p:spPr>
          <a:xfrm rot="16935694">
            <a:off x="2709560" y="2455556"/>
            <a:ext cx="1752803" cy="2700168"/>
          </a:xfrm>
          <a:prstGeom prst="flowChartExtract">
            <a:avLst/>
          </a:prstGeom>
          <a:gradFill>
            <a:gsLst>
              <a:gs pos="0">
                <a:schemeClr val="accent1">
                  <a:lumMod val="5000"/>
                  <a:lumOff val="95000"/>
                </a:schemeClr>
              </a:gs>
              <a:gs pos="100000">
                <a:schemeClr val="bg1">
                  <a:alpha val="0"/>
                </a:schemeClr>
              </a:gs>
              <a:gs pos="0">
                <a:schemeClr val="accent5">
                  <a:lumMod val="20000"/>
                  <a:lumOff val="80000"/>
                </a:schemeClr>
              </a:gs>
              <a:gs pos="96000">
                <a:schemeClr val="accent1">
                  <a:alpha val="0"/>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rtl="0"/>
            <a:endParaRPr lang="en-US" sz="1350" dirty="0">
              <a:solidFill>
                <a:prstClr val="white"/>
              </a:solidFill>
            </a:endParaRPr>
          </a:p>
        </p:txBody>
      </p:sp>
      <p:sp>
        <p:nvSpPr>
          <p:cNvPr id="4" name="TextBox 3"/>
          <p:cNvSpPr txBox="1"/>
          <p:nvPr/>
        </p:nvSpPr>
        <p:spPr>
          <a:xfrm>
            <a:off x="1" y="1029427"/>
            <a:ext cx="9143999" cy="553998"/>
          </a:xfrm>
          <a:prstGeom prst="rect">
            <a:avLst/>
          </a:prstGeom>
          <a:solidFill>
            <a:schemeClr val="tx1">
              <a:lumMod val="65000"/>
              <a:lumOff val="35000"/>
            </a:schemeClr>
          </a:solidFill>
        </p:spPr>
        <p:txBody>
          <a:bodyPr wrap="square" rtlCol="0">
            <a:spAutoFit/>
          </a:bodyPr>
          <a:lstStyle/>
          <a:p>
            <a:pPr algn="ctr" defTabSz="342900" rtl="0"/>
            <a:r>
              <a:rPr lang="en-US" sz="3000" b="1" dirty="0">
                <a:solidFill>
                  <a:prstClr val="white"/>
                </a:solidFill>
              </a:rPr>
              <a:t>In Saudi Arabia </a:t>
            </a:r>
          </a:p>
        </p:txBody>
      </p:sp>
      <p:sp>
        <p:nvSpPr>
          <p:cNvPr id="5" name="Rectangle 4"/>
          <p:cNvSpPr/>
          <p:nvPr/>
        </p:nvSpPr>
        <p:spPr>
          <a:xfrm>
            <a:off x="250233" y="1700308"/>
            <a:ext cx="3175869" cy="300082"/>
          </a:xfrm>
          <a:prstGeom prst="rect">
            <a:avLst/>
          </a:prstGeom>
        </p:spPr>
        <p:txBody>
          <a:bodyPr wrap="none">
            <a:spAutoFit/>
          </a:bodyPr>
          <a:lstStyle/>
          <a:p>
            <a:pPr algn="l" defTabSz="342900" rtl="0"/>
            <a:r>
              <a:rPr lang="en-US" sz="1350" dirty="0">
                <a:solidFill>
                  <a:srgbClr val="002060"/>
                </a:solidFill>
                <a:latin typeface="Dax-Regular"/>
              </a:rPr>
              <a:t>Saudi health information survey (SHIS)</a:t>
            </a:r>
            <a:endParaRPr lang="en-US" sz="1350" dirty="0">
              <a:solidFill>
                <a:srgbClr val="002060"/>
              </a:solidFill>
            </a:endParaRPr>
          </a:p>
        </p:txBody>
      </p:sp>
      <p:sp>
        <p:nvSpPr>
          <p:cNvPr id="12" name="Rectangle 11"/>
          <p:cNvSpPr/>
          <p:nvPr/>
        </p:nvSpPr>
        <p:spPr>
          <a:xfrm>
            <a:off x="5760718" y="3389768"/>
            <a:ext cx="1018227" cy="461665"/>
          </a:xfrm>
          <a:prstGeom prst="rect">
            <a:avLst/>
          </a:prstGeom>
        </p:spPr>
        <p:txBody>
          <a:bodyPr wrap="none">
            <a:spAutoFit/>
          </a:bodyPr>
          <a:lstStyle/>
          <a:p>
            <a:pPr algn="l" defTabSz="342900" rtl="0"/>
            <a:r>
              <a:rPr lang="ar-SA" sz="2400" dirty="0">
                <a:solidFill>
                  <a:srgbClr val="4EB3CF">
                    <a:lumMod val="20000"/>
                    <a:lumOff val="80000"/>
                  </a:srgbClr>
                </a:solidFill>
                <a:latin typeface="Calibri" panose="020F0502020204030204" pitchFamily="34" charset="0"/>
                <a:ea typeface="Calibri" panose="020F0502020204030204" pitchFamily="34" charset="0"/>
                <a:cs typeface="Traditional Arabic" panose="02020603050405020304" pitchFamily="18" charset="-78"/>
              </a:rPr>
              <a:t>23,7% </a:t>
            </a:r>
            <a:endParaRPr lang="en-US" sz="2400" dirty="0">
              <a:solidFill>
                <a:srgbClr val="4EB3CF">
                  <a:lumMod val="20000"/>
                  <a:lumOff val="80000"/>
                </a:srgbClr>
              </a:solidFill>
            </a:endParaRPr>
          </a:p>
        </p:txBody>
      </p:sp>
      <p:sp>
        <p:nvSpPr>
          <p:cNvPr id="13" name="Rectangle 12"/>
          <p:cNvSpPr/>
          <p:nvPr/>
        </p:nvSpPr>
        <p:spPr>
          <a:xfrm>
            <a:off x="5865236" y="4041334"/>
            <a:ext cx="782587" cy="415498"/>
          </a:xfrm>
          <a:prstGeom prst="rect">
            <a:avLst/>
          </a:prstGeom>
        </p:spPr>
        <p:txBody>
          <a:bodyPr wrap="none">
            <a:spAutoFit/>
          </a:bodyPr>
          <a:lstStyle/>
          <a:p>
            <a:pPr algn="l" defTabSz="342900" rtl="0"/>
            <a:r>
              <a:rPr lang="ar-SA" sz="2100" dirty="0">
                <a:solidFill>
                  <a:srgbClr val="4EB3CF">
                    <a:lumMod val="20000"/>
                    <a:lumOff val="80000"/>
                  </a:srgbClr>
                </a:solidFill>
                <a:latin typeface="Calibri" panose="020F0502020204030204" pitchFamily="34" charset="0"/>
                <a:ea typeface="Calibri" panose="020F0502020204030204" pitchFamily="34" charset="0"/>
                <a:cs typeface="Traditional Arabic" panose="02020603050405020304" pitchFamily="18" charset="-78"/>
              </a:rPr>
              <a:t>1,5% </a:t>
            </a:r>
            <a:endParaRPr lang="en-US" sz="2100" dirty="0">
              <a:solidFill>
                <a:srgbClr val="4EB3CF">
                  <a:lumMod val="20000"/>
                  <a:lumOff val="80000"/>
                </a:srgbClr>
              </a:solidFill>
            </a:endParaRPr>
          </a:p>
        </p:txBody>
      </p:sp>
      <p:pic>
        <p:nvPicPr>
          <p:cNvPr id="17" name="Picture 4" descr="http://previews.123rf.com/images/speedfighter/speedfighter0907/speedfighter090700213/5243211-Male-and-female-gender-symbols-in-black-silhouette-isolated-on-white-background--Stock-Photo.jpg"/>
          <p:cNvPicPr>
            <a:picLocks noChangeAspect="1" noChangeArrowheads="1"/>
          </p:cNvPicPr>
          <p:nvPr/>
        </p:nvPicPr>
        <p:blipFill rotWithShape="1">
          <a:blip r:embed="rId5" cstate="print">
            <a:lum bright="70000" contrast="-70000"/>
            <a:extLst>
              <a:ext uri="{BEBA8EAE-BF5A-486C-A8C5-ECC9F3942E4B}">
                <a14:imgProps xmlns:a14="http://schemas.microsoft.com/office/drawing/2010/main">
                  <a14:imgLayer r:embed="rId6">
                    <a14:imgEffect>
                      <a14:backgroundRemoval t="0" b="46059" l="14583" r="42361">
                        <a14:foregroundMark x1="29514" y1="11330" x2="29514" y2="11330"/>
                      </a14:backgroundRemoval>
                    </a14:imgEffect>
                  </a14:imgLayer>
                </a14:imgProps>
              </a:ext>
              <a:ext uri="{28A0092B-C50C-407E-A947-70E740481C1C}">
                <a14:useLocalDpi xmlns:a14="http://schemas.microsoft.com/office/drawing/2010/main" val="0"/>
              </a:ext>
            </a:extLst>
          </a:blip>
          <a:srcRect l="11412" t="1323" r="54164" b="48811"/>
          <a:stretch/>
        </p:blipFill>
        <p:spPr bwMode="auto">
          <a:xfrm>
            <a:off x="5451434" y="3916468"/>
            <a:ext cx="309284" cy="6337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previews.123rf.com/images/speedfighter/speedfighter0907/speedfighter090700213/5243211-Male-and-female-gender-symbols-in-black-silhouette-isolated-on-white-background--Stock-Photo.jpg"/>
          <p:cNvPicPr>
            <a:picLocks noChangeAspect="1" noChangeArrowheads="1"/>
          </p:cNvPicPr>
          <p:nvPr/>
        </p:nvPicPr>
        <p:blipFill rotWithShape="1">
          <a:blip r:embed="rId7" cstate="print">
            <a:lum bright="70000" contrast="-70000"/>
            <a:extLst>
              <a:ext uri="{BEBA8EAE-BF5A-486C-A8C5-ECC9F3942E4B}">
                <a14:imgProps xmlns:a14="http://schemas.microsoft.com/office/drawing/2010/main">
                  <a14:imgLayer r:embed="rId8">
                    <a14:imgEffect>
                      <a14:backgroundRemoval t="0" b="51099" l="60078" r="87597">
                        <a14:foregroundMark x1="71705" y1="9615" x2="71705" y2="9615"/>
                      </a14:backgroundRemoval>
                    </a14:imgEffect>
                  </a14:imgLayer>
                </a14:imgProps>
              </a:ext>
              <a:ext uri="{28A0092B-C50C-407E-A947-70E740481C1C}">
                <a14:useLocalDpi xmlns:a14="http://schemas.microsoft.com/office/drawing/2010/main" val="0"/>
              </a:ext>
            </a:extLst>
          </a:blip>
          <a:srcRect l="56863" r="8237" b="49483"/>
          <a:stretch/>
        </p:blipFill>
        <p:spPr bwMode="auto">
          <a:xfrm>
            <a:off x="5480444" y="3298516"/>
            <a:ext cx="280274" cy="57389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272087" y="2662507"/>
            <a:ext cx="2843213" cy="484748"/>
          </a:xfrm>
          <a:prstGeom prst="rect">
            <a:avLst/>
          </a:prstGeom>
          <a:noFill/>
        </p:spPr>
        <p:txBody>
          <a:bodyPr wrap="square" rtlCol="0">
            <a:spAutoFit/>
          </a:bodyPr>
          <a:lstStyle/>
          <a:p>
            <a:pPr algn="l" defTabSz="342900" rtl="0"/>
            <a:r>
              <a:rPr lang="en-US" sz="2550" b="1" dirty="0">
                <a:solidFill>
                  <a:prstClr val="white">
                    <a:lumMod val="75000"/>
                  </a:prstClr>
                </a:solidFill>
                <a:latin typeface="Adobe Heiti Std R" panose="020B0400000000000000" pitchFamily="34" charset="-128"/>
                <a:ea typeface="Adobe Heiti Std R" panose="020B0400000000000000" pitchFamily="34" charset="-128"/>
                <a:cs typeface="Adobe Devanagari" panose="02040503050201020203" pitchFamily="18" charset="0"/>
              </a:rPr>
              <a:t>Current smokers:</a:t>
            </a:r>
          </a:p>
        </p:txBody>
      </p:sp>
    </p:spTree>
    <p:extLst>
      <p:ext uri="{BB962C8B-B14F-4D97-AF65-F5344CB8AC3E}">
        <p14:creationId xmlns:p14="http://schemas.microsoft.com/office/powerpoint/2010/main" val="4207521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ستطيل 20"/>
          <p:cNvSpPr/>
          <p:nvPr/>
        </p:nvSpPr>
        <p:spPr>
          <a:xfrm>
            <a:off x="1" y="2251045"/>
            <a:ext cx="9165749" cy="3021043"/>
          </a:xfrm>
          <a:prstGeom prst="rect">
            <a:avLst/>
          </a:prstGeom>
          <a:solidFill>
            <a:srgbClr val="35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0"/>
            <a:endParaRPr lang="ar-EG" sz="1350" dirty="0">
              <a:solidFill>
                <a:prstClr val="white"/>
              </a:solidFill>
            </a:endParaRPr>
          </a:p>
        </p:txBody>
      </p:sp>
      <p:pic>
        <p:nvPicPr>
          <p:cNvPr id="2" name="Picture 2" descr="http://www.mcdelivery.com.sa/ksa-mds/ar/images/map.pn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20355132">
            <a:off x="993493" y="2132237"/>
            <a:ext cx="2964479" cy="2873136"/>
          </a:xfrm>
          <a:prstGeom prst="rect">
            <a:avLst/>
          </a:prstGeom>
          <a:noFill/>
          <a:extLst>
            <a:ext uri="{909E8E84-426E-40DD-AFC4-6F175D3DCCD1}">
              <a14:hiddenFill xmlns:a14="http://schemas.microsoft.com/office/drawing/2010/main">
                <a:solidFill>
                  <a:srgbClr val="FFFFFF"/>
                </a:solidFill>
              </a14:hiddenFill>
            </a:ext>
          </a:extLst>
        </p:spPr>
      </p:pic>
      <p:sp>
        <p:nvSpPr>
          <p:cNvPr id="3" name="Flowchart: Extract 2"/>
          <p:cNvSpPr/>
          <p:nvPr/>
        </p:nvSpPr>
        <p:spPr>
          <a:xfrm rot="16935694">
            <a:off x="2709560" y="2455556"/>
            <a:ext cx="1752803" cy="2700168"/>
          </a:xfrm>
          <a:prstGeom prst="flowChartExtract">
            <a:avLst/>
          </a:prstGeom>
          <a:gradFill>
            <a:gsLst>
              <a:gs pos="0">
                <a:schemeClr val="accent1">
                  <a:lumMod val="5000"/>
                  <a:lumOff val="95000"/>
                </a:schemeClr>
              </a:gs>
              <a:gs pos="100000">
                <a:schemeClr val="bg1">
                  <a:alpha val="0"/>
                </a:schemeClr>
              </a:gs>
              <a:gs pos="0">
                <a:schemeClr val="accent5">
                  <a:lumMod val="20000"/>
                  <a:lumOff val="80000"/>
                </a:schemeClr>
              </a:gs>
              <a:gs pos="96000">
                <a:schemeClr val="accent1">
                  <a:alpha val="0"/>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rtl="0"/>
            <a:endParaRPr lang="en-US" sz="1350" dirty="0">
              <a:solidFill>
                <a:prstClr val="white"/>
              </a:solidFill>
            </a:endParaRPr>
          </a:p>
        </p:txBody>
      </p:sp>
      <p:sp>
        <p:nvSpPr>
          <p:cNvPr id="4" name="TextBox 3"/>
          <p:cNvSpPr txBox="1"/>
          <p:nvPr/>
        </p:nvSpPr>
        <p:spPr>
          <a:xfrm>
            <a:off x="1" y="1029427"/>
            <a:ext cx="9143999" cy="553998"/>
          </a:xfrm>
          <a:prstGeom prst="rect">
            <a:avLst/>
          </a:prstGeom>
          <a:solidFill>
            <a:schemeClr val="tx1">
              <a:lumMod val="65000"/>
              <a:lumOff val="35000"/>
            </a:schemeClr>
          </a:solidFill>
        </p:spPr>
        <p:txBody>
          <a:bodyPr wrap="square" rtlCol="0">
            <a:spAutoFit/>
          </a:bodyPr>
          <a:lstStyle/>
          <a:p>
            <a:pPr algn="ctr" defTabSz="342900" rtl="0"/>
            <a:r>
              <a:rPr lang="en-US" sz="3000" b="1" dirty="0">
                <a:solidFill>
                  <a:prstClr val="white"/>
                </a:solidFill>
              </a:rPr>
              <a:t>In Saudi Arabia </a:t>
            </a:r>
          </a:p>
        </p:txBody>
      </p:sp>
      <p:sp>
        <p:nvSpPr>
          <p:cNvPr id="5" name="Rectangle 4"/>
          <p:cNvSpPr/>
          <p:nvPr/>
        </p:nvSpPr>
        <p:spPr>
          <a:xfrm>
            <a:off x="250233" y="1700308"/>
            <a:ext cx="3175869" cy="300082"/>
          </a:xfrm>
          <a:prstGeom prst="rect">
            <a:avLst/>
          </a:prstGeom>
        </p:spPr>
        <p:txBody>
          <a:bodyPr wrap="none">
            <a:spAutoFit/>
          </a:bodyPr>
          <a:lstStyle/>
          <a:p>
            <a:pPr algn="l" defTabSz="342900" rtl="0"/>
            <a:r>
              <a:rPr lang="en-US" sz="1350" dirty="0">
                <a:solidFill>
                  <a:srgbClr val="002060"/>
                </a:solidFill>
                <a:latin typeface="Dax-Regular"/>
              </a:rPr>
              <a:t>Saudi health information survey (SHIS)</a:t>
            </a:r>
            <a:endParaRPr lang="en-US" sz="1350" dirty="0">
              <a:solidFill>
                <a:srgbClr val="002060"/>
              </a:solidFill>
            </a:endParaRPr>
          </a:p>
        </p:txBody>
      </p:sp>
      <p:sp>
        <p:nvSpPr>
          <p:cNvPr id="12" name="Rectangle 11"/>
          <p:cNvSpPr/>
          <p:nvPr/>
        </p:nvSpPr>
        <p:spPr>
          <a:xfrm>
            <a:off x="5760718" y="3389768"/>
            <a:ext cx="1024639" cy="461665"/>
          </a:xfrm>
          <a:prstGeom prst="rect">
            <a:avLst/>
          </a:prstGeom>
        </p:spPr>
        <p:txBody>
          <a:bodyPr wrap="none">
            <a:spAutoFit/>
          </a:bodyPr>
          <a:lstStyle/>
          <a:p>
            <a:pPr algn="l" defTabSz="342900" rtl="0"/>
            <a:r>
              <a:rPr lang="en-US" sz="2400" dirty="0">
                <a:solidFill>
                  <a:srgbClr val="4EB3CF">
                    <a:lumMod val="20000"/>
                    <a:lumOff val="80000"/>
                  </a:srgbClr>
                </a:solidFill>
                <a:latin typeface="Calibri" panose="020F0502020204030204" pitchFamily="34" charset="0"/>
                <a:ea typeface="Calibri" panose="020F0502020204030204" pitchFamily="34" charset="0"/>
                <a:cs typeface="Traditional Arabic" panose="02020603050405020304" pitchFamily="18" charset="-78"/>
              </a:rPr>
              <a:t>16.1</a:t>
            </a:r>
            <a:r>
              <a:rPr lang="ar-SA" sz="2400" dirty="0">
                <a:solidFill>
                  <a:srgbClr val="4EB3CF">
                    <a:lumMod val="20000"/>
                    <a:lumOff val="80000"/>
                  </a:srgbClr>
                </a:solidFill>
                <a:latin typeface="Calibri" panose="020F0502020204030204" pitchFamily="34" charset="0"/>
                <a:ea typeface="Calibri" panose="020F0502020204030204" pitchFamily="34" charset="0"/>
                <a:cs typeface="Traditional Arabic" panose="02020603050405020304" pitchFamily="18" charset="-78"/>
              </a:rPr>
              <a:t>% </a:t>
            </a:r>
            <a:endParaRPr lang="en-US" sz="2400" dirty="0">
              <a:solidFill>
                <a:srgbClr val="4EB3CF">
                  <a:lumMod val="20000"/>
                  <a:lumOff val="80000"/>
                </a:srgbClr>
              </a:solidFill>
            </a:endParaRPr>
          </a:p>
        </p:txBody>
      </p:sp>
      <p:sp>
        <p:nvSpPr>
          <p:cNvPr id="13" name="Rectangle 12"/>
          <p:cNvSpPr/>
          <p:nvPr/>
        </p:nvSpPr>
        <p:spPr>
          <a:xfrm>
            <a:off x="5865236" y="4041334"/>
            <a:ext cx="784189" cy="415498"/>
          </a:xfrm>
          <a:prstGeom prst="rect">
            <a:avLst/>
          </a:prstGeom>
        </p:spPr>
        <p:txBody>
          <a:bodyPr wrap="none">
            <a:spAutoFit/>
          </a:bodyPr>
          <a:lstStyle/>
          <a:p>
            <a:pPr algn="l" defTabSz="342900" rtl="0"/>
            <a:r>
              <a:rPr lang="en-US" sz="2100" dirty="0">
                <a:solidFill>
                  <a:srgbClr val="4EB3CF">
                    <a:lumMod val="20000"/>
                    <a:lumOff val="80000"/>
                  </a:srgbClr>
                </a:solidFill>
                <a:latin typeface="Calibri" panose="020F0502020204030204" pitchFamily="34" charset="0"/>
                <a:ea typeface="Calibri" panose="020F0502020204030204" pitchFamily="34" charset="0"/>
                <a:cs typeface="Traditional Arabic" panose="02020603050405020304" pitchFamily="18" charset="-78"/>
              </a:rPr>
              <a:t>0.8</a:t>
            </a:r>
            <a:r>
              <a:rPr lang="ar-SA" sz="2100" dirty="0">
                <a:solidFill>
                  <a:srgbClr val="4EB3CF">
                    <a:lumMod val="20000"/>
                    <a:lumOff val="80000"/>
                  </a:srgbClr>
                </a:solidFill>
                <a:latin typeface="Calibri" panose="020F0502020204030204" pitchFamily="34" charset="0"/>
                <a:ea typeface="Calibri" panose="020F0502020204030204" pitchFamily="34" charset="0"/>
                <a:cs typeface="Traditional Arabic" panose="02020603050405020304" pitchFamily="18" charset="-78"/>
              </a:rPr>
              <a:t>% </a:t>
            </a:r>
            <a:endParaRPr lang="en-US" sz="2100" dirty="0">
              <a:solidFill>
                <a:srgbClr val="4EB3CF">
                  <a:lumMod val="20000"/>
                  <a:lumOff val="80000"/>
                </a:srgbClr>
              </a:solidFill>
            </a:endParaRPr>
          </a:p>
        </p:txBody>
      </p:sp>
      <p:pic>
        <p:nvPicPr>
          <p:cNvPr id="17" name="Picture 4" descr="http://previews.123rf.com/images/speedfighter/speedfighter0907/speedfighter090700213/5243211-Male-and-female-gender-symbols-in-black-silhouette-isolated-on-white-background--Stock-Photo.jpg"/>
          <p:cNvPicPr>
            <a:picLocks noChangeAspect="1" noChangeArrowheads="1"/>
          </p:cNvPicPr>
          <p:nvPr/>
        </p:nvPicPr>
        <p:blipFill rotWithShape="1">
          <a:blip r:embed="rId5" cstate="print">
            <a:lum bright="70000" contrast="-70000"/>
            <a:extLst>
              <a:ext uri="{BEBA8EAE-BF5A-486C-A8C5-ECC9F3942E4B}">
                <a14:imgProps xmlns:a14="http://schemas.microsoft.com/office/drawing/2010/main">
                  <a14:imgLayer r:embed="rId6">
                    <a14:imgEffect>
                      <a14:backgroundRemoval t="0" b="46059" l="14583" r="42361">
                        <a14:foregroundMark x1="29514" y1="11330" x2="29514" y2="11330"/>
                      </a14:backgroundRemoval>
                    </a14:imgEffect>
                  </a14:imgLayer>
                </a14:imgProps>
              </a:ext>
              <a:ext uri="{28A0092B-C50C-407E-A947-70E740481C1C}">
                <a14:useLocalDpi xmlns:a14="http://schemas.microsoft.com/office/drawing/2010/main" val="0"/>
              </a:ext>
            </a:extLst>
          </a:blip>
          <a:srcRect l="11412" t="1323" r="54164" b="48811"/>
          <a:stretch/>
        </p:blipFill>
        <p:spPr bwMode="auto">
          <a:xfrm>
            <a:off x="5451434" y="3916468"/>
            <a:ext cx="309284" cy="6337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previews.123rf.com/images/speedfighter/speedfighter0907/speedfighter090700213/5243211-Male-and-female-gender-symbols-in-black-silhouette-isolated-on-white-background--Stock-Photo.jpg"/>
          <p:cNvPicPr>
            <a:picLocks noChangeAspect="1" noChangeArrowheads="1"/>
          </p:cNvPicPr>
          <p:nvPr/>
        </p:nvPicPr>
        <p:blipFill rotWithShape="1">
          <a:blip r:embed="rId7" cstate="print">
            <a:lum bright="70000" contrast="-70000"/>
            <a:extLst>
              <a:ext uri="{BEBA8EAE-BF5A-486C-A8C5-ECC9F3942E4B}">
                <a14:imgProps xmlns:a14="http://schemas.microsoft.com/office/drawing/2010/main">
                  <a14:imgLayer r:embed="rId8">
                    <a14:imgEffect>
                      <a14:backgroundRemoval t="0" b="51099" l="60078" r="87597">
                        <a14:foregroundMark x1="71705" y1="9615" x2="71705" y2="9615"/>
                      </a14:backgroundRemoval>
                    </a14:imgEffect>
                  </a14:imgLayer>
                </a14:imgProps>
              </a:ext>
              <a:ext uri="{28A0092B-C50C-407E-A947-70E740481C1C}">
                <a14:useLocalDpi xmlns:a14="http://schemas.microsoft.com/office/drawing/2010/main" val="0"/>
              </a:ext>
            </a:extLst>
          </a:blip>
          <a:srcRect l="56863" r="8237" b="49483"/>
          <a:stretch/>
        </p:blipFill>
        <p:spPr bwMode="auto">
          <a:xfrm>
            <a:off x="5480444" y="3298516"/>
            <a:ext cx="280274" cy="57389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272087" y="2662507"/>
            <a:ext cx="2843213" cy="484748"/>
          </a:xfrm>
          <a:prstGeom prst="rect">
            <a:avLst/>
          </a:prstGeom>
          <a:noFill/>
        </p:spPr>
        <p:txBody>
          <a:bodyPr wrap="square" rtlCol="0">
            <a:spAutoFit/>
          </a:bodyPr>
          <a:lstStyle/>
          <a:p>
            <a:pPr algn="l" defTabSz="342900" rtl="0"/>
            <a:r>
              <a:rPr lang="en-US" sz="2550" b="1" dirty="0">
                <a:solidFill>
                  <a:prstClr val="white">
                    <a:lumMod val="75000"/>
                  </a:prstClr>
                </a:solidFill>
                <a:latin typeface="Adobe Heiti Std R" panose="020B0400000000000000" pitchFamily="34" charset="-128"/>
                <a:ea typeface="Adobe Heiti Std R" panose="020B0400000000000000" pitchFamily="34" charset="-128"/>
                <a:cs typeface="Adobe Devanagari" panose="02040503050201020203" pitchFamily="18" charset="0"/>
              </a:rPr>
              <a:t>15-24 years :</a:t>
            </a:r>
          </a:p>
        </p:txBody>
      </p:sp>
    </p:spTree>
    <p:extLst>
      <p:ext uri="{BB962C8B-B14F-4D97-AF65-F5344CB8AC3E}">
        <p14:creationId xmlns:p14="http://schemas.microsoft.com/office/powerpoint/2010/main" val="1764837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مستطيل 17"/>
          <p:cNvSpPr/>
          <p:nvPr/>
        </p:nvSpPr>
        <p:spPr>
          <a:xfrm>
            <a:off x="466726" y="2438831"/>
            <a:ext cx="3555524" cy="2453993"/>
          </a:xfrm>
          <a:prstGeom prst="rect">
            <a:avLst/>
          </a:prstGeom>
          <a:solidFill>
            <a:srgbClr val="35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0"/>
            <a:endParaRPr lang="ar-EG" sz="1350">
              <a:solidFill>
                <a:prstClr val="white"/>
              </a:solidFill>
            </a:endParaRPr>
          </a:p>
        </p:txBody>
      </p:sp>
      <p:sp>
        <p:nvSpPr>
          <p:cNvPr id="21" name="مستطيل 20"/>
          <p:cNvSpPr/>
          <p:nvPr/>
        </p:nvSpPr>
        <p:spPr>
          <a:xfrm>
            <a:off x="1" y="2257426"/>
            <a:ext cx="9165749" cy="3000374"/>
          </a:xfrm>
          <a:prstGeom prst="rect">
            <a:avLst/>
          </a:prstGeom>
          <a:solidFill>
            <a:srgbClr val="35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0"/>
            <a:endParaRPr lang="ar-EG" sz="1350">
              <a:solidFill>
                <a:prstClr val="white"/>
              </a:solidFill>
            </a:endParaRPr>
          </a:p>
        </p:txBody>
      </p:sp>
      <p:sp>
        <p:nvSpPr>
          <p:cNvPr id="3" name="TextBox 2"/>
          <p:cNvSpPr txBox="1"/>
          <p:nvPr/>
        </p:nvSpPr>
        <p:spPr>
          <a:xfrm>
            <a:off x="3800476" y="3025268"/>
            <a:ext cx="4835078" cy="1708160"/>
          </a:xfrm>
          <a:prstGeom prst="rect">
            <a:avLst/>
          </a:prstGeom>
          <a:noFill/>
        </p:spPr>
        <p:txBody>
          <a:bodyPr wrap="square" rtlCol="0">
            <a:spAutoFit/>
          </a:bodyPr>
          <a:lstStyle/>
          <a:p>
            <a:pPr marL="557213" algn="l" defTabSz="342900" rtl="0"/>
            <a:r>
              <a:rPr lang="en-US" sz="2550" b="1" dirty="0">
                <a:solidFill>
                  <a:prstClr val="white">
                    <a:lumMod val="75000"/>
                  </a:prstClr>
                </a:solidFill>
                <a:latin typeface="Adobe Heiti Std R" panose="020B0400000000000000" pitchFamily="34" charset="-128"/>
                <a:ea typeface="Adobe Heiti Std R" panose="020B0400000000000000" pitchFamily="34" charset="-128"/>
                <a:cs typeface="Adobe Devanagari" panose="02040503050201020203" pitchFamily="18" charset="0"/>
              </a:rPr>
              <a:t>Mean age to start smoking</a:t>
            </a:r>
          </a:p>
          <a:p>
            <a:pPr algn="l" defTabSz="342900" rtl="0"/>
            <a:endParaRPr lang="en-US" sz="2700" b="1" dirty="0">
              <a:solidFill>
                <a:prstClr val="white">
                  <a:lumMod val="75000"/>
                </a:prstClr>
              </a:solidFill>
              <a:latin typeface="Adobe Heiti Std R" panose="020B0400000000000000" pitchFamily="34" charset="-128"/>
              <a:ea typeface="Adobe Heiti Std R" panose="020B0400000000000000" pitchFamily="34" charset="-128"/>
              <a:cs typeface="Adobe Devanagari" panose="02040503050201020203" pitchFamily="18" charset="0"/>
            </a:endParaRPr>
          </a:p>
          <a:p>
            <a:pPr marL="557213" algn="l" defTabSz="342900" rtl="0"/>
            <a:r>
              <a:rPr lang="en-US" sz="2700" b="1" dirty="0">
                <a:solidFill>
                  <a:prstClr val="white">
                    <a:lumMod val="75000"/>
                  </a:prstClr>
                </a:solidFill>
                <a:latin typeface="Adobe Heiti Std R" panose="020B0400000000000000" pitchFamily="34" charset="-128"/>
                <a:ea typeface="Adobe Heiti Std R" panose="020B0400000000000000" pitchFamily="34" charset="-128"/>
                <a:cs typeface="Adobe Devanagari" panose="02040503050201020203" pitchFamily="18" charset="0"/>
              </a:rPr>
              <a:t>			: 19					: 21</a:t>
            </a:r>
          </a:p>
        </p:txBody>
      </p:sp>
      <p:pic>
        <p:nvPicPr>
          <p:cNvPr id="26" name="Picture 4" descr="http://previews.123rf.com/images/speedfighter/speedfighter0907/speedfighter090700213/5243211-Male-and-female-gender-symbols-in-black-silhouette-isolated-on-white-background--Stock-Photo.jpg"/>
          <p:cNvPicPr>
            <a:picLocks noChangeAspect="1" noChangeArrowheads="1"/>
          </p:cNvPicPr>
          <p:nvPr/>
        </p:nvPicPr>
        <p:blipFill rotWithShape="1">
          <a:blip r:embed="rId3" cstate="print">
            <a:lum bright="70000" contrast="-70000"/>
            <a:extLst>
              <a:ext uri="{BEBA8EAE-BF5A-486C-A8C5-ECC9F3942E4B}">
                <a14:imgProps xmlns:a14="http://schemas.microsoft.com/office/drawing/2010/main">
                  <a14:imgLayer r:embed="rId4">
                    <a14:imgEffect>
                      <a14:backgroundRemoval t="0" b="46059" l="14583" r="42361">
                        <a14:foregroundMark x1="29514" y1="11330" x2="29514" y2="11330"/>
                      </a14:backgroundRemoval>
                    </a14:imgEffect>
                  </a14:imgLayer>
                </a14:imgProps>
              </a:ext>
              <a:ext uri="{28A0092B-C50C-407E-A947-70E740481C1C}">
                <a14:useLocalDpi xmlns:a14="http://schemas.microsoft.com/office/drawing/2010/main" val="0"/>
              </a:ext>
            </a:extLst>
          </a:blip>
          <a:srcRect l="11412" t="1323" r="54164" b="48811"/>
          <a:stretch/>
        </p:blipFill>
        <p:spPr bwMode="auto">
          <a:xfrm>
            <a:off x="6796672" y="3683140"/>
            <a:ext cx="309284" cy="6337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ttp://previews.123rf.com/images/speedfighter/speedfighter0907/speedfighter090700213/5243211-Male-and-female-gender-symbols-in-black-silhouette-isolated-on-white-background--Stock-Photo.jpg"/>
          <p:cNvPicPr>
            <a:picLocks noChangeAspect="1" noChangeArrowheads="1"/>
          </p:cNvPicPr>
          <p:nvPr/>
        </p:nvPicPr>
        <p:blipFill rotWithShape="1">
          <a:blip r:embed="rId5" cstate="print">
            <a:lum bright="70000" contrast="-70000"/>
            <a:extLst>
              <a:ext uri="{BEBA8EAE-BF5A-486C-A8C5-ECC9F3942E4B}">
                <a14:imgProps xmlns:a14="http://schemas.microsoft.com/office/drawing/2010/main">
                  <a14:imgLayer r:embed="rId6">
                    <a14:imgEffect>
                      <a14:backgroundRemoval t="0" b="51099" l="60078" r="87597">
                        <a14:foregroundMark x1="71705" y1="9615" x2="71705" y2="9615"/>
                      </a14:backgroundRemoval>
                    </a14:imgEffect>
                  </a14:imgLayer>
                </a14:imgProps>
              </a:ext>
              <a:ext uri="{28A0092B-C50C-407E-A947-70E740481C1C}">
                <a14:useLocalDpi xmlns:a14="http://schemas.microsoft.com/office/drawing/2010/main" val="0"/>
              </a:ext>
            </a:extLst>
          </a:blip>
          <a:srcRect l="56863" r="8237" b="49483"/>
          <a:stretch/>
        </p:blipFill>
        <p:spPr bwMode="auto">
          <a:xfrm>
            <a:off x="4813442" y="3683140"/>
            <a:ext cx="280274" cy="57389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84162" y="2840601"/>
            <a:ext cx="3516314" cy="1708160"/>
          </a:xfrm>
          <a:prstGeom prst="rect">
            <a:avLst/>
          </a:prstGeom>
          <a:ln w="38100">
            <a:solidFill>
              <a:srgbClr val="FFC000"/>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marL="42863" algn="just" defTabSz="342900" rtl="0"/>
            <a:endParaRPr lang="en-US" sz="1500" dirty="0">
              <a:solidFill>
                <a:srgbClr val="000000"/>
              </a:solidFill>
              <a:latin typeface="Arial" panose="020B0604020202020204" pitchFamily="34" charset="0"/>
            </a:endParaRPr>
          </a:p>
          <a:p>
            <a:pPr marL="42863" algn="just" defTabSz="342900" rtl="0"/>
            <a:r>
              <a:rPr lang="en-US" sz="1500" dirty="0">
                <a:solidFill>
                  <a:srgbClr val="000000"/>
                </a:solidFill>
                <a:latin typeface="Arial" panose="020B0604020202020204" pitchFamily="34" charset="0"/>
              </a:rPr>
              <a:t>Initiation of smoking during adolescence is closely </a:t>
            </a:r>
            <a:r>
              <a:rPr lang="en-US" sz="1500" dirty="0">
                <a:solidFill>
                  <a:srgbClr val="C00000"/>
                </a:solidFill>
                <a:latin typeface="Arial" panose="020B0604020202020204" pitchFamily="34" charset="0"/>
              </a:rPr>
              <a:t>associated with persistent smoking in adulthood and with the many adverse health effects associated with chronic smoking</a:t>
            </a:r>
            <a:r>
              <a:rPr lang="en-US" sz="1500" dirty="0">
                <a:solidFill>
                  <a:srgbClr val="FF0000"/>
                </a:solidFill>
                <a:latin typeface="Arial" panose="020B0604020202020204" pitchFamily="34" charset="0"/>
              </a:rPr>
              <a:t>. </a:t>
            </a:r>
          </a:p>
          <a:p>
            <a:pPr marL="42863" algn="just" defTabSz="342900" rtl="0"/>
            <a:endParaRPr lang="en-US" sz="1500" dirty="0">
              <a:solidFill>
                <a:srgbClr val="FF0000"/>
              </a:solidFill>
            </a:endParaRPr>
          </a:p>
        </p:txBody>
      </p:sp>
      <p:sp>
        <p:nvSpPr>
          <p:cNvPr id="10" name="TextBox 9"/>
          <p:cNvSpPr txBox="1"/>
          <p:nvPr/>
        </p:nvSpPr>
        <p:spPr>
          <a:xfrm>
            <a:off x="1" y="1029427"/>
            <a:ext cx="9143999" cy="553998"/>
          </a:xfrm>
          <a:prstGeom prst="rect">
            <a:avLst/>
          </a:prstGeom>
          <a:solidFill>
            <a:schemeClr val="tx1">
              <a:lumMod val="65000"/>
              <a:lumOff val="35000"/>
            </a:schemeClr>
          </a:solidFill>
        </p:spPr>
        <p:txBody>
          <a:bodyPr wrap="square" rtlCol="0">
            <a:spAutoFit/>
          </a:bodyPr>
          <a:lstStyle/>
          <a:p>
            <a:pPr algn="ctr" defTabSz="342900" rtl="0"/>
            <a:r>
              <a:rPr lang="en-US" sz="3000" b="1" dirty="0">
                <a:solidFill>
                  <a:prstClr val="white"/>
                </a:solidFill>
              </a:rPr>
              <a:t>In Saudi Arabia </a:t>
            </a:r>
          </a:p>
        </p:txBody>
      </p:sp>
      <p:sp>
        <p:nvSpPr>
          <p:cNvPr id="13" name="Rectangle 12"/>
          <p:cNvSpPr/>
          <p:nvPr/>
        </p:nvSpPr>
        <p:spPr>
          <a:xfrm>
            <a:off x="250233" y="1700308"/>
            <a:ext cx="3175869" cy="300082"/>
          </a:xfrm>
          <a:prstGeom prst="rect">
            <a:avLst/>
          </a:prstGeom>
        </p:spPr>
        <p:txBody>
          <a:bodyPr wrap="none">
            <a:spAutoFit/>
          </a:bodyPr>
          <a:lstStyle/>
          <a:p>
            <a:pPr algn="l" defTabSz="342900" rtl="0"/>
            <a:r>
              <a:rPr lang="en-US" sz="1350" dirty="0">
                <a:solidFill>
                  <a:srgbClr val="002060"/>
                </a:solidFill>
                <a:latin typeface="Dax-Regular"/>
              </a:rPr>
              <a:t>Saudi health information survey (SHIS)</a:t>
            </a:r>
            <a:endParaRPr lang="en-US" sz="1350" dirty="0">
              <a:solidFill>
                <a:srgbClr val="002060"/>
              </a:solidFill>
            </a:endParaRPr>
          </a:p>
        </p:txBody>
      </p:sp>
    </p:spTree>
    <p:extLst>
      <p:ext uri="{BB962C8B-B14F-4D97-AF65-F5344CB8AC3E}">
        <p14:creationId xmlns:p14="http://schemas.microsoft.com/office/powerpoint/2010/main" val="3748371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ستطيل 20"/>
          <p:cNvSpPr/>
          <p:nvPr/>
        </p:nvSpPr>
        <p:spPr>
          <a:xfrm>
            <a:off x="1" y="2251045"/>
            <a:ext cx="9165749" cy="3021043"/>
          </a:xfrm>
          <a:prstGeom prst="rect">
            <a:avLst/>
          </a:prstGeom>
          <a:solidFill>
            <a:srgbClr val="CAD7D8"/>
          </a:solidFill>
          <a:ln>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0"/>
            <a:endParaRPr lang="ar-EG" sz="1350" dirty="0">
              <a:solidFill>
                <a:prstClr val="white"/>
              </a:solidFill>
            </a:endParaRPr>
          </a:p>
        </p:txBody>
      </p:sp>
      <p:sp>
        <p:nvSpPr>
          <p:cNvPr id="4" name="TextBox 3"/>
          <p:cNvSpPr txBox="1"/>
          <p:nvPr/>
        </p:nvSpPr>
        <p:spPr>
          <a:xfrm>
            <a:off x="1" y="1029427"/>
            <a:ext cx="9143999" cy="553998"/>
          </a:xfrm>
          <a:prstGeom prst="rect">
            <a:avLst/>
          </a:prstGeom>
          <a:solidFill>
            <a:schemeClr val="tx1">
              <a:lumMod val="65000"/>
              <a:lumOff val="35000"/>
            </a:schemeClr>
          </a:solidFill>
        </p:spPr>
        <p:txBody>
          <a:bodyPr wrap="square" rtlCol="0">
            <a:spAutoFit/>
          </a:bodyPr>
          <a:lstStyle/>
          <a:p>
            <a:pPr algn="ctr" defTabSz="342900" rtl="0"/>
            <a:r>
              <a:rPr lang="en-US" sz="3000" b="1" dirty="0">
                <a:solidFill>
                  <a:prstClr val="white"/>
                </a:solidFill>
              </a:rPr>
              <a:t>Prevalence of second hand smoking in KSA </a:t>
            </a:r>
          </a:p>
        </p:txBody>
      </p:sp>
      <p:sp>
        <p:nvSpPr>
          <p:cNvPr id="12" name="Rectangle 11"/>
          <p:cNvSpPr/>
          <p:nvPr/>
        </p:nvSpPr>
        <p:spPr>
          <a:xfrm>
            <a:off x="5731610" y="3632931"/>
            <a:ext cx="792205" cy="461665"/>
          </a:xfrm>
          <a:prstGeom prst="rect">
            <a:avLst/>
          </a:prstGeom>
        </p:spPr>
        <p:txBody>
          <a:bodyPr wrap="none">
            <a:spAutoFit/>
          </a:bodyPr>
          <a:lstStyle/>
          <a:p>
            <a:pPr algn="l" defTabSz="342900" rtl="0"/>
            <a:r>
              <a:rPr lang="en-US" sz="2400" dirty="0">
                <a:solidFill>
                  <a:prstClr val="white">
                    <a:lumMod val="50000"/>
                  </a:prstClr>
                </a:solidFill>
                <a:latin typeface="Calibri" panose="020F0502020204030204" pitchFamily="34" charset="0"/>
                <a:ea typeface="Calibri" panose="020F0502020204030204" pitchFamily="34" charset="0"/>
                <a:cs typeface="Traditional Arabic" panose="02020603050405020304" pitchFamily="18" charset="-78"/>
              </a:rPr>
              <a:t>2.9%</a:t>
            </a:r>
            <a:endParaRPr lang="en-US" sz="2400" dirty="0">
              <a:solidFill>
                <a:prstClr val="white">
                  <a:lumMod val="50000"/>
                </a:prstClr>
              </a:solidFill>
            </a:endParaRPr>
          </a:p>
        </p:txBody>
      </p:sp>
      <p:sp>
        <p:nvSpPr>
          <p:cNvPr id="13" name="Rectangle 12"/>
          <p:cNvSpPr/>
          <p:nvPr/>
        </p:nvSpPr>
        <p:spPr>
          <a:xfrm>
            <a:off x="5732676" y="4289035"/>
            <a:ext cx="649537" cy="415498"/>
          </a:xfrm>
          <a:prstGeom prst="rect">
            <a:avLst/>
          </a:prstGeom>
        </p:spPr>
        <p:txBody>
          <a:bodyPr wrap="none">
            <a:spAutoFit/>
          </a:bodyPr>
          <a:lstStyle/>
          <a:p>
            <a:pPr algn="l" defTabSz="342900" rtl="0"/>
            <a:r>
              <a:rPr lang="en-US" sz="2100" dirty="0">
                <a:solidFill>
                  <a:prstClr val="white">
                    <a:lumMod val="50000"/>
                  </a:prstClr>
                </a:solidFill>
                <a:latin typeface="Calibri" panose="020F0502020204030204" pitchFamily="34" charset="0"/>
                <a:ea typeface="Calibri" panose="020F0502020204030204" pitchFamily="34" charset="0"/>
                <a:cs typeface="Traditional Arabic" panose="02020603050405020304" pitchFamily="18" charset="-78"/>
              </a:rPr>
              <a:t>13%</a:t>
            </a:r>
            <a:endParaRPr lang="en-US" sz="2100" dirty="0">
              <a:solidFill>
                <a:prstClr val="white">
                  <a:lumMod val="50000"/>
                </a:prstClr>
              </a:solidFill>
            </a:endParaRPr>
          </a:p>
        </p:txBody>
      </p:sp>
      <p:pic>
        <p:nvPicPr>
          <p:cNvPr id="17" name="Picture 4" descr="http://previews.123rf.com/images/speedfighter/speedfighter0907/speedfighter090700213/5243211-Male-and-female-gender-symbols-in-black-silhouette-isolated-on-white-background--Stock-Photo.jp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0" b="46059" l="14583" r="42361">
                        <a14:foregroundMark x1="29514" y1="11330" x2="29514" y2="11330"/>
                      </a14:backgroundRemoval>
                    </a14:imgEffect>
                  </a14:imgLayer>
                </a14:imgProps>
              </a:ext>
              <a:ext uri="{28A0092B-C50C-407E-A947-70E740481C1C}">
                <a14:useLocalDpi xmlns:a14="http://schemas.microsoft.com/office/drawing/2010/main" val="0"/>
              </a:ext>
            </a:extLst>
          </a:blip>
          <a:srcRect l="11412" t="1323" r="54164" b="48811"/>
          <a:stretch/>
        </p:blipFill>
        <p:spPr bwMode="auto">
          <a:xfrm>
            <a:off x="5133028" y="4170074"/>
            <a:ext cx="309284" cy="6337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previews.123rf.com/images/speedfighter/speedfighter0907/speedfighter090700213/5243211-Male-and-female-gender-symbols-in-black-silhouette-isolated-on-white-background--Stock-Photo.jpg"/>
          <p:cNvPicPr>
            <a:picLocks noChangeAspect="1" noChangeArrowheads="1"/>
          </p:cNvPicPr>
          <p:nvPr/>
        </p:nvPicPr>
        <p:blipFill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51099" l="60078" r="87597">
                        <a14:foregroundMark x1="71705" y1="9615" x2="71705" y2="9615"/>
                      </a14:backgroundRemoval>
                    </a14:imgEffect>
                  </a14:imgLayer>
                </a14:imgProps>
              </a:ext>
              <a:ext uri="{28A0092B-C50C-407E-A947-70E740481C1C}">
                <a14:useLocalDpi xmlns:a14="http://schemas.microsoft.com/office/drawing/2010/main" val="0"/>
              </a:ext>
            </a:extLst>
          </a:blip>
          <a:srcRect l="56863" r="8237" b="49483"/>
          <a:stretch/>
        </p:blipFill>
        <p:spPr bwMode="auto">
          <a:xfrm>
            <a:off x="5162038" y="3410774"/>
            <a:ext cx="280274" cy="5738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t="46769" r="3822" b="15915"/>
          <a:stretch/>
        </p:blipFill>
        <p:spPr>
          <a:xfrm>
            <a:off x="154751" y="3040856"/>
            <a:ext cx="4286550" cy="1663105"/>
          </a:xfrm>
          <a:prstGeom prst="rect">
            <a:avLst/>
          </a:prstGeom>
        </p:spPr>
      </p:pic>
      <p:pic>
        <p:nvPicPr>
          <p:cNvPr id="8" name="Picture 7"/>
          <p:cNvPicPr>
            <a:picLocks noChangeAspect="1"/>
          </p:cNvPicPr>
          <p:nvPr/>
        </p:nvPicPr>
        <p:blipFill>
          <a:blip r:embed="rId9" cstate="print">
            <a:duotone>
              <a:schemeClr val="bg2">
                <a:shade val="45000"/>
                <a:satMod val="135000"/>
              </a:schemeClr>
              <a:prstClr val="white"/>
            </a:duotone>
            <a:extLst>
              <a:ext uri="{BEBA8EAE-BF5A-486C-A8C5-ECC9F3942E4B}">
                <a14:imgProps xmlns:a14="http://schemas.microsoft.com/office/drawing/2010/main">
                  <a14:imgLayer r:embed="rId10">
                    <a14:imgEffect>
                      <a14:artisticTexturizer/>
                    </a14:imgEffect>
                  </a14:imgLayer>
                </a14:imgProps>
              </a:ext>
              <a:ext uri="{28A0092B-C50C-407E-A947-70E740481C1C}">
                <a14:useLocalDpi xmlns:a14="http://schemas.microsoft.com/office/drawing/2010/main" val="0"/>
              </a:ext>
            </a:extLst>
          </a:blip>
          <a:stretch>
            <a:fillRect/>
          </a:stretch>
        </p:blipFill>
        <p:spPr>
          <a:xfrm>
            <a:off x="5707117" y="2786821"/>
            <a:ext cx="606040" cy="606040"/>
          </a:xfrm>
          <a:prstGeom prst="rect">
            <a:avLst/>
          </a:prstGeom>
        </p:spPr>
      </p:pic>
      <p:sp>
        <p:nvSpPr>
          <p:cNvPr id="14" name="Rectangle 13"/>
          <p:cNvSpPr/>
          <p:nvPr/>
        </p:nvSpPr>
        <p:spPr>
          <a:xfrm>
            <a:off x="7568608" y="4289035"/>
            <a:ext cx="524503" cy="415498"/>
          </a:xfrm>
          <a:prstGeom prst="rect">
            <a:avLst/>
          </a:prstGeom>
        </p:spPr>
        <p:txBody>
          <a:bodyPr wrap="none">
            <a:spAutoFit/>
          </a:bodyPr>
          <a:lstStyle/>
          <a:p>
            <a:pPr algn="l" defTabSz="342900" rtl="0"/>
            <a:r>
              <a:rPr lang="en-US" sz="2100" dirty="0">
                <a:solidFill>
                  <a:prstClr val="white">
                    <a:lumMod val="50000"/>
                  </a:prstClr>
                </a:solidFill>
                <a:latin typeface="Calibri" panose="020F0502020204030204" pitchFamily="34" charset="0"/>
                <a:ea typeface="Calibri" panose="020F0502020204030204" pitchFamily="34" charset="0"/>
                <a:cs typeface="Traditional Arabic" panose="02020603050405020304" pitchFamily="18" charset="-78"/>
              </a:rPr>
              <a:t>5.5</a:t>
            </a:r>
            <a:endParaRPr lang="en-US" sz="2100" dirty="0">
              <a:solidFill>
                <a:prstClr val="white">
                  <a:lumMod val="50000"/>
                </a:prstClr>
              </a:solidFill>
            </a:endParaRPr>
          </a:p>
        </p:txBody>
      </p:sp>
      <p:sp>
        <p:nvSpPr>
          <p:cNvPr id="15" name="Rectangle 14"/>
          <p:cNvSpPr/>
          <p:nvPr/>
        </p:nvSpPr>
        <p:spPr>
          <a:xfrm>
            <a:off x="7568608" y="3659431"/>
            <a:ext cx="524503" cy="415498"/>
          </a:xfrm>
          <a:prstGeom prst="rect">
            <a:avLst/>
          </a:prstGeom>
        </p:spPr>
        <p:txBody>
          <a:bodyPr wrap="none">
            <a:spAutoFit/>
          </a:bodyPr>
          <a:lstStyle/>
          <a:p>
            <a:pPr algn="l" defTabSz="342900" rtl="0"/>
            <a:r>
              <a:rPr lang="en-US" sz="2100" dirty="0">
                <a:solidFill>
                  <a:prstClr val="white">
                    <a:lumMod val="50000"/>
                  </a:prstClr>
                </a:solidFill>
                <a:latin typeface="Calibri" panose="020F0502020204030204" pitchFamily="34" charset="0"/>
                <a:ea typeface="Calibri" panose="020F0502020204030204" pitchFamily="34" charset="0"/>
                <a:cs typeface="Traditional Arabic" panose="02020603050405020304" pitchFamily="18" charset="-78"/>
              </a:rPr>
              <a:t>4.8</a:t>
            </a:r>
            <a:endParaRPr lang="en-US" sz="2100" dirty="0">
              <a:solidFill>
                <a:prstClr val="white">
                  <a:lumMod val="50000"/>
                </a:prstClr>
              </a:solidFill>
            </a:endParaRPr>
          </a:p>
        </p:txBody>
      </p:sp>
      <p:sp>
        <p:nvSpPr>
          <p:cNvPr id="19" name="Rectangle 18"/>
          <p:cNvSpPr/>
          <p:nvPr/>
        </p:nvSpPr>
        <p:spPr>
          <a:xfrm>
            <a:off x="6752083" y="2779333"/>
            <a:ext cx="2006640" cy="715581"/>
          </a:xfrm>
          <a:prstGeom prst="rect">
            <a:avLst/>
          </a:prstGeom>
        </p:spPr>
        <p:txBody>
          <a:bodyPr wrap="none">
            <a:spAutoFit/>
          </a:bodyPr>
          <a:lstStyle/>
          <a:p>
            <a:pPr algn="ctr" defTabSz="342900" rtl="0"/>
            <a:r>
              <a:rPr lang="en-US" sz="1350" b="1" dirty="0">
                <a:solidFill>
                  <a:srgbClr val="297D53"/>
                </a:solidFill>
                <a:latin typeface="Calibri" panose="020F0502020204030204" pitchFamily="34" charset="0"/>
                <a:ea typeface="Calibri" panose="020F0502020204030204" pitchFamily="34" charset="0"/>
                <a:cs typeface="Traditional Arabic" panose="02020603050405020304" pitchFamily="18" charset="-78"/>
              </a:rPr>
              <a:t>AVERAGE EXPOSURE TO </a:t>
            </a:r>
          </a:p>
          <a:p>
            <a:pPr algn="ctr" defTabSz="342900" rtl="0"/>
            <a:r>
              <a:rPr lang="en-US" sz="1350" b="1" dirty="0">
                <a:solidFill>
                  <a:srgbClr val="297D53"/>
                </a:solidFill>
                <a:latin typeface="Calibri" panose="020F0502020204030204" pitchFamily="34" charset="0"/>
                <a:ea typeface="Calibri" panose="020F0502020204030204" pitchFamily="34" charset="0"/>
                <a:cs typeface="Traditional Arabic" panose="02020603050405020304" pitchFamily="18" charset="-78"/>
              </a:rPr>
              <a:t>SECOND HAND SMOKING</a:t>
            </a:r>
          </a:p>
          <a:p>
            <a:pPr algn="ctr" defTabSz="342900" rtl="0"/>
            <a:r>
              <a:rPr lang="en-US" sz="1350" b="1" dirty="0">
                <a:solidFill>
                  <a:srgbClr val="297D53"/>
                </a:solidFill>
                <a:latin typeface="Calibri" panose="020F0502020204030204" pitchFamily="34" charset="0"/>
                <a:ea typeface="Calibri" panose="020F0502020204030204" pitchFamily="34" charset="0"/>
                <a:cs typeface="Traditional Arabic" panose="02020603050405020304" pitchFamily="18" charset="-78"/>
              </a:rPr>
              <a:t> D/WK</a:t>
            </a:r>
            <a:endParaRPr lang="en-US" sz="1350" b="1" dirty="0">
              <a:solidFill>
                <a:srgbClr val="297D53"/>
              </a:solidFill>
            </a:endParaRPr>
          </a:p>
        </p:txBody>
      </p:sp>
      <p:sp>
        <p:nvSpPr>
          <p:cNvPr id="21" name="Rectangle 20"/>
          <p:cNvSpPr/>
          <p:nvPr/>
        </p:nvSpPr>
        <p:spPr>
          <a:xfrm>
            <a:off x="250233" y="1700308"/>
            <a:ext cx="3175869" cy="300082"/>
          </a:xfrm>
          <a:prstGeom prst="rect">
            <a:avLst/>
          </a:prstGeom>
        </p:spPr>
        <p:txBody>
          <a:bodyPr wrap="none">
            <a:spAutoFit/>
          </a:bodyPr>
          <a:lstStyle/>
          <a:p>
            <a:pPr algn="l" defTabSz="342900" rtl="0"/>
            <a:r>
              <a:rPr lang="en-US" sz="1350" dirty="0">
                <a:solidFill>
                  <a:srgbClr val="002060"/>
                </a:solidFill>
                <a:latin typeface="Dax-Regular"/>
              </a:rPr>
              <a:t>Saudi health information survey (SHIS)</a:t>
            </a:r>
            <a:endParaRPr lang="en-US" sz="1350" dirty="0">
              <a:solidFill>
                <a:srgbClr val="002060"/>
              </a:solidFill>
            </a:endParaRPr>
          </a:p>
        </p:txBody>
      </p:sp>
    </p:spTree>
    <p:extLst>
      <p:ext uri="{BB962C8B-B14F-4D97-AF65-F5344CB8AC3E}">
        <p14:creationId xmlns:p14="http://schemas.microsoft.com/office/powerpoint/2010/main" val="1465537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 y="4991100"/>
            <a:ext cx="9165749" cy="1219200"/>
          </a:xfrm>
          <a:prstGeom prst="rect">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0"/>
            <a:endParaRPr lang="ar-EG" sz="1350">
              <a:solidFill>
                <a:prstClr val="white"/>
              </a:solidFill>
            </a:endParaRPr>
          </a:p>
        </p:txBody>
      </p:sp>
      <p:sp>
        <p:nvSpPr>
          <p:cNvPr id="11" name="مستطيل 10"/>
          <p:cNvSpPr/>
          <p:nvPr/>
        </p:nvSpPr>
        <p:spPr>
          <a:xfrm>
            <a:off x="5076826" y="1333500"/>
            <a:ext cx="4088924" cy="12192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0"/>
            <a:endParaRPr lang="ar-EG" sz="1350">
              <a:solidFill>
                <a:prstClr val="white"/>
              </a:solidFill>
            </a:endParaRPr>
          </a:p>
        </p:txBody>
      </p:sp>
      <p:sp>
        <p:nvSpPr>
          <p:cNvPr id="12" name="مستطيل 11"/>
          <p:cNvSpPr/>
          <p:nvPr/>
        </p:nvSpPr>
        <p:spPr>
          <a:xfrm>
            <a:off x="66676" y="1343025"/>
            <a:ext cx="4088924" cy="12192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0"/>
            <a:endParaRPr lang="ar-EG" sz="1350">
              <a:solidFill>
                <a:prstClr val="white"/>
              </a:solidFill>
            </a:endParaRPr>
          </a:p>
        </p:txBody>
      </p:sp>
      <p:sp>
        <p:nvSpPr>
          <p:cNvPr id="13" name="مستطيل 12"/>
          <p:cNvSpPr/>
          <p:nvPr/>
        </p:nvSpPr>
        <p:spPr>
          <a:xfrm>
            <a:off x="342901" y="2562225"/>
            <a:ext cx="4088924" cy="12192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0"/>
            <a:endParaRPr lang="ar-EG" sz="1350">
              <a:solidFill>
                <a:prstClr val="white"/>
              </a:solidFill>
            </a:endParaRPr>
          </a:p>
        </p:txBody>
      </p:sp>
      <p:sp>
        <p:nvSpPr>
          <p:cNvPr id="14" name="مستطيل 13"/>
          <p:cNvSpPr/>
          <p:nvPr/>
        </p:nvSpPr>
        <p:spPr>
          <a:xfrm>
            <a:off x="5055076" y="2543175"/>
            <a:ext cx="4088924" cy="12192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0"/>
            <a:endParaRPr lang="ar-EG" sz="1350">
              <a:solidFill>
                <a:prstClr val="white"/>
              </a:solidFill>
            </a:endParaRPr>
          </a:p>
        </p:txBody>
      </p:sp>
      <p:sp>
        <p:nvSpPr>
          <p:cNvPr id="15" name="مستطيل 14"/>
          <p:cNvSpPr/>
          <p:nvPr/>
        </p:nvSpPr>
        <p:spPr>
          <a:xfrm>
            <a:off x="436801" y="3705225"/>
            <a:ext cx="4088924" cy="12192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0"/>
            <a:endParaRPr lang="ar-EG" sz="1350">
              <a:solidFill>
                <a:prstClr val="white"/>
              </a:solidFill>
            </a:endParaRPr>
          </a:p>
        </p:txBody>
      </p:sp>
      <p:sp>
        <p:nvSpPr>
          <p:cNvPr id="16" name="مستطيل 15"/>
          <p:cNvSpPr/>
          <p:nvPr/>
        </p:nvSpPr>
        <p:spPr>
          <a:xfrm>
            <a:off x="5076826" y="3810000"/>
            <a:ext cx="4088924" cy="12192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0"/>
            <a:endParaRPr lang="ar-EG" sz="1350">
              <a:solidFill>
                <a:prstClr val="white"/>
              </a:solidFill>
            </a:endParaRPr>
          </a:p>
        </p:txBody>
      </p:sp>
      <p:pic>
        <p:nvPicPr>
          <p:cNvPr id="2" name="صورة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56187"/>
            <a:ext cx="9169121" cy="4171950"/>
          </a:xfrm>
          <a:prstGeom prst="rect">
            <a:avLst/>
          </a:prstGeom>
        </p:spPr>
      </p:pic>
    </p:spTree>
    <p:extLst>
      <p:ext uri="{BB962C8B-B14F-4D97-AF65-F5344CB8AC3E}">
        <p14:creationId xmlns:p14="http://schemas.microsoft.com/office/powerpoint/2010/main" val="14115395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5890"/>
            <a:ext cx="9147656" cy="4688174"/>
          </a:xfrm>
          <a:prstGeom prst="rect">
            <a:avLst/>
          </a:prstGeom>
        </p:spPr>
      </p:pic>
    </p:spTree>
    <p:extLst>
      <p:ext uri="{BB962C8B-B14F-4D97-AF65-F5344CB8AC3E}">
        <p14:creationId xmlns:p14="http://schemas.microsoft.com/office/powerpoint/2010/main" val="14247425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1683"/>
          <a:stretch/>
        </p:blipFill>
        <p:spPr>
          <a:xfrm>
            <a:off x="1569809" y="1614488"/>
            <a:ext cx="5831117" cy="4143375"/>
          </a:xfrm>
          <a:prstGeom prst="rect">
            <a:avLst/>
          </a:prstGeom>
        </p:spPr>
      </p:pic>
      <p:sp>
        <p:nvSpPr>
          <p:cNvPr id="3" name="TextBox 2"/>
          <p:cNvSpPr txBox="1"/>
          <p:nvPr/>
        </p:nvSpPr>
        <p:spPr>
          <a:xfrm>
            <a:off x="1" y="1029427"/>
            <a:ext cx="9143999" cy="553998"/>
          </a:xfrm>
          <a:prstGeom prst="rect">
            <a:avLst/>
          </a:prstGeom>
          <a:solidFill>
            <a:schemeClr val="tx1">
              <a:lumMod val="65000"/>
              <a:lumOff val="35000"/>
            </a:schemeClr>
          </a:solidFill>
        </p:spPr>
        <p:txBody>
          <a:bodyPr wrap="square" rtlCol="0">
            <a:spAutoFit/>
          </a:bodyPr>
          <a:lstStyle/>
          <a:p>
            <a:pPr algn="ctr" defTabSz="342900" rtl="0"/>
            <a:r>
              <a:rPr lang="en-US" sz="3000" b="1" dirty="0">
                <a:solidFill>
                  <a:prstClr val="white"/>
                </a:solidFill>
              </a:rPr>
              <a:t>Smoking risks </a:t>
            </a:r>
          </a:p>
        </p:txBody>
      </p:sp>
    </p:spTree>
    <p:extLst>
      <p:ext uri="{BB962C8B-B14F-4D97-AF65-F5344CB8AC3E}">
        <p14:creationId xmlns:p14="http://schemas.microsoft.com/office/powerpoint/2010/main" val="28926135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029428"/>
            <a:ext cx="9143999" cy="738664"/>
          </a:xfrm>
          <a:prstGeom prst="rect">
            <a:avLst/>
          </a:prstGeom>
          <a:solidFill>
            <a:schemeClr val="tx1">
              <a:lumMod val="65000"/>
              <a:lumOff val="35000"/>
            </a:schemeClr>
          </a:solidFill>
        </p:spPr>
        <p:txBody>
          <a:bodyPr wrap="square" rtlCol="0">
            <a:spAutoFit/>
          </a:bodyPr>
          <a:lstStyle/>
          <a:p>
            <a:pPr algn="ctr" defTabSz="342900" rtl="0"/>
            <a:r>
              <a:rPr lang="en-US" sz="2100" b="1" dirty="0">
                <a:solidFill>
                  <a:prstClr val="white"/>
                </a:solidFill>
              </a:rPr>
              <a:t>Role of PHC and smoking cessation clinics </a:t>
            </a:r>
          </a:p>
          <a:p>
            <a:pPr algn="ctr" defTabSz="342900" rtl="0"/>
            <a:r>
              <a:rPr lang="en-US" sz="2100" b="1" dirty="0">
                <a:solidFill>
                  <a:prstClr val="white"/>
                </a:solidFill>
              </a:rPr>
              <a:t>“Approaching smokers to quit”</a:t>
            </a:r>
          </a:p>
        </p:txBody>
      </p:sp>
      <p:sp>
        <p:nvSpPr>
          <p:cNvPr id="5" name="عنصر نائب للمحتوى 2"/>
          <p:cNvSpPr txBox="1">
            <a:spLocks/>
          </p:cNvSpPr>
          <p:nvPr/>
        </p:nvSpPr>
        <p:spPr>
          <a:xfrm>
            <a:off x="457199" y="2462314"/>
            <a:ext cx="8229600" cy="3138374"/>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r>
              <a:rPr lang="en-US" dirty="0">
                <a:solidFill>
                  <a:prstClr val="black"/>
                </a:solidFill>
              </a:rPr>
              <a:t>It deals with smokers who are not thinking of quitting yet, and others thinking of quitting, and some ready to quit and already quitters.</a:t>
            </a:r>
          </a:p>
          <a:p>
            <a:pPr algn="l"/>
            <a:endParaRPr lang="en-US" dirty="0">
              <a:solidFill>
                <a:prstClr val="black"/>
              </a:solidFill>
            </a:endParaRPr>
          </a:p>
          <a:p>
            <a:pPr algn="l"/>
            <a:r>
              <a:rPr lang="en-US" dirty="0">
                <a:solidFill>
                  <a:prstClr val="black"/>
                </a:solidFill>
              </a:rPr>
              <a:t>It includes also pharmacological preparations and long–short term follow-ups.</a:t>
            </a:r>
          </a:p>
        </p:txBody>
      </p:sp>
    </p:spTree>
    <p:extLst>
      <p:ext uri="{BB962C8B-B14F-4D97-AF65-F5344CB8AC3E}">
        <p14:creationId xmlns:p14="http://schemas.microsoft.com/office/powerpoint/2010/main" val="44529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908470401"/>
              </p:ext>
            </p:extLst>
          </p:nvPr>
        </p:nvGraphicFramePr>
        <p:xfrm>
          <a:off x="467544" y="548680"/>
          <a:ext cx="8229604" cy="5715000"/>
        </p:xfrm>
        <a:graphic>
          <a:graphicData uri="http://schemas.openxmlformats.org/drawingml/2006/table">
            <a:tbl>
              <a:tblPr>
                <a:tableStyleId>{5C22544A-7EE6-4342-B048-85BDC9FD1C3A}</a:tableStyleId>
              </a:tblPr>
              <a:tblGrid>
                <a:gridCol w="1034131"/>
                <a:gridCol w="799497"/>
                <a:gridCol w="799497"/>
                <a:gridCol w="799497"/>
                <a:gridCol w="799497"/>
                <a:gridCol w="799497"/>
                <a:gridCol w="799497"/>
                <a:gridCol w="799497"/>
                <a:gridCol w="799497"/>
                <a:gridCol w="799497"/>
              </a:tblGrid>
              <a:tr h="714375">
                <a:tc gridSpan="10">
                  <a:txBody>
                    <a:bodyPr/>
                    <a:lstStyle/>
                    <a:p>
                      <a:pPr algn="l" fontAlgn="b"/>
                      <a:r>
                        <a:rPr lang="ar-SA" sz="1200" b="1" u="none" strike="noStrike" dirty="0">
                          <a:effectLst/>
                        </a:rPr>
                        <a:t> السكان حسب الجنس وفئات العمر والجنسية ( سعودي/ غير سعودي) *</a:t>
                      </a:r>
                      <a:endParaRPr lang="ar-SA" sz="1200" b="1" i="0" u="none" strike="noStrike" dirty="0">
                        <a:solidFill>
                          <a:srgbClr val="000000"/>
                        </a:solidFill>
                        <a:effectLst/>
                        <a:latin typeface="Arial"/>
                      </a:endParaRPr>
                    </a:p>
                  </a:txBody>
                  <a:tcPr marL="0" marR="0" marT="0" marB="0" anchor="ct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r>
              <a:tr h="714375">
                <a:tc gridSpan="10">
                  <a:txBody>
                    <a:bodyPr/>
                    <a:lstStyle/>
                    <a:p>
                      <a:pPr algn="ctr" fontAlgn="ctr"/>
                      <a:r>
                        <a:rPr lang="en-US" sz="1200" b="1" u="none" strike="noStrike" dirty="0">
                          <a:effectLst/>
                        </a:rPr>
                        <a:t> Population by Single Age , Nationality (Saudi/Non-Saudi)  and Gender</a:t>
                      </a:r>
                      <a:endParaRPr lang="en-US" sz="1200" b="1" i="0" u="none" strike="noStrike" dirty="0">
                        <a:solidFill>
                          <a:srgbClr val="000000"/>
                        </a:solidFill>
                        <a:effectLst/>
                        <a:latin typeface="Arial"/>
                      </a:endParaRPr>
                    </a:p>
                  </a:txBody>
                  <a:tcPr marL="0" marR="0" marT="0" marB="0" anchor="ct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r>
              <a:tr h="714375">
                <a:tc>
                  <a:txBody>
                    <a:bodyPr/>
                    <a:lstStyle/>
                    <a:p>
                      <a:pPr algn="l" fontAlgn="ctr"/>
                      <a:r>
                        <a:rPr lang="ar-SA" sz="1200" b="1" u="none" strike="noStrike">
                          <a:effectLst/>
                        </a:rPr>
                        <a:t> </a:t>
                      </a:r>
                      <a:endParaRPr lang="ar-SA" sz="1200" b="1" i="0" u="none" strike="noStrike">
                        <a:solidFill>
                          <a:srgbClr val="000000"/>
                        </a:solidFill>
                        <a:effectLst/>
                        <a:latin typeface="Arial"/>
                      </a:endParaRPr>
                    </a:p>
                  </a:txBody>
                  <a:tcPr marL="0" marR="0" marT="0" marB="0" anchor="ctr"/>
                </a:tc>
                <a:tc>
                  <a:txBody>
                    <a:bodyPr/>
                    <a:lstStyle/>
                    <a:p>
                      <a:pPr algn="l" fontAlgn="ctr"/>
                      <a:r>
                        <a:rPr lang="ar-SA" sz="1200" b="1" u="none" strike="noStrike">
                          <a:effectLst/>
                        </a:rPr>
                        <a:t> </a:t>
                      </a:r>
                      <a:endParaRPr lang="ar-SA" sz="1200" b="1" i="0" u="none" strike="noStrike">
                        <a:solidFill>
                          <a:srgbClr val="000000"/>
                        </a:solidFill>
                        <a:effectLst/>
                        <a:latin typeface="Arial"/>
                      </a:endParaRPr>
                    </a:p>
                  </a:txBody>
                  <a:tcPr marL="0" marR="0" marT="0" marB="0" anchor="ctr"/>
                </a:tc>
                <a:tc>
                  <a:txBody>
                    <a:bodyPr/>
                    <a:lstStyle/>
                    <a:p>
                      <a:pPr algn="l" fontAlgn="ctr"/>
                      <a:r>
                        <a:rPr lang="ar-SA" sz="1200" b="1" u="none" strike="noStrike">
                          <a:effectLst/>
                        </a:rPr>
                        <a:t> </a:t>
                      </a:r>
                      <a:endParaRPr lang="ar-SA" sz="1200" b="1" i="0" u="none" strike="noStrike">
                        <a:solidFill>
                          <a:srgbClr val="000000"/>
                        </a:solidFill>
                        <a:effectLst/>
                        <a:latin typeface="Arial"/>
                      </a:endParaRPr>
                    </a:p>
                  </a:txBody>
                  <a:tcPr marL="0" marR="0" marT="0" marB="0" anchor="ctr"/>
                </a:tc>
                <a:tc>
                  <a:txBody>
                    <a:bodyPr/>
                    <a:lstStyle/>
                    <a:p>
                      <a:pPr algn="l" fontAlgn="ctr"/>
                      <a:r>
                        <a:rPr lang="ar-SA" sz="1200" b="1" u="none" strike="noStrike">
                          <a:effectLst/>
                        </a:rPr>
                        <a:t> </a:t>
                      </a:r>
                      <a:endParaRPr lang="ar-SA" sz="1200" b="1" i="0" u="none" strike="noStrike">
                        <a:solidFill>
                          <a:srgbClr val="000000"/>
                        </a:solidFill>
                        <a:effectLst/>
                        <a:latin typeface="Arial"/>
                      </a:endParaRPr>
                    </a:p>
                  </a:txBody>
                  <a:tcPr marL="0" marR="0" marT="0" marB="0" anchor="ctr"/>
                </a:tc>
                <a:tc gridSpan="2">
                  <a:txBody>
                    <a:bodyPr/>
                    <a:lstStyle/>
                    <a:p>
                      <a:pPr algn="ctr" rtl="1" fontAlgn="ctr"/>
                      <a:r>
                        <a:rPr lang="ar-SA" sz="1200" b="1" u="none" strike="noStrike" dirty="0">
                          <a:effectLst/>
                        </a:rPr>
                        <a:t>منتصف العام 2017</a:t>
                      </a:r>
                      <a:endParaRPr lang="ar-SA" sz="1200" b="1" i="0" u="none" strike="noStrike" dirty="0">
                        <a:solidFill>
                          <a:srgbClr val="000000"/>
                        </a:solidFill>
                        <a:effectLst/>
                        <a:latin typeface="Arial"/>
                      </a:endParaRPr>
                    </a:p>
                  </a:txBody>
                  <a:tcPr marL="0" marR="0" marT="0" marB="0" anchor="ctr"/>
                </a:tc>
                <a:tc hMerge="1">
                  <a:txBody>
                    <a:bodyPr/>
                    <a:lstStyle/>
                    <a:p>
                      <a:pPr rtl="1"/>
                      <a:endParaRPr lang="ar-SA"/>
                    </a:p>
                  </a:txBody>
                  <a:tcPr/>
                </a:tc>
                <a:tc>
                  <a:txBody>
                    <a:bodyPr/>
                    <a:lstStyle/>
                    <a:p>
                      <a:pPr algn="l" fontAlgn="ctr"/>
                      <a:r>
                        <a:rPr lang="ar-SA" sz="1200" b="1" u="none" strike="noStrike">
                          <a:effectLst/>
                        </a:rPr>
                        <a:t> </a:t>
                      </a:r>
                      <a:endParaRPr lang="ar-SA" sz="1200" b="1" i="0" u="none" strike="noStrike">
                        <a:solidFill>
                          <a:srgbClr val="000000"/>
                        </a:solidFill>
                        <a:effectLst/>
                        <a:latin typeface="Arial"/>
                      </a:endParaRPr>
                    </a:p>
                  </a:txBody>
                  <a:tcPr marL="0" marR="0" marT="0" marB="0" anchor="ctr"/>
                </a:tc>
                <a:tc>
                  <a:txBody>
                    <a:bodyPr/>
                    <a:lstStyle/>
                    <a:p>
                      <a:pPr algn="l" fontAlgn="ctr"/>
                      <a:r>
                        <a:rPr lang="ar-SA" sz="1200" b="1" u="none" strike="noStrike">
                          <a:effectLst/>
                        </a:rPr>
                        <a:t> </a:t>
                      </a:r>
                      <a:endParaRPr lang="ar-SA" sz="1200" b="1" i="0" u="none" strike="noStrike">
                        <a:solidFill>
                          <a:srgbClr val="000000"/>
                        </a:solidFill>
                        <a:effectLst/>
                        <a:latin typeface="Arial"/>
                      </a:endParaRPr>
                    </a:p>
                  </a:txBody>
                  <a:tcPr marL="0" marR="0" marT="0" marB="0" anchor="ctr"/>
                </a:tc>
                <a:tc gridSpan="2">
                  <a:txBody>
                    <a:bodyPr/>
                    <a:lstStyle/>
                    <a:p>
                      <a:pPr algn="l" rtl="1" fontAlgn="ctr"/>
                      <a:r>
                        <a:rPr lang="ar-SA" sz="1200" b="1" u="none" strike="noStrike">
                          <a:effectLst/>
                        </a:rPr>
                        <a:t>اجمالي المملكة</a:t>
                      </a:r>
                      <a:endParaRPr lang="ar-SA" sz="1200" b="1" i="0" u="none" strike="noStrike">
                        <a:solidFill>
                          <a:srgbClr val="000000"/>
                        </a:solidFill>
                        <a:effectLst/>
                        <a:latin typeface="Arial"/>
                      </a:endParaRPr>
                    </a:p>
                  </a:txBody>
                  <a:tcPr marL="77323" marR="0" marT="0" marB="0" anchor="ctr"/>
                </a:tc>
                <a:tc hMerge="1">
                  <a:txBody>
                    <a:bodyPr/>
                    <a:lstStyle/>
                    <a:p>
                      <a:pPr rtl="1"/>
                      <a:endParaRPr lang="ar-SA"/>
                    </a:p>
                  </a:txBody>
                  <a:tcPr/>
                </a:tc>
              </a:tr>
              <a:tr h="714375">
                <a:tc rowSpan="2">
                  <a:txBody>
                    <a:bodyPr/>
                    <a:lstStyle/>
                    <a:p>
                      <a:pPr algn="ctr" rtl="1" fontAlgn="ctr"/>
                      <a:r>
                        <a:rPr lang="ar-SA" sz="1200" b="1" u="none" strike="noStrike">
                          <a:effectLst/>
                        </a:rPr>
                        <a:t>فئات العمر</a:t>
                      </a:r>
                      <a:endParaRPr lang="ar-SA" sz="1200" b="1" i="0" u="none" strike="noStrike">
                        <a:solidFill>
                          <a:srgbClr val="000000"/>
                        </a:solidFill>
                        <a:effectLst/>
                        <a:latin typeface="Arial"/>
                      </a:endParaRPr>
                    </a:p>
                  </a:txBody>
                  <a:tcPr marL="0" marR="0" marT="0" marB="0" anchor="ctr"/>
                </a:tc>
                <a:tc gridSpan="3">
                  <a:txBody>
                    <a:bodyPr/>
                    <a:lstStyle/>
                    <a:p>
                      <a:pPr algn="ctr" rtl="1" fontAlgn="ctr"/>
                      <a:r>
                        <a:rPr lang="ar-SA" sz="1200" b="1" u="none" strike="noStrike">
                          <a:effectLst/>
                        </a:rPr>
                        <a:t>سعوديون     </a:t>
                      </a:r>
                      <a:r>
                        <a:rPr lang="en-US" sz="1200" b="1" u="none" strike="noStrike">
                          <a:effectLst/>
                        </a:rPr>
                        <a:t>Saudi</a:t>
                      </a:r>
                      <a:endParaRPr lang="en-US" sz="1200" b="1" i="0" u="none" strike="noStrike">
                        <a:solidFill>
                          <a:srgbClr val="000000"/>
                        </a:solidFill>
                        <a:effectLst/>
                        <a:latin typeface="Arial"/>
                      </a:endParaRPr>
                    </a:p>
                  </a:txBody>
                  <a:tcPr marL="0" marR="0" marT="0" marB="0" anchor="ctr"/>
                </a:tc>
                <a:tc hMerge="1">
                  <a:txBody>
                    <a:bodyPr/>
                    <a:lstStyle/>
                    <a:p>
                      <a:pPr rtl="1"/>
                      <a:endParaRPr lang="ar-SA"/>
                    </a:p>
                  </a:txBody>
                  <a:tcPr/>
                </a:tc>
                <a:tc hMerge="1">
                  <a:txBody>
                    <a:bodyPr/>
                    <a:lstStyle/>
                    <a:p>
                      <a:pPr rtl="1"/>
                      <a:endParaRPr lang="ar-SA"/>
                    </a:p>
                  </a:txBody>
                  <a:tcPr/>
                </a:tc>
                <a:tc gridSpan="3">
                  <a:txBody>
                    <a:bodyPr/>
                    <a:lstStyle/>
                    <a:p>
                      <a:pPr algn="ctr" rtl="1" fontAlgn="ctr"/>
                      <a:r>
                        <a:rPr lang="ar-SA" sz="1200" b="1" u="none" strike="noStrike">
                          <a:effectLst/>
                        </a:rPr>
                        <a:t>غير سعوديين       </a:t>
                      </a:r>
                      <a:r>
                        <a:rPr lang="en-US" sz="1200" b="1" u="none" strike="noStrike">
                          <a:effectLst/>
                        </a:rPr>
                        <a:t>Non-Saudi</a:t>
                      </a:r>
                      <a:endParaRPr lang="en-US" sz="1200" b="1" i="0" u="none" strike="noStrike">
                        <a:solidFill>
                          <a:srgbClr val="000000"/>
                        </a:solidFill>
                        <a:effectLst/>
                        <a:latin typeface="Arial"/>
                      </a:endParaRPr>
                    </a:p>
                  </a:txBody>
                  <a:tcPr marL="0" marR="0" marT="0" marB="0" anchor="ctr"/>
                </a:tc>
                <a:tc hMerge="1">
                  <a:txBody>
                    <a:bodyPr/>
                    <a:lstStyle/>
                    <a:p>
                      <a:pPr rtl="1"/>
                      <a:endParaRPr lang="ar-SA"/>
                    </a:p>
                  </a:txBody>
                  <a:tcPr/>
                </a:tc>
                <a:tc hMerge="1">
                  <a:txBody>
                    <a:bodyPr/>
                    <a:lstStyle/>
                    <a:p>
                      <a:pPr rtl="1"/>
                      <a:endParaRPr lang="ar-SA"/>
                    </a:p>
                  </a:txBody>
                  <a:tcPr/>
                </a:tc>
                <a:tc gridSpan="3">
                  <a:txBody>
                    <a:bodyPr/>
                    <a:lstStyle/>
                    <a:p>
                      <a:pPr algn="ctr" rtl="1" fontAlgn="ctr"/>
                      <a:r>
                        <a:rPr lang="ar-SA" sz="1200" b="1" u="none" strike="noStrike">
                          <a:effectLst/>
                        </a:rPr>
                        <a:t>الجملة      </a:t>
                      </a:r>
                      <a:r>
                        <a:rPr lang="en-US" sz="1200" b="1" u="none" strike="noStrike">
                          <a:effectLst/>
                        </a:rPr>
                        <a:t>Total</a:t>
                      </a:r>
                      <a:endParaRPr lang="en-US" sz="1200" b="1" i="0" u="none" strike="noStrike">
                        <a:solidFill>
                          <a:srgbClr val="000000"/>
                        </a:solidFill>
                        <a:effectLst/>
                        <a:latin typeface="Arial"/>
                      </a:endParaRPr>
                    </a:p>
                  </a:txBody>
                  <a:tcPr marL="0" marR="0" marT="0" marB="0" anchor="ctr"/>
                </a:tc>
                <a:tc hMerge="1">
                  <a:txBody>
                    <a:bodyPr/>
                    <a:lstStyle/>
                    <a:p>
                      <a:pPr rtl="1"/>
                      <a:endParaRPr lang="ar-SA"/>
                    </a:p>
                  </a:txBody>
                  <a:tcPr/>
                </a:tc>
                <a:tc hMerge="1">
                  <a:txBody>
                    <a:bodyPr/>
                    <a:lstStyle/>
                    <a:p>
                      <a:pPr rtl="1"/>
                      <a:endParaRPr lang="ar-SA"/>
                    </a:p>
                  </a:txBody>
                  <a:tcPr/>
                </a:tc>
              </a:tr>
              <a:tr h="714375">
                <a:tc vMerge="1">
                  <a:txBody>
                    <a:bodyPr/>
                    <a:lstStyle/>
                    <a:p>
                      <a:pPr rtl="1"/>
                      <a:endParaRPr lang="ar-SA"/>
                    </a:p>
                  </a:txBody>
                  <a:tcPr/>
                </a:tc>
                <a:tc>
                  <a:txBody>
                    <a:bodyPr/>
                    <a:lstStyle/>
                    <a:p>
                      <a:pPr algn="ctr" rtl="1" fontAlgn="ctr"/>
                      <a:r>
                        <a:rPr lang="ar-SA" sz="1200" b="1" u="none" strike="noStrike">
                          <a:effectLst/>
                        </a:rPr>
                        <a:t>ذكور    </a:t>
                      </a:r>
                      <a:r>
                        <a:rPr lang="en-US" sz="1200" b="1" u="none" strike="noStrike">
                          <a:effectLst/>
                        </a:rPr>
                        <a:t>MALE</a:t>
                      </a:r>
                      <a:endParaRPr lang="en-US" sz="1200" b="1" i="0" u="none" strike="noStrike">
                        <a:solidFill>
                          <a:srgbClr val="000000"/>
                        </a:solidFill>
                        <a:effectLst/>
                        <a:latin typeface="Arial"/>
                      </a:endParaRPr>
                    </a:p>
                  </a:txBody>
                  <a:tcPr marL="0" marR="0" marT="0" marB="0" anchor="ctr"/>
                </a:tc>
                <a:tc>
                  <a:txBody>
                    <a:bodyPr/>
                    <a:lstStyle/>
                    <a:p>
                      <a:pPr algn="ctr" rtl="1" fontAlgn="ctr"/>
                      <a:r>
                        <a:rPr lang="ar-SA" sz="1200" b="1" u="none" strike="noStrike">
                          <a:effectLst/>
                        </a:rPr>
                        <a:t>اناث    </a:t>
                      </a:r>
                      <a:r>
                        <a:rPr lang="en-US" sz="1200" b="1" u="none" strike="noStrike">
                          <a:effectLst/>
                        </a:rPr>
                        <a:t>FEMALE</a:t>
                      </a:r>
                      <a:endParaRPr lang="en-US" sz="1200" b="1" i="0" u="none" strike="noStrike">
                        <a:solidFill>
                          <a:srgbClr val="000000"/>
                        </a:solidFill>
                        <a:effectLst/>
                        <a:latin typeface="Arial"/>
                      </a:endParaRPr>
                    </a:p>
                  </a:txBody>
                  <a:tcPr marL="0" marR="0" marT="0" marB="0" anchor="ctr"/>
                </a:tc>
                <a:tc>
                  <a:txBody>
                    <a:bodyPr/>
                    <a:lstStyle/>
                    <a:p>
                      <a:pPr algn="ctr" rtl="1" fontAlgn="ctr"/>
                      <a:r>
                        <a:rPr lang="ar-SA" sz="1200" b="1" u="none" strike="noStrike">
                          <a:effectLst/>
                        </a:rPr>
                        <a:t>جملة     </a:t>
                      </a:r>
                      <a:r>
                        <a:rPr lang="en-US" sz="1200" b="1" u="none" strike="noStrike">
                          <a:effectLst/>
                        </a:rPr>
                        <a:t>Total</a:t>
                      </a:r>
                      <a:endParaRPr lang="en-US" sz="1200" b="1" i="0" u="none" strike="noStrike">
                        <a:solidFill>
                          <a:srgbClr val="000000"/>
                        </a:solidFill>
                        <a:effectLst/>
                        <a:latin typeface="Arial"/>
                      </a:endParaRPr>
                    </a:p>
                  </a:txBody>
                  <a:tcPr marL="0" marR="0" marT="0" marB="0" anchor="ctr"/>
                </a:tc>
                <a:tc>
                  <a:txBody>
                    <a:bodyPr/>
                    <a:lstStyle/>
                    <a:p>
                      <a:pPr algn="ctr" rtl="1" fontAlgn="ctr"/>
                      <a:r>
                        <a:rPr lang="ar-SA" sz="1200" b="1" u="none" strike="noStrike">
                          <a:effectLst/>
                        </a:rPr>
                        <a:t>ذكور    </a:t>
                      </a:r>
                      <a:r>
                        <a:rPr lang="en-US" sz="1200" b="1" u="none" strike="noStrike">
                          <a:effectLst/>
                        </a:rPr>
                        <a:t>MALE</a:t>
                      </a:r>
                      <a:endParaRPr lang="en-US" sz="1200" b="1" i="0" u="none" strike="noStrike">
                        <a:solidFill>
                          <a:srgbClr val="000000"/>
                        </a:solidFill>
                        <a:effectLst/>
                        <a:latin typeface="Arial"/>
                      </a:endParaRPr>
                    </a:p>
                  </a:txBody>
                  <a:tcPr marL="0" marR="0" marT="0" marB="0" anchor="ctr"/>
                </a:tc>
                <a:tc>
                  <a:txBody>
                    <a:bodyPr/>
                    <a:lstStyle/>
                    <a:p>
                      <a:pPr algn="ctr" rtl="1" fontAlgn="ctr"/>
                      <a:r>
                        <a:rPr lang="ar-SA" sz="1200" b="1" u="none" strike="noStrike">
                          <a:effectLst/>
                        </a:rPr>
                        <a:t>اناث    </a:t>
                      </a:r>
                      <a:r>
                        <a:rPr lang="en-US" sz="1200" b="1" u="none" strike="noStrike">
                          <a:effectLst/>
                        </a:rPr>
                        <a:t>FEMALE</a:t>
                      </a:r>
                      <a:endParaRPr lang="en-US" sz="1200" b="1" i="0" u="none" strike="noStrike">
                        <a:solidFill>
                          <a:srgbClr val="000000"/>
                        </a:solidFill>
                        <a:effectLst/>
                        <a:latin typeface="Arial"/>
                      </a:endParaRPr>
                    </a:p>
                  </a:txBody>
                  <a:tcPr marL="0" marR="0" marT="0" marB="0" anchor="ctr"/>
                </a:tc>
                <a:tc>
                  <a:txBody>
                    <a:bodyPr/>
                    <a:lstStyle/>
                    <a:p>
                      <a:pPr algn="ctr" rtl="1" fontAlgn="ctr"/>
                      <a:r>
                        <a:rPr lang="ar-SA" sz="1200" b="1" u="none" strike="noStrike">
                          <a:effectLst/>
                        </a:rPr>
                        <a:t>جملة     </a:t>
                      </a:r>
                      <a:r>
                        <a:rPr lang="en-US" sz="1200" b="1" u="none" strike="noStrike">
                          <a:effectLst/>
                        </a:rPr>
                        <a:t>Total</a:t>
                      </a:r>
                      <a:endParaRPr lang="en-US" sz="1200" b="1" i="0" u="none" strike="noStrike">
                        <a:solidFill>
                          <a:srgbClr val="000000"/>
                        </a:solidFill>
                        <a:effectLst/>
                        <a:latin typeface="Arial"/>
                      </a:endParaRPr>
                    </a:p>
                  </a:txBody>
                  <a:tcPr marL="0" marR="0" marT="0" marB="0" anchor="ctr"/>
                </a:tc>
                <a:tc>
                  <a:txBody>
                    <a:bodyPr/>
                    <a:lstStyle/>
                    <a:p>
                      <a:pPr algn="ctr" rtl="1" fontAlgn="ctr"/>
                      <a:r>
                        <a:rPr lang="ar-SA" sz="1200" b="1" u="none" strike="noStrike">
                          <a:effectLst/>
                        </a:rPr>
                        <a:t>ذكور    </a:t>
                      </a:r>
                      <a:r>
                        <a:rPr lang="en-US" sz="1200" b="1" u="none" strike="noStrike">
                          <a:effectLst/>
                        </a:rPr>
                        <a:t>MALE</a:t>
                      </a:r>
                      <a:endParaRPr lang="en-US" sz="1200" b="1" i="0" u="none" strike="noStrike">
                        <a:solidFill>
                          <a:srgbClr val="000000"/>
                        </a:solidFill>
                        <a:effectLst/>
                        <a:latin typeface="Arial"/>
                      </a:endParaRPr>
                    </a:p>
                  </a:txBody>
                  <a:tcPr marL="0" marR="0" marT="0" marB="0" anchor="ctr"/>
                </a:tc>
                <a:tc>
                  <a:txBody>
                    <a:bodyPr/>
                    <a:lstStyle/>
                    <a:p>
                      <a:pPr algn="ctr" rtl="1" fontAlgn="ctr"/>
                      <a:r>
                        <a:rPr lang="ar-SA" sz="1200" b="1" u="none" strike="noStrike">
                          <a:effectLst/>
                        </a:rPr>
                        <a:t>اناث    </a:t>
                      </a:r>
                      <a:r>
                        <a:rPr lang="en-US" sz="1200" b="1" u="none" strike="noStrike">
                          <a:effectLst/>
                        </a:rPr>
                        <a:t>FEMALE</a:t>
                      </a:r>
                      <a:endParaRPr lang="en-US" sz="1200" b="1" i="0" u="none" strike="noStrike">
                        <a:solidFill>
                          <a:srgbClr val="000000"/>
                        </a:solidFill>
                        <a:effectLst/>
                        <a:latin typeface="Arial"/>
                      </a:endParaRPr>
                    </a:p>
                  </a:txBody>
                  <a:tcPr marL="0" marR="0" marT="0" marB="0" anchor="ctr"/>
                </a:tc>
                <a:tc>
                  <a:txBody>
                    <a:bodyPr/>
                    <a:lstStyle/>
                    <a:p>
                      <a:pPr algn="ctr" rtl="1" fontAlgn="ctr"/>
                      <a:r>
                        <a:rPr lang="ar-SA" sz="1200" b="1" u="none" strike="noStrike">
                          <a:effectLst/>
                        </a:rPr>
                        <a:t>جملة     </a:t>
                      </a:r>
                      <a:r>
                        <a:rPr lang="en-US" sz="1200" b="1" u="none" strike="noStrike">
                          <a:effectLst/>
                        </a:rPr>
                        <a:t>Total</a:t>
                      </a:r>
                      <a:endParaRPr lang="en-US" sz="1200" b="1" i="0" u="none" strike="noStrike">
                        <a:solidFill>
                          <a:srgbClr val="000000"/>
                        </a:solidFill>
                        <a:effectLst/>
                        <a:latin typeface="Arial"/>
                      </a:endParaRPr>
                    </a:p>
                  </a:txBody>
                  <a:tcPr marL="0" marR="0" marT="0" marB="0" anchor="ctr"/>
                </a:tc>
              </a:tr>
              <a:tr h="714375">
                <a:tc>
                  <a:txBody>
                    <a:bodyPr/>
                    <a:lstStyle/>
                    <a:p>
                      <a:pPr algn="ctr" fontAlgn="ctr"/>
                      <a:r>
                        <a:rPr lang="ar-SA" sz="1200" b="1" u="none" strike="noStrike" dirty="0">
                          <a:effectLst/>
                        </a:rPr>
                        <a:t>14 - 10</a:t>
                      </a:r>
                      <a:endParaRPr lang="ar-SA" sz="1200" b="1" i="0" u="none" strike="noStrike" dirty="0">
                        <a:solidFill>
                          <a:srgbClr val="000000"/>
                        </a:solidFill>
                        <a:effectLst/>
                        <a:latin typeface="Arial"/>
                      </a:endParaRPr>
                    </a:p>
                  </a:txBody>
                  <a:tcPr marL="0" marR="0" marT="0" marB="0" anchor="ctr"/>
                </a:tc>
                <a:tc>
                  <a:txBody>
                    <a:bodyPr/>
                    <a:lstStyle/>
                    <a:p>
                      <a:pPr algn="ctr" fontAlgn="ctr"/>
                      <a:r>
                        <a:rPr lang="ar-SA" sz="1200" b="1" u="none" strike="noStrike">
                          <a:effectLst/>
                        </a:rPr>
                        <a:t>964304</a:t>
                      </a:r>
                      <a:endParaRPr lang="ar-SA" sz="1200" b="1" i="0" u="none" strike="noStrike">
                        <a:solidFill>
                          <a:srgbClr val="000000"/>
                        </a:solidFill>
                        <a:effectLst/>
                        <a:latin typeface="Arial"/>
                      </a:endParaRPr>
                    </a:p>
                  </a:txBody>
                  <a:tcPr marL="0" marR="0" marT="0" marB="0" anchor="ctr"/>
                </a:tc>
                <a:tc>
                  <a:txBody>
                    <a:bodyPr/>
                    <a:lstStyle/>
                    <a:p>
                      <a:pPr algn="ctr" fontAlgn="ctr"/>
                      <a:r>
                        <a:rPr lang="ar-SA" sz="1200" b="1" u="none" strike="noStrike">
                          <a:effectLst/>
                        </a:rPr>
                        <a:t>937211</a:t>
                      </a:r>
                      <a:endParaRPr lang="ar-SA" sz="1200" b="1" i="0" u="none" strike="noStrike">
                        <a:solidFill>
                          <a:srgbClr val="000000"/>
                        </a:solidFill>
                        <a:effectLst/>
                        <a:latin typeface="Arial"/>
                      </a:endParaRPr>
                    </a:p>
                  </a:txBody>
                  <a:tcPr marL="0" marR="0" marT="0" marB="0" anchor="ctr"/>
                </a:tc>
                <a:tc>
                  <a:txBody>
                    <a:bodyPr/>
                    <a:lstStyle/>
                    <a:p>
                      <a:pPr algn="ctr" fontAlgn="ctr"/>
                      <a:r>
                        <a:rPr lang="ar-SA" sz="1200" b="1" u="none" strike="noStrike">
                          <a:effectLst/>
                        </a:rPr>
                        <a:t>1,901,515</a:t>
                      </a:r>
                      <a:endParaRPr lang="ar-SA" sz="1200" b="1" i="0" u="none" strike="noStrike">
                        <a:solidFill>
                          <a:srgbClr val="000000"/>
                        </a:solidFill>
                        <a:effectLst/>
                        <a:latin typeface="Arial"/>
                      </a:endParaRPr>
                    </a:p>
                  </a:txBody>
                  <a:tcPr marL="0" marR="0" marT="0" marB="0" anchor="ctr"/>
                </a:tc>
                <a:tc>
                  <a:txBody>
                    <a:bodyPr/>
                    <a:lstStyle/>
                    <a:p>
                      <a:pPr algn="ctr" fontAlgn="ctr"/>
                      <a:r>
                        <a:rPr lang="ar-SA" sz="1200" b="1" u="none" strike="noStrike">
                          <a:effectLst/>
                        </a:rPr>
                        <a:t>298963</a:t>
                      </a:r>
                      <a:endParaRPr lang="ar-SA" sz="1200" b="1" i="0" u="none" strike="noStrike">
                        <a:solidFill>
                          <a:srgbClr val="000000"/>
                        </a:solidFill>
                        <a:effectLst/>
                        <a:latin typeface="Arial"/>
                      </a:endParaRPr>
                    </a:p>
                  </a:txBody>
                  <a:tcPr marL="0" marR="0" marT="0" marB="0" anchor="ctr"/>
                </a:tc>
                <a:tc>
                  <a:txBody>
                    <a:bodyPr/>
                    <a:lstStyle/>
                    <a:p>
                      <a:pPr algn="ctr" fontAlgn="ctr"/>
                      <a:r>
                        <a:rPr lang="ar-SA" sz="1200" b="1" u="none" strike="noStrike">
                          <a:effectLst/>
                        </a:rPr>
                        <a:t>283506</a:t>
                      </a:r>
                      <a:endParaRPr lang="ar-SA" sz="1200" b="1" i="0" u="none" strike="noStrike">
                        <a:solidFill>
                          <a:srgbClr val="000000"/>
                        </a:solidFill>
                        <a:effectLst/>
                        <a:latin typeface="Arial"/>
                      </a:endParaRPr>
                    </a:p>
                  </a:txBody>
                  <a:tcPr marL="0" marR="0" marT="0" marB="0" anchor="ctr"/>
                </a:tc>
                <a:tc>
                  <a:txBody>
                    <a:bodyPr/>
                    <a:lstStyle/>
                    <a:p>
                      <a:pPr algn="ctr" fontAlgn="ctr"/>
                      <a:r>
                        <a:rPr lang="ar-SA" sz="1200" b="1" u="none" strike="noStrike">
                          <a:effectLst/>
                        </a:rPr>
                        <a:t>582,469</a:t>
                      </a:r>
                      <a:endParaRPr lang="ar-SA" sz="1200" b="1" i="0" u="none" strike="noStrike">
                        <a:solidFill>
                          <a:srgbClr val="000000"/>
                        </a:solidFill>
                        <a:effectLst/>
                        <a:latin typeface="Arial"/>
                      </a:endParaRPr>
                    </a:p>
                  </a:txBody>
                  <a:tcPr marL="0" marR="0" marT="0" marB="0" anchor="ctr"/>
                </a:tc>
                <a:tc>
                  <a:txBody>
                    <a:bodyPr/>
                    <a:lstStyle/>
                    <a:p>
                      <a:pPr algn="ctr" fontAlgn="ctr"/>
                      <a:r>
                        <a:rPr lang="ar-SA" sz="1200" b="1" u="none" strike="noStrike">
                          <a:effectLst/>
                        </a:rPr>
                        <a:t>1,263,267</a:t>
                      </a:r>
                      <a:endParaRPr lang="ar-SA" sz="1200" b="1" i="0" u="none" strike="noStrike">
                        <a:solidFill>
                          <a:srgbClr val="000000"/>
                        </a:solidFill>
                        <a:effectLst/>
                        <a:latin typeface="Arial"/>
                      </a:endParaRPr>
                    </a:p>
                  </a:txBody>
                  <a:tcPr marL="0" marR="0" marT="0" marB="0" anchor="ctr"/>
                </a:tc>
                <a:tc>
                  <a:txBody>
                    <a:bodyPr/>
                    <a:lstStyle/>
                    <a:p>
                      <a:pPr algn="ctr" fontAlgn="ctr"/>
                      <a:r>
                        <a:rPr lang="ar-SA" sz="1200" b="1" u="none" strike="noStrike">
                          <a:effectLst/>
                        </a:rPr>
                        <a:t>1,220,717</a:t>
                      </a:r>
                      <a:endParaRPr lang="ar-SA" sz="1200" b="1" i="0" u="none" strike="noStrike">
                        <a:solidFill>
                          <a:srgbClr val="000000"/>
                        </a:solidFill>
                        <a:effectLst/>
                        <a:latin typeface="Arial"/>
                      </a:endParaRPr>
                    </a:p>
                  </a:txBody>
                  <a:tcPr marL="0" marR="0" marT="0" marB="0" anchor="ctr"/>
                </a:tc>
                <a:tc>
                  <a:txBody>
                    <a:bodyPr/>
                    <a:lstStyle/>
                    <a:p>
                      <a:pPr algn="ctr" fontAlgn="ctr"/>
                      <a:r>
                        <a:rPr lang="ar-SA" sz="1200" b="1" u="none" strike="noStrike">
                          <a:effectLst/>
                        </a:rPr>
                        <a:t>2,483,984</a:t>
                      </a:r>
                      <a:endParaRPr lang="ar-SA" sz="1200" b="1" i="0" u="none" strike="noStrike">
                        <a:solidFill>
                          <a:srgbClr val="000000"/>
                        </a:solidFill>
                        <a:effectLst/>
                        <a:latin typeface="Arial"/>
                      </a:endParaRPr>
                    </a:p>
                  </a:txBody>
                  <a:tcPr marL="0" marR="0" marT="0" marB="0" anchor="ctr"/>
                </a:tc>
              </a:tr>
              <a:tr h="714375">
                <a:tc>
                  <a:txBody>
                    <a:bodyPr/>
                    <a:lstStyle/>
                    <a:p>
                      <a:pPr algn="ctr" fontAlgn="ctr"/>
                      <a:r>
                        <a:rPr lang="ar-SA" sz="1200" b="1" u="none" strike="noStrike" dirty="0">
                          <a:effectLst/>
                        </a:rPr>
                        <a:t>19 - 15</a:t>
                      </a:r>
                      <a:endParaRPr lang="ar-SA" sz="1200" b="1" i="0" u="none" strike="noStrike" dirty="0">
                        <a:solidFill>
                          <a:srgbClr val="000000"/>
                        </a:solidFill>
                        <a:effectLst/>
                        <a:latin typeface="Arial"/>
                      </a:endParaRPr>
                    </a:p>
                  </a:txBody>
                  <a:tcPr marL="0" marR="0" marT="0" marB="0" anchor="ctr"/>
                </a:tc>
                <a:tc>
                  <a:txBody>
                    <a:bodyPr/>
                    <a:lstStyle/>
                    <a:p>
                      <a:pPr algn="ctr" fontAlgn="ctr"/>
                      <a:r>
                        <a:rPr lang="ar-SA" sz="1200" b="1" u="none" strike="noStrike">
                          <a:effectLst/>
                        </a:rPr>
                        <a:t>911303</a:t>
                      </a:r>
                      <a:endParaRPr lang="ar-SA" sz="1200" b="1" i="0" u="none" strike="noStrike">
                        <a:solidFill>
                          <a:srgbClr val="000000"/>
                        </a:solidFill>
                        <a:effectLst/>
                        <a:latin typeface="Arial"/>
                      </a:endParaRPr>
                    </a:p>
                  </a:txBody>
                  <a:tcPr marL="0" marR="0" marT="0" marB="0" anchor="ctr"/>
                </a:tc>
                <a:tc>
                  <a:txBody>
                    <a:bodyPr/>
                    <a:lstStyle/>
                    <a:p>
                      <a:pPr algn="ctr" fontAlgn="ctr"/>
                      <a:r>
                        <a:rPr lang="ar-SA" sz="1200" b="1" u="none" strike="noStrike">
                          <a:effectLst/>
                        </a:rPr>
                        <a:t>880048</a:t>
                      </a:r>
                      <a:endParaRPr lang="ar-SA" sz="1200" b="1" i="0" u="none" strike="noStrike">
                        <a:solidFill>
                          <a:srgbClr val="000000"/>
                        </a:solidFill>
                        <a:effectLst/>
                        <a:latin typeface="Arial"/>
                      </a:endParaRPr>
                    </a:p>
                  </a:txBody>
                  <a:tcPr marL="0" marR="0" marT="0" marB="0" anchor="ctr"/>
                </a:tc>
                <a:tc>
                  <a:txBody>
                    <a:bodyPr/>
                    <a:lstStyle/>
                    <a:p>
                      <a:pPr algn="ctr" fontAlgn="ctr"/>
                      <a:r>
                        <a:rPr lang="ar-SA" sz="1200" b="1" u="none" strike="noStrike">
                          <a:effectLst/>
                        </a:rPr>
                        <a:t>1,791,351</a:t>
                      </a:r>
                      <a:endParaRPr lang="ar-SA" sz="1200" b="1" i="0" u="none" strike="noStrike">
                        <a:solidFill>
                          <a:srgbClr val="000000"/>
                        </a:solidFill>
                        <a:effectLst/>
                        <a:latin typeface="Arial"/>
                      </a:endParaRPr>
                    </a:p>
                  </a:txBody>
                  <a:tcPr marL="0" marR="0" marT="0" marB="0" anchor="ctr"/>
                </a:tc>
                <a:tc>
                  <a:txBody>
                    <a:bodyPr/>
                    <a:lstStyle/>
                    <a:p>
                      <a:pPr algn="ctr" fontAlgn="ctr"/>
                      <a:r>
                        <a:rPr lang="ar-SA" sz="1200" b="1" u="none" strike="noStrike">
                          <a:effectLst/>
                        </a:rPr>
                        <a:t>245053</a:t>
                      </a:r>
                      <a:endParaRPr lang="ar-SA" sz="1200" b="1" i="0" u="none" strike="noStrike">
                        <a:solidFill>
                          <a:srgbClr val="000000"/>
                        </a:solidFill>
                        <a:effectLst/>
                        <a:latin typeface="Arial"/>
                      </a:endParaRPr>
                    </a:p>
                  </a:txBody>
                  <a:tcPr marL="0" marR="0" marT="0" marB="0" anchor="ctr"/>
                </a:tc>
                <a:tc>
                  <a:txBody>
                    <a:bodyPr/>
                    <a:lstStyle/>
                    <a:p>
                      <a:pPr algn="ctr" fontAlgn="ctr"/>
                      <a:r>
                        <a:rPr lang="ar-SA" sz="1200" b="1" u="none" strike="noStrike">
                          <a:effectLst/>
                        </a:rPr>
                        <a:t>229068</a:t>
                      </a:r>
                      <a:endParaRPr lang="ar-SA" sz="1200" b="1" i="0" u="none" strike="noStrike">
                        <a:solidFill>
                          <a:srgbClr val="000000"/>
                        </a:solidFill>
                        <a:effectLst/>
                        <a:latin typeface="Arial"/>
                      </a:endParaRPr>
                    </a:p>
                  </a:txBody>
                  <a:tcPr marL="0" marR="0" marT="0" marB="0" anchor="ctr"/>
                </a:tc>
                <a:tc>
                  <a:txBody>
                    <a:bodyPr/>
                    <a:lstStyle/>
                    <a:p>
                      <a:pPr algn="ctr" fontAlgn="ctr"/>
                      <a:r>
                        <a:rPr lang="ar-SA" sz="1200" b="1" u="none" strike="noStrike">
                          <a:effectLst/>
                        </a:rPr>
                        <a:t>474,121</a:t>
                      </a:r>
                      <a:endParaRPr lang="ar-SA" sz="1200" b="1" i="0" u="none" strike="noStrike">
                        <a:solidFill>
                          <a:srgbClr val="000000"/>
                        </a:solidFill>
                        <a:effectLst/>
                        <a:latin typeface="Arial"/>
                      </a:endParaRPr>
                    </a:p>
                  </a:txBody>
                  <a:tcPr marL="0" marR="0" marT="0" marB="0" anchor="ctr"/>
                </a:tc>
                <a:tc>
                  <a:txBody>
                    <a:bodyPr/>
                    <a:lstStyle/>
                    <a:p>
                      <a:pPr algn="ctr" fontAlgn="ctr"/>
                      <a:r>
                        <a:rPr lang="ar-SA" sz="1200" b="1" u="none" strike="noStrike">
                          <a:effectLst/>
                        </a:rPr>
                        <a:t>1,156,356</a:t>
                      </a:r>
                      <a:endParaRPr lang="ar-SA" sz="1200" b="1" i="0" u="none" strike="noStrike">
                        <a:solidFill>
                          <a:srgbClr val="000000"/>
                        </a:solidFill>
                        <a:effectLst/>
                        <a:latin typeface="Arial"/>
                      </a:endParaRPr>
                    </a:p>
                  </a:txBody>
                  <a:tcPr marL="0" marR="0" marT="0" marB="0" anchor="ctr"/>
                </a:tc>
                <a:tc>
                  <a:txBody>
                    <a:bodyPr/>
                    <a:lstStyle/>
                    <a:p>
                      <a:pPr algn="ctr" fontAlgn="ctr"/>
                      <a:r>
                        <a:rPr lang="ar-SA" sz="1200" b="1" u="none" strike="noStrike">
                          <a:effectLst/>
                        </a:rPr>
                        <a:t>1,109,116</a:t>
                      </a:r>
                      <a:endParaRPr lang="ar-SA" sz="1200" b="1" i="0" u="none" strike="noStrike">
                        <a:solidFill>
                          <a:srgbClr val="000000"/>
                        </a:solidFill>
                        <a:effectLst/>
                        <a:latin typeface="Arial"/>
                      </a:endParaRPr>
                    </a:p>
                  </a:txBody>
                  <a:tcPr marL="0" marR="0" marT="0" marB="0" anchor="ctr"/>
                </a:tc>
                <a:tc>
                  <a:txBody>
                    <a:bodyPr/>
                    <a:lstStyle/>
                    <a:p>
                      <a:pPr algn="ctr" fontAlgn="ctr"/>
                      <a:r>
                        <a:rPr lang="ar-SA" sz="1200" b="1" u="none" strike="noStrike">
                          <a:effectLst/>
                        </a:rPr>
                        <a:t>2,265,472</a:t>
                      </a:r>
                      <a:endParaRPr lang="ar-SA" sz="1200" b="1" i="0" u="none" strike="noStrike">
                        <a:solidFill>
                          <a:srgbClr val="000000"/>
                        </a:solidFill>
                        <a:effectLst/>
                        <a:latin typeface="Arial"/>
                      </a:endParaRPr>
                    </a:p>
                  </a:txBody>
                  <a:tcPr marL="0" marR="0" marT="0" marB="0" anchor="ctr"/>
                </a:tc>
              </a:tr>
              <a:tr h="714375">
                <a:tc gridSpan="10">
                  <a:txBody>
                    <a:bodyPr/>
                    <a:lstStyle/>
                    <a:p>
                      <a:pPr algn="r" rtl="1" fontAlgn="ctr"/>
                      <a:r>
                        <a:rPr lang="ar-SA" sz="1200" b="1" u="none" strike="noStrike" dirty="0">
                          <a:effectLst/>
                        </a:rPr>
                        <a:t>   * تقديرات أولية في منتصف العام مبنية من واقع نتائج المسح الديموغرافي2016م</a:t>
                      </a:r>
                      <a:endParaRPr lang="ar-SA" sz="1200" b="1" i="0" u="none" strike="noStrike" dirty="0">
                        <a:solidFill>
                          <a:srgbClr val="000000"/>
                        </a:solidFill>
                        <a:effectLst/>
                        <a:latin typeface="Arial"/>
                      </a:endParaRPr>
                    </a:p>
                  </a:txBody>
                  <a:tcPr marL="0" marR="0" marT="0" marB="0" anchor="ct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c hMerge="1">
                  <a:txBody>
                    <a:bodyPr/>
                    <a:lstStyle/>
                    <a:p>
                      <a:pPr rtl="1"/>
                      <a:endParaRPr lang="ar-SA"/>
                    </a:p>
                  </a:txBody>
                  <a:tcPr/>
                </a:tc>
              </a:tr>
            </a:tbl>
          </a:graphicData>
        </a:graphic>
      </p:graphicFrame>
    </p:spTree>
    <p:extLst>
      <p:ext uri="{BB962C8B-B14F-4D97-AF65-F5344CB8AC3E}">
        <p14:creationId xmlns:p14="http://schemas.microsoft.com/office/powerpoint/2010/main" val="35139185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887" y="2755234"/>
            <a:ext cx="4329113" cy="2585323"/>
          </a:xfrm>
          <a:prstGeom prst="rect">
            <a:avLst/>
          </a:prstGeom>
        </p:spPr>
        <p:txBody>
          <a:bodyPr wrap="square">
            <a:spAutoFit/>
          </a:bodyPr>
          <a:lstStyle/>
          <a:p>
            <a:pPr algn="l" defTabSz="342900" rtl="0"/>
            <a:endParaRPr lang="en-US" sz="900" dirty="0">
              <a:solidFill>
                <a:srgbClr val="000000"/>
              </a:solidFill>
              <a:latin typeface="Garamond" panose="02020404030301010803" pitchFamily="18" charset="0"/>
            </a:endParaRPr>
          </a:p>
          <a:p>
            <a:pPr algn="l" defTabSz="342900" rtl="0"/>
            <a:endParaRPr lang="en-US" sz="900" dirty="0">
              <a:solidFill>
                <a:prstClr val="black"/>
              </a:solidFill>
              <a:latin typeface="Garamond" panose="02020404030301010803" pitchFamily="18" charset="0"/>
            </a:endParaRPr>
          </a:p>
          <a:p>
            <a:pPr algn="l" defTabSz="342900" rtl="0"/>
            <a:r>
              <a:rPr lang="en-US" sz="2400" b="1" dirty="0">
                <a:solidFill>
                  <a:prstClr val="black"/>
                </a:solidFill>
                <a:latin typeface="Garamond" panose="02020404030301010803" pitchFamily="18" charset="0"/>
              </a:rPr>
              <a:t>1.Ask </a:t>
            </a:r>
            <a:r>
              <a:rPr lang="en-US" sz="2400" dirty="0">
                <a:solidFill>
                  <a:prstClr val="black"/>
                </a:solidFill>
                <a:latin typeface="Garamond" panose="02020404030301010803" pitchFamily="18" charset="0"/>
              </a:rPr>
              <a:t>: about tobacco USE </a:t>
            </a:r>
          </a:p>
          <a:p>
            <a:pPr algn="l" defTabSz="342900" rtl="0"/>
            <a:r>
              <a:rPr lang="en-US" sz="2400" b="1" dirty="0">
                <a:solidFill>
                  <a:prstClr val="black"/>
                </a:solidFill>
                <a:latin typeface="Garamond" panose="02020404030301010803" pitchFamily="18" charset="0"/>
              </a:rPr>
              <a:t>2.Advise </a:t>
            </a:r>
            <a:r>
              <a:rPr lang="en-US" sz="2400" dirty="0">
                <a:solidFill>
                  <a:prstClr val="black"/>
                </a:solidFill>
                <a:latin typeface="Garamond" panose="02020404030301010803" pitchFamily="18" charset="0"/>
              </a:rPr>
              <a:t>: tobacco users to QUIT </a:t>
            </a:r>
          </a:p>
          <a:p>
            <a:pPr algn="l" defTabSz="342900" rtl="0"/>
            <a:r>
              <a:rPr lang="en-US" sz="2400" b="1" dirty="0">
                <a:solidFill>
                  <a:prstClr val="black"/>
                </a:solidFill>
                <a:latin typeface="Garamond" panose="02020404030301010803" pitchFamily="18" charset="0"/>
              </a:rPr>
              <a:t>3.Assess </a:t>
            </a:r>
            <a:r>
              <a:rPr lang="en-US" sz="2400" dirty="0">
                <a:solidFill>
                  <a:prstClr val="black"/>
                </a:solidFill>
                <a:latin typeface="Garamond" panose="02020404030301010803" pitchFamily="18" charset="0"/>
              </a:rPr>
              <a:t>: Readiness to make a quit attempt </a:t>
            </a:r>
          </a:p>
          <a:p>
            <a:pPr algn="l" defTabSz="342900" rtl="0"/>
            <a:r>
              <a:rPr lang="en-US" sz="2400" b="1" dirty="0">
                <a:solidFill>
                  <a:prstClr val="black"/>
                </a:solidFill>
                <a:latin typeface="Garamond" panose="02020404030301010803" pitchFamily="18" charset="0"/>
              </a:rPr>
              <a:t>4.Assist </a:t>
            </a:r>
            <a:r>
              <a:rPr lang="en-US" sz="2400" dirty="0">
                <a:solidFill>
                  <a:prstClr val="black"/>
                </a:solidFill>
                <a:latin typeface="Garamond" panose="02020404030301010803" pitchFamily="18" charset="0"/>
              </a:rPr>
              <a:t>: In Quit Attempt </a:t>
            </a:r>
          </a:p>
          <a:p>
            <a:pPr algn="l" defTabSz="342900" rtl="0"/>
            <a:r>
              <a:rPr lang="en-US" sz="2400" b="1" dirty="0">
                <a:solidFill>
                  <a:prstClr val="black"/>
                </a:solidFill>
                <a:latin typeface="Garamond" panose="02020404030301010803" pitchFamily="18" charset="0"/>
              </a:rPr>
              <a:t>5.Arrange</a:t>
            </a:r>
            <a:r>
              <a:rPr lang="en-US" sz="2400" dirty="0">
                <a:solidFill>
                  <a:prstClr val="black"/>
                </a:solidFill>
                <a:latin typeface="Garamond" panose="02020404030301010803" pitchFamily="18" charset="0"/>
              </a:rPr>
              <a:t>: Follow-up care </a:t>
            </a:r>
          </a:p>
        </p:txBody>
      </p:sp>
      <p:sp>
        <p:nvSpPr>
          <p:cNvPr id="4" name="Title 3"/>
          <p:cNvSpPr>
            <a:spLocks noGrp="1"/>
          </p:cNvSpPr>
          <p:nvPr>
            <p:ph type="title"/>
          </p:nvPr>
        </p:nvSpPr>
        <p:spPr/>
        <p:txBody>
          <a:bodyPr/>
          <a:lstStyle/>
          <a:p>
            <a:r>
              <a:rPr lang="en-US" dirty="0">
                <a:sym typeface="Wingdings" panose="05000000000000000000" pitchFamily="2" charset="2"/>
              </a:rPr>
              <a:t> </a:t>
            </a:r>
            <a:r>
              <a:rPr lang="en-US" dirty="0"/>
              <a:t>The 5 As approach: </a:t>
            </a:r>
          </a:p>
        </p:txBody>
      </p:sp>
      <p:sp>
        <p:nvSpPr>
          <p:cNvPr id="6" name="Line Callout 2 (Accent Bar) 5"/>
          <p:cNvSpPr/>
          <p:nvPr/>
        </p:nvSpPr>
        <p:spPr>
          <a:xfrm>
            <a:off x="5092430" y="3133522"/>
            <a:ext cx="3647873" cy="1663430"/>
          </a:xfrm>
          <a:prstGeom prst="accentCallout2">
            <a:avLst>
              <a:gd name="adj1" fmla="val 21976"/>
              <a:gd name="adj2" fmla="val -3533"/>
              <a:gd name="adj3" fmla="val 28427"/>
              <a:gd name="adj4" fmla="val -9067"/>
              <a:gd name="adj5" fmla="val 7124"/>
              <a:gd name="adj6" fmla="val -24507"/>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05991" indent="-257175" algn="l" defTabSz="342900" rtl="0">
              <a:buFont typeface="Wingdings" panose="05000000000000000000" pitchFamily="2" charset="2"/>
              <a:buChar char="§"/>
            </a:pPr>
            <a:r>
              <a:rPr lang="en-US" dirty="0">
                <a:solidFill>
                  <a:prstClr val="white"/>
                </a:solidFill>
                <a:latin typeface="Garamond" panose="02020404030301010803" pitchFamily="18" charset="0"/>
              </a:rPr>
              <a:t>Smoker / recent quitters? </a:t>
            </a:r>
          </a:p>
          <a:p>
            <a:pPr marL="305991" indent="-257175" algn="l" defTabSz="342900" rtl="0">
              <a:buFont typeface="Wingdings" panose="05000000000000000000" pitchFamily="2" charset="2"/>
              <a:buChar char="§"/>
            </a:pPr>
            <a:endParaRPr lang="en-US" sz="1500" dirty="0">
              <a:solidFill>
                <a:prstClr val="white"/>
              </a:solidFill>
              <a:latin typeface="Garamond" panose="02020404030301010803" pitchFamily="18" charset="0"/>
            </a:endParaRPr>
          </a:p>
          <a:p>
            <a:pPr marL="305991" indent="-257175" algn="l" defTabSz="342900" rtl="0">
              <a:buFont typeface="Wingdings" panose="05000000000000000000" pitchFamily="2" charset="2"/>
              <a:buChar char="§"/>
            </a:pPr>
            <a:r>
              <a:rPr lang="en-US" dirty="0">
                <a:solidFill>
                  <a:prstClr val="white"/>
                </a:solidFill>
                <a:latin typeface="Garamond" panose="02020404030301010803" pitchFamily="18" charset="0"/>
              </a:rPr>
              <a:t>Type and amount of tobacco used, level of nicotine dependence, and willingness to quit?</a:t>
            </a:r>
          </a:p>
        </p:txBody>
      </p:sp>
    </p:spTree>
    <p:extLst>
      <p:ext uri="{BB962C8B-B14F-4D97-AF65-F5344CB8AC3E}">
        <p14:creationId xmlns:p14="http://schemas.microsoft.com/office/powerpoint/2010/main" val="35995144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709" y="3069433"/>
            <a:ext cx="4329113" cy="2585323"/>
          </a:xfrm>
          <a:prstGeom prst="rect">
            <a:avLst/>
          </a:prstGeom>
        </p:spPr>
        <p:txBody>
          <a:bodyPr wrap="square">
            <a:spAutoFit/>
          </a:bodyPr>
          <a:lstStyle/>
          <a:p>
            <a:pPr algn="l" defTabSz="342900" rtl="0"/>
            <a:endParaRPr lang="en-US" sz="900" dirty="0">
              <a:solidFill>
                <a:srgbClr val="000000"/>
              </a:solidFill>
              <a:latin typeface="Garamond" panose="02020404030301010803" pitchFamily="18" charset="0"/>
            </a:endParaRPr>
          </a:p>
          <a:p>
            <a:pPr algn="l" defTabSz="342900" rtl="0"/>
            <a:endParaRPr lang="en-US" sz="900" dirty="0">
              <a:solidFill>
                <a:prstClr val="black"/>
              </a:solidFill>
              <a:latin typeface="Garamond" panose="02020404030301010803" pitchFamily="18" charset="0"/>
            </a:endParaRPr>
          </a:p>
          <a:p>
            <a:pPr algn="l" defTabSz="342900" rtl="0"/>
            <a:r>
              <a:rPr lang="en-US" sz="2400" b="1" dirty="0">
                <a:solidFill>
                  <a:prstClr val="black"/>
                </a:solidFill>
                <a:latin typeface="Garamond" panose="02020404030301010803" pitchFamily="18" charset="0"/>
              </a:rPr>
              <a:t>1.Ask </a:t>
            </a:r>
            <a:r>
              <a:rPr lang="en-US" sz="2400" dirty="0">
                <a:solidFill>
                  <a:prstClr val="black"/>
                </a:solidFill>
                <a:latin typeface="Garamond" panose="02020404030301010803" pitchFamily="18" charset="0"/>
              </a:rPr>
              <a:t>: about tobacco USE </a:t>
            </a:r>
          </a:p>
          <a:p>
            <a:pPr algn="l" defTabSz="342900" rtl="0"/>
            <a:r>
              <a:rPr lang="en-US" sz="2400" b="1" dirty="0">
                <a:solidFill>
                  <a:prstClr val="black"/>
                </a:solidFill>
                <a:latin typeface="Garamond" panose="02020404030301010803" pitchFamily="18" charset="0"/>
              </a:rPr>
              <a:t>2.Advise </a:t>
            </a:r>
            <a:r>
              <a:rPr lang="en-US" sz="2400" dirty="0">
                <a:solidFill>
                  <a:prstClr val="black"/>
                </a:solidFill>
                <a:latin typeface="Garamond" panose="02020404030301010803" pitchFamily="18" charset="0"/>
              </a:rPr>
              <a:t>: tobacco users to QUIT </a:t>
            </a:r>
          </a:p>
          <a:p>
            <a:pPr algn="l" defTabSz="342900" rtl="0"/>
            <a:r>
              <a:rPr lang="en-US" sz="2400" b="1" dirty="0">
                <a:solidFill>
                  <a:prstClr val="black"/>
                </a:solidFill>
                <a:latin typeface="Garamond" panose="02020404030301010803" pitchFamily="18" charset="0"/>
              </a:rPr>
              <a:t>3.Assess </a:t>
            </a:r>
            <a:r>
              <a:rPr lang="en-US" sz="2400" dirty="0">
                <a:solidFill>
                  <a:prstClr val="black"/>
                </a:solidFill>
                <a:latin typeface="Garamond" panose="02020404030301010803" pitchFamily="18" charset="0"/>
              </a:rPr>
              <a:t>: Readiness to make a quit attempt </a:t>
            </a:r>
          </a:p>
          <a:p>
            <a:pPr algn="l" defTabSz="342900" rtl="0"/>
            <a:r>
              <a:rPr lang="en-US" sz="2400" b="1" dirty="0">
                <a:solidFill>
                  <a:prstClr val="black"/>
                </a:solidFill>
                <a:latin typeface="Garamond" panose="02020404030301010803" pitchFamily="18" charset="0"/>
              </a:rPr>
              <a:t>4.Assist </a:t>
            </a:r>
            <a:r>
              <a:rPr lang="en-US" sz="2400" dirty="0">
                <a:solidFill>
                  <a:prstClr val="black"/>
                </a:solidFill>
                <a:latin typeface="Garamond" panose="02020404030301010803" pitchFamily="18" charset="0"/>
              </a:rPr>
              <a:t>: In Quit Attempt </a:t>
            </a:r>
          </a:p>
          <a:p>
            <a:pPr algn="l" defTabSz="342900" rtl="0"/>
            <a:r>
              <a:rPr lang="en-US" sz="2400" b="1" dirty="0">
                <a:solidFill>
                  <a:prstClr val="black"/>
                </a:solidFill>
                <a:latin typeface="Garamond" panose="02020404030301010803" pitchFamily="18" charset="0"/>
              </a:rPr>
              <a:t>5.Arrange</a:t>
            </a:r>
            <a:r>
              <a:rPr lang="en-US" sz="2400" dirty="0">
                <a:solidFill>
                  <a:prstClr val="black"/>
                </a:solidFill>
                <a:latin typeface="Garamond" panose="02020404030301010803" pitchFamily="18" charset="0"/>
              </a:rPr>
              <a:t>: Follow-up care </a:t>
            </a:r>
          </a:p>
        </p:txBody>
      </p:sp>
      <p:sp>
        <p:nvSpPr>
          <p:cNvPr id="4" name="Line Callout 2 (Accent Bar) 3"/>
          <p:cNvSpPr/>
          <p:nvPr/>
        </p:nvSpPr>
        <p:spPr>
          <a:xfrm>
            <a:off x="5296711" y="3804984"/>
            <a:ext cx="3647873" cy="1663430"/>
          </a:xfrm>
          <a:prstGeom prst="accentCallout2">
            <a:avLst>
              <a:gd name="adj1" fmla="val 21976"/>
              <a:gd name="adj2" fmla="val -3533"/>
              <a:gd name="adj3" fmla="val 28427"/>
              <a:gd name="adj4" fmla="val -9067"/>
              <a:gd name="adj5" fmla="val 7124"/>
              <a:gd name="adj6" fmla="val -24507"/>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00038" algn="l" defTabSz="342900" rtl="0"/>
            <a:r>
              <a:rPr lang="en-US" dirty="0">
                <a:solidFill>
                  <a:prstClr val="white"/>
                </a:solidFill>
                <a:latin typeface="Garamond" panose="02020404030301010803" pitchFamily="18" charset="0"/>
              </a:rPr>
              <a:t>Advice should be:</a:t>
            </a:r>
          </a:p>
          <a:p>
            <a:pPr marL="557213" indent="-257175" algn="l" defTabSz="342900" rtl="0">
              <a:buFont typeface="Wingdings" panose="05000000000000000000" pitchFamily="2" charset="2"/>
              <a:buChar char="§"/>
            </a:pPr>
            <a:r>
              <a:rPr lang="en-US" dirty="0">
                <a:solidFill>
                  <a:prstClr val="white"/>
                </a:solidFill>
                <a:latin typeface="Garamond" panose="02020404030301010803" pitchFamily="18" charset="0"/>
              </a:rPr>
              <a:t>Clear</a:t>
            </a:r>
          </a:p>
          <a:p>
            <a:pPr marL="557213" indent="-257175" algn="l" defTabSz="342900" rtl="0">
              <a:buFont typeface="Wingdings" panose="05000000000000000000" pitchFamily="2" charset="2"/>
              <a:buChar char="§"/>
            </a:pPr>
            <a:r>
              <a:rPr lang="en-US" dirty="0">
                <a:solidFill>
                  <a:prstClr val="white"/>
                </a:solidFill>
                <a:latin typeface="Garamond" panose="02020404030301010803" pitchFamily="18" charset="0"/>
              </a:rPr>
              <a:t>Strong</a:t>
            </a:r>
          </a:p>
          <a:p>
            <a:pPr marL="557213" indent="-257175" algn="l" defTabSz="342900" rtl="0">
              <a:buFont typeface="Wingdings" panose="05000000000000000000" pitchFamily="2" charset="2"/>
              <a:buChar char="§"/>
            </a:pPr>
            <a:r>
              <a:rPr lang="en-US" dirty="0">
                <a:solidFill>
                  <a:prstClr val="white"/>
                </a:solidFill>
                <a:latin typeface="Garamond" panose="02020404030301010803" pitchFamily="18" charset="0"/>
              </a:rPr>
              <a:t>Personalized</a:t>
            </a:r>
          </a:p>
        </p:txBody>
      </p:sp>
      <p:sp>
        <p:nvSpPr>
          <p:cNvPr id="5" name="Title 4"/>
          <p:cNvSpPr>
            <a:spLocks noGrp="1"/>
          </p:cNvSpPr>
          <p:nvPr>
            <p:ph type="title"/>
          </p:nvPr>
        </p:nvSpPr>
        <p:spPr/>
        <p:txBody>
          <a:bodyPr/>
          <a:lstStyle/>
          <a:p>
            <a:r>
              <a:rPr lang="en-US" dirty="0">
                <a:sym typeface="Wingdings" panose="05000000000000000000" pitchFamily="2" charset="2"/>
              </a:rPr>
              <a:t> </a:t>
            </a:r>
            <a:r>
              <a:rPr lang="en-US" dirty="0"/>
              <a:t>The 5 As approach: </a:t>
            </a:r>
          </a:p>
        </p:txBody>
      </p:sp>
    </p:spTree>
    <p:extLst>
      <p:ext uri="{BB962C8B-B14F-4D97-AF65-F5344CB8AC3E}">
        <p14:creationId xmlns:p14="http://schemas.microsoft.com/office/powerpoint/2010/main" val="932199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887" y="3083225"/>
            <a:ext cx="4329113" cy="2585323"/>
          </a:xfrm>
          <a:prstGeom prst="rect">
            <a:avLst/>
          </a:prstGeom>
        </p:spPr>
        <p:txBody>
          <a:bodyPr wrap="square">
            <a:spAutoFit/>
          </a:bodyPr>
          <a:lstStyle/>
          <a:p>
            <a:pPr algn="l" defTabSz="342900" rtl="0"/>
            <a:endParaRPr lang="en-US" sz="900" dirty="0">
              <a:solidFill>
                <a:srgbClr val="000000"/>
              </a:solidFill>
              <a:latin typeface="Garamond" panose="02020404030301010803" pitchFamily="18" charset="0"/>
            </a:endParaRPr>
          </a:p>
          <a:p>
            <a:pPr algn="l" defTabSz="342900" rtl="0"/>
            <a:endParaRPr lang="en-US" sz="900" dirty="0">
              <a:solidFill>
                <a:prstClr val="black"/>
              </a:solidFill>
              <a:latin typeface="Garamond" panose="02020404030301010803" pitchFamily="18" charset="0"/>
            </a:endParaRPr>
          </a:p>
          <a:p>
            <a:pPr algn="l" defTabSz="342900" rtl="0"/>
            <a:r>
              <a:rPr lang="en-US" sz="2400" b="1" dirty="0">
                <a:solidFill>
                  <a:prstClr val="black"/>
                </a:solidFill>
                <a:latin typeface="Garamond" panose="02020404030301010803" pitchFamily="18" charset="0"/>
              </a:rPr>
              <a:t>1.Ask </a:t>
            </a:r>
            <a:r>
              <a:rPr lang="en-US" sz="2400" dirty="0">
                <a:solidFill>
                  <a:prstClr val="black"/>
                </a:solidFill>
                <a:latin typeface="Garamond" panose="02020404030301010803" pitchFamily="18" charset="0"/>
              </a:rPr>
              <a:t>: about tobacco USE </a:t>
            </a:r>
          </a:p>
          <a:p>
            <a:pPr algn="l" defTabSz="342900" rtl="0"/>
            <a:r>
              <a:rPr lang="en-US" sz="2400" b="1" dirty="0">
                <a:solidFill>
                  <a:prstClr val="black"/>
                </a:solidFill>
                <a:latin typeface="Garamond" panose="02020404030301010803" pitchFamily="18" charset="0"/>
              </a:rPr>
              <a:t>2.Advise </a:t>
            </a:r>
            <a:r>
              <a:rPr lang="en-US" sz="2400" dirty="0">
                <a:solidFill>
                  <a:prstClr val="black"/>
                </a:solidFill>
                <a:latin typeface="Garamond" panose="02020404030301010803" pitchFamily="18" charset="0"/>
              </a:rPr>
              <a:t>: tobacco users to QUIT </a:t>
            </a:r>
          </a:p>
          <a:p>
            <a:pPr algn="l" defTabSz="342900" rtl="0"/>
            <a:r>
              <a:rPr lang="en-US" sz="2400" b="1" dirty="0">
                <a:solidFill>
                  <a:prstClr val="black"/>
                </a:solidFill>
                <a:latin typeface="Garamond" panose="02020404030301010803" pitchFamily="18" charset="0"/>
              </a:rPr>
              <a:t>3.Assess </a:t>
            </a:r>
            <a:r>
              <a:rPr lang="en-US" sz="2400" dirty="0">
                <a:solidFill>
                  <a:prstClr val="black"/>
                </a:solidFill>
                <a:latin typeface="Garamond" panose="02020404030301010803" pitchFamily="18" charset="0"/>
              </a:rPr>
              <a:t>: Readiness to make a quit attempt </a:t>
            </a:r>
          </a:p>
          <a:p>
            <a:pPr algn="l" defTabSz="342900" rtl="0"/>
            <a:r>
              <a:rPr lang="en-US" sz="2400" b="1" dirty="0">
                <a:solidFill>
                  <a:prstClr val="black"/>
                </a:solidFill>
                <a:latin typeface="Garamond" panose="02020404030301010803" pitchFamily="18" charset="0"/>
              </a:rPr>
              <a:t>4.Assist </a:t>
            </a:r>
            <a:r>
              <a:rPr lang="en-US" sz="2400" dirty="0">
                <a:solidFill>
                  <a:prstClr val="black"/>
                </a:solidFill>
                <a:latin typeface="Garamond" panose="02020404030301010803" pitchFamily="18" charset="0"/>
              </a:rPr>
              <a:t>: In Quit Attempt </a:t>
            </a:r>
          </a:p>
          <a:p>
            <a:pPr algn="l" defTabSz="342900" rtl="0"/>
            <a:r>
              <a:rPr lang="en-US" sz="2400" b="1" dirty="0">
                <a:solidFill>
                  <a:prstClr val="black"/>
                </a:solidFill>
                <a:latin typeface="Garamond" panose="02020404030301010803" pitchFamily="18" charset="0"/>
              </a:rPr>
              <a:t>5.Arrange</a:t>
            </a:r>
            <a:r>
              <a:rPr lang="en-US" sz="2400" dirty="0">
                <a:solidFill>
                  <a:prstClr val="black"/>
                </a:solidFill>
                <a:latin typeface="Garamond" panose="02020404030301010803" pitchFamily="18" charset="0"/>
              </a:rPr>
              <a:t>: Follow-up care </a:t>
            </a:r>
          </a:p>
        </p:txBody>
      </p:sp>
      <p:sp>
        <p:nvSpPr>
          <p:cNvPr id="4" name="Title 3"/>
          <p:cNvSpPr>
            <a:spLocks noGrp="1"/>
          </p:cNvSpPr>
          <p:nvPr>
            <p:ph type="title"/>
          </p:nvPr>
        </p:nvSpPr>
        <p:spPr/>
        <p:txBody>
          <a:bodyPr/>
          <a:lstStyle/>
          <a:p>
            <a:r>
              <a:rPr lang="en-US" dirty="0">
                <a:sym typeface="Wingdings" panose="05000000000000000000" pitchFamily="2" charset="2"/>
              </a:rPr>
              <a:t> </a:t>
            </a:r>
            <a:r>
              <a:rPr lang="en-US" dirty="0"/>
              <a:t>The 5 As approach: </a:t>
            </a:r>
          </a:p>
        </p:txBody>
      </p:sp>
      <p:sp>
        <p:nvSpPr>
          <p:cNvPr id="5" name="Line Callout 2 (Accent Bar) 4"/>
          <p:cNvSpPr/>
          <p:nvPr/>
        </p:nvSpPr>
        <p:spPr>
          <a:xfrm>
            <a:off x="5296711" y="3804984"/>
            <a:ext cx="3647873" cy="1663430"/>
          </a:xfrm>
          <a:prstGeom prst="accentCallout2">
            <a:avLst>
              <a:gd name="adj1" fmla="val 21976"/>
              <a:gd name="adj2" fmla="val -3533"/>
              <a:gd name="adj3" fmla="val 28427"/>
              <a:gd name="adj4" fmla="val -9067"/>
              <a:gd name="adj5" fmla="val 36949"/>
              <a:gd name="adj6" fmla="val -28107"/>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00038" algn="l" defTabSz="342900" rtl="0"/>
            <a:r>
              <a:rPr lang="en-US" dirty="0">
                <a:solidFill>
                  <a:prstClr val="white"/>
                </a:solidFill>
                <a:latin typeface="Garamond" panose="02020404030301010803" pitchFamily="18" charset="0"/>
              </a:rPr>
              <a:t>determine if the patient is willing to quit at this time. </a:t>
            </a:r>
          </a:p>
        </p:txBody>
      </p:sp>
    </p:spTree>
    <p:extLst>
      <p:ext uri="{BB962C8B-B14F-4D97-AF65-F5344CB8AC3E}">
        <p14:creationId xmlns:p14="http://schemas.microsoft.com/office/powerpoint/2010/main" val="1106491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idx="4294967295"/>
          </p:nvPr>
        </p:nvSpPr>
        <p:spPr>
          <a:xfrm>
            <a:off x="627434" y="2057400"/>
            <a:ext cx="4530353" cy="528638"/>
          </a:xfrm>
        </p:spPr>
        <p:txBody>
          <a:bodyPr/>
          <a:lstStyle/>
          <a:p>
            <a:r>
              <a:rPr lang="en-US" sz="2400" u="sng" dirty="0">
                <a:ln w="22225">
                  <a:solidFill>
                    <a:schemeClr val="accent2"/>
                  </a:solidFill>
                  <a:prstDash val="solid"/>
                </a:ln>
                <a:solidFill>
                  <a:schemeClr val="accent2">
                    <a:lumMod val="40000"/>
                    <a:lumOff val="60000"/>
                  </a:schemeClr>
                </a:solidFill>
                <a:latin typeface="Adobe Heiti Std R" panose="020B0400000000000000" pitchFamily="34" charset="-128"/>
                <a:ea typeface="Adobe Heiti Std R" panose="020B0400000000000000" pitchFamily="34" charset="-128"/>
              </a:rPr>
              <a:t>Not Thinking About Quitting </a:t>
            </a:r>
            <a:endParaRPr lang="ar-EG" sz="2400" u="sng" dirty="0">
              <a:ln w="22225">
                <a:solidFill>
                  <a:schemeClr val="accent2"/>
                </a:solidFill>
                <a:prstDash val="solid"/>
              </a:ln>
              <a:solidFill>
                <a:schemeClr val="accent2">
                  <a:lumMod val="40000"/>
                  <a:lumOff val="60000"/>
                </a:schemeClr>
              </a:solidFill>
              <a:latin typeface="Adobe Heiti Std R" panose="020B0400000000000000" pitchFamily="34" charset="-128"/>
              <a:ea typeface="Adobe Heiti Std R" panose="020B0400000000000000" pitchFamily="34" charset="-128"/>
            </a:endParaRPr>
          </a:p>
        </p:txBody>
      </p:sp>
      <p:sp>
        <p:nvSpPr>
          <p:cNvPr id="3" name="عنصر نائب للمحتوى 2"/>
          <p:cNvSpPr>
            <a:spLocks noGrp="1"/>
          </p:cNvSpPr>
          <p:nvPr>
            <p:ph idx="4294967295"/>
          </p:nvPr>
        </p:nvSpPr>
        <p:spPr>
          <a:xfrm>
            <a:off x="914400" y="2897981"/>
            <a:ext cx="8229600" cy="1795463"/>
          </a:xfrm>
        </p:spPr>
        <p:txBody>
          <a:bodyPr>
            <a:noAutofit/>
          </a:bodyPr>
          <a:lstStyle/>
          <a:p>
            <a:pPr lvl="1" algn="l" rtl="0"/>
            <a:r>
              <a:rPr lang="en-US" sz="1800" dirty="0"/>
              <a:t>Ask about and discuss </a:t>
            </a:r>
            <a:r>
              <a:rPr lang="en-US" sz="1800" dirty="0">
                <a:solidFill>
                  <a:srgbClr val="9E0000"/>
                </a:solidFill>
              </a:rPr>
              <a:t>the impact of smoking on the patient’s life</a:t>
            </a:r>
            <a:r>
              <a:rPr lang="en-US" sz="1800" dirty="0"/>
              <a:t>. </a:t>
            </a:r>
          </a:p>
          <a:p>
            <a:pPr lvl="1"/>
            <a:r>
              <a:rPr lang="en-US" sz="1800" dirty="0"/>
              <a:t>Link every smoking-related illness in the patient to his/her smoking.</a:t>
            </a:r>
          </a:p>
          <a:p>
            <a:pPr lvl="1" algn="l" rtl="0"/>
            <a:r>
              <a:rPr lang="en-US" sz="1800" dirty="0"/>
              <a:t>Encourage patient to make his/her house and car smoke free. </a:t>
            </a:r>
          </a:p>
          <a:p>
            <a:pPr lvl="1" algn="l" rtl="0"/>
            <a:r>
              <a:rPr lang="en-US" sz="1800" dirty="0"/>
              <a:t>Provide </a:t>
            </a:r>
            <a:r>
              <a:rPr lang="en-US" sz="1800" dirty="0">
                <a:solidFill>
                  <a:srgbClr val="9E0000"/>
                </a:solidFill>
              </a:rPr>
              <a:t>relevant educational materials</a:t>
            </a:r>
            <a:r>
              <a:rPr lang="en-US" sz="1800" dirty="0"/>
              <a:t>.</a:t>
            </a:r>
            <a:endParaRPr lang="ar-EG" sz="1800" dirty="0"/>
          </a:p>
        </p:txBody>
      </p:sp>
      <p:sp>
        <p:nvSpPr>
          <p:cNvPr id="4" name="Rounded Rectangular Callout 3"/>
          <p:cNvSpPr/>
          <p:nvPr/>
        </p:nvSpPr>
        <p:spPr>
          <a:xfrm>
            <a:off x="1505778" y="5100637"/>
            <a:ext cx="7030243" cy="500051"/>
          </a:xfrm>
          <a:prstGeom prst="wedgeRoundRectCallout">
            <a:avLst>
              <a:gd name="adj1" fmla="val 1340"/>
              <a:gd name="adj2" fmla="val -88932"/>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342900" rtl="0"/>
            <a:r>
              <a:rPr lang="en-US" dirty="0">
                <a:solidFill>
                  <a:prstClr val="black"/>
                </a:solidFill>
              </a:rPr>
              <a:t>Focus on short term benefits</a:t>
            </a:r>
          </a:p>
        </p:txBody>
      </p:sp>
      <p:sp>
        <p:nvSpPr>
          <p:cNvPr id="5" name="TextBox 4"/>
          <p:cNvSpPr txBox="1"/>
          <p:nvPr/>
        </p:nvSpPr>
        <p:spPr>
          <a:xfrm>
            <a:off x="1" y="1029427"/>
            <a:ext cx="9143999" cy="415498"/>
          </a:xfrm>
          <a:prstGeom prst="rect">
            <a:avLst/>
          </a:prstGeom>
          <a:solidFill>
            <a:schemeClr val="tx1">
              <a:lumMod val="65000"/>
              <a:lumOff val="35000"/>
            </a:schemeClr>
          </a:solidFill>
        </p:spPr>
        <p:txBody>
          <a:bodyPr wrap="square" rtlCol="0">
            <a:spAutoFit/>
          </a:bodyPr>
          <a:lstStyle/>
          <a:p>
            <a:pPr algn="ctr" defTabSz="342900" rtl="0"/>
            <a:r>
              <a:rPr lang="en-US" sz="2100" b="1" dirty="0">
                <a:solidFill>
                  <a:prstClr val="white"/>
                </a:solidFill>
              </a:rPr>
              <a:t>3.Assess</a:t>
            </a:r>
          </a:p>
        </p:txBody>
      </p:sp>
      <p:sp>
        <p:nvSpPr>
          <p:cNvPr id="7" name="8-Point Star 6"/>
          <p:cNvSpPr/>
          <p:nvPr/>
        </p:nvSpPr>
        <p:spPr>
          <a:xfrm>
            <a:off x="142875" y="2128838"/>
            <a:ext cx="357188" cy="392907"/>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342900" rtl="0"/>
            <a:r>
              <a:rPr lang="en-US" sz="2100" b="1" dirty="0">
                <a:solidFill>
                  <a:prstClr val="white"/>
                </a:solidFill>
              </a:rPr>
              <a:t>1</a:t>
            </a:r>
          </a:p>
        </p:txBody>
      </p:sp>
    </p:spTree>
    <p:extLst>
      <p:ext uri="{BB962C8B-B14F-4D97-AF65-F5344CB8AC3E}">
        <p14:creationId xmlns:p14="http://schemas.microsoft.com/office/powerpoint/2010/main" val="295803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4294967295"/>
          </p:nvPr>
        </p:nvSpPr>
        <p:spPr>
          <a:xfrm>
            <a:off x="0" y="2771776"/>
            <a:ext cx="8229600" cy="2680097"/>
          </a:xfrm>
        </p:spPr>
        <p:txBody>
          <a:bodyPr>
            <a:normAutofit/>
          </a:bodyPr>
          <a:lstStyle/>
          <a:p>
            <a:pPr lvl="1" algn="just"/>
            <a:r>
              <a:rPr lang="en-US" sz="1800" dirty="0">
                <a:solidFill>
                  <a:srgbClr val="9E0000"/>
                </a:solidFill>
              </a:rPr>
              <a:t>increase patient’s motivation to quit.</a:t>
            </a:r>
          </a:p>
          <a:p>
            <a:pPr lvl="1" algn="just"/>
            <a:r>
              <a:rPr lang="en-US" sz="1800" dirty="0"/>
              <a:t>Offer to help your patient.</a:t>
            </a:r>
          </a:p>
          <a:p>
            <a:pPr lvl="1" algn="just" rtl="0"/>
            <a:r>
              <a:rPr lang="en-US" sz="1800" dirty="0">
                <a:solidFill>
                  <a:srgbClr val="9E0000"/>
                </a:solidFill>
              </a:rPr>
              <a:t>Ask about your patient’s concerns about quitting and discuss ways of dealing with them </a:t>
            </a:r>
          </a:p>
          <a:p>
            <a:pPr lvl="1" algn="just" rtl="0"/>
            <a:r>
              <a:rPr lang="en-US" sz="1800" dirty="0"/>
              <a:t>Provide patient materials </a:t>
            </a:r>
          </a:p>
          <a:p>
            <a:pPr lvl="1" algn="just" rtl="0"/>
            <a:r>
              <a:rPr lang="en-US" sz="1800" dirty="0"/>
              <a:t>Suggest a follow-up visit. </a:t>
            </a:r>
            <a:endParaRPr lang="ar-EG" sz="1800" dirty="0"/>
          </a:p>
        </p:txBody>
      </p:sp>
      <p:sp>
        <p:nvSpPr>
          <p:cNvPr id="4" name="عنوان 1"/>
          <p:cNvSpPr txBox="1">
            <a:spLocks/>
          </p:cNvSpPr>
          <p:nvPr/>
        </p:nvSpPr>
        <p:spPr>
          <a:xfrm>
            <a:off x="55328" y="2143429"/>
            <a:ext cx="4743450" cy="528636"/>
          </a:xfrm>
          <a:prstGeom prst="rect">
            <a:avLst/>
          </a:prstGeom>
        </p:spPr>
        <p:txBody>
          <a:bodyPr vert="horz" lIns="68580" tIns="34290" rIns="68580" bIns="3429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400" b="1" u="sng" dirty="0">
                <a:ln w="22225">
                  <a:solidFill>
                    <a:srgbClr val="63A537"/>
                  </a:solidFill>
                  <a:prstDash val="solid"/>
                </a:ln>
                <a:solidFill>
                  <a:srgbClr val="63A537">
                    <a:lumMod val="40000"/>
                    <a:lumOff val="60000"/>
                  </a:srgbClr>
                </a:solidFill>
                <a:effectLst/>
                <a:latin typeface="Adobe Heiti Std R" panose="020B0400000000000000" pitchFamily="34" charset="-128"/>
                <a:ea typeface="Adobe Heiti Std R" panose="020B0400000000000000" pitchFamily="34" charset="-128"/>
              </a:rPr>
              <a:t>Thinking About Quitting</a:t>
            </a:r>
            <a:endParaRPr lang="ar-EG" sz="2400" b="1" u="sng" dirty="0">
              <a:ln w="22225">
                <a:solidFill>
                  <a:srgbClr val="63A537"/>
                </a:solidFill>
                <a:prstDash val="solid"/>
              </a:ln>
              <a:solidFill>
                <a:srgbClr val="63A537">
                  <a:lumMod val="40000"/>
                  <a:lumOff val="60000"/>
                </a:srgbClr>
              </a:solidFill>
              <a:effectLst/>
              <a:latin typeface="Adobe Heiti Std R" panose="020B0400000000000000" pitchFamily="34" charset="-128"/>
              <a:ea typeface="Adobe Heiti Std R" panose="020B0400000000000000" pitchFamily="34" charset="-128"/>
            </a:endParaRPr>
          </a:p>
        </p:txBody>
      </p:sp>
      <p:sp>
        <p:nvSpPr>
          <p:cNvPr id="5" name="TextBox 4"/>
          <p:cNvSpPr txBox="1"/>
          <p:nvPr/>
        </p:nvSpPr>
        <p:spPr>
          <a:xfrm>
            <a:off x="1" y="1029427"/>
            <a:ext cx="9143999" cy="415498"/>
          </a:xfrm>
          <a:prstGeom prst="rect">
            <a:avLst/>
          </a:prstGeom>
          <a:solidFill>
            <a:schemeClr val="tx1">
              <a:lumMod val="65000"/>
              <a:lumOff val="35000"/>
            </a:schemeClr>
          </a:solidFill>
        </p:spPr>
        <p:txBody>
          <a:bodyPr wrap="square" rtlCol="0">
            <a:spAutoFit/>
          </a:bodyPr>
          <a:lstStyle/>
          <a:p>
            <a:pPr algn="ctr" defTabSz="342900" rtl="0"/>
            <a:r>
              <a:rPr lang="en-US" sz="2100" b="1" dirty="0">
                <a:solidFill>
                  <a:prstClr val="white"/>
                </a:solidFill>
              </a:rPr>
              <a:t>3.Assess</a:t>
            </a:r>
          </a:p>
        </p:txBody>
      </p:sp>
      <p:sp>
        <p:nvSpPr>
          <p:cNvPr id="6" name="8-Point Star 5"/>
          <p:cNvSpPr/>
          <p:nvPr/>
        </p:nvSpPr>
        <p:spPr>
          <a:xfrm>
            <a:off x="142875" y="2128838"/>
            <a:ext cx="357188" cy="392907"/>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342900" rtl="0"/>
            <a:r>
              <a:rPr lang="en-US" sz="2100" b="1" dirty="0">
                <a:solidFill>
                  <a:prstClr val="white"/>
                </a:solidFill>
              </a:rPr>
              <a:t>2</a:t>
            </a:r>
          </a:p>
        </p:txBody>
      </p:sp>
    </p:spTree>
    <p:extLst>
      <p:ext uri="{BB962C8B-B14F-4D97-AF65-F5344CB8AC3E}">
        <p14:creationId xmlns:p14="http://schemas.microsoft.com/office/powerpoint/2010/main" val="227910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p:nvPr/>
        </p:nvSpPr>
        <p:spPr>
          <a:xfrm>
            <a:off x="540730" y="2665200"/>
            <a:ext cx="6286501" cy="415498"/>
          </a:xfrm>
          <a:prstGeom prst="rect">
            <a:avLst/>
          </a:prstGeom>
          <a:ln w="12700">
            <a:miter lim="400000"/>
          </a:ln>
          <a:extLst>
            <a:ext uri="{C572A759-6A51-4108-AA02-DFA0A04FC94B}">
              <ma14:wrappingTextBoxFlag xmlns="" xmlns:ma14="http://schemas.microsoft.com/office/mac/drawingml/2011/main" val="1"/>
            </a:ext>
          </a:extLst>
        </p:spPr>
        <p:txBody>
          <a:bodyPr wrap="square" lIns="34289" rIns="34289">
            <a:spAutoFit/>
          </a:bodyPr>
          <a:lstStyle/>
          <a:p>
            <a:pPr algn="l" defTabSz="342900" rtl="0">
              <a:defRPr sz="2800" b="1"/>
            </a:pPr>
            <a:r>
              <a:rPr sz="2100" b="1" dirty="0">
                <a:solidFill>
                  <a:prstClr val="black"/>
                </a:solidFill>
              </a:rPr>
              <a:t>Start your smoking</a:t>
            </a:r>
            <a:r>
              <a:rPr lang="en-US" sz="2100" b="1" dirty="0">
                <a:solidFill>
                  <a:prstClr val="black"/>
                </a:solidFill>
              </a:rPr>
              <a:t> cessation</a:t>
            </a:r>
            <a:r>
              <a:rPr sz="2100" b="1" dirty="0">
                <a:solidFill>
                  <a:prstClr val="black"/>
                </a:solidFill>
              </a:rPr>
              <a:t> plan with </a:t>
            </a:r>
            <a:r>
              <a:rPr lang="ar-EG" sz="2100" b="1" dirty="0">
                <a:solidFill>
                  <a:prstClr val="black"/>
                </a:solidFill>
              </a:rPr>
              <a:t>"</a:t>
            </a:r>
            <a:r>
              <a:rPr sz="2100" b="1" dirty="0">
                <a:solidFill>
                  <a:srgbClr val="37A76F"/>
                </a:solidFill>
              </a:rPr>
              <a:t>START</a:t>
            </a:r>
            <a:r>
              <a:rPr lang="ar-EG" sz="2100" b="1" dirty="0">
                <a:solidFill>
                  <a:prstClr val="black"/>
                </a:solidFill>
              </a:rPr>
              <a:t> "</a:t>
            </a:r>
            <a:endParaRPr sz="2100" b="1" dirty="0">
              <a:solidFill>
                <a:prstClr val="black"/>
              </a:solidFill>
            </a:endParaRPr>
          </a:p>
        </p:txBody>
      </p:sp>
      <p:sp>
        <p:nvSpPr>
          <p:cNvPr id="266" name="Shape 266"/>
          <p:cNvSpPr/>
          <p:nvPr/>
        </p:nvSpPr>
        <p:spPr>
          <a:xfrm>
            <a:off x="540731" y="3148129"/>
            <a:ext cx="3870544" cy="415498"/>
          </a:xfrm>
          <a:prstGeom prst="rect">
            <a:avLst/>
          </a:prstGeom>
          <a:ln w="12700">
            <a:miter lim="400000"/>
          </a:ln>
          <a:extLst>
            <a:ext uri="{C572A759-6A51-4108-AA02-DFA0A04FC94B}">
              <ma14:wrappingTextBoxFlag xmlns="" xmlns:ma14="http://schemas.microsoft.com/office/mac/drawingml/2011/main" val="1"/>
            </a:ext>
          </a:extLst>
        </p:spPr>
        <p:txBody>
          <a:bodyPr lIns="34289" rIns="34289">
            <a:spAutoFit/>
          </a:bodyPr>
          <a:lstStyle/>
          <a:p>
            <a:pPr algn="l" defTabSz="342900" rtl="0">
              <a:defRPr sz="2000" b="1"/>
            </a:pPr>
            <a:r>
              <a:rPr sz="2100" b="1" dirty="0">
                <a:solidFill>
                  <a:srgbClr val="37A76F"/>
                </a:solidFill>
                <a:latin typeface="Adobe Devanagari" panose="02040503050201020203" pitchFamily="18" charset="0"/>
                <a:cs typeface="Adobe Devanagari" panose="02040503050201020203" pitchFamily="18" charset="0"/>
              </a:rPr>
              <a:t>S = </a:t>
            </a:r>
            <a:r>
              <a:rPr sz="2100" b="1" dirty="0">
                <a:solidFill>
                  <a:prstClr val="black"/>
                </a:solidFill>
                <a:latin typeface="Adobe Devanagari" panose="02040503050201020203" pitchFamily="18" charset="0"/>
                <a:cs typeface="Adobe Devanagari" panose="02040503050201020203" pitchFamily="18" charset="0"/>
              </a:rPr>
              <a:t>Set a quit date. </a:t>
            </a:r>
          </a:p>
        </p:txBody>
      </p:sp>
      <p:sp>
        <p:nvSpPr>
          <p:cNvPr id="267" name="Shape 267"/>
          <p:cNvSpPr/>
          <p:nvPr/>
        </p:nvSpPr>
        <p:spPr>
          <a:xfrm>
            <a:off x="540731" y="3552364"/>
            <a:ext cx="8956110" cy="415498"/>
          </a:xfrm>
          <a:prstGeom prst="rect">
            <a:avLst/>
          </a:prstGeom>
          <a:ln w="12700">
            <a:miter lim="400000"/>
          </a:ln>
          <a:extLst>
            <a:ext uri="{C572A759-6A51-4108-AA02-DFA0A04FC94B}">
              <ma14:wrappingTextBoxFlag xmlns="" xmlns:ma14="http://schemas.microsoft.com/office/mac/drawingml/2011/main" val="1"/>
            </a:ext>
          </a:extLst>
        </p:spPr>
        <p:txBody>
          <a:bodyPr lIns="34289" rIns="34289">
            <a:spAutoFit/>
          </a:bodyPr>
          <a:lstStyle/>
          <a:p>
            <a:pPr algn="l" defTabSz="342900" rtl="0">
              <a:defRPr sz="2000" b="1"/>
            </a:pPr>
            <a:r>
              <a:rPr sz="2100" b="1" dirty="0">
                <a:solidFill>
                  <a:srgbClr val="37A76F"/>
                </a:solidFill>
                <a:latin typeface="Adobe Devanagari" panose="02040503050201020203" pitchFamily="18" charset="0"/>
                <a:cs typeface="Adobe Devanagari" panose="02040503050201020203" pitchFamily="18" charset="0"/>
              </a:rPr>
              <a:t>T = </a:t>
            </a:r>
            <a:r>
              <a:rPr sz="2100" b="1" dirty="0">
                <a:solidFill>
                  <a:prstClr val="black"/>
                </a:solidFill>
                <a:latin typeface="Adobe Devanagari" panose="02040503050201020203" pitchFamily="18" charset="0"/>
                <a:cs typeface="Adobe Devanagari" panose="02040503050201020203" pitchFamily="18" charset="0"/>
              </a:rPr>
              <a:t>Tell family, friends, and co-workers that you plan to quit.</a:t>
            </a:r>
          </a:p>
        </p:txBody>
      </p:sp>
      <p:sp>
        <p:nvSpPr>
          <p:cNvPr id="268" name="Shape 268"/>
          <p:cNvSpPr/>
          <p:nvPr/>
        </p:nvSpPr>
        <p:spPr>
          <a:xfrm>
            <a:off x="540731" y="3867540"/>
            <a:ext cx="6981396"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nchor="ctr">
            <a:spAutoFit/>
          </a:bodyPr>
          <a:lstStyle/>
          <a:p>
            <a:pPr algn="l" rtl="0">
              <a:defRPr sz="2000" b="1"/>
            </a:pPr>
            <a:r>
              <a:rPr sz="2100" b="1" dirty="0">
                <a:solidFill>
                  <a:srgbClr val="37A76F"/>
                </a:solidFill>
                <a:latin typeface="Adobe Devanagari" panose="02040503050201020203" pitchFamily="18" charset="0"/>
                <a:cs typeface="Adobe Devanagari" panose="02040503050201020203" pitchFamily="18" charset="0"/>
              </a:rPr>
              <a:t>A = </a:t>
            </a:r>
            <a:r>
              <a:rPr sz="2100" b="1" dirty="0">
                <a:solidFill>
                  <a:prstClr val="black"/>
                </a:solidFill>
                <a:latin typeface="Adobe Devanagari" panose="02040503050201020203" pitchFamily="18" charset="0"/>
                <a:cs typeface="Adobe Devanagari" panose="02040503050201020203" pitchFamily="18" charset="0"/>
              </a:rPr>
              <a:t>Anticipate and plan for the challenges you'll face while quitting.</a:t>
            </a:r>
          </a:p>
        </p:txBody>
      </p:sp>
      <p:sp>
        <p:nvSpPr>
          <p:cNvPr id="269" name="Shape 269"/>
          <p:cNvSpPr/>
          <p:nvPr/>
        </p:nvSpPr>
        <p:spPr>
          <a:xfrm>
            <a:off x="540731" y="4308834"/>
            <a:ext cx="8491425"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nchor="ctr">
            <a:spAutoFit/>
          </a:bodyPr>
          <a:lstStyle/>
          <a:p>
            <a:pPr algn="l" rtl="0">
              <a:defRPr sz="2000" b="1"/>
            </a:pPr>
            <a:r>
              <a:rPr sz="2100" b="1" dirty="0">
                <a:solidFill>
                  <a:srgbClr val="37A76F"/>
                </a:solidFill>
                <a:latin typeface="Adobe Devanagari" panose="02040503050201020203" pitchFamily="18" charset="0"/>
                <a:cs typeface="Adobe Devanagari" panose="02040503050201020203" pitchFamily="18" charset="0"/>
              </a:rPr>
              <a:t>R = </a:t>
            </a:r>
            <a:r>
              <a:rPr sz="2100" b="1" dirty="0">
                <a:solidFill>
                  <a:prstClr val="black"/>
                </a:solidFill>
                <a:latin typeface="Adobe Devanagari" panose="02040503050201020203" pitchFamily="18" charset="0"/>
                <a:cs typeface="Adobe Devanagari" panose="02040503050201020203" pitchFamily="18" charset="0"/>
              </a:rPr>
              <a:t>Remove cigarettes and other tobacco products from your home, car, and work.</a:t>
            </a:r>
          </a:p>
        </p:txBody>
      </p:sp>
      <p:sp>
        <p:nvSpPr>
          <p:cNvPr id="270" name="Shape 270"/>
          <p:cNvSpPr/>
          <p:nvPr/>
        </p:nvSpPr>
        <p:spPr>
          <a:xfrm>
            <a:off x="540730" y="4748028"/>
            <a:ext cx="5170003" cy="415498"/>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nchor="ctr">
            <a:spAutoFit/>
          </a:bodyPr>
          <a:lstStyle/>
          <a:p>
            <a:pPr algn="l" rtl="0">
              <a:defRPr sz="2000" b="1"/>
            </a:pPr>
            <a:r>
              <a:rPr sz="2100" b="1" dirty="0">
                <a:solidFill>
                  <a:srgbClr val="37A76F"/>
                </a:solidFill>
                <a:latin typeface="Adobe Devanagari" panose="02040503050201020203" pitchFamily="18" charset="0"/>
                <a:cs typeface="Adobe Devanagari" panose="02040503050201020203" pitchFamily="18" charset="0"/>
              </a:rPr>
              <a:t>T = </a:t>
            </a:r>
            <a:r>
              <a:rPr sz="2100" b="1" dirty="0">
                <a:solidFill>
                  <a:prstClr val="black"/>
                </a:solidFill>
                <a:latin typeface="Adobe Devanagari" panose="02040503050201020203" pitchFamily="18" charset="0"/>
                <a:cs typeface="Adobe Devanagari" panose="02040503050201020203" pitchFamily="18" charset="0"/>
              </a:rPr>
              <a:t>Talk to your doctor about getting help to quit.</a:t>
            </a:r>
          </a:p>
        </p:txBody>
      </p:sp>
      <p:sp>
        <p:nvSpPr>
          <p:cNvPr id="9" name="TextBox 8"/>
          <p:cNvSpPr txBox="1"/>
          <p:nvPr/>
        </p:nvSpPr>
        <p:spPr>
          <a:xfrm>
            <a:off x="1" y="1029427"/>
            <a:ext cx="9143999" cy="415498"/>
          </a:xfrm>
          <a:prstGeom prst="rect">
            <a:avLst/>
          </a:prstGeom>
          <a:solidFill>
            <a:schemeClr val="tx1">
              <a:lumMod val="65000"/>
              <a:lumOff val="35000"/>
            </a:schemeClr>
          </a:solidFill>
        </p:spPr>
        <p:txBody>
          <a:bodyPr wrap="square" rtlCol="0">
            <a:spAutoFit/>
          </a:bodyPr>
          <a:lstStyle/>
          <a:p>
            <a:pPr algn="ctr" defTabSz="342900" rtl="0"/>
            <a:r>
              <a:rPr lang="en-US" sz="2100" b="1" dirty="0">
                <a:solidFill>
                  <a:prstClr val="white"/>
                </a:solidFill>
              </a:rPr>
              <a:t>3.Assess</a:t>
            </a:r>
          </a:p>
        </p:txBody>
      </p:sp>
      <p:sp>
        <p:nvSpPr>
          <p:cNvPr id="10" name="عنوان 1"/>
          <p:cNvSpPr txBox="1">
            <a:spLocks/>
          </p:cNvSpPr>
          <p:nvPr/>
        </p:nvSpPr>
        <p:spPr>
          <a:xfrm>
            <a:off x="-172534" y="2113718"/>
            <a:ext cx="4086225" cy="528636"/>
          </a:xfrm>
          <a:prstGeom prst="rect">
            <a:avLst/>
          </a:prstGeom>
        </p:spPr>
        <p:txBody>
          <a:bodyPr vert="horz" lIns="68580" tIns="34290" rIns="68580" bIns="3429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400" u="sng" dirty="0">
                <a:solidFill>
                  <a:srgbClr val="44C1A3"/>
                </a:solidFill>
                <a:latin typeface="Adobe Heiti Std R" panose="020B0400000000000000" pitchFamily="34" charset="-128"/>
                <a:ea typeface="Adobe Heiti Std R" panose="020B0400000000000000" pitchFamily="34" charset="-128"/>
              </a:rPr>
              <a:t>Getting ready to quit</a:t>
            </a:r>
            <a:endParaRPr lang="ar-EG" sz="2400" u="sng" dirty="0">
              <a:solidFill>
                <a:srgbClr val="44C1A3"/>
              </a:solidFill>
              <a:latin typeface="Adobe Heiti Std R" panose="020B0400000000000000" pitchFamily="34" charset="-128"/>
              <a:ea typeface="Adobe Heiti Std R" panose="020B0400000000000000" pitchFamily="34" charset="-128"/>
            </a:endParaRPr>
          </a:p>
        </p:txBody>
      </p:sp>
    </p:spTree>
    <p:extLst>
      <p:ext uri="{BB962C8B-B14F-4D97-AF65-F5344CB8AC3E}">
        <p14:creationId xmlns:p14="http://schemas.microsoft.com/office/powerpoint/2010/main" val="2092978074"/>
      </p:ext>
    </p:extLst>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animBg="1"/>
      <p:bldP spid="266" grpId="0" animBg="1"/>
      <p:bldP spid="267" grpId="0" animBg="1"/>
      <p:bldP spid="268" grpId="0" animBg="1"/>
      <p:bldP spid="269" grpId="0" animBg="1"/>
      <p:bldP spid="27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tivational Interviewing- Smoking Cessation (Correc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5560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3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4294967295"/>
          </p:nvPr>
        </p:nvSpPr>
        <p:spPr>
          <a:xfrm>
            <a:off x="0" y="2481263"/>
            <a:ext cx="8304610" cy="2113360"/>
          </a:xfrm>
        </p:spPr>
        <p:txBody>
          <a:bodyPr>
            <a:normAutofit/>
          </a:bodyPr>
          <a:lstStyle/>
          <a:p>
            <a:pPr marL="0" indent="0">
              <a:buNone/>
            </a:pPr>
            <a:endParaRPr lang="en-US" dirty="0"/>
          </a:p>
          <a:p>
            <a:pPr lvl="1" algn="l" rtl="0"/>
            <a:r>
              <a:rPr lang="en-US" sz="1800" dirty="0"/>
              <a:t>To help the patient </a:t>
            </a:r>
            <a:r>
              <a:rPr lang="en-US" sz="1800" dirty="0">
                <a:solidFill>
                  <a:srgbClr val="9E0000"/>
                </a:solidFill>
              </a:rPr>
              <a:t>find the right treatment</a:t>
            </a:r>
            <a:r>
              <a:rPr lang="en-US" sz="1800" dirty="0"/>
              <a:t>. </a:t>
            </a:r>
          </a:p>
          <a:p>
            <a:pPr lvl="1" algn="l" rtl="0"/>
            <a:r>
              <a:rPr lang="en-US" sz="1800" dirty="0">
                <a:solidFill>
                  <a:srgbClr val="9E0000"/>
                </a:solidFill>
              </a:rPr>
              <a:t>Assess past quitting history and comorbidity. </a:t>
            </a:r>
          </a:p>
          <a:p>
            <a:pPr lvl="1" algn="l" rtl="0"/>
            <a:r>
              <a:rPr lang="en-US" sz="1800" dirty="0"/>
              <a:t>Ask about other smokers in the patient’s home and workplace. </a:t>
            </a:r>
          </a:p>
          <a:p>
            <a:pPr marL="342900" lvl="1" indent="0">
              <a:buNone/>
            </a:pPr>
            <a:endParaRPr lang="en-US" sz="1800" dirty="0"/>
          </a:p>
        </p:txBody>
      </p:sp>
      <p:sp>
        <p:nvSpPr>
          <p:cNvPr id="5" name="TextBox 4"/>
          <p:cNvSpPr txBox="1"/>
          <p:nvPr/>
        </p:nvSpPr>
        <p:spPr>
          <a:xfrm>
            <a:off x="1" y="1029427"/>
            <a:ext cx="9143999" cy="415498"/>
          </a:xfrm>
          <a:prstGeom prst="rect">
            <a:avLst/>
          </a:prstGeom>
          <a:solidFill>
            <a:schemeClr val="tx1">
              <a:lumMod val="65000"/>
              <a:lumOff val="35000"/>
            </a:schemeClr>
          </a:solidFill>
        </p:spPr>
        <p:txBody>
          <a:bodyPr wrap="square" rtlCol="0">
            <a:spAutoFit/>
          </a:bodyPr>
          <a:lstStyle/>
          <a:p>
            <a:pPr algn="ctr" defTabSz="342900" rtl="0"/>
            <a:r>
              <a:rPr lang="en-US" sz="2100" b="1" dirty="0">
                <a:solidFill>
                  <a:prstClr val="white"/>
                </a:solidFill>
              </a:rPr>
              <a:t>3.Assess</a:t>
            </a:r>
          </a:p>
        </p:txBody>
      </p:sp>
      <p:sp>
        <p:nvSpPr>
          <p:cNvPr id="6" name="عنوان 1"/>
          <p:cNvSpPr txBox="1">
            <a:spLocks/>
          </p:cNvSpPr>
          <p:nvPr/>
        </p:nvSpPr>
        <p:spPr>
          <a:xfrm>
            <a:off x="142875" y="2057402"/>
            <a:ext cx="2971800" cy="528636"/>
          </a:xfrm>
          <a:prstGeom prst="rect">
            <a:avLst/>
          </a:prstGeom>
        </p:spPr>
        <p:txBody>
          <a:bodyPr vert="horz" lIns="68580" tIns="34290" rIns="68580" bIns="3429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400" b="1" u="sng" dirty="0">
                <a:ln w="22225">
                  <a:solidFill>
                    <a:srgbClr val="63A537"/>
                  </a:solidFill>
                  <a:prstDash val="solid"/>
                </a:ln>
                <a:solidFill>
                  <a:srgbClr val="63A537">
                    <a:lumMod val="40000"/>
                    <a:lumOff val="60000"/>
                  </a:srgbClr>
                </a:solidFill>
                <a:effectLst/>
                <a:latin typeface="Adobe Heiti Std R" panose="020B0400000000000000" pitchFamily="34" charset="-128"/>
                <a:ea typeface="Adobe Heiti Std R" panose="020B0400000000000000" pitchFamily="34" charset="-128"/>
              </a:rPr>
              <a:t>Ready to Quit</a:t>
            </a:r>
            <a:endParaRPr lang="ar-EG" sz="2400" b="1" u="sng" dirty="0">
              <a:ln w="22225">
                <a:solidFill>
                  <a:srgbClr val="63A537"/>
                </a:solidFill>
                <a:prstDash val="solid"/>
              </a:ln>
              <a:solidFill>
                <a:srgbClr val="63A537">
                  <a:lumMod val="40000"/>
                  <a:lumOff val="60000"/>
                </a:srgbClr>
              </a:solidFill>
              <a:effectLst/>
              <a:latin typeface="Adobe Heiti Std R" panose="020B0400000000000000" pitchFamily="34" charset="-128"/>
              <a:ea typeface="Adobe Heiti Std R" panose="020B0400000000000000" pitchFamily="34" charset="-128"/>
            </a:endParaRPr>
          </a:p>
        </p:txBody>
      </p:sp>
      <p:sp>
        <p:nvSpPr>
          <p:cNvPr id="7" name="8-Point Star 6"/>
          <p:cNvSpPr/>
          <p:nvPr/>
        </p:nvSpPr>
        <p:spPr>
          <a:xfrm>
            <a:off x="142875" y="2128838"/>
            <a:ext cx="357188" cy="392907"/>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342900" rtl="0"/>
            <a:r>
              <a:rPr lang="en-US" sz="2100" b="1" dirty="0">
                <a:solidFill>
                  <a:prstClr val="white"/>
                </a:solidFill>
              </a:rPr>
              <a:t>3</a:t>
            </a:r>
          </a:p>
        </p:txBody>
      </p:sp>
    </p:spTree>
    <p:extLst>
      <p:ext uri="{BB962C8B-B14F-4D97-AF65-F5344CB8AC3E}">
        <p14:creationId xmlns:p14="http://schemas.microsoft.com/office/powerpoint/2010/main" val="26210999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029427"/>
            <a:ext cx="9143999" cy="415498"/>
          </a:xfrm>
          <a:prstGeom prst="rect">
            <a:avLst/>
          </a:prstGeom>
          <a:solidFill>
            <a:schemeClr val="tx1">
              <a:lumMod val="65000"/>
              <a:lumOff val="35000"/>
            </a:schemeClr>
          </a:solidFill>
        </p:spPr>
        <p:txBody>
          <a:bodyPr wrap="square" rtlCol="0">
            <a:spAutoFit/>
          </a:bodyPr>
          <a:lstStyle/>
          <a:p>
            <a:pPr algn="ctr" defTabSz="342900" rtl="0"/>
            <a:r>
              <a:rPr lang="en-US" sz="2100" b="1" dirty="0">
                <a:solidFill>
                  <a:prstClr val="white"/>
                </a:solidFill>
              </a:rPr>
              <a:t>3.Assess</a:t>
            </a:r>
          </a:p>
        </p:txBody>
      </p:sp>
      <p:sp>
        <p:nvSpPr>
          <p:cNvPr id="3" name="عنصر نائب للمحتوى 2"/>
          <p:cNvSpPr>
            <a:spLocks noGrp="1"/>
          </p:cNvSpPr>
          <p:nvPr>
            <p:ph idx="4294967295"/>
          </p:nvPr>
        </p:nvSpPr>
        <p:spPr>
          <a:xfrm>
            <a:off x="262646" y="2133552"/>
            <a:ext cx="8229600" cy="3495118"/>
          </a:xfrm>
        </p:spPr>
        <p:txBody>
          <a:bodyPr>
            <a:noAutofit/>
          </a:bodyPr>
          <a:lstStyle/>
          <a:p>
            <a:pPr marL="0" indent="0">
              <a:buNone/>
            </a:pPr>
            <a:endParaRPr lang="en-US" sz="1500" dirty="0"/>
          </a:p>
          <a:p>
            <a:pPr lvl="1" algn="l" rtl="0"/>
            <a:r>
              <a:rPr lang="en-US" sz="1500" dirty="0"/>
              <a:t>Support Strategies</a:t>
            </a:r>
          </a:p>
          <a:p>
            <a:pPr lvl="2" algn="l" rtl="0">
              <a:buFont typeface="Wingdings" panose="05000000000000000000" pitchFamily="2" charset="2"/>
              <a:buChar char="§"/>
            </a:pPr>
            <a:r>
              <a:rPr lang="en-US" sz="1500" dirty="0">
                <a:solidFill>
                  <a:srgbClr val="9E0000"/>
                </a:solidFill>
              </a:rPr>
              <a:t>Congratulate</a:t>
            </a:r>
            <a:r>
              <a:rPr lang="en-US" sz="1500" dirty="0"/>
              <a:t> the patient on his/her efforts.</a:t>
            </a:r>
          </a:p>
          <a:p>
            <a:pPr lvl="2" algn="l" rtl="0">
              <a:buFont typeface="Wingdings" panose="05000000000000000000" pitchFamily="2" charset="2"/>
              <a:buChar char="§"/>
            </a:pPr>
            <a:r>
              <a:rPr lang="en-US" sz="1500" dirty="0"/>
              <a:t>Encourage the patient to establish a </a:t>
            </a:r>
            <a:r>
              <a:rPr lang="en-US" sz="1500" dirty="0">
                <a:solidFill>
                  <a:srgbClr val="9E0000"/>
                </a:solidFill>
              </a:rPr>
              <a:t>self reward system </a:t>
            </a:r>
            <a:r>
              <a:rPr lang="en-US" sz="1500" dirty="0"/>
              <a:t>and use positive self-talk.</a:t>
            </a:r>
          </a:p>
          <a:p>
            <a:pPr lvl="1" algn="l" rtl="0"/>
            <a:r>
              <a:rPr lang="en-US" sz="1500" dirty="0"/>
              <a:t> Behavioral Strategies</a:t>
            </a:r>
          </a:p>
          <a:p>
            <a:pPr lvl="2" algn="l" rtl="0">
              <a:buFont typeface="Wingdings" panose="05000000000000000000" pitchFamily="2" charset="2"/>
              <a:buChar char="§"/>
            </a:pPr>
            <a:r>
              <a:rPr lang="en-US" sz="1500" dirty="0"/>
              <a:t> Discuss </a:t>
            </a:r>
            <a:r>
              <a:rPr lang="en-US" sz="1500" dirty="0">
                <a:solidFill>
                  <a:srgbClr val="9E0000"/>
                </a:solidFill>
              </a:rPr>
              <a:t>coping strategies for withdrawal symptoms</a:t>
            </a:r>
            <a:r>
              <a:rPr lang="en-US" sz="1500" dirty="0"/>
              <a:t>, urges and triggers.</a:t>
            </a:r>
          </a:p>
          <a:p>
            <a:pPr lvl="2" algn="l" rtl="0">
              <a:buFont typeface="Wingdings" panose="05000000000000000000" pitchFamily="2" charset="2"/>
              <a:buChar char="§"/>
            </a:pPr>
            <a:r>
              <a:rPr lang="en-US" sz="1500" dirty="0"/>
              <a:t> Discuss strategies for dealing with slips and </a:t>
            </a:r>
            <a:r>
              <a:rPr lang="en-US" sz="1500" dirty="0">
                <a:solidFill>
                  <a:srgbClr val="9E0000"/>
                </a:solidFill>
              </a:rPr>
              <a:t>relapses</a:t>
            </a:r>
          </a:p>
          <a:p>
            <a:pPr lvl="1" algn="l" rtl="0"/>
            <a:r>
              <a:rPr lang="en-US" sz="1500" dirty="0"/>
              <a:t> Tools </a:t>
            </a:r>
          </a:p>
          <a:p>
            <a:pPr lvl="2" algn="l" rtl="0">
              <a:buFont typeface="Wingdings" panose="05000000000000000000" pitchFamily="2" charset="2"/>
              <a:buChar char="§"/>
            </a:pPr>
            <a:r>
              <a:rPr lang="en-US" sz="1500" dirty="0"/>
              <a:t>Review use of stop-smoking </a:t>
            </a:r>
            <a:r>
              <a:rPr lang="en-US" sz="1500" dirty="0">
                <a:solidFill>
                  <a:srgbClr val="9E0000"/>
                </a:solidFill>
              </a:rPr>
              <a:t>medications</a:t>
            </a:r>
            <a:r>
              <a:rPr lang="en-US" sz="1500" dirty="0"/>
              <a:t>, if relevant.</a:t>
            </a:r>
          </a:p>
          <a:p>
            <a:pPr lvl="1" algn="l" rtl="0"/>
            <a:r>
              <a:rPr lang="en-US" sz="1500" dirty="0"/>
              <a:t> Follow-up </a:t>
            </a:r>
          </a:p>
          <a:p>
            <a:pPr lvl="2" algn="l" rtl="0">
              <a:buFont typeface="Wingdings" panose="05000000000000000000" pitchFamily="2" charset="2"/>
              <a:buChar char="§"/>
            </a:pPr>
            <a:r>
              <a:rPr lang="en-US" sz="1500" dirty="0"/>
              <a:t> Develop a specific follow-up plan that includes several visits or numerous phone contacts.</a:t>
            </a:r>
            <a:endParaRPr lang="ar-EG" sz="1500" dirty="0"/>
          </a:p>
        </p:txBody>
      </p:sp>
      <p:sp>
        <p:nvSpPr>
          <p:cNvPr id="5" name="عنوان 1"/>
          <p:cNvSpPr txBox="1">
            <a:spLocks/>
          </p:cNvSpPr>
          <p:nvPr/>
        </p:nvSpPr>
        <p:spPr>
          <a:xfrm>
            <a:off x="321013" y="1548221"/>
            <a:ext cx="6108362" cy="528636"/>
          </a:xfrm>
          <a:prstGeom prst="rect">
            <a:avLst/>
          </a:prstGeom>
        </p:spPr>
        <p:txBody>
          <a:bodyPr vert="horz" lIns="68580" tIns="34290" rIns="68580" bIns="3429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400" b="1" u="sng" dirty="0">
                <a:ln w="22225">
                  <a:solidFill>
                    <a:srgbClr val="63A537"/>
                  </a:solidFill>
                  <a:prstDash val="solid"/>
                </a:ln>
                <a:solidFill>
                  <a:srgbClr val="63A537">
                    <a:lumMod val="40000"/>
                    <a:lumOff val="60000"/>
                  </a:srgbClr>
                </a:solidFill>
                <a:effectLst/>
                <a:latin typeface="Adobe Heiti Std R" panose="020B0400000000000000" pitchFamily="34" charset="-128"/>
                <a:ea typeface="Adobe Heiti Std R" panose="020B0400000000000000" pitchFamily="34" charset="-128"/>
              </a:rPr>
              <a:t>Dealing with already quitted smokers:</a:t>
            </a:r>
            <a:endParaRPr lang="ar-EG" sz="2400" b="1" u="sng" dirty="0">
              <a:ln w="22225">
                <a:solidFill>
                  <a:srgbClr val="63A537"/>
                </a:solidFill>
                <a:prstDash val="solid"/>
              </a:ln>
              <a:solidFill>
                <a:srgbClr val="63A537">
                  <a:lumMod val="40000"/>
                  <a:lumOff val="60000"/>
                </a:srgbClr>
              </a:solidFill>
              <a:effectLst/>
              <a:latin typeface="Adobe Heiti Std R" panose="020B0400000000000000" pitchFamily="34" charset="-128"/>
              <a:ea typeface="Adobe Heiti Std R" panose="020B0400000000000000" pitchFamily="34" charset="-128"/>
            </a:endParaRPr>
          </a:p>
        </p:txBody>
      </p:sp>
      <p:sp>
        <p:nvSpPr>
          <p:cNvPr id="6" name="8-Point Star 5"/>
          <p:cNvSpPr/>
          <p:nvPr/>
        </p:nvSpPr>
        <p:spPr>
          <a:xfrm>
            <a:off x="142875" y="1619657"/>
            <a:ext cx="357188" cy="392907"/>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342900" rtl="0"/>
            <a:r>
              <a:rPr lang="en-US" sz="2100" b="1" dirty="0">
                <a:solidFill>
                  <a:prstClr val="white"/>
                </a:solidFill>
              </a:rPr>
              <a:t>3</a:t>
            </a:r>
          </a:p>
        </p:txBody>
      </p:sp>
    </p:spTree>
    <p:extLst>
      <p:ext uri="{BB962C8B-B14F-4D97-AF65-F5344CB8AC3E}">
        <p14:creationId xmlns:p14="http://schemas.microsoft.com/office/powerpoint/2010/main" val="207581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down)">
                                      <p:cBhvr>
                                        <p:cTn id="18" dur="500"/>
                                        <p:tgtEl>
                                          <p:spTgt spid="3">
                                            <p:txEl>
                                              <p:pRg st="4" end="4"/>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down)">
                                      <p:cBhvr>
                                        <p:cTn id="21" dur="500"/>
                                        <p:tgtEl>
                                          <p:spTgt spid="3">
                                            <p:txEl>
                                              <p:pRg st="5" end="5"/>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wipe(down)">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wipe(down)">
                                      <p:cBhvr>
                                        <p:cTn id="29" dur="500"/>
                                        <p:tgtEl>
                                          <p:spTgt spid="3">
                                            <p:txEl>
                                              <p:pRg st="7" end="7"/>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wipe(down)">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wipe(down)">
                                      <p:cBhvr>
                                        <p:cTn id="37" dur="500"/>
                                        <p:tgtEl>
                                          <p:spTgt spid="3">
                                            <p:txEl>
                                              <p:pRg st="9" end="9"/>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wipe(down)">
                                      <p:cBhvr>
                                        <p:cTn id="4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887" y="2755234"/>
            <a:ext cx="4329113" cy="2585323"/>
          </a:xfrm>
          <a:prstGeom prst="rect">
            <a:avLst/>
          </a:prstGeom>
        </p:spPr>
        <p:txBody>
          <a:bodyPr wrap="square">
            <a:spAutoFit/>
          </a:bodyPr>
          <a:lstStyle/>
          <a:p>
            <a:pPr algn="l" defTabSz="342900" rtl="0"/>
            <a:endParaRPr lang="en-US" sz="900" dirty="0">
              <a:solidFill>
                <a:srgbClr val="000000"/>
              </a:solidFill>
              <a:latin typeface="Garamond" panose="02020404030301010803" pitchFamily="18" charset="0"/>
            </a:endParaRPr>
          </a:p>
          <a:p>
            <a:pPr algn="l" defTabSz="342900" rtl="0"/>
            <a:endParaRPr lang="en-US" sz="900" dirty="0">
              <a:solidFill>
                <a:prstClr val="black"/>
              </a:solidFill>
              <a:latin typeface="Garamond" panose="02020404030301010803" pitchFamily="18" charset="0"/>
            </a:endParaRPr>
          </a:p>
          <a:p>
            <a:pPr algn="l" defTabSz="342900" rtl="0"/>
            <a:r>
              <a:rPr lang="en-US" sz="2400" b="1" dirty="0">
                <a:solidFill>
                  <a:prstClr val="black"/>
                </a:solidFill>
                <a:latin typeface="Garamond" panose="02020404030301010803" pitchFamily="18" charset="0"/>
              </a:rPr>
              <a:t>1.Ask </a:t>
            </a:r>
            <a:r>
              <a:rPr lang="en-US" sz="2400" dirty="0">
                <a:solidFill>
                  <a:prstClr val="black"/>
                </a:solidFill>
                <a:latin typeface="Garamond" panose="02020404030301010803" pitchFamily="18" charset="0"/>
              </a:rPr>
              <a:t>: about tobacco USE </a:t>
            </a:r>
          </a:p>
          <a:p>
            <a:pPr algn="l" defTabSz="342900" rtl="0"/>
            <a:r>
              <a:rPr lang="en-US" sz="2400" b="1" dirty="0">
                <a:solidFill>
                  <a:prstClr val="black"/>
                </a:solidFill>
                <a:latin typeface="Garamond" panose="02020404030301010803" pitchFamily="18" charset="0"/>
              </a:rPr>
              <a:t>2.Advise </a:t>
            </a:r>
            <a:r>
              <a:rPr lang="en-US" sz="2400" dirty="0">
                <a:solidFill>
                  <a:prstClr val="black"/>
                </a:solidFill>
                <a:latin typeface="Garamond" panose="02020404030301010803" pitchFamily="18" charset="0"/>
              </a:rPr>
              <a:t>: tobacco users to QUIT </a:t>
            </a:r>
          </a:p>
          <a:p>
            <a:pPr algn="l" defTabSz="342900" rtl="0"/>
            <a:r>
              <a:rPr lang="en-US" sz="2400" b="1" dirty="0">
                <a:solidFill>
                  <a:prstClr val="black"/>
                </a:solidFill>
                <a:latin typeface="Garamond" panose="02020404030301010803" pitchFamily="18" charset="0"/>
              </a:rPr>
              <a:t>3.Assess </a:t>
            </a:r>
            <a:r>
              <a:rPr lang="en-US" sz="2400" dirty="0">
                <a:solidFill>
                  <a:prstClr val="black"/>
                </a:solidFill>
                <a:latin typeface="Garamond" panose="02020404030301010803" pitchFamily="18" charset="0"/>
              </a:rPr>
              <a:t>: Readiness to make a quit attempt </a:t>
            </a:r>
          </a:p>
          <a:p>
            <a:pPr algn="l" defTabSz="342900" rtl="0"/>
            <a:r>
              <a:rPr lang="en-US" sz="2400" b="1" dirty="0">
                <a:solidFill>
                  <a:prstClr val="black"/>
                </a:solidFill>
                <a:latin typeface="Garamond" panose="02020404030301010803" pitchFamily="18" charset="0"/>
              </a:rPr>
              <a:t>4.Assist </a:t>
            </a:r>
            <a:r>
              <a:rPr lang="en-US" sz="2400" dirty="0">
                <a:solidFill>
                  <a:prstClr val="black"/>
                </a:solidFill>
                <a:latin typeface="Garamond" panose="02020404030301010803" pitchFamily="18" charset="0"/>
              </a:rPr>
              <a:t>: In Quit Attempt </a:t>
            </a:r>
          </a:p>
          <a:p>
            <a:pPr algn="l" defTabSz="342900" rtl="0"/>
            <a:r>
              <a:rPr lang="en-US" sz="2400" b="1" dirty="0">
                <a:solidFill>
                  <a:prstClr val="black"/>
                </a:solidFill>
                <a:latin typeface="Garamond" panose="02020404030301010803" pitchFamily="18" charset="0"/>
              </a:rPr>
              <a:t>5.Arrange</a:t>
            </a:r>
            <a:r>
              <a:rPr lang="en-US" sz="2400" dirty="0">
                <a:solidFill>
                  <a:prstClr val="black"/>
                </a:solidFill>
                <a:latin typeface="Garamond" panose="02020404030301010803" pitchFamily="18" charset="0"/>
              </a:rPr>
              <a:t>: Follow-up care </a:t>
            </a:r>
          </a:p>
        </p:txBody>
      </p:sp>
      <p:sp>
        <p:nvSpPr>
          <p:cNvPr id="4" name="Title 3"/>
          <p:cNvSpPr>
            <a:spLocks noGrp="1"/>
          </p:cNvSpPr>
          <p:nvPr>
            <p:ph type="title"/>
          </p:nvPr>
        </p:nvSpPr>
        <p:spPr/>
        <p:txBody>
          <a:bodyPr/>
          <a:lstStyle/>
          <a:p>
            <a:r>
              <a:rPr lang="en-US" dirty="0">
                <a:sym typeface="Wingdings" panose="05000000000000000000" pitchFamily="2" charset="2"/>
              </a:rPr>
              <a:t> </a:t>
            </a:r>
            <a:r>
              <a:rPr lang="en-US" dirty="0"/>
              <a:t>The 5 As approach: </a:t>
            </a:r>
          </a:p>
        </p:txBody>
      </p:sp>
    </p:spTree>
    <p:extLst>
      <p:ext uri="{BB962C8B-B14F-4D97-AF65-F5344CB8AC3E}">
        <p14:creationId xmlns:p14="http://schemas.microsoft.com/office/powerpoint/2010/main" val="1088342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362200"/>
            <a:ext cx="8229600" cy="424731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l"/>
            <a:endParaRPr lang="en-US" dirty="0" smtClean="0"/>
          </a:p>
          <a:p>
            <a:pPr algn="l"/>
            <a:r>
              <a:rPr lang="en-US" dirty="0" smtClean="0"/>
              <a:t>1. </a:t>
            </a:r>
            <a:r>
              <a:rPr lang="en-US" dirty="0"/>
              <a:t>to address their specific health needs to ensure that they realize their fullest potential and are able to contribute to national development</a:t>
            </a:r>
            <a:r>
              <a:rPr lang="en-US" dirty="0" smtClean="0"/>
              <a:t>.</a:t>
            </a:r>
          </a:p>
          <a:p>
            <a:pPr algn="l" fontAlgn="base"/>
            <a:r>
              <a:rPr lang="en-US" dirty="0" smtClean="0"/>
              <a:t>2.providing </a:t>
            </a:r>
            <a:r>
              <a:rPr lang="en-US" dirty="0"/>
              <a:t>health services.</a:t>
            </a:r>
          </a:p>
          <a:p>
            <a:pPr algn="l" fontAlgn="base"/>
            <a:r>
              <a:rPr lang="en-US" dirty="0" smtClean="0"/>
              <a:t>3.collecting </a:t>
            </a:r>
            <a:r>
              <a:rPr lang="en-US" dirty="0"/>
              <a:t>and using the data needed to plan and monitor health sector interventions.</a:t>
            </a:r>
          </a:p>
          <a:p>
            <a:pPr algn="l" fontAlgn="base"/>
            <a:r>
              <a:rPr lang="en-US" dirty="0" smtClean="0"/>
              <a:t>4.developing </a:t>
            </a:r>
            <a:r>
              <a:rPr lang="en-US" dirty="0"/>
              <a:t>and implementing health-promoting and health-protecting policies </a:t>
            </a:r>
            <a:r>
              <a:rPr lang="en-US" dirty="0" smtClean="0"/>
              <a:t>and mobilizing </a:t>
            </a:r>
            <a:r>
              <a:rPr lang="en-US" dirty="0"/>
              <a:t>and supporting other sectors</a:t>
            </a:r>
            <a:r>
              <a:rPr lang="en-US" dirty="0" smtClean="0"/>
              <a:t>.</a:t>
            </a:r>
          </a:p>
          <a:p>
            <a:pPr algn="l"/>
            <a:r>
              <a:rPr lang="en-US" dirty="0" smtClean="0"/>
              <a:t>5- because Adolescent </a:t>
            </a:r>
            <a:r>
              <a:rPr lang="en-US" dirty="0"/>
              <a:t>Health and Development affect Economic Prosperity</a:t>
            </a:r>
            <a:r>
              <a:rPr lang="en-US" dirty="0" smtClean="0"/>
              <a:t>.</a:t>
            </a:r>
          </a:p>
          <a:p>
            <a:pPr algn="l"/>
            <a:r>
              <a:rPr lang="en-US" dirty="0"/>
              <a:t>6-Investing in Youth Helps Break the Cycle of Poverty. </a:t>
            </a:r>
            <a:endParaRPr lang="en-US" dirty="0" smtClean="0"/>
          </a:p>
          <a:p>
            <a:pPr algn="l"/>
            <a:r>
              <a:rPr lang="en-US" dirty="0"/>
              <a:t>7-reversing the spread of HIV/AIDS; reducing maternal deaths; reducing infant and child deaths; developing and implementing strategies for decent and productive work for youth; and reducing poverty</a:t>
            </a:r>
            <a:r>
              <a:rPr lang="en-US" dirty="0" smtClean="0"/>
              <a:t>.</a:t>
            </a:r>
            <a:endParaRPr lang="en-US" dirty="0"/>
          </a:p>
          <a:p>
            <a:pPr algn="l"/>
            <a:endParaRPr lang="ar-SA" dirty="0"/>
          </a:p>
        </p:txBody>
      </p:sp>
      <p:sp>
        <p:nvSpPr>
          <p:cNvPr id="2" name="Rectangle 1"/>
          <p:cNvSpPr/>
          <p:nvPr/>
        </p:nvSpPr>
        <p:spPr>
          <a:xfrm>
            <a:off x="493486" y="860808"/>
            <a:ext cx="8229600" cy="92333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dirty="0"/>
              <a:t>adolescents - people face a range of health and social challenges.</a:t>
            </a:r>
          </a:p>
          <a:p>
            <a:r>
              <a:rPr lang="en-US" dirty="0"/>
              <a:t>many serious diseases in adulthood have their roots in behaviors initiated during adolescence. So, adolescence health important :-</a:t>
            </a:r>
          </a:p>
        </p:txBody>
      </p:sp>
    </p:spTree>
    <p:extLst>
      <p:ext uri="{BB962C8B-B14F-4D97-AF65-F5344CB8AC3E}">
        <p14:creationId xmlns:p14="http://schemas.microsoft.com/office/powerpoint/2010/main" val="23098807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106" y="2392323"/>
            <a:ext cx="8630291" cy="3379387"/>
          </a:xfrm>
          <a:prstGeom prst="rect">
            <a:avLst/>
          </a:prstGeom>
        </p:spPr>
        <p:txBody>
          <a:bodyPr wrap="square">
            <a:spAutoFit/>
          </a:bodyPr>
          <a:lstStyle/>
          <a:p>
            <a:pPr algn="l" defTabSz="342900" rtl="0" fontAlgn="base"/>
            <a:endParaRPr lang="en-US" dirty="0">
              <a:solidFill>
                <a:prstClr val="black"/>
              </a:solidFill>
            </a:endParaRPr>
          </a:p>
          <a:p>
            <a:pPr marL="342900" indent="-342900" algn="l" defTabSz="342900" rtl="0" fontAlgn="base">
              <a:lnSpc>
                <a:spcPct val="90000"/>
              </a:lnSpc>
              <a:spcBef>
                <a:spcPct val="20000"/>
              </a:spcBef>
              <a:buFontTx/>
              <a:buChar char="-"/>
            </a:pPr>
            <a:r>
              <a:rPr lang="en-US" sz="2100" dirty="0">
                <a:solidFill>
                  <a:prstClr val="black"/>
                </a:solidFill>
              </a:rPr>
              <a:t>spend as much free time as you can in public places where smoking is not allowed.</a:t>
            </a:r>
          </a:p>
          <a:p>
            <a:pPr marL="342900" indent="-342900" algn="l" defTabSz="342900" rtl="0" fontAlgn="base">
              <a:lnSpc>
                <a:spcPct val="90000"/>
              </a:lnSpc>
              <a:spcBef>
                <a:spcPct val="20000"/>
              </a:spcBef>
              <a:buFontTx/>
              <a:buChar char="-"/>
            </a:pPr>
            <a:endParaRPr lang="en-US" sz="2100" dirty="0">
              <a:solidFill>
                <a:prstClr val="black"/>
              </a:solidFill>
            </a:endParaRPr>
          </a:p>
          <a:p>
            <a:pPr marL="342900" indent="-342900" algn="l" defTabSz="342900" rtl="0" fontAlgn="base">
              <a:lnSpc>
                <a:spcPct val="90000"/>
              </a:lnSpc>
              <a:spcBef>
                <a:spcPct val="20000"/>
              </a:spcBef>
              <a:buFontTx/>
              <a:buChar char="-"/>
            </a:pPr>
            <a:r>
              <a:rPr lang="en-US" sz="2100" dirty="0">
                <a:solidFill>
                  <a:prstClr val="black"/>
                </a:solidFill>
              </a:rPr>
              <a:t>If you miss the feeling of having a cigarette in your hand, hold something else ( a pencil, a coin ) .</a:t>
            </a:r>
          </a:p>
          <a:p>
            <a:pPr marL="342900" indent="-342900" algn="l" defTabSz="342900" rtl="0" fontAlgn="base">
              <a:lnSpc>
                <a:spcPct val="90000"/>
              </a:lnSpc>
              <a:spcBef>
                <a:spcPct val="20000"/>
              </a:spcBef>
              <a:buFontTx/>
              <a:buChar char="-"/>
            </a:pPr>
            <a:endParaRPr lang="en-US" sz="2100" dirty="0">
              <a:solidFill>
                <a:prstClr val="black"/>
              </a:solidFill>
            </a:endParaRPr>
          </a:p>
          <a:p>
            <a:pPr marL="342900" indent="-342900" algn="l" defTabSz="342900" rtl="0" fontAlgn="base">
              <a:lnSpc>
                <a:spcPct val="90000"/>
              </a:lnSpc>
              <a:spcBef>
                <a:spcPct val="20000"/>
              </a:spcBef>
              <a:buFontTx/>
              <a:buChar char="-"/>
            </a:pPr>
            <a:r>
              <a:rPr lang="en-US" sz="2100" dirty="0">
                <a:solidFill>
                  <a:prstClr val="black"/>
                </a:solidFill>
              </a:rPr>
              <a:t>If you miss the feeling of having something in your mouth, try (toothpicks, cinnamon sticks, </a:t>
            </a:r>
            <a:r>
              <a:rPr lang="ar-EG" sz="2700" dirty="0">
                <a:solidFill>
                  <a:prstClr val="black"/>
                </a:solidFill>
              </a:rPr>
              <a:t>السواك</a:t>
            </a:r>
            <a:r>
              <a:rPr lang="en-US" sz="2100" dirty="0">
                <a:solidFill>
                  <a:prstClr val="black"/>
                </a:solidFill>
              </a:rPr>
              <a:t>) </a:t>
            </a:r>
            <a:endParaRPr lang="en-US" dirty="0">
              <a:solidFill>
                <a:prstClr val="black"/>
              </a:solidFill>
            </a:endParaRPr>
          </a:p>
          <a:p>
            <a:pPr algn="l" defTabSz="342900" rtl="0" fontAlgn="base"/>
            <a:endParaRPr lang="en-US" dirty="0">
              <a:solidFill>
                <a:prstClr val="black"/>
              </a:solidFill>
            </a:endParaRPr>
          </a:p>
        </p:txBody>
      </p:sp>
      <p:sp>
        <p:nvSpPr>
          <p:cNvPr id="3" name="TextBox 2"/>
          <p:cNvSpPr txBox="1"/>
          <p:nvPr/>
        </p:nvSpPr>
        <p:spPr>
          <a:xfrm>
            <a:off x="1" y="1029428"/>
            <a:ext cx="9143999" cy="738664"/>
          </a:xfrm>
          <a:prstGeom prst="rect">
            <a:avLst/>
          </a:prstGeom>
          <a:solidFill>
            <a:schemeClr val="tx1">
              <a:lumMod val="65000"/>
              <a:lumOff val="35000"/>
            </a:schemeClr>
          </a:solidFill>
        </p:spPr>
        <p:txBody>
          <a:bodyPr wrap="square" rtlCol="0">
            <a:spAutoFit/>
          </a:bodyPr>
          <a:lstStyle/>
          <a:p>
            <a:pPr algn="ctr" defTabSz="342900" rtl="0"/>
            <a:r>
              <a:rPr lang="en-US" sz="2100" b="1" dirty="0">
                <a:solidFill>
                  <a:prstClr val="white"/>
                </a:solidFill>
              </a:rPr>
              <a:t>Role of PHC and smoking cessation clinics </a:t>
            </a:r>
          </a:p>
          <a:p>
            <a:pPr algn="ctr" defTabSz="342900" rtl="0"/>
            <a:r>
              <a:rPr lang="en-US" sz="2100" b="1" dirty="0">
                <a:solidFill>
                  <a:prstClr val="white"/>
                </a:solidFill>
              </a:rPr>
              <a:t>“Approaching smokers to quit”</a:t>
            </a:r>
          </a:p>
        </p:txBody>
      </p:sp>
      <p:sp>
        <p:nvSpPr>
          <p:cNvPr id="5" name="عنوان 1"/>
          <p:cNvSpPr txBox="1">
            <a:spLocks/>
          </p:cNvSpPr>
          <p:nvPr/>
        </p:nvSpPr>
        <p:spPr>
          <a:xfrm>
            <a:off x="285106" y="1999418"/>
            <a:ext cx="5958532" cy="528636"/>
          </a:xfrm>
          <a:prstGeom prst="rect">
            <a:avLst/>
          </a:prstGeom>
        </p:spPr>
        <p:txBody>
          <a:bodyPr vert="horz" lIns="68580" tIns="34290" rIns="68580" bIns="3429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400" u="sng" dirty="0">
                <a:solidFill>
                  <a:srgbClr val="44C1A3"/>
                </a:solidFill>
                <a:latin typeface="Adobe Heiti Std R" panose="020B0400000000000000" pitchFamily="34" charset="-128"/>
                <a:ea typeface="Adobe Heiti Std R" panose="020B0400000000000000" pitchFamily="34" charset="-128"/>
              </a:rPr>
              <a:t>Some advices that could help in quitting:</a:t>
            </a:r>
          </a:p>
        </p:txBody>
      </p:sp>
    </p:spTree>
    <p:extLst>
      <p:ext uri="{BB962C8B-B14F-4D97-AF65-F5344CB8AC3E}">
        <p14:creationId xmlns:p14="http://schemas.microsoft.com/office/powerpoint/2010/main" val="401786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wipe(down)">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wipe(down)">
                                      <p:cBhvr>
                                        <p:cTn id="1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4294967295"/>
          </p:nvPr>
        </p:nvSpPr>
        <p:spPr>
          <a:xfrm>
            <a:off x="373857" y="2782491"/>
            <a:ext cx="8770144" cy="2994422"/>
          </a:xfrm>
        </p:spPr>
        <p:txBody>
          <a:bodyPr>
            <a:normAutofit/>
          </a:bodyPr>
          <a:lstStyle/>
          <a:p>
            <a:pPr marL="342900" indent="-342900" fontAlgn="base">
              <a:lnSpc>
                <a:spcPct val="90000"/>
              </a:lnSpc>
              <a:buFontTx/>
              <a:buChar char="-"/>
            </a:pPr>
            <a:r>
              <a:rPr lang="en-US" sz="2100" dirty="0"/>
              <a:t>Call a friend, family member when you need extra help or support.</a:t>
            </a:r>
          </a:p>
          <a:p>
            <a:pPr marL="342900" indent="-342900" fontAlgn="base">
              <a:lnSpc>
                <a:spcPct val="90000"/>
              </a:lnSpc>
              <a:buFontTx/>
              <a:buChar char="-"/>
            </a:pPr>
            <a:endParaRPr lang="en-US" sz="2100" dirty="0"/>
          </a:p>
          <a:p>
            <a:pPr marL="342900" indent="-342900" fontAlgn="base">
              <a:lnSpc>
                <a:spcPct val="90000"/>
              </a:lnSpc>
              <a:buFontTx/>
              <a:buChar char="-"/>
            </a:pPr>
            <a:r>
              <a:rPr lang="en-US" sz="2100" dirty="0"/>
              <a:t>Work out to relieve stress</a:t>
            </a:r>
          </a:p>
          <a:p>
            <a:pPr marL="342900" indent="-342900" fontAlgn="base">
              <a:lnSpc>
                <a:spcPct val="90000"/>
              </a:lnSpc>
              <a:buFontTx/>
              <a:buChar char="-"/>
            </a:pPr>
            <a:endParaRPr lang="en-US" sz="2100" dirty="0"/>
          </a:p>
          <a:p>
            <a:pPr marL="342900" indent="-342900" fontAlgn="base">
              <a:lnSpc>
                <a:spcPct val="90000"/>
              </a:lnSpc>
              <a:buFontTx/>
              <a:buChar char="-"/>
            </a:pPr>
            <a:r>
              <a:rPr lang="en-US" sz="2100" dirty="0"/>
              <a:t>Attend group behavior therapy involves scheduled meetings where people who smoke receive information, advice and encouragement and some form of behavioral intervention</a:t>
            </a:r>
          </a:p>
        </p:txBody>
      </p:sp>
      <p:sp>
        <p:nvSpPr>
          <p:cNvPr id="3" name="TextBox 2"/>
          <p:cNvSpPr txBox="1"/>
          <p:nvPr/>
        </p:nvSpPr>
        <p:spPr>
          <a:xfrm>
            <a:off x="1" y="1029428"/>
            <a:ext cx="9143999" cy="738664"/>
          </a:xfrm>
          <a:prstGeom prst="rect">
            <a:avLst/>
          </a:prstGeom>
          <a:solidFill>
            <a:schemeClr val="tx1">
              <a:lumMod val="65000"/>
              <a:lumOff val="35000"/>
            </a:schemeClr>
          </a:solidFill>
        </p:spPr>
        <p:txBody>
          <a:bodyPr wrap="square" rtlCol="0">
            <a:spAutoFit/>
          </a:bodyPr>
          <a:lstStyle/>
          <a:p>
            <a:pPr algn="ctr" defTabSz="342900" rtl="0"/>
            <a:r>
              <a:rPr lang="en-US" sz="2100" b="1" dirty="0">
                <a:solidFill>
                  <a:prstClr val="white"/>
                </a:solidFill>
              </a:rPr>
              <a:t>Role of PHC and smoking cessation clinics </a:t>
            </a:r>
          </a:p>
          <a:p>
            <a:pPr algn="ctr" defTabSz="342900" rtl="0"/>
            <a:r>
              <a:rPr lang="en-US" sz="2100" b="1" dirty="0">
                <a:solidFill>
                  <a:prstClr val="white"/>
                </a:solidFill>
              </a:rPr>
              <a:t>“Approaching smokers to quit”</a:t>
            </a:r>
          </a:p>
        </p:txBody>
      </p:sp>
      <p:sp>
        <p:nvSpPr>
          <p:cNvPr id="5" name="عنوان 1"/>
          <p:cNvSpPr txBox="1">
            <a:spLocks/>
          </p:cNvSpPr>
          <p:nvPr/>
        </p:nvSpPr>
        <p:spPr>
          <a:xfrm>
            <a:off x="285106" y="1999418"/>
            <a:ext cx="5958532" cy="528636"/>
          </a:xfrm>
          <a:prstGeom prst="rect">
            <a:avLst/>
          </a:prstGeom>
        </p:spPr>
        <p:txBody>
          <a:bodyPr vert="horz" lIns="68580" tIns="34290" rIns="68580" bIns="3429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400" u="sng" dirty="0">
                <a:solidFill>
                  <a:srgbClr val="44C1A3"/>
                </a:solidFill>
                <a:latin typeface="Adobe Heiti Std R" panose="020B0400000000000000" pitchFamily="34" charset="-128"/>
                <a:ea typeface="Adobe Heiti Std R" panose="020B0400000000000000" pitchFamily="34" charset="-128"/>
              </a:rPr>
              <a:t>Some advices that could help in quitting:</a:t>
            </a:r>
          </a:p>
        </p:txBody>
      </p:sp>
    </p:spTree>
    <p:extLst>
      <p:ext uri="{BB962C8B-B14F-4D97-AF65-F5344CB8AC3E}">
        <p14:creationId xmlns:p14="http://schemas.microsoft.com/office/powerpoint/2010/main" val="345419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down)">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573" y="1236628"/>
            <a:ext cx="8229600" cy="820772"/>
          </a:xfrm>
        </p:spPr>
        <p:txBody>
          <a:bodyPr/>
          <a:lstStyle/>
          <a:p>
            <a:r>
              <a:rPr lang="en-US" sz="5400" dirty="0">
                <a:sym typeface="Wingdings" panose="05000000000000000000" pitchFamily="2" charset="2"/>
              </a:rPr>
              <a:t> </a:t>
            </a:r>
            <a:r>
              <a:rPr lang="en-US" dirty="0"/>
              <a:t>Case based discussion</a:t>
            </a:r>
          </a:p>
        </p:txBody>
      </p:sp>
      <p:sp>
        <p:nvSpPr>
          <p:cNvPr id="3" name="عنصر نائب للمحتوى 2"/>
          <p:cNvSpPr>
            <a:spLocks noGrp="1"/>
          </p:cNvSpPr>
          <p:nvPr>
            <p:ph idx="1"/>
          </p:nvPr>
        </p:nvSpPr>
        <p:spPr>
          <a:xfrm>
            <a:off x="233464" y="2437590"/>
            <a:ext cx="8740302" cy="3563160"/>
          </a:xfrm>
        </p:spPr>
        <p:txBody>
          <a:bodyPr>
            <a:noAutofit/>
          </a:bodyPr>
          <a:lstStyle/>
          <a:p>
            <a:pPr marL="0" indent="0">
              <a:buNone/>
            </a:pPr>
            <a:r>
              <a:rPr lang="en-US" sz="1800" dirty="0"/>
              <a:t>27 year-old male visits the PHC clinic. He is willing and ready to quit from smoking.</a:t>
            </a:r>
          </a:p>
          <a:p>
            <a:pPr marL="0" indent="0">
              <a:buNone/>
            </a:pPr>
            <a:endParaRPr lang="en-US" sz="1800" dirty="0"/>
          </a:p>
          <a:p>
            <a:pPr marL="0" indent="0">
              <a:buNone/>
            </a:pPr>
            <a:r>
              <a:rPr lang="en-US" sz="1800" b="1" dirty="0">
                <a:solidFill>
                  <a:srgbClr val="C00000"/>
                </a:solidFill>
              </a:rPr>
              <a:t>How to approach this patient?</a:t>
            </a:r>
          </a:p>
          <a:p>
            <a:pPr marL="0" indent="0">
              <a:buNone/>
            </a:pPr>
            <a:r>
              <a:rPr lang="en-US" sz="1800" dirty="0"/>
              <a:t>1- Taking history of smoking </a:t>
            </a:r>
            <a:r>
              <a:rPr lang="en-US" sz="1800" b="1" dirty="0"/>
              <a:t>(type, numbers per day, comorbidities, for how long, If tried to quit before?, other smokers at home/work place?)</a:t>
            </a:r>
          </a:p>
          <a:p>
            <a:pPr marL="0" indent="0">
              <a:buNone/>
            </a:pPr>
            <a:r>
              <a:rPr lang="en-US" sz="1800" dirty="0"/>
              <a:t>2- Assess the patient willing </a:t>
            </a:r>
            <a:r>
              <a:rPr lang="en-US" sz="1800" b="1" dirty="0"/>
              <a:t>(START?)</a:t>
            </a:r>
          </a:p>
          <a:p>
            <a:pPr marL="0" indent="0">
              <a:buNone/>
            </a:pPr>
            <a:r>
              <a:rPr lang="en-US" sz="1800" b="1" dirty="0"/>
              <a:t>3-  other options ?</a:t>
            </a:r>
          </a:p>
        </p:txBody>
      </p:sp>
    </p:spTree>
    <p:extLst>
      <p:ext uri="{BB962C8B-B14F-4D97-AF65-F5344CB8AC3E}">
        <p14:creationId xmlns:p14="http://schemas.microsoft.com/office/powerpoint/2010/main" val="47987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6912" y="2666595"/>
            <a:ext cx="8250149" cy="3048405"/>
          </a:xfrm>
        </p:spPr>
        <p:txBody>
          <a:bodyPr>
            <a:noAutofit/>
          </a:bodyPr>
          <a:lstStyle/>
          <a:p>
            <a:pPr marL="0" indent="0">
              <a:buNone/>
            </a:pPr>
            <a:r>
              <a:rPr lang="en-US" sz="1600" dirty="0"/>
              <a:t>●</a:t>
            </a:r>
            <a:r>
              <a:rPr lang="en-US" sz="1600" b="1" dirty="0">
                <a:solidFill>
                  <a:schemeClr val="tx1"/>
                </a:solidFill>
              </a:rPr>
              <a:t>Risky use/abuse</a:t>
            </a:r>
            <a:r>
              <a:rPr lang="en-US" sz="1600" dirty="0">
                <a:solidFill>
                  <a:schemeClr val="tx1"/>
                </a:solidFill>
              </a:rPr>
              <a:t> </a:t>
            </a:r>
          </a:p>
          <a:p>
            <a:pPr marL="0" indent="0">
              <a:buNone/>
            </a:pPr>
            <a:r>
              <a:rPr lang="en-US" sz="1600" dirty="0">
                <a:solidFill>
                  <a:schemeClr val="tx1"/>
                </a:solidFill>
              </a:rPr>
              <a:t>characterized by </a:t>
            </a:r>
            <a:r>
              <a:rPr lang="en-US" sz="1600" dirty="0">
                <a:solidFill>
                  <a:srgbClr val="FFC000"/>
                </a:solidFill>
              </a:rPr>
              <a:t>consumption amounts </a:t>
            </a:r>
            <a:r>
              <a:rPr lang="en-US" sz="1600" dirty="0">
                <a:solidFill>
                  <a:schemeClr val="tx1"/>
                </a:solidFill>
              </a:rPr>
              <a:t>that increase the likelihood of health consequences.</a:t>
            </a:r>
          </a:p>
          <a:p>
            <a:pPr marL="0" indent="0">
              <a:buNone/>
            </a:pPr>
            <a:endParaRPr lang="en-US" sz="1600" dirty="0">
              <a:solidFill>
                <a:schemeClr val="tx1"/>
              </a:solidFill>
            </a:endParaRPr>
          </a:p>
          <a:p>
            <a:pPr marL="0" indent="0">
              <a:buNone/>
            </a:pPr>
            <a:r>
              <a:rPr lang="en-US" sz="1600" dirty="0">
                <a:solidFill>
                  <a:schemeClr val="tx1"/>
                </a:solidFill>
              </a:rPr>
              <a:t>●</a:t>
            </a:r>
            <a:r>
              <a:rPr lang="en-US" sz="1600" b="1" dirty="0">
                <a:solidFill>
                  <a:schemeClr val="tx1"/>
                </a:solidFill>
              </a:rPr>
              <a:t>Physical dependence</a:t>
            </a:r>
            <a:r>
              <a:rPr lang="en-US" sz="1600" dirty="0">
                <a:solidFill>
                  <a:schemeClr val="tx1"/>
                </a:solidFill>
              </a:rPr>
              <a:t> </a:t>
            </a:r>
          </a:p>
          <a:p>
            <a:pPr marL="0" indent="0">
              <a:buNone/>
            </a:pPr>
            <a:r>
              <a:rPr lang="en-US" sz="1600" dirty="0">
                <a:solidFill>
                  <a:schemeClr val="tx1"/>
                </a:solidFill>
              </a:rPr>
              <a:t>A state of adaptation that is manifested by a </a:t>
            </a:r>
            <a:r>
              <a:rPr lang="en-US" sz="1600" dirty="0">
                <a:solidFill>
                  <a:srgbClr val="FFC000"/>
                </a:solidFill>
              </a:rPr>
              <a:t>withdrawal syndrome </a:t>
            </a:r>
            <a:r>
              <a:rPr lang="en-US" sz="1600" dirty="0">
                <a:solidFill>
                  <a:schemeClr val="tx1"/>
                </a:solidFill>
              </a:rPr>
              <a:t>that can be produced by abrupt cessation of a substance or by tolerance to the substance.</a:t>
            </a:r>
          </a:p>
          <a:p>
            <a:pPr marL="0" indent="0">
              <a:buNone/>
            </a:pPr>
            <a:endParaRPr lang="en-US" sz="1600" dirty="0">
              <a:solidFill>
                <a:schemeClr val="tx1"/>
              </a:solidFill>
            </a:endParaRPr>
          </a:p>
          <a:p>
            <a:pPr marL="0" indent="0">
              <a:buNone/>
            </a:pPr>
            <a:r>
              <a:rPr lang="en-US" sz="1800" dirty="0"/>
              <a:t>●</a:t>
            </a:r>
            <a:r>
              <a:rPr lang="en-US" sz="1600" b="1" dirty="0">
                <a:solidFill>
                  <a:schemeClr val="tx1"/>
                </a:solidFill>
              </a:rPr>
              <a:t>Addiction</a:t>
            </a:r>
            <a:r>
              <a:rPr lang="en-US" sz="1600" dirty="0">
                <a:solidFill>
                  <a:schemeClr val="tx1"/>
                </a:solidFill>
              </a:rPr>
              <a:t> </a:t>
            </a:r>
          </a:p>
          <a:p>
            <a:pPr marL="0" indent="0">
              <a:buNone/>
            </a:pPr>
            <a:r>
              <a:rPr lang="en-US" sz="1600" dirty="0">
                <a:solidFill>
                  <a:schemeClr val="tx1"/>
                </a:solidFill>
              </a:rPr>
              <a:t> A primary, chronic, </a:t>
            </a:r>
            <a:r>
              <a:rPr lang="en-US" sz="1600" dirty="0" err="1">
                <a:solidFill>
                  <a:schemeClr val="tx1"/>
                </a:solidFill>
              </a:rPr>
              <a:t>neurobiologic</a:t>
            </a:r>
            <a:r>
              <a:rPr lang="en-US" sz="1600" dirty="0">
                <a:solidFill>
                  <a:schemeClr val="tx1"/>
                </a:solidFill>
              </a:rPr>
              <a:t> disease, with psychosocial, and environmental factors influencing its development and manifestations. Addiction is characterized by </a:t>
            </a:r>
            <a:r>
              <a:rPr lang="en-US" sz="1600" dirty="0">
                <a:solidFill>
                  <a:srgbClr val="FFC000"/>
                </a:solidFill>
              </a:rPr>
              <a:t>behaviors</a:t>
            </a:r>
            <a:r>
              <a:rPr lang="en-US" sz="1600" dirty="0">
                <a:solidFill>
                  <a:schemeClr val="tx1"/>
                </a:solidFill>
              </a:rPr>
              <a:t> that include impaired control over substance use, compulsive use, continued use despite harm, and craving.</a:t>
            </a:r>
          </a:p>
        </p:txBody>
      </p:sp>
      <p:sp>
        <p:nvSpPr>
          <p:cNvPr id="5" name="Title 1"/>
          <p:cNvSpPr>
            <a:spLocks noGrp="1"/>
          </p:cNvSpPr>
          <p:nvPr>
            <p:ph type="title"/>
          </p:nvPr>
        </p:nvSpPr>
        <p:spPr>
          <a:xfrm>
            <a:off x="607500" y="1188994"/>
            <a:ext cx="7928999" cy="727838"/>
          </a:xfrm>
        </p:spPr>
        <p:txBody>
          <a:bodyPr/>
          <a:lstStyle/>
          <a:p>
            <a:r>
              <a:rPr lang="en-US" dirty="0">
                <a:sym typeface="Wingdings" panose="05000000000000000000" pitchFamily="2" charset="2"/>
              </a:rPr>
              <a:t> </a:t>
            </a:r>
            <a:r>
              <a:rPr lang="en-US" dirty="0">
                <a:solidFill>
                  <a:schemeClr val="bg1"/>
                </a:solidFill>
              </a:rPr>
              <a:t>Substance Abuse</a:t>
            </a:r>
            <a:endParaRPr lang="en-US" dirty="0"/>
          </a:p>
        </p:txBody>
      </p:sp>
    </p:spTree>
    <p:extLst>
      <p:ext uri="{BB962C8B-B14F-4D97-AF65-F5344CB8AC3E}">
        <p14:creationId xmlns:p14="http://schemas.microsoft.com/office/powerpoint/2010/main" val="81368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1538" y="1494993"/>
            <a:ext cx="7000875" cy="1246495"/>
          </a:xfrm>
          <a:prstGeom prst="rect">
            <a:avLst/>
          </a:prstGeom>
        </p:spPr>
        <p:txBody>
          <a:bodyPr wrap="square">
            <a:spAutoFit/>
          </a:bodyPr>
          <a:lstStyle/>
          <a:p>
            <a:pPr algn="l" defTabSz="342900" rtl="0"/>
            <a:r>
              <a:rPr lang="en-US" sz="2400" b="1" dirty="0">
                <a:solidFill>
                  <a:srgbClr val="333333"/>
                </a:solidFill>
                <a:latin typeface="Constantia" panose="02030602050306030303" pitchFamily="18" charset="0"/>
              </a:rPr>
              <a:t>Substance use disorders in Saudi Arabia: review article</a:t>
            </a:r>
          </a:p>
          <a:p>
            <a:pPr algn="l" defTabSz="342900" rtl="0"/>
            <a:r>
              <a:rPr lang="en-US" sz="1350" b="1" dirty="0" err="1">
                <a:solidFill>
                  <a:prstClr val="black"/>
                </a:solidFill>
                <a:hlinkClick r:id="rId3"/>
              </a:rPr>
              <a:t>Medhat</a:t>
            </a:r>
            <a:r>
              <a:rPr lang="en-US" sz="1350" b="1" dirty="0">
                <a:solidFill>
                  <a:prstClr val="black"/>
                </a:solidFill>
                <a:hlinkClick r:id="rId3"/>
              </a:rPr>
              <a:t> </a:t>
            </a:r>
            <a:r>
              <a:rPr lang="en-US" sz="1350" b="1" dirty="0" err="1">
                <a:solidFill>
                  <a:prstClr val="black"/>
                </a:solidFill>
                <a:hlinkClick r:id="rId3"/>
              </a:rPr>
              <a:t>Bassiony</a:t>
            </a:r>
            <a:r>
              <a:rPr lang="en-US" sz="1350" dirty="0">
                <a:solidFill>
                  <a:prstClr val="black"/>
                </a:solidFill>
                <a:hlinkClick r:id="rId3"/>
              </a:rPr>
              <a:t/>
            </a:r>
            <a:br>
              <a:rPr lang="en-US" sz="1350" dirty="0">
                <a:solidFill>
                  <a:prstClr val="black"/>
                </a:solidFill>
                <a:hlinkClick r:id="rId3"/>
              </a:rPr>
            </a:br>
            <a:r>
              <a:rPr lang="en-US" sz="1350" dirty="0">
                <a:solidFill>
                  <a:prstClr val="black"/>
                </a:solidFill>
              </a:rPr>
              <a:t>Published online: 19 Feb 2013</a:t>
            </a:r>
          </a:p>
        </p:txBody>
      </p:sp>
      <p:sp>
        <p:nvSpPr>
          <p:cNvPr id="4" name="Rectangle 3"/>
          <p:cNvSpPr/>
          <p:nvPr/>
        </p:nvSpPr>
        <p:spPr>
          <a:xfrm>
            <a:off x="871537" y="3149166"/>
            <a:ext cx="7215188" cy="2308324"/>
          </a:xfrm>
          <a:prstGeom prst="rect">
            <a:avLst/>
          </a:prstGeom>
        </p:spPr>
        <p:txBody>
          <a:bodyPr wrap="square">
            <a:spAutoFit/>
          </a:bodyPr>
          <a:lstStyle/>
          <a:p>
            <a:pPr algn="just" defTabSz="342900" rtl="0"/>
            <a:r>
              <a:rPr lang="en-US" dirty="0">
                <a:solidFill>
                  <a:srgbClr val="333333"/>
                </a:solidFill>
                <a:latin typeface="Open Sans"/>
              </a:rPr>
              <a:t>Adolescents </a:t>
            </a:r>
            <a:r>
              <a:rPr lang="en-US" dirty="0">
                <a:solidFill>
                  <a:srgbClr val="C00000"/>
                </a:solidFill>
                <a:latin typeface="Open Sans"/>
              </a:rPr>
              <a:t>initiated the use of illicit drugs before or roughly simultaneously with tobacco smoking in the vicinity of 15 </a:t>
            </a:r>
            <a:r>
              <a:rPr lang="en-US" dirty="0">
                <a:solidFill>
                  <a:srgbClr val="333333"/>
                </a:solidFill>
                <a:latin typeface="Open Sans"/>
              </a:rPr>
              <a:t>years of age, with </a:t>
            </a:r>
            <a:r>
              <a:rPr lang="en-US" dirty="0">
                <a:solidFill>
                  <a:srgbClr val="C00000"/>
                </a:solidFill>
                <a:latin typeface="Open Sans"/>
              </a:rPr>
              <a:t>amphetamine</a:t>
            </a:r>
            <a:r>
              <a:rPr lang="en-US" dirty="0">
                <a:solidFill>
                  <a:srgbClr val="333333"/>
                </a:solidFill>
                <a:latin typeface="Open Sans"/>
              </a:rPr>
              <a:t> usually being the first drug to be used after tobacco smoking.</a:t>
            </a:r>
          </a:p>
          <a:p>
            <a:pPr algn="just" defTabSz="342900" rtl="0"/>
            <a:endParaRPr lang="en-US" dirty="0">
              <a:solidFill>
                <a:srgbClr val="333333"/>
              </a:solidFill>
              <a:latin typeface="Open Sans"/>
            </a:endParaRPr>
          </a:p>
          <a:p>
            <a:pPr algn="just" defTabSz="342900" rtl="0"/>
            <a:r>
              <a:rPr lang="en-US" dirty="0">
                <a:solidFill>
                  <a:srgbClr val="333333"/>
                </a:solidFill>
                <a:latin typeface="Open Sans"/>
              </a:rPr>
              <a:t> According to the published studies, the most commonly abused substances over the last two decades were </a:t>
            </a:r>
            <a:r>
              <a:rPr lang="en-US" dirty="0">
                <a:solidFill>
                  <a:srgbClr val="C00000"/>
                </a:solidFill>
                <a:latin typeface="Open Sans"/>
              </a:rPr>
              <a:t>amphetamine, heroin, alcohol and cannabis, respectively.</a:t>
            </a:r>
            <a:endParaRPr lang="en-US" dirty="0">
              <a:solidFill>
                <a:srgbClr val="C00000"/>
              </a:solidFill>
            </a:endParaRPr>
          </a:p>
        </p:txBody>
      </p:sp>
    </p:spTree>
    <p:extLst>
      <p:ext uri="{BB962C8B-B14F-4D97-AF65-F5344CB8AC3E}">
        <p14:creationId xmlns:p14="http://schemas.microsoft.com/office/powerpoint/2010/main" val="140499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5958" t="16810"/>
          <a:stretch/>
        </p:blipFill>
        <p:spPr>
          <a:xfrm>
            <a:off x="1028700" y="1421471"/>
            <a:ext cx="7385154" cy="4043363"/>
          </a:xfrm>
          <a:prstGeom prst="rect">
            <a:avLst/>
          </a:prstGeom>
        </p:spPr>
      </p:pic>
      <p:pic>
        <p:nvPicPr>
          <p:cNvPr id="6" name="Picture 5"/>
          <p:cNvPicPr>
            <a:picLocks noChangeAspect="1"/>
          </p:cNvPicPr>
          <p:nvPr/>
        </p:nvPicPr>
        <p:blipFill>
          <a:blip r:embed="rId3"/>
          <a:stretch>
            <a:fillRect/>
          </a:stretch>
        </p:blipFill>
        <p:spPr>
          <a:xfrm>
            <a:off x="1028700" y="3000308"/>
            <a:ext cx="7385154" cy="2343285"/>
          </a:xfrm>
          <a:prstGeom prst="rect">
            <a:avLst/>
          </a:prstGeom>
        </p:spPr>
      </p:pic>
      <p:sp>
        <p:nvSpPr>
          <p:cNvPr id="8" name="Rounded Rectangle 7"/>
          <p:cNvSpPr/>
          <p:nvPr/>
        </p:nvSpPr>
        <p:spPr>
          <a:xfrm>
            <a:off x="1028700" y="3704001"/>
            <a:ext cx="7370867" cy="471488"/>
          </a:xfrm>
          <a:prstGeom prst="roundRect">
            <a:avLst>
              <a:gd name="adj" fmla="val 0"/>
            </a:avLst>
          </a:prstGeom>
          <a:noFill/>
          <a:ln w="381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342900" rtl="0"/>
            <a:endParaRPr lang="en-US" sz="1350" dirty="0">
              <a:solidFill>
                <a:prstClr val="black"/>
              </a:solidFill>
            </a:endParaRPr>
          </a:p>
        </p:txBody>
      </p:sp>
      <p:sp>
        <p:nvSpPr>
          <p:cNvPr id="10" name="Rectangle 9"/>
          <p:cNvSpPr/>
          <p:nvPr/>
        </p:nvSpPr>
        <p:spPr>
          <a:xfrm>
            <a:off x="1028700" y="4231584"/>
            <a:ext cx="7370867" cy="1171643"/>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l" defTabSz="342900" rtl="0"/>
            <a:r>
              <a:rPr lang="en-US" sz="1350" dirty="0">
                <a:solidFill>
                  <a:prstClr val="black"/>
                </a:solidFill>
              </a:rPr>
              <a:t>Although </a:t>
            </a:r>
            <a:r>
              <a:rPr lang="en-US" sz="1350" dirty="0" err="1">
                <a:solidFill>
                  <a:prstClr val="black"/>
                </a:solidFill>
              </a:rPr>
              <a:t>khat</a:t>
            </a:r>
            <a:r>
              <a:rPr lang="en-US" sz="1350" dirty="0">
                <a:solidFill>
                  <a:prstClr val="black"/>
                </a:solidFill>
              </a:rPr>
              <a:t> cultivation and trade is officially prohibited in the Kingdom of Saudi Arabia,</a:t>
            </a:r>
          </a:p>
          <a:p>
            <a:pPr algn="l" defTabSz="342900" rtl="0"/>
            <a:r>
              <a:rPr lang="en-US" sz="1350" dirty="0">
                <a:solidFill>
                  <a:prstClr val="black"/>
                </a:solidFill>
              </a:rPr>
              <a:t>the majority of the participants, almost 68.7%, stated that it is very easy or easy to obtain </a:t>
            </a:r>
            <a:r>
              <a:rPr lang="en-US" sz="1350" dirty="0" err="1">
                <a:solidFill>
                  <a:prstClr val="black"/>
                </a:solidFill>
              </a:rPr>
              <a:t>khat</a:t>
            </a:r>
            <a:r>
              <a:rPr lang="en-US" sz="1350" dirty="0">
                <a:solidFill>
                  <a:prstClr val="black"/>
                </a:solidFill>
              </a:rPr>
              <a:t>.</a:t>
            </a:r>
          </a:p>
        </p:txBody>
      </p:sp>
    </p:spTree>
    <p:extLst>
      <p:ext uri="{BB962C8B-B14F-4D97-AF65-F5344CB8AC3E}">
        <p14:creationId xmlns:p14="http://schemas.microsoft.com/office/powerpoint/2010/main" val="378380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7499" y="2399867"/>
            <a:ext cx="8509001" cy="2585323"/>
          </a:xfrm>
          <a:prstGeom prst="rect">
            <a:avLst/>
          </a:prstGeom>
        </p:spPr>
        <p:txBody>
          <a:bodyPr wrap="square">
            <a:spAutoFit/>
          </a:bodyPr>
          <a:lstStyle/>
          <a:p>
            <a:pPr algn="l" defTabSz="342900" rtl="0" fontAlgn="base"/>
            <a:r>
              <a:rPr lang="en-US" dirty="0">
                <a:solidFill>
                  <a:srgbClr val="333333"/>
                </a:solidFill>
                <a:latin typeface="inherit"/>
              </a:rPr>
              <a:t>It has a negative academic and social effect.</a:t>
            </a:r>
          </a:p>
          <a:p>
            <a:pPr algn="l" defTabSz="342900" rtl="0" fontAlgn="base"/>
            <a:endParaRPr lang="en-US" dirty="0">
              <a:solidFill>
                <a:srgbClr val="333333"/>
              </a:solidFill>
              <a:latin typeface="inherit"/>
            </a:endParaRPr>
          </a:p>
          <a:p>
            <a:pPr algn="l" defTabSz="342900" rtl="0" fontAlgn="base"/>
            <a:r>
              <a:rPr lang="en-US" dirty="0">
                <a:solidFill>
                  <a:srgbClr val="333333"/>
                </a:solidFill>
                <a:latin typeface="inherit"/>
              </a:rPr>
              <a:t>It reduces self-control and increases risky behaviors, such as unsafe sex or risky driving. </a:t>
            </a:r>
          </a:p>
          <a:p>
            <a:pPr algn="l" defTabSz="342900" rtl="0" fontAlgn="base"/>
            <a:endParaRPr lang="en-US" dirty="0">
              <a:solidFill>
                <a:srgbClr val="333333"/>
              </a:solidFill>
              <a:latin typeface="inherit"/>
            </a:endParaRPr>
          </a:p>
          <a:p>
            <a:pPr algn="l" defTabSz="342900" rtl="0" fontAlgn="base"/>
            <a:r>
              <a:rPr lang="en-US" dirty="0">
                <a:solidFill>
                  <a:srgbClr val="333333"/>
                </a:solidFill>
                <a:latin typeface="inherit"/>
              </a:rPr>
              <a:t>It is a primary cause of injuries (including those due to road traffic accidents), violence, and premature deaths. </a:t>
            </a:r>
          </a:p>
          <a:p>
            <a:pPr algn="l" defTabSz="342900" rtl="0" fontAlgn="base"/>
            <a:endParaRPr lang="en-US" dirty="0">
              <a:solidFill>
                <a:srgbClr val="333333"/>
              </a:solidFill>
              <a:latin typeface="inherit"/>
            </a:endParaRPr>
          </a:p>
          <a:p>
            <a:pPr algn="l" defTabSz="342900" rtl="0" fontAlgn="base"/>
            <a:r>
              <a:rPr lang="en-US" dirty="0">
                <a:solidFill>
                  <a:srgbClr val="333333"/>
                </a:solidFill>
                <a:latin typeface="inherit"/>
              </a:rPr>
              <a:t>It also can lead to health problems in later life and affect life expectancy.</a:t>
            </a:r>
            <a:endParaRPr lang="en-US" dirty="0">
              <a:solidFill>
                <a:srgbClr val="333333"/>
              </a:solidFill>
              <a:latin typeface="Helvetica" panose="020B0604020202020204" pitchFamily="34" charset="0"/>
            </a:endParaRPr>
          </a:p>
        </p:txBody>
      </p:sp>
      <p:sp>
        <p:nvSpPr>
          <p:cNvPr id="7" name="TextBox 6"/>
          <p:cNvSpPr txBox="1"/>
          <p:nvPr/>
        </p:nvSpPr>
        <p:spPr>
          <a:xfrm>
            <a:off x="1" y="1029427"/>
            <a:ext cx="9143999" cy="553998"/>
          </a:xfrm>
          <a:prstGeom prst="rect">
            <a:avLst/>
          </a:prstGeom>
          <a:solidFill>
            <a:schemeClr val="tx1">
              <a:lumMod val="65000"/>
              <a:lumOff val="35000"/>
            </a:schemeClr>
          </a:solidFill>
        </p:spPr>
        <p:txBody>
          <a:bodyPr wrap="square" rtlCol="0">
            <a:spAutoFit/>
          </a:bodyPr>
          <a:lstStyle/>
          <a:p>
            <a:pPr algn="ctr" defTabSz="342900" rtl="0"/>
            <a:r>
              <a:rPr lang="en-US" sz="3000" b="1" dirty="0">
                <a:solidFill>
                  <a:prstClr val="white"/>
                </a:solidFill>
              </a:rPr>
              <a:t>Substance Abuse</a:t>
            </a:r>
          </a:p>
        </p:txBody>
      </p:sp>
    </p:spTree>
    <p:extLst>
      <p:ext uri="{BB962C8B-B14F-4D97-AF65-F5344CB8AC3E}">
        <p14:creationId xmlns:p14="http://schemas.microsoft.com/office/powerpoint/2010/main" val="12364216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a:spLocks noGrp="1"/>
          </p:cNvSpPr>
          <p:nvPr>
            <p:ph type="ctrTitle"/>
          </p:nvPr>
        </p:nvSpPr>
        <p:spPr>
          <a:prstGeom prst="rect">
            <a:avLst/>
          </a:prstGeom>
        </p:spPr>
        <p:txBody>
          <a:bodyPr/>
          <a:lstStyle/>
          <a:p>
            <a:pPr lvl="0">
              <a:defRPr sz="1800"/>
            </a:pPr>
            <a:r>
              <a:rPr sz="5400" dirty="0">
                <a:solidFill>
                  <a:schemeClr val="bg1"/>
                </a:solidFill>
              </a:rPr>
              <a:t>Obesity In </a:t>
            </a:r>
            <a:r>
              <a:rPr lang="en-US" sz="5400" dirty="0" smtClean="0">
                <a:solidFill>
                  <a:schemeClr val="bg1"/>
                </a:solidFill>
              </a:rPr>
              <a:t>Adolescents </a:t>
            </a:r>
            <a:endParaRPr sz="5400" dirty="0">
              <a:solidFill>
                <a:schemeClr val="bg1"/>
              </a:solidFill>
            </a:endParaRPr>
          </a:p>
        </p:txBody>
      </p:sp>
      <p:sp>
        <p:nvSpPr>
          <p:cNvPr id="3" name="Shape 36"/>
          <p:cNvSpPr/>
          <p:nvPr/>
        </p:nvSpPr>
        <p:spPr>
          <a:xfrm>
            <a:off x="755576" y="5316702"/>
            <a:ext cx="7984559"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pPr>
            <a:r>
              <a:rPr sz="2531" u="sng" dirty="0">
                <a:solidFill>
                  <a:srgbClr val="0000FF"/>
                </a:solidFill>
                <a:uFill>
                  <a:solidFill>
                    <a:srgbClr val="0000FF"/>
                  </a:solidFill>
                </a:uFill>
                <a:hlinkClick r:id="rId2"/>
              </a:rPr>
              <a:t>https://www.youtube.com/watch?v=82kYQ7j7X2s</a:t>
            </a:r>
            <a:r>
              <a:rPr sz="2531" dirty="0"/>
              <a:t> </a:t>
            </a:r>
          </a:p>
        </p:txBody>
      </p:sp>
      <p:sp>
        <p:nvSpPr>
          <p:cNvPr id="4" name="Shape 35"/>
          <p:cNvSpPr/>
          <p:nvPr/>
        </p:nvSpPr>
        <p:spPr>
          <a:xfrm>
            <a:off x="483066" y="5794697"/>
            <a:ext cx="8257069"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pPr>
            <a:r>
              <a:rPr sz="2531" u="sng" dirty="0">
                <a:solidFill>
                  <a:srgbClr val="0000FF"/>
                </a:solidFill>
                <a:uFill>
                  <a:solidFill>
                    <a:srgbClr val="0000FF"/>
                  </a:solidFill>
                </a:uFill>
                <a:hlinkClick r:id="rId3"/>
              </a:rPr>
              <a:t>https://www.youtube.com/watch?v=6A2pnWyz7h0</a:t>
            </a:r>
            <a:r>
              <a:rPr sz="2531" dirty="0"/>
              <a:t> </a:t>
            </a:r>
          </a:p>
        </p:txBody>
      </p:sp>
    </p:spTree>
    <p:extLst>
      <p:ext uri="{BB962C8B-B14F-4D97-AF65-F5344CB8AC3E}">
        <p14:creationId xmlns:p14="http://schemas.microsoft.com/office/powerpoint/2010/main" val="52641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40"/>
          <p:cNvSpPr/>
          <p:nvPr/>
        </p:nvSpPr>
        <p:spPr>
          <a:xfrm>
            <a:off x="628264" y="1052736"/>
            <a:ext cx="7632848" cy="3990965"/>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lvl="0" algn="l">
              <a:defRPr sz="1800"/>
            </a:pPr>
            <a:r>
              <a:rPr sz="3600" b="1" dirty="0">
                <a:solidFill>
                  <a:schemeClr val="bg1"/>
                </a:solidFill>
                <a:latin typeface="Impact"/>
                <a:ea typeface="Impact"/>
                <a:cs typeface="Impact"/>
                <a:sym typeface="Impact"/>
              </a:rPr>
              <a:t>Epidemiology </a:t>
            </a:r>
          </a:p>
          <a:p>
            <a:pPr lvl="0" algn="l">
              <a:defRPr sz="1800"/>
            </a:pPr>
            <a:endParaRPr sz="2883" b="1" dirty="0">
              <a:solidFill>
                <a:srgbClr val="6E9D40"/>
              </a:solidFill>
              <a:latin typeface="Impact"/>
              <a:ea typeface="Impact"/>
              <a:cs typeface="Impact"/>
              <a:sym typeface="Impact"/>
            </a:endParaRPr>
          </a:p>
          <a:p>
            <a:pPr lvl="0" algn="l">
              <a:defRPr sz="1800"/>
            </a:pPr>
            <a:endParaRPr sz="2109" dirty="0">
              <a:solidFill>
                <a:srgbClr val="144F95"/>
              </a:solidFill>
            </a:endParaRPr>
          </a:p>
          <a:p>
            <a:pPr lvl="0" algn="l">
              <a:defRPr sz="1800"/>
            </a:pPr>
            <a:r>
              <a:rPr sz="2109" dirty="0"/>
              <a:t>Overweight and obesity are now a global epidemic, with more than </a:t>
            </a:r>
          </a:p>
          <a:p>
            <a:pPr lvl="0" algn="l">
              <a:defRPr sz="1800"/>
            </a:pPr>
            <a:r>
              <a:rPr sz="2109" b="1" dirty="0"/>
              <a:t>one out of five people qualifying as obese worldwide.</a:t>
            </a:r>
          </a:p>
          <a:p>
            <a:pPr lvl="0" algn="l">
              <a:defRPr sz="1800"/>
            </a:pPr>
            <a:endParaRPr sz="2109" dirty="0"/>
          </a:p>
          <a:p>
            <a:pPr lvl="0" algn="l">
              <a:defRPr sz="1800"/>
            </a:pPr>
            <a:r>
              <a:rPr sz="2109" dirty="0"/>
              <a:t>Saudi Arabia, which has become increasingly westernized over the past few decades now has one of the highest prevalence rates of overweight and obesity.</a:t>
            </a:r>
          </a:p>
          <a:p>
            <a:pPr lvl="0" algn="l">
              <a:defRPr sz="1800"/>
            </a:pPr>
            <a:endParaRPr sz="2109" dirty="0">
              <a:solidFill>
                <a:srgbClr val="144F95"/>
              </a:solidFill>
            </a:endParaRPr>
          </a:p>
        </p:txBody>
      </p:sp>
      <p:sp>
        <p:nvSpPr>
          <p:cNvPr id="41" name="Shape 41"/>
          <p:cNvSpPr/>
          <p:nvPr/>
        </p:nvSpPr>
        <p:spPr>
          <a:xfrm>
            <a:off x="2367196" y="6473034"/>
            <a:ext cx="4154985" cy="27770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1900">
                <a:hlinkClick r:id=""/>
              </a:defRPr>
            </a:lvl1pPr>
          </a:lstStyle>
          <a:p>
            <a:pPr lvl="0">
              <a:defRPr sz="1800"/>
            </a:pPr>
            <a:r>
              <a:rPr sz="1336"/>
              <a:t>https://www.ncbi.nlm.nih.gov/pubmed/26351801</a:t>
            </a:r>
          </a:p>
        </p:txBody>
      </p:sp>
    </p:spTree>
    <p:extLst>
      <p:ext uri="{BB962C8B-B14F-4D97-AF65-F5344CB8AC3E}">
        <p14:creationId xmlns:p14="http://schemas.microsoft.com/office/powerpoint/2010/main" val="1512428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43"/>
          <p:cNvSpPr/>
          <p:nvPr/>
        </p:nvSpPr>
        <p:spPr>
          <a:xfrm>
            <a:off x="395536" y="2348880"/>
            <a:ext cx="8428727" cy="3405484"/>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lvl="0" algn="l" rtl="0">
              <a:defRPr sz="1800"/>
            </a:pPr>
            <a:r>
              <a:rPr sz="1969" dirty="0"/>
              <a:t>A study was carried out with the aim of identifying the health risk</a:t>
            </a:r>
          </a:p>
          <a:p>
            <a:pPr lvl="0" algn="l" rtl="0">
              <a:defRPr sz="1800"/>
            </a:pPr>
            <a:r>
              <a:rPr sz="1969" dirty="0" err="1"/>
              <a:t>behaviours</a:t>
            </a:r>
            <a:r>
              <a:rPr sz="1969" dirty="0"/>
              <a:t> and health status of adolescents in Saudi Arabia, in 2015.</a:t>
            </a:r>
          </a:p>
          <a:p>
            <a:pPr lvl="0" algn="l" rtl="0">
              <a:defRPr sz="1800"/>
            </a:pPr>
            <a:r>
              <a:rPr sz="1969" dirty="0"/>
              <a:t>It was a cross-sectional, school-based study was in all 13 regions of</a:t>
            </a:r>
          </a:p>
          <a:p>
            <a:pPr lvl="0" algn="l" rtl="0">
              <a:defRPr sz="1800"/>
            </a:pPr>
            <a:r>
              <a:rPr sz="1969" dirty="0"/>
              <a:t>Saudi Arabia with a total of 12,575 adolescents participated.</a:t>
            </a:r>
          </a:p>
          <a:p>
            <a:pPr lvl="0" algn="l" rtl="0">
              <a:defRPr sz="1800"/>
            </a:pPr>
            <a:endParaRPr sz="1969" dirty="0"/>
          </a:p>
          <a:p>
            <a:pPr marL="197385" indent="-197385" algn="l" rtl="0">
              <a:buSzPct val="100000"/>
              <a:buChar char="•"/>
              <a:defRPr sz="1800"/>
            </a:pPr>
            <a:r>
              <a:rPr sz="1969" dirty="0"/>
              <a:t>28% of adolescents reported having a chronic health condition</a:t>
            </a:r>
          </a:p>
          <a:p>
            <a:pPr marL="197385" indent="-197385" algn="l" rtl="0">
              <a:buSzPct val="100000"/>
              <a:buChar char="•"/>
              <a:defRPr sz="1800"/>
            </a:pPr>
            <a:r>
              <a:rPr sz="1969" dirty="0"/>
              <a:t>30.0% were overweight/obese</a:t>
            </a:r>
          </a:p>
          <a:p>
            <a:pPr marL="197385" indent="-197385" algn="l" rtl="0">
              <a:buSzPct val="100000"/>
              <a:buChar char="•"/>
              <a:defRPr sz="1800"/>
            </a:pPr>
            <a:r>
              <a:rPr sz="1969" dirty="0"/>
              <a:t>Almost half of all adolescents did not engage in any physical</a:t>
            </a:r>
          </a:p>
          <a:p>
            <a:pPr marL="197385" indent="-197385" algn="l" rtl="0">
              <a:buSzPct val="100000"/>
              <a:buChar char="•"/>
              <a:defRPr sz="1800"/>
            </a:pPr>
            <a:r>
              <a:rPr sz="1969" dirty="0"/>
              <a:t>exercise. Females reported complete absence of exercise much</a:t>
            </a:r>
          </a:p>
          <a:p>
            <a:pPr marL="197385" indent="-197385" algn="l" rtl="0">
              <a:buSzPct val="100000"/>
              <a:buChar char="•"/>
              <a:defRPr sz="1800"/>
            </a:pPr>
            <a:r>
              <a:rPr sz="1969" dirty="0"/>
              <a:t>more than males</a:t>
            </a:r>
          </a:p>
          <a:p>
            <a:pPr marL="197385" indent="-197385" algn="l" rtl="0">
              <a:buSzPct val="100000"/>
              <a:buChar char="•"/>
              <a:defRPr sz="1800"/>
            </a:pPr>
            <a:r>
              <a:rPr sz="1969" dirty="0"/>
              <a:t>42% spent at least 2 hours/day watching television.</a:t>
            </a:r>
          </a:p>
        </p:txBody>
      </p:sp>
      <p:sp>
        <p:nvSpPr>
          <p:cNvPr id="44" name="Shape 44"/>
          <p:cNvSpPr/>
          <p:nvPr/>
        </p:nvSpPr>
        <p:spPr>
          <a:xfrm>
            <a:off x="1754288" y="6341390"/>
            <a:ext cx="4898778" cy="27770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pPr>
            <a:r>
              <a:rPr sz="1336" u="sng">
                <a:solidFill>
                  <a:srgbClr val="0000FF"/>
                </a:solidFill>
                <a:uFill>
                  <a:solidFill>
                    <a:srgbClr val="0000FF"/>
                  </a:solidFill>
                </a:uFill>
                <a:hlinkClick r:id="rId2"/>
              </a:rPr>
              <a:t>https://www.ncbi.nlm.nih.gov/pmc/articles/PMC3883599/</a:t>
            </a:r>
            <a:r>
              <a:rPr sz="1336"/>
              <a:t> </a:t>
            </a:r>
          </a:p>
        </p:txBody>
      </p:sp>
      <p:sp>
        <p:nvSpPr>
          <p:cNvPr id="45" name="Shape 45"/>
          <p:cNvSpPr/>
          <p:nvPr/>
        </p:nvSpPr>
        <p:spPr>
          <a:xfrm>
            <a:off x="920109" y="732916"/>
            <a:ext cx="3300584" cy="74924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100" b="1">
                <a:solidFill>
                  <a:srgbClr val="6E9D40"/>
                </a:solidFill>
                <a:latin typeface="Impact"/>
                <a:ea typeface="Impact"/>
                <a:cs typeface="Impact"/>
                <a:sym typeface="Impact"/>
              </a:defRPr>
            </a:lvl1pPr>
          </a:lstStyle>
          <a:p>
            <a:pPr lvl="0">
              <a:defRPr sz="1800" b="0">
                <a:solidFill>
                  <a:srgbClr val="000000"/>
                </a:solidFill>
              </a:defRPr>
            </a:pPr>
            <a:r>
              <a:rPr sz="4400" dirty="0">
                <a:solidFill>
                  <a:schemeClr val="bg1"/>
                </a:solidFill>
              </a:rPr>
              <a:t>Epidemiology </a:t>
            </a:r>
            <a:endParaRPr sz="3600" dirty="0">
              <a:solidFill>
                <a:schemeClr val="bg1"/>
              </a:solidFill>
            </a:endParaRPr>
          </a:p>
        </p:txBody>
      </p:sp>
    </p:spTree>
    <p:extLst>
      <p:ext uri="{BB962C8B-B14F-4D97-AF65-F5344CB8AC3E}">
        <p14:creationId xmlns:p14="http://schemas.microsoft.com/office/powerpoint/2010/main" val="2271598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2456" y="572530"/>
            <a:ext cx="4993839" cy="461665"/>
          </a:xfrm>
          <a:prstGeom prst="rect">
            <a:avLst/>
          </a:prstGeom>
        </p:spPr>
        <p:txBody>
          <a:bodyPr wrap="square">
            <a:spAutoFit/>
          </a:bodyPr>
          <a:lstStyle/>
          <a:p>
            <a:pPr algn="ctr" fontAlgn="base"/>
            <a:r>
              <a:rPr lang="en-US" sz="2400" b="1" dirty="0"/>
              <a:t>Adolescence: physical </a:t>
            </a:r>
            <a:r>
              <a:rPr lang="en-US" sz="2400" b="1" dirty="0" smtClean="0"/>
              <a:t>changes</a:t>
            </a:r>
            <a:endParaRPr lang="en-US" sz="2400" b="1" dirty="0"/>
          </a:p>
        </p:txBody>
      </p:sp>
      <p:sp>
        <p:nvSpPr>
          <p:cNvPr id="3" name="Rectangle 2"/>
          <p:cNvSpPr/>
          <p:nvPr/>
        </p:nvSpPr>
        <p:spPr>
          <a:xfrm>
            <a:off x="192164" y="1382371"/>
            <a:ext cx="4281714" cy="313932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l"/>
            <a:r>
              <a:rPr lang="en-US" dirty="0" smtClean="0"/>
              <a:t>For</a:t>
            </a:r>
            <a:r>
              <a:rPr lang="en-US" dirty="0"/>
              <a:t> </a:t>
            </a:r>
            <a:r>
              <a:rPr lang="en-US" b="1" dirty="0" smtClean="0"/>
              <a:t>girls</a:t>
            </a:r>
            <a:r>
              <a:rPr lang="en-US" dirty="0" smtClean="0"/>
              <a:t>:-</a:t>
            </a:r>
          </a:p>
          <a:p>
            <a:pPr algn="l"/>
            <a:endParaRPr lang="en-US" dirty="0" smtClean="0"/>
          </a:p>
          <a:p>
            <a:pPr algn="l"/>
            <a:r>
              <a:rPr lang="en-US" dirty="0" smtClean="0"/>
              <a:t>early </a:t>
            </a:r>
            <a:r>
              <a:rPr lang="en-US" dirty="0"/>
              <a:t>physical changes from about 10 or 11 years, but they might start as young as 8 years or as old as 13 years. Physical changes around puberty include:</a:t>
            </a:r>
          </a:p>
          <a:p>
            <a:pPr algn="l"/>
            <a:r>
              <a:rPr lang="en-US" dirty="0"/>
              <a:t>breast development</a:t>
            </a:r>
          </a:p>
          <a:p>
            <a:pPr algn="l"/>
            <a:r>
              <a:rPr lang="en-US" dirty="0"/>
              <a:t>changes in body shape and height</a:t>
            </a:r>
          </a:p>
          <a:p>
            <a:pPr algn="l"/>
            <a:r>
              <a:rPr lang="en-US" dirty="0"/>
              <a:t>growth of pubic and body hair</a:t>
            </a:r>
          </a:p>
          <a:p>
            <a:pPr algn="l"/>
            <a:r>
              <a:rPr lang="en-US" dirty="0"/>
              <a:t>the start of </a:t>
            </a:r>
            <a:r>
              <a:rPr lang="en-US" dirty="0" smtClean="0"/>
              <a:t>periods </a:t>
            </a:r>
            <a:r>
              <a:rPr lang="en-US" dirty="0"/>
              <a:t> (menstruation</a:t>
            </a:r>
            <a:r>
              <a:rPr lang="en-US" dirty="0" smtClean="0"/>
              <a:t>).</a:t>
            </a:r>
            <a:endParaRPr lang="en-US" dirty="0"/>
          </a:p>
        </p:txBody>
      </p:sp>
      <p:sp>
        <p:nvSpPr>
          <p:cNvPr id="4" name="Rectangle 3"/>
          <p:cNvSpPr/>
          <p:nvPr/>
        </p:nvSpPr>
        <p:spPr>
          <a:xfrm>
            <a:off x="4573364" y="3645024"/>
            <a:ext cx="4354286" cy="313932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a:r>
              <a:rPr lang="en-US" dirty="0"/>
              <a:t>For </a:t>
            </a:r>
            <a:r>
              <a:rPr lang="en-US" b="1" dirty="0" smtClean="0"/>
              <a:t>boys</a:t>
            </a:r>
            <a:r>
              <a:rPr lang="en-US" dirty="0" smtClean="0"/>
              <a:t>:-</a:t>
            </a:r>
          </a:p>
          <a:p>
            <a:pPr algn="l"/>
            <a:r>
              <a:rPr lang="en-US" dirty="0" smtClean="0"/>
              <a:t> </a:t>
            </a:r>
            <a:r>
              <a:rPr lang="en-US" dirty="0"/>
              <a:t>physical changes usually start around 11 or 12 years, but they might start as young as 9 years or as old as 14 years. Physical changes include:</a:t>
            </a:r>
          </a:p>
          <a:p>
            <a:pPr algn="l"/>
            <a:r>
              <a:rPr lang="en-US" dirty="0"/>
              <a:t>growth of the penis and testes (testicles)</a:t>
            </a:r>
          </a:p>
          <a:p>
            <a:pPr algn="l"/>
            <a:r>
              <a:rPr lang="en-US" dirty="0"/>
              <a:t>changes in body shape and height</a:t>
            </a:r>
          </a:p>
          <a:p>
            <a:pPr algn="l"/>
            <a:r>
              <a:rPr lang="en-US" dirty="0"/>
              <a:t>erections with ejaculation</a:t>
            </a:r>
          </a:p>
          <a:p>
            <a:pPr algn="l"/>
            <a:r>
              <a:rPr lang="en-US" dirty="0"/>
              <a:t>growth of body and facial hair</a:t>
            </a:r>
          </a:p>
          <a:p>
            <a:pPr algn="l"/>
            <a:r>
              <a:rPr lang="en-US" dirty="0"/>
              <a:t>changes to voice.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449" y="4725144"/>
            <a:ext cx="1952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1382371"/>
            <a:ext cx="3113754"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49612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p:nvPr/>
        </p:nvSpPr>
        <p:spPr>
          <a:xfrm>
            <a:off x="395536" y="2276872"/>
            <a:ext cx="8136904" cy="2668744"/>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lgn="l">
              <a:defRPr sz="3000">
                <a:solidFill>
                  <a:srgbClr val="144F95"/>
                </a:solidFill>
              </a:defRPr>
            </a:lvl1pPr>
          </a:lstStyle>
          <a:p>
            <a:pPr lvl="0">
              <a:defRPr sz="1800">
                <a:solidFill>
                  <a:srgbClr val="000000"/>
                </a:solidFill>
              </a:defRPr>
            </a:pPr>
            <a:r>
              <a:rPr sz="2109" dirty="0"/>
              <a:t>The prevalence of obesity among adults in Saudi Arabia increased from </a:t>
            </a:r>
            <a:r>
              <a:rPr sz="2109" b="1" dirty="0"/>
              <a:t>22%</a:t>
            </a:r>
            <a:r>
              <a:rPr sz="2109" dirty="0"/>
              <a:t> in 1990-1993 to </a:t>
            </a:r>
            <a:r>
              <a:rPr sz="2109" b="1" dirty="0"/>
              <a:t>36%</a:t>
            </a:r>
            <a:r>
              <a:rPr sz="2109" dirty="0"/>
              <a:t> in 2005, and future projections of the prevalence of adult obesity are needed by health policy-makers</a:t>
            </a:r>
            <a:r>
              <a:rPr sz="2109" dirty="0" smtClean="0"/>
              <a:t>.</a:t>
            </a:r>
            <a:r>
              <a:rPr lang="en-US" sz="2109" dirty="0" smtClean="0"/>
              <a:t> </a:t>
            </a:r>
            <a:r>
              <a:rPr sz="2109" dirty="0" smtClean="0"/>
              <a:t>The </a:t>
            </a:r>
            <a:r>
              <a:rPr sz="2109" dirty="0"/>
              <a:t>overall prevalence of obesity was projected to increase from around 12% in 1992 to 41% by 2022 in men, and from 21% to 78% in women. Women had much higher projected prevalence than men, particularly in 35-44 years group.</a:t>
            </a:r>
          </a:p>
        </p:txBody>
      </p:sp>
      <p:pic>
        <p:nvPicPr>
          <p:cNvPr id="48" name="pasted-image.png"/>
          <p:cNvPicPr/>
          <p:nvPr/>
        </p:nvPicPr>
        <p:blipFill>
          <a:blip r:embed="rId2">
            <a:extLst/>
          </a:blip>
          <a:stretch>
            <a:fillRect/>
          </a:stretch>
        </p:blipFill>
        <p:spPr>
          <a:xfrm>
            <a:off x="2339753" y="4742964"/>
            <a:ext cx="3672408" cy="1748615"/>
          </a:xfrm>
          <a:prstGeom prst="rect">
            <a:avLst/>
          </a:prstGeom>
          <a:ln w="12700">
            <a:miter lim="400000"/>
          </a:ln>
        </p:spPr>
      </p:pic>
      <p:sp>
        <p:nvSpPr>
          <p:cNvPr id="49" name="Shape 49"/>
          <p:cNvSpPr/>
          <p:nvPr/>
        </p:nvSpPr>
        <p:spPr>
          <a:xfrm>
            <a:off x="2123728" y="6491579"/>
            <a:ext cx="4154985" cy="27770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1900">
                <a:hlinkClick r:id=""/>
              </a:defRPr>
            </a:lvl1pPr>
          </a:lstStyle>
          <a:p>
            <a:pPr lvl="0">
              <a:defRPr sz="1800"/>
            </a:pPr>
            <a:r>
              <a:rPr sz="1336" dirty="0"/>
              <a:t>https://www.ncbi.nlm.nih.gov/pubmed/25356689</a:t>
            </a:r>
          </a:p>
        </p:txBody>
      </p:sp>
      <p:sp>
        <p:nvSpPr>
          <p:cNvPr id="50" name="Shape 50"/>
          <p:cNvSpPr/>
          <p:nvPr/>
        </p:nvSpPr>
        <p:spPr>
          <a:xfrm>
            <a:off x="1036504" y="598876"/>
            <a:ext cx="3010441"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100" b="1">
                <a:solidFill>
                  <a:srgbClr val="6E9D40"/>
                </a:solidFill>
                <a:latin typeface="Impact"/>
                <a:ea typeface="Impact"/>
                <a:cs typeface="Impact"/>
                <a:sym typeface="Impact"/>
              </a:defRPr>
            </a:lvl1pPr>
          </a:lstStyle>
          <a:p>
            <a:pPr lvl="0">
              <a:defRPr sz="1800" b="0">
                <a:solidFill>
                  <a:srgbClr val="000000"/>
                </a:solidFill>
              </a:defRPr>
            </a:pPr>
            <a:r>
              <a:rPr sz="4000" dirty="0">
                <a:solidFill>
                  <a:schemeClr val="bg1"/>
                </a:solidFill>
              </a:rPr>
              <a:t>Epidemiology </a:t>
            </a:r>
            <a:endParaRPr sz="2883" dirty="0">
              <a:solidFill>
                <a:schemeClr val="bg1"/>
              </a:solidFill>
            </a:endParaRPr>
          </a:p>
        </p:txBody>
      </p:sp>
    </p:spTree>
    <p:extLst>
      <p:ext uri="{BB962C8B-B14F-4D97-AF65-F5344CB8AC3E}">
        <p14:creationId xmlns:p14="http://schemas.microsoft.com/office/powerpoint/2010/main" val="270375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hape 52"/>
          <p:cNvSpPr/>
          <p:nvPr/>
        </p:nvSpPr>
        <p:spPr>
          <a:xfrm>
            <a:off x="1659808" y="548680"/>
            <a:ext cx="2146421"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600" b="1">
                <a:solidFill>
                  <a:srgbClr val="4DA72F"/>
                </a:solidFill>
                <a:latin typeface="Impact"/>
                <a:ea typeface="Impact"/>
                <a:cs typeface="Impact"/>
                <a:sym typeface="Impact"/>
              </a:defRPr>
            </a:lvl1pPr>
          </a:lstStyle>
          <a:p>
            <a:pPr lvl="0">
              <a:defRPr sz="1800" b="0">
                <a:solidFill>
                  <a:srgbClr val="000000"/>
                </a:solidFill>
              </a:defRPr>
            </a:pPr>
            <a:r>
              <a:rPr sz="4000" dirty="0" err="1">
                <a:solidFill>
                  <a:schemeClr val="accent1"/>
                </a:solidFill>
              </a:rPr>
              <a:t>Aetiology</a:t>
            </a:r>
            <a:r>
              <a:rPr sz="4000" dirty="0">
                <a:solidFill>
                  <a:schemeClr val="accent1"/>
                </a:solidFill>
              </a:rPr>
              <a:t> </a:t>
            </a:r>
          </a:p>
        </p:txBody>
      </p:sp>
      <p:pic>
        <p:nvPicPr>
          <p:cNvPr id="53" name="image3.png"/>
          <p:cNvPicPr/>
          <p:nvPr/>
        </p:nvPicPr>
        <p:blipFill>
          <a:blip r:embed="rId2">
            <a:extLst/>
          </a:blip>
          <a:stretch>
            <a:fillRect/>
          </a:stretch>
        </p:blipFill>
        <p:spPr>
          <a:xfrm>
            <a:off x="34103" y="1987513"/>
            <a:ext cx="5397832" cy="3821475"/>
          </a:xfrm>
          <a:prstGeom prst="rect">
            <a:avLst/>
          </a:prstGeom>
          <a:ln w="12700">
            <a:miter lim="400000"/>
          </a:ln>
        </p:spPr>
      </p:pic>
      <p:pic>
        <p:nvPicPr>
          <p:cNvPr id="54" name="image4.png"/>
          <p:cNvPicPr/>
          <p:nvPr/>
        </p:nvPicPr>
        <p:blipFill>
          <a:blip r:embed="rId3">
            <a:extLst/>
          </a:blip>
          <a:stretch>
            <a:fillRect/>
          </a:stretch>
        </p:blipFill>
        <p:spPr>
          <a:xfrm>
            <a:off x="5508104" y="548680"/>
            <a:ext cx="3483768" cy="6048672"/>
          </a:xfrm>
          <a:prstGeom prst="rect">
            <a:avLst/>
          </a:prstGeom>
          <a:ln w="12700">
            <a:miter lim="400000"/>
          </a:ln>
        </p:spPr>
      </p:pic>
    </p:spTree>
    <p:extLst>
      <p:ext uri="{BB962C8B-B14F-4D97-AF65-F5344CB8AC3E}">
        <p14:creationId xmlns:p14="http://schemas.microsoft.com/office/powerpoint/2010/main" val="3084865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p:nvPr/>
        </p:nvSpPr>
        <p:spPr>
          <a:xfrm>
            <a:off x="368173" y="1769590"/>
            <a:ext cx="8280920" cy="289585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lvl="0" algn="l">
              <a:defRPr sz="1800"/>
            </a:pPr>
            <a:endParaRPr sz="1828" dirty="0">
              <a:solidFill>
                <a:srgbClr val="005493"/>
              </a:solidFill>
            </a:endParaRPr>
          </a:p>
          <a:p>
            <a:pPr lvl="0" algn="l">
              <a:defRPr sz="1800"/>
            </a:pPr>
            <a:r>
              <a:rPr sz="1828" dirty="0"/>
              <a:t># Competing cultures is partly to blame, as the combination of </a:t>
            </a:r>
          </a:p>
          <a:p>
            <a:pPr lvl="0" algn="l">
              <a:defRPr sz="1800"/>
            </a:pPr>
            <a:r>
              <a:rPr sz="1828" dirty="0"/>
              <a:t>persisting traditional Saudi cultural practices, modern cultural </a:t>
            </a:r>
          </a:p>
          <a:p>
            <a:pPr lvl="0" algn="l">
              <a:defRPr sz="1800"/>
            </a:pPr>
            <a:r>
              <a:rPr sz="1828" dirty="0"/>
              <a:t>changes, and economic prosperity has created an </a:t>
            </a:r>
            <a:r>
              <a:rPr sz="1898" b="1" dirty="0"/>
              <a:t>obesogenic</a:t>
            </a:r>
            <a:r>
              <a:rPr sz="1828" dirty="0"/>
              <a:t> </a:t>
            </a:r>
          </a:p>
          <a:p>
            <a:pPr lvl="0" algn="l">
              <a:defRPr sz="1800"/>
            </a:pPr>
            <a:r>
              <a:rPr sz="1828" dirty="0"/>
              <a:t>environment that promotes unhealthy eating, sedentary </a:t>
            </a:r>
            <a:r>
              <a:rPr sz="1828" dirty="0" smtClean="0"/>
              <a:t>lifestyles,</a:t>
            </a:r>
            <a:r>
              <a:rPr lang="en-US" sz="1828" dirty="0" smtClean="0"/>
              <a:t> </a:t>
            </a:r>
            <a:r>
              <a:rPr sz="1828" dirty="0" smtClean="0"/>
              <a:t>and </a:t>
            </a:r>
            <a:r>
              <a:rPr sz="1828" dirty="0"/>
              <a:t>weight gain. </a:t>
            </a:r>
          </a:p>
          <a:p>
            <a:pPr lvl="0" algn="l">
              <a:defRPr sz="1800"/>
            </a:pPr>
            <a:r>
              <a:rPr sz="1828" dirty="0"/>
              <a:t>Interventions targeting the environment are needed in order to promote greater health through healthy eating decisions and increased physical activity or exercise.</a:t>
            </a:r>
          </a:p>
          <a:p>
            <a:pPr lvl="0" algn="l">
              <a:defRPr sz="1800"/>
            </a:pPr>
            <a:endParaRPr sz="1828" dirty="0">
              <a:solidFill>
                <a:srgbClr val="005493"/>
              </a:solidFill>
            </a:endParaRPr>
          </a:p>
        </p:txBody>
      </p:sp>
      <p:sp>
        <p:nvSpPr>
          <p:cNvPr id="57" name="Shape 57"/>
          <p:cNvSpPr/>
          <p:nvPr/>
        </p:nvSpPr>
        <p:spPr>
          <a:xfrm>
            <a:off x="2058252" y="6553159"/>
            <a:ext cx="4154985" cy="27770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1900">
                <a:hlinkClick r:id=""/>
              </a:defRPr>
            </a:lvl1pPr>
          </a:lstStyle>
          <a:p>
            <a:pPr lvl="0">
              <a:defRPr sz="1800"/>
            </a:pPr>
            <a:r>
              <a:rPr sz="1336" dirty="0"/>
              <a:t>https://www.ncbi.nlm.nih.gov/pubmed/26351801</a:t>
            </a:r>
          </a:p>
        </p:txBody>
      </p:sp>
      <p:pic>
        <p:nvPicPr>
          <p:cNvPr id="58" name="image5.png"/>
          <p:cNvPicPr/>
          <p:nvPr/>
        </p:nvPicPr>
        <p:blipFill>
          <a:blip r:embed="rId2">
            <a:extLst/>
          </a:blip>
          <a:stretch>
            <a:fillRect/>
          </a:stretch>
        </p:blipFill>
        <p:spPr>
          <a:xfrm>
            <a:off x="6998173" y="279460"/>
            <a:ext cx="2145827" cy="1337365"/>
          </a:xfrm>
          <a:prstGeom prst="rect">
            <a:avLst/>
          </a:prstGeom>
          <a:ln w="12700">
            <a:miter lim="400000"/>
          </a:ln>
        </p:spPr>
      </p:pic>
      <p:sp>
        <p:nvSpPr>
          <p:cNvPr id="59" name="Shape 59"/>
          <p:cNvSpPr/>
          <p:nvPr/>
        </p:nvSpPr>
        <p:spPr>
          <a:xfrm>
            <a:off x="179137" y="4318729"/>
            <a:ext cx="8469956" cy="2019592"/>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lvl="0" algn="l" rtl="0">
              <a:defRPr sz="1800"/>
            </a:pPr>
            <a:r>
              <a:rPr sz="2000" dirty="0">
                <a:solidFill>
                  <a:schemeClr val="accent1"/>
                </a:solidFill>
              </a:rPr>
              <a:t>A study conducted among </a:t>
            </a:r>
            <a:r>
              <a:rPr sz="2000" b="1" dirty="0">
                <a:solidFill>
                  <a:schemeClr val="accent1"/>
                </a:solidFill>
              </a:rPr>
              <a:t>1,335 Saudi males</a:t>
            </a:r>
            <a:r>
              <a:rPr sz="2000" dirty="0">
                <a:solidFill>
                  <a:schemeClr val="accent1"/>
                </a:solidFill>
              </a:rPr>
              <a:t> students </a:t>
            </a:r>
            <a:r>
              <a:rPr sz="2000" u="sng" dirty="0">
                <a:solidFill>
                  <a:schemeClr val="accent1"/>
                </a:solidFill>
              </a:rPr>
              <a:t>aged from 13-19 years old</a:t>
            </a:r>
            <a:r>
              <a:rPr sz="2000" dirty="0">
                <a:solidFill>
                  <a:schemeClr val="accent1"/>
                </a:solidFill>
              </a:rPr>
              <a:t> found that : </a:t>
            </a:r>
          </a:p>
          <a:p>
            <a:pPr marL="253782" indent="-253782" algn="l" rtl="0">
              <a:buSzPct val="100000"/>
              <a:buChar char="•"/>
              <a:defRPr sz="1800"/>
            </a:pPr>
            <a:r>
              <a:rPr sz="2109" dirty="0">
                <a:solidFill>
                  <a:schemeClr val="tx1">
                    <a:lumMod val="65000"/>
                    <a:lumOff val="35000"/>
                  </a:schemeClr>
                </a:solidFill>
              </a:rPr>
              <a:t> </a:t>
            </a:r>
            <a:r>
              <a:rPr sz="2109" b="1" dirty="0">
                <a:solidFill>
                  <a:schemeClr val="tx1">
                    <a:lumMod val="65000"/>
                    <a:lumOff val="35000"/>
                  </a:schemeClr>
                </a:solidFill>
              </a:rPr>
              <a:t>64% </a:t>
            </a:r>
            <a:r>
              <a:rPr sz="2109" dirty="0">
                <a:solidFill>
                  <a:schemeClr val="tx1">
                    <a:lumMod val="65000"/>
                    <a:lumOff val="35000"/>
                  </a:schemeClr>
                </a:solidFill>
              </a:rPr>
              <a:t>had low physical activity</a:t>
            </a:r>
          </a:p>
          <a:p>
            <a:pPr marL="253782" indent="-253782" algn="l" rtl="0">
              <a:buSzPct val="100000"/>
              <a:buChar char="•"/>
              <a:defRPr sz="1800"/>
            </a:pPr>
            <a:r>
              <a:rPr sz="2109" dirty="0">
                <a:solidFill>
                  <a:schemeClr val="tx1">
                    <a:lumMod val="65000"/>
                    <a:lumOff val="35000"/>
                  </a:schemeClr>
                </a:solidFill>
              </a:rPr>
              <a:t> </a:t>
            </a:r>
            <a:r>
              <a:rPr sz="2109" b="1" dirty="0">
                <a:solidFill>
                  <a:schemeClr val="tx1">
                    <a:lumMod val="65000"/>
                    <a:lumOff val="35000"/>
                  </a:schemeClr>
                </a:solidFill>
              </a:rPr>
              <a:t>51% </a:t>
            </a:r>
            <a:r>
              <a:rPr sz="2109" dirty="0">
                <a:solidFill>
                  <a:schemeClr val="tx1">
                    <a:lumMod val="65000"/>
                    <a:lumOff val="35000"/>
                  </a:schemeClr>
                </a:solidFill>
              </a:rPr>
              <a:t>had been involved in physical fighting at least once or more in the last 12 months.</a:t>
            </a:r>
          </a:p>
          <a:p>
            <a:pPr marL="253782" indent="-253782" algn="l" rtl="0">
              <a:buSzPct val="100000"/>
              <a:buChar char="•"/>
              <a:defRPr sz="1800"/>
            </a:pPr>
            <a:r>
              <a:rPr sz="2109" dirty="0">
                <a:solidFill>
                  <a:schemeClr val="tx1">
                    <a:lumMod val="65000"/>
                    <a:lumOff val="35000"/>
                  </a:schemeClr>
                </a:solidFill>
              </a:rPr>
              <a:t> </a:t>
            </a:r>
            <a:r>
              <a:rPr sz="2109" b="1" dirty="0">
                <a:solidFill>
                  <a:schemeClr val="tx1">
                    <a:lumMod val="65000"/>
                    <a:lumOff val="35000"/>
                  </a:schemeClr>
                </a:solidFill>
              </a:rPr>
              <a:t>43% </a:t>
            </a:r>
            <a:r>
              <a:rPr sz="2109" dirty="0">
                <a:solidFill>
                  <a:schemeClr val="tx1">
                    <a:lumMod val="65000"/>
                    <a:lumOff val="35000"/>
                  </a:schemeClr>
                </a:solidFill>
              </a:rPr>
              <a:t>ate sweets once or more daily .</a:t>
            </a:r>
          </a:p>
        </p:txBody>
      </p:sp>
      <p:sp>
        <p:nvSpPr>
          <p:cNvPr id="60" name="Shape 60"/>
          <p:cNvSpPr/>
          <p:nvPr/>
        </p:nvSpPr>
        <p:spPr>
          <a:xfrm>
            <a:off x="930055" y="6331012"/>
            <a:ext cx="6734216" cy="27770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1900" u="sng">
                <a:solidFill>
                  <a:srgbClr val="0000FF"/>
                </a:solidFill>
                <a:uFill>
                  <a:solidFill>
                    <a:srgbClr val="0000FF"/>
                  </a:solidFill>
                </a:uFill>
                <a:hlinkClick r:id=""/>
              </a:defRPr>
            </a:lvl1pPr>
          </a:lstStyle>
          <a:p>
            <a:pPr lvl="0">
              <a:defRPr sz="1800" u="none">
                <a:solidFill>
                  <a:srgbClr val="000000"/>
                </a:solidFill>
                <a:uFillTx/>
              </a:defRPr>
            </a:pPr>
            <a:r>
              <a:rPr sz="1336"/>
              <a:t>https://bmcpublichealth.biomedcentral.com/articles/10.1186/1471-2458-14-1215</a:t>
            </a:r>
          </a:p>
        </p:txBody>
      </p:sp>
      <p:sp>
        <p:nvSpPr>
          <p:cNvPr id="61" name="Shape 61"/>
          <p:cNvSpPr/>
          <p:nvPr/>
        </p:nvSpPr>
        <p:spPr>
          <a:xfrm>
            <a:off x="718072" y="573522"/>
            <a:ext cx="4887556" cy="74924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600" b="1">
                <a:solidFill>
                  <a:srgbClr val="4DA72F"/>
                </a:solidFill>
                <a:latin typeface="Impact"/>
                <a:ea typeface="Impact"/>
                <a:cs typeface="Impact"/>
                <a:sym typeface="Impact"/>
              </a:defRPr>
            </a:lvl1pPr>
          </a:lstStyle>
          <a:p>
            <a:pPr lvl="0">
              <a:defRPr sz="1800" b="0">
                <a:solidFill>
                  <a:srgbClr val="000000"/>
                </a:solidFill>
              </a:defRPr>
            </a:pPr>
            <a:r>
              <a:rPr sz="4400" dirty="0" err="1">
                <a:solidFill>
                  <a:schemeClr val="bg1"/>
                </a:solidFill>
              </a:rPr>
              <a:t>Aetiology</a:t>
            </a:r>
            <a:r>
              <a:rPr sz="3600" dirty="0">
                <a:solidFill>
                  <a:schemeClr val="tx1"/>
                </a:solidFill>
              </a:rPr>
              <a:t>: Environment </a:t>
            </a:r>
          </a:p>
        </p:txBody>
      </p:sp>
    </p:spTree>
    <p:extLst>
      <p:ext uri="{BB962C8B-B14F-4D97-AF65-F5344CB8AC3E}">
        <p14:creationId xmlns:p14="http://schemas.microsoft.com/office/powerpoint/2010/main" val="2797336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p:nvPr/>
        </p:nvSpPr>
        <p:spPr>
          <a:xfrm>
            <a:off x="526411" y="2348880"/>
            <a:ext cx="7672014" cy="2322495"/>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lgn="l">
              <a:defRPr sz="2600">
                <a:solidFill>
                  <a:srgbClr val="005493"/>
                </a:solidFill>
              </a:defRPr>
            </a:lvl1pPr>
          </a:lstStyle>
          <a:p>
            <a:pPr lvl="0">
              <a:defRPr sz="1800">
                <a:solidFill>
                  <a:srgbClr val="000000"/>
                </a:solidFill>
              </a:defRPr>
            </a:pPr>
            <a:r>
              <a:rPr sz="1828" dirty="0"/>
              <a:t>A study found that having an overweight or obese father and healthy-weight mother significantly increased the odds of childhood and adulthood  obesity; however, having an obese mother and a healthy-weight father was not associated with an increased risk of obesity in childhood</a:t>
            </a:r>
            <a:r>
              <a:rPr sz="1828" dirty="0" smtClean="0"/>
              <a:t>.</a:t>
            </a:r>
            <a:endParaRPr lang="en-US" sz="1828" dirty="0" smtClean="0"/>
          </a:p>
          <a:p>
            <a:pPr lvl="0">
              <a:defRPr sz="1800">
                <a:solidFill>
                  <a:srgbClr val="000000"/>
                </a:solidFill>
              </a:defRPr>
            </a:pPr>
            <a:endParaRPr lang="en-US" sz="1828" dirty="0"/>
          </a:p>
          <a:p>
            <a:pPr lvl="0">
              <a:defRPr sz="1800">
                <a:solidFill>
                  <a:srgbClr val="000000"/>
                </a:solidFill>
              </a:defRPr>
            </a:pPr>
            <a:r>
              <a:rPr sz="1828" dirty="0" smtClean="0"/>
              <a:t>This </a:t>
            </a:r>
            <a:r>
              <a:rPr sz="1828" dirty="0"/>
              <a:t>discrepancy suggests a role for epigenetic factors in hereditary risk.</a:t>
            </a:r>
          </a:p>
        </p:txBody>
      </p:sp>
      <p:pic>
        <p:nvPicPr>
          <p:cNvPr id="64" name="image6.png"/>
          <p:cNvPicPr/>
          <p:nvPr/>
        </p:nvPicPr>
        <p:blipFill>
          <a:blip r:embed="rId2">
            <a:extLst/>
          </a:blip>
          <a:stretch>
            <a:fillRect/>
          </a:stretch>
        </p:blipFill>
        <p:spPr>
          <a:xfrm>
            <a:off x="5376271" y="4612201"/>
            <a:ext cx="3153846" cy="2232499"/>
          </a:xfrm>
          <a:prstGeom prst="rect">
            <a:avLst/>
          </a:prstGeom>
          <a:ln w="12700">
            <a:miter lim="400000"/>
          </a:ln>
        </p:spPr>
      </p:pic>
      <p:sp>
        <p:nvSpPr>
          <p:cNvPr id="65" name="Shape 65"/>
          <p:cNvSpPr/>
          <p:nvPr/>
        </p:nvSpPr>
        <p:spPr>
          <a:xfrm>
            <a:off x="1187624" y="764704"/>
            <a:ext cx="4188647" cy="74924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600" b="1">
                <a:solidFill>
                  <a:srgbClr val="4DA72F"/>
                </a:solidFill>
                <a:latin typeface="Impact"/>
                <a:ea typeface="Impact"/>
                <a:cs typeface="Impact"/>
                <a:sym typeface="Impact"/>
              </a:defRPr>
            </a:lvl1pPr>
          </a:lstStyle>
          <a:p>
            <a:pPr lvl="0">
              <a:defRPr sz="1800" b="0">
                <a:solidFill>
                  <a:srgbClr val="000000"/>
                </a:solidFill>
              </a:defRPr>
            </a:pPr>
            <a:r>
              <a:rPr sz="4400" dirty="0" err="1">
                <a:solidFill>
                  <a:schemeClr val="bg1"/>
                </a:solidFill>
              </a:rPr>
              <a:t>Aetiology</a:t>
            </a:r>
            <a:r>
              <a:rPr sz="3600" dirty="0"/>
              <a:t>: Genetics </a:t>
            </a:r>
          </a:p>
        </p:txBody>
      </p:sp>
    </p:spTree>
    <p:extLst>
      <p:ext uri="{BB962C8B-B14F-4D97-AF65-F5344CB8AC3E}">
        <p14:creationId xmlns:p14="http://schemas.microsoft.com/office/powerpoint/2010/main" val="3763670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image7.png"/>
          <p:cNvPicPr/>
          <p:nvPr/>
        </p:nvPicPr>
        <p:blipFill>
          <a:blip r:embed="rId2">
            <a:extLst/>
          </a:blip>
          <a:stretch>
            <a:fillRect/>
          </a:stretch>
        </p:blipFill>
        <p:spPr>
          <a:xfrm>
            <a:off x="2751475" y="3376049"/>
            <a:ext cx="1104568" cy="437556"/>
          </a:xfrm>
          <a:prstGeom prst="rect">
            <a:avLst/>
          </a:prstGeom>
          <a:ln w="12700">
            <a:miter lim="400000"/>
          </a:ln>
          <a:effectLst>
            <a:outerShdw blurRad="38100" dist="25400" dir="5400000" rotWithShape="0">
              <a:srgbClr val="000000">
                <a:alpha val="50000"/>
              </a:srgbClr>
            </a:outerShdw>
          </a:effectLst>
        </p:spPr>
      </p:pic>
      <p:pic>
        <p:nvPicPr>
          <p:cNvPr id="70" name="image8.png"/>
          <p:cNvPicPr/>
          <p:nvPr/>
        </p:nvPicPr>
        <p:blipFill>
          <a:blip r:embed="rId3">
            <a:extLst/>
          </a:blip>
          <a:stretch>
            <a:fillRect/>
          </a:stretch>
        </p:blipFill>
        <p:spPr>
          <a:xfrm>
            <a:off x="2435032" y="2739688"/>
            <a:ext cx="1525263" cy="437556"/>
          </a:xfrm>
          <a:prstGeom prst="rect">
            <a:avLst/>
          </a:prstGeom>
          <a:ln w="12700">
            <a:miter lim="400000"/>
          </a:ln>
          <a:effectLst>
            <a:outerShdw blurRad="38100" dist="25400" dir="5400000" rotWithShape="0">
              <a:srgbClr val="000000">
                <a:alpha val="50000"/>
              </a:srgbClr>
            </a:outerShdw>
          </a:effectLst>
        </p:spPr>
      </p:pic>
      <p:pic>
        <p:nvPicPr>
          <p:cNvPr id="71" name="image9.png"/>
          <p:cNvPicPr/>
          <p:nvPr/>
        </p:nvPicPr>
        <p:blipFill>
          <a:blip r:embed="rId4">
            <a:extLst/>
          </a:blip>
          <a:stretch>
            <a:fillRect/>
          </a:stretch>
        </p:blipFill>
        <p:spPr>
          <a:xfrm>
            <a:off x="5713974" y="3794867"/>
            <a:ext cx="850608" cy="437557"/>
          </a:xfrm>
          <a:prstGeom prst="rect">
            <a:avLst/>
          </a:prstGeom>
          <a:ln w="12700">
            <a:miter lim="400000"/>
          </a:ln>
          <a:effectLst>
            <a:outerShdw blurRad="38100" dist="25400" dir="5400000" rotWithShape="0">
              <a:srgbClr val="000000">
                <a:alpha val="50000"/>
              </a:srgbClr>
            </a:outerShdw>
          </a:effectLst>
        </p:spPr>
      </p:pic>
      <p:pic>
        <p:nvPicPr>
          <p:cNvPr id="72" name="image10.png"/>
          <p:cNvPicPr/>
          <p:nvPr/>
        </p:nvPicPr>
        <p:blipFill>
          <a:blip r:embed="rId5">
            <a:extLst/>
          </a:blip>
          <a:stretch>
            <a:fillRect/>
          </a:stretch>
        </p:blipFill>
        <p:spPr>
          <a:xfrm>
            <a:off x="3772961" y="4014769"/>
            <a:ext cx="425626" cy="437556"/>
          </a:xfrm>
          <a:prstGeom prst="rect">
            <a:avLst/>
          </a:prstGeom>
          <a:ln w="12700">
            <a:miter lim="400000"/>
          </a:ln>
          <a:effectLst>
            <a:outerShdw blurRad="38100" dist="25400" dir="5400000" rotWithShape="0">
              <a:srgbClr val="000000">
                <a:alpha val="50000"/>
              </a:srgbClr>
            </a:outerShdw>
          </a:effectLst>
        </p:spPr>
      </p:pic>
      <p:pic>
        <p:nvPicPr>
          <p:cNvPr id="73" name="image11.png"/>
          <p:cNvPicPr/>
          <p:nvPr/>
        </p:nvPicPr>
        <p:blipFill>
          <a:blip r:embed="rId6">
            <a:extLst/>
          </a:blip>
          <a:stretch>
            <a:fillRect/>
          </a:stretch>
        </p:blipFill>
        <p:spPr>
          <a:xfrm>
            <a:off x="4061284" y="3127355"/>
            <a:ext cx="866468" cy="437556"/>
          </a:xfrm>
          <a:prstGeom prst="rect">
            <a:avLst/>
          </a:prstGeom>
          <a:ln w="12700">
            <a:miter lim="400000"/>
          </a:ln>
          <a:effectLst>
            <a:outerShdw blurRad="38100" dist="25400" dir="5400000" rotWithShape="0">
              <a:srgbClr val="000000">
                <a:alpha val="50000"/>
              </a:srgbClr>
            </a:outerShdw>
          </a:effectLst>
        </p:spPr>
      </p:pic>
      <p:pic>
        <p:nvPicPr>
          <p:cNvPr id="74" name="image12.png"/>
          <p:cNvPicPr/>
          <p:nvPr/>
        </p:nvPicPr>
        <p:blipFill>
          <a:blip r:embed="rId7">
            <a:extLst/>
          </a:blip>
          <a:stretch>
            <a:fillRect/>
          </a:stretch>
        </p:blipFill>
        <p:spPr>
          <a:xfrm>
            <a:off x="4399567" y="3736068"/>
            <a:ext cx="770883" cy="437556"/>
          </a:xfrm>
          <a:prstGeom prst="rect">
            <a:avLst/>
          </a:prstGeom>
          <a:ln w="12700">
            <a:miter lim="400000"/>
          </a:ln>
          <a:effectLst>
            <a:outerShdw blurRad="38100" dist="25400" dir="5400000" rotWithShape="0">
              <a:srgbClr val="000000">
                <a:alpha val="50000"/>
              </a:srgbClr>
            </a:outerShdw>
          </a:effectLst>
        </p:spPr>
      </p:pic>
      <p:pic>
        <p:nvPicPr>
          <p:cNvPr id="75" name="image13.png"/>
          <p:cNvPicPr/>
          <p:nvPr/>
        </p:nvPicPr>
        <p:blipFill>
          <a:blip r:embed="rId8">
            <a:extLst/>
          </a:blip>
          <a:stretch>
            <a:fillRect/>
          </a:stretch>
        </p:blipFill>
        <p:spPr>
          <a:xfrm>
            <a:off x="2102844" y="5230242"/>
            <a:ext cx="2545820" cy="437556"/>
          </a:xfrm>
          <a:prstGeom prst="rect">
            <a:avLst/>
          </a:prstGeom>
          <a:ln w="12700">
            <a:miter lim="400000"/>
          </a:ln>
          <a:effectLst>
            <a:outerShdw blurRad="38100" dist="25400" dir="5400000" rotWithShape="0">
              <a:srgbClr val="000000">
                <a:alpha val="50000"/>
              </a:srgbClr>
            </a:outerShdw>
          </a:effectLst>
        </p:spPr>
      </p:pic>
      <p:pic>
        <p:nvPicPr>
          <p:cNvPr id="76" name="image14.png"/>
          <p:cNvPicPr/>
          <p:nvPr/>
        </p:nvPicPr>
        <p:blipFill>
          <a:blip r:embed="rId9">
            <a:extLst/>
          </a:blip>
          <a:stretch>
            <a:fillRect/>
          </a:stretch>
        </p:blipFill>
        <p:spPr>
          <a:xfrm>
            <a:off x="3374555" y="1206051"/>
            <a:ext cx="1851233" cy="437556"/>
          </a:xfrm>
          <a:prstGeom prst="rect">
            <a:avLst/>
          </a:prstGeom>
          <a:ln w="12700">
            <a:miter lim="400000"/>
          </a:ln>
          <a:effectLst>
            <a:outerShdw blurRad="38100" dist="25400" dir="5400000" rotWithShape="0">
              <a:srgbClr val="000000">
                <a:alpha val="50000"/>
              </a:srgbClr>
            </a:outerShdw>
          </a:effectLst>
        </p:spPr>
      </p:pic>
      <p:pic>
        <p:nvPicPr>
          <p:cNvPr id="77" name="image15.png"/>
          <p:cNvPicPr/>
          <p:nvPr/>
        </p:nvPicPr>
        <p:blipFill>
          <a:blip r:embed="rId10">
            <a:extLst/>
          </a:blip>
          <a:stretch>
            <a:fillRect/>
          </a:stretch>
        </p:blipFill>
        <p:spPr>
          <a:xfrm>
            <a:off x="2384180" y="4449966"/>
            <a:ext cx="1295092" cy="437556"/>
          </a:xfrm>
          <a:prstGeom prst="rect">
            <a:avLst/>
          </a:prstGeom>
          <a:ln w="12700">
            <a:miter lim="400000"/>
          </a:ln>
          <a:effectLst>
            <a:outerShdw blurRad="38100" dist="25400" dir="5400000" rotWithShape="0">
              <a:srgbClr val="000000">
                <a:alpha val="50000"/>
              </a:srgbClr>
            </a:outerShdw>
          </a:effectLst>
        </p:spPr>
      </p:pic>
      <p:pic>
        <p:nvPicPr>
          <p:cNvPr id="78" name="image16.png"/>
          <p:cNvPicPr/>
          <p:nvPr/>
        </p:nvPicPr>
        <p:blipFill>
          <a:blip r:embed="rId11">
            <a:extLst/>
          </a:blip>
          <a:stretch>
            <a:fillRect/>
          </a:stretch>
        </p:blipFill>
        <p:spPr>
          <a:xfrm>
            <a:off x="3589091" y="2241895"/>
            <a:ext cx="1279234" cy="437556"/>
          </a:xfrm>
          <a:prstGeom prst="rect">
            <a:avLst/>
          </a:prstGeom>
          <a:ln w="12700">
            <a:miter lim="400000"/>
          </a:ln>
          <a:effectLst>
            <a:outerShdw blurRad="38100" dist="25400" dir="5400000" rotWithShape="0">
              <a:srgbClr val="000000">
                <a:alpha val="50000"/>
              </a:srgbClr>
            </a:outerShdw>
          </a:effectLst>
        </p:spPr>
      </p:pic>
      <p:pic>
        <p:nvPicPr>
          <p:cNvPr id="79" name="image17.png"/>
          <p:cNvPicPr/>
          <p:nvPr/>
        </p:nvPicPr>
        <p:blipFill>
          <a:blip r:embed="rId12">
            <a:extLst/>
          </a:blip>
          <a:stretch>
            <a:fillRect/>
          </a:stretch>
        </p:blipFill>
        <p:spPr>
          <a:xfrm>
            <a:off x="4376691" y="1684508"/>
            <a:ext cx="2184704" cy="437556"/>
          </a:xfrm>
          <a:prstGeom prst="rect">
            <a:avLst/>
          </a:prstGeom>
          <a:ln w="12700">
            <a:miter lim="400000"/>
          </a:ln>
          <a:effectLst>
            <a:outerShdw blurRad="38100" dist="25400" dir="5400000" rotWithShape="0">
              <a:srgbClr val="000000">
                <a:alpha val="50000"/>
              </a:srgbClr>
            </a:outerShdw>
          </a:effectLst>
        </p:spPr>
      </p:pic>
      <p:pic>
        <p:nvPicPr>
          <p:cNvPr id="80" name="image18.png"/>
          <p:cNvPicPr/>
          <p:nvPr/>
        </p:nvPicPr>
        <p:blipFill>
          <a:blip r:embed="rId13">
            <a:extLst/>
          </a:blip>
          <a:stretch>
            <a:fillRect/>
          </a:stretch>
        </p:blipFill>
        <p:spPr>
          <a:xfrm>
            <a:off x="5317622" y="3210185"/>
            <a:ext cx="2029326" cy="437556"/>
          </a:xfrm>
          <a:prstGeom prst="rect">
            <a:avLst/>
          </a:prstGeom>
          <a:ln w="12700">
            <a:miter lim="400000"/>
          </a:ln>
          <a:effectLst>
            <a:outerShdw blurRad="38100" dist="25400" dir="5400000" rotWithShape="0">
              <a:srgbClr val="000000">
                <a:alpha val="50000"/>
              </a:srgbClr>
            </a:outerShdw>
          </a:effectLst>
        </p:spPr>
      </p:pic>
      <p:pic>
        <p:nvPicPr>
          <p:cNvPr id="81" name="image19.png"/>
          <p:cNvPicPr/>
          <p:nvPr/>
        </p:nvPicPr>
        <p:blipFill>
          <a:blip r:embed="rId14">
            <a:extLst/>
          </a:blip>
          <a:stretch>
            <a:fillRect/>
          </a:stretch>
        </p:blipFill>
        <p:spPr>
          <a:xfrm>
            <a:off x="1717027" y="5787644"/>
            <a:ext cx="5554981" cy="437556"/>
          </a:xfrm>
          <a:prstGeom prst="rect">
            <a:avLst/>
          </a:prstGeom>
          <a:ln w="12700">
            <a:miter lim="400000"/>
          </a:ln>
          <a:effectLst>
            <a:outerShdw blurRad="38100" dist="25400" dir="5400000" rotWithShape="0">
              <a:srgbClr val="000000">
                <a:alpha val="50000"/>
              </a:srgbClr>
            </a:outerShdw>
          </a:effectLst>
        </p:spPr>
      </p:pic>
      <p:pic>
        <p:nvPicPr>
          <p:cNvPr id="82" name="image20.png"/>
          <p:cNvPicPr/>
          <p:nvPr/>
        </p:nvPicPr>
        <p:blipFill>
          <a:blip r:embed="rId15">
            <a:extLst/>
          </a:blip>
          <a:stretch>
            <a:fillRect/>
          </a:stretch>
        </p:blipFill>
        <p:spPr>
          <a:xfrm>
            <a:off x="1838599" y="1744101"/>
            <a:ext cx="2065759" cy="437556"/>
          </a:xfrm>
          <a:prstGeom prst="rect">
            <a:avLst/>
          </a:prstGeom>
          <a:ln w="12700">
            <a:miter lim="400000"/>
          </a:ln>
          <a:effectLst>
            <a:outerShdw blurRad="38100" dist="25400" dir="5400000" rotWithShape="0">
              <a:srgbClr val="000000">
                <a:alpha val="50000"/>
              </a:srgbClr>
            </a:outerShdw>
          </a:effectLst>
        </p:spPr>
      </p:pic>
      <p:pic>
        <p:nvPicPr>
          <p:cNvPr id="83" name="image21.png"/>
          <p:cNvPicPr/>
          <p:nvPr/>
        </p:nvPicPr>
        <p:blipFill>
          <a:blip r:embed="rId16">
            <a:extLst/>
          </a:blip>
          <a:stretch>
            <a:fillRect/>
          </a:stretch>
        </p:blipFill>
        <p:spPr>
          <a:xfrm>
            <a:off x="5164156" y="4273325"/>
            <a:ext cx="1950245" cy="437556"/>
          </a:xfrm>
          <a:prstGeom prst="rect">
            <a:avLst/>
          </a:prstGeom>
          <a:ln w="12700">
            <a:miter lim="400000"/>
          </a:ln>
          <a:effectLst>
            <a:outerShdw blurRad="38100" dist="25400" dir="5400000" rotWithShape="0">
              <a:srgbClr val="000000">
                <a:alpha val="50000"/>
              </a:srgbClr>
            </a:outerShdw>
          </a:effectLst>
        </p:spPr>
      </p:pic>
      <p:pic>
        <p:nvPicPr>
          <p:cNvPr id="84" name="image22.png"/>
          <p:cNvPicPr/>
          <p:nvPr/>
        </p:nvPicPr>
        <p:blipFill>
          <a:blip r:embed="rId17">
            <a:extLst/>
          </a:blip>
          <a:stretch>
            <a:fillRect/>
          </a:stretch>
        </p:blipFill>
        <p:spPr>
          <a:xfrm>
            <a:off x="5108645" y="2668711"/>
            <a:ext cx="1465684" cy="437556"/>
          </a:xfrm>
          <a:prstGeom prst="rect">
            <a:avLst/>
          </a:prstGeom>
          <a:ln w="12700">
            <a:miter lim="400000"/>
          </a:ln>
          <a:effectLst>
            <a:outerShdw blurRad="38100" dist="25400" dir="5400000" rotWithShape="0">
              <a:srgbClr val="000000">
                <a:alpha val="50000"/>
              </a:srgbClr>
            </a:outerShdw>
          </a:effectLst>
        </p:spPr>
      </p:pic>
      <p:pic>
        <p:nvPicPr>
          <p:cNvPr id="85" name="image23.png"/>
          <p:cNvPicPr/>
          <p:nvPr/>
        </p:nvPicPr>
        <p:blipFill>
          <a:blip r:embed="rId18">
            <a:extLst/>
          </a:blip>
          <a:stretch>
            <a:fillRect/>
          </a:stretch>
        </p:blipFill>
        <p:spPr>
          <a:xfrm>
            <a:off x="1827789" y="3911596"/>
            <a:ext cx="1465470" cy="437556"/>
          </a:xfrm>
          <a:prstGeom prst="rect">
            <a:avLst/>
          </a:prstGeom>
          <a:ln w="12700">
            <a:miter lim="400000"/>
          </a:ln>
          <a:effectLst>
            <a:outerShdw blurRad="38100" dist="25400" dir="5400000" rotWithShape="0">
              <a:srgbClr val="000000">
                <a:alpha val="50000"/>
              </a:srgbClr>
            </a:outerShdw>
          </a:effectLst>
        </p:spPr>
      </p:pic>
      <p:pic>
        <p:nvPicPr>
          <p:cNvPr id="86" name="image24.png"/>
          <p:cNvPicPr/>
          <p:nvPr/>
        </p:nvPicPr>
        <p:blipFill>
          <a:blip r:embed="rId19">
            <a:extLst/>
          </a:blip>
          <a:stretch>
            <a:fillRect/>
          </a:stretch>
        </p:blipFill>
        <p:spPr>
          <a:xfrm>
            <a:off x="5644644" y="5262207"/>
            <a:ext cx="989268" cy="437556"/>
          </a:xfrm>
          <a:prstGeom prst="rect">
            <a:avLst/>
          </a:prstGeom>
          <a:ln w="12700">
            <a:miter lim="400000"/>
          </a:ln>
          <a:effectLst>
            <a:outerShdw blurRad="38100" dist="25400" dir="5400000" rotWithShape="0">
              <a:srgbClr val="000000">
                <a:alpha val="50000"/>
              </a:srgbClr>
            </a:outerShdw>
          </a:effectLst>
        </p:spPr>
      </p:pic>
      <p:pic>
        <p:nvPicPr>
          <p:cNvPr id="87" name="image25.png"/>
          <p:cNvPicPr/>
          <p:nvPr/>
        </p:nvPicPr>
        <p:blipFill>
          <a:blip r:embed="rId20">
            <a:extLst/>
          </a:blip>
          <a:stretch>
            <a:fillRect/>
          </a:stretch>
        </p:blipFill>
        <p:spPr>
          <a:xfrm>
            <a:off x="4048746" y="4720280"/>
            <a:ext cx="1866663" cy="437556"/>
          </a:xfrm>
          <a:prstGeom prst="rect">
            <a:avLst/>
          </a:prstGeom>
          <a:ln w="12700">
            <a:miter lim="400000"/>
          </a:ln>
          <a:effectLst>
            <a:outerShdw blurRad="38100" dist="25400" dir="5400000" rotWithShape="0">
              <a:srgbClr val="000000">
                <a:alpha val="50000"/>
              </a:srgbClr>
            </a:outerShdw>
          </a:effectLst>
        </p:spPr>
      </p:pic>
      <p:sp>
        <p:nvSpPr>
          <p:cNvPr id="88" name="Shape 88"/>
          <p:cNvSpPr/>
          <p:nvPr/>
        </p:nvSpPr>
        <p:spPr>
          <a:xfrm>
            <a:off x="342195" y="465966"/>
            <a:ext cx="2992807" cy="6261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600" b="1">
                <a:solidFill>
                  <a:srgbClr val="4DA72F"/>
                </a:solidFill>
                <a:latin typeface="Impact"/>
                <a:ea typeface="Impact"/>
                <a:cs typeface="Impact"/>
                <a:sym typeface="Impact"/>
              </a:defRPr>
            </a:lvl1pPr>
          </a:lstStyle>
          <a:p>
            <a:pPr lvl="0">
              <a:defRPr sz="1800" b="0">
                <a:solidFill>
                  <a:srgbClr val="000000"/>
                </a:solidFill>
              </a:defRPr>
            </a:pPr>
            <a:r>
              <a:rPr sz="3600" dirty="0">
                <a:solidFill>
                  <a:schemeClr val="accent1"/>
                </a:solidFill>
              </a:rPr>
              <a:t>Co-morbidities </a:t>
            </a:r>
          </a:p>
        </p:txBody>
      </p:sp>
    </p:spTree>
    <p:extLst>
      <p:ext uri="{BB962C8B-B14F-4D97-AF65-F5344CB8AC3E}">
        <p14:creationId xmlns:p14="http://schemas.microsoft.com/office/powerpoint/2010/main" val="3961501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p:nvPr/>
        </p:nvSpPr>
        <p:spPr>
          <a:xfrm>
            <a:off x="1115616" y="2420888"/>
            <a:ext cx="7546276" cy="162999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lvl="0" algn="l">
              <a:defRPr sz="1800"/>
            </a:pPr>
            <a:r>
              <a:rPr sz="2531" dirty="0"/>
              <a:t>A study investigating the effect of obesity and underweight on the early vocal maturation in adolescent boys. The results revealed significant main effect of the group</a:t>
            </a:r>
          </a:p>
        </p:txBody>
      </p:sp>
      <p:sp>
        <p:nvSpPr>
          <p:cNvPr id="91" name="Shape 91"/>
          <p:cNvSpPr/>
          <p:nvPr/>
        </p:nvSpPr>
        <p:spPr>
          <a:xfrm>
            <a:off x="2123728" y="6210387"/>
            <a:ext cx="5608766" cy="623825"/>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1700">
                <a:hlinkClick r:id=""/>
              </a:defRPr>
            </a:lvl1pPr>
          </a:lstStyle>
          <a:p>
            <a:pPr lvl="0" algn="ctr">
              <a:defRPr sz="1800"/>
            </a:pPr>
            <a:r>
              <a:rPr sz="1195" dirty="0"/>
              <a:t>http://www.saudijobesity.com/article.asp?issn=2347-2618;year=2014;volume=2;issue=1;spage=29;epage=32;aulast=Balasubramanium;type=0</a:t>
            </a:r>
          </a:p>
        </p:txBody>
      </p:sp>
    </p:spTree>
    <p:extLst>
      <p:ext uri="{BB962C8B-B14F-4D97-AF65-F5344CB8AC3E}">
        <p14:creationId xmlns:p14="http://schemas.microsoft.com/office/powerpoint/2010/main" val="2612070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p:nvPr/>
        </p:nvSpPr>
        <p:spPr>
          <a:xfrm>
            <a:off x="179512" y="548680"/>
            <a:ext cx="8964488" cy="5524654"/>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lvl="0" algn="l">
              <a:defRPr sz="1800"/>
            </a:pPr>
            <a:r>
              <a:rPr sz="2531" dirty="0"/>
              <a:t>Children, particularly adolescents, who are </a:t>
            </a:r>
            <a:endParaRPr sz="1266" dirty="0"/>
          </a:p>
          <a:p>
            <a:pPr lvl="0" algn="l">
              <a:defRPr sz="1800"/>
            </a:pPr>
            <a:r>
              <a:rPr sz="2531" dirty="0"/>
              <a:t>obese have a high probability of becoming </a:t>
            </a:r>
            <a:endParaRPr sz="1266" dirty="0"/>
          </a:p>
          <a:p>
            <a:pPr lvl="0" algn="l">
              <a:defRPr sz="1800"/>
            </a:pPr>
            <a:r>
              <a:rPr sz="2531" dirty="0"/>
              <a:t>adults who are obese; </a:t>
            </a:r>
            <a:r>
              <a:rPr sz="2531" dirty="0" smtClean="0">
                <a:solidFill>
                  <a:schemeClr val="accent1"/>
                </a:solidFill>
              </a:rPr>
              <a:t>hence</a:t>
            </a:r>
            <a:r>
              <a:rPr sz="2531" dirty="0">
                <a:solidFill>
                  <a:schemeClr val="accent1"/>
                </a:solidFill>
              </a:rPr>
              <a:t>, the bimodal </a:t>
            </a:r>
            <a:endParaRPr sz="1266" dirty="0">
              <a:solidFill>
                <a:schemeClr val="accent1"/>
              </a:solidFill>
            </a:endParaRPr>
          </a:p>
          <a:p>
            <a:pPr lvl="0" algn="l">
              <a:defRPr sz="1800"/>
            </a:pPr>
            <a:r>
              <a:rPr sz="2531" dirty="0">
                <a:solidFill>
                  <a:schemeClr val="accent1"/>
                </a:solidFill>
              </a:rPr>
              <a:t>distribution of obesity portends a large-scale </a:t>
            </a:r>
            <a:endParaRPr sz="1266" dirty="0">
              <a:solidFill>
                <a:schemeClr val="accent1"/>
              </a:solidFill>
            </a:endParaRPr>
          </a:p>
          <a:p>
            <a:pPr lvl="0" algn="l">
              <a:defRPr sz="1800"/>
            </a:pPr>
            <a:r>
              <a:rPr sz="2531" dirty="0">
                <a:solidFill>
                  <a:schemeClr val="accent1"/>
                </a:solidFill>
              </a:rPr>
              <a:t>obesity epidemic in the next few decades. Taller children generally tend to be more obese than shorter peers, are more insulin-resistant, and have increased leptin levels.</a:t>
            </a:r>
            <a:endParaRPr sz="1266" dirty="0">
              <a:solidFill>
                <a:schemeClr val="accent1"/>
              </a:solidFill>
            </a:endParaRPr>
          </a:p>
          <a:p>
            <a:pPr lvl="0" algn="l">
              <a:defRPr sz="1800"/>
            </a:pPr>
            <a:r>
              <a:rPr sz="2531" dirty="0">
                <a:solidFill>
                  <a:schemeClr val="accent1"/>
                </a:solidFill>
              </a:rPr>
              <a:t>Adolescent obesity poses a serious </a:t>
            </a:r>
            <a:r>
              <a:rPr sz="2531" dirty="0" smtClean="0">
                <a:solidFill>
                  <a:schemeClr val="accent1"/>
                </a:solidFill>
              </a:rPr>
              <a:t>risk </a:t>
            </a:r>
            <a:r>
              <a:rPr sz="2531" dirty="0">
                <a:solidFill>
                  <a:schemeClr val="accent1"/>
                </a:solidFill>
              </a:rPr>
              <a:t>for severe obesity for the rest of life</a:t>
            </a:r>
            <a:r>
              <a:rPr sz="2531" dirty="0" smtClean="0">
                <a:solidFill>
                  <a:schemeClr val="accent1"/>
                </a:solidFill>
              </a:rPr>
              <a:t>.</a:t>
            </a:r>
            <a:endParaRPr lang="en-US" sz="2531" dirty="0" smtClean="0">
              <a:solidFill>
                <a:schemeClr val="accent1"/>
              </a:solidFill>
            </a:endParaRPr>
          </a:p>
          <a:p>
            <a:pPr lvl="0" algn="l">
              <a:defRPr sz="1800"/>
            </a:pPr>
            <a:r>
              <a:rPr sz="2531" dirty="0" smtClean="0">
                <a:solidFill>
                  <a:schemeClr val="accent1"/>
                </a:solidFill>
              </a:rPr>
              <a:t>This </a:t>
            </a:r>
            <a:r>
              <a:rPr sz="2531" dirty="0">
                <a:solidFill>
                  <a:schemeClr val="accent1"/>
                </a:solidFill>
              </a:rPr>
              <a:t>calls for a stronger emphasis on </a:t>
            </a:r>
            <a:endParaRPr lang="en-US" sz="2531" dirty="0" smtClean="0">
              <a:solidFill>
                <a:schemeClr val="accent1"/>
              </a:solidFill>
            </a:endParaRPr>
          </a:p>
          <a:p>
            <a:pPr lvl="0" algn="l">
              <a:defRPr sz="1800"/>
            </a:pPr>
            <a:r>
              <a:rPr sz="2531" dirty="0" smtClean="0">
                <a:solidFill>
                  <a:schemeClr val="accent1"/>
                </a:solidFill>
              </a:rPr>
              <a:t>weight </a:t>
            </a:r>
            <a:r>
              <a:rPr sz="2531" dirty="0">
                <a:solidFill>
                  <a:schemeClr val="accent1"/>
                </a:solidFill>
              </a:rPr>
              <a:t>reduction during early </a:t>
            </a:r>
            <a:endParaRPr lang="en-US" sz="2531" dirty="0" smtClean="0">
              <a:solidFill>
                <a:schemeClr val="accent1"/>
              </a:solidFill>
            </a:endParaRPr>
          </a:p>
          <a:p>
            <a:pPr lvl="0" algn="l">
              <a:defRPr sz="1800"/>
            </a:pPr>
            <a:r>
              <a:rPr sz="2531" dirty="0" smtClean="0">
                <a:solidFill>
                  <a:schemeClr val="accent1"/>
                </a:solidFill>
              </a:rPr>
              <a:t>adolescence</a:t>
            </a:r>
            <a:r>
              <a:rPr sz="2531" dirty="0">
                <a:solidFill>
                  <a:schemeClr val="accent1"/>
                </a:solidFill>
              </a:rPr>
              <a:t>, specifically </a:t>
            </a:r>
            <a:r>
              <a:rPr sz="2531" dirty="0" smtClean="0">
                <a:solidFill>
                  <a:schemeClr val="accent1"/>
                </a:solidFill>
              </a:rPr>
              <a:t>targeting</a:t>
            </a:r>
            <a:endParaRPr lang="en-US" sz="2531" dirty="0" smtClean="0">
              <a:solidFill>
                <a:schemeClr val="accent1"/>
              </a:solidFill>
            </a:endParaRPr>
          </a:p>
          <a:p>
            <a:pPr lvl="0" algn="l">
              <a:defRPr sz="1800"/>
            </a:pPr>
            <a:r>
              <a:rPr sz="2531" dirty="0" smtClean="0">
                <a:solidFill>
                  <a:schemeClr val="accent1"/>
                </a:solidFill>
              </a:rPr>
              <a:t> </a:t>
            </a:r>
            <a:r>
              <a:rPr sz="2531" dirty="0">
                <a:solidFill>
                  <a:schemeClr val="accent1"/>
                </a:solidFill>
              </a:rPr>
              <a:t>groups at greater risk.</a:t>
            </a:r>
          </a:p>
        </p:txBody>
      </p:sp>
      <p:pic>
        <p:nvPicPr>
          <p:cNvPr id="94" name="image26.png"/>
          <p:cNvPicPr/>
          <p:nvPr/>
        </p:nvPicPr>
        <p:blipFill>
          <a:blip r:embed="rId2">
            <a:extLst/>
          </a:blip>
          <a:stretch>
            <a:fillRect/>
          </a:stretch>
        </p:blipFill>
        <p:spPr>
          <a:xfrm>
            <a:off x="5940152" y="4365104"/>
            <a:ext cx="3075401" cy="2376264"/>
          </a:xfrm>
          <a:prstGeom prst="rect">
            <a:avLst/>
          </a:prstGeom>
          <a:ln w="12700">
            <a:miter lim="400000"/>
          </a:ln>
        </p:spPr>
      </p:pic>
    </p:spTree>
    <p:extLst>
      <p:ext uri="{BB962C8B-B14F-4D97-AF65-F5344CB8AC3E}">
        <p14:creationId xmlns:p14="http://schemas.microsoft.com/office/powerpoint/2010/main" val="583141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p:nvPr/>
        </p:nvSpPr>
        <p:spPr>
          <a:xfrm>
            <a:off x="323528" y="260648"/>
            <a:ext cx="8442727" cy="567924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l" rtl="0">
              <a:defRPr sz="1800"/>
            </a:pPr>
            <a:r>
              <a:rPr lang="en-US" sz="4800" dirty="0">
                <a:solidFill>
                  <a:schemeClr val="bg1"/>
                </a:solidFill>
              </a:rPr>
              <a:t>Adolescent pregnancy</a:t>
            </a:r>
          </a:p>
          <a:p>
            <a:pPr lvl="0" algn="l" rtl="0">
              <a:defRPr sz="1800"/>
            </a:pPr>
            <a:r>
              <a:rPr sz="2812" dirty="0" smtClean="0">
                <a:latin typeface="Impact"/>
                <a:ea typeface="Impact"/>
                <a:cs typeface="Impact"/>
                <a:sym typeface="Impact"/>
              </a:rPr>
              <a:t>Epidemiology</a:t>
            </a:r>
            <a:endParaRPr sz="2812" dirty="0">
              <a:latin typeface="Impact"/>
              <a:ea typeface="Impact"/>
              <a:cs typeface="Impact"/>
              <a:sym typeface="Impact"/>
            </a:endParaRPr>
          </a:p>
          <a:p>
            <a:pPr lvl="0" algn="l" rtl="0">
              <a:defRPr sz="1800"/>
            </a:pPr>
            <a:endParaRPr lang="en-US" sz="2812" dirty="0" smtClean="0">
              <a:solidFill>
                <a:srgbClr val="993298"/>
              </a:solidFill>
            </a:endParaRPr>
          </a:p>
          <a:p>
            <a:pPr lvl="0" algn="l" rtl="0">
              <a:defRPr sz="1800"/>
            </a:pPr>
            <a:endParaRPr sz="2812" dirty="0">
              <a:solidFill>
                <a:srgbClr val="993298"/>
              </a:solidFill>
            </a:endParaRPr>
          </a:p>
          <a:p>
            <a:pPr marL="275873" indent="-275873" algn="l" rtl="0">
              <a:buClr>
                <a:srgbClr val="993298"/>
              </a:buClr>
              <a:buSzPct val="75000"/>
              <a:buChar char="•"/>
              <a:defRPr sz="1800"/>
            </a:pPr>
            <a:r>
              <a:rPr sz="1600" dirty="0"/>
              <a:t>About 16 million girls aged 15 to 19 and some 1 million girls under 15 give birth every year—most in low- and middle-income countries.</a:t>
            </a:r>
            <a:endParaRPr sz="3200" dirty="0"/>
          </a:p>
          <a:p>
            <a:pPr marL="351594" indent="-351594" algn="l" rtl="0">
              <a:buClr>
                <a:srgbClr val="C3629D"/>
              </a:buClr>
              <a:buSzPct val="75000"/>
              <a:buChar char="•"/>
              <a:defRPr sz="1800"/>
            </a:pPr>
            <a:r>
              <a:rPr sz="2000" dirty="0"/>
              <a:t>There has been a marked, although uneven, decrease in the birth rates among adolescent girls since 1990, but some 11% of all births worldwide are still to girls aged 15 to 19 years old. The vast majority of these births (95%) occur in low and middle-income countries.</a:t>
            </a:r>
          </a:p>
          <a:p>
            <a:pPr lvl="0" algn="l" rtl="0">
              <a:defRPr sz="1800"/>
            </a:pPr>
            <a:endParaRPr sz="2000" dirty="0"/>
          </a:p>
          <a:p>
            <a:pPr lvl="0" algn="l" rtl="0">
              <a:defRPr sz="1800"/>
            </a:pPr>
            <a:r>
              <a:rPr sz="2000" dirty="0"/>
              <a:t>Adolescent pregnancy remains a </a:t>
            </a:r>
            <a:endParaRPr lang="en-US" sz="2000" dirty="0" smtClean="0"/>
          </a:p>
          <a:p>
            <a:pPr lvl="0" algn="l" rtl="0">
              <a:defRPr sz="1800"/>
            </a:pPr>
            <a:r>
              <a:rPr sz="2000" dirty="0" smtClean="0"/>
              <a:t>major </a:t>
            </a:r>
            <a:r>
              <a:rPr sz="2000" dirty="0"/>
              <a:t>contributor to maternal and </a:t>
            </a:r>
            <a:endParaRPr lang="en-US" sz="2000" dirty="0" smtClean="0"/>
          </a:p>
          <a:p>
            <a:pPr lvl="0" algn="l" rtl="0">
              <a:defRPr sz="1800"/>
            </a:pPr>
            <a:r>
              <a:rPr sz="2000" dirty="0" smtClean="0"/>
              <a:t>child </a:t>
            </a:r>
            <a:r>
              <a:rPr sz="2000" dirty="0"/>
              <a:t>mortality, and to the cycle of </a:t>
            </a:r>
            <a:endParaRPr lang="en-US" sz="2000" dirty="0" smtClean="0"/>
          </a:p>
          <a:p>
            <a:pPr lvl="0" algn="l" rtl="0">
              <a:defRPr sz="1800"/>
            </a:pPr>
            <a:r>
              <a:rPr sz="2000" dirty="0" smtClean="0"/>
              <a:t>ill-health </a:t>
            </a:r>
            <a:r>
              <a:rPr sz="2000" dirty="0"/>
              <a:t>and poverty.</a:t>
            </a:r>
          </a:p>
        </p:txBody>
      </p:sp>
      <p:pic>
        <p:nvPicPr>
          <p:cNvPr id="102" name="image29.png"/>
          <p:cNvPicPr/>
          <p:nvPr/>
        </p:nvPicPr>
        <p:blipFill>
          <a:blip r:embed="rId2">
            <a:extLst/>
          </a:blip>
          <a:stretch>
            <a:fillRect/>
          </a:stretch>
        </p:blipFill>
        <p:spPr>
          <a:xfrm>
            <a:off x="5076056" y="4077072"/>
            <a:ext cx="3905935" cy="2697110"/>
          </a:xfrm>
          <a:prstGeom prst="rect">
            <a:avLst/>
          </a:prstGeom>
          <a:ln w="12700">
            <a:miter lim="400000"/>
          </a:ln>
        </p:spPr>
      </p:pic>
    </p:spTree>
    <p:extLst>
      <p:ext uri="{BB962C8B-B14F-4D97-AF65-F5344CB8AC3E}">
        <p14:creationId xmlns:p14="http://schemas.microsoft.com/office/powerpoint/2010/main" val="2459101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p:nvPr/>
        </p:nvSpPr>
        <p:spPr>
          <a:xfrm>
            <a:off x="467544" y="2204864"/>
            <a:ext cx="7749773" cy="3793604"/>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lvl="0" algn="l" rtl="0">
              <a:defRPr sz="1800"/>
            </a:pPr>
            <a:endParaRPr sz="1898" b="1" dirty="0">
              <a:latin typeface="Impact"/>
              <a:ea typeface="Impact"/>
              <a:cs typeface="Impact"/>
              <a:sym typeface="Impact"/>
            </a:endParaRPr>
          </a:p>
          <a:p>
            <a:pPr marL="326031" indent="-326031" algn="l" rtl="0">
              <a:buClr>
                <a:srgbClr val="78317A"/>
              </a:buClr>
              <a:buSzPct val="75000"/>
              <a:buChar char="•"/>
              <a:defRPr sz="1800"/>
            </a:pPr>
            <a:r>
              <a:rPr sz="1828" dirty="0"/>
              <a:t>Pregnancy and childbirth complications are the second cause of death </a:t>
            </a:r>
            <a:r>
              <a:rPr sz="1828" dirty="0" err="1"/>
              <a:t>amon</a:t>
            </a:r>
            <a:r>
              <a:rPr sz="1828" dirty="0"/>
              <a:t> 15 to    19 year olds globally.</a:t>
            </a:r>
          </a:p>
          <a:p>
            <a:pPr marL="326031" indent="-326031" algn="l" rtl="0">
              <a:buClr>
                <a:srgbClr val="78317A"/>
              </a:buClr>
              <a:buSzPct val="75000"/>
              <a:buChar char="•"/>
              <a:defRPr sz="1800"/>
            </a:pPr>
            <a:r>
              <a:rPr sz="1828" dirty="0"/>
              <a:t>Some 3 million unsafe abortions among girls aged 15 to 19 take place each year, contributing to maternal deaths and to lasting health problems.</a:t>
            </a:r>
          </a:p>
          <a:p>
            <a:pPr marL="338571" indent="-338571" algn="l" rtl="0">
              <a:buClr>
                <a:srgbClr val="C3629D"/>
              </a:buClr>
              <a:buSzPct val="75000"/>
              <a:buChar char="•"/>
              <a:defRPr sz="1800"/>
            </a:pPr>
            <a:r>
              <a:rPr sz="1898" dirty="0"/>
              <a:t>Early childbearing increases the risks for both mothers and their newborns. Babies born to adolescent mothers face a substantially higher risk of         dying than those born to women aged 20 to 24.</a:t>
            </a:r>
          </a:p>
          <a:p>
            <a:pPr marL="326031" indent="-326031" algn="l" rtl="0">
              <a:buClr>
                <a:srgbClr val="78317A"/>
              </a:buClr>
              <a:buSzPct val="75000"/>
              <a:buChar char="•"/>
              <a:defRPr sz="1800"/>
            </a:pPr>
            <a:r>
              <a:rPr sz="1828" dirty="0"/>
              <a:t>The </a:t>
            </a:r>
            <a:r>
              <a:rPr sz="1898" i="1" u="sng" dirty="0"/>
              <a:t>younger the mother, the greater the risk to the baby</a:t>
            </a:r>
            <a:r>
              <a:rPr sz="1828" dirty="0"/>
              <a:t>. Newborns born to    adolescent mothers are also more likely to have low birth weight, with the risk of       long term effects.</a:t>
            </a:r>
          </a:p>
        </p:txBody>
      </p:sp>
      <p:sp>
        <p:nvSpPr>
          <p:cNvPr id="2" name="Title 1"/>
          <p:cNvSpPr>
            <a:spLocks noGrp="1"/>
          </p:cNvSpPr>
          <p:nvPr>
            <p:ph type="title"/>
          </p:nvPr>
        </p:nvSpPr>
        <p:spPr/>
        <p:txBody>
          <a:bodyPr/>
          <a:lstStyle/>
          <a:p>
            <a:r>
              <a:rPr lang="en-US" sz="3200" b="0" dirty="0">
                <a:solidFill>
                  <a:schemeClr val="bg1"/>
                </a:solidFill>
                <a:latin typeface="Impact"/>
                <a:ea typeface="Impact"/>
                <a:cs typeface="Impact"/>
                <a:sym typeface="Impact"/>
              </a:rPr>
              <a:t>Health effects </a:t>
            </a:r>
            <a:endParaRPr lang="en-US" b="0" dirty="0">
              <a:solidFill>
                <a:schemeClr val="bg1"/>
              </a:solidFill>
            </a:endParaRPr>
          </a:p>
        </p:txBody>
      </p:sp>
    </p:spTree>
    <p:extLst>
      <p:ext uri="{BB962C8B-B14F-4D97-AF65-F5344CB8AC3E}">
        <p14:creationId xmlns:p14="http://schemas.microsoft.com/office/powerpoint/2010/main" val="936722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p:nvPr/>
        </p:nvSpPr>
        <p:spPr>
          <a:xfrm>
            <a:off x="460648" y="960051"/>
            <a:ext cx="8379305" cy="3562899"/>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lvl="0" algn="l">
              <a:defRPr sz="1800"/>
            </a:pPr>
            <a:r>
              <a:rPr sz="3200" dirty="0">
                <a:solidFill>
                  <a:schemeClr val="bg1"/>
                </a:solidFill>
                <a:latin typeface="Impact"/>
                <a:ea typeface="Impact"/>
                <a:cs typeface="Impact"/>
                <a:sym typeface="Impact"/>
              </a:rPr>
              <a:t>Economic and social consequences </a:t>
            </a:r>
            <a:endParaRPr sz="2000" dirty="0">
              <a:solidFill>
                <a:schemeClr val="bg1"/>
              </a:solidFill>
              <a:latin typeface="Impact"/>
              <a:ea typeface="Impact"/>
              <a:cs typeface="Impact"/>
              <a:sym typeface="Impact"/>
            </a:endParaRPr>
          </a:p>
          <a:p>
            <a:pPr lvl="0" algn="l">
              <a:defRPr sz="1800"/>
            </a:pPr>
            <a:endParaRPr lang="en-US" sz="1828" dirty="0">
              <a:solidFill>
                <a:srgbClr val="754062"/>
              </a:solidFill>
            </a:endParaRPr>
          </a:p>
          <a:p>
            <a:pPr lvl="0" algn="l">
              <a:defRPr sz="1800"/>
            </a:pPr>
            <a:endParaRPr lang="en-US" sz="1828" dirty="0" smtClean="0">
              <a:solidFill>
                <a:srgbClr val="754062"/>
              </a:solidFill>
            </a:endParaRPr>
          </a:p>
          <a:p>
            <a:pPr lvl="0" algn="l">
              <a:defRPr sz="1800"/>
            </a:pPr>
            <a:endParaRPr lang="en-US" sz="1828" dirty="0" smtClean="0">
              <a:solidFill>
                <a:srgbClr val="754062"/>
              </a:solidFill>
            </a:endParaRPr>
          </a:p>
          <a:p>
            <a:pPr lvl="0" algn="l">
              <a:defRPr sz="1800"/>
            </a:pPr>
            <a:r>
              <a:rPr sz="2000" dirty="0" smtClean="0"/>
              <a:t>Adolescent </a:t>
            </a:r>
            <a:r>
              <a:rPr sz="2000" dirty="0"/>
              <a:t>pregnancy can also have negative social and economic effects on girls, their families and communities. Many girls who become pregnant have to drop out of school. A girl with little or no education has fewer skills and opportunities to find a job. This can also have an economic cost with a country losing out on the annual income a young woman would have earned over her lifetime, if she had not had an early pregnancy.</a:t>
            </a:r>
          </a:p>
        </p:txBody>
      </p:sp>
      <p:pic>
        <p:nvPicPr>
          <p:cNvPr id="108" name="image31.png"/>
          <p:cNvPicPr/>
          <p:nvPr/>
        </p:nvPicPr>
        <p:blipFill>
          <a:blip r:embed="rId2">
            <a:extLst/>
          </a:blip>
          <a:stretch>
            <a:fillRect/>
          </a:stretch>
        </p:blipFill>
        <p:spPr>
          <a:xfrm>
            <a:off x="6800341" y="4541435"/>
            <a:ext cx="2343659" cy="2332407"/>
          </a:xfrm>
          <a:prstGeom prst="rect">
            <a:avLst/>
          </a:prstGeom>
          <a:ln w="12700">
            <a:miter lim="400000"/>
          </a:ln>
        </p:spPr>
      </p:pic>
    </p:spTree>
    <p:extLst>
      <p:ext uri="{BB962C8B-B14F-4D97-AF65-F5344CB8AC3E}">
        <p14:creationId xmlns:p14="http://schemas.microsoft.com/office/powerpoint/2010/main" val="420319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43548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defTabSz="685800">
              <a:lnSpc>
                <a:spcPct val="90000"/>
              </a:lnSpc>
            </a:pPr>
            <a:r>
              <a:rPr lang="en-US" dirty="0" smtClean="0"/>
              <a:t>Case #1</a:t>
            </a:r>
            <a:endParaRPr lang="en-US" dirty="0"/>
          </a:p>
        </p:txBody>
      </p:sp>
      <p:sp>
        <p:nvSpPr>
          <p:cNvPr id="3" name="Content Placeholder 2"/>
          <p:cNvSpPr>
            <a:spLocks noGrp="1"/>
          </p:cNvSpPr>
          <p:nvPr>
            <p:ph idx="1"/>
          </p:nvPr>
        </p:nvSpPr>
        <p:spPr/>
        <p:txBody>
          <a:bodyPr>
            <a:normAutofit/>
          </a:bodyPr>
          <a:lstStyle/>
          <a:p>
            <a:pPr marL="171450" indent="-171450" algn="l" defTabSz="685800" rtl="0">
              <a:lnSpc>
                <a:spcPct val="90000"/>
              </a:lnSpc>
              <a:spcBef>
                <a:spcPts val="750"/>
              </a:spcBef>
              <a:buFont typeface="Arial"/>
              <a:buChar char="•"/>
            </a:pPr>
            <a:r>
              <a:rPr lang="en-US" sz="2000" dirty="0" smtClean="0"/>
              <a:t>A mother came to your clinic with her 15 years old boy, complaining about her sun losing weight and being less energetic than he used to be before they moved to Riyadh. The mother said “I think because my sun doesn't</a:t>
            </a:r>
            <a:r>
              <a:rPr lang="mr-IN" sz="2000" dirty="0" smtClean="0"/>
              <a:t>’</a:t>
            </a:r>
            <a:r>
              <a:rPr lang="en-US" sz="2000" dirty="0" smtClean="0"/>
              <a:t>t eat much he cant concentrate in school and this is why his grades are low lately. I noticed this when we moved here form Dammam after his father and I got divorced. He always feels sleepy and tired during the day but he can’t sleep at night, I think he just misses his father”.</a:t>
            </a:r>
          </a:p>
        </p:txBody>
      </p:sp>
    </p:spTree>
    <p:extLst>
      <p:ext uri="{BB962C8B-B14F-4D97-AF65-F5344CB8AC3E}">
        <p14:creationId xmlns:p14="http://schemas.microsoft.com/office/powerpoint/2010/main" val="304731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#2</a:t>
            </a:r>
            <a:endParaRPr lang="en-US" dirty="0"/>
          </a:p>
        </p:txBody>
      </p:sp>
      <p:sp>
        <p:nvSpPr>
          <p:cNvPr id="3" name="Content Placeholder 2"/>
          <p:cNvSpPr>
            <a:spLocks noGrp="1"/>
          </p:cNvSpPr>
          <p:nvPr>
            <p:ph idx="1"/>
          </p:nvPr>
        </p:nvSpPr>
        <p:spPr/>
        <p:txBody>
          <a:bodyPr>
            <a:normAutofit/>
          </a:bodyPr>
          <a:lstStyle/>
          <a:p>
            <a:r>
              <a:rPr lang="en-US" sz="2000" dirty="0" smtClean="0"/>
              <a:t>A mother with her teenage daughter came to your clinic. The mother is complaining of her daughter isolating herself from family gatherings. And when the daughter does go, she doesn't</a:t>
            </a:r>
            <a:r>
              <a:rPr lang="en-US" sz="2000" dirty="0"/>
              <a:t> </a:t>
            </a:r>
            <a:r>
              <a:rPr lang="en-US" sz="2000" dirty="0" smtClean="0"/>
              <a:t>interact with people and usually sit alone in the corner and when someone tries to talk to her she gets nervous and her face blushes. Also, she’s inactive in classes.</a:t>
            </a:r>
            <a:endParaRPr lang="en-US" sz="2000" dirty="0"/>
          </a:p>
        </p:txBody>
      </p:sp>
    </p:spTree>
    <p:extLst>
      <p:ext uri="{BB962C8B-B14F-4D97-AF65-F5344CB8AC3E}">
        <p14:creationId xmlns:p14="http://schemas.microsoft.com/office/powerpoint/2010/main" val="359593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8837" r="2" b="2"/>
          <a:stretch/>
        </p:blipFill>
        <p:spPr>
          <a:xfrm>
            <a:off x="4792911" y="2060848"/>
            <a:ext cx="3743588" cy="4115887"/>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4294967295"/>
          </p:nvPr>
        </p:nvSpPr>
        <p:spPr>
          <a:xfrm>
            <a:off x="467544" y="2204864"/>
            <a:ext cx="3419475" cy="4114800"/>
          </a:xfrm>
        </p:spPr>
        <p:txBody>
          <a:bodyPr>
            <a:normAutofit fontScale="85000" lnSpcReduction="20000"/>
          </a:bodyPr>
          <a:lstStyle/>
          <a:p>
            <a:pPr algn="l" rtl="0"/>
            <a:r>
              <a:rPr lang="en-US" sz="1900" b="1" u="sng" dirty="0"/>
              <a:t>Physical Examination.</a:t>
            </a:r>
          </a:p>
          <a:p>
            <a:pPr lvl="1" algn="l" rtl="0"/>
            <a:r>
              <a:rPr lang="en-US" sz="1500" u="sng" dirty="0"/>
              <a:t>Vital signs. (if PR/BP are high&gt;he might have anxiety), look for signs of anemia, hypothyroidism.</a:t>
            </a:r>
          </a:p>
          <a:p>
            <a:pPr lvl="1" algn="l" rtl="0"/>
            <a:r>
              <a:rPr lang="en-US" sz="1500" dirty="0"/>
              <a:t>Depression/Anxiety screening tests</a:t>
            </a:r>
            <a:endParaRPr lang="en-US" sz="1500" u="sng" dirty="0"/>
          </a:p>
          <a:p>
            <a:pPr algn="l" rtl="0"/>
            <a:r>
              <a:rPr lang="en-US" sz="1900" b="1" u="sng" dirty="0"/>
              <a:t>Investigations.</a:t>
            </a:r>
          </a:p>
          <a:p>
            <a:pPr lvl="1" algn="l" rtl="0"/>
            <a:r>
              <a:rPr lang="en-US" sz="1500" u="sng" dirty="0" err="1"/>
              <a:t>Hgb</a:t>
            </a:r>
            <a:r>
              <a:rPr lang="en-US" sz="1500" u="sng" dirty="0"/>
              <a:t> level</a:t>
            </a:r>
          </a:p>
          <a:p>
            <a:pPr lvl="1" algn="l" rtl="0"/>
            <a:r>
              <a:rPr lang="en-US" sz="1500" u="sng" dirty="0"/>
              <a:t>Thyroid hormone level.</a:t>
            </a:r>
          </a:p>
          <a:p>
            <a:pPr lvl="1" algn="l" rtl="0"/>
            <a:r>
              <a:rPr lang="en-US" sz="1500" u="sng" dirty="0" err="1"/>
              <a:t>Vit.D</a:t>
            </a:r>
            <a:r>
              <a:rPr lang="en-US" sz="1500" u="sng" dirty="0"/>
              <a:t> level</a:t>
            </a:r>
          </a:p>
          <a:p>
            <a:pPr lvl="1" algn="l" rtl="0"/>
            <a:r>
              <a:rPr lang="en-US" sz="1500" u="sng" dirty="0" err="1"/>
              <a:t>Vit</a:t>
            </a:r>
            <a:r>
              <a:rPr lang="en-US" sz="1500" u="sng" dirty="0"/>
              <a:t>. B-12 level</a:t>
            </a:r>
          </a:p>
          <a:p>
            <a:pPr lvl="1" algn="l" rtl="0"/>
            <a:r>
              <a:rPr lang="en-US" sz="1500" dirty="0"/>
              <a:t>Electrolytes level</a:t>
            </a:r>
          </a:p>
          <a:p>
            <a:pPr algn="l" rtl="0"/>
            <a:r>
              <a:rPr lang="en-US" sz="1900" b="1" u="sng" dirty="0"/>
              <a:t>Treatment</a:t>
            </a:r>
            <a:r>
              <a:rPr lang="en-US" sz="2600" b="1" u="sng" dirty="0" smtClean="0"/>
              <a:t>.</a:t>
            </a:r>
          </a:p>
          <a:p>
            <a:pPr lvl="1" algn="l" rtl="0"/>
            <a:r>
              <a:rPr lang="en-US" sz="1500" u="sng" dirty="0"/>
              <a:t>Anti-</a:t>
            </a:r>
            <a:r>
              <a:rPr lang="en-US" sz="1500" u="sng" dirty="0" err="1"/>
              <a:t>depressents</a:t>
            </a:r>
            <a:r>
              <a:rPr lang="en-US" sz="1500" u="sng" dirty="0"/>
              <a:t> medications</a:t>
            </a:r>
          </a:p>
          <a:p>
            <a:pPr lvl="1" algn="l" rtl="0"/>
            <a:r>
              <a:rPr lang="en-US" sz="1500" u="sng" dirty="0"/>
              <a:t>Psychotherapy</a:t>
            </a:r>
          </a:p>
        </p:txBody>
      </p:sp>
    </p:spTree>
    <p:extLst>
      <p:ext uri="{BB962C8B-B14F-4D97-AF65-F5344CB8AC3E}">
        <p14:creationId xmlns:p14="http://schemas.microsoft.com/office/powerpoint/2010/main" val="41385436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5177" t="72" r="7668" b="1"/>
          <a:stretch/>
        </p:blipFill>
        <p:spPr>
          <a:xfrm>
            <a:off x="1691679" y="102520"/>
            <a:ext cx="7452321" cy="6755480"/>
          </a:xfrm>
        </p:spPr>
      </p:pic>
      <p:sp>
        <p:nvSpPr>
          <p:cNvPr id="5" name="TextBox 4"/>
          <p:cNvSpPr txBox="1"/>
          <p:nvPr/>
        </p:nvSpPr>
        <p:spPr>
          <a:xfrm>
            <a:off x="14005" y="5726921"/>
            <a:ext cx="2197100" cy="1131079"/>
          </a:xfrm>
          <a:prstGeom prst="rect">
            <a:avLst/>
          </a:prstGeom>
          <a:noFill/>
        </p:spPr>
        <p:txBody>
          <a:bodyPr wrap="square" rtlCol="0">
            <a:spAutoFit/>
          </a:bodyPr>
          <a:lstStyle/>
          <a:p>
            <a:pPr algn="l" rtl="0"/>
            <a:r>
              <a:rPr lang="en-US" sz="1350" dirty="0">
                <a:hlinkClick r:id="rId3"/>
              </a:rPr>
              <a:t>Columbia University/New York State Psychiatric Institute </a:t>
            </a:r>
            <a:endParaRPr lang="en-US" sz="1350" dirty="0"/>
          </a:p>
          <a:p>
            <a:endParaRPr lang="en-US" sz="1350" dirty="0"/>
          </a:p>
        </p:txBody>
      </p:sp>
    </p:spTree>
    <p:extLst>
      <p:ext uri="{BB962C8B-B14F-4D97-AF65-F5344CB8AC3E}">
        <p14:creationId xmlns:p14="http://schemas.microsoft.com/office/powerpoint/2010/main" val="37392632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 y="20960"/>
            <a:ext cx="6588224" cy="6848100"/>
          </a:xfrm>
        </p:spPr>
      </p:pic>
      <p:sp>
        <p:nvSpPr>
          <p:cNvPr id="5" name="TextBox 4"/>
          <p:cNvSpPr txBox="1"/>
          <p:nvPr/>
        </p:nvSpPr>
        <p:spPr>
          <a:xfrm>
            <a:off x="7164288" y="5672440"/>
            <a:ext cx="1853213" cy="300082"/>
          </a:xfrm>
          <a:prstGeom prst="rect">
            <a:avLst/>
          </a:prstGeom>
          <a:noFill/>
        </p:spPr>
        <p:txBody>
          <a:bodyPr wrap="square" rtlCol="0">
            <a:spAutoFit/>
          </a:bodyPr>
          <a:lstStyle/>
          <a:p>
            <a:r>
              <a:rPr lang="en-US" sz="1350" dirty="0">
                <a:hlinkClick r:id="rId3"/>
              </a:rPr>
              <a:t>British Columbia</a:t>
            </a:r>
            <a:endParaRPr lang="en-US" sz="1350" dirty="0"/>
          </a:p>
        </p:txBody>
      </p:sp>
    </p:spTree>
    <p:extLst>
      <p:ext uri="{BB962C8B-B14F-4D97-AF65-F5344CB8AC3E}">
        <p14:creationId xmlns:p14="http://schemas.microsoft.com/office/powerpoint/2010/main" val="21831160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Adolescents mental health</a:t>
            </a:r>
            <a:endParaRPr lang="en-US" dirty="0"/>
          </a:p>
        </p:txBody>
      </p:sp>
      <p:sp>
        <p:nvSpPr>
          <p:cNvPr id="3" name="Content Placeholder 2"/>
          <p:cNvSpPr>
            <a:spLocks noGrp="1"/>
          </p:cNvSpPr>
          <p:nvPr>
            <p:ph idx="1"/>
          </p:nvPr>
        </p:nvSpPr>
        <p:spPr>
          <a:xfrm>
            <a:off x="614034" y="2222287"/>
            <a:ext cx="8206438" cy="3943017"/>
          </a:xfrm>
        </p:spPr>
        <p:txBody>
          <a:bodyPr>
            <a:noAutofit/>
          </a:bodyPr>
          <a:lstStyle/>
          <a:p>
            <a:pPr algn="l" rtl="0"/>
            <a:r>
              <a:rPr lang="en-US" sz="1800" b="1" dirty="0"/>
              <a:t>Depression</a:t>
            </a:r>
            <a:r>
              <a:rPr lang="en-US" sz="1800" dirty="0"/>
              <a:t> (major depressive disorder) is a common and serious medical illness that negatively affects how you feel, the way you think and how you act. </a:t>
            </a:r>
            <a:r>
              <a:rPr lang="en-US" sz="1800" dirty="0" smtClean="0"/>
              <a:t>It causes </a:t>
            </a:r>
            <a:r>
              <a:rPr lang="en-US" sz="1800" dirty="0"/>
              <a:t>feelings of sadness and/or a loss of interest in activities once enjoyed. It can lead to a variety of emotional and physical problems and can decrease a person’s ability to function at work and at home</a:t>
            </a:r>
            <a:r>
              <a:rPr lang="en-US" sz="1800" dirty="0" smtClean="0"/>
              <a:t>. </a:t>
            </a:r>
            <a:r>
              <a:rPr lang="ar-SA" sz="2000" baseline="30000" dirty="0">
                <a:solidFill>
                  <a:schemeClr val="tx1">
                    <a:lumMod val="50000"/>
                    <a:lumOff val="50000"/>
                  </a:schemeClr>
                </a:solidFill>
              </a:rPr>
              <a:t>]</a:t>
            </a:r>
            <a:r>
              <a:rPr lang="en-US" sz="2000" baseline="30000" dirty="0">
                <a:solidFill>
                  <a:schemeClr val="tx1">
                    <a:lumMod val="50000"/>
                    <a:lumOff val="50000"/>
                  </a:schemeClr>
                </a:solidFill>
              </a:rPr>
              <a:t>American Psychiatric Association</a:t>
            </a:r>
            <a:r>
              <a:rPr lang="ar-SA" sz="2000" baseline="30000" dirty="0" smtClean="0">
                <a:solidFill>
                  <a:schemeClr val="tx1">
                    <a:lumMod val="50000"/>
                    <a:lumOff val="50000"/>
                  </a:schemeClr>
                </a:solidFill>
              </a:rPr>
              <a:t>[</a:t>
            </a:r>
            <a:endParaRPr lang="en-US" sz="2000" baseline="30000" dirty="0" smtClean="0">
              <a:solidFill>
                <a:schemeClr val="tx1">
                  <a:lumMod val="50000"/>
                  <a:lumOff val="50000"/>
                </a:schemeClr>
              </a:solidFill>
            </a:endParaRPr>
          </a:p>
          <a:p>
            <a:pPr marL="0" indent="0" algn="l" rtl="0">
              <a:buNone/>
            </a:pPr>
            <a:endParaRPr lang="en-US" sz="2000" baseline="30000" dirty="0">
              <a:solidFill>
                <a:schemeClr val="tx1">
                  <a:lumMod val="50000"/>
                  <a:lumOff val="50000"/>
                </a:schemeClr>
              </a:solidFill>
            </a:endParaRPr>
          </a:p>
          <a:p>
            <a:pPr algn="l" rtl="0" fontAlgn="base"/>
            <a:r>
              <a:rPr lang="en-US" sz="1800" b="1" dirty="0"/>
              <a:t>Anxiety</a:t>
            </a:r>
            <a:r>
              <a:rPr lang="en-US" sz="1800" dirty="0"/>
              <a:t> is an emotion characterized by feelings of tension, worried thoughts and physical changes like increased blood </a:t>
            </a:r>
            <a:r>
              <a:rPr lang="en-US" sz="1800" dirty="0" smtClean="0"/>
              <a:t>pressure. People </a:t>
            </a:r>
            <a:r>
              <a:rPr lang="en-US" sz="1800" dirty="0"/>
              <a:t>with anxiety disorders usually have recurring intrusive thoughts or concerns. They may avoid certain situations out of worry. They may also have physical symptoms such as sweating, trembling, dizziness or a rapid heartbeat</a:t>
            </a:r>
            <a:r>
              <a:rPr lang="en-US" sz="1800" dirty="0" smtClean="0"/>
              <a:t>.</a:t>
            </a:r>
            <a:r>
              <a:rPr lang="en-US" sz="2000" baseline="30000" dirty="0">
                <a:solidFill>
                  <a:schemeClr val="tx1">
                    <a:lumMod val="50000"/>
                    <a:lumOff val="50000"/>
                  </a:schemeClr>
                </a:solidFill>
              </a:rPr>
              <a:t> </a:t>
            </a:r>
            <a:r>
              <a:rPr lang="ar-SA" sz="2000" baseline="30000" dirty="0">
                <a:solidFill>
                  <a:schemeClr val="tx1">
                    <a:lumMod val="50000"/>
                    <a:lumOff val="50000"/>
                  </a:schemeClr>
                </a:solidFill>
              </a:rPr>
              <a:t>]</a:t>
            </a:r>
            <a:r>
              <a:rPr lang="en-US" sz="2000" baseline="30000" dirty="0">
                <a:solidFill>
                  <a:schemeClr val="tx1">
                    <a:lumMod val="50000"/>
                    <a:lumOff val="50000"/>
                  </a:schemeClr>
                </a:solidFill>
              </a:rPr>
              <a:t>American Psychological Association</a:t>
            </a:r>
            <a:r>
              <a:rPr lang="ar-SA" sz="2000" baseline="30000" dirty="0">
                <a:solidFill>
                  <a:schemeClr val="tx1">
                    <a:lumMod val="50000"/>
                    <a:lumOff val="50000"/>
                  </a:schemeClr>
                </a:solidFill>
              </a:rPr>
              <a:t>[</a:t>
            </a:r>
            <a:endParaRPr lang="en-US" sz="2000" baseline="30000" dirty="0">
              <a:solidFill>
                <a:schemeClr val="tx1">
                  <a:lumMod val="50000"/>
                  <a:lumOff val="50000"/>
                </a:schemeClr>
              </a:solidFill>
            </a:endParaRPr>
          </a:p>
        </p:txBody>
      </p:sp>
    </p:spTree>
    <p:extLst>
      <p:ext uri="{BB962C8B-B14F-4D97-AF65-F5344CB8AC3E}">
        <p14:creationId xmlns:p14="http://schemas.microsoft.com/office/powerpoint/2010/main" val="27394716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Adolescents mental </a:t>
            </a:r>
            <a:r>
              <a:rPr lang="en-US" smtClean="0"/>
              <a:t>health Globally</a:t>
            </a:r>
            <a:endParaRPr lang="en-US" dirty="0"/>
          </a:p>
        </p:txBody>
      </p:sp>
      <p:sp>
        <p:nvSpPr>
          <p:cNvPr id="3" name="Content Placeholder 2"/>
          <p:cNvSpPr>
            <a:spLocks noGrp="1"/>
          </p:cNvSpPr>
          <p:nvPr>
            <p:ph idx="1"/>
          </p:nvPr>
        </p:nvSpPr>
        <p:spPr/>
        <p:txBody>
          <a:bodyPr>
            <a:normAutofit/>
          </a:bodyPr>
          <a:lstStyle/>
          <a:p>
            <a:pPr marL="0" indent="0" algn="l" rtl="0">
              <a:buNone/>
            </a:pPr>
            <a:r>
              <a:rPr lang="en-US" sz="1600" b="1" dirty="0" smtClean="0"/>
              <a:t>According to WHO:</a:t>
            </a:r>
            <a:endParaRPr lang="en-US" sz="1600" b="1" dirty="0"/>
          </a:p>
          <a:p>
            <a:pPr algn="l" rtl="0"/>
            <a:r>
              <a:rPr lang="en-US" sz="1600" dirty="0" smtClean="0"/>
              <a:t>The World Mental Health Survey found that many mental disorders usually start during childhood or adolescence, although diagnosis and treatment may be delayed for years. Half of all lifetime mental disorders appear to start by age 14.</a:t>
            </a:r>
          </a:p>
          <a:p>
            <a:pPr algn="l" rtl="0"/>
            <a:r>
              <a:rPr lang="en-US" sz="1600" dirty="0" smtClean="0"/>
              <a:t>Many high income countries report rates of 5–10% suicide attempts. Rates are slightly higher—around 15%—in several low and middle income countries.</a:t>
            </a:r>
          </a:p>
          <a:p>
            <a:pPr algn="l" rtl="0"/>
            <a:r>
              <a:rPr lang="en-US" sz="1600" dirty="0" smtClean="0"/>
              <a:t>Depression is the top cause of illness and disability among adolescents and suicide is the third cause of death. Violence, poverty, humiliation and feeling devalued can increase the risk of developing mental health problems.</a:t>
            </a:r>
          </a:p>
          <a:p>
            <a:pPr algn="l" rtl="0"/>
            <a:endParaRPr lang="en-US" sz="1600" dirty="0"/>
          </a:p>
        </p:txBody>
      </p:sp>
    </p:spTree>
    <p:extLst>
      <p:ext uri="{BB962C8B-B14F-4D97-AF65-F5344CB8AC3E}">
        <p14:creationId xmlns:p14="http://schemas.microsoft.com/office/powerpoint/2010/main" val="425201962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Adolescents mental health in Saudi Arabia</a:t>
            </a:r>
            <a:endParaRPr lang="en-US" dirty="0"/>
          </a:p>
        </p:txBody>
      </p:sp>
      <p:sp>
        <p:nvSpPr>
          <p:cNvPr id="3" name="Content Placeholder 2"/>
          <p:cNvSpPr>
            <a:spLocks noGrp="1"/>
          </p:cNvSpPr>
          <p:nvPr>
            <p:ph idx="1"/>
          </p:nvPr>
        </p:nvSpPr>
        <p:spPr/>
        <p:txBody>
          <a:bodyPr>
            <a:normAutofit/>
          </a:bodyPr>
          <a:lstStyle/>
          <a:p>
            <a:pPr algn="l" rtl="0"/>
            <a:r>
              <a:rPr lang="en-US" sz="1800" dirty="0" smtClean="0"/>
              <a:t>In a study conducted in </a:t>
            </a:r>
            <a:r>
              <a:rPr lang="en-US" sz="1800" dirty="0" err="1" smtClean="0"/>
              <a:t>Abha</a:t>
            </a:r>
            <a:r>
              <a:rPr lang="en-US" sz="1800" dirty="0" smtClean="0"/>
              <a:t> city, 15.5% of 1552 adolescent school age boys and girls had mental disorders. The most frequent mental symptoms were phobic anxiety (17.3%), interpersonal sensitivity (14.7%), and obsessive compulsive (14.5%). </a:t>
            </a:r>
            <a:r>
              <a:rPr lang="en-US" sz="2000" baseline="30000" dirty="0">
                <a:hlinkClick r:id="rId2"/>
              </a:rPr>
              <a:t>Source</a:t>
            </a:r>
            <a:endParaRPr lang="en-US" sz="1800" baseline="30000" dirty="0" smtClean="0"/>
          </a:p>
          <a:p>
            <a:pPr algn="l" rtl="0"/>
            <a:r>
              <a:rPr lang="en-US" sz="1800" dirty="0" smtClean="0"/>
              <a:t>Another study </a:t>
            </a:r>
            <a:r>
              <a:rPr lang="en-US" sz="1800" dirty="0"/>
              <a:t>was carried out on 1024 secondary school female students with an age ranging 15-17 years in </a:t>
            </a:r>
            <a:r>
              <a:rPr lang="en-US" sz="1800" dirty="0" err="1"/>
              <a:t>Taif</a:t>
            </a:r>
            <a:r>
              <a:rPr lang="en-US" sz="1800" dirty="0"/>
              <a:t> </a:t>
            </a:r>
            <a:r>
              <a:rPr lang="en-US" sz="1800" dirty="0" smtClean="0"/>
              <a:t>Area showed that, 54.9%, 42.9%and </a:t>
            </a:r>
            <a:r>
              <a:rPr lang="en-US" sz="1800" dirty="0"/>
              <a:t>23.1% of participants have </a:t>
            </a:r>
            <a:r>
              <a:rPr lang="en-US" sz="1800" dirty="0" smtClean="0"/>
              <a:t>significant anxiety, depression</a:t>
            </a:r>
            <a:r>
              <a:rPr lang="en-US" sz="1800" dirty="0"/>
              <a:t> and </a:t>
            </a:r>
            <a:r>
              <a:rPr lang="en-US" sz="1800" dirty="0" smtClean="0"/>
              <a:t>obsessive compulsive</a:t>
            </a:r>
            <a:r>
              <a:rPr lang="en-US" sz="1800" dirty="0"/>
              <a:t> symptoms, </a:t>
            </a:r>
            <a:r>
              <a:rPr lang="en-US" sz="1800" dirty="0" smtClean="0"/>
              <a:t>respectively. </a:t>
            </a:r>
            <a:r>
              <a:rPr lang="en-US" sz="2000" baseline="30000" dirty="0">
                <a:hlinkClick r:id="rId3"/>
              </a:rPr>
              <a:t>Source</a:t>
            </a:r>
            <a:endParaRPr lang="en-US" sz="1800" baseline="30000" dirty="0"/>
          </a:p>
        </p:txBody>
      </p:sp>
    </p:spTree>
    <p:extLst>
      <p:ext uri="{BB962C8B-B14F-4D97-AF65-F5344CB8AC3E}">
        <p14:creationId xmlns:p14="http://schemas.microsoft.com/office/powerpoint/2010/main" val="2624630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Adolescents mental health in Saudi Arabia</a:t>
            </a:r>
            <a:endParaRPr lang="en-US" dirty="0"/>
          </a:p>
        </p:txBody>
      </p:sp>
      <p:sp>
        <p:nvSpPr>
          <p:cNvPr id="3" name="Content Placeholder 2"/>
          <p:cNvSpPr>
            <a:spLocks noGrp="1"/>
          </p:cNvSpPr>
          <p:nvPr>
            <p:ph idx="1"/>
          </p:nvPr>
        </p:nvSpPr>
        <p:spPr/>
        <p:txBody>
          <a:bodyPr>
            <a:normAutofit/>
          </a:bodyPr>
          <a:lstStyle/>
          <a:p>
            <a:pPr algn="l" rtl="0"/>
            <a:r>
              <a:rPr lang="en-US" sz="1800" b="1" dirty="0" smtClean="0"/>
              <a:t>A study carried out on </a:t>
            </a:r>
            <a:r>
              <a:rPr lang="is-IS" sz="1800" dirty="0" smtClean="0"/>
              <a:t>785 students of 4 schools in </a:t>
            </a:r>
            <a:r>
              <a:rPr lang="en-US" sz="1800" b="1" dirty="0" smtClean="0"/>
              <a:t>National </a:t>
            </a:r>
            <a:r>
              <a:rPr lang="en-US" sz="1800" b="1" dirty="0"/>
              <a:t>Guard </a:t>
            </a:r>
            <a:r>
              <a:rPr lang="en-US" sz="1800" b="1" dirty="0" smtClean="0"/>
              <a:t>Housing, Riyadh. </a:t>
            </a:r>
            <a:r>
              <a:rPr lang="en-US" sz="1800" dirty="0" smtClean="0"/>
              <a:t>The </a:t>
            </a:r>
            <a:r>
              <a:rPr lang="en-US" sz="1800" dirty="0"/>
              <a:t>overall prevalence of mental disorders was found to be 48% (41% in males and 51% in females); more than 80% of these cases were mild to moderate</a:t>
            </a:r>
            <a:r>
              <a:rPr lang="en-US" sz="1800" dirty="0" smtClean="0"/>
              <a:t>.</a:t>
            </a:r>
          </a:p>
          <a:p>
            <a:pPr marL="0" indent="0" algn="l" rtl="0">
              <a:buNone/>
            </a:pPr>
            <a:r>
              <a:rPr lang="en-US" sz="1800" dirty="0" smtClean="0"/>
              <a:t> </a:t>
            </a:r>
            <a:r>
              <a:rPr lang="en-US" sz="1800" dirty="0"/>
              <a:t>Females showed significantly more severe disorders than males (</a:t>
            </a:r>
            <a:r>
              <a:rPr lang="en-US" sz="1800" i="1" dirty="0"/>
              <a:t>P</a:t>
            </a:r>
            <a:r>
              <a:rPr lang="en-US" sz="1800" dirty="0"/>
              <a:t>= 0.017) and students with excellent performance degrees showed a significantly lower rate of mental disorders than </a:t>
            </a:r>
            <a:r>
              <a:rPr lang="en-US" sz="1800" dirty="0" smtClean="0"/>
              <a:t>others. </a:t>
            </a:r>
            <a:r>
              <a:rPr lang="en-US" sz="2000" baseline="30000" dirty="0">
                <a:hlinkClick r:id="rId2"/>
              </a:rPr>
              <a:t>Source</a:t>
            </a:r>
            <a:endParaRPr lang="en-US" sz="1800" baseline="30000" dirty="0"/>
          </a:p>
        </p:txBody>
      </p:sp>
    </p:spTree>
    <p:extLst>
      <p:ext uri="{BB962C8B-B14F-4D97-AF65-F5344CB8AC3E}">
        <p14:creationId xmlns:p14="http://schemas.microsoft.com/office/powerpoint/2010/main" val="19194281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t>
            </a:r>
            <a:r>
              <a:rPr lang="en-US" dirty="0" smtClean="0"/>
              <a:t>romote good mental health among adolescents </a:t>
            </a:r>
            <a:endParaRPr lang="en-US" dirty="0"/>
          </a:p>
        </p:txBody>
      </p:sp>
      <p:sp>
        <p:nvSpPr>
          <p:cNvPr id="3" name="Content Placeholder 2"/>
          <p:cNvSpPr>
            <a:spLocks noGrp="1"/>
          </p:cNvSpPr>
          <p:nvPr>
            <p:ph idx="1"/>
          </p:nvPr>
        </p:nvSpPr>
        <p:spPr/>
        <p:txBody>
          <a:bodyPr>
            <a:normAutofit/>
          </a:bodyPr>
          <a:lstStyle/>
          <a:p>
            <a:pPr algn="l" rtl="0"/>
            <a:r>
              <a:rPr lang="en-US" sz="1800" dirty="0" smtClean="0"/>
              <a:t>Building </a:t>
            </a:r>
            <a:r>
              <a:rPr lang="en-US" sz="1800" dirty="0"/>
              <a:t>life skills in children and adolescents and providing them with psychosocial support in schools and other community </a:t>
            </a:r>
            <a:r>
              <a:rPr lang="en-US" sz="1800" dirty="0" smtClean="0"/>
              <a:t>settings.</a:t>
            </a:r>
          </a:p>
          <a:p>
            <a:pPr marL="0" indent="0" algn="l" rtl="0">
              <a:buNone/>
            </a:pPr>
            <a:endParaRPr lang="en-US" sz="1800" dirty="0" smtClean="0"/>
          </a:p>
          <a:p>
            <a:pPr algn="l" rtl="0"/>
            <a:r>
              <a:rPr lang="en-US" sz="1800" dirty="0"/>
              <a:t>P</a:t>
            </a:r>
            <a:r>
              <a:rPr lang="en-US" sz="1800" dirty="0" smtClean="0"/>
              <a:t>rograms </a:t>
            </a:r>
            <a:r>
              <a:rPr lang="en-US" sz="1800" dirty="0"/>
              <a:t>to help strengthen ties between adolescents and their families are also important. If problems arise, they should be detected and managed by competent and caring health workers</a:t>
            </a:r>
            <a:r>
              <a:rPr lang="en-US" sz="1800" dirty="0" smtClean="0"/>
              <a:t>.</a:t>
            </a:r>
          </a:p>
        </p:txBody>
      </p:sp>
    </p:spTree>
    <p:extLst>
      <p:ext uri="{BB962C8B-B14F-4D97-AF65-F5344CB8AC3E}">
        <p14:creationId xmlns:p14="http://schemas.microsoft.com/office/powerpoint/2010/main" val="17566066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458200" cy="6130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09800" y="1600200"/>
            <a:ext cx="5818584" cy="424731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l" fontAlgn="base"/>
            <a:r>
              <a:rPr lang="en-US" b="1" dirty="0">
                <a:solidFill>
                  <a:srgbClr val="C00000"/>
                </a:solidFill>
              </a:rPr>
              <a:t>Adolescence: neurodevelopmental changes</a:t>
            </a:r>
          </a:p>
          <a:p>
            <a:pPr algn="l" fontAlgn="base"/>
            <a:endParaRPr lang="en-US" dirty="0" smtClean="0"/>
          </a:p>
          <a:p>
            <a:pPr algn="l" fontAlgn="base"/>
            <a:r>
              <a:rPr lang="en-US" dirty="0" smtClean="0"/>
              <a:t>These </a:t>
            </a:r>
            <a:r>
              <a:rPr lang="en-US" dirty="0"/>
              <a:t>developments are linked to hormonal changes but are not always dependent on them. Developments are taking place in regions of the brain, such as </a:t>
            </a:r>
            <a:r>
              <a:rPr lang="en-US" dirty="0" smtClean="0"/>
              <a:t>:-</a:t>
            </a:r>
          </a:p>
          <a:p>
            <a:pPr algn="l" fontAlgn="base"/>
            <a:r>
              <a:rPr lang="en-US" dirty="0" smtClean="0">
                <a:solidFill>
                  <a:schemeClr val="accent3">
                    <a:lumMod val="75000"/>
                  </a:schemeClr>
                </a:solidFill>
              </a:rPr>
              <a:t>1-the </a:t>
            </a:r>
            <a:r>
              <a:rPr lang="en-US" dirty="0">
                <a:solidFill>
                  <a:schemeClr val="accent3">
                    <a:lumMod val="75000"/>
                  </a:schemeClr>
                </a:solidFill>
              </a:rPr>
              <a:t>limbic system</a:t>
            </a:r>
            <a:r>
              <a:rPr lang="en-US" dirty="0"/>
              <a:t>, that are responsible for pleasure seeking and reward processing, emotional responses and sleep regulation</a:t>
            </a:r>
            <a:r>
              <a:rPr lang="en-US" dirty="0" smtClean="0"/>
              <a:t>.</a:t>
            </a:r>
          </a:p>
          <a:p>
            <a:pPr algn="l" fontAlgn="base"/>
            <a:r>
              <a:rPr lang="en-US" dirty="0" smtClean="0"/>
              <a:t> </a:t>
            </a:r>
            <a:r>
              <a:rPr lang="en-US" dirty="0" smtClean="0">
                <a:solidFill>
                  <a:schemeClr val="accent3">
                    <a:lumMod val="75000"/>
                  </a:schemeClr>
                </a:solidFill>
              </a:rPr>
              <a:t>2-changes in </a:t>
            </a:r>
            <a:r>
              <a:rPr lang="en-US" dirty="0">
                <a:solidFill>
                  <a:schemeClr val="accent3">
                    <a:lumMod val="75000"/>
                  </a:schemeClr>
                </a:solidFill>
              </a:rPr>
              <a:t>the pre-frontal cortex</a:t>
            </a:r>
            <a:r>
              <a:rPr lang="en-US" dirty="0"/>
              <a:t>, the area responsible for what are called executive functions: decision-making, organization, impulse control and planning for the future. The changes in the pre-frontal cortex occur later in adolescence than the limbic system changes</a:t>
            </a:r>
            <a:r>
              <a:rPr lang="en-US" dirty="0" smtClean="0"/>
              <a:t>.</a:t>
            </a:r>
            <a:endParaRPr lang="en-US" dirty="0"/>
          </a:p>
        </p:txBody>
      </p:sp>
    </p:spTree>
    <p:extLst>
      <p:ext uri="{BB962C8B-B14F-4D97-AF65-F5344CB8AC3E}">
        <p14:creationId xmlns:p14="http://schemas.microsoft.com/office/powerpoint/2010/main" val="32797772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bg1"/>
                </a:solidFill>
              </a:rPr>
              <a:t>PHC</a:t>
            </a:r>
            <a:r>
              <a:rPr lang="en-US" sz="4000" dirty="0" smtClean="0">
                <a:solidFill>
                  <a:srgbClr val="0070C0"/>
                </a:solidFill>
              </a:rPr>
              <a:t> </a:t>
            </a:r>
            <a:r>
              <a:rPr lang="en-US" dirty="0" smtClean="0"/>
              <a:t>role in Adolescence </a:t>
            </a:r>
            <a:endParaRPr lang="en-US" dirty="0"/>
          </a:p>
        </p:txBody>
      </p:sp>
      <p:sp>
        <p:nvSpPr>
          <p:cNvPr id="3" name="Content Placeholder 2"/>
          <p:cNvSpPr>
            <a:spLocks noGrp="1"/>
          </p:cNvSpPr>
          <p:nvPr>
            <p:ph idx="1"/>
          </p:nvPr>
        </p:nvSpPr>
        <p:spPr>
          <a:xfrm>
            <a:off x="628649" y="2420888"/>
            <a:ext cx="7886700" cy="3263504"/>
          </a:xfrm>
        </p:spPr>
        <p:txBody>
          <a:bodyPr>
            <a:normAutofit/>
          </a:bodyPr>
          <a:lstStyle/>
          <a:p>
            <a:pPr algn="l" rtl="0"/>
            <a:r>
              <a:rPr lang="en-US" sz="2000" b="1" dirty="0"/>
              <a:t>Screen</a:t>
            </a:r>
            <a:r>
              <a:rPr lang="en-US" sz="2000" dirty="0"/>
              <a:t> adolescents for hypertension, eating disorders, sexual </a:t>
            </a:r>
            <a:r>
              <a:rPr lang="en-US" sz="2000" dirty="0" smtClean="0"/>
              <a:t>activity, abuse</a:t>
            </a:r>
            <a:r>
              <a:rPr lang="en-US" sz="2000" dirty="0"/>
              <a:t>, and school performance </a:t>
            </a:r>
            <a:r>
              <a:rPr lang="en-US" sz="2000" b="1" dirty="0" smtClean="0"/>
              <a:t>at </a:t>
            </a:r>
            <a:r>
              <a:rPr lang="en-US" sz="2000" b="1" dirty="0"/>
              <a:t>each health visit</a:t>
            </a:r>
            <a:r>
              <a:rPr lang="en-US" sz="2000" dirty="0" smtClean="0"/>
              <a:t>.</a:t>
            </a:r>
          </a:p>
          <a:p>
            <a:pPr marL="0" indent="0" algn="l" rtl="0">
              <a:buNone/>
            </a:pPr>
            <a:endParaRPr lang="en-US" sz="2000" dirty="0" smtClean="0"/>
          </a:p>
          <a:p>
            <a:pPr algn="l" rtl="0"/>
            <a:r>
              <a:rPr lang="en-US" sz="2000" dirty="0" smtClean="0"/>
              <a:t>Gain adolescents’ trust </a:t>
            </a:r>
          </a:p>
          <a:p>
            <a:pPr algn="l" rtl="0"/>
            <a:endParaRPr lang="en-US" sz="2000" dirty="0" smtClean="0"/>
          </a:p>
          <a:p>
            <a:pPr algn="l" rtl="0"/>
            <a:r>
              <a:rPr lang="en-US" sz="2000" dirty="0" smtClean="0"/>
              <a:t>Adolescent health education and counseling.</a:t>
            </a:r>
          </a:p>
          <a:p>
            <a:pPr algn="l" rtl="0"/>
            <a:endParaRPr lang="en-US" sz="2000" dirty="0"/>
          </a:p>
        </p:txBody>
      </p:sp>
    </p:spTree>
    <p:extLst>
      <p:ext uri="{BB962C8B-B14F-4D97-AF65-F5344CB8AC3E}">
        <p14:creationId xmlns:p14="http://schemas.microsoft.com/office/powerpoint/2010/main" val="22579451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404664"/>
            <a:ext cx="2660650" cy="1618396"/>
          </a:xfrm>
        </p:spPr>
        <p:txBody>
          <a:bodyPr/>
          <a:lstStyle/>
          <a:p>
            <a:r>
              <a:rPr lang="en-US" sz="2800" dirty="0"/>
              <a:t>ADOLESCENT </a:t>
            </a:r>
            <a:r>
              <a:rPr lang="en-US" sz="2800" dirty="0" smtClean="0"/>
              <a:t>CARE</a:t>
            </a:r>
            <a:br>
              <a:rPr lang="en-US" sz="2800" dirty="0" smtClean="0"/>
            </a:br>
            <a:r>
              <a:rPr lang="en-US" sz="2800" dirty="0" smtClean="0"/>
              <a:t> </a:t>
            </a:r>
            <a:r>
              <a:rPr lang="en-US" sz="2800" dirty="0"/>
              <a:t>TIMELINE</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560242" y="29220"/>
            <a:ext cx="5583758" cy="6828780"/>
          </a:xfrm>
          <a:prstGeom prst="rect">
            <a:avLst/>
          </a:prstGeom>
        </p:spPr>
      </p:pic>
    </p:spTree>
    <p:extLst>
      <p:ext uri="{BB962C8B-B14F-4D97-AF65-F5344CB8AC3E}">
        <p14:creationId xmlns:p14="http://schemas.microsoft.com/office/powerpoint/2010/main" val="7439727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family physician approach adolescents</a:t>
            </a:r>
            <a:endParaRPr lang="en-US" dirty="0"/>
          </a:p>
        </p:txBody>
      </p:sp>
      <p:sp>
        <p:nvSpPr>
          <p:cNvPr id="3" name="Content Placeholder 2"/>
          <p:cNvSpPr>
            <a:spLocks noGrp="1"/>
          </p:cNvSpPr>
          <p:nvPr>
            <p:ph idx="1"/>
          </p:nvPr>
        </p:nvSpPr>
        <p:spPr>
          <a:xfrm>
            <a:off x="607500" y="2636912"/>
            <a:ext cx="7915931" cy="3636511"/>
          </a:xfrm>
        </p:spPr>
        <p:txBody>
          <a:bodyPr>
            <a:normAutofit/>
          </a:bodyPr>
          <a:lstStyle/>
          <a:p>
            <a:pPr algn="l" rtl="0"/>
            <a:r>
              <a:rPr lang="en-US" sz="2000" dirty="0" smtClean="0"/>
              <a:t>Some may prefer same gender physician </a:t>
            </a:r>
          </a:p>
          <a:p>
            <a:pPr algn="l" rtl="0"/>
            <a:r>
              <a:rPr lang="en-US" sz="2000" dirty="0"/>
              <a:t>B</a:t>
            </a:r>
            <a:r>
              <a:rPr lang="en-US" sz="2000" dirty="0" smtClean="0"/>
              <a:t>egin </a:t>
            </a:r>
            <a:r>
              <a:rPr lang="en-US" sz="2000" dirty="0"/>
              <a:t>with the teen and parents discussing the teen's past medical history and parents' concerns</a:t>
            </a:r>
            <a:endParaRPr lang="en-US" sz="2000" dirty="0" smtClean="0"/>
          </a:p>
          <a:p>
            <a:pPr algn="l" rtl="0"/>
            <a:r>
              <a:rPr lang="en-US" sz="2000" dirty="0" smtClean="0"/>
              <a:t>Take parents’ consent of to talk with the a adolescents in private.</a:t>
            </a:r>
          </a:p>
          <a:p>
            <a:pPr algn="l" rtl="0"/>
            <a:r>
              <a:rPr lang="en-US" sz="2000" dirty="0"/>
              <a:t>E</a:t>
            </a:r>
            <a:r>
              <a:rPr lang="en-US" sz="2000" dirty="0" smtClean="0"/>
              <a:t>stablish </a:t>
            </a:r>
            <a:r>
              <a:rPr lang="en-US" sz="2000" dirty="0"/>
              <a:t>ground rules for </a:t>
            </a:r>
            <a:r>
              <a:rPr lang="en-US" sz="2000" dirty="0" smtClean="0"/>
              <a:t>confidentiality</a:t>
            </a:r>
          </a:p>
          <a:p>
            <a:pPr algn="l" rtl="0"/>
            <a:r>
              <a:rPr lang="en-US" sz="2000" dirty="0" smtClean="0"/>
              <a:t>Obtain information</a:t>
            </a:r>
          </a:p>
          <a:p>
            <a:pPr algn="l" rtl="0"/>
            <a:r>
              <a:rPr lang="en-US" sz="2000" dirty="0" smtClean="0"/>
              <a:t>Maintain an open door policy and encourage adolescents and caregivers to seek help for problems early.</a:t>
            </a:r>
          </a:p>
          <a:p>
            <a:pPr algn="l" rtl="0"/>
            <a:endParaRPr lang="en-US" sz="2000" dirty="0" smtClean="0"/>
          </a:p>
          <a:p>
            <a:pPr algn="l" rtl="0"/>
            <a:endParaRPr lang="en-US" sz="2000" dirty="0"/>
          </a:p>
        </p:txBody>
      </p:sp>
    </p:spTree>
    <p:extLst>
      <p:ext uri="{BB962C8B-B14F-4D97-AF65-F5344CB8AC3E}">
        <p14:creationId xmlns:p14="http://schemas.microsoft.com/office/powerpoint/2010/main" val="1026629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334" y="476672"/>
            <a:ext cx="7886700" cy="994172"/>
          </a:xfrm>
        </p:spPr>
        <p:txBody>
          <a:bodyPr>
            <a:normAutofit/>
          </a:bodyPr>
          <a:lstStyle/>
          <a:p>
            <a:r>
              <a:rPr lang="en-US" u="sng" dirty="0" smtClean="0">
                <a:solidFill>
                  <a:schemeClr val="bg1"/>
                </a:solidFill>
              </a:rPr>
              <a:t>5 Fs </a:t>
            </a:r>
            <a:r>
              <a:rPr lang="en-US" dirty="0" smtClean="0">
                <a:solidFill>
                  <a:schemeClr val="bg1"/>
                </a:solidFill>
              </a:rPr>
              <a:t>to approach adolescents:</a:t>
            </a:r>
            <a:endParaRPr lang="en-US" dirty="0">
              <a:solidFill>
                <a:schemeClr val="bg1"/>
              </a:solidFill>
            </a:endParaRPr>
          </a:p>
        </p:txBody>
      </p:sp>
      <p:sp>
        <p:nvSpPr>
          <p:cNvPr id="3" name="Content Placeholder 2"/>
          <p:cNvSpPr>
            <a:spLocks noGrp="1"/>
          </p:cNvSpPr>
          <p:nvPr>
            <p:ph idx="1"/>
          </p:nvPr>
        </p:nvSpPr>
        <p:spPr>
          <a:xfrm>
            <a:off x="624334" y="2636912"/>
            <a:ext cx="7886700" cy="3442811"/>
          </a:xfrm>
        </p:spPr>
        <p:txBody>
          <a:bodyPr>
            <a:noAutofit/>
          </a:bodyPr>
          <a:lstStyle/>
          <a:p>
            <a:pPr algn="l" rtl="0"/>
            <a:r>
              <a:rPr lang="en-US" sz="2000" dirty="0"/>
              <a:t>Explain </a:t>
            </a:r>
            <a:r>
              <a:rPr lang="en-US" sz="2000" b="1" dirty="0" smtClean="0"/>
              <a:t>F</a:t>
            </a:r>
            <a:r>
              <a:rPr lang="en-US" sz="2000" dirty="0" smtClean="0"/>
              <a:t>acts</a:t>
            </a:r>
          </a:p>
          <a:p>
            <a:pPr algn="l" rtl="0"/>
            <a:endParaRPr lang="en-US" sz="2000" dirty="0"/>
          </a:p>
          <a:p>
            <a:pPr algn="l" rtl="0"/>
            <a:r>
              <a:rPr lang="en-US" sz="2000" dirty="0"/>
              <a:t>Explore </a:t>
            </a:r>
            <a:r>
              <a:rPr lang="en-US" sz="2000" b="1" dirty="0"/>
              <a:t>F</a:t>
            </a:r>
            <a:r>
              <a:rPr lang="en-US" sz="2000" dirty="0"/>
              <a:t>ears </a:t>
            </a:r>
            <a:endParaRPr lang="en-US" sz="2000" dirty="0" smtClean="0"/>
          </a:p>
          <a:p>
            <a:pPr algn="l" rtl="0"/>
            <a:endParaRPr lang="en-US" sz="2000" dirty="0" smtClean="0"/>
          </a:p>
          <a:p>
            <a:pPr algn="l" rtl="0"/>
            <a:r>
              <a:rPr lang="en-US" sz="2000" dirty="0" smtClean="0"/>
              <a:t>Address </a:t>
            </a:r>
            <a:r>
              <a:rPr lang="en-US" sz="2000" dirty="0"/>
              <a:t>any </a:t>
            </a:r>
            <a:r>
              <a:rPr lang="en-US" sz="2000" b="1" dirty="0" smtClean="0"/>
              <a:t>F</a:t>
            </a:r>
            <a:r>
              <a:rPr lang="en-US" sz="2000" dirty="0" smtClean="0"/>
              <a:t>ables</a:t>
            </a:r>
          </a:p>
          <a:p>
            <a:pPr algn="l" rtl="0"/>
            <a:endParaRPr lang="en-US" sz="2000" dirty="0" smtClean="0"/>
          </a:p>
          <a:p>
            <a:pPr algn="l" rtl="0"/>
            <a:r>
              <a:rPr lang="en-US" sz="2000" dirty="0" smtClean="0"/>
              <a:t>Explore </a:t>
            </a:r>
            <a:r>
              <a:rPr lang="en-US" sz="2000" dirty="0"/>
              <a:t>the adolescent's relationship with their </a:t>
            </a:r>
            <a:r>
              <a:rPr lang="en-US" sz="2000" b="1" dirty="0"/>
              <a:t>F</a:t>
            </a:r>
            <a:r>
              <a:rPr lang="en-US" sz="2000" dirty="0"/>
              <a:t>amily. </a:t>
            </a:r>
            <a:endParaRPr lang="en-US" sz="2000" dirty="0" smtClean="0"/>
          </a:p>
          <a:p>
            <a:pPr algn="l" rtl="0"/>
            <a:endParaRPr lang="en-US" sz="2000" dirty="0"/>
          </a:p>
          <a:p>
            <a:pPr algn="l" rtl="0"/>
            <a:r>
              <a:rPr lang="en-US" sz="2000" dirty="0"/>
              <a:t>Ask how the adolescent views the </a:t>
            </a:r>
            <a:r>
              <a:rPr lang="en-US" sz="2000" b="1" dirty="0"/>
              <a:t>F</a:t>
            </a:r>
            <a:r>
              <a:rPr lang="en-US" sz="2000" dirty="0"/>
              <a:t>uture. </a:t>
            </a:r>
          </a:p>
        </p:txBody>
      </p:sp>
    </p:spTree>
    <p:extLst>
      <p:ext uri="{BB962C8B-B14F-4D97-AF65-F5344CB8AC3E}">
        <p14:creationId xmlns:p14="http://schemas.microsoft.com/office/powerpoint/2010/main" val="32577054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bg1"/>
                </a:solidFill>
              </a:rPr>
              <a:t>Family </a:t>
            </a:r>
            <a:r>
              <a:rPr lang="en-US" dirty="0" smtClean="0">
                <a:solidFill>
                  <a:schemeClr val="bg1"/>
                </a:solidFill>
              </a:rPr>
              <a:t>role in Adolescence </a:t>
            </a:r>
            <a:endParaRPr lang="en-US" dirty="0">
              <a:solidFill>
                <a:schemeClr val="bg1"/>
              </a:solidFill>
            </a:endParaRPr>
          </a:p>
        </p:txBody>
      </p:sp>
      <p:sp>
        <p:nvSpPr>
          <p:cNvPr id="3" name="Content Placeholder 2"/>
          <p:cNvSpPr>
            <a:spLocks noGrp="1"/>
          </p:cNvSpPr>
          <p:nvPr>
            <p:ph idx="1"/>
          </p:nvPr>
        </p:nvSpPr>
        <p:spPr>
          <a:xfrm>
            <a:off x="412808" y="1628800"/>
            <a:ext cx="8229600" cy="4373563"/>
          </a:xfrm>
        </p:spPr>
        <p:txBody>
          <a:bodyPr>
            <a:normAutofit/>
          </a:bodyPr>
          <a:lstStyle/>
          <a:p>
            <a:pPr algn="l" rtl="0"/>
            <a:endParaRPr lang="en-US" sz="2800" b="1" dirty="0" smtClean="0"/>
          </a:p>
          <a:p>
            <a:pPr algn="l" rtl="0"/>
            <a:endParaRPr lang="en-US" sz="2800" b="1" dirty="0"/>
          </a:p>
          <a:p>
            <a:pPr algn="l" rtl="0"/>
            <a:r>
              <a:rPr lang="en-US" sz="2800" b="1" dirty="0" smtClean="0"/>
              <a:t>Providing a secure-base</a:t>
            </a:r>
          </a:p>
          <a:p>
            <a:pPr algn="l" rtl="0"/>
            <a:endParaRPr lang="en-US" sz="2800" dirty="0" smtClean="0"/>
          </a:p>
          <a:p>
            <a:pPr algn="l" rtl="0"/>
            <a:r>
              <a:rPr lang="en-US" sz="2800" b="1" dirty="0" smtClean="0"/>
              <a:t>Guidance </a:t>
            </a:r>
            <a:r>
              <a:rPr lang="en-US" sz="2800" b="1" dirty="0"/>
              <a:t>and </a:t>
            </a:r>
            <a:r>
              <a:rPr lang="en-US" sz="2800" b="1" dirty="0" smtClean="0"/>
              <a:t>boundaries</a:t>
            </a:r>
          </a:p>
          <a:p>
            <a:pPr algn="l" rtl="0"/>
            <a:endParaRPr lang="en-US" sz="2800" b="1" dirty="0" smtClean="0"/>
          </a:p>
          <a:p>
            <a:pPr algn="l" rtl="0"/>
            <a:r>
              <a:rPr lang="en-US" sz="2800" b="1" dirty="0"/>
              <a:t>Role </a:t>
            </a:r>
            <a:r>
              <a:rPr lang="en-US" sz="2800" b="1" dirty="0" smtClean="0"/>
              <a:t>modelling</a:t>
            </a:r>
          </a:p>
        </p:txBody>
      </p:sp>
      <p:pic>
        <p:nvPicPr>
          <p:cNvPr id="3074" name="Picture 2" descr="نتيجة بحث الصور عن ‪Family ro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3557" y="3717948"/>
            <a:ext cx="4013051" cy="3116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3599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bg1"/>
                </a:solidFill>
              </a:rPr>
              <a:t>School </a:t>
            </a:r>
            <a:r>
              <a:rPr lang="en-US" dirty="0" smtClean="0"/>
              <a:t>role in Adolescence </a:t>
            </a:r>
            <a:endParaRPr lang="en-US" dirty="0"/>
          </a:p>
        </p:txBody>
      </p:sp>
      <p:sp>
        <p:nvSpPr>
          <p:cNvPr id="3" name="Content Placeholder 2"/>
          <p:cNvSpPr>
            <a:spLocks noGrp="1"/>
          </p:cNvSpPr>
          <p:nvPr>
            <p:ph idx="1"/>
          </p:nvPr>
        </p:nvSpPr>
        <p:spPr>
          <a:xfrm>
            <a:off x="620568" y="2852936"/>
            <a:ext cx="7915931" cy="3636511"/>
          </a:xfrm>
        </p:spPr>
        <p:txBody>
          <a:bodyPr>
            <a:noAutofit/>
          </a:bodyPr>
          <a:lstStyle/>
          <a:p>
            <a:pPr algn="l" rtl="0"/>
            <a:r>
              <a:rPr lang="en-US" sz="2000" dirty="0" smtClean="0"/>
              <a:t>Making rules and protocols </a:t>
            </a:r>
          </a:p>
          <a:p>
            <a:pPr algn="l" rtl="0"/>
            <a:endParaRPr lang="en-US" sz="2000" dirty="0" smtClean="0"/>
          </a:p>
          <a:p>
            <a:pPr algn="l" rtl="0"/>
            <a:r>
              <a:rPr lang="en-US" sz="2000" dirty="0" smtClean="0"/>
              <a:t>Awareness </a:t>
            </a:r>
          </a:p>
          <a:p>
            <a:pPr algn="l" rtl="0"/>
            <a:endParaRPr lang="en-US" sz="2000" dirty="0"/>
          </a:p>
          <a:p>
            <a:pPr algn="l" rtl="0"/>
            <a:r>
              <a:rPr lang="en-US" sz="2000" dirty="0" smtClean="0"/>
              <a:t>Non curriculum activities ( sports, clubs, …)</a:t>
            </a:r>
          </a:p>
          <a:p>
            <a:pPr algn="l" rtl="0"/>
            <a:endParaRPr lang="en-US" sz="2000" dirty="0" smtClean="0"/>
          </a:p>
          <a:p>
            <a:pPr algn="l" rtl="0"/>
            <a:r>
              <a:rPr lang="en-US" sz="2000" dirty="0"/>
              <a:t>Special prevention programs (bullying, pregnancy, </a:t>
            </a:r>
            <a:r>
              <a:rPr lang="en-US" sz="2000" dirty="0" smtClean="0"/>
              <a:t>…)</a:t>
            </a:r>
          </a:p>
          <a:p>
            <a:pPr algn="l" rtl="0"/>
            <a:endParaRPr lang="ar-SA" sz="2000" dirty="0" smtClean="0"/>
          </a:p>
          <a:p>
            <a:pPr algn="l" rtl="0"/>
            <a:r>
              <a:rPr lang="en-US" sz="2000" dirty="0" smtClean="0"/>
              <a:t>Providing consolers (university, problems, …)</a:t>
            </a:r>
          </a:p>
          <a:p>
            <a:pPr algn="l" rtl="0"/>
            <a:endParaRPr lang="en-US" sz="2000" dirty="0" smtClean="0"/>
          </a:p>
          <a:p>
            <a:pPr algn="l" rtl="0"/>
            <a:endParaRPr lang="en-US" sz="2000" dirty="0"/>
          </a:p>
        </p:txBody>
      </p:sp>
    </p:spTree>
    <p:extLst>
      <p:ext uri="{BB962C8B-B14F-4D97-AF65-F5344CB8AC3E}">
        <p14:creationId xmlns:p14="http://schemas.microsoft.com/office/powerpoint/2010/main" val="15058037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bg1"/>
                </a:solidFill>
              </a:rPr>
              <a:t>Community </a:t>
            </a:r>
            <a:r>
              <a:rPr lang="en-US" dirty="0" smtClean="0"/>
              <a:t>role in Adolescence </a:t>
            </a:r>
            <a:endParaRPr lang="en-US" dirty="0"/>
          </a:p>
        </p:txBody>
      </p:sp>
      <p:sp>
        <p:nvSpPr>
          <p:cNvPr id="3" name="Content Placeholder 2"/>
          <p:cNvSpPr>
            <a:spLocks noGrp="1"/>
          </p:cNvSpPr>
          <p:nvPr>
            <p:ph idx="1"/>
          </p:nvPr>
        </p:nvSpPr>
        <p:spPr>
          <a:xfrm>
            <a:off x="641032" y="2420888"/>
            <a:ext cx="7915931" cy="3636511"/>
          </a:xfrm>
        </p:spPr>
        <p:txBody>
          <a:bodyPr>
            <a:normAutofit/>
          </a:bodyPr>
          <a:lstStyle/>
          <a:p>
            <a:pPr algn="l" rtl="0"/>
            <a:r>
              <a:rPr lang="en-US" sz="2000" b="1" dirty="0" smtClean="0"/>
              <a:t>Awareness </a:t>
            </a:r>
          </a:p>
          <a:p>
            <a:pPr algn="l" rtl="0"/>
            <a:endParaRPr lang="en-US" sz="2000" b="1" dirty="0" smtClean="0"/>
          </a:p>
          <a:p>
            <a:pPr algn="l" rtl="0"/>
            <a:r>
              <a:rPr lang="en-US" sz="2000" b="1" dirty="0"/>
              <a:t>local community activities or volunteering</a:t>
            </a:r>
          </a:p>
          <a:p>
            <a:pPr algn="l" rtl="0"/>
            <a:endParaRPr lang="en-US" sz="2000" b="1" dirty="0" smtClean="0"/>
          </a:p>
          <a:p>
            <a:pPr algn="l" rtl="0"/>
            <a:r>
              <a:rPr lang="en-US" sz="2000" b="1" dirty="0" smtClean="0"/>
              <a:t>Support organizations (bullying, </a:t>
            </a:r>
          </a:p>
          <a:p>
            <a:pPr algn="l" rtl="0"/>
            <a:r>
              <a:rPr lang="en-US" sz="2000" b="1" dirty="0" smtClean="0"/>
              <a:t>pregnancy, …)</a:t>
            </a:r>
          </a:p>
          <a:p>
            <a:pPr algn="l" rtl="0"/>
            <a:endParaRPr lang="en-US" sz="2000" b="1" dirty="0" smtClean="0"/>
          </a:p>
          <a:p>
            <a:pPr algn="l" rtl="0"/>
            <a:endParaRPr lang="en-US" sz="2000" b="1" dirty="0"/>
          </a:p>
        </p:txBody>
      </p:sp>
      <p:pic>
        <p:nvPicPr>
          <p:cNvPr id="4098" name="Picture 2" descr="نتيجة بحث الصور عن ‪community ro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3874855"/>
            <a:ext cx="3635896" cy="2969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8612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Benefits adolescents take from activities:</a:t>
            </a:r>
            <a:endParaRPr lang="en-US" dirty="0"/>
          </a:p>
        </p:txBody>
      </p:sp>
      <p:sp>
        <p:nvSpPr>
          <p:cNvPr id="3" name="Content Placeholder 2"/>
          <p:cNvSpPr>
            <a:spLocks noGrp="1"/>
          </p:cNvSpPr>
          <p:nvPr>
            <p:ph idx="1"/>
          </p:nvPr>
        </p:nvSpPr>
        <p:spPr/>
        <p:txBody>
          <a:bodyPr>
            <a:normAutofit/>
          </a:bodyPr>
          <a:lstStyle/>
          <a:p>
            <a:pPr algn="l" rtl="0"/>
            <a:r>
              <a:rPr lang="en-US" sz="2000" dirty="0"/>
              <a:t>Identity and connection </a:t>
            </a:r>
            <a:endParaRPr lang="en-US" sz="2000" dirty="0" smtClean="0"/>
          </a:p>
          <a:p>
            <a:pPr algn="l" rtl="0"/>
            <a:endParaRPr lang="en-US" sz="2000" dirty="0" smtClean="0"/>
          </a:p>
          <a:p>
            <a:pPr algn="l" rtl="0"/>
            <a:r>
              <a:rPr lang="en-US" sz="2000" dirty="0"/>
              <a:t>Skills </a:t>
            </a:r>
            <a:endParaRPr lang="en-US" sz="2000" dirty="0" smtClean="0"/>
          </a:p>
          <a:p>
            <a:pPr algn="l" rtl="0"/>
            <a:endParaRPr lang="en-US" sz="2000" dirty="0" smtClean="0"/>
          </a:p>
          <a:p>
            <a:pPr algn="l" rtl="0"/>
            <a:r>
              <a:rPr lang="en-US" sz="2000" dirty="0" smtClean="0"/>
              <a:t>independence</a:t>
            </a:r>
          </a:p>
          <a:p>
            <a:pPr algn="l" rtl="0"/>
            <a:endParaRPr lang="en-US" sz="2000" dirty="0" smtClean="0"/>
          </a:p>
          <a:p>
            <a:pPr algn="l" rtl="0"/>
            <a:r>
              <a:rPr lang="en-US" sz="2000" dirty="0"/>
              <a:t>Self-confidence, mental health and wellbeing </a:t>
            </a:r>
          </a:p>
        </p:txBody>
      </p:sp>
    </p:spTree>
    <p:extLst>
      <p:ext uri="{BB962C8B-B14F-4D97-AF65-F5344CB8AC3E}">
        <p14:creationId xmlns:p14="http://schemas.microsoft.com/office/powerpoint/2010/main" val="10668313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PHC barriers in Adolescence </a:t>
            </a:r>
            <a:endParaRPr lang="en-US" dirty="0"/>
          </a:p>
        </p:txBody>
      </p:sp>
      <p:sp>
        <p:nvSpPr>
          <p:cNvPr id="3" name="Content Placeholder 2"/>
          <p:cNvSpPr>
            <a:spLocks noGrp="1"/>
          </p:cNvSpPr>
          <p:nvPr>
            <p:ph idx="1"/>
          </p:nvPr>
        </p:nvSpPr>
        <p:spPr>
          <a:xfrm>
            <a:off x="628650" y="2226469"/>
            <a:ext cx="8115300" cy="3263504"/>
          </a:xfrm>
        </p:spPr>
        <p:txBody>
          <a:bodyPr>
            <a:normAutofit/>
          </a:bodyPr>
          <a:lstStyle/>
          <a:p>
            <a:pPr algn="l" rtl="0"/>
            <a:r>
              <a:rPr lang="en-US" sz="1800" b="1" dirty="0" smtClean="0"/>
              <a:t>1- Lack of knowledge and awareness </a:t>
            </a:r>
          </a:p>
          <a:p>
            <a:pPr algn="l" rtl="0"/>
            <a:endParaRPr lang="en-US" sz="1800" b="1" dirty="0" smtClean="0"/>
          </a:p>
          <a:p>
            <a:pPr algn="l" rtl="0"/>
            <a:r>
              <a:rPr lang="en-US" sz="1800" b="1" dirty="0" smtClean="0"/>
              <a:t>2- </a:t>
            </a:r>
            <a:r>
              <a:rPr lang="en-US" sz="1800" b="1" dirty="0"/>
              <a:t>I</a:t>
            </a:r>
            <a:r>
              <a:rPr lang="en-US" sz="1800" b="1" dirty="0" smtClean="0"/>
              <a:t>nability to access Health care</a:t>
            </a:r>
          </a:p>
          <a:p>
            <a:pPr marL="0" indent="0" algn="l" rtl="0">
              <a:buNone/>
            </a:pPr>
            <a:r>
              <a:rPr lang="en-US" sz="1800" dirty="0"/>
              <a:t> </a:t>
            </a:r>
            <a:r>
              <a:rPr lang="en-US" sz="1800" dirty="0" smtClean="0"/>
              <a:t>         </a:t>
            </a:r>
            <a:r>
              <a:rPr lang="en-US" sz="1600" dirty="0" smtClean="0"/>
              <a:t>Insurance / unaffordable costs / shortage of health faculties</a:t>
            </a:r>
          </a:p>
          <a:p>
            <a:pPr marL="0" indent="0" algn="l" rtl="0">
              <a:buNone/>
            </a:pPr>
            <a:r>
              <a:rPr lang="en-US" sz="1800" b="1" dirty="0" smtClean="0"/>
              <a:t> </a:t>
            </a:r>
          </a:p>
          <a:p>
            <a:pPr algn="l" rtl="0"/>
            <a:r>
              <a:rPr lang="en-US" sz="1800" b="1" dirty="0" smtClean="0"/>
              <a:t>3- Poor communication </a:t>
            </a:r>
          </a:p>
          <a:p>
            <a:pPr algn="l" rtl="0"/>
            <a:endParaRPr lang="en-US" sz="1800" dirty="0"/>
          </a:p>
        </p:txBody>
      </p:sp>
      <p:sp>
        <p:nvSpPr>
          <p:cNvPr id="5" name="AutoShape 4" descr="نتيجة بحث الصور عن ‪barri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نتيجة بحث الصور عن ‪barrier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8" name="Picture 8" descr="نتيجة بحث الصور عن ‪barri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1039" y="4337720"/>
            <a:ext cx="4435693"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439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smtClean="0"/>
              <a:t/>
            </a:r>
            <a:br>
              <a:rPr lang="en-US" dirty="0" smtClean="0"/>
            </a:br>
            <a:endParaRPr lang="ar-SA" dirty="0"/>
          </a:p>
        </p:txBody>
      </p:sp>
      <p:sp>
        <p:nvSpPr>
          <p:cNvPr id="3" name="عنصر نائب للمحتوى 2"/>
          <p:cNvSpPr>
            <a:spLocks noGrp="1"/>
          </p:cNvSpPr>
          <p:nvPr>
            <p:ph idx="1"/>
          </p:nvPr>
        </p:nvSpPr>
        <p:spPr>
          <a:xfrm>
            <a:off x="457199" y="2492896"/>
            <a:ext cx="8229600" cy="4628728"/>
          </a:xfrm>
        </p:spPr>
        <p:txBody>
          <a:bodyPr>
            <a:normAutofit fontScale="85000" lnSpcReduction="20000"/>
          </a:bodyPr>
          <a:lstStyle/>
          <a:p>
            <a:pPr marL="0" indent="0" algn="l" rtl="0">
              <a:buNone/>
            </a:pPr>
            <a:r>
              <a:rPr lang="en-US" sz="1200" dirty="0">
                <a:latin typeface="Arial" panose="020B0604020202020204" pitchFamily="34" charset="0"/>
                <a:cs typeface="Arial" panose="020B0604020202020204" pitchFamily="34" charset="0"/>
                <a:hlinkClick r:id="rId2"/>
              </a:rPr>
              <a:t>https://www.cdc.gov/violenceprevention/youthviolence/riskprotectivefactors.html</a:t>
            </a:r>
            <a:endParaRPr lang="en-US" sz="1200" dirty="0">
              <a:latin typeface="Arial" panose="020B0604020202020204" pitchFamily="34" charset="0"/>
              <a:cs typeface="Arial" panose="020B0604020202020204" pitchFamily="34" charset="0"/>
            </a:endParaRPr>
          </a:p>
          <a:p>
            <a:pPr marL="0" indent="0" algn="l" rtl="0">
              <a:lnSpc>
                <a:spcPct val="150000"/>
              </a:lnSpc>
              <a:buNone/>
            </a:pPr>
            <a:r>
              <a:rPr lang="en-US" sz="1200" dirty="0" smtClean="0">
                <a:latin typeface="Arial" panose="020B0604020202020204" pitchFamily="34" charset="0"/>
                <a:cs typeface="Arial" panose="020B0604020202020204" pitchFamily="34" charset="0"/>
              </a:rPr>
              <a:t>WHO/http://www.who.int/mediacentre/factsheets/fs345/en/</a:t>
            </a:r>
          </a:p>
          <a:p>
            <a:pPr marL="0" indent="0" algn="l" rtl="0">
              <a:lnSpc>
                <a:spcPct val="150000"/>
              </a:lnSpc>
              <a:buNone/>
            </a:pPr>
            <a:r>
              <a:rPr lang="en-US" altLang="en-US" sz="1200" dirty="0" smtClean="0">
                <a:latin typeface="Arial" panose="020B0604020202020204" pitchFamily="34" charset="0"/>
                <a:cs typeface="Arial" panose="020B0604020202020204" pitchFamily="34" charset="0"/>
              </a:rPr>
              <a:t>Al </a:t>
            </a:r>
            <a:r>
              <a:rPr lang="en-US" altLang="en-US" sz="1200" dirty="0" err="1">
                <a:latin typeface="Arial" panose="020B0604020202020204" pitchFamily="34" charset="0"/>
                <a:cs typeface="Arial" panose="020B0604020202020204" pitchFamily="34" charset="0"/>
              </a:rPr>
              <a:t>Eissa</a:t>
            </a:r>
            <a:r>
              <a:rPr lang="en-US" altLang="en-US" sz="1200" dirty="0">
                <a:latin typeface="Arial" panose="020B0604020202020204" pitchFamily="34" charset="0"/>
                <a:cs typeface="Arial" panose="020B0604020202020204" pitchFamily="34" charset="0"/>
              </a:rPr>
              <a:t>, M., </a:t>
            </a:r>
            <a:r>
              <a:rPr lang="en-US" altLang="en-US" sz="1200" dirty="0" err="1">
                <a:latin typeface="Arial" panose="020B0604020202020204" pitchFamily="34" charset="0"/>
                <a:cs typeface="Arial" panose="020B0604020202020204" pitchFamily="34" charset="0"/>
              </a:rPr>
              <a:t>Almadani</a:t>
            </a:r>
            <a:r>
              <a:rPr lang="en-US" altLang="en-US" sz="1200" dirty="0">
                <a:latin typeface="Arial" panose="020B0604020202020204" pitchFamily="34" charset="0"/>
                <a:cs typeface="Arial" panose="020B0604020202020204" pitchFamily="34" charset="0"/>
              </a:rPr>
              <a:t>, S., </a:t>
            </a:r>
            <a:r>
              <a:rPr lang="en-US" altLang="en-US" sz="1200" dirty="0" err="1">
                <a:latin typeface="Arial" panose="020B0604020202020204" pitchFamily="34" charset="0"/>
                <a:cs typeface="Arial" panose="020B0604020202020204" pitchFamily="34" charset="0"/>
              </a:rPr>
              <a:t>AlAnazi</a:t>
            </a:r>
            <a:r>
              <a:rPr lang="en-US" altLang="en-US" sz="1200" dirty="0">
                <a:latin typeface="Arial" panose="020B0604020202020204" pitchFamily="34" charset="0"/>
                <a:cs typeface="Arial" panose="020B0604020202020204" pitchFamily="34" charset="0"/>
              </a:rPr>
              <a:t>, S., </a:t>
            </a:r>
            <a:r>
              <a:rPr lang="en-US" altLang="en-US" sz="1200" dirty="0" err="1">
                <a:latin typeface="Arial" panose="020B0604020202020204" pitchFamily="34" charset="0"/>
                <a:cs typeface="Arial" panose="020B0604020202020204" pitchFamily="34" charset="0"/>
              </a:rPr>
              <a:t>Qayad</a:t>
            </a:r>
            <a:r>
              <a:rPr lang="en-US" altLang="en-US" sz="1200" dirty="0">
                <a:latin typeface="Arial" panose="020B0604020202020204" pitchFamily="34" charset="0"/>
                <a:cs typeface="Arial" panose="020B0604020202020204" pitchFamily="34" charset="0"/>
              </a:rPr>
              <a:t>, M., </a:t>
            </a:r>
            <a:r>
              <a:rPr lang="en-US" altLang="en-US" sz="1200" dirty="0" err="1">
                <a:latin typeface="Arial" panose="020B0604020202020204" pitchFamily="34" charset="0"/>
                <a:cs typeface="Arial" panose="020B0604020202020204" pitchFamily="34" charset="0"/>
              </a:rPr>
              <a:t>AlBuhairan</a:t>
            </a:r>
            <a:r>
              <a:rPr lang="en-US" altLang="en-US" sz="1200" dirty="0">
                <a:latin typeface="Arial" panose="020B0604020202020204" pitchFamily="34" charset="0"/>
                <a:cs typeface="Arial" panose="020B0604020202020204" pitchFamily="34" charset="0"/>
              </a:rPr>
              <a:t>, F., </a:t>
            </a:r>
            <a:r>
              <a:rPr lang="en-US" altLang="en-US" sz="1200" dirty="0" err="1">
                <a:latin typeface="Arial" panose="020B0604020202020204" pitchFamily="34" charset="0"/>
                <a:cs typeface="Arial" panose="020B0604020202020204" pitchFamily="34" charset="0"/>
              </a:rPr>
              <a:t>Almuneef</a:t>
            </a:r>
            <a:r>
              <a:rPr lang="en-US" altLang="en-US" sz="1200" dirty="0">
                <a:latin typeface="Arial" panose="020B0604020202020204" pitchFamily="34" charset="0"/>
                <a:cs typeface="Arial" panose="020B0604020202020204" pitchFamily="34" charset="0"/>
              </a:rPr>
              <a:t>, M. (2013) ICAST-CH Survey Report. </a:t>
            </a:r>
            <a:endParaRPr lang="en-US" sz="1200" dirty="0">
              <a:latin typeface="Arial" panose="020B0604020202020204" pitchFamily="34" charset="0"/>
              <a:cs typeface="Arial" panose="020B0604020202020204" pitchFamily="34" charset="0"/>
            </a:endParaRPr>
          </a:p>
          <a:p>
            <a:pPr marL="0" indent="0" algn="l" rtl="0">
              <a:buNone/>
              <a:tabLst>
                <a:tab pos="0" algn="l"/>
                <a:tab pos="514350" algn="l"/>
              </a:tabLst>
              <a:defRPr/>
            </a:pPr>
            <a:r>
              <a:rPr lang="en-US" altLang="en-US" sz="1200" dirty="0">
                <a:latin typeface="Arial" panose="020B0604020202020204" pitchFamily="34" charset="0"/>
                <a:cs typeface="Arial" panose="020B0604020202020204" pitchFamily="34" charset="0"/>
              </a:rPr>
              <a:t>Al </a:t>
            </a:r>
            <a:r>
              <a:rPr lang="en-US" altLang="en-US" sz="1200" dirty="0" err="1">
                <a:latin typeface="Arial" panose="020B0604020202020204" pitchFamily="34" charset="0"/>
                <a:cs typeface="Arial" panose="020B0604020202020204" pitchFamily="34" charset="0"/>
              </a:rPr>
              <a:t>Buhairan</a:t>
            </a:r>
            <a:r>
              <a:rPr lang="en-US" altLang="en-US" sz="1200" dirty="0">
                <a:latin typeface="Arial" panose="020B0604020202020204" pitchFamily="34" charset="0"/>
                <a:cs typeface="Arial" panose="020B0604020202020204" pitchFamily="34" charset="0"/>
              </a:rPr>
              <a:t>, F., Al </a:t>
            </a:r>
            <a:r>
              <a:rPr lang="en-US" altLang="en-US" sz="1200" dirty="0" err="1">
                <a:latin typeface="Arial" panose="020B0604020202020204" pitchFamily="34" charset="0"/>
                <a:cs typeface="Arial" panose="020B0604020202020204" pitchFamily="34" charset="0"/>
              </a:rPr>
              <a:t>Dubayee</a:t>
            </a:r>
            <a:r>
              <a:rPr lang="en-US" altLang="en-US" sz="1200" dirty="0">
                <a:latin typeface="Arial" panose="020B0604020202020204" pitchFamily="34" charset="0"/>
                <a:cs typeface="Arial" panose="020B0604020202020204" pitchFamily="34" charset="0"/>
              </a:rPr>
              <a:t>, M., </a:t>
            </a:r>
            <a:r>
              <a:rPr lang="en-US" altLang="en-US" sz="1200" dirty="0" err="1">
                <a:latin typeface="Arial" panose="020B0604020202020204" pitchFamily="34" charset="0"/>
                <a:cs typeface="Arial" panose="020B0604020202020204" pitchFamily="34" charset="0"/>
              </a:rPr>
              <a:t>Tamim</a:t>
            </a:r>
            <a:r>
              <a:rPr lang="en-US" altLang="en-US" sz="1200" dirty="0">
                <a:latin typeface="Arial" panose="020B0604020202020204" pitchFamily="34" charset="0"/>
                <a:cs typeface="Arial" panose="020B0604020202020204" pitchFamily="34" charset="0"/>
              </a:rPr>
              <a:t>, H., Al </a:t>
            </a:r>
            <a:r>
              <a:rPr lang="en-US" altLang="en-US" sz="1200" dirty="0" err="1">
                <a:latin typeface="Arial" panose="020B0604020202020204" pitchFamily="34" charset="0"/>
                <a:cs typeface="Arial" panose="020B0604020202020204" pitchFamily="34" charset="0"/>
              </a:rPr>
              <a:t>Shehri</a:t>
            </a:r>
            <a:r>
              <a:rPr lang="en-US" altLang="en-US" sz="1200" dirty="0">
                <a:latin typeface="Arial" panose="020B0604020202020204" pitchFamily="34" charset="0"/>
                <a:cs typeface="Arial" panose="020B0604020202020204" pitchFamily="34" charset="0"/>
              </a:rPr>
              <a:t>, S., </a:t>
            </a:r>
            <a:r>
              <a:rPr lang="en-US" altLang="en-US" sz="1200" dirty="0" err="1">
                <a:latin typeface="Arial" panose="020B0604020202020204" pitchFamily="34" charset="0"/>
                <a:cs typeface="Arial" panose="020B0604020202020204" pitchFamily="34" charset="0"/>
              </a:rPr>
              <a:t>Tamimi</a:t>
            </a:r>
            <a:r>
              <a:rPr lang="en-US" altLang="en-US" sz="1200" dirty="0">
                <a:latin typeface="Arial" panose="020B0604020202020204" pitchFamily="34" charset="0"/>
                <a:cs typeface="Arial" panose="020B0604020202020204" pitchFamily="34" charset="0"/>
              </a:rPr>
              <a:t>, W., Ahmed, N., </a:t>
            </a:r>
            <a:r>
              <a:rPr lang="en-US" altLang="en-US" sz="1200" dirty="0" err="1">
                <a:latin typeface="Arial" panose="020B0604020202020204" pitchFamily="34" charset="0"/>
                <a:cs typeface="Arial" panose="020B0604020202020204" pitchFamily="34" charset="0"/>
              </a:rPr>
              <a:t>Magzoub</a:t>
            </a:r>
            <a:r>
              <a:rPr lang="en-US" altLang="en-US" sz="1200" dirty="0">
                <a:latin typeface="Arial" panose="020B0604020202020204" pitchFamily="34" charset="0"/>
                <a:cs typeface="Arial" panose="020B0604020202020204" pitchFamily="34" charset="0"/>
              </a:rPr>
              <a:t>, M., Al </a:t>
            </a:r>
            <a:r>
              <a:rPr lang="en-US" altLang="en-US" sz="1200" dirty="0" err="1">
                <a:latin typeface="Arial" panose="020B0604020202020204" pitchFamily="34" charset="0"/>
                <a:cs typeface="Arial" panose="020B0604020202020204" pitchFamily="34" charset="0"/>
              </a:rPr>
              <a:t>Alwan</a:t>
            </a:r>
            <a:r>
              <a:rPr lang="en-US" altLang="en-US" sz="1200" dirty="0">
                <a:latin typeface="Arial" panose="020B0604020202020204" pitchFamily="34" charset="0"/>
                <a:cs typeface="Arial" panose="020B0604020202020204" pitchFamily="34" charset="0"/>
              </a:rPr>
              <a:t>, I. (2014) </a:t>
            </a:r>
          </a:p>
          <a:p>
            <a:pPr marL="0" indent="0" algn="l" rtl="0">
              <a:buNone/>
              <a:tabLst>
                <a:tab pos="0" algn="l"/>
                <a:tab pos="514350" algn="l"/>
              </a:tabLst>
              <a:defRPr/>
            </a:pPr>
            <a:r>
              <a:rPr lang="en-US" altLang="en-US" sz="1200" dirty="0">
                <a:latin typeface="Arial" panose="020B0604020202020204" pitchFamily="34" charset="0"/>
                <a:cs typeface="Arial" panose="020B0604020202020204" pitchFamily="34" charset="0"/>
              </a:rPr>
              <a:t>National Assessment of </a:t>
            </a:r>
            <a:r>
              <a:rPr lang="en-US" altLang="en-US" sz="1200" dirty="0" smtClean="0">
                <a:latin typeface="Arial" panose="020B0604020202020204" pitchFamily="34" charset="0"/>
                <a:cs typeface="Arial" panose="020B0604020202020204" pitchFamily="34" charset="0"/>
              </a:rPr>
              <a:t>the Health Needs of Adolescents in Saudi Arabia: Screening for health risk behaviors and  chronic illness- </a:t>
            </a:r>
            <a:r>
              <a:rPr lang="en-US" altLang="en-US" sz="1200" dirty="0" err="1" smtClean="0">
                <a:latin typeface="Arial" panose="020B0604020202020204" pitchFamily="34" charset="0"/>
                <a:cs typeface="Arial" panose="020B0604020202020204" pitchFamily="34" charset="0"/>
              </a:rPr>
              <a:t>Jeeluna</a:t>
            </a:r>
            <a:r>
              <a:rPr lang="en-US" altLang="en-US" sz="1200" dirty="0" smtClean="0">
                <a:latin typeface="Arial" panose="020B0604020202020204" pitchFamily="34" charset="0"/>
                <a:cs typeface="Arial" panose="020B0604020202020204" pitchFamily="34" charset="0"/>
              </a:rPr>
              <a:t> Study Report.</a:t>
            </a:r>
            <a:endParaRPr lang="en-US" sz="1200" dirty="0" smtClean="0">
              <a:latin typeface="Arial" panose="020B0604020202020204" pitchFamily="34" charset="0"/>
              <a:cs typeface="Arial" panose="020B0604020202020204" pitchFamily="34" charset="0"/>
            </a:endParaRPr>
          </a:p>
          <a:p>
            <a:pPr marL="0" indent="0" algn="l" rtl="0">
              <a:buNone/>
              <a:tabLst>
                <a:tab pos="0" algn="l"/>
                <a:tab pos="514350" algn="l"/>
              </a:tabLst>
              <a:defRPr/>
            </a:pPr>
            <a:r>
              <a:rPr lang="en-US" sz="1200" dirty="0" smtClean="0">
                <a:latin typeface="Arial" panose="020B0604020202020204" pitchFamily="34" charset="0"/>
                <a:cs typeface="Arial" panose="020B0604020202020204" pitchFamily="34" charset="0"/>
                <a:hlinkClick r:id="rId3"/>
              </a:rPr>
              <a:t>http://www.who.int/violence_injury_prevention/violence/world_report/en/full_en.pdf</a:t>
            </a:r>
            <a:endParaRPr lang="en-US" sz="1200" dirty="0" smtClean="0">
              <a:latin typeface="Arial" panose="020B0604020202020204" pitchFamily="34" charset="0"/>
              <a:cs typeface="Arial" panose="020B0604020202020204" pitchFamily="34" charset="0"/>
            </a:endParaRPr>
          </a:p>
          <a:p>
            <a:pPr marL="277802" indent="-277802" algn="l" rtl="0">
              <a:buClr>
                <a:srgbClr val="C67338"/>
              </a:buClr>
              <a:buSzPct val="75000"/>
              <a:defRPr sz="1800"/>
            </a:pPr>
            <a:r>
              <a:rPr lang="en-US" sz="1200" dirty="0" smtClean="0">
                <a:hlinkClick r:id="rId4"/>
              </a:rPr>
              <a:t>https://www.ncbi.nlm.nih.gov/pubmed/26351801</a:t>
            </a:r>
            <a:r>
              <a:rPr lang="en-US" sz="1200" dirty="0" smtClean="0"/>
              <a:t> </a:t>
            </a:r>
          </a:p>
          <a:p>
            <a:pPr marL="277802" indent="-277802" algn="l" rtl="0">
              <a:buClr>
                <a:srgbClr val="C67338"/>
              </a:buClr>
              <a:buSzPct val="75000"/>
              <a:defRPr sz="1800"/>
            </a:pPr>
            <a:r>
              <a:rPr lang="en-US" sz="1200" dirty="0" smtClean="0">
                <a:hlinkClick r:id="rId5"/>
              </a:rPr>
              <a:t>https://www.ncbi.nlm.nih.gov/pubmed/25356689</a:t>
            </a:r>
            <a:endParaRPr lang="en-US" sz="1200" dirty="0" smtClean="0"/>
          </a:p>
          <a:p>
            <a:pPr marL="277802" indent="-277802" algn="l" rtl="0">
              <a:buClr>
                <a:srgbClr val="C67338"/>
              </a:buClr>
              <a:buSzPct val="75000"/>
              <a:defRPr sz="1800"/>
            </a:pPr>
            <a:r>
              <a:rPr lang="en-US" sz="1200" dirty="0" smtClean="0"/>
              <a:t>World health organization  (WHO)</a:t>
            </a:r>
          </a:p>
          <a:p>
            <a:pPr marL="277802" indent="-277802" algn="l" rtl="0">
              <a:buClr>
                <a:srgbClr val="C67338"/>
              </a:buClr>
              <a:buSzPct val="75000"/>
              <a:defRPr sz="1800"/>
            </a:pPr>
            <a:r>
              <a:rPr lang="en-US" sz="1200" dirty="0" err="1" smtClean="0"/>
              <a:t>Medescape</a:t>
            </a:r>
            <a:r>
              <a:rPr lang="en-US" sz="1200" dirty="0" smtClean="0"/>
              <a:t> </a:t>
            </a:r>
          </a:p>
          <a:p>
            <a:pPr marL="277802" indent="-277802" algn="l" rtl="0">
              <a:buClr>
                <a:srgbClr val="C67338"/>
              </a:buClr>
              <a:buSzPct val="75000"/>
              <a:defRPr sz="1800"/>
            </a:pPr>
            <a:r>
              <a:rPr lang="en-US" sz="1200" dirty="0" smtClean="0">
                <a:hlinkClick r:id="rId4"/>
              </a:rPr>
              <a:t>https://www.ncbi.nlm.nih.gov/pubmed/26351801</a:t>
            </a:r>
            <a:endParaRPr lang="en-US" sz="1200" dirty="0" smtClean="0"/>
          </a:p>
          <a:p>
            <a:pPr marL="277802" indent="-277802" algn="l" rtl="0">
              <a:buClr>
                <a:srgbClr val="C67338"/>
              </a:buClr>
              <a:buSzPct val="75000"/>
              <a:defRPr sz="1800"/>
            </a:pPr>
            <a:r>
              <a:rPr lang="en-US" sz="1200" dirty="0" smtClean="0">
                <a:hlinkClick r:id="rId6"/>
              </a:rPr>
              <a:t>http://www.saudijobesity.com/article.asp?issn=2347-2618;year=2014;volume=2;issue=1;spage=29;epage=32;aulast=Balasubramanium;type=0</a:t>
            </a:r>
            <a:endParaRPr lang="en-US" sz="1200" dirty="0" smtClean="0"/>
          </a:p>
          <a:p>
            <a:pPr marL="277802" indent="-277802" algn="l" rtl="0">
              <a:buClr>
                <a:srgbClr val="C67338"/>
              </a:buClr>
              <a:buSzPct val="75000"/>
              <a:defRPr sz="1800"/>
            </a:pPr>
            <a:r>
              <a:rPr lang="en-US" sz="1200" dirty="0" smtClean="0"/>
              <a:t>Saudi journals of obesity</a:t>
            </a:r>
          </a:p>
          <a:p>
            <a:pPr marL="277802" indent="-277802" algn="l" rtl="0">
              <a:buClr>
                <a:srgbClr val="C67338"/>
              </a:buClr>
              <a:buSzPct val="75000"/>
              <a:defRPr sz="1800"/>
            </a:pPr>
            <a:r>
              <a:rPr lang="en-US" sz="1200" dirty="0" smtClean="0"/>
              <a:t>“Patterns Of Clustering Of Six Health-</a:t>
            </a:r>
            <a:r>
              <a:rPr lang="en-US" sz="1200" dirty="0" err="1" smtClean="0"/>
              <a:t>Compromisin</a:t>
            </a:r>
            <a:r>
              <a:rPr lang="en-US" sz="1200" dirty="0" smtClean="0"/>
              <a:t> </a:t>
            </a:r>
            <a:r>
              <a:rPr lang="en-US" sz="1200" dirty="0" err="1" smtClean="0"/>
              <a:t>Behaviours</a:t>
            </a:r>
            <a:r>
              <a:rPr lang="en-US" sz="1200" dirty="0" smtClean="0"/>
              <a:t> In Saudi Adolescents” by </a:t>
            </a:r>
            <a:r>
              <a:rPr lang="en-US" sz="1200" dirty="0" err="1" smtClean="0"/>
              <a:t>Alzahrani</a:t>
            </a:r>
            <a:r>
              <a:rPr lang="en-US" sz="1200" dirty="0" smtClean="0"/>
              <a:t>, Saeed G et al.</a:t>
            </a:r>
          </a:p>
          <a:p>
            <a:pPr marL="208352" indent="-208352" algn="l" rtl="0">
              <a:buClr>
                <a:srgbClr val="C67338"/>
              </a:buClr>
              <a:buSzPct val="75000"/>
              <a:defRPr sz="1800"/>
            </a:pPr>
            <a:r>
              <a:rPr lang="en-US" sz="1050" u="sng" dirty="0" smtClean="0">
                <a:uFill>
                  <a:solidFill>
                    <a:srgbClr val="0000FF"/>
                  </a:solidFill>
                </a:uFill>
                <a:hlinkClick r:id="rId7"/>
              </a:rPr>
              <a:t>https://www.ncbi.nlm.nih.gov/pmc/articles/PMC3883599/</a:t>
            </a:r>
            <a:r>
              <a:rPr lang="en-US" sz="1200" dirty="0" smtClean="0"/>
              <a:t> </a:t>
            </a:r>
          </a:p>
          <a:p>
            <a:pPr algn="l" rtl="0"/>
            <a:r>
              <a:rPr lang="en-US" sz="1200" b="1" dirty="0" smtClean="0"/>
              <a:t>An approach to interviewing adolescents, </a:t>
            </a:r>
            <a:r>
              <a:rPr lang="en-US" sz="1200" dirty="0" smtClean="0">
                <a:hlinkClick r:id="rId8"/>
              </a:rPr>
              <a:t>Diane Sacks</a:t>
            </a:r>
            <a:r>
              <a:rPr lang="en-US" sz="1200" dirty="0" smtClean="0"/>
              <a:t>, MD FRCPC</a:t>
            </a:r>
            <a:r>
              <a:rPr lang="en-US" sz="1200" baseline="30000" dirty="0" smtClean="0"/>
              <a:t>1</a:t>
            </a:r>
            <a:r>
              <a:rPr lang="en-US" sz="1200" dirty="0" smtClean="0"/>
              <a:t> and </a:t>
            </a:r>
            <a:r>
              <a:rPr lang="en-US" sz="1200" dirty="0" smtClean="0">
                <a:hlinkClick r:id="rId9"/>
              </a:rPr>
              <a:t>Michael Westwood</a:t>
            </a:r>
            <a:r>
              <a:rPr lang="en-US" sz="1200" dirty="0" smtClean="0"/>
              <a:t>, MB ChB FRCPC</a:t>
            </a:r>
            <a:r>
              <a:rPr lang="en-US" sz="1200" baseline="30000" dirty="0" smtClean="0"/>
              <a:t>2</a:t>
            </a:r>
          </a:p>
          <a:p>
            <a:pPr algn="l" rtl="0"/>
            <a:r>
              <a:rPr lang="en-US" sz="1200" dirty="0" smtClean="0"/>
              <a:t>Sense of community in adolescence, Elvira </a:t>
            </a:r>
            <a:r>
              <a:rPr lang="en-US" sz="1200" dirty="0" err="1" smtClean="0"/>
              <a:t>Cicognani</a:t>
            </a:r>
            <a:r>
              <a:rPr lang="en-US" sz="1200" dirty="0" smtClean="0"/>
              <a:t>, Bruna Zani, </a:t>
            </a:r>
            <a:r>
              <a:rPr lang="en-US" sz="1200" dirty="0" err="1" smtClean="0"/>
              <a:t>Cinzia</a:t>
            </a:r>
            <a:r>
              <a:rPr lang="en-US" sz="1200" dirty="0" smtClean="0"/>
              <a:t> </a:t>
            </a:r>
            <a:r>
              <a:rPr lang="en-US" sz="1200" dirty="0" err="1" smtClean="0"/>
              <a:t>Albanesi</a:t>
            </a:r>
            <a:r>
              <a:rPr lang="en-US" sz="1200" dirty="0" smtClean="0"/>
              <a:t> Department of Sciences of Education “</a:t>
            </a:r>
            <a:r>
              <a:rPr lang="en-US" sz="1200" dirty="0" err="1" smtClean="0"/>
              <a:t>G.M.Bertin</a:t>
            </a:r>
            <a:r>
              <a:rPr lang="en-US" sz="1200" dirty="0" smtClean="0"/>
              <a:t>”</a:t>
            </a:r>
          </a:p>
          <a:p>
            <a:pPr algn="l" rtl="0"/>
            <a:r>
              <a:rPr lang="en-US" sz="1200" dirty="0" smtClean="0"/>
              <a:t>Barriers to providing Healthcare for All!, </a:t>
            </a:r>
            <a:r>
              <a:rPr lang="en-US" sz="1200" i="1" dirty="0" smtClean="0"/>
              <a:t>May 10, 2013, By Shireen </a:t>
            </a:r>
            <a:r>
              <a:rPr lang="en-US" sz="1200" i="1" dirty="0" err="1" smtClean="0"/>
              <a:t>Soofi</a:t>
            </a:r>
            <a:r>
              <a:rPr lang="en-US" sz="1200" i="1" dirty="0" smtClean="0"/>
              <a:t> of Solidarity Across Borders</a:t>
            </a:r>
            <a:endParaRPr lang="en-US" sz="1200" dirty="0" smtClean="0"/>
          </a:p>
          <a:p>
            <a:pPr algn="l" rtl="0"/>
            <a:endParaRPr lang="en-US" sz="1200" dirty="0" smtClean="0"/>
          </a:p>
          <a:p>
            <a:pPr marL="208352" indent="-208352" algn="l" rtl="0">
              <a:buClr>
                <a:srgbClr val="C67338"/>
              </a:buClr>
              <a:buSzPct val="75000"/>
              <a:defRPr sz="1800"/>
            </a:pPr>
            <a:endParaRPr lang="en-US" sz="1200" dirty="0"/>
          </a:p>
          <a:p>
            <a:pPr marL="0" indent="0" algn="l" rtl="0">
              <a:buNone/>
              <a:tabLst>
                <a:tab pos="0" algn="l"/>
                <a:tab pos="514350" algn="l"/>
              </a:tabLst>
              <a:defRPr/>
            </a:pPr>
            <a:endParaRPr lang="ar-SA" sz="1200" dirty="0">
              <a:latin typeface="Arial" panose="020B0604020202020204" pitchFamily="34" charset="0"/>
              <a:cs typeface="Arial" panose="020B0604020202020204" pitchFamily="34" charset="0"/>
            </a:endParaRPr>
          </a:p>
          <a:p>
            <a:pPr marL="0" indent="0" algn="l" rtl="0">
              <a:buNone/>
              <a:tabLst>
                <a:tab pos="0" algn="l"/>
                <a:tab pos="514350" algn="l"/>
              </a:tabLst>
              <a:defRPr/>
            </a:pPr>
            <a:endParaRPr lang="en-US" sz="1200" dirty="0"/>
          </a:p>
        </p:txBody>
      </p:sp>
      <p:pic>
        <p:nvPicPr>
          <p:cNvPr id="717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5594" y="328836"/>
            <a:ext cx="1155948" cy="1155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77395" y="679250"/>
            <a:ext cx="2685352" cy="646331"/>
          </a:xfrm>
          <a:prstGeom prst="rect">
            <a:avLst/>
          </a:prstGeom>
          <a:noFill/>
        </p:spPr>
        <p:txBody>
          <a:bodyPr wrap="none" rtlCol="0">
            <a:spAutoFit/>
          </a:bodyPr>
          <a:lstStyle/>
          <a:p>
            <a:r>
              <a:rPr lang="en-US" sz="3600" b="1" dirty="0" smtClean="0">
                <a:solidFill>
                  <a:schemeClr val="bg1"/>
                </a:solidFill>
              </a:rPr>
              <a:t>References</a:t>
            </a:r>
            <a:endParaRPr lang="en-US" sz="3600" b="1" dirty="0">
              <a:solidFill>
                <a:schemeClr val="bg1"/>
              </a:solidFill>
            </a:endParaRPr>
          </a:p>
        </p:txBody>
      </p:sp>
    </p:spTree>
    <p:extLst>
      <p:ext uri="{BB962C8B-B14F-4D97-AF65-F5344CB8AC3E}">
        <p14:creationId xmlns:p14="http://schemas.microsoft.com/office/powerpoint/2010/main" val="2630715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9632" y="1484784"/>
            <a:ext cx="6172494" cy="3170099"/>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fontAlgn="base"/>
            <a:r>
              <a:rPr lang="en-US" sz="2800" b="1" dirty="0">
                <a:ln w="1905"/>
                <a:solidFill>
                  <a:schemeClr val="accent1"/>
                </a:solidFill>
                <a:effectLst>
                  <a:innerShdw blurRad="69850" dist="43180" dir="5400000">
                    <a:srgbClr val="000000">
                      <a:alpha val="65000"/>
                    </a:srgbClr>
                  </a:innerShdw>
                </a:effectLst>
              </a:rPr>
              <a:t>Adolescence: psychological and social </a:t>
            </a:r>
            <a:r>
              <a:rPr lang="en-US" sz="2800" b="1" dirty="0" smtClean="0">
                <a:ln w="1905"/>
                <a:solidFill>
                  <a:schemeClr val="accent1"/>
                </a:solidFill>
                <a:effectLst>
                  <a:innerShdw blurRad="69850" dist="43180" dir="5400000">
                    <a:srgbClr val="000000">
                      <a:alpha val="65000"/>
                    </a:srgbClr>
                  </a:innerShdw>
                </a:effectLst>
              </a:rPr>
              <a:t>changes</a:t>
            </a:r>
          </a:p>
          <a:p>
            <a:pPr algn="ctr" fontAlgn="base"/>
            <a:endParaRPr lang="en-US" b="1" dirty="0"/>
          </a:p>
          <a:p>
            <a:pPr algn="ctr" fontAlgn="base"/>
            <a:r>
              <a:rPr lang="en-US" dirty="0"/>
              <a:t>Linked to the hormonal and neurodevelopmental </a:t>
            </a:r>
            <a:r>
              <a:rPr lang="en-US" dirty="0" smtClean="0"/>
              <a:t>changes</a:t>
            </a:r>
          </a:p>
          <a:p>
            <a:pPr algn="ctr" fontAlgn="base"/>
            <a:r>
              <a:rPr lang="en-US" dirty="0" smtClean="0"/>
              <a:t>1- increasing </a:t>
            </a:r>
            <a:r>
              <a:rPr lang="en-US" dirty="0"/>
              <a:t>cognitive and intellectual capacities. Over the course of the second decade, adolescents develop stronger reasoning skills, logical and moral thinking, and become more capable of abstract thinking and making rational </a:t>
            </a:r>
            <a:r>
              <a:rPr lang="en-US" dirty="0" smtClean="0"/>
              <a:t>judgments.</a:t>
            </a:r>
            <a:endParaRPr lang="en-US" dirty="0"/>
          </a:p>
        </p:txBody>
      </p:sp>
    </p:spTree>
    <p:extLst>
      <p:ext uri="{BB962C8B-B14F-4D97-AF65-F5344CB8AC3E}">
        <p14:creationId xmlns:p14="http://schemas.microsoft.com/office/powerpoint/2010/main" val="31781073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Custom 10">
      <a:dk1>
        <a:sysClr val="windowText" lastClr="000000"/>
      </a:dk1>
      <a:lt1>
        <a:sysClr val="window" lastClr="FFFFFF"/>
      </a:lt1>
      <a:dk2>
        <a:srgbClr val="455F51"/>
      </a:dk2>
      <a:lt2>
        <a:srgbClr val="37A76F"/>
      </a:lt2>
      <a:accent1>
        <a:srgbClr val="297D5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1749</TotalTime>
  <Words>5322</Words>
  <Application>Microsoft Office PowerPoint</Application>
  <PresentationFormat>On-screen Show (4:3)</PresentationFormat>
  <Paragraphs>917</Paragraphs>
  <Slides>89</Slides>
  <Notes>27</Notes>
  <HiddenSlides>0</HiddenSlides>
  <MMClips>1</MMClips>
  <ScaleCrop>false</ScaleCrop>
  <HeadingPairs>
    <vt:vector size="8" baseType="variant">
      <vt:variant>
        <vt:lpstr>Fonts Used</vt:lpstr>
      </vt:variant>
      <vt:variant>
        <vt:i4>20</vt:i4>
      </vt:variant>
      <vt:variant>
        <vt:lpstr>Theme</vt:lpstr>
      </vt:variant>
      <vt:variant>
        <vt:i4>1</vt:i4>
      </vt:variant>
      <vt:variant>
        <vt:lpstr>Embedded OLE Servers</vt:lpstr>
      </vt:variant>
      <vt:variant>
        <vt:i4>2</vt:i4>
      </vt:variant>
      <vt:variant>
        <vt:lpstr>Slide Titles</vt:lpstr>
      </vt:variant>
      <vt:variant>
        <vt:i4>89</vt:i4>
      </vt:variant>
    </vt:vector>
  </HeadingPairs>
  <TitlesOfParts>
    <vt:vector size="112" baseType="lpstr">
      <vt:lpstr>Adobe Heiti Std R</vt:lpstr>
      <vt:lpstr>Adobe Devanagari</vt:lpstr>
      <vt:lpstr>AL-Hotham</vt:lpstr>
      <vt:lpstr>Arial</vt:lpstr>
      <vt:lpstr>Calibri</vt:lpstr>
      <vt:lpstr>Century Gothic</vt:lpstr>
      <vt:lpstr>Constantia</vt:lpstr>
      <vt:lpstr>Dax-Regular</vt:lpstr>
      <vt:lpstr>Garamond</vt:lpstr>
      <vt:lpstr>Helvetica</vt:lpstr>
      <vt:lpstr>Impact</vt:lpstr>
      <vt:lpstr>inherit</vt:lpstr>
      <vt:lpstr>Lato</vt:lpstr>
      <vt:lpstr>Mangal</vt:lpstr>
      <vt:lpstr>Open Sans</vt:lpstr>
      <vt:lpstr>Tahoma</vt:lpstr>
      <vt:lpstr>Times New Roman</vt:lpstr>
      <vt:lpstr>Traditional Arabic</vt:lpstr>
      <vt:lpstr>Wingdings</vt:lpstr>
      <vt:lpstr>Wingdings 2</vt:lpstr>
      <vt:lpstr>Quotable</vt:lpstr>
      <vt:lpstr>Microsoft Excel Chart</vt:lpstr>
      <vt:lpstr>Chart</vt:lpstr>
      <vt:lpstr>Adolescence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Violence and bulling in adolescent </vt:lpstr>
      <vt:lpstr>Factors Which Increase Risk of Violent Behavior: </vt:lpstr>
      <vt:lpstr>Prevention </vt:lpstr>
      <vt:lpstr>PowerPoint Presentation</vt:lpstr>
      <vt:lpstr>PowerPoint Presentation</vt:lpstr>
      <vt:lpstr>Bullying in Saudi Arabia  </vt:lpstr>
      <vt:lpstr>PowerPoint Presentation</vt:lpstr>
      <vt:lpstr>PowerPoint Presentation</vt:lpstr>
      <vt:lpstr>Bullying in Saudi Arabia (cont.)  </vt:lpstr>
      <vt:lpstr>PowerPoint Presentation</vt:lpstr>
      <vt:lpstr> Types of injury </vt:lpstr>
      <vt:lpstr>  The leading causes of death and disability globally among adolescents in 2012 :</vt:lpstr>
      <vt:lpstr>PowerPoint Presentation</vt:lpstr>
      <vt:lpstr>PowerPoint Presentation</vt:lpstr>
      <vt:lpstr>PowerPoint Presentation</vt:lpstr>
      <vt:lpstr>PowerPoint Presentation</vt:lpstr>
      <vt:lpstr>PowerPoint Presentation</vt:lpstr>
      <vt:lpstr> What to do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5 As approach: </vt:lpstr>
      <vt:lpstr> The 5 As approach: </vt:lpstr>
      <vt:lpstr> The 5 As approach: </vt:lpstr>
      <vt:lpstr>Not Thinking About Quitting </vt:lpstr>
      <vt:lpstr>PowerPoint Presentation</vt:lpstr>
      <vt:lpstr>PowerPoint Presentation</vt:lpstr>
      <vt:lpstr>PowerPoint Presentation</vt:lpstr>
      <vt:lpstr>PowerPoint Presentation</vt:lpstr>
      <vt:lpstr>PowerPoint Presentation</vt:lpstr>
      <vt:lpstr> The 5 As approach: </vt:lpstr>
      <vt:lpstr>PowerPoint Presentation</vt:lpstr>
      <vt:lpstr>PowerPoint Presentation</vt:lpstr>
      <vt:lpstr> Case based discussion</vt:lpstr>
      <vt:lpstr> Substance Abuse</vt:lpstr>
      <vt:lpstr>PowerPoint Presentation</vt:lpstr>
      <vt:lpstr>PowerPoint Presentation</vt:lpstr>
      <vt:lpstr>PowerPoint Presentation</vt:lpstr>
      <vt:lpstr>Obesity In Adolescents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effects </vt:lpstr>
      <vt:lpstr>PowerPoint Presentation</vt:lpstr>
      <vt:lpstr>Case #1</vt:lpstr>
      <vt:lpstr>Case #2</vt:lpstr>
      <vt:lpstr>PowerPoint Presentation</vt:lpstr>
      <vt:lpstr>PowerPoint Presentation</vt:lpstr>
      <vt:lpstr>PowerPoint Presentation</vt:lpstr>
      <vt:lpstr>Adolescents mental health</vt:lpstr>
      <vt:lpstr>Adolescents mental health Globally</vt:lpstr>
      <vt:lpstr>Adolescents mental health in Saudi Arabia</vt:lpstr>
      <vt:lpstr>Adolescents mental health in Saudi Arabia</vt:lpstr>
      <vt:lpstr>Promote good mental health among adolescents </vt:lpstr>
      <vt:lpstr>PHC role in Adolescence </vt:lpstr>
      <vt:lpstr>ADOLESCENT CARE  TIMELINE</vt:lpstr>
      <vt:lpstr>How family physician approach adolescents</vt:lpstr>
      <vt:lpstr>5 Fs to approach adolescents:</vt:lpstr>
      <vt:lpstr>Family role in Adolescence </vt:lpstr>
      <vt:lpstr>School role in Adolescence </vt:lpstr>
      <vt:lpstr>Community role in Adolescence </vt:lpstr>
      <vt:lpstr>Benefits adolescents take from activities:</vt:lpstr>
      <vt:lpstr>PHC barriers in Adolescence </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فوزيه</dc:creator>
  <cp:lastModifiedBy>Najoud Alotaibi</cp:lastModifiedBy>
  <cp:revision>50</cp:revision>
  <dcterms:created xsi:type="dcterms:W3CDTF">2017-03-17T15:34:59Z</dcterms:created>
  <dcterms:modified xsi:type="dcterms:W3CDTF">2017-04-14T12:15:58Z</dcterms:modified>
</cp:coreProperties>
</file>