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62" r:id="rId2"/>
  </p:sldMasterIdLst>
  <p:notesMasterIdLst>
    <p:notesMasterId r:id="rId102"/>
  </p:notesMasterIdLst>
  <p:sldIdLst>
    <p:sldId id="256" r:id="rId3"/>
    <p:sldId id="257" r:id="rId4"/>
    <p:sldId id="258" r:id="rId5"/>
    <p:sldId id="259" r:id="rId6"/>
    <p:sldId id="260" r:id="rId7"/>
    <p:sldId id="261" r:id="rId8"/>
    <p:sldId id="262" r:id="rId9"/>
    <p:sldId id="265" r:id="rId10"/>
    <p:sldId id="344" r:id="rId11"/>
    <p:sldId id="345" r:id="rId12"/>
    <p:sldId id="346" r:id="rId13"/>
    <p:sldId id="347" r:id="rId14"/>
    <p:sldId id="348" r:id="rId15"/>
    <p:sldId id="349" r:id="rId16"/>
    <p:sldId id="350" r:id="rId17"/>
    <p:sldId id="351" r:id="rId18"/>
    <p:sldId id="352" r:id="rId19"/>
    <p:sldId id="35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354" r:id="rId43"/>
    <p:sldId id="355" r:id="rId44"/>
    <p:sldId id="356" r:id="rId45"/>
    <p:sldId id="357" r:id="rId46"/>
    <p:sldId id="358" r:id="rId47"/>
    <p:sldId id="359" r:id="rId48"/>
    <p:sldId id="360" r:id="rId49"/>
    <p:sldId id="361" r:id="rId50"/>
    <p:sldId id="362" r:id="rId51"/>
    <p:sldId id="363" r:id="rId52"/>
    <p:sldId id="364" r:id="rId53"/>
    <p:sldId id="365" r:id="rId54"/>
    <p:sldId id="366" r:id="rId55"/>
    <p:sldId id="367" r:id="rId56"/>
    <p:sldId id="368" r:id="rId57"/>
    <p:sldId id="369" r:id="rId58"/>
    <p:sldId id="370" r:id="rId59"/>
    <p:sldId id="371" r:id="rId60"/>
    <p:sldId id="372" r:id="rId61"/>
    <p:sldId id="373" r:id="rId62"/>
    <p:sldId id="305" r:id="rId63"/>
    <p:sldId id="306" r:id="rId64"/>
    <p:sldId id="307"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27" r:id="rId85"/>
    <p:sldId id="328" r:id="rId86"/>
    <p:sldId id="329" r:id="rId87"/>
    <p:sldId id="330" r:id="rId88"/>
    <p:sldId id="331" r:id="rId89"/>
    <p:sldId id="332" r:id="rId90"/>
    <p:sldId id="333" r:id="rId91"/>
    <p:sldId id="334" r:id="rId92"/>
    <p:sldId id="335" r:id="rId93"/>
    <p:sldId id="336" r:id="rId94"/>
    <p:sldId id="337" r:id="rId95"/>
    <p:sldId id="338" r:id="rId96"/>
    <p:sldId id="339" r:id="rId97"/>
    <p:sldId id="340" r:id="rId98"/>
    <p:sldId id="341" r:id="rId99"/>
    <p:sldId id="342" r:id="rId100"/>
    <p:sldId id="343" r:id="rId101"/>
  </p:sldIdLst>
  <p:sldSz cx="9144000" cy="6858000" type="screen4x3"/>
  <p:notesSz cx="6858000" cy="9144000"/>
  <p:embeddedFontLst>
    <p:embeddedFont>
      <p:font typeface="Comic Sans MS" pitchFamily="66" charset="0"/>
      <p:regular r:id="rId103"/>
      <p:bold r:id="rId104"/>
      <p:italic r:id="rId105"/>
      <p:boldItalic r:id="rId106"/>
    </p:embeddedFont>
    <p:embeddedFont>
      <p:font typeface="Helvetica Neue" charset="0"/>
      <p:regular r:id="rId107"/>
      <p:bold r:id="rId108"/>
      <p:italic r:id="rId109"/>
      <p:boldItalic r:id="rId110"/>
    </p:embeddedFont>
    <p:embeddedFont>
      <p:font typeface="Cambria" pitchFamily="18" charset="0"/>
      <p:regular r:id="rId111"/>
      <p:bold r:id="rId112"/>
      <p:italic r:id="rId113"/>
      <p:boldItalic r:id="rId114"/>
    </p:embeddedFont>
    <p:embeddedFont>
      <p:font typeface="Verdana" pitchFamily="34" charset="0"/>
      <p:regular r:id="rId115"/>
      <p:bold r:id="rId116"/>
      <p:italic r:id="rId117"/>
      <p:boldItalic r:id="rId118"/>
    </p:embeddedFont>
    <p:embeddedFont>
      <p:font typeface="Century Gothic" pitchFamily="34" charset="0"/>
      <p:regular r:id="rId119"/>
      <p:bold r:id="rId120"/>
      <p:italic r:id="rId121"/>
      <p:boldItalic r:id="rId122"/>
    </p:embeddedFont>
    <p:embeddedFont>
      <p:font typeface="Helvetica" pitchFamily="34" charset="0"/>
      <p:regular r:id="rId123"/>
      <p:bold r:id="rId124"/>
      <p:italic r:id="rId125"/>
      <p:boldItalic r:id="rId126"/>
    </p:embeddedFont>
    <p:embeddedFont>
      <p:font typeface="Book Antiqua" pitchFamily="18" charset="0"/>
      <p:regular r:id="rId127"/>
      <p:bold r:id="rId128"/>
      <p:italic r:id="rId129"/>
      <p:boldItalic r:id="rId130"/>
    </p:embeddedFont>
    <p:embeddedFont>
      <p:font typeface="Georgia" pitchFamily="18" charset="0"/>
      <p:regular r:id="rId131"/>
      <p:bold r:id="rId132"/>
      <p:italic r:id="rId133"/>
      <p:boldItalic r:id="rId134"/>
    </p:embeddedFont>
    <p:embeddedFont>
      <p:font typeface="Times" pitchFamily="18" charset="0"/>
      <p:regular r:id="rId135"/>
      <p:bold r:id="rId136"/>
      <p:italic r:id="rId137"/>
      <p:boldItalic r:id="rId138"/>
    </p:embeddedFont>
    <p:embeddedFont>
      <p:font typeface="Calibri" pitchFamily="34" charset="0"/>
      <p:regular r:id="rId139"/>
      <p:bold r:id="rId140"/>
      <p:italic r:id="rId141"/>
      <p:boldItalic r:id="rId1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19AAE49F-8958-4F5B-BF13-A1FE50C14868}">
  <a:tblStyle styleId="{19AAE49F-8958-4F5B-BF13-A1FE50C14868}"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0"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15.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10.fntdata"/><Relationship Id="rId133" Type="http://schemas.openxmlformats.org/officeDocument/2006/relationships/font" Target="fonts/font31.fntdata"/><Relationship Id="rId138" Type="http://schemas.openxmlformats.org/officeDocument/2006/relationships/font" Target="fonts/font36.fntdata"/><Relationship Id="rId16" Type="http://schemas.openxmlformats.org/officeDocument/2006/relationships/slide" Target="slides/slide14.xml"/><Relationship Id="rId107" Type="http://schemas.openxmlformats.org/officeDocument/2006/relationships/font" Target="fonts/font5.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notesMaster" Target="notesMasters/notesMaster1.xml"/><Relationship Id="rId123" Type="http://schemas.openxmlformats.org/officeDocument/2006/relationships/font" Target="fonts/font21.fntdata"/><Relationship Id="rId128" Type="http://schemas.openxmlformats.org/officeDocument/2006/relationships/font" Target="fonts/font26.fntdata"/><Relationship Id="rId144"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11.fntdata"/><Relationship Id="rId118" Type="http://schemas.openxmlformats.org/officeDocument/2006/relationships/font" Target="fonts/font16.fntdata"/><Relationship Id="rId134" Type="http://schemas.openxmlformats.org/officeDocument/2006/relationships/font" Target="fonts/font32.fntdata"/><Relationship Id="rId139" Type="http://schemas.openxmlformats.org/officeDocument/2006/relationships/font" Target="fonts/font37.fntdata"/><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1.fntdata"/><Relationship Id="rId108" Type="http://schemas.openxmlformats.org/officeDocument/2006/relationships/font" Target="fonts/font6.fntdata"/><Relationship Id="rId116" Type="http://schemas.openxmlformats.org/officeDocument/2006/relationships/font" Target="fonts/font14.fntdata"/><Relationship Id="rId124" Type="http://schemas.openxmlformats.org/officeDocument/2006/relationships/font" Target="fonts/font22.fntdata"/><Relationship Id="rId129" Type="http://schemas.openxmlformats.org/officeDocument/2006/relationships/font" Target="fonts/font27.fntdata"/><Relationship Id="rId137" Type="http://schemas.openxmlformats.org/officeDocument/2006/relationships/font" Target="fonts/font3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font" Target="fonts/font9.fntdata"/><Relationship Id="rId132" Type="http://schemas.openxmlformats.org/officeDocument/2006/relationships/font" Target="fonts/font30.fntdata"/><Relationship Id="rId140" Type="http://schemas.openxmlformats.org/officeDocument/2006/relationships/font" Target="fonts/font38.fntdata"/><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4.fntdata"/><Relationship Id="rId114" Type="http://schemas.openxmlformats.org/officeDocument/2006/relationships/font" Target="fonts/font12.fntdata"/><Relationship Id="rId119" Type="http://schemas.openxmlformats.org/officeDocument/2006/relationships/font" Target="fonts/font17.fntdata"/><Relationship Id="rId127" Type="http://schemas.openxmlformats.org/officeDocument/2006/relationships/font" Target="fonts/font2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20.fntdata"/><Relationship Id="rId130" Type="http://schemas.openxmlformats.org/officeDocument/2006/relationships/font" Target="fonts/font28.fntdata"/><Relationship Id="rId135" Type="http://schemas.openxmlformats.org/officeDocument/2006/relationships/font" Target="fonts/font33.fntdata"/><Relationship Id="rId14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7.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2.fntdata"/><Relationship Id="rId120" Type="http://schemas.openxmlformats.org/officeDocument/2006/relationships/font" Target="fonts/font18.fntdata"/><Relationship Id="rId125" Type="http://schemas.openxmlformats.org/officeDocument/2006/relationships/font" Target="fonts/font23.fntdata"/><Relationship Id="rId141" Type="http://schemas.openxmlformats.org/officeDocument/2006/relationships/font" Target="fonts/font39.fntdata"/><Relationship Id="rId14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8.fntdata"/><Relationship Id="rId115" Type="http://schemas.openxmlformats.org/officeDocument/2006/relationships/font" Target="fonts/font13.fntdata"/><Relationship Id="rId131" Type="http://schemas.openxmlformats.org/officeDocument/2006/relationships/font" Target="fonts/font29.fntdata"/><Relationship Id="rId136" Type="http://schemas.openxmlformats.org/officeDocument/2006/relationships/font" Target="fonts/font34.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font" Target="fonts/font3.fntdata"/><Relationship Id="rId126"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9.fntdata"/><Relationship Id="rId142" Type="http://schemas.openxmlformats.org/officeDocument/2006/relationships/font" Target="fonts/font4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13134615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1" name="Shape 121"/>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6" name="Shape 2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4" name="Shape 2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26" name="Shape 32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32" name="Shape 33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38" name="Shape 33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44" name="Shape 34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49" name="Shape 3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55" name="Shape 35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60" name="Shape 360"/>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66" name="Shape 36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72" name="Shape 372"/>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78" name="Shape 37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85" name="Shape 38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a:xfrm>
            <a:off x="3884613" y="8685213"/>
            <a:ext cx="2971800" cy="457200"/>
          </a:xfrm>
          <a:prstGeom prst="rect">
            <a:avLst/>
          </a:prstGeom>
        </p:spPr>
        <p:txBody>
          <a:bodyPr/>
          <a:lstStyle/>
          <a:p>
            <a:fld id="{CFFE9AFD-DD31-4831-8968-3775E9A52744}" type="slidenum">
              <a:rPr lang="ar-SA" smtClean="0"/>
              <a:t>43</a:t>
            </a:fld>
            <a:endParaRPr lang="ar-SA"/>
          </a:p>
        </p:txBody>
      </p:sp>
    </p:spTree>
    <p:extLst>
      <p:ext uri="{BB962C8B-B14F-4D97-AF65-F5344CB8AC3E}">
        <p14:creationId xmlns:p14="http://schemas.microsoft.com/office/powerpoint/2010/main" val="2449240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a:xfrm>
            <a:off x="3884613" y="8685213"/>
            <a:ext cx="2971800" cy="457200"/>
          </a:xfrm>
          <a:prstGeom prst="rect">
            <a:avLst/>
          </a:prstGeom>
        </p:spPr>
        <p:txBody>
          <a:bodyPr/>
          <a:lstStyle/>
          <a:p>
            <a:fld id="{CFFE9AFD-DD31-4831-8968-3775E9A52744}" type="slidenum">
              <a:rPr lang="ar-SA" smtClean="0"/>
              <a:t>48</a:t>
            </a:fld>
            <a:endParaRPr lang="ar-SA"/>
          </a:p>
        </p:txBody>
      </p:sp>
    </p:spTree>
    <p:extLst>
      <p:ext uri="{BB962C8B-B14F-4D97-AF65-F5344CB8AC3E}">
        <p14:creationId xmlns:p14="http://schemas.microsoft.com/office/powerpoint/2010/main" val="2851187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a:xfrm>
            <a:off x="3884613" y="8685213"/>
            <a:ext cx="2971800" cy="457200"/>
          </a:xfrm>
          <a:prstGeom prst="rect">
            <a:avLst/>
          </a:prstGeom>
        </p:spPr>
        <p:txBody>
          <a:bodyPr/>
          <a:lstStyle/>
          <a:p>
            <a:fld id="{CFFE9AFD-DD31-4831-8968-3775E9A52744}" type="slidenum">
              <a:rPr lang="ar-SA" smtClean="0"/>
              <a:t>50</a:t>
            </a:fld>
            <a:endParaRPr lang="ar-SA"/>
          </a:p>
        </p:txBody>
      </p:sp>
    </p:spTree>
    <p:extLst>
      <p:ext uri="{BB962C8B-B14F-4D97-AF65-F5344CB8AC3E}">
        <p14:creationId xmlns:p14="http://schemas.microsoft.com/office/powerpoint/2010/main" val="3926876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a:xfrm>
            <a:off x="3884613" y="8685213"/>
            <a:ext cx="2971800" cy="457200"/>
          </a:xfrm>
          <a:prstGeom prst="rect">
            <a:avLst/>
          </a:prstGeom>
        </p:spPr>
        <p:txBody>
          <a:bodyPr/>
          <a:lstStyle/>
          <a:p>
            <a:fld id="{CFFE9AFD-DD31-4831-8968-3775E9A52744}" type="slidenum">
              <a:rPr lang="ar-SA" smtClean="0"/>
              <a:t>56</a:t>
            </a:fld>
            <a:endParaRPr lang="ar-SA"/>
          </a:p>
        </p:txBody>
      </p:sp>
    </p:spTree>
    <p:extLst>
      <p:ext uri="{BB962C8B-B14F-4D97-AF65-F5344CB8AC3E}">
        <p14:creationId xmlns:p14="http://schemas.microsoft.com/office/powerpoint/2010/main" val="410960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42" name="Shape 44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53" name="Shape 4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59" name="Shape 4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65" name="Shape 4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71" name="Shape 4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76" name="Shape 4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82" name="Shape 4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89" name="Shape 4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96" name="Shape 4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01" name="Shape 5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07" name="Shape 5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Shape 512"/>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13" name="Shape 5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23" name="Shape 5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28" name="Shape 5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34" name="Shape 534"/>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40" name="Shape 540"/>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5" name="Shape 5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2" name="Shape 5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0" name="Shape 5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Shape 56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9" name="Shape 5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7" name="Shape 5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6" name="Shape 5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4" name="Shape 5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2" name="Shape 6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8" name="Shape 6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Shape 61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5" name="Shape 6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23" name="Shape 62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9" name="Shape 6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5" name="Shape 6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1" name="Shape 6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Shape 64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6" name="Shape 6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1" name="Shape 6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Shape 65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6" name="Shape 6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Shape 660"/>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1" name="Shape 6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Shape 66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6" name="Shape 6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Shape 6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1" name="Shape 6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Shape 67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6" name="Shape 6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74" name="Shape 174"/>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46" name="Shape 24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شريحة عنوان">
    <p:spTree>
      <p:nvGrpSpPr>
        <p:cNvPr id="1" name="Shape 15"/>
        <p:cNvGrpSpPr/>
        <p:nvPr/>
      </p:nvGrpSpPr>
      <p:grpSpPr>
        <a:xfrm>
          <a:off x="0" y="0"/>
          <a:ext cx="0" cy="0"/>
          <a:chOff x="0" y="0"/>
          <a:chExt cx="0" cy="0"/>
        </a:xfrm>
      </p:grpSpPr>
      <p:sp>
        <p:nvSpPr>
          <p:cNvPr id="16" name="Shape 16"/>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17" name="Shape 17"/>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 name="Shape 20"/>
          <p:cNvSpPr/>
          <p:nvPr/>
        </p:nvSpPr>
        <p:spPr>
          <a:xfrm>
            <a:off x="345439" y="2942601"/>
            <a:ext cx="7147931" cy="2463799"/>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21" name="Shape 21"/>
          <p:cNvSpPr/>
          <p:nvPr/>
        </p:nvSpPr>
        <p:spPr>
          <a:xfrm>
            <a:off x="7572652" y="2944633"/>
            <a:ext cx="1190347" cy="2459736"/>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22" name="Shape 22"/>
          <p:cNvSpPr/>
          <p:nvPr/>
        </p:nvSpPr>
        <p:spPr>
          <a:xfrm>
            <a:off x="7712714" y="3136658"/>
            <a:ext cx="910223" cy="2075688"/>
          </a:xfrm>
          <a:prstGeom prst="rect">
            <a:avLst/>
          </a:prstGeom>
          <a:solidFill>
            <a:schemeClr val="accent3">
              <a:alpha val="69803"/>
            </a:schemeClr>
          </a:solidFill>
          <a:ln w="9525" cap="flat" cmpd="sng">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23" name="Shape 23"/>
          <p:cNvSpPr/>
          <p:nvPr/>
        </p:nvSpPr>
        <p:spPr>
          <a:xfrm>
            <a:off x="445483" y="3055621"/>
            <a:ext cx="6947844" cy="2245359"/>
          </a:xfrm>
          <a:prstGeom prst="rect">
            <a:avLst/>
          </a:prstGeom>
          <a:solidFill>
            <a:srgbClr val="FFFFFF"/>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24" name="Shape 24"/>
          <p:cNvSpPr txBox="1">
            <a:spLocks noGrp="1"/>
          </p:cNvSpPr>
          <p:nvPr>
            <p:ph type="sldNum" idx="12"/>
          </p:nvPr>
        </p:nvSpPr>
        <p:spPr>
          <a:xfrm>
            <a:off x="7786825" y="4625267"/>
            <a:ext cx="762000" cy="457200"/>
          </a:xfrm>
          <a:prstGeom prst="rect">
            <a:avLst/>
          </a:prstGeom>
          <a:noFill/>
          <a:ln>
            <a:noFill/>
          </a:ln>
        </p:spPr>
        <p:txBody>
          <a:bodyPr lIns="91425" tIns="45700" rIns="91425" bIns="45700" anchor="ctr" anchorCtr="0">
            <a:noAutofit/>
          </a:bodyPr>
          <a:lstStyle/>
          <a:p>
            <a:pPr marL="0" marR="0" lvl="0" indent="0" algn="ctr" rtl="1">
              <a:spcBef>
                <a:spcPts val="0"/>
              </a:spcBef>
              <a:buSzPct val="25000"/>
              <a:buNone/>
            </a:pPr>
            <a:fld id="{00000000-1234-1234-1234-123412341234}" type="slidenum">
              <a:rPr lang="en-US" sz="2800" b="0" i="0" u="none" strike="noStrike" cap="none">
                <a:solidFill>
                  <a:srgbClr val="47534C"/>
                </a:solidFill>
                <a:latin typeface="Century Gothic"/>
                <a:ea typeface="Century Gothic"/>
                <a:cs typeface="Century Gothic"/>
                <a:sym typeface="Century Gothic"/>
              </a:rPr>
              <a:t>‹#›</a:t>
            </a:fld>
            <a:endParaRPr lang="en-US" sz="2800" b="0" i="0" u="none" strike="noStrike" cap="none">
              <a:solidFill>
                <a:srgbClr val="47534C"/>
              </a:solidFill>
              <a:latin typeface="Century Gothic"/>
              <a:ea typeface="Century Gothic"/>
              <a:cs typeface="Century Gothic"/>
              <a:sym typeface="Century Gothic"/>
            </a:endParaRPr>
          </a:p>
        </p:txBody>
      </p:sp>
      <p:sp>
        <p:nvSpPr>
          <p:cNvPr id="25" name="Shape 25"/>
          <p:cNvSpPr/>
          <p:nvPr/>
        </p:nvSpPr>
        <p:spPr>
          <a:xfrm>
            <a:off x="541822" y="4559276"/>
            <a:ext cx="6755166" cy="664366"/>
          </a:xfrm>
          <a:prstGeom prst="rect">
            <a:avLst/>
          </a:prstGeom>
          <a:solidFill>
            <a:schemeClr val="accent1"/>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26" name="Shape 26"/>
          <p:cNvSpPr/>
          <p:nvPr/>
        </p:nvSpPr>
        <p:spPr>
          <a:xfrm>
            <a:off x="538970" y="3139440"/>
            <a:ext cx="6760868" cy="2077719"/>
          </a:xfrm>
          <a:prstGeom prst="rect">
            <a:avLst/>
          </a:prstGeom>
          <a:noFill/>
          <a:ln w="9525" cap="flat" cmpd="dbl">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27" name="Shape 27"/>
          <p:cNvSpPr txBox="1">
            <a:spLocks noGrp="1"/>
          </p:cNvSpPr>
          <p:nvPr>
            <p:ph type="subTitle" idx="1"/>
          </p:nvPr>
        </p:nvSpPr>
        <p:spPr>
          <a:xfrm>
            <a:off x="642804" y="4648200"/>
            <a:ext cx="6553200" cy="457200"/>
          </a:xfrm>
          <a:prstGeom prst="rect">
            <a:avLst/>
          </a:prstGeom>
          <a:noFill/>
          <a:ln>
            <a:noFill/>
          </a:ln>
        </p:spPr>
        <p:txBody>
          <a:bodyPr lIns="91425" tIns="91425" rIns="91425" bIns="91425" anchor="t" anchorCtr="0"/>
          <a:lstStyle>
            <a:lvl1pPr marL="0" marR="0" lvl="0" indent="0" algn="ctr" rtl="1">
              <a:spcBef>
                <a:spcPts val="360"/>
              </a:spcBef>
              <a:buClr>
                <a:schemeClr val="accent1"/>
              </a:buClr>
              <a:buFont typeface="Arial"/>
              <a:buNone/>
              <a:defRPr sz="1800" b="0" i="0" u="none" strike="noStrike" cap="none">
                <a:solidFill>
                  <a:srgbClr val="FFFFFF"/>
                </a:solidFill>
                <a:latin typeface="Century Gothic"/>
                <a:ea typeface="Century Gothic"/>
                <a:cs typeface="Century Gothic"/>
                <a:sym typeface="Century Gothic"/>
              </a:defRPr>
            </a:lvl1pPr>
            <a:lvl2pPr marL="457200" marR="0" lvl="1" indent="0" algn="ctr" rtl="1">
              <a:spcBef>
                <a:spcPts val="400"/>
              </a:spcBef>
              <a:buClr>
                <a:schemeClr val="accent2"/>
              </a:buClr>
              <a:buFont typeface="Arial"/>
              <a:buNone/>
              <a:defRPr sz="2000" b="0" i="0" u="none" strike="noStrike" cap="none">
                <a:solidFill>
                  <a:srgbClr val="888888"/>
                </a:solidFill>
                <a:latin typeface="Century Gothic"/>
                <a:ea typeface="Century Gothic"/>
                <a:cs typeface="Century Gothic"/>
                <a:sym typeface="Century Gothic"/>
              </a:defRPr>
            </a:lvl2pPr>
            <a:lvl3pPr marL="914400" marR="0" lvl="2" indent="0" algn="ctr" rtl="1">
              <a:spcBef>
                <a:spcPts val="360"/>
              </a:spcBef>
              <a:buClr>
                <a:schemeClr val="accent3"/>
              </a:buClr>
              <a:buFont typeface="Arial"/>
              <a:buNone/>
              <a:defRPr sz="1800" b="0" i="0" u="none" strike="noStrike" cap="none">
                <a:solidFill>
                  <a:srgbClr val="888888"/>
                </a:solidFill>
                <a:latin typeface="Century Gothic"/>
                <a:ea typeface="Century Gothic"/>
                <a:cs typeface="Century Gothic"/>
                <a:sym typeface="Century Gothic"/>
              </a:defRPr>
            </a:lvl3pPr>
            <a:lvl4pPr marL="1371600" marR="0" lvl="3" indent="0" algn="ctr" rtl="1">
              <a:spcBef>
                <a:spcPts val="320"/>
              </a:spcBef>
              <a:buClr>
                <a:schemeClr val="accent4"/>
              </a:buClr>
              <a:buFont typeface="Arial"/>
              <a:buNone/>
              <a:defRPr sz="1600" b="0" i="0" u="none" strike="noStrike" cap="none">
                <a:solidFill>
                  <a:srgbClr val="888888"/>
                </a:solidFill>
                <a:latin typeface="Century Gothic"/>
                <a:ea typeface="Century Gothic"/>
                <a:cs typeface="Century Gothic"/>
                <a:sym typeface="Century Gothic"/>
              </a:defRPr>
            </a:lvl4pPr>
            <a:lvl5pPr marL="1828800" marR="0" lvl="4" indent="0" algn="ctr" rtl="1">
              <a:spcBef>
                <a:spcPts val="320"/>
              </a:spcBef>
              <a:buClr>
                <a:schemeClr val="accent5"/>
              </a:buClr>
              <a:buFont typeface="Arial"/>
              <a:buNone/>
              <a:defRPr sz="1600" b="0" i="0" u="none" strike="noStrike" cap="none">
                <a:solidFill>
                  <a:srgbClr val="888888"/>
                </a:solidFill>
                <a:latin typeface="Century Gothic"/>
                <a:ea typeface="Century Gothic"/>
                <a:cs typeface="Century Gothic"/>
                <a:sym typeface="Century Gothic"/>
              </a:defRPr>
            </a:lvl5pPr>
            <a:lvl6pPr marL="2286000" marR="0" lvl="5" indent="0" algn="ctr" rtl="1">
              <a:spcBef>
                <a:spcPts val="280"/>
              </a:spcBef>
              <a:buClr>
                <a:schemeClr val="accent1"/>
              </a:buClr>
              <a:buFont typeface="Arial"/>
              <a:buNone/>
              <a:defRPr sz="1400" b="0" i="0" u="none" strike="noStrike" cap="none">
                <a:solidFill>
                  <a:srgbClr val="888888"/>
                </a:solidFill>
                <a:latin typeface="Century Gothic"/>
                <a:ea typeface="Century Gothic"/>
                <a:cs typeface="Century Gothic"/>
                <a:sym typeface="Century Gothic"/>
              </a:defRPr>
            </a:lvl6pPr>
            <a:lvl7pPr marL="2743200" marR="0" lvl="6" indent="0" algn="ctr" rtl="1">
              <a:spcBef>
                <a:spcPts val="280"/>
              </a:spcBef>
              <a:buClr>
                <a:schemeClr val="accent2"/>
              </a:buClr>
              <a:buFont typeface="Arial"/>
              <a:buNone/>
              <a:defRPr sz="1400" b="0" i="0" u="none" strike="noStrike" cap="none">
                <a:solidFill>
                  <a:srgbClr val="888888"/>
                </a:solidFill>
                <a:latin typeface="Century Gothic"/>
                <a:ea typeface="Century Gothic"/>
                <a:cs typeface="Century Gothic"/>
                <a:sym typeface="Century Gothic"/>
              </a:defRPr>
            </a:lvl7pPr>
            <a:lvl8pPr marL="3200400" marR="0" lvl="7" indent="0" algn="ctr" rtl="1">
              <a:spcBef>
                <a:spcPts val="280"/>
              </a:spcBef>
              <a:buClr>
                <a:schemeClr val="accent3"/>
              </a:buClr>
              <a:buFont typeface="Arial"/>
              <a:buNone/>
              <a:defRPr sz="1400" b="0" i="0" u="none" strike="noStrike" cap="none">
                <a:solidFill>
                  <a:srgbClr val="888888"/>
                </a:solidFill>
                <a:latin typeface="Century Gothic"/>
                <a:ea typeface="Century Gothic"/>
                <a:cs typeface="Century Gothic"/>
                <a:sym typeface="Century Gothic"/>
              </a:defRPr>
            </a:lvl8pPr>
            <a:lvl9pPr marL="3657600" marR="0" lvl="8" indent="0" algn="ctr" rtl="1">
              <a:spcBef>
                <a:spcPts val="280"/>
              </a:spcBef>
              <a:buClr>
                <a:schemeClr val="accent4"/>
              </a:buClr>
              <a:buFont typeface="Arial"/>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28" name="Shape 28"/>
          <p:cNvSpPr txBox="1">
            <a:spLocks noGrp="1"/>
          </p:cNvSpPr>
          <p:nvPr>
            <p:ph type="ctrTitle"/>
          </p:nvPr>
        </p:nvSpPr>
        <p:spPr>
          <a:xfrm>
            <a:off x="604704" y="3227033"/>
            <a:ext cx="6629400" cy="1219200"/>
          </a:xfrm>
          <a:prstGeom prst="rect">
            <a:avLst/>
          </a:prstGeom>
          <a:noFill/>
          <a:ln>
            <a:noFill/>
          </a:ln>
        </p:spPr>
        <p:txBody>
          <a:bodyPr lIns="91425" tIns="91425" rIns="91425" bIns="91425" anchor="b" anchorCtr="0"/>
          <a:lstStyle>
            <a:lvl1pPr marL="0" marR="0" lvl="0" indent="0" algn="ctr" rtl="1">
              <a:spcBef>
                <a:spcPts val="0"/>
              </a:spcBef>
              <a:buClr>
                <a:srgbClr val="47534C"/>
              </a:buClr>
              <a:buFont typeface="Book Antiqua"/>
              <a:buNone/>
              <a:defRPr sz="4000" b="0" i="0" u="none" strike="noStrike" cap="none">
                <a:solidFill>
                  <a:srgbClr val="47534C"/>
                </a:solidFill>
                <a:latin typeface="Book Antiqua"/>
                <a:ea typeface="Book Antiqua"/>
                <a:cs typeface="Book Antiqua"/>
                <a:sym typeface="Book Antiqu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عنوان ونص عمودي">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26127" y="408371"/>
            <a:ext cx="8260672" cy="1039426"/>
          </a:xfrm>
          <a:prstGeom prst="rect">
            <a:avLst/>
          </a:prstGeom>
          <a:noFill/>
          <a:ln>
            <a:noFill/>
          </a:ln>
        </p:spPr>
        <p:txBody>
          <a:bodyPr lIns="91425" tIns="91425" rIns="91425" bIns="91425" anchor="ctr" anchorCtr="0"/>
          <a:lstStyle>
            <a:lvl1pPr marL="0" marR="0" lvl="0" indent="0" algn="ctr" rtl="1">
              <a:spcBef>
                <a:spcPts val="0"/>
              </a:spcBef>
              <a:buClr>
                <a:srgbClr val="6B7C72"/>
              </a:buClr>
              <a:buFont typeface="Book Antiqua"/>
              <a:buNone/>
              <a:defRPr sz="3500" b="0" i="0" u="none" strike="noStrike" cap="none">
                <a:solidFill>
                  <a:srgbClr val="6B7C72"/>
                </a:solidFill>
                <a:latin typeface="Book Antiqua"/>
                <a:ea typeface="Book Antiqua"/>
                <a:cs typeface="Book Antiqua"/>
                <a:sym typeface="Book Antiqu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0" name="Shape 100"/>
          <p:cNvSpPr txBox="1">
            <a:spLocks noGrp="1"/>
          </p:cNvSpPr>
          <p:nvPr>
            <p:ph type="body" idx="1"/>
          </p:nvPr>
        </p:nvSpPr>
        <p:spPr>
          <a:xfrm rot="5400000">
            <a:off x="2385218" y="-175418"/>
            <a:ext cx="4373563" cy="8229600"/>
          </a:xfrm>
          <a:prstGeom prst="rect">
            <a:avLst/>
          </a:prstGeom>
          <a:noFill/>
          <a:ln>
            <a:noFill/>
          </a:ln>
        </p:spPr>
        <p:txBody>
          <a:bodyPr lIns="91425" tIns="91425" rIns="91425" bIns="91425" anchor="t" anchorCtr="0"/>
          <a:lstStyle>
            <a:lvl1pPr marL="342900" marR="0" lvl="0" indent="-76200" algn="r" rtl="1">
              <a:spcBef>
                <a:spcPts val="480"/>
              </a:spcBef>
              <a:buClr>
                <a:schemeClr val="accent1"/>
              </a:buClr>
              <a:buSzPct val="100000"/>
              <a:buFont typeface="Arial"/>
              <a:buChar char="•"/>
              <a:defRPr sz="2400" b="0" i="0" u="none" strike="noStrike" cap="none">
                <a:solidFill>
                  <a:schemeClr val="dk2"/>
                </a:solidFill>
                <a:latin typeface="Century Gothic"/>
                <a:ea typeface="Century Gothic"/>
                <a:cs typeface="Century Gothic"/>
                <a:sym typeface="Century Gothic"/>
              </a:defRPr>
            </a:lvl1pPr>
            <a:lvl2pPr marL="640080" marR="0" lvl="1" indent="-106680" algn="r" rtl="1">
              <a:spcBef>
                <a:spcPts val="400"/>
              </a:spcBef>
              <a:buClr>
                <a:schemeClr val="accent2"/>
              </a:buClr>
              <a:buSzPct val="100000"/>
              <a:buFont typeface="Arial"/>
              <a:buChar char="•"/>
              <a:defRPr sz="2000" b="0" i="0" u="none" strike="noStrike" cap="none">
                <a:solidFill>
                  <a:schemeClr val="dk2"/>
                </a:solidFill>
                <a:latin typeface="Century Gothic"/>
                <a:ea typeface="Century Gothic"/>
                <a:cs typeface="Century Gothic"/>
                <a:sym typeface="Century Gothic"/>
              </a:defRPr>
            </a:lvl2pPr>
            <a:lvl3pPr marL="914400" marR="0" lvl="2" indent="-114300" algn="r" rtl="1">
              <a:spcBef>
                <a:spcPts val="360"/>
              </a:spcBef>
              <a:buClr>
                <a:schemeClr val="accent3"/>
              </a:buClr>
              <a:buSzPct val="100000"/>
              <a:buFont typeface="Arial"/>
              <a:buChar char="•"/>
              <a:defRPr sz="1800" b="0" i="0" u="none" strike="noStrike" cap="none">
                <a:solidFill>
                  <a:schemeClr val="dk2"/>
                </a:solidFill>
                <a:latin typeface="Century Gothic"/>
                <a:ea typeface="Century Gothic"/>
                <a:cs typeface="Century Gothic"/>
                <a:sym typeface="Century Gothic"/>
              </a:defRPr>
            </a:lvl3pPr>
            <a:lvl4pPr marL="1280160" marR="0" lvl="3" indent="-137160" algn="r" rtl="1">
              <a:spcBef>
                <a:spcPts val="320"/>
              </a:spcBef>
              <a:buClr>
                <a:schemeClr val="accent4"/>
              </a:buClr>
              <a:buSzPct val="100000"/>
              <a:buFont typeface="Arial"/>
              <a:buChar char="•"/>
              <a:defRPr sz="1600" b="0" i="0" u="none" strike="noStrike" cap="none">
                <a:solidFill>
                  <a:schemeClr val="dk2"/>
                </a:solidFill>
                <a:latin typeface="Century Gothic"/>
                <a:ea typeface="Century Gothic"/>
                <a:cs typeface="Century Gothic"/>
                <a:sym typeface="Century Gothic"/>
              </a:defRPr>
            </a:lvl4pPr>
            <a:lvl5pPr marL="1554480" marR="0" lvl="4" indent="-132080" algn="r" rtl="1">
              <a:spcBef>
                <a:spcPts val="320"/>
              </a:spcBef>
              <a:buClr>
                <a:schemeClr val="accent5"/>
              </a:buClr>
              <a:buSzPct val="100000"/>
              <a:buFont typeface="Arial"/>
              <a:buChar char="•"/>
              <a:defRPr sz="1600" b="0" i="0" u="none" strike="noStrike" cap="none">
                <a:solidFill>
                  <a:schemeClr val="dk2"/>
                </a:solidFill>
                <a:latin typeface="Century Gothic"/>
                <a:ea typeface="Century Gothic"/>
                <a:cs typeface="Century Gothic"/>
                <a:sym typeface="Century Gothic"/>
              </a:defRPr>
            </a:lvl5pPr>
            <a:lvl6pPr marL="1737360" marR="0" lvl="5" indent="-99060" algn="r" rtl="1">
              <a:spcBef>
                <a:spcPts val="280"/>
              </a:spcBef>
              <a:buClr>
                <a:schemeClr val="accent1"/>
              </a:buClr>
              <a:buSzPct val="100000"/>
              <a:buFont typeface="Arial"/>
              <a:buChar char="•"/>
              <a:defRPr sz="1400" b="0" i="0" u="none" strike="noStrike" cap="none">
                <a:solidFill>
                  <a:schemeClr val="dk2"/>
                </a:solidFill>
                <a:latin typeface="Century Gothic"/>
                <a:ea typeface="Century Gothic"/>
                <a:cs typeface="Century Gothic"/>
                <a:sym typeface="Century Gothic"/>
              </a:defRPr>
            </a:lvl6pPr>
            <a:lvl7pPr marL="2011679" marR="0" lvl="6" indent="-93979" algn="r" rtl="1">
              <a:spcBef>
                <a:spcPts val="280"/>
              </a:spcBef>
              <a:buClr>
                <a:schemeClr val="accent2"/>
              </a:buClr>
              <a:buSzPct val="100000"/>
              <a:buFont typeface="Arial"/>
              <a:buChar char="•"/>
              <a:defRPr sz="1400" b="0" i="0" u="none" strike="noStrike" cap="none">
                <a:solidFill>
                  <a:schemeClr val="dk2"/>
                </a:solidFill>
                <a:latin typeface="Century Gothic"/>
                <a:ea typeface="Century Gothic"/>
                <a:cs typeface="Century Gothic"/>
                <a:sym typeface="Century Gothic"/>
              </a:defRPr>
            </a:lvl7pPr>
            <a:lvl8pPr marL="2194560" marR="0" lvl="7" indent="-99060" algn="r" rtl="1">
              <a:spcBef>
                <a:spcPts val="280"/>
              </a:spcBef>
              <a:buClr>
                <a:schemeClr val="accent3"/>
              </a:buClr>
              <a:buSzPct val="100000"/>
              <a:buFont typeface="Arial"/>
              <a:buChar char="•"/>
              <a:defRPr sz="1400" b="0" i="0" u="none" strike="noStrike" cap="none">
                <a:solidFill>
                  <a:schemeClr val="dk2"/>
                </a:solidFill>
                <a:latin typeface="Century Gothic"/>
                <a:ea typeface="Century Gothic"/>
                <a:cs typeface="Century Gothic"/>
                <a:sym typeface="Century Gothic"/>
              </a:defRPr>
            </a:lvl8pPr>
            <a:lvl9pPr marL="2377440" marR="0" lvl="8" indent="-104139" algn="r" rtl="1">
              <a:spcBef>
                <a:spcPts val="280"/>
              </a:spcBef>
              <a:buClr>
                <a:schemeClr val="accent4"/>
              </a:buClr>
              <a:buSzPct val="100000"/>
              <a:buFont typeface="Arial"/>
              <a:buChar char="•"/>
              <a:defRPr sz="1400" b="0" i="0" u="none" strike="noStrike" cap="none">
                <a:solidFill>
                  <a:schemeClr val="dk2"/>
                </a:solidFill>
                <a:latin typeface="Century Gothic"/>
                <a:ea typeface="Century Gothic"/>
                <a:cs typeface="Century Gothic"/>
                <a:sym typeface="Century Gothic"/>
              </a:defRPr>
            </a:lvl9pPr>
          </a:lstStyle>
          <a:p>
            <a:endParaRPr/>
          </a:p>
        </p:txBody>
      </p:sp>
      <p:sp>
        <p:nvSpPr>
          <p:cNvPr id="101" name="Shape 10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2" name="Shape 10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3" name="Shape 10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1">
              <a:spcBef>
                <a:spcPts val="0"/>
              </a:spcBef>
              <a:buSzPct val="25000"/>
              <a:buNone/>
            </a:pPr>
            <a:fld id="{00000000-1234-1234-1234-123412341234}" type="slidenum">
              <a:rPr lang="en-US" sz="1200" b="0" i="0" u="none" strike="noStrike" cap="none">
                <a:solidFill>
                  <a:schemeClr val="dk2"/>
                </a:solidFill>
                <a:latin typeface="Century Gothic"/>
                <a:ea typeface="Century Gothic"/>
                <a:cs typeface="Century Gothic"/>
                <a:sym typeface="Century Gothic"/>
              </a:rPr>
              <a:t>‹#›</a:t>
            </a:fld>
            <a:endParaRPr lang="en-US" sz="1200" b="0" i="0" u="none" strike="noStrike" cap="none">
              <a:solidFill>
                <a:schemeClr val="dk2"/>
              </a:solidFill>
              <a:latin typeface="Century Gothic"/>
              <a:ea typeface="Century Gothic"/>
              <a:cs typeface="Century Gothic"/>
              <a:sym typeface="Century Gothic"/>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عنوان ونص عموديان">
    <p:spTree>
      <p:nvGrpSpPr>
        <p:cNvPr id="1" name="Shape 104"/>
        <p:cNvGrpSpPr/>
        <p:nvPr/>
      </p:nvGrpSpPr>
      <p:grpSpPr>
        <a:xfrm>
          <a:off x="0" y="0"/>
          <a:ext cx="0" cy="0"/>
          <a:chOff x="0" y="0"/>
          <a:chExt cx="0" cy="0"/>
        </a:xfrm>
      </p:grpSpPr>
      <p:sp>
        <p:nvSpPr>
          <p:cNvPr id="105" name="Shape 105"/>
          <p:cNvSpPr/>
          <p:nvPr/>
        </p:nvSpPr>
        <p:spPr>
          <a:xfrm>
            <a:off x="6861702" y="228600"/>
            <a:ext cx="1859279" cy="6122634"/>
          </a:xfrm>
          <a:prstGeom prst="rect">
            <a:avLst/>
          </a:prstGeom>
          <a:solidFill>
            <a:srgbClr val="FFFFFF">
              <a:alpha val="84705"/>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106" name="Shape 106"/>
          <p:cNvSpPr/>
          <p:nvPr/>
        </p:nvSpPr>
        <p:spPr>
          <a:xfrm>
            <a:off x="6955225" y="351409"/>
            <a:ext cx="1672235" cy="5877017"/>
          </a:xfrm>
          <a:prstGeom prst="rect">
            <a:avLst/>
          </a:prstGeom>
          <a:solidFill>
            <a:srgbClr val="FFFFFF"/>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107" name="Shape 107"/>
          <p:cNvSpPr txBox="1">
            <a:spLocks noGrp="1"/>
          </p:cNvSpPr>
          <p:nvPr>
            <p:ph type="title"/>
          </p:nvPr>
        </p:nvSpPr>
        <p:spPr>
          <a:xfrm rot="5400000">
            <a:off x="4896851" y="2547151"/>
            <a:ext cx="5788980" cy="1485531"/>
          </a:xfrm>
          <a:prstGeom prst="rect">
            <a:avLst/>
          </a:prstGeom>
          <a:noFill/>
          <a:ln>
            <a:noFill/>
          </a:ln>
        </p:spPr>
        <p:txBody>
          <a:bodyPr lIns="91425" tIns="91425" rIns="91425" bIns="91425" anchor="ctr" anchorCtr="0"/>
          <a:lstStyle>
            <a:lvl1pPr marL="0" marR="0" lvl="0" indent="0" algn="ctr" rtl="1">
              <a:spcBef>
                <a:spcPts val="0"/>
              </a:spcBef>
              <a:buClr>
                <a:srgbClr val="6B7C72"/>
              </a:buClr>
              <a:buFont typeface="Book Antiqua"/>
              <a:buNone/>
              <a:defRPr sz="3500" b="0" i="0" u="none" strike="noStrike" cap="none">
                <a:solidFill>
                  <a:srgbClr val="6B7C72"/>
                </a:solidFill>
                <a:latin typeface="Book Antiqua"/>
                <a:ea typeface="Book Antiqua"/>
                <a:cs typeface="Book Antiqua"/>
                <a:sym typeface="Book Antiqu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8" name="Shape 108"/>
          <p:cNvSpPr txBox="1">
            <a:spLocks noGrp="1"/>
          </p:cNvSpPr>
          <p:nvPr>
            <p:ph type="body" idx="1"/>
          </p:nvPr>
        </p:nvSpPr>
        <p:spPr>
          <a:xfrm rot="5400000">
            <a:off x="647699" y="190499"/>
            <a:ext cx="5791201" cy="6172199"/>
          </a:xfrm>
          <a:prstGeom prst="rect">
            <a:avLst/>
          </a:prstGeom>
          <a:noFill/>
          <a:ln>
            <a:noFill/>
          </a:ln>
        </p:spPr>
        <p:txBody>
          <a:bodyPr lIns="91425" tIns="91425" rIns="91425" bIns="91425" anchor="t" anchorCtr="0"/>
          <a:lstStyle>
            <a:lvl1pPr marL="342900" marR="0" lvl="0" indent="-76200" algn="r" rtl="1">
              <a:spcBef>
                <a:spcPts val="480"/>
              </a:spcBef>
              <a:buClr>
                <a:schemeClr val="accent1"/>
              </a:buClr>
              <a:buSzPct val="100000"/>
              <a:buFont typeface="Arial"/>
              <a:buChar char="•"/>
              <a:defRPr sz="2400" b="0" i="0" u="none" strike="noStrike" cap="none">
                <a:solidFill>
                  <a:schemeClr val="dk2"/>
                </a:solidFill>
                <a:latin typeface="Century Gothic"/>
                <a:ea typeface="Century Gothic"/>
                <a:cs typeface="Century Gothic"/>
                <a:sym typeface="Century Gothic"/>
              </a:defRPr>
            </a:lvl1pPr>
            <a:lvl2pPr marL="640080" marR="0" lvl="1" indent="-106680" algn="r" rtl="1">
              <a:spcBef>
                <a:spcPts val="400"/>
              </a:spcBef>
              <a:buClr>
                <a:schemeClr val="accent2"/>
              </a:buClr>
              <a:buSzPct val="100000"/>
              <a:buFont typeface="Arial"/>
              <a:buChar char="•"/>
              <a:defRPr sz="2000" b="0" i="0" u="none" strike="noStrike" cap="none">
                <a:solidFill>
                  <a:schemeClr val="dk2"/>
                </a:solidFill>
                <a:latin typeface="Century Gothic"/>
                <a:ea typeface="Century Gothic"/>
                <a:cs typeface="Century Gothic"/>
                <a:sym typeface="Century Gothic"/>
              </a:defRPr>
            </a:lvl2pPr>
            <a:lvl3pPr marL="914400" marR="0" lvl="2" indent="-114300" algn="r" rtl="1">
              <a:spcBef>
                <a:spcPts val="360"/>
              </a:spcBef>
              <a:buClr>
                <a:schemeClr val="accent3"/>
              </a:buClr>
              <a:buSzPct val="100000"/>
              <a:buFont typeface="Arial"/>
              <a:buChar char="•"/>
              <a:defRPr sz="1800" b="0" i="0" u="none" strike="noStrike" cap="none">
                <a:solidFill>
                  <a:schemeClr val="dk2"/>
                </a:solidFill>
                <a:latin typeface="Century Gothic"/>
                <a:ea typeface="Century Gothic"/>
                <a:cs typeface="Century Gothic"/>
                <a:sym typeface="Century Gothic"/>
              </a:defRPr>
            </a:lvl3pPr>
            <a:lvl4pPr marL="1280160" marR="0" lvl="3" indent="-137160" algn="r" rtl="1">
              <a:spcBef>
                <a:spcPts val="320"/>
              </a:spcBef>
              <a:buClr>
                <a:schemeClr val="accent4"/>
              </a:buClr>
              <a:buSzPct val="100000"/>
              <a:buFont typeface="Arial"/>
              <a:buChar char="•"/>
              <a:defRPr sz="1600" b="0" i="0" u="none" strike="noStrike" cap="none">
                <a:solidFill>
                  <a:schemeClr val="dk2"/>
                </a:solidFill>
                <a:latin typeface="Century Gothic"/>
                <a:ea typeface="Century Gothic"/>
                <a:cs typeface="Century Gothic"/>
                <a:sym typeface="Century Gothic"/>
              </a:defRPr>
            </a:lvl4pPr>
            <a:lvl5pPr marL="1554480" marR="0" lvl="4" indent="-132080" algn="r" rtl="1">
              <a:spcBef>
                <a:spcPts val="320"/>
              </a:spcBef>
              <a:buClr>
                <a:schemeClr val="accent5"/>
              </a:buClr>
              <a:buSzPct val="100000"/>
              <a:buFont typeface="Arial"/>
              <a:buChar char="•"/>
              <a:defRPr sz="1600" b="0" i="0" u="none" strike="noStrike" cap="none">
                <a:solidFill>
                  <a:schemeClr val="dk2"/>
                </a:solidFill>
                <a:latin typeface="Century Gothic"/>
                <a:ea typeface="Century Gothic"/>
                <a:cs typeface="Century Gothic"/>
                <a:sym typeface="Century Gothic"/>
              </a:defRPr>
            </a:lvl5pPr>
            <a:lvl6pPr marL="1737360" marR="0" lvl="5" indent="-99060" algn="r" rtl="1">
              <a:spcBef>
                <a:spcPts val="280"/>
              </a:spcBef>
              <a:buClr>
                <a:schemeClr val="accent1"/>
              </a:buClr>
              <a:buSzPct val="100000"/>
              <a:buFont typeface="Arial"/>
              <a:buChar char="•"/>
              <a:defRPr sz="1400" b="0" i="0" u="none" strike="noStrike" cap="none">
                <a:solidFill>
                  <a:schemeClr val="dk2"/>
                </a:solidFill>
                <a:latin typeface="Century Gothic"/>
                <a:ea typeface="Century Gothic"/>
                <a:cs typeface="Century Gothic"/>
                <a:sym typeface="Century Gothic"/>
              </a:defRPr>
            </a:lvl6pPr>
            <a:lvl7pPr marL="2011679" marR="0" lvl="6" indent="-93979" algn="r" rtl="1">
              <a:spcBef>
                <a:spcPts val="280"/>
              </a:spcBef>
              <a:buClr>
                <a:schemeClr val="accent2"/>
              </a:buClr>
              <a:buSzPct val="100000"/>
              <a:buFont typeface="Arial"/>
              <a:buChar char="•"/>
              <a:defRPr sz="1400" b="0" i="0" u="none" strike="noStrike" cap="none">
                <a:solidFill>
                  <a:schemeClr val="dk2"/>
                </a:solidFill>
                <a:latin typeface="Century Gothic"/>
                <a:ea typeface="Century Gothic"/>
                <a:cs typeface="Century Gothic"/>
                <a:sym typeface="Century Gothic"/>
              </a:defRPr>
            </a:lvl7pPr>
            <a:lvl8pPr marL="2194560" marR="0" lvl="7" indent="-99060" algn="r" rtl="1">
              <a:spcBef>
                <a:spcPts val="280"/>
              </a:spcBef>
              <a:buClr>
                <a:schemeClr val="accent3"/>
              </a:buClr>
              <a:buSzPct val="100000"/>
              <a:buFont typeface="Arial"/>
              <a:buChar char="•"/>
              <a:defRPr sz="1400" b="0" i="0" u="none" strike="noStrike" cap="none">
                <a:solidFill>
                  <a:schemeClr val="dk2"/>
                </a:solidFill>
                <a:latin typeface="Century Gothic"/>
                <a:ea typeface="Century Gothic"/>
                <a:cs typeface="Century Gothic"/>
                <a:sym typeface="Century Gothic"/>
              </a:defRPr>
            </a:lvl8pPr>
            <a:lvl9pPr marL="2377440" marR="0" lvl="8" indent="-104139" algn="r" rtl="1">
              <a:spcBef>
                <a:spcPts val="280"/>
              </a:spcBef>
              <a:buClr>
                <a:schemeClr val="accent4"/>
              </a:buClr>
              <a:buSzPct val="100000"/>
              <a:buFont typeface="Arial"/>
              <a:buChar char="•"/>
              <a:defRPr sz="1400" b="0" i="0" u="none" strike="noStrike" cap="none">
                <a:solidFill>
                  <a:schemeClr val="dk2"/>
                </a:solidFill>
                <a:latin typeface="Century Gothic"/>
                <a:ea typeface="Century Gothic"/>
                <a:cs typeface="Century Gothic"/>
                <a:sym typeface="Century Gothic"/>
              </a:defRPr>
            </a:lvl9pPr>
          </a:lstStyle>
          <a:p>
            <a:endParaRPr/>
          </a:p>
        </p:txBody>
      </p:sp>
      <p:sp>
        <p:nvSpPr>
          <p:cNvPr id="109" name="Shape 10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0" name="Shape 11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1" name="Shape 11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1">
              <a:spcBef>
                <a:spcPts val="0"/>
              </a:spcBef>
              <a:buSzPct val="25000"/>
              <a:buNone/>
            </a:pPr>
            <a:fld id="{00000000-1234-1234-1234-123412341234}" type="slidenum">
              <a:rPr lang="en-US" sz="1200" b="0" i="0" u="none" strike="noStrike" cap="none">
                <a:solidFill>
                  <a:schemeClr val="dk2"/>
                </a:solidFill>
                <a:latin typeface="Century Gothic"/>
                <a:ea typeface="Century Gothic"/>
                <a:cs typeface="Century Gothic"/>
                <a:sym typeface="Century Gothic"/>
              </a:rPr>
              <a:t>‹#›</a:t>
            </a:fld>
            <a:endParaRPr lang="en-US" sz="1200" b="0" i="0" u="none" strike="noStrike" cap="none">
              <a:solidFill>
                <a:schemeClr val="dk2"/>
              </a:solidFill>
              <a:latin typeface="Century Gothic"/>
              <a:ea typeface="Century Gothic"/>
              <a:cs typeface="Century Gothic"/>
              <a:sym typeface="Century Gothic"/>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892968" y="2268140"/>
            <a:ext cx="7358062" cy="2321718"/>
          </a:xfrm>
          <a:prstGeom prst="rect">
            <a:avLst/>
          </a:prstGeom>
          <a:noFill/>
          <a:ln>
            <a:noFill/>
          </a:ln>
        </p:spPr>
        <p:txBody>
          <a:bodyPr lIns="64275" tIns="64275" rIns="64275" bIns="64275" anchor="ctr" anchorCtr="0"/>
          <a:lstStyle>
            <a:lvl1pPr marL="0" marR="0" lvl="0" indent="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1pPr>
            <a:lvl2pPr marL="0" marR="0" lvl="1" indent="1651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2pPr>
            <a:lvl3pPr marL="0" marR="0" lvl="2" indent="3175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3pPr>
            <a:lvl4pPr marL="0" marR="0" lvl="3" indent="4826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4pPr>
            <a:lvl5pPr marL="0" marR="0" lvl="4" indent="6477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5pPr>
            <a:lvl6pPr marL="0" marR="0" lvl="5" indent="8001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6pPr>
            <a:lvl7pPr marL="0" marR="0" lvl="6" indent="9652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7pPr>
            <a:lvl8pPr marL="0" marR="0" lvl="7" indent="11303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8pPr>
            <a:lvl9pPr marL="0" marR="0" lvl="8" indent="12827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9pPr>
          </a:lstStyle>
          <a:p>
            <a:endParaRPr/>
          </a:p>
        </p:txBody>
      </p:sp>
      <p:sp>
        <p:nvSpPr>
          <p:cNvPr id="114" name="Shape 114"/>
          <p:cNvSpPr txBox="1">
            <a:spLocks noGrp="1"/>
          </p:cNvSpPr>
          <p:nvPr>
            <p:ph type="sldNum" idx="12"/>
          </p:nvPr>
        </p:nvSpPr>
        <p:spPr>
          <a:xfrm>
            <a:off x="4437983" y="6505277"/>
            <a:ext cx="259104" cy="267890"/>
          </a:xfrm>
          <a:prstGeom prst="rect">
            <a:avLst/>
          </a:prstGeom>
          <a:noFill/>
          <a:ln>
            <a:noFill/>
          </a:ln>
        </p:spPr>
        <p:txBody>
          <a:bodyPr lIns="35725" tIns="35725" rIns="35725" bIns="35725" anchor="t" anchorCtr="0">
            <a:noAutofit/>
          </a:bodyPr>
          <a:lstStyle/>
          <a:p>
            <a:pPr marL="0" marR="0" lvl="0" indent="0" algn="ctr" rtl="0">
              <a:lnSpc>
                <a:spcPct val="100000"/>
              </a:lnSpc>
              <a:spcBef>
                <a:spcPts val="0"/>
              </a:spcBef>
              <a:spcAft>
                <a:spcPts val="0"/>
              </a:spcAft>
              <a:buClr>
                <a:srgbClr val="000000"/>
              </a:buClr>
              <a:buSzPct val="25000"/>
              <a:buFont typeface="Helvetica Neue"/>
              <a:buNone/>
            </a:pPr>
            <a:fld id="{00000000-1234-1234-1234-123412341234}" type="slidenum">
              <a:rPr lang="en-US" sz="1300" b="0" i="0" u="none" strike="noStrike" cap="none">
                <a:solidFill>
                  <a:srgbClr val="000000"/>
                </a:solidFill>
                <a:latin typeface="Helvetica Neue"/>
                <a:ea typeface="Helvetica Neue"/>
                <a:cs typeface="Helvetica Neue"/>
                <a:sym typeface="Helvetica Neue"/>
              </a:rPr>
              <a:t>‹#›</a:t>
            </a:fld>
            <a:endParaRPr lang="en-US" sz="13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mp; Bullets">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669726" y="312539"/>
            <a:ext cx="7804546" cy="1518046"/>
          </a:xfrm>
          <a:prstGeom prst="rect">
            <a:avLst/>
          </a:prstGeom>
          <a:noFill/>
          <a:ln>
            <a:noFill/>
          </a:ln>
        </p:spPr>
        <p:txBody>
          <a:bodyPr lIns="64275" tIns="64275" rIns="64275" bIns="64275" anchor="ctr" anchorCtr="0"/>
          <a:lstStyle>
            <a:lvl1pPr marL="0" marR="0" lvl="0" indent="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1pPr>
            <a:lvl2pPr marL="0" marR="0" lvl="1" indent="1651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2pPr>
            <a:lvl3pPr marL="0" marR="0" lvl="2" indent="3175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3pPr>
            <a:lvl4pPr marL="0" marR="0" lvl="3" indent="4826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4pPr>
            <a:lvl5pPr marL="0" marR="0" lvl="4" indent="6477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5pPr>
            <a:lvl6pPr marL="0" marR="0" lvl="5" indent="8001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6pPr>
            <a:lvl7pPr marL="0" marR="0" lvl="6" indent="9652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7pPr>
            <a:lvl8pPr marL="0" marR="0" lvl="7" indent="11303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8pPr>
            <a:lvl9pPr marL="0" marR="0" lvl="8" indent="12827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9pPr>
          </a:lstStyle>
          <a:p>
            <a:endParaRPr/>
          </a:p>
        </p:txBody>
      </p:sp>
      <p:sp>
        <p:nvSpPr>
          <p:cNvPr id="117" name="Shape 117"/>
          <p:cNvSpPr txBox="1">
            <a:spLocks noGrp="1"/>
          </p:cNvSpPr>
          <p:nvPr>
            <p:ph type="body" idx="1"/>
          </p:nvPr>
        </p:nvSpPr>
        <p:spPr>
          <a:xfrm>
            <a:off x="669726" y="1830585"/>
            <a:ext cx="7804546" cy="4420195"/>
          </a:xfrm>
          <a:prstGeom prst="rect">
            <a:avLst/>
          </a:prstGeom>
          <a:noFill/>
          <a:ln>
            <a:noFill/>
          </a:ln>
        </p:spPr>
        <p:txBody>
          <a:bodyPr lIns="64275" tIns="64275" rIns="64275" bIns="64275" anchor="ctr" anchorCtr="0"/>
          <a:lstStyle>
            <a:lvl1pPr marL="317500" marR="0" lvl="0" indent="-2032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1pPr>
            <a:lvl2pPr marL="622300" marR="0" lvl="1"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2pPr>
            <a:lvl3pPr marL="939800" marR="0" lvl="2"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3pPr>
            <a:lvl4pPr marL="1244600" marR="0" lvl="3"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4pPr>
            <a:lvl5pPr marL="1562100" marR="0" lvl="4"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118" name="Shape 118"/>
          <p:cNvSpPr txBox="1">
            <a:spLocks noGrp="1"/>
          </p:cNvSpPr>
          <p:nvPr>
            <p:ph type="sldNum" idx="12"/>
          </p:nvPr>
        </p:nvSpPr>
        <p:spPr>
          <a:xfrm>
            <a:off x="4437983" y="6505277"/>
            <a:ext cx="259104" cy="267890"/>
          </a:xfrm>
          <a:prstGeom prst="rect">
            <a:avLst/>
          </a:prstGeom>
          <a:noFill/>
          <a:ln>
            <a:noFill/>
          </a:ln>
        </p:spPr>
        <p:txBody>
          <a:bodyPr lIns="35725" tIns="35725" rIns="35725" bIns="35725" anchor="t" anchorCtr="0">
            <a:noAutofit/>
          </a:bodyPr>
          <a:lstStyle/>
          <a:p>
            <a:pPr marL="0" marR="0" lvl="0" indent="0" algn="ctr" rtl="0">
              <a:lnSpc>
                <a:spcPct val="100000"/>
              </a:lnSpc>
              <a:spcBef>
                <a:spcPts val="0"/>
              </a:spcBef>
              <a:spcAft>
                <a:spcPts val="0"/>
              </a:spcAft>
              <a:buClr>
                <a:srgbClr val="000000"/>
              </a:buClr>
              <a:buSzPct val="25000"/>
              <a:buFont typeface="Helvetica Neue"/>
              <a:buNone/>
            </a:pPr>
            <a:fld id="{00000000-1234-1234-1234-123412341234}" type="slidenum">
              <a:rPr lang="en-US" sz="1300" b="0" i="0" u="none" strike="noStrike" cap="none">
                <a:solidFill>
                  <a:srgbClr val="000000"/>
                </a:solidFill>
                <a:latin typeface="Helvetica Neue"/>
                <a:ea typeface="Helvetica Neue"/>
                <a:cs typeface="Helvetica Neue"/>
                <a:sym typeface="Helvetica Neue"/>
              </a:rPr>
              <a:t>‹#›</a:t>
            </a:fld>
            <a:endParaRPr lang="en-US" sz="13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شريحة عنوان">
    <p:spTree>
      <p:nvGrpSpPr>
        <p:cNvPr id="1" name=""/>
        <p:cNvGrpSpPr/>
        <p:nvPr/>
      </p:nvGrpSpPr>
      <p:grpSpPr>
        <a:xfrm>
          <a:off x="0" y="0"/>
          <a:ext cx="0" cy="0"/>
          <a:chOff x="0" y="0"/>
          <a:chExt cx="0" cy="0"/>
        </a:xfrm>
      </p:grpSpPr>
      <p:sp>
        <p:nvSpPr>
          <p:cNvPr id="17" name="Shape 17"/>
          <p:cNvSpPr/>
          <p:nvPr/>
        </p:nvSpPr>
        <p:spPr>
          <a:xfrm>
            <a:off x="345438" y="2942601"/>
            <a:ext cx="7147933" cy="2463800"/>
          </a:xfrm>
          <a:prstGeom prst="rect">
            <a:avLst/>
          </a:prstGeom>
          <a:solidFill>
            <a:srgbClr val="FFFFFF">
              <a:alpha val="82745"/>
            </a:srgbClr>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18" name="Shape 18"/>
          <p:cNvSpPr/>
          <p:nvPr/>
        </p:nvSpPr>
        <p:spPr>
          <a:xfrm>
            <a:off x="7572651" y="2944633"/>
            <a:ext cx="1190348" cy="2459736"/>
          </a:xfrm>
          <a:prstGeom prst="rect">
            <a:avLst/>
          </a:prstGeom>
          <a:solidFill>
            <a:srgbClr val="FFFFFF">
              <a:alpha val="82745"/>
            </a:srgbClr>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19" name="Shape 19"/>
          <p:cNvSpPr/>
          <p:nvPr/>
        </p:nvSpPr>
        <p:spPr>
          <a:xfrm>
            <a:off x="7712713" y="3136657"/>
            <a:ext cx="910224" cy="2075689"/>
          </a:xfrm>
          <a:prstGeom prst="rect">
            <a:avLst/>
          </a:prstGeom>
          <a:solidFill>
            <a:schemeClr val="accent3">
              <a:alpha val="69803"/>
            </a:schemeClr>
          </a:solidFill>
          <a:ln>
            <a:solidFill>
              <a:srgbClr val="6B7C72"/>
            </a:solidFill>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20" name="Shape 20"/>
          <p:cNvSpPr/>
          <p:nvPr/>
        </p:nvSpPr>
        <p:spPr>
          <a:xfrm>
            <a:off x="445482" y="3055621"/>
            <a:ext cx="6947846" cy="2245360"/>
          </a:xfrm>
          <a:prstGeom prst="rect">
            <a:avLst/>
          </a:prstGeom>
          <a:solidFill>
            <a:srgbClr val="FFFFFF"/>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21" name="Shape 21"/>
          <p:cNvSpPr/>
          <p:nvPr/>
        </p:nvSpPr>
        <p:spPr>
          <a:xfrm>
            <a:off x="541822" y="4559275"/>
            <a:ext cx="6755166" cy="664367"/>
          </a:xfrm>
          <a:prstGeom prst="rect">
            <a:avLst/>
          </a:prstGeom>
          <a:solidFill>
            <a:schemeClr val="accent1"/>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22" name="Shape 22"/>
          <p:cNvSpPr/>
          <p:nvPr/>
        </p:nvSpPr>
        <p:spPr>
          <a:xfrm>
            <a:off x="538970" y="3139439"/>
            <a:ext cx="6760869" cy="2077719"/>
          </a:xfrm>
          <a:prstGeom prst="rect">
            <a:avLst/>
          </a:prstGeom>
          <a:ln>
            <a:solidFill>
              <a:srgbClr val="6B7C72"/>
            </a:solidFill>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23" name="Shape 23"/>
          <p:cNvSpPr>
            <a:spLocks noGrp="1"/>
          </p:cNvSpPr>
          <p:nvPr>
            <p:ph type="body" sz="quarter" idx="1"/>
          </p:nvPr>
        </p:nvSpPr>
        <p:spPr>
          <a:xfrm>
            <a:off x="642803" y="4648200"/>
            <a:ext cx="6553201" cy="457200"/>
          </a:xfrm>
          <a:prstGeom prst="rect">
            <a:avLst/>
          </a:prstGeom>
        </p:spPr>
        <p:txBody>
          <a:bodyPr>
            <a:normAutofit/>
          </a:bodyPr>
          <a:lstStyle>
            <a:lvl1pPr marL="0" indent="0" algn="ctr">
              <a:spcBef>
                <a:spcPts val="300"/>
              </a:spcBef>
              <a:buClrTx/>
              <a:buSzTx/>
              <a:buFontTx/>
              <a:buNone/>
              <a:defRPr sz="1800">
                <a:solidFill>
                  <a:srgbClr val="FFFFFF"/>
                </a:solidFill>
              </a:defRPr>
            </a:lvl1pPr>
            <a:lvl2pPr marL="0" indent="457200" algn="ctr">
              <a:spcBef>
                <a:spcPts val="300"/>
              </a:spcBef>
              <a:buClrTx/>
              <a:buSzTx/>
              <a:buFontTx/>
              <a:buNone/>
              <a:defRPr sz="1800">
                <a:solidFill>
                  <a:srgbClr val="FFFFFF"/>
                </a:solidFill>
              </a:defRPr>
            </a:lvl2pPr>
            <a:lvl3pPr marL="0" indent="914400" algn="ctr">
              <a:spcBef>
                <a:spcPts val="300"/>
              </a:spcBef>
              <a:buClrTx/>
              <a:buSzTx/>
              <a:buFontTx/>
              <a:buNone/>
              <a:defRPr sz="1800">
                <a:solidFill>
                  <a:srgbClr val="FFFFFF"/>
                </a:solidFill>
              </a:defRPr>
            </a:lvl3pPr>
            <a:lvl4pPr marL="0" indent="1371600" algn="ctr">
              <a:spcBef>
                <a:spcPts val="300"/>
              </a:spcBef>
              <a:buClrTx/>
              <a:buSzTx/>
              <a:buFontTx/>
              <a:buNone/>
              <a:defRPr sz="1800">
                <a:solidFill>
                  <a:srgbClr val="FFFFFF"/>
                </a:solidFill>
              </a:defRPr>
            </a:lvl4pPr>
            <a:lvl5pPr marL="0" indent="1828800" algn="ctr">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4" name="Shape 24"/>
          <p:cNvSpPr>
            <a:spLocks noGrp="1"/>
          </p:cNvSpPr>
          <p:nvPr>
            <p:ph type="title"/>
          </p:nvPr>
        </p:nvSpPr>
        <p:spPr>
          <a:xfrm>
            <a:off x="604703" y="3227033"/>
            <a:ext cx="6629401" cy="1219201"/>
          </a:xfrm>
          <a:prstGeom prst="rect">
            <a:avLst/>
          </a:prstGeom>
        </p:spPr>
        <p:txBody>
          <a:bodyPr anchor="b">
            <a:normAutofit/>
          </a:bodyPr>
          <a:lstStyle>
            <a:lvl1pPr>
              <a:defRPr sz="4000">
                <a:solidFill>
                  <a:srgbClr val="47534C"/>
                </a:solidFill>
              </a:defRPr>
            </a:lvl1pPr>
          </a:lstStyle>
          <a:p>
            <a:r>
              <a:t>Title Text</a:t>
            </a:r>
          </a:p>
        </p:txBody>
      </p:sp>
      <p:sp>
        <p:nvSpPr>
          <p:cNvPr id="25" name="Shape 25"/>
          <p:cNvSpPr>
            <a:spLocks noGrp="1"/>
          </p:cNvSpPr>
          <p:nvPr>
            <p:ph type="sldNum" sz="quarter" idx="2"/>
          </p:nvPr>
        </p:nvSpPr>
        <p:spPr>
          <a:xfrm>
            <a:off x="7918701" y="4592266"/>
            <a:ext cx="498247" cy="523201"/>
          </a:xfrm>
          <a:prstGeom prst="rect">
            <a:avLst/>
          </a:prstGeom>
        </p:spPr>
        <p:txBody>
          <a:bodyPr/>
          <a:lstStyle>
            <a:lvl1pPr algn="ctr">
              <a:defRPr sz="2800">
                <a:solidFill>
                  <a:srgbClr val="47534C"/>
                </a:solidFill>
              </a:defRPr>
            </a:lvl1pPr>
          </a:lstStyle>
          <a:p>
            <a:fld id="{86CB4B4D-7CA3-9044-876B-883B54F8677D}" type="slidenum">
              <a:rPr/>
              <a:pPr/>
              <a:t>‹#›</a:t>
            </a:fld>
            <a:endParaRPr/>
          </a:p>
        </p:txBody>
      </p:sp>
    </p:spTree>
    <p:extLst>
      <p:ext uri="{BB962C8B-B14F-4D97-AF65-F5344CB8AC3E}">
        <p14:creationId xmlns:p14="http://schemas.microsoft.com/office/powerpoint/2010/main" val="24700761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عنوان المقطع">
    <p:spTree>
      <p:nvGrpSpPr>
        <p:cNvPr id="1" name=""/>
        <p:cNvGrpSpPr/>
        <p:nvPr/>
      </p:nvGrpSpPr>
      <p:grpSpPr>
        <a:xfrm>
          <a:off x="0" y="0"/>
          <a:ext cx="0" cy="0"/>
          <a:chOff x="0" y="0"/>
          <a:chExt cx="0" cy="0"/>
        </a:xfrm>
      </p:grpSpPr>
      <p:sp>
        <p:nvSpPr>
          <p:cNvPr id="32" name="Shape 32"/>
          <p:cNvSpPr/>
          <p:nvPr/>
        </p:nvSpPr>
        <p:spPr>
          <a:xfrm>
            <a:off x="451974" y="2946400"/>
            <a:ext cx="8265161" cy="2463800"/>
          </a:xfrm>
          <a:prstGeom prst="rect">
            <a:avLst/>
          </a:prstGeom>
          <a:solidFill>
            <a:srgbClr val="FFFFFF">
              <a:alpha val="82745"/>
            </a:srgbClr>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33" name="Shape 33"/>
          <p:cNvSpPr/>
          <p:nvPr/>
        </p:nvSpPr>
        <p:spPr>
          <a:xfrm>
            <a:off x="567656" y="3048000"/>
            <a:ext cx="8033799" cy="2245360"/>
          </a:xfrm>
          <a:prstGeom prst="rect">
            <a:avLst/>
          </a:prstGeom>
          <a:solidFill>
            <a:srgbClr val="FFFFFF"/>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34" name="Shape 34"/>
          <p:cNvSpPr>
            <a:spLocks noGrp="1"/>
          </p:cNvSpPr>
          <p:nvPr>
            <p:ph type="title"/>
          </p:nvPr>
        </p:nvSpPr>
        <p:spPr>
          <a:xfrm>
            <a:off x="736456" y="3200399"/>
            <a:ext cx="7696200" cy="1295401"/>
          </a:xfrm>
          <a:prstGeom prst="rect">
            <a:avLst/>
          </a:prstGeom>
        </p:spPr>
        <p:txBody>
          <a:bodyPr anchor="b">
            <a:normAutofit/>
          </a:bodyPr>
          <a:lstStyle>
            <a:lvl1pPr>
              <a:defRPr sz="4000">
                <a:solidFill>
                  <a:srgbClr val="47534C"/>
                </a:solidFill>
              </a:defRPr>
            </a:lvl1pPr>
          </a:lstStyle>
          <a:p>
            <a:r>
              <a:t>Title Text</a:t>
            </a:r>
          </a:p>
        </p:txBody>
      </p:sp>
      <p:sp>
        <p:nvSpPr>
          <p:cNvPr id="35" name="Shape 35"/>
          <p:cNvSpPr/>
          <p:nvPr/>
        </p:nvSpPr>
        <p:spPr>
          <a:xfrm>
            <a:off x="675495" y="4541518"/>
            <a:ext cx="7818119" cy="664367"/>
          </a:xfrm>
          <a:prstGeom prst="rect">
            <a:avLst/>
          </a:prstGeom>
          <a:solidFill>
            <a:schemeClr val="accent1"/>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36" name="Shape 36"/>
          <p:cNvSpPr>
            <a:spLocks noGrp="1"/>
          </p:cNvSpPr>
          <p:nvPr>
            <p:ph type="body" sz="quarter" idx="1"/>
          </p:nvPr>
        </p:nvSpPr>
        <p:spPr>
          <a:xfrm>
            <a:off x="736456" y="4607509"/>
            <a:ext cx="7696200" cy="523783"/>
          </a:xfrm>
          <a:prstGeom prst="rect">
            <a:avLst/>
          </a:prstGeom>
        </p:spPr>
        <p:txBody>
          <a:bodyPr anchor="ctr">
            <a:normAutofit/>
          </a:bodyPr>
          <a:lstStyle>
            <a:lvl1pPr marL="0" indent="0" algn="ctr">
              <a:buClrTx/>
              <a:buSzTx/>
              <a:buFontTx/>
              <a:buNone/>
              <a:defRPr sz="2000">
                <a:solidFill>
                  <a:srgbClr val="FFFFFF"/>
                </a:solidFill>
              </a:defRPr>
            </a:lvl1pPr>
            <a:lvl2pPr marL="0" indent="457200" algn="ctr">
              <a:buClrTx/>
              <a:buSzTx/>
              <a:buFontTx/>
              <a:buNone/>
              <a:defRPr sz="2000">
                <a:solidFill>
                  <a:srgbClr val="FFFFFF"/>
                </a:solidFill>
              </a:defRPr>
            </a:lvl2pPr>
            <a:lvl3pPr marL="0" indent="914400" algn="ctr">
              <a:buClrTx/>
              <a:buSzTx/>
              <a:buFontTx/>
              <a:buNone/>
              <a:defRPr sz="2000">
                <a:solidFill>
                  <a:srgbClr val="FFFFFF"/>
                </a:solidFill>
              </a:defRPr>
            </a:lvl3pPr>
            <a:lvl4pPr marL="0" indent="1371600" algn="ctr">
              <a:buClrTx/>
              <a:buSzTx/>
              <a:buFontTx/>
              <a:buNone/>
              <a:defRPr sz="2000">
                <a:solidFill>
                  <a:srgbClr val="FFFFFF"/>
                </a:solidFill>
              </a:defRPr>
            </a:lvl4pPr>
            <a:lvl5pPr marL="0" indent="1828800" algn="ctr">
              <a:buClrTx/>
              <a:buSzTx/>
              <a:buFont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7" name="Shape 37"/>
          <p:cNvSpPr/>
          <p:nvPr/>
        </p:nvSpPr>
        <p:spPr>
          <a:xfrm>
            <a:off x="675756" y="3124200"/>
            <a:ext cx="7817599" cy="2077718"/>
          </a:xfrm>
          <a:prstGeom prst="rect">
            <a:avLst/>
          </a:prstGeom>
          <a:ln>
            <a:solidFill>
              <a:srgbClr val="6B7C72"/>
            </a:solidFill>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38" name="Shape 3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8451990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فارغ">
    <p:spTree>
      <p:nvGrpSpPr>
        <p:cNvPr id="1" name=""/>
        <p:cNvGrpSpPr/>
        <p:nvPr/>
      </p:nvGrpSpPr>
      <p:grpSpPr>
        <a:xfrm>
          <a:off x="0" y="0"/>
          <a:ext cx="0" cy="0"/>
          <a:chOff x="0" y="0"/>
          <a:chExt cx="0" cy="0"/>
        </a:xfrm>
      </p:grpSpPr>
      <p:sp>
        <p:nvSpPr>
          <p:cNvPr id="45" name="Shape 4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5818074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عنوان فقط">
    <p:spTree>
      <p:nvGrpSpPr>
        <p:cNvPr id="1" name=""/>
        <p:cNvGrpSpPr/>
        <p:nvPr/>
      </p:nvGrpSpPr>
      <p:grpSpPr>
        <a:xfrm>
          <a:off x="0" y="0"/>
          <a:ext cx="0" cy="0"/>
          <a:chOff x="0" y="0"/>
          <a:chExt cx="0" cy="0"/>
        </a:xfrm>
      </p:grpSpPr>
      <p:sp>
        <p:nvSpPr>
          <p:cNvPr id="52" name="Shape 52"/>
          <p:cNvSpPr/>
          <p:nvPr/>
        </p:nvSpPr>
        <p:spPr>
          <a:xfrm>
            <a:off x="0" y="0"/>
            <a:ext cx="9144000" cy="6858000"/>
          </a:xfrm>
          <a:prstGeom prst="rect">
            <a:avLst/>
          </a:prstGeom>
          <a:solidFill>
            <a:srgbClr val="FFFFFF"/>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53" name="Shape 53"/>
          <p:cNvSpPr/>
          <p:nvPr/>
        </p:nvSpPr>
        <p:spPr>
          <a:xfrm>
            <a:off x="91439" y="101600"/>
            <a:ext cx="8961121" cy="6664960"/>
          </a:xfrm>
          <a:prstGeom prst="roundRect">
            <a:avLst>
              <a:gd name="adj" fmla="val 1735"/>
            </a:avLst>
          </a:prstGeom>
          <a:blipFill>
            <a:blip r:embed="rId2"/>
          </a:blip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54" name="Shape 54"/>
          <p:cNvSpPr/>
          <p:nvPr/>
        </p:nvSpPr>
        <p:spPr>
          <a:xfrm>
            <a:off x="274318" y="278164"/>
            <a:ext cx="8595361" cy="1325882"/>
          </a:xfrm>
          <a:prstGeom prst="rect">
            <a:avLst/>
          </a:prstGeom>
          <a:solidFill>
            <a:srgbClr val="FFFFFF">
              <a:alpha val="82745"/>
            </a:srgbClr>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55" name="Shape 55"/>
          <p:cNvSpPr/>
          <p:nvPr/>
        </p:nvSpPr>
        <p:spPr>
          <a:xfrm>
            <a:off x="372862" y="372862"/>
            <a:ext cx="8380518" cy="1118587"/>
          </a:xfrm>
          <a:prstGeom prst="rect">
            <a:avLst/>
          </a:prstGeom>
          <a:solidFill>
            <a:srgbClr val="FFFFFF"/>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56" name="Shape 56"/>
          <p:cNvSpPr>
            <a:spLocks noGrp="1"/>
          </p:cNvSpPr>
          <p:nvPr>
            <p:ph type="title"/>
          </p:nvPr>
        </p:nvSpPr>
        <p:spPr>
          <a:xfrm>
            <a:off x="426126" y="408371"/>
            <a:ext cx="8260673" cy="1039426"/>
          </a:xfrm>
          <a:prstGeom prst="rect">
            <a:avLst/>
          </a:prstGeom>
        </p:spPr>
        <p:txBody>
          <a:bodyPr>
            <a:normAutofit/>
          </a:bodyPr>
          <a:lstStyle/>
          <a:p>
            <a:r>
              <a:t>Title Text</a:t>
            </a:r>
          </a:p>
        </p:txBody>
      </p:sp>
      <p:sp>
        <p:nvSpPr>
          <p:cNvPr id="57" name="Shape 5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6692970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محتويين">
    <p:spTree>
      <p:nvGrpSpPr>
        <p:cNvPr id="1" name=""/>
        <p:cNvGrpSpPr/>
        <p:nvPr/>
      </p:nvGrpSpPr>
      <p:grpSpPr>
        <a:xfrm>
          <a:off x="0" y="0"/>
          <a:ext cx="0" cy="0"/>
          <a:chOff x="0" y="0"/>
          <a:chExt cx="0" cy="0"/>
        </a:xfrm>
      </p:grpSpPr>
      <p:sp>
        <p:nvSpPr>
          <p:cNvPr id="77" name="Shape 77"/>
          <p:cNvSpPr/>
          <p:nvPr/>
        </p:nvSpPr>
        <p:spPr>
          <a:xfrm>
            <a:off x="0" y="0"/>
            <a:ext cx="9144000" cy="6858000"/>
          </a:xfrm>
          <a:prstGeom prst="rect">
            <a:avLst/>
          </a:prstGeom>
          <a:solidFill>
            <a:srgbClr val="FFFFFF"/>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78" name="Shape 78"/>
          <p:cNvSpPr/>
          <p:nvPr/>
        </p:nvSpPr>
        <p:spPr>
          <a:xfrm>
            <a:off x="91439" y="101600"/>
            <a:ext cx="8961121" cy="6664960"/>
          </a:xfrm>
          <a:prstGeom prst="roundRect">
            <a:avLst>
              <a:gd name="adj" fmla="val 1735"/>
            </a:avLst>
          </a:prstGeom>
          <a:blipFill>
            <a:blip r:embed="rId2"/>
          </a:blip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79" name="Shape 79"/>
          <p:cNvSpPr/>
          <p:nvPr/>
        </p:nvSpPr>
        <p:spPr>
          <a:xfrm>
            <a:off x="274318" y="278164"/>
            <a:ext cx="8595361" cy="1325882"/>
          </a:xfrm>
          <a:prstGeom prst="rect">
            <a:avLst/>
          </a:prstGeom>
          <a:solidFill>
            <a:srgbClr val="FFFFFF">
              <a:alpha val="82745"/>
            </a:srgbClr>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80" name="Shape 80"/>
          <p:cNvSpPr/>
          <p:nvPr/>
        </p:nvSpPr>
        <p:spPr>
          <a:xfrm>
            <a:off x="372862" y="372862"/>
            <a:ext cx="8380518" cy="1118587"/>
          </a:xfrm>
          <a:prstGeom prst="rect">
            <a:avLst/>
          </a:prstGeom>
          <a:solidFill>
            <a:srgbClr val="FFFFFF"/>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81" name="Shape 81"/>
          <p:cNvSpPr>
            <a:spLocks noGrp="1"/>
          </p:cNvSpPr>
          <p:nvPr>
            <p:ph type="title"/>
          </p:nvPr>
        </p:nvSpPr>
        <p:spPr>
          <a:xfrm>
            <a:off x="426126" y="408371"/>
            <a:ext cx="8260673" cy="1039426"/>
          </a:xfrm>
          <a:prstGeom prst="rect">
            <a:avLst/>
          </a:prstGeom>
        </p:spPr>
        <p:txBody>
          <a:bodyPr>
            <a:normAutofit/>
          </a:bodyPr>
          <a:lstStyle/>
          <a:p>
            <a:r>
              <a:t>Title Text</a:t>
            </a:r>
          </a:p>
        </p:txBody>
      </p:sp>
      <p:sp>
        <p:nvSpPr>
          <p:cNvPr id="82" name="Shape 82"/>
          <p:cNvSpPr>
            <a:spLocks noGrp="1"/>
          </p:cNvSpPr>
          <p:nvPr>
            <p:ph type="body" sz="half" idx="1"/>
          </p:nvPr>
        </p:nvSpPr>
        <p:spPr>
          <a:xfrm>
            <a:off x="426126" y="1719071"/>
            <a:ext cx="4038600" cy="4407407"/>
          </a:xfrm>
          <a:prstGeom prst="rect">
            <a:avLst/>
          </a:prstGeom>
        </p:spPr>
        <p:txBody>
          <a:bodyPr>
            <a:normAutofit/>
          </a:bodyPr>
          <a:lstStyle>
            <a:lvl1pPr indent="-50800">
              <a:spcBef>
                <a:spcPts val="500"/>
              </a:spcBef>
              <a:defRPr sz="2800"/>
            </a:lvl1pPr>
            <a:lvl2pPr marL="653626" indent="-94826">
              <a:spcBef>
                <a:spcPts val="500"/>
              </a:spcBef>
              <a:defRPr sz="2800"/>
            </a:lvl2pPr>
            <a:lvl3pPr marL="955039" indent="-142239">
              <a:spcBef>
                <a:spcPts val="500"/>
              </a:spcBef>
              <a:defRPr sz="2800"/>
            </a:lvl3pPr>
            <a:lvl4pPr marL="1349304" indent="-193604">
              <a:spcBef>
                <a:spcPts val="500"/>
              </a:spcBef>
              <a:defRPr sz="2800"/>
            </a:lvl4pPr>
            <a:lvl5pPr marL="1620802" indent="-185702">
              <a:spcBef>
                <a:spcPts val="500"/>
              </a:spcBef>
              <a:defRPr sz="28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body" sz="half" idx="13"/>
          </p:nvPr>
        </p:nvSpPr>
        <p:spPr>
          <a:xfrm>
            <a:off x="4648200" y="1719071"/>
            <a:ext cx="4038599" cy="4407407"/>
          </a:xfrm>
          <a:prstGeom prst="rect">
            <a:avLst/>
          </a:prstGeom>
        </p:spPr>
        <p:txBody>
          <a:bodyPr>
            <a:normAutofit/>
          </a:bodyPr>
          <a:lstStyle/>
          <a:p>
            <a:pPr indent="-50800">
              <a:spcBef>
                <a:spcPts val="500"/>
              </a:spcBef>
              <a:defRPr sz="2800"/>
            </a:pPr>
            <a:endParaRPr/>
          </a:p>
        </p:txBody>
      </p:sp>
      <p:sp>
        <p:nvSpPr>
          <p:cNvPr id="84" name="Shape 8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6474937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مقارنة">
    <p:spTree>
      <p:nvGrpSpPr>
        <p:cNvPr id="1" name=""/>
        <p:cNvGrpSpPr/>
        <p:nvPr/>
      </p:nvGrpSpPr>
      <p:grpSpPr>
        <a:xfrm>
          <a:off x="0" y="0"/>
          <a:ext cx="0" cy="0"/>
          <a:chOff x="0" y="0"/>
          <a:chExt cx="0" cy="0"/>
        </a:xfrm>
      </p:grpSpPr>
      <p:sp>
        <p:nvSpPr>
          <p:cNvPr id="91" name="Shape 91"/>
          <p:cNvSpPr/>
          <p:nvPr/>
        </p:nvSpPr>
        <p:spPr>
          <a:xfrm>
            <a:off x="0" y="0"/>
            <a:ext cx="9144000" cy="6858000"/>
          </a:xfrm>
          <a:prstGeom prst="rect">
            <a:avLst/>
          </a:prstGeom>
          <a:solidFill>
            <a:srgbClr val="FFFFFF"/>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92" name="Shape 92"/>
          <p:cNvSpPr/>
          <p:nvPr/>
        </p:nvSpPr>
        <p:spPr>
          <a:xfrm>
            <a:off x="91439" y="101600"/>
            <a:ext cx="8961121" cy="6664960"/>
          </a:xfrm>
          <a:prstGeom prst="roundRect">
            <a:avLst>
              <a:gd name="adj" fmla="val 1735"/>
            </a:avLst>
          </a:prstGeom>
          <a:blipFill>
            <a:blip r:embed="rId2"/>
          </a:blip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93" name="Shape 93"/>
          <p:cNvSpPr/>
          <p:nvPr/>
        </p:nvSpPr>
        <p:spPr>
          <a:xfrm>
            <a:off x="274318" y="278164"/>
            <a:ext cx="8595361" cy="1325882"/>
          </a:xfrm>
          <a:prstGeom prst="rect">
            <a:avLst/>
          </a:prstGeom>
          <a:solidFill>
            <a:srgbClr val="FFFFFF">
              <a:alpha val="82745"/>
            </a:srgbClr>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94" name="Shape 94"/>
          <p:cNvSpPr/>
          <p:nvPr/>
        </p:nvSpPr>
        <p:spPr>
          <a:xfrm>
            <a:off x="372862" y="372862"/>
            <a:ext cx="8380518" cy="1118587"/>
          </a:xfrm>
          <a:prstGeom prst="rect">
            <a:avLst/>
          </a:prstGeom>
          <a:solidFill>
            <a:srgbClr val="FFFFFF"/>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95" name="Shape 95"/>
          <p:cNvSpPr>
            <a:spLocks noGrp="1"/>
          </p:cNvSpPr>
          <p:nvPr>
            <p:ph type="title"/>
          </p:nvPr>
        </p:nvSpPr>
        <p:spPr>
          <a:xfrm>
            <a:off x="426126" y="408371"/>
            <a:ext cx="8260673" cy="1039426"/>
          </a:xfrm>
          <a:prstGeom prst="rect">
            <a:avLst/>
          </a:prstGeom>
        </p:spPr>
        <p:txBody>
          <a:bodyPr>
            <a:normAutofit/>
          </a:bodyPr>
          <a:lstStyle/>
          <a:p>
            <a:r>
              <a:t>Title Text</a:t>
            </a:r>
          </a:p>
        </p:txBody>
      </p:sp>
      <p:sp>
        <p:nvSpPr>
          <p:cNvPr id="96" name="Shape 96"/>
          <p:cNvSpPr>
            <a:spLocks noGrp="1"/>
          </p:cNvSpPr>
          <p:nvPr>
            <p:ph type="body" sz="quarter" idx="1"/>
          </p:nvPr>
        </p:nvSpPr>
        <p:spPr>
          <a:xfrm>
            <a:off x="426126" y="1722438"/>
            <a:ext cx="4040189" cy="639763"/>
          </a:xfrm>
          <a:prstGeom prst="rect">
            <a:avLst/>
          </a:prstGeom>
        </p:spPr>
        <p:txBody>
          <a:bodyPr anchor="b">
            <a:normAutofit/>
          </a:bodyPr>
          <a:lstStyle>
            <a:lvl1pPr marL="0" indent="0" algn="ctr">
              <a:buClrTx/>
              <a:buSzTx/>
              <a:buFontTx/>
              <a:buNone/>
              <a:defRPr sz="2200" b="1"/>
            </a:lvl1pPr>
            <a:lvl2pPr marL="0" indent="457200" algn="ctr">
              <a:buClrTx/>
              <a:buSzTx/>
              <a:buFontTx/>
              <a:buNone/>
              <a:defRPr sz="2200" b="1"/>
            </a:lvl2pPr>
            <a:lvl3pPr marL="0" indent="914400" algn="ctr">
              <a:buClrTx/>
              <a:buSzTx/>
              <a:buFontTx/>
              <a:buNone/>
              <a:defRPr sz="2200" b="1"/>
            </a:lvl3pPr>
            <a:lvl4pPr marL="0" indent="1371600" algn="ctr">
              <a:buClrTx/>
              <a:buSzTx/>
              <a:buFontTx/>
              <a:buNone/>
              <a:defRPr sz="2200" b="1"/>
            </a:lvl4pPr>
            <a:lvl5pPr marL="0" indent="1828800" algn="ctr">
              <a:buClrTx/>
              <a:buSzTx/>
              <a:buFontTx/>
              <a:buNone/>
              <a:defRPr sz="2200" b="1"/>
            </a:lvl5pPr>
          </a:lstStyle>
          <a:p>
            <a:r>
              <a:t>Body Level One</a:t>
            </a:r>
          </a:p>
          <a:p>
            <a:pPr lvl="1"/>
            <a:r>
              <a:t>Body Level Two</a:t>
            </a:r>
          </a:p>
          <a:p>
            <a:pPr lvl="2"/>
            <a:r>
              <a:t>Body Level Three</a:t>
            </a:r>
          </a:p>
          <a:p>
            <a:pPr lvl="3"/>
            <a:r>
              <a:t>Body Level Four</a:t>
            </a:r>
          </a:p>
          <a:p>
            <a:pPr lvl="4"/>
            <a:r>
              <a:t>Body Level Five</a:t>
            </a:r>
          </a:p>
        </p:txBody>
      </p:sp>
      <p:sp>
        <p:nvSpPr>
          <p:cNvPr id="97" name="Shape 97"/>
          <p:cNvSpPr>
            <a:spLocks noGrp="1"/>
          </p:cNvSpPr>
          <p:nvPr>
            <p:ph type="body" sz="half" idx="13"/>
          </p:nvPr>
        </p:nvSpPr>
        <p:spPr>
          <a:xfrm>
            <a:off x="426126" y="2438400"/>
            <a:ext cx="4040189" cy="3687763"/>
          </a:xfrm>
          <a:prstGeom prst="rect">
            <a:avLst/>
          </a:prstGeom>
        </p:spPr>
        <p:txBody>
          <a:bodyPr>
            <a:normAutofit/>
          </a:bodyPr>
          <a:lstStyle/>
          <a:p>
            <a:endParaRPr/>
          </a:p>
        </p:txBody>
      </p:sp>
      <p:sp>
        <p:nvSpPr>
          <p:cNvPr id="98" name="Shape 98"/>
          <p:cNvSpPr>
            <a:spLocks noGrp="1"/>
          </p:cNvSpPr>
          <p:nvPr>
            <p:ph type="body" sz="quarter" idx="14"/>
          </p:nvPr>
        </p:nvSpPr>
        <p:spPr>
          <a:xfrm>
            <a:off x="4645025" y="1722438"/>
            <a:ext cx="4041774" cy="639763"/>
          </a:xfrm>
          <a:prstGeom prst="rect">
            <a:avLst/>
          </a:prstGeom>
        </p:spPr>
        <p:txBody>
          <a:bodyPr anchor="b">
            <a:normAutofit/>
          </a:bodyPr>
          <a:lstStyle/>
          <a:p>
            <a:pPr marL="0" indent="0" algn="ctr">
              <a:buClrTx/>
              <a:buSzTx/>
              <a:buFontTx/>
              <a:buNone/>
              <a:defRPr sz="2200" b="1"/>
            </a:pPr>
            <a:endParaRPr/>
          </a:p>
        </p:txBody>
      </p:sp>
      <p:sp>
        <p:nvSpPr>
          <p:cNvPr id="99" name="Shape 99"/>
          <p:cNvSpPr>
            <a:spLocks noGrp="1"/>
          </p:cNvSpPr>
          <p:nvPr>
            <p:ph type="body" sz="half" idx="15"/>
          </p:nvPr>
        </p:nvSpPr>
        <p:spPr>
          <a:xfrm>
            <a:off x="4645025" y="2438400"/>
            <a:ext cx="4041774" cy="3687763"/>
          </a:xfrm>
          <a:prstGeom prst="rect">
            <a:avLst/>
          </a:prstGeom>
        </p:spPr>
        <p:txBody>
          <a:bodyPr>
            <a:normAutofit/>
          </a:bodyPr>
          <a:lstStyle/>
          <a:p>
            <a:endParaRPr/>
          </a:p>
        </p:txBody>
      </p:sp>
      <p:sp>
        <p:nvSpPr>
          <p:cNvPr id="100" name="Shape 10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1573032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عنوان المقطع">
    <p:spTree>
      <p:nvGrpSpPr>
        <p:cNvPr id="1" name="Shape 29"/>
        <p:cNvGrpSpPr/>
        <p:nvPr/>
      </p:nvGrpSpPr>
      <p:grpSpPr>
        <a:xfrm>
          <a:off x="0" y="0"/>
          <a:ext cx="0" cy="0"/>
          <a:chOff x="0" y="0"/>
          <a:chExt cx="0" cy="0"/>
        </a:xfrm>
      </p:grpSpPr>
      <p:sp>
        <p:nvSpPr>
          <p:cNvPr id="30" name="Shape 30"/>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31" name="Shape 31"/>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32" name="Shape 3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3" name="Shape 33"/>
          <p:cNvSpPr/>
          <p:nvPr/>
        </p:nvSpPr>
        <p:spPr>
          <a:xfrm>
            <a:off x="451975" y="2946400"/>
            <a:ext cx="8265159" cy="2463799"/>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34" name="Shape 34"/>
          <p:cNvSpPr/>
          <p:nvPr/>
        </p:nvSpPr>
        <p:spPr>
          <a:xfrm>
            <a:off x="567656" y="3048000"/>
            <a:ext cx="8033799" cy="2245359"/>
          </a:xfrm>
          <a:prstGeom prst="rect">
            <a:avLst/>
          </a:prstGeom>
          <a:solidFill>
            <a:srgbClr val="FFFFFF"/>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35" name="Shape 3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 name="Shape 3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1">
              <a:spcBef>
                <a:spcPts val="0"/>
              </a:spcBef>
              <a:buSzPct val="25000"/>
              <a:buNone/>
            </a:pPr>
            <a:fld id="{00000000-1234-1234-1234-123412341234}" type="slidenum">
              <a:rPr lang="en-US" sz="1200" b="0" i="0" u="none" strike="noStrike" cap="none">
                <a:solidFill>
                  <a:schemeClr val="dk2"/>
                </a:solidFill>
                <a:latin typeface="Century Gothic"/>
                <a:ea typeface="Century Gothic"/>
                <a:cs typeface="Century Gothic"/>
                <a:sym typeface="Century Gothic"/>
              </a:rPr>
              <a:t>‹#›</a:t>
            </a:fld>
            <a:endParaRPr lang="en-US" sz="1200" b="0" i="0" u="none" strike="noStrike" cap="none">
              <a:solidFill>
                <a:schemeClr val="dk2"/>
              </a:solidFill>
              <a:latin typeface="Century Gothic"/>
              <a:ea typeface="Century Gothic"/>
              <a:cs typeface="Century Gothic"/>
              <a:sym typeface="Century Gothic"/>
            </a:endParaRPr>
          </a:p>
        </p:txBody>
      </p:sp>
      <p:sp>
        <p:nvSpPr>
          <p:cNvPr id="37" name="Shape 37"/>
          <p:cNvSpPr txBox="1">
            <a:spLocks noGrp="1"/>
          </p:cNvSpPr>
          <p:nvPr>
            <p:ph type="title"/>
          </p:nvPr>
        </p:nvSpPr>
        <p:spPr>
          <a:xfrm>
            <a:off x="736456" y="3200399"/>
            <a:ext cx="7696199" cy="1295401"/>
          </a:xfrm>
          <a:prstGeom prst="rect">
            <a:avLst/>
          </a:prstGeom>
          <a:noFill/>
          <a:ln>
            <a:noFill/>
          </a:ln>
        </p:spPr>
        <p:txBody>
          <a:bodyPr lIns="91425" tIns="91425" rIns="91425" bIns="91425" anchor="b" anchorCtr="0"/>
          <a:lstStyle>
            <a:lvl1pPr marL="0" marR="0" lvl="0" indent="0" algn="ctr" rtl="0">
              <a:spcBef>
                <a:spcPts val="0"/>
              </a:spcBef>
              <a:buClr>
                <a:srgbClr val="47534C"/>
              </a:buClr>
              <a:buFont typeface="Book Antiqua"/>
              <a:buNone/>
              <a:defRPr sz="4000" b="0" i="0" u="none" strike="noStrike" cap="none">
                <a:solidFill>
                  <a:srgbClr val="47534C"/>
                </a:solidFill>
                <a:latin typeface="Book Antiqua"/>
                <a:ea typeface="Book Antiqua"/>
                <a:cs typeface="Book Antiqua"/>
                <a:sym typeface="Book Antiqu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p:nvPr/>
        </p:nvSpPr>
        <p:spPr>
          <a:xfrm>
            <a:off x="675495" y="4541519"/>
            <a:ext cx="7818120" cy="664366"/>
          </a:xfrm>
          <a:prstGeom prst="rect">
            <a:avLst/>
          </a:prstGeom>
          <a:solidFill>
            <a:schemeClr val="accent1"/>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39" name="Shape 39"/>
          <p:cNvSpPr txBox="1">
            <a:spLocks noGrp="1"/>
          </p:cNvSpPr>
          <p:nvPr>
            <p:ph type="body" idx="1"/>
          </p:nvPr>
        </p:nvSpPr>
        <p:spPr>
          <a:xfrm>
            <a:off x="736456" y="4607510"/>
            <a:ext cx="7696199" cy="523782"/>
          </a:xfrm>
          <a:prstGeom prst="rect">
            <a:avLst/>
          </a:prstGeom>
          <a:noFill/>
          <a:ln>
            <a:noFill/>
          </a:ln>
        </p:spPr>
        <p:txBody>
          <a:bodyPr lIns="91425" tIns="91425" rIns="91425" bIns="91425" anchor="ctr" anchorCtr="0"/>
          <a:lstStyle>
            <a:lvl1pPr marL="0" marR="0" lvl="0" indent="0" algn="ctr" rtl="1">
              <a:spcBef>
                <a:spcPts val="400"/>
              </a:spcBef>
              <a:buClr>
                <a:schemeClr val="accent1"/>
              </a:buClr>
              <a:buFont typeface="Arial"/>
              <a:buNone/>
              <a:defRPr sz="2000" b="0" i="0" u="none" strike="noStrike" cap="none">
                <a:solidFill>
                  <a:srgbClr val="FFFFFF"/>
                </a:solidFill>
                <a:latin typeface="Century Gothic"/>
                <a:ea typeface="Century Gothic"/>
                <a:cs typeface="Century Gothic"/>
                <a:sym typeface="Century Gothic"/>
              </a:defRPr>
            </a:lvl1pPr>
            <a:lvl2pPr marL="457200" marR="0" lvl="1" indent="0" algn="r" rtl="1">
              <a:spcBef>
                <a:spcPts val="360"/>
              </a:spcBef>
              <a:buClr>
                <a:schemeClr val="accent2"/>
              </a:buClr>
              <a:buFont typeface="Arial"/>
              <a:buNone/>
              <a:defRPr sz="1800" b="0" i="0" u="none" strike="noStrike" cap="none">
                <a:solidFill>
                  <a:srgbClr val="888888"/>
                </a:solidFill>
                <a:latin typeface="Century Gothic"/>
                <a:ea typeface="Century Gothic"/>
                <a:cs typeface="Century Gothic"/>
                <a:sym typeface="Century Gothic"/>
              </a:defRPr>
            </a:lvl2pPr>
            <a:lvl3pPr marL="914400" marR="0" lvl="2" indent="0" algn="r" rtl="1">
              <a:spcBef>
                <a:spcPts val="320"/>
              </a:spcBef>
              <a:buClr>
                <a:schemeClr val="accent3"/>
              </a:buClr>
              <a:buFont typeface="Arial"/>
              <a:buNone/>
              <a:defRPr sz="1600" b="0" i="0" u="none" strike="noStrike" cap="none">
                <a:solidFill>
                  <a:srgbClr val="888888"/>
                </a:solidFill>
                <a:latin typeface="Century Gothic"/>
                <a:ea typeface="Century Gothic"/>
                <a:cs typeface="Century Gothic"/>
                <a:sym typeface="Century Gothic"/>
              </a:defRPr>
            </a:lvl3pPr>
            <a:lvl4pPr marL="1371600" marR="0" lvl="3" indent="0" algn="r" rtl="1">
              <a:spcBef>
                <a:spcPts val="280"/>
              </a:spcBef>
              <a:buClr>
                <a:schemeClr val="accent4"/>
              </a:buClr>
              <a:buFont typeface="Arial"/>
              <a:buNone/>
              <a:defRPr sz="1400" b="0" i="0" u="none" strike="noStrike" cap="none">
                <a:solidFill>
                  <a:srgbClr val="888888"/>
                </a:solidFill>
                <a:latin typeface="Century Gothic"/>
                <a:ea typeface="Century Gothic"/>
                <a:cs typeface="Century Gothic"/>
                <a:sym typeface="Century Gothic"/>
              </a:defRPr>
            </a:lvl4pPr>
            <a:lvl5pPr marL="1828800" marR="0" lvl="4" indent="0" algn="r" rtl="1">
              <a:spcBef>
                <a:spcPts val="280"/>
              </a:spcBef>
              <a:buClr>
                <a:schemeClr val="accent5"/>
              </a:buClr>
              <a:buFont typeface="Arial"/>
              <a:buNone/>
              <a:defRPr sz="1400" b="0" i="0" u="none" strike="noStrike" cap="none">
                <a:solidFill>
                  <a:srgbClr val="888888"/>
                </a:solidFill>
                <a:latin typeface="Century Gothic"/>
                <a:ea typeface="Century Gothic"/>
                <a:cs typeface="Century Gothic"/>
                <a:sym typeface="Century Gothic"/>
              </a:defRPr>
            </a:lvl5pPr>
            <a:lvl6pPr marL="2286000" marR="0" lvl="5" indent="0" algn="r" rtl="1">
              <a:spcBef>
                <a:spcPts val="280"/>
              </a:spcBef>
              <a:buClr>
                <a:schemeClr val="accent1"/>
              </a:buClr>
              <a:buFont typeface="Arial"/>
              <a:buNone/>
              <a:defRPr sz="1400" b="0" i="0" u="none" strike="noStrike" cap="none">
                <a:solidFill>
                  <a:srgbClr val="888888"/>
                </a:solidFill>
                <a:latin typeface="Century Gothic"/>
                <a:ea typeface="Century Gothic"/>
                <a:cs typeface="Century Gothic"/>
                <a:sym typeface="Century Gothic"/>
              </a:defRPr>
            </a:lvl6pPr>
            <a:lvl7pPr marL="2743200" marR="0" lvl="6" indent="0" algn="r" rtl="1">
              <a:spcBef>
                <a:spcPts val="280"/>
              </a:spcBef>
              <a:buClr>
                <a:schemeClr val="accent2"/>
              </a:buClr>
              <a:buFont typeface="Arial"/>
              <a:buNone/>
              <a:defRPr sz="1400" b="0" i="0" u="none" strike="noStrike" cap="none">
                <a:solidFill>
                  <a:srgbClr val="888888"/>
                </a:solidFill>
                <a:latin typeface="Century Gothic"/>
                <a:ea typeface="Century Gothic"/>
                <a:cs typeface="Century Gothic"/>
                <a:sym typeface="Century Gothic"/>
              </a:defRPr>
            </a:lvl7pPr>
            <a:lvl8pPr marL="3200400" marR="0" lvl="7" indent="0" algn="r" rtl="1">
              <a:spcBef>
                <a:spcPts val="280"/>
              </a:spcBef>
              <a:buClr>
                <a:schemeClr val="accent3"/>
              </a:buClr>
              <a:buFont typeface="Arial"/>
              <a:buNone/>
              <a:defRPr sz="1400" b="0" i="0" u="none" strike="noStrike" cap="none">
                <a:solidFill>
                  <a:srgbClr val="888888"/>
                </a:solidFill>
                <a:latin typeface="Century Gothic"/>
                <a:ea typeface="Century Gothic"/>
                <a:cs typeface="Century Gothic"/>
                <a:sym typeface="Century Gothic"/>
              </a:defRPr>
            </a:lvl8pPr>
            <a:lvl9pPr marL="3657600" marR="0" lvl="8" indent="0" algn="r" rtl="1">
              <a:spcBef>
                <a:spcPts val="280"/>
              </a:spcBef>
              <a:buClr>
                <a:schemeClr val="accent4"/>
              </a:buClr>
              <a:buFont typeface="Arial"/>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40" name="Shape 40"/>
          <p:cNvSpPr/>
          <p:nvPr/>
        </p:nvSpPr>
        <p:spPr>
          <a:xfrm>
            <a:off x="675756" y="3124200"/>
            <a:ext cx="7817599" cy="2077719"/>
          </a:xfrm>
          <a:prstGeom prst="rect">
            <a:avLst/>
          </a:prstGeom>
          <a:noFill/>
          <a:ln w="9525" cap="flat" cmpd="dbl">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محتوى ذو تسمية توضيحية">
    <p:spTree>
      <p:nvGrpSpPr>
        <p:cNvPr id="1" name=""/>
        <p:cNvGrpSpPr/>
        <p:nvPr/>
      </p:nvGrpSpPr>
      <p:grpSpPr>
        <a:xfrm>
          <a:off x="0" y="0"/>
          <a:ext cx="0" cy="0"/>
          <a:chOff x="0" y="0"/>
          <a:chExt cx="0" cy="0"/>
        </a:xfrm>
      </p:grpSpPr>
      <p:sp>
        <p:nvSpPr>
          <p:cNvPr id="107" name="Shape 107"/>
          <p:cNvSpPr>
            <a:spLocks noGrp="1"/>
          </p:cNvSpPr>
          <p:nvPr>
            <p:ph type="body" sz="half" idx="1"/>
          </p:nvPr>
        </p:nvSpPr>
        <p:spPr>
          <a:xfrm>
            <a:off x="3886200" y="685800"/>
            <a:ext cx="4572000" cy="5257802"/>
          </a:xfrm>
          <a:prstGeom prst="rect">
            <a:avLst/>
          </a:prstGeom>
        </p:spPr>
        <p:txBody>
          <a:bodyPr>
            <a:normAutofit/>
          </a:bodyPr>
          <a:lstStyle>
            <a:lvl1pPr indent="-25400">
              <a:spcBef>
                <a:spcPts val="600"/>
              </a:spcBef>
              <a:defRPr sz="3200"/>
            </a:lvl1pPr>
            <a:lvl2pPr marL="648062" indent="-63862">
              <a:spcBef>
                <a:spcPts val="600"/>
              </a:spcBef>
              <a:defRPr sz="3200"/>
            </a:lvl2pPr>
            <a:lvl3pPr marL="939800" indent="-101600">
              <a:spcBef>
                <a:spcPts val="600"/>
              </a:spcBef>
              <a:defRPr sz="3200"/>
            </a:lvl3pPr>
            <a:lvl4pPr marL="1347216" indent="-178816">
              <a:spcBef>
                <a:spcPts val="600"/>
              </a:spcBef>
              <a:defRPr sz="3200"/>
            </a:lvl4pPr>
            <a:lvl5pPr marL="1618488" indent="-170688">
              <a:spcBef>
                <a:spcPts val="600"/>
              </a:spcBef>
              <a:defRPr sz="3200"/>
            </a:lvl5pPr>
          </a:lstStyle>
          <a:p>
            <a:r>
              <a:t>Body Level One</a:t>
            </a:r>
          </a:p>
          <a:p>
            <a:pPr lvl="1"/>
            <a:r>
              <a:t>Body Level Two</a:t>
            </a:r>
          </a:p>
          <a:p>
            <a:pPr lvl="2"/>
            <a:r>
              <a:t>Body Level Three</a:t>
            </a:r>
          </a:p>
          <a:p>
            <a:pPr lvl="3"/>
            <a:r>
              <a:t>Body Level Four</a:t>
            </a:r>
          </a:p>
          <a:p>
            <a:pPr lvl="4"/>
            <a:r>
              <a:t>Body Level Five</a:t>
            </a:r>
          </a:p>
        </p:txBody>
      </p:sp>
      <p:sp>
        <p:nvSpPr>
          <p:cNvPr id="108" name="Shape 108"/>
          <p:cNvSpPr/>
          <p:nvPr/>
        </p:nvSpPr>
        <p:spPr>
          <a:xfrm>
            <a:off x="560033" y="1505711"/>
            <a:ext cx="2716566" cy="3523489"/>
          </a:xfrm>
          <a:prstGeom prst="rect">
            <a:avLst/>
          </a:prstGeom>
          <a:solidFill>
            <a:srgbClr val="FFFFFF">
              <a:alpha val="82745"/>
            </a:srgbClr>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109" name="Shape 109"/>
          <p:cNvSpPr/>
          <p:nvPr/>
        </p:nvSpPr>
        <p:spPr>
          <a:xfrm>
            <a:off x="676688" y="1642472"/>
            <a:ext cx="2483256" cy="3234328"/>
          </a:xfrm>
          <a:prstGeom prst="rect">
            <a:avLst/>
          </a:prstGeom>
          <a:solidFill>
            <a:srgbClr val="FFFFFF"/>
          </a:solidFill>
          <a:ln>
            <a:solidFill>
              <a:srgbClr val="6B7C72"/>
            </a:solidFill>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110" name="Shape 110"/>
          <p:cNvSpPr>
            <a:spLocks noGrp="1"/>
          </p:cNvSpPr>
          <p:nvPr>
            <p:ph type="body" sz="quarter" idx="13"/>
          </p:nvPr>
        </p:nvSpPr>
        <p:spPr>
          <a:xfrm>
            <a:off x="769000" y="2971800"/>
            <a:ext cx="2298634" cy="1752600"/>
          </a:xfrm>
          <a:prstGeom prst="rect">
            <a:avLst/>
          </a:prstGeom>
        </p:spPr>
        <p:txBody>
          <a:bodyPr>
            <a:normAutofit/>
          </a:bodyPr>
          <a:lstStyle/>
          <a:p>
            <a:pPr marL="0" indent="0">
              <a:buClrTx/>
              <a:buSzTx/>
              <a:buFontTx/>
              <a:buNone/>
              <a:defRPr sz="1400">
                <a:solidFill>
                  <a:srgbClr val="47534C"/>
                </a:solidFill>
              </a:defRPr>
            </a:pPr>
            <a:endParaRPr/>
          </a:p>
        </p:txBody>
      </p:sp>
      <p:sp>
        <p:nvSpPr>
          <p:cNvPr id="111" name="Shape 111"/>
          <p:cNvSpPr>
            <a:spLocks noGrp="1"/>
          </p:cNvSpPr>
          <p:nvPr>
            <p:ph type="title"/>
          </p:nvPr>
        </p:nvSpPr>
        <p:spPr>
          <a:xfrm>
            <a:off x="769000" y="1734311"/>
            <a:ext cx="2298633" cy="1191620"/>
          </a:xfrm>
          <a:prstGeom prst="rect">
            <a:avLst/>
          </a:prstGeom>
        </p:spPr>
        <p:txBody>
          <a:bodyPr anchor="b">
            <a:normAutofit/>
          </a:bodyPr>
          <a:lstStyle>
            <a:lvl1pPr algn="l">
              <a:defRPr sz="2000"/>
            </a:lvl1pPr>
          </a:lstStyle>
          <a:p>
            <a:r>
              <a:t>Title Text</a:t>
            </a:r>
          </a:p>
        </p:txBody>
      </p:sp>
      <p:sp>
        <p:nvSpPr>
          <p:cNvPr id="112" name="Shape 11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2180715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صورة ذو تسمية توضيحية">
    <p:spTree>
      <p:nvGrpSpPr>
        <p:cNvPr id="1" name=""/>
        <p:cNvGrpSpPr/>
        <p:nvPr/>
      </p:nvGrpSpPr>
      <p:grpSpPr>
        <a:xfrm>
          <a:off x="0" y="0"/>
          <a:ext cx="0" cy="0"/>
          <a:chOff x="0" y="0"/>
          <a:chExt cx="0" cy="0"/>
        </a:xfrm>
      </p:grpSpPr>
      <p:sp>
        <p:nvSpPr>
          <p:cNvPr id="119" name="Shape 119"/>
          <p:cNvSpPr>
            <a:spLocks noGrp="1"/>
          </p:cNvSpPr>
          <p:nvPr>
            <p:ph type="pic" idx="13"/>
          </p:nvPr>
        </p:nvSpPr>
        <p:spPr>
          <a:xfrm>
            <a:off x="685800" y="621437"/>
            <a:ext cx="7772400" cy="4331564"/>
          </a:xfrm>
          <a:prstGeom prst="rect">
            <a:avLst/>
          </a:prstGeom>
        </p:spPr>
        <p:txBody>
          <a:bodyPr lIns="91439" tIns="45719" rIns="91439" bIns="45719"/>
          <a:lstStyle/>
          <a:p>
            <a:endParaRPr/>
          </a:p>
        </p:txBody>
      </p:sp>
      <p:sp>
        <p:nvSpPr>
          <p:cNvPr id="120" name="Shape 120"/>
          <p:cNvSpPr/>
          <p:nvPr/>
        </p:nvSpPr>
        <p:spPr>
          <a:xfrm>
            <a:off x="685800" y="4953000"/>
            <a:ext cx="7772400" cy="1371600"/>
          </a:xfrm>
          <a:prstGeom prst="rect">
            <a:avLst/>
          </a:prstGeom>
          <a:solidFill>
            <a:srgbClr val="FFFFFF">
              <a:alpha val="82745"/>
            </a:srgbClr>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121" name="Shape 121"/>
          <p:cNvSpPr/>
          <p:nvPr/>
        </p:nvSpPr>
        <p:spPr>
          <a:xfrm>
            <a:off x="761998" y="5029200"/>
            <a:ext cx="7600765" cy="1202923"/>
          </a:xfrm>
          <a:prstGeom prst="rect">
            <a:avLst/>
          </a:prstGeom>
          <a:solidFill>
            <a:srgbClr val="FFFFFF"/>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122" name="Shape 122"/>
          <p:cNvSpPr/>
          <p:nvPr/>
        </p:nvSpPr>
        <p:spPr>
          <a:xfrm>
            <a:off x="914399" y="5638800"/>
            <a:ext cx="7328515" cy="451696"/>
          </a:xfrm>
          <a:prstGeom prst="rect">
            <a:avLst/>
          </a:prstGeom>
          <a:solidFill>
            <a:schemeClr val="accent1"/>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123" name="Shape 123"/>
          <p:cNvSpPr>
            <a:spLocks noGrp="1"/>
          </p:cNvSpPr>
          <p:nvPr>
            <p:ph type="body" sz="quarter" idx="1"/>
          </p:nvPr>
        </p:nvSpPr>
        <p:spPr>
          <a:xfrm>
            <a:off x="956288" y="5656555"/>
            <a:ext cx="7244736" cy="401715"/>
          </a:xfrm>
          <a:prstGeom prst="rect">
            <a:avLst/>
          </a:prstGeom>
        </p:spPr>
        <p:txBody>
          <a:bodyPr anchor="ctr">
            <a:normAutofit/>
          </a:bodyPr>
          <a:lstStyle>
            <a:lvl1pPr marL="0" indent="0" algn="ctr">
              <a:spcBef>
                <a:spcPts val="300"/>
              </a:spcBef>
              <a:buClrTx/>
              <a:buSzTx/>
              <a:buFontTx/>
              <a:buNone/>
              <a:defRPr sz="1500">
                <a:solidFill>
                  <a:srgbClr val="FFFFFF"/>
                </a:solidFill>
              </a:defRPr>
            </a:lvl1pPr>
            <a:lvl2pPr marL="0" indent="457200" algn="ctr">
              <a:spcBef>
                <a:spcPts val="300"/>
              </a:spcBef>
              <a:buClrTx/>
              <a:buSzTx/>
              <a:buFontTx/>
              <a:buNone/>
              <a:defRPr sz="1500">
                <a:solidFill>
                  <a:srgbClr val="FFFFFF"/>
                </a:solidFill>
              </a:defRPr>
            </a:lvl2pPr>
            <a:lvl3pPr marL="0" indent="914400" algn="ctr">
              <a:spcBef>
                <a:spcPts val="300"/>
              </a:spcBef>
              <a:buClrTx/>
              <a:buSzTx/>
              <a:buFontTx/>
              <a:buNone/>
              <a:defRPr sz="1500">
                <a:solidFill>
                  <a:srgbClr val="FFFFFF"/>
                </a:solidFill>
              </a:defRPr>
            </a:lvl3pPr>
            <a:lvl4pPr marL="0" indent="1371600" algn="ctr">
              <a:spcBef>
                <a:spcPts val="300"/>
              </a:spcBef>
              <a:buClrTx/>
              <a:buSzTx/>
              <a:buFontTx/>
              <a:buNone/>
              <a:defRPr sz="1500">
                <a:solidFill>
                  <a:srgbClr val="FFFFFF"/>
                </a:solidFill>
              </a:defRPr>
            </a:lvl4pPr>
            <a:lvl5pPr marL="0" indent="1828800" algn="ctr">
              <a:spcBef>
                <a:spcPts val="300"/>
              </a:spcBef>
              <a:buClrTx/>
              <a:buSzTx/>
              <a:buFontTx/>
              <a:buNone/>
              <a:defRPr sz="15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24" name="Shape 124"/>
          <p:cNvSpPr>
            <a:spLocks noGrp="1"/>
          </p:cNvSpPr>
          <p:nvPr>
            <p:ph type="title"/>
          </p:nvPr>
        </p:nvSpPr>
        <p:spPr>
          <a:xfrm>
            <a:off x="914400" y="5105400"/>
            <a:ext cx="7328514" cy="523043"/>
          </a:xfrm>
          <a:prstGeom prst="rect">
            <a:avLst/>
          </a:prstGeom>
        </p:spPr>
        <p:txBody>
          <a:bodyPr>
            <a:normAutofit/>
          </a:bodyPr>
          <a:lstStyle>
            <a:lvl1pPr>
              <a:defRPr sz="2000"/>
            </a:lvl1pPr>
          </a:lstStyle>
          <a:p>
            <a:r>
              <a:t>Title Text</a:t>
            </a:r>
          </a:p>
        </p:txBody>
      </p:sp>
      <p:sp>
        <p:nvSpPr>
          <p:cNvPr id="125" name="Shape 12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4317879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عنوان ونص عمودي">
    <p:spTree>
      <p:nvGrpSpPr>
        <p:cNvPr id="1" name=""/>
        <p:cNvGrpSpPr/>
        <p:nvPr/>
      </p:nvGrpSpPr>
      <p:grpSpPr>
        <a:xfrm>
          <a:off x="0" y="0"/>
          <a:ext cx="0" cy="0"/>
          <a:chOff x="0" y="0"/>
          <a:chExt cx="0" cy="0"/>
        </a:xfrm>
      </p:grpSpPr>
      <p:sp>
        <p:nvSpPr>
          <p:cNvPr id="132" name="Shape 132"/>
          <p:cNvSpPr/>
          <p:nvPr/>
        </p:nvSpPr>
        <p:spPr>
          <a:xfrm>
            <a:off x="0" y="0"/>
            <a:ext cx="9144000" cy="6858000"/>
          </a:xfrm>
          <a:prstGeom prst="rect">
            <a:avLst/>
          </a:prstGeom>
          <a:solidFill>
            <a:srgbClr val="FFFFFF"/>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133" name="Shape 133"/>
          <p:cNvSpPr/>
          <p:nvPr/>
        </p:nvSpPr>
        <p:spPr>
          <a:xfrm>
            <a:off x="91439" y="101600"/>
            <a:ext cx="8961121" cy="6664960"/>
          </a:xfrm>
          <a:prstGeom prst="roundRect">
            <a:avLst>
              <a:gd name="adj" fmla="val 1735"/>
            </a:avLst>
          </a:prstGeom>
          <a:blipFill>
            <a:blip r:embed="rId2"/>
          </a:blip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134" name="Shape 134"/>
          <p:cNvSpPr/>
          <p:nvPr/>
        </p:nvSpPr>
        <p:spPr>
          <a:xfrm>
            <a:off x="274318" y="278164"/>
            <a:ext cx="8595361" cy="1325882"/>
          </a:xfrm>
          <a:prstGeom prst="rect">
            <a:avLst/>
          </a:prstGeom>
          <a:solidFill>
            <a:srgbClr val="FFFFFF">
              <a:alpha val="82745"/>
            </a:srgbClr>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135" name="Shape 135"/>
          <p:cNvSpPr/>
          <p:nvPr/>
        </p:nvSpPr>
        <p:spPr>
          <a:xfrm>
            <a:off x="372862" y="372862"/>
            <a:ext cx="8380518" cy="1118587"/>
          </a:xfrm>
          <a:prstGeom prst="rect">
            <a:avLst/>
          </a:prstGeom>
          <a:solidFill>
            <a:srgbClr val="FFFFFF"/>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136" name="Shape 136"/>
          <p:cNvSpPr>
            <a:spLocks noGrp="1"/>
          </p:cNvSpPr>
          <p:nvPr>
            <p:ph type="title"/>
          </p:nvPr>
        </p:nvSpPr>
        <p:spPr>
          <a:xfrm>
            <a:off x="426126" y="408371"/>
            <a:ext cx="8260673" cy="1039426"/>
          </a:xfrm>
          <a:prstGeom prst="rect">
            <a:avLst/>
          </a:prstGeom>
        </p:spPr>
        <p:txBody>
          <a:bodyPr>
            <a:normAutofit/>
          </a:bodyPr>
          <a:lstStyle/>
          <a:p>
            <a:r>
              <a:t>Title Text</a:t>
            </a:r>
          </a:p>
        </p:txBody>
      </p:sp>
      <p:sp>
        <p:nvSpPr>
          <p:cNvPr id="137" name="Shape 137"/>
          <p:cNvSpPr>
            <a:spLocks noGrp="1"/>
          </p:cNvSpPr>
          <p:nvPr>
            <p:ph type="body" idx="1"/>
          </p:nvPr>
        </p:nvSpPr>
        <p:spPr>
          <a:xfrm rot="5400000">
            <a:off x="2385217" y="-175418"/>
            <a:ext cx="4373564" cy="82296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8" name="Shape 13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9986577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عنوان ونص عموديان">
    <p:spTree>
      <p:nvGrpSpPr>
        <p:cNvPr id="1" name=""/>
        <p:cNvGrpSpPr/>
        <p:nvPr/>
      </p:nvGrpSpPr>
      <p:grpSpPr>
        <a:xfrm>
          <a:off x="0" y="0"/>
          <a:ext cx="0" cy="0"/>
          <a:chOff x="0" y="0"/>
          <a:chExt cx="0" cy="0"/>
        </a:xfrm>
      </p:grpSpPr>
      <p:sp>
        <p:nvSpPr>
          <p:cNvPr id="145" name="Shape 145"/>
          <p:cNvSpPr/>
          <p:nvPr/>
        </p:nvSpPr>
        <p:spPr>
          <a:xfrm>
            <a:off x="0" y="0"/>
            <a:ext cx="9144000" cy="6858000"/>
          </a:xfrm>
          <a:prstGeom prst="rect">
            <a:avLst/>
          </a:prstGeom>
          <a:solidFill>
            <a:srgbClr val="FFFFFF"/>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146" name="Shape 146"/>
          <p:cNvSpPr/>
          <p:nvPr/>
        </p:nvSpPr>
        <p:spPr>
          <a:xfrm>
            <a:off x="91439" y="101600"/>
            <a:ext cx="8961121" cy="6664960"/>
          </a:xfrm>
          <a:prstGeom prst="roundRect">
            <a:avLst>
              <a:gd name="adj" fmla="val 1735"/>
            </a:avLst>
          </a:prstGeom>
          <a:blipFill>
            <a:blip r:embed="rId2"/>
          </a:blip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147" name="Shape 147"/>
          <p:cNvSpPr/>
          <p:nvPr/>
        </p:nvSpPr>
        <p:spPr>
          <a:xfrm>
            <a:off x="274318" y="278164"/>
            <a:ext cx="8595361" cy="1325882"/>
          </a:xfrm>
          <a:prstGeom prst="rect">
            <a:avLst/>
          </a:prstGeom>
          <a:solidFill>
            <a:srgbClr val="FFFFFF">
              <a:alpha val="82745"/>
            </a:srgbClr>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148" name="Shape 148"/>
          <p:cNvSpPr/>
          <p:nvPr/>
        </p:nvSpPr>
        <p:spPr>
          <a:xfrm>
            <a:off x="372862" y="372862"/>
            <a:ext cx="8380518" cy="1118587"/>
          </a:xfrm>
          <a:prstGeom prst="rect">
            <a:avLst/>
          </a:prstGeom>
          <a:solidFill>
            <a:srgbClr val="FFFFFF"/>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149" name="Shape 149"/>
          <p:cNvSpPr/>
          <p:nvPr/>
        </p:nvSpPr>
        <p:spPr>
          <a:xfrm>
            <a:off x="6861702" y="228599"/>
            <a:ext cx="1859280" cy="6122636"/>
          </a:xfrm>
          <a:prstGeom prst="rect">
            <a:avLst/>
          </a:prstGeom>
          <a:solidFill>
            <a:srgbClr val="FFFFFF">
              <a:alpha val="84705"/>
            </a:srgbClr>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150" name="Shape 150"/>
          <p:cNvSpPr/>
          <p:nvPr/>
        </p:nvSpPr>
        <p:spPr>
          <a:xfrm>
            <a:off x="6955225" y="351408"/>
            <a:ext cx="1672236" cy="5877019"/>
          </a:xfrm>
          <a:prstGeom prst="rect">
            <a:avLst/>
          </a:prstGeom>
          <a:solidFill>
            <a:srgbClr val="FFFFFF"/>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151" name="Shape 151"/>
          <p:cNvSpPr>
            <a:spLocks noGrp="1"/>
          </p:cNvSpPr>
          <p:nvPr>
            <p:ph type="title"/>
          </p:nvPr>
        </p:nvSpPr>
        <p:spPr>
          <a:xfrm rot="5400000">
            <a:off x="4896851" y="2547150"/>
            <a:ext cx="5788981" cy="1485532"/>
          </a:xfrm>
          <a:prstGeom prst="rect">
            <a:avLst/>
          </a:prstGeom>
        </p:spPr>
        <p:txBody>
          <a:bodyPr>
            <a:normAutofit/>
          </a:bodyPr>
          <a:lstStyle/>
          <a:p>
            <a:r>
              <a:t>Title Text</a:t>
            </a:r>
          </a:p>
        </p:txBody>
      </p:sp>
      <p:sp>
        <p:nvSpPr>
          <p:cNvPr id="152" name="Shape 152"/>
          <p:cNvSpPr>
            <a:spLocks noGrp="1"/>
          </p:cNvSpPr>
          <p:nvPr>
            <p:ph type="body" idx="1"/>
          </p:nvPr>
        </p:nvSpPr>
        <p:spPr>
          <a:xfrm rot="5400000">
            <a:off x="647698" y="190498"/>
            <a:ext cx="5791203" cy="6172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3" name="Shape 15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8585003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فارغ">
    <p:spTree>
      <p:nvGrpSpPr>
        <p:cNvPr id="1" name="Shape 41"/>
        <p:cNvGrpSpPr/>
        <p:nvPr/>
      </p:nvGrpSpPr>
      <p:grpSpPr>
        <a:xfrm>
          <a:off x="0" y="0"/>
          <a:ext cx="0" cy="0"/>
          <a:chOff x="0" y="0"/>
          <a:chExt cx="0" cy="0"/>
        </a:xfrm>
      </p:grpSpPr>
      <p:sp>
        <p:nvSpPr>
          <p:cNvPr id="42" name="Shape 42"/>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43" name="Shape 43"/>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44" name="Shape 4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6" name="Shape 4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1">
              <a:spcBef>
                <a:spcPts val="0"/>
              </a:spcBef>
              <a:buSzPct val="25000"/>
              <a:buNone/>
            </a:pPr>
            <a:fld id="{00000000-1234-1234-1234-123412341234}" type="slidenum">
              <a:rPr lang="en-US" sz="1200" b="0" i="0" u="none" strike="noStrike" cap="none">
                <a:solidFill>
                  <a:schemeClr val="dk2"/>
                </a:solidFill>
                <a:latin typeface="Century Gothic"/>
                <a:ea typeface="Century Gothic"/>
                <a:cs typeface="Century Gothic"/>
                <a:sym typeface="Century Gothic"/>
              </a:rPr>
              <a:t>‹#›</a:t>
            </a:fld>
            <a:endParaRPr lang="en-US" sz="1200" b="0" i="0" u="none" strike="noStrike" cap="none">
              <a:solidFill>
                <a:schemeClr val="dk2"/>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عنوان فقط">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26127" y="408371"/>
            <a:ext cx="8260672" cy="1039426"/>
          </a:xfrm>
          <a:prstGeom prst="rect">
            <a:avLst/>
          </a:prstGeom>
          <a:noFill/>
          <a:ln>
            <a:noFill/>
          </a:ln>
        </p:spPr>
        <p:txBody>
          <a:bodyPr lIns="91425" tIns="91425" rIns="91425" bIns="91425" anchor="ctr" anchorCtr="0"/>
          <a:lstStyle>
            <a:lvl1pPr marL="0" marR="0" lvl="0" indent="0" algn="ctr" rtl="1">
              <a:spcBef>
                <a:spcPts val="0"/>
              </a:spcBef>
              <a:buClr>
                <a:srgbClr val="6B7C72"/>
              </a:buClr>
              <a:buFont typeface="Book Antiqua"/>
              <a:buNone/>
              <a:defRPr sz="3500" b="0" i="0" u="none" strike="noStrike" cap="none">
                <a:solidFill>
                  <a:srgbClr val="6B7C72"/>
                </a:solidFill>
                <a:latin typeface="Book Antiqua"/>
                <a:ea typeface="Book Antiqua"/>
                <a:cs typeface="Book Antiqua"/>
                <a:sym typeface="Book Antiqu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0" name="Shape 5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 name="Shape 5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1">
              <a:spcBef>
                <a:spcPts val="0"/>
              </a:spcBef>
              <a:buSzPct val="25000"/>
              <a:buNone/>
            </a:pPr>
            <a:fld id="{00000000-1234-1234-1234-123412341234}" type="slidenum">
              <a:rPr lang="en-US" sz="1200" b="0" i="0" u="none" strike="noStrike" cap="none">
                <a:solidFill>
                  <a:schemeClr val="dk2"/>
                </a:solidFill>
                <a:latin typeface="Century Gothic"/>
                <a:ea typeface="Century Gothic"/>
                <a:cs typeface="Century Gothic"/>
                <a:sym typeface="Century Gothic"/>
              </a:rPr>
              <a:t>‹#›</a:t>
            </a:fld>
            <a:endParaRPr lang="en-US" sz="1200" b="0" i="0" u="none" strike="noStrike" cap="none">
              <a:solidFill>
                <a:schemeClr val="dk2"/>
              </a:solidFill>
              <a:latin typeface="Century Gothic"/>
              <a:ea typeface="Century Gothic"/>
              <a:cs typeface="Century Gothic"/>
              <a:sym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عنوان ومحتوى">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26127" y="408371"/>
            <a:ext cx="8260672" cy="1039426"/>
          </a:xfrm>
          <a:prstGeom prst="rect">
            <a:avLst/>
          </a:prstGeom>
          <a:noFill/>
          <a:ln>
            <a:noFill/>
          </a:ln>
        </p:spPr>
        <p:txBody>
          <a:bodyPr lIns="91425" tIns="91425" rIns="91425" bIns="91425" anchor="ctr" anchorCtr="0"/>
          <a:lstStyle>
            <a:lvl1pPr marL="0" marR="0" lvl="0" indent="0" algn="ctr" rtl="1">
              <a:spcBef>
                <a:spcPts val="0"/>
              </a:spcBef>
              <a:buClr>
                <a:srgbClr val="6B7C72"/>
              </a:buClr>
              <a:buFont typeface="Book Antiqua"/>
              <a:buNone/>
              <a:defRPr sz="3500" b="0" i="0" u="none" strike="noStrike" cap="none">
                <a:solidFill>
                  <a:srgbClr val="6B7C72"/>
                </a:solidFill>
                <a:latin typeface="Book Antiqua"/>
                <a:ea typeface="Book Antiqua"/>
                <a:cs typeface="Book Antiqua"/>
                <a:sym typeface="Book Antiqu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4" name="Shape 54"/>
          <p:cNvSpPr txBox="1">
            <a:spLocks noGrp="1"/>
          </p:cNvSpPr>
          <p:nvPr>
            <p:ph type="body" idx="1"/>
          </p:nvPr>
        </p:nvSpPr>
        <p:spPr>
          <a:xfrm>
            <a:off x="457200" y="1752600"/>
            <a:ext cx="8229600" cy="4373563"/>
          </a:xfrm>
          <a:prstGeom prst="rect">
            <a:avLst/>
          </a:prstGeom>
          <a:noFill/>
          <a:ln>
            <a:noFill/>
          </a:ln>
        </p:spPr>
        <p:txBody>
          <a:bodyPr lIns="91425" tIns="91425" rIns="91425" bIns="91425" anchor="t" anchorCtr="0"/>
          <a:lstStyle>
            <a:lvl1pPr marL="342900" marR="0" lvl="0" indent="-76200" algn="r" rtl="1">
              <a:spcBef>
                <a:spcPts val="480"/>
              </a:spcBef>
              <a:buClr>
                <a:schemeClr val="accent1"/>
              </a:buClr>
              <a:buSzPct val="100000"/>
              <a:buFont typeface="Arial"/>
              <a:buChar char="•"/>
              <a:defRPr sz="2400" b="0" i="0" u="none" strike="noStrike" cap="none">
                <a:solidFill>
                  <a:schemeClr val="dk2"/>
                </a:solidFill>
                <a:latin typeface="Century Gothic"/>
                <a:ea typeface="Century Gothic"/>
                <a:cs typeface="Century Gothic"/>
                <a:sym typeface="Century Gothic"/>
              </a:defRPr>
            </a:lvl1pPr>
            <a:lvl2pPr marL="640080" marR="0" lvl="1" indent="-106680" algn="r" rtl="1">
              <a:spcBef>
                <a:spcPts val="400"/>
              </a:spcBef>
              <a:buClr>
                <a:schemeClr val="accent2"/>
              </a:buClr>
              <a:buSzPct val="100000"/>
              <a:buFont typeface="Arial"/>
              <a:buChar char="•"/>
              <a:defRPr sz="2000" b="0" i="0" u="none" strike="noStrike" cap="none">
                <a:solidFill>
                  <a:schemeClr val="dk2"/>
                </a:solidFill>
                <a:latin typeface="Century Gothic"/>
                <a:ea typeface="Century Gothic"/>
                <a:cs typeface="Century Gothic"/>
                <a:sym typeface="Century Gothic"/>
              </a:defRPr>
            </a:lvl2pPr>
            <a:lvl3pPr marL="914400" marR="0" lvl="2" indent="-114300" algn="r" rtl="1">
              <a:spcBef>
                <a:spcPts val="360"/>
              </a:spcBef>
              <a:buClr>
                <a:schemeClr val="accent3"/>
              </a:buClr>
              <a:buSzPct val="100000"/>
              <a:buFont typeface="Arial"/>
              <a:buChar char="•"/>
              <a:defRPr sz="1800" b="0" i="0" u="none" strike="noStrike" cap="none">
                <a:solidFill>
                  <a:schemeClr val="dk2"/>
                </a:solidFill>
                <a:latin typeface="Century Gothic"/>
                <a:ea typeface="Century Gothic"/>
                <a:cs typeface="Century Gothic"/>
                <a:sym typeface="Century Gothic"/>
              </a:defRPr>
            </a:lvl3pPr>
            <a:lvl4pPr marL="1280160" marR="0" lvl="3" indent="-137160" algn="r" rtl="1">
              <a:spcBef>
                <a:spcPts val="320"/>
              </a:spcBef>
              <a:buClr>
                <a:schemeClr val="accent4"/>
              </a:buClr>
              <a:buSzPct val="100000"/>
              <a:buFont typeface="Arial"/>
              <a:buChar char="•"/>
              <a:defRPr sz="1600" b="0" i="0" u="none" strike="noStrike" cap="none">
                <a:solidFill>
                  <a:schemeClr val="dk2"/>
                </a:solidFill>
                <a:latin typeface="Century Gothic"/>
                <a:ea typeface="Century Gothic"/>
                <a:cs typeface="Century Gothic"/>
                <a:sym typeface="Century Gothic"/>
              </a:defRPr>
            </a:lvl4pPr>
            <a:lvl5pPr marL="1554480" marR="0" lvl="4" indent="-132080" algn="r" rtl="1">
              <a:spcBef>
                <a:spcPts val="320"/>
              </a:spcBef>
              <a:buClr>
                <a:schemeClr val="accent5"/>
              </a:buClr>
              <a:buSzPct val="100000"/>
              <a:buFont typeface="Arial"/>
              <a:buChar char="•"/>
              <a:defRPr sz="1600" b="0" i="0" u="none" strike="noStrike" cap="none">
                <a:solidFill>
                  <a:schemeClr val="dk2"/>
                </a:solidFill>
                <a:latin typeface="Century Gothic"/>
                <a:ea typeface="Century Gothic"/>
                <a:cs typeface="Century Gothic"/>
                <a:sym typeface="Century Gothic"/>
              </a:defRPr>
            </a:lvl5pPr>
            <a:lvl6pPr marL="1737360" marR="0" lvl="5" indent="-99060" algn="r" rtl="1">
              <a:spcBef>
                <a:spcPts val="280"/>
              </a:spcBef>
              <a:buClr>
                <a:schemeClr val="accent1"/>
              </a:buClr>
              <a:buSzPct val="100000"/>
              <a:buFont typeface="Arial"/>
              <a:buChar char="•"/>
              <a:defRPr sz="1400" b="0" i="0" u="none" strike="noStrike" cap="none">
                <a:solidFill>
                  <a:schemeClr val="dk2"/>
                </a:solidFill>
                <a:latin typeface="Century Gothic"/>
                <a:ea typeface="Century Gothic"/>
                <a:cs typeface="Century Gothic"/>
                <a:sym typeface="Century Gothic"/>
              </a:defRPr>
            </a:lvl6pPr>
            <a:lvl7pPr marL="2011679" marR="0" lvl="6" indent="-93979" algn="r" rtl="1">
              <a:spcBef>
                <a:spcPts val="280"/>
              </a:spcBef>
              <a:buClr>
                <a:schemeClr val="accent2"/>
              </a:buClr>
              <a:buSzPct val="100000"/>
              <a:buFont typeface="Arial"/>
              <a:buChar char="•"/>
              <a:defRPr sz="1400" b="0" i="0" u="none" strike="noStrike" cap="none">
                <a:solidFill>
                  <a:schemeClr val="dk2"/>
                </a:solidFill>
                <a:latin typeface="Century Gothic"/>
                <a:ea typeface="Century Gothic"/>
                <a:cs typeface="Century Gothic"/>
                <a:sym typeface="Century Gothic"/>
              </a:defRPr>
            </a:lvl7pPr>
            <a:lvl8pPr marL="2194560" marR="0" lvl="7" indent="-99060" algn="r" rtl="1">
              <a:spcBef>
                <a:spcPts val="280"/>
              </a:spcBef>
              <a:buClr>
                <a:schemeClr val="accent3"/>
              </a:buClr>
              <a:buSzPct val="100000"/>
              <a:buFont typeface="Arial"/>
              <a:buChar char="•"/>
              <a:defRPr sz="1400" b="0" i="0" u="none" strike="noStrike" cap="none">
                <a:solidFill>
                  <a:schemeClr val="dk2"/>
                </a:solidFill>
                <a:latin typeface="Century Gothic"/>
                <a:ea typeface="Century Gothic"/>
                <a:cs typeface="Century Gothic"/>
                <a:sym typeface="Century Gothic"/>
              </a:defRPr>
            </a:lvl8pPr>
            <a:lvl9pPr marL="2377440" marR="0" lvl="8" indent="-104139" algn="r" rtl="1">
              <a:spcBef>
                <a:spcPts val="280"/>
              </a:spcBef>
              <a:buClr>
                <a:schemeClr val="accent4"/>
              </a:buClr>
              <a:buSzPct val="100000"/>
              <a:buFont typeface="Arial"/>
              <a:buChar char="•"/>
              <a:defRPr sz="1400" b="0" i="0" u="none" strike="noStrike" cap="none">
                <a:solidFill>
                  <a:schemeClr val="dk2"/>
                </a:solidFill>
                <a:latin typeface="Century Gothic"/>
                <a:ea typeface="Century Gothic"/>
                <a:cs typeface="Century Gothic"/>
                <a:sym typeface="Century Gothic"/>
              </a:defRPr>
            </a:lvl9pPr>
          </a:lstStyle>
          <a:p>
            <a:endParaRPr/>
          </a:p>
        </p:txBody>
      </p:sp>
      <p:sp>
        <p:nvSpPr>
          <p:cNvPr id="55" name="Shape 5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7" name="Shape 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1">
              <a:spcBef>
                <a:spcPts val="0"/>
              </a:spcBef>
              <a:buSzPct val="25000"/>
              <a:buNone/>
            </a:pPr>
            <a:fld id="{00000000-1234-1234-1234-123412341234}" type="slidenum">
              <a:rPr lang="en-US" sz="1200" b="0" i="0" u="none" strike="noStrike" cap="none">
                <a:solidFill>
                  <a:schemeClr val="dk2"/>
                </a:solidFill>
                <a:latin typeface="Century Gothic"/>
                <a:ea typeface="Century Gothic"/>
                <a:cs typeface="Century Gothic"/>
                <a:sym typeface="Century Gothic"/>
              </a:rPr>
              <a:t>‹#›</a:t>
            </a:fld>
            <a:endParaRPr lang="en-US" sz="1200" b="0" i="0" u="none" strike="noStrike" cap="none">
              <a:solidFill>
                <a:schemeClr val="dk2"/>
              </a:solidFill>
              <a:latin typeface="Century Gothic"/>
              <a:ea typeface="Century Gothic"/>
              <a:cs typeface="Century Gothic"/>
              <a:sym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محتويين">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26127" y="408371"/>
            <a:ext cx="8260672" cy="1039426"/>
          </a:xfrm>
          <a:prstGeom prst="rect">
            <a:avLst/>
          </a:prstGeom>
          <a:noFill/>
          <a:ln>
            <a:noFill/>
          </a:ln>
        </p:spPr>
        <p:txBody>
          <a:bodyPr lIns="91425" tIns="91425" rIns="91425" bIns="91425" anchor="ctr" anchorCtr="0"/>
          <a:lstStyle>
            <a:lvl1pPr marL="0" marR="0" lvl="0" indent="0" algn="ctr" rtl="1">
              <a:spcBef>
                <a:spcPts val="0"/>
              </a:spcBef>
              <a:buClr>
                <a:srgbClr val="6B7C72"/>
              </a:buClr>
              <a:buFont typeface="Book Antiqua"/>
              <a:buNone/>
              <a:defRPr sz="3500" b="0" i="0" u="none" strike="noStrike" cap="none">
                <a:solidFill>
                  <a:srgbClr val="6B7C72"/>
                </a:solidFill>
                <a:latin typeface="Book Antiqua"/>
                <a:ea typeface="Book Antiqua"/>
                <a:cs typeface="Book Antiqua"/>
                <a:sym typeface="Book Antiqu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426127" y="1719071"/>
            <a:ext cx="4038599" cy="4407407"/>
          </a:xfrm>
          <a:prstGeom prst="rect">
            <a:avLst/>
          </a:prstGeom>
          <a:noFill/>
          <a:ln>
            <a:noFill/>
          </a:ln>
        </p:spPr>
        <p:txBody>
          <a:bodyPr lIns="91425" tIns="91425" rIns="91425" bIns="91425" anchor="t" anchorCtr="0"/>
          <a:lstStyle>
            <a:lvl1pPr marL="342900" marR="0" lvl="0" indent="-50800" algn="r" rtl="1">
              <a:spcBef>
                <a:spcPts val="560"/>
              </a:spcBef>
              <a:buClr>
                <a:schemeClr val="accent1"/>
              </a:buClr>
              <a:buSzPct val="100000"/>
              <a:buFont typeface="Arial"/>
              <a:buChar char="•"/>
              <a:defRPr sz="2800" b="0" i="0" u="none" strike="noStrike" cap="none">
                <a:solidFill>
                  <a:schemeClr val="dk2"/>
                </a:solidFill>
                <a:latin typeface="Century Gothic"/>
                <a:ea typeface="Century Gothic"/>
                <a:cs typeface="Century Gothic"/>
                <a:sym typeface="Century Gothic"/>
              </a:defRPr>
            </a:lvl1pPr>
            <a:lvl2pPr marL="640080" marR="0" lvl="1" indent="-81280" algn="r" rtl="1">
              <a:spcBef>
                <a:spcPts val="480"/>
              </a:spcBef>
              <a:buClr>
                <a:schemeClr val="accent2"/>
              </a:buClr>
              <a:buSzPct val="100000"/>
              <a:buFont typeface="Arial"/>
              <a:buChar char="•"/>
              <a:defRPr sz="2400" b="0" i="0" u="none" strike="noStrike" cap="none">
                <a:solidFill>
                  <a:schemeClr val="dk2"/>
                </a:solidFill>
                <a:latin typeface="Century Gothic"/>
                <a:ea typeface="Century Gothic"/>
                <a:cs typeface="Century Gothic"/>
                <a:sym typeface="Century Gothic"/>
              </a:defRPr>
            </a:lvl2pPr>
            <a:lvl3pPr marL="914400" marR="0" lvl="2" indent="-101600" algn="r" rtl="1">
              <a:spcBef>
                <a:spcPts val="400"/>
              </a:spcBef>
              <a:buClr>
                <a:schemeClr val="accent3"/>
              </a:buClr>
              <a:buSzPct val="100000"/>
              <a:buFont typeface="Arial"/>
              <a:buChar char="•"/>
              <a:defRPr sz="2000" b="0" i="0" u="none" strike="noStrike" cap="none">
                <a:solidFill>
                  <a:schemeClr val="dk2"/>
                </a:solidFill>
                <a:latin typeface="Century Gothic"/>
                <a:ea typeface="Century Gothic"/>
                <a:cs typeface="Century Gothic"/>
                <a:sym typeface="Century Gothic"/>
              </a:defRPr>
            </a:lvl3pPr>
            <a:lvl4pPr marL="1280160" marR="0" lvl="3" indent="-124460" algn="r" rtl="1">
              <a:spcBef>
                <a:spcPts val="360"/>
              </a:spcBef>
              <a:buClr>
                <a:schemeClr val="accent4"/>
              </a:buClr>
              <a:buSzPct val="100000"/>
              <a:buFont typeface="Arial"/>
              <a:buChar char="•"/>
              <a:defRPr sz="1800" b="0" i="0" u="none" strike="noStrike" cap="none">
                <a:solidFill>
                  <a:schemeClr val="dk2"/>
                </a:solidFill>
                <a:latin typeface="Century Gothic"/>
                <a:ea typeface="Century Gothic"/>
                <a:cs typeface="Century Gothic"/>
                <a:sym typeface="Century Gothic"/>
              </a:defRPr>
            </a:lvl4pPr>
            <a:lvl5pPr marL="1554480" marR="0" lvl="4" indent="-119380" algn="r" rtl="1">
              <a:spcBef>
                <a:spcPts val="360"/>
              </a:spcBef>
              <a:buClr>
                <a:schemeClr val="accent5"/>
              </a:buClr>
              <a:buSzPct val="100000"/>
              <a:buFont typeface="Arial"/>
              <a:buChar char="•"/>
              <a:defRPr sz="1800" b="0" i="0" u="none" strike="noStrike" cap="none">
                <a:solidFill>
                  <a:schemeClr val="dk2"/>
                </a:solidFill>
                <a:latin typeface="Century Gothic"/>
                <a:ea typeface="Century Gothic"/>
                <a:cs typeface="Century Gothic"/>
                <a:sym typeface="Century Gothic"/>
              </a:defRPr>
            </a:lvl5pPr>
            <a:lvl6pPr marL="1737360" marR="0" lvl="5" indent="-73660" algn="r" rtl="1">
              <a:spcBef>
                <a:spcPts val="360"/>
              </a:spcBef>
              <a:buClr>
                <a:schemeClr val="accent1"/>
              </a:buClr>
              <a:buSzPct val="100000"/>
              <a:buFont typeface="Arial"/>
              <a:buChar char="•"/>
              <a:defRPr sz="1800" b="0" i="0" u="none" strike="noStrike" cap="none">
                <a:solidFill>
                  <a:schemeClr val="dk2"/>
                </a:solidFill>
                <a:latin typeface="Century Gothic"/>
                <a:ea typeface="Century Gothic"/>
                <a:cs typeface="Century Gothic"/>
                <a:sym typeface="Century Gothic"/>
              </a:defRPr>
            </a:lvl6pPr>
            <a:lvl7pPr marL="2011679" marR="0" lvl="6" indent="-68579" algn="r" rtl="1">
              <a:spcBef>
                <a:spcPts val="360"/>
              </a:spcBef>
              <a:buClr>
                <a:schemeClr val="accent2"/>
              </a:buClr>
              <a:buSzPct val="100000"/>
              <a:buFont typeface="Arial"/>
              <a:buChar char="•"/>
              <a:defRPr sz="1800" b="0" i="0" u="none" strike="noStrike" cap="none">
                <a:solidFill>
                  <a:schemeClr val="dk2"/>
                </a:solidFill>
                <a:latin typeface="Century Gothic"/>
                <a:ea typeface="Century Gothic"/>
                <a:cs typeface="Century Gothic"/>
                <a:sym typeface="Century Gothic"/>
              </a:defRPr>
            </a:lvl7pPr>
            <a:lvl8pPr marL="2194560" marR="0" lvl="7" indent="-73660" algn="r" rtl="1">
              <a:spcBef>
                <a:spcPts val="360"/>
              </a:spcBef>
              <a:buClr>
                <a:schemeClr val="accent3"/>
              </a:buClr>
              <a:buSzPct val="100000"/>
              <a:buFont typeface="Arial"/>
              <a:buChar char="•"/>
              <a:defRPr sz="1800" b="0" i="0" u="none" strike="noStrike" cap="none">
                <a:solidFill>
                  <a:schemeClr val="dk2"/>
                </a:solidFill>
                <a:latin typeface="Century Gothic"/>
                <a:ea typeface="Century Gothic"/>
                <a:cs typeface="Century Gothic"/>
                <a:sym typeface="Century Gothic"/>
              </a:defRPr>
            </a:lvl8pPr>
            <a:lvl9pPr marL="2377440" marR="0" lvl="8" indent="-78739" algn="r" rtl="1">
              <a:spcBef>
                <a:spcPts val="360"/>
              </a:spcBef>
              <a:buClr>
                <a:schemeClr val="accent4"/>
              </a:buClr>
              <a:buSzPct val="100000"/>
              <a:buFont typeface="Arial"/>
              <a:buChar char="•"/>
              <a:defRPr sz="1800" b="0" i="0" u="none" strike="noStrike" cap="none">
                <a:solidFill>
                  <a:schemeClr val="dk2"/>
                </a:solidFill>
                <a:latin typeface="Century Gothic"/>
                <a:ea typeface="Century Gothic"/>
                <a:cs typeface="Century Gothic"/>
                <a:sym typeface="Century Gothic"/>
              </a:defRPr>
            </a:lvl9pPr>
          </a:lstStyle>
          <a:p>
            <a:endParaRPr/>
          </a:p>
        </p:txBody>
      </p:sp>
      <p:sp>
        <p:nvSpPr>
          <p:cNvPr id="61" name="Shape 61"/>
          <p:cNvSpPr txBox="1">
            <a:spLocks noGrp="1"/>
          </p:cNvSpPr>
          <p:nvPr>
            <p:ph type="body" idx="2"/>
          </p:nvPr>
        </p:nvSpPr>
        <p:spPr>
          <a:xfrm>
            <a:off x="4648200" y="1719071"/>
            <a:ext cx="4038599" cy="4407407"/>
          </a:xfrm>
          <a:prstGeom prst="rect">
            <a:avLst/>
          </a:prstGeom>
          <a:noFill/>
          <a:ln>
            <a:noFill/>
          </a:ln>
        </p:spPr>
        <p:txBody>
          <a:bodyPr lIns="91425" tIns="91425" rIns="91425" bIns="91425" anchor="t" anchorCtr="0"/>
          <a:lstStyle>
            <a:lvl1pPr marL="342900" marR="0" lvl="0" indent="-50800" algn="r" rtl="1">
              <a:spcBef>
                <a:spcPts val="560"/>
              </a:spcBef>
              <a:buClr>
                <a:schemeClr val="accent1"/>
              </a:buClr>
              <a:buSzPct val="100000"/>
              <a:buFont typeface="Arial"/>
              <a:buChar char="•"/>
              <a:defRPr sz="2800" b="0" i="0" u="none" strike="noStrike" cap="none">
                <a:solidFill>
                  <a:schemeClr val="dk2"/>
                </a:solidFill>
                <a:latin typeface="Century Gothic"/>
                <a:ea typeface="Century Gothic"/>
                <a:cs typeface="Century Gothic"/>
                <a:sym typeface="Century Gothic"/>
              </a:defRPr>
            </a:lvl1pPr>
            <a:lvl2pPr marL="640080" marR="0" lvl="1" indent="-81280" algn="r" rtl="1">
              <a:spcBef>
                <a:spcPts val="480"/>
              </a:spcBef>
              <a:buClr>
                <a:schemeClr val="accent2"/>
              </a:buClr>
              <a:buSzPct val="100000"/>
              <a:buFont typeface="Arial"/>
              <a:buChar char="•"/>
              <a:defRPr sz="2400" b="0" i="0" u="none" strike="noStrike" cap="none">
                <a:solidFill>
                  <a:schemeClr val="dk2"/>
                </a:solidFill>
                <a:latin typeface="Century Gothic"/>
                <a:ea typeface="Century Gothic"/>
                <a:cs typeface="Century Gothic"/>
                <a:sym typeface="Century Gothic"/>
              </a:defRPr>
            </a:lvl2pPr>
            <a:lvl3pPr marL="914400" marR="0" lvl="2" indent="-101600" algn="r" rtl="1">
              <a:spcBef>
                <a:spcPts val="400"/>
              </a:spcBef>
              <a:buClr>
                <a:schemeClr val="accent3"/>
              </a:buClr>
              <a:buSzPct val="100000"/>
              <a:buFont typeface="Arial"/>
              <a:buChar char="•"/>
              <a:defRPr sz="2000" b="0" i="0" u="none" strike="noStrike" cap="none">
                <a:solidFill>
                  <a:schemeClr val="dk2"/>
                </a:solidFill>
                <a:latin typeface="Century Gothic"/>
                <a:ea typeface="Century Gothic"/>
                <a:cs typeface="Century Gothic"/>
                <a:sym typeface="Century Gothic"/>
              </a:defRPr>
            </a:lvl3pPr>
            <a:lvl4pPr marL="1280160" marR="0" lvl="3" indent="-124460" algn="r" rtl="1">
              <a:spcBef>
                <a:spcPts val="360"/>
              </a:spcBef>
              <a:buClr>
                <a:schemeClr val="accent4"/>
              </a:buClr>
              <a:buSzPct val="100000"/>
              <a:buFont typeface="Arial"/>
              <a:buChar char="•"/>
              <a:defRPr sz="1800" b="0" i="0" u="none" strike="noStrike" cap="none">
                <a:solidFill>
                  <a:schemeClr val="dk2"/>
                </a:solidFill>
                <a:latin typeface="Century Gothic"/>
                <a:ea typeface="Century Gothic"/>
                <a:cs typeface="Century Gothic"/>
                <a:sym typeface="Century Gothic"/>
              </a:defRPr>
            </a:lvl4pPr>
            <a:lvl5pPr marL="1554480" marR="0" lvl="4" indent="-119380" algn="r" rtl="1">
              <a:spcBef>
                <a:spcPts val="360"/>
              </a:spcBef>
              <a:buClr>
                <a:schemeClr val="accent5"/>
              </a:buClr>
              <a:buSzPct val="100000"/>
              <a:buFont typeface="Arial"/>
              <a:buChar char="•"/>
              <a:defRPr sz="1800" b="0" i="0" u="none" strike="noStrike" cap="none">
                <a:solidFill>
                  <a:schemeClr val="dk2"/>
                </a:solidFill>
                <a:latin typeface="Century Gothic"/>
                <a:ea typeface="Century Gothic"/>
                <a:cs typeface="Century Gothic"/>
                <a:sym typeface="Century Gothic"/>
              </a:defRPr>
            </a:lvl5pPr>
            <a:lvl6pPr marL="1737360" marR="0" lvl="5" indent="-73660" algn="r" rtl="1">
              <a:spcBef>
                <a:spcPts val="360"/>
              </a:spcBef>
              <a:buClr>
                <a:schemeClr val="accent1"/>
              </a:buClr>
              <a:buSzPct val="100000"/>
              <a:buFont typeface="Arial"/>
              <a:buChar char="•"/>
              <a:defRPr sz="1800" b="0" i="0" u="none" strike="noStrike" cap="none">
                <a:solidFill>
                  <a:schemeClr val="dk2"/>
                </a:solidFill>
                <a:latin typeface="Century Gothic"/>
                <a:ea typeface="Century Gothic"/>
                <a:cs typeface="Century Gothic"/>
                <a:sym typeface="Century Gothic"/>
              </a:defRPr>
            </a:lvl6pPr>
            <a:lvl7pPr marL="2011679" marR="0" lvl="6" indent="-68579" algn="r" rtl="1">
              <a:spcBef>
                <a:spcPts val="360"/>
              </a:spcBef>
              <a:buClr>
                <a:schemeClr val="accent2"/>
              </a:buClr>
              <a:buSzPct val="100000"/>
              <a:buFont typeface="Arial"/>
              <a:buChar char="•"/>
              <a:defRPr sz="1800" b="0" i="0" u="none" strike="noStrike" cap="none">
                <a:solidFill>
                  <a:schemeClr val="dk2"/>
                </a:solidFill>
                <a:latin typeface="Century Gothic"/>
                <a:ea typeface="Century Gothic"/>
                <a:cs typeface="Century Gothic"/>
                <a:sym typeface="Century Gothic"/>
              </a:defRPr>
            </a:lvl7pPr>
            <a:lvl8pPr marL="2194560" marR="0" lvl="7" indent="-73660" algn="r" rtl="1">
              <a:spcBef>
                <a:spcPts val="360"/>
              </a:spcBef>
              <a:buClr>
                <a:schemeClr val="accent3"/>
              </a:buClr>
              <a:buSzPct val="100000"/>
              <a:buFont typeface="Arial"/>
              <a:buChar char="•"/>
              <a:defRPr sz="1800" b="0" i="0" u="none" strike="noStrike" cap="none">
                <a:solidFill>
                  <a:schemeClr val="dk2"/>
                </a:solidFill>
                <a:latin typeface="Century Gothic"/>
                <a:ea typeface="Century Gothic"/>
                <a:cs typeface="Century Gothic"/>
                <a:sym typeface="Century Gothic"/>
              </a:defRPr>
            </a:lvl8pPr>
            <a:lvl9pPr marL="2377440" marR="0" lvl="8" indent="-78739" algn="r" rtl="1">
              <a:spcBef>
                <a:spcPts val="360"/>
              </a:spcBef>
              <a:buClr>
                <a:schemeClr val="accent4"/>
              </a:buClr>
              <a:buSzPct val="100000"/>
              <a:buFont typeface="Arial"/>
              <a:buChar char="•"/>
              <a:defRPr sz="1800" b="0" i="0" u="none" strike="noStrike" cap="none">
                <a:solidFill>
                  <a:schemeClr val="dk2"/>
                </a:solidFill>
                <a:latin typeface="Century Gothic"/>
                <a:ea typeface="Century Gothic"/>
                <a:cs typeface="Century Gothic"/>
                <a:sym typeface="Century Gothic"/>
              </a:defRPr>
            </a:lvl9pPr>
          </a:lstStyle>
          <a:p>
            <a:endParaRPr/>
          </a:p>
        </p:txBody>
      </p:sp>
      <p:sp>
        <p:nvSpPr>
          <p:cNvPr id="62" name="Shape 6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4" name="Shape 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1">
              <a:spcBef>
                <a:spcPts val="0"/>
              </a:spcBef>
              <a:buSzPct val="25000"/>
              <a:buNone/>
            </a:pPr>
            <a:fld id="{00000000-1234-1234-1234-123412341234}" type="slidenum">
              <a:rPr lang="en-US" sz="1200" b="0" i="0" u="none" strike="noStrike" cap="none">
                <a:solidFill>
                  <a:schemeClr val="dk2"/>
                </a:solidFill>
                <a:latin typeface="Century Gothic"/>
                <a:ea typeface="Century Gothic"/>
                <a:cs typeface="Century Gothic"/>
                <a:sym typeface="Century Gothic"/>
              </a:rPr>
              <a:t>‹#›</a:t>
            </a:fld>
            <a:endParaRPr lang="en-US" sz="1200" b="0" i="0" u="none" strike="noStrike" cap="none">
              <a:solidFill>
                <a:schemeClr val="dk2"/>
              </a:solidFill>
              <a:latin typeface="Century Gothic"/>
              <a:ea typeface="Century Gothic"/>
              <a:cs typeface="Century Gothic"/>
              <a:sym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مقارنة">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426127" y="408371"/>
            <a:ext cx="8260672" cy="1039426"/>
          </a:xfrm>
          <a:prstGeom prst="rect">
            <a:avLst/>
          </a:prstGeom>
          <a:noFill/>
          <a:ln>
            <a:noFill/>
          </a:ln>
        </p:spPr>
        <p:txBody>
          <a:bodyPr lIns="91425" tIns="91425" rIns="91425" bIns="91425" anchor="ctr" anchorCtr="0"/>
          <a:lstStyle>
            <a:lvl1pPr marL="0" marR="0" lvl="0" indent="0" algn="ctr" rtl="1">
              <a:spcBef>
                <a:spcPts val="0"/>
              </a:spcBef>
              <a:buClr>
                <a:srgbClr val="6B7C72"/>
              </a:buClr>
              <a:buFont typeface="Book Antiqua"/>
              <a:buNone/>
              <a:defRPr sz="3500" b="0" i="0" u="none" strike="noStrike" cap="none">
                <a:solidFill>
                  <a:srgbClr val="6B7C72"/>
                </a:solidFill>
                <a:latin typeface="Book Antiqua"/>
                <a:ea typeface="Book Antiqua"/>
                <a:cs typeface="Book Antiqua"/>
                <a:sym typeface="Book Antiqu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txBox="1">
            <a:spLocks noGrp="1"/>
          </p:cNvSpPr>
          <p:nvPr>
            <p:ph type="body" idx="1"/>
          </p:nvPr>
        </p:nvSpPr>
        <p:spPr>
          <a:xfrm>
            <a:off x="426127" y="1722438"/>
            <a:ext cx="4040187" cy="639762"/>
          </a:xfrm>
          <a:prstGeom prst="rect">
            <a:avLst/>
          </a:prstGeom>
          <a:noFill/>
          <a:ln>
            <a:noFill/>
          </a:ln>
        </p:spPr>
        <p:txBody>
          <a:bodyPr lIns="91425" tIns="91425" rIns="91425" bIns="91425" anchor="b" anchorCtr="0"/>
          <a:lstStyle>
            <a:lvl1pPr marL="0" marR="0" lvl="0" indent="0" algn="ctr" rtl="1">
              <a:spcBef>
                <a:spcPts val="440"/>
              </a:spcBef>
              <a:buClr>
                <a:schemeClr val="accent1"/>
              </a:buClr>
              <a:buFont typeface="Arial"/>
              <a:buNone/>
              <a:defRPr sz="2200" b="1" i="0" u="none" strike="noStrike" cap="none">
                <a:solidFill>
                  <a:schemeClr val="dk2"/>
                </a:solidFill>
                <a:latin typeface="Century Gothic"/>
                <a:ea typeface="Century Gothic"/>
                <a:cs typeface="Century Gothic"/>
                <a:sym typeface="Century Gothic"/>
              </a:defRPr>
            </a:lvl1pPr>
            <a:lvl2pPr marL="457200" marR="0" lvl="1" indent="0" algn="r" rtl="1">
              <a:spcBef>
                <a:spcPts val="400"/>
              </a:spcBef>
              <a:buClr>
                <a:schemeClr val="accent2"/>
              </a:buClr>
              <a:buFont typeface="Arial"/>
              <a:buNone/>
              <a:defRPr sz="2000" b="1" i="0" u="none" strike="noStrike" cap="none">
                <a:solidFill>
                  <a:schemeClr val="dk2"/>
                </a:solidFill>
                <a:latin typeface="Century Gothic"/>
                <a:ea typeface="Century Gothic"/>
                <a:cs typeface="Century Gothic"/>
                <a:sym typeface="Century Gothic"/>
              </a:defRPr>
            </a:lvl2pPr>
            <a:lvl3pPr marL="914400" marR="0" lvl="2" indent="0" algn="r" rtl="1">
              <a:spcBef>
                <a:spcPts val="360"/>
              </a:spcBef>
              <a:buClr>
                <a:schemeClr val="accent3"/>
              </a:buClr>
              <a:buFont typeface="Arial"/>
              <a:buNone/>
              <a:defRPr sz="1800" b="1" i="0" u="none" strike="noStrike" cap="none">
                <a:solidFill>
                  <a:schemeClr val="dk2"/>
                </a:solidFill>
                <a:latin typeface="Century Gothic"/>
                <a:ea typeface="Century Gothic"/>
                <a:cs typeface="Century Gothic"/>
                <a:sym typeface="Century Gothic"/>
              </a:defRPr>
            </a:lvl3pPr>
            <a:lvl4pPr marL="1371600" marR="0" lvl="3" indent="0" algn="r" rtl="1">
              <a:spcBef>
                <a:spcPts val="320"/>
              </a:spcBef>
              <a:buClr>
                <a:schemeClr val="accent4"/>
              </a:buClr>
              <a:buFont typeface="Arial"/>
              <a:buNone/>
              <a:defRPr sz="1600" b="1" i="0" u="none" strike="noStrike" cap="none">
                <a:solidFill>
                  <a:schemeClr val="dk2"/>
                </a:solidFill>
                <a:latin typeface="Century Gothic"/>
                <a:ea typeface="Century Gothic"/>
                <a:cs typeface="Century Gothic"/>
                <a:sym typeface="Century Gothic"/>
              </a:defRPr>
            </a:lvl4pPr>
            <a:lvl5pPr marL="1828800" marR="0" lvl="4" indent="0" algn="r" rtl="1">
              <a:spcBef>
                <a:spcPts val="320"/>
              </a:spcBef>
              <a:buClr>
                <a:schemeClr val="accent5"/>
              </a:buClr>
              <a:buFont typeface="Arial"/>
              <a:buNone/>
              <a:defRPr sz="1600" b="1" i="0" u="none" strike="noStrike" cap="none">
                <a:solidFill>
                  <a:schemeClr val="dk2"/>
                </a:solidFill>
                <a:latin typeface="Century Gothic"/>
                <a:ea typeface="Century Gothic"/>
                <a:cs typeface="Century Gothic"/>
                <a:sym typeface="Century Gothic"/>
              </a:defRPr>
            </a:lvl5pPr>
            <a:lvl6pPr marL="2286000" marR="0" lvl="5" indent="0" algn="r" rtl="1">
              <a:spcBef>
                <a:spcPts val="320"/>
              </a:spcBef>
              <a:buClr>
                <a:schemeClr val="accent1"/>
              </a:buClr>
              <a:buFont typeface="Arial"/>
              <a:buNone/>
              <a:defRPr sz="1600" b="1" i="0" u="none" strike="noStrike" cap="none">
                <a:solidFill>
                  <a:schemeClr val="dk2"/>
                </a:solidFill>
                <a:latin typeface="Century Gothic"/>
                <a:ea typeface="Century Gothic"/>
                <a:cs typeface="Century Gothic"/>
                <a:sym typeface="Century Gothic"/>
              </a:defRPr>
            </a:lvl6pPr>
            <a:lvl7pPr marL="2743200" marR="0" lvl="6" indent="0" algn="r" rtl="1">
              <a:spcBef>
                <a:spcPts val="320"/>
              </a:spcBef>
              <a:buClr>
                <a:schemeClr val="accent2"/>
              </a:buClr>
              <a:buFont typeface="Arial"/>
              <a:buNone/>
              <a:defRPr sz="1600" b="1" i="0" u="none" strike="noStrike" cap="none">
                <a:solidFill>
                  <a:schemeClr val="dk2"/>
                </a:solidFill>
                <a:latin typeface="Century Gothic"/>
                <a:ea typeface="Century Gothic"/>
                <a:cs typeface="Century Gothic"/>
                <a:sym typeface="Century Gothic"/>
              </a:defRPr>
            </a:lvl7pPr>
            <a:lvl8pPr marL="3200400" marR="0" lvl="7" indent="0" algn="r" rtl="1">
              <a:spcBef>
                <a:spcPts val="320"/>
              </a:spcBef>
              <a:buClr>
                <a:schemeClr val="accent3"/>
              </a:buClr>
              <a:buFont typeface="Arial"/>
              <a:buNone/>
              <a:defRPr sz="1600" b="1" i="0" u="none" strike="noStrike" cap="none">
                <a:solidFill>
                  <a:schemeClr val="dk2"/>
                </a:solidFill>
                <a:latin typeface="Century Gothic"/>
                <a:ea typeface="Century Gothic"/>
                <a:cs typeface="Century Gothic"/>
                <a:sym typeface="Century Gothic"/>
              </a:defRPr>
            </a:lvl8pPr>
            <a:lvl9pPr marL="3657600" marR="0" lvl="8" indent="0" algn="r" rtl="1">
              <a:spcBef>
                <a:spcPts val="320"/>
              </a:spcBef>
              <a:buClr>
                <a:schemeClr val="accent4"/>
              </a:buClr>
              <a:buFont typeface="Arial"/>
              <a:buNone/>
              <a:defRPr sz="1600" b="1" i="0" u="none" strike="noStrike" cap="none">
                <a:solidFill>
                  <a:schemeClr val="dk2"/>
                </a:solidFill>
                <a:latin typeface="Century Gothic"/>
                <a:ea typeface="Century Gothic"/>
                <a:cs typeface="Century Gothic"/>
                <a:sym typeface="Century Gothic"/>
              </a:defRPr>
            </a:lvl9pPr>
          </a:lstStyle>
          <a:p>
            <a:endParaRPr/>
          </a:p>
        </p:txBody>
      </p:sp>
      <p:sp>
        <p:nvSpPr>
          <p:cNvPr id="68" name="Shape 68"/>
          <p:cNvSpPr txBox="1">
            <a:spLocks noGrp="1"/>
          </p:cNvSpPr>
          <p:nvPr>
            <p:ph type="body" idx="2"/>
          </p:nvPr>
        </p:nvSpPr>
        <p:spPr>
          <a:xfrm>
            <a:off x="426127" y="2438400"/>
            <a:ext cx="4040187" cy="3687762"/>
          </a:xfrm>
          <a:prstGeom prst="rect">
            <a:avLst/>
          </a:prstGeom>
          <a:noFill/>
          <a:ln>
            <a:noFill/>
          </a:ln>
        </p:spPr>
        <p:txBody>
          <a:bodyPr lIns="91425" tIns="91425" rIns="91425" bIns="91425" anchor="t" anchorCtr="0"/>
          <a:lstStyle>
            <a:lvl1pPr marL="342900" marR="0" lvl="0" indent="-76200" algn="r" rtl="1">
              <a:spcBef>
                <a:spcPts val="480"/>
              </a:spcBef>
              <a:buClr>
                <a:schemeClr val="accent1"/>
              </a:buClr>
              <a:buSzPct val="100000"/>
              <a:buFont typeface="Arial"/>
              <a:buChar char="•"/>
              <a:defRPr sz="2400" b="0" i="0" u="none" strike="noStrike" cap="none">
                <a:solidFill>
                  <a:schemeClr val="dk2"/>
                </a:solidFill>
                <a:latin typeface="Century Gothic"/>
                <a:ea typeface="Century Gothic"/>
                <a:cs typeface="Century Gothic"/>
                <a:sym typeface="Century Gothic"/>
              </a:defRPr>
            </a:lvl1pPr>
            <a:lvl2pPr marL="640080" marR="0" lvl="1" indent="-106680" algn="r" rtl="1">
              <a:spcBef>
                <a:spcPts val="400"/>
              </a:spcBef>
              <a:buClr>
                <a:schemeClr val="accent2"/>
              </a:buClr>
              <a:buSzPct val="100000"/>
              <a:buFont typeface="Arial"/>
              <a:buChar char="•"/>
              <a:defRPr sz="2000" b="0" i="0" u="none" strike="noStrike" cap="none">
                <a:solidFill>
                  <a:schemeClr val="dk2"/>
                </a:solidFill>
                <a:latin typeface="Century Gothic"/>
                <a:ea typeface="Century Gothic"/>
                <a:cs typeface="Century Gothic"/>
                <a:sym typeface="Century Gothic"/>
              </a:defRPr>
            </a:lvl2pPr>
            <a:lvl3pPr marL="914400" marR="0" lvl="2" indent="-114300" algn="r" rtl="1">
              <a:spcBef>
                <a:spcPts val="360"/>
              </a:spcBef>
              <a:buClr>
                <a:schemeClr val="accent3"/>
              </a:buClr>
              <a:buSzPct val="100000"/>
              <a:buFont typeface="Arial"/>
              <a:buChar char="•"/>
              <a:defRPr sz="1800" b="0" i="0" u="none" strike="noStrike" cap="none">
                <a:solidFill>
                  <a:schemeClr val="dk2"/>
                </a:solidFill>
                <a:latin typeface="Century Gothic"/>
                <a:ea typeface="Century Gothic"/>
                <a:cs typeface="Century Gothic"/>
                <a:sym typeface="Century Gothic"/>
              </a:defRPr>
            </a:lvl3pPr>
            <a:lvl4pPr marL="1280160" marR="0" lvl="3" indent="-137160" algn="r" rtl="1">
              <a:spcBef>
                <a:spcPts val="320"/>
              </a:spcBef>
              <a:buClr>
                <a:schemeClr val="accent4"/>
              </a:buClr>
              <a:buSzPct val="100000"/>
              <a:buFont typeface="Arial"/>
              <a:buChar char="•"/>
              <a:defRPr sz="1600" b="0" i="0" u="none" strike="noStrike" cap="none">
                <a:solidFill>
                  <a:schemeClr val="dk2"/>
                </a:solidFill>
                <a:latin typeface="Century Gothic"/>
                <a:ea typeface="Century Gothic"/>
                <a:cs typeface="Century Gothic"/>
                <a:sym typeface="Century Gothic"/>
              </a:defRPr>
            </a:lvl4pPr>
            <a:lvl5pPr marL="1554480" marR="0" lvl="4" indent="-132080" algn="r" rtl="1">
              <a:spcBef>
                <a:spcPts val="320"/>
              </a:spcBef>
              <a:buClr>
                <a:schemeClr val="accent5"/>
              </a:buClr>
              <a:buSzPct val="100000"/>
              <a:buFont typeface="Arial"/>
              <a:buChar char="•"/>
              <a:defRPr sz="1600" b="0" i="0" u="none" strike="noStrike" cap="none">
                <a:solidFill>
                  <a:schemeClr val="dk2"/>
                </a:solidFill>
                <a:latin typeface="Century Gothic"/>
                <a:ea typeface="Century Gothic"/>
                <a:cs typeface="Century Gothic"/>
                <a:sym typeface="Century Gothic"/>
              </a:defRPr>
            </a:lvl5pPr>
            <a:lvl6pPr marL="1737360" marR="0" lvl="5" indent="-86360" algn="r" rtl="1">
              <a:spcBef>
                <a:spcPts val="320"/>
              </a:spcBef>
              <a:buClr>
                <a:schemeClr val="accent1"/>
              </a:buClr>
              <a:buSzPct val="100000"/>
              <a:buFont typeface="Arial"/>
              <a:buChar char="•"/>
              <a:defRPr sz="1600" b="0" i="0" u="none" strike="noStrike" cap="none">
                <a:solidFill>
                  <a:schemeClr val="dk2"/>
                </a:solidFill>
                <a:latin typeface="Century Gothic"/>
                <a:ea typeface="Century Gothic"/>
                <a:cs typeface="Century Gothic"/>
                <a:sym typeface="Century Gothic"/>
              </a:defRPr>
            </a:lvl6pPr>
            <a:lvl7pPr marL="2011679" marR="0" lvl="6" indent="-81279" algn="r" rtl="1">
              <a:spcBef>
                <a:spcPts val="320"/>
              </a:spcBef>
              <a:buClr>
                <a:schemeClr val="accent2"/>
              </a:buClr>
              <a:buSzPct val="100000"/>
              <a:buFont typeface="Arial"/>
              <a:buChar char="•"/>
              <a:defRPr sz="1600" b="0" i="0" u="none" strike="noStrike" cap="none">
                <a:solidFill>
                  <a:schemeClr val="dk2"/>
                </a:solidFill>
                <a:latin typeface="Century Gothic"/>
                <a:ea typeface="Century Gothic"/>
                <a:cs typeface="Century Gothic"/>
                <a:sym typeface="Century Gothic"/>
              </a:defRPr>
            </a:lvl7pPr>
            <a:lvl8pPr marL="2194560" marR="0" lvl="7" indent="-86360" algn="r" rtl="1">
              <a:spcBef>
                <a:spcPts val="320"/>
              </a:spcBef>
              <a:buClr>
                <a:schemeClr val="accent3"/>
              </a:buClr>
              <a:buSzPct val="100000"/>
              <a:buFont typeface="Arial"/>
              <a:buChar char="•"/>
              <a:defRPr sz="1600" b="0" i="0" u="none" strike="noStrike" cap="none">
                <a:solidFill>
                  <a:schemeClr val="dk2"/>
                </a:solidFill>
                <a:latin typeface="Century Gothic"/>
                <a:ea typeface="Century Gothic"/>
                <a:cs typeface="Century Gothic"/>
                <a:sym typeface="Century Gothic"/>
              </a:defRPr>
            </a:lvl8pPr>
            <a:lvl9pPr marL="2377440" marR="0" lvl="8" indent="-91439" algn="r" rtl="1">
              <a:spcBef>
                <a:spcPts val="320"/>
              </a:spcBef>
              <a:buClr>
                <a:schemeClr val="accent4"/>
              </a:buClr>
              <a:buSzPct val="100000"/>
              <a:buFont typeface="Arial"/>
              <a:buChar char="•"/>
              <a:defRPr sz="1600" b="0" i="0" u="none" strike="noStrike" cap="none">
                <a:solidFill>
                  <a:schemeClr val="dk2"/>
                </a:solidFill>
                <a:latin typeface="Century Gothic"/>
                <a:ea typeface="Century Gothic"/>
                <a:cs typeface="Century Gothic"/>
                <a:sym typeface="Century Gothic"/>
              </a:defRPr>
            </a:lvl9pPr>
          </a:lstStyle>
          <a:p>
            <a:endParaRPr/>
          </a:p>
        </p:txBody>
      </p:sp>
      <p:sp>
        <p:nvSpPr>
          <p:cNvPr id="69" name="Shape 69"/>
          <p:cNvSpPr txBox="1">
            <a:spLocks noGrp="1"/>
          </p:cNvSpPr>
          <p:nvPr>
            <p:ph type="body" idx="3"/>
          </p:nvPr>
        </p:nvSpPr>
        <p:spPr>
          <a:xfrm>
            <a:off x="4645025" y="1722438"/>
            <a:ext cx="4041774" cy="639762"/>
          </a:xfrm>
          <a:prstGeom prst="rect">
            <a:avLst/>
          </a:prstGeom>
          <a:noFill/>
          <a:ln>
            <a:noFill/>
          </a:ln>
        </p:spPr>
        <p:txBody>
          <a:bodyPr lIns="91425" tIns="91425" rIns="91425" bIns="91425" anchor="b" anchorCtr="0"/>
          <a:lstStyle>
            <a:lvl1pPr marL="0" marR="0" lvl="0" indent="0" algn="ctr" rtl="1">
              <a:spcBef>
                <a:spcPts val="440"/>
              </a:spcBef>
              <a:buClr>
                <a:schemeClr val="accent1"/>
              </a:buClr>
              <a:buFont typeface="Arial"/>
              <a:buNone/>
              <a:defRPr sz="2200" b="1" i="0" u="none" strike="noStrike" cap="none">
                <a:solidFill>
                  <a:schemeClr val="dk2"/>
                </a:solidFill>
                <a:latin typeface="Century Gothic"/>
                <a:ea typeface="Century Gothic"/>
                <a:cs typeface="Century Gothic"/>
                <a:sym typeface="Century Gothic"/>
              </a:defRPr>
            </a:lvl1pPr>
            <a:lvl2pPr marL="457200" marR="0" lvl="1" indent="0" algn="r" rtl="1">
              <a:spcBef>
                <a:spcPts val="400"/>
              </a:spcBef>
              <a:buClr>
                <a:schemeClr val="accent2"/>
              </a:buClr>
              <a:buFont typeface="Arial"/>
              <a:buNone/>
              <a:defRPr sz="2000" b="1" i="0" u="none" strike="noStrike" cap="none">
                <a:solidFill>
                  <a:schemeClr val="dk2"/>
                </a:solidFill>
                <a:latin typeface="Century Gothic"/>
                <a:ea typeface="Century Gothic"/>
                <a:cs typeface="Century Gothic"/>
                <a:sym typeface="Century Gothic"/>
              </a:defRPr>
            </a:lvl2pPr>
            <a:lvl3pPr marL="914400" marR="0" lvl="2" indent="0" algn="r" rtl="1">
              <a:spcBef>
                <a:spcPts val="360"/>
              </a:spcBef>
              <a:buClr>
                <a:schemeClr val="accent3"/>
              </a:buClr>
              <a:buFont typeface="Arial"/>
              <a:buNone/>
              <a:defRPr sz="1800" b="1" i="0" u="none" strike="noStrike" cap="none">
                <a:solidFill>
                  <a:schemeClr val="dk2"/>
                </a:solidFill>
                <a:latin typeface="Century Gothic"/>
                <a:ea typeface="Century Gothic"/>
                <a:cs typeface="Century Gothic"/>
                <a:sym typeface="Century Gothic"/>
              </a:defRPr>
            </a:lvl3pPr>
            <a:lvl4pPr marL="1371600" marR="0" lvl="3" indent="0" algn="r" rtl="1">
              <a:spcBef>
                <a:spcPts val="320"/>
              </a:spcBef>
              <a:buClr>
                <a:schemeClr val="accent4"/>
              </a:buClr>
              <a:buFont typeface="Arial"/>
              <a:buNone/>
              <a:defRPr sz="1600" b="1" i="0" u="none" strike="noStrike" cap="none">
                <a:solidFill>
                  <a:schemeClr val="dk2"/>
                </a:solidFill>
                <a:latin typeface="Century Gothic"/>
                <a:ea typeface="Century Gothic"/>
                <a:cs typeface="Century Gothic"/>
                <a:sym typeface="Century Gothic"/>
              </a:defRPr>
            </a:lvl4pPr>
            <a:lvl5pPr marL="1828800" marR="0" lvl="4" indent="0" algn="r" rtl="1">
              <a:spcBef>
                <a:spcPts val="320"/>
              </a:spcBef>
              <a:buClr>
                <a:schemeClr val="accent5"/>
              </a:buClr>
              <a:buFont typeface="Arial"/>
              <a:buNone/>
              <a:defRPr sz="1600" b="1" i="0" u="none" strike="noStrike" cap="none">
                <a:solidFill>
                  <a:schemeClr val="dk2"/>
                </a:solidFill>
                <a:latin typeface="Century Gothic"/>
                <a:ea typeface="Century Gothic"/>
                <a:cs typeface="Century Gothic"/>
                <a:sym typeface="Century Gothic"/>
              </a:defRPr>
            </a:lvl5pPr>
            <a:lvl6pPr marL="2286000" marR="0" lvl="5" indent="0" algn="r" rtl="1">
              <a:spcBef>
                <a:spcPts val="320"/>
              </a:spcBef>
              <a:buClr>
                <a:schemeClr val="accent1"/>
              </a:buClr>
              <a:buFont typeface="Arial"/>
              <a:buNone/>
              <a:defRPr sz="1600" b="1" i="0" u="none" strike="noStrike" cap="none">
                <a:solidFill>
                  <a:schemeClr val="dk2"/>
                </a:solidFill>
                <a:latin typeface="Century Gothic"/>
                <a:ea typeface="Century Gothic"/>
                <a:cs typeface="Century Gothic"/>
                <a:sym typeface="Century Gothic"/>
              </a:defRPr>
            </a:lvl6pPr>
            <a:lvl7pPr marL="2743200" marR="0" lvl="6" indent="0" algn="r" rtl="1">
              <a:spcBef>
                <a:spcPts val="320"/>
              </a:spcBef>
              <a:buClr>
                <a:schemeClr val="accent2"/>
              </a:buClr>
              <a:buFont typeface="Arial"/>
              <a:buNone/>
              <a:defRPr sz="1600" b="1" i="0" u="none" strike="noStrike" cap="none">
                <a:solidFill>
                  <a:schemeClr val="dk2"/>
                </a:solidFill>
                <a:latin typeface="Century Gothic"/>
                <a:ea typeface="Century Gothic"/>
                <a:cs typeface="Century Gothic"/>
                <a:sym typeface="Century Gothic"/>
              </a:defRPr>
            </a:lvl7pPr>
            <a:lvl8pPr marL="3200400" marR="0" lvl="7" indent="0" algn="r" rtl="1">
              <a:spcBef>
                <a:spcPts val="320"/>
              </a:spcBef>
              <a:buClr>
                <a:schemeClr val="accent3"/>
              </a:buClr>
              <a:buFont typeface="Arial"/>
              <a:buNone/>
              <a:defRPr sz="1600" b="1" i="0" u="none" strike="noStrike" cap="none">
                <a:solidFill>
                  <a:schemeClr val="dk2"/>
                </a:solidFill>
                <a:latin typeface="Century Gothic"/>
                <a:ea typeface="Century Gothic"/>
                <a:cs typeface="Century Gothic"/>
                <a:sym typeface="Century Gothic"/>
              </a:defRPr>
            </a:lvl8pPr>
            <a:lvl9pPr marL="3657600" marR="0" lvl="8" indent="0" algn="r" rtl="1">
              <a:spcBef>
                <a:spcPts val="320"/>
              </a:spcBef>
              <a:buClr>
                <a:schemeClr val="accent4"/>
              </a:buClr>
              <a:buFont typeface="Arial"/>
              <a:buNone/>
              <a:defRPr sz="1600" b="1" i="0" u="none" strike="noStrike" cap="none">
                <a:solidFill>
                  <a:schemeClr val="dk2"/>
                </a:solidFill>
                <a:latin typeface="Century Gothic"/>
                <a:ea typeface="Century Gothic"/>
                <a:cs typeface="Century Gothic"/>
                <a:sym typeface="Century Gothic"/>
              </a:defRPr>
            </a:lvl9pPr>
          </a:lstStyle>
          <a:p>
            <a:endParaRPr/>
          </a:p>
        </p:txBody>
      </p:sp>
      <p:sp>
        <p:nvSpPr>
          <p:cNvPr id="70" name="Shape 70"/>
          <p:cNvSpPr txBox="1">
            <a:spLocks noGrp="1"/>
          </p:cNvSpPr>
          <p:nvPr>
            <p:ph type="body" idx="4"/>
          </p:nvPr>
        </p:nvSpPr>
        <p:spPr>
          <a:xfrm>
            <a:off x="4645025" y="2438400"/>
            <a:ext cx="4041774" cy="3687762"/>
          </a:xfrm>
          <a:prstGeom prst="rect">
            <a:avLst/>
          </a:prstGeom>
          <a:noFill/>
          <a:ln>
            <a:noFill/>
          </a:ln>
        </p:spPr>
        <p:txBody>
          <a:bodyPr lIns="91425" tIns="91425" rIns="91425" bIns="91425" anchor="t" anchorCtr="0"/>
          <a:lstStyle>
            <a:lvl1pPr marL="342900" marR="0" lvl="0" indent="-76200" algn="r" rtl="1">
              <a:spcBef>
                <a:spcPts val="480"/>
              </a:spcBef>
              <a:buClr>
                <a:schemeClr val="accent1"/>
              </a:buClr>
              <a:buSzPct val="100000"/>
              <a:buFont typeface="Arial"/>
              <a:buChar char="•"/>
              <a:defRPr sz="2400" b="0" i="0" u="none" strike="noStrike" cap="none">
                <a:solidFill>
                  <a:schemeClr val="dk2"/>
                </a:solidFill>
                <a:latin typeface="Century Gothic"/>
                <a:ea typeface="Century Gothic"/>
                <a:cs typeface="Century Gothic"/>
                <a:sym typeface="Century Gothic"/>
              </a:defRPr>
            </a:lvl1pPr>
            <a:lvl2pPr marL="640080" marR="0" lvl="1" indent="-106680" algn="r" rtl="1">
              <a:spcBef>
                <a:spcPts val="400"/>
              </a:spcBef>
              <a:buClr>
                <a:schemeClr val="accent2"/>
              </a:buClr>
              <a:buSzPct val="100000"/>
              <a:buFont typeface="Arial"/>
              <a:buChar char="•"/>
              <a:defRPr sz="2000" b="0" i="0" u="none" strike="noStrike" cap="none">
                <a:solidFill>
                  <a:schemeClr val="dk2"/>
                </a:solidFill>
                <a:latin typeface="Century Gothic"/>
                <a:ea typeface="Century Gothic"/>
                <a:cs typeface="Century Gothic"/>
                <a:sym typeface="Century Gothic"/>
              </a:defRPr>
            </a:lvl2pPr>
            <a:lvl3pPr marL="914400" marR="0" lvl="2" indent="-114300" algn="r" rtl="1">
              <a:spcBef>
                <a:spcPts val="360"/>
              </a:spcBef>
              <a:buClr>
                <a:schemeClr val="accent3"/>
              </a:buClr>
              <a:buSzPct val="100000"/>
              <a:buFont typeface="Arial"/>
              <a:buChar char="•"/>
              <a:defRPr sz="1800" b="0" i="0" u="none" strike="noStrike" cap="none">
                <a:solidFill>
                  <a:schemeClr val="dk2"/>
                </a:solidFill>
                <a:latin typeface="Century Gothic"/>
                <a:ea typeface="Century Gothic"/>
                <a:cs typeface="Century Gothic"/>
                <a:sym typeface="Century Gothic"/>
              </a:defRPr>
            </a:lvl3pPr>
            <a:lvl4pPr marL="1280160" marR="0" lvl="3" indent="-137160" algn="r" rtl="1">
              <a:spcBef>
                <a:spcPts val="320"/>
              </a:spcBef>
              <a:buClr>
                <a:schemeClr val="accent4"/>
              </a:buClr>
              <a:buSzPct val="100000"/>
              <a:buFont typeface="Arial"/>
              <a:buChar char="•"/>
              <a:defRPr sz="1600" b="0" i="0" u="none" strike="noStrike" cap="none">
                <a:solidFill>
                  <a:schemeClr val="dk2"/>
                </a:solidFill>
                <a:latin typeface="Century Gothic"/>
                <a:ea typeface="Century Gothic"/>
                <a:cs typeface="Century Gothic"/>
                <a:sym typeface="Century Gothic"/>
              </a:defRPr>
            </a:lvl4pPr>
            <a:lvl5pPr marL="1554480" marR="0" lvl="4" indent="-132080" algn="r" rtl="1">
              <a:spcBef>
                <a:spcPts val="320"/>
              </a:spcBef>
              <a:buClr>
                <a:schemeClr val="accent5"/>
              </a:buClr>
              <a:buSzPct val="100000"/>
              <a:buFont typeface="Arial"/>
              <a:buChar char="•"/>
              <a:defRPr sz="1600" b="0" i="0" u="none" strike="noStrike" cap="none">
                <a:solidFill>
                  <a:schemeClr val="dk2"/>
                </a:solidFill>
                <a:latin typeface="Century Gothic"/>
                <a:ea typeface="Century Gothic"/>
                <a:cs typeface="Century Gothic"/>
                <a:sym typeface="Century Gothic"/>
              </a:defRPr>
            </a:lvl5pPr>
            <a:lvl6pPr marL="1737360" marR="0" lvl="5" indent="-86360" algn="r" rtl="1">
              <a:spcBef>
                <a:spcPts val="320"/>
              </a:spcBef>
              <a:buClr>
                <a:schemeClr val="accent1"/>
              </a:buClr>
              <a:buSzPct val="100000"/>
              <a:buFont typeface="Arial"/>
              <a:buChar char="•"/>
              <a:defRPr sz="1600" b="0" i="0" u="none" strike="noStrike" cap="none">
                <a:solidFill>
                  <a:schemeClr val="dk2"/>
                </a:solidFill>
                <a:latin typeface="Century Gothic"/>
                <a:ea typeface="Century Gothic"/>
                <a:cs typeface="Century Gothic"/>
                <a:sym typeface="Century Gothic"/>
              </a:defRPr>
            </a:lvl6pPr>
            <a:lvl7pPr marL="2011679" marR="0" lvl="6" indent="-81279" algn="r" rtl="1">
              <a:spcBef>
                <a:spcPts val="320"/>
              </a:spcBef>
              <a:buClr>
                <a:schemeClr val="accent2"/>
              </a:buClr>
              <a:buSzPct val="100000"/>
              <a:buFont typeface="Arial"/>
              <a:buChar char="•"/>
              <a:defRPr sz="1600" b="0" i="0" u="none" strike="noStrike" cap="none">
                <a:solidFill>
                  <a:schemeClr val="dk2"/>
                </a:solidFill>
                <a:latin typeface="Century Gothic"/>
                <a:ea typeface="Century Gothic"/>
                <a:cs typeface="Century Gothic"/>
                <a:sym typeface="Century Gothic"/>
              </a:defRPr>
            </a:lvl7pPr>
            <a:lvl8pPr marL="2194560" marR="0" lvl="7" indent="-86360" algn="r" rtl="1">
              <a:spcBef>
                <a:spcPts val="320"/>
              </a:spcBef>
              <a:buClr>
                <a:schemeClr val="accent3"/>
              </a:buClr>
              <a:buSzPct val="100000"/>
              <a:buFont typeface="Arial"/>
              <a:buChar char="•"/>
              <a:defRPr sz="1600" b="0" i="0" u="none" strike="noStrike" cap="none">
                <a:solidFill>
                  <a:schemeClr val="dk2"/>
                </a:solidFill>
                <a:latin typeface="Century Gothic"/>
                <a:ea typeface="Century Gothic"/>
                <a:cs typeface="Century Gothic"/>
                <a:sym typeface="Century Gothic"/>
              </a:defRPr>
            </a:lvl8pPr>
            <a:lvl9pPr marL="2377440" marR="0" lvl="8" indent="-91439" algn="r" rtl="1">
              <a:spcBef>
                <a:spcPts val="320"/>
              </a:spcBef>
              <a:buClr>
                <a:schemeClr val="accent4"/>
              </a:buClr>
              <a:buSzPct val="100000"/>
              <a:buFont typeface="Arial"/>
              <a:buChar char="•"/>
              <a:defRPr sz="1600" b="0" i="0" u="none" strike="noStrike" cap="none">
                <a:solidFill>
                  <a:schemeClr val="dk2"/>
                </a:solidFill>
                <a:latin typeface="Century Gothic"/>
                <a:ea typeface="Century Gothic"/>
                <a:cs typeface="Century Gothic"/>
                <a:sym typeface="Century Gothic"/>
              </a:defRPr>
            </a:lvl9pPr>
          </a:lstStyle>
          <a:p>
            <a:endParaRPr/>
          </a:p>
        </p:txBody>
      </p:sp>
      <p:sp>
        <p:nvSpPr>
          <p:cNvPr id="71" name="Shape 7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Shape 7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1">
              <a:spcBef>
                <a:spcPts val="0"/>
              </a:spcBef>
              <a:buSzPct val="25000"/>
              <a:buNone/>
            </a:pPr>
            <a:fld id="{00000000-1234-1234-1234-123412341234}" type="slidenum">
              <a:rPr lang="en-US" sz="1200" b="0" i="0" u="none" strike="noStrike" cap="none">
                <a:solidFill>
                  <a:schemeClr val="dk2"/>
                </a:solidFill>
                <a:latin typeface="Century Gothic"/>
                <a:ea typeface="Century Gothic"/>
                <a:cs typeface="Century Gothic"/>
                <a:sym typeface="Century Gothic"/>
              </a:rPr>
              <a:t>‹#›</a:t>
            </a:fld>
            <a:endParaRPr lang="en-US" sz="1200" b="0" i="0" u="none" strike="noStrike" cap="none">
              <a:solidFill>
                <a:schemeClr val="dk2"/>
              </a:solidFill>
              <a:latin typeface="Century Gothic"/>
              <a:ea typeface="Century Gothic"/>
              <a:cs typeface="Century Gothic"/>
              <a:sym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محتوى ذو تسمية توضيحية">
    <p:spTree>
      <p:nvGrpSpPr>
        <p:cNvPr id="1" name="Shape 74"/>
        <p:cNvGrpSpPr/>
        <p:nvPr/>
      </p:nvGrpSpPr>
      <p:grpSpPr>
        <a:xfrm>
          <a:off x="0" y="0"/>
          <a:ext cx="0" cy="0"/>
          <a:chOff x="0" y="0"/>
          <a:chExt cx="0" cy="0"/>
        </a:xfrm>
      </p:grpSpPr>
      <p:sp>
        <p:nvSpPr>
          <p:cNvPr id="75" name="Shape 75"/>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76" name="Shape 76"/>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77" name="Shape 77"/>
          <p:cNvSpPr txBox="1">
            <a:spLocks noGrp="1"/>
          </p:cNvSpPr>
          <p:nvPr>
            <p:ph type="body" idx="1"/>
          </p:nvPr>
        </p:nvSpPr>
        <p:spPr>
          <a:xfrm>
            <a:off x="3886200" y="685800"/>
            <a:ext cx="4572000" cy="5257802"/>
          </a:xfrm>
          <a:prstGeom prst="rect">
            <a:avLst/>
          </a:prstGeom>
          <a:noFill/>
          <a:ln>
            <a:noFill/>
          </a:ln>
        </p:spPr>
        <p:txBody>
          <a:bodyPr lIns="91425" tIns="91425" rIns="91425" bIns="91425" anchor="t" anchorCtr="0"/>
          <a:lstStyle>
            <a:lvl1pPr marL="342900" marR="0" lvl="0" indent="-25400" algn="r" rtl="1">
              <a:spcBef>
                <a:spcPts val="640"/>
              </a:spcBef>
              <a:buClr>
                <a:schemeClr val="accent1"/>
              </a:buClr>
              <a:buSzPct val="100000"/>
              <a:buFont typeface="Arial"/>
              <a:buChar char="•"/>
              <a:defRPr sz="3200" b="0" i="0" u="none" strike="noStrike" cap="none">
                <a:solidFill>
                  <a:schemeClr val="dk2"/>
                </a:solidFill>
                <a:latin typeface="Century Gothic"/>
                <a:ea typeface="Century Gothic"/>
                <a:cs typeface="Century Gothic"/>
                <a:sym typeface="Century Gothic"/>
              </a:defRPr>
            </a:lvl1pPr>
            <a:lvl2pPr marL="640080" marR="0" lvl="1" indent="-55880" algn="r" rtl="1">
              <a:spcBef>
                <a:spcPts val="560"/>
              </a:spcBef>
              <a:buClr>
                <a:schemeClr val="accent2"/>
              </a:buClr>
              <a:buSzPct val="100000"/>
              <a:buFont typeface="Arial"/>
              <a:buChar char="•"/>
              <a:defRPr sz="2800" b="0" i="0" u="none" strike="noStrike" cap="none">
                <a:solidFill>
                  <a:schemeClr val="dk2"/>
                </a:solidFill>
                <a:latin typeface="Century Gothic"/>
                <a:ea typeface="Century Gothic"/>
                <a:cs typeface="Century Gothic"/>
                <a:sym typeface="Century Gothic"/>
              </a:defRPr>
            </a:lvl2pPr>
            <a:lvl3pPr marL="914400" marR="0" lvl="2" indent="-76200" algn="r" rtl="1">
              <a:spcBef>
                <a:spcPts val="480"/>
              </a:spcBef>
              <a:buClr>
                <a:schemeClr val="accent3"/>
              </a:buClr>
              <a:buSzPct val="100000"/>
              <a:buFont typeface="Arial"/>
              <a:buChar char="•"/>
              <a:defRPr sz="2400" b="0" i="0" u="none" strike="noStrike" cap="none">
                <a:solidFill>
                  <a:schemeClr val="dk2"/>
                </a:solidFill>
                <a:latin typeface="Century Gothic"/>
                <a:ea typeface="Century Gothic"/>
                <a:cs typeface="Century Gothic"/>
                <a:sym typeface="Century Gothic"/>
              </a:defRPr>
            </a:lvl3pPr>
            <a:lvl4pPr marL="1280160" marR="0" lvl="3" indent="-111760" algn="r" rtl="1">
              <a:spcBef>
                <a:spcPts val="400"/>
              </a:spcBef>
              <a:buClr>
                <a:schemeClr val="accent4"/>
              </a:buClr>
              <a:buSzPct val="100000"/>
              <a:buFont typeface="Arial"/>
              <a:buChar char="•"/>
              <a:defRPr sz="2000" b="0" i="0" u="none" strike="noStrike" cap="none">
                <a:solidFill>
                  <a:schemeClr val="dk2"/>
                </a:solidFill>
                <a:latin typeface="Century Gothic"/>
                <a:ea typeface="Century Gothic"/>
                <a:cs typeface="Century Gothic"/>
                <a:sym typeface="Century Gothic"/>
              </a:defRPr>
            </a:lvl4pPr>
            <a:lvl5pPr marL="1554480" marR="0" lvl="4" indent="-106680" algn="r" rtl="1">
              <a:spcBef>
                <a:spcPts val="400"/>
              </a:spcBef>
              <a:buClr>
                <a:schemeClr val="accent5"/>
              </a:buClr>
              <a:buSzPct val="100000"/>
              <a:buFont typeface="Arial"/>
              <a:buChar char="•"/>
              <a:defRPr sz="2000" b="0" i="0" u="none" strike="noStrike" cap="none">
                <a:solidFill>
                  <a:schemeClr val="dk2"/>
                </a:solidFill>
                <a:latin typeface="Century Gothic"/>
                <a:ea typeface="Century Gothic"/>
                <a:cs typeface="Century Gothic"/>
                <a:sym typeface="Century Gothic"/>
              </a:defRPr>
            </a:lvl5pPr>
            <a:lvl6pPr marL="1737360" marR="0" lvl="5" indent="-60960" algn="r" rtl="1">
              <a:spcBef>
                <a:spcPts val="400"/>
              </a:spcBef>
              <a:buClr>
                <a:schemeClr val="accent1"/>
              </a:buClr>
              <a:buSzPct val="100000"/>
              <a:buFont typeface="Arial"/>
              <a:buChar char="•"/>
              <a:defRPr sz="2000" b="0" i="0" u="none" strike="noStrike" cap="none">
                <a:solidFill>
                  <a:schemeClr val="dk2"/>
                </a:solidFill>
                <a:latin typeface="Century Gothic"/>
                <a:ea typeface="Century Gothic"/>
                <a:cs typeface="Century Gothic"/>
                <a:sym typeface="Century Gothic"/>
              </a:defRPr>
            </a:lvl6pPr>
            <a:lvl7pPr marL="2011679" marR="0" lvl="6" indent="-55879" algn="r" rtl="1">
              <a:spcBef>
                <a:spcPts val="400"/>
              </a:spcBef>
              <a:buClr>
                <a:schemeClr val="accent2"/>
              </a:buClr>
              <a:buSzPct val="100000"/>
              <a:buFont typeface="Arial"/>
              <a:buChar char="•"/>
              <a:defRPr sz="2000" b="0" i="0" u="none" strike="noStrike" cap="none">
                <a:solidFill>
                  <a:schemeClr val="dk2"/>
                </a:solidFill>
                <a:latin typeface="Century Gothic"/>
                <a:ea typeface="Century Gothic"/>
                <a:cs typeface="Century Gothic"/>
                <a:sym typeface="Century Gothic"/>
              </a:defRPr>
            </a:lvl7pPr>
            <a:lvl8pPr marL="2194560" marR="0" lvl="7" indent="-60960" algn="r" rtl="1">
              <a:spcBef>
                <a:spcPts val="400"/>
              </a:spcBef>
              <a:buClr>
                <a:schemeClr val="accent3"/>
              </a:buClr>
              <a:buSzPct val="100000"/>
              <a:buFont typeface="Arial"/>
              <a:buChar char="•"/>
              <a:defRPr sz="2000" b="0" i="0" u="none" strike="noStrike" cap="none">
                <a:solidFill>
                  <a:schemeClr val="dk2"/>
                </a:solidFill>
                <a:latin typeface="Century Gothic"/>
                <a:ea typeface="Century Gothic"/>
                <a:cs typeface="Century Gothic"/>
                <a:sym typeface="Century Gothic"/>
              </a:defRPr>
            </a:lvl8pPr>
            <a:lvl9pPr marL="2377440" marR="0" lvl="8" indent="-66039" algn="r" rtl="1">
              <a:spcBef>
                <a:spcPts val="400"/>
              </a:spcBef>
              <a:buClr>
                <a:schemeClr val="accent4"/>
              </a:buClr>
              <a:buSzPct val="100000"/>
              <a:buFont typeface="Arial"/>
              <a:buChar char="•"/>
              <a:defRPr sz="2000" b="0" i="0" u="none" strike="noStrike" cap="none">
                <a:solidFill>
                  <a:schemeClr val="dk2"/>
                </a:solidFill>
                <a:latin typeface="Century Gothic"/>
                <a:ea typeface="Century Gothic"/>
                <a:cs typeface="Century Gothic"/>
                <a:sym typeface="Century Gothic"/>
              </a:defRPr>
            </a:lvl9pPr>
          </a:lstStyle>
          <a:p>
            <a:endParaRPr/>
          </a:p>
        </p:txBody>
      </p:sp>
      <p:sp>
        <p:nvSpPr>
          <p:cNvPr id="78" name="Shape 7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9" name="Shape 7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0" name="Shape 8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1">
              <a:spcBef>
                <a:spcPts val="0"/>
              </a:spcBef>
              <a:buSzPct val="25000"/>
              <a:buNone/>
            </a:pPr>
            <a:fld id="{00000000-1234-1234-1234-123412341234}" type="slidenum">
              <a:rPr lang="en-US" sz="1200" b="0" i="0" u="none" strike="noStrike" cap="none">
                <a:solidFill>
                  <a:schemeClr val="dk2"/>
                </a:solidFill>
                <a:latin typeface="Century Gothic"/>
                <a:ea typeface="Century Gothic"/>
                <a:cs typeface="Century Gothic"/>
                <a:sym typeface="Century Gothic"/>
              </a:rPr>
              <a:t>‹#›</a:t>
            </a:fld>
            <a:endParaRPr lang="en-US" sz="1200" b="0" i="0" u="none" strike="noStrike" cap="none">
              <a:solidFill>
                <a:schemeClr val="dk2"/>
              </a:solidFill>
              <a:latin typeface="Century Gothic"/>
              <a:ea typeface="Century Gothic"/>
              <a:cs typeface="Century Gothic"/>
              <a:sym typeface="Century Gothic"/>
            </a:endParaRPr>
          </a:p>
        </p:txBody>
      </p:sp>
      <p:sp>
        <p:nvSpPr>
          <p:cNvPr id="81" name="Shape 81"/>
          <p:cNvSpPr/>
          <p:nvPr/>
        </p:nvSpPr>
        <p:spPr>
          <a:xfrm>
            <a:off x="560033" y="1505712"/>
            <a:ext cx="2716565" cy="3523488"/>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82" name="Shape 82"/>
          <p:cNvSpPr/>
          <p:nvPr/>
        </p:nvSpPr>
        <p:spPr>
          <a:xfrm>
            <a:off x="676689" y="1642472"/>
            <a:ext cx="2483254" cy="3234328"/>
          </a:xfrm>
          <a:prstGeom prst="rect">
            <a:avLst/>
          </a:prstGeom>
          <a:solidFill>
            <a:srgbClr val="FFFFFF"/>
          </a:solidFill>
          <a:ln w="9525" cap="flat" cmpd="dbl">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83" name="Shape 83"/>
          <p:cNvSpPr txBox="1">
            <a:spLocks noGrp="1"/>
          </p:cNvSpPr>
          <p:nvPr>
            <p:ph type="body" idx="2"/>
          </p:nvPr>
        </p:nvSpPr>
        <p:spPr>
          <a:xfrm>
            <a:off x="769000" y="2971800"/>
            <a:ext cx="2298633" cy="1752600"/>
          </a:xfrm>
          <a:prstGeom prst="rect">
            <a:avLst/>
          </a:prstGeom>
          <a:noFill/>
          <a:ln>
            <a:noFill/>
          </a:ln>
        </p:spPr>
        <p:txBody>
          <a:bodyPr lIns="91425" tIns="91425" rIns="91425" bIns="91425" anchor="t" anchorCtr="0"/>
          <a:lstStyle>
            <a:lvl1pPr marL="0" marR="0" lvl="0" indent="0" algn="r" rtl="1">
              <a:spcBef>
                <a:spcPts val="400"/>
              </a:spcBef>
              <a:buClr>
                <a:schemeClr val="accent1"/>
              </a:buClr>
              <a:buFont typeface="Arial"/>
              <a:buNone/>
              <a:defRPr sz="1400" b="0" i="0" u="none" strike="noStrike" cap="none">
                <a:solidFill>
                  <a:srgbClr val="47534C"/>
                </a:solidFill>
                <a:latin typeface="Century Gothic"/>
                <a:ea typeface="Century Gothic"/>
                <a:cs typeface="Century Gothic"/>
                <a:sym typeface="Century Gothic"/>
              </a:defRPr>
            </a:lvl1pPr>
            <a:lvl2pPr marL="457200" marR="0" lvl="1" indent="0" algn="r" rtl="1">
              <a:spcBef>
                <a:spcPts val="240"/>
              </a:spcBef>
              <a:buClr>
                <a:schemeClr val="accent2"/>
              </a:buClr>
              <a:buFont typeface="Arial"/>
              <a:buNone/>
              <a:defRPr sz="1200" b="0" i="0" u="none" strike="noStrike" cap="none">
                <a:solidFill>
                  <a:schemeClr val="dk2"/>
                </a:solidFill>
                <a:latin typeface="Century Gothic"/>
                <a:ea typeface="Century Gothic"/>
                <a:cs typeface="Century Gothic"/>
                <a:sym typeface="Century Gothic"/>
              </a:defRPr>
            </a:lvl2pPr>
            <a:lvl3pPr marL="914400" marR="0" lvl="2" indent="0" algn="r" rtl="1">
              <a:spcBef>
                <a:spcPts val="200"/>
              </a:spcBef>
              <a:buClr>
                <a:schemeClr val="accent3"/>
              </a:buClr>
              <a:buFont typeface="Arial"/>
              <a:buNone/>
              <a:defRPr sz="1000" b="0" i="0" u="none" strike="noStrike" cap="none">
                <a:solidFill>
                  <a:schemeClr val="dk2"/>
                </a:solidFill>
                <a:latin typeface="Century Gothic"/>
                <a:ea typeface="Century Gothic"/>
                <a:cs typeface="Century Gothic"/>
                <a:sym typeface="Century Gothic"/>
              </a:defRPr>
            </a:lvl3pPr>
            <a:lvl4pPr marL="1371600" marR="0" lvl="3" indent="0" algn="r" rtl="1">
              <a:spcBef>
                <a:spcPts val="180"/>
              </a:spcBef>
              <a:buClr>
                <a:schemeClr val="accent4"/>
              </a:buClr>
              <a:buFont typeface="Arial"/>
              <a:buNone/>
              <a:defRPr sz="900" b="0" i="0" u="none" strike="noStrike" cap="none">
                <a:solidFill>
                  <a:schemeClr val="dk2"/>
                </a:solidFill>
                <a:latin typeface="Century Gothic"/>
                <a:ea typeface="Century Gothic"/>
                <a:cs typeface="Century Gothic"/>
                <a:sym typeface="Century Gothic"/>
              </a:defRPr>
            </a:lvl4pPr>
            <a:lvl5pPr marL="1828800" marR="0" lvl="4" indent="0" algn="r" rtl="1">
              <a:spcBef>
                <a:spcPts val="180"/>
              </a:spcBef>
              <a:buClr>
                <a:schemeClr val="accent5"/>
              </a:buClr>
              <a:buFont typeface="Arial"/>
              <a:buNone/>
              <a:defRPr sz="900" b="0" i="0" u="none" strike="noStrike" cap="none">
                <a:solidFill>
                  <a:schemeClr val="dk2"/>
                </a:solidFill>
                <a:latin typeface="Century Gothic"/>
                <a:ea typeface="Century Gothic"/>
                <a:cs typeface="Century Gothic"/>
                <a:sym typeface="Century Gothic"/>
              </a:defRPr>
            </a:lvl5pPr>
            <a:lvl6pPr marL="2286000" marR="0" lvl="5" indent="0" algn="r" rtl="1">
              <a:spcBef>
                <a:spcPts val="180"/>
              </a:spcBef>
              <a:buClr>
                <a:schemeClr val="accent1"/>
              </a:buClr>
              <a:buFont typeface="Arial"/>
              <a:buNone/>
              <a:defRPr sz="900" b="0" i="0" u="none" strike="noStrike" cap="none">
                <a:solidFill>
                  <a:schemeClr val="dk2"/>
                </a:solidFill>
                <a:latin typeface="Century Gothic"/>
                <a:ea typeface="Century Gothic"/>
                <a:cs typeface="Century Gothic"/>
                <a:sym typeface="Century Gothic"/>
              </a:defRPr>
            </a:lvl6pPr>
            <a:lvl7pPr marL="2743200" marR="0" lvl="6" indent="0" algn="r" rtl="1">
              <a:spcBef>
                <a:spcPts val="180"/>
              </a:spcBef>
              <a:buClr>
                <a:schemeClr val="accent2"/>
              </a:buClr>
              <a:buFont typeface="Arial"/>
              <a:buNone/>
              <a:defRPr sz="900" b="0" i="0" u="none" strike="noStrike" cap="none">
                <a:solidFill>
                  <a:schemeClr val="dk2"/>
                </a:solidFill>
                <a:latin typeface="Century Gothic"/>
                <a:ea typeface="Century Gothic"/>
                <a:cs typeface="Century Gothic"/>
                <a:sym typeface="Century Gothic"/>
              </a:defRPr>
            </a:lvl7pPr>
            <a:lvl8pPr marL="3200400" marR="0" lvl="7" indent="0" algn="r" rtl="1">
              <a:spcBef>
                <a:spcPts val="180"/>
              </a:spcBef>
              <a:buClr>
                <a:schemeClr val="accent3"/>
              </a:buClr>
              <a:buFont typeface="Arial"/>
              <a:buNone/>
              <a:defRPr sz="900" b="0" i="0" u="none" strike="noStrike" cap="none">
                <a:solidFill>
                  <a:schemeClr val="dk2"/>
                </a:solidFill>
                <a:latin typeface="Century Gothic"/>
                <a:ea typeface="Century Gothic"/>
                <a:cs typeface="Century Gothic"/>
                <a:sym typeface="Century Gothic"/>
              </a:defRPr>
            </a:lvl8pPr>
            <a:lvl9pPr marL="3657600" marR="0" lvl="8" indent="0" algn="r" rtl="1">
              <a:spcBef>
                <a:spcPts val="180"/>
              </a:spcBef>
              <a:buClr>
                <a:schemeClr val="accent4"/>
              </a:buClr>
              <a:buFont typeface="Arial"/>
              <a:buNone/>
              <a:defRPr sz="900" b="0" i="0" u="none" strike="noStrike" cap="none">
                <a:solidFill>
                  <a:schemeClr val="dk2"/>
                </a:solidFill>
                <a:latin typeface="Century Gothic"/>
                <a:ea typeface="Century Gothic"/>
                <a:cs typeface="Century Gothic"/>
                <a:sym typeface="Century Gothic"/>
              </a:defRPr>
            </a:lvl9pPr>
          </a:lstStyle>
          <a:p>
            <a:endParaRPr/>
          </a:p>
        </p:txBody>
      </p:sp>
      <p:sp>
        <p:nvSpPr>
          <p:cNvPr id="84" name="Shape 84"/>
          <p:cNvSpPr txBox="1">
            <a:spLocks noGrp="1"/>
          </p:cNvSpPr>
          <p:nvPr>
            <p:ph type="title"/>
          </p:nvPr>
        </p:nvSpPr>
        <p:spPr>
          <a:xfrm>
            <a:off x="769000" y="1734311"/>
            <a:ext cx="2298633" cy="1191619"/>
          </a:xfrm>
          <a:prstGeom prst="rect">
            <a:avLst/>
          </a:prstGeom>
          <a:noFill/>
          <a:ln>
            <a:noFill/>
          </a:ln>
        </p:spPr>
        <p:txBody>
          <a:bodyPr lIns="91425" tIns="91425" rIns="91425" bIns="91425" anchor="b" anchorCtr="0"/>
          <a:lstStyle>
            <a:lvl1pPr marL="0" marR="0" lvl="0" indent="0" algn="l" rtl="1">
              <a:spcBef>
                <a:spcPts val="0"/>
              </a:spcBef>
              <a:buClr>
                <a:srgbClr val="6B7C72"/>
              </a:buClr>
              <a:buFont typeface="Book Antiqua"/>
              <a:buNone/>
              <a:defRPr sz="2000" b="0" i="0" u="none" strike="noStrike" cap="none">
                <a:solidFill>
                  <a:srgbClr val="6B7C72"/>
                </a:solidFill>
                <a:latin typeface="Book Antiqua"/>
                <a:ea typeface="Book Antiqua"/>
                <a:cs typeface="Book Antiqua"/>
                <a:sym typeface="Book Antiqu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صورة ذو تسمية توضيحية">
    <p:spTree>
      <p:nvGrpSpPr>
        <p:cNvPr id="1" name="Shape 85"/>
        <p:cNvGrpSpPr/>
        <p:nvPr/>
      </p:nvGrpSpPr>
      <p:grpSpPr>
        <a:xfrm>
          <a:off x="0" y="0"/>
          <a:ext cx="0" cy="0"/>
          <a:chOff x="0" y="0"/>
          <a:chExt cx="0" cy="0"/>
        </a:xfrm>
      </p:grpSpPr>
      <p:sp>
        <p:nvSpPr>
          <p:cNvPr id="86" name="Shape 86"/>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87" name="Shape 87"/>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88" name="Shape 88"/>
          <p:cNvSpPr>
            <a:spLocks noGrp="1"/>
          </p:cNvSpPr>
          <p:nvPr>
            <p:ph type="pic" idx="2"/>
          </p:nvPr>
        </p:nvSpPr>
        <p:spPr>
          <a:xfrm>
            <a:off x="685800" y="621437"/>
            <a:ext cx="7772400" cy="4331564"/>
          </a:xfrm>
          <a:prstGeom prst="rect">
            <a:avLst/>
          </a:prstGeom>
          <a:solidFill>
            <a:schemeClr val="lt2"/>
          </a:solidFill>
          <a:ln>
            <a:noFill/>
          </a:ln>
        </p:spPr>
        <p:txBody>
          <a:bodyPr lIns="91425" tIns="91425" rIns="91425" bIns="91425" anchor="t" anchorCtr="0"/>
          <a:lstStyle>
            <a:lvl1pPr marL="0" marR="0" lvl="0" indent="0" algn="r" rtl="1">
              <a:spcBef>
                <a:spcPts val="640"/>
              </a:spcBef>
              <a:buClr>
                <a:schemeClr val="accent1"/>
              </a:buClr>
              <a:buFont typeface="Arial"/>
              <a:buNone/>
              <a:defRPr sz="3200" b="0" i="0" u="none" strike="noStrike" cap="none">
                <a:solidFill>
                  <a:schemeClr val="dk2"/>
                </a:solidFill>
                <a:latin typeface="Century Gothic"/>
                <a:ea typeface="Century Gothic"/>
                <a:cs typeface="Century Gothic"/>
                <a:sym typeface="Century Gothic"/>
              </a:defRPr>
            </a:lvl1pPr>
            <a:lvl2pPr marL="457200" marR="0" lvl="1" indent="0" algn="r" rtl="1">
              <a:spcBef>
                <a:spcPts val="560"/>
              </a:spcBef>
              <a:buClr>
                <a:schemeClr val="accent2"/>
              </a:buClr>
              <a:buFont typeface="Arial"/>
              <a:buNone/>
              <a:defRPr sz="2800" b="0" i="0" u="none" strike="noStrike" cap="none">
                <a:solidFill>
                  <a:schemeClr val="dk2"/>
                </a:solidFill>
                <a:latin typeface="Century Gothic"/>
                <a:ea typeface="Century Gothic"/>
                <a:cs typeface="Century Gothic"/>
                <a:sym typeface="Century Gothic"/>
              </a:defRPr>
            </a:lvl2pPr>
            <a:lvl3pPr marL="914400" marR="0" lvl="2" indent="0" algn="r" rtl="1">
              <a:spcBef>
                <a:spcPts val="480"/>
              </a:spcBef>
              <a:buClr>
                <a:schemeClr val="accent3"/>
              </a:buClr>
              <a:buFont typeface="Arial"/>
              <a:buNone/>
              <a:defRPr sz="2400" b="0" i="0" u="none" strike="noStrike" cap="none">
                <a:solidFill>
                  <a:schemeClr val="dk2"/>
                </a:solidFill>
                <a:latin typeface="Century Gothic"/>
                <a:ea typeface="Century Gothic"/>
                <a:cs typeface="Century Gothic"/>
                <a:sym typeface="Century Gothic"/>
              </a:defRPr>
            </a:lvl3pPr>
            <a:lvl4pPr marL="1371600" marR="0" lvl="3" indent="0" algn="r" rtl="1">
              <a:spcBef>
                <a:spcPts val="400"/>
              </a:spcBef>
              <a:buClr>
                <a:schemeClr val="accent4"/>
              </a:buClr>
              <a:buFont typeface="Arial"/>
              <a:buNone/>
              <a:defRPr sz="2000" b="0" i="0" u="none" strike="noStrike" cap="none">
                <a:solidFill>
                  <a:schemeClr val="dk2"/>
                </a:solidFill>
                <a:latin typeface="Century Gothic"/>
                <a:ea typeface="Century Gothic"/>
                <a:cs typeface="Century Gothic"/>
                <a:sym typeface="Century Gothic"/>
              </a:defRPr>
            </a:lvl4pPr>
            <a:lvl5pPr marL="1828800" marR="0" lvl="4" indent="0" algn="r" rtl="1">
              <a:spcBef>
                <a:spcPts val="400"/>
              </a:spcBef>
              <a:buClr>
                <a:schemeClr val="accent5"/>
              </a:buClr>
              <a:buFont typeface="Arial"/>
              <a:buNone/>
              <a:defRPr sz="2000" b="0" i="0" u="none" strike="noStrike" cap="none">
                <a:solidFill>
                  <a:schemeClr val="dk2"/>
                </a:solidFill>
                <a:latin typeface="Century Gothic"/>
                <a:ea typeface="Century Gothic"/>
                <a:cs typeface="Century Gothic"/>
                <a:sym typeface="Century Gothic"/>
              </a:defRPr>
            </a:lvl5pPr>
            <a:lvl6pPr marL="2286000" marR="0" lvl="5" indent="0" algn="r" rtl="1">
              <a:spcBef>
                <a:spcPts val="400"/>
              </a:spcBef>
              <a:buClr>
                <a:schemeClr val="accent1"/>
              </a:buClr>
              <a:buFont typeface="Arial"/>
              <a:buNone/>
              <a:defRPr sz="2000" b="0" i="0" u="none" strike="noStrike" cap="none">
                <a:solidFill>
                  <a:schemeClr val="dk2"/>
                </a:solidFill>
                <a:latin typeface="Century Gothic"/>
                <a:ea typeface="Century Gothic"/>
                <a:cs typeface="Century Gothic"/>
                <a:sym typeface="Century Gothic"/>
              </a:defRPr>
            </a:lvl6pPr>
            <a:lvl7pPr marL="2743200" marR="0" lvl="6" indent="0" algn="r" rtl="1">
              <a:spcBef>
                <a:spcPts val="400"/>
              </a:spcBef>
              <a:buClr>
                <a:schemeClr val="accent2"/>
              </a:buClr>
              <a:buFont typeface="Arial"/>
              <a:buNone/>
              <a:defRPr sz="2000" b="0" i="0" u="none" strike="noStrike" cap="none">
                <a:solidFill>
                  <a:schemeClr val="dk2"/>
                </a:solidFill>
                <a:latin typeface="Century Gothic"/>
                <a:ea typeface="Century Gothic"/>
                <a:cs typeface="Century Gothic"/>
                <a:sym typeface="Century Gothic"/>
              </a:defRPr>
            </a:lvl7pPr>
            <a:lvl8pPr marL="3200400" marR="0" lvl="7" indent="0" algn="r" rtl="1">
              <a:spcBef>
                <a:spcPts val="400"/>
              </a:spcBef>
              <a:buClr>
                <a:schemeClr val="accent3"/>
              </a:buClr>
              <a:buFont typeface="Arial"/>
              <a:buNone/>
              <a:defRPr sz="2000" b="0" i="0" u="none" strike="noStrike" cap="none">
                <a:solidFill>
                  <a:schemeClr val="dk2"/>
                </a:solidFill>
                <a:latin typeface="Century Gothic"/>
                <a:ea typeface="Century Gothic"/>
                <a:cs typeface="Century Gothic"/>
                <a:sym typeface="Century Gothic"/>
              </a:defRPr>
            </a:lvl8pPr>
            <a:lvl9pPr marL="3657600" marR="0" lvl="8" indent="0" algn="r" rtl="1">
              <a:spcBef>
                <a:spcPts val="400"/>
              </a:spcBef>
              <a:buClr>
                <a:schemeClr val="accent4"/>
              </a:buClr>
              <a:buFont typeface="Arial"/>
              <a:buNone/>
              <a:defRPr sz="2000" b="0" i="0" u="none" strike="noStrike" cap="none">
                <a:solidFill>
                  <a:schemeClr val="dk2"/>
                </a:solidFill>
                <a:latin typeface="Century Gothic"/>
                <a:ea typeface="Century Gothic"/>
                <a:cs typeface="Century Gothic"/>
                <a:sym typeface="Century Gothic"/>
              </a:defRPr>
            </a:lvl9pPr>
          </a:lstStyle>
          <a:p>
            <a:endParaRPr/>
          </a:p>
        </p:txBody>
      </p:sp>
      <p:sp>
        <p:nvSpPr>
          <p:cNvPr id="89" name="Shape 8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0" name="Shape 9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1">
              <a:spcBef>
                <a:spcPts val="0"/>
              </a:spcBef>
              <a:buSzPct val="25000"/>
              <a:buNone/>
            </a:pPr>
            <a:fld id="{00000000-1234-1234-1234-123412341234}" type="slidenum">
              <a:rPr lang="en-US" sz="1200" b="0" i="0" u="none" strike="noStrike" cap="none">
                <a:solidFill>
                  <a:schemeClr val="dk2"/>
                </a:solidFill>
                <a:latin typeface="Century Gothic"/>
                <a:ea typeface="Century Gothic"/>
                <a:cs typeface="Century Gothic"/>
                <a:sym typeface="Century Gothic"/>
              </a:rPr>
              <a:t>‹#›</a:t>
            </a:fld>
            <a:endParaRPr lang="en-US" sz="1200" b="0" i="0" u="none" strike="noStrike" cap="none">
              <a:solidFill>
                <a:schemeClr val="dk2"/>
              </a:solidFill>
              <a:latin typeface="Century Gothic"/>
              <a:ea typeface="Century Gothic"/>
              <a:cs typeface="Century Gothic"/>
              <a:sym typeface="Century Gothic"/>
            </a:endParaRPr>
          </a:p>
        </p:txBody>
      </p:sp>
      <p:sp>
        <p:nvSpPr>
          <p:cNvPr id="91" name="Shape 91"/>
          <p:cNvSpPr/>
          <p:nvPr/>
        </p:nvSpPr>
        <p:spPr>
          <a:xfrm>
            <a:off x="685800" y="4953000"/>
            <a:ext cx="7772400" cy="1371599"/>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92" name="Shape 92"/>
          <p:cNvSpPr/>
          <p:nvPr/>
        </p:nvSpPr>
        <p:spPr>
          <a:xfrm>
            <a:off x="761999" y="5029200"/>
            <a:ext cx="7600765" cy="1202923"/>
          </a:xfrm>
          <a:prstGeom prst="rect">
            <a:avLst/>
          </a:prstGeom>
          <a:solidFill>
            <a:srgbClr val="FFFFFF"/>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93" name="Shape 9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4" name="Shape 94"/>
          <p:cNvSpPr/>
          <p:nvPr/>
        </p:nvSpPr>
        <p:spPr>
          <a:xfrm>
            <a:off x="914400" y="5638800"/>
            <a:ext cx="7328513" cy="451695"/>
          </a:xfrm>
          <a:prstGeom prst="rect">
            <a:avLst/>
          </a:prstGeom>
          <a:solidFill>
            <a:schemeClr val="accent1"/>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95" name="Shape 95"/>
          <p:cNvSpPr/>
          <p:nvPr/>
        </p:nvSpPr>
        <p:spPr>
          <a:xfrm>
            <a:off x="605589" y="5074919"/>
            <a:ext cx="7946135" cy="1097279"/>
          </a:xfrm>
          <a:prstGeom prst="rect">
            <a:avLst/>
          </a:prstGeom>
          <a:no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96" name="Shape 96"/>
          <p:cNvSpPr txBox="1">
            <a:spLocks noGrp="1"/>
          </p:cNvSpPr>
          <p:nvPr>
            <p:ph type="body" idx="1"/>
          </p:nvPr>
        </p:nvSpPr>
        <p:spPr>
          <a:xfrm>
            <a:off x="956288" y="5656555"/>
            <a:ext cx="7244735" cy="401714"/>
          </a:xfrm>
          <a:prstGeom prst="rect">
            <a:avLst/>
          </a:prstGeom>
          <a:noFill/>
          <a:ln>
            <a:noFill/>
          </a:ln>
        </p:spPr>
        <p:txBody>
          <a:bodyPr lIns="91425" tIns="91425" rIns="91425" bIns="91425" anchor="ctr" anchorCtr="0"/>
          <a:lstStyle>
            <a:lvl1pPr marL="0" marR="0" lvl="0" indent="0" algn="ctr" rtl="1">
              <a:spcBef>
                <a:spcPts val="300"/>
              </a:spcBef>
              <a:buClr>
                <a:schemeClr val="accent1"/>
              </a:buClr>
              <a:buFont typeface="Arial"/>
              <a:buNone/>
              <a:defRPr sz="1500" b="0" i="0" u="none" strike="noStrike" cap="none">
                <a:solidFill>
                  <a:srgbClr val="FFFFFF"/>
                </a:solidFill>
                <a:latin typeface="Century Gothic"/>
                <a:ea typeface="Century Gothic"/>
                <a:cs typeface="Century Gothic"/>
                <a:sym typeface="Century Gothic"/>
              </a:defRPr>
            </a:lvl1pPr>
            <a:lvl2pPr marL="457200" marR="0" lvl="1" indent="0" algn="r" rtl="1">
              <a:spcBef>
                <a:spcPts val="240"/>
              </a:spcBef>
              <a:buClr>
                <a:schemeClr val="accent2"/>
              </a:buClr>
              <a:buFont typeface="Arial"/>
              <a:buNone/>
              <a:defRPr sz="1200" b="0" i="0" u="none" strike="noStrike" cap="none">
                <a:solidFill>
                  <a:schemeClr val="dk2"/>
                </a:solidFill>
                <a:latin typeface="Century Gothic"/>
                <a:ea typeface="Century Gothic"/>
                <a:cs typeface="Century Gothic"/>
                <a:sym typeface="Century Gothic"/>
              </a:defRPr>
            </a:lvl2pPr>
            <a:lvl3pPr marL="914400" marR="0" lvl="2" indent="0" algn="r" rtl="1">
              <a:spcBef>
                <a:spcPts val="200"/>
              </a:spcBef>
              <a:buClr>
                <a:schemeClr val="accent3"/>
              </a:buClr>
              <a:buFont typeface="Arial"/>
              <a:buNone/>
              <a:defRPr sz="1000" b="0" i="0" u="none" strike="noStrike" cap="none">
                <a:solidFill>
                  <a:schemeClr val="dk2"/>
                </a:solidFill>
                <a:latin typeface="Century Gothic"/>
                <a:ea typeface="Century Gothic"/>
                <a:cs typeface="Century Gothic"/>
                <a:sym typeface="Century Gothic"/>
              </a:defRPr>
            </a:lvl3pPr>
            <a:lvl4pPr marL="1371600" marR="0" lvl="3" indent="0" algn="r" rtl="1">
              <a:spcBef>
                <a:spcPts val="180"/>
              </a:spcBef>
              <a:buClr>
                <a:schemeClr val="accent4"/>
              </a:buClr>
              <a:buFont typeface="Arial"/>
              <a:buNone/>
              <a:defRPr sz="900" b="0" i="0" u="none" strike="noStrike" cap="none">
                <a:solidFill>
                  <a:schemeClr val="dk2"/>
                </a:solidFill>
                <a:latin typeface="Century Gothic"/>
                <a:ea typeface="Century Gothic"/>
                <a:cs typeface="Century Gothic"/>
                <a:sym typeface="Century Gothic"/>
              </a:defRPr>
            </a:lvl4pPr>
            <a:lvl5pPr marL="1828800" marR="0" lvl="4" indent="0" algn="r" rtl="1">
              <a:spcBef>
                <a:spcPts val="180"/>
              </a:spcBef>
              <a:buClr>
                <a:schemeClr val="accent5"/>
              </a:buClr>
              <a:buFont typeface="Arial"/>
              <a:buNone/>
              <a:defRPr sz="900" b="0" i="0" u="none" strike="noStrike" cap="none">
                <a:solidFill>
                  <a:schemeClr val="dk2"/>
                </a:solidFill>
                <a:latin typeface="Century Gothic"/>
                <a:ea typeface="Century Gothic"/>
                <a:cs typeface="Century Gothic"/>
                <a:sym typeface="Century Gothic"/>
              </a:defRPr>
            </a:lvl5pPr>
            <a:lvl6pPr marL="2286000" marR="0" lvl="5" indent="0" algn="r" rtl="1">
              <a:spcBef>
                <a:spcPts val="180"/>
              </a:spcBef>
              <a:buClr>
                <a:schemeClr val="accent1"/>
              </a:buClr>
              <a:buFont typeface="Arial"/>
              <a:buNone/>
              <a:defRPr sz="900" b="0" i="0" u="none" strike="noStrike" cap="none">
                <a:solidFill>
                  <a:schemeClr val="dk2"/>
                </a:solidFill>
                <a:latin typeface="Century Gothic"/>
                <a:ea typeface="Century Gothic"/>
                <a:cs typeface="Century Gothic"/>
                <a:sym typeface="Century Gothic"/>
              </a:defRPr>
            </a:lvl6pPr>
            <a:lvl7pPr marL="2743200" marR="0" lvl="6" indent="0" algn="r" rtl="1">
              <a:spcBef>
                <a:spcPts val="180"/>
              </a:spcBef>
              <a:buClr>
                <a:schemeClr val="accent2"/>
              </a:buClr>
              <a:buFont typeface="Arial"/>
              <a:buNone/>
              <a:defRPr sz="900" b="0" i="0" u="none" strike="noStrike" cap="none">
                <a:solidFill>
                  <a:schemeClr val="dk2"/>
                </a:solidFill>
                <a:latin typeface="Century Gothic"/>
                <a:ea typeface="Century Gothic"/>
                <a:cs typeface="Century Gothic"/>
                <a:sym typeface="Century Gothic"/>
              </a:defRPr>
            </a:lvl7pPr>
            <a:lvl8pPr marL="3200400" marR="0" lvl="7" indent="0" algn="r" rtl="1">
              <a:spcBef>
                <a:spcPts val="180"/>
              </a:spcBef>
              <a:buClr>
                <a:schemeClr val="accent3"/>
              </a:buClr>
              <a:buFont typeface="Arial"/>
              <a:buNone/>
              <a:defRPr sz="900" b="0" i="0" u="none" strike="noStrike" cap="none">
                <a:solidFill>
                  <a:schemeClr val="dk2"/>
                </a:solidFill>
                <a:latin typeface="Century Gothic"/>
                <a:ea typeface="Century Gothic"/>
                <a:cs typeface="Century Gothic"/>
                <a:sym typeface="Century Gothic"/>
              </a:defRPr>
            </a:lvl8pPr>
            <a:lvl9pPr marL="3657600" marR="0" lvl="8" indent="0" algn="r" rtl="1">
              <a:spcBef>
                <a:spcPts val="180"/>
              </a:spcBef>
              <a:buClr>
                <a:schemeClr val="accent4"/>
              </a:buClr>
              <a:buFont typeface="Arial"/>
              <a:buNone/>
              <a:defRPr sz="900" b="0" i="0" u="none" strike="noStrike" cap="none">
                <a:solidFill>
                  <a:schemeClr val="dk2"/>
                </a:solidFill>
                <a:latin typeface="Century Gothic"/>
                <a:ea typeface="Century Gothic"/>
                <a:cs typeface="Century Gothic"/>
                <a:sym typeface="Century Gothic"/>
              </a:defRPr>
            </a:lvl9pPr>
          </a:lstStyle>
          <a:p>
            <a:endParaRPr/>
          </a:p>
        </p:txBody>
      </p:sp>
      <p:sp>
        <p:nvSpPr>
          <p:cNvPr id="97" name="Shape 97"/>
          <p:cNvSpPr txBox="1">
            <a:spLocks noGrp="1"/>
          </p:cNvSpPr>
          <p:nvPr>
            <p:ph type="title"/>
          </p:nvPr>
        </p:nvSpPr>
        <p:spPr>
          <a:xfrm>
            <a:off x="914400" y="5105400"/>
            <a:ext cx="7328513" cy="523043"/>
          </a:xfrm>
          <a:prstGeom prst="rect">
            <a:avLst/>
          </a:prstGeom>
          <a:noFill/>
          <a:ln>
            <a:noFill/>
          </a:ln>
        </p:spPr>
        <p:txBody>
          <a:bodyPr lIns="91425" tIns="91425" rIns="91425" bIns="91425" anchor="ctr" anchorCtr="0"/>
          <a:lstStyle>
            <a:lvl1pPr marL="0" marR="0" lvl="0" indent="0" algn="ctr" rtl="1">
              <a:spcBef>
                <a:spcPts val="0"/>
              </a:spcBef>
              <a:buClr>
                <a:srgbClr val="6B7C72"/>
              </a:buClr>
              <a:buFont typeface="Book Antiqua"/>
              <a:buNone/>
              <a:defRPr sz="2000" b="0" i="0" u="none" strike="noStrike" cap="none">
                <a:solidFill>
                  <a:srgbClr val="6B7C72"/>
                </a:solidFill>
                <a:latin typeface="Book Antiqua"/>
                <a:ea typeface="Book Antiqua"/>
                <a:cs typeface="Book Antiqua"/>
                <a:sym typeface="Book Antiqu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alphaModFix/>
          </a:blip>
          <a:tile tx="0" ty="0" sx="100000" sy="100000" flip="none" algn="tl"/>
        </a:blipFill>
        <a:effectLst/>
      </p:bgPr>
    </p:bg>
    <p:spTree>
      <p:nvGrpSpPr>
        <p:cNvPr id="1" name="Shape 5"/>
        <p:cNvGrpSpPr/>
        <p:nvPr/>
      </p:nvGrpSpPr>
      <p:grpSpPr>
        <a:xfrm>
          <a:off x="0" y="0"/>
          <a:ext cx="0" cy="0"/>
          <a:chOff x="0" y="0"/>
          <a:chExt cx="0" cy="0"/>
        </a:xfrm>
      </p:grpSpPr>
      <p:sp>
        <p:nvSpPr>
          <p:cNvPr id="6" name="Shape 6"/>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7" name="Shape 7"/>
          <p:cNvSpPr/>
          <p:nvPr/>
        </p:nvSpPr>
        <p:spPr>
          <a:xfrm>
            <a:off x="91440" y="101600"/>
            <a:ext cx="8961120" cy="6664959"/>
          </a:xfrm>
          <a:prstGeom prst="roundRect">
            <a:avLst>
              <a:gd name="adj" fmla="val 1735"/>
            </a:avLst>
          </a:prstGeom>
          <a:blipFill rotWithShape="1">
            <a:blip r:embed="rId15">
              <a:alphaModFix/>
            </a:blip>
            <a:tile tx="0" ty="0" sx="100000" sy="100000" flip="none" algn="tl"/>
          </a:blip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8" name="Shape 8"/>
          <p:cNvSpPr txBox="1">
            <a:spLocks noGrp="1"/>
          </p:cNvSpPr>
          <p:nvPr>
            <p:ph type="body" idx="1"/>
          </p:nvPr>
        </p:nvSpPr>
        <p:spPr>
          <a:xfrm>
            <a:off x="457200" y="1752600"/>
            <a:ext cx="8229600" cy="4373563"/>
          </a:xfrm>
          <a:prstGeom prst="rect">
            <a:avLst/>
          </a:prstGeom>
          <a:noFill/>
          <a:ln>
            <a:noFill/>
          </a:ln>
        </p:spPr>
        <p:txBody>
          <a:bodyPr lIns="91425" tIns="91425" rIns="91425" bIns="91425" anchor="t" anchorCtr="0"/>
          <a:lstStyle>
            <a:lvl1pPr marL="342900" marR="0" lvl="0" indent="-76200" algn="r" rtl="1">
              <a:spcBef>
                <a:spcPts val="480"/>
              </a:spcBef>
              <a:buClr>
                <a:schemeClr val="accent1"/>
              </a:buClr>
              <a:buSzPct val="100000"/>
              <a:buFont typeface="Arial"/>
              <a:buChar char="•"/>
              <a:defRPr sz="2400" b="0" i="0" u="none" strike="noStrike" cap="none">
                <a:solidFill>
                  <a:schemeClr val="dk2"/>
                </a:solidFill>
                <a:latin typeface="Century Gothic"/>
                <a:ea typeface="Century Gothic"/>
                <a:cs typeface="Century Gothic"/>
                <a:sym typeface="Century Gothic"/>
              </a:defRPr>
            </a:lvl1pPr>
            <a:lvl2pPr marL="640080" marR="0" lvl="1" indent="-106680" algn="r" rtl="1">
              <a:spcBef>
                <a:spcPts val="400"/>
              </a:spcBef>
              <a:buClr>
                <a:schemeClr val="accent2"/>
              </a:buClr>
              <a:buSzPct val="100000"/>
              <a:buFont typeface="Arial"/>
              <a:buChar char="•"/>
              <a:defRPr sz="2000" b="0" i="0" u="none" strike="noStrike" cap="none">
                <a:solidFill>
                  <a:schemeClr val="dk2"/>
                </a:solidFill>
                <a:latin typeface="Century Gothic"/>
                <a:ea typeface="Century Gothic"/>
                <a:cs typeface="Century Gothic"/>
                <a:sym typeface="Century Gothic"/>
              </a:defRPr>
            </a:lvl2pPr>
            <a:lvl3pPr marL="914400" marR="0" lvl="2" indent="-114300" algn="r" rtl="1">
              <a:spcBef>
                <a:spcPts val="360"/>
              </a:spcBef>
              <a:buClr>
                <a:schemeClr val="accent3"/>
              </a:buClr>
              <a:buSzPct val="100000"/>
              <a:buFont typeface="Arial"/>
              <a:buChar char="•"/>
              <a:defRPr sz="1800" b="0" i="0" u="none" strike="noStrike" cap="none">
                <a:solidFill>
                  <a:schemeClr val="dk2"/>
                </a:solidFill>
                <a:latin typeface="Century Gothic"/>
                <a:ea typeface="Century Gothic"/>
                <a:cs typeface="Century Gothic"/>
                <a:sym typeface="Century Gothic"/>
              </a:defRPr>
            </a:lvl3pPr>
            <a:lvl4pPr marL="1280160" marR="0" lvl="3" indent="-137160" algn="r" rtl="1">
              <a:spcBef>
                <a:spcPts val="320"/>
              </a:spcBef>
              <a:buClr>
                <a:schemeClr val="accent4"/>
              </a:buClr>
              <a:buSzPct val="100000"/>
              <a:buFont typeface="Arial"/>
              <a:buChar char="•"/>
              <a:defRPr sz="1600" b="0" i="0" u="none" strike="noStrike" cap="none">
                <a:solidFill>
                  <a:schemeClr val="dk2"/>
                </a:solidFill>
                <a:latin typeface="Century Gothic"/>
                <a:ea typeface="Century Gothic"/>
                <a:cs typeface="Century Gothic"/>
                <a:sym typeface="Century Gothic"/>
              </a:defRPr>
            </a:lvl4pPr>
            <a:lvl5pPr marL="1554480" marR="0" lvl="4" indent="-132080" algn="r" rtl="1">
              <a:spcBef>
                <a:spcPts val="320"/>
              </a:spcBef>
              <a:buClr>
                <a:schemeClr val="accent5"/>
              </a:buClr>
              <a:buSzPct val="100000"/>
              <a:buFont typeface="Arial"/>
              <a:buChar char="•"/>
              <a:defRPr sz="1600" b="0" i="0" u="none" strike="noStrike" cap="none">
                <a:solidFill>
                  <a:schemeClr val="dk2"/>
                </a:solidFill>
                <a:latin typeface="Century Gothic"/>
                <a:ea typeface="Century Gothic"/>
                <a:cs typeface="Century Gothic"/>
                <a:sym typeface="Century Gothic"/>
              </a:defRPr>
            </a:lvl5pPr>
            <a:lvl6pPr marL="1737360" marR="0" lvl="5" indent="-99060" algn="r" rtl="1">
              <a:spcBef>
                <a:spcPts val="280"/>
              </a:spcBef>
              <a:buClr>
                <a:schemeClr val="accent1"/>
              </a:buClr>
              <a:buSzPct val="100000"/>
              <a:buFont typeface="Arial"/>
              <a:buChar char="•"/>
              <a:defRPr sz="1400" b="0" i="0" u="none" strike="noStrike" cap="none">
                <a:solidFill>
                  <a:schemeClr val="dk2"/>
                </a:solidFill>
                <a:latin typeface="Century Gothic"/>
                <a:ea typeface="Century Gothic"/>
                <a:cs typeface="Century Gothic"/>
                <a:sym typeface="Century Gothic"/>
              </a:defRPr>
            </a:lvl6pPr>
            <a:lvl7pPr marL="2011679" marR="0" lvl="6" indent="-93979" algn="r" rtl="1">
              <a:spcBef>
                <a:spcPts val="280"/>
              </a:spcBef>
              <a:buClr>
                <a:schemeClr val="accent2"/>
              </a:buClr>
              <a:buSzPct val="100000"/>
              <a:buFont typeface="Arial"/>
              <a:buChar char="•"/>
              <a:defRPr sz="1400" b="0" i="0" u="none" strike="noStrike" cap="none">
                <a:solidFill>
                  <a:schemeClr val="dk2"/>
                </a:solidFill>
                <a:latin typeface="Century Gothic"/>
                <a:ea typeface="Century Gothic"/>
                <a:cs typeface="Century Gothic"/>
                <a:sym typeface="Century Gothic"/>
              </a:defRPr>
            </a:lvl7pPr>
            <a:lvl8pPr marL="2194560" marR="0" lvl="7" indent="-99060" algn="r" rtl="1">
              <a:spcBef>
                <a:spcPts val="280"/>
              </a:spcBef>
              <a:buClr>
                <a:schemeClr val="accent3"/>
              </a:buClr>
              <a:buSzPct val="100000"/>
              <a:buFont typeface="Arial"/>
              <a:buChar char="•"/>
              <a:defRPr sz="1400" b="0" i="0" u="none" strike="noStrike" cap="none">
                <a:solidFill>
                  <a:schemeClr val="dk2"/>
                </a:solidFill>
                <a:latin typeface="Century Gothic"/>
                <a:ea typeface="Century Gothic"/>
                <a:cs typeface="Century Gothic"/>
                <a:sym typeface="Century Gothic"/>
              </a:defRPr>
            </a:lvl8pPr>
            <a:lvl9pPr marL="2377440" marR="0" lvl="8" indent="-104139" algn="r" rtl="1">
              <a:spcBef>
                <a:spcPts val="280"/>
              </a:spcBef>
              <a:buClr>
                <a:schemeClr val="accent4"/>
              </a:buClr>
              <a:buSzPct val="100000"/>
              <a:buFont typeface="Arial"/>
              <a:buChar char="•"/>
              <a:defRPr sz="1400" b="0" i="0" u="none" strike="noStrike" cap="none">
                <a:solidFill>
                  <a:schemeClr val="dk2"/>
                </a:solidFill>
                <a:latin typeface="Century Gothic"/>
                <a:ea typeface="Century Gothic"/>
                <a:cs typeface="Century Gothic"/>
                <a:sym typeface="Century Gothic"/>
              </a:defRPr>
            </a:lvl9pPr>
          </a:lstStyle>
          <a:p>
            <a:endParaRPr/>
          </a:p>
        </p:txBody>
      </p:sp>
      <p:sp>
        <p:nvSpPr>
          <p:cNvPr id="9" name="Shape 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 name="Shape 1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1">
              <a:spcBef>
                <a:spcPts val="0"/>
              </a:spcBef>
              <a:buNone/>
              <a:defRPr sz="1200" b="0" i="0" u="none" strike="noStrike" cap="none">
                <a:solidFill>
                  <a:schemeClr val="dk2"/>
                </a:solidFill>
                <a:latin typeface="Century Gothic"/>
                <a:ea typeface="Century Gothic"/>
                <a:cs typeface="Century Gothic"/>
                <a:sym typeface="Century Gothic"/>
              </a:defRPr>
            </a:lvl1pPr>
            <a:lvl2pPr marL="457200" marR="0" lvl="1" indent="0" algn="r" rtl="1">
              <a:spcBef>
                <a:spcPts val="0"/>
              </a:spcBef>
              <a:buNone/>
              <a:defRPr sz="1800" b="0" i="0" u="none" strike="noStrike" cap="none">
                <a:solidFill>
                  <a:schemeClr val="dk1"/>
                </a:solidFill>
                <a:latin typeface="Century Gothic"/>
                <a:ea typeface="Century Gothic"/>
                <a:cs typeface="Century Gothic"/>
                <a:sym typeface="Century Gothic"/>
              </a:defRPr>
            </a:lvl2pPr>
            <a:lvl3pPr marL="914400" marR="0" lvl="2" indent="0" algn="r" rtl="1">
              <a:spcBef>
                <a:spcPts val="0"/>
              </a:spcBef>
              <a:buNone/>
              <a:defRPr sz="1800" b="0" i="0" u="none" strike="noStrike" cap="none">
                <a:solidFill>
                  <a:schemeClr val="dk1"/>
                </a:solidFill>
                <a:latin typeface="Century Gothic"/>
                <a:ea typeface="Century Gothic"/>
                <a:cs typeface="Century Gothic"/>
                <a:sym typeface="Century Gothic"/>
              </a:defRPr>
            </a:lvl3pPr>
            <a:lvl4pPr marL="1371600" marR="0" lvl="3" indent="0" algn="r" rtl="1">
              <a:spcBef>
                <a:spcPts val="0"/>
              </a:spcBef>
              <a:buNone/>
              <a:defRPr sz="1800" b="0" i="0" u="none" strike="noStrike" cap="none">
                <a:solidFill>
                  <a:schemeClr val="dk1"/>
                </a:solidFill>
                <a:latin typeface="Century Gothic"/>
                <a:ea typeface="Century Gothic"/>
                <a:cs typeface="Century Gothic"/>
                <a:sym typeface="Century Gothic"/>
              </a:defRPr>
            </a:lvl4pPr>
            <a:lvl5pPr marL="1828800" marR="0" lvl="4" indent="0" algn="r" rtl="1">
              <a:spcBef>
                <a:spcPts val="0"/>
              </a:spcBef>
              <a:buNone/>
              <a:defRPr sz="1800" b="0" i="0" u="none" strike="noStrike" cap="none">
                <a:solidFill>
                  <a:schemeClr val="dk1"/>
                </a:solidFill>
                <a:latin typeface="Century Gothic"/>
                <a:ea typeface="Century Gothic"/>
                <a:cs typeface="Century Gothic"/>
                <a:sym typeface="Century Gothic"/>
              </a:defRPr>
            </a:lvl5pPr>
            <a:lvl6pPr marL="2286000" marR="0" lvl="5" indent="0" algn="r" rtl="1">
              <a:spcBef>
                <a:spcPts val="0"/>
              </a:spcBef>
              <a:buNone/>
              <a:defRPr sz="1800" b="0" i="0" u="none" strike="noStrike" cap="none">
                <a:solidFill>
                  <a:schemeClr val="dk1"/>
                </a:solidFill>
                <a:latin typeface="Century Gothic"/>
                <a:ea typeface="Century Gothic"/>
                <a:cs typeface="Century Gothic"/>
                <a:sym typeface="Century Gothic"/>
              </a:defRPr>
            </a:lvl6pPr>
            <a:lvl7pPr marL="2743200" marR="0" lvl="6" indent="0" algn="r" rtl="1">
              <a:spcBef>
                <a:spcPts val="0"/>
              </a:spcBef>
              <a:buNone/>
              <a:defRPr sz="1800" b="0" i="0" u="none" strike="noStrike" cap="none">
                <a:solidFill>
                  <a:schemeClr val="dk1"/>
                </a:solidFill>
                <a:latin typeface="Century Gothic"/>
                <a:ea typeface="Century Gothic"/>
                <a:cs typeface="Century Gothic"/>
                <a:sym typeface="Century Gothic"/>
              </a:defRPr>
            </a:lvl7pPr>
            <a:lvl8pPr marL="3200400" marR="0" lvl="7" indent="0" algn="r" rtl="1">
              <a:spcBef>
                <a:spcPts val="0"/>
              </a:spcBef>
              <a:buNone/>
              <a:defRPr sz="1800" b="0" i="0" u="none" strike="noStrike" cap="none">
                <a:solidFill>
                  <a:schemeClr val="dk1"/>
                </a:solidFill>
                <a:latin typeface="Century Gothic"/>
                <a:ea typeface="Century Gothic"/>
                <a:cs typeface="Century Gothic"/>
                <a:sym typeface="Century Gothic"/>
              </a:defRPr>
            </a:lvl8pPr>
            <a:lvl9pPr marL="3657600" marR="0" lvl="8" indent="0" algn="r" rtl="1">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 name="Shape 1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1">
              <a:spcBef>
                <a:spcPts val="0"/>
              </a:spcBef>
              <a:buSzPct val="25000"/>
              <a:buNone/>
            </a:pPr>
            <a:fld id="{00000000-1234-1234-1234-123412341234}" type="slidenum">
              <a:rPr lang="en-US" sz="1200" b="0" i="0" u="none" strike="noStrike" cap="none">
                <a:solidFill>
                  <a:schemeClr val="dk2"/>
                </a:solidFill>
                <a:latin typeface="Century Gothic"/>
                <a:ea typeface="Century Gothic"/>
                <a:cs typeface="Century Gothic"/>
                <a:sym typeface="Century Gothic"/>
              </a:rPr>
              <a:t>‹#›</a:t>
            </a:fld>
            <a:endParaRPr lang="en-US" sz="1200" b="0" i="0" u="none" strike="noStrike" cap="none">
              <a:solidFill>
                <a:schemeClr val="dk2"/>
              </a:solidFill>
              <a:latin typeface="Century Gothic"/>
              <a:ea typeface="Century Gothic"/>
              <a:cs typeface="Century Gothic"/>
              <a:sym typeface="Century Gothic"/>
            </a:endParaRPr>
          </a:p>
        </p:txBody>
      </p:sp>
      <p:sp>
        <p:nvSpPr>
          <p:cNvPr id="12" name="Shape 12"/>
          <p:cNvSpPr/>
          <p:nvPr/>
        </p:nvSpPr>
        <p:spPr>
          <a:xfrm>
            <a:off x="274319" y="278165"/>
            <a:ext cx="8595359" cy="1325880"/>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13" name="Shape 13"/>
          <p:cNvSpPr/>
          <p:nvPr/>
        </p:nvSpPr>
        <p:spPr>
          <a:xfrm>
            <a:off x="372862" y="372862"/>
            <a:ext cx="8380519" cy="1118587"/>
          </a:xfrm>
          <a:prstGeom prst="rect">
            <a:avLst/>
          </a:prstGeom>
          <a:solidFill>
            <a:srgbClr val="FFFFFF"/>
          </a:solidFill>
          <a:ln>
            <a:noFill/>
          </a:ln>
        </p:spPr>
        <p:txBody>
          <a:bodyPr lIns="91425" tIns="45700" rIns="91425" bIns="45700" anchor="ctr" anchorCtr="0">
            <a:noAutofit/>
          </a:bodyPr>
          <a:lstStyle/>
          <a:p>
            <a:pPr marL="0" marR="0" lvl="0" indent="0" algn="ctr" rtl="1">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14" name="Shape 14"/>
          <p:cNvSpPr txBox="1">
            <a:spLocks noGrp="1"/>
          </p:cNvSpPr>
          <p:nvPr>
            <p:ph type="title"/>
          </p:nvPr>
        </p:nvSpPr>
        <p:spPr>
          <a:xfrm>
            <a:off x="426127" y="408371"/>
            <a:ext cx="8260672" cy="1039426"/>
          </a:xfrm>
          <a:prstGeom prst="rect">
            <a:avLst/>
          </a:prstGeom>
          <a:noFill/>
          <a:ln>
            <a:noFill/>
          </a:ln>
        </p:spPr>
        <p:txBody>
          <a:bodyPr lIns="91425" tIns="91425" rIns="91425" bIns="91425" anchor="ctr" anchorCtr="0"/>
          <a:lstStyle>
            <a:lvl1pPr marL="0" marR="0" lvl="0" indent="0" algn="ctr" rtl="1">
              <a:spcBef>
                <a:spcPts val="0"/>
              </a:spcBef>
              <a:buClr>
                <a:srgbClr val="6B7C72"/>
              </a:buClr>
              <a:buFont typeface="Book Antiqua"/>
              <a:buNone/>
              <a:defRPr sz="3500" b="0" i="0" u="none" strike="noStrike" cap="none">
                <a:solidFill>
                  <a:srgbClr val="6B7C72"/>
                </a:solidFill>
                <a:latin typeface="Book Antiqua"/>
                <a:ea typeface="Book Antiqua"/>
                <a:cs typeface="Book Antiqua"/>
                <a:sym typeface="Book Antiqu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2"/>
          <a:srcRect/>
          <a:tile tx="0" ty="0" sx="100000" sy="100000" flip="none" algn="tl"/>
        </a:blipFill>
        <a:effectLst/>
      </p:bgPr>
    </p:bg>
    <p:spTree>
      <p:nvGrpSpPr>
        <p:cNvPr id="1" name=""/>
        <p:cNvGrpSpPr/>
        <p:nvPr/>
      </p:nvGrpSpPr>
      <p:grpSpPr>
        <a:xfrm>
          <a:off x="0" y="0"/>
          <a:ext cx="0" cy="0"/>
          <a:chOff x="0" y="0"/>
          <a:chExt cx="0" cy="0"/>
        </a:xfrm>
      </p:grpSpPr>
      <p:sp>
        <p:nvSpPr>
          <p:cNvPr id="2" name="Shape 2"/>
          <p:cNvSpPr/>
          <p:nvPr/>
        </p:nvSpPr>
        <p:spPr>
          <a:xfrm>
            <a:off x="0" y="0"/>
            <a:ext cx="9144000" cy="6858000"/>
          </a:xfrm>
          <a:prstGeom prst="rect">
            <a:avLst/>
          </a:prstGeom>
          <a:solidFill>
            <a:srgbClr val="FFFFFF"/>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3" name="Shape 3"/>
          <p:cNvSpPr/>
          <p:nvPr/>
        </p:nvSpPr>
        <p:spPr>
          <a:xfrm>
            <a:off x="91439" y="101600"/>
            <a:ext cx="8961121" cy="6664960"/>
          </a:xfrm>
          <a:prstGeom prst="roundRect">
            <a:avLst>
              <a:gd name="adj" fmla="val 1735"/>
            </a:avLst>
          </a:prstGeom>
          <a:blipFill>
            <a:blip r:embed="rId12"/>
          </a:blip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4" name="Shape 4"/>
          <p:cNvSpPr/>
          <p:nvPr/>
        </p:nvSpPr>
        <p:spPr>
          <a:xfrm>
            <a:off x="274318" y="278164"/>
            <a:ext cx="8595361" cy="1325882"/>
          </a:xfrm>
          <a:prstGeom prst="rect">
            <a:avLst/>
          </a:prstGeom>
          <a:solidFill>
            <a:srgbClr val="FFFFFF">
              <a:alpha val="82745"/>
            </a:srgbClr>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5" name="Shape 5"/>
          <p:cNvSpPr/>
          <p:nvPr/>
        </p:nvSpPr>
        <p:spPr>
          <a:xfrm>
            <a:off x="372862" y="372862"/>
            <a:ext cx="8380518" cy="1118587"/>
          </a:xfrm>
          <a:prstGeom prst="rect">
            <a:avLst/>
          </a:prstGeom>
          <a:solidFill>
            <a:srgbClr val="FFFFFF"/>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6" name="Shape 6"/>
          <p:cNvSpPr/>
          <p:nvPr/>
        </p:nvSpPr>
        <p:spPr>
          <a:xfrm>
            <a:off x="0" y="0"/>
            <a:ext cx="9144000" cy="6858000"/>
          </a:xfrm>
          <a:prstGeom prst="rect">
            <a:avLst/>
          </a:prstGeom>
          <a:solidFill>
            <a:srgbClr val="FFFFFF"/>
          </a:solid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7" name="Shape 7"/>
          <p:cNvSpPr/>
          <p:nvPr/>
        </p:nvSpPr>
        <p:spPr>
          <a:xfrm>
            <a:off x="91439" y="101600"/>
            <a:ext cx="8961121" cy="6664960"/>
          </a:xfrm>
          <a:prstGeom prst="roundRect">
            <a:avLst>
              <a:gd name="adj" fmla="val 1735"/>
            </a:avLst>
          </a:prstGeom>
          <a:blipFill>
            <a:blip r:embed="rId12"/>
          </a:blipFill>
          <a:ln w="12700">
            <a:miter lim="400000"/>
          </a:ln>
        </p:spPr>
        <p:txBody>
          <a:bodyPr lIns="45719" rIns="45719" anchor="ctr"/>
          <a:lstStyle/>
          <a:p>
            <a:pPr algn="ctr" hangingPunct="0">
              <a:defRPr sz="1800">
                <a:solidFill>
                  <a:srgbClr val="FFFFFF"/>
                </a:solidFill>
                <a:latin typeface="Century Gothic"/>
                <a:ea typeface="Century Gothic"/>
                <a:cs typeface="Century Gothic"/>
                <a:sym typeface="Century Gothic"/>
              </a:defRPr>
            </a:pPr>
            <a:endParaRPr sz="1800">
              <a:solidFill>
                <a:srgbClr val="FFFFFF"/>
              </a:solidFill>
              <a:latin typeface="Century Gothic"/>
              <a:ea typeface="Century Gothic"/>
              <a:cs typeface="Century Gothic"/>
              <a:sym typeface="Century Gothic"/>
            </a:endParaRPr>
          </a:p>
        </p:txBody>
      </p:sp>
      <p:sp>
        <p:nvSpPr>
          <p:cNvPr id="8" name="Shape 8"/>
          <p:cNvSpPr>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nchor="ctr"/>
          <a:lstStyle/>
          <a:p>
            <a:r>
              <a:t>Title Text</a:t>
            </a:r>
          </a:p>
        </p:txBody>
      </p:sp>
      <p:sp>
        <p:nvSpPr>
          <p:cNvPr id="9" name="Shape 9"/>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lstStyle/>
          <a:p>
            <a:r>
              <a:t>Body Level One</a:t>
            </a:r>
          </a:p>
          <a:p>
            <a:pPr lvl="1"/>
            <a:r>
              <a:t>Body Level Two</a:t>
            </a:r>
          </a:p>
          <a:p>
            <a:pPr lvl="2"/>
            <a:r>
              <a:t>Body Level Three</a:t>
            </a:r>
          </a:p>
          <a:p>
            <a:pPr lvl="3"/>
            <a:r>
              <a:t>Body Level Four</a:t>
            </a:r>
          </a:p>
          <a:p>
            <a:pPr lvl="4"/>
            <a:r>
              <a:t>Body Level Five</a:t>
            </a:r>
          </a:p>
        </p:txBody>
      </p:sp>
      <p:sp>
        <p:nvSpPr>
          <p:cNvPr id="10" name="Shape 10"/>
          <p:cNvSpPr>
            <a:spLocks noGrp="1"/>
          </p:cNvSpPr>
          <p:nvPr>
            <p:ph type="sldNum" sz="quarter" idx="2"/>
          </p:nvPr>
        </p:nvSpPr>
        <p:spPr>
          <a:xfrm>
            <a:off x="8413779" y="6397962"/>
            <a:ext cx="273021" cy="281901"/>
          </a:xfrm>
          <a:prstGeom prst="rect">
            <a:avLst/>
          </a:prstGeom>
          <a:ln w="12700">
            <a:miter lim="400000"/>
          </a:ln>
        </p:spPr>
        <p:txBody>
          <a:bodyPr wrap="none" lIns="45699" tIns="45699" rIns="45699" bIns="45699" anchor="ctr">
            <a:spAutoFit/>
          </a:bodyPr>
          <a:lstStyle>
            <a:lvl1pPr algn="r">
              <a:defRPr sz="1200">
                <a:solidFill>
                  <a:srgbClr val="564B3C"/>
                </a:solidFill>
                <a:latin typeface="Century Gothic"/>
                <a:ea typeface="Century Gothic"/>
                <a:cs typeface="Century Gothic"/>
                <a:sym typeface="Century Gothic"/>
              </a:defRPr>
            </a:lvl1pPr>
          </a:lstStyle>
          <a:p>
            <a:pPr hangingPunct="0"/>
            <a:fld id="{86CB4B4D-7CA3-9044-876B-883B54F8677D}" type="slidenum">
              <a:rPr/>
              <a:pPr hangingPunct="0"/>
              <a:t>‹#›</a:t>
            </a:fld>
            <a:endParaRPr/>
          </a:p>
        </p:txBody>
      </p:sp>
    </p:spTree>
    <p:extLst>
      <p:ext uri="{BB962C8B-B14F-4D97-AF65-F5344CB8AC3E}">
        <p14:creationId xmlns:p14="http://schemas.microsoft.com/office/powerpoint/2010/main" val="131965172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ransition spd="med"/>
  <p:txStyles>
    <p:titleStyle>
      <a:lvl1pPr marL="0" marR="0" indent="0" algn="ctr" defTabSz="914400" rtl="0" latinLnBrk="0">
        <a:lnSpc>
          <a:spcPct val="100000"/>
        </a:lnSpc>
        <a:spcBef>
          <a:spcPts val="0"/>
        </a:spcBef>
        <a:spcAft>
          <a:spcPts val="0"/>
        </a:spcAft>
        <a:buClrTx/>
        <a:buSzTx/>
        <a:buFontTx/>
        <a:buNone/>
        <a:tabLst/>
        <a:defRPr sz="3500" b="0" i="0" u="none" strike="noStrike" cap="none" spc="0" baseline="0">
          <a:ln>
            <a:noFill/>
          </a:ln>
          <a:solidFill>
            <a:srgbClr val="6B7C72"/>
          </a:solidFill>
          <a:uFillTx/>
          <a:latin typeface="Book Antiqua"/>
          <a:ea typeface="Book Antiqua"/>
          <a:cs typeface="Book Antiqua"/>
          <a:sym typeface="Book Antiqua"/>
        </a:defRPr>
      </a:lvl1pPr>
      <a:lvl2pPr marL="0" marR="0" indent="0" algn="ctr" defTabSz="914400" rtl="0" latinLnBrk="0">
        <a:lnSpc>
          <a:spcPct val="100000"/>
        </a:lnSpc>
        <a:spcBef>
          <a:spcPts val="0"/>
        </a:spcBef>
        <a:spcAft>
          <a:spcPts val="0"/>
        </a:spcAft>
        <a:buClrTx/>
        <a:buSzTx/>
        <a:buFontTx/>
        <a:buNone/>
        <a:tabLst/>
        <a:defRPr sz="3500" b="0" i="0" u="none" strike="noStrike" cap="none" spc="0" baseline="0">
          <a:ln>
            <a:noFill/>
          </a:ln>
          <a:solidFill>
            <a:srgbClr val="6B7C72"/>
          </a:solidFill>
          <a:uFillTx/>
          <a:latin typeface="Book Antiqua"/>
          <a:ea typeface="Book Antiqua"/>
          <a:cs typeface="Book Antiqua"/>
          <a:sym typeface="Book Antiqua"/>
        </a:defRPr>
      </a:lvl2pPr>
      <a:lvl3pPr marL="0" marR="0" indent="0" algn="ctr" defTabSz="914400" rtl="0" latinLnBrk="0">
        <a:lnSpc>
          <a:spcPct val="100000"/>
        </a:lnSpc>
        <a:spcBef>
          <a:spcPts val="0"/>
        </a:spcBef>
        <a:spcAft>
          <a:spcPts val="0"/>
        </a:spcAft>
        <a:buClrTx/>
        <a:buSzTx/>
        <a:buFontTx/>
        <a:buNone/>
        <a:tabLst/>
        <a:defRPr sz="3500" b="0" i="0" u="none" strike="noStrike" cap="none" spc="0" baseline="0">
          <a:ln>
            <a:noFill/>
          </a:ln>
          <a:solidFill>
            <a:srgbClr val="6B7C72"/>
          </a:solidFill>
          <a:uFillTx/>
          <a:latin typeface="Book Antiqua"/>
          <a:ea typeface="Book Antiqua"/>
          <a:cs typeface="Book Antiqua"/>
          <a:sym typeface="Book Antiqua"/>
        </a:defRPr>
      </a:lvl3pPr>
      <a:lvl4pPr marL="0" marR="0" indent="0" algn="ctr" defTabSz="914400" rtl="0" latinLnBrk="0">
        <a:lnSpc>
          <a:spcPct val="100000"/>
        </a:lnSpc>
        <a:spcBef>
          <a:spcPts val="0"/>
        </a:spcBef>
        <a:spcAft>
          <a:spcPts val="0"/>
        </a:spcAft>
        <a:buClrTx/>
        <a:buSzTx/>
        <a:buFontTx/>
        <a:buNone/>
        <a:tabLst/>
        <a:defRPr sz="3500" b="0" i="0" u="none" strike="noStrike" cap="none" spc="0" baseline="0">
          <a:ln>
            <a:noFill/>
          </a:ln>
          <a:solidFill>
            <a:srgbClr val="6B7C72"/>
          </a:solidFill>
          <a:uFillTx/>
          <a:latin typeface="Book Antiqua"/>
          <a:ea typeface="Book Antiqua"/>
          <a:cs typeface="Book Antiqua"/>
          <a:sym typeface="Book Antiqua"/>
        </a:defRPr>
      </a:lvl4pPr>
      <a:lvl5pPr marL="0" marR="0" indent="0" algn="ctr" defTabSz="914400" rtl="0" latinLnBrk="0">
        <a:lnSpc>
          <a:spcPct val="100000"/>
        </a:lnSpc>
        <a:spcBef>
          <a:spcPts val="0"/>
        </a:spcBef>
        <a:spcAft>
          <a:spcPts val="0"/>
        </a:spcAft>
        <a:buClrTx/>
        <a:buSzTx/>
        <a:buFontTx/>
        <a:buNone/>
        <a:tabLst/>
        <a:defRPr sz="3500" b="0" i="0" u="none" strike="noStrike" cap="none" spc="0" baseline="0">
          <a:ln>
            <a:noFill/>
          </a:ln>
          <a:solidFill>
            <a:srgbClr val="6B7C72"/>
          </a:solidFill>
          <a:uFillTx/>
          <a:latin typeface="Book Antiqua"/>
          <a:ea typeface="Book Antiqua"/>
          <a:cs typeface="Book Antiqua"/>
          <a:sym typeface="Book Antiqua"/>
        </a:defRPr>
      </a:lvl5pPr>
      <a:lvl6pPr marL="0" marR="0" indent="0" algn="ctr" defTabSz="914400" rtl="0" latinLnBrk="0">
        <a:lnSpc>
          <a:spcPct val="100000"/>
        </a:lnSpc>
        <a:spcBef>
          <a:spcPts val="0"/>
        </a:spcBef>
        <a:spcAft>
          <a:spcPts val="0"/>
        </a:spcAft>
        <a:buClrTx/>
        <a:buSzTx/>
        <a:buFontTx/>
        <a:buNone/>
        <a:tabLst/>
        <a:defRPr sz="3500" b="0" i="0" u="none" strike="noStrike" cap="none" spc="0" baseline="0">
          <a:ln>
            <a:noFill/>
          </a:ln>
          <a:solidFill>
            <a:srgbClr val="6B7C72"/>
          </a:solidFill>
          <a:uFillTx/>
          <a:latin typeface="Book Antiqua"/>
          <a:ea typeface="Book Antiqua"/>
          <a:cs typeface="Book Antiqua"/>
          <a:sym typeface="Book Antiqua"/>
        </a:defRPr>
      </a:lvl6pPr>
      <a:lvl7pPr marL="0" marR="0" indent="0" algn="ctr" defTabSz="914400" rtl="0" latinLnBrk="0">
        <a:lnSpc>
          <a:spcPct val="100000"/>
        </a:lnSpc>
        <a:spcBef>
          <a:spcPts val="0"/>
        </a:spcBef>
        <a:spcAft>
          <a:spcPts val="0"/>
        </a:spcAft>
        <a:buClrTx/>
        <a:buSzTx/>
        <a:buFontTx/>
        <a:buNone/>
        <a:tabLst/>
        <a:defRPr sz="3500" b="0" i="0" u="none" strike="noStrike" cap="none" spc="0" baseline="0">
          <a:ln>
            <a:noFill/>
          </a:ln>
          <a:solidFill>
            <a:srgbClr val="6B7C72"/>
          </a:solidFill>
          <a:uFillTx/>
          <a:latin typeface="Book Antiqua"/>
          <a:ea typeface="Book Antiqua"/>
          <a:cs typeface="Book Antiqua"/>
          <a:sym typeface="Book Antiqua"/>
        </a:defRPr>
      </a:lvl7pPr>
      <a:lvl8pPr marL="0" marR="0" indent="0" algn="ctr" defTabSz="914400" rtl="0" latinLnBrk="0">
        <a:lnSpc>
          <a:spcPct val="100000"/>
        </a:lnSpc>
        <a:spcBef>
          <a:spcPts val="0"/>
        </a:spcBef>
        <a:spcAft>
          <a:spcPts val="0"/>
        </a:spcAft>
        <a:buClrTx/>
        <a:buSzTx/>
        <a:buFontTx/>
        <a:buNone/>
        <a:tabLst/>
        <a:defRPr sz="3500" b="0" i="0" u="none" strike="noStrike" cap="none" spc="0" baseline="0">
          <a:ln>
            <a:noFill/>
          </a:ln>
          <a:solidFill>
            <a:srgbClr val="6B7C72"/>
          </a:solidFill>
          <a:uFillTx/>
          <a:latin typeface="Book Antiqua"/>
          <a:ea typeface="Book Antiqua"/>
          <a:cs typeface="Book Antiqua"/>
          <a:sym typeface="Book Antiqua"/>
        </a:defRPr>
      </a:lvl8pPr>
      <a:lvl9pPr marL="0" marR="0" indent="0" algn="ctr" defTabSz="914400" rtl="0" latinLnBrk="0">
        <a:lnSpc>
          <a:spcPct val="100000"/>
        </a:lnSpc>
        <a:spcBef>
          <a:spcPts val="0"/>
        </a:spcBef>
        <a:spcAft>
          <a:spcPts val="0"/>
        </a:spcAft>
        <a:buClrTx/>
        <a:buSzTx/>
        <a:buFontTx/>
        <a:buNone/>
        <a:tabLst/>
        <a:defRPr sz="3500" b="0" i="0" u="none" strike="noStrike" cap="none" spc="0" baseline="0">
          <a:ln>
            <a:noFill/>
          </a:ln>
          <a:solidFill>
            <a:srgbClr val="6B7C72"/>
          </a:solidFill>
          <a:uFillTx/>
          <a:latin typeface="Book Antiqua"/>
          <a:ea typeface="Book Antiqua"/>
          <a:cs typeface="Book Antiqua"/>
          <a:sym typeface="Book Antiqua"/>
        </a:defRPr>
      </a:lvl9pPr>
    </p:titleStyle>
    <p:bodyStyle>
      <a:lvl1pPr marL="342900" marR="0" indent="-76200" algn="r" defTabSz="914400" rtl="0" latinLnBrk="0">
        <a:lnSpc>
          <a:spcPct val="100000"/>
        </a:lnSpc>
        <a:spcBef>
          <a:spcPts val="400"/>
        </a:spcBef>
        <a:spcAft>
          <a:spcPts val="0"/>
        </a:spcAft>
        <a:buClr>
          <a:schemeClr val="accent1"/>
        </a:buClr>
        <a:buSzPct val="100000"/>
        <a:buFont typeface="Arial"/>
        <a:buChar char="•"/>
        <a:tabLst/>
        <a:defRPr sz="2400" b="0" i="0" u="none" strike="noStrike" cap="none" spc="0" baseline="0">
          <a:ln>
            <a:noFill/>
          </a:ln>
          <a:solidFill>
            <a:srgbClr val="564B3C"/>
          </a:solidFill>
          <a:uFillTx/>
          <a:latin typeface="Century Gothic"/>
          <a:ea typeface="Century Gothic"/>
          <a:cs typeface="Century Gothic"/>
          <a:sym typeface="Century Gothic"/>
        </a:defRPr>
      </a:lvl1pPr>
      <a:lvl2pPr marL="661416" marR="0" indent="-128016" algn="r" defTabSz="914400" rtl="0" latinLnBrk="0">
        <a:lnSpc>
          <a:spcPct val="100000"/>
        </a:lnSpc>
        <a:spcBef>
          <a:spcPts val="400"/>
        </a:spcBef>
        <a:spcAft>
          <a:spcPts val="0"/>
        </a:spcAft>
        <a:buClr>
          <a:schemeClr val="accent1"/>
        </a:buClr>
        <a:buSzPct val="100000"/>
        <a:buFont typeface="Arial"/>
        <a:buChar char="•"/>
        <a:tabLst/>
        <a:defRPr sz="2400" b="0" i="0" u="none" strike="noStrike" cap="none" spc="0" baseline="0">
          <a:ln>
            <a:noFill/>
          </a:ln>
          <a:solidFill>
            <a:srgbClr val="564B3C"/>
          </a:solidFill>
          <a:uFillTx/>
          <a:latin typeface="Century Gothic"/>
          <a:ea typeface="Century Gothic"/>
          <a:cs typeface="Century Gothic"/>
          <a:sym typeface="Century Gothic"/>
        </a:defRPr>
      </a:lvl2pPr>
      <a:lvl3pPr marL="952500" marR="0" indent="-152400" algn="r" defTabSz="914400" rtl="0" latinLnBrk="0">
        <a:lnSpc>
          <a:spcPct val="100000"/>
        </a:lnSpc>
        <a:spcBef>
          <a:spcPts val="400"/>
        </a:spcBef>
        <a:spcAft>
          <a:spcPts val="0"/>
        </a:spcAft>
        <a:buClr>
          <a:schemeClr val="accent1"/>
        </a:buClr>
        <a:buSzPct val="100000"/>
        <a:buFont typeface="Arial"/>
        <a:buChar char="•"/>
        <a:tabLst/>
        <a:defRPr sz="2400" b="0" i="0" u="none" strike="noStrike" cap="none" spc="0" baseline="0">
          <a:ln>
            <a:noFill/>
          </a:ln>
          <a:solidFill>
            <a:srgbClr val="564B3C"/>
          </a:solidFill>
          <a:uFillTx/>
          <a:latin typeface="Century Gothic"/>
          <a:ea typeface="Century Gothic"/>
          <a:cs typeface="Century Gothic"/>
          <a:sym typeface="Century Gothic"/>
        </a:defRPr>
      </a:lvl3pPr>
      <a:lvl4pPr marL="1348740" marR="0" indent="-205740" algn="r" defTabSz="914400" rtl="0" latinLnBrk="0">
        <a:lnSpc>
          <a:spcPct val="100000"/>
        </a:lnSpc>
        <a:spcBef>
          <a:spcPts val="400"/>
        </a:spcBef>
        <a:spcAft>
          <a:spcPts val="0"/>
        </a:spcAft>
        <a:buClr>
          <a:schemeClr val="accent1"/>
        </a:buClr>
        <a:buSzPct val="100000"/>
        <a:buFont typeface="Arial"/>
        <a:buChar char="•"/>
        <a:tabLst/>
        <a:defRPr sz="2400" b="0" i="0" u="none" strike="noStrike" cap="none" spc="0" baseline="0">
          <a:ln>
            <a:noFill/>
          </a:ln>
          <a:solidFill>
            <a:srgbClr val="564B3C"/>
          </a:solidFill>
          <a:uFillTx/>
          <a:latin typeface="Century Gothic"/>
          <a:ea typeface="Century Gothic"/>
          <a:cs typeface="Century Gothic"/>
          <a:sym typeface="Century Gothic"/>
        </a:defRPr>
      </a:lvl4pPr>
      <a:lvl5pPr marL="1620520" marR="0" indent="-198120" algn="r" defTabSz="914400" rtl="0" latinLnBrk="0">
        <a:lnSpc>
          <a:spcPct val="100000"/>
        </a:lnSpc>
        <a:spcBef>
          <a:spcPts val="400"/>
        </a:spcBef>
        <a:spcAft>
          <a:spcPts val="0"/>
        </a:spcAft>
        <a:buClr>
          <a:schemeClr val="accent1"/>
        </a:buClr>
        <a:buSzPct val="100000"/>
        <a:buFont typeface="Arial"/>
        <a:buChar char="•"/>
        <a:tabLst/>
        <a:defRPr sz="2400" b="0" i="0" u="none" strike="noStrike" cap="none" spc="0" baseline="0">
          <a:ln>
            <a:noFill/>
          </a:ln>
          <a:solidFill>
            <a:srgbClr val="564B3C"/>
          </a:solidFill>
          <a:uFillTx/>
          <a:latin typeface="Century Gothic"/>
          <a:ea typeface="Century Gothic"/>
          <a:cs typeface="Century Gothic"/>
          <a:sym typeface="Century Gothic"/>
        </a:defRPr>
      </a:lvl5pPr>
      <a:lvl6pPr marL="1808117" marR="0" indent="-169817" algn="r" defTabSz="914400" rtl="0" latinLnBrk="0">
        <a:lnSpc>
          <a:spcPct val="100000"/>
        </a:lnSpc>
        <a:spcBef>
          <a:spcPts val="400"/>
        </a:spcBef>
        <a:spcAft>
          <a:spcPts val="0"/>
        </a:spcAft>
        <a:buClr>
          <a:schemeClr val="accent1"/>
        </a:buClr>
        <a:buSzPct val="100000"/>
        <a:buFont typeface="Arial"/>
        <a:buChar char="•"/>
        <a:tabLst/>
        <a:defRPr sz="2400" b="0" i="0" u="none" strike="noStrike" cap="none" spc="0" baseline="0">
          <a:ln>
            <a:noFill/>
          </a:ln>
          <a:solidFill>
            <a:srgbClr val="564B3C"/>
          </a:solidFill>
          <a:uFillTx/>
          <a:latin typeface="Century Gothic"/>
          <a:ea typeface="Century Gothic"/>
          <a:cs typeface="Century Gothic"/>
          <a:sym typeface="Century Gothic"/>
        </a:defRPr>
      </a:lvl6pPr>
      <a:lvl7pPr marL="2078806" marR="0" indent="-161106" algn="r" defTabSz="914400" rtl="0" latinLnBrk="0">
        <a:lnSpc>
          <a:spcPct val="100000"/>
        </a:lnSpc>
        <a:spcBef>
          <a:spcPts val="400"/>
        </a:spcBef>
        <a:spcAft>
          <a:spcPts val="0"/>
        </a:spcAft>
        <a:buClr>
          <a:schemeClr val="accent1"/>
        </a:buClr>
        <a:buSzPct val="100000"/>
        <a:buFont typeface="Arial"/>
        <a:buChar char="•"/>
        <a:tabLst/>
        <a:defRPr sz="2400" b="0" i="0" u="none" strike="noStrike" cap="none" spc="0" baseline="0">
          <a:ln>
            <a:noFill/>
          </a:ln>
          <a:solidFill>
            <a:srgbClr val="564B3C"/>
          </a:solidFill>
          <a:uFillTx/>
          <a:latin typeface="Century Gothic"/>
          <a:ea typeface="Century Gothic"/>
          <a:cs typeface="Century Gothic"/>
          <a:sym typeface="Century Gothic"/>
        </a:defRPr>
      </a:lvl7pPr>
      <a:lvl8pPr marL="2265317" marR="0" indent="-169817" algn="r" defTabSz="914400" rtl="0" latinLnBrk="0">
        <a:lnSpc>
          <a:spcPct val="100000"/>
        </a:lnSpc>
        <a:spcBef>
          <a:spcPts val="400"/>
        </a:spcBef>
        <a:spcAft>
          <a:spcPts val="0"/>
        </a:spcAft>
        <a:buClr>
          <a:schemeClr val="accent1"/>
        </a:buClr>
        <a:buSzPct val="100000"/>
        <a:buFont typeface="Arial"/>
        <a:buChar char="•"/>
        <a:tabLst/>
        <a:defRPr sz="2400" b="0" i="0" u="none" strike="noStrike" cap="none" spc="0" baseline="0">
          <a:ln>
            <a:noFill/>
          </a:ln>
          <a:solidFill>
            <a:srgbClr val="564B3C"/>
          </a:solidFill>
          <a:uFillTx/>
          <a:latin typeface="Century Gothic"/>
          <a:ea typeface="Century Gothic"/>
          <a:cs typeface="Century Gothic"/>
          <a:sym typeface="Century Gothic"/>
        </a:defRPr>
      </a:lvl8pPr>
      <a:lvl9pPr marL="2451824" marR="0" indent="-178523" algn="r" defTabSz="914400" rtl="0" latinLnBrk="0">
        <a:lnSpc>
          <a:spcPct val="100000"/>
        </a:lnSpc>
        <a:spcBef>
          <a:spcPts val="400"/>
        </a:spcBef>
        <a:spcAft>
          <a:spcPts val="0"/>
        </a:spcAft>
        <a:buClr>
          <a:schemeClr val="accent1"/>
        </a:buClr>
        <a:buSzPct val="100000"/>
        <a:buFont typeface="Arial"/>
        <a:buChar char="•"/>
        <a:tabLst/>
        <a:defRPr sz="2400" b="0" i="0" u="none" strike="noStrike" cap="none" spc="0" baseline="0">
          <a:ln>
            <a:noFill/>
          </a:ln>
          <a:solidFill>
            <a:srgbClr val="564B3C"/>
          </a:solidFill>
          <a:uFillTx/>
          <a:latin typeface="Century Gothic"/>
          <a:ea typeface="Century Gothic"/>
          <a:cs typeface="Century Gothic"/>
          <a:sym typeface="Century Gothic"/>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entury Gothic"/>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entury Gothic"/>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entury Gothic"/>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entury Gothic"/>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entury Gothic"/>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entury Gothic"/>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entury Gothic"/>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entury Gothic"/>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entury Gothic"/>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hyperlink" Target="https://www.hsph.harvard.edu/obesity-prevention-source/obesity-definition/abdominal-obesity/" TargetMode="External"/><Relationship Id="rId2" Type="http://schemas.openxmlformats.org/officeDocument/2006/relationships/hyperlink" Target="http://apps.who.int/iris/bitstream/10665/44583/1/9789241501491_eng.pdf" TargetMode="External"/><Relationship Id="rId1" Type="http://schemas.openxmlformats.org/officeDocument/2006/relationships/slideLayout" Target="../slideLayouts/slideLayout17.xml"/><Relationship Id="rId5" Type="http://schemas.openxmlformats.org/officeDocument/2006/relationships/hyperlink" Target="https://www.heartfoundation.org.au/your-heart/know-your-risks/healthy-weight/waist-measurement" TargetMode="External"/><Relationship Id="rId4" Type="http://schemas.openxmlformats.org/officeDocument/2006/relationships/hyperlink" Target="https://www.cdc.gov/obesity/adult/defining.html"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youtube.com/v/xUmp67YDlHY"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www.cdc.gov/mmwr/pdf/rr/rr5807.pdf"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www.nhlbi.nih.gov/health/health-topics/topics/obe/prevention"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www.medicinenet.com/obesity_weight_loss/page3.htm"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hyperlink" Target="http://www.mayoclinic.org/diseases-conditions/obesity/basics/risk-factors/con-20014834"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image" Target="../media/image22.tif"/><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6.ti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image" Target="../media/image27.ti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0.tif"/></Relationships>
</file>

<file path=ppt/slides/_rels/slide49.xml.rels><?xml version="1.0" encoding="UTF-8" standalone="yes"?>
<Relationships xmlns="http://schemas.openxmlformats.org/package/2006/relationships"><Relationship Id="rId2" Type="http://schemas.openxmlformats.org/officeDocument/2006/relationships/image" Target="../media/image31.t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3.tif"/></Relationships>
</file>

<file path=ppt/slides/_rels/slide51.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image" Target="../media/image34.tif"/><Relationship Id="rId1" Type="http://schemas.openxmlformats.org/officeDocument/2006/relationships/slideLayout" Target="../slideLayouts/slideLayout3.xml"/><Relationship Id="rId5" Type="http://schemas.openxmlformats.org/officeDocument/2006/relationships/image" Target="../media/image37.tif"/><Relationship Id="rId4" Type="http://schemas.openxmlformats.org/officeDocument/2006/relationships/image" Target="../media/image36.tif"/></Relationships>
</file>

<file path=ppt/slides/_rels/slide52.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image" Target="../media/image38.tif"/><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0.tif"/><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1.tif"/><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3.tif"/><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image" Target="../media/image44.tif"/><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image" Target="../media/image44.ti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hyperlink" Target="https://www.ncbi.nlm.nih.gov/pubmed/?term=Health%20Quality%20Ontario%5bCorporate%20Author%5d"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hyperlink" Target="https://www.hsph.harvard.edu/obesity-prevention-source/obesity-prevention/healthcare/healthcare-professional-obesity-prevention/" TargetMode="External"/><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hyperlink" Target="https://www.cdc.gov/mmwr/preview/mmwrhtml/00042446.ht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subTitle" idx="1"/>
          </p:nvPr>
        </p:nvSpPr>
        <p:spPr>
          <a:xfrm>
            <a:off x="642804" y="4571257"/>
            <a:ext cx="6553200" cy="4572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Arial"/>
              <a:buNone/>
            </a:pPr>
            <a:r>
              <a:rPr lang="en-US" sz="1200" b="1" i="0" u="none" strike="noStrike" cap="none">
                <a:solidFill>
                  <a:srgbClr val="FFFFFF"/>
                </a:solidFill>
                <a:latin typeface="Century Gothic"/>
                <a:ea typeface="Century Gothic"/>
                <a:cs typeface="Century Gothic"/>
                <a:sym typeface="Century Gothic"/>
              </a:rPr>
              <a:t>RAWAN ALYAHY, GHADAH ABDULAZIZ, SARAH ALANGARI, NOURAH ALRAYES, GHADEER ALZAHRANI, REEMA ALAJAJI</a:t>
            </a:r>
          </a:p>
        </p:txBody>
      </p:sp>
      <p:sp>
        <p:nvSpPr>
          <p:cNvPr id="124" name="Shape 124"/>
          <p:cNvSpPr txBox="1">
            <a:spLocks noGrp="1"/>
          </p:cNvSpPr>
          <p:nvPr>
            <p:ph type="ctrTitle"/>
          </p:nvPr>
        </p:nvSpPr>
        <p:spPr>
          <a:xfrm>
            <a:off x="611560" y="3361926"/>
            <a:ext cx="6629400" cy="1219200"/>
          </a:xfrm>
          <a:prstGeom prst="rect">
            <a:avLst/>
          </a:prstGeom>
          <a:noFill/>
          <a:ln>
            <a:noFill/>
          </a:ln>
        </p:spPr>
        <p:txBody>
          <a:bodyPr lIns="91425" tIns="45700" rIns="91425" bIns="45700" anchor="b" anchorCtr="0">
            <a:noAutofit/>
          </a:bodyPr>
          <a:lstStyle/>
          <a:p>
            <a:pPr marL="0" marR="0" lvl="0" indent="0" algn="ctr" rtl="0">
              <a:spcBef>
                <a:spcPts val="0"/>
              </a:spcBef>
              <a:buClr>
                <a:srgbClr val="0C0C0C"/>
              </a:buClr>
              <a:buSzPct val="25000"/>
              <a:buFont typeface="Book Antiqua"/>
              <a:buNone/>
            </a:pPr>
            <a:r>
              <a:rPr lang="en-US" sz="4500" b="0" i="0" u="none" strike="noStrike" cap="none">
                <a:solidFill>
                  <a:srgbClr val="0C0C0C"/>
                </a:solidFill>
                <a:latin typeface="Book Antiqua"/>
                <a:ea typeface="Book Antiqua"/>
                <a:cs typeface="Book Antiqua"/>
                <a:sym typeface="Book Antiqua"/>
              </a:rPr>
              <a:t>APPROACH TO OBESE PATIENT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p:nvPr/>
        </p:nvSpPr>
        <p:spPr>
          <a:xfrm>
            <a:off x="2035399" y="502590"/>
            <a:ext cx="5328250" cy="615521"/>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nchor="ctr">
            <a:spAutoFit/>
          </a:bodyPr>
          <a:lstStyle>
            <a:lvl1pPr>
              <a:defRPr sz="2800" u="sng"/>
            </a:lvl1pPr>
          </a:lstStyle>
          <a:p>
            <a:pPr hangingPunct="0"/>
            <a:r>
              <a:rPr dirty="0"/>
              <a:t>obesity can be </a:t>
            </a:r>
            <a:r>
              <a:rPr lang="en-US" dirty="0" smtClean="0"/>
              <a:t>measured </a:t>
            </a:r>
            <a:r>
              <a:rPr dirty="0" smtClean="0"/>
              <a:t>by</a:t>
            </a:r>
            <a:r>
              <a:rPr dirty="0"/>
              <a:t>:</a:t>
            </a:r>
          </a:p>
        </p:txBody>
      </p:sp>
      <p:sp>
        <p:nvSpPr>
          <p:cNvPr id="179" name="Shape 179"/>
          <p:cNvSpPr/>
          <p:nvPr/>
        </p:nvSpPr>
        <p:spPr>
          <a:xfrm>
            <a:off x="5816800" y="1497449"/>
            <a:ext cx="907500" cy="868502"/>
          </a:xfrm>
          <a:prstGeom prst="line">
            <a:avLst/>
          </a:prstGeom>
          <a:ln w="28575">
            <a:solidFill>
              <a:srgbClr val="FF0000"/>
            </a:solidFill>
            <a:tailEnd type="triangle"/>
          </a:ln>
        </p:spPr>
        <p:txBody>
          <a:bodyPr lIns="45719" rIns="45719"/>
          <a:lstStyle/>
          <a:p>
            <a:pPr hangingPunct="0"/>
            <a:endParaRPr/>
          </a:p>
        </p:txBody>
      </p:sp>
      <p:sp>
        <p:nvSpPr>
          <p:cNvPr id="180" name="Shape 180"/>
          <p:cNvSpPr/>
          <p:nvPr/>
        </p:nvSpPr>
        <p:spPr>
          <a:xfrm flipH="1">
            <a:off x="4490849" y="1497450"/>
            <a:ext cx="9901" cy="1037101"/>
          </a:xfrm>
          <a:prstGeom prst="line">
            <a:avLst/>
          </a:prstGeom>
          <a:ln w="28575">
            <a:solidFill>
              <a:srgbClr val="FF0000"/>
            </a:solidFill>
            <a:tailEnd type="triangle"/>
          </a:ln>
        </p:spPr>
        <p:txBody>
          <a:bodyPr lIns="45719" rIns="45719"/>
          <a:lstStyle/>
          <a:p>
            <a:pPr hangingPunct="0"/>
            <a:endParaRPr/>
          </a:p>
        </p:txBody>
      </p:sp>
      <p:sp>
        <p:nvSpPr>
          <p:cNvPr id="181" name="Shape 181"/>
          <p:cNvSpPr/>
          <p:nvPr/>
        </p:nvSpPr>
        <p:spPr>
          <a:xfrm flipH="1">
            <a:off x="2340199" y="1497450"/>
            <a:ext cx="758401" cy="991501"/>
          </a:xfrm>
          <a:prstGeom prst="line">
            <a:avLst/>
          </a:prstGeom>
          <a:ln w="28575">
            <a:solidFill>
              <a:srgbClr val="FF0000"/>
            </a:solidFill>
            <a:tailEnd type="triangle"/>
          </a:ln>
        </p:spPr>
        <p:txBody>
          <a:bodyPr lIns="45719" rIns="45719"/>
          <a:lstStyle/>
          <a:p>
            <a:pPr hangingPunct="0"/>
            <a:endParaRPr/>
          </a:p>
        </p:txBody>
      </p:sp>
      <p:sp>
        <p:nvSpPr>
          <p:cNvPr id="182" name="Shape 182"/>
          <p:cNvSpPr/>
          <p:nvPr/>
        </p:nvSpPr>
        <p:spPr>
          <a:xfrm>
            <a:off x="1166775" y="2714527"/>
            <a:ext cx="2009401" cy="923297"/>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nchor="ctr">
            <a:spAutoFit/>
          </a:bodyPr>
          <a:lstStyle/>
          <a:p>
            <a:pPr hangingPunct="0">
              <a:defRPr sz="2400"/>
            </a:pPr>
            <a:r>
              <a:rPr sz="2400" dirty="0"/>
              <a:t>Body mass</a:t>
            </a:r>
          </a:p>
          <a:p>
            <a:pPr hangingPunct="0">
              <a:defRPr sz="2400"/>
            </a:pPr>
            <a:r>
              <a:rPr sz="2400" dirty="0" smtClean="0"/>
              <a:t>index(BMI</a:t>
            </a:r>
            <a:r>
              <a:rPr lang="en-US" sz="2400" dirty="0" smtClean="0"/>
              <a:t>)</a:t>
            </a:r>
            <a:endParaRPr sz="2400" dirty="0"/>
          </a:p>
        </p:txBody>
      </p:sp>
      <p:sp>
        <p:nvSpPr>
          <p:cNvPr id="183" name="Shape 183"/>
          <p:cNvSpPr/>
          <p:nvPr/>
        </p:nvSpPr>
        <p:spPr>
          <a:xfrm>
            <a:off x="3615649" y="2779610"/>
            <a:ext cx="2141701" cy="884080"/>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nchor="ctr">
            <a:spAutoFit/>
          </a:bodyPr>
          <a:lstStyle>
            <a:lvl1pPr algn="ctr">
              <a:defRPr sz="2400"/>
            </a:lvl1pPr>
          </a:lstStyle>
          <a:p>
            <a:pPr hangingPunct="0"/>
            <a:r>
              <a:t>Waist circumference </a:t>
            </a:r>
          </a:p>
        </p:txBody>
      </p:sp>
      <p:sp>
        <p:nvSpPr>
          <p:cNvPr id="184" name="Shape 184"/>
          <p:cNvSpPr/>
          <p:nvPr/>
        </p:nvSpPr>
        <p:spPr>
          <a:xfrm>
            <a:off x="6585749" y="2798410"/>
            <a:ext cx="1555801" cy="884080"/>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nchor="ctr">
            <a:spAutoFit/>
          </a:bodyPr>
          <a:lstStyle>
            <a:lvl1pPr>
              <a:defRPr sz="2400"/>
            </a:lvl1pPr>
          </a:lstStyle>
          <a:p>
            <a:pPr hangingPunct="0"/>
            <a:r>
              <a:rPr dirty="0"/>
              <a:t>Waist to hip ratio</a:t>
            </a:r>
          </a:p>
        </p:txBody>
      </p:sp>
      <p:sp>
        <p:nvSpPr>
          <p:cNvPr id="185" name="Shape 185"/>
          <p:cNvSpPr/>
          <p:nvPr/>
        </p:nvSpPr>
        <p:spPr>
          <a:xfrm>
            <a:off x="933524" y="2639099"/>
            <a:ext cx="2141702" cy="1166701"/>
          </a:xfrm>
          <a:prstGeom prst="ellipse">
            <a:avLst/>
          </a:prstGeom>
          <a:ln w="28575">
            <a:solidFill>
              <a:srgbClr val="FF0000"/>
            </a:solidFill>
          </a:ln>
        </p:spPr>
        <p:txBody>
          <a:bodyPr lIns="45719" rIns="45719" anchor="ctr"/>
          <a:lstStyle/>
          <a:p>
            <a:pPr hangingPunct="0">
              <a:defRPr sz="2400"/>
            </a:pPr>
            <a:endParaRPr sz="2400"/>
          </a:p>
        </p:txBody>
      </p:sp>
      <p:sp>
        <p:nvSpPr>
          <p:cNvPr id="186" name="Shape 186"/>
          <p:cNvSpPr/>
          <p:nvPr/>
        </p:nvSpPr>
        <p:spPr>
          <a:xfrm>
            <a:off x="6196824" y="2715299"/>
            <a:ext cx="2009401" cy="1166701"/>
          </a:xfrm>
          <a:prstGeom prst="ellipse">
            <a:avLst/>
          </a:prstGeom>
          <a:ln w="28575">
            <a:solidFill>
              <a:srgbClr val="FF0000"/>
            </a:solidFill>
          </a:ln>
        </p:spPr>
        <p:txBody>
          <a:bodyPr lIns="45719" rIns="45719" anchor="ctr"/>
          <a:lstStyle/>
          <a:p>
            <a:pPr hangingPunct="0"/>
            <a:endParaRPr/>
          </a:p>
        </p:txBody>
      </p:sp>
      <p:sp>
        <p:nvSpPr>
          <p:cNvPr id="187" name="Shape 187"/>
          <p:cNvSpPr/>
          <p:nvPr/>
        </p:nvSpPr>
        <p:spPr>
          <a:xfrm>
            <a:off x="3510124" y="2715299"/>
            <a:ext cx="2251801" cy="1218601"/>
          </a:xfrm>
          <a:prstGeom prst="ellipse">
            <a:avLst/>
          </a:prstGeom>
          <a:ln w="28575">
            <a:solidFill>
              <a:srgbClr val="FF0000"/>
            </a:solidFill>
          </a:ln>
        </p:spPr>
        <p:txBody>
          <a:bodyPr lIns="45719" rIns="45719" anchor="ctr"/>
          <a:lstStyle/>
          <a:p>
            <a:pPr hangingPunct="0"/>
            <a:endParaRPr/>
          </a:p>
        </p:txBody>
      </p:sp>
      <p:pic>
        <p:nvPicPr>
          <p:cNvPr id="188" name="image03.png"/>
          <p:cNvPicPr>
            <a:picLocks noChangeAspect="1"/>
          </p:cNvPicPr>
          <p:nvPr/>
        </p:nvPicPr>
        <p:blipFill>
          <a:blip r:embed="rId2">
            <a:extLst/>
          </a:blip>
          <a:stretch>
            <a:fillRect/>
          </a:stretch>
        </p:blipFill>
        <p:spPr>
          <a:xfrm>
            <a:off x="409099" y="4847123"/>
            <a:ext cx="3526490" cy="991501"/>
          </a:xfrm>
          <a:prstGeom prst="rect">
            <a:avLst/>
          </a:prstGeom>
          <a:ln w="12700">
            <a:miter lim="400000"/>
          </a:ln>
        </p:spPr>
      </p:pic>
      <p:pic>
        <p:nvPicPr>
          <p:cNvPr id="189" name="image02.jpg"/>
          <p:cNvPicPr>
            <a:picLocks noChangeAspect="1"/>
          </p:cNvPicPr>
          <p:nvPr/>
        </p:nvPicPr>
        <p:blipFill>
          <a:blip r:embed="rId3">
            <a:extLst/>
          </a:blip>
          <a:stretch>
            <a:fillRect/>
          </a:stretch>
        </p:blipFill>
        <p:spPr>
          <a:xfrm>
            <a:off x="4884449" y="4448154"/>
            <a:ext cx="3179201" cy="1789432"/>
          </a:xfrm>
          <a:prstGeom prst="rect">
            <a:avLst/>
          </a:prstGeom>
          <a:ln w="12700">
            <a:miter lim="400000"/>
          </a:ln>
        </p:spPr>
      </p:pic>
    </p:spTree>
    <p:extLst>
      <p:ext uri="{BB962C8B-B14F-4D97-AF65-F5344CB8AC3E}">
        <p14:creationId xmlns:p14="http://schemas.microsoft.com/office/powerpoint/2010/main" val="32359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anim calcmode="lin" valueType="num">
                                      <p:cBhvr>
                                        <p:cTn id="8" dur="1000" fill="hold"/>
                                        <p:tgtEl>
                                          <p:spTgt spid="178"/>
                                        </p:tgtEl>
                                        <p:attrNameLst>
                                          <p:attrName>ppt_x</p:attrName>
                                        </p:attrNameLst>
                                      </p:cBhvr>
                                      <p:tavLst>
                                        <p:tav tm="0">
                                          <p:val>
                                            <p:strVal val="#ppt_x"/>
                                          </p:val>
                                        </p:tav>
                                        <p:tav tm="100000">
                                          <p:val>
                                            <p:strVal val="#ppt_x"/>
                                          </p:val>
                                        </p:tav>
                                      </p:tavLst>
                                    </p:anim>
                                    <p:anim calcmode="lin" valueType="num">
                                      <p:cBhvr>
                                        <p:cTn id="9" dur="1000" fill="hold"/>
                                        <p:tgtEl>
                                          <p:spTgt spid="17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1"/>
                                        </p:tgtEl>
                                        <p:attrNameLst>
                                          <p:attrName>style.visibility</p:attrName>
                                        </p:attrNameLst>
                                      </p:cBhvr>
                                      <p:to>
                                        <p:strVal val="visible"/>
                                      </p:to>
                                    </p:set>
                                    <p:animEffect transition="in" filter="fade">
                                      <p:cBhvr>
                                        <p:cTn id="12" dur="1000"/>
                                        <p:tgtEl>
                                          <p:spTgt spid="181"/>
                                        </p:tgtEl>
                                      </p:cBhvr>
                                    </p:animEffect>
                                    <p:anim calcmode="lin" valueType="num">
                                      <p:cBhvr>
                                        <p:cTn id="13" dur="1000" fill="hold"/>
                                        <p:tgtEl>
                                          <p:spTgt spid="181"/>
                                        </p:tgtEl>
                                        <p:attrNameLst>
                                          <p:attrName>ppt_x</p:attrName>
                                        </p:attrNameLst>
                                      </p:cBhvr>
                                      <p:tavLst>
                                        <p:tav tm="0">
                                          <p:val>
                                            <p:strVal val="#ppt_x"/>
                                          </p:val>
                                        </p:tav>
                                        <p:tav tm="100000">
                                          <p:val>
                                            <p:strVal val="#ppt_x"/>
                                          </p:val>
                                        </p:tav>
                                      </p:tavLst>
                                    </p:anim>
                                    <p:anim calcmode="lin" valueType="num">
                                      <p:cBhvr>
                                        <p:cTn id="14" dur="1000" fill="hold"/>
                                        <p:tgtEl>
                                          <p:spTgt spid="18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0"/>
                                        </p:tgtEl>
                                        <p:attrNameLst>
                                          <p:attrName>style.visibility</p:attrName>
                                        </p:attrNameLst>
                                      </p:cBhvr>
                                      <p:to>
                                        <p:strVal val="visible"/>
                                      </p:to>
                                    </p:set>
                                    <p:animEffect transition="in" filter="fade">
                                      <p:cBhvr>
                                        <p:cTn id="17" dur="1000"/>
                                        <p:tgtEl>
                                          <p:spTgt spid="180"/>
                                        </p:tgtEl>
                                      </p:cBhvr>
                                    </p:animEffect>
                                    <p:anim calcmode="lin" valueType="num">
                                      <p:cBhvr>
                                        <p:cTn id="18" dur="1000" fill="hold"/>
                                        <p:tgtEl>
                                          <p:spTgt spid="180"/>
                                        </p:tgtEl>
                                        <p:attrNameLst>
                                          <p:attrName>ppt_x</p:attrName>
                                        </p:attrNameLst>
                                      </p:cBhvr>
                                      <p:tavLst>
                                        <p:tav tm="0">
                                          <p:val>
                                            <p:strVal val="#ppt_x"/>
                                          </p:val>
                                        </p:tav>
                                        <p:tav tm="100000">
                                          <p:val>
                                            <p:strVal val="#ppt_x"/>
                                          </p:val>
                                        </p:tav>
                                      </p:tavLst>
                                    </p:anim>
                                    <p:anim calcmode="lin" valueType="num">
                                      <p:cBhvr>
                                        <p:cTn id="19" dur="1000" fill="hold"/>
                                        <p:tgtEl>
                                          <p:spTgt spid="18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9"/>
                                        </p:tgtEl>
                                        <p:attrNameLst>
                                          <p:attrName>style.visibility</p:attrName>
                                        </p:attrNameLst>
                                      </p:cBhvr>
                                      <p:to>
                                        <p:strVal val="visible"/>
                                      </p:to>
                                    </p:set>
                                    <p:animEffect transition="in" filter="fade">
                                      <p:cBhvr>
                                        <p:cTn id="22" dur="1000"/>
                                        <p:tgtEl>
                                          <p:spTgt spid="179"/>
                                        </p:tgtEl>
                                      </p:cBhvr>
                                    </p:animEffect>
                                    <p:anim calcmode="lin" valueType="num">
                                      <p:cBhvr>
                                        <p:cTn id="23" dur="1000" fill="hold"/>
                                        <p:tgtEl>
                                          <p:spTgt spid="179"/>
                                        </p:tgtEl>
                                        <p:attrNameLst>
                                          <p:attrName>ppt_x</p:attrName>
                                        </p:attrNameLst>
                                      </p:cBhvr>
                                      <p:tavLst>
                                        <p:tav tm="0">
                                          <p:val>
                                            <p:strVal val="#ppt_x"/>
                                          </p:val>
                                        </p:tav>
                                        <p:tav tm="100000">
                                          <p:val>
                                            <p:strVal val="#ppt_x"/>
                                          </p:val>
                                        </p:tav>
                                      </p:tavLst>
                                    </p:anim>
                                    <p:anim calcmode="lin" valueType="num">
                                      <p:cBhvr>
                                        <p:cTn id="24" dur="1000" fill="hold"/>
                                        <p:tgtEl>
                                          <p:spTgt spid="1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85"/>
                                        </p:tgtEl>
                                        <p:attrNameLst>
                                          <p:attrName>style.visibility</p:attrName>
                                        </p:attrNameLst>
                                      </p:cBhvr>
                                      <p:to>
                                        <p:strVal val="visible"/>
                                      </p:to>
                                    </p:set>
                                    <p:animEffect transition="in" filter="fade">
                                      <p:cBhvr>
                                        <p:cTn id="29" dur="1000"/>
                                        <p:tgtEl>
                                          <p:spTgt spid="185"/>
                                        </p:tgtEl>
                                      </p:cBhvr>
                                    </p:animEffect>
                                    <p:anim calcmode="lin" valueType="num">
                                      <p:cBhvr>
                                        <p:cTn id="30" dur="1000" fill="hold"/>
                                        <p:tgtEl>
                                          <p:spTgt spid="185"/>
                                        </p:tgtEl>
                                        <p:attrNameLst>
                                          <p:attrName>ppt_x</p:attrName>
                                        </p:attrNameLst>
                                      </p:cBhvr>
                                      <p:tavLst>
                                        <p:tav tm="0">
                                          <p:val>
                                            <p:strVal val="#ppt_x"/>
                                          </p:val>
                                        </p:tav>
                                        <p:tav tm="100000">
                                          <p:val>
                                            <p:strVal val="#ppt_x"/>
                                          </p:val>
                                        </p:tav>
                                      </p:tavLst>
                                    </p:anim>
                                    <p:anim calcmode="lin" valueType="num">
                                      <p:cBhvr>
                                        <p:cTn id="31" dur="1000" fill="hold"/>
                                        <p:tgtEl>
                                          <p:spTgt spid="18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2"/>
                                        </p:tgtEl>
                                        <p:attrNameLst>
                                          <p:attrName>style.visibility</p:attrName>
                                        </p:attrNameLst>
                                      </p:cBhvr>
                                      <p:to>
                                        <p:strVal val="visible"/>
                                      </p:to>
                                    </p:set>
                                    <p:animEffect transition="in" filter="fade">
                                      <p:cBhvr>
                                        <p:cTn id="34" dur="1000"/>
                                        <p:tgtEl>
                                          <p:spTgt spid="182"/>
                                        </p:tgtEl>
                                      </p:cBhvr>
                                    </p:animEffect>
                                    <p:anim calcmode="lin" valueType="num">
                                      <p:cBhvr>
                                        <p:cTn id="35" dur="1000" fill="hold"/>
                                        <p:tgtEl>
                                          <p:spTgt spid="182"/>
                                        </p:tgtEl>
                                        <p:attrNameLst>
                                          <p:attrName>ppt_x</p:attrName>
                                        </p:attrNameLst>
                                      </p:cBhvr>
                                      <p:tavLst>
                                        <p:tav tm="0">
                                          <p:val>
                                            <p:strVal val="#ppt_x"/>
                                          </p:val>
                                        </p:tav>
                                        <p:tav tm="100000">
                                          <p:val>
                                            <p:strVal val="#ppt_x"/>
                                          </p:val>
                                        </p:tav>
                                      </p:tavLst>
                                    </p:anim>
                                    <p:anim calcmode="lin" valueType="num">
                                      <p:cBhvr>
                                        <p:cTn id="36" dur="1000" fill="hold"/>
                                        <p:tgtEl>
                                          <p:spTgt spid="18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83"/>
                                        </p:tgtEl>
                                        <p:attrNameLst>
                                          <p:attrName>style.visibility</p:attrName>
                                        </p:attrNameLst>
                                      </p:cBhvr>
                                      <p:to>
                                        <p:strVal val="visible"/>
                                      </p:to>
                                    </p:set>
                                    <p:animEffect transition="in" filter="fade">
                                      <p:cBhvr>
                                        <p:cTn id="41" dur="1000"/>
                                        <p:tgtEl>
                                          <p:spTgt spid="183"/>
                                        </p:tgtEl>
                                      </p:cBhvr>
                                    </p:animEffect>
                                    <p:anim calcmode="lin" valueType="num">
                                      <p:cBhvr>
                                        <p:cTn id="42" dur="1000" fill="hold"/>
                                        <p:tgtEl>
                                          <p:spTgt spid="183"/>
                                        </p:tgtEl>
                                        <p:attrNameLst>
                                          <p:attrName>ppt_x</p:attrName>
                                        </p:attrNameLst>
                                      </p:cBhvr>
                                      <p:tavLst>
                                        <p:tav tm="0">
                                          <p:val>
                                            <p:strVal val="#ppt_x"/>
                                          </p:val>
                                        </p:tav>
                                        <p:tav tm="100000">
                                          <p:val>
                                            <p:strVal val="#ppt_x"/>
                                          </p:val>
                                        </p:tav>
                                      </p:tavLst>
                                    </p:anim>
                                    <p:anim calcmode="lin" valueType="num">
                                      <p:cBhvr>
                                        <p:cTn id="43" dur="1000" fill="hold"/>
                                        <p:tgtEl>
                                          <p:spTgt spid="18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87"/>
                                        </p:tgtEl>
                                        <p:attrNameLst>
                                          <p:attrName>style.visibility</p:attrName>
                                        </p:attrNameLst>
                                      </p:cBhvr>
                                      <p:to>
                                        <p:strVal val="visible"/>
                                      </p:to>
                                    </p:set>
                                    <p:animEffect transition="in" filter="fade">
                                      <p:cBhvr>
                                        <p:cTn id="46" dur="1000"/>
                                        <p:tgtEl>
                                          <p:spTgt spid="187"/>
                                        </p:tgtEl>
                                      </p:cBhvr>
                                    </p:animEffect>
                                    <p:anim calcmode="lin" valueType="num">
                                      <p:cBhvr>
                                        <p:cTn id="47" dur="1000" fill="hold"/>
                                        <p:tgtEl>
                                          <p:spTgt spid="187"/>
                                        </p:tgtEl>
                                        <p:attrNameLst>
                                          <p:attrName>ppt_x</p:attrName>
                                        </p:attrNameLst>
                                      </p:cBhvr>
                                      <p:tavLst>
                                        <p:tav tm="0">
                                          <p:val>
                                            <p:strVal val="#ppt_x"/>
                                          </p:val>
                                        </p:tav>
                                        <p:tav tm="100000">
                                          <p:val>
                                            <p:strVal val="#ppt_x"/>
                                          </p:val>
                                        </p:tav>
                                      </p:tavLst>
                                    </p:anim>
                                    <p:anim calcmode="lin" valueType="num">
                                      <p:cBhvr>
                                        <p:cTn id="48" dur="1000" fill="hold"/>
                                        <p:tgtEl>
                                          <p:spTgt spid="18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84"/>
                                        </p:tgtEl>
                                        <p:attrNameLst>
                                          <p:attrName>style.visibility</p:attrName>
                                        </p:attrNameLst>
                                      </p:cBhvr>
                                      <p:to>
                                        <p:strVal val="visible"/>
                                      </p:to>
                                    </p:set>
                                    <p:animEffect transition="in" filter="fade">
                                      <p:cBhvr>
                                        <p:cTn id="53" dur="1000"/>
                                        <p:tgtEl>
                                          <p:spTgt spid="184"/>
                                        </p:tgtEl>
                                      </p:cBhvr>
                                    </p:animEffect>
                                    <p:anim calcmode="lin" valueType="num">
                                      <p:cBhvr>
                                        <p:cTn id="54" dur="1000" fill="hold"/>
                                        <p:tgtEl>
                                          <p:spTgt spid="184"/>
                                        </p:tgtEl>
                                        <p:attrNameLst>
                                          <p:attrName>ppt_x</p:attrName>
                                        </p:attrNameLst>
                                      </p:cBhvr>
                                      <p:tavLst>
                                        <p:tav tm="0">
                                          <p:val>
                                            <p:strVal val="#ppt_x"/>
                                          </p:val>
                                        </p:tav>
                                        <p:tav tm="100000">
                                          <p:val>
                                            <p:strVal val="#ppt_x"/>
                                          </p:val>
                                        </p:tav>
                                      </p:tavLst>
                                    </p:anim>
                                    <p:anim calcmode="lin" valueType="num">
                                      <p:cBhvr>
                                        <p:cTn id="55" dur="1000" fill="hold"/>
                                        <p:tgtEl>
                                          <p:spTgt spid="18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86"/>
                                        </p:tgtEl>
                                        <p:attrNameLst>
                                          <p:attrName>style.visibility</p:attrName>
                                        </p:attrNameLst>
                                      </p:cBhvr>
                                      <p:to>
                                        <p:strVal val="visible"/>
                                      </p:to>
                                    </p:set>
                                    <p:animEffect transition="in" filter="fade">
                                      <p:cBhvr>
                                        <p:cTn id="58" dur="1000"/>
                                        <p:tgtEl>
                                          <p:spTgt spid="186"/>
                                        </p:tgtEl>
                                      </p:cBhvr>
                                    </p:animEffect>
                                    <p:anim calcmode="lin" valueType="num">
                                      <p:cBhvr>
                                        <p:cTn id="59" dur="1000" fill="hold"/>
                                        <p:tgtEl>
                                          <p:spTgt spid="186"/>
                                        </p:tgtEl>
                                        <p:attrNameLst>
                                          <p:attrName>ppt_x</p:attrName>
                                        </p:attrNameLst>
                                      </p:cBhvr>
                                      <p:tavLst>
                                        <p:tav tm="0">
                                          <p:val>
                                            <p:strVal val="#ppt_x"/>
                                          </p:val>
                                        </p:tav>
                                        <p:tav tm="100000">
                                          <p:val>
                                            <p:strVal val="#ppt_x"/>
                                          </p:val>
                                        </p:tav>
                                      </p:tavLst>
                                    </p:anim>
                                    <p:anim calcmode="lin" valueType="num">
                                      <p:cBhvr>
                                        <p:cTn id="60" dur="1000" fill="hold"/>
                                        <p:tgtEl>
                                          <p:spTgt spid="18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88"/>
                                        </p:tgtEl>
                                        <p:attrNameLst>
                                          <p:attrName>style.visibility</p:attrName>
                                        </p:attrNameLst>
                                      </p:cBhvr>
                                      <p:to>
                                        <p:strVal val="visible"/>
                                      </p:to>
                                    </p:set>
                                    <p:animEffect transition="in" filter="fade">
                                      <p:cBhvr>
                                        <p:cTn id="65" dur="1000"/>
                                        <p:tgtEl>
                                          <p:spTgt spid="188"/>
                                        </p:tgtEl>
                                      </p:cBhvr>
                                    </p:animEffect>
                                    <p:anim calcmode="lin" valueType="num">
                                      <p:cBhvr>
                                        <p:cTn id="66" dur="1000" fill="hold"/>
                                        <p:tgtEl>
                                          <p:spTgt spid="188"/>
                                        </p:tgtEl>
                                        <p:attrNameLst>
                                          <p:attrName>ppt_x</p:attrName>
                                        </p:attrNameLst>
                                      </p:cBhvr>
                                      <p:tavLst>
                                        <p:tav tm="0">
                                          <p:val>
                                            <p:strVal val="#ppt_x"/>
                                          </p:val>
                                        </p:tav>
                                        <p:tav tm="100000">
                                          <p:val>
                                            <p:strVal val="#ppt_x"/>
                                          </p:val>
                                        </p:tav>
                                      </p:tavLst>
                                    </p:anim>
                                    <p:anim calcmode="lin" valueType="num">
                                      <p:cBhvr>
                                        <p:cTn id="67" dur="1000" fill="hold"/>
                                        <p:tgtEl>
                                          <p:spTgt spid="188"/>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189"/>
                                        </p:tgtEl>
                                        <p:attrNameLst>
                                          <p:attrName>style.visibility</p:attrName>
                                        </p:attrNameLst>
                                      </p:cBhvr>
                                      <p:to>
                                        <p:strVal val="visible"/>
                                      </p:to>
                                    </p:set>
                                    <p:animEffect transition="in" filter="fade">
                                      <p:cBhvr>
                                        <p:cTn id="70" dur="1000"/>
                                        <p:tgtEl>
                                          <p:spTgt spid="189"/>
                                        </p:tgtEl>
                                      </p:cBhvr>
                                    </p:animEffect>
                                    <p:anim calcmode="lin" valueType="num">
                                      <p:cBhvr>
                                        <p:cTn id="71" dur="1000" fill="hold"/>
                                        <p:tgtEl>
                                          <p:spTgt spid="189"/>
                                        </p:tgtEl>
                                        <p:attrNameLst>
                                          <p:attrName>ppt_x</p:attrName>
                                        </p:attrNameLst>
                                      </p:cBhvr>
                                      <p:tavLst>
                                        <p:tav tm="0">
                                          <p:val>
                                            <p:strVal val="#ppt_x"/>
                                          </p:val>
                                        </p:tav>
                                        <p:tav tm="100000">
                                          <p:val>
                                            <p:strVal val="#ppt_x"/>
                                          </p:val>
                                        </p:tav>
                                      </p:tavLst>
                                    </p:anim>
                                    <p:anim calcmode="lin" valueType="num">
                                      <p:cBhvr>
                                        <p:cTn id="72" dur="1000" fill="hold"/>
                                        <p:tgtEl>
                                          <p:spTgt spid="1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p:nvPr/>
        </p:nvSpPr>
        <p:spPr>
          <a:xfrm>
            <a:off x="725999" y="393987"/>
            <a:ext cx="7895102" cy="638027"/>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nchor="ctr">
            <a:spAutoFit/>
          </a:bodyPr>
          <a:lstStyle>
            <a:lvl1pPr>
              <a:lnSpc>
                <a:spcPct val="115000"/>
              </a:lnSpc>
              <a:spcBef>
                <a:spcPts val="1700"/>
              </a:spcBef>
              <a:defRPr sz="2800" u="sng"/>
            </a:lvl1pPr>
          </a:lstStyle>
          <a:p>
            <a:pPr hangingPunct="0"/>
            <a:r>
              <a:rPr lang="en-US" dirty="0" smtClean="0"/>
              <a:t>C</a:t>
            </a:r>
            <a:r>
              <a:rPr dirty="0" smtClean="0"/>
              <a:t>lassification</a:t>
            </a:r>
            <a:r>
              <a:rPr lang="en-US" dirty="0" smtClean="0"/>
              <a:t> </a:t>
            </a:r>
            <a:r>
              <a:rPr dirty="0" smtClean="0"/>
              <a:t>according </a:t>
            </a:r>
            <a:r>
              <a:rPr dirty="0"/>
              <a:t>to the BMI</a:t>
            </a:r>
          </a:p>
        </p:txBody>
      </p:sp>
      <p:sp>
        <p:nvSpPr>
          <p:cNvPr id="193" name="Shape 193"/>
          <p:cNvSpPr/>
          <p:nvPr/>
        </p:nvSpPr>
        <p:spPr>
          <a:xfrm>
            <a:off x="914400" y="5961772"/>
            <a:ext cx="7821602" cy="483206"/>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nchor="ctr">
            <a:spAutoFit/>
          </a:bodyPr>
          <a:lstStyle/>
          <a:p>
            <a:pPr hangingPunct="0">
              <a:lnSpc>
                <a:spcPct val="115000"/>
              </a:lnSpc>
              <a:defRPr sz="900" b="1">
                <a:solidFill>
                  <a:srgbClr val="5C5C5C"/>
                </a:solidFill>
                <a:latin typeface="Verdana"/>
                <a:ea typeface="Verdana"/>
                <a:cs typeface="Verdana"/>
                <a:sym typeface="Verdana"/>
              </a:defRPr>
            </a:pPr>
            <a:r>
              <a:rPr sz="900" b="1">
                <a:solidFill>
                  <a:srgbClr val="5C5C5C"/>
                </a:solidFill>
                <a:latin typeface="Verdana"/>
                <a:ea typeface="Verdana"/>
                <a:cs typeface="Verdana"/>
                <a:sym typeface="Verdana"/>
              </a:rPr>
              <a:t>The International Classification of adult underweight, overweight and obesity according to BMI 	</a:t>
            </a:r>
          </a:p>
          <a:p>
            <a:pPr hangingPunct="0">
              <a:lnSpc>
                <a:spcPct val="115000"/>
              </a:lnSpc>
              <a:defRPr sz="900" b="1">
                <a:solidFill>
                  <a:srgbClr val="5C5C5C"/>
                </a:solidFill>
                <a:latin typeface="Verdana"/>
                <a:ea typeface="Verdana"/>
                <a:cs typeface="Verdana"/>
                <a:sym typeface="Verdana"/>
              </a:defRPr>
            </a:pPr>
            <a:r>
              <a:rPr sz="900" b="1">
                <a:solidFill>
                  <a:srgbClr val="5C5C5C"/>
                </a:solidFill>
                <a:latin typeface="Verdana"/>
                <a:ea typeface="Verdana"/>
                <a:cs typeface="Verdana"/>
                <a:sym typeface="Verdana"/>
              </a:rPr>
              <a:t>•	Source: Adapted from WHO, 1995, WHO, 2000 and WHO 2004.</a:t>
            </a:r>
          </a:p>
        </p:txBody>
      </p:sp>
      <p:pic>
        <p:nvPicPr>
          <p:cNvPr id="1026" name="Picture 2" descr="C:\Users\DELL\Downloads\Screen Shot 2017-03-28 at 8.39.41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246" y="1106126"/>
            <a:ext cx="7010039" cy="4761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66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500"/>
                                        <p:tgtEl>
                                          <p:spTgt spid="1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3"/>
                                        </p:tgtEl>
                                        <p:attrNameLst>
                                          <p:attrName>style.visibility</p:attrName>
                                        </p:attrNameLst>
                                      </p:cBhvr>
                                      <p:to>
                                        <p:strVal val="visible"/>
                                      </p:to>
                                    </p:set>
                                    <p:animEffect transition="in" filter="fade">
                                      <p:cBhvr>
                                        <p:cTn id="15"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animBg="1"/>
      <p:bldP spid="19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p:nvPr/>
        </p:nvSpPr>
        <p:spPr>
          <a:xfrm>
            <a:off x="985250" y="301016"/>
            <a:ext cx="7700699" cy="577618"/>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nchor="ctr">
            <a:spAutoFit/>
          </a:bodyPr>
          <a:lstStyle>
            <a:lvl1pPr>
              <a:lnSpc>
                <a:spcPct val="115000"/>
              </a:lnSpc>
              <a:spcBef>
                <a:spcPts val="1700"/>
              </a:spcBef>
              <a:defRPr sz="2800" u="sng"/>
            </a:lvl1pPr>
          </a:lstStyle>
          <a:p>
            <a:pPr hangingPunct="0"/>
            <a:r>
              <a:rPr dirty="0"/>
              <a:t>obesity according to waist circumference</a:t>
            </a:r>
          </a:p>
        </p:txBody>
      </p:sp>
      <p:sp>
        <p:nvSpPr>
          <p:cNvPr id="196" name="Shape 196"/>
          <p:cNvSpPr/>
          <p:nvPr/>
        </p:nvSpPr>
        <p:spPr>
          <a:xfrm>
            <a:off x="158750" y="1116157"/>
            <a:ext cx="8893200" cy="2802786"/>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nchor="ctr">
            <a:spAutoFit/>
          </a:bodyPr>
          <a:lstStyle/>
          <a:p>
            <a:pPr marL="409575" indent="-342900" hangingPunct="0">
              <a:lnSpc>
                <a:spcPct val="115000"/>
              </a:lnSpc>
              <a:spcBef>
                <a:spcPts val="1100"/>
              </a:spcBef>
              <a:buFont typeface="Arial" pitchFamily="34" charset="0"/>
              <a:buChar char="•"/>
              <a:defRPr sz="2500">
                <a:solidFill>
                  <a:srgbClr val="5C5C5C"/>
                </a:solidFill>
              </a:defRPr>
            </a:pPr>
            <a:r>
              <a:rPr sz="2500" dirty="0">
                <a:solidFill>
                  <a:srgbClr val="5C5C5C"/>
                </a:solidFill>
              </a:rPr>
              <a:t>waist circumference is done to till if you're carrying excess body fat around your middle area.</a:t>
            </a:r>
          </a:p>
          <a:p>
            <a:pPr marL="171450" indent="-171450" hangingPunct="0">
              <a:lnSpc>
                <a:spcPct val="115000"/>
              </a:lnSpc>
              <a:spcBef>
                <a:spcPts val="1100"/>
              </a:spcBef>
              <a:buFont typeface="Arial" pitchFamily="34" charset="0"/>
              <a:buChar char="•"/>
            </a:pPr>
            <a:endParaRPr sz="700" dirty="0">
              <a:solidFill>
                <a:srgbClr val="5C5C5C"/>
              </a:solidFill>
            </a:endParaRPr>
          </a:p>
          <a:p>
            <a:pPr marL="409575" indent="-342900" hangingPunct="0">
              <a:lnSpc>
                <a:spcPct val="115000"/>
              </a:lnSpc>
              <a:spcBef>
                <a:spcPts val="1100"/>
              </a:spcBef>
              <a:buFont typeface="Arial" pitchFamily="34" charset="0"/>
              <a:buChar char="•"/>
              <a:defRPr sz="2500">
                <a:solidFill>
                  <a:srgbClr val="5C5C5C"/>
                </a:solidFill>
              </a:defRPr>
            </a:pPr>
            <a:r>
              <a:rPr sz="2500" dirty="0">
                <a:solidFill>
                  <a:srgbClr val="5C5C5C"/>
                </a:solidFill>
              </a:rPr>
              <a:t>Waist circumference should be measured at the </a:t>
            </a:r>
            <a:r>
              <a:rPr sz="2500" dirty="0">
                <a:solidFill>
                  <a:srgbClr val="FF0000"/>
                </a:solidFill>
              </a:rPr>
              <a:t>midpoint between the lower margin of the least palpable rib and the top of the iliac crest</a:t>
            </a:r>
            <a:r>
              <a:rPr sz="2500" dirty="0">
                <a:solidFill>
                  <a:srgbClr val="5C5C5C"/>
                </a:solidFill>
              </a:rPr>
              <a:t>. (WHO, </a:t>
            </a:r>
            <a:r>
              <a:rPr sz="2500" dirty="0" smtClean="0">
                <a:solidFill>
                  <a:srgbClr val="5C5C5C"/>
                </a:solidFill>
              </a:rPr>
              <a:t>2008b</a:t>
            </a:r>
            <a:r>
              <a:rPr lang="en-US" sz="2500" dirty="0" smtClean="0">
                <a:solidFill>
                  <a:srgbClr val="5C5C5C"/>
                </a:solidFill>
              </a:rPr>
              <a:t>)</a:t>
            </a:r>
            <a:endParaRPr sz="2500" dirty="0">
              <a:solidFill>
                <a:srgbClr val="5C5C5C"/>
              </a:solidFill>
            </a:endParaRPr>
          </a:p>
        </p:txBody>
      </p:sp>
      <p:graphicFrame>
        <p:nvGraphicFramePr>
          <p:cNvPr id="197" name="Table 197"/>
          <p:cNvGraphicFramePr/>
          <p:nvPr>
            <p:extLst>
              <p:ext uri="{D42A27DB-BD31-4B8C-83A1-F6EECF244321}">
                <p14:modId xmlns:p14="http://schemas.microsoft.com/office/powerpoint/2010/main" val="2270921452"/>
              </p:ext>
            </p:extLst>
          </p:nvPr>
        </p:nvGraphicFramePr>
        <p:xfrm>
          <a:off x="350487" y="4114800"/>
          <a:ext cx="8509725" cy="1588725"/>
        </p:xfrm>
        <a:graphic>
          <a:graphicData uri="http://schemas.openxmlformats.org/drawingml/2006/table">
            <a:tbl>
              <a:tblPr/>
              <a:tblGrid>
                <a:gridCol w="1094700"/>
                <a:gridCol w="3627300"/>
                <a:gridCol w="1262575"/>
                <a:gridCol w="1262575"/>
                <a:gridCol w="1262575"/>
              </a:tblGrid>
              <a:tr h="519950">
                <a:tc gridSpan="5">
                  <a:txBody>
                    <a:bodyPr/>
                    <a:lstStyle/>
                    <a:p>
                      <a:pPr algn="l">
                        <a:lnSpc>
                          <a:spcPct val="115000"/>
                        </a:lnSpc>
                        <a:defRPr sz="2200" b="1">
                          <a:solidFill>
                            <a:srgbClr val="FFFFFF"/>
                          </a:solidFill>
                          <a:sym typeface="Arial"/>
                        </a:defRPr>
                      </a:pPr>
                      <a:r>
                        <a:rPr dirty="0"/>
                        <a:t>Your health is at risk if your waist size is</a:t>
                      </a:r>
                    </a:p>
                  </a:txBody>
                  <a:tcPr marL="38100" marR="38100" marT="38100" marB="38100" horzOverflow="overflow">
                    <a:lnL>
                      <a:solidFill>
                        <a:srgbClr val="000000"/>
                      </a:solidFill>
                    </a:lnL>
                    <a:lnR>
                      <a:solidFill>
                        <a:srgbClr val="000000"/>
                      </a:solidFill>
                    </a:lnR>
                    <a:lnT>
                      <a:solidFill>
                        <a:srgbClr val="000000"/>
                      </a:solidFill>
                    </a:lnT>
                    <a:lnB>
                      <a:solidFill>
                        <a:srgbClr val="000000"/>
                      </a:solidFill>
                    </a:lnB>
                    <a:solidFill>
                      <a:srgbClr val="FF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31500">
                <a:tc>
                  <a:txBody>
                    <a:bodyPr/>
                    <a:lstStyle/>
                    <a:p>
                      <a:pPr algn="ctr">
                        <a:lnSpc>
                          <a:spcPct val="115000"/>
                        </a:lnSpc>
                        <a:defRPr sz="1800"/>
                      </a:pPr>
                      <a:r>
                        <a:rPr sz="2200">
                          <a:sym typeface="Arial"/>
                        </a:rPr>
                        <a:t>Men</a:t>
                      </a:r>
                    </a:p>
                  </a:txBody>
                  <a:tcPr marL="38100" marR="38100" marT="38100" marB="38100" horzOverflow="overflow">
                    <a:lnL>
                      <a:solidFill>
                        <a:srgbClr val="000000"/>
                      </a:solidFill>
                    </a:lnL>
                    <a:lnR>
                      <a:solidFill>
                        <a:srgbClr val="000000"/>
                      </a:solidFill>
                    </a:lnR>
                    <a:lnT>
                      <a:solidFill>
                        <a:srgbClr val="000000"/>
                      </a:solidFill>
                    </a:lnT>
                    <a:lnB>
                      <a:solidFill>
                        <a:srgbClr val="000000"/>
                      </a:solidFill>
                    </a:lnB>
                  </a:tcPr>
                </a:tc>
                <a:tc gridSpan="4">
                  <a:txBody>
                    <a:bodyPr/>
                    <a:lstStyle/>
                    <a:p>
                      <a:pPr algn="ctr">
                        <a:lnSpc>
                          <a:spcPct val="115000"/>
                        </a:lnSpc>
                        <a:defRPr sz="2200">
                          <a:sym typeface="Arial"/>
                        </a:defRPr>
                      </a:pPr>
                      <a:r>
                        <a:rPr dirty="0"/>
                        <a:t>Over 94 cm (about 37 </a:t>
                      </a:r>
                      <a:r>
                        <a:rPr dirty="0" smtClean="0"/>
                        <a:t>inche</a:t>
                      </a:r>
                      <a:r>
                        <a:rPr lang="en-US" dirty="0" smtClean="0"/>
                        <a:t>s)</a:t>
                      </a:r>
                      <a:endParaRPr dirty="0"/>
                    </a:p>
                  </a:txBody>
                  <a:tcPr marL="38100" marR="38100" marT="38100" marB="38100" horzOverflow="overflow">
                    <a:lnL>
                      <a:solidFill>
                        <a:srgbClr val="000000"/>
                      </a:solidFill>
                    </a:lnL>
                    <a:lnR>
                      <a:solidFill>
                        <a:srgbClr val="000000"/>
                      </a:solidFill>
                    </a:lnR>
                    <a:lnT>
                      <a:solidFill>
                        <a:srgbClr val="000000"/>
                      </a:solidFill>
                    </a:lnT>
                    <a:lnB>
                      <a:solidFill>
                        <a:srgbClr val="000000"/>
                      </a:solidFill>
                    </a:lnB>
                  </a:tcPr>
                </a:tc>
                <a:tc hMerge="1">
                  <a:txBody>
                    <a:bodyPr/>
                    <a:lstStyle/>
                    <a:p>
                      <a:endParaRPr lang="en-US"/>
                    </a:p>
                  </a:txBody>
                  <a:tcPr/>
                </a:tc>
                <a:tc hMerge="1">
                  <a:txBody>
                    <a:bodyPr/>
                    <a:lstStyle/>
                    <a:p>
                      <a:endParaRPr lang="en-US"/>
                    </a:p>
                  </a:txBody>
                  <a:tcPr/>
                </a:tc>
                <a:tc hMerge="1">
                  <a:txBody>
                    <a:bodyPr/>
                    <a:lstStyle/>
                    <a:p>
                      <a:endParaRPr lang="en-US"/>
                    </a:p>
                  </a:txBody>
                  <a:tcPr/>
                </a:tc>
              </a:tr>
              <a:tr h="537275">
                <a:tc>
                  <a:txBody>
                    <a:bodyPr/>
                    <a:lstStyle/>
                    <a:p>
                      <a:pPr algn="ctr">
                        <a:lnSpc>
                          <a:spcPct val="115000"/>
                        </a:lnSpc>
                        <a:defRPr sz="1800"/>
                      </a:pPr>
                      <a:r>
                        <a:rPr sz="2200">
                          <a:sym typeface="Arial"/>
                        </a:rPr>
                        <a:t>Women</a:t>
                      </a:r>
                    </a:p>
                  </a:txBody>
                  <a:tcPr marL="38100" marR="38100" marT="38100" marB="38100" horzOverflow="overflow">
                    <a:lnL>
                      <a:solidFill>
                        <a:srgbClr val="000000"/>
                      </a:solidFill>
                    </a:lnL>
                    <a:lnR>
                      <a:solidFill>
                        <a:srgbClr val="000000"/>
                      </a:solidFill>
                    </a:lnR>
                    <a:lnT>
                      <a:solidFill>
                        <a:srgbClr val="000000"/>
                      </a:solidFill>
                    </a:lnT>
                    <a:lnB>
                      <a:solidFill>
                        <a:srgbClr val="000000"/>
                      </a:solidFill>
                    </a:lnB>
                  </a:tcPr>
                </a:tc>
                <a:tc gridSpan="4">
                  <a:txBody>
                    <a:bodyPr/>
                    <a:lstStyle/>
                    <a:p>
                      <a:pPr algn="ctr">
                        <a:lnSpc>
                          <a:spcPct val="115000"/>
                        </a:lnSpc>
                        <a:defRPr sz="2200">
                          <a:sym typeface="Arial"/>
                        </a:defRPr>
                      </a:pPr>
                      <a:r>
                        <a:rPr dirty="0"/>
                        <a:t>Over 80 cm (about 31.5 </a:t>
                      </a:r>
                      <a:r>
                        <a:rPr dirty="0" smtClean="0"/>
                        <a:t>inches</a:t>
                      </a:r>
                      <a:r>
                        <a:rPr lang="en-US" dirty="0" smtClean="0"/>
                        <a:t>)</a:t>
                      </a:r>
                      <a:endParaRPr dirty="0"/>
                    </a:p>
                  </a:txBody>
                  <a:tcPr marL="38100" marR="38100" marT="38100" marB="38100" horzOverflow="overflow">
                    <a:lnL>
                      <a:solidFill>
                        <a:srgbClr val="000000"/>
                      </a:solidFill>
                    </a:lnL>
                    <a:lnR>
                      <a:solidFill>
                        <a:srgbClr val="000000"/>
                      </a:solidFill>
                    </a:lnR>
                    <a:lnT>
                      <a:solidFill>
                        <a:srgbClr val="000000"/>
                      </a:solidFill>
                    </a:lnT>
                    <a:lnB>
                      <a:solidFill>
                        <a:srgbClr val="000000"/>
                      </a:solidFill>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98" name="Shape 198"/>
          <p:cNvSpPr/>
          <p:nvPr/>
        </p:nvSpPr>
        <p:spPr>
          <a:xfrm>
            <a:off x="10438" y="6071357"/>
            <a:ext cx="8904962" cy="396999"/>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nchor="ctr">
            <a:spAutoFit/>
          </a:bodyPr>
          <a:lstStyle>
            <a:lvl1pPr>
              <a:lnSpc>
                <a:spcPct val="115000"/>
              </a:lnSpc>
              <a:defRPr sz="1200">
                <a:solidFill>
                  <a:srgbClr val="615B57"/>
                </a:solidFill>
              </a:defRPr>
            </a:lvl1pPr>
          </a:lstStyle>
          <a:p>
            <a:pPr hangingPunct="0"/>
            <a:r>
              <a:rPr dirty="0"/>
              <a:t>These guidelines are based on World Health Organization and National Health and Medical Research Council recommendations.</a:t>
            </a:r>
          </a:p>
        </p:txBody>
      </p:sp>
    </p:spTree>
    <p:extLst>
      <p:ext uri="{BB962C8B-B14F-4D97-AF65-F5344CB8AC3E}">
        <p14:creationId xmlns:p14="http://schemas.microsoft.com/office/powerpoint/2010/main" val="342123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500"/>
                                        <p:tgtEl>
                                          <p:spTgt spid="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6">
                                            <p:txEl>
                                              <p:pRg st="0" end="0"/>
                                            </p:txEl>
                                          </p:spTgt>
                                        </p:tgtEl>
                                        <p:attrNameLst>
                                          <p:attrName>style.visibility</p:attrName>
                                        </p:attrNameLst>
                                      </p:cBhvr>
                                      <p:to>
                                        <p:strVal val="visible"/>
                                      </p:to>
                                    </p:set>
                                    <p:animEffect transition="in" filter="fade">
                                      <p:cBhvr>
                                        <p:cTn id="12" dur="500"/>
                                        <p:tgtEl>
                                          <p:spTgt spid="19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6">
                                            <p:txEl>
                                              <p:pRg st="2" end="2"/>
                                            </p:txEl>
                                          </p:spTgt>
                                        </p:tgtEl>
                                        <p:attrNameLst>
                                          <p:attrName>style.visibility</p:attrName>
                                        </p:attrNameLst>
                                      </p:cBhvr>
                                      <p:to>
                                        <p:strVal val="visible"/>
                                      </p:to>
                                    </p:set>
                                    <p:animEffect transition="in" filter="fade">
                                      <p:cBhvr>
                                        <p:cTn id="17" dur="500"/>
                                        <p:tgtEl>
                                          <p:spTgt spid="19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7"/>
                                        </p:tgtEl>
                                        <p:attrNameLst>
                                          <p:attrName>style.visibility</p:attrName>
                                        </p:attrNameLst>
                                      </p:cBhvr>
                                      <p:to>
                                        <p:strVal val="visible"/>
                                      </p:to>
                                    </p:set>
                                    <p:animEffect transition="in" filter="fade">
                                      <p:cBhvr>
                                        <p:cTn id="22" dur="500"/>
                                        <p:tgtEl>
                                          <p:spTgt spid="19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8"/>
                                        </p:tgtEl>
                                        <p:attrNameLst>
                                          <p:attrName>style.visibility</p:attrName>
                                        </p:attrNameLst>
                                      </p:cBhvr>
                                      <p:to>
                                        <p:strVal val="visible"/>
                                      </p:to>
                                    </p:set>
                                    <p:animEffect transition="in" filter="fade">
                                      <p:cBhvr>
                                        <p:cTn id="25"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animBg="1"/>
      <p:bldP spid="19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p:nvPr/>
        </p:nvSpPr>
        <p:spPr>
          <a:xfrm>
            <a:off x="0" y="247591"/>
            <a:ext cx="8763600" cy="577618"/>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nchor="ctr">
            <a:spAutoFit/>
          </a:bodyPr>
          <a:lstStyle>
            <a:lvl1pPr algn="ctr">
              <a:lnSpc>
                <a:spcPct val="115000"/>
              </a:lnSpc>
              <a:spcBef>
                <a:spcPts val="1700"/>
              </a:spcBef>
              <a:defRPr sz="2800" u="sng"/>
            </a:lvl1pPr>
          </a:lstStyle>
          <a:p>
            <a:pPr hangingPunct="0"/>
            <a:r>
              <a:rPr dirty="0"/>
              <a:t>obesity according to waist-hip ratio</a:t>
            </a:r>
          </a:p>
        </p:txBody>
      </p:sp>
      <p:sp>
        <p:nvSpPr>
          <p:cNvPr id="201" name="Shape 201"/>
          <p:cNvSpPr/>
          <p:nvPr/>
        </p:nvSpPr>
        <p:spPr>
          <a:xfrm>
            <a:off x="224700" y="914400"/>
            <a:ext cx="8919300" cy="478926"/>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nchor="ctr">
            <a:spAutoFit/>
          </a:bodyPr>
          <a:lstStyle>
            <a:lvl1pPr marL="457200" indent="-361950">
              <a:lnSpc>
                <a:spcPct val="115000"/>
              </a:lnSpc>
              <a:spcBef>
                <a:spcPts val="1100"/>
              </a:spcBef>
              <a:buClr>
                <a:srgbClr val="5C5C5C"/>
              </a:buClr>
              <a:buSzPct val="100000"/>
              <a:buChar char="●"/>
              <a:defRPr sz="2100">
                <a:solidFill>
                  <a:srgbClr val="5C5C5C"/>
                </a:solidFill>
              </a:defRPr>
            </a:lvl1pPr>
          </a:lstStyle>
          <a:p>
            <a:pPr hangingPunct="0"/>
            <a:r>
              <a:rPr dirty="0"/>
              <a:t>hip circumference measured from the widest portion of the buttocks.</a:t>
            </a:r>
          </a:p>
        </p:txBody>
      </p:sp>
      <p:pic>
        <p:nvPicPr>
          <p:cNvPr id="202" name="image06.png" descr="Screen Shot 2017-03-24 at 9.56.34 PM.png"/>
          <p:cNvPicPr>
            <a:picLocks noChangeAspect="1"/>
          </p:cNvPicPr>
          <p:nvPr/>
        </p:nvPicPr>
        <p:blipFill>
          <a:blip r:embed="rId2">
            <a:extLst/>
          </a:blip>
          <a:stretch>
            <a:fillRect/>
          </a:stretch>
        </p:blipFill>
        <p:spPr>
          <a:xfrm>
            <a:off x="992836" y="1557924"/>
            <a:ext cx="7158323" cy="4029576"/>
          </a:xfrm>
          <a:prstGeom prst="rect">
            <a:avLst/>
          </a:prstGeom>
          <a:ln w="12700">
            <a:miter lim="400000"/>
          </a:ln>
        </p:spPr>
      </p:pic>
      <p:pic>
        <p:nvPicPr>
          <p:cNvPr id="203" name="image04.png"/>
          <p:cNvPicPr>
            <a:picLocks noChangeAspect="1"/>
          </p:cNvPicPr>
          <p:nvPr/>
        </p:nvPicPr>
        <p:blipFill>
          <a:blip r:embed="rId3">
            <a:extLst/>
          </a:blip>
          <a:stretch>
            <a:fillRect/>
          </a:stretch>
        </p:blipFill>
        <p:spPr>
          <a:xfrm>
            <a:off x="3486012" y="5686125"/>
            <a:ext cx="2396683" cy="920401"/>
          </a:xfrm>
          <a:prstGeom prst="rect">
            <a:avLst/>
          </a:prstGeom>
          <a:ln w="12700">
            <a:miter lim="400000"/>
          </a:ln>
        </p:spPr>
      </p:pic>
      <p:sp>
        <p:nvSpPr>
          <p:cNvPr id="204" name="Shape 204"/>
          <p:cNvSpPr/>
          <p:nvPr/>
        </p:nvSpPr>
        <p:spPr>
          <a:xfrm>
            <a:off x="1322325" y="4718925"/>
            <a:ext cx="6481801" cy="635101"/>
          </a:xfrm>
          <a:prstGeom prst="rect">
            <a:avLst/>
          </a:prstGeom>
          <a:ln w="28575">
            <a:solidFill>
              <a:srgbClr val="FF0000"/>
            </a:solidFill>
          </a:ln>
        </p:spPr>
        <p:txBody>
          <a:bodyPr lIns="45719" rIns="45719" anchor="ctr"/>
          <a:lstStyle/>
          <a:p>
            <a:pPr hangingPunct="0"/>
            <a:endParaRPr/>
          </a:p>
        </p:txBody>
      </p:sp>
      <p:sp>
        <p:nvSpPr>
          <p:cNvPr id="205" name="Shape 205"/>
          <p:cNvSpPr/>
          <p:nvPr/>
        </p:nvSpPr>
        <p:spPr>
          <a:xfrm>
            <a:off x="3383624" y="5633925"/>
            <a:ext cx="2696701" cy="1094401"/>
          </a:xfrm>
          <a:prstGeom prst="rect">
            <a:avLst/>
          </a:prstGeom>
          <a:ln w="28575">
            <a:solidFill>
              <a:srgbClr val="FF0000"/>
            </a:solidFill>
          </a:ln>
        </p:spPr>
        <p:txBody>
          <a:bodyPr lIns="45719" rIns="45719" anchor="ctr"/>
          <a:lstStyle/>
          <a:p>
            <a:pPr hangingPunct="0"/>
            <a:endParaRPr/>
          </a:p>
        </p:txBody>
      </p:sp>
      <p:sp>
        <p:nvSpPr>
          <p:cNvPr id="2" name="Rectangle 1"/>
          <p:cNvSpPr/>
          <p:nvPr/>
        </p:nvSpPr>
        <p:spPr>
          <a:xfrm>
            <a:off x="224700" y="6220175"/>
            <a:ext cx="2899500" cy="307775"/>
          </a:xfrm>
          <a:prstGeom prst="rect">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FF0000"/>
                </a:solidFill>
                <a:effectLst/>
                <a:uFillTx/>
                <a:latin typeface="Arial"/>
                <a:ea typeface="Arial"/>
                <a:cs typeface="Arial"/>
                <a:sym typeface="Arial"/>
              </a:rPr>
              <a:t> the most predictive value for CVD</a:t>
            </a:r>
            <a:endParaRPr kumimoji="0" lang="en-US" sz="1400" b="0" i="0" u="none" strike="noStrike" cap="none" spc="0" normalizeH="0" baseline="0" dirty="0">
              <a:ln>
                <a:noFill/>
              </a:ln>
              <a:solidFill>
                <a:srgbClr val="FF0000"/>
              </a:solidFill>
              <a:effectLst/>
              <a:uFillTx/>
              <a:latin typeface="Arial"/>
              <a:ea typeface="Arial"/>
              <a:cs typeface="Arial"/>
              <a:sym typeface="Arial"/>
            </a:endParaRPr>
          </a:p>
        </p:txBody>
      </p:sp>
    </p:spTree>
    <p:extLst>
      <p:ext uri="{BB962C8B-B14F-4D97-AF65-F5344CB8AC3E}">
        <p14:creationId xmlns:p14="http://schemas.microsoft.com/office/powerpoint/2010/main" val="409210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500"/>
                                        <p:tgtEl>
                                          <p:spTgt spid="2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1"/>
                                        </p:tgtEl>
                                        <p:attrNameLst>
                                          <p:attrName>style.visibility</p:attrName>
                                        </p:attrNameLst>
                                      </p:cBhvr>
                                      <p:to>
                                        <p:strVal val="visible"/>
                                      </p:to>
                                    </p:set>
                                    <p:animEffect transition="in" filter="fade">
                                      <p:cBhvr>
                                        <p:cTn id="12" dur="500"/>
                                        <p:tgtEl>
                                          <p:spTgt spid="2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4"/>
                                        </p:tgtEl>
                                        <p:attrNameLst>
                                          <p:attrName>style.visibility</p:attrName>
                                        </p:attrNameLst>
                                      </p:cBhvr>
                                      <p:to>
                                        <p:strVal val="visible"/>
                                      </p:to>
                                    </p:set>
                                    <p:animEffect transition="in" filter="fade">
                                      <p:cBhvr>
                                        <p:cTn id="17" dur="500"/>
                                        <p:tgtEl>
                                          <p:spTgt spid="204"/>
                                        </p:tgtEl>
                                      </p:cBhvr>
                                    </p:animEffect>
                                  </p:childTnLst>
                                </p:cTn>
                              </p:par>
                              <p:par>
                                <p:cTn id="18" presetID="10" presetClass="entr" presetSubtype="0" fill="hold" nodeType="withEffect">
                                  <p:stCondLst>
                                    <p:cond delay="0"/>
                                  </p:stCondLst>
                                  <p:childTnLst>
                                    <p:set>
                                      <p:cBhvr>
                                        <p:cTn id="19" dur="1" fill="hold">
                                          <p:stCondLst>
                                            <p:cond delay="0"/>
                                          </p:stCondLst>
                                        </p:cTn>
                                        <p:tgtEl>
                                          <p:spTgt spid="202"/>
                                        </p:tgtEl>
                                        <p:attrNameLst>
                                          <p:attrName>style.visibility</p:attrName>
                                        </p:attrNameLst>
                                      </p:cBhvr>
                                      <p:to>
                                        <p:strVal val="visible"/>
                                      </p:to>
                                    </p:set>
                                    <p:animEffect transition="in" filter="fade">
                                      <p:cBhvr>
                                        <p:cTn id="20" dur="500"/>
                                        <p:tgtEl>
                                          <p:spTgt spid="20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5"/>
                                        </p:tgtEl>
                                        <p:attrNameLst>
                                          <p:attrName>style.visibility</p:attrName>
                                        </p:attrNameLst>
                                      </p:cBhvr>
                                      <p:to>
                                        <p:strVal val="visible"/>
                                      </p:to>
                                    </p:set>
                                    <p:animEffect transition="in" filter="fade">
                                      <p:cBhvr>
                                        <p:cTn id="25" dur="500"/>
                                        <p:tgtEl>
                                          <p:spTgt spid="205"/>
                                        </p:tgtEl>
                                      </p:cBhvr>
                                    </p:animEffect>
                                  </p:childTnLst>
                                </p:cTn>
                              </p:par>
                              <p:par>
                                <p:cTn id="26" presetID="10" presetClass="entr" presetSubtype="0" fill="hold" nodeType="withEffect">
                                  <p:stCondLst>
                                    <p:cond delay="0"/>
                                  </p:stCondLst>
                                  <p:childTnLst>
                                    <p:set>
                                      <p:cBhvr>
                                        <p:cTn id="27" dur="1" fill="hold">
                                          <p:stCondLst>
                                            <p:cond delay="0"/>
                                          </p:stCondLst>
                                        </p:cTn>
                                        <p:tgtEl>
                                          <p:spTgt spid="203"/>
                                        </p:tgtEl>
                                        <p:attrNameLst>
                                          <p:attrName>style.visibility</p:attrName>
                                        </p:attrNameLst>
                                      </p:cBhvr>
                                      <p:to>
                                        <p:strVal val="visible"/>
                                      </p:to>
                                    </p:set>
                                    <p:animEffect transition="in" filter="fade">
                                      <p:cBhvr>
                                        <p:cTn id="28"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P spid="201" grpId="0" animBg="1"/>
      <p:bldP spid="204" grpId="0" animBg="1"/>
      <p:bldP spid="20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p:nvPr/>
        </p:nvSpPr>
        <p:spPr>
          <a:xfrm>
            <a:off x="0" y="130184"/>
            <a:ext cx="9515700" cy="737732"/>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nchor="ctr">
            <a:spAutoFit/>
          </a:bodyPr>
          <a:lstStyle/>
          <a:p>
            <a:pPr algn="ctr" hangingPunct="0">
              <a:lnSpc>
                <a:spcPct val="115000"/>
              </a:lnSpc>
              <a:spcBef>
                <a:spcPts val="1700"/>
              </a:spcBef>
              <a:defRPr sz="2800" u="sng"/>
            </a:pPr>
            <a:r>
              <a:rPr sz="2800" u="sng"/>
              <a:t>prevalence of obesity in Saudi Arabia</a:t>
            </a:r>
            <a:r>
              <a:rPr sz="4000">
                <a:solidFill>
                  <a:srgbClr val="747676"/>
                </a:solidFill>
              </a:rPr>
              <a:t> </a:t>
            </a:r>
          </a:p>
        </p:txBody>
      </p:sp>
      <p:pic>
        <p:nvPicPr>
          <p:cNvPr id="208" name="image08.png"/>
          <p:cNvPicPr>
            <a:picLocks noChangeAspect="1"/>
          </p:cNvPicPr>
          <p:nvPr/>
        </p:nvPicPr>
        <p:blipFill>
          <a:blip r:embed="rId2">
            <a:extLst/>
          </a:blip>
          <a:stretch>
            <a:fillRect/>
          </a:stretch>
        </p:blipFill>
        <p:spPr>
          <a:xfrm>
            <a:off x="152400" y="1150500"/>
            <a:ext cx="8839200" cy="4918505"/>
          </a:xfrm>
          <a:prstGeom prst="rect">
            <a:avLst/>
          </a:prstGeom>
          <a:ln w="12700">
            <a:miter lim="400000"/>
          </a:ln>
        </p:spPr>
      </p:pic>
      <p:sp>
        <p:nvSpPr>
          <p:cNvPr id="209" name="Shape 209"/>
          <p:cNvSpPr/>
          <p:nvPr/>
        </p:nvSpPr>
        <p:spPr>
          <a:xfrm>
            <a:off x="986850" y="1359649"/>
            <a:ext cx="1128001" cy="1"/>
          </a:xfrm>
          <a:prstGeom prst="line">
            <a:avLst/>
          </a:prstGeom>
          <a:ln w="28575">
            <a:solidFill>
              <a:srgbClr val="FF0000"/>
            </a:solidFill>
          </a:ln>
        </p:spPr>
        <p:txBody>
          <a:bodyPr lIns="45719" rIns="45719"/>
          <a:lstStyle/>
          <a:p>
            <a:pPr hangingPunct="0"/>
            <a:endParaRPr/>
          </a:p>
        </p:txBody>
      </p:sp>
      <p:sp>
        <p:nvSpPr>
          <p:cNvPr id="2" name="Rectangle 1"/>
          <p:cNvSpPr/>
          <p:nvPr/>
        </p:nvSpPr>
        <p:spPr>
          <a:xfrm>
            <a:off x="7772400" y="2819400"/>
            <a:ext cx="914400" cy="228600"/>
          </a:xfrm>
          <a:prstGeom prst="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a:p>
        </p:txBody>
      </p:sp>
      <p:sp>
        <p:nvSpPr>
          <p:cNvPr id="6" name="Rectangle 5"/>
          <p:cNvSpPr/>
          <p:nvPr/>
        </p:nvSpPr>
        <p:spPr>
          <a:xfrm>
            <a:off x="152400" y="3048000"/>
            <a:ext cx="8686800" cy="228600"/>
          </a:xfrm>
          <a:prstGeom prst="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a:p>
        </p:txBody>
      </p:sp>
    </p:spTree>
    <p:extLst>
      <p:ext uri="{BB962C8B-B14F-4D97-AF65-F5344CB8AC3E}">
        <p14:creationId xmlns:p14="http://schemas.microsoft.com/office/powerpoint/2010/main" val="372381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image07.png"/>
          <p:cNvPicPr>
            <a:picLocks noChangeAspect="1"/>
          </p:cNvPicPr>
          <p:nvPr/>
        </p:nvPicPr>
        <p:blipFill>
          <a:blip r:embed="rId2">
            <a:extLst/>
          </a:blip>
          <a:stretch>
            <a:fillRect/>
          </a:stretch>
        </p:blipFill>
        <p:spPr>
          <a:xfrm>
            <a:off x="1384000" y="1254724"/>
            <a:ext cx="6238901" cy="4893426"/>
          </a:xfrm>
          <a:prstGeom prst="rect">
            <a:avLst/>
          </a:prstGeom>
          <a:ln w="12700">
            <a:miter lim="400000"/>
          </a:ln>
        </p:spPr>
      </p:pic>
      <p:sp>
        <p:nvSpPr>
          <p:cNvPr id="212" name="Shape 212"/>
          <p:cNvSpPr/>
          <p:nvPr/>
        </p:nvSpPr>
        <p:spPr>
          <a:xfrm>
            <a:off x="1464925" y="5017099"/>
            <a:ext cx="868501" cy="1"/>
          </a:xfrm>
          <a:prstGeom prst="line">
            <a:avLst/>
          </a:prstGeom>
          <a:ln w="28575">
            <a:solidFill>
              <a:srgbClr val="FF0000"/>
            </a:solidFill>
          </a:ln>
        </p:spPr>
        <p:txBody>
          <a:bodyPr lIns="45719" rIns="45719"/>
          <a:lstStyle/>
          <a:p>
            <a:pPr hangingPunct="0"/>
            <a:endParaRPr/>
          </a:p>
        </p:txBody>
      </p:sp>
      <p:sp>
        <p:nvSpPr>
          <p:cNvPr id="213" name="Shape 213"/>
          <p:cNvSpPr/>
          <p:nvPr/>
        </p:nvSpPr>
        <p:spPr>
          <a:xfrm>
            <a:off x="410548" y="350025"/>
            <a:ext cx="8581051" cy="615521"/>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lvl1pPr algn="ctr">
              <a:defRPr sz="2800" u="sng"/>
            </a:lvl1pPr>
          </a:lstStyle>
          <a:p>
            <a:pPr hangingPunct="0"/>
            <a:r>
              <a:rPr lang="en-US" dirty="0" smtClean="0"/>
              <a:t>R</a:t>
            </a:r>
            <a:r>
              <a:rPr dirty="0" smtClean="0"/>
              <a:t>anking </a:t>
            </a:r>
            <a:r>
              <a:rPr dirty="0"/>
              <a:t>of countries with high prevalence of obesity </a:t>
            </a:r>
          </a:p>
        </p:txBody>
      </p:sp>
      <p:sp>
        <p:nvSpPr>
          <p:cNvPr id="2" name="TextBox 1"/>
          <p:cNvSpPr txBox="1"/>
          <p:nvPr/>
        </p:nvSpPr>
        <p:spPr>
          <a:xfrm>
            <a:off x="2590800" y="4751265"/>
            <a:ext cx="76200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dirty="0" smtClean="0">
                <a:solidFill>
                  <a:srgbClr val="FF0000"/>
                </a:solidFill>
              </a:rPr>
              <a:t>13</a:t>
            </a:r>
            <a:endParaRPr lang="en-US" dirty="0">
              <a:solidFill>
                <a:srgbClr val="FF0000"/>
              </a:solidFill>
            </a:endParaRPr>
          </a:p>
        </p:txBody>
      </p:sp>
    </p:spTree>
    <p:extLst>
      <p:ext uri="{BB962C8B-B14F-4D97-AF65-F5344CB8AC3E}">
        <p14:creationId xmlns:p14="http://schemas.microsoft.com/office/powerpoint/2010/main" val="398869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40" y="76200"/>
            <a:ext cx="5040160" cy="3844676"/>
          </a:xfrm>
          <a:prstGeom prst="rect">
            <a:avLst/>
          </a:prstGeom>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888" t="10190" r="29589" b="9796"/>
          <a:stretch/>
        </p:blipFill>
        <p:spPr bwMode="auto">
          <a:xfrm>
            <a:off x="4891537" y="3365892"/>
            <a:ext cx="4252463" cy="3456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891537" y="3920876"/>
            <a:ext cx="2804663" cy="270124"/>
          </a:xfrm>
          <a:prstGeom prst="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endParaRPr lang="en-US"/>
          </a:p>
        </p:txBody>
      </p:sp>
      <p:cxnSp>
        <p:nvCxnSpPr>
          <p:cNvPr id="6" name="Straight Connector 5"/>
          <p:cNvCxnSpPr/>
          <p:nvPr/>
        </p:nvCxnSpPr>
        <p:spPr>
          <a:xfrm>
            <a:off x="5410200" y="5486400"/>
            <a:ext cx="685800" cy="0"/>
          </a:xfrm>
          <a:prstGeom prst="line">
            <a:avLst/>
          </a:prstGeom>
          <a:noFill/>
          <a:ln w="25400" cap="flat">
            <a:solidFill>
              <a:srgbClr val="FF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4548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ELL\Desktop\nourah's important things\thank-you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902" y="1371600"/>
            <a:ext cx="6731668"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34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p:cNvSpPr>
          <p:nvPr>
            <p:ph type="title"/>
          </p:nvPr>
        </p:nvSpPr>
        <p:spPr>
          <a:xfrm>
            <a:off x="426126" y="408371"/>
            <a:ext cx="8260672" cy="1039426"/>
          </a:xfrm>
          <a:prstGeom prst="rect">
            <a:avLst/>
          </a:prstGeom>
        </p:spPr>
        <p:txBody>
          <a:bodyPr lIns="45699" tIns="45699" rIns="45699" bIns="45699"/>
          <a:lstStyle/>
          <a:p>
            <a:r>
              <a:t>REFERENCES</a:t>
            </a:r>
          </a:p>
        </p:txBody>
      </p:sp>
      <p:sp>
        <p:nvSpPr>
          <p:cNvPr id="216" name="Shape 216"/>
          <p:cNvSpPr/>
          <p:nvPr/>
        </p:nvSpPr>
        <p:spPr>
          <a:xfrm>
            <a:off x="0" y="1349784"/>
            <a:ext cx="8906400" cy="5329632"/>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nchor="ctr">
            <a:spAutoFit/>
          </a:bodyPr>
          <a:lstStyle/>
          <a:p>
            <a:pPr marL="381000" indent="-304800" hangingPunct="0">
              <a:lnSpc>
                <a:spcPct val="115000"/>
              </a:lnSpc>
              <a:spcBef>
                <a:spcPts val="1400"/>
              </a:spcBef>
              <a:defRPr sz="2400"/>
            </a:pPr>
            <a:r>
              <a:rPr sz="2400" dirty="0" smtClean="0"/>
              <a:t>1</a:t>
            </a:r>
            <a:r>
              <a:rPr sz="2400" u="sng" dirty="0" smtClean="0">
                <a:solidFill>
                  <a:srgbClr val="CCCC00"/>
                </a:solidFill>
                <a:uFill>
                  <a:solidFill>
                    <a:srgbClr val="CCCC00"/>
                  </a:solidFill>
                </a:uFill>
                <a:hlinkClick r:id="rId2"/>
              </a:rPr>
              <a:t>http</a:t>
            </a:r>
            <a:r>
              <a:rPr sz="2400" u="sng" dirty="0">
                <a:solidFill>
                  <a:srgbClr val="CCCC00"/>
                </a:solidFill>
                <a:uFill>
                  <a:solidFill>
                    <a:srgbClr val="CCCC00"/>
                  </a:solidFill>
                </a:uFill>
                <a:hlinkClick r:id="rId2"/>
              </a:rPr>
              <a:t>://apps.who.int/iris/</a:t>
            </a:r>
            <a:r>
              <a:rPr sz="2400" u="sng" dirty="0" err="1">
                <a:solidFill>
                  <a:srgbClr val="CCCC00"/>
                </a:solidFill>
                <a:uFill>
                  <a:solidFill>
                    <a:srgbClr val="CCCC00"/>
                  </a:solidFill>
                </a:uFill>
                <a:hlinkClick r:id="rId2"/>
              </a:rPr>
              <a:t>bitstream</a:t>
            </a:r>
            <a:r>
              <a:rPr sz="2400" u="sng" dirty="0">
                <a:solidFill>
                  <a:srgbClr val="CCCC00"/>
                </a:solidFill>
                <a:uFill>
                  <a:solidFill>
                    <a:srgbClr val="CCCC00"/>
                  </a:solidFill>
                </a:uFill>
                <a:hlinkClick r:id="rId2"/>
              </a:rPr>
              <a:t>/10665/44583/1/9789241501491_eng.pdf</a:t>
            </a:r>
            <a:r>
              <a:rPr sz="2400" dirty="0"/>
              <a:t> </a:t>
            </a:r>
          </a:p>
          <a:p>
            <a:pPr marL="381000" indent="-304800" hangingPunct="0">
              <a:lnSpc>
                <a:spcPct val="115000"/>
              </a:lnSpc>
              <a:spcBef>
                <a:spcPts val="1400"/>
              </a:spcBef>
              <a:defRPr sz="2400"/>
            </a:pPr>
            <a:r>
              <a:rPr sz="2400" dirty="0"/>
              <a:t>2-</a:t>
            </a:r>
            <a:r>
              <a:rPr sz="2400" u="sng" dirty="0">
                <a:solidFill>
                  <a:srgbClr val="CCCC00"/>
                </a:solidFill>
                <a:uFill>
                  <a:solidFill>
                    <a:srgbClr val="CCCC00"/>
                  </a:solidFill>
                </a:uFill>
                <a:hlinkClick r:id="rId3"/>
              </a:rPr>
              <a:t>https://www.hsph.harvard.edu/obesity-prevention-source/obesity-definition/abdominal-obesity/</a:t>
            </a:r>
            <a:r>
              <a:rPr sz="2400" dirty="0"/>
              <a:t> </a:t>
            </a:r>
          </a:p>
          <a:p>
            <a:pPr marL="381000" indent="-304800" hangingPunct="0">
              <a:lnSpc>
                <a:spcPct val="115000"/>
              </a:lnSpc>
              <a:spcBef>
                <a:spcPts val="1400"/>
              </a:spcBef>
              <a:defRPr sz="2400"/>
            </a:pPr>
            <a:r>
              <a:rPr sz="2400" dirty="0"/>
              <a:t>3-</a:t>
            </a:r>
            <a:r>
              <a:rPr sz="2400" u="sng" dirty="0">
                <a:solidFill>
                  <a:srgbClr val="CCCC00"/>
                </a:solidFill>
                <a:uFill>
                  <a:solidFill>
                    <a:srgbClr val="CCCC00"/>
                  </a:solidFill>
                </a:uFill>
                <a:hlinkClick r:id="rId4"/>
              </a:rPr>
              <a:t> https://www.cdc.gov/obesity/adult/defining.html</a:t>
            </a:r>
          </a:p>
          <a:p>
            <a:pPr marL="381000" indent="-304800" hangingPunct="0">
              <a:lnSpc>
                <a:spcPct val="115000"/>
              </a:lnSpc>
              <a:spcBef>
                <a:spcPts val="1400"/>
              </a:spcBef>
              <a:defRPr sz="2400"/>
            </a:pPr>
            <a:r>
              <a:rPr sz="2400" dirty="0"/>
              <a:t>4-</a:t>
            </a:r>
            <a:r>
              <a:rPr sz="2400" u="sng" dirty="0">
                <a:solidFill>
                  <a:srgbClr val="CCCC00"/>
                </a:solidFill>
                <a:uFill>
                  <a:solidFill>
                    <a:srgbClr val="CCCC00"/>
                  </a:solidFill>
                </a:uFill>
                <a:hlinkClick r:id="rId5"/>
              </a:rPr>
              <a:t>https://www.heartfoundation.org.au/your-heart/know-your-risks/healthy-weight/waist-measurement</a:t>
            </a:r>
          </a:p>
          <a:p>
            <a:pPr marL="381000" indent="-304800" hangingPunct="0">
              <a:lnSpc>
                <a:spcPct val="115000"/>
              </a:lnSpc>
              <a:spcBef>
                <a:spcPts val="1400"/>
              </a:spcBef>
              <a:defRPr sz="2400" u="sng"/>
            </a:pPr>
            <a:r>
              <a:rPr sz="2400" u="sng" dirty="0"/>
              <a:t>5-https://www.indexmundi.com/map/?</a:t>
            </a:r>
            <a:r>
              <a:rPr sz="2400" u="sng" dirty="0" smtClean="0"/>
              <a:t>v=2228</a:t>
            </a:r>
            <a:endParaRPr lang="en-US" sz="2400" u="sng" dirty="0" smtClean="0"/>
          </a:p>
          <a:p>
            <a:pPr marL="381000" indent="-304800" hangingPunct="0">
              <a:lnSpc>
                <a:spcPct val="115000"/>
              </a:lnSpc>
              <a:spcBef>
                <a:spcPts val="1400"/>
              </a:spcBef>
              <a:defRPr sz="2400" u="sng"/>
            </a:pPr>
            <a:r>
              <a:rPr lang="en-US" sz="2400" u="sng" dirty="0"/>
              <a:t>6- http://obesity.imedpub.com/a-review-of-prevalence-of-obesity-in-saudi-arabia.php?aid=17699</a:t>
            </a:r>
            <a:endParaRPr sz="2400" u="sng" dirty="0"/>
          </a:p>
        </p:txBody>
      </p:sp>
    </p:spTree>
    <p:extLst>
      <p:ext uri="{BB962C8B-B14F-4D97-AF65-F5344CB8AC3E}">
        <p14:creationId xmlns:p14="http://schemas.microsoft.com/office/powerpoint/2010/main" val="27523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736456" y="3200399"/>
            <a:ext cx="7696200" cy="1295400"/>
          </a:xfrm>
          <a:prstGeom prst="rect">
            <a:avLst/>
          </a:prstGeom>
          <a:noFill/>
          <a:ln>
            <a:noFill/>
          </a:ln>
        </p:spPr>
        <p:txBody>
          <a:bodyPr lIns="91425" tIns="45700" rIns="91425" bIns="45700" anchor="b" anchorCtr="0">
            <a:noAutofit/>
          </a:bodyPr>
          <a:lstStyle/>
          <a:p>
            <a:pPr marL="0" marR="0" lvl="0" indent="0" algn="ctr" rtl="0">
              <a:spcBef>
                <a:spcPts val="0"/>
              </a:spcBef>
              <a:buClr>
                <a:srgbClr val="0C0C0C"/>
              </a:buClr>
              <a:buSzPct val="25000"/>
              <a:buFont typeface="Book Antiqua"/>
              <a:buNone/>
            </a:pPr>
            <a:r>
              <a:rPr lang="en-US" sz="4000" b="0" i="0" u="none" strike="noStrike" cap="none">
                <a:solidFill>
                  <a:srgbClr val="0C0C0C"/>
                </a:solidFill>
                <a:latin typeface="Book Antiqua"/>
                <a:ea typeface="Book Antiqua"/>
                <a:cs typeface="Book Antiqua"/>
                <a:sym typeface="Book Antiqua"/>
              </a:rPr>
              <a:t>PREVENTION </a:t>
            </a:r>
          </a:p>
        </p:txBody>
      </p:sp>
      <p:sp>
        <p:nvSpPr>
          <p:cNvPr id="249" name="Shape 249"/>
          <p:cNvSpPr txBox="1"/>
          <p:nvPr/>
        </p:nvSpPr>
        <p:spPr>
          <a:xfrm>
            <a:off x="3502750" y="4628800"/>
            <a:ext cx="2673300" cy="432600"/>
          </a:xfrm>
          <a:prstGeom prst="rect">
            <a:avLst/>
          </a:prstGeom>
          <a:noFill/>
          <a:ln>
            <a:noFill/>
          </a:ln>
        </p:spPr>
        <p:txBody>
          <a:bodyPr lIns="91425" tIns="91425" rIns="91425" bIns="91425" anchor="t" anchorCtr="0">
            <a:noAutofit/>
          </a:bodyPr>
          <a:lstStyle/>
          <a:p>
            <a:pPr lvl="0" rtl="0">
              <a:spcBef>
                <a:spcPts val="0"/>
              </a:spcBef>
              <a:buNone/>
            </a:pPr>
            <a:r>
              <a:rPr lang="en-US" sz="1800"/>
              <a:t>Sarah Saad Alangari</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426127" y="408371"/>
            <a:ext cx="8260800" cy="1039500"/>
          </a:xfrm>
          <a:prstGeom prst="rect">
            <a:avLst/>
          </a:prstGeom>
        </p:spPr>
        <p:txBody>
          <a:bodyPr lIns="91425" tIns="91425" rIns="91425" bIns="91425" anchor="ctr" anchorCtr="0">
            <a:noAutofit/>
          </a:bodyPr>
          <a:lstStyle/>
          <a:p>
            <a:pPr lvl="0" rtl="0">
              <a:spcBef>
                <a:spcPts val="0"/>
              </a:spcBef>
              <a:buNone/>
            </a:pPr>
            <a:r>
              <a:rPr lang="en-US"/>
              <a:t> MCQ</a:t>
            </a:r>
          </a:p>
        </p:txBody>
      </p:sp>
      <p:sp>
        <p:nvSpPr>
          <p:cNvPr id="130" name="Shape 130"/>
          <p:cNvSpPr txBox="1"/>
          <p:nvPr/>
        </p:nvSpPr>
        <p:spPr>
          <a:xfrm>
            <a:off x="853750" y="2573050"/>
            <a:ext cx="7550700" cy="3463800"/>
          </a:xfrm>
          <a:prstGeom prst="rect">
            <a:avLst/>
          </a:prstGeom>
          <a:noFill/>
          <a:ln>
            <a:noFill/>
          </a:ln>
        </p:spPr>
        <p:txBody>
          <a:bodyPr lIns="91425" tIns="91425" rIns="91425" bIns="91425" anchor="ctr" anchorCtr="0">
            <a:noAutofit/>
          </a:bodyPr>
          <a:lstStyle/>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marL="457200" lvl="0" indent="-228600" rtl="0">
              <a:lnSpc>
                <a:spcPct val="115000"/>
              </a:lnSpc>
              <a:spcBef>
                <a:spcPts val="0"/>
              </a:spcBef>
              <a:buClr>
                <a:schemeClr val="dk1"/>
              </a:buClr>
              <a:buSzPct val="100000"/>
              <a:buNone/>
            </a:pPr>
            <a:r>
              <a:rPr lang="en-US" sz="1100">
                <a:solidFill>
                  <a:schemeClr val="dk1"/>
                </a:solidFill>
              </a:rPr>
              <a:t>						 							</a:t>
            </a:r>
          </a:p>
          <a:p>
            <a:pPr marL="457200" lvl="0" indent="-228600" rtl="0">
              <a:lnSpc>
                <a:spcPct val="115000"/>
              </a:lnSpc>
              <a:spcBef>
                <a:spcPts val="0"/>
              </a:spcBef>
              <a:buClr>
                <a:schemeClr val="dk1"/>
              </a:buClr>
              <a:buNone/>
            </a:pPr>
            <a:endParaRPr sz="2400">
              <a:solidFill>
                <a:schemeClr val="dk1"/>
              </a:solidFill>
              <a:latin typeface="Cambria"/>
              <a:ea typeface="Cambria"/>
              <a:cs typeface="Cambria"/>
              <a:sym typeface="Cambria"/>
            </a:endParaRPr>
          </a:p>
          <a:p>
            <a:pPr marL="457200" lvl="0" indent="-228600" rtl="0">
              <a:lnSpc>
                <a:spcPct val="115000"/>
              </a:lnSpc>
              <a:spcBef>
                <a:spcPts val="0"/>
              </a:spcBef>
              <a:buClr>
                <a:schemeClr val="dk1"/>
              </a:buClr>
              <a:buSzPct val="100000"/>
              <a:buNone/>
            </a:pPr>
            <a:r>
              <a:rPr lang="en-US" sz="2400" b="1">
                <a:solidFill>
                  <a:schemeClr val="dk1"/>
                </a:solidFill>
                <a:latin typeface="Cambria"/>
                <a:ea typeface="Cambria"/>
                <a:cs typeface="Cambria"/>
                <a:sym typeface="Cambria"/>
              </a:rPr>
              <a:t>1)  Which of the following is not a secondary cause of obesity?</a:t>
            </a:r>
          </a:p>
          <a:p>
            <a:pPr marL="457200" lvl="0" indent="-228600" rtl="0">
              <a:lnSpc>
                <a:spcPct val="115000"/>
              </a:lnSpc>
              <a:spcBef>
                <a:spcPts val="0"/>
              </a:spcBef>
              <a:buClr>
                <a:schemeClr val="dk1"/>
              </a:buClr>
              <a:buSzPct val="100000"/>
              <a:buNone/>
            </a:pPr>
            <a:r>
              <a:rPr lang="en-US" sz="2400">
                <a:solidFill>
                  <a:schemeClr val="dk1"/>
                </a:solidFill>
              </a:rPr>
              <a:t>							</a:t>
            </a:r>
          </a:p>
          <a:p>
            <a:pPr marL="457200" lvl="0" indent="-381000" rtl="0">
              <a:lnSpc>
                <a:spcPct val="115000"/>
              </a:lnSpc>
              <a:spcBef>
                <a:spcPts val="0"/>
              </a:spcBef>
              <a:buClr>
                <a:schemeClr val="dk1"/>
              </a:buClr>
              <a:buSzPct val="100000"/>
              <a:buFont typeface="Cambria"/>
              <a:buAutoNum type="alphaUcPeriod"/>
            </a:pPr>
            <a:r>
              <a:rPr lang="en-US" sz="2400">
                <a:solidFill>
                  <a:schemeClr val="dk1"/>
                </a:solidFill>
                <a:latin typeface="Cambria"/>
                <a:ea typeface="Cambria"/>
                <a:cs typeface="Cambria"/>
                <a:sym typeface="Cambria"/>
              </a:rPr>
              <a:t>CUSHING SYNDROME</a:t>
            </a:r>
          </a:p>
          <a:p>
            <a:pPr marL="457200" lvl="0" indent="-381000" rtl="0">
              <a:lnSpc>
                <a:spcPct val="115000"/>
              </a:lnSpc>
              <a:spcBef>
                <a:spcPts val="0"/>
              </a:spcBef>
              <a:buClr>
                <a:schemeClr val="dk1"/>
              </a:buClr>
              <a:buSzPct val="100000"/>
              <a:buFont typeface="Cambria"/>
              <a:buAutoNum type="alphaUcPeriod"/>
            </a:pPr>
            <a:r>
              <a:rPr lang="en-US" sz="2400">
                <a:solidFill>
                  <a:schemeClr val="dk1"/>
                </a:solidFill>
                <a:latin typeface="Cambria"/>
                <a:ea typeface="Cambria"/>
                <a:cs typeface="Cambria"/>
                <a:sym typeface="Cambria"/>
              </a:rPr>
              <a:t>INSULINOMA</a:t>
            </a:r>
          </a:p>
          <a:p>
            <a:pPr marL="457200" lvl="0" indent="-381000" rtl="0">
              <a:lnSpc>
                <a:spcPct val="115000"/>
              </a:lnSpc>
              <a:spcBef>
                <a:spcPts val="0"/>
              </a:spcBef>
              <a:buClr>
                <a:schemeClr val="dk1"/>
              </a:buClr>
              <a:buSzPct val="100000"/>
              <a:buFont typeface="Cambria"/>
              <a:buAutoNum type="alphaUcPeriod"/>
            </a:pPr>
            <a:r>
              <a:rPr lang="en-US" sz="2400">
                <a:solidFill>
                  <a:schemeClr val="dk1"/>
                </a:solidFill>
                <a:latin typeface="Cambria"/>
                <a:ea typeface="Cambria"/>
                <a:cs typeface="Cambria"/>
                <a:sym typeface="Cambria"/>
              </a:rPr>
              <a:t>HYPOTHYROIDISM</a:t>
            </a:r>
          </a:p>
          <a:p>
            <a:pPr marL="457200" lvl="0" indent="-381000" rtl="0">
              <a:lnSpc>
                <a:spcPct val="115000"/>
              </a:lnSpc>
              <a:spcBef>
                <a:spcPts val="0"/>
              </a:spcBef>
              <a:buClr>
                <a:schemeClr val="dk1"/>
              </a:buClr>
              <a:buSzPct val="100000"/>
              <a:buFont typeface="Cambria"/>
              <a:buAutoNum type="alphaUcPeriod"/>
            </a:pPr>
            <a:r>
              <a:rPr lang="en-US" sz="2400">
                <a:solidFill>
                  <a:schemeClr val="dk1"/>
                </a:solidFill>
                <a:latin typeface="Cambria"/>
                <a:ea typeface="Cambria"/>
                <a:cs typeface="Cambria"/>
                <a:sym typeface="Cambria"/>
              </a:rPr>
              <a:t>DM</a:t>
            </a:r>
          </a:p>
          <a:p>
            <a:pPr marL="457200" lvl="0" indent="-228600" rtl="0">
              <a:lnSpc>
                <a:spcPct val="115000"/>
              </a:lnSpc>
              <a:spcBef>
                <a:spcPts val="0"/>
              </a:spcBef>
              <a:buClr>
                <a:schemeClr val="dk1"/>
              </a:buClr>
              <a:buSzPct val="45833"/>
              <a:buNone/>
            </a:pPr>
            <a:r>
              <a:rPr lang="en-US" sz="2400">
                <a:solidFill>
                  <a:schemeClr val="dk1"/>
                </a:solidFill>
              </a:rPr>
              <a:t>					</a:t>
            </a:r>
            <a:r>
              <a:rPr lang="en-US" sz="1100">
                <a:solidFill>
                  <a:schemeClr val="dk1"/>
                </a:solidFill>
              </a:rPr>
              <a:t>		 						</a:t>
            </a:r>
          </a:p>
          <a:p>
            <a:pPr lvl="0" rtl="0">
              <a:lnSpc>
                <a:spcPct val="115000"/>
              </a:lnSpc>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descr="Meet Jim—the character in our Rewind the Future video—he is a man whose life flashes right before his very eyes, unhealthy habits and all. The choices you teach your child today become the habits they take into their adulthood.  To learn more visit http://www.strong4life.com/rewindthefuture  © 2015 Children's Healthcare of Atlanta, Inc. All rights reserved." title="Rewind the Future">
            <a:hlinkClick r:id="rId3"/>
          </p:cNvPr>
          <p:cNvSpPr/>
          <p:nvPr/>
        </p:nvSpPr>
        <p:spPr>
          <a:xfrm>
            <a:off x="152400" y="152400"/>
            <a:ext cx="8856099" cy="6642074"/>
          </a:xfrm>
          <a:prstGeom prst="rect">
            <a:avLst/>
          </a:prstGeom>
          <a:blipFill>
            <a:blip r:embed="rId4">
              <a:alphaModFix/>
            </a:blip>
            <a:stretch>
              <a:fillRect/>
            </a:stretch>
          </a:blipFill>
          <a:ln>
            <a:noFill/>
          </a:ln>
        </p:spPr>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p:nvPr/>
        </p:nvSpPr>
        <p:spPr>
          <a:xfrm>
            <a:off x="970350" y="2268525"/>
            <a:ext cx="7332600" cy="855600"/>
          </a:xfrm>
          <a:prstGeom prst="rect">
            <a:avLst/>
          </a:prstGeom>
          <a:noFill/>
          <a:ln>
            <a:noFill/>
          </a:ln>
        </p:spPr>
        <p:txBody>
          <a:bodyPr lIns="91425" tIns="91425" rIns="91425" bIns="91425" anchor="t" anchorCtr="0">
            <a:noAutofit/>
          </a:bodyPr>
          <a:lstStyle/>
          <a:p>
            <a:pPr lvl="0" algn="ctr" rtl="0">
              <a:lnSpc>
                <a:spcPct val="115000"/>
              </a:lnSpc>
              <a:spcBef>
                <a:spcPts val="0"/>
              </a:spcBef>
              <a:buClr>
                <a:schemeClr val="dk1"/>
              </a:buClr>
              <a:buSzPct val="26190"/>
              <a:buFont typeface="Arial"/>
              <a:buNone/>
            </a:pPr>
            <a:r>
              <a:rPr lang="en-US" sz="4200" i="1">
                <a:solidFill>
                  <a:schemeClr val="dk1"/>
                </a:solidFill>
                <a:latin typeface="Georgia"/>
                <a:ea typeface="Georgia"/>
                <a:cs typeface="Georgia"/>
                <a:sym typeface="Georgia"/>
              </a:rPr>
              <a:t>Obesity Happen on Pound at Time. So Does Prevention.</a:t>
            </a:r>
          </a:p>
          <a:p>
            <a:pPr lvl="0" rtl="0">
              <a:spcBef>
                <a:spcPts val="0"/>
              </a:spcBef>
              <a:buNone/>
            </a:pPr>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Shape 264" descr="Q12174_noun_5364_ccAnaFelix_obesity.svg.png"/>
          <p:cNvPicPr preferRelativeResize="0"/>
          <p:nvPr/>
        </p:nvPicPr>
        <p:blipFill>
          <a:blip r:embed="rId3">
            <a:alphaModFix/>
          </a:blip>
          <a:stretch>
            <a:fillRect/>
          </a:stretch>
        </p:blipFill>
        <p:spPr>
          <a:xfrm>
            <a:off x="5830225" y="827437"/>
            <a:ext cx="2837325" cy="5436324"/>
          </a:xfrm>
          <a:prstGeom prst="rect">
            <a:avLst/>
          </a:prstGeom>
          <a:noFill/>
          <a:ln>
            <a:noFill/>
          </a:ln>
        </p:spPr>
      </p:pic>
      <p:sp>
        <p:nvSpPr>
          <p:cNvPr id="265" name="Shape 265"/>
          <p:cNvSpPr txBox="1"/>
          <p:nvPr/>
        </p:nvSpPr>
        <p:spPr>
          <a:xfrm>
            <a:off x="367150" y="2045600"/>
            <a:ext cx="5310600" cy="30000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r>
              <a:rPr lang="en-US" sz="5100" i="1">
                <a:solidFill>
                  <a:schemeClr val="dk1"/>
                </a:solidFill>
                <a:latin typeface="Georgia"/>
                <a:ea typeface="Georgia"/>
                <a:cs typeface="Georgia"/>
                <a:sym typeface="Georgia"/>
              </a:rPr>
              <a:t>How Can We Prevent Obesity?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p:nvPr/>
        </p:nvSpPr>
        <p:spPr>
          <a:xfrm>
            <a:off x="0" y="-196675"/>
            <a:ext cx="8686800" cy="23865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r>
              <a:rPr lang="en-US" sz="4650" b="1">
                <a:solidFill>
                  <a:srgbClr val="A23A28"/>
                </a:solidFill>
              </a:rPr>
              <a:t>Individual level</a:t>
            </a:r>
          </a:p>
        </p:txBody>
      </p:sp>
      <p:sp>
        <p:nvSpPr>
          <p:cNvPr id="271" name="Shape 271"/>
          <p:cNvSpPr txBox="1"/>
          <p:nvPr/>
        </p:nvSpPr>
        <p:spPr>
          <a:xfrm>
            <a:off x="568125" y="2150725"/>
            <a:ext cx="8118600" cy="690000"/>
          </a:xfrm>
          <a:prstGeom prst="rect">
            <a:avLst/>
          </a:prstGeom>
          <a:noFill/>
          <a:ln>
            <a:noFill/>
          </a:ln>
        </p:spPr>
        <p:txBody>
          <a:bodyPr lIns="91425" tIns="91425" rIns="91425" bIns="91425" anchor="t" anchorCtr="0">
            <a:noAutofit/>
          </a:bodyPr>
          <a:lstStyle/>
          <a:p>
            <a:pPr lvl="0" rtl="0">
              <a:lnSpc>
                <a:spcPct val="115000"/>
              </a:lnSpc>
              <a:spcBef>
                <a:spcPts val="0"/>
              </a:spcBef>
              <a:spcAft>
                <a:spcPts val="3000"/>
              </a:spcAft>
              <a:buNone/>
            </a:pPr>
            <a:r>
              <a:rPr lang="en-US" sz="2700">
                <a:solidFill>
                  <a:srgbClr val="434343"/>
                </a:solidFill>
                <a:latin typeface="Georgia"/>
                <a:ea typeface="Georgia"/>
                <a:cs typeface="Georgia"/>
                <a:sym typeface="Georgia"/>
              </a:rPr>
              <a:t>1- Follow a Healthy Diet.</a:t>
            </a:r>
          </a:p>
          <a:p>
            <a:pPr lvl="0" rtl="0">
              <a:lnSpc>
                <a:spcPct val="115000"/>
              </a:lnSpc>
              <a:spcBef>
                <a:spcPts val="0"/>
              </a:spcBef>
              <a:spcAft>
                <a:spcPts val="3000"/>
              </a:spcAft>
              <a:buNone/>
            </a:pPr>
            <a:endParaRPr sz="2700">
              <a:solidFill>
                <a:srgbClr val="006288"/>
              </a:solidFill>
              <a:latin typeface="Georgia"/>
              <a:ea typeface="Georgia"/>
              <a:cs typeface="Georgia"/>
              <a:sym typeface="Georgia"/>
            </a:endParaRPr>
          </a:p>
          <a:p>
            <a:pPr lvl="0" rtl="0">
              <a:spcBef>
                <a:spcPts val="0"/>
              </a:spcBef>
              <a:buNone/>
            </a:pPr>
            <a:endParaRPr/>
          </a:p>
        </p:txBody>
      </p:sp>
      <p:sp>
        <p:nvSpPr>
          <p:cNvPr id="272" name="Shape 272"/>
          <p:cNvSpPr txBox="1"/>
          <p:nvPr/>
        </p:nvSpPr>
        <p:spPr>
          <a:xfrm>
            <a:off x="581650" y="3124650"/>
            <a:ext cx="8105100" cy="7170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US" sz="2700">
                <a:solidFill>
                  <a:srgbClr val="434343"/>
                </a:solidFill>
                <a:latin typeface="Georgia"/>
                <a:ea typeface="Georgia"/>
                <a:cs typeface="Georgia"/>
                <a:sym typeface="Georgia"/>
              </a:rPr>
              <a:t>2- Eat Small Portions of Food.</a:t>
            </a:r>
          </a:p>
          <a:p>
            <a:pPr lvl="0" rtl="0">
              <a:spcBef>
                <a:spcPts val="0"/>
              </a:spcBef>
              <a:buNone/>
            </a:pPr>
            <a:endParaRPr/>
          </a:p>
        </p:txBody>
      </p:sp>
      <p:sp>
        <p:nvSpPr>
          <p:cNvPr id="273" name="Shape 273"/>
          <p:cNvSpPr txBox="1"/>
          <p:nvPr/>
        </p:nvSpPr>
        <p:spPr>
          <a:xfrm>
            <a:off x="622200" y="4125575"/>
            <a:ext cx="7899600" cy="838800"/>
          </a:xfrm>
          <a:prstGeom prst="rect">
            <a:avLst/>
          </a:prstGeom>
          <a:noFill/>
          <a:ln>
            <a:noFill/>
          </a:ln>
        </p:spPr>
        <p:txBody>
          <a:bodyPr lIns="91425" tIns="91425" rIns="91425" bIns="91425" anchor="t" anchorCtr="0">
            <a:noAutofit/>
          </a:bodyPr>
          <a:lstStyle/>
          <a:p>
            <a:pPr lvl="0" rtl="0">
              <a:lnSpc>
                <a:spcPct val="115000"/>
              </a:lnSpc>
              <a:spcBef>
                <a:spcPts val="0"/>
              </a:spcBef>
              <a:spcAft>
                <a:spcPts val="3000"/>
              </a:spcAft>
              <a:buNone/>
            </a:pPr>
            <a:r>
              <a:rPr lang="en-US" sz="2700">
                <a:solidFill>
                  <a:srgbClr val="434343"/>
                </a:solidFill>
                <a:latin typeface="Georgia"/>
                <a:ea typeface="Georgia"/>
                <a:cs typeface="Georgia"/>
                <a:sym typeface="Georgia"/>
              </a:rPr>
              <a:t>3- Exercise at Least 30 Minutes Daily.</a:t>
            </a:r>
          </a:p>
          <a:p>
            <a:pPr lvl="0" rtl="0">
              <a:lnSpc>
                <a:spcPct val="115000"/>
              </a:lnSpc>
              <a:spcBef>
                <a:spcPts val="0"/>
              </a:spcBef>
              <a:buNone/>
            </a:pPr>
            <a:r>
              <a:rPr lang="en-US" sz="2700">
                <a:solidFill>
                  <a:srgbClr val="434343"/>
                </a:solidFill>
                <a:latin typeface="Georgia"/>
                <a:ea typeface="Georgia"/>
                <a:cs typeface="Georgia"/>
                <a:sym typeface="Georgia"/>
              </a:rPr>
              <a:t>4- Reduce Screen Time.</a:t>
            </a:r>
          </a:p>
          <a:p>
            <a:pPr lvl="0" rtl="0">
              <a:spcBef>
                <a:spcPts val="0"/>
              </a:spcBef>
              <a:buNone/>
            </a:pPr>
            <a:endParaRPr/>
          </a:p>
        </p:txBody>
      </p:sp>
      <p:pic>
        <p:nvPicPr>
          <p:cNvPr id="274" name="Shape 274" descr="man_person_mens_room.png"/>
          <p:cNvPicPr preferRelativeResize="0"/>
          <p:nvPr/>
        </p:nvPicPr>
        <p:blipFill>
          <a:blip r:embed="rId3">
            <a:alphaModFix/>
          </a:blip>
          <a:stretch>
            <a:fillRect/>
          </a:stretch>
        </p:blipFill>
        <p:spPr>
          <a:xfrm>
            <a:off x="7588450" y="369300"/>
            <a:ext cx="1098350" cy="1098350"/>
          </a:xfrm>
          <a:prstGeom prst="rect">
            <a:avLst/>
          </a:prstGeom>
          <a:noFill/>
          <a:ln>
            <a:noFill/>
          </a:ln>
        </p:spPr>
      </p:pic>
      <p:pic>
        <p:nvPicPr>
          <p:cNvPr id="275" name="Shape 275" descr="man_person_mens_room.png"/>
          <p:cNvPicPr preferRelativeResize="0"/>
          <p:nvPr/>
        </p:nvPicPr>
        <p:blipFill>
          <a:blip r:embed="rId3">
            <a:alphaModFix/>
          </a:blip>
          <a:stretch>
            <a:fillRect/>
          </a:stretch>
        </p:blipFill>
        <p:spPr>
          <a:xfrm>
            <a:off x="436475" y="447400"/>
            <a:ext cx="1098350" cy="1098350"/>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426125" y="1055074"/>
            <a:ext cx="8260800" cy="392700"/>
          </a:xfrm>
          <a:prstGeom prst="rect">
            <a:avLst/>
          </a:prstGeom>
        </p:spPr>
        <p:txBody>
          <a:bodyPr lIns="91425" tIns="91425" rIns="91425" bIns="91425" anchor="ctr" anchorCtr="0">
            <a:noAutofit/>
          </a:bodyPr>
          <a:lstStyle/>
          <a:p>
            <a:pPr lvl="0" rtl="0">
              <a:lnSpc>
                <a:spcPct val="115000"/>
              </a:lnSpc>
              <a:spcBef>
                <a:spcPts val="0"/>
              </a:spcBef>
              <a:buClr>
                <a:schemeClr val="dk1"/>
              </a:buClr>
              <a:buSzPct val="25000"/>
              <a:buFont typeface="Arial"/>
              <a:buNone/>
            </a:pPr>
            <a:r>
              <a:rPr lang="en-US" sz="4650" b="1">
                <a:solidFill>
                  <a:srgbClr val="A23A28"/>
                </a:solidFill>
                <a:latin typeface="Arial"/>
                <a:ea typeface="Arial"/>
                <a:cs typeface="Arial"/>
                <a:sym typeface="Arial"/>
              </a:rPr>
              <a:t>Individual level</a:t>
            </a:r>
          </a:p>
          <a:p>
            <a:pPr lvl="0" rtl="0">
              <a:spcBef>
                <a:spcPts val="0"/>
              </a:spcBef>
              <a:buNone/>
            </a:pPr>
            <a:endParaRPr/>
          </a:p>
        </p:txBody>
      </p:sp>
      <p:sp>
        <p:nvSpPr>
          <p:cNvPr id="281" name="Shape 281"/>
          <p:cNvSpPr txBox="1">
            <a:spLocks noGrp="1"/>
          </p:cNvSpPr>
          <p:nvPr>
            <p:ph type="body" idx="1"/>
          </p:nvPr>
        </p:nvSpPr>
        <p:spPr>
          <a:xfrm>
            <a:off x="457200" y="2421275"/>
            <a:ext cx="8229600" cy="3705000"/>
          </a:xfrm>
          <a:prstGeom prst="rect">
            <a:avLst/>
          </a:prstGeom>
        </p:spPr>
        <p:txBody>
          <a:bodyPr lIns="91425" tIns="91425" rIns="91425" bIns="91425" anchor="t" anchorCtr="0">
            <a:noAutofit/>
          </a:bodyPr>
          <a:lstStyle/>
          <a:p>
            <a:pPr marL="0" lvl="0" indent="0" rtl="0">
              <a:lnSpc>
                <a:spcPct val="115000"/>
              </a:lnSpc>
              <a:spcBef>
                <a:spcPts val="0"/>
              </a:spcBef>
              <a:spcAft>
                <a:spcPts val="3000"/>
              </a:spcAft>
              <a:buNone/>
            </a:pPr>
            <a:r>
              <a:rPr lang="en-US" sz="2700">
                <a:solidFill>
                  <a:srgbClr val="434343"/>
                </a:solidFill>
                <a:latin typeface="Georgia"/>
                <a:ea typeface="Georgia"/>
                <a:cs typeface="Georgia"/>
                <a:sym typeface="Georgia"/>
              </a:rPr>
              <a:t>5- Be Active.</a:t>
            </a:r>
          </a:p>
          <a:p>
            <a:pPr marL="0" lvl="0" indent="0" rtl="0">
              <a:lnSpc>
                <a:spcPct val="115000"/>
              </a:lnSpc>
              <a:spcBef>
                <a:spcPts val="0"/>
              </a:spcBef>
              <a:spcAft>
                <a:spcPts val="3000"/>
              </a:spcAft>
              <a:buNone/>
            </a:pPr>
            <a:r>
              <a:rPr lang="en-US" sz="2700">
                <a:solidFill>
                  <a:srgbClr val="434343"/>
                </a:solidFill>
                <a:latin typeface="Georgia"/>
                <a:ea typeface="Georgia"/>
                <a:cs typeface="Georgia"/>
                <a:sym typeface="Georgia"/>
              </a:rPr>
              <a:t>6- Keep Track of your Weight, Body Mass Index, and Waist Circumference.</a:t>
            </a:r>
          </a:p>
          <a:p>
            <a:pPr marL="0" lvl="0" indent="0" rtl="0">
              <a:lnSpc>
                <a:spcPct val="115000"/>
              </a:lnSpc>
              <a:spcBef>
                <a:spcPts val="0"/>
              </a:spcBef>
              <a:buNone/>
            </a:pPr>
            <a:r>
              <a:rPr lang="en-US" sz="2700">
                <a:solidFill>
                  <a:srgbClr val="434343"/>
                </a:solidFill>
                <a:latin typeface="Georgia"/>
                <a:ea typeface="Georgia"/>
                <a:cs typeface="Georgia"/>
                <a:sym typeface="Georgia"/>
              </a:rPr>
              <a:t>7-Avoid Using Food as a Reward or Withholding Food as a Punishment.</a:t>
            </a:r>
          </a:p>
          <a:p>
            <a:pPr lvl="0" rtl="0">
              <a:spcBef>
                <a:spcPts val="0"/>
              </a:spcBef>
              <a:buNone/>
            </a:pPr>
            <a:endParaRPr/>
          </a:p>
        </p:txBody>
      </p:sp>
      <p:pic>
        <p:nvPicPr>
          <p:cNvPr id="282" name="Shape 282" descr="man_person_mens_room.png"/>
          <p:cNvPicPr preferRelativeResize="0"/>
          <p:nvPr/>
        </p:nvPicPr>
        <p:blipFill>
          <a:blip r:embed="rId3">
            <a:alphaModFix/>
          </a:blip>
          <a:stretch>
            <a:fillRect/>
          </a:stretch>
        </p:blipFill>
        <p:spPr>
          <a:xfrm>
            <a:off x="7501575" y="356675"/>
            <a:ext cx="1185349" cy="1185349"/>
          </a:xfrm>
          <a:prstGeom prst="rect">
            <a:avLst/>
          </a:prstGeom>
          <a:noFill/>
          <a:ln>
            <a:noFill/>
          </a:ln>
        </p:spPr>
      </p:pic>
      <p:pic>
        <p:nvPicPr>
          <p:cNvPr id="283" name="Shape 283" descr="man_person_mens_room.png"/>
          <p:cNvPicPr preferRelativeResize="0"/>
          <p:nvPr/>
        </p:nvPicPr>
        <p:blipFill>
          <a:blip r:embed="rId3">
            <a:alphaModFix/>
          </a:blip>
          <a:stretch>
            <a:fillRect/>
          </a:stretch>
        </p:blipFill>
        <p:spPr>
          <a:xfrm>
            <a:off x="511900" y="356675"/>
            <a:ext cx="1185349" cy="1185349"/>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p:nvPr>
        </p:nvSpPr>
        <p:spPr>
          <a:xfrm>
            <a:off x="426125" y="1041549"/>
            <a:ext cx="8260800" cy="406200"/>
          </a:xfrm>
          <a:prstGeom prst="rect">
            <a:avLst/>
          </a:prstGeom>
        </p:spPr>
        <p:txBody>
          <a:bodyPr lIns="91425" tIns="91425" rIns="91425" bIns="91425" anchor="ctr" anchorCtr="0">
            <a:noAutofit/>
          </a:bodyPr>
          <a:lstStyle/>
          <a:p>
            <a:pPr lvl="0" rtl="0">
              <a:lnSpc>
                <a:spcPct val="115000"/>
              </a:lnSpc>
              <a:spcBef>
                <a:spcPts val="0"/>
              </a:spcBef>
              <a:buClr>
                <a:schemeClr val="dk1"/>
              </a:buClr>
              <a:buSzPct val="25000"/>
              <a:buFont typeface="Arial"/>
              <a:buNone/>
            </a:pPr>
            <a:r>
              <a:rPr lang="en-US" sz="4650" b="1">
                <a:solidFill>
                  <a:srgbClr val="A23A28"/>
                </a:solidFill>
                <a:latin typeface="Arial"/>
                <a:ea typeface="Arial"/>
                <a:cs typeface="Arial"/>
                <a:sym typeface="Arial"/>
              </a:rPr>
              <a:t>Community Level</a:t>
            </a:r>
          </a:p>
          <a:p>
            <a:pPr lvl="0" rtl="0">
              <a:spcBef>
                <a:spcPts val="0"/>
              </a:spcBef>
              <a:buNone/>
            </a:pPr>
            <a:endParaRPr/>
          </a:p>
        </p:txBody>
      </p:sp>
      <p:sp>
        <p:nvSpPr>
          <p:cNvPr id="289" name="Shape 289"/>
          <p:cNvSpPr txBox="1">
            <a:spLocks noGrp="1"/>
          </p:cNvSpPr>
          <p:nvPr>
            <p:ph type="body" idx="1"/>
          </p:nvPr>
        </p:nvSpPr>
        <p:spPr>
          <a:xfrm>
            <a:off x="457200" y="2380675"/>
            <a:ext cx="8229600" cy="3745500"/>
          </a:xfrm>
          <a:prstGeom prst="rect">
            <a:avLst/>
          </a:prstGeom>
        </p:spPr>
        <p:txBody>
          <a:bodyPr lIns="91425" tIns="91425" rIns="91425" bIns="91425" anchor="t" anchorCtr="0">
            <a:noAutofit/>
          </a:bodyPr>
          <a:lstStyle/>
          <a:p>
            <a:pPr marL="0" lvl="0" indent="0" rtl="0">
              <a:lnSpc>
                <a:spcPct val="115000"/>
              </a:lnSpc>
              <a:spcBef>
                <a:spcPts val="0"/>
              </a:spcBef>
              <a:spcAft>
                <a:spcPts val="3000"/>
              </a:spcAft>
              <a:buNone/>
            </a:pPr>
            <a:r>
              <a:rPr lang="en-US" sz="2700">
                <a:solidFill>
                  <a:srgbClr val="434343"/>
                </a:solidFill>
                <a:latin typeface="Georgia"/>
                <a:ea typeface="Georgia"/>
                <a:cs typeface="Georgia"/>
                <a:sym typeface="Georgia"/>
              </a:rPr>
              <a:t>1- Encourage Discussion of the Prevention of Childhood Obesity with Pregnant Mothers.</a:t>
            </a:r>
          </a:p>
          <a:p>
            <a:pPr marL="0" lvl="0" indent="0" rtl="0">
              <a:lnSpc>
                <a:spcPct val="115000"/>
              </a:lnSpc>
              <a:spcBef>
                <a:spcPts val="0"/>
              </a:spcBef>
              <a:spcAft>
                <a:spcPts val="3000"/>
              </a:spcAft>
              <a:buNone/>
            </a:pPr>
            <a:r>
              <a:rPr lang="en-US" sz="2700">
                <a:solidFill>
                  <a:srgbClr val="434343"/>
                </a:solidFill>
                <a:latin typeface="Georgia"/>
                <a:ea typeface="Georgia"/>
                <a:cs typeface="Georgia"/>
                <a:sym typeface="Georgia"/>
              </a:rPr>
              <a:t>2-Increase Support for Breastfeeding.</a:t>
            </a:r>
          </a:p>
          <a:p>
            <a:pPr marL="0" lvl="0" indent="0" rtl="0">
              <a:lnSpc>
                <a:spcPct val="115000"/>
              </a:lnSpc>
              <a:spcBef>
                <a:spcPts val="0"/>
              </a:spcBef>
              <a:buNone/>
            </a:pPr>
            <a:r>
              <a:rPr lang="en-US" sz="2700">
                <a:solidFill>
                  <a:srgbClr val="434343"/>
                </a:solidFill>
                <a:latin typeface="Georgia"/>
                <a:ea typeface="Georgia"/>
                <a:cs typeface="Georgia"/>
                <a:sym typeface="Georgia"/>
              </a:rPr>
              <a:t>3- Screening for Obesity (Using BMI and Waist Circumference).</a:t>
            </a:r>
          </a:p>
          <a:p>
            <a:pPr lvl="0" rtl="0">
              <a:spcBef>
                <a:spcPts val="0"/>
              </a:spcBef>
              <a:buNone/>
            </a:pPr>
            <a:endParaRPr/>
          </a:p>
        </p:txBody>
      </p:sp>
      <p:pic>
        <p:nvPicPr>
          <p:cNvPr id="290" name="Shape 290" descr="friends-512.png"/>
          <p:cNvPicPr preferRelativeResize="0"/>
          <p:nvPr/>
        </p:nvPicPr>
        <p:blipFill>
          <a:blip r:embed="rId3">
            <a:alphaModFix/>
          </a:blip>
          <a:stretch>
            <a:fillRect/>
          </a:stretch>
        </p:blipFill>
        <p:spPr>
          <a:xfrm>
            <a:off x="7344949" y="260175"/>
            <a:ext cx="1464500" cy="1464500"/>
          </a:xfrm>
          <a:prstGeom prst="rect">
            <a:avLst/>
          </a:prstGeom>
          <a:noFill/>
          <a:ln>
            <a:noFill/>
          </a:ln>
        </p:spPr>
      </p:pic>
      <p:pic>
        <p:nvPicPr>
          <p:cNvPr id="291" name="Shape 291" descr="friends-512.png"/>
          <p:cNvPicPr preferRelativeResize="0"/>
          <p:nvPr/>
        </p:nvPicPr>
        <p:blipFill>
          <a:blip r:embed="rId3">
            <a:alphaModFix/>
          </a:blip>
          <a:stretch>
            <a:fillRect/>
          </a:stretch>
        </p:blipFill>
        <p:spPr>
          <a:xfrm>
            <a:off x="355299" y="260175"/>
            <a:ext cx="1464500" cy="1464500"/>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26125" y="1041549"/>
            <a:ext cx="8260800" cy="406200"/>
          </a:xfrm>
          <a:prstGeom prst="rect">
            <a:avLst/>
          </a:prstGeom>
        </p:spPr>
        <p:txBody>
          <a:bodyPr lIns="91425" tIns="91425" rIns="91425" bIns="91425" anchor="ctr" anchorCtr="0">
            <a:noAutofit/>
          </a:bodyPr>
          <a:lstStyle/>
          <a:p>
            <a:pPr lvl="0" rtl="0">
              <a:lnSpc>
                <a:spcPct val="115000"/>
              </a:lnSpc>
              <a:spcBef>
                <a:spcPts val="0"/>
              </a:spcBef>
              <a:buClr>
                <a:schemeClr val="dk1"/>
              </a:buClr>
              <a:buSzPct val="25000"/>
              <a:buFont typeface="Arial"/>
              <a:buNone/>
            </a:pPr>
            <a:r>
              <a:rPr lang="en-US" sz="4650" b="1">
                <a:solidFill>
                  <a:srgbClr val="A23A28"/>
                </a:solidFill>
                <a:latin typeface="Arial"/>
                <a:ea typeface="Arial"/>
                <a:cs typeface="Arial"/>
                <a:sym typeface="Arial"/>
              </a:rPr>
              <a:t>Community Level</a:t>
            </a:r>
          </a:p>
          <a:p>
            <a:pPr lvl="0" rtl="0">
              <a:spcBef>
                <a:spcPts val="0"/>
              </a:spcBef>
              <a:buNone/>
            </a:pPr>
            <a:endParaRPr/>
          </a:p>
        </p:txBody>
      </p:sp>
      <p:sp>
        <p:nvSpPr>
          <p:cNvPr id="297" name="Shape 297"/>
          <p:cNvSpPr txBox="1">
            <a:spLocks noGrp="1"/>
          </p:cNvSpPr>
          <p:nvPr>
            <p:ph type="body" idx="1"/>
          </p:nvPr>
        </p:nvSpPr>
        <p:spPr>
          <a:xfrm>
            <a:off x="457200" y="2299525"/>
            <a:ext cx="8229600" cy="3826800"/>
          </a:xfrm>
          <a:prstGeom prst="rect">
            <a:avLst/>
          </a:prstGeom>
        </p:spPr>
        <p:txBody>
          <a:bodyPr lIns="91425" tIns="91425" rIns="91425" bIns="91425" anchor="t" anchorCtr="0">
            <a:noAutofit/>
          </a:bodyPr>
          <a:lstStyle/>
          <a:p>
            <a:pPr marL="0" lvl="0" indent="0" rtl="0">
              <a:lnSpc>
                <a:spcPct val="115000"/>
              </a:lnSpc>
              <a:spcBef>
                <a:spcPts val="0"/>
              </a:spcBef>
              <a:spcAft>
                <a:spcPts val="3000"/>
              </a:spcAft>
              <a:buNone/>
            </a:pPr>
            <a:r>
              <a:rPr lang="en-US" sz="2700">
                <a:solidFill>
                  <a:srgbClr val="434343"/>
                </a:solidFill>
                <a:latin typeface="Georgia"/>
                <a:ea typeface="Georgia"/>
                <a:cs typeface="Georgia"/>
                <a:sym typeface="Georgia"/>
              </a:rPr>
              <a:t>4-Increase Availability of Healthier Food and Beverage Choices in Public Facilities.</a:t>
            </a:r>
          </a:p>
          <a:p>
            <a:pPr marL="0" lvl="0" indent="0" rtl="0">
              <a:lnSpc>
                <a:spcPct val="115000"/>
              </a:lnSpc>
              <a:spcBef>
                <a:spcPts val="0"/>
              </a:spcBef>
              <a:spcAft>
                <a:spcPts val="3000"/>
              </a:spcAft>
              <a:buNone/>
            </a:pPr>
            <a:r>
              <a:rPr lang="en-US" sz="2700">
                <a:solidFill>
                  <a:srgbClr val="434343"/>
                </a:solidFill>
                <a:latin typeface="Georgia"/>
                <a:ea typeface="Georgia"/>
                <a:cs typeface="Georgia"/>
                <a:sym typeface="Georgia"/>
              </a:rPr>
              <a:t>5-Improve Availability of Affordable Healthier Food and Beverage Choices in Public Facilities.</a:t>
            </a:r>
          </a:p>
          <a:p>
            <a:pPr marL="0" lvl="0" indent="0" rtl="0">
              <a:lnSpc>
                <a:spcPct val="115000"/>
              </a:lnSpc>
              <a:spcBef>
                <a:spcPts val="0"/>
              </a:spcBef>
              <a:buNone/>
            </a:pPr>
            <a:r>
              <a:rPr lang="en-US" sz="2700">
                <a:solidFill>
                  <a:srgbClr val="434343"/>
                </a:solidFill>
                <a:latin typeface="Georgia"/>
                <a:ea typeface="Georgia"/>
                <a:cs typeface="Georgia"/>
                <a:sym typeface="Georgia"/>
              </a:rPr>
              <a:t>6-Restrict Availability of Less Healthy Foods and Beverages in Public Facilities.</a:t>
            </a:r>
          </a:p>
          <a:p>
            <a:pPr lvl="0" rtl="0">
              <a:spcBef>
                <a:spcPts val="0"/>
              </a:spcBef>
              <a:buNone/>
            </a:pPr>
            <a:endParaRPr/>
          </a:p>
        </p:txBody>
      </p:sp>
      <p:pic>
        <p:nvPicPr>
          <p:cNvPr id="298" name="Shape 298" descr="friends-512.png"/>
          <p:cNvPicPr preferRelativeResize="0"/>
          <p:nvPr/>
        </p:nvPicPr>
        <p:blipFill>
          <a:blip r:embed="rId3">
            <a:alphaModFix/>
          </a:blip>
          <a:stretch>
            <a:fillRect/>
          </a:stretch>
        </p:blipFill>
        <p:spPr>
          <a:xfrm>
            <a:off x="7344949" y="260175"/>
            <a:ext cx="1464500" cy="1464500"/>
          </a:xfrm>
          <a:prstGeom prst="rect">
            <a:avLst/>
          </a:prstGeom>
          <a:noFill/>
          <a:ln>
            <a:noFill/>
          </a:ln>
        </p:spPr>
      </p:pic>
      <p:pic>
        <p:nvPicPr>
          <p:cNvPr id="299" name="Shape 299" descr="friends-512.png"/>
          <p:cNvPicPr preferRelativeResize="0"/>
          <p:nvPr/>
        </p:nvPicPr>
        <p:blipFill>
          <a:blip r:embed="rId3">
            <a:alphaModFix/>
          </a:blip>
          <a:stretch>
            <a:fillRect/>
          </a:stretch>
        </p:blipFill>
        <p:spPr>
          <a:xfrm>
            <a:off x="426124" y="260175"/>
            <a:ext cx="1464500" cy="146450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426125" y="1055075"/>
            <a:ext cx="8260800" cy="392700"/>
          </a:xfrm>
          <a:prstGeom prst="rect">
            <a:avLst/>
          </a:prstGeom>
        </p:spPr>
        <p:txBody>
          <a:bodyPr lIns="91425" tIns="91425" rIns="91425" bIns="91425" anchor="ctr" anchorCtr="0">
            <a:noAutofit/>
          </a:bodyPr>
          <a:lstStyle/>
          <a:p>
            <a:pPr lvl="0" rtl="0">
              <a:lnSpc>
                <a:spcPct val="115000"/>
              </a:lnSpc>
              <a:spcBef>
                <a:spcPts val="0"/>
              </a:spcBef>
              <a:buClr>
                <a:schemeClr val="dk1"/>
              </a:buClr>
              <a:buSzPct val="25000"/>
              <a:buFont typeface="Arial"/>
              <a:buNone/>
            </a:pPr>
            <a:r>
              <a:rPr lang="en-US" sz="4650" b="1">
                <a:solidFill>
                  <a:srgbClr val="A23A28"/>
                </a:solidFill>
                <a:latin typeface="Arial"/>
                <a:ea typeface="Arial"/>
                <a:cs typeface="Arial"/>
                <a:sym typeface="Arial"/>
              </a:rPr>
              <a:t>Community Level</a:t>
            </a:r>
          </a:p>
          <a:p>
            <a:pPr lvl="0" rtl="0">
              <a:spcBef>
                <a:spcPts val="0"/>
              </a:spcBef>
              <a:buNone/>
            </a:pPr>
            <a:endParaRPr/>
          </a:p>
        </p:txBody>
      </p:sp>
      <p:sp>
        <p:nvSpPr>
          <p:cNvPr id="305" name="Shape 305"/>
          <p:cNvSpPr txBox="1">
            <a:spLocks noGrp="1"/>
          </p:cNvSpPr>
          <p:nvPr>
            <p:ph type="body" idx="1"/>
          </p:nvPr>
        </p:nvSpPr>
        <p:spPr>
          <a:xfrm>
            <a:off x="457200" y="2448325"/>
            <a:ext cx="8229600" cy="3678000"/>
          </a:xfrm>
          <a:prstGeom prst="rect">
            <a:avLst/>
          </a:prstGeom>
        </p:spPr>
        <p:txBody>
          <a:bodyPr lIns="91425" tIns="91425" rIns="91425" bIns="91425" anchor="t" anchorCtr="0">
            <a:noAutofit/>
          </a:bodyPr>
          <a:lstStyle/>
          <a:p>
            <a:pPr marL="0" lvl="0" indent="0" rtl="0">
              <a:lnSpc>
                <a:spcPct val="115000"/>
              </a:lnSpc>
              <a:spcBef>
                <a:spcPts val="0"/>
              </a:spcBef>
              <a:spcAft>
                <a:spcPts val="3000"/>
              </a:spcAft>
              <a:buNone/>
            </a:pPr>
            <a:r>
              <a:rPr lang="en-US" sz="2700">
                <a:solidFill>
                  <a:srgbClr val="434343"/>
                </a:solidFill>
                <a:latin typeface="Georgia"/>
                <a:ea typeface="Georgia"/>
                <a:cs typeface="Georgia"/>
                <a:sym typeface="Georgia"/>
              </a:rPr>
              <a:t>7-Institute Smaller Portion Size Options in Public Facilities.</a:t>
            </a:r>
          </a:p>
          <a:p>
            <a:pPr marL="0" lvl="0" indent="0" rtl="0">
              <a:lnSpc>
                <a:spcPct val="115000"/>
              </a:lnSpc>
              <a:spcBef>
                <a:spcPts val="0"/>
              </a:spcBef>
              <a:spcAft>
                <a:spcPts val="3000"/>
              </a:spcAft>
              <a:buNone/>
            </a:pPr>
            <a:r>
              <a:rPr lang="en-US" sz="2700">
                <a:solidFill>
                  <a:srgbClr val="434343"/>
                </a:solidFill>
                <a:latin typeface="Georgia"/>
                <a:ea typeface="Georgia"/>
                <a:cs typeface="Georgia"/>
                <a:sym typeface="Georgia"/>
              </a:rPr>
              <a:t>8-Limit Advertisements of Less Healthy Foods and Beverages.</a:t>
            </a:r>
          </a:p>
          <a:p>
            <a:pPr marL="0" lvl="0" indent="0" rtl="0">
              <a:lnSpc>
                <a:spcPct val="115000"/>
              </a:lnSpc>
              <a:spcBef>
                <a:spcPts val="0"/>
              </a:spcBef>
              <a:buNone/>
            </a:pPr>
            <a:r>
              <a:rPr lang="en-US" sz="2700">
                <a:solidFill>
                  <a:srgbClr val="434343"/>
                </a:solidFill>
                <a:latin typeface="Georgia"/>
                <a:ea typeface="Georgia"/>
                <a:cs typeface="Georgia"/>
                <a:sym typeface="Georgia"/>
              </a:rPr>
              <a:t>9-Discourage Consumption of Sugar-Sweetened Beverages.</a:t>
            </a:r>
          </a:p>
          <a:p>
            <a:pPr lvl="0" rtl="0">
              <a:spcBef>
                <a:spcPts val="0"/>
              </a:spcBef>
              <a:buNone/>
            </a:pPr>
            <a:endParaRPr/>
          </a:p>
        </p:txBody>
      </p:sp>
      <p:pic>
        <p:nvPicPr>
          <p:cNvPr id="306" name="Shape 306" descr="friends-512.png"/>
          <p:cNvPicPr preferRelativeResize="0"/>
          <p:nvPr/>
        </p:nvPicPr>
        <p:blipFill>
          <a:blip r:embed="rId3">
            <a:alphaModFix/>
          </a:blip>
          <a:stretch>
            <a:fillRect/>
          </a:stretch>
        </p:blipFill>
        <p:spPr>
          <a:xfrm>
            <a:off x="7344949" y="260175"/>
            <a:ext cx="1464500" cy="1464500"/>
          </a:xfrm>
          <a:prstGeom prst="rect">
            <a:avLst/>
          </a:prstGeom>
          <a:noFill/>
          <a:ln>
            <a:noFill/>
          </a:ln>
        </p:spPr>
      </p:pic>
      <p:pic>
        <p:nvPicPr>
          <p:cNvPr id="307" name="Shape 307" descr="friends-512.png"/>
          <p:cNvPicPr preferRelativeResize="0"/>
          <p:nvPr/>
        </p:nvPicPr>
        <p:blipFill>
          <a:blip r:embed="rId3">
            <a:alphaModFix/>
          </a:blip>
          <a:stretch>
            <a:fillRect/>
          </a:stretch>
        </p:blipFill>
        <p:spPr>
          <a:xfrm>
            <a:off x="426124" y="260175"/>
            <a:ext cx="1464500" cy="146450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426125" y="1000973"/>
            <a:ext cx="8260800" cy="447000"/>
          </a:xfrm>
          <a:prstGeom prst="rect">
            <a:avLst/>
          </a:prstGeom>
        </p:spPr>
        <p:txBody>
          <a:bodyPr lIns="91425" tIns="91425" rIns="91425" bIns="91425" anchor="ctr" anchorCtr="0">
            <a:noAutofit/>
          </a:bodyPr>
          <a:lstStyle/>
          <a:p>
            <a:pPr lvl="0" rtl="0">
              <a:lnSpc>
                <a:spcPct val="115000"/>
              </a:lnSpc>
              <a:spcBef>
                <a:spcPts val="0"/>
              </a:spcBef>
              <a:buClr>
                <a:schemeClr val="dk1"/>
              </a:buClr>
              <a:buSzPct val="25000"/>
              <a:buFont typeface="Arial"/>
              <a:buNone/>
            </a:pPr>
            <a:r>
              <a:rPr lang="en-US" sz="4650" b="1">
                <a:solidFill>
                  <a:srgbClr val="A23A28"/>
                </a:solidFill>
                <a:latin typeface="Arial"/>
                <a:ea typeface="Arial"/>
                <a:cs typeface="Arial"/>
                <a:sym typeface="Arial"/>
              </a:rPr>
              <a:t>Community Level</a:t>
            </a:r>
          </a:p>
          <a:p>
            <a:pPr lvl="0" rtl="0">
              <a:spcBef>
                <a:spcPts val="0"/>
              </a:spcBef>
              <a:buNone/>
            </a:pPr>
            <a:endParaRPr/>
          </a:p>
        </p:txBody>
      </p:sp>
      <p:sp>
        <p:nvSpPr>
          <p:cNvPr id="313" name="Shape 313"/>
          <p:cNvSpPr txBox="1">
            <a:spLocks noGrp="1"/>
          </p:cNvSpPr>
          <p:nvPr>
            <p:ph type="body" idx="1"/>
          </p:nvPr>
        </p:nvSpPr>
        <p:spPr>
          <a:xfrm>
            <a:off x="457200" y="1752600"/>
            <a:ext cx="8229600" cy="4373700"/>
          </a:xfrm>
          <a:prstGeom prst="rect">
            <a:avLst/>
          </a:prstGeom>
        </p:spPr>
        <p:txBody>
          <a:bodyPr lIns="91425" tIns="91425" rIns="91425" bIns="91425" anchor="t" anchorCtr="0">
            <a:noAutofit/>
          </a:bodyPr>
          <a:lstStyle/>
          <a:p>
            <a:pPr marL="0" lvl="0" indent="0" rtl="0">
              <a:lnSpc>
                <a:spcPct val="115000"/>
              </a:lnSpc>
              <a:spcBef>
                <a:spcPts val="0"/>
              </a:spcBef>
              <a:spcAft>
                <a:spcPts val="2900"/>
              </a:spcAft>
              <a:buNone/>
            </a:pPr>
            <a:r>
              <a:rPr lang="en-US" sz="2650">
                <a:solidFill>
                  <a:srgbClr val="434343"/>
                </a:solidFill>
                <a:latin typeface="Georgia"/>
                <a:ea typeface="Georgia"/>
                <a:cs typeface="Georgia"/>
                <a:sym typeface="Georgia"/>
              </a:rPr>
              <a:t>10-Require Physical Education in Schools.</a:t>
            </a:r>
          </a:p>
          <a:p>
            <a:pPr marL="0" lvl="0" indent="0" rtl="0">
              <a:lnSpc>
                <a:spcPct val="115000"/>
              </a:lnSpc>
              <a:spcBef>
                <a:spcPts val="0"/>
              </a:spcBef>
              <a:spcAft>
                <a:spcPts val="2900"/>
              </a:spcAft>
              <a:buNone/>
            </a:pPr>
            <a:r>
              <a:rPr lang="en-US" sz="2650">
                <a:solidFill>
                  <a:srgbClr val="434343"/>
                </a:solidFill>
                <a:latin typeface="Georgia"/>
                <a:ea typeface="Georgia"/>
                <a:cs typeface="Georgia"/>
                <a:sym typeface="Georgia"/>
              </a:rPr>
              <a:t>11-Increase the Amount of Physical Activity in PE Programs in Schools.</a:t>
            </a:r>
          </a:p>
          <a:p>
            <a:pPr marL="0" lvl="0" indent="0" rtl="0">
              <a:lnSpc>
                <a:spcPct val="115000"/>
              </a:lnSpc>
              <a:spcBef>
                <a:spcPts val="0"/>
              </a:spcBef>
              <a:spcAft>
                <a:spcPts val="2900"/>
              </a:spcAft>
              <a:buNone/>
            </a:pPr>
            <a:r>
              <a:rPr lang="en-US" sz="2650">
                <a:solidFill>
                  <a:srgbClr val="434343"/>
                </a:solidFill>
                <a:latin typeface="Georgia"/>
                <a:ea typeface="Georgia"/>
                <a:cs typeface="Georgia"/>
                <a:sym typeface="Georgia"/>
              </a:rPr>
              <a:t>12-Improve Access to Outdoor Recreational Facilities.</a:t>
            </a:r>
          </a:p>
          <a:p>
            <a:pPr marL="0" lvl="0" indent="0" rtl="0">
              <a:lnSpc>
                <a:spcPct val="115000"/>
              </a:lnSpc>
              <a:spcBef>
                <a:spcPts val="0"/>
              </a:spcBef>
              <a:spcAft>
                <a:spcPts val="2900"/>
              </a:spcAft>
              <a:buNone/>
            </a:pPr>
            <a:r>
              <a:rPr lang="en-US" sz="2650">
                <a:solidFill>
                  <a:srgbClr val="434343"/>
                </a:solidFill>
                <a:latin typeface="Georgia"/>
                <a:ea typeface="Georgia"/>
                <a:cs typeface="Georgia"/>
                <a:sym typeface="Georgia"/>
              </a:rPr>
              <a:t>13-Enhance Infrastructure Supporting Bicycling.</a:t>
            </a:r>
          </a:p>
          <a:p>
            <a:pPr marL="0" lvl="0" indent="0" rtl="0">
              <a:lnSpc>
                <a:spcPct val="115000"/>
              </a:lnSpc>
              <a:spcBef>
                <a:spcPts val="0"/>
              </a:spcBef>
              <a:buNone/>
            </a:pPr>
            <a:r>
              <a:rPr lang="en-US" sz="2650">
                <a:solidFill>
                  <a:srgbClr val="434343"/>
                </a:solidFill>
                <a:latin typeface="Georgia"/>
                <a:ea typeface="Georgia"/>
                <a:cs typeface="Georgia"/>
                <a:sym typeface="Georgia"/>
              </a:rPr>
              <a:t>14-Enhance Infrastructure Supporting Walking.</a:t>
            </a:r>
          </a:p>
          <a:p>
            <a:pPr lvl="0" rtl="0">
              <a:spcBef>
                <a:spcPts val="0"/>
              </a:spcBef>
              <a:buNone/>
            </a:pPr>
            <a:endParaRPr/>
          </a:p>
        </p:txBody>
      </p:sp>
      <p:pic>
        <p:nvPicPr>
          <p:cNvPr id="314" name="Shape 314" descr="friends-512.png"/>
          <p:cNvPicPr preferRelativeResize="0"/>
          <p:nvPr/>
        </p:nvPicPr>
        <p:blipFill>
          <a:blip r:embed="rId3">
            <a:alphaModFix/>
          </a:blip>
          <a:stretch>
            <a:fillRect/>
          </a:stretch>
        </p:blipFill>
        <p:spPr>
          <a:xfrm>
            <a:off x="7344949" y="260175"/>
            <a:ext cx="1464500" cy="1464500"/>
          </a:xfrm>
          <a:prstGeom prst="rect">
            <a:avLst/>
          </a:prstGeom>
          <a:noFill/>
          <a:ln>
            <a:noFill/>
          </a:ln>
        </p:spPr>
      </p:pic>
      <p:pic>
        <p:nvPicPr>
          <p:cNvPr id="315" name="Shape 315" descr="friends-512.png"/>
          <p:cNvPicPr preferRelativeResize="0"/>
          <p:nvPr/>
        </p:nvPicPr>
        <p:blipFill>
          <a:blip r:embed="rId3">
            <a:alphaModFix/>
          </a:blip>
          <a:stretch>
            <a:fillRect/>
          </a:stretch>
        </p:blipFill>
        <p:spPr>
          <a:xfrm>
            <a:off x="457199" y="260175"/>
            <a:ext cx="1464500" cy="1464500"/>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title"/>
          </p:nvPr>
        </p:nvSpPr>
        <p:spPr>
          <a:xfrm>
            <a:off x="426125" y="1041549"/>
            <a:ext cx="8260800" cy="406200"/>
          </a:xfrm>
          <a:prstGeom prst="rect">
            <a:avLst/>
          </a:prstGeom>
        </p:spPr>
        <p:txBody>
          <a:bodyPr lIns="91425" tIns="91425" rIns="91425" bIns="91425" anchor="ctr" anchorCtr="0">
            <a:noAutofit/>
          </a:bodyPr>
          <a:lstStyle/>
          <a:p>
            <a:pPr lvl="0" rtl="0">
              <a:lnSpc>
                <a:spcPct val="115000"/>
              </a:lnSpc>
              <a:spcBef>
                <a:spcPts val="0"/>
              </a:spcBef>
              <a:buClr>
                <a:schemeClr val="dk1"/>
              </a:buClr>
              <a:buSzPct val="25000"/>
              <a:buFont typeface="Arial"/>
              <a:buNone/>
            </a:pPr>
            <a:r>
              <a:rPr lang="en-US" sz="4650" b="1">
                <a:solidFill>
                  <a:srgbClr val="A23A28"/>
                </a:solidFill>
                <a:latin typeface="Arial"/>
                <a:ea typeface="Arial"/>
                <a:cs typeface="Arial"/>
                <a:sym typeface="Arial"/>
              </a:rPr>
              <a:t>Community Level</a:t>
            </a:r>
          </a:p>
          <a:p>
            <a:pPr lvl="0" rtl="0">
              <a:spcBef>
                <a:spcPts val="0"/>
              </a:spcBef>
              <a:buNone/>
            </a:pPr>
            <a:endParaRPr/>
          </a:p>
        </p:txBody>
      </p:sp>
      <p:sp>
        <p:nvSpPr>
          <p:cNvPr id="321" name="Shape 321"/>
          <p:cNvSpPr txBox="1">
            <a:spLocks noGrp="1"/>
          </p:cNvSpPr>
          <p:nvPr>
            <p:ph type="body" idx="1"/>
          </p:nvPr>
        </p:nvSpPr>
        <p:spPr>
          <a:xfrm>
            <a:off x="457200" y="1974900"/>
            <a:ext cx="8229600" cy="4151400"/>
          </a:xfrm>
          <a:prstGeom prst="rect">
            <a:avLst/>
          </a:prstGeom>
        </p:spPr>
        <p:txBody>
          <a:bodyPr lIns="91425" tIns="91425" rIns="91425" bIns="91425" anchor="t" anchorCtr="0">
            <a:noAutofit/>
          </a:bodyPr>
          <a:lstStyle/>
          <a:p>
            <a:pPr marL="0" lvl="0" indent="0" rtl="0">
              <a:lnSpc>
                <a:spcPct val="115000"/>
              </a:lnSpc>
              <a:spcBef>
                <a:spcPts val="0"/>
              </a:spcBef>
              <a:spcAft>
                <a:spcPts val="3000"/>
              </a:spcAft>
              <a:buNone/>
            </a:pPr>
            <a:r>
              <a:rPr lang="en-US" sz="2700">
                <a:solidFill>
                  <a:srgbClr val="434343"/>
                </a:solidFill>
                <a:latin typeface="Georgia"/>
                <a:ea typeface="Georgia"/>
                <a:cs typeface="Georgia"/>
                <a:sym typeface="Georgia"/>
              </a:rPr>
              <a:t>15-Support Locating Schools within Easy Walking Distance.</a:t>
            </a:r>
          </a:p>
          <a:p>
            <a:pPr marL="0" lvl="0" indent="0" rtl="0">
              <a:lnSpc>
                <a:spcPct val="115000"/>
              </a:lnSpc>
              <a:spcBef>
                <a:spcPts val="0"/>
              </a:spcBef>
              <a:spcAft>
                <a:spcPts val="3000"/>
              </a:spcAft>
              <a:buNone/>
            </a:pPr>
            <a:r>
              <a:rPr lang="en-US" sz="2700">
                <a:solidFill>
                  <a:srgbClr val="434343"/>
                </a:solidFill>
                <a:latin typeface="Georgia"/>
                <a:ea typeface="Georgia"/>
                <a:cs typeface="Georgia"/>
                <a:sym typeface="Georgia"/>
              </a:rPr>
              <a:t>16-Improve Access to Public Transportation.</a:t>
            </a:r>
          </a:p>
          <a:p>
            <a:pPr marL="0" lvl="0" indent="0" rtl="0">
              <a:lnSpc>
                <a:spcPct val="115000"/>
              </a:lnSpc>
              <a:spcBef>
                <a:spcPts val="0"/>
              </a:spcBef>
              <a:spcAft>
                <a:spcPts val="3000"/>
              </a:spcAft>
              <a:buNone/>
            </a:pPr>
            <a:r>
              <a:rPr lang="en-US" sz="2700">
                <a:solidFill>
                  <a:srgbClr val="434343"/>
                </a:solidFill>
                <a:latin typeface="Georgia"/>
                <a:ea typeface="Georgia"/>
                <a:cs typeface="Georgia"/>
                <a:sym typeface="Georgia"/>
              </a:rPr>
              <a:t>17-Enhance Personal Safety in Areas Where Persons Are or Could Be Physically Active.</a:t>
            </a:r>
          </a:p>
          <a:p>
            <a:pPr marL="0" lvl="0" indent="0" rtl="0">
              <a:lnSpc>
                <a:spcPct val="115000"/>
              </a:lnSpc>
              <a:spcBef>
                <a:spcPts val="0"/>
              </a:spcBef>
              <a:buNone/>
            </a:pPr>
            <a:r>
              <a:rPr lang="en-US" sz="2700">
                <a:solidFill>
                  <a:srgbClr val="434343"/>
                </a:solidFill>
                <a:latin typeface="Georgia"/>
                <a:ea typeface="Georgia"/>
                <a:cs typeface="Georgia"/>
                <a:sym typeface="Georgia"/>
              </a:rPr>
              <a:t>18- Promote Awareness-Raising Campaigns.</a:t>
            </a:r>
          </a:p>
          <a:p>
            <a:pPr lvl="0" rtl="0">
              <a:spcBef>
                <a:spcPts val="0"/>
              </a:spcBef>
              <a:buNone/>
            </a:pPr>
            <a:endParaRPr/>
          </a:p>
        </p:txBody>
      </p:sp>
      <p:pic>
        <p:nvPicPr>
          <p:cNvPr id="322" name="Shape 322" descr="friends-512.png"/>
          <p:cNvPicPr preferRelativeResize="0"/>
          <p:nvPr/>
        </p:nvPicPr>
        <p:blipFill>
          <a:blip r:embed="rId3">
            <a:alphaModFix/>
          </a:blip>
          <a:stretch>
            <a:fillRect/>
          </a:stretch>
        </p:blipFill>
        <p:spPr>
          <a:xfrm>
            <a:off x="457199" y="260175"/>
            <a:ext cx="1464500" cy="1464500"/>
          </a:xfrm>
          <a:prstGeom prst="rect">
            <a:avLst/>
          </a:prstGeom>
          <a:noFill/>
          <a:ln>
            <a:noFill/>
          </a:ln>
        </p:spPr>
      </p:pic>
      <p:pic>
        <p:nvPicPr>
          <p:cNvPr id="323" name="Shape 323" descr="friends-512.png"/>
          <p:cNvPicPr preferRelativeResize="0"/>
          <p:nvPr/>
        </p:nvPicPr>
        <p:blipFill>
          <a:blip r:embed="rId3">
            <a:alphaModFix/>
          </a:blip>
          <a:stretch>
            <a:fillRect/>
          </a:stretch>
        </p:blipFill>
        <p:spPr>
          <a:xfrm>
            <a:off x="7291749" y="260175"/>
            <a:ext cx="1464500" cy="14645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426127" y="408371"/>
            <a:ext cx="8260800" cy="1039500"/>
          </a:xfrm>
          <a:prstGeom prst="rect">
            <a:avLst/>
          </a:prstGeom>
        </p:spPr>
        <p:txBody>
          <a:bodyPr lIns="91425" tIns="91425" rIns="91425" bIns="91425" anchor="ctr" anchorCtr="0">
            <a:noAutofit/>
          </a:bodyPr>
          <a:lstStyle/>
          <a:p>
            <a:pPr lvl="0" rtl="0">
              <a:spcBef>
                <a:spcPts val="0"/>
              </a:spcBef>
              <a:buNone/>
            </a:pPr>
            <a:r>
              <a:rPr lang="en-US"/>
              <a:t> MCQ</a:t>
            </a:r>
          </a:p>
        </p:txBody>
      </p:sp>
      <p:sp>
        <p:nvSpPr>
          <p:cNvPr id="136" name="Shape 136"/>
          <p:cNvSpPr txBox="1"/>
          <p:nvPr/>
        </p:nvSpPr>
        <p:spPr>
          <a:xfrm>
            <a:off x="1803850" y="1803925"/>
            <a:ext cx="6782100" cy="4279500"/>
          </a:xfrm>
          <a:prstGeom prst="rect">
            <a:avLst/>
          </a:prstGeom>
          <a:noFill/>
          <a:ln>
            <a:noFill/>
          </a:ln>
        </p:spPr>
        <p:txBody>
          <a:bodyPr lIns="91425" tIns="91425" rIns="91425" bIns="91425" anchor="ctr" anchorCtr="0">
            <a:noAutofit/>
          </a:bodyPr>
          <a:lstStyle/>
          <a:p>
            <a:pPr lvl="0" rtl="0">
              <a:spcBef>
                <a:spcPts val="0"/>
              </a:spcBef>
              <a:buNone/>
            </a:pPr>
            <a:r>
              <a:rPr lang="en-US" sz="2400" b="1">
                <a:solidFill>
                  <a:schemeClr val="dk1"/>
                </a:solidFill>
                <a:latin typeface="Cambria"/>
                <a:ea typeface="Cambria"/>
                <a:cs typeface="Cambria"/>
                <a:sym typeface="Cambria"/>
              </a:rPr>
              <a:t>2) What causes obesity?</a:t>
            </a:r>
          </a:p>
          <a:p>
            <a:pPr lvl="0" rtl="0">
              <a:spcBef>
                <a:spcPts val="0"/>
              </a:spcBef>
              <a:buNone/>
            </a:pPr>
            <a:r>
              <a:rPr lang="en-US" sz="2400">
                <a:solidFill>
                  <a:schemeClr val="dk1"/>
                </a:solidFill>
                <a:latin typeface="Cambria"/>
                <a:ea typeface="Cambria"/>
                <a:cs typeface="Cambria"/>
                <a:sym typeface="Cambria"/>
              </a:rPr>
              <a:t>					</a:t>
            </a:r>
          </a:p>
          <a:p>
            <a:pPr lvl="0" rtl="0">
              <a:spcBef>
                <a:spcPts val="0"/>
              </a:spcBef>
              <a:buNone/>
            </a:pPr>
            <a:r>
              <a:rPr lang="en-US" sz="2400">
                <a:solidFill>
                  <a:schemeClr val="dk1"/>
                </a:solidFill>
                <a:latin typeface="Cambria"/>
                <a:ea typeface="Cambria"/>
                <a:cs typeface="Cambria"/>
                <a:sym typeface="Cambria"/>
              </a:rPr>
              <a:t>A. Heredity</a:t>
            </a:r>
          </a:p>
          <a:p>
            <a:pPr lvl="0" rtl="0">
              <a:spcBef>
                <a:spcPts val="0"/>
              </a:spcBef>
              <a:buNone/>
            </a:pPr>
            <a:r>
              <a:rPr lang="en-US" sz="2400">
                <a:solidFill>
                  <a:schemeClr val="dk1"/>
                </a:solidFill>
                <a:latin typeface="Cambria"/>
                <a:ea typeface="Cambria"/>
                <a:cs typeface="Cambria"/>
                <a:sym typeface="Cambria"/>
              </a:rPr>
              <a:t>B. Poor eating habits</a:t>
            </a:r>
          </a:p>
          <a:p>
            <a:pPr lvl="0" rtl="0">
              <a:spcBef>
                <a:spcPts val="0"/>
              </a:spcBef>
              <a:buNone/>
            </a:pPr>
            <a:r>
              <a:rPr lang="en-US" sz="2400">
                <a:solidFill>
                  <a:schemeClr val="dk1"/>
                </a:solidFill>
                <a:latin typeface="Cambria"/>
                <a:ea typeface="Cambria"/>
                <a:cs typeface="Cambria"/>
                <a:sym typeface="Cambria"/>
              </a:rPr>
              <a:t>C. Lack of physical activity </a:t>
            </a:r>
          </a:p>
          <a:p>
            <a:pPr lvl="0" rtl="0">
              <a:spcBef>
                <a:spcPts val="0"/>
              </a:spcBef>
              <a:buNone/>
            </a:pPr>
            <a:r>
              <a:rPr lang="en-US" sz="2400">
                <a:solidFill>
                  <a:schemeClr val="dk1"/>
                </a:solidFill>
                <a:latin typeface="Cambria"/>
                <a:ea typeface="Cambria"/>
                <a:cs typeface="Cambria"/>
                <a:sym typeface="Cambria"/>
              </a:rPr>
              <a:t>D. All of the above</a:t>
            </a:r>
          </a:p>
          <a:p>
            <a:pPr lvl="0" rtl="0">
              <a:spcBef>
                <a:spcPts val="0"/>
              </a:spcBef>
              <a:buNone/>
            </a:pPr>
            <a:endParaRPr sz="3000">
              <a:solidFill>
                <a:schemeClr val="dk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426127" y="408371"/>
            <a:ext cx="8260800" cy="1039500"/>
          </a:xfrm>
          <a:prstGeom prst="rect">
            <a:avLst/>
          </a:prstGeom>
          <a:noFill/>
          <a:ln>
            <a:noFill/>
          </a:ln>
        </p:spPr>
        <p:txBody>
          <a:bodyPr lIns="91425" tIns="45700" rIns="91425" bIns="45700" anchor="ctr" anchorCtr="0">
            <a:noAutofit/>
          </a:bodyPr>
          <a:lstStyle/>
          <a:p>
            <a:pPr marL="0" marR="0" lvl="0" indent="0" algn="ctr" rtl="1">
              <a:spcBef>
                <a:spcPts val="0"/>
              </a:spcBef>
              <a:buClr>
                <a:srgbClr val="6B7C72"/>
              </a:buClr>
              <a:buSzPct val="25000"/>
              <a:buFont typeface="Book Antiqua"/>
              <a:buNone/>
            </a:pPr>
            <a:r>
              <a:rPr lang="en-US" sz="3500" b="0" i="0" u="none" strike="noStrike" cap="none">
                <a:solidFill>
                  <a:srgbClr val="6B7C72"/>
                </a:solidFill>
                <a:latin typeface="Book Antiqua"/>
                <a:ea typeface="Book Antiqua"/>
                <a:cs typeface="Book Antiqua"/>
                <a:sym typeface="Book Antiqua"/>
              </a:rPr>
              <a:t>REFERENCES</a:t>
            </a:r>
          </a:p>
        </p:txBody>
      </p:sp>
      <p:sp>
        <p:nvSpPr>
          <p:cNvPr id="329" name="Shape 329"/>
          <p:cNvSpPr txBox="1"/>
          <p:nvPr/>
        </p:nvSpPr>
        <p:spPr>
          <a:xfrm>
            <a:off x="202900" y="2191325"/>
            <a:ext cx="8873400" cy="30000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US" sz="2700" u="sng">
                <a:solidFill>
                  <a:schemeClr val="hlink"/>
                </a:solidFill>
                <a:latin typeface="Georgia"/>
                <a:ea typeface="Georgia"/>
                <a:cs typeface="Georgia"/>
                <a:sym typeface="Georgia"/>
                <a:hlinkClick r:id="rId3"/>
              </a:rPr>
              <a:t>https://www.cdc.gov/mmwr/pdf/rr/rr5807.pdf</a:t>
            </a:r>
          </a:p>
          <a:p>
            <a:pPr lvl="0" rtl="0">
              <a:lnSpc>
                <a:spcPct val="115000"/>
              </a:lnSpc>
              <a:spcBef>
                <a:spcPts val="0"/>
              </a:spcBef>
              <a:buNone/>
            </a:pPr>
            <a:endParaRPr sz="2700" u="sng">
              <a:solidFill>
                <a:schemeClr val="hlink"/>
              </a:solidFill>
              <a:latin typeface="Georgia"/>
              <a:ea typeface="Georgia"/>
              <a:cs typeface="Georgia"/>
              <a:sym typeface="Georgia"/>
              <a:hlinkClick r:id="rId3"/>
            </a:endParaRPr>
          </a:p>
          <a:p>
            <a:pPr lvl="0" rtl="0">
              <a:lnSpc>
                <a:spcPct val="115000"/>
              </a:lnSpc>
              <a:spcBef>
                <a:spcPts val="0"/>
              </a:spcBef>
              <a:buNone/>
            </a:pPr>
            <a:r>
              <a:rPr lang="en-US" sz="2700" u="sng">
                <a:solidFill>
                  <a:schemeClr val="hlink"/>
                </a:solidFill>
                <a:latin typeface="Georgia"/>
                <a:ea typeface="Georgia"/>
                <a:cs typeface="Georgia"/>
                <a:sym typeface="Georgia"/>
                <a:hlinkClick r:id="rId4"/>
              </a:rPr>
              <a:t>https://www.nhlbi.nih.gov/health/health-topics/topics/obe/prevention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736456" y="3200399"/>
            <a:ext cx="7696199" cy="1295401"/>
          </a:xfrm>
          <a:prstGeom prst="rect">
            <a:avLst/>
          </a:prstGeom>
          <a:noFill/>
          <a:ln>
            <a:noFill/>
          </a:ln>
        </p:spPr>
        <p:txBody>
          <a:bodyPr lIns="91425" tIns="45700" rIns="91425" bIns="45700" anchor="b" anchorCtr="0">
            <a:noAutofit/>
          </a:bodyPr>
          <a:lstStyle/>
          <a:p>
            <a:pPr marL="0" marR="0" lvl="0" indent="0" algn="ctr" rtl="0">
              <a:spcBef>
                <a:spcPts val="0"/>
              </a:spcBef>
              <a:buClr>
                <a:srgbClr val="0C0C0C"/>
              </a:buClr>
              <a:buSzPct val="25000"/>
              <a:buFont typeface="Book Antiqua"/>
              <a:buNone/>
            </a:pPr>
            <a:r>
              <a:rPr lang="en-US" sz="4000" b="0" i="0" u="none" strike="noStrike" cap="none">
                <a:solidFill>
                  <a:srgbClr val="0C0C0C"/>
                </a:solidFill>
                <a:latin typeface="Book Antiqua"/>
                <a:ea typeface="Book Antiqua"/>
                <a:cs typeface="Book Antiqua"/>
                <a:sym typeface="Book Antiqua"/>
              </a:rPr>
              <a:t>CAUSES OF OBESITY</a:t>
            </a:r>
          </a:p>
        </p:txBody>
      </p:sp>
      <p:sp>
        <p:nvSpPr>
          <p:cNvPr id="335" name="Shape 335"/>
          <p:cNvSpPr txBox="1"/>
          <p:nvPr/>
        </p:nvSpPr>
        <p:spPr>
          <a:xfrm>
            <a:off x="2410400" y="4651300"/>
            <a:ext cx="4260900" cy="420000"/>
          </a:xfrm>
          <a:prstGeom prst="rect">
            <a:avLst/>
          </a:prstGeom>
          <a:noFill/>
          <a:ln>
            <a:noFill/>
          </a:ln>
        </p:spPr>
        <p:txBody>
          <a:bodyPr lIns="91425" tIns="91425" rIns="91425" bIns="91425" anchor="t" anchorCtr="0">
            <a:noAutofit/>
          </a:bodyPr>
          <a:lstStyle/>
          <a:p>
            <a:pPr lvl="0" algn="ctr">
              <a:spcBef>
                <a:spcPts val="0"/>
              </a:spcBef>
              <a:buNone/>
            </a:pPr>
            <a:r>
              <a:rPr lang="en-US" sz="1800">
                <a:solidFill>
                  <a:schemeClr val="dk1"/>
                </a:solidFill>
              </a:rPr>
              <a:t>Ghadeer Alzahrani</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p:nvPr/>
        </p:nvSpPr>
        <p:spPr>
          <a:xfrm>
            <a:off x="776125" y="1584825"/>
            <a:ext cx="7688700" cy="2622600"/>
          </a:xfrm>
          <a:prstGeom prst="rect">
            <a:avLst/>
          </a:prstGeom>
          <a:noFill/>
          <a:ln>
            <a:noFill/>
          </a:ln>
        </p:spPr>
        <p:txBody>
          <a:bodyPr lIns="91425" tIns="91425" rIns="91425" bIns="91425" anchor="t" anchorCtr="0">
            <a:noAutofit/>
          </a:bodyPr>
          <a:lstStyle/>
          <a:p>
            <a:pPr lvl="0" algn="ctr">
              <a:spcBef>
                <a:spcPts val="0"/>
              </a:spcBef>
              <a:buNone/>
            </a:pPr>
            <a:r>
              <a:rPr lang="en-US" sz="4000">
                <a:solidFill>
                  <a:srgbClr val="0C0C0C"/>
                </a:solidFill>
                <a:latin typeface="Book Antiqua"/>
                <a:ea typeface="Book Antiqua"/>
                <a:cs typeface="Book Antiqua"/>
                <a:sym typeface="Book Antiqua"/>
              </a:rPr>
              <a:t>What are the most common causes of obesity in the community?</a:t>
            </a:r>
          </a:p>
        </p:txBody>
      </p:sp>
      <p:pic>
        <p:nvPicPr>
          <p:cNvPr id="341" name="Shape 341"/>
          <p:cNvPicPr preferRelativeResize="0"/>
          <p:nvPr/>
        </p:nvPicPr>
        <p:blipFill>
          <a:blip r:embed="rId3">
            <a:alphaModFix/>
          </a:blip>
          <a:stretch>
            <a:fillRect/>
          </a:stretch>
        </p:blipFill>
        <p:spPr>
          <a:xfrm>
            <a:off x="4564149" y="3684874"/>
            <a:ext cx="3009200" cy="3009224"/>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Shape 346"/>
          <p:cNvPicPr preferRelativeResize="0"/>
          <p:nvPr/>
        </p:nvPicPr>
        <p:blipFill>
          <a:blip r:embed="rId3">
            <a:alphaModFix/>
          </a:blip>
          <a:stretch>
            <a:fillRect/>
          </a:stretch>
        </p:blipFill>
        <p:spPr>
          <a:xfrm>
            <a:off x="1350775" y="1303200"/>
            <a:ext cx="6442426" cy="4528450"/>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426127" y="408371"/>
            <a:ext cx="8260800" cy="1039500"/>
          </a:xfrm>
          <a:prstGeom prst="rect">
            <a:avLst/>
          </a:prstGeom>
          <a:noFill/>
          <a:ln>
            <a:noFill/>
          </a:ln>
        </p:spPr>
        <p:txBody>
          <a:bodyPr lIns="91425" tIns="45700" rIns="91425" bIns="45700" anchor="ctr" anchorCtr="0">
            <a:noAutofit/>
          </a:bodyPr>
          <a:lstStyle/>
          <a:p>
            <a:pPr marL="0" marR="0" lvl="0" indent="0" algn="ctr" rtl="1">
              <a:spcBef>
                <a:spcPts val="0"/>
              </a:spcBef>
              <a:buClr>
                <a:srgbClr val="6B7C72"/>
              </a:buClr>
              <a:buSzPct val="25000"/>
              <a:buFont typeface="Book Antiqua"/>
              <a:buNone/>
            </a:pPr>
            <a:r>
              <a:rPr lang="en-US" sz="4800" dirty="0" smtClean="0"/>
              <a:t>U</a:t>
            </a:r>
            <a:r>
              <a:rPr lang="en-US" sz="4800" dirty="0" smtClean="0"/>
              <a:t>nhealthy diet</a:t>
            </a:r>
            <a:endParaRPr lang="en-US" sz="4800" dirty="0"/>
          </a:p>
        </p:txBody>
      </p:sp>
      <p:sp>
        <p:nvSpPr>
          <p:cNvPr id="352" name="Shape 352"/>
          <p:cNvSpPr txBox="1"/>
          <p:nvPr/>
        </p:nvSpPr>
        <p:spPr>
          <a:xfrm>
            <a:off x="785650" y="1524000"/>
            <a:ext cx="7659900" cy="4855200"/>
          </a:xfrm>
          <a:prstGeom prst="rect">
            <a:avLst/>
          </a:prstGeom>
          <a:noFill/>
          <a:ln>
            <a:noFill/>
          </a:ln>
        </p:spPr>
        <p:txBody>
          <a:bodyPr lIns="91425" tIns="91425" rIns="91425" bIns="91425" anchor="t" anchorCtr="0">
            <a:noAutofit/>
          </a:bodyPr>
          <a:lstStyle/>
          <a:p>
            <a:pPr marL="457200" lvl="0" indent="-431800" rtl="0">
              <a:lnSpc>
                <a:spcPct val="115000"/>
              </a:lnSpc>
              <a:spcBef>
                <a:spcPts val="800"/>
              </a:spcBef>
              <a:buClr>
                <a:schemeClr val="dk1"/>
              </a:buClr>
              <a:buSzPct val="100000"/>
              <a:buFont typeface="Calibri"/>
              <a:buChar char="●"/>
            </a:pPr>
            <a:r>
              <a:rPr lang="en-US" sz="3000" dirty="0">
                <a:solidFill>
                  <a:schemeClr val="dk1"/>
                </a:solidFill>
                <a:latin typeface="Calibri"/>
                <a:ea typeface="Calibri"/>
                <a:cs typeface="Calibri"/>
                <a:sym typeface="Calibri"/>
              </a:rPr>
              <a:t>Fast food &amp; fizzy </a:t>
            </a:r>
            <a:r>
              <a:rPr lang="en-US" sz="3000" dirty="0" smtClean="0">
                <a:solidFill>
                  <a:schemeClr val="dk1"/>
                </a:solidFill>
                <a:latin typeface="Calibri"/>
                <a:ea typeface="Calibri"/>
                <a:cs typeface="Calibri"/>
                <a:sym typeface="Calibri"/>
              </a:rPr>
              <a:t>drinks</a:t>
            </a:r>
          </a:p>
          <a:p>
            <a:pPr marL="457200" lvl="0" indent="-431800" rtl="0">
              <a:lnSpc>
                <a:spcPct val="115000"/>
              </a:lnSpc>
              <a:spcBef>
                <a:spcPts val="800"/>
              </a:spcBef>
              <a:buClr>
                <a:schemeClr val="dk1"/>
              </a:buClr>
              <a:buSzPct val="100000"/>
              <a:buFont typeface="Calibri"/>
              <a:buChar char="●"/>
            </a:pPr>
            <a:r>
              <a:rPr lang="en-US" sz="3000" dirty="0" smtClean="0">
                <a:solidFill>
                  <a:schemeClr val="dk1"/>
                </a:solidFill>
                <a:latin typeface="Calibri"/>
                <a:ea typeface="Calibri"/>
                <a:cs typeface="Calibri"/>
                <a:sym typeface="Calibri"/>
              </a:rPr>
              <a:t>Wide variety of sweats </a:t>
            </a:r>
            <a:endParaRPr lang="en-US" sz="3000" dirty="0">
              <a:solidFill>
                <a:schemeClr val="dk1"/>
              </a:solidFill>
              <a:latin typeface="Calibri"/>
              <a:ea typeface="Calibri"/>
              <a:cs typeface="Calibri"/>
              <a:sym typeface="Calibri"/>
            </a:endParaRPr>
          </a:p>
          <a:p>
            <a:pPr marL="457200" lvl="0" indent="-431800" rtl="0">
              <a:lnSpc>
                <a:spcPct val="115000"/>
              </a:lnSpc>
              <a:spcBef>
                <a:spcPts val="800"/>
              </a:spcBef>
              <a:buClr>
                <a:schemeClr val="dk1"/>
              </a:buClr>
              <a:buSzPct val="100000"/>
              <a:buFont typeface="Calibri"/>
              <a:buChar char="●"/>
            </a:pPr>
            <a:r>
              <a:rPr lang="en-US" sz="3000" dirty="0">
                <a:solidFill>
                  <a:schemeClr val="dk1"/>
                </a:solidFill>
                <a:latin typeface="Calibri"/>
                <a:ea typeface="Calibri"/>
                <a:cs typeface="Calibri"/>
                <a:sym typeface="Calibri"/>
              </a:rPr>
              <a:t>Saudi traditional food contains high fat</a:t>
            </a:r>
          </a:p>
          <a:p>
            <a:pPr marL="457200" lvl="0" indent="-431800" rtl="0">
              <a:lnSpc>
                <a:spcPct val="115000"/>
              </a:lnSpc>
              <a:spcBef>
                <a:spcPts val="800"/>
              </a:spcBef>
              <a:buClr>
                <a:schemeClr val="dk1"/>
              </a:buClr>
              <a:buSzPct val="100000"/>
              <a:buFont typeface="Calibri"/>
              <a:buChar char="●"/>
            </a:pPr>
            <a:r>
              <a:rPr lang="en-US" sz="3000" dirty="0">
                <a:solidFill>
                  <a:schemeClr val="dk1"/>
                </a:solidFill>
                <a:latin typeface="Calibri"/>
                <a:ea typeface="Calibri"/>
                <a:cs typeface="Calibri"/>
                <a:sym typeface="Calibri"/>
              </a:rPr>
              <a:t>Diet high in simple carbohydrates</a:t>
            </a:r>
          </a:p>
          <a:p>
            <a:pPr marL="457200" lvl="0" indent="-431800" rtl="0">
              <a:lnSpc>
                <a:spcPct val="115000"/>
              </a:lnSpc>
              <a:spcBef>
                <a:spcPts val="800"/>
              </a:spcBef>
              <a:buClr>
                <a:schemeClr val="dk1"/>
              </a:buClr>
              <a:buSzPct val="100000"/>
              <a:buFont typeface="Calibri"/>
              <a:buChar char="●"/>
            </a:pPr>
            <a:r>
              <a:rPr lang="en-US" sz="3000" dirty="0">
                <a:solidFill>
                  <a:schemeClr val="dk1"/>
                </a:solidFill>
                <a:latin typeface="Calibri"/>
                <a:ea typeface="Calibri"/>
                <a:cs typeface="Calibri"/>
                <a:sym typeface="Calibri"/>
              </a:rPr>
              <a:t>High consumption of red meat</a:t>
            </a:r>
          </a:p>
          <a:p>
            <a:pPr marL="457200" lvl="0" indent="-431800" rtl="0">
              <a:lnSpc>
                <a:spcPct val="115000"/>
              </a:lnSpc>
              <a:spcBef>
                <a:spcPts val="800"/>
              </a:spcBef>
              <a:buClr>
                <a:schemeClr val="dk1"/>
              </a:buClr>
              <a:buSzPct val="100000"/>
              <a:buFont typeface="Calibri"/>
              <a:buChar char="●"/>
            </a:pPr>
            <a:r>
              <a:rPr lang="en-US" sz="3000" dirty="0">
                <a:solidFill>
                  <a:schemeClr val="dk1"/>
                </a:solidFill>
                <a:latin typeface="Calibri"/>
                <a:ea typeface="Calibri"/>
                <a:cs typeface="Calibri"/>
                <a:sym typeface="Calibri"/>
              </a:rPr>
              <a:t>No portion size control</a:t>
            </a:r>
          </a:p>
          <a:p>
            <a:pPr marL="457200" indent="-431800">
              <a:lnSpc>
                <a:spcPct val="115000"/>
              </a:lnSpc>
              <a:spcBef>
                <a:spcPts val="800"/>
              </a:spcBef>
              <a:buClr>
                <a:schemeClr val="dk1"/>
              </a:buClr>
              <a:buSzPct val="100000"/>
              <a:buFont typeface="Calibri"/>
              <a:buChar char="●"/>
            </a:pPr>
            <a:r>
              <a:rPr lang="en-US" sz="3000" dirty="0" smtClean="0">
                <a:solidFill>
                  <a:schemeClr val="dk1"/>
                </a:solidFill>
                <a:latin typeface="Calibri"/>
                <a:ea typeface="Calibri"/>
                <a:cs typeface="Calibri"/>
                <a:sym typeface="Calibri"/>
              </a:rPr>
              <a:t>Overeating</a:t>
            </a:r>
          </a:p>
          <a:p>
            <a:pPr marL="457200" lvl="0" indent="-431800">
              <a:lnSpc>
                <a:spcPct val="115000"/>
              </a:lnSpc>
              <a:spcBef>
                <a:spcPts val="800"/>
              </a:spcBef>
              <a:buClr>
                <a:schemeClr val="dk1"/>
              </a:buClr>
              <a:buSzPct val="100000"/>
              <a:buFont typeface="Calibri"/>
              <a:buChar char="●"/>
            </a:pPr>
            <a:r>
              <a:rPr lang="en-US" sz="3000" dirty="0" smtClean="0">
                <a:solidFill>
                  <a:schemeClr val="dk1"/>
                </a:solidFill>
                <a:latin typeface="Calibri"/>
                <a:ea typeface="Calibri"/>
                <a:cs typeface="Calibri"/>
                <a:sym typeface="Calibri"/>
              </a:rPr>
              <a:t>Frequency </a:t>
            </a:r>
            <a:r>
              <a:rPr lang="en-US" sz="3000" dirty="0">
                <a:solidFill>
                  <a:schemeClr val="dk1"/>
                </a:solidFill>
                <a:latin typeface="Calibri"/>
                <a:ea typeface="Calibri"/>
                <a:cs typeface="Calibri"/>
                <a:sym typeface="Calibri"/>
              </a:rPr>
              <a:t>of </a:t>
            </a:r>
            <a:r>
              <a:rPr lang="en-US" sz="3000" dirty="0" smtClean="0">
                <a:solidFill>
                  <a:schemeClr val="dk1"/>
                </a:solidFill>
                <a:latin typeface="Calibri"/>
                <a:ea typeface="Calibri"/>
                <a:cs typeface="Calibri"/>
                <a:sym typeface="Calibri"/>
              </a:rPr>
              <a:t>eating (</a:t>
            </a:r>
            <a:r>
              <a:rPr lang="en-US" sz="3000" dirty="0">
                <a:solidFill>
                  <a:schemeClr val="dk1"/>
                </a:solidFill>
                <a:latin typeface="Calibri"/>
                <a:ea typeface="Calibri"/>
                <a:cs typeface="Calibri"/>
                <a:sym typeface="Calibri"/>
              </a:rPr>
              <a:t>controversial)</a:t>
            </a:r>
            <a:endParaRPr lang="en-US" sz="30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Shape 357"/>
          <p:cNvPicPr preferRelativeResize="0"/>
          <p:nvPr/>
        </p:nvPicPr>
        <p:blipFill>
          <a:blip r:embed="rId3">
            <a:alphaModFix/>
          </a:blip>
          <a:stretch>
            <a:fillRect/>
          </a:stretch>
        </p:blipFill>
        <p:spPr>
          <a:xfrm>
            <a:off x="1738600" y="1287625"/>
            <a:ext cx="5274900" cy="3938575"/>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426127" y="408371"/>
            <a:ext cx="8260800" cy="1039500"/>
          </a:xfrm>
          <a:prstGeom prst="rect">
            <a:avLst/>
          </a:prstGeom>
          <a:noFill/>
          <a:ln>
            <a:noFill/>
          </a:ln>
        </p:spPr>
        <p:txBody>
          <a:bodyPr lIns="91425" tIns="45700" rIns="91425" bIns="45700" anchor="ctr" anchorCtr="0">
            <a:noAutofit/>
          </a:bodyPr>
          <a:lstStyle/>
          <a:p>
            <a:pPr marL="0" marR="0" lvl="0" indent="0" algn="ctr" rtl="1">
              <a:spcBef>
                <a:spcPts val="0"/>
              </a:spcBef>
              <a:buClr>
                <a:srgbClr val="6B7C72"/>
              </a:buClr>
              <a:buSzPct val="25000"/>
              <a:buFont typeface="Book Antiqua"/>
              <a:buNone/>
            </a:pPr>
            <a:r>
              <a:rPr lang="en-US" sz="4800"/>
              <a:t>Physical</a:t>
            </a:r>
            <a:r>
              <a:rPr lang="en-US" sz="4800">
                <a:solidFill>
                  <a:schemeClr val="dk1"/>
                </a:solidFill>
                <a:latin typeface="Calibri"/>
                <a:ea typeface="Calibri"/>
                <a:cs typeface="Calibri"/>
                <a:sym typeface="Calibri"/>
              </a:rPr>
              <a:t> </a:t>
            </a:r>
            <a:r>
              <a:rPr lang="en-US" sz="4800"/>
              <a:t>inactivity</a:t>
            </a:r>
          </a:p>
        </p:txBody>
      </p:sp>
      <p:sp>
        <p:nvSpPr>
          <p:cNvPr id="363" name="Shape 363"/>
          <p:cNvSpPr txBox="1"/>
          <p:nvPr/>
        </p:nvSpPr>
        <p:spPr>
          <a:xfrm>
            <a:off x="392825" y="1789525"/>
            <a:ext cx="8294100" cy="4626600"/>
          </a:xfrm>
          <a:prstGeom prst="rect">
            <a:avLst/>
          </a:prstGeom>
          <a:noFill/>
          <a:ln>
            <a:noFill/>
          </a:ln>
        </p:spPr>
        <p:txBody>
          <a:bodyPr lIns="91425" tIns="91425" rIns="91425" bIns="91425" anchor="t" anchorCtr="0">
            <a:noAutofit/>
          </a:bodyPr>
          <a:lstStyle/>
          <a:p>
            <a:pPr marL="457200" lvl="0" indent="-431800" rtl="0">
              <a:lnSpc>
                <a:spcPct val="115000"/>
              </a:lnSpc>
              <a:spcBef>
                <a:spcPts val="800"/>
              </a:spcBef>
              <a:buClr>
                <a:schemeClr val="dk1"/>
              </a:buClr>
              <a:buSzPct val="100000"/>
              <a:buFont typeface="Calibri"/>
              <a:buChar char="●"/>
            </a:pPr>
            <a:r>
              <a:rPr lang="en-US" sz="3200">
                <a:solidFill>
                  <a:schemeClr val="dk1"/>
                </a:solidFill>
                <a:latin typeface="Calibri"/>
                <a:ea typeface="Calibri"/>
                <a:cs typeface="Calibri"/>
                <a:sym typeface="Calibri"/>
              </a:rPr>
              <a:t>Sedentary lifestyle</a:t>
            </a:r>
          </a:p>
          <a:p>
            <a:pPr marL="457200" lvl="0" indent="-431800" rtl="0">
              <a:lnSpc>
                <a:spcPct val="115000"/>
              </a:lnSpc>
              <a:spcBef>
                <a:spcPts val="800"/>
              </a:spcBef>
              <a:buClr>
                <a:schemeClr val="dk1"/>
              </a:buClr>
              <a:buSzPct val="100000"/>
              <a:buFont typeface="Calibri"/>
              <a:buChar char="●"/>
            </a:pPr>
            <a:r>
              <a:rPr lang="en-US" sz="3200">
                <a:solidFill>
                  <a:schemeClr val="dk1"/>
                </a:solidFill>
                <a:latin typeface="Calibri"/>
                <a:ea typeface="Calibri"/>
                <a:cs typeface="Calibri"/>
                <a:sym typeface="Calibri"/>
              </a:rPr>
              <a:t>Lack of exercise</a:t>
            </a:r>
          </a:p>
          <a:p>
            <a:pPr marL="457200" lvl="0" indent="-431800" rtl="0">
              <a:lnSpc>
                <a:spcPct val="115000"/>
              </a:lnSpc>
              <a:spcBef>
                <a:spcPts val="800"/>
              </a:spcBef>
              <a:buClr>
                <a:schemeClr val="dk1"/>
              </a:buClr>
              <a:buSzPct val="100000"/>
              <a:buFont typeface="Calibri"/>
              <a:buChar char="●"/>
            </a:pPr>
            <a:r>
              <a:rPr lang="en-US" sz="3200">
                <a:solidFill>
                  <a:schemeClr val="dk1"/>
                </a:solidFill>
                <a:latin typeface="Calibri"/>
                <a:ea typeface="Calibri"/>
                <a:cs typeface="Calibri"/>
                <a:sym typeface="Calibri"/>
              </a:rPr>
              <a:t>Transportation mode (mostly cars)</a:t>
            </a:r>
          </a:p>
          <a:p>
            <a:pPr marL="457200" lvl="0" indent="-431800" rtl="0">
              <a:lnSpc>
                <a:spcPct val="115000"/>
              </a:lnSpc>
              <a:spcBef>
                <a:spcPts val="800"/>
              </a:spcBef>
              <a:buClr>
                <a:schemeClr val="dk1"/>
              </a:buClr>
              <a:buSzPct val="100000"/>
              <a:buFont typeface="Calibri"/>
              <a:buChar char="●"/>
            </a:pPr>
            <a:r>
              <a:rPr lang="en-US" sz="3200">
                <a:solidFill>
                  <a:schemeClr val="dk1"/>
                </a:solidFill>
                <a:latin typeface="Calibri"/>
                <a:ea typeface="Calibri"/>
                <a:cs typeface="Calibri"/>
                <a:sym typeface="Calibri"/>
              </a:rPr>
              <a:t>Use of electronic devices for a long time in children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426127" y="408371"/>
            <a:ext cx="8260800" cy="1039500"/>
          </a:xfrm>
          <a:prstGeom prst="rect">
            <a:avLst/>
          </a:prstGeom>
          <a:noFill/>
          <a:ln>
            <a:noFill/>
          </a:ln>
        </p:spPr>
        <p:txBody>
          <a:bodyPr lIns="91425" tIns="45700" rIns="91425" bIns="45700" anchor="ctr" anchorCtr="0">
            <a:noAutofit/>
          </a:bodyPr>
          <a:lstStyle/>
          <a:p>
            <a:pPr marL="0" marR="0" lvl="0" indent="0" algn="ctr" rtl="1">
              <a:spcBef>
                <a:spcPts val="0"/>
              </a:spcBef>
              <a:buClr>
                <a:srgbClr val="6B7C72"/>
              </a:buClr>
              <a:buSzPct val="25000"/>
              <a:buFont typeface="Book Antiqua"/>
              <a:buNone/>
            </a:pPr>
            <a:r>
              <a:rPr lang="en-US" sz="4800"/>
              <a:t>Diseases</a:t>
            </a:r>
          </a:p>
        </p:txBody>
      </p:sp>
      <p:sp>
        <p:nvSpPr>
          <p:cNvPr id="369" name="Shape 369"/>
          <p:cNvSpPr txBox="1"/>
          <p:nvPr/>
        </p:nvSpPr>
        <p:spPr>
          <a:xfrm>
            <a:off x="785650" y="1691850"/>
            <a:ext cx="7659900" cy="4855200"/>
          </a:xfrm>
          <a:prstGeom prst="rect">
            <a:avLst/>
          </a:prstGeom>
          <a:noFill/>
          <a:ln>
            <a:noFill/>
          </a:ln>
        </p:spPr>
        <p:txBody>
          <a:bodyPr lIns="91425" tIns="91425" rIns="91425" bIns="91425" anchor="t" anchorCtr="0">
            <a:noAutofit/>
          </a:bodyPr>
          <a:lstStyle/>
          <a:p>
            <a:pPr marL="457200" lvl="0" indent="-431800" rtl="0">
              <a:lnSpc>
                <a:spcPct val="115000"/>
              </a:lnSpc>
              <a:spcBef>
                <a:spcPts val="800"/>
              </a:spcBef>
              <a:buClr>
                <a:schemeClr val="dk1"/>
              </a:buClr>
              <a:buSzPct val="100000"/>
              <a:buFont typeface="Calibri"/>
              <a:buChar char="●"/>
            </a:pPr>
            <a:r>
              <a:rPr lang="en-US" sz="3200">
                <a:solidFill>
                  <a:schemeClr val="dk1"/>
                </a:solidFill>
                <a:latin typeface="Calibri"/>
                <a:ea typeface="Calibri"/>
                <a:cs typeface="Calibri"/>
                <a:sym typeface="Calibri"/>
              </a:rPr>
              <a:t>Hypothyroidism</a:t>
            </a:r>
          </a:p>
          <a:p>
            <a:pPr marL="457200" lvl="0" indent="-431800" rtl="0">
              <a:lnSpc>
                <a:spcPct val="115000"/>
              </a:lnSpc>
              <a:spcBef>
                <a:spcPts val="800"/>
              </a:spcBef>
              <a:buClr>
                <a:schemeClr val="dk1"/>
              </a:buClr>
              <a:buSzPct val="100000"/>
              <a:buFont typeface="Calibri"/>
              <a:buChar char="●"/>
            </a:pPr>
            <a:r>
              <a:rPr lang="en-US" sz="3200">
                <a:solidFill>
                  <a:schemeClr val="dk1"/>
                </a:solidFill>
                <a:latin typeface="Calibri"/>
                <a:ea typeface="Calibri"/>
                <a:cs typeface="Calibri"/>
                <a:sym typeface="Calibri"/>
              </a:rPr>
              <a:t>Polycystic ovary syndrome</a:t>
            </a:r>
          </a:p>
          <a:p>
            <a:pPr marL="457200" lvl="0" indent="-431800" rtl="0">
              <a:lnSpc>
                <a:spcPct val="115000"/>
              </a:lnSpc>
              <a:spcBef>
                <a:spcPts val="800"/>
              </a:spcBef>
              <a:buClr>
                <a:schemeClr val="dk1"/>
              </a:buClr>
              <a:buSzPct val="100000"/>
              <a:buFont typeface="Calibri"/>
              <a:buChar char="●"/>
            </a:pPr>
            <a:r>
              <a:rPr lang="en-US" sz="3200">
                <a:solidFill>
                  <a:schemeClr val="dk1"/>
                </a:solidFill>
                <a:latin typeface="Calibri"/>
                <a:ea typeface="Calibri"/>
                <a:cs typeface="Calibri"/>
                <a:sym typeface="Calibri"/>
              </a:rPr>
              <a:t>Cushing's syndrome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426127" y="408371"/>
            <a:ext cx="8260800" cy="1039500"/>
          </a:xfrm>
          <a:prstGeom prst="rect">
            <a:avLst/>
          </a:prstGeom>
          <a:noFill/>
          <a:ln>
            <a:noFill/>
          </a:ln>
        </p:spPr>
        <p:txBody>
          <a:bodyPr lIns="91425" tIns="45700" rIns="91425" bIns="45700" anchor="ctr" anchorCtr="0">
            <a:noAutofit/>
          </a:bodyPr>
          <a:lstStyle/>
          <a:p>
            <a:pPr marL="0" marR="0" lvl="0" indent="0" rtl="0">
              <a:spcBef>
                <a:spcPts val="0"/>
              </a:spcBef>
              <a:buClr>
                <a:srgbClr val="6B7C72"/>
              </a:buClr>
              <a:buSzPct val="25000"/>
              <a:buFont typeface="Book Antiqua"/>
              <a:buNone/>
            </a:pPr>
            <a:r>
              <a:rPr lang="en-US" sz="4800"/>
              <a:t>Other causes: </a:t>
            </a:r>
          </a:p>
        </p:txBody>
      </p:sp>
      <p:sp>
        <p:nvSpPr>
          <p:cNvPr id="375" name="Shape 375"/>
          <p:cNvSpPr txBox="1"/>
          <p:nvPr/>
        </p:nvSpPr>
        <p:spPr>
          <a:xfrm>
            <a:off x="785650" y="1691850"/>
            <a:ext cx="7659900" cy="4855200"/>
          </a:xfrm>
          <a:prstGeom prst="rect">
            <a:avLst/>
          </a:prstGeom>
          <a:noFill/>
          <a:ln>
            <a:noFill/>
          </a:ln>
        </p:spPr>
        <p:txBody>
          <a:bodyPr lIns="91425" tIns="91425" rIns="91425" bIns="91425" anchor="t" anchorCtr="0">
            <a:noAutofit/>
          </a:bodyPr>
          <a:lstStyle/>
          <a:p>
            <a:pPr marL="457200" lvl="0" indent="-431800" rtl="0">
              <a:lnSpc>
                <a:spcPct val="115000"/>
              </a:lnSpc>
              <a:spcBef>
                <a:spcPts val="800"/>
              </a:spcBef>
              <a:buClr>
                <a:schemeClr val="dk1"/>
              </a:buClr>
              <a:buSzPct val="100000"/>
              <a:buFont typeface="Calibri"/>
              <a:buChar char="●"/>
            </a:pPr>
            <a:r>
              <a:rPr lang="en-US" sz="3200" b="1">
                <a:solidFill>
                  <a:schemeClr val="dk1"/>
                </a:solidFill>
                <a:latin typeface="Calibri"/>
                <a:ea typeface="Calibri"/>
                <a:cs typeface="Calibri"/>
                <a:sym typeface="Calibri"/>
              </a:rPr>
              <a:t>Genetics</a:t>
            </a:r>
          </a:p>
          <a:p>
            <a:pPr lvl="0" rtl="0">
              <a:lnSpc>
                <a:spcPct val="115000"/>
              </a:lnSpc>
              <a:spcBef>
                <a:spcPts val="800"/>
              </a:spcBef>
              <a:buNone/>
            </a:pPr>
            <a:endParaRPr>
              <a:solidFill>
                <a:schemeClr val="dk1"/>
              </a:solidFill>
              <a:latin typeface="Calibri"/>
              <a:ea typeface="Calibri"/>
              <a:cs typeface="Calibri"/>
              <a:sym typeface="Calibri"/>
            </a:endParaRPr>
          </a:p>
          <a:p>
            <a:pPr marL="457200" lvl="0" indent="-431800" rtl="0">
              <a:lnSpc>
                <a:spcPct val="115000"/>
              </a:lnSpc>
              <a:spcBef>
                <a:spcPts val="800"/>
              </a:spcBef>
              <a:buClr>
                <a:schemeClr val="dk1"/>
              </a:buClr>
              <a:buSzPct val="100000"/>
              <a:buFont typeface="Calibri"/>
              <a:buChar char="●"/>
            </a:pPr>
            <a:r>
              <a:rPr lang="en-US" sz="3200" b="1">
                <a:solidFill>
                  <a:schemeClr val="dk1"/>
                </a:solidFill>
                <a:latin typeface="Calibri"/>
                <a:ea typeface="Calibri"/>
                <a:cs typeface="Calibri"/>
                <a:sym typeface="Calibri"/>
              </a:rPr>
              <a:t>Psychological factors:</a:t>
            </a:r>
            <a:r>
              <a:rPr lang="en-US" sz="3200">
                <a:solidFill>
                  <a:schemeClr val="dk1"/>
                </a:solidFill>
                <a:latin typeface="Calibri"/>
                <a:ea typeface="Calibri"/>
                <a:cs typeface="Calibri"/>
                <a:sym typeface="Calibri"/>
              </a:rPr>
              <a:t> such as boredom, sadness, stress, anger</a:t>
            </a:r>
          </a:p>
          <a:p>
            <a:pPr lvl="0" rtl="0">
              <a:lnSpc>
                <a:spcPct val="115000"/>
              </a:lnSpc>
              <a:spcBef>
                <a:spcPts val="800"/>
              </a:spcBef>
              <a:buNone/>
            </a:pPr>
            <a:endParaRPr>
              <a:solidFill>
                <a:schemeClr val="dk1"/>
              </a:solidFill>
              <a:latin typeface="Calibri"/>
              <a:ea typeface="Calibri"/>
              <a:cs typeface="Calibri"/>
              <a:sym typeface="Calibri"/>
            </a:endParaRPr>
          </a:p>
          <a:p>
            <a:pPr marL="457200" lvl="0" indent="-431800" rtl="0">
              <a:lnSpc>
                <a:spcPct val="115000"/>
              </a:lnSpc>
              <a:spcBef>
                <a:spcPts val="800"/>
              </a:spcBef>
              <a:buClr>
                <a:schemeClr val="dk1"/>
              </a:buClr>
              <a:buSzPct val="100000"/>
              <a:buFont typeface="Calibri"/>
              <a:buChar char="●"/>
            </a:pPr>
            <a:r>
              <a:rPr lang="en-US" sz="3200" b="1">
                <a:solidFill>
                  <a:schemeClr val="dk1"/>
                </a:solidFill>
                <a:latin typeface="Calibri"/>
                <a:ea typeface="Calibri"/>
                <a:cs typeface="Calibri"/>
                <a:sym typeface="Calibri"/>
              </a:rPr>
              <a:t>Medications:</a:t>
            </a:r>
            <a:r>
              <a:rPr lang="en-US" sz="3200">
                <a:solidFill>
                  <a:schemeClr val="dk1"/>
                </a:solidFill>
                <a:latin typeface="Calibri"/>
                <a:ea typeface="Calibri"/>
                <a:cs typeface="Calibri"/>
                <a:sym typeface="Calibri"/>
              </a:rPr>
              <a:t> certain antidepressants, anticonvulsants</a:t>
            </a:r>
          </a:p>
          <a:p>
            <a:pPr lvl="0" rtl="0">
              <a:lnSpc>
                <a:spcPct val="115000"/>
              </a:lnSpc>
              <a:spcBef>
                <a:spcPts val="800"/>
              </a:spcBef>
              <a:buNone/>
            </a:pPr>
            <a:endParaRPr sz="3200">
              <a:solidFill>
                <a:schemeClr val="dk1"/>
              </a:solidFill>
              <a:latin typeface="Calibri"/>
              <a:ea typeface="Calibri"/>
              <a:cs typeface="Calibri"/>
              <a:sym typeface="Calibri"/>
            </a:endParaRPr>
          </a:p>
          <a:p>
            <a:pPr lvl="0" rtl="0">
              <a:lnSpc>
                <a:spcPct val="115000"/>
              </a:lnSpc>
              <a:spcBef>
                <a:spcPts val="800"/>
              </a:spcBef>
              <a:buNone/>
            </a:pPr>
            <a:endParaRPr sz="32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426127" y="408371"/>
            <a:ext cx="8260800" cy="1039500"/>
          </a:xfrm>
          <a:prstGeom prst="rect">
            <a:avLst/>
          </a:prstGeom>
          <a:noFill/>
          <a:ln>
            <a:noFill/>
          </a:ln>
        </p:spPr>
        <p:txBody>
          <a:bodyPr lIns="91425" tIns="45700" rIns="91425" bIns="45700" anchor="ctr" anchorCtr="0">
            <a:noAutofit/>
          </a:bodyPr>
          <a:lstStyle/>
          <a:p>
            <a:pPr marL="0" marR="0" lvl="0" indent="0" algn="ctr" rtl="1">
              <a:spcBef>
                <a:spcPts val="0"/>
              </a:spcBef>
              <a:buClr>
                <a:srgbClr val="6B7C72"/>
              </a:buClr>
              <a:buSzPct val="25000"/>
              <a:buFont typeface="Book Antiqua"/>
              <a:buNone/>
            </a:pPr>
            <a:r>
              <a:rPr lang="en-US" sz="4800"/>
              <a:t>Risk factors of obesity</a:t>
            </a:r>
            <a:r>
              <a:rPr lang="en-US" sz="4400">
                <a:solidFill>
                  <a:schemeClr val="dk1"/>
                </a:solidFill>
                <a:latin typeface="Calibri"/>
                <a:ea typeface="Calibri"/>
                <a:cs typeface="Calibri"/>
                <a:sym typeface="Calibri"/>
              </a:rPr>
              <a:t> </a:t>
            </a:r>
          </a:p>
        </p:txBody>
      </p:sp>
      <p:sp>
        <p:nvSpPr>
          <p:cNvPr id="381" name="Shape 381"/>
          <p:cNvSpPr txBox="1"/>
          <p:nvPr/>
        </p:nvSpPr>
        <p:spPr>
          <a:xfrm>
            <a:off x="426125" y="1922200"/>
            <a:ext cx="4443300" cy="4575900"/>
          </a:xfrm>
          <a:prstGeom prst="rect">
            <a:avLst/>
          </a:prstGeom>
          <a:noFill/>
          <a:ln>
            <a:noFill/>
          </a:ln>
        </p:spPr>
        <p:txBody>
          <a:bodyPr lIns="91425" tIns="91425" rIns="91425" bIns="91425" anchor="t" anchorCtr="0">
            <a:noAutofit/>
          </a:bodyPr>
          <a:lstStyle/>
          <a:p>
            <a:pPr marL="457200" lvl="0" indent="-419100" rtl="0">
              <a:lnSpc>
                <a:spcPct val="115000"/>
              </a:lnSpc>
              <a:spcBef>
                <a:spcPts val="0"/>
              </a:spcBef>
              <a:buClr>
                <a:schemeClr val="dk1"/>
              </a:buClr>
              <a:buSzPct val="100000"/>
              <a:buFont typeface="Calibri"/>
              <a:buChar char="●"/>
            </a:pPr>
            <a:r>
              <a:rPr lang="en-US" sz="3000">
                <a:solidFill>
                  <a:schemeClr val="dk1"/>
                </a:solidFill>
                <a:latin typeface="Calibri"/>
                <a:ea typeface="Calibri"/>
                <a:cs typeface="Calibri"/>
                <a:sym typeface="Calibri"/>
              </a:rPr>
              <a:t>Genetics</a:t>
            </a:r>
          </a:p>
          <a:p>
            <a:pPr marL="457200" lvl="0" indent="-419100" rtl="0">
              <a:lnSpc>
                <a:spcPct val="115000"/>
              </a:lnSpc>
              <a:spcBef>
                <a:spcPts val="0"/>
              </a:spcBef>
              <a:buClr>
                <a:schemeClr val="dk1"/>
              </a:buClr>
              <a:buSzPct val="100000"/>
              <a:buFont typeface="Calibri"/>
              <a:buChar char="●"/>
            </a:pPr>
            <a:r>
              <a:rPr lang="en-US" sz="3000">
                <a:solidFill>
                  <a:schemeClr val="dk1"/>
                </a:solidFill>
                <a:latin typeface="Calibri"/>
                <a:ea typeface="Calibri"/>
                <a:cs typeface="Calibri"/>
                <a:sym typeface="Calibri"/>
              </a:rPr>
              <a:t>Family lifestyle. </a:t>
            </a:r>
          </a:p>
          <a:p>
            <a:pPr marL="457200" lvl="0" indent="-419100" rtl="0">
              <a:lnSpc>
                <a:spcPct val="115000"/>
              </a:lnSpc>
              <a:spcBef>
                <a:spcPts val="0"/>
              </a:spcBef>
              <a:buClr>
                <a:schemeClr val="dk1"/>
              </a:buClr>
              <a:buSzPct val="100000"/>
              <a:buFont typeface="Calibri"/>
              <a:buChar char="●"/>
            </a:pPr>
            <a:r>
              <a:rPr lang="en-US" sz="3000">
                <a:solidFill>
                  <a:schemeClr val="dk1"/>
                </a:solidFill>
                <a:latin typeface="Calibri"/>
                <a:ea typeface="Calibri"/>
                <a:cs typeface="Calibri"/>
                <a:sym typeface="Calibri"/>
              </a:rPr>
              <a:t>Inactivity. </a:t>
            </a:r>
          </a:p>
          <a:p>
            <a:pPr marL="457200" lvl="0" indent="-419100" rtl="0">
              <a:lnSpc>
                <a:spcPct val="115000"/>
              </a:lnSpc>
              <a:spcBef>
                <a:spcPts val="0"/>
              </a:spcBef>
              <a:buClr>
                <a:schemeClr val="dk1"/>
              </a:buClr>
              <a:buSzPct val="100000"/>
              <a:buFont typeface="Calibri"/>
              <a:buChar char="●"/>
            </a:pPr>
            <a:r>
              <a:rPr lang="en-US" sz="3000">
                <a:solidFill>
                  <a:schemeClr val="dk1"/>
                </a:solidFill>
                <a:latin typeface="Calibri"/>
                <a:ea typeface="Calibri"/>
                <a:cs typeface="Calibri"/>
                <a:sym typeface="Calibri"/>
              </a:rPr>
              <a:t>Unhealthy diet. </a:t>
            </a:r>
          </a:p>
          <a:p>
            <a:pPr marL="457200" lvl="0" indent="-419100" rtl="0">
              <a:lnSpc>
                <a:spcPct val="115000"/>
              </a:lnSpc>
              <a:spcBef>
                <a:spcPts val="0"/>
              </a:spcBef>
              <a:buClr>
                <a:schemeClr val="dk1"/>
              </a:buClr>
              <a:buSzPct val="100000"/>
              <a:buFont typeface="Calibri"/>
              <a:buChar char="●"/>
            </a:pPr>
            <a:r>
              <a:rPr lang="en-US" sz="3000">
                <a:solidFill>
                  <a:schemeClr val="dk1"/>
                </a:solidFill>
                <a:latin typeface="Calibri"/>
                <a:ea typeface="Calibri"/>
                <a:cs typeface="Calibri"/>
                <a:sym typeface="Calibri"/>
              </a:rPr>
              <a:t>Medical problems. </a:t>
            </a:r>
          </a:p>
          <a:p>
            <a:pPr marL="457200" lvl="0" indent="-419100" rtl="0">
              <a:lnSpc>
                <a:spcPct val="115000"/>
              </a:lnSpc>
              <a:spcBef>
                <a:spcPts val="0"/>
              </a:spcBef>
              <a:buClr>
                <a:schemeClr val="dk1"/>
              </a:buClr>
              <a:buSzPct val="100000"/>
              <a:buFont typeface="Calibri"/>
              <a:buChar char="●"/>
            </a:pPr>
            <a:r>
              <a:rPr lang="en-US" sz="3000">
                <a:solidFill>
                  <a:schemeClr val="dk1"/>
                </a:solidFill>
                <a:latin typeface="Calibri"/>
                <a:ea typeface="Calibri"/>
                <a:cs typeface="Calibri"/>
                <a:sym typeface="Calibri"/>
              </a:rPr>
              <a:t>Certain medications. </a:t>
            </a:r>
          </a:p>
        </p:txBody>
      </p:sp>
      <p:sp>
        <p:nvSpPr>
          <p:cNvPr id="382" name="Shape 382"/>
          <p:cNvSpPr txBox="1"/>
          <p:nvPr/>
        </p:nvSpPr>
        <p:spPr>
          <a:xfrm>
            <a:off x="4789200" y="1922200"/>
            <a:ext cx="3897600" cy="3860700"/>
          </a:xfrm>
          <a:prstGeom prst="rect">
            <a:avLst/>
          </a:prstGeom>
          <a:noFill/>
          <a:ln>
            <a:noFill/>
          </a:ln>
        </p:spPr>
        <p:txBody>
          <a:bodyPr lIns="91425" tIns="91425" rIns="91425" bIns="91425" anchor="t" anchorCtr="0">
            <a:noAutofit/>
          </a:bodyPr>
          <a:lstStyle/>
          <a:p>
            <a:pPr marL="457200" lvl="0" indent="-419100" rtl="0">
              <a:lnSpc>
                <a:spcPct val="115000"/>
              </a:lnSpc>
              <a:spcBef>
                <a:spcPts val="0"/>
              </a:spcBef>
              <a:buClr>
                <a:schemeClr val="dk1"/>
              </a:buClr>
              <a:buSzPct val="100000"/>
              <a:buFont typeface="Calibri"/>
              <a:buChar char="●"/>
            </a:pPr>
            <a:r>
              <a:rPr lang="en-US" sz="3000">
                <a:solidFill>
                  <a:schemeClr val="dk1"/>
                </a:solidFill>
                <a:latin typeface="Calibri"/>
                <a:ea typeface="Calibri"/>
                <a:cs typeface="Calibri"/>
                <a:sym typeface="Calibri"/>
              </a:rPr>
              <a:t>Social and economic issues. </a:t>
            </a:r>
          </a:p>
          <a:p>
            <a:pPr marL="457200" lvl="0" indent="-419100" rtl="0">
              <a:lnSpc>
                <a:spcPct val="115000"/>
              </a:lnSpc>
              <a:spcBef>
                <a:spcPts val="0"/>
              </a:spcBef>
              <a:buClr>
                <a:schemeClr val="dk1"/>
              </a:buClr>
              <a:buSzPct val="100000"/>
              <a:buFont typeface="Calibri"/>
              <a:buChar char="●"/>
            </a:pPr>
            <a:r>
              <a:rPr lang="en-US" sz="3000">
                <a:solidFill>
                  <a:schemeClr val="dk1"/>
                </a:solidFill>
                <a:latin typeface="Calibri"/>
                <a:ea typeface="Calibri"/>
                <a:cs typeface="Calibri"/>
                <a:sym typeface="Calibri"/>
              </a:rPr>
              <a:t>Age. </a:t>
            </a:r>
          </a:p>
          <a:p>
            <a:pPr marL="457200" lvl="0" indent="-419100" rtl="0">
              <a:lnSpc>
                <a:spcPct val="115000"/>
              </a:lnSpc>
              <a:spcBef>
                <a:spcPts val="0"/>
              </a:spcBef>
              <a:buClr>
                <a:schemeClr val="dk1"/>
              </a:buClr>
              <a:buSzPct val="100000"/>
              <a:buFont typeface="Calibri"/>
              <a:buChar char="●"/>
            </a:pPr>
            <a:r>
              <a:rPr lang="en-US" sz="3000">
                <a:solidFill>
                  <a:schemeClr val="dk1"/>
                </a:solidFill>
                <a:latin typeface="Calibri"/>
                <a:ea typeface="Calibri"/>
                <a:cs typeface="Calibri"/>
                <a:sym typeface="Calibri"/>
              </a:rPr>
              <a:t>Pregnancy. </a:t>
            </a:r>
          </a:p>
          <a:p>
            <a:pPr marL="457200" lvl="0" indent="-419100" rtl="0">
              <a:lnSpc>
                <a:spcPct val="115000"/>
              </a:lnSpc>
              <a:spcBef>
                <a:spcPts val="0"/>
              </a:spcBef>
              <a:buClr>
                <a:schemeClr val="dk1"/>
              </a:buClr>
              <a:buSzPct val="100000"/>
              <a:buFont typeface="Calibri"/>
              <a:buChar char="●"/>
            </a:pPr>
            <a:r>
              <a:rPr lang="en-US" sz="3000">
                <a:solidFill>
                  <a:schemeClr val="dk1"/>
                </a:solidFill>
                <a:latin typeface="Calibri"/>
                <a:ea typeface="Calibri"/>
                <a:cs typeface="Calibri"/>
                <a:sym typeface="Calibri"/>
              </a:rPr>
              <a:t>Quitting smoking. </a:t>
            </a:r>
          </a:p>
          <a:p>
            <a:pPr marL="457200" lvl="0" indent="-419100" rtl="0">
              <a:lnSpc>
                <a:spcPct val="115000"/>
              </a:lnSpc>
              <a:spcBef>
                <a:spcPts val="0"/>
              </a:spcBef>
              <a:buClr>
                <a:schemeClr val="dk1"/>
              </a:buClr>
              <a:buSzPct val="100000"/>
              <a:buFont typeface="Calibri"/>
              <a:buChar char="●"/>
            </a:pPr>
            <a:r>
              <a:rPr lang="en-US" sz="3000">
                <a:solidFill>
                  <a:schemeClr val="dk1"/>
                </a:solidFill>
                <a:latin typeface="Calibri"/>
                <a:ea typeface="Calibri"/>
                <a:cs typeface="Calibri"/>
                <a:sym typeface="Calibri"/>
              </a:rPr>
              <a:t>Lack of sleep.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426127" y="408371"/>
            <a:ext cx="8260800" cy="1039500"/>
          </a:xfrm>
          <a:prstGeom prst="rect">
            <a:avLst/>
          </a:prstGeom>
        </p:spPr>
        <p:txBody>
          <a:bodyPr lIns="91425" tIns="91425" rIns="91425" bIns="91425" anchor="ctr" anchorCtr="0">
            <a:noAutofit/>
          </a:bodyPr>
          <a:lstStyle/>
          <a:p>
            <a:pPr lvl="0" rtl="0">
              <a:spcBef>
                <a:spcPts val="0"/>
              </a:spcBef>
              <a:buNone/>
            </a:pPr>
            <a:r>
              <a:rPr lang="en-US"/>
              <a:t> MCQ</a:t>
            </a:r>
          </a:p>
        </p:txBody>
      </p:sp>
      <p:sp>
        <p:nvSpPr>
          <p:cNvPr id="142" name="Shape 142"/>
          <p:cNvSpPr txBox="1"/>
          <p:nvPr/>
        </p:nvSpPr>
        <p:spPr>
          <a:xfrm>
            <a:off x="1170000" y="1853000"/>
            <a:ext cx="6387900" cy="3790200"/>
          </a:xfrm>
          <a:prstGeom prst="rect">
            <a:avLst/>
          </a:prstGeom>
          <a:noFill/>
          <a:ln>
            <a:noFill/>
          </a:ln>
        </p:spPr>
        <p:txBody>
          <a:bodyPr lIns="91425" tIns="91425" rIns="91425" bIns="91425" anchor="ctr" anchorCtr="0">
            <a:noAutofit/>
          </a:bodyPr>
          <a:lstStyle/>
          <a:p>
            <a:pPr lvl="0" rtl="0">
              <a:spcBef>
                <a:spcPts val="0"/>
              </a:spcBef>
              <a:buNone/>
            </a:pPr>
            <a:r>
              <a:rPr lang="en-US" sz="2400">
                <a:solidFill>
                  <a:schemeClr val="dk1"/>
                </a:solidFill>
              </a:rPr>
              <a:t>		 	 	 		</a:t>
            </a:r>
          </a:p>
          <a:p>
            <a:pPr lvl="0" rtl="0">
              <a:spcBef>
                <a:spcPts val="0"/>
              </a:spcBef>
              <a:buNone/>
            </a:pPr>
            <a:r>
              <a:rPr lang="en-US" sz="2400">
                <a:solidFill>
                  <a:schemeClr val="dk1"/>
                </a:solidFill>
              </a:rPr>
              <a:t>			</a:t>
            </a:r>
          </a:p>
          <a:p>
            <a:pPr lvl="0" rtl="0">
              <a:spcBef>
                <a:spcPts val="0"/>
              </a:spcBef>
              <a:buNone/>
            </a:pPr>
            <a:r>
              <a:rPr lang="en-US" sz="2400">
                <a:solidFill>
                  <a:schemeClr val="dk1"/>
                </a:solidFill>
              </a:rPr>
              <a:t>				</a:t>
            </a:r>
          </a:p>
          <a:p>
            <a:pPr lvl="0" rtl="0">
              <a:spcBef>
                <a:spcPts val="0"/>
              </a:spcBef>
              <a:buNone/>
            </a:pPr>
            <a:endParaRPr sz="2400">
              <a:solidFill>
                <a:schemeClr val="dk1"/>
              </a:solidFill>
              <a:latin typeface="Cambria"/>
              <a:ea typeface="Cambria"/>
              <a:cs typeface="Cambria"/>
              <a:sym typeface="Cambria"/>
            </a:endParaRPr>
          </a:p>
          <a:p>
            <a:pPr lvl="0" rtl="0">
              <a:spcBef>
                <a:spcPts val="0"/>
              </a:spcBef>
              <a:buNone/>
            </a:pPr>
            <a:r>
              <a:rPr lang="en-US" sz="2400" b="1">
                <a:solidFill>
                  <a:schemeClr val="dk1"/>
                </a:solidFill>
              </a:rPr>
              <a:t>					</a:t>
            </a:r>
          </a:p>
          <a:p>
            <a:pPr lvl="0" rtl="0">
              <a:spcBef>
                <a:spcPts val="0"/>
              </a:spcBef>
              <a:buNone/>
            </a:pPr>
            <a:r>
              <a:rPr lang="en-US" sz="2400" b="1">
                <a:solidFill>
                  <a:schemeClr val="dk1"/>
                </a:solidFill>
                <a:latin typeface="Cambria"/>
                <a:ea typeface="Cambria"/>
                <a:cs typeface="Cambria"/>
                <a:sym typeface="Cambria"/>
              </a:rPr>
              <a:t>3) Which one of the following BMIs is considered to be obese?</a:t>
            </a:r>
          </a:p>
          <a:p>
            <a:pPr lvl="0" rtl="0">
              <a:spcBef>
                <a:spcPts val="0"/>
              </a:spcBef>
              <a:buNone/>
            </a:pPr>
            <a:r>
              <a:rPr lang="en-US" sz="2400">
                <a:solidFill>
                  <a:schemeClr val="dk1"/>
                </a:solidFill>
                <a:latin typeface="Cambria"/>
                <a:ea typeface="Cambria"/>
                <a:cs typeface="Cambria"/>
                <a:sym typeface="Cambria"/>
              </a:rPr>
              <a:t>								</a:t>
            </a:r>
          </a:p>
          <a:p>
            <a:pPr lvl="0" rtl="0">
              <a:spcBef>
                <a:spcPts val="0"/>
              </a:spcBef>
              <a:buNone/>
            </a:pPr>
            <a:r>
              <a:rPr lang="en-US" sz="2400">
                <a:solidFill>
                  <a:schemeClr val="dk1"/>
                </a:solidFill>
                <a:latin typeface="Cambria"/>
                <a:ea typeface="Cambria"/>
                <a:cs typeface="Cambria"/>
                <a:sym typeface="Cambria"/>
              </a:rPr>
              <a:t>A. ≥ 25</a:t>
            </a:r>
          </a:p>
          <a:p>
            <a:pPr lvl="0" rtl="0">
              <a:spcBef>
                <a:spcPts val="0"/>
              </a:spcBef>
              <a:buNone/>
            </a:pPr>
            <a:r>
              <a:rPr lang="en-US" sz="2400">
                <a:solidFill>
                  <a:schemeClr val="dk1"/>
                </a:solidFill>
                <a:latin typeface="Cambria"/>
                <a:ea typeface="Cambria"/>
                <a:cs typeface="Cambria"/>
                <a:sym typeface="Cambria"/>
              </a:rPr>
              <a:t> B. ≥ 30</a:t>
            </a:r>
          </a:p>
          <a:p>
            <a:pPr lvl="0" rtl="0">
              <a:spcBef>
                <a:spcPts val="0"/>
              </a:spcBef>
              <a:buNone/>
            </a:pPr>
            <a:r>
              <a:rPr lang="en-US" sz="2400">
                <a:solidFill>
                  <a:schemeClr val="dk1"/>
                </a:solidFill>
                <a:latin typeface="Cambria"/>
                <a:ea typeface="Cambria"/>
                <a:cs typeface="Cambria"/>
                <a:sym typeface="Cambria"/>
              </a:rPr>
              <a:t> C. ≥ 18</a:t>
            </a:r>
          </a:p>
          <a:p>
            <a:pPr lvl="0" rtl="0">
              <a:spcBef>
                <a:spcPts val="0"/>
              </a:spcBef>
              <a:buNone/>
            </a:pPr>
            <a:r>
              <a:rPr lang="en-US" sz="2400">
                <a:solidFill>
                  <a:schemeClr val="dk1"/>
                </a:solidFill>
                <a:latin typeface="Cambria"/>
                <a:ea typeface="Cambria"/>
                <a:cs typeface="Cambria"/>
                <a:sym typeface="Cambria"/>
              </a:rPr>
              <a:t> D. ≥ 29 </a:t>
            </a:r>
          </a:p>
          <a:p>
            <a:pPr lvl="0" rtl="0">
              <a:spcBef>
                <a:spcPts val="0"/>
              </a:spcBef>
              <a:buNone/>
            </a:pPr>
            <a:r>
              <a:rPr lang="en-US" sz="2400">
                <a:solidFill>
                  <a:schemeClr val="dk1"/>
                </a:solidFill>
                <a:latin typeface="Calibri"/>
                <a:ea typeface="Calibri"/>
                <a:cs typeface="Calibri"/>
                <a:sym typeface="Calibri"/>
              </a:rPr>
              <a:t>				</a:t>
            </a:r>
          </a:p>
          <a:p>
            <a:pPr lvl="0" rtl="0">
              <a:spcBef>
                <a:spcPts val="0"/>
              </a:spcBef>
              <a:buNone/>
            </a:pPr>
            <a:r>
              <a:rPr lang="en-US" sz="2400">
                <a:solidFill>
                  <a:schemeClr val="dk1"/>
                </a:solidFill>
              </a:rPr>
              <a:t>			</a:t>
            </a:r>
          </a:p>
          <a:p>
            <a:pPr lvl="0" rtl="0">
              <a:spcBef>
                <a:spcPts val="0"/>
              </a:spcBef>
              <a:buNone/>
            </a:pPr>
            <a:r>
              <a:rPr lang="en-US" sz="2400">
                <a:solidFill>
                  <a:schemeClr val="dk1"/>
                </a:solidFill>
              </a:rPr>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426127" y="408371"/>
            <a:ext cx="8260672" cy="1039426"/>
          </a:xfrm>
          <a:prstGeom prst="rect">
            <a:avLst/>
          </a:prstGeom>
          <a:noFill/>
          <a:ln>
            <a:noFill/>
          </a:ln>
        </p:spPr>
        <p:txBody>
          <a:bodyPr lIns="91425" tIns="45700" rIns="91425" bIns="45700" anchor="ctr" anchorCtr="0">
            <a:noAutofit/>
          </a:bodyPr>
          <a:lstStyle/>
          <a:p>
            <a:pPr marL="0" marR="0" lvl="0" indent="0" algn="ctr" rtl="1">
              <a:spcBef>
                <a:spcPts val="0"/>
              </a:spcBef>
              <a:buClr>
                <a:srgbClr val="6B7C72"/>
              </a:buClr>
              <a:buSzPct val="25000"/>
              <a:buFont typeface="Book Antiqua"/>
              <a:buNone/>
            </a:pPr>
            <a:r>
              <a:rPr lang="en-US" sz="3500" b="0" i="0" u="none" strike="noStrike" cap="none">
                <a:solidFill>
                  <a:srgbClr val="6B7C72"/>
                </a:solidFill>
                <a:latin typeface="Book Antiqua"/>
                <a:ea typeface="Book Antiqua"/>
                <a:cs typeface="Book Antiqua"/>
                <a:sym typeface="Book Antiqua"/>
              </a:rPr>
              <a:t>REFERENCES</a:t>
            </a:r>
          </a:p>
        </p:txBody>
      </p:sp>
      <p:sp>
        <p:nvSpPr>
          <p:cNvPr id="388" name="Shape 388"/>
          <p:cNvSpPr txBox="1"/>
          <p:nvPr/>
        </p:nvSpPr>
        <p:spPr>
          <a:xfrm>
            <a:off x="667875" y="2036225"/>
            <a:ext cx="6662400" cy="3714000"/>
          </a:xfrm>
          <a:prstGeom prst="rect">
            <a:avLst/>
          </a:prstGeom>
          <a:noFill/>
          <a:ln>
            <a:noFill/>
          </a:ln>
        </p:spPr>
        <p:txBody>
          <a:bodyPr lIns="91425" tIns="91425" rIns="91425" bIns="91425" anchor="t" anchorCtr="0">
            <a:noAutofit/>
          </a:bodyPr>
          <a:lstStyle/>
          <a:p>
            <a:pPr marL="457200" lvl="0" indent="-381000">
              <a:spcBef>
                <a:spcPts val="0"/>
              </a:spcBef>
              <a:buSzPct val="100000"/>
              <a:buChar char="●"/>
            </a:pPr>
            <a:r>
              <a:rPr lang="en-US" sz="2400" u="sng">
                <a:solidFill>
                  <a:schemeClr val="hlink"/>
                </a:solidFill>
                <a:hlinkClick r:id="rId3"/>
              </a:rPr>
              <a:t>http://www.medicinenet.com/obesity_weight_loss/page3.htm</a:t>
            </a:r>
          </a:p>
          <a:p>
            <a:pPr marL="457200" lvl="0" indent="-381000">
              <a:spcBef>
                <a:spcPts val="0"/>
              </a:spcBef>
              <a:buSzPct val="100000"/>
              <a:buChar char="●"/>
            </a:pPr>
            <a:r>
              <a:rPr lang="en-US" sz="2400" u="sng">
                <a:solidFill>
                  <a:schemeClr val="hlink"/>
                </a:solidFill>
                <a:hlinkClick r:id="rId4"/>
              </a:rPr>
              <a:t>http://www.mayoclinic.org/diseases-conditions/obesity/basics/risk-factors/con-20014834</a:t>
            </a:r>
            <a:r>
              <a:rPr lang="en-US" sz="2400"/>
              <a:t>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55576" y="3068960"/>
            <a:ext cx="7696200" cy="1295401"/>
          </a:xfrm>
        </p:spPr>
        <p:txBody>
          <a:bodyPr/>
          <a:lstStyle/>
          <a:p>
            <a:r>
              <a:rPr lang="en-US" dirty="0" smtClean="0">
                <a:solidFill>
                  <a:schemeClr val="tx1">
                    <a:lumMod val="95000"/>
                    <a:lumOff val="5000"/>
                  </a:schemeClr>
                </a:solidFill>
              </a:rPr>
              <a:t>The HEALTH </a:t>
            </a:r>
            <a:r>
              <a:rPr lang="en-US" dirty="0">
                <a:solidFill>
                  <a:schemeClr val="tx1">
                    <a:lumMod val="95000"/>
                    <a:lumOff val="5000"/>
                  </a:schemeClr>
                </a:solidFill>
              </a:rPr>
              <a:t>RISKS OF OVERWEIGHT AND </a:t>
            </a:r>
            <a:r>
              <a:rPr lang="en-US" dirty="0" smtClean="0">
                <a:solidFill>
                  <a:schemeClr val="tx1">
                    <a:lumMod val="95000"/>
                    <a:lumOff val="5000"/>
                  </a:schemeClr>
                </a:solidFill>
              </a:rPr>
              <a:t>OBESITY</a:t>
            </a:r>
            <a:endParaRPr lang="ar-SA" b="1" dirty="0">
              <a:solidFill>
                <a:schemeClr val="tx1">
                  <a:lumMod val="95000"/>
                  <a:lumOff val="5000"/>
                </a:schemeClr>
              </a:solidFill>
            </a:endParaRPr>
          </a:p>
        </p:txBody>
      </p:sp>
      <p:pic>
        <p:nvPicPr>
          <p:cNvPr id="3" name="pasted-image.tiff"/>
          <p:cNvPicPr>
            <a:picLocks noChangeAspect="1"/>
          </p:cNvPicPr>
          <p:nvPr/>
        </p:nvPicPr>
        <p:blipFill>
          <a:blip r:embed="rId2">
            <a:extLst/>
          </a:blip>
          <a:srcRect l="11627" t="2140" r="10186" b="1399"/>
          <a:stretch>
            <a:fillRect/>
          </a:stretch>
        </p:blipFill>
        <p:spPr>
          <a:xfrm>
            <a:off x="5148064" y="4331588"/>
            <a:ext cx="3478447" cy="2266884"/>
          </a:xfrm>
          <a:custGeom>
            <a:avLst/>
            <a:gdLst/>
            <a:ahLst/>
            <a:cxnLst>
              <a:cxn ang="0">
                <a:pos x="wd2" y="hd2"/>
              </a:cxn>
              <a:cxn ang="5400000">
                <a:pos x="wd2" y="hd2"/>
              </a:cxn>
              <a:cxn ang="10800000">
                <a:pos x="wd2" y="hd2"/>
              </a:cxn>
              <a:cxn ang="16200000">
                <a:pos x="wd2" y="hd2"/>
              </a:cxn>
            </a:cxnLst>
            <a:rect l="0" t="0" r="r" b="b"/>
            <a:pathLst>
              <a:path w="21559" h="21589" extrusionOk="0">
                <a:moveTo>
                  <a:pt x="15761" y="0"/>
                </a:moveTo>
                <a:cubicBezTo>
                  <a:pt x="15286" y="12"/>
                  <a:pt x="14908" y="245"/>
                  <a:pt x="14533" y="756"/>
                </a:cubicBezTo>
                <a:lnTo>
                  <a:pt x="14248" y="1143"/>
                </a:lnTo>
                <a:lnTo>
                  <a:pt x="14098" y="1008"/>
                </a:lnTo>
                <a:cubicBezTo>
                  <a:pt x="13973" y="896"/>
                  <a:pt x="13877" y="872"/>
                  <a:pt x="13527" y="872"/>
                </a:cubicBezTo>
                <a:cubicBezTo>
                  <a:pt x="13295" y="872"/>
                  <a:pt x="13016" y="885"/>
                  <a:pt x="12906" y="903"/>
                </a:cubicBezTo>
                <a:cubicBezTo>
                  <a:pt x="12724" y="931"/>
                  <a:pt x="12703" y="922"/>
                  <a:pt x="12685" y="780"/>
                </a:cubicBezTo>
                <a:cubicBezTo>
                  <a:pt x="12651" y="516"/>
                  <a:pt x="12454" y="224"/>
                  <a:pt x="12283" y="187"/>
                </a:cubicBezTo>
                <a:cubicBezTo>
                  <a:pt x="12197" y="169"/>
                  <a:pt x="11929" y="150"/>
                  <a:pt x="11688" y="144"/>
                </a:cubicBezTo>
                <a:cubicBezTo>
                  <a:pt x="11447" y="138"/>
                  <a:pt x="11225" y="106"/>
                  <a:pt x="11192" y="74"/>
                </a:cubicBezTo>
                <a:cubicBezTo>
                  <a:pt x="11156" y="40"/>
                  <a:pt x="11119" y="40"/>
                  <a:pt x="11101" y="74"/>
                </a:cubicBezTo>
                <a:cubicBezTo>
                  <a:pt x="11085" y="106"/>
                  <a:pt x="10986" y="119"/>
                  <a:pt x="10879" y="101"/>
                </a:cubicBezTo>
                <a:cubicBezTo>
                  <a:pt x="10772" y="83"/>
                  <a:pt x="10626" y="73"/>
                  <a:pt x="10555" y="79"/>
                </a:cubicBezTo>
                <a:cubicBezTo>
                  <a:pt x="10485" y="85"/>
                  <a:pt x="10246" y="90"/>
                  <a:pt x="10025" y="91"/>
                </a:cubicBezTo>
                <a:cubicBezTo>
                  <a:pt x="9672" y="93"/>
                  <a:pt x="9564" y="124"/>
                  <a:pt x="9123" y="353"/>
                </a:cubicBezTo>
                <a:cubicBezTo>
                  <a:pt x="8653" y="597"/>
                  <a:pt x="8586" y="614"/>
                  <a:pt x="8035" y="636"/>
                </a:cubicBezTo>
                <a:cubicBezTo>
                  <a:pt x="7628" y="653"/>
                  <a:pt x="7412" y="688"/>
                  <a:pt x="7330" y="754"/>
                </a:cubicBezTo>
                <a:cubicBezTo>
                  <a:pt x="7226" y="837"/>
                  <a:pt x="7196" y="838"/>
                  <a:pt x="7066" y="756"/>
                </a:cubicBezTo>
                <a:cubicBezTo>
                  <a:pt x="6954" y="686"/>
                  <a:pt x="6895" y="679"/>
                  <a:pt x="6818" y="732"/>
                </a:cubicBezTo>
                <a:cubicBezTo>
                  <a:pt x="6663" y="838"/>
                  <a:pt x="6481" y="843"/>
                  <a:pt x="6449" y="742"/>
                </a:cubicBezTo>
                <a:cubicBezTo>
                  <a:pt x="6416" y="637"/>
                  <a:pt x="6223" y="625"/>
                  <a:pt x="5971" y="713"/>
                </a:cubicBezTo>
                <a:cubicBezTo>
                  <a:pt x="5873" y="747"/>
                  <a:pt x="5571" y="820"/>
                  <a:pt x="5301" y="874"/>
                </a:cubicBezTo>
                <a:cubicBezTo>
                  <a:pt x="4427" y="1048"/>
                  <a:pt x="3737" y="1286"/>
                  <a:pt x="3273" y="1573"/>
                </a:cubicBezTo>
                <a:cubicBezTo>
                  <a:pt x="3059" y="1705"/>
                  <a:pt x="3027" y="1751"/>
                  <a:pt x="3041" y="1894"/>
                </a:cubicBezTo>
                <a:cubicBezTo>
                  <a:pt x="3055" y="2043"/>
                  <a:pt x="3029" y="2071"/>
                  <a:pt x="2798" y="2170"/>
                </a:cubicBezTo>
                <a:cubicBezTo>
                  <a:pt x="2642" y="2238"/>
                  <a:pt x="2477" y="2372"/>
                  <a:pt x="2379" y="2509"/>
                </a:cubicBezTo>
                <a:cubicBezTo>
                  <a:pt x="2217" y="2734"/>
                  <a:pt x="2215" y="2734"/>
                  <a:pt x="2138" y="2600"/>
                </a:cubicBezTo>
                <a:cubicBezTo>
                  <a:pt x="2063" y="2469"/>
                  <a:pt x="2048" y="2479"/>
                  <a:pt x="1526" y="3114"/>
                </a:cubicBezTo>
                <a:cubicBezTo>
                  <a:pt x="1025" y="3721"/>
                  <a:pt x="454" y="4619"/>
                  <a:pt x="454" y="4794"/>
                </a:cubicBezTo>
                <a:cubicBezTo>
                  <a:pt x="454" y="4837"/>
                  <a:pt x="367" y="4969"/>
                  <a:pt x="261" y="5087"/>
                </a:cubicBezTo>
                <a:cubicBezTo>
                  <a:pt x="74" y="5296"/>
                  <a:pt x="68" y="5318"/>
                  <a:pt x="50" y="5798"/>
                </a:cubicBezTo>
                <a:cubicBezTo>
                  <a:pt x="38" y="6116"/>
                  <a:pt x="64" y="6467"/>
                  <a:pt x="121" y="6780"/>
                </a:cubicBezTo>
                <a:cubicBezTo>
                  <a:pt x="201" y="7218"/>
                  <a:pt x="203" y="7359"/>
                  <a:pt x="144" y="8141"/>
                </a:cubicBezTo>
                <a:cubicBezTo>
                  <a:pt x="105" y="8660"/>
                  <a:pt x="91" y="9350"/>
                  <a:pt x="109" y="9846"/>
                </a:cubicBezTo>
                <a:cubicBezTo>
                  <a:pt x="126" y="10304"/>
                  <a:pt x="117" y="10865"/>
                  <a:pt x="89" y="11089"/>
                </a:cubicBezTo>
                <a:cubicBezTo>
                  <a:pt x="-5" y="11845"/>
                  <a:pt x="-24" y="12285"/>
                  <a:pt x="30" y="12552"/>
                </a:cubicBezTo>
                <a:cubicBezTo>
                  <a:pt x="60" y="12697"/>
                  <a:pt x="113" y="13029"/>
                  <a:pt x="146" y="13289"/>
                </a:cubicBezTo>
                <a:cubicBezTo>
                  <a:pt x="180" y="13548"/>
                  <a:pt x="260" y="14042"/>
                  <a:pt x="326" y="14388"/>
                </a:cubicBezTo>
                <a:cubicBezTo>
                  <a:pt x="419" y="14879"/>
                  <a:pt x="435" y="15082"/>
                  <a:pt x="400" y="15310"/>
                </a:cubicBezTo>
                <a:cubicBezTo>
                  <a:pt x="295" y="16000"/>
                  <a:pt x="381" y="18210"/>
                  <a:pt x="531" y="18654"/>
                </a:cubicBezTo>
                <a:cubicBezTo>
                  <a:pt x="670" y="19069"/>
                  <a:pt x="778" y="19952"/>
                  <a:pt x="737" y="20352"/>
                </a:cubicBezTo>
                <a:cubicBezTo>
                  <a:pt x="665" y="21064"/>
                  <a:pt x="682" y="21128"/>
                  <a:pt x="976" y="21207"/>
                </a:cubicBezTo>
                <a:cubicBezTo>
                  <a:pt x="1071" y="21232"/>
                  <a:pt x="1142" y="21284"/>
                  <a:pt x="1135" y="21324"/>
                </a:cubicBezTo>
                <a:cubicBezTo>
                  <a:pt x="1122" y="21402"/>
                  <a:pt x="1260" y="21397"/>
                  <a:pt x="1368" y="21315"/>
                </a:cubicBezTo>
                <a:cubicBezTo>
                  <a:pt x="1407" y="21285"/>
                  <a:pt x="1445" y="21301"/>
                  <a:pt x="1462" y="21355"/>
                </a:cubicBezTo>
                <a:cubicBezTo>
                  <a:pt x="1494" y="21455"/>
                  <a:pt x="1727" y="21478"/>
                  <a:pt x="1774" y="21387"/>
                </a:cubicBezTo>
                <a:cubicBezTo>
                  <a:pt x="1791" y="21352"/>
                  <a:pt x="1829" y="21357"/>
                  <a:pt x="1868" y="21396"/>
                </a:cubicBezTo>
                <a:cubicBezTo>
                  <a:pt x="1916" y="21444"/>
                  <a:pt x="1952" y="21436"/>
                  <a:pt x="1998" y="21367"/>
                </a:cubicBezTo>
                <a:cubicBezTo>
                  <a:pt x="2034" y="21315"/>
                  <a:pt x="2089" y="21274"/>
                  <a:pt x="2119" y="21274"/>
                </a:cubicBezTo>
                <a:cubicBezTo>
                  <a:pt x="2148" y="21274"/>
                  <a:pt x="2213" y="21227"/>
                  <a:pt x="2264" y="21171"/>
                </a:cubicBezTo>
                <a:cubicBezTo>
                  <a:pt x="2333" y="21095"/>
                  <a:pt x="2377" y="21085"/>
                  <a:pt x="2426" y="21135"/>
                </a:cubicBezTo>
                <a:cubicBezTo>
                  <a:pt x="2510" y="21220"/>
                  <a:pt x="2803" y="21146"/>
                  <a:pt x="2997" y="20990"/>
                </a:cubicBezTo>
                <a:cubicBezTo>
                  <a:pt x="3137" y="20879"/>
                  <a:pt x="3139" y="20879"/>
                  <a:pt x="3169" y="21017"/>
                </a:cubicBezTo>
                <a:cubicBezTo>
                  <a:pt x="3190" y="21116"/>
                  <a:pt x="3227" y="21149"/>
                  <a:pt x="3295" y="21127"/>
                </a:cubicBezTo>
                <a:cubicBezTo>
                  <a:pt x="3348" y="21110"/>
                  <a:pt x="3406" y="21125"/>
                  <a:pt x="3423" y="21159"/>
                </a:cubicBezTo>
                <a:cubicBezTo>
                  <a:pt x="3440" y="21192"/>
                  <a:pt x="3490" y="21201"/>
                  <a:pt x="3537" y="21178"/>
                </a:cubicBezTo>
                <a:cubicBezTo>
                  <a:pt x="3584" y="21155"/>
                  <a:pt x="3885" y="21109"/>
                  <a:pt x="4203" y="21077"/>
                </a:cubicBezTo>
                <a:cubicBezTo>
                  <a:pt x="4522" y="21045"/>
                  <a:pt x="4837" y="20994"/>
                  <a:pt x="4907" y="20962"/>
                </a:cubicBezTo>
                <a:cubicBezTo>
                  <a:pt x="4984" y="20926"/>
                  <a:pt x="5098" y="20924"/>
                  <a:pt x="5200" y="20959"/>
                </a:cubicBezTo>
                <a:cubicBezTo>
                  <a:pt x="5291" y="20991"/>
                  <a:pt x="5531" y="21003"/>
                  <a:pt x="5732" y="20983"/>
                </a:cubicBezTo>
                <a:cubicBezTo>
                  <a:pt x="5933" y="20964"/>
                  <a:pt x="6201" y="20976"/>
                  <a:pt x="6327" y="21012"/>
                </a:cubicBezTo>
                <a:cubicBezTo>
                  <a:pt x="6464" y="21051"/>
                  <a:pt x="6580" y="21055"/>
                  <a:pt x="6613" y="21022"/>
                </a:cubicBezTo>
                <a:cubicBezTo>
                  <a:pt x="6647" y="20987"/>
                  <a:pt x="6727" y="21013"/>
                  <a:pt x="6822" y="21091"/>
                </a:cubicBezTo>
                <a:cubicBezTo>
                  <a:pt x="7035" y="21268"/>
                  <a:pt x="7462" y="21534"/>
                  <a:pt x="7470" y="21495"/>
                </a:cubicBezTo>
                <a:cubicBezTo>
                  <a:pt x="7473" y="21477"/>
                  <a:pt x="7478" y="21432"/>
                  <a:pt x="7482" y="21396"/>
                </a:cubicBezTo>
                <a:cubicBezTo>
                  <a:pt x="7485" y="21360"/>
                  <a:pt x="7512" y="21310"/>
                  <a:pt x="7543" y="21286"/>
                </a:cubicBezTo>
                <a:cubicBezTo>
                  <a:pt x="7573" y="21261"/>
                  <a:pt x="7613" y="21193"/>
                  <a:pt x="7631" y="21132"/>
                </a:cubicBezTo>
                <a:cubicBezTo>
                  <a:pt x="7650" y="21072"/>
                  <a:pt x="7700" y="21022"/>
                  <a:pt x="7744" y="21022"/>
                </a:cubicBezTo>
                <a:cubicBezTo>
                  <a:pt x="7787" y="21022"/>
                  <a:pt x="7818" y="20986"/>
                  <a:pt x="7811" y="20942"/>
                </a:cubicBezTo>
                <a:cubicBezTo>
                  <a:pt x="7785" y="20787"/>
                  <a:pt x="8195" y="20885"/>
                  <a:pt x="8427" y="21089"/>
                </a:cubicBezTo>
                <a:cubicBezTo>
                  <a:pt x="8548" y="21195"/>
                  <a:pt x="8648" y="21266"/>
                  <a:pt x="8648" y="21247"/>
                </a:cubicBezTo>
                <a:cubicBezTo>
                  <a:pt x="8648" y="21229"/>
                  <a:pt x="8704" y="21239"/>
                  <a:pt x="8774" y="21271"/>
                </a:cubicBezTo>
                <a:cubicBezTo>
                  <a:pt x="8855" y="21309"/>
                  <a:pt x="8914" y="21308"/>
                  <a:pt x="8934" y="21269"/>
                </a:cubicBezTo>
                <a:cubicBezTo>
                  <a:pt x="8951" y="21235"/>
                  <a:pt x="8988" y="21225"/>
                  <a:pt x="9015" y="21245"/>
                </a:cubicBezTo>
                <a:cubicBezTo>
                  <a:pt x="9042" y="21265"/>
                  <a:pt x="9056" y="21245"/>
                  <a:pt x="9048" y="21199"/>
                </a:cubicBezTo>
                <a:cubicBezTo>
                  <a:pt x="9037" y="21132"/>
                  <a:pt x="9274" y="21120"/>
                  <a:pt x="10323" y="21137"/>
                </a:cubicBezTo>
                <a:cubicBezTo>
                  <a:pt x="11031" y="21148"/>
                  <a:pt x="11636" y="21182"/>
                  <a:pt x="11667" y="21214"/>
                </a:cubicBezTo>
                <a:cubicBezTo>
                  <a:pt x="11698" y="21245"/>
                  <a:pt x="11738" y="21256"/>
                  <a:pt x="11755" y="21235"/>
                </a:cubicBezTo>
                <a:cubicBezTo>
                  <a:pt x="11772" y="21215"/>
                  <a:pt x="11917" y="21273"/>
                  <a:pt x="12076" y="21365"/>
                </a:cubicBezTo>
                <a:cubicBezTo>
                  <a:pt x="12305" y="21497"/>
                  <a:pt x="12382" y="21517"/>
                  <a:pt x="12439" y="21459"/>
                </a:cubicBezTo>
                <a:cubicBezTo>
                  <a:pt x="12496" y="21401"/>
                  <a:pt x="12518" y="21405"/>
                  <a:pt x="12543" y="21485"/>
                </a:cubicBezTo>
                <a:cubicBezTo>
                  <a:pt x="12564" y="21549"/>
                  <a:pt x="12659" y="21586"/>
                  <a:pt x="12774" y="21588"/>
                </a:cubicBezTo>
                <a:cubicBezTo>
                  <a:pt x="12889" y="21591"/>
                  <a:pt x="13023" y="21561"/>
                  <a:pt x="13121" y="21499"/>
                </a:cubicBezTo>
                <a:cubicBezTo>
                  <a:pt x="13265" y="21409"/>
                  <a:pt x="13790" y="21402"/>
                  <a:pt x="13986" y="21487"/>
                </a:cubicBezTo>
                <a:cubicBezTo>
                  <a:pt x="14069" y="21524"/>
                  <a:pt x="14104" y="21499"/>
                  <a:pt x="14151" y="21372"/>
                </a:cubicBezTo>
                <a:cubicBezTo>
                  <a:pt x="14184" y="21283"/>
                  <a:pt x="14230" y="21212"/>
                  <a:pt x="14252" y="21216"/>
                </a:cubicBezTo>
                <a:cubicBezTo>
                  <a:pt x="14367" y="21239"/>
                  <a:pt x="14474" y="21199"/>
                  <a:pt x="14555" y="21101"/>
                </a:cubicBezTo>
                <a:cubicBezTo>
                  <a:pt x="14634" y="21004"/>
                  <a:pt x="14766" y="20988"/>
                  <a:pt x="15629" y="20983"/>
                </a:cubicBezTo>
                <a:cubicBezTo>
                  <a:pt x="16169" y="20980"/>
                  <a:pt x="16866" y="20959"/>
                  <a:pt x="17178" y="20935"/>
                </a:cubicBezTo>
                <a:cubicBezTo>
                  <a:pt x="18379" y="20844"/>
                  <a:pt x="18540" y="20845"/>
                  <a:pt x="18604" y="20940"/>
                </a:cubicBezTo>
                <a:cubicBezTo>
                  <a:pt x="18638" y="20990"/>
                  <a:pt x="18732" y="21071"/>
                  <a:pt x="18813" y="21123"/>
                </a:cubicBezTo>
                <a:cubicBezTo>
                  <a:pt x="18894" y="21174"/>
                  <a:pt x="18946" y="21243"/>
                  <a:pt x="18929" y="21276"/>
                </a:cubicBezTo>
                <a:cubicBezTo>
                  <a:pt x="18888" y="21358"/>
                  <a:pt x="19160" y="21478"/>
                  <a:pt x="19262" y="21423"/>
                </a:cubicBezTo>
                <a:cubicBezTo>
                  <a:pt x="19307" y="21398"/>
                  <a:pt x="19368" y="21383"/>
                  <a:pt x="19400" y="21389"/>
                </a:cubicBezTo>
                <a:cubicBezTo>
                  <a:pt x="19432" y="21395"/>
                  <a:pt x="19555" y="21280"/>
                  <a:pt x="19674" y="21132"/>
                </a:cubicBezTo>
                <a:cubicBezTo>
                  <a:pt x="19855" y="20907"/>
                  <a:pt x="19887" y="20832"/>
                  <a:pt x="19871" y="20657"/>
                </a:cubicBezTo>
                <a:cubicBezTo>
                  <a:pt x="19857" y="20503"/>
                  <a:pt x="19885" y="20406"/>
                  <a:pt x="19975" y="20287"/>
                </a:cubicBezTo>
                <a:cubicBezTo>
                  <a:pt x="20046" y="20194"/>
                  <a:pt x="20088" y="20076"/>
                  <a:pt x="20074" y="20011"/>
                </a:cubicBezTo>
                <a:cubicBezTo>
                  <a:pt x="20060" y="19947"/>
                  <a:pt x="20093" y="19848"/>
                  <a:pt x="20151" y="19785"/>
                </a:cubicBezTo>
                <a:cubicBezTo>
                  <a:pt x="20207" y="19723"/>
                  <a:pt x="20287" y="19573"/>
                  <a:pt x="20328" y="19452"/>
                </a:cubicBezTo>
                <a:cubicBezTo>
                  <a:pt x="20370" y="19330"/>
                  <a:pt x="20473" y="19125"/>
                  <a:pt x="20557" y="18998"/>
                </a:cubicBezTo>
                <a:cubicBezTo>
                  <a:pt x="20640" y="18870"/>
                  <a:pt x="20708" y="18723"/>
                  <a:pt x="20708" y="18669"/>
                </a:cubicBezTo>
                <a:cubicBezTo>
                  <a:pt x="20708" y="18615"/>
                  <a:pt x="20784" y="18465"/>
                  <a:pt x="20878" y="18335"/>
                </a:cubicBezTo>
                <a:cubicBezTo>
                  <a:pt x="21200" y="17888"/>
                  <a:pt x="21278" y="17661"/>
                  <a:pt x="21205" y="17396"/>
                </a:cubicBezTo>
                <a:cubicBezTo>
                  <a:pt x="21183" y="17317"/>
                  <a:pt x="21224" y="16926"/>
                  <a:pt x="21303" y="16453"/>
                </a:cubicBezTo>
                <a:cubicBezTo>
                  <a:pt x="21378" y="16009"/>
                  <a:pt x="21445" y="15430"/>
                  <a:pt x="21453" y="15166"/>
                </a:cubicBezTo>
                <a:cubicBezTo>
                  <a:pt x="21461" y="14902"/>
                  <a:pt x="21483" y="14658"/>
                  <a:pt x="21500" y="14623"/>
                </a:cubicBezTo>
                <a:cubicBezTo>
                  <a:pt x="21518" y="14589"/>
                  <a:pt x="21541" y="13772"/>
                  <a:pt x="21554" y="12808"/>
                </a:cubicBezTo>
                <a:cubicBezTo>
                  <a:pt x="21576" y="11057"/>
                  <a:pt x="21528" y="10232"/>
                  <a:pt x="21380" y="9896"/>
                </a:cubicBezTo>
                <a:cubicBezTo>
                  <a:pt x="21349" y="9825"/>
                  <a:pt x="21338" y="9769"/>
                  <a:pt x="21357" y="9769"/>
                </a:cubicBezTo>
                <a:cubicBezTo>
                  <a:pt x="21375" y="9769"/>
                  <a:pt x="21368" y="9733"/>
                  <a:pt x="21339" y="9690"/>
                </a:cubicBezTo>
                <a:cubicBezTo>
                  <a:pt x="21259" y="9572"/>
                  <a:pt x="21251" y="9326"/>
                  <a:pt x="21317" y="9046"/>
                </a:cubicBezTo>
                <a:cubicBezTo>
                  <a:pt x="21368" y="8830"/>
                  <a:pt x="21362" y="8762"/>
                  <a:pt x="21272" y="8535"/>
                </a:cubicBezTo>
                <a:cubicBezTo>
                  <a:pt x="21215" y="8391"/>
                  <a:pt x="21174" y="8248"/>
                  <a:pt x="21181" y="8218"/>
                </a:cubicBezTo>
                <a:cubicBezTo>
                  <a:pt x="21210" y="8095"/>
                  <a:pt x="21057" y="7706"/>
                  <a:pt x="20901" y="7503"/>
                </a:cubicBezTo>
                <a:cubicBezTo>
                  <a:pt x="20680" y="7213"/>
                  <a:pt x="20438" y="6562"/>
                  <a:pt x="20511" y="6453"/>
                </a:cubicBezTo>
                <a:cubicBezTo>
                  <a:pt x="20550" y="6397"/>
                  <a:pt x="20548" y="6344"/>
                  <a:pt x="20499" y="6273"/>
                </a:cubicBezTo>
                <a:cubicBezTo>
                  <a:pt x="20462" y="6219"/>
                  <a:pt x="20427" y="6119"/>
                  <a:pt x="20423" y="6052"/>
                </a:cubicBezTo>
                <a:cubicBezTo>
                  <a:pt x="20419" y="5986"/>
                  <a:pt x="20368" y="5868"/>
                  <a:pt x="20308" y="5791"/>
                </a:cubicBezTo>
                <a:cubicBezTo>
                  <a:pt x="20249" y="5713"/>
                  <a:pt x="20155" y="5508"/>
                  <a:pt x="20099" y="5335"/>
                </a:cubicBezTo>
                <a:cubicBezTo>
                  <a:pt x="20044" y="5162"/>
                  <a:pt x="19973" y="5023"/>
                  <a:pt x="19942" y="5023"/>
                </a:cubicBezTo>
                <a:cubicBezTo>
                  <a:pt x="19863" y="5023"/>
                  <a:pt x="19614" y="4560"/>
                  <a:pt x="19652" y="4485"/>
                </a:cubicBezTo>
                <a:cubicBezTo>
                  <a:pt x="19669" y="4451"/>
                  <a:pt x="19624" y="4396"/>
                  <a:pt x="19552" y="4362"/>
                </a:cubicBezTo>
                <a:cubicBezTo>
                  <a:pt x="19479" y="4329"/>
                  <a:pt x="19420" y="4275"/>
                  <a:pt x="19420" y="4242"/>
                </a:cubicBezTo>
                <a:cubicBezTo>
                  <a:pt x="19420" y="4209"/>
                  <a:pt x="19338" y="4078"/>
                  <a:pt x="19238" y="3949"/>
                </a:cubicBezTo>
                <a:cubicBezTo>
                  <a:pt x="19139" y="3821"/>
                  <a:pt x="19059" y="3667"/>
                  <a:pt x="19059" y="3608"/>
                </a:cubicBezTo>
                <a:cubicBezTo>
                  <a:pt x="19059" y="3550"/>
                  <a:pt x="19004" y="3440"/>
                  <a:pt x="18935" y="3361"/>
                </a:cubicBezTo>
                <a:cubicBezTo>
                  <a:pt x="18849" y="3263"/>
                  <a:pt x="18798" y="3116"/>
                  <a:pt x="18773" y="2893"/>
                </a:cubicBezTo>
                <a:cubicBezTo>
                  <a:pt x="18754" y="2715"/>
                  <a:pt x="18714" y="2532"/>
                  <a:pt x="18683" y="2485"/>
                </a:cubicBezTo>
                <a:cubicBezTo>
                  <a:pt x="18609" y="2374"/>
                  <a:pt x="18590" y="2267"/>
                  <a:pt x="18571" y="1832"/>
                </a:cubicBezTo>
                <a:cubicBezTo>
                  <a:pt x="18562" y="1633"/>
                  <a:pt x="18574" y="1453"/>
                  <a:pt x="18600" y="1433"/>
                </a:cubicBezTo>
                <a:cubicBezTo>
                  <a:pt x="18680" y="1373"/>
                  <a:pt x="18651" y="1160"/>
                  <a:pt x="18547" y="1032"/>
                </a:cubicBezTo>
                <a:cubicBezTo>
                  <a:pt x="18464" y="931"/>
                  <a:pt x="18423" y="922"/>
                  <a:pt x="18303" y="977"/>
                </a:cubicBezTo>
                <a:cubicBezTo>
                  <a:pt x="18088" y="1075"/>
                  <a:pt x="17733" y="944"/>
                  <a:pt x="17631" y="727"/>
                </a:cubicBezTo>
                <a:cubicBezTo>
                  <a:pt x="17474" y="394"/>
                  <a:pt x="17365" y="342"/>
                  <a:pt x="16921" y="394"/>
                </a:cubicBezTo>
                <a:cubicBezTo>
                  <a:pt x="16574" y="434"/>
                  <a:pt x="16517" y="427"/>
                  <a:pt x="16498" y="339"/>
                </a:cubicBezTo>
                <a:cubicBezTo>
                  <a:pt x="16456" y="142"/>
                  <a:pt x="16128" y="-9"/>
                  <a:pt x="15761" y="0"/>
                </a:cubicBezTo>
                <a:close/>
              </a:path>
            </a:pathLst>
          </a:custGeom>
          <a:ln w="12700">
            <a:miter lim="400000"/>
          </a:ln>
          <a:effectLst>
            <a:outerShdw blurRad="190500" dist="8455" dir="5400000" rotWithShape="0">
              <a:srgbClr val="000000"/>
            </a:outerShdw>
          </a:effectLst>
        </p:spPr>
      </p:pic>
      <p:sp>
        <p:nvSpPr>
          <p:cNvPr id="4" name="مربع نص 3"/>
          <p:cNvSpPr txBox="1"/>
          <p:nvPr/>
        </p:nvSpPr>
        <p:spPr>
          <a:xfrm>
            <a:off x="899592" y="4581128"/>
            <a:ext cx="3816424" cy="523220"/>
          </a:xfrm>
          <a:prstGeom prst="rect">
            <a:avLst/>
          </a:prstGeom>
          <a:noFill/>
        </p:spPr>
        <p:txBody>
          <a:bodyPr wrap="square" rtlCol="1">
            <a:spAutoFit/>
          </a:bodyPr>
          <a:lstStyle/>
          <a:p>
            <a:r>
              <a:rPr lang="en-US" sz="2800" b="1" dirty="0" smtClean="0">
                <a:solidFill>
                  <a:schemeClr val="accent6">
                    <a:lumMod val="50000"/>
                  </a:schemeClr>
                </a:solidFill>
              </a:rPr>
              <a:t>RAWAN AL-YAHYA</a:t>
            </a:r>
            <a:endParaRPr lang="ar-SA" sz="2800" b="1" dirty="0">
              <a:solidFill>
                <a:schemeClr val="accent6">
                  <a:lumMod val="50000"/>
                </a:schemeClr>
              </a:solidFill>
            </a:endParaRPr>
          </a:p>
        </p:txBody>
      </p:sp>
    </p:spTree>
    <p:extLst>
      <p:ext uri="{BB962C8B-B14F-4D97-AF65-F5344CB8AC3E}">
        <p14:creationId xmlns:p14="http://schemas.microsoft.com/office/powerpoint/2010/main" val="22498285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61"/>
          <p:cNvSpPr txBox="1">
            <a:spLocks/>
          </p:cNvSpPr>
          <p:nvPr/>
        </p:nvSpPr>
        <p:spPr>
          <a:xfrm>
            <a:off x="683568" y="2575751"/>
            <a:ext cx="7848872" cy="1717345"/>
          </a:xfrm>
          <a:prstGeom prst="rect">
            <a:avLst/>
          </a:prstGeom>
        </p:spPr>
        <p:txBody>
          <a:bodyPr/>
          <a:lstStyle>
            <a:lvl1pPr marL="0" indent="0" algn="ctr" defTabSz="914400" rtl="1" eaLnBrk="1" latinLnBrk="0" hangingPunct="1">
              <a:spcBef>
                <a:spcPct val="20000"/>
              </a:spcBef>
              <a:buClrTx/>
              <a:buSzTx/>
              <a:buFont typeface="Arial" pitchFamily="34" charset="0"/>
              <a:buNone/>
              <a:defRPr sz="3200" kern="1200" spc="64">
                <a:solidFill>
                  <a:srgbClr val="000000"/>
                </a:solidFill>
                <a:latin typeface="Avenir Heavy"/>
                <a:ea typeface="Avenir Heavy"/>
                <a:cs typeface="Avenir Heavy"/>
                <a:sym typeface="Avenir Heavy"/>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r" defTabSz="914400" rtl="1"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r" defTabSz="914400" rtl="1"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r>
              <a:rPr lang="en-US" sz="2400" b="1" dirty="0">
                <a:solidFill>
                  <a:schemeClr val="tx1">
                    <a:lumMod val="95000"/>
                    <a:lumOff val="5000"/>
                  </a:schemeClr>
                </a:solidFill>
                <a:latin typeface="+mn-lt"/>
                <a:ea typeface="+mn-ea"/>
                <a:cs typeface="+mn-cs"/>
              </a:rPr>
              <a:t>People who are obese, compared to those with a normal or healthy weight, are at increased risk for many serious diseases and health conditions, including the following;</a:t>
            </a:r>
          </a:p>
        </p:txBody>
      </p:sp>
      <p:pic>
        <p:nvPicPr>
          <p:cNvPr id="8" name="pasted-image.tiff"/>
          <p:cNvPicPr>
            <a:picLocks noChangeAspect="1"/>
          </p:cNvPicPr>
          <p:nvPr/>
        </p:nvPicPr>
        <p:blipFill>
          <a:blip r:embed="rId2">
            <a:extLst/>
          </a:blip>
          <a:stretch>
            <a:fillRect/>
          </a:stretch>
        </p:blipFill>
        <p:spPr>
          <a:xfrm>
            <a:off x="5868144" y="3789040"/>
            <a:ext cx="2914754" cy="2711605"/>
          </a:xfrm>
          <a:prstGeom prst="rect">
            <a:avLst/>
          </a:prstGeom>
          <a:ln w="12700">
            <a:miter lim="400000"/>
          </a:ln>
          <a:effectLst>
            <a:outerShdw blurRad="190500" dist="8455" dir="5400000" rotWithShape="0">
              <a:srgbClr val="000000"/>
            </a:outerShdw>
          </a:effectLst>
        </p:spPr>
      </p:pic>
      <p:pic>
        <p:nvPicPr>
          <p:cNvPr id="9" name="pasted-image.tiff"/>
          <p:cNvPicPr>
            <a:picLocks noChangeAspect="1"/>
          </p:cNvPicPr>
          <p:nvPr/>
        </p:nvPicPr>
        <p:blipFill>
          <a:blip r:embed="rId3">
            <a:extLst/>
          </a:blip>
          <a:srcRect l="490" t="5" r="462"/>
          <a:stretch>
            <a:fillRect/>
          </a:stretch>
        </p:blipFill>
        <p:spPr>
          <a:xfrm>
            <a:off x="363781" y="152806"/>
            <a:ext cx="2119988" cy="2379973"/>
          </a:xfrm>
          <a:custGeom>
            <a:avLst/>
            <a:gdLst/>
            <a:ahLst/>
            <a:cxnLst>
              <a:cxn ang="0">
                <a:pos x="wd2" y="hd2"/>
              </a:cxn>
              <a:cxn ang="5400000">
                <a:pos x="wd2" y="hd2"/>
              </a:cxn>
              <a:cxn ang="10800000">
                <a:pos x="wd2" y="hd2"/>
              </a:cxn>
              <a:cxn ang="16200000">
                <a:pos x="wd2" y="hd2"/>
              </a:cxn>
            </a:cxnLst>
            <a:rect l="0" t="0" r="r" b="b"/>
            <a:pathLst>
              <a:path w="21335" h="21600" extrusionOk="0">
                <a:moveTo>
                  <a:pt x="10666" y="0"/>
                </a:moveTo>
                <a:cubicBezTo>
                  <a:pt x="10488" y="0"/>
                  <a:pt x="10308" y="14"/>
                  <a:pt x="10251" y="40"/>
                </a:cubicBezTo>
                <a:cubicBezTo>
                  <a:pt x="10203" y="62"/>
                  <a:pt x="10030" y="116"/>
                  <a:pt x="9865" y="159"/>
                </a:cubicBezTo>
                <a:cubicBezTo>
                  <a:pt x="8978" y="389"/>
                  <a:pt x="8290" y="986"/>
                  <a:pt x="7986" y="1789"/>
                </a:cubicBezTo>
                <a:cubicBezTo>
                  <a:pt x="7820" y="2226"/>
                  <a:pt x="7822" y="3009"/>
                  <a:pt x="7991" y="3401"/>
                </a:cubicBezTo>
                <a:cubicBezTo>
                  <a:pt x="8384" y="4316"/>
                  <a:pt x="9075" y="4868"/>
                  <a:pt x="10090" y="5076"/>
                </a:cubicBezTo>
                <a:cubicBezTo>
                  <a:pt x="11666" y="5400"/>
                  <a:pt x="13251" y="4412"/>
                  <a:pt x="13491" y="2958"/>
                </a:cubicBezTo>
                <a:cubicBezTo>
                  <a:pt x="13697" y="1706"/>
                  <a:pt x="12807" y="455"/>
                  <a:pt x="11502" y="159"/>
                </a:cubicBezTo>
                <a:cubicBezTo>
                  <a:pt x="11317" y="116"/>
                  <a:pt x="11125" y="63"/>
                  <a:pt x="11077" y="40"/>
                </a:cubicBezTo>
                <a:cubicBezTo>
                  <a:pt x="11021" y="14"/>
                  <a:pt x="10845" y="0"/>
                  <a:pt x="10666" y="0"/>
                </a:cubicBezTo>
                <a:close/>
                <a:moveTo>
                  <a:pt x="13701" y="2893"/>
                </a:moveTo>
                <a:lnTo>
                  <a:pt x="13614" y="3210"/>
                </a:lnTo>
                <a:cubicBezTo>
                  <a:pt x="13567" y="3384"/>
                  <a:pt x="13549" y="3541"/>
                  <a:pt x="13572" y="3560"/>
                </a:cubicBezTo>
                <a:cubicBezTo>
                  <a:pt x="13595" y="3579"/>
                  <a:pt x="13800" y="3666"/>
                  <a:pt x="14027" y="3754"/>
                </a:cubicBezTo>
                <a:cubicBezTo>
                  <a:pt x="14604" y="3976"/>
                  <a:pt x="15214" y="4299"/>
                  <a:pt x="15726" y="4652"/>
                </a:cubicBezTo>
                <a:cubicBezTo>
                  <a:pt x="15966" y="4818"/>
                  <a:pt x="16185" y="4954"/>
                  <a:pt x="16213" y="4956"/>
                </a:cubicBezTo>
                <a:cubicBezTo>
                  <a:pt x="16299" y="4961"/>
                  <a:pt x="16752" y="4521"/>
                  <a:pt x="16715" y="4467"/>
                </a:cubicBezTo>
                <a:cubicBezTo>
                  <a:pt x="16672" y="4405"/>
                  <a:pt x="15999" y="3950"/>
                  <a:pt x="15630" y="3734"/>
                </a:cubicBezTo>
                <a:cubicBezTo>
                  <a:pt x="15273" y="3524"/>
                  <a:pt x="14436" y="3143"/>
                  <a:pt x="14020" y="3002"/>
                </a:cubicBezTo>
                <a:lnTo>
                  <a:pt x="13701" y="2893"/>
                </a:lnTo>
                <a:close/>
                <a:moveTo>
                  <a:pt x="7667" y="2895"/>
                </a:moveTo>
                <a:cubicBezTo>
                  <a:pt x="7643" y="2866"/>
                  <a:pt x="6923" y="3138"/>
                  <a:pt x="6467" y="3348"/>
                </a:cubicBezTo>
                <a:cubicBezTo>
                  <a:pt x="5900" y="3609"/>
                  <a:pt x="5363" y="3918"/>
                  <a:pt x="4902" y="4249"/>
                </a:cubicBezTo>
                <a:lnTo>
                  <a:pt x="4585" y="4476"/>
                </a:lnTo>
                <a:lnTo>
                  <a:pt x="4850" y="4717"/>
                </a:lnTo>
                <a:cubicBezTo>
                  <a:pt x="4995" y="4850"/>
                  <a:pt x="5123" y="4960"/>
                  <a:pt x="5134" y="4960"/>
                </a:cubicBezTo>
                <a:cubicBezTo>
                  <a:pt x="5145" y="4960"/>
                  <a:pt x="5314" y="4851"/>
                  <a:pt x="5510" y="4719"/>
                </a:cubicBezTo>
                <a:cubicBezTo>
                  <a:pt x="6205" y="4252"/>
                  <a:pt x="6649" y="4016"/>
                  <a:pt x="7395" y="3720"/>
                </a:cubicBezTo>
                <a:cubicBezTo>
                  <a:pt x="7626" y="3628"/>
                  <a:pt x="7822" y="3549"/>
                  <a:pt x="7830" y="3542"/>
                </a:cubicBezTo>
                <a:cubicBezTo>
                  <a:pt x="7843" y="3530"/>
                  <a:pt x="7690" y="2923"/>
                  <a:pt x="7667" y="2895"/>
                </a:cubicBezTo>
                <a:close/>
                <a:moveTo>
                  <a:pt x="2671" y="4153"/>
                </a:moveTo>
                <a:cubicBezTo>
                  <a:pt x="2001" y="4187"/>
                  <a:pt x="1361" y="4445"/>
                  <a:pt x="846" y="4911"/>
                </a:cubicBezTo>
                <a:cubicBezTo>
                  <a:pt x="271" y="5432"/>
                  <a:pt x="28" y="5957"/>
                  <a:pt x="25" y="6695"/>
                </a:cubicBezTo>
                <a:cubicBezTo>
                  <a:pt x="23" y="7140"/>
                  <a:pt x="107" y="7459"/>
                  <a:pt x="332" y="7864"/>
                </a:cubicBezTo>
                <a:cubicBezTo>
                  <a:pt x="704" y="8536"/>
                  <a:pt x="1380" y="9002"/>
                  <a:pt x="2243" y="9180"/>
                </a:cubicBezTo>
                <a:cubicBezTo>
                  <a:pt x="3153" y="9367"/>
                  <a:pt x="4163" y="9093"/>
                  <a:pt x="4843" y="8475"/>
                </a:cubicBezTo>
                <a:cubicBezTo>
                  <a:pt x="5375" y="7991"/>
                  <a:pt x="5642" y="7388"/>
                  <a:pt x="5641" y="6675"/>
                </a:cubicBezTo>
                <a:cubicBezTo>
                  <a:pt x="5640" y="5637"/>
                  <a:pt x="4951" y="4713"/>
                  <a:pt x="3893" y="4336"/>
                </a:cubicBezTo>
                <a:cubicBezTo>
                  <a:pt x="3487" y="4191"/>
                  <a:pt x="3074" y="4132"/>
                  <a:pt x="2671" y="4153"/>
                </a:cubicBezTo>
                <a:close/>
                <a:moveTo>
                  <a:pt x="18560" y="4175"/>
                </a:moveTo>
                <a:cubicBezTo>
                  <a:pt x="18145" y="4173"/>
                  <a:pt x="17945" y="4191"/>
                  <a:pt x="17737" y="4256"/>
                </a:cubicBezTo>
                <a:cubicBezTo>
                  <a:pt x="16478" y="4645"/>
                  <a:pt x="15739" y="5548"/>
                  <a:pt x="15739" y="6695"/>
                </a:cubicBezTo>
                <a:cubicBezTo>
                  <a:pt x="15739" y="7877"/>
                  <a:pt x="16564" y="8842"/>
                  <a:pt x="17846" y="9155"/>
                </a:cubicBezTo>
                <a:cubicBezTo>
                  <a:pt x="18117" y="9222"/>
                  <a:pt x="18321" y="9240"/>
                  <a:pt x="18637" y="9227"/>
                </a:cubicBezTo>
                <a:cubicBezTo>
                  <a:pt x="19417" y="9195"/>
                  <a:pt x="20015" y="8955"/>
                  <a:pt x="20561" y="8457"/>
                </a:cubicBezTo>
                <a:cubicBezTo>
                  <a:pt x="21079" y="7985"/>
                  <a:pt x="21335" y="7411"/>
                  <a:pt x="21335" y="6722"/>
                </a:cubicBezTo>
                <a:cubicBezTo>
                  <a:pt x="21335" y="5584"/>
                  <a:pt x="20658" y="4699"/>
                  <a:pt x="19485" y="4305"/>
                </a:cubicBezTo>
                <a:cubicBezTo>
                  <a:pt x="19162" y="4196"/>
                  <a:pt x="19034" y="4178"/>
                  <a:pt x="18560" y="4175"/>
                </a:cubicBezTo>
                <a:close/>
                <a:moveTo>
                  <a:pt x="10503" y="7135"/>
                </a:moveTo>
                <a:cubicBezTo>
                  <a:pt x="10125" y="7149"/>
                  <a:pt x="9750" y="7192"/>
                  <a:pt x="9514" y="7260"/>
                </a:cubicBezTo>
                <a:cubicBezTo>
                  <a:pt x="8148" y="7650"/>
                  <a:pt x="7182" y="8535"/>
                  <a:pt x="6762" y="9784"/>
                </a:cubicBezTo>
                <a:cubicBezTo>
                  <a:pt x="6650" y="10116"/>
                  <a:pt x="6632" y="10253"/>
                  <a:pt x="6631" y="10799"/>
                </a:cubicBezTo>
                <a:cubicBezTo>
                  <a:pt x="6629" y="11388"/>
                  <a:pt x="6638" y="11459"/>
                  <a:pt x="6784" y="11858"/>
                </a:cubicBezTo>
                <a:cubicBezTo>
                  <a:pt x="7067" y="12633"/>
                  <a:pt x="7539" y="13264"/>
                  <a:pt x="8151" y="13685"/>
                </a:cubicBezTo>
                <a:cubicBezTo>
                  <a:pt x="8726" y="14079"/>
                  <a:pt x="9436" y="14349"/>
                  <a:pt x="10108" y="14428"/>
                </a:cubicBezTo>
                <a:cubicBezTo>
                  <a:pt x="11055" y="14539"/>
                  <a:pt x="11909" y="14392"/>
                  <a:pt x="12731" y="13975"/>
                </a:cubicBezTo>
                <a:cubicBezTo>
                  <a:pt x="13081" y="13798"/>
                  <a:pt x="13195" y="13719"/>
                  <a:pt x="13533" y="13424"/>
                </a:cubicBezTo>
                <a:cubicBezTo>
                  <a:pt x="14073" y="12951"/>
                  <a:pt x="14449" y="12363"/>
                  <a:pt x="14636" y="11704"/>
                </a:cubicBezTo>
                <a:cubicBezTo>
                  <a:pt x="14749" y="11306"/>
                  <a:pt x="14773" y="10549"/>
                  <a:pt x="14688" y="10072"/>
                </a:cubicBezTo>
                <a:cubicBezTo>
                  <a:pt x="14629" y="9744"/>
                  <a:pt x="14391" y="9195"/>
                  <a:pt x="14151" y="8832"/>
                </a:cubicBezTo>
                <a:cubicBezTo>
                  <a:pt x="13622" y="8031"/>
                  <a:pt x="12603" y="7391"/>
                  <a:pt x="11522" y="7184"/>
                </a:cubicBezTo>
                <a:cubicBezTo>
                  <a:pt x="11266" y="7135"/>
                  <a:pt x="10882" y="7121"/>
                  <a:pt x="10503" y="7135"/>
                </a:cubicBezTo>
                <a:close/>
                <a:moveTo>
                  <a:pt x="1598" y="9164"/>
                </a:moveTo>
                <a:lnTo>
                  <a:pt x="1571" y="9282"/>
                </a:lnTo>
                <a:cubicBezTo>
                  <a:pt x="1363" y="10160"/>
                  <a:pt x="1432" y="12400"/>
                  <a:pt x="1667" y="12400"/>
                </a:cubicBezTo>
                <a:cubicBezTo>
                  <a:pt x="1802" y="12400"/>
                  <a:pt x="1798" y="12490"/>
                  <a:pt x="1660" y="12545"/>
                </a:cubicBezTo>
                <a:cubicBezTo>
                  <a:pt x="1206" y="12725"/>
                  <a:pt x="726" y="13093"/>
                  <a:pt x="468" y="13460"/>
                </a:cubicBezTo>
                <a:cubicBezTo>
                  <a:pt x="-265" y="14500"/>
                  <a:pt x="-124" y="15841"/>
                  <a:pt x="804" y="16678"/>
                </a:cubicBezTo>
                <a:cubicBezTo>
                  <a:pt x="1148" y="16989"/>
                  <a:pt x="1832" y="17326"/>
                  <a:pt x="2268" y="17398"/>
                </a:cubicBezTo>
                <a:cubicBezTo>
                  <a:pt x="3204" y="17553"/>
                  <a:pt x="4180" y="17285"/>
                  <a:pt x="4835" y="16693"/>
                </a:cubicBezTo>
                <a:cubicBezTo>
                  <a:pt x="5201" y="16363"/>
                  <a:pt x="5365" y="16122"/>
                  <a:pt x="5542" y="15648"/>
                </a:cubicBezTo>
                <a:cubicBezTo>
                  <a:pt x="5683" y="15272"/>
                  <a:pt x="5698" y="14523"/>
                  <a:pt x="5575" y="14158"/>
                </a:cubicBezTo>
                <a:cubicBezTo>
                  <a:pt x="5372" y="13558"/>
                  <a:pt x="4796" y="12905"/>
                  <a:pt x="4239" y="12648"/>
                </a:cubicBezTo>
                <a:cubicBezTo>
                  <a:pt x="3728" y="12411"/>
                  <a:pt x="3397" y="12337"/>
                  <a:pt x="2820" y="12329"/>
                </a:cubicBezTo>
                <a:cubicBezTo>
                  <a:pt x="2144" y="12320"/>
                  <a:pt x="2149" y="12322"/>
                  <a:pt x="2256" y="12249"/>
                </a:cubicBezTo>
                <a:cubicBezTo>
                  <a:pt x="2334" y="12195"/>
                  <a:pt x="2337" y="12162"/>
                  <a:pt x="2283" y="11923"/>
                </a:cubicBezTo>
                <a:cubicBezTo>
                  <a:pt x="2210" y="11600"/>
                  <a:pt x="2207" y="10006"/>
                  <a:pt x="2278" y="9642"/>
                </a:cubicBezTo>
                <a:lnTo>
                  <a:pt x="2327" y="9385"/>
                </a:lnTo>
                <a:lnTo>
                  <a:pt x="1964" y="9276"/>
                </a:lnTo>
                <a:lnTo>
                  <a:pt x="1598" y="9164"/>
                </a:lnTo>
                <a:close/>
                <a:moveTo>
                  <a:pt x="19705" y="9198"/>
                </a:moveTo>
                <a:cubicBezTo>
                  <a:pt x="19695" y="9198"/>
                  <a:pt x="19538" y="9242"/>
                  <a:pt x="19357" y="9296"/>
                </a:cubicBezTo>
                <a:lnTo>
                  <a:pt x="19028" y="9394"/>
                </a:lnTo>
                <a:lnTo>
                  <a:pt x="19070" y="9668"/>
                </a:lnTo>
                <a:cubicBezTo>
                  <a:pt x="19124" y="10025"/>
                  <a:pt x="19111" y="11732"/>
                  <a:pt x="19052" y="11994"/>
                </a:cubicBezTo>
                <a:lnTo>
                  <a:pt x="19008" y="12197"/>
                </a:lnTo>
                <a:lnTo>
                  <a:pt x="19359" y="12289"/>
                </a:lnTo>
                <a:cubicBezTo>
                  <a:pt x="19774" y="12396"/>
                  <a:pt x="19748" y="12422"/>
                  <a:pt x="19834" y="11836"/>
                </a:cubicBezTo>
                <a:cubicBezTo>
                  <a:pt x="19953" y="11030"/>
                  <a:pt x="19863" y="9198"/>
                  <a:pt x="19705" y="9198"/>
                </a:cubicBezTo>
                <a:close/>
                <a:moveTo>
                  <a:pt x="18543" y="12351"/>
                </a:moveTo>
                <a:cubicBezTo>
                  <a:pt x="18018" y="12354"/>
                  <a:pt x="17633" y="12440"/>
                  <a:pt x="17175" y="12657"/>
                </a:cubicBezTo>
                <a:cubicBezTo>
                  <a:pt x="15975" y="13226"/>
                  <a:pt x="15423" y="14562"/>
                  <a:pt x="15894" y="15761"/>
                </a:cubicBezTo>
                <a:cubicBezTo>
                  <a:pt x="16182" y="16493"/>
                  <a:pt x="16799" y="17031"/>
                  <a:pt x="17645" y="17291"/>
                </a:cubicBezTo>
                <a:cubicBezTo>
                  <a:pt x="18189" y="17458"/>
                  <a:pt x="18906" y="17453"/>
                  <a:pt x="19463" y="17278"/>
                </a:cubicBezTo>
                <a:cubicBezTo>
                  <a:pt x="20650" y="16905"/>
                  <a:pt x="21335" y="16031"/>
                  <a:pt x="21335" y="14887"/>
                </a:cubicBezTo>
                <a:cubicBezTo>
                  <a:pt x="21335" y="14004"/>
                  <a:pt x="20955" y="13306"/>
                  <a:pt x="20220" y="12835"/>
                </a:cubicBezTo>
                <a:cubicBezTo>
                  <a:pt x="19673" y="12485"/>
                  <a:pt x="19200" y="12348"/>
                  <a:pt x="18543" y="12351"/>
                </a:cubicBezTo>
                <a:close/>
                <a:moveTo>
                  <a:pt x="10657" y="16459"/>
                </a:moveTo>
                <a:cubicBezTo>
                  <a:pt x="8912" y="16461"/>
                  <a:pt x="7626" y="17823"/>
                  <a:pt x="7887" y="19392"/>
                </a:cubicBezTo>
                <a:cubicBezTo>
                  <a:pt x="8004" y="20097"/>
                  <a:pt x="8564" y="20845"/>
                  <a:pt x="9230" y="21181"/>
                </a:cubicBezTo>
                <a:cubicBezTo>
                  <a:pt x="9579" y="21357"/>
                  <a:pt x="10109" y="21511"/>
                  <a:pt x="10372" y="21511"/>
                </a:cubicBezTo>
                <a:cubicBezTo>
                  <a:pt x="10460" y="21511"/>
                  <a:pt x="10548" y="21531"/>
                  <a:pt x="10565" y="21555"/>
                </a:cubicBezTo>
                <a:cubicBezTo>
                  <a:pt x="10582" y="21580"/>
                  <a:pt x="10637" y="21600"/>
                  <a:pt x="10689" y="21600"/>
                </a:cubicBezTo>
                <a:cubicBezTo>
                  <a:pt x="10740" y="21600"/>
                  <a:pt x="10798" y="21580"/>
                  <a:pt x="10815" y="21555"/>
                </a:cubicBezTo>
                <a:cubicBezTo>
                  <a:pt x="10832" y="21531"/>
                  <a:pt x="10917" y="21511"/>
                  <a:pt x="11005" y="21511"/>
                </a:cubicBezTo>
                <a:cubicBezTo>
                  <a:pt x="11236" y="21511"/>
                  <a:pt x="11795" y="21357"/>
                  <a:pt x="12101" y="21210"/>
                </a:cubicBezTo>
                <a:cubicBezTo>
                  <a:pt x="12246" y="21140"/>
                  <a:pt x="12513" y="20950"/>
                  <a:pt x="12694" y="20788"/>
                </a:cubicBezTo>
                <a:cubicBezTo>
                  <a:pt x="13356" y="20199"/>
                  <a:pt x="13656" y="19319"/>
                  <a:pt x="13471" y="18511"/>
                </a:cubicBezTo>
                <a:cubicBezTo>
                  <a:pt x="13182" y="17252"/>
                  <a:pt x="12092" y="16458"/>
                  <a:pt x="10657" y="16459"/>
                </a:cubicBezTo>
                <a:close/>
                <a:moveTo>
                  <a:pt x="16199" y="16582"/>
                </a:moveTo>
                <a:lnTo>
                  <a:pt x="15805" y="16850"/>
                </a:lnTo>
                <a:cubicBezTo>
                  <a:pt x="15112" y="17320"/>
                  <a:pt x="14502" y="17637"/>
                  <a:pt x="13864" y="17860"/>
                </a:cubicBezTo>
                <a:cubicBezTo>
                  <a:pt x="13672" y="17927"/>
                  <a:pt x="13517" y="17999"/>
                  <a:pt x="13523" y="18020"/>
                </a:cubicBezTo>
                <a:cubicBezTo>
                  <a:pt x="13528" y="18042"/>
                  <a:pt x="13573" y="18187"/>
                  <a:pt x="13619" y="18342"/>
                </a:cubicBezTo>
                <a:cubicBezTo>
                  <a:pt x="13666" y="18497"/>
                  <a:pt x="13726" y="18623"/>
                  <a:pt x="13753" y="18623"/>
                </a:cubicBezTo>
                <a:cubicBezTo>
                  <a:pt x="13780" y="18623"/>
                  <a:pt x="14018" y="18541"/>
                  <a:pt x="14282" y="18440"/>
                </a:cubicBezTo>
                <a:cubicBezTo>
                  <a:pt x="15034" y="18151"/>
                  <a:pt x="15553" y="17879"/>
                  <a:pt x="16280" y="17392"/>
                </a:cubicBezTo>
                <a:lnTo>
                  <a:pt x="16748" y="17077"/>
                </a:lnTo>
                <a:lnTo>
                  <a:pt x="16473" y="16830"/>
                </a:lnTo>
                <a:lnTo>
                  <a:pt x="16199" y="16582"/>
                </a:lnTo>
                <a:close/>
                <a:moveTo>
                  <a:pt x="5179" y="16593"/>
                </a:moveTo>
                <a:lnTo>
                  <a:pt x="4899" y="16832"/>
                </a:lnTo>
                <a:cubicBezTo>
                  <a:pt x="4747" y="16962"/>
                  <a:pt x="4624" y="17077"/>
                  <a:pt x="4625" y="17088"/>
                </a:cubicBezTo>
                <a:cubicBezTo>
                  <a:pt x="4626" y="17100"/>
                  <a:pt x="4822" y="17244"/>
                  <a:pt x="5063" y="17409"/>
                </a:cubicBezTo>
                <a:cubicBezTo>
                  <a:pt x="5632" y="17801"/>
                  <a:pt x="6441" y="18217"/>
                  <a:pt x="7120" y="18467"/>
                </a:cubicBezTo>
                <a:lnTo>
                  <a:pt x="7664" y="18665"/>
                </a:lnTo>
                <a:lnTo>
                  <a:pt x="7726" y="18475"/>
                </a:lnTo>
                <a:cubicBezTo>
                  <a:pt x="7761" y="18371"/>
                  <a:pt x="7795" y="18217"/>
                  <a:pt x="7803" y="18132"/>
                </a:cubicBezTo>
                <a:cubicBezTo>
                  <a:pt x="7816" y="17984"/>
                  <a:pt x="7805" y="17974"/>
                  <a:pt x="7541" y="17880"/>
                </a:cubicBezTo>
                <a:cubicBezTo>
                  <a:pt x="6860" y="17639"/>
                  <a:pt x="6052" y="17214"/>
                  <a:pt x="5424" y="16767"/>
                </a:cubicBezTo>
                <a:lnTo>
                  <a:pt x="5179" y="16593"/>
                </a:lnTo>
                <a:close/>
              </a:path>
            </a:pathLst>
          </a:cu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42859373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65"/>
          <p:cNvSpPr txBox="1">
            <a:spLocks/>
          </p:cNvSpPr>
          <p:nvPr/>
        </p:nvSpPr>
        <p:spPr>
          <a:xfrm>
            <a:off x="471173" y="692696"/>
            <a:ext cx="8280920" cy="4248472"/>
          </a:xfrm>
          <a:prstGeom prst="rect">
            <a:avLst/>
          </a:prstGeom>
        </p:spPr>
        <p:txBody>
          <a:bodyPr/>
          <a:lstStyle>
            <a:lvl1pPr marL="342900" indent="-228600" algn="r" defTabSz="914400" rtl="1"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r" defTabSz="914400" rtl="1"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r" defTabSz="914400" rtl="1"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lgn="l" defTabSz="443484" rtl="0">
              <a:lnSpc>
                <a:spcPct val="90000"/>
              </a:lnSpc>
              <a:spcBef>
                <a:spcPts val="1900"/>
              </a:spcBef>
              <a:buClrTx/>
              <a:buFont typeface="Arial" pitchFamily="34" charset="0"/>
              <a:buNone/>
              <a:defRPr sz="2910" spc="58">
                <a:solidFill>
                  <a:schemeClr val="accent5">
                    <a:satOff val="-8700"/>
                    <a:lumOff val="-21853"/>
                  </a:schemeClr>
                </a:solidFill>
                <a:latin typeface="Avenir Heavy"/>
                <a:ea typeface="Avenir Heavy"/>
                <a:cs typeface="Avenir Heavy"/>
                <a:sym typeface="Avenir Heavy"/>
              </a:defRPr>
            </a:pPr>
            <a:r>
              <a:rPr lang="en-US" b="1" spc="58" dirty="0" smtClean="0">
                <a:solidFill>
                  <a:schemeClr val="accent5">
                    <a:satOff val="-8700"/>
                    <a:lumOff val="-21853"/>
                  </a:schemeClr>
                </a:solidFill>
                <a:ea typeface="Avenir Heavy"/>
                <a:cs typeface="Avenir Heavy"/>
                <a:sym typeface="Avenir Heavy"/>
              </a:rPr>
              <a:t>Obesity and Mortality:</a:t>
            </a:r>
          </a:p>
          <a:p>
            <a:pPr marL="369570" indent="-369570" algn="l" defTabSz="443484" rtl="0">
              <a:lnSpc>
                <a:spcPct val="90000"/>
              </a:lnSpc>
              <a:spcBef>
                <a:spcPts val="1900"/>
              </a:spcBef>
              <a:defRPr sz="2716" spc="54">
                <a:solidFill>
                  <a:srgbClr val="000000"/>
                </a:solidFill>
              </a:defRPr>
            </a:pPr>
            <a:r>
              <a:rPr lang="en-US" sz="2000" b="1" spc="54" dirty="0" smtClean="0">
                <a:solidFill>
                  <a:srgbClr val="000000"/>
                </a:solidFill>
              </a:rPr>
              <a:t>Several epidemiologic studies found that mortality begins to increase with BMIs above 25 kg/m</a:t>
            </a:r>
            <a:r>
              <a:rPr lang="en-US" sz="2000" b="1" spc="15" baseline="64432" dirty="0" smtClean="0">
                <a:solidFill>
                  <a:srgbClr val="000000"/>
                </a:solidFill>
              </a:rPr>
              <a:t>2</a:t>
            </a:r>
            <a:r>
              <a:rPr lang="en-US" sz="2000" b="1" spc="54" dirty="0" smtClean="0">
                <a:solidFill>
                  <a:srgbClr val="000000"/>
                </a:solidFill>
              </a:rPr>
              <a:t>. </a:t>
            </a:r>
          </a:p>
          <a:p>
            <a:pPr marL="369570" indent="-369570" algn="l" defTabSz="443484" rtl="0">
              <a:lnSpc>
                <a:spcPct val="90000"/>
              </a:lnSpc>
              <a:spcBef>
                <a:spcPts val="1900"/>
              </a:spcBef>
              <a:defRPr sz="2716" spc="54">
                <a:solidFill>
                  <a:srgbClr val="000000"/>
                </a:solidFill>
              </a:defRPr>
            </a:pPr>
            <a:r>
              <a:rPr lang="en-US" sz="2000" b="1" spc="54" dirty="0" smtClean="0">
                <a:solidFill>
                  <a:srgbClr val="000000"/>
                </a:solidFill>
              </a:rPr>
              <a:t>Persons with a </a:t>
            </a:r>
            <a:r>
              <a:rPr lang="en-US" sz="2000" b="1" u="sng" spc="54" dirty="0" smtClean="0">
                <a:solidFill>
                  <a:srgbClr val="FF9300"/>
                </a:solidFill>
              </a:rPr>
              <a:t>BMI of 30 kg/m</a:t>
            </a:r>
            <a:r>
              <a:rPr lang="en-US" sz="2000" b="1" u="sng" spc="15" baseline="64432" dirty="0" smtClean="0">
                <a:solidFill>
                  <a:srgbClr val="FF9300"/>
                </a:solidFill>
              </a:rPr>
              <a:t>2 </a:t>
            </a:r>
            <a:r>
              <a:rPr lang="en-US" sz="2000" b="1" u="sng" spc="54" dirty="0" smtClean="0">
                <a:solidFill>
                  <a:srgbClr val="FF9300"/>
                </a:solidFill>
              </a:rPr>
              <a:t>or above have an increased mortality rate by 50 to 100 percent</a:t>
            </a:r>
            <a:r>
              <a:rPr lang="en-US" sz="2000" b="1" spc="54" dirty="0" smtClean="0">
                <a:solidFill>
                  <a:srgbClr val="000000"/>
                </a:solidFill>
              </a:rPr>
              <a:t> above that of persons with BMIs in the range of 20 to 25 kg/m</a:t>
            </a:r>
            <a:r>
              <a:rPr lang="en-US" sz="2000" b="1" spc="15" baseline="64432" dirty="0" smtClean="0">
                <a:solidFill>
                  <a:srgbClr val="000000"/>
                </a:solidFill>
              </a:rPr>
              <a:t>2</a:t>
            </a:r>
            <a:r>
              <a:rPr lang="en-US" sz="2000" b="1" spc="54" dirty="0" smtClean="0">
                <a:solidFill>
                  <a:srgbClr val="000000"/>
                </a:solidFill>
              </a:rPr>
              <a:t>. usually due to cardiovascular disease.</a:t>
            </a:r>
          </a:p>
          <a:p>
            <a:pPr marL="369570" indent="-369570" algn="l" defTabSz="443484" rtl="0">
              <a:lnSpc>
                <a:spcPct val="90000"/>
              </a:lnSpc>
              <a:spcBef>
                <a:spcPts val="1900"/>
              </a:spcBef>
              <a:defRPr sz="2716" spc="54"/>
            </a:pPr>
            <a:r>
              <a:rPr lang="en-US" sz="2000" b="1" spc="54" dirty="0" smtClean="0">
                <a:solidFill>
                  <a:srgbClr val="000000"/>
                </a:solidFill>
              </a:rPr>
              <a:t>BMI of &gt;40 carries a threefold increase in mortality. </a:t>
            </a:r>
          </a:p>
          <a:p>
            <a:pPr marL="369570" indent="-369570" algn="l" defTabSz="443484" rtl="0">
              <a:lnSpc>
                <a:spcPct val="90000"/>
              </a:lnSpc>
              <a:spcBef>
                <a:spcPts val="1900"/>
              </a:spcBef>
              <a:defRPr sz="2716" spc="54"/>
            </a:pPr>
            <a:r>
              <a:rPr lang="en-US" sz="2000" b="1" dirty="0">
                <a:solidFill>
                  <a:srgbClr val="7030A0"/>
                </a:solidFill>
              </a:rPr>
              <a:t>Global status report on </a:t>
            </a:r>
            <a:r>
              <a:rPr lang="en-US" sz="2000" b="1" dirty="0" smtClean="0">
                <a:solidFill>
                  <a:srgbClr val="7030A0"/>
                </a:solidFill>
              </a:rPr>
              <a:t>non-communicable </a:t>
            </a:r>
            <a:r>
              <a:rPr lang="en-US" sz="2000" b="1" dirty="0">
                <a:solidFill>
                  <a:srgbClr val="7030A0"/>
                </a:solidFill>
              </a:rPr>
              <a:t>diseases </a:t>
            </a:r>
            <a:r>
              <a:rPr lang="en-US" sz="2000" b="1" dirty="0" smtClean="0">
                <a:solidFill>
                  <a:srgbClr val="7030A0"/>
                </a:solidFill>
              </a:rPr>
              <a:t>2010 published by WHO estimated that </a:t>
            </a:r>
            <a:r>
              <a:rPr lang="en-US" sz="2000" b="1" u="sng" dirty="0" smtClean="0">
                <a:solidFill>
                  <a:srgbClr val="FF0000"/>
                </a:solidFill>
              </a:rPr>
              <a:t>2.8 </a:t>
            </a:r>
            <a:r>
              <a:rPr lang="en-US" sz="2000" b="1" u="sng" dirty="0">
                <a:solidFill>
                  <a:srgbClr val="FF0000"/>
                </a:solidFill>
              </a:rPr>
              <a:t>million people die </a:t>
            </a:r>
            <a:r>
              <a:rPr lang="en-US" sz="2000" b="1" dirty="0">
                <a:solidFill>
                  <a:srgbClr val="7030A0"/>
                </a:solidFill>
              </a:rPr>
              <a:t>each year as a result of being </a:t>
            </a:r>
            <a:r>
              <a:rPr lang="en-US" sz="2000" b="1" dirty="0" smtClean="0">
                <a:solidFill>
                  <a:srgbClr val="7030A0"/>
                </a:solidFill>
              </a:rPr>
              <a:t>overweight.</a:t>
            </a:r>
            <a:endParaRPr lang="en-US" sz="2000" b="1" spc="15" baseline="64432" dirty="0">
              <a:solidFill>
                <a:srgbClr val="7030A0"/>
              </a:solidFill>
            </a:endParaRPr>
          </a:p>
        </p:txBody>
      </p:sp>
      <p:pic>
        <p:nvPicPr>
          <p:cNvPr id="3" name="pasted-image.png"/>
          <p:cNvPicPr>
            <a:picLocks noChangeAspect="1"/>
          </p:cNvPicPr>
          <p:nvPr/>
        </p:nvPicPr>
        <p:blipFill>
          <a:blip r:embed="rId3">
            <a:extLst/>
          </a:blip>
          <a:stretch>
            <a:fillRect/>
          </a:stretch>
        </p:blipFill>
        <p:spPr>
          <a:xfrm>
            <a:off x="3712987" y="5209880"/>
            <a:ext cx="5035477" cy="1401554"/>
          </a:xfrm>
          <a:prstGeom prst="rect">
            <a:avLst/>
          </a:pr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16673957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69"/>
          <p:cNvSpPr txBox="1">
            <a:spLocks/>
          </p:cNvSpPr>
          <p:nvPr/>
        </p:nvSpPr>
        <p:spPr>
          <a:xfrm>
            <a:off x="395536" y="1213823"/>
            <a:ext cx="8101423" cy="4347725"/>
          </a:xfrm>
          <a:prstGeom prst="rect">
            <a:avLst/>
          </a:prstGeom>
        </p:spPr>
        <p:txBody>
          <a:bodyPr/>
          <a:lstStyle>
            <a:lvl1pPr marL="342900" indent="-228600" algn="r" defTabSz="914400" rtl="1"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r" defTabSz="914400" rtl="1"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r" defTabSz="914400" rtl="1"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lgn="l" rtl="0">
              <a:lnSpc>
                <a:spcPct val="90000"/>
              </a:lnSpc>
              <a:spcBef>
                <a:spcPts val="2000"/>
              </a:spcBef>
              <a:buClrTx/>
              <a:buFont typeface="Arial" pitchFamily="34" charset="0"/>
              <a:buNone/>
              <a:defRPr sz="3000" spc="59">
                <a:solidFill>
                  <a:schemeClr val="accent5">
                    <a:satOff val="-8700"/>
                    <a:lumOff val="-21853"/>
                  </a:schemeClr>
                </a:solidFill>
                <a:latin typeface="Avenir Heavy"/>
                <a:ea typeface="Avenir Heavy"/>
                <a:cs typeface="Avenir Heavy"/>
                <a:sym typeface="Avenir Heavy"/>
              </a:defRPr>
            </a:pPr>
            <a:r>
              <a:rPr lang="en-US" b="1" spc="59" dirty="0" smtClean="0">
                <a:solidFill>
                  <a:schemeClr val="accent5">
                    <a:satOff val="-8700"/>
                    <a:lumOff val="-21853"/>
                  </a:schemeClr>
                </a:solidFill>
                <a:ea typeface="Avenir Heavy"/>
                <a:cs typeface="Avenir Heavy"/>
                <a:sym typeface="Avenir Heavy"/>
              </a:rPr>
              <a:t>Metabolic Syndrome:</a:t>
            </a:r>
          </a:p>
          <a:p>
            <a:pPr algn="l" rtl="0">
              <a:lnSpc>
                <a:spcPct val="90000"/>
              </a:lnSpc>
              <a:spcBef>
                <a:spcPts val="2000"/>
              </a:spcBef>
              <a:defRPr>
                <a:solidFill>
                  <a:srgbClr val="000000"/>
                </a:solidFill>
              </a:defRPr>
            </a:pPr>
            <a:r>
              <a:rPr lang="en-US" sz="2000" b="1" dirty="0" smtClean="0">
                <a:solidFill>
                  <a:srgbClr val="000000"/>
                </a:solidFill>
              </a:rPr>
              <a:t>A</a:t>
            </a:r>
            <a:r>
              <a:rPr lang="en-US" sz="2000" b="1" dirty="0" smtClean="0">
                <a:solidFill>
                  <a:schemeClr val="accent3">
                    <a:hueOff val="929958"/>
                    <a:satOff val="10247"/>
                    <a:lumOff val="-24509"/>
                  </a:schemeClr>
                </a:solidFill>
              </a:rPr>
              <a:t> </a:t>
            </a:r>
            <a:r>
              <a:rPr lang="en-US" sz="2000" b="1" dirty="0" smtClean="0">
                <a:solidFill>
                  <a:srgbClr val="FF7E79"/>
                </a:solidFill>
              </a:rPr>
              <a:t>large waistline (abdominal obesity)</a:t>
            </a:r>
            <a:r>
              <a:rPr lang="en-US" sz="2000" b="1" dirty="0" smtClean="0">
                <a:solidFill>
                  <a:srgbClr val="000000"/>
                </a:solidFill>
              </a:rPr>
              <a:t> is a greater risk factor for heart disease than excess fat in other parts of the body, such as on the hips.</a:t>
            </a:r>
          </a:p>
          <a:p>
            <a:pPr algn="l" rtl="0">
              <a:lnSpc>
                <a:spcPct val="90000"/>
              </a:lnSpc>
              <a:spcBef>
                <a:spcPts val="2000"/>
              </a:spcBef>
              <a:defRPr>
                <a:solidFill>
                  <a:srgbClr val="000000"/>
                </a:solidFill>
              </a:defRPr>
            </a:pPr>
            <a:r>
              <a:rPr lang="en-US" sz="2000" b="1" dirty="0" smtClean="0">
                <a:solidFill>
                  <a:srgbClr val="000000"/>
                </a:solidFill>
              </a:rPr>
              <a:t>The risk of having metabolic syndrome is closely linked to </a:t>
            </a:r>
            <a:r>
              <a:rPr lang="en-US" sz="2000" b="1" dirty="0" smtClean="0">
                <a:solidFill>
                  <a:srgbClr val="0096FF"/>
                </a:solidFill>
              </a:rPr>
              <a:t>overweight and obesity and a lack of physical activity.</a:t>
            </a:r>
          </a:p>
          <a:p>
            <a:pPr algn="l" rtl="0">
              <a:lnSpc>
                <a:spcPct val="90000"/>
              </a:lnSpc>
              <a:spcBef>
                <a:spcPts val="2000"/>
              </a:spcBef>
              <a:defRPr>
                <a:solidFill>
                  <a:srgbClr val="000000"/>
                </a:solidFill>
              </a:defRPr>
            </a:pPr>
            <a:r>
              <a:rPr lang="en-US" sz="2000" b="1" dirty="0" smtClean="0">
                <a:solidFill>
                  <a:srgbClr val="000000"/>
                </a:solidFill>
              </a:rPr>
              <a:t>Those individuals have </a:t>
            </a:r>
            <a:r>
              <a:rPr lang="en-US" sz="2000" b="1" dirty="0" smtClean="0">
                <a:solidFill>
                  <a:srgbClr val="0096FF"/>
                </a:solidFill>
              </a:rPr>
              <a:t>Insulin resistance</a:t>
            </a:r>
            <a:r>
              <a:rPr lang="en-US" sz="2000" b="1" dirty="0" smtClean="0">
                <a:solidFill>
                  <a:srgbClr val="000000"/>
                </a:solidFill>
              </a:rPr>
              <a:t> and elevated </a:t>
            </a:r>
            <a:r>
              <a:rPr lang="en-US" sz="2000" b="1" dirty="0" smtClean="0">
                <a:solidFill>
                  <a:srgbClr val="0096FF"/>
                </a:solidFill>
              </a:rPr>
              <a:t>blood glucose levels</a:t>
            </a:r>
            <a:r>
              <a:rPr lang="en-US" sz="2000" b="1" dirty="0" smtClean="0">
                <a:solidFill>
                  <a:srgbClr val="000000"/>
                </a:solidFill>
              </a:rPr>
              <a:t> and may develop </a:t>
            </a:r>
            <a:r>
              <a:rPr lang="en-US" sz="2000" b="1" dirty="0" smtClean="0">
                <a:solidFill>
                  <a:srgbClr val="FF7E79"/>
                </a:solidFill>
              </a:rPr>
              <a:t>type 2 diabetes</a:t>
            </a:r>
            <a:r>
              <a:rPr lang="en-US" sz="2000" b="1" dirty="0" smtClean="0">
                <a:solidFill>
                  <a:srgbClr val="000000"/>
                </a:solidFill>
              </a:rPr>
              <a:t>. Both cross-sectional and longitudinal studies                                               show that abdominal obesity is a                                                      major risk factor for type                                                                       2 diabetes.</a:t>
            </a:r>
            <a:endParaRPr lang="en-US" sz="2000" b="1" spc="16" baseline="62500" dirty="0">
              <a:solidFill>
                <a:srgbClr val="000000"/>
              </a:solidFill>
            </a:endParaRPr>
          </a:p>
        </p:txBody>
      </p:sp>
      <p:pic>
        <p:nvPicPr>
          <p:cNvPr id="3" name="pasted-image.tiff"/>
          <p:cNvPicPr>
            <a:picLocks noChangeAspect="1"/>
          </p:cNvPicPr>
          <p:nvPr/>
        </p:nvPicPr>
        <p:blipFill>
          <a:blip r:embed="rId2">
            <a:extLst/>
          </a:blip>
          <a:stretch>
            <a:fillRect/>
          </a:stretch>
        </p:blipFill>
        <p:spPr>
          <a:xfrm>
            <a:off x="5076056" y="4504511"/>
            <a:ext cx="3491880" cy="2020833"/>
          </a:xfrm>
          <a:prstGeom prst="rect">
            <a:avLst/>
          </a:pr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19608218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71"/>
          <p:cNvSpPr txBox="1">
            <a:spLocks/>
          </p:cNvSpPr>
          <p:nvPr/>
        </p:nvSpPr>
        <p:spPr>
          <a:xfrm>
            <a:off x="575967" y="1096254"/>
            <a:ext cx="8107314" cy="4895645"/>
          </a:xfrm>
          <a:prstGeom prst="rect">
            <a:avLst/>
          </a:prstGeom>
        </p:spPr>
        <p:txBody>
          <a:bodyPr/>
          <a:lstStyle>
            <a:lvl1pPr marL="342900" indent="-228600" algn="r" defTabSz="914400" rtl="1"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r" defTabSz="914400" rtl="1"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r" defTabSz="914400" rtl="1"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lgn="l" rtl="0">
              <a:lnSpc>
                <a:spcPct val="90000"/>
              </a:lnSpc>
              <a:spcBef>
                <a:spcPts val="2000"/>
              </a:spcBef>
              <a:buClrTx/>
              <a:buFont typeface="Arial" pitchFamily="34" charset="0"/>
              <a:buNone/>
              <a:defRPr sz="3000" spc="59">
                <a:solidFill>
                  <a:schemeClr val="accent5">
                    <a:satOff val="-8700"/>
                    <a:lumOff val="-21853"/>
                  </a:schemeClr>
                </a:solidFill>
                <a:latin typeface="Avenir Heavy"/>
                <a:ea typeface="Avenir Heavy"/>
                <a:cs typeface="Avenir Heavy"/>
                <a:sym typeface="Avenir Heavy"/>
              </a:defRPr>
            </a:pPr>
            <a:r>
              <a:rPr lang="en-US" b="1" spc="59" dirty="0" smtClean="0">
                <a:solidFill>
                  <a:schemeClr val="accent5">
                    <a:satOff val="-8700"/>
                    <a:lumOff val="-21853"/>
                  </a:schemeClr>
                </a:solidFill>
                <a:ea typeface="Avenir Heavy"/>
                <a:cs typeface="Avenir Heavy"/>
                <a:sym typeface="Avenir Heavy"/>
              </a:rPr>
              <a:t>Metabolic Syndrome:</a:t>
            </a:r>
          </a:p>
          <a:p>
            <a:pPr algn="l" rtl="0">
              <a:lnSpc>
                <a:spcPct val="90000"/>
              </a:lnSpc>
              <a:spcBef>
                <a:spcPts val="2000"/>
              </a:spcBef>
              <a:defRPr>
                <a:solidFill>
                  <a:srgbClr val="000000"/>
                </a:solidFill>
              </a:defRPr>
            </a:pPr>
            <a:endParaRPr lang="en-US" sz="2000" b="1" dirty="0" smtClean="0">
              <a:solidFill>
                <a:srgbClr val="000000"/>
              </a:solidFill>
            </a:endParaRPr>
          </a:p>
          <a:p>
            <a:pPr algn="l" rtl="0">
              <a:lnSpc>
                <a:spcPct val="90000"/>
              </a:lnSpc>
              <a:spcBef>
                <a:spcPts val="2000"/>
              </a:spcBef>
              <a:defRPr>
                <a:solidFill>
                  <a:srgbClr val="000000"/>
                </a:solidFill>
              </a:defRPr>
            </a:pPr>
            <a:r>
              <a:rPr lang="en-US" sz="2000" b="1" dirty="0" smtClean="0">
                <a:solidFill>
                  <a:srgbClr val="000000"/>
                </a:solidFill>
              </a:rPr>
              <a:t>However, even those individuals who do not develop type 2 diabetes are at </a:t>
            </a:r>
            <a:r>
              <a:rPr lang="en-US" sz="2000" b="1" dirty="0" smtClean="0">
                <a:solidFill>
                  <a:srgbClr val="FF7E79"/>
                </a:solidFill>
              </a:rPr>
              <a:t>increased risk for coronary heart disease.</a:t>
            </a:r>
          </a:p>
          <a:p>
            <a:pPr algn="l" rtl="0">
              <a:lnSpc>
                <a:spcPct val="90000"/>
              </a:lnSpc>
              <a:spcBef>
                <a:spcPts val="2000"/>
              </a:spcBef>
              <a:defRPr>
                <a:solidFill>
                  <a:srgbClr val="000000"/>
                </a:solidFill>
              </a:defRPr>
            </a:pPr>
            <a:r>
              <a:rPr lang="en-US" sz="2000" b="1" dirty="0" smtClean="0">
                <a:solidFill>
                  <a:srgbClr val="000000"/>
                </a:solidFill>
              </a:rPr>
              <a:t>Hyperinsulinemia is associated with </a:t>
            </a:r>
            <a:r>
              <a:rPr lang="en-US" sz="2000" b="1" dirty="0" smtClean="0">
                <a:solidFill>
                  <a:srgbClr val="FF9300"/>
                </a:solidFill>
              </a:rPr>
              <a:t>hypertension</a:t>
            </a:r>
            <a:r>
              <a:rPr lang="en-US" sz="2000" b="1" dirty="0" smtClean="0">
                <a:solidFill>
                  <a:srgbClr val="000000"/>
                </a:solidFill>
              </a:rPr>
              <a:t>, increased </a:t>
            </a:r>
            <a:r>
              <a:rPr lang="en-US" sz="2000" b="1" dirty="0" smtClean="0">
                <a:solidFill>
                  <a:srgbClr val="FF9300"/>
                </a:solidFill>
              </a:rPr>
              <a:t>total cholesterol</a:t>
            </a:r>
            <a:r>
              <a:rPr lang="en-US" sz="2000" b="1" dirty="0" smtClean="0">
                <a:solidFill>
                  <a:srgbClr val="000000"/>
                </a:solidFill>
              </a:rPr>
              <a:t> levels with </a:t>
            </a:r>
            <a:r>
              <a:rPr lang="en-US" sz="2000" b="1" dirty="0" smtClean="0">
                <a:solidFill>
                  <a:srgbClr val="FF9300"/>
                </a:solidFill>
              </a:rPr>
              <a:t>low</a:t>
            </a:r>
            <a:r>
              <a:rPr lang="en-US" sz="2000" b="1" dirty="0" smtClean="0">
                <a:solidFill>
                  <a:srgbClr val="000000"/>
                </a:solidFill>
              </a:rPr>
              <a:t> </a:t>
            </a:r>
            <a:r>
              <a:rPr lang="en-US" sz="2000" b="1" dirty="0" smtClean="0">
                <a:solidFill>
                  <a:srgbClr val="FF9300"/>
                </a:solidFill>
              </a:rPr>
              <a:t>HDL</a:t>
            </a:r>
            <a:r>
              <a:rPr lang="en-US" sz="2000" b="1" dirty="0" smtClean="0">
                <a:solidFill>
                  <a:srgbClr val="000000"/>
                </a:solidFill>
              </a:rPr>
              <a:t> and </a:t>
            </a:r>
            <a:r>
              <a:rPr lang="en-US" sz="2000" b="1" dirty="0" smtClean="0">
                <a:solidFill>
                  <a:srgbClr val="FF9300"/>
                </a:solidFill>
              </a:rPr>
              <a:t>high LDL</a:t>
            </a:r>
            <a:r>
              <a:rPr lang="en-US" sz="2000" b="1" dirty="0" smtClean="0">
                <a:solidFill>
                  <a:srgbClr val="000000"/>
                </a:solidFill>
              </a:rPr>
              <a:t>, and </a:t>
            </a:r>
            <a:r>
              <a:rPr lang="en-US" sz="2000" b="1" dirty="0" smtClean="0">
                <a:solidFill>
                  <a:srgbClr val="FF9300"/>
                </a:solidFill>
              </a:rPr>
              <a:t>increased triglyceride levels</a:t>
            </a:r>
            <a:r>
              <a:rPr lang="en-US" sz="2000" b="1" dirty="0" smtClean="0">
                <a:solidFill>
                  <a:srgbClr val="000000"/>
                </a:solidFill>
              </a:rPr>
              <a:t>, all cardiovascular disease risk factors.</a:t>
            </a:r>
          </a:p>
          <a:p>
            <a:pPr algn="l" rtl="0">
              <a:lnSpc>
                <a:spcPct val="90000"/>
              </a:lnSpc>
              <a:spcBef>
                <a:spcPts val="2000"/>
              </a:spcBef>
              <a:defRPr>
                <a:solidFill>
                  <a:srgbClr val="000000"/>
                </a:solidFill>
              </a:defRPr>
            </a:pPr>
            <a:r>
              <a:rPr lang="en-US" sz="2000" b="1" dirty="0" smtClean="0">
                <a:solidFill>
                  <a:srgbClr val="000000"/>
                </a:solidFill>
              </a:rPr>
              <a:t>Genetics (ethnicity and family history) and older age are other factors that may play a role in causing metabolic syndrome.</a:t>
            </a:r>
            <a:endParaRPr lang="en-US" sz="2000" b="1" spc="16" baseline="62500" dirty="0">
              <a:solidFill>
                <a:srgbClr val="000000"/>
              </a:solidFill>
            </a:endParaRPr>
          </a:p>
        </p:txBody>
      </p:sp>
      <p:pic>
        <p:nvPicPr>
          <p:cNvPr id="3" name="pasted-image.tiff"/>
          <p:cNvPicPr>
            <a:picLocks noChangeAspect="1"/>
          </p:cNvPicPr>
          <p:nvPr/>
        </p:nvPicPr>
        <p:blipFill>
          <a:blip r:embed="rId2">
            <a:extLst/>
          </a:blip>
          <a:srcRect t="22305"/>
          <a:stretch>
            <a:fillRect/>
          </a:stretch>
        </p:blipFill>
        <p:spPr>
          <a:xfrm>
            <a:off x="6732240" y="260648"/>
            <a:ext cx="1977100" cy="1872208"/>
          </a:xfrm>
          <a:prstGeom prst="rect">
            <a:avLst/>
          </a:pr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37883675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74"/>
          <p:cNvSpPr txBox="1">
            <a:spLocks/>
          </p:cNvSpPr>
          <p:nvPr/>
        </p:nvSpPr>
        <p:spPr>
          <a:xfrm>
            <a:off x="467544" y="921106"/>
            <a:ext cx="8251330" cy="4463597"/>
          </a:xfrm>
          <a:prstGeom prst="rect">
            <a:avLst/>
          </a:prstGeom>
        </p:spPr>
        <p:txBody>
          <a:bodyPr/>
          <a:lstStyle>
            <a:lvl1pPr marL="342900" indent="-228600" algn="r" defTabSz="914400" rtl="1"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r" defTabSz="914400" rtl="1"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r" defTabSz="914400" rtl="1"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lgn="l" rtl="0">
              <a:lnSpc>
                <a:spcPct val="90000"/>
              </a:lnSpc>
              <a:spcBef>
                <a:spcPts val="2000"/>
              </a:spcBef>
              <a:buClrTx/>
              <a:buFont typeface="Arial" pitchFamily="34" charset="0"/>
              <a:buNone/>
              <a:defRPr sz="3000" spc="59">
                <a:solidFill>
                  <a:schemeClr val="accent5">
                    <a:satOff val="-8700"/>
                    <a:lumOff val="-21853"/>
                  </a:schemeClr>
                </a:solidFill>
                <a:latin typeface="Avenir Heavy"/>
                <a:ea typeface="Avenir Heavy"/>
                <a:cs typeface="Avenir Heavy"/>
                <a:sym typeface="Avenir Heavy"/>
              </a:defRPr>
            </a:pPr>
            <a:r>
              <a:rPr lang="en-US" b="1" spc="59" dirty="0" smtClean="0">
                <a:solidFill>
                  <a:schemeClr val="accent5">
                    <a:satOff val="-8700"/>
                    <a:lumOff val="-21853"/>
                  </a:schemeClr>
                </a:solidFill>
                <a:ea typeface="Avenir Heavy"/>
                <a:cs typeface="Avenir Heavy"/>
                <a:sym typeface="Avenir Heavy"/>
              </a:rPr>
              <a:t>Dyslipidemia:</a:t>
            </a:r>
          </a:p>
          <a:p>
            <a:pPr algn="l" rtl="0">
              <a:lnSpc>
                <a:spcPct val="90000"/>
              </a:lnSpc>
              <a:spcBef>
                <a:spcPts val="2000"/>
              </a:spcBef>
              <a:defRPr>
                <a:solidFill>
                  <a:srgbClr val="000000"/>
                </a:solidFill>
              </a:defRPr>
            </a:pPr>
            <a:endParaRPr lang="en-US" sz="2000" b="1" dirty="0" smtClean="0">
              <a:solidFill>
                <a:srgbClr val="000000"/>
              </a:solidFill>
            </a:endParaRPr>
          </a:p>
          <a:p>
            <a:pPr algn="l" rtl="0">
              <a:lnSpc>
                <a:spcPct val="90000"/>
              </a:lnSpc>
              <a:spcBef>
                <a:spcPts val="2000"/>
              </a:spcBef>
              <a:defRPr>
                <a:solidFill>
                  <a:srgbClr val="000000"/>
                </a:solidFill>
              </a:defRPr>
            </a:pPr>
            <a:r>
              <a:rPr lang="en-US" sz="2000" b="1" dirty="0" smtClean="0">
                <a:solidFill>
                  <a:srgbClr val="000000"/>
                </a:solidFill>
              </a:rPr>
              <a:t>Obesity result in an </a:t>
            </a:r>
            <a:r>
              <a:rPr lang="en-US" sz="2000" b="1" dirty="0" smtClean="0">
                <a:solidFill>
                  <a:srgbClr val="FF9300"/>
                </a:solidFill>
              </a:rPr>
              <a:t>elevation in total cholesterol</a:t>
            </a:r>
            <a:r>
              <a:rPr lang="en-US" sz="2000" b="1" dirty="0" smtClean="0">
                <a:solidFill>
                  <a:srgbClr val="000000"/>
                </a:solidFill>
              </a:rPr>
              <a:t> and </a:t>
            </a:r>
            <a:r>
              <a:rPr lang="en-US" sz="2000" b="1" dirty="0" smtClean="0">
                <a:solidFill>
                  <a:srgbClr val="FF9300"/>
                </a:solidFill>
              </a:rPr>
              <a:t>triglycerides</a:t>
            </a:r>
            <a:r>
              <a:rPr lang="en-US" sz="2000" b="1" dirty="0" smtClean="0">
                <a:solidFill>
                  <a:srgbClr val="000000"/>
                </a:solidFill>
              </a:rPr>
              <a:t> and a </a:t>
            </a:r>
            <a:r>
              <a:rPr lang="en-US" sz="2000" b="1" dirty="0" smtClean="0">
                <a:solidFill>
                  <a:srgbClr val="FF9300"/>
                </a:solidFill>
              </a:rPr>
              <a:t>reduction HDL</a:t>
            </a:r>
            <a:r>
              <a:rPr lang="en-US" sz="2000" b="1" dirty="0" smtClean="0">
                <a:solidFill>
                  <a:srgbClr val="000000"/>
                </a:solidFill>
              </a:rPr>
              <a:t>. Abdominal obesity can cause an </a:t>
            </a:r>
            <a:r>
              <a:rPr lang="en-US" sz="2000" b="1" dirty="0" smtClean="0">
                <a:solidFill>
                  <a:srgbClr val="FF9300"/>
                </a:solidFill>
              </a:rPr>
              <a:t>increased</a:t>
            </a:r>
            <a:r>
              <a:rPr lang="en-US" sz="2000" b="1" dirty="0" smtClean="0">
                <a:solidFill>
                  <a:srgbClr val="000000"/>
                </a:solidFill>
              </a:rPr>
              <a:t> production of </a:t>
            </a:r>
            <a:r>
              <a:rPr lang="en-US" sz="2000" b="1" dirty="0" smtClean="0">
                <a:solidFill>
                  <a:srgbClr val="FF9300"/>
                </a:solidFill>
              </a:rPr>
              <a:t>LDL</a:t>
            </a:r>
            <a:r>
              <a:rPr lang="en-US" sz="2000" b="1" dirty="0" smtClean="0">
                <a:solidFill>
                  <a:srgbClr val="000000"/>
                </a:solidFill>
              </a:rPr>
              <a:t>, putting an individual at greater </a:t>
            </a:r>
            <a:r>
              <a:rPr lang="en-US" sz="2000" b="1" u="sng" dirty="0" smtClean="0">
                <a:solidFill>
                  <a:srgbClr val="FF2600"/>
                </a:solidFill>
              </a:rPr>
              <a:t>risk of atherosclerosis</a:t>
            </a:r>
            <a:r>
              <a:rPr lang="en-US" sz="2000" b="1" dirty="0" smtClean="0">
                <a:solidFill>
                  <a:srgbClr val="000000"/>
                </a:solidFill>
              </a:rPr>
              <a:t>. It has been estimated that, on average, each </a:t>
            </a:r>
            <a:r>
              <a:rPr lang="en-US" sz="2000" b="1" dirty="0" smtClean="0">
                <a:solidFill>
                  <a:srgbClr val="0096FF"/>
                </a:solidFill>
              </a:rPr>
              <a:t>10 pounds of excess fat produces an additional 10 mg of cholesterol daily</a:t>
            </a:r>
            <a:r>
              <a:rPr lang="en-US" sz="2000" b="1" dirty="0" smtClean="0">
                <a:solidFill>
                  <a:srgbClr val="000000"/>
                </a:solidFill>
              </a:rPr>
              <a:t>.</a:t>
            </a:r>
          </a:p>
          <a:p>
            <a:pPr algn="l" rtl="0">
              <a:lnSpc>
                <a:spcPct val="90000"/>
              </a:lnSpc>
              <a:spcBef>
                <a:spcPts val="2000"/>
              </a:spcBef>
              <a:defRPr>
                <a:solidFill>
                  <a:srgbClr val="000000"/>
                </a:solidFill>
              </a:defRPr>
            </a:pPr>
            <a:r>
              <a:rPr lang="en-US" sz="2000" b="1" dirty="0" smtClean="0">
                <a:solidFill>
                  <a:srgbClr val="7030A0"/>
                </a:solidFill>
              </a:rPr>
              <a:t>A cross sectional study conducted on 1956 subjects aged (25 – 65) by Veghar et al in 2015, </a:t>
            </a:r>
            <a:r>
              <a:rPr lang="en-US" sz="2000" b="1" u="sng" dirty="0" smtClean="0">
                <a:solidFill>
                  <a:srgbClr val="C00000"/>
                </a:solidFill>
              </a:rPr>
              <a:t>Hypercholesterolemia was associated with abdominal obesity</a:t>
            </a:r>
            <a:r>
              <a:rPr lang="en-US" sz="2000" b="1" dirty="0" smtClean="0">
                <a:solidFill>
                  <a:srgbClr val="7030A0"/>
                </a:solidFill>
              </a:rPr>
              <a:t>. </a:t>
            </a:r>
            <a:endParaRPr lang="en-US" sz="2000" b="1" spc="16" baseline="62500" dirty="0">
              <a:solidFill>
                <a:srgbClr val="7030A0"/>
              </a:solidFill>
            </a:endParaRPr>
          </a:p>
        </p:txBody>
      </p:sp>
      <p:pic>
        <p:nvPicPr>
          <p:cNvPr id="3" name="pasted-image.tiff"/>
          <p:cNvPicPr>
            <a:picLocks noChangeAspect="1"/>
          </p:cNvPicPr>
          <p:nvPr/>
        </p:nvPicPr>
        <p:blipFill>
          <a:blip r:embed="rId2">
            <a:extLst/>
          </a:blip>
          <a:srcRect l="8253" t="5660" r="8531" b="5776"/>
          <a:stretch>
            <a:fillRect/>
          </a:stretch>
        </p:blipFill>
        <p:spPr>
          <a:xfrm>
            <a:off x="6732240" y="4381394"/>
            <a:ext cx="2141805" cy="2202373"/>
          </a:xfrm>
          <a:custGeom>
            <a:avLst/>
            <a:gdLst/>
            <a:ahLst/>
            <a:cxnLst>
              <a:cxn ang="0">
                <a:pos x="wd2" y="hd2"/>
              </a:cxn>
              <a:cxn ang="5400000">
                <a:pos x="wd2" y="hd2"/>
              </a:cxn>
              <a:cxn ang="10800000">
                <a:pos x="wd2" y="hd2"/>
              </a:cxn>
              <a:cxn ang="16200000">
                <a:pos x="wd2" y="hd2"/>
              </a:cxn>
            </a:cxnLst>
            <a:rect l="0" t="0" r="r" b="b"/>
            <a:pathLst>
              <a:path w="21594" h="21530" extrusionOk="0">
                <a:moveTo>
                  <a:pt x="17845" y="0"/>
                </a:moveTo>
                <a:lnTo>
                  <a:pt x="17589" y="1260"/>
                </a:lnTo>
                <a:cubicBezTo>
                  <a:pt x="16979" y="4251"/>
                  <a:pt x="15222" y="6336"/>
                  <a:pt x="11544" y="8435"/>
                </a:cubicBezTo>
                <a:cubicBezTo>
                  <a:pt x="8668" y="10078"/>
                  <a:pt x="6148" y="11333"/>
                  <a:pt x="3623" y="12383"/>
                </a:cubicBezTo>
                <a:cubicBezTo>
                  <a:pt x="2433" y="12877"/>
                  <a:pt x="1295" y="13430"/>
                  <a:pt x="1094" y="13612"/>
                </a:cubicBezTo>
                <a:cubicBezTo>
                  <a:pt x="370" y="14269"/>
                  <a:pt x="7" y="15385"/>
                  <a:pt x="0" y="16972"/>
                </a:cubicBezTo>
                <a:cubicBezTo>
                  <a:pt x="-6" y="18296"/>
                  <a:pt x="34" y="18496"/>
                  <a:pt x="454" y="19228"/>
                </a:cubicBezTo>
                <a:cubicBezTo>
                  <a:pt x="1058" y="20281"/>
                  <a:pt x="2217" y="21118"/>
                  <a:pt x="3475" y="21414"/>
                </a:cubicBezTo>
                <a:cubicBezTo>
                  <a:pt x="4265" y="21600"/>
                  <a:pt x="4715" y="21573"/>
                  <a:pt x="6013" y="21252"/>
                </a:cubicBezTo>
                <a:cubicBezTo>
                  <a:pt x="9588" y="20369"/>
                  <a:pt x="13743" y="17293"/>
                  <a:pt x="17012" y="13110"/>
                </a:cubicBezTo>
                <a:cubicBezTo>
                  <a:pt x="19843" y="9489"/>
                  <a:pt x="21594" y="4868"/>
                  <a:pt x="21594" y="1006"/>
                </a:cubicBezTo>
                <a:lnTo>
                  <a:pt x="21594" y="199"/>
                </a:lnTo>
                <a:lnTo>
                  <a:pt x="20383" y="98"/>
                </a:lnTo>
                <a:cubicBezTo>
                  <a:pt x="19717" y="43"/>
                  <a:pt x="18872" y="0"/>
                  <a:pt x="18507" y="0"/>
                </a:cubicBezTo>
                <a:lnTo>
                  <a:pt x="17845" y="0"/>
                </a:lnTo>
                <a:close/>
              </a:path>
            </a:pathLst>
          </a:custGeom>
          <a:ln w="12700">
            <a:miter lim="400000"/>
          </a:ln>
          <a:effectLst>
            <a:outerShdw blurRad="190500" dist="8455" dir="5400000" rotWithShape="0">
              <a:srgbClr val="000000"/>
            </a:outerShdw>
          </a:effectLst>
        </p:spPr>
      </p:pic>
      <p:pic>
        <p:nvPicPr>
          <p:cNvPr id="4" name="pasted-image.tiff"/>
          <p:cNvPicPr>
            <a:picLocks noChangeAspect="1"/>
          </p:cNvPicPr>
          <p:nvPr/>
        </p:nvPicPr>
        <p:blipFill>
          <a:blip r:embed="rId3">
            <a:extLst/>
          </a:blip>
          <a:srcRect t="22305"/>
          <a:stretch>
            <a:fillRect/>
          </a:stretch>
        </p:blipFill>
        <p:spPr>
          <a:xfrm>
            <a:off x="6668817" y="188641"/>
            <a:ext cx="2205227" cy="2088232"/>
          </a:xfrm>
          <a:prstGeom prst="rect">
            <a:avLst/>
          </a:pr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511174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78"/>
          <p:cNvSpPr txBox="1">
            <a:spLocks/>
          </p:cNvSpPr>
          <p:nvPr/>
        </p:nvSpPr>
        <p:spPr>
          <a:xfrm>
            <a:off x="395536" y="476672"/>
            <a:ext cx="8035306" cy="5992533"/>
          </a:xfrm>
          <a:prstGeom prst="rect">
            <a:avLst/>
          </a:prstGeom>
        </p:spPr>
        <p:txBody>
          <a:bodyPr/>
          <a:lstStyle>
            <a:lvl1pPr marL="342900" indent="-228600" algn="r" defTabSz="914400" rtl="1"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r" defTabSz="914400" rtl="1"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r" defTabSz="914400" rtl="1"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lgn="l" rtl="0">
              <a:lnSpc>
                <a:spcPct val="90000"/>
              </a:lnSpc>
              <a:spcBef>
                <a:spcPts val="2000"/>
              </a:spcBef>
              <a:buClrTx/>
              <a:buFont typeface="Arial" pitchFamily="34" charset="0"/>
              <a:buNone/>
              <a:defRPr sz="3000" spc="59">
                <a:solidFill>
                  <a:schemeClr val="accent5">
                    <a:satOff val="-8700"/>
                    <a:lumOff val="-21853"/>
                  </a:schemeClr>
                </a:solidFill>
                <a:latin typeface="Avenir Heavy"/>
                <a:ea typeface="Avenir Heavy"/>
                <a:cs typeface="Avenir Heavy"/>
                <a:sym typeface="Avenir Heavy"/>
              </a:defRPr>
            </a:pPr>
            <a:r>
              <a:rPr lang="en-US" b="1" spc="59" dirty="0" smtClean="0">
                <a:solidFill>
                  <a:schemeClr val="accent5">
                    <a:satOff val="-8700"/>
                    <a:lumOff val="-21853"/>
                  </a:schemeClr>
                </a:solidFill>
                <a:ea typeface="Avenir Heavy"/>
                <a:cs typeface="Avenir Heavy"/>
                <a:sym typeface="Avenir Heavy"/>
              </a:rPr>
              <a:t>Cardiovascular Disease:</a:t>
            </a:r>
          </a:p>
          <a:p>
            <a:pPr algn="l" rtl="0">
              <a:lnSpc>
                <a:spcPct val="90000"/>
              </a:lnSpc>
              <a:spcBef>
                <a:spcPts val="2000"/>
              </a:spcBef>
              <a:defRPr>
                <a:solidFill>
                  <a:srgbClr val="000000"/>
                </a:solidFill>
              </a:defRPr>
            </a:pPr>
            <a:r>
              <a:rPr lang="en-US" sz="2000" b="1" dirty="0" smtClean="0">
                <a:solidFill>
                  <a:srgbClr val="000000"/>
                </a:solidFill>
              </a:rPr>
              <a:t>Obesity leads to an increase in</a:t>
            </a:r>
            <a:r>
              <a:rPr lang="en-US" sz="2000" b="1" dirty="0" smtClean="0">
                <a:solidFill>
                  <a:srgbClr val="FF7E79"/>
                </a:solidFill>
              </a:rPr>
              <a:t> both heart attacks and strokes</a:t>
            </a:r>
            <a:r>
              <a:rPr lang="en-US" sz="2000" b="1" dirty="0" smtClean="0">
                <a:solidFill>
                  <a:srgbClr val="000000"/>
                </a:solidFill>
              </a:rPr>
              <a:t>, independent of the effects associated with diabetes, hypertension, and elevated cholesterol.</a:t>
            </a:r>
          </a:p>
          <a:p>
            <a:pPr algn="l" rtl="0">
              <a:lnSpc>
                <a:spcPct val="90000"/>
              </a:lnSpc>
              <a:spcBef>
                <a:spcPts val="2000"/>
              </a:spcBef>
              <a:defRPr>
                <a:solidFill>
                  <a:srgbClr val="000000"/>
                </a:solidFill>
              </a:defRPr>
            </a:pPr>
            <a:r>
              <a:rPr lang="en-US" sz="2000" b="1" dirty="0" smtClean="0">
                <a:solidFill>
                  <a:srgbClr val="000000"/>
                </a:solidFill>
              </a:rPr>
              <a:t>As with diabetes and hypertension, </a:t>
            </a:r>
            <a:r>
              <a:rPr lang="en-US" sz="2000" b="1" u="sng" dirty="0" smtClean="0">
                <a:solidFill>
                  <a:srgbClr val="0096FF"/>
                </a:solidFill>
                <a:ea typeface="Avenir Heavy"/>
                <a:cs typeface="Avenir Heavy"/>
                <a:sym typeface="Avenir Heavy"/>
              </a:rPr>
              <a:t>abdominal fat</a:t>
            </a:r>
            <a:r>
              <a:rPr lang="en-US" sz="2000" b="1" dirty="0" smtClean="0">
                <a:solidFill>
                  <a:srgbClr val="0096FF"/>
                </a:solidFill>
              </a:rPr>
              <a:t> appears to be of special concern in the development of cardiovascular disease. </a:t>
            </a:r>
          </a:p>
          <a:p>
            <a:pPr algn="l" rtl="0">
              <a:lnSpc>
                <a:spcPct val="90000"/>
              </a:lnSpc>
              <a:spcBef>
                <a:spcPts val="2000"/>
              </a:spcBef>
              <a:defRPr>
                <a:solidFill>
                  <a:srgbClr val="000000"/>
                </a:solidFill>
              </a:defRPr>
            </a:pPr>
            <a:r>
              <a:rPr lang="en-US" sz="2000" b="1" dirty="0">
                <a:solidFill>
                  <a:srgbClr val="7030A0"/>
                </a:solidFill>
              </a:rPr>
              <a:t>The recent meta-analysis of </a:t>
            </a:r>
            <a:r>
              <a:rPr lang="en-US" sz="2000" b="1" dirty="0" err="1">
                <a:solidFill>
                  <a:srgbClr val="7030A0"/>
                </a:solidFill>
              </a:rPr>
              <a:t>Coutinho</a:t>
            </a:r>
            <a:r>
              <a:rPr lang="en-US" sz="2000" b="1" dirty="0">
                <a:solidFill>
                  <a:srgbClr val="7030A0"/>
                </a:solidFill>
              </a:rPr>
              <a:t> et al 2011. illustrates that </a:t>
            </a:r>
            <a:r>
              <a:rPr lang="en-US" sz="2000" b="1" u="sng" dirty="0">
                <a:solidFill>
                  <a:srgbClr val="C00000"/>
                </a:solidFill>
              </a:rPr>
              <a:t>central obesity is directly associated with cardiovascular mortality</a:t>
            </a:r>
            <a:r>
              <a:rPr lang="en-US" sz="2000" b="1" u="sng" dirty="0" smtClean="0">
                <a:solidFill>
                  <a:srgbClr val="C00000"/>
                </a:solidFill>
              </a:rPr>
              <a:t>.</a:t>
            </a:r>
            <a:r>
              <a:rPr lang="en-US" sz="2000" b="1" dirty="0" smtClean="0">
                <a:solidFill>
                  <a:srgbClr val="0096FF"/>
                </a:solidFill>
              </a:rPr>
              <a:t> </a:t>
            </a:r>
          </a:p>
          <a:p>
            <a:pPr algn="l" rtl="0">
              <a:lnSpc>
                <a:spcPct val="90000"/>
              </a:lnSpc>
              <a:spcBef>
                <a:spcPts val="2000"/>
              </a:spcBef>
              <a:defRPr>
                <a:solidFill>
                  <a:srgbClr val="000000"/>
                </a:solidFill>
              </a:defRPr>
            </a:pPr>
            <a:r>
              <a:rPr lang="en-US" sz="2000" b="1" dirty="0" smtClean="0">
                <a:solidFill>
                  <a:srgbClr val="000000"/>
                </a:solidFill>
              </a:rPr>
              <a:t>In addition to an increased risk of CHD, obesity has been associated with </a:t>
            </a:r>
            <a:r>
              <a:rPr lang="en-US" sz="2000" b="1" dirty="0" smtClean="0">
                <a:solidFill>
                  <a:srgbClr val="FF9300"/>
                </a:solidFill>
              </a:rPr>
              <a:t>myocardial hypertrophy,                                                    cardiomyopathy</a:t>
            </a:r>
            <a:r>
              <a:rPr lang="en-US" sz="2000" b="1" dirty="0" smtClean="0">
                <a:solidFill>
                  <a:srgbClr val="000000"/>
                </a:solidFill>
              </a:rPr>
              <a:t>, and </a:t>
            </a:r>
            <a:r>
              <a:rPr lang="en-US" sz="2000" b="1" dirty="0" smtClean="0">
                <a:solidFill>
                  <a:srgbClr val="FF9300"/>
                </a:solidFill>
              </a:rPr>
              <a:t>congestive heart failure</a:t>
            </a:r>
            <a:r>
              <a:rPr lang="en-US" sz="2000" b="1" dirty="0" smtClean="0">
                <a:solidFill>
                  <a:srgbClr val="000000"/>
                </a:solidFill>
              </a:rPr>
              <a:t>. </a:t>
            </a:r>
          </a:p>
          <a:p>
            <a:pPr algn="l" rtl="0">
              <a:lnSpc>
                <a:spcPct val="90000"/>
              </a:lnSpc>
              <a:spcBef>
                <a:spcPts val="2000"/>
              </a:spcBef>
              <a:defRPr>
                <a:solidFill>
                  <a:srgbClr val="000000"/>
                </a:solidFill>
              </a:defRPr>
            </a:pPr>
            <a:r>
              <a:rPr lang="en-US" sz="2000" b="1" dirty="0" smtClean="0">
                <a:solidFill>
                  <a:srgbClr val="000000"/>
                </a:solidFill>
              </a:rPr>
              <a:t>Excess adipose tissue requires an increase in                              blood flow, the supply of which requires greater                     cardiac output and increased cardiac work load</a:t>
            </a:r>
          </a:p>
        </p:txBody>
      </p:sp>
      <p:pic>
        <p:nvPicPr>
          <p:cNvPr id="3" name="pasted-image.tiff"/>
          <p:cNvPicPr>
            <a:picLocks noChangeAspect="1"/>
          </p:cNvPicPr>
          <p:nvPr/>
        </p:nvPicPr>
        <p:blipFill>
          <a:blip r:embed="rId2">
            <a:extLst/>
          </a:blip>
          <a:srcRect l="1234" t="1213" r="1912" b="1160"/>
          <a:stretch>
            <a:fillRect/>
          </a:stretch>
        </p:blipFill>
        <p:spPr>
          <a:xfrm>
            <a:off x="6804248" y="4171831"/>
            <a:ext cx="2206257" cy="2425522"/>
          </a:xfrm>
          <a:custGeom>
            <a:avLst/>
            <a:gdLst/>
            <a:ahLst/>
            <a:cxnLst>
              <a:cxn ang="0">
                <a:pos x="wd2" y="hd2"/>
              </a:cxn>
              <a:cxn ang="5400000">
                <a:pos x="wd2" y="hd2"/>
              </a:cxn>
              <a:cxn ang="10800000">
                <a:pos x="wd2" y="hd2"/>
              </a:cxn>
              <a:cxn ang="16200000">
                <a:pos x="wd2" y="hd2"/>
              </a:cxn>
            </a:cxnLst>
            <a:rect l="0" t="0" r="r" b="b"/>
            <a:pathLst>
              <a:path w="21573" h="21450" extrusionOk="0">
                <a:moveTo>
                  <a:pt x="21199" y="6"/>
                </a:moveTo>
                <a:cubicBezTo>
                  <a:pt x="21005" y="-20"/>
                  <a:pt x="20757" y="36"/>
                  <a:pt x="20513" y="182"/>
                </a:cubicBezTo>
                <a:lnTo>
                  <a:pt x="20144" y="402"/>
                </a:lnTo>
                <a:lnTo>
                  <a:pt x="20485" y="491"/>
                </a:lnTo>
                <a:cubicBezTo>
                  <a:pt x="20674" y="539"/>
                  <a:pt x="21005" y="583"/>
                  <a:pt x="21218" y="590"/>
                </a:cubicBezTo>
                <a:cubicBezTo>
                  <a:pt x="21545" y="600"/>
                  <a:pt x="21600" y="558"/>
                  <a:pt x="21563" y="323"/>
                </a:cubicBezTo>
                <a:cubicBezTo>
                  <a:pt x="21534" y="141"/>
                  <a:pt x="21393" y="32"/>
                  <a:pt x="21199" y="6"/>
                </a:cubicBezTo>
                <a:close/>
                <a:moveTo>
                  <a:pt x="18237" y="454"/>
                </a:moveTo>
                <a:cubicBezTo>
                  <a:pt x="17763" y="408"/>
                  <a:pt x="17178" y="765"/>
                  <a:pt x="16820" y="1386"/>
                </a:cubicBezTo>
                <a:cubicBezTo>
                  <a:pt x="16632" y="1714"/>
                  <a:pt x="16637" y="1727"/>
                  <a:pt x="16870" y="1616"/>
                </a:cubicBezTo>
                <a:cubicBezTo>
                  <a:pt x="17007" y="1551"/>
                  <a:pt x="17478" y="1433"/>
                  <a:pt x="17917" y="1352"/>
                </a:cubicBezTo>
                <a:cubicBezTo>
                  <a:pt x="18770" y="1193"/>
                  <a:pt x="19014" y="958"/>
                  <a:pt x="18661" y="639"/>
                </a:cubicBezTo>
                <a:cubicBezTo>
                  <a:pt x="18540" y="530"/>
                  <a:pt x="18395" y="469"/>
                  <a:pt x="18237" y="454"/>
                </a:cubicBezTo>
                <a:close/>
                <a:moveTo>
                  <a:pt x="15546" y="1799"/>
                </a:moveTo>
                <a:lnTo>
                  <a:pt x="15070" y="2254"/>
                </a:lnTo>
                <a:cubicBezTo>
                  <a:pt x="14719" y="2591"/>
                  <a:pt x="14543" y="2914"/>
                  <a:pt x="14403" y="3484"/>
                </a:cubicBezTo>
                <a:lnTo>
                  <a:pt x="14214" y="4258"/>
                </a:lnTo>
                <a:lnTo>
                  <a:pt x="13054" y="4263"/>
                </a:lnTo>
                <a:cubicBezTo>
                  <a:pt x="10620" y="4274"/>
                  <a:pt x="9275" y="5140"/>
                  <a:pt x="8793" y="7009"/>
                </a:cubicBezTo>
                <a:cubicBezTo>
                  <a:pt x="8707" y="7342"/>
                  <a:pt x="8614" y="7686"/>
                  <a:pt x="8585" y="7771"/>
                </a:cubicBezTo>
                <a:cubicBezTo>
                  <a:pt x="8549" y="7878"/>
                  <a:pt x="8385" y="7831"/>
                  <a:pt x="8044" y="7622"/>
                </a:cubicBezTo>
                <a:cubicBezTo>
                  <a:pt x="6840" y="6885"/>
                  <a:pt x="5201" y="6747"/>
                  <a:pt x="4037" y="7283"/>
                </a:cubicBezTo>
                <a:lnTo>
                  <a:pt x="3490" y="7536"/>
                </a:lnTo>
                <a:lnTo>
                  <a:pt x="2932" y="6952"/>
                </a:lnTo>
                <a:lnTo>
                  <a:pt x="2377" y="6368"/>
                </a:lnTo>
                <a:lnTo>
                  <a:pt x="2699" y="5940"/>
                </a:lnTo>
                <a:cubicBezTo>
                  <a:pt x="2878" y="5705"/>
                  <a:pt x="3025" y="5473"/>
                  <a:pt x="3025" y="5426"/>
                </a:cubicBezTo>
                <a:cubicBezTo>
                  <a:pt x="3025" y="5310"/>
                  <a:pt x="2066" y="5027"/>
                  <a:pt x="1969" y="5114"/>
                </a:cubicBezTo>
                <a:cubicBezTo>
                  <a:pt x="1928" y="5151"/>
                  <a:pt x="1852" y="5366"/>
                  <a:pt x="1800" y="5591"/>
                </a:cubicBezTo>
                <a:cubicBezTo>
                  <a:pt x="1712" y="5972"/>
                  <a:pt x="1669" y="5998"/>
                  <a:pt x="1214" y="5962"/>
                </a:cubicBezTo>
                <a:cubicBezTo>
                  <a:pt x="808" y="5930"/>
                  <a:pt x="666" y="5990"/>
                  <a:pt x="364" y="6314"/>
                </a:cubicBezTo>
                <a:cubicBezTo>
                  <a:pt x="164" y="6528"/>
                  <a:pt x="0" y="6807"/>
                  <a:pt x="0" y="6934"/>
                </a:cubicBezTo>
                <a:cubicBezTo>
                  <a:pt x="0" y="7128"/>
                  <a:pt x="76" y="7154"/>
                  <a:pt x="473" y="7095"/>
                </a:cubicBezTo>
                <a:cubicBezTo>
                  <a:pt x="1180" y="6992"/>
                  <a:pt x="1814" y="7142"/>
                  <a:pt x="2333" y="7533"/>
                </a:cubicBezTo>
                <a:lnTo>
                  <a:pt x="2795" y="7882"/>
                </a:lnTo>
                <a:lnTo>
                  <a:pt x="2360" y="8668"/>
                </a:lnTo>
                <a:cubicBezTo>
                  <a:pt x="2020" y="9284"/>
                  <a:pt x="1925" y="9615"/>
                  <a:pt x="1925" y="10185"/>
                </a:cubicBezTo>
                <a:cubicBezTo>
                  <a:pt x="1925" y="11344"/>
                  <a:pt x="2149" y="11670"/>
                  <a:pt x="3391" y="12317"/>
                </a:cubicBezTo>
                <a:cubicBezTo>
                  <a:pt x="3984" y="12625"/>
                  <a:pt x="4825" y="13074"/>
                  <a:pt x="5259" y="13314"/>
                </a:cubicBezTo>
                <a:lnTo>
                  <a:pt x="6050" y="13749"/>
                </a:lnTo>
                <a:lnTo>
                  <a:pt x="6050" y="14605"/>
                </a:lnTo>
                <a:cubicBezTo>
                  <a:pt x="6050" y="15863"/>
                  <a:pt x="6211" y="17361"/>
                  <a:pt x="6345" y="17361"/>
                </a:cubicBezTo>
                <a:cubicBezTo>
                  <a:pt x="6410" y="17361"/>
                  <a:pt x="6463" y="16664"/>
                  <a:pt x="6463" y="15815"/>
                </a:cubicBezTo>
                <a:cubicBezTo>
                  <a:pt x="6463" y="14940"/>
                  <a:pt x="6521" y="14240"/>
                  <a:pt x="6597" y="14197"/>
                </a:cubicBezTo>
                <a:cubicBezTo>
                  <a:pt x="6671" y="14156"/>
                  <a:pt x="7013" y="14373"/>
                  <a:pt x="7355" y="14682"/>
                </a:cubicBezTo>
                <a:cubicBezTo>
                  <a:pt x="8028" y="15290"/>
                  <a:pt x="8030" y="15300"/>
                  <a:pt x="7981" y="16925"/>
                </a:cubicBezTo>
                <a:cubicBezTo>
                  <a:pt x="7954" y="17795"/>
                  <a:pt x="7988" y="17963"/>
                  <a:pt x="8263" y="18278"/>
                </a:cubicBezTo>
                <a:cubicBezTo>
                  <a:pt x="8491" y="18540"/>
                  <a:pt x="8580" y="18812"/>
                  <a:pt x="8588" y="19273"/>
                </a:cubicBezTo>
                <a:cubicBezTo>
                  <a:pt x="8594" y="19621"/>
                  <a:pt x="8628" y="19989"/>
                  <a:pt x="8665" y="20092"/>
                </a:cubicBezTo>
                <a:cubicBezTo>
                  <a:pt x="8717" y="20240"/>
                  <a:pt x="8537" y="20294"/>
                  <a:pt x="7767" y="20356"/>
                </a:cubicBezTo>
                <a:cubicBezTo>
                  <a:pt x="6468" y="20461"/>
                  <a:pt x="4793" y="20709"/>
                  <a:pt x="4546" y="20834"/>
                </a:cubicBezTo>
                <a:cubicBezTo>
                  <a:pt x="4260" y="20978"/>
                  <a:pt x="5181" y="21187"/>
                  <a:pt x="6690" y="21318"/>
                </a:cubicBezTo>
                <a:cubicBezTo>
                  <a:pt x="9699" y="21580"/>
                  <a:pt x="16077" y="21429"/>
                  <a:pt x="17532" y="21061"/>
                </a:cubicBezTo>
                <a:lnTo>
                  <a:pt x="18081" y="20920"/>
                </a:lnTo>
                <a:lnTo>
                  <a:pt x="17460" y="20752"/>
                </a:lnTo>
                <a:cubicBezTo>
                  <a:pt x="17120" y="20658"/>
                  <a:pt x="15853" y="20515"/>
                  <a:pt x="14643" y="20435"/>
                </a:cubicBezTo>
                <a:cubicBezTo>
                  <a:pt x="12532" y="20296"/>
                  <a:pt x="12427" y="20278"/>
                  <a:pt x="12064" y="19953"/>
                </a:cubicBezTo>
                <a:cubicBezTo>
                  <a:pt x="11821" y="19735"/>
                  <a:pt x="11687" y="19482"/>
                  <a:pt x="11687" y="19246"/>
                </a:cubicBezTo>
                <a:cubicBezTo>
                  <a:pt x="11687" y="18668"/>
                  <a:pt x="12470" y="17750"/>
                  <a:pt x="13558" y="17054"/>
                </a:cubicBezTo>
                <a:cubicBezTo>
                  <a:pt x="14095" y="16710"/>
                  <a:pt x="14768" y="16243"/>
                  <a:pt x="15054" y="16015"/>
                </a:cubicBezTo>
                <a:cubicBezTo>
                  <a:pt x="15720" y="15484"/>
                  <a:pt x="15909" y="15632"/>
                  <a:pt x="15973" y="16740"/>
                </a:cubicBezTo>
                <a:cubicBezTo>
                  <a:pt x="16018" y="17522"/>
                  <a:pt x="16007" y="17546"/>
                  <a:pt x="15699" y="17507"/>
                </a:cubicBezTo>
                <a:cubicBezTo>
                  <a:pt x="15363" y="17464"/>
                  <a:pt x="14712" y="17779"/>
                  <a:pt x="14712" y="17984"/>
                </a:cubicBezTo>
                <a:cubicBezTo>
                  <a:pt x="14712" y="18172"/>
                  <a:pt x="15007" y="18128"/>
                  <a:pt x="15289" y="17897"/>
                </a:cubicBezTo>
                <a:cubicBezTo>
                  <a:pt x="15462" y="17756"/>
                  <a:pt x="15588" y="17730"/>
                  <a:pt x="15683" y="17816"/>
                </a:cubicBezTo>
                <a:cubicBezTo>
                  <a:pt x="15778" y="17902"/>
                  <a:pt x="15756" y="17992"/>
                  <a:pt x="15612" y="18100"/>
                </a:cubicBezTo>
                <a:cubicBezTo>
                  <a:pt x="15378" y="18275"/>
                  <a:pt x="15320" y="18850"/>
                  <a:pt x="15535" y="18850"/>
                </a:cubicBezTo>
                <a:cubicBezTo>
                  <a:pt x="15609" y="18850"/>
                  <a:pt x="15705" y="18696"/>
                  <a:pt x="15751" y="18508"/>
                </a:cubicBezTo>
                <a:cubicBezTo>
                  <a:pt x="15797" y="18321"/>
                  <a:pt x="15859" y="18097"/>
                  <a:pt x="15888" y="18011"/>
                </a:cubicBezTo>
                <a:cubicBezTo>
                  <a:pt x="15982" y="17735"/>
                  <a:pt x="16235" y="17847"/>
                  <a:pt x="16383" y="18229"/>
                </a:cubicBezTo>
                <a:cubicBezTo>
                  <a:pt x="16462" y="18434"/>
                  <a:pt x="16613" y="18602"/>
                  <a:pt x="16719" y="18602"/>
                </a:cubicBezTo>
                <a:cubicBezTo>
                  <a:pt x="17025" y="18602"/>
                  <a:pt x="16944" y="18251"/>
                  <a:pt x="16569" y="17957"/>
                </a:cubicBezTo>
                <a:cubicBezTo>
                  <a:pt x="16242" y="17700"/>
                  <a:pt x="16224" y="17623"/>
                  <a:pt x="16224" y="16349"/>
                </a:cubicBezTo>
                <a:lnTo>
                  <a:pt x="16224" y="15008"/>
                </a:lnTo>
                <a:lnTo>
                  <a:pt x="16908" y="14101"/>
                </a:lnTo>
                <a:cubicBezTo>
                  <a:pt x="17897" y="12785"/>
                  <a:pt x="18307" y="11725"/>
                  <a:pt x="18390" y="10276"/>
                </a:cubicBezTo>
                <a:cubicBezTo>
                  <a:pt x="18442" y="9377"/>
                  <a:pt x="18402" y="8910"/>
                  <a:pt x="18224" y="8352"/>
                </a:cubicBezTo>
                <a:cubicBezTo>
                  <a:pt x="17772" y="6941"/>
                  <a:pt x="16856" y="5702"/>
                  <a:pt x="15743" y="4995"/>
                </a:cubicBezTo>
                <a:lnTo>
                  <a:pt x="15330" y="4733"/>
                </a:lnTo>
                <a:lnTo>
                  <a:pt x="15568" y="4285"/>
                </a:lnTo>
                <a:cubicBezTo>
                  <a:pt x="15698" y="4039"/>
                  <a:pt x="16057" y="3671"/>
                  <a:pt x="16366" y="3469"/>
                </a:cubicBezTo>
                <a:lnTo>
                  <a:pt x="16930" y="3100"/>
                </a:lnTo>
                <a:lnTo>
                  <a:pt x="16566" y="2885"/>
                </a:lnTo>
                <a:cubicBezTo>
                  <a:pt x="16367" y="2767"/>
                  <a:pt x="16055" y="2475"/>
                  <a:pt x="15874" y="2235"/>
                </a:cubicBezTo>
                <a:lnTo>
                  <a:pt x="15546" y="1799"/>
                </a:lnTo>
                <a:close/>
                <a:moveTo>
                  <a:pt x="20280" y="1844"/>
                </a:moveTo>
                <a:cubicBezTo>
                  <a:pt x="20079" y="1844"/>
                  <a:pt x="20077" y="1868"/>
                  <a:pt x="20272" y="2118"/>
                </a:cubicBezTo>
                <a:cubicBezTo>
                  <a:pt x="20390" y="2270"/>
                  <a:pt x="20485" y="2464"/>
                  <a:pt x="20485" y="2546"/>
                </a:cubicBezTo>
                <a:cubicBezTo>
                  <a:pt x="20485" y="2629"/>
                  <a:pt x="20546" y="2839"/>
                  <a:pt x="20619" y="3014"/>
                </a:cubicBezTo>
                <a:cubicBezTo>
                  <a:pt x="20788" y="3415"/>
                  <a:pt x="21104" y="3422"/>
                  <a:pt x="21388" y="3031"/>
                </a:cubicBezTo>
                <a:cubicBezTo>
                  <a:pt x="21558" y="2797"/>
                  <a:pt x="21571" y="2673"/>
                  <a:pt x="21454" y="2475"/>
                </a:cubicBezTo>
                <a:cubicBezTo>
                  <a:pt x="21289" y="2197"/>
                  <a:pt x="20633" y="1844"/>
                  <a:pt x="20280" y="1844"/>
                </a:cubicBezTo>
                <a:close/>
                <a:moveTo>
                  <a:pt x="5987" y="17707"/>
                </a:moveTo>
                <a:cubicBezTo>
                  <a:pt x="5343" y="17784"/>
                  <a:pt x="5114" y="17865"/>
                  <a:pt x="5041" y="18038"/>
                </a:cubicBezTo>
                <a:cubicBezTo>
                  <a:pt x="4915" y="18334"/>
                  <a:pt x="5164" y="18369"/>
                  <a:pt x="5533" y="18108"/>
                </a:cubicBezTo>
                <a:cubicBezTo>
                  <a:pt x="5721" y="17974"/>
                  <a:pt x="5919" y="17905"/>
                  <a:pt x="5973" y="17954"/>
                </a:cubicBezTo>
                <a:cubicBezTo>
                  <a:pt x="6028" y="18003"/>
                  <a:pt x="6143" y="18043"/>
                  <a:pt x="6230" y="18043"/>
                </a:cubicBezTo>
                <a:cubicBezTo>
                  <a:pt x="6318" y="18043"/>
                  <a:pt x="6473" y="18197"/>
                  <a:pt x="6572" y="18385"/>
                </a:cubicBezTo>
                <a:cubicBezTo>
                  <a:pt x="6744" y="18708"/>
                  <a:pt x="7149" y="18862"/>
                  <a:pt x="7149" y="18605"/>
                </a:cubicBezTo>
                <a:cubicBezTo>
                  <a:pt x="7149" y="18356"/>
                  <a:pt x="6265" y="17674"/>
                  <a:pt x="5987" y="17707"/>
                </a:cubicBezTo>
                <a:close/>
                <a:moveTo>
                  <a:pt x="6009" y="18266"/>
                </a:moveTo>
                <a:cubicBezTo>
                  <a:pt x="5978" y="18261"/>
                  <a:pt x="5929" y="18290"/>
                  <a:pt x="5845" y="18353"/>
                </a:cubicBezTo>
                <a:cubicBezTo>
                  <a:pt x="5731" y="18438"/>
                  <a:pt x="5637" y="18613"/>
                  <a:pt x="5637" y="18741"/>
                </a:cubicBezTo>
                <a:cubicBezTo>
                  <a:pt x="5637" y="18869"/>
                  <a:pt x="5692" y="18974"/>
                  <a:pt x="5760" y="18974"/>
                </a:cubicBezTo>
                <a:cubicBezTo>
                  <a:pt x="5900" y="18974"/>
                  <a:pt x="6050" y="18672"/>
                  <a:pt x="6050" y="18390"/>
                </a:cubicBezTo>
                <a:cubicBezTo>
                  <a:pt x="6050" y="18312"/>
                  <a:pt x="6039" y="18271"/>
                  <a:pt x="6009" y="18266"/>
                </a:cubicBezTo>
                <a:close/>
              </a:path>
            </a:pathLst>
          </a:cu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2744720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81"/>
          <p:cNvSpPr txBox="1">
            <a:spLocks/>
          </p:cNvSpPr>
          <p:nvPr/>
        </p:nvSpPr>
        <p:spPr>
          <a:xfrm>
            <a:off x="422636" y="404664"/>
            <a:ext cx="7391550" cy="5991759"/>
          </a:xfrm>
          <a:prstGeom prst="rect">
            <a:avLst/>
          </a:prstGeom>
        </p:spPr>
        <p:txBody>
          <a:bodyPr>
            <a:normAutofit/>
          </a:bodyPr>
          <a:lstStyle>
            <a:lvl1pPr marL="342900" indent="-228600" algn="r" defTabSz="914400" rtl="1"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r" defTabSz="914400" rtl="1"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r" defTabSz="914400" rtl="1"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lgn="l" rtl="0">
              <a:lnSpc>
                <a:spcPct val="90000"/>
              </a:lnSpc>
              <a:spcBef>
                <a:spcPts val="2000"/>
              </a:spcBef>
              <a:buClrTx/>
              <a:buFont typeface="Arial" pitchFamily="34" charset="0"/>
              <a:buNone/>
              <a:defRPr sz="3000" spc="59">
                <a:solidFill>
                  <a:schemeClr val="accent5">
                    <a:satOff val="-8700"/>
                    <a:lumOff val="-21853"/>
                  </a:schemeClr>
                </a:solidFill>
                <a:latin typeface="Avenir Heavy"/>
                <a:ea typeface="Avenir Heavy"/>
                <a:cs typeface="Avenir Heavy"/>
                <a:sym typeface="Avenir Heavy"/>
              </a:defRPr>
            </a:pPr>
            <a:r>
              <a:rPr lang="en-US" b="1" spc="59" dirty="0" smtClean="0">
                <a:solidFill>
                  <a:schemeClr val="accent5">
                    <a:satOff val="-8700"/>
                    <a:lumOff val="-21853"/>
                  </a:schemeClr>
                </a:solidFill>
                <a:ea typeface="Avenir Heavy"/>
                <a:cs typeface="Avenir Heavy"/>
                <a:sym typeface="Avenir Heavy"/>
              </a:rPr>
              <a:t>Hypertension:</a:t>
            </a:r>
          </a:p>
          <a:p>
            <a:pPr algn="l" rtl="0">
              <a:lnSpc>
                <a:spcPct val="90000"/>
              </a:lnSpc>
              <a:spcBef>
                <a:spcPts val="2000"/>
              </a:spcBef>
              <a:defRPr>
                <a:solidFill>
                  <a:srgbClr val="000000"/>
                </a:solidFill>
              </a:defRPr>
            </a:pPr>
            <a:r>
              <a:rPr lang="en-US" sz="2000" b="1" dirty="0" smtClean="0">
                <a:solidFill>
                  <a:srgbClr val="000000"/>
                </a:solidFill>
              </a:rPr>
              <a:t>High blood pressure is one of the most common complications of obesity, especially abdominal adiposity. </a:t>
            </a:r>
          </a:p>
          <a:p>
            <a:pPr algn="l" rtl="0">
              <a:lnSpc>
                <a:spcPct val="90000"/>
              </a:lnSpc>
              <a:spcBef>
                <a:spcPts val="2000"/>
              </a:spcBef>
              <a:defRPr>
                <a:solidFill>
                  <a:srgbClr val="000000"/>
                </a:solidFill>
              </a:defRPr>
            </a:pPr>
            <a:r>
              <a:rPr lang="en-US" sz="2000" b="1" dirty="0" smtClean="0">
                <a:solidFill>
                  <a:srgbClr val="000000"/>
                </a:solidFill>
              </a:rPr>
              <a:t>Obesity-related hypertension appears to be associated with the cytokines produced by adipose tissue</a:t>
            </a:r>
          </a:p>
          <a:p>
            <a:pPr algn="l" rtl="0">
              <a:lnSpc>
                <a:spcPct val="90000"/>
              </a:lnSpc>
              <a:spcBef>
                <a:spcPts val="2000"/>
              </a:spcBef>
              <a:defRPr>
                <a:solidFill>
                  <a:srgbClr val="000000"/>
                </a:solidFill>
              </a:defRPr>
            </a:pPr>
            <a:r>
              <a:rPr lang="en-US" sz="2000" b="1" dirty="0" smtClean="0">
                <a:solidFill>
                  <a:srgbClr val="000000"/>
                </a:solidFill>
              </a:rPr>
              <a:t>Data from the cohort study indicate that for </a:t>
            </a:r>
            <a:r>
              <a:rPr lang="en-US" sz="2000" b="1" dirty="0" smtClean="0">
                <a:solidFill>
                  <a:srgbClr val="FF2600"/>
                </a:solidFill>
              </a:rPr>
              <a:t>every 10-pound weight gain, systolic blood pressure rose by an average of 4.5 mm Hg.</a:t>
            </a:r>
          </a:p>
          <a:p>
            <a:pPr algn="l" rtl="0">
              <a:lnSpc>
                <a:spcPct val="90000"/>
              </a:lnSpc>
              <a:spcBef>
                <a:spcPts val="2000"/>
              </a:spcBef>
              <a:defRPr>
                <a:solidFill>
                  <a:srgbClr val="000000"/>
                </a:solidFill>
              </a:defRPr>
            </a:pPr>
            <a:r>
              <a:rPr lang="en-US" sz="2000" b="1" dirty="0" smtClean="0">
                <a:solidFill>
                  <a:srgbClr val="000000"/>
                </a:solidFill>
              </a:rPr>
              <a:t>Conversely, a </a:t>
            </a:r>
            <a:r>
              <a:rPr lang="en-US" sz="2000" b="1" dirty="0" smtClean="0">
                <a:solidFill>
                  <a:srgbClr val="FF9300"/>
                </a:solidFill>
              </a:rPr>
              <a:t>decrease of 1 kg. (2.2 pounds) in body                                 weight results in a decrease of 0.3 to 1 mm Hg</a:t>
            </a:r>
            <a:r>
              <a:rPr lang="en-US" sz="2000" b="1" dirty="0" smtClean="0">
                <a:solidFill>
                  <a:srgbClr val="000000"/>
                </a:solidFill>
              </a:rPr>
              <a:t>.</a:t>
            </a:r>
          </a:p>
          <a:p>
            <a:pPr algn="l" rtl="0">
              <a:lnSpc>
                <a:spcPct val="90000"/>
              </a:lnSpc>
              <a:spcBef>
                <a:spcPts val="2000"/>
              </a:spcBef>
              <a:defRPr>
                <a:solidFill>
                  <a:srgbClr val="000000"/>
                </a:solidFill>
              </a:defRPr>
            </a:pPr>
            <a:r>
              <a:rPr lang="en-US" sz="2000" b="1" dirty="0" smtClean="0">
                <a:solidFill>
                  <a:srgbClr val="7030A0"/>
                </a:solidFill>
              </a:rPr>
              <a:t>A study conducted by the Canadian Agency for Drugs and Technologies in Health in 2014  reveled that </a:t>
            </a:r>
            <a:r>
              <a:rPr lang="en-US" sz="2000" b="1" u="sng" dirty="0" smtClean="0">
                <a:solidFill>
                  <a:schemeClr val="accent2">
                    <a:lumMod val="75000"/>
                  </a:schemeClr>
                </a:solidFill>
              </a:rPr>
              <a:t>Greater weight loss correlated positively with                               greater reductions in blood pressure and cardiovascular risk</a:t>
            </a:r>
            <a:r>
              <a:rPr lang="en-US" sz="2000" b="1" dirty="0" smtClean="0">
                <a:solidFill>
                  <a:srgbClr val="7030A0"/>
                </a:solidFill>
              </a:rPr>
              <a:t>.</a:t>
            </a:r>
            <a:endParaRPr lang="en-US" sz="2000" b="1" dirty="0">
              <a:solidFill>
                <a:srgbClr val="7030A0"/>
              </a:solidFill>
            </a:endParaRPr>
          </a:p>
        </p:txBody>
      </p:sp>
      <p:pic>
        <p:nvPicPr>
          <p:cNvPr id="3" name="pasted-image.tiff"/>
          <p:cNvPicPr>
            <a:picLocks noChangeAspect="1"/>
          </p:cNvPicPr>
          <p:nvPr/>
        </p:nvPicPr>
        <p:blipFill>
          <a:blip r:embed="rId3">
            <a:extLst/>
          </a:blip>
          <a:srcRect l="1415" t="1348" r="183" b="266"/>
          <a:stretch>
            <a:fillRect/>
          </a:stretch>
        </p:blipFill>
        <p:spPr>
          <a:xfrm>
            <a:off x="7020272" y="4149080"/>
            <a:ext cx="2004351" cy="2541351"/>
          </a:xfrm>
          <a:custGeom>
            <a:avLst/>
            <a:gdLst/>
            <a:ahLst/>
            <a:cxnLst>
              <a:cxn ang="0">
                <a:pos x="wd2" y="hd2"/>
              </a:cxn>
              <a:cxn ang="5400000">
                <a:pos x="wd2" y="hd2"/>
              </a:cxn>
              <a:cxn ang="10800000">
                <a:pos x="wd2" y="hd2"/>
              </a:cxn>
              <a:cxn ang="16200000">
                <a:pos x="wd2" y="hd2"/>
              </a:cxn>
            </a:cxnLst>
            <a:rect l="0" t="0" r="r" b="b"/>
            <a:pathLst>
              <a:path w="21600" h="21600" extrusionOk="0">
                <a:moveTo>
                  <a:pt x="17462" y="0"/>
                </a:moveTo>
                <a:lnTo>
                  <a:pt x="16775" y="203"/>
                </a:lnTo>
                <a:cubicBezTo>
                  <a:pt x="15175" y="675"/>
                  <a:pt x="14318" y="1189"/>
                  <a:pt x="13932" y="1908"/>
                </a:cubicBezTo>
                <a:lnTo>
                  <a:pt x="13769" y="2211"/>
                </a:lnTo>
                <a:lnTo>
                  <a:pt x="14138" y="1934"/>
                </a:lnTo>
                <a:cubicBezTo>
                  <a:pt x="14672" y="1531"/>
                  <a:pt x="14727" y="1762"/>
                  <a:pt x="14272" y="2473"/>
                </a:cubicBezTo>
                <a:lnTo>
                  <a:pt x="13885" y="3084"/>
                </a:lnTo>
                <a:lnTo>
                  <a:pt x="14384" y="2770"/>
                </a:lnTo>
                <a:cubicBezTo>
                  <a:pt x="15016" y="2375"/>
                  <a:pt x="15155" y="2512"/>
                  <a:pt x="14728" y="3115"/>
                </a:cubicBezTo>
                <a:cubicBezTo>
                  <a:pt x="14551" y="3364"/>
                  <a:pt x="14406" y="3594"/>
                  <a:pt x="14406" y="3626"/>
                </a:cubicBezTo>
                <a:cubicBezTo>
                  <a:pt x="14406" y="3658"/>
                  <a:pt x="14701" y="3461"/>
                  <a:pt x="15061" y="3186"/>
                </a:cubicBezTo>
                <a:cubicBezTo>
                  <a:pt x="15421" y="2911"/>
                  <a:pt x="15967" y="2552"/>
                  <a:pt x="16276" y="2390"/>
                </a:cubicBezTo>
                <a:cubicBezTo>
                  <a:pt x="16903" y="2063"/>
                  <a:pt x="18195" y="1583"/>
                  <a:pt x="18508" y="1560"/>
                </a:cubicBezTo>
                <a:cubicBezTo>
                  <a:pt x="18619" y="1552"/>
                  <a:pt x="18458" y="1519"/>
                  <a:pt x="18149" y="1486"/>
                </a:cubicBezTo>
                <a:cubicBezTo>
                  <a:pt x="17457" y="1413"/>
                  <a:pt x="17405" y="1203"/>
                  <a:pt x="18023" y="964"/>
                </a:cubicBezTo>
                <a:cubicBezTo>
                  <a:pt x="18379" y="827"/>
                  <a:pt x="18409" y="797"/>
                  <a:pt x="18186" y="793"/>
                </a:cubicBezTo>
                <a:cubicBezTo>
                  <a:pt x="18035" y="790"/>
                  <a:pt x="17620" y="836"/>
                  <a:pt x="17267" y="896"/>
                </a:cubicBezTo>
                <a:cubicBezTo>
                  <a:pt x="16781" y="978"/>
                  <a:pt x="16591" y="976"/>
                  <a:pt x="16482" y="887"/>
                </a:cubicBezTo>
                <a:cubicBezTo>
                  <a:pt x="16372" y="798"/>
                  <a:pt x="16474" y="679"/>
                  <a:pt x="16902" y="385"/>
                </a:cubicBezTo>
                <a:lnTo>
                  <a:pt x="17462" y="0"/>
                </a:lnTo>
                <a:close/>
                <a:moveTo>
                  <a:pt x="20757" y="2873"/>
                </a:moveTo>
                <a:cubicBezTo>
                  <a:pt x="19499" y="2833"/>
                  <a:pt x="17339" y="3167"/>
                  <a:pt x="16243" y="3606"/>
                </a:cubicBezTo>
                <a:cubicBezTo>
                  <a:pt x="15469" y="3916"/>
                  <a:pt x="14656" y="4417"/>
                  <a:pt x="14656" y="4584"/>
                </a:cubicBezTo>
                <a:cubicBezTo>
                  <a:pt x="14656" y="4651"/>
                  <a:pt x="14878" y="5079"/>
                  <a:pt x="15151" y="5534"/>
                </a:cubicBezTo>
                <a:cubicBezTo>
                  <a:pt x="15424" y="5990"/>
                  <a:pt x="15664" y="6470"/>
                  <a:pt x="15683" y="6601"/>
                </a:cubicBezTo>
                <a:lnTo>
                  <a:pt x="15715" y="6838"/>
                </a:lnTo>
                <a:lnTo>
                  <a:pt x="12254" y="7243"/>
                </a:lnTo>
                <a:cubicBezTo>
                  <a:pt x="10350" y="7465"/>
                  <a:pt x="8764" y="7671"/>
                  <a:pt x="8728" y="7699"/>
                </a:cubicBezTo>
                <a:cubicBezTo>
                  <a:pt x="8691" y="7728"/>
                  <a:pt x="8780" y="7990"/>
                  <a:pt x="8926" y="8281"/>
                </a:cubicBezTo>
                <a:cubicBezTo>
                  <a:pt x="9073" y="8572"/>
                  <a:pt x="9242" y="8911"/>
                  <a:pt x="9303" y="9034"/>
                </a:cubicBezTo>
                <a:cubicBezTo>
                  <a:pt x="9410" y="9253"/>
                  <a:pt x="9423" y="9249"/>
                  <a:pt x="9874" y="8855"/>
                </a:cubicBezTo>
                <a:cubicBezTo>
                  <a:pt x="10630" y="8194"/>
                  <a:pt x="11162" y="8026"/>
                  <a:pt x="12500" y="8024"/>
                </a:cubicBezTo>
                <a:cubicBezTo>
                  <a:pt x="13402" y="8023"/>
                  <a:pt x="13691" y="8060"/>
                  <a:pt x="13853" y="8187"/>
                </a:cubicBezTo>
                <a:cubicBezTo>
                  <a:pt x="14007" y="8309"/>
                  <a:pt x="14028" y="8391"/>
                  <a:pt x="13932" y="8526"/>
                </a:cubicBezTo>
                <a:cubicBezTo>
                  <a:pt x="13822" y="8681"/>
                  <a:pt x="13637" y="8707"/>
                  <a:pt x="12619" y="8709"/>
                </a:cubicBezTo>
                <a:cubicBezTo>
                  <a:pt x="11273" y="8712"/>
                  <a:pt x="10995" y="8814"/>
                  <a:pt x="10388" y="9522"/>
                </a:cubicBezTo>
                <a:cubicBezTo>
                  <a:pt x="10099" y="9859"/>
                  <a:pt x="9983" y="9918"/>
                  <a:pt x="9643" y="9904"/>
                </a:cubicBezTo>
                <a:cubicBezTo>
                  <a:pt x="9255" y="9889"/>
                  <a:pt x="9216" y="9846"/>
                  <a:pt x="8594" y="8758"/>
                </a:cubicBezTo>
                <a:cubicBezTo>
                  <a:pt x="8115" y="7920"/>
                  <a:pt x="7986" y="7602"/>
                  <a:pt x="8091" y="7522"/>
                </a:cubicBezTo>
                <a:cubicBezTo>
                  <a:pt x="8345" y="7330"/>
                  <a:pt x="10098" y="6886"/>
                  <a:pt x="11552" y="6647"/>
                </a:cubicBezTo>
                <a:cubicBezTo>
                  <a:pt x="12679" y="6461"/>
                  <a:pt x="12858" y="6413"/>
                  <a:pt x="12413" y="6407"/>
                </a:cubicBezTo>
                <a:cubicBezTo>
                  <a:pt x="11182" y="6391"/>
                  <a:pt x="7468" y="7071"/>
                  <a:pt x="7339" y="7337"/>
                </a:cubicBezTo>
                <a:cubicBezTo>
                  <a:pt x="7308" y="7400"/>
                  <a:pt x="7428" y="7700"/>
                  <a:pt x="7603" y="8002"/>
                </a:cubicBezTo>
                <a:cubicBezTo>
                  <a:pt x="7777" y="8303"/>
                  <a:pt x="7940" y="8630"/>
                  <a:pt x="7964" y="8729"/>
                </a:cubicBezTo>
                <a:cubicBezTo>
                  <a:pt x="7989" y="8828"/>
                  <a:pt x="8095" y="9064"/>
                  <a:pt x="8203" y="9254"/>
                </a:cubicBezTo>
                <a:cubicBezTo>
                  <a:pt x="8324" y="9466"/>
                  <a:pt x="8358" y="9633"/>
                  <a:pt x="8286" y="9690"/>
                </a:cubicBezTo>
                <a:cubicBezTo>
                  <a:pt x="8223" y="9742"/>
                  <a:pt x="8171" y="9891"/>
                  <a:pt x="8171" y="10021"/>
                </a:cubicBezTo>
                <a:cubicBezTo>
                  <a:pt x="8171" y="10151"/>
                  <a:pt x="8037" y="10387"/>
                  <a:pt x="7870" y="10543"/>
                </a:cubicBezTo>
                <a:cubicBezTo>
                  <a:pt x="7492" y="10898"/>
                  <a:pt x="7206" y="11874"/>
                  <a:pt x="7407" y="12129"/>
                </a:cubicBezTo>
                <a:cubicBezTo>
                  <a:pt x="7484" y="12226"/>
                  <a:pt x="7545" y="12352"/>
                  <a:pt x="7545" y="12412"/>
                </a:cubicBezTo>
                <a:cubicBezTo>
                  <a:pt x="7545" y="12472"/>
                  <a:pt x="7648" y="12639"/>
                  <a:pt x="7773" y="12783"/>
                </a:cubicBezTo>
                <a:cubicBezTo>
                  <a:pt x="7932" y="12967"/>
                  <a:pt x="8009" y="13264"/>
                  <a:pt x="8033" y="13795"/>
                </a:cubicBezTo>
                <a:cubicBezTo>
                  <a:pt x="8071" y="14641"/>
                  <a:pt x="7903" y="14864"/>
                  <a:pt x="7624" y="14337"/>
                </a:cubicBezTo>
                <a:cubicBezTo>
                  <a:pt x="7497" y="14096"/>
                  <a:pt x="7342" y="13982"/>
                  <a:pt x="7085" y="13938"/>
                </a:cubicBezTo>
                <a:cubicBezTo>
                  <a:pt x="6387" y="13817"/>
                  <a:pt x="5944" y="13523"/>
                  <a:pt x="5852" y="13122"/>
                </a:cubicBezTo>
                <a:cubicBezTo>
                  <a:pt x="5730" y="12588"/>
                  <a:pt x="5724" y="12584"/>
                  <a:pt x="5111" y="12820"/>
                </a:cubicBezTo>
                <a:cubicBezTo>
                  <a:pt x="4515" y="13048"/>
                  <a:pt x="4460" y="13135"/>
                  <a:pt x="4738" y="13424"/>
                </a:cubicBezTo>
                <a:cubicBezTo>
                  <a:pt x="4896" y="13589"/>
                  <a:pt x="4880" y="13646"/>
                  <a:pt x="4612" y="13924"/>
                </a:cubicBezTo>
                <a:cubicBezTo>
                  <a:pt x="3626" y="14943"/>
                  <a:pt x="3317" y="17092"/>
                  <a:pt x="4018" y="18040"/>
                </a:cubicBezTo>
                <a:cubicBezTo>
                  <a:pt x="4317" y="18444"/>
                  <a:pt x="5795" y="19084"/>
                  <a:pt x="6449" y="19093"/>
                </a:cubicBezTo>
                <a:cubicBezTo>
                  <a:pt x="6963" y="19099"/>
                  <a:pt x="7131" y="19217"/>
                  <a:pt x="6872" y="19386"/>
                </a:cubicBezTo>
                <a:cubicBezTo>
                  <a:pt x="6717" y="19488"/>
                  <a:pt x="5465" y="19529"/>
                  <a:pt x="4492" y="19466"/>
                </a:cubicBezTo>
                <a:cubicBezTo>
                  <a:pt x="4168" y="19445"/>
                  <a:pt x="4101" y="19486"/>
                  <a:pt x="3979" y="19780"/>
                </a:cubicBezTo>
                <a:cubicBezTo>
                  <a:pt x="3801" y="20208"/>
                  <a:pt x="3886" y="20466"/>
                  <a:pt x="4246" y="20596"/>
                </a:cubicBezTo>
                <a:cubicBezTo>
                  <a:pt x="4482" y="20681"/>
                  <a:pt x="4725" y="20620"/>
                  <a:pt x="5675" y="20242"/>
                </a:cubicBezTo>
                <a:cubicBezTo>
                  <a:pt x="6303" y="19992"/>
                  <a:pt x="6834" y="19789"/>
                  <a:pt x="6858" y="19789"/>
                </a:cubicBezTo>
                <a:cubicBezTo>
                  <a:pt x="6881" y="19789"/>
                  <a:pt x="7109" y="20021"/>
                  <a:pt x="7368" y="20305"/>
                </a:cubicBezTo>
                <a:cubicBezTo>
                  <a:pt x="7900" y="20890"/>
                  <a:pt x="8238" y="21124"/>
                  <a:pt x="8970" y="21426"/>
                </a:cubicBezTo>
                <a:cubicBezTo>
                  <a:pt x="9198" y="21520"/>
                  <a:pt x="9406" y="21570"/>
                  <a:pt x="10062" y="21600"/>
                </a:cubicBezTo>
                <a:cubicBezTo>
                  <a:pt x="10262" y="21592"/>
                  <a:pt x="10736" y="21586"/>
                  <a:pt x="10760" y="21577"/>
                </a:cubicBezTo>
                <a:cubicBezTo>
                  <a:pt x="10879" y="21532"/>
                  <a:pt x="11346" y="21355"/>
                  <a:pt x="11795" y="21184"/>
                </a:cubicBezTo>
                <a:cubicBezTo>
                  <a:pt x="12243" y="21012"/>
                  <a:pt x="12801" y="20870"/>
                  <a:pt x="13039" y="20870"/>
                </a:cubicBezTo>
                <a:cubicBezTo>
                  <a:pt x="13823" y="20869"/>
                  <a:pt x="14382" y="20685"/>
                  <a:pt x="14746" y="20308"/>
                </a:cubicBezTo>
                <a:cubicBezTo>
                  <a:pt x="15086" y="19956"/>
                  <a:pt x="15093" y="19927"/>
                  <a:pt x="15082" y="18613"/>
                </a:cubicBezTo>
                <a:cubicBezTo>
                  <a:pt x="15076" y="17878"/>
                  <a:pt x="14994" y="16878"/>
                  <a:pt x="14902" y="16391"/>
                </a:cubicBezTo>
                <a:cubicBezTo>
                  <a:pt x="14809" y="15904"/>
                  <a:pt x="14729" y="15327"/>
                  <a:pt x="14724" y="15110"/>
                </a:cubicBezTo>
                <a:lnTo>
                  <a:pt x="14717" y="14717"/>
                </a:lnTo>
                <a:lnTo>
                  <a:pt x="15965" y="14603"/>
                </a:lnTo>
                <a:cubicBezTo>
                  <a:pt x="17147" y="14493"/>
                  <a:pt x="17821" y="14336"/>
                  <a:pt x="18960" y="13901"/>
                </a:cubicBezTo>
                <a:cubicBezTo>
                  <a:pt x="19234" y="13796"/>
                  <a:pt x="19662" y="13651"/>
                  <a:pt x="19911" y="13581"/>
                </a:cubicBezTo>
                <a:cubicBezTo>
                  <a:pt x="20347" y="13459"/>
                  <a:pt x="20364" y="13438"/>
                  <a:pt x="20439" y="12868"/>
                </a:cubicBezTo>
                <a:cubicBezTo>
                  <a:pt x="20482" y="12544"/>
                  <a:pt x="20522" y="11762"/>
                  <a:pt x="20526" y="11134"/>
                </a:cubicBezTo>
                <a:cubicBezTo>
                  <a:pt x="20538" y="8791"/>
                  <a:pt x="21185" y="3762"/>
                  <a:pt x="21510" y="3506"/>
                </a:cubicBezTo>
                <a:cubicBezTo>
                  <a:pt x="21547" y="3476"/>
                  <a:pt x="21578" y="3282"/>
                  <a:pt x="21600" y="2972"/>
                </a:cubicBezTo>
                <a:lnTo>
                  <a:pt x="21235" y="2913"/>
                </a:lnTo>
                <a:cubicBezTo>
                  <a:pt x="21097" y="2891"/>
                  <a:pt x="20937" y="2878"/>
                  <a:pt x="20757" y="2873"/>
                </a:cubicBezTo>
                <a:close/>
                <a:moveTo>
                  <a:pt x="2221" y="13453"/>
                </a:moveTo>
                <a:lnTo>
                  <a:pt x="1848" y="13664"/>
                </a:lnTo>
                <a:cubicBezTo>
                  <a:pt x="1642" y="13780"/>
                  <a:pt x="1318" y="14031"/>
                  <a:pt x="1132" y="14223"/>
                </a:cubicBezTo>
                <a:cubicBezTo>
                  <a:pt x="725" y="14644"/>
                  <a:pt x="508" y="14589"/>
                  <a:pt x="622" y="14092"/>
                </a:cubicBezTo>
                <a:lnTo>
                  <a:pt x="702" y="13732"/>
                </a:lnTo>
                <a:lnTo>
                  <a:pt x="354" y="14006"/>
                </a:lnTo>
                <a:cubicBezTo>
                  <a:pt x="57" y="14237"/>
                  <a:pt x="0" y="14358"/>
                  <a:pt x="0" y="14797"/>
                </a:cubicBezTo>
                <a:cubicBezTo>
                  <a:pt x="0" y="15150"/>
                  <a:pt x="81" y="15408"/>
                  <a:pt x="250" y="15607"/>
                </a:cubicBezTo>
                <a:lnTo>
                  <a:pt x="496" y="15900"/>
                </a:lnTo>
                <a:lnTo>
                  <a:pt x="561" y="15561"/>
                </a:lnTo>
                <a:cubicBezTo>
                  <a:pt x="651" y="15087"/>
                  <a:pt x="904" y="15070"/>
                  <a:pt x="1132" y="15521"/>
                </a:cubicBezTo>
                <a:cubicBezTo>
                  <a:pt x="1237" y="15729"/>
                  <a:pt x="1419" y="16044"/>
                  <a:pt x="1534" y="16220"/>
                </a:cubicBezTo>
                <a:cubicBezTo>
                  <a:pt x="1649" y="16396"/>
                  <a:pt x="1757" y="16539"/>
                  <a:pt x="1776" y="16539"/>
                </a:cubicBezTo>
                <a:cubicBezTo>
                  <a:pt x="1795" y="16539"/>
                  <a:pt x="1797" y="16396"/>
                  <a:pt x="1780" y="16220"/>
                </a:cubicBezTo>
                <a:cubicBezTo>
                  <a:pt x="1738" y="15798"/>
                  <a:pt x="1960" y="15809"/>
                  <a:pt x="2373" y="16246"/>
                </a:cubicBezTo>
                <a:lnTo>
                  <a:pt x="2698" y="16588"/>
                </a:lnTo>
                <a:lnTo>
                  <a:pt x="2601" y="16294"/>
                </a:lnTo>
                <a:cubicBezTo>
                  <a:pt x="2547" y="16132"/>
                  <a:pt x="2504" y="15731"/>
                  <a:pt x="2506" y="15404"/>
                </a:cubicBezTo>
                <a:cubicBezTo>
                  <a:pt x="2510" y="14916"/>
                  <a:pt x="2594" y="14692"/>
                  <a:pt x="2959" y="14149"/>
                </a:cubicBezTo>
                <a:cubicBezTo>
                  <a:pt x="3203" y="13785"/>
                  <a:pt x="3380" y="13487"/>
                  <a:pt x="3349" y="13487"/>
                </a:cubicBezTo>
                <a:cubicBezTo>
                  <a:pt x="3319" y="13487"/>
                  <a:pt x="3072" y="13624"/>
                  <a:pt x="2807" y="13792"/>
                </a:cubicBezTo>
                <a:cubicBezTo>
                  <a:pt x="2269" y="14134"/>
                  <a:pt x="2016" y="14102"/>
                  <a:pt x="2141" y="13710"/>
                </a:cubicBezTo>
                <a:lnTo>
                  <a:pt x="2221" y="13453"/>
                </a:lnTo>
                <a:close/>
                <a:moveTo>
                  <a:pt x="12149" y="14614"/>
                </a:moveTo>
                <a:cubicBezTo>
                  <a:pt x="12216" y="14605"/>
                  <a:pt x="12288" y="14617"/>
                  <a:pt x="12370" y="14651"/>
                </a:cubicBezTo>
                <a:cubicBezTo>
                  <a:pt x="12589" y="14744"/>
                  <a:pt x="12640" y="14927"/>
                  <a:pt x="12778" y="16097"/>
                </a:cubicBezTo>
                <a:cubicBezTo>
                  <a:pt x="12965" y="17674"/>
                  <a:pt x="12903" y="18207"/>
                  <a:pt x="12399" y="19144"/>
                </a:cubicBezTo>
                <a:cubicBezTo>
                  <a:pt x="12193" y="19526"/>
                  <a:pt x="11978" y="19875"/>
                  <a:pt x="11921" y="19920"/>
                </a:cubicBezTo>
                <a:cubicBezTo>
                  <a:pt x="11821" y="20000"/>
                  <a:pt x="11332" y="19557"/>
                  <a:pt x="11057" y="19135"/>
                </a:cubicBezTo>
                <a:cubicBezTo>
                  <a:pt x="10932" y="18944"/>
                  <a:pt x="10666" y="17154"/>
                  <a:pt x="10666" y="16514"/>
                </a:cubicBezTo>
                <a:cubicBezTo>
                  <a:pt x="10666" y="16309"/>
                  <a:pt x="10783" y="16185"/>
                  <a:pt x="11158" y="15989"/>
                </a:cubicBezTo>
                <a:cubicBezTo>
                  <a:pt x="11570" y="15774"/>
                  <a:pt x="11665" y="15662"/>
                  <a:pt x="11733" y="15304"/>
                </a:cubicBezTo>
                <a:cubicBezTo>
                  <a:pt x="11817" y="14865"/>
                  <a:pt x="11950" y="14640"/>
                  <a:pt x="12149" y="14614"/>
                </a:cubicBezTo>
                <a:close/>
                <a:moveTo>
                  <a:pt x="8069" y="17273"/>
                </a:moveTo>
                <a:cubicBezTo>
                  <a:pt x="8100" y="17260"/>
                  <a:pt x="8136" y="17261"/>
                  <a:pt x="8171" y="17278"/>
                </a:cubicBezTo>
                <a:cubicBezTo>
                  <a:pt x="8346" y="17364"/>
                  <a:pt x="8327" y="18051"/>
                  <a:pt x="8145" y="18194"/>
                </a:cubicBezTo>
                <a:cubicBezTo>
                  <a:pt x="7801" y="18466"/>
                  <a:pt x="7630" y="18263"/>
                  <a:pt x="7820" y="17809"/>
                </a:cubicBezTo>
                <a:cubicBezTo>
                  <a:pt x="7897" y="17625"/>
                  <a:pt x="7977" y="17418"/>
                  <a:pt x="8001" y="17347"/>
                </a:cubicBezTo>
                <a:cubicBezTo>
                  <a:pt x="8012" y="17311"/>
                  <a:pt x="8039" y="17285"/>
                  <a:pt x="8069" y="17273"/>
                </a:cubicBezTo>
                <a:close/>
              </a:path>
            </a:pathLst>
          </a:custGeom>
          <a:ln w="12700">
            <a:miter lim="400000"/>
          </a:ln>
          <a:effectLst>
            <a:outerShdw blurRad="190500" dist="8455" dir="5400000" rotWithShape="0">
              <a:srgbClr val="000000"/>
            </a:outerShdw>
          </a:effectLst>
        </p:spPr>
      </p:pic>
      <p:pic>
        <p:nvPicPr>
          <p:cNvPr id="4" name="pasted-image.tiff"/>
          <p:cNvPicPr>
            <a:picLocks noChangeAspect="1"/>
          </p:cNvPicPr>
          <p:nvPr/>
        </p:nvPicPr>
        <p:blipFill>
          <a:blip r:embed="rId4">
            <a:extLst/>
          </a:blip>
          <a:stretch>
            <a:fillRect/>
          </a:stretch>
        </p:blipFill>
        <p:spPr>
          <a:xfrm>
            <a:off x="6948265" y="167176"/>
            <a:ext cx="2128656" cy="1697248"/>
          </a:xfrm>
          <a:prstGeom prst="rect">
            <a:avLst/>
          </a:pr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1718992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85"/>
          <p:cNvSpPr txBox="1">
            <a:spLocks/>
          </p:cNvSpPr>
          <p:nvPr/>
        </p:nvSpPr>
        <p:spPr>
          <a:xfrm>
            <a:off x="949073" y="1880921"/>
            <a:ext cx="7871399" cy="4068359"/>
          </a:xfrm>
          <a:prstGeom prst="rect">
            <a:avLst/>
          </a:prstGeom>
        </p:spPr>
        <p:txBody>
          <a:bodyPr/>
          <a:lstStyle>
            <a:lvl1pPr marL="342900" indent="-228600" algn="r" defTabSz="914400" rtl="1"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r" defTabSz="914400" rtl="1"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r" defTabSz="914400" rtl="1"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lgn="l" rtl="0">
              <a:lnSpc>
                <a:spcPct val="90000"/>
              </a:lnSpc>
              <a:spcBef>
                <a:spcPts val="2000"/>
              </a:spcBef>
              <a:buClrTx/>
              <a:buFont typeface="Arial" pitchFamily="34" charset="0"/>
              <a:buNone/>
              <a:defRPr sz="3000" spc="59">
                <a:solidFill>
                  <a:schemeClr val="accent5">
                    <a:satOff val="-8700"/>
                    <a:lumOff val="-21853"/>
                  </a:schemeClr>
                </a:solidFill>
                <a:latin typeface="Avenir Heavy"/>
                <a:ea typeface="Avenir Heavy"/>
                <a:cs typeface="Avenir Heavy"/>
                <a:sym typeface="Avenir Heavy"/>
              </a:defRPr>
            </a:pPr>
            <a:r>
              <a:rPr lang="en-US" b="1" spc="59" dirty="0" smtClean="0">
                <a:solidFill>
                  <a:schemeClr val="accent5">
                    <a:satOff val="-8700"/>
                    <a:lumOff val="-21853"/>
                  </a:schemeClr>
                </a:solidFill>
                <a:ea typeface="Avenir Heavy"/>
                <a:cs typeface="Avenir Heavy"/>
                <a:sym typeface="Avenir Heavy"/>
              </a:rPr>
              <a:t>Obstructive Sleep Apnea:</a:t>
            </a:r>
          </a:p>
          <a:p>
            <a:pPr algn="l" rtl="0">
              <a:lnSpc>
                <a:spcPct val="90000"/>
              </a:lnSpc>
              <a:spcBef>
                <a:spcPts val="2000"/>
              </a:spcBef>
              <a:defRPr>
                <a:solidFill>
                  <a:srgbClr val="000000"/>
                </a:solidFill>
              </a:defRPr>
            </a:pPr>
            <a:r>
              <a:rPr lang="en-US" sz="2000" b="1" dirty="0" smtClean="0">
                <a:solidFill>
                  <a:srgbClr val="000000"/>
                </a:solidFill>
              </a:rPr>
              <a:t>Obesity, particularly </a:t>
            </a:r>
            <a:r>
              <a:rPr lang="en-US" sz="2000" b="1" dirty="0" smtClean="0">
                <a:solidFill>
                  <a:srgbClr val="FF9300"/>
                </a:solidFill>
              </a:rPr>
              <a:t>upper body obesity</a:t>
            </a:r>
            <a:r>
              <a:rPr lang="en-US" sz="2000" b="1" dirty="0" smtClean="0">
                <a:solidFill>
                  <a:srgbClr val="000000"/>
                </a:solidFill>
              </a:rPr>
              <a:t>, is a risk factor for sleep apnea and has been shown to be</a:t>
            </a:r>
            <a:r>
              <a:rPr lang="en-US" sz="2000" b="1" u="sng" dirty="0" smtClean="0">
                <a:solidFill>
                  <a:srgbClr val="FF2600"/>
                </a:solidFill>
              </a:rPr>
              <a:t> related to its severity.</a:t>
            </a:r>
          </a:p>
          <a:p>
            <a:pPr algn="l" rtl="0">
              <a:lnSpc>
                <a:spcPct val="90000"/>
              </a:lnSpc>
              <a:spcBef>
                <a:spcPts val="2000"/>
              </a:spcBef>
              <a:defRPr>
                <a:solidFill>
                  <a:srgbClr val="000000"/>
                </a:solidFill>
              </a:defRPr>
            </a:pPr>
            <a:r>
              <a:rPr lang="en-US" sz="2000" b="1" dirty="0" smtClean="0">
                <a:solidFill>
                  <a:srgbClr val="000000"/>
                </a:solidFill>
              </a:rPr>
              <a:t>It has been estimated that as many as 60% to 70% of persons suffering from OSA are </a:t>
            </a:r>
            <a:r>
              <a:rPr lang="en-US" sz="2000" b="1" u="sng" dirty="0" smtClean="0">
                <a:solidFill>
                  <a:srgbClr val="FF9300"/>
                </a:solidFill>
              </a:rPr>
              <a:t>obese</a:t>
            </a:r>
            <a:r>
              <a:rPr lang="en-US" sz="2000" b="1" dirty="0" smtClean="0">
                <a:solidFill>
                  <a:srgbClr val="000000"/>
                </a:solidFill>
              </a:rPr>
              <a:t>.</a:t>
            </a:r>
            <a:endParaRPr lang="en-US" sz="2000" b="1" dirty="0">
              <a:solidFill>
                <a:srgbClr val="000000"/>
              </a:solidFill>
            </a:endParaRPr>
          </a:p>
        </p:txBody>
      </p:sp>
      <p:pic>
        <p:nvPicPr>
          <p:cNvPr id="3" name="pasted-image.tiff"/>
          <p:cNvPicPr>
            <a:picLocks noChangeAspect="1"/>
          </p:cNvPicPr>
          <p:nvPr/>
        </p:nvPicPr>
        <p:blipFill>
          <a:blip r:embed="rId2">
            <a:extLst/>
          </a:blip>
          <a:stretch>
            <a:fillRect/>
          </a:stretch>
        </p:blipFill>
        <p:spPr>
          <a:xfrm>
            <a:off x="4884772" y="4221088"/>
            <a:ext cx="3935700" cy="2353269"/>
          </a:xfrm>
          <a:prstGeom prst="rect">
            <a:avLst/>
          </a:pr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551858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426127" y="408371"/>
            <a:ext cx="8260800" cy="1039500"/>
          </a:xfrm>
          <a:prstGeom prst="rect">
            <a:avLst/>
          </a:prstGeom>
        </p:spPr>
        <p:txBody>
          <a:bodyPr lIns="91425" tIns="91425" rIns="91425" bIns="91425" anchor="ctr" anchorCtr="0">
            <a:noAutofit/>
          </a:bodyPr>
          <a:lstStyle/>
          <a:p>
            <a:pPr lvl="0" rtl="0">
              <a:spcBef>
                <a:spcPts val="0"/>
              </a:spcBef>
              <a:buNone/>
            </a:pPr>
            <a:r>
              <a:rPr lang="en-US"/>
              <a:t> MCQ</a:t>
            </a:r>
          </a:p>
        </p:txBody>
      </p:sp>
      <p:sp>
        <p:nvSpPr>
          <p:cNvPr id="148" name="Shape 148"/>
          <p:cNvSpPr txBox="1"/>
          <p:nvPr/>
        </p:nvSpPr>
        <p:spPr>
          <a:xfrm>
            <a:off x="646350" y="1895675"/>
            <a:ext cx="8201700" cy="4929600"/>
          </a:xfrm>
          <a:prstGeom prst="rect">
            <a:avLst/>
          </a:prstGeom>
          <a:noFill/>
          <a:ln>
            <a:noFill/>
          </a:ln>
        </p:spPr>
        <p:txBody>
          <a:bodyPr lIns="91425" tIns="91425" rIns="91425" bIns="91425" anchor="ctr" anchorCtr="0">
            <a:noAutofit/>
          </a:bodyPr>
          <a:lstStyle/>
          <a:p>
            <a:pPr marL="457200" lvl="0" indent="-228600" rtl="0">
              <a:lnSpc>
                <a:spcPct val="115000"/>
              </a:lnSpc>
              <a:spcBef>
                <a:spcPts val="0"/>
              </a:spcBef>
              <a:buClr>
                <a:schemeClr val="dk1"/>
              </a:buClr>
              <a:buSzPct val="100000"/>
              <a:buNone/>
            </a:pPr>
            <a:r>
              <a:rPr lang="en-US" sz="1100" b="1">
                <a:solidFill>
                  <a:schemeClr val="dk1"/>
                </a:solidFill>
              </a:rPr>
              <a:t>			 							</a:t>
            </a:r>
          </a:p>
          <a:p>
            <a:pPr marL="457200" lvl="0" indent="-228600" rtl="0">
              <a:lnSpc>
                <a:spcPct val="115000"/>
              </a:lnSpc>
              <a:spcBef>
                <a:spcPts val="0"/>
              </a:spcBef>
              <a:buClr>
                <a:schemeClr val="dk1"/>
              </a:buClr>
              <a:buSzPct val="100000"/>
              <a:buNone/>
            </a:pPr>
            <a:r>
              <a:rPr lang="en-US" sz="2400" b="1">
                <a:solidFill>
                  <a:schemeClr val="dk1"/>
                </a:solidFill>
                <a:latin typeface="Cambria"/>
                <a:ea typeface="Cambria"/>
                <a:cs typeface="Cambria"/>
                <a:sym typeface="Cambria"/>
              </a:rPr>
              <a:t>4)  You are caring for an obese 30-year-old woman who would like to consider pharmacotherapy for the treatment of her obesity. Which of the following medications, if any, demonstrates maintenance of weight loss once off the medication?</a:t>
            </a:r>
          </a:p>
          <a:p>
            <a:pPr lvl="0" rtl="0">
              <a:lnSpc>
                <a:spcPct val="115000"/>
              </a:lnSpc>
              <a:spcBef>
                <a:spcPts val="0"/>
              </a:spcBef>
              <a:buNone/>
            </a:pPr>
            <a:r>
              <a:rPr lang="en-US" sz="2400">
                <a:solidFill>
                  <a:schemeClr val="dk1"/>
                </a:solidFill>
                <a:latin typeface="Cambria"/>
                <a:ea typeface="Cambria"/>
                <a:cs typeface="Cambria"/>
                <a:sym typeface="Cambria"/>
              </a:rPr>
              <a:t>	</a:t>
            </a:r>
          </a:p>
          <a:p>
            <a:pPr lvl="0" rtl="0">
              <a:lnSpc>
                <a:spcPct val="115000"/>
              </a:lnSpc>
              <a:spcBef>
                <a:spcPts val="0"/>
              </a:spcBef>
              <a:buNone/>
            </a:pPr>
            <a:r>
              <a:rPr lang="en-US" sz="2400">
                <a:solidFill>
                  <a:schemeClr val="dk1"/>
                </a:solidFill>
                <a:latin typeface="Cambria"/>
                <a:ea typeface="Cambria"/>
                <a:cs typeface="Cambria"/>
                <a:sym typeface="Cambria"/>
              </a:rPr>
              <a:t>       A. ORLISTAT </a:t>
            </a:r>
          </a:p>
          <a:p>
            <a:pPr marL="457200" lvl="0" indent="-228600" rtl="0">
              <a:lnSpc>
                <a:spcPct val="115000"/>
              </a:lnSpc>
              <a:spcBef>
                <a:spcPts val="0"/>
              </a:spcBef>
              <a:buClr>
                <a:schemeClr val="dk1"/>
              </a:buClr>
              <a:buSzPct val="100000"/>
              <a:buNone/>
            </a:pPr>
            <a:r>
              <a:rPr lang="en-US" sz="2400">
                <a:solidFill>
                  <a:schemeClr val="dk1"/>
                </a:solidFill>
                <a:latin typeface="Cambria"/>
                <a:ea typeface="Cambria"/>
                <a:cs typeface="Cambria"/>
                <a:sym typeface="Cambria"/>
              </a:rPr>
              <a:t>B. PHENTERMINE</a:t>
            </a:r>
          </a:p>
          <a:p>
            <a:pPr marL="457200" lvl="0" indent="-228600" rtl="0">
              <a:lnSpc>
                <a:spcPct val="115000"/>
              </a:lnSpc>
              <a:spcBef>
                <a:spcPts val="0"/>
              </a:spcBef>
              <a:buClr>
                <a:schemeClr val="dk1"/>
              </a:buClr>
              <a:buSzPct val="100000"/>
              <a:buFont typeface="Cambria"/>
              <a:buNone/>
            </a:pPr>
            <a:r>
              <a:rPr lang="en-US" sz="2400">
                <a:solidFill>
                  <a:schemeClr val="dk1"/>
                </a:solidFill>
                <a:latin typeface="Cambria"/>
                <a:ea typeface="Cambria"/>
                <a:cs typeface="Cambria"/>
                <a:sym typeface="Cambria"/>
              </a:rPr>
              <a:t>C. SEBUTRAMINE</a:t>
            </a:r>
          </a:p>
          <a:p>
            <a:pPr marL="457200" lvl="0" indent="-228600" rtl="0">
              <a:lnSpc>
                <a:spcPct val="115000"/>
              </a:lnSpc>
              <a:spcBef>
                <a:spcPts val="0"/>
              </a:spcBef>
              <a:buClr>
                <a:schemeClr val="dk1"/>
              </a:buClr>
              <a:buSzPct val="100000"/>
              <a:buFont typeface="Cambria"/>
              <a:buNone/>
            </a:pPr>
            <a:r>
              <a:rPr lang="en-US" sz="2400">
                <a:solidFill>
                  <a:schemeClr val="dk1"/>
                </a:solidFill>
                <a:latin typeface="Cambria"/>
                <a:ea typeface="Cambria"/>
                <a:cs typeface="Cambria"/>
                <a:sym typeface="Cambria"/>
              </a:rPr>
              <a:t>D. NONE OF ABOVE</a:t>
            </a:r>
          </a:p>
          <a:p>
            <a:pPr marL="457200" lvl="0" indent="-228600" rtl="0">
              <a:lnSpc>
                <a:spcPct val="115000"/>
              </a:lnSpc>
              <a:spcBef>
                <a:spcPts val="0"/>
              </a:spcBef>
              <a:buClr>
                <a:schemeClr val="dk1"/>
              </a:buClr>
              <a:buSzPct val="45833"/>
              <a:buNone/>
            </a:pPr>
            <a:r>
              <a:rPr lang="en-US" sz="2400">
                <a:solidFill>
                  <a:schemeClr val="dk1"/>
                </a:solidFill>
                <a:latin typeface="Cambria"/>
                <a:ea typeface="Cambria"/>
                <a:cs typeface="Cambria"/>
                <a:sym typeface="Cambria"/>
              </a:rPr>
              <a:t>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88"/>
          <p:cNvSpPr txBox="1">
            <a:spLocks/>
          </p:cNvSpPr>
          <p:nvPr/>
        </p:nvSpPr>
        <p:spPr>
          <a:xfrm>
            <a:off x="807762" y="1649482"/>
            <a:ext cx="7652670" cy="3651726"/>
          </a:xfrm>
          <a:prstGeom prst="rect">
            <a:avLst/>
          </a:prstGeom>
        </p:spPr>
        <p:txBody>
          <a:bodyPr/>
          <a:lstStyle>
            <a:lvl1pPr marL="342900" indent="-228600" algn="r" defTabSz="914400" rtl="1"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r" defTabSz="914400" rtl="1"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r" defTabSz="914400" rtl="1"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lgn="l" rtl="0">
              <a:lnSpc>
                <a:spcPct val="90000"/>
              </a:lnSpc>
              <a:spcBef>
                <a:spcPts val="2000"/>
              </a:spcBef>
              <a:buClrTx/>
              <a:buFont typeface="Arial" pitchFamily="34" charset="0"/>
              <a:buNone/>
              <a:defRPr sz="3000" spc="59">
                <a:solidFill>
                  <a:schemeClr val="accent5">
                    <a:satOff val="-8700"/>
                    <a:lumOff val="-21853"/>
                  </a:schemeClr>
                </a:solidFill>
                <a:latin typeface="Avenir Heavy"/>
                <a:ea typeface="Avenir Heavy"/>
                <a:cs typeface="Avenir Heavy"/>
                <a:sym typeface="Avenir Heavy"/>
              </a:defRPr>
            </a:pPr>
            <a:r>
              <a:rPr lang="en-US" b="1" spc="59" dirty="0" smtClean="0">
                <a:solidFill>
                  <a:schemeClr val="accent5">
                    <a:satOff val="-8700"/>
                    <a:lumOff val="-21853"/>
                  </a:schemeClr>
                </a:solidFill>
                <a:ea typeface="Avenir Heavy"/>
                <a:cs typeface="Avenir Heavy"/>
                <a:sym typeface="Avenir Heavy"/>
              </a:rPr>
              <a:t>Cancer:</a:t>
            </a:r>
          </a:p>
          <a:p>
            <a:pPr algn="l" rtl="0">
              <a:lnSpc>
                <a:spcPct val="90000"/>
              </a:lnSpc>
              <a:spcBef>
                <a:spcPts val="2000"/>
              </a:spcBef>
              <a:defRPr>
                <a:solidFill>
                  <a:srgbClr val="000000"/>
                </a:solidFill>
              </a:defRPr>
            </a:pPr>
            <a:r>
              <a:rPr lang="en-US" sz="2000" b="1" dirty="0" smtClean="0">
                <a:solidFill>
                  <a:srgbClr val="000000"/>
                </a:solidFill>
              </a:rPr>
              <a:t>The World Health Organization estimates that between one-fourth and one-third of cancer cases in the world are attributable to excess weight and physical inactivity. </a:t>
            </a:r>
          </a:p>
          <a:p>
            <a:pPr algn="l" rtl="0">
              <a:lnSpc>
                <a:spcPct val="90000"/>
              </a:lnSpc>
              <a:spcBef>
                <a:spcPts val="2000"/>
              </a:spcBef>
              <a:defRPr>
                <a:solidFill>
                  <a:srgbClr val="000000"/>
                </a:solidFill>
              </a:defRPr>
            </a:pPr>
            <a:r>
              <a:rPr lang="en-US" sz="2000" b="1" dirty="0" smtClean="0">
                <a:solidFill>
                  <a:srgbClr val="7030A0"/>
                </a:solidFill>
              </a:rPr>
              <a:t>The American Cancer Society </a:t>
            </a:r>
            <a:r>
              <a:rPr lang="en-US" sz="2000" b="1" dirty="0" smtClean="0">
                <a:solidFill>
                  <a:srgbClr val="000000"/>
                </a:solidFill>
              </a:rPr>
              <a:t>has published data showing </a:t>
            </a:r>
            <a:r>
              <a:rPr lang="en-US" sz="2000" b="1" dirty="0" smtClean="0">
                <a:solidFill>
                  <a:srgbClr val="FF2600"/>
                </a:solidFill>
                <a:ea typeface="Avenir Heavy"/>
                <a:cs typeface="Avenir Heavy"/>
                <a:sym typeface="Avenir Heavy"/>
              </a:rPr>
              <a:t>increased mortality</a:t>
            </a:r>
            <a:r>
              <a:rPr lang="en-US" sz="2000" b="1" dirty="0" smtClean="0">
                <a:solidFill>
                  <a:srgbClr val="0096FF"/>
                </a:solidFill>
              </a:rPr>
              <a:t> for colorectal and prostate cancer among </a:t>
            </a:r>
            <a:r>
              <a:rPr lang="en-US" sz="2000" b="1" u="sng" dirty="0" smtClean="0">
                <a:solidFill>
                  <a:srgbClr val="FF2600"/>
                </a:solidFill>
              </a:rPr>
              <a:t>obese men</a:t>
            </a:r>
            <a:r>
              <a:rPr lang="en-US" sz="2000" b="1" dirty="0" smtClean="0">
                <a:solidFill>
                  <a:srgbClr val="000000"/>
                </a:solidFill>
              </a:rPr>
              <a:t> and </a:t>
            </a:r>
            <a:r>
              <a:rPr lang="en-US" sz="2000" b="1" dirty="0" smtClean="0">
                <a:solidFill>
                  <a:srgbClr val="FF9300"/>
                </a:solidFill>
              </a:rPr>
              <a:t>for postmenopausal breast, endometrial, cervical, ovarian, and gallbladder cancer among </a:t>
            </a:r>
            <a:r>
              <a:rPr lang="en-US" sz="2000" b="1" u="sng" dirty="0" smtClean="0">
                <a:solidFill>
                  <a:srgbClr val="FF2600"/>
                </a:solidFill>
              </a:rPr>
              <a:t>obese women.</a:t>
            </a:r>
            <a:endParaRPr lang="en-US" sz="2000" b="1" u="sng" dirty="0">
              <a:solidFill>
                <a:srgbClr val="FF2600"/>
              </a:solidFill>
            </a:endParaRPr>
          </a:p>
        </p:txBody>
      </p:sp>
      <p:pic>
        <p:nvPicPr>
          <p:cNvPr id="3" name="pasted-image.tiff"/>
          <p:cNvPicPr>
            <a:picLocks noChangeAspect="1"/>
          </p:cNvPicPr>
          <p:nvPr/>
        </p:nvPicPr>
        <p:blipFill>
          <a:blip r:embed="rId3">
            <a:extLst/>
          </a:blip>
          <a:srcRect l="11790" t="7602" r="12065" b="11890"/>
          <a:stretch>
            <a:fillRect/>
          </a:stretch>
        </p:blipFill>
        <p:spPr>
          <a:xfrm>
            <a:off x="6666947" y="4887880"/>
            <a:ext cx="1624057" cy="1637464"/>
          </a:xfrm>
          <a:custGeom>
            <a:avLst/>
            <a:gdLst/>
            <a:ahLst/>
            <a:cxnLst>
              <a:cxn ang="0">
                <a:pos x="wd2" y="hd2"/>
              </a:cxn>
              <a:cxn ang="5400000">
                <a:pos x="wd2" y="hd2"/>
              </a:cxn>
              <a:cxn ang="10800000">
                <a:pos x="wd2" y="hd2"/>
              </a:cxn>
              <a:cxn ang="16200000">
                <a:pos x="wd2" y="hd2"/>
              </a:cxn>
            </a:cxnLst>
            <a:rect l="0" t="0" r="r" b="b"/>
            <a:pathLst>
              <a:path w="21482" h="21560" extrusionOk="0">
                <a:moveTo>
                  <a:pt x="13012" y="0"/>
                </a:moveTo>
                <a:cubicBezTo>
                  <a:pt x="12704" y="0"/>
                  <a:pt x="12403" y="75"/>
                  <a:pt x="12344" y="170"/>
                </a:cubicBezTo>
                <a:cubicBezTo>
                  <a:pt x="12277" y="277"/>
                  <a:pt x="12026" y="302"/>
                  <a:pt x="11667" y="234"/>
                </a:cubicBezTo>
                <a:cubicBezTo>
                  <a:pt x="11352" y="174"/>
                  <a:pt x="10355" y="91"/>
                  <a:pt x="9451" y="51"/>
                </a:cubicBezTo>
                <a:cubicBezTo>
                  <a:pt x="8013" y="-14"/>
                  <a:pt x="7830" y="8"/>
                  <a:pt x="7999" y="211"/>
                </a:cubicBezTo>
                <a:cubicBezTo>
                  <a:pt x="8283" y="551"/>
                  <a:pt x="7988" y="676"/>
                  <a:pt x="6852" y="693"/>
                </a:cubicBezTo>
                <a:cubicBezTo>
                  <a:pt x="6115" y="703"/>
                  <a:pt x="5894" y="757"/>
                  <a:pt x="5893" y="936"/>
                </a:cubicBezTo>
                <a:cubicBezTo>
                  <a:pt x="5893" y="1064"/>
                  <a:pt x="5763" y="1194"/>
                  <a:pt x="5603" y="1225"/>
                </a:cubicBezTo>
                <a:cubicBezTo>
                  <a:pt x="5443" y="1255"/>
                  <a:pt x="5179" y="1418"/>
                  <a:pt x="5013" y="1583"/>
                </a:cubicBezTo>
                <a:cubicBezTo>
                  <a:pt x="4848" y="1747"/>
                  <a:pt x="4534" y="1881"/>
                  <a:pt x="4317" y="1881"/>
                </a:cubicBezTo>
                <a:cubicBezTo>
                  <a:pt x="4062" y="1881"/>
                  <a:pt x="3921" y="1967"/>
                  <a:pt x="3921" y="2128"/>
                </a:cubicBezTo>
                <a:cubicBezTo>
                  <a:pt x="3921" y="2266"/>
                  <a:pt x="3781" y="2414"/>
                  <a:pt x="3608" y="2459"/>
                </a:cubicBezTo>
                <a:cubicBezTo>
                  <a:pt x="3434" y="2504"/>
                  <a:pt x="3294" y="2626"/>
                  <a:pt x="3294" y="2729"/>
                </a:cubicBezTo>
                <a:cubicBezTo>
                  <a:pt x="3294" y="2833"/>
                  <a:pt x="2969" y="3209"/>
                  <a:pt x="2571" y="3564"/>
                </a:cubicBezTo>
                <a:cubicBezTo>
                  <a:pt x="2173" y="3919"/>
                  <a:pt x="1893" y="4286"/>
                  <a:pt x="1949" y="4376"/>
                </a:cubicBezTo>
                <a:cubicBezTo>
                  <a:pt x="2005" y="4466"/>
                  <a:pt x="1866" y="4720"/>
                  <a:pt x="1645" y="4940"/>
                </a:cubicBezTo>
                <a:cubicBezTo>
                  <a:pt x="1423" y="5160"/>
                  <a:pt x="1244" y="5402"/>
                  <a:pt x="1244" y="5481"/>
                </a:cubicBezTo>
                <a:cubicBezTo>
                  <a:pt x="1244" y="5560"/>
                  <a:pt x="1102" y="5704"/>
                  <a:pt x="926" y="5798"/>
                </a:cubicBezTo>
                <a:cubicBezTo>
                  <a:pt x="700" y="5918"/>
                  <a:pt x="609" y="6112"/>
                  <a:pt x="622" y="6467"/>
                </a:cubicBezTo>
                <a:cubicBezTo>
                  <a:pt x="646" y="7125"/>
                  <a:pt x="388" y="7919"/>
                  <a:pt x="166" y="7871"/>
                </a:cubicBezTo>
                <a:cubicBezTo>
                  <a:pt x="52" y="7846"/>
                  <a:pt x="-3" y="9138"/>
                  <a:pt x="0" y="10508"/>
                </a:cubicBezTo>
                <a:cubicBezTo>
                  <a:pt x="3" y="11879"/>
                  <a:pt x="65" y="13331"/>
                  <a:pt x="180" y="13618"/>
                </a:cubicBezTo>
                <a:cubicBezTo>
                  <a:pt x="268" y="13839"/>
                  <a:pt x="399" y="14157"/>
                  <a:pt x="474" y="14329"/>
                </a:cubicBezTo>
                <a:cubicBezTo>
                  <a:pt x="550" y="14502"/>
                  <a:pt x="636" y="14785"/>
                  <a:pt x="663" y="14958"/>
                </a:cubicBezTo>
                <a:cubicBezTo>
                  <a:pt x="691" y="15130"/>
                  <a:pt x="866" y="15518"/>
                  <a:pt x="1055" y="15820"/>
                </a:cubicBezTo>
                <a:cubicBezTo>
                  <a:pt x="1244" y="16121"/>
                  <a:pt x="1400" y="16449"/>
                  <a:pt x="1401" y="16549"/>
                </a:cubicBezTo>
                <a:cubicBezTo>
                  <a:pt x="1401" y="16780"/>
                  <a:pt x="2351" y="17862"/>
                  <a:pt x="3364" y="18788"/>
                </a:cubicBezTo>
                <a:cubicBezTo>
                  <a:pt x="3791" y="19179"/>
                  <a:pt x="4335" y="19685"/>
                  <a:pt x="4575" y="19911"/>
                </a:cubicBezTo>
                <a:cubicBezTo>
                  <a:pt x="4816" y="20138"/>
                  <a:pt x="5042" y="20291"/>
                  <a:pt x="5078" y="20255"/>
                </a:cubicBezTo>
                <a:cubicBezTo>
                  <a:pt x="5114" y="20219"/>
                  <a:pt x="5599" y="20403"/>
                  <a:pt x="6151" y="20664"/>
                </a:cubicBezTo>
                <a:cubicBezTo>
                  <a:pt x="6704" y="20924"/>
                  <a:pt x="7580" y="21242"/>
                  <a:pt x="8100" y="21370"/>
                </a:cubicBezTo>
                <a:cubicBezTo>
                  <a:pt x="8766" y="21534"/>
                  <a:pt x="9653" y="21586"/>
                  <a:pt x="11096" y="21549"/>
                </a:cubicBezTo>
                <a:cubicBezTo>
                  <a:pt x="12890" y="21503"/>
                  <a:pt x="13300" y="21441"/>
                  <a:pt x="14404" y="21040"/>
                </a:cubicBezTo>
                <a:cubicBezTo>
                  <a:pt x="16016" y="20454"/>
                  <a:pt x="16440" y="20225"/>
                  <a:pt x="17519" y="19352"/>
                </a:cubicBezTo>
                <a:cubicBezTo>
                  <a:pt x="18004" y="18959"/>
                  <a:pt x="18477" y="18636"/>
                  <a:pt x="18569" y="18636"/>
                </a:cubicBezTo>
                <a:cubicBezTo>
                  <a:pt x="18662" y="18636"/>
                  <a:pt x="18740" y="18557"/>
                  <a:pt x="18740" y="18462"/>
                </a:cubicBezTo>
                <a:cubicBezTo>
                  <a:pt x="18740" y="18367"/>
                  <a:pt x="18915" y="18081"/>
                  <a:pt x="19132" y="17824"/>
                </a:cubicBezTo>
                <a:cubicBezTo>
                  <a:pt x="19695" y="17159"/>
                  <a:pt x="20747" y="15335"/>
                  <a:pt x="20878" y="14793"/>
                </a:cubicBezTo>
                <a:cubicBezTo>
                  <a:pt x="20939" y="14539"/>
                  <a:pt x="21053" y="14250"/>
                  <a:pt x="21131" y="14150"/>
                </a:cubicBezTo>
                <a:cubicBezTo>
                  <a:pt x="21482" y="13706"/>
                  <a:pt x="21597" y="10670"/>
                  <a:pt x="21348" y="8380"/>
                </a:cubicBezTo>
                <a:cubicBezTo>
                  <a:pt x="21247" y="7448"/>
                  <a:pt x="21135" y="7074"/>
                  <a:pt x="20919" y="6922"/>
                </a:cubicBezTo>
                <a:cubicBezTo>
                  <a:pt x="20760" y="6809"/>
                  <a:pt x="20629" y="6526"/>
                  <a:pt x="20629" y="6293"/>
                </a:cubicBezTo>
                <a:cubicBezTo>
                  <a:pt x="20629" y="6039"/>
                  <a:pt x="20505" y="5791"/>
                  <a:pt x="20316" y="5674"/>
                </a:cubicBezTo>
                <a:cubicBezTo>
                  <a:pt x="20115" y="5549"/>
                  <a:pt x="19998" y="5308"/>
                  <a:pt x="19998" y="5009"/>
                </a:cubicBezTo>
                <a:cubicBezTo>
                  <a:pt x="19998" y="4693"/>
                  <a:pt x="19921" y="4541"/>
                  <a:pt x="19758" y="4541"/>
                </a:cubicBezTo>
                <a:cubicBezTo>
                  <a:pt x="19626" y="4541"/>
                  <a:pt x="19473" y="4423"/>
                  <a:pt x="19417" y="4280"/>
                </a:cubicBezTo>
                <a:cubicBezTo>
                  <a:pt x="19362" y="4136"/>
                  <a:pt x="19044" y="3756"/>
                  <a:pt x="18712" y="3436"/>
                </a:cubicBezTo>
                <a:cubicBezTo>
                  <a:pt x="18380" y="3116"/>
                  <a:pt x="18109" y="2771"/>
                  <a:pt x="18109" y="2670"/>
                </a:cubicBezTo>
                <a:cubicBezTo>
                  <a:pt x="18109" y="2568"/>
                  <a:pt x="18041" y="2529"/>
                  <a:pt x="17961" y="2578"/>
                </a:cubicBezTo>
                <a:cubicBezTo>
                  <a:pt x="17882" y="2627"/>
                  <a:pt x="17687" y="2502"/>
                  <a:pt x="17528" y="2303"/>
                </a:cubicBezTo>
                <a:cubicBezTo>
                  <a:pt x="17369" y="2103"/>
                  <a:pt x="17116" y="1896"/>
                  <a:pt x="16966" y="1839"/>
                </a:cubicBezTo>
                <a:cubicBezTo>
                  <a:pt x="16804" y="1778"/>
                  <a:pt x="16732" y="1639"/>
                  <a:pt x="16786" y="1500"/>
                </a:cubicBezTo>
                <a:cubicBezTo>
                  <a:pt x="16860" y="1310"/>
                  <a:pt x="16745" y="1271"/>
                  <a:pt x="16192" y="1298"/>
                </a:cubicBezTo>
                <a:cubicBezTo>
                  <a:pt x="15591" y="1328"/>
                  <a:pt x="15503" y="1289"/>
                  <a:pt x="15459" y="982"/>
                </a:cubicBezTo>
                <a:cubicBezTo>
                  <a:pt x="15414" y="662"/>
                  <a:pt x="15327" y="633"/>
                  <a:pt x="14501" y="656"/>
                </a:cubicBezTo>
                <a:cubicBezTo>
                  <a:pt x="13446" y="685"/>
                  <a:pt x="13112" y="554"/>
                  <a:pt x="13390" y="220"/>
                </a:cubicBezTo>
                <a:cubicBezTo>
                  <a:pt x="13543" y="37"/>
                  <a:pt x="13478" y="0"/>
                  <a:pt x="13012" y="0"/>
                </a:cubicBezTo>
                <a:close/>
              </a:path>
            </a:pathLst>
          </a:custGeom>
          <a:ln w="12700">
            <a:miter lim="400000"/>
          </a:ln>
          <a:effectLst>
            <a:outerShdw blurRad="190500" dist="8455" dir="5400000" rotWithShape="0">
              <a:srgbClr val="000000"/>
            </a:outerShdw>
          </a:effectLst>
        </p:spPr>
      </p:pic>
      <p:pic>
        <p:nvPicPr>
          <p:cNvPr id="4" name="pasted-image.tiff"/>
          <p:cNvPicPr>
            <a:picLocks noChangeAspect="1"/>
          </p:cNvPicPr>
          <p:nvPr/>
        </p:nvPicPr>
        <p:blipFill>
          <a:blip r:embed="rId4">
            <a:extLst/>
          </a:blip>
          <a:srcRect l="312" t="32" r="12" b="3"/>
          <a:stretch>
            <a:fillRect/>
          </a:stretch>
        </p:blipFill>
        <p:spPr>
          <a:xfrm>
            <a:off x="7229578" y="188641"/>
            <a:ext cx="1061426" cy="1944215"/>
          </a:xfrm>
          <a:custGeom>
            <a:avLst/>
            <a:gdLst/>
            <a:ahLst/>
            <a:cxnLst>
              <a:cxn ang="0">
                <a:pos x="wd2" y="hd2"/>
              </a:cxn>
              <a:cxn ang="5400000">
                <a:pos x="wd2" y="hd2"/>
              </a:cxn>
              <a:cxn ang="10800000">
                <a:pos x="wd2" y="hd2"/>
              </a:cxn>
              <a:cxn ang="16200000">
                <a:pos x="wd2" y="hd2"/>
              </a:cxn>
            </a:cxnLst>
            <a:rect l="0" t="0" r="r" b="b"/>
            <a:pathLst>
              <a:path w="21600" h="21600" extrusionOk="0">
                <a:moveTo>
                  <a:pt x="16443" y="0"/>
                </a:moveTo>
                <a:cubicBezTo>
                  <a:pt x="14443" y="8"/>
                  <a:pt x="13284" y="33"/>
                  <a:pt x="13308" y="87"/>
                </a:cubicBezTo>
                <a:cubicBezTo>
                  <a:pt x="13363" y="211"/>
                  <a:pt x="11851" y="514"/>
                  <a:pt x="11451" y="459"/>
                </a:cubicBezTo>
                <a:cubicBezTo>
                  <a:pt x="11279" y="435"/>
                  <a:pt x="11092" y="458"/>
                  <a:pt x="11033" y="508"/>
                </a:cubicBezTo>
                <a:cubicBezTo>
                  <a:pt x="10974" y="559"/>
                  <a:pt x="10799" y="576"/>
                  <a:pt x="10650" y="546"/>
                </a:cubicBezTo>
                <a:cubicBezTo>
                  <a:pt x="10461" y="507"/>
                  <a:pt x="10420" y="523"/>
                  <a:pt x="10508" y="598"/>
                </a:cubicBezTo>
                <a:cubicBezTo>
                  <a:pt x="10591" y="668"/>
                  <a:pt x="10505" y="724"/>
                  <a:pt x="10273" y="756"/>
                </a:cubicBezTo>
                <a:cubicBezTo>
                  <a:pt x="10071" y="784"/>
                  <a:pt x="9950" y="855"/>
                  <a:pt x="9996" y="917"/>
                </a:cubicBezTo>
                <a:cubicBezTo>
                  <a:pt x="10106" y="1069"/>
                  <a:pt x="9512" y="1346"/>
                  <a:pt x="9253" y="1261"/>
                </a:cubicBezTo>
                <a:cubicBezTo>
                  <a:pt x="9113" y="1216"/>
                  <a:pt x="9074" y="1238"/>
                  <a:pt x="9141" y="1330"/>
                </a:cubicBezTo>
                <a:cubicBezTo>
                  <a:pt x="9266" y="1501"/>
                  <a:pt x="8971" y="1664"/>
                  <a:pt x="8652" y="1599"/>
                </a:cubicBezTo>
                <a:cubicBezTo>
                  <a:pt x="8501" y="1569"/>
                  <a:pt x="8430" y="1598"/>
                  <a:pt x="8463" y="1674"/>
                </a:cubicBezTo>
                <a:cubicBezTo>
                  <a:pt x="8547" y="1867"/>
                  <a:pt x="7647" y="2600"/>
                  <a:pt x="7261" y="2653"/>
                </a:cubicBezTo>
                <a:cubicBezTo>
                  <a:pt x="6967" y="2694"/>
                  <a:pt x="6939" y="2731"/>
                  <a:pt x="7090" y="2879"/>
                </a:cubicBezTo>
                <a:cubicBezTo>
                  <a:pt x="7195" y="2982"/>
                  <a:pt x="7202" y="3077"/>
                  <a:pt x="7114" y="3106"/>
                </a:cubicBezTo>
                <a:cubicBezTo>
                  <a:pt x="7030" y="3133"/>
                  <a:pt x="6998" y="3230"/>
                  <a:pt x="7043" y="3320"/>
                </a:cubicBezTo>
                <a:cubicBezTo>
                  <a:pt x="7154" y="3544"/>
                  <a:pt x="6385" y="3858"/>
                  <a:pt x="5888" y="3791"/>
                </a:cubicBezTo>
                <a:cubicBezTo>
                  <a:pt x="5573" y="3748"/>
                  <a:pt x="5551" y="3761"/>
                  <a:pt x="5723" y="3871"/>
                </a:cubicBezTo>
                <a:cubicBezTo>
                  <a:pt x="5885" y="3976"/>
                  <a:pt x="5869" y="4043"/>
                  <a:pt x="5652" y="4206"/>
                </a:cubicBezTo>
                <a:cubicBezTo>
                  <a:pt x="5388" y="4404"/>
                  <a:pt x="5373" y="4405"/>
                  <a:pt x="5133" y="4243"/>
                </a:cubicBezTo>
                <a:cubicBezTo>
                  <a:pt x="4881" y="4072"/>
                  <a:pt x="4885" y="4100"/>
                  <a:pt x="5180" y="4494"/>
                </a:cubicBezTo>
                <a:cubicBezTo>
                  <a:pt x="5295" y="4648"/>
                  <a:pt x="4181" y="5663"/>
                  <a:pt x="3931" y="5632"/>
                </a:cubicBezTo>
                <a:cubicBezTo>
                  <a:pt x="3815" y="5617"/>
                  <a:pt x="3767" y="5660"/>
                  <a:pt x="3819" y="5731"/>
                </a:cubicBezTo>
                <a:cubicBezTo>
                  <a:pt x="3919" y="5868"/>
                  <a:pt x="2685" y="7292"/>
                  <a:pt x="2481" y="7274"/>
                </a:cubicBezTo>
                <a:cubicBezTo>
                  <a:pt x="2162" y="7247"/>
                  <a:pt x="2076" y="7294"/>
                  <a:pt x="2245" y="7401"/>
                </a:cubicBezTo>
                <a:cubicBezTo>
                  <a:pt x="2384" y="7489"/>
                  <a:pt x="2307" y="7701"/>
                  <a:pt x="1939" y="8257"/>
                </a:cubicBezTo>
                <a:cubicBezTo>
                  <a:pt x="1277" y="9258"/>
                  <a:pt x="480" y="10899"/>
                  <a:pt x="336" y="11570"/>
                </a:cubicBezTo>
                <a:cubicBezTo>
                  <a:pt x="271" y="11872"/>
                  <a:pt x="156" y="12139"/>
                  <a:pt x="77" y="12165"/>
                </a:cubicBezTo>
                <a:cubicBezTo>
                  <a:pt x="48" y="12175"/>
                  <a:pt x="22" y="12525"/>
                  <a:pt x="0" y="13002"/>
                </a:cubicBezTo>
                <a:lnTo>
                  <a:pt x="336" y="12959"/>
                </a:lnTo>
                <a:cubicBezTo>
                  <a:pt x="593" y="12925"/>
                  <a:pt x="858" y="12960"/>
                  <a:pt x="1084" y="13058"/>
                </a:cubicBezTo>
                <a:cubicBezTo>
                  <a:pt x="1396" y="13193"/>
                  <a:pt x="1438" y="13319"/>
                  <a:pt x="1473" y="14124"/>
                </a:cubicBezTo>
                <a:lnTo>
                  <a:pt x="1515" y="15032"/>
                </a:lnTo>
                <a:lnTo>
                  <a:pt x="2682" y="15280"/>
                </a:lnTo>
                <a:cubicBezTo>
                  <a:pt x="3323" y="15416"/>
                  <a:pt x="4169" y="15555"/>
                  <a:pt x="4556" y="15587"/>
                </a:cubicBezTo>
                <a:cubicBezTo>
                  <a:pt x="5553" y="15671"/>
                  <a:pt x="5647" y="15771"/>
                  <a:pt x="5511" y="16539"/>
                </a:cubicBezTo>
                <a:cubicBezTo>
                  <a:pt x="5380" y="17275"/>
                  <a:pt x="5127" y="17610"/>
                  <a:pt x="4715" y="17592"/>
                </a:cubicBezTo>
                <a:cubicBezTo>
                  <a:pt x="4561" y="17586"/>
                  <a:pt x="4478" y="17614"/>
                  <a:pt x="4526" y="17654"/>
                </a:cubicBezTo>
                <a:cubicBezTo>
                  <a:pt x="4641" y="17752"/>
                  <a:pt x="3756" y="17990"/>
                  <a:pt x="3348" y="17971"/>
                </a:cubicBezTo>
                <a:cubicBezTo>
                  <a:pt x="3072" y="17958"/>
                  <a:pt x="3021" y="18024"/>
                  <a:pt x="2982" y="18439"/>
                </a:cubicBezTo>
                <a:cubicBezTo>
                  <a:pt x="2947" y="18810"/>
                  <a:pt x="2854" y="18953"/>
                  <a:pt x="2581" y="19062"/>
                </a:cubicBezTo>
                <a:cubicBezTo>
                  <a:pt x="2183" y="19220"/>
                  <a:pt x="2258" y="19527"/>
                  <a:pt x="2717" y="19619"/>
                </a:cubicBezTo>
                <a:cubicBezTo>
                  <a:pt x="2949" y="19666"/>
                  <a:pt x="2926" y="19702"/>
                  <a:pt x="2587" y="19892"/>
                </a:cubicBezTo>
                <a:cubicBezTo>
                  <a:pt x="2283" y="20063"/>
                  <a:pt x="2182" y="20234"/>
                  <a:pt x="2133" y="20658"/>
                </a:cubicBezTo>
                <a:cubicBezTo>
                  <a:pt x="2074" y="21183"/>
                  <a:pt x="2089" y="21209"/>
                  <a:pt x="2534" y="21315"/>
                </a:cubicBezTo>
                <a:cubicBezTo>
                  <a:pt x="3064" y="21441"/>
                  <a:pt x="4455" y="21463"/>
                  <a:pt x="4691" y="21349"/>
                </a:cubicBezTo>
                <a:cubicBezTo>
                  <a:pt x="4780" y="21306"/>
                  <a:pt x="5950" y="21303"/>
                  <a:pt x="7349" y="21343"/>
                </a:cubicBezTo>
                <a:cubicBezTo>
                  <a:pt x="8725" y="21381"/>
                  <a:pt x="11851" y="21414"/>
                  <a:pt x="14298" y="21417"/>
                </a:cubicBezTo>
                <a:cubicBezTo>
                  <a:pt x="17072" y="21421"/>
                  <a:pt x="18789" y="21458"/>
                  <a:pt x="18854" y="21513"/>
                </a:cubicBezTo>
                <a:cubicBezTo>
                  <a:pt x="18910" y="21562"/>
                  <a:pt x="19552" y="21600"/>
                  <a:pt x="20280" y="21600"/>
                </a:cubicBezTo>
                <a:lnTo>
                  <a:pt x="21600" y="21600"/>
                </a:lnTo>
                <a:lnTo>
                  <a:pt x="21600" y="20543"/>
                </a:lnTo>
                <a:cubicBezTo>
                  <a:pt x="21600" y="19626"/>
                  <a:pt x="21569" y="19489"/>
                  <a:pt x="21341" y="19511"/>
                </a:cubicBezTo>
                <a:cubicBezTo>
                  <a:pt x="21145" y="19530"/>
                  <a:pt x="20969" y="19364"/>
                  <a:pt x="20669" y="18866"/>
                </a:cubicBezTo>
                <a:cubicBezTo>
                  <a:pt x="20196" y="18082"/>
                  <a:pt x="20230" y="18091"/>
                  <a:pt x="17934" y="18088"/>
                </a:cubicBezTo>
                <a:cubicBezTo>
                  <a:pt x="16600" y="18087"/>
                  <a:pt x="16163" y="18048"/>
                  <a:pt x="15152" y="17840"/>
                </a:cubicBezTo>
                <a:cubicBezTo>
                  <a:pt x="13918" y="17587"/>
                  <a:pt x="13186" y="17292"/>
                  <a:pt x="13078" y="17000"/>
                </a:cubicBezTo>
                <a:cubicBezTo>
                  <a:pt x="12973" y="16716"/>
                  <a:pt x="12501" y="16623"/>
                  <a:pt x="12111" y="16808"/>
                </a:cubicBezTo>
                <a:cubicBezTo>
                  <a:pt x="11779" y="16967"/>
                  <a:pt x="11774" y="16965"/>
                  <a:pt x="11599" y="16721"/>
                </a:cubicBezTo>
                <a:cubicBezTo>
                  <a:pt x="11342" y="16366"/>
                  <a:pt x="11451" y="15936"/>
                  <a:pt x="11799" y="15934"/>
                </a:cubicBezTo>
                <a:cubicBezTo>
                  <a:pt x="11953" y="15934"/>
                  <a:pt x="12132" y="15905"/>
                  <a:pt x="12200" y="15869"/>
                </a:cubicBezTo>
                <a:cubicBezTo>
                  <a:pt x="12267" y="15834"/>
                  <a:pt x="12539" y="15804"/>
                  <a:pt x="12801" y="15804"/>
                </a:cubicBezTo>
                <a:cubicBezTo>
                  <a:pt x="13151" y="15804"/>
                  <a:pt x="13314" y="15748"/>
                  <a:pt x="13426" y="15593"/>
                </a:cubicBezTo>
                <a:cubicBezTo>
                  <a:pt x="13630" y="15310"/>
                  <a:pt x="13759" y="15280"/>
                  <a:pt x="14811" y="15255"/>
                </a:cubicBezTo>
                <a:cubicBezTo>
                  <a:pt x="15307" y="15244"/>
                  <a:pt x="15728" y="15192"/>
                  <a:pt x="15748" y="15144"/>
                </a:cubicBezTo>
                <a:cubicBezTo>
                  <a:pt x="15767" y="15096"/>
                  <a:pt x="15836" y="14721"/>
                  <a:pt x="15901" y="14310"/>
                </a:cubicBezTo>
                <a:cubicBezTo>
                  <a:pt x="16030" y="13492"/>
                  <a:pt x="16139" y="13343"/>
                  <a:pt x="16596" y="13343"/>
                </a:cubicBezTo>
                <a:cubicBezTo>
                  <a:pt x="16764" y="13343"/>
                  <a:pt x="17053" y="13276"/>
                  <a:pt x="17245" y="13191"/>
                </a:cubicBezTo>
                <a:cubicBezTo>
                  <a:pt x="17585" y="13041"/>
                  <a:pt x="17591" y="13005"/>
                  <a:pt x="17433" y="11369"/>
                </a:cubicBezTo>
                <a:cubicBezTo>
                  <a:pt x="17261" y="9583"/>
                  <a:pt x="17026" y="8721"/>
                  <a:pt x="16343" y="7327"/>
                </a:cubicBezTo>
                <a:cubicBezTo>
                  <a:pt x="15783" y="6185"/>
                  <a:pt x="15771" y="6089"/>
                  <a:pt x="16166" y="6124"/>
                </a:cubicBezTo>
                <a:cubicBezTo>
                  <a:pt x="16417" y="6147"/>
                  <a:pt x="16454" y="6122"/>
                  <a:pt x="16343" y="5994"/>
                </a:cubicBezTo>
                <a:cubicBezTo>
                  <a:pt x="16129" y="5749"/>
                  <a:pt x="16209" y="5094"/>
                  <a:pt x="16496" y="4736"/>
                </a:cubicBezTo>
                <a:cubicBezTo>
                  <a:pt x="16554" y="4663"/>
                  <a:pt x="16629" y="4484"/>
                  <a:pt x="16661" y="4339"/>
                </a:cubicBezTo>
                <a:cubicBezTo>
                  <a:pt x="16693" y="4194"/>
                  <a:pt x="16835" y="3931"/>
                  <a:pt x="16979" y="3753"/>
                </a:cubicBezTo>
                <a:cubicBezTo>
                  <a:pt x="17194" y="3489"/>
                  <a:pt x="17309" y="3440"/>
                  <a:pt x="17604" y="3481"/>
                </a:cubicBezTo>
                <a:cubicBezTo>
                  <a:pt x="17803" y="3508"/>
                  <a:pt x="18048" y="3624"/>
                  <a:pt x="18146" y="3738"/>
                </a:cubicBezTo>
                <a:cubicBezTo>
                  <a:pt x="18355" y="3979"/>
                  <a:pt x="18524" y="4003"/>
                  <a:pt x="18665" y="3809"/>
                </a:cubicBezTo>
                <a:cubicBezTo>
                  <a:pt x="18720" y="3734"/>
                  <a:pt x="18829" y="3691"/>
                  <a:pt x="18907" y="3716"/>
                </a:cubicBezTo>
                <a:cubicBezTo>
                  <a:pt x="19112" y="3783"/>
                  <a:pt x="18963" y="2464"/>
                  <a:pt x="18724" y="2101"/>
                </a:cubicBezTo>
                <a:cubicBezTo>
                  <a:pt x="18613" y="1932"/>
                  <a:pt x="18518" y="1753"/>
                  <a:pt x="18512" y="1705"/>
                </a:cubicBezTo>
                <a:cubicBezTo>
                  <a:pt x="18489" y="1538"/>
                  <a:pt x="18248" y="1223"/>
                  <a:pt x="18135" y="1212"/>
                </a:cubicBezTo>
                <a:cubicBezTo>
                  <a:pt x="18072" y="1206"/>
                  <a:pt x="17863" y="1192"/>
                  <a:pt x="17669" y="1181"/>
                </a:cubicBezTo>
                <a:cubicBezTo>
                  <a:pt x="17045" y="1145"/>
                  <a:pt x="16893" y="1042"/>
                  <a:pt x="16991" y="722"/>
                </a:cubicBezTo>
                <a:cubicBezTo>
                  <a:pt x="17075" y="451"/>
                  <a:pt x="17050" y="425"/>
                  <a:pt x="16720" y="449"/>
                </a:cubicBezTo>
                <a:cubicBezTo>
                  <a:pt x="16411" y="472"/>
                  <a:pt x="16361" y="440"/>
                  <a:pt x="16402" y="236"/>
                </a:cubicBezTo>
                <a:lnTo>
                  <a:pt x="16443" y="0"/>
                </a:lnTo>
                <a:close/>
                <a:moveTo>
                  <a:pt x="12418" y="3"/>
                </a:moveTo>
                <a:cubicBezTo>
                  <a:pt x="12360" y="2"/>
                  <a:pt x="12295" y="9"/>
                  <a:pt x="12235" y="22"/>
                </a:cubicBezTo>
                <a:cubicBezTo>
                  <a:pt x="12102" y="50"/>
                  <a:pt x="12141" y="70"/>
                  <a:pt x="12335" y="74"/>
                </a:cubicBezTo>
                <a:cubicBezTo>
                  <a:pt x="12511" y="78"/>
                  <a:pt x="12609" y="57"/>
                  <a:pt x="12553" y="28"/>
                </a:cubicBezTo>
                <a:cubicBezTo>
                  <a:pt x="12526" y="13"/>
                  <a:pt x="12476" y="4"/>
                  <a:pt x="12418" y="3"/>
                </a:cubicBezTo>
                <a:close/>
              </a:path>
            </a:pathLst>
          </a:cu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32381431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92"/>
          <p:cNvSpPr txBox="1">
            <a:spLocks/>
          </p:cNvSpPr>
          <p:nvPr/>
        </p:nvSpPr>
        <p:spPr>
          <a:xfrm>
            <a:off x="534019" y="575545"/>
            <a:ext cx="7534054" cy="5995518"/>
          </a:xfrm>
          <a:prstGeom prst="rect">
            <a:avLst/>
          </a:prstGeom>
        </p:spPr>
        <p:txBody>
          <a:bodyPr/>
          <a:lstStyle>
            <a:lvl1pPr marL="342900" indent="-228600" algn="r" defTabSz="914400" rtl="1"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r" defTabSz="914400" rtl="1"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r" defTabSz="914400" rtl="1"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lgn="l" rtl="0">
              <a:lnSpc>
                <a:spcPct val="90000"/>
              </a:lnSpc>
              <a:spcBef>
                <a:spcPts val="2000"/>
              </a:spcBef>
              <a:buClrTx/>
              <a:buFont typeface="Arial" pitchFamily="34" charset="0"/>
              <a:buNone/>
              <a:defRPr sz="3000" spc="59">
                <a:solidFill>
                  <a:schemeClr val="accent5">
                    <a:satOff val="-8700"/>
                    <a:lumOff val="-21853"/>
                  </a:schemeClr>
                </a:solidFill>
                <a:latin typeface="Avenir Heavy"/>
                <a:ea typeface="Avenir Heavy"/>
                <a:cs typeface="Avenir Heavy"/>
                <a:sym typeface="Avenir Heavy"/>
              </a:defRPr>
            </a:pPr>
            <a:r>
              <a:rPr lang="en-US" sz="2000" b="1" spc="59" dirty="0" smtClean="0">
                <a:solidFill>
                  <a:schemeClr val="accent5">
                    <a:satOff val="-8700"/>
                    <a:lumOff val="-21853"/>
                  </a:schemeClr>
                </a:solidFill>
                <a:ea typeface="Avenir Heavy"/>
                <a:cs typeface="Avenir Heavy"/>
                <a:sym typeface="Avenir Heavy"/>
              </a:rPr>
              <a:t>Colon Cancer:</a:t>
            </a:r>
          </a:p>
          <a:p>
            <a:pPr algn="l" rtl="0">
              <a:lnSpc>
                <a:spcPct val="90000"/>
              </a:lnSpc>
              <a:spcBef>
                <a:spcPts val="2000"/>
              </a:spcBef>
              <a:defRPr>
                <a:solidFill>
                  <a:srgbClr val="000000"/>
                </a:solidFill>
              </a:defRPr>
            </a:pPr>
            <a:r>
              <a:rPr lang="en-US" sz="2000" b="1" dirty="0" smtClean="0">
                <a:solidFill>
                  <a:srgbClr val="000000"/>
                </a:solidFill>
              </a:rPr>
              <a:t>Many studies have found a </a:t>
            </a:r>
            <a:r>
              <a:rPr lang="en-US" sz="2000" b="1" dirty="0" smtClean="0">
                <a:solidFill>
                  <a:srgbClr val="0096FF"/>
                </a:solidFill>
              </a:rPr>
              <a:t>positive relation between obesity and colon cancer in men</a:t>
            </a:r>
            <a:r>
              <a:rPr lang="en-US" sz="2000" b="1" dirty="0" smtClean="0">
                <a:solidFill>
                  <a:srgbClr val="000000"/>
                </a:solidFill>
              </a:rPr>
              <a:t> but a weaker association in women.</a:t>
            </a:r>
          </a:p>
          <a:p>
            <a:pPr marL="0" indent="0" algn="l" rtl="0">
              <a:lnSpc>
                <a:spcPct val="90000"/>
              </a:lnSpc>
              <a:spcBef>
                <a:spcPts val="2000"/>
              </a:spcBef>
              <a:buClrTx/>
              <a:buFont typeface="Arial" pitchFamily="34" charset="0"/>
              <a:buNone/>
              <a:defRPr sz="3000" spc="59">
                <a:solidFill>
                  <a:schemeClr val="accent5">
                    <a:satOff val="-8700"/>
                    <a:lumOff val="-21853"/>
                  </a:schemeClr>
                </a:solidFill>
                <a:latin typeface="Avenir Heavy"/>
                <a:ea typeface="Avenir Heavy"/>
                <a:cs typeface="Avenir Heavy"/>
                <a:sym typeface="Avenir Heavy"/>
              </a:defRPr>
            </a:pPr>
            <a:r>
              <a:rPr lang="en-US" sz="2000" b="1" spc="59" dirty="0" smtClean="0">
                <a:solidFill>
                  <a:schemeClr val="accent5">
                    <a:satOff val="-8700"/>
                    <a:lumOff val="-21853"/>
                  </a:schemeClr>
                </a:solidFill>
                <a:ea typeface="Avenir Heavy"/>
                <a:cs typeface="Avenir Heavy"/>
                <a:sym typeface="Avenir Heavy"/>
              </a:rPr>
              <a:t>Breast Cancer:</a:t>
            </a:r>
          </a:p>
          <a:p>
            <a:pPr algn="l" rtl="0">
              <a:lnSpc>
                <a:spcPct val="90000"/>
              </a:lnSpc>
              <a:spcBef>
                <a:spcPts val="2000"/>
              </a:spcBef>
              <a:defRPr>
                <a:solidFill>
                  <a:srgbClr val="000000"/>
                </a:solidFill>
              </a:defRPr>
            </a:pPr>
            <a:r>
              <a:rPr lang="en-US" sz="2000" b="1" dirty="0" smtClean="0">
                <a:solidFill>
                  <a:srgbClr val="0096FF"/>
                </a:solidFill>
              </a:rPr>
              <a:t>Obesity is directly related to mortality from breast cance</a:t>
            </a:r>
            <a:r>
              <a:rPr lang="en-US" sz="2000" b="1" dirty="0" smtClean="0">
                <a:solidFill>
                  <a:srgbClr val="000000"/>
                </a:solidFill>
              </a:rPr>
              <a:t>r, predominantly in </a:t>
            </a:r>
            <a:r>
              <a:rPr lang="en-US" sz="2000" b="1" dirty="0" smtClean="0">
                <a:solidFill>
                  <a:srgbClr val="FF9300"/>
                </a:solidFill>
              </a:rPr>
              <a:t>postmenopausal women</a:t>
            </a:r>
            <a:r>
              <a:rPr lang="en-US" sz="2000" b="1" dirty="0" smtClean="0">
                <a:solidFill>
                  <a:srgbClr val="000000"/>
                </a:solidFill>
              </a:rPr>
              <a:t>. As                         </a:t>
            </a:r>
            <a:r>
              <a:rPr lang="en-US" sz="2000" b="1" dirty="0" smtClean="0">
                <a:solidFill>
                  <a:srgbClr val="FF7E79"/>
                </a:solidFill>
              </a:rPr>
              <a:t>adipose tissue is the main source of estrogen</a:t>
            </a:r>
            <a:r>
              <a:rPr lang="en-US" sz="2000" b="1" dirty="0" smtClean="0">
                <a:solidFill>
                  <a:srgbClr val="000000"/>
                </a:solidFill>
              </a:rPr>
              <a:t> for postmenopausal women.</a:t>
            </a:r>
          </a:p>
          <a:p>
            <a:pPr algn="l" rtl="0">
              <a:lnSpc>
                <a:spcPct val="90000"/>
              </a:lnSpc>
              <a:spcBef>
                <a:spcPts val="2000"/>
              </a:spcBef>
              <a:defRPr>
                <a:solidFill>
                  <a:srgbClr val="000000"/>
                </a:solidFill>
              </a:defRPr>
            </a:pPr>
            <a:endParaRPr lang="en-US" sz="1000" b="1" u="sng" spc="59" dirty="0" smtClean="0">
              <a:solidFill>
                <a:schemeClr val="accent5">
                  <a:satOff val="-8700"/>
                  <a:lumOff val="-21853"/>
                </a:schemeClr>
              </a:solidFill>
              <a:ea typeface="Avenir Heavy"/>
              <a:cs typeface="Avenir Heavy"/>
              <a:sym typeface="Avenir Heavy"/>
            </a:endParaRPr>
          </a:p>
          <a:p>
            <a:pPr marL="0" indent="0" algn="l" rtl="0">
              <a:lnSpc>
                <a:spcPct val="90000"/>
              </a:lnSpc>
              <a:spcBef>
                <a:spcPts val="2000"/>
              </a:spcBef>
              <a:buClrTx/>
              <a:buFont typeface="Arial" pitchFamily="34" charset="0"/>
              <a:buNone/>
              <a:defRPr sz="3000" spc="59">
                <a:solidFill>
                  <a:schemeClr val="accent5">
                    <a:satOff val="-8700"/>
                    <a:lumOff val="-21853"/>
                  </a:schemeClr>
                </a:solidFill>
                <a:latin typeface="Avenir Heavy"/>
                <a:ea typeface="Avenir Heavy"/>
                <a:cs typeface="Avenir Heavy"/>
                <a:sym typeface="Avenir Heavy"/>
              </a:defRPr>
            </a:pPr>
            <a:r>
              <a:rPr lang="en-US" sz="2000" b="1" u="sng" spc="59" dirty="0" smtClean="0">
                <a:solidFill>
                  <a:schemeClr val="accent5">
                    <a:satOff val="-8700"/>
                    <a:lumOff val="-21853"/>
                  </a:schemeClr>
                </a:solidFill>
                <a:ea typeface="Avenir Heavy"/>
                <a:cs typeface="Avenir Heavy"/>
                <a:sym typeface="Avenir Heavy"/>
              </a:rPr>
              <a:t>Endometrial</a:t>
            </a:r>
            <a:r>
              <a:rPr lang="en-US" sz="2000" b="1" spc="59" dirty="0" smtClean="0">
                <a:solidFill>
                  <a:schemeClr val="accent5">
                    <a:satOff val="-8700"/>
                    <a:lumOff val="-21853"/>
                  </a:schemeClr>
                </a:solidFill>
                <a:ea typeface="Avenir Heavy"/>
                <a:cs typeface="Avenir Heavy"/>
                <a:sym typeface="Avenir Heavy"/>
              </a:rPr>
              <a:t> Cancer:</a:t>
            </a:r>
          </a:p>
          <a:p>
            <a:pPr algn="l" rtl="0">
              <a:lnSpc>
                <a:spcPct val="90000"/>
              </a:lnSpc>
              <a:spcBef>
                <a:spcPts val="2000"/>
              </a:spcBef>
              <a:defRPr>
                <a:solidFill>
                  <a:srgbClr val="000000"/>
                </a:solidFill>
              </a:defRPr>
            </a:pPr>
            <a:r>
              <a:rPr lang="en-US" sz="2000" b="1" dirty="0" smtClean="0">
                <a:solidFill>
                  <a:srgbClr val="000000"/>
                </a:solidFill>
              </a:rPr>
              <a:t>Obesity increases the risk of endometrial cancer. </a:t>
            </a:r>
            <a:r>
              <a:rPr lang="en-US" sz="2000" b="1" dirty="0" smtClean="0">
                <a:solidFill>
                  <a:srgbClr val="0096FF"/>
                </a:solidFill>
              </a:rPr>
              <a:t>The risk is three times higher among obese women (BMI ≥ 30 kg/m2) compared to normal- weight women.</a:t>
            </a:r>
            <a:endParaRPr lang="en-US" sz="2000" b="1" dirty="0">
              <a:solidFill>
                <a:srgbClr val="0096FF"/>
              </a:solidFill>
            </a:endParaRPr>
          </a:p>
        </p:txBody>
      </p:sp>
      <p:pic>
        <p:nvPicPr>
          <p:cNvPr id="7" name="pasted-image.tiff"/>
          <p:cNvPicPr>
            <a:picLocks noChangeAspect="1"/>
          </p:cNvPicPr>
          <p:nvPr/>
        </p:nvPicPr>
        <p:blipFill>
          <a:blip r:embed="rId2">
            <a:extLst/>
          </a:blip>
          <a:stretch>
            <a:fillRect/>
          </a:stretch>
        </p:blipFill>
        <p:spPr>
          <a:xfrm rot="19736528">
            <a:off x="7989304" y="1940730"/>
            <a:ext cx="827906" cy="636851"/>
          </a:xfrm>
          <a:prstGeom prst="rect">
            <a:avLst/>
          </a:prstGeom>
          <a:ln w="12700">
            <a:miter lim="400000"/>
          </a:ln>
          <a:effectLst>
            <a:outerShdw blurRad="190500" dist="8455" dir="5400000" rotWithShape="0">
              <a:srgbClr val="000000"/>
            </a:outerShdw>
          </a:effectLst>
        </p:spPr>
      </p:pic>
      <p:pic>
        <p:nvPicPr>
          <p:cNvPr id="8" name="pasted-image.tiff"/>
          <p:cNvPicPr>
            <a:picLocks noChangeAspect="1"/>
          </p:cNvPicPr>
          <p:nvPr/>
        </p:nvPicPr>
        <p:blipFill>
          <a:blip r:embed="rId3">
            <a:extLst/>
          </a:blip>
          <a:srcRect l="5527" t="10413" r="6612" b="3787"/>
          <a:stretch>
            <a:fillRect/>
          </a:stretch>
        </p:blipFill>
        <p:spPr>
          <a:xfrm>
            <a:off x="7377504" y="1547203"/>
            <a:ext cx="726314" cy="945693"/>
          </a:xfrm>
          <a:custGeom>
            <a:avLst/>
            <a:gdLst/>
            <a:ahLst/>
            <a:cxnLst>
              <a:cxn ang="0">
                <a:pos x="wd2" y="hd2"/>
              </a:cxn>
              <a:cxn ang="5400000">
                <a:pos x="wd2" y="hd2"/>
              </a:cxn>
              <a:cxn ang="10800000">
                <a:pos x="wd2" y="hd2"/>
              </a:cxn>
              <a:cxn ang="16200000">
                <a:pos x="wd2" y="hd2"/>
              </a:cxn>
            </a:cxnLst>
            <a:rect l="0" t="0" r="r" b="b"/>
            <a:pathLst>
              <a:path w="21587" h="21578" extrusionOk="0">
                <a:moveTo>
                  <a:pt x="18230" y="1"/>
                </a:moveTo>
                <a:cubicBezTo>
                  <a:pt x="17957" y="9"/>
                  <a:pt x="17675" y="39"/>
                  <a:pt x="17561" y="87"/>
                </a:cubicBezTo>
                <a:cubicBezTo>
                  <a:pt x="17458" y="130"/>
                  <a:pt x="17336" y="147"/>
                  <a:pt x="17289" y="125"/>
                </a:cubicBezTo>
                <a:cubicBezTo>
                  <a:pt x="17241" y="103"/>
                  <a:pt x="17142" y="126"/>
                  <a:pt x="17066" y="172"/>
                </a:cubicBezTo>
                <a:cubicBezTo>
                  <a:pt x="16938" y="251"/>
                  <a:pt x="16791" y="316"/>
                  <a:pt x="16353" y="501"/>
                </a:cubicBezTo>
                <a:cubicBezTo>
                  <a:pt x="15998" y="650"/>
                  <a:pt x="15290" y="1191"/>
                  <a:pt x="15288" y="1314"/>
                </a:cubicBezTo>
                <a:cubicBezTo>
                  <a:pt x="15286" y="1394"/>
                  <a:pt x="15181" y="1484"/>
                  <a:pt x="15015" y="1547"/>
                </a:cubicBezTo>
                <a:cubicBezTo>
                  <a:pt x="14869" y="1602"/>
                  <a:pt x="14750" y="1671"/>
                  <a:pt x="14749" y="1699"/>
                </a:cubicBezTo>
                <a:cubicBezTo>
                  <a:pt x="14748" y="1727"/>
                  <a:pt x="14660" y="1851"/>
                  <a:pt x="14551" y="1975"/>
                </a:cubicBezTo>
                <a:cubicBezTo>
                  <a:pt x="14368" y="2182"/>
                  <a:pt x="14165" y="2304"/>
                  <a:pt x="13845" y="2407"/>
                </a:cubicBezTo>
                <a:cubicBezTo>
                  <a:pt x="13777" y="2429"/>
                  <a:pt x="13640" y="2476"/>
                  <a:pt x="13541" y="2512"/>
                </a:cubicBezTo>
                <a:cubicBezTo>
                  <a:pt x="13442" y="2548"/>
                  <a:pt x="13305" y="2561"/>
                  <a:pt x="13237" y="2541"/>
                </a:cubicBezTo>
                <a:cubicBezTo>
                  <a:pt x="13170" y="2521"/>
                  <a:pt x="13075" y="2548"/>
                  <a:pt x="13021" y="2598"/>
                </a:cubicBezTo>
                <a:cubicBezTo>
                  <a:pt x="12967" y="2648"/>
                  <a:pt x="12883" y="2688"/>
                  <a:pt x="12835" y="2688"/>
                </a:cubicBezTo>
                <a:cubicBezTo>
                  <a:pt x="12787" y="2688"/>
                  <a:pt x="12659" y="2751"/>
                  <a:pt x="12556" y="2826"/>
                </a:cubicBezTo>
                <a:cubicBezTo>
                  <a:pt x="12406" y="2935"/>
                  <a:pt x="12348" y="2944"/>
                  <a:pt x="12253" y="2883"/>
                </a:cubicBezTo>
                <a:cubicBezTo>
                  <a:pt x="12109" y="2791"/>
                  <a:pt x="11073" y="2806"/>
                  <a:pt x="10871" y="2902"/>
                </a:cubicBezTo>
                <a:cubicBezTo>
                  <a:pt x="10771" y="2950"/>
                  <a:pt x="10669" y="2943"/>
                  <a:pt x="10512" y="2878"/>
                </a:cubicBezTo>
                <a:cubicBezTo>
                  <a:pt x="10380" y="2824"/>
                  <a:pt x="10045" y="2789"/>
                  <a:pt x="9651" y="2788"/>
                </a:cubicBezTo>
                <a:cubicBezTo>
                  <a:pt x="9270" y="2786"/>
                  <a:pt x="8964" y="2751"/>
                  <a:pt x="8908" y="2707"/>
                </a:cubicBezTo>
                <a:cubicBezTo>
                  <a:pt x="8855" y="2666"/>
                  <a:pt x="8767" y="2647"/>
                  <a:pt x="8709" y="2664"/>
                </a:cubicBezTo>
                <a:cubicBezTo>
                  <a:pt x="8652" y="2681"/>
                  <a:pt x="8578" y="2668"/>
                  <a:pt x="8548" y="2631"/>
                </a:cubicBezTo>
                <a:cubicBezTo>
                  <a:pt x="8519" y="2594"/>
                  <a:pt x="8321" y="2561"/>
                  <a:pt x="8109" y="2560"/>
                </a:cubicBezTo>
                <a:cubicBezTo>
                  <a:pt x="7897" y="2559"/>
                  <a:pt x="7657" y="2521"/>
                  <a:pt x="7576" y="2474"/>
                </a:cubicBezTo>
                <a:cubicBezTo>
                  <a:pt x="7495" y="2427"/>
                  <a:pt x="7363" y="2401"/>
                  <a:pt x="7285" y="2417"/>
                </a:cubicBezTo>
                <a:cubicBezTo>
                  <a:pt x="7205" y="2433"/>
                  <a:pt x="7047" y="2375"/>
                  <a:pt x="6925" y="2289"/>
                </a:cubicBezTo>
                <a:cubicBezTo>
                  <a:pt x="6806" y="2203"/>
                  <a:pt x="6689" y="2146"/>
                  <a:pt x="6671" y="2160"/>
                </a:cubicBezTo>
                <a:cubicBezTo>
                  <a:pt x="6654" y="2174"/>
                  <a:pt x="6469" y="2055"/>
                  <a:pt x="6263" y="1899"/>
                </a:cubicBezTo>
                <a:cubicBezTo>
                  <a:pt x="6055" y="1742"/>
                  <a:pt x="5814" y="1613"/>
                  <a:pt x="5718" y="1613"/>
                </a:cubicBezTo>
                <a:cubicBezTo>
                  <a:pt x="5612" y="1613"/>
                  <a:pt x="5507" y="1551"/>
                  <a:pt x="5451" y="1456"/>
                </a:cubicBezTo>
                <a:cubicBezTo>
                  <a:pt x="5400" y="1371"/>
                  <a:pt x="5329" y="1317"/>
                  <a:pt x="5296" y="1333"/>
                </a:cubicBezTo>
                <a:cubicBezTo>
                  <a:pt x="5264" y="1348"/>
                  <a:pt x="5171" y="1301"/>
                  <a:pt x="5086" y="1228"/>
                </a:cubicBezTo>
                <a:cubicBezTo>
                  <a:pt x="4929" y="1094"/>
                  <a:pt x="4663" y="990"/>
                  <a:pt x="4342" y="943"/>
                </a:cubicBezTo>
                <a:cubicBezTo>
                  <a:pt x="4245" y="929"/>
                  <a:pt x="3956" y="835"/>
                  <a:pt x="3704" y="734"/>
                </a:cubicBezTo>
                <a:cubicBezTo>
                  <a:pt x="3301" y="571"/>
                  <a:pt x="3171" y="549"/>
                  <a:pt x="2571" y="553"/>
                </a:cubicBezTo>
                <a:cubicBezTo>
                  <a:pt x="2048" y="556"/>
                  <a:pt x="1834" y="586"/>
                  <a:pt x="1666" y="677"/>
                </a:cubicBezTo>
                <a:cubicBezTo>
                  <a:pt x="1547" y="741"/>
                  <a:pt x="1399" y="795"/>
                  <a:pt x="1338" y="795"/>
                </a:cubicBezTo>
                <a:cubicBezTo>
                  <a:pt x="1193" y="796"/>
                  <a:pt x="533" y="1284"/>
                  <a:pt x="533" y="1390"/>
                </a:cubicBezTo>
                <a:cubicBezTo>
                  <a:pt x="533" y="1435"/>
                  <a:pt x="477" y="1508"/>
                  <a:pt x="409" y="1551"/>
                </a:cubicBezTo>
                <a:cubicBezTo>
                  <a:pt x="341" y="1595"/>
                  <a:pt x="285" y="1693"/>
                  <a:pt x="285" y="1770"/>
                </a:cubicBezTo>
                <a:cubicBezTo>
                  <a:pt x="285" y="1847"/>
                  <a:pt x="259" y="1928"/>
                  <a:pt x="229" y="1951"/>
                </a:cubicBezTo>
                <a:cubicBezTo>
                  <a:pt x="139" y="2020"/>
                  <a:pt x="156" y="3942"/>
                  <a:pt x="248" y="4039"/>
                </a:cubicBezTo>
                <a:cubicBezTo>
                  <a:pt x="295" y="4087"/>
                  <a:pt x="324" y="4407"/>
                  <a:pt x="316" y="4752"/>
                </a:cubicBezTo>
                <a:cubicBezTo>
                  <a:pt x="308" y="5125"/>
                  <a:pt x="337" y="5410"/>
                  <a:pt x="390" y="5460"/>
                </a:cubicBezTo>
                <a:cubicBezTo>
                  <a:pt x="440" y="5507"/>
                  <a:pt x="486" y="5776"/>
                  <a:pt x="496" y="6060"/>
                </a:cubicBezTo>
                <a:cubicBezTo>
                  <a:pt x="505" y="6343"/>
                  <a:pt x="550" y="6647"/>
                  <a:pt x="595" y="6735"/>
                </a:cubicBezTo>
                <a:cubicBezTo>
                  <a:pt x="706" y="6953"/>
                  <a:pt x="678" y="7324"/>
                  <a:pt x="539" y="7453"/>
                </a:cubicBezTo>
                <a:cubicBezTo>
                  <a:pt x="476" y="7511"/>
                  <a:pt x="450" y="7574"/>
                  <a:pt x="477" y="7595"/>
                </a:cubicBezTo>
                <a:cubicBezTo>
                  <a:pt x="505" y="7617"/>
                  <a:pt x="485" y="7693"/>
                  <a:pt x="434" y="7767"/>
                </a:cubicBezTo>
                <a:cubicBezTo>
                  <a:pt x="382" y="7840"/>
                  <a:pt x="322" y="8056"/>
                  <a:pt x="304" y="8247"/>
                </a:cubicBezTo>
                <a:cubicBezTo>
                  <a:pt x="286" y="8438"/>
                  <a:pt x="240" y="8623"/>
                  <a:pt x="198" y="8656"/>
                </a:cubicBezTo>
                <a:cubicBezTo>
                  <a:pt x="157" y="8689"/>
                  <a:pt x="118" y="8825"/>
                  <a:pt x="118" y="8955"/>
                </a:cubicBezTo>
                <a:cubicBezTo>
                  <a:pt x="118" y="9086"/>
                  <a:pt x="88" y="9204"/>
                  <a:pt x="50" y="9222"/>
                </a:cubicBezTo>
                <a:cubicBezTo>
                  <a:pt x="12" y="9240"/>
                  <a:pt x="-3" y="9498"/>
                  <a:pt x="0" y="9769"/>
                </a:cubicBezTo>
                <a:cubicBezTo>
                  <a:pt x="3" y="10039"/>
                  <a:pt x="29" y="10320"/>
                  <a:pt x="68" y="10396"/>
                </a:cubicBezTo>
                <a:cubicBezTo>
                  <a:pt x="95" y="10448"/>
                  <a:pt x="125" y="10577"/>
                  <a:pt x="143" y="10682"/>
                </a:cubicBezTo>
                <a:cubicBezTo>
                  <a:pt x="182" y="10919"/>
                  <a:pt x="275" y="11091"/>
                  <a:pt x="434" y="11233"/>
                </a:cubicBezTo>
                <a:cubicBezTo>
                  <a:pt x="502" y="11294"/>
                  <a:pt x="536" y="11347"/>
                  <a:pt x="508" y="11347"/>
                </a:cubicBezTo>
                <a:cubicBezTo>
                  <a:pt x="481" y="11347"/>
                  <a:pt x="546" y="11422"/>
                  <a:pt x="657" y="11514"/>
                </a:cubicBezTo>
                <a:cubicBezTo>
                  <a:pt x="768" y="11606"/>
                  <a:pt x="844" y="11694"/>
                  <a:pt x="824" y="11709"/>
                </a:cubicBezTo>
                <a:cubicBezTo>
                  <a:pt x="768" y="11752"/>
                  <a:pt x="1781" y="12484"/>
                  <a:pt x="1896" y="12484"/>
                </a:cubicBezTo>
                <a:cubicBezTo>
                  <a:pt x="2003" y="12484"/>
                  <a:pt x="2750" y="13120"/>
                  <a:pt x="2750" y="13211"/>
                </a:cubicBezTo>
                <a:cubicBezTo>
                  <a:pt x="2750" y="13360"/>
                  <a:pt x="3123" y="13559"/>
                  <a:pt x="3407" y="13559"/>
                </a:cubicBezTo>
                <a:cubicBezTo>
                  <a:pt x="3604" y="13559"/>
                  <a:pt x="3762" y="13600"/>
                  <a:pt x="3859" y="13682"/>
                </a:cubicBezTo>
                <a:cubicBezTo>
                  <a:pt x="3941" y="13752"/>
                  <a:pt x="4055" y="13811"/>
                  <a:pt x="4113" y="13811"/>
                </a:cubicBezTo>
                <a:cubicBezTo>
                  <a:pt x="4171" y="13811"/>
                  <a:pt x="4389" y="13959"/>
                  <a:pt x="4596" y="14144"/>
                </a:cubicBezTo>
                <a:cubicBezTo>
                  <a:pt x="4912" y="14424"/>
                  <a:pt x="5018" y="14481"/>
                  <a:pt x="5259" y="14486"/>
                </a:cubicBezTo>
                <a:cubicBezTo>
                  <a:pt x="5418" y="14489"/>
                  <a:pt x="5594" y="14518"/>
                  <a:pt x="5649" y="14552"/>
                </a:cubicBezTo>
                <a:cubicBezTo>
                  <a:pt x="5815" y="14655"/>
                  <a:pt x="6616" y="14643"/>
                  <a:pt x="6616" y="14538"/>
                </a:cubicBezTo>
                <a:cubicBezTo>
                  <a:pt x="6616" y="14452"/>
                  <a:pt x="6062" y="14063"/>
                  <a:pt x="5941" y="14063"/>
                </a:cubicBezTo>
                <a:cubicBezTo>
                  <a:pt x="5908" y="14063"/>
                  <a:pt x="5705" y="13929"/>
                  <a:pt x="5488" y="13763"/>
                </a:cubicBezTo>
                <a:cubicBezTo>
                  <a:pt x="5272" y="13597"/>
                  <a:pt x="4881" y="13380"/>
                  <a:pt x="4621" y="13283"/>
                </a:cubicBezTo>
                <a:cubicBezTo>
                  <a:pt x="3646" y="12918"/>
                  <a:pt x="3375" y="12475"/>
                  <a:pt x="4027" y="12308"/>
                </a:cubicBezTo>
                <a:cubicBezTo>
                  <a:pt x="4442" y="12202"/>
                  <a:pt x="4577" y="12108"/>
                  <a:pt x="4528" y="11966"/>
                </a:cubicBezTo>
                <a:cubicBezTo>
                  <a:pt x="4506" y="11901"/>
                  <a:pt x="4573" y="11770"/>
                  <a:pt x="4671" y="11676"/>
                </a:cubicBezTo>
                <a:cubicBezTo>
                  <a:pt x="4922" y="11432"/>
                  <a:pt x="5052" y="11239"/>
                  <a:pt x="5055" y="11110"/>
                </a:cubicBezTo>
                <a:cubicBezTo>
                  <a:pt x="5056" y="11048"/>
                  <a:pt x="5104" y="10952"/>
                  <a:pt x="5160" y="10896"/>
                </a:cubicBezTo>
                <a:cubicBezTo>
                  <a:pt x="5291" y="10764"/>
                  <a:pt x="5274" y="9410"/>
                  <a:pt x="5141" y="9307"/>
                </a:cubicBezTo>
                <a:cubicBezTo>
                  <a:pt x="5091" y="9269"/>
                  <a:pt x="5049" y="9185"/>
                  <a:pt x="5049" y="9127"/>
                </a:cubicBezTo>
                <a:cubicBezTo>
                  <a:pt x="5049" y="9068"/>
                  <a:pt x="5001" y="8946"/>
                  <a:pt x="4937" y="8851"/>
                </a:cubicBezTo>
                <a:cubicBezTo>
                  <a:pt x="4857" y="8733"/>
                  <a:pt x="4828" y="8537"/>
                  <a:pt x="4850" y="8233"/>
                </a:cubicBezTo>
                <a:cubicBezTo>
                  <a:pt x="4869" y="7988"/>
                  <a:pt x="4850" y="7754"/>
                  <a:pt x="4807" y="7714"/>
                </a:cubicBezTo>
                <a:cubicBezTo>
                  <a:pt x="4764" y="7675"/>
                  <a:pt x="4724" y="7528"/>
                  <a:pt x="4714" y="7391"/>
                </a:cubicBezTo>
                <a:cubicBezTo>
                  <a:pt x="4704" y="7254"/>
                  <a:pt x="4651" y="7092"/>
                  <a:pt x="4596" y="7030"/>
                </a:cubicBezTo>
                <a:cubicBezTo>
                  <a:pt x="4540" y="6965"/>
                  <a:pt x="4511" y="6782"/>
                  <a:pt x="4528" y="6606"/>
                </a:cubicBezTo>
                <a:cubicBezTo>
                  <a:pt x="4545" y="6436"/>
                  <a:pt x="4517" y="6280"/>
                  <a:pt x="4473" y="6259"/>
                </a:cubicBezTo>
                <a:cubicBezTo>
                  <a:pt x="4428" y="6238"/>
                  <a:pt x="4392" y="6134"/>
                  <a:pt x="4392" y="6026"/>
                </a:cubicBezTo>
                <a:cubicBezTo>
                  <a:pt x="4392" y="5916"/>
                  <a:pt x="4306" y="5739"/>
                  <a:pt x="4194" y="5627"/>
                </a:cubicBezTo>
                <a:cubicBezTo>
                  <a:pt x="4030" y="5462"/>
                  <a:pt x="4001" y="5363"/>
                  <a:pt x="4014" y="5066"/>
                </a:cubicBezTo>
                <a:cubicBezTo>
                  <a:pt x="4024" y="4836"/>
                  <a:pt x="3987" y="4680"/>
                  <a:pt x="3921" y="4638"/>
                </a:cubicBezTo>
                <a:cubicBezTo>
                  <a:pt x="3864" y="4601"/>
                  <a:pt x="3816" y="4509"/>
                  <a:pt x="3816" y="4433"/>
                </a:cubicBezTo>
                <a:cubicBezTo>
                  <a:pt x="3816" y="4358"/>
                  <a:pt x="3779" y="4263"/>
                  <a:pt x="3729" y="4224"/>
                </a:cubicBezTo>
                <a:cubicBezTo>
                  <a:pt x="3603" y="4127"/>
                  <a:pt x="3712" y="4013"/>
                  <a:pt x="3884" y="4062"/>
                </a:cubicBezTo>
                <a:cubicBezTo>
                  <a:pt x="3962" y="4084"/>
                  <a:pt x="4189" y="4211"/>
                  <a:pt x="4392" y="4348"/>
                </a:cubicBezTo>
                <a:cubicBezTo>
                  <a:pt x="4742" y="4582"/>
                  <a:pt x="5183" y="4799"/>
                  <a:pt x="5241" y="4761"/>
                </a:cubicBezTo>
                <a:cubicBezTo>
                  <a:pt x="5255" y="4752"/>
                  <a:pt x="5482" y="4887"/>
                  <a:pt x="5742" y="5066"/>
                </a:cubicBezTo>
                <a:cubicBezTo>
                  <a:pt x="6049" y="5276"/>
                  <a:pt x="6266" y="5380"/>
                  <a:pt x="6362" y="5360"/>
                </a:cubicBezTo>
                <a:cubicBezTo>
                  <a:pt x="6453" y="5342"/>
                  <a:pt x="6569" y="5394"/>
                  <a:pt x="6671" y="5494"/>
                </a:cubicBezTo>
                <a:cubicBezTo>
                  <a:pt x="6762" y="5582"/>
                  <a:pt x="6857" y="5636"/>
                  <a:pt x="6882" y="5617"/>
                </a:cubicBezTo>
                <a:cubicBezTo>
                  <a:pt x="6907" y="5598"/>
                  <a:pt x="7012" y="5624"/>
                  <a:pt x="7117" y="5670"/>
                </a:cubicBezTo>
                <a:cubicBezTo>
                  <a:pt x="7223" y="5715"/>
                  <a:pt x="7585" y="5754"/>
                  <a:pt x="7917" y="5760"/>
                </a:cubicBezTo>
                <a:cubicBezTo>
                  <a:pt x="8248" y="5765"/>
                  <a:pt x="8560" y="5802"/>
                  <a:pt x="8610" y="5841"/>
                </a:cubicBezTo>
                <a:cubicBezTo>
                  <a:pt x="8660" y="5879"/>
                  <a:pt x="8780" y="5912"/>
                  <a:pt x="8877" y="5912"/>
                </a:cubicBezTo>
                <a:cubicBezTo>
                  <a:pt x="8973" y="5912"/>
                  <a:pt x="9079" y="5930"/>
                  <a:pt x="9112" y="5955"/>
                </a:cubicBezTo>
                <a:cubicBezTo>
                  <a:pt x="9145" y="5980"/>
                  <a:pt x="9404" y="6008"/>
                  <a:pt x="9688" y="6012"/>
                </a:cubicBezTo>
                <a:cubicBezTo>
                  <a:pt x="9973" y="6016"/>
                  <a:pt x="10242" y="6037"/>
                  <a:pt x="10289" y="6060"/>
                </a:cubicBezTo>
                <a:cubicBezTo>
                  <a:pt x="10336" y="6082"/>
                  <a:pt x="10399" y="6059"/>
                  <a:pt x="10425" y="6007"/>
                </a:cubicBezTo>
                <a:cubicBezTo>
                  <a:pt x="10486" y="5885"/>
                  <a:pt x="10711" y="5885"/>
                  <a:pt x="10772" y="6007"/>
                </a:cubicBezTo>
                <a:cubicBezTo>
                  <a:pt x="10798" y="6059"/>
                  <a:pt x="10846" y="6089"/>
                  <a:pt x="10877" y="6074"/>
                </a:cubicBezTo>
                <a:cubicBezTo>
                  <a:pt x="10909" y="6059"/>
                  <a:pt x="11283" y="6038"/>
                  <a:pt x="11707" y="6031"/>
                </a:cubicBezTo>
                <a:cubicBezTo>
                  <a:pt x="12292" y="6021"/>
                  <a:pt x="12543" y="5993"/>
                  <a:pt x="12742" y="5903"/>
                </a:cubicBezTo>
                <a:cubicBezTo>
                  <a:pt x="12942" y="5812"/>
                  <a:pt x="13050" y="5795"/>
                  <a:pt x="13207" y="5841"/>
                </a:cubicBezTo>
                <a:cubicBezTo>
                  <a:pt x="13321" y="5874"/>
                  <a:pt x="13445" y="5876"/>
                  <a:pt x="13485" y="5846"/>
                </a:cubicBezTo>
                <a:cubicBezTo>
                  <a:pt x="13525" y="5816"/>
                  <a:pt x="13707" y="5783"/>
                  <a:pt x="13888" y="5769"/>
                </a:cubicBezTo>
                <a:cubicBezTo>
                  <a:pt x="14244" y="5743"/>
                  <a:pt x="15154" y="5416"/>
                  <a:pt x="15158" y="5313"/>
                </a:cubicBezTo>
                <a:cubicBezTo>
                  <a:pt x="15159" y="5278"/>
                  <a:pt x="15221" y="5246"/>
                  <a:pt x="15300" y="5246"/>
                </a:cubicBezTo>
                <a:cubicBezTo>
                  <a:pt x="15379" y="5246"/>
                  <a:pt x="15474" y="5210"/>
                  <a:pt x="15511" y="5166"/>
                </a:cubicBezTo>
                <a:cubicBezTo>
                  <a:pt x="15547" y="5121"/>
                  <a:pt x="15622" y="5104"/>
                  <a:pt x="15672" y="5127"/>
                </a:cubicBezTo>
                <a:cubicBezTo>
                  <a:pt x="15722" y="5151"/>
                  <a:pt x="15739" y="5146"/>
                  <a:pt x="15709" y="5108"/>
                </a:cubicBezTo>
                <a:cubicBezTo>
                  <a:pt x="15680" y="5072"/>
                  <a:pt x="15744" y="4994"/>
                  <a:pt x="15858" y="4937"/>
                </a:cubicBezTo>
                <a:cubicBezTo>
                  <a:pt x="16057" y="4837"/>
                  <a:pt x="16070" y="4840"/>
                  <a:pt x="16149" y="4999"/>
                </a:cubicBezTo>
                <a:cubicBezTo>
                  <a:pt x="16272" y="5248"/>
                  <a:pt x="16246" y="5531"/>
                  <a:pt x="16099" y="5574"/>
                </a:cubicBezTo>
                <a:cubicBezTo>
                  <a:pt x="16029" y="5595"/>
                  <a:pt x="15990" y="5649"/>
                  <a:pt x="16013" y="5693"/>
                </a:cubicBezTo>
                <a:cubicBezTo>
                  <a:pt x="16035" y="5738"/>
                  <a:pt x="16001" y="5824"/>
                  <a:pt x="15938" y="5888"/>
                </a:cubicBezTo>
                <a:cubicBezTo>
                  <a:pt x="15875" y="5953"/>
                  <a:pt x="15822" y="6112"/>
                  <a:pt x="15821" y="6240"/>
                </a:cubicBezTo>
                <a:cubicBezTo>
                  <a:pt x="15819" y="6368"/>
                  <a:pt x="15778" y="6490"/>
                  <a:pt x="15734" y="6511"/>
                </a:cubicBezTo>
                <a:cubicBezTo>
                  <a:pt x="15639" y="6556"/>
                  <a:pt x="15664" y="7297"/>
                  <a:pt x="15765" y="7420"/>
                </a:cubicBezTo>
                <a:cubicBezTo>
                  <a:pt x="15806" y="7470"/>
                  <a:pt x="15795" y="7604"/>
                  <a:pt x="15734" y="7748"/>
                </a:cubicBezTo>
                <a:cubicBezTo>
                  <a:pt x="15657" y="7926"/>
                  <a:pt x="15649" y="8015"/>
                  <a:pt x="15715" y="8076"/>
                </a:cubicBezTo>
                <a:cubicBezTo>
                  <a:pt x="15765" y="8122"/>
                  <a:pt x="15815" y="8284"/>
                  <a:pt x="15827" y="8437"/>
                </a:cubicBezTo>
                <a:cubicBezTo>
                  <a:pt x="15847" y="8700"/>
                  <a:pt x="16220" y="9334"/>
                  <a:pt x="16403" y="9422"/>
                </a:cubicBezTo>
                <a:cubicBezTo>
                  <a:pt x="16454" y="9446"/>
                  <a:pt x="16445" y="9494"/>
                  <a:pt x="16384" y="9550"/>
                </a:cubicBezTo>
                <a:cubicBezTo>
                  <a:pt x="16310" y="9618"/>
                  <a:pt x="16319" y="9688"/>
                  <a:pt x="16421" y="9854"/>
                </a:cubicBezTo>
                <a:cubicBezTo>
                  <a:pt x="16494" y="9973"/>
                  <a:pt x="16558" y="10111"/>
                  <a:pt x="16558" y="10163"/>
                </a:cubicBezTo>
                <a:cubicBezTo>
                  <a:pt x="16558" y="10216"/>
                  <a:pt x="16744" y="10418"/>
                  <a:pt x="16973" y="10610"/>
                </a:cubicBezTo>
                <a:cubicBezTo>
                  <a:pt x="17202" y="10803"/>
                  <a:pt x="17400" y="11025"/>
                  <a:pt x="17412" y="11105"/>
                </a:cubicBezTo>
                <a:cubicBezTo>
                  <a:pt x="17447" y="11326"/>
                  <a:pt x="17695" y="11740"/>
                  <a:pt x="17889" y="11899"/>
                </a:cubicBezTo>
                <a:cubicBezTo>
                  <a:pt x="18431" y="12342"/>
                  <a:pt x="17765" y="13240"/>
                  <a:pt x="16898" y="13240"/>
                </a:cubicBezTo>
                <a:cubicBezTo>
                  <a:pt x="16503" y="13240"/>
                  <a:pt x="16194" y="13126"/>
                  <a:pt x="15759" y="12817"/>
                </a:cubicBezTo>
                <a:cubicBezTo>
                  <a:pt x="15574" y="12686"/>
                  <a:pt x="15397" y="12572"/>
                  <a:pt x="15368" y="12565"/>
                </a:cubicBezTo>
                <a:cubicBezTo>
                  <a:pt x="15339" y="12558"/>
                  <a:pt x="14923" y="12268"/>
                  <a:pt x="14439" y="11923"/>
                </a:cubicBezTo>
                <a:cubicBezTo>
                  <a:pt x="13224" y="11056"/>
                  <a:pt x="13068" y="10967"/>
                  <a:pt x="12829" y="10967"/>
                </a:cubicBezTo>
                <a:cubicBezTo>
                  <a:pt x="12714" y="10967"/>
                  <a:pt x="12598" y="10937"/>
                  <a:pt x="12568" y="10900"/>
                </a:cubicBezTo>
                <a:cubicBezTo>
                  <a:pt x="12535" y="10859"/>
                  <a:pt x="12098" y="10838"/>
                  <a:pt x="11404" y="10843"/>
                </a:cubicBezTo>
                <a:cubicBezTo>
                  <a:pt x="10443" y="10851"/>
                  <a:pt x="10250" y="10873"/>
                  <a:pt x="9954" y="10991"/>
                </a:cubicBezTo>
                <a:cubicBezTo>
                  <a:pt x="9767" y="11065"/>
                  <a:pt x="9584" y="11151"/>
                  <a:pt x="9552" y="11186"/>
                </a:cubicBezTo>
                <a:cubicBezTo>
                  <a:pt x="9520" y="11220"/>
                  <a:pt x="9460" y="11252"/>
                  <a:pt x="9416" y="11252"/>
                </a:cubicBezTo>
                <a:cubicBezTo>
                  <a:pt x="9288" y="11252"/>
                  <a:pt x="8601" y="11898"/>
                  <a:pt x="8455" y="12156"/>
                </a:cubicBezTo>
                <a:cubicBezTo>
                  <a:pt x="8383" y="12284"/>
                  <a:pt x="8292" y="12439"/>
                  <a:pt x="8251" y="12498"/>
                </a:cubicBezTo>
                <a:cubicBezTo>
                  <a:pt x="8210" y="12558"/>
                  <a:pt x="8200" y="12688"/>
                  <a:pt x="8226" y="12788"/>
                </a:cubicBezTo>
                <a:cubicBezTo>
                  <a:pt x="8252" y="12888"/>
                  <a:pt x="8235" y="13070"/>
                  <a:pt x="8189" y="13197"/>
                </a:cubicBezTo>
                <a:cubicBezTo>
                  <a:pt x="8143" y="13324"/>
                  <a:pt x="8134" y="13446"/>
                  <a:pt x="8171" y="13464"/>
                </a:cubicBezTo>
                <a:cubicBezTo>
                  <a:pt x="8234" y="13494"/>
                  <a:pt x="8329" y="14055"/>
                  <a:pt x="8356" y="14600"/>
                </a:cubicBezTo>
                <a:cubicBezTo>
                  <a:pt x="8363" y="14739"/>
                  <a:pt x="8397" y="14888"/>
                  <a:pt x="8437" y="14928"/>
                </a:cubicBezTo>
                <a:cubicBezTo>
                  <a:pt x="8477" y="14969"/>
                  <a:pt x="8520" y="15100"/>
                  <a:pt x="8530" y="15223"/>
                </a:cubicBezTo>
                <a:cubicBezTo>
                  <a:pt x="8540" y="15346"/>
                  <a:pt x="8578" y="15464"/>
                  <a:pt x="8610" y="15489"/>
                </a:cubicBezTo>
                <a:cubicBezTo>
                  <a:pt x="8694" y="15554"/>
                  <a:pt x="8679" y="15942"/>
                  <a:pt x="8592" y="15984"/>
                </a:cubicBezTo>
                <a:cubicBezTo>
                  <a:pt x="8552" y="16003"/>
                  <a:pt x="8520" y="16135"/>
                  <a:pt x="8517" y="16274"/>
                </a:cubicBezTo>
                <a:cubicBezTo>
                  <a:pt x="8512" y="16569"/>
                  <a:pt x="8449" y="16674"/>
                  <a:pt x="8313" y="16612"/>
                </a:cubicBezTo>
                <a:cubicBezTo>
                  <a:pt x="8242" y="16579"/>
                  <a:pt x="8240" y="16590"/>
                  <a:pt x="8313" y="16659"/>
                </a:cubicBezTo>
                <a:cubicBezTo>
                  <a:pt x="8391" y="16734"/>
                  <a:pt x="8389" y="16795"/>
                  <a:pt x="8294" y="16935"/>
                </a:cubicBezTo>
                <a:cubicBezTo>
                  <a:pt x="8228" y="17033"/>
                  <a:pt x="8177" y="17173"/>
                  <a:pt x="8177" y="17249"/>
                </a:cubicBezTo>
                <a:cubicBezTo>
                  <a:pt x="8177" y="17325"/>
                  <a:pt x="8132" y="17416"/>
                  <a:pt x="8084" y="17453"/>
                </a:cubicBezTo>
                <a:cubicBezTo>
                  <a:pt x="8035" y="17490"/>
                  <a:pt x="7980" y="17715"/>
                  <a:pt x="7960" y="17953"/>
                </a:cubicBezTo>
                <a:cubicBezTo>
                  <a:pt x="7940" y="18190"/>
                  <a:pt x="7887" y="18413"/>
                  <a:pt x="7842" y="18447"/>
                </a:cubicBezTo>
                <a:cubicBezTo>
                  <a:pt x="7740" y="18526"/>
                  <a:pt x="7737" y="18757"/>
                  <a:pt x="7836" y="18837"/>
                </a:cubicBezTo>
                <a:cubicBezTo>
                  <a:pt x="7877" y="18870"/>
                  <a:pt x="7929" y="19158"/>
                  <a:pt x="7948" y="19479"/>
                </a:cubicBezTo>
                <a:cubicBezTo>
                  <a:pt x="7986" y="20136"/>
                  <a:pt x="8022" y="20192"/>
                  <a:pt x="8678" y="20516"/>
                </a:cubicBezTo>
                <a:cubicBezTo>
                  <a:pt x="8945" y="20647"/>
                  <a:pt x="9095" y="20766"/>
                  <a:pt x="9124" y="20877"/>
                </a:cubicBezTo>
                <a:cubicBezTo>
                  <a:pt x="9264" y="21399"/>
                  <a:pt x="9273" y="21418"/>
                  <a:pt x="9570" y="21443"/>
                </a:cubicBezTo>
                <a:cubicBezTo>
                  <a:pt x="9728" y="21456"/>
                  <a:pt x="9889" y="21488"/>
                  <a:pt x="9924" y="21514"/>
                </a:cubicBezTo>
                <a:cubicBezTo>
                  <a:pt x="9958" y="21540"/>
                  <a:pt x="10155" y="21568"/>
                  <a:pt x="10363" y="21576"/>
                </a:cubicBezTo>
                <a:cubicBezTo>
                  <a:pt x="10814" y="21594"/>
                  <a:pt x="11263" y="21443"/>
                  <a:pt x="11342" y="21253"/>
                </a:cubicBezTo>
                <a:cubicBezTo>
                  <a:pt x="11373" y="21178"/>
                  <a:pt x="11451" y="21024"/>
                  <a:pt x="11515" y="20906"/>
                </a:cubicBezTo>
                <a:cubicBezTo>
                  <a:pt x="11612" y="20727"/>
                  <a:pt x="11652" y="20700"/>
                  <a:pt x="11751" y="20763"/>
                </a:cubicBezTo>
                <a:cubicBezTo>
                  <a:pt x="11833" y="20815"/>
                  <a:pt x="11875" y="20816"/>
                  <a:pt x="11875" y="20768"/>
                </a:cubicBezTo>
                <a:cubicBezTo>
                  <a:pt x="11875" y="20729"/>
                  <a:pt x="12051" y="20630"/>
                  <a:pt x="12271" y="20544"/>
                </a:cubicBezTo>
                <a:cubicBezTo>
                  <a:pt x="12491" y="20458"/>
                  <a:pt x="12695" y="20343"/>
                  <a:pt x="12723" y="20287"/>
                </a:cubicBezTo>
                <a:cubicBezTo>
                  <a:pt x="12751" y="20231"/>
                  <a:pt x="12801" y="20195"/>
                  <a:pt x="12835" y="20211"/>
                </a:cubicBezTo>
                <a:cubicBezTo>
                  <a:pt x="12869" y="20227"/>
                  <a:pt x="12904" y="20120"/>
                  <a:pt x="12909" y="19969"/>
                </a:cubicBezTo>
                <a:cubicBezTo>
                  <a:pt x="12915" y="19818"/>
                  <a:pt x="12947" y="19642"/>
                  <a:pt x="12984" y="19579"/>
                </a:cubicBezTo>
                <a:cubicBezTo>
                  <a:pt x="13020" y="19516"/>
                  <a:pt x="13057" y="18485"/>
                  <a:pt x="13064" y="17287"/>
                </a:cubicBezTo>
                <a:cubicBezTo>
                  <a:pt x="13076" y="15198"/>
                  <a:pt x="13070" y="15099"/>
                  <a:pt x="12909" y="14890"/>
                </a:cubicBezTo>
                <a:cubicBezTo>
                  <a:pt x="12731" y="14658"/>
                  <a:pt x="12634" y="14099"/>
                  <a:pt x="12761" y="14039"/>
                </a:cubicBezTo>
                <a:cubicBezTo>
                  <a:pt x="12802" y="14019"/>
                  <a:pt x="12951" y="14115"/>
                  <a:pt x="13095" y="14253"/>
                </a:cubicBezTo>
                <a:cubicBezTo>
                  <a:pt x="13239" y="14390"/>
                  <a:pt x="13385" y="14497"/>
                  <a:pt x="13417" y="14491"/>
                </a:cubicBezTo>
                <a:cubicBezTo>
                  <a:pt x="13449" y="14484"/>
                  <a:pt x="13636" y="14595"/>
                  <a:pt x="13832" y="14738"/>
                </a:cubicBezTo>
                <a:cubicBezTo>
                  <a:pt x="14319" y="15092"/>
                  <a:pt x="14501" y="15205"/>
                  <a:pt x="14501" y="15156"/>
                </a:cubicBezTo>
                <a:cubicBezTo>
                  <a:pt x="14501" y="15134"/>
                  <a:pt x="14575" y="15167"/>
                  <a:pt x="14662" y="15228"/>
                </a:cubicBezTo>
                <a:cubicBezTo>
                  <a:pt x="14750" y="15289"/>
                  <a:pt x="14862" y="15322"/>
                  <a:pt x="14910" y="15299"/>
                </a:cubicBezTo>
                <a:cubicBezTo>
                  <a:pt x="14958" y="15276"/>
                  <a:pt x="15014" y="15299"/>
                  <a:pt x="15040" y="15351"/>
                </a:cubicBezTo>
                <a:cubicBezTo>
                  <a:pt x="15066" y="15403"/>
                  <a:pt x="15150" y="15443"/>
                  <a:pt x="15226" y="15442"/>
                </a:cubicBezTo>
                <a:cubicBezTo>
                  <a:pt x="15301" y="15440"/>
                  <a:pt x="15566" y="15470"/>
                  <a:pt x="15814" y="15508"/>
                </a:cubicBezTo>
                <a:cubicBezTo>
                  <a:pt x="16410" y="15599"/>
                  <a:pt x="17973" y="15570"/>
                  <a:pt x="18137" y="15465"/>
                </a:cubicBezTo>
                <a:cubicBezTo>
                  <a:pt x="18206" y="15422"/>
                  <a:pt x="18297" y="15390"/>
                  <a:pt x="18335" y="15399"/>
                </a:cubicBezTo>
                <a:cubicBezTo>
                  <a:pt x="18374" y="15408"/>
                  <a:pt x="18487" y="15381"/>
                  <a:pt x="18589" y="15337"/>
                </a:cubicBezTo>
                <a:cubicBezTo>
                  <a:pt x="18692" y="15293"/>
                  <a:pt x="18808" y="15275"/>
                  <a:pt x="18850" y="15294"/>
                </a:cubicBezTo>
                <a:cubicBezTo>
                  <a:pt x="18891" y="15314"/>
                  <a:pt x="18948" y="15303"/>
                  <a:pt x="18973" y="15271"/>
                </a:cubicBezTo>
                <a:cubicBezTo>
                  <a:pt x="18999" y="15239"/>
                  <a:pt x="19213" y="15127"/>
                  <a:pt x="19450" y="15023"/>
                </a:cubicBezTo>
                <a:cubicBezTo>
                  <a:pt x="19910" y="14823"/>
                  <a:pt x="20912" y="14097"/>
                  <a:pt x="20912" y="13963"/>
                </a:cubicBezTo>
                <a:cubicBezTo>
                  <a:pt x="20912" y="13919"/>
                  <a:pt x="21005" y="13826"/>
                  <a:pt x="21117" y="13758"/>
                </a:cubicBezTo>
                <a:cubicBezTo>
                  <a:pt x="21228" y="13691"/>
                  <a:pt x="21291" y="13617"/>
                  <a:pt x="21259" y="13592"/>
                </a:cubicBezTo>
                <a:cubicBezTo>
                  <a:pt x="21227" y="13567"/>
                  <a:pt x="21252" y="13514"/>
                  <a:pt x="21321" y="13473"/>
                </a:cubicBezTo>
                <a:cubicBezTo>
                  <a:pt x="21390" y="13432"/>
                  <a:pt x="21460" y="13316"/>
                  <a:pt x="21470" y="13211"/>
                </a:cubicBezTo>
                <a:cubicBezTo>
                  <a:pt x="21479" y="13107"/>
                  <a:pt x="21518" y="12833"/>
                  <a:pt x="21556" y="12608"/>
                </a:cubicBezTo>
                <a:cubicBezTo>
                  <a:pt x="21595" y="12382"/>
                  <a:pt x="21597" y="12172"/>
                  <a:pt x="21563" y="12137"/>
                </a:cubicBezTo>
                <a:cubicBezTo>
                  <a:pt x="21528" y="12102"/>
                  <a:pt x="21475" y="11957"/>
                  <a:pt x="21445" y="11818"/>
                </a:cubicBezTo>
                <a:cubicBezTo>
                  <a:pt x="21415" y="11679"/>
                  <a:pt x="21370" y="11523"/>
                  <a:pt x="21346" y="11471"/>
                </a:cubicBezTo>
                <a:cubicBezTo>
                  <a:pt x="21322" y="11419"/>
                  <a:pt x="21295" y="11236"/>
                  <a:pt x="21284" y="11062"/>
                </a:cubicBezTo>
                <a:cubicBezTo>
                  <a:pt x="21261" y="10712"/>
                  <a:pt x="21005" y="10282"/>
                  <a:pt x="20609" y="9935"/>
                </a:cubicBezTo>
                <a:cubicBezTo>
                  <a:pt x="20417" y="9767"/>
                  <a:pt x="20344" y="9629"/>
                  <a:pt x="20299" y="9345"/>
                </a:cubicBezTo>
                <a:cubicBezTo>
                  <a:pt x="20246" y="9014"/>
                  <a:pt x="20199" y="8949"/>
                  <a:pt x="19878" y="8722"/>
                </a:cubicBezTo>
                <a:cubicBezTo>
                  <a:pt x="19547" y="8490"/>
                  <a:pt x="19521" y="8444"/>
                  <a:pt x="19500" y="8123"/>
                </a:cubicBezTo>
                <a:cubicBezTo>
                  <a:pt x="19487" y="7932"/>
                  <a:pt x="19412" y="7681"/>
                  <a:pt x="19333" y="7567"/>
                </a:cubicBezTo>
                <a:cubicBezTo>
                  <a:pt x="19236" y="7428"/>
                  <a:pt x="19210" y="7326"/>
                  <a:pt x="19258" y="7253"/>
                </a:cubicBezTo>
                <a:cubicBezTo>
                  <a:pt x="19520" y="6858"/>
                  <a:pt x="19564" y="6593"/>
                  <a:pt x="19413" y="6369"/>
                </a:cubicBezTo>
                <a:cubicBezTo>
                  <a:pt x="19328" y="6242"/>
                  <a:pt x="19348" y="6202"/>
                  <a:pt x="19574" y="6050"/>
                </a:cubicBezTo>
                <a:cubicBezTo>
                  <a:pt x="19862" y="5857"/>
                  <a:pt x="20088" y="5406"/>
                  <a:pt x="20088" y="5023"/>
                </a:cubicBezTo>
                <a:cubicBezTo>
                  <a:pt x="20088" y="4857"/>
                  <a:pt x="20147" y="4731"/>
                  <a:pt x="20256" y="4647"/>
                </a:cubicBezTo>
                <a:cubicBezTo>
                  <a:pt x="20346" y="4578"/>
                  <a:pt x="20397" y="4519"/>
                  <a:pt x="20373" y="4519"/>
                </a:cubicBezTo>
                <a:cubicBezTo>
                  <a:pt x="20350" y="4519"/>
                  <a:pt x="20412" y="4399"/>
                  <a:pt x="20510" y="4253"/>
                </a:cubicBezTo>
                <a:cubicBezTo>
                  <a:pt x="20711" y="3949"/>
                  <a:pt x="20826" y="3685"/>
                  <a:pt x="20875" y="3420"/>
                </a:cubicBezTo>
                <a:cubicBezTo>
                  <a:pt x="20894" y="3320"/>
                  <a:pt x="20950" y="3200"/>
                  <a:pt x="20999" y="3154"/>
                </a:cubicBezTo>
                <a:cubicBezTo>
                  <a:pt x="21051" y="3106"/>
                  <a:pt x="21094" y="2767"/>
                  <a:pt x="21098" y="2346"/>
                </a:cubicBezTo>
                <a:cubicBezTo>
                  <a:pt x="21105" y="1695"/>
                  <a:pt x="21085" y="1590"/>
                  <a:pt x="20906" y="1318"/>
                </a:cubicBezTo>
                <a:cubicBezTo>
                  <a:pt x="20565" y="800"/>
                  <a:pt x="19575" y="102"/>
                  <a:pt x="19190" y="111"/>
                </a:cubicBezTo>
                <a:cubicBezTo>
                  <a:pt x="19057" y="114"/>
                  <a:pt x="18895" y="88"/>
                  <a:pt x="18837" y="54"/>
                </a:cubicBezTo>
                <a:cubicBezTo>
                  <a:pt x="18765" y="11"/>
                  <a:pt x="18503" y="-6"/>
                  <a:pt x="18230" y="1"/>
                </a:cubicBezTo>
                <a:close/>
              </a:path>
            </a:pathLst>
          </a:custGeom>
          <a:ln w="12700">
            <a:miter lim="400000"/>
          </a:ln>
          <a:effectLst>
            <a:outerShdw blurRad="190500" dist="8455" dir="5400000" rotWithShape="0">
              <a:srgbClr val="000000"/>
            </a:outerShdw>
          </a:effectLst>
        </p:spPr>
      </p:pic>
      <p:pic>
        <p:nvPicPr>
          <p:cNvPr id="9" name="pasted-image.tiff"/>
          <p:cNvPicPr>
            <a:picLocks noChangeAspect="1"/>
          </p:cNvPicPr>
          <p:nvPr/>
        </p:nvPicPr>
        <p:blipFill>
          <a:blip r:embed="rId4">
            <a:extLst/>
          </a:blip>
          <a:srcRect l="382" t="2209" r="277" b="908"/>
          <a:stretch>
            <a:fillRect/>
          </a:stretch>
        </p:blipFill>
        <p:spPr>
          <a:xfrm>
            <a:off x="7377504" y="3292039"/>
            <a:ext cx="1151510" cy="1508540"/>
          </a:xfrm>
          <a:custGeom>
            <a:avLst/>
            <a:gdLst/>
            <a:ahLst/>
            <a:cxnLst>
              <a:cxn ang="0">
                <a:pos x="wd2" y="hd2"/>
              </a:cxn>
              <a:cxn ang="5400000">
                <a:pos x="wd2" y="hd2"/>
              </a:cxn>
              <a:cxn ang="10800000">
                <a:pos x="wd2" y="hd2"/>
              </a:cxn>
              <a:cxn ang="16200000">
                <a:pos x="wd2" y="hd2"/>
              </a:cxn>
            </a:cxnLst>
            <a:rect l="0" t="0" r="r" b="b"/>
            <a:pathLst>
              <a:path w="21600" h="21599" extrusionOk="0">
                <a:moveTo>
                  <a:pt x="4893" y="1"/>
                </a:moveTo>
                <a:cubicBezTo>
                  <a:pt x="4855" y="-1"/>
                  <a:pt x="4803" y="3"/>
                  <a:pt x="4735" y="7"/>
                </a:cubicBezTo>
                <a:cubicBezTo>
                  <a:pt x="4563" y="18"/>
                  <a:pt x="4393" y="82"/>
                  <a:pt x="4357" y="153"/>
                </a:cubicBezTo>
                <a:cubicBezTo>
                  <a:pt x="4322" y="224"/>
                  <a:pt x="4236" y="257"/>
                  <a:pt x="4166" y="224"/>
                </a:cubicBezTo>
                <a:cubicBezTo>
                  <a:pt x="4009" y="150"/>
                  <a:pt x="4009" y="193"/>
                  <a:pt x="4166" y="509"/>
                </a:cubicBezTo>
                <a:cubicBezTo>
                  <a:pt x="4327" y="832"/>
                  <a:pt x="4228" y="948"/>
                  <a:pt x="3878" y="853"/>
                </a:cubicBezTo>
                <a:cubicBezTo>
                  <a:pt x="3418" y="730"/>
                  <a:pt x="3168" y="826"/>
                  <a:pt x="3168" y="1123"/>
                </a:cubicBezTo>
                <a:cubicBezTo>
                  <a:pt x="3168" y="1311"/>
                  <a:pt x="3240" y="1407"/>
                  <a:pt x="3415" y="1442"/>
                </a:cubicBezTo>
                <a:cubicBezTo>
                  <a:pt x="3553" y="1470"/>
                  <a:pt x="3667" y="1554"/>
                  <a:pt x="3667" y="1631"/>
                </a:cubicBezTo>
                <a:cubicBezTo>
                  <a:pt x="3667" y="1709"/>
                  <a:pt x="3777" y="1796"/>
                  <a:pt x="3915" y="1824"/>
                </a:cubicBezTo>
                <a:cubicBezTo>
                  <a:pt x="4070" y="1855"/>
                  <a:pt x="4166" y="1953"/>
                  <a:pt x="4166" y="2084"/>
                </a:cubicBezTo>
                <a:cubicBezTo>
                  <a:pt x="4166" y="2258"/>
                  <a:pt x="4199" y="2272"/>
                  <a:pt x="4349" y="2177"/>
                </a:cubicBezTo>
                <a:cubicBezTo>
                  <a:pt x="4500" y="2081"/>
                  <a:pt x="4562" y="2118"/>
                  <a:pt x="4707" y="2382"/>
                </a:cubicBezTo>
                <a:cubicBezTo>
                  <a:pt x="4803" y="2557"/>
                  <a:pt x="4843" y="2741"/>
                  <a:pt x="4796" y="2794"/>
                </a:cubicBezTo>
                <a:cubicBezTo>
                  <a:pt x="4677" y="2927"/>
                  <a:pt x="4646" y="3434"/>
                  <a:pt x="4759" y="3383"/>
                </a:cubicBezTo>
                <a:cubicBezTo>
                  <a:pt x="4810" y="3360"/>
                  <a:pt x="4987" y="3379"/>
                  <a:pt x="5149" y="3426"/>
                </a:cubicBezTo>
                <a:cubicBezTo>
                  <a:pt x="5356" y="3486"/>
                  <a:pt x="5409" y="3548"/>
                  <a:pt x="5328" y="3631"/>
                </a:cubicBezTo>
                <a:cubicBezTo>
                  <a:pt x="5264" y="3696"/>
                  <a:pt x="5222" y="3801"/>
                  <a:pt x="5235" y="3866"/>
                </a:cubicBezTo>
                <a:cubicBezTo>
                  <a:pt x="5247" y="3932"/>
                  <a:pt x="5267" y="4032"/>
                  <a:pt x="5275" y="4086"/>
                </a:cubicBezTo>
                <a:cubicBezTo>
                  <a:pt x="5284" y="4141"/>
                  <a:pt x="5388" y="4173"/>
                  <a:pt x="5507" y="4158"/>
                </a:cubicBezTo>
                <a:cubicBezTo>
                  <a:pt x="5649" y="4139"/>
                  <a:pt x="5728" y="4194"/>
                  <a:pt x="5738" y="4319"/>
                </a:cubicBezTo>
                <a:cubicBezTo>
                  <a:pt x="5763" y="4635"/>
                  <a:pt x="5924" y="4946"/>
                  <a:pt x="6039" y="4892"/>
                </a:cubicBezTo>
                <a:cubicBezTo>
                  <a:pt x="6216" y="4809"/>
                  <a:pt x="6336" y="5050"/>
                  <a:pt x="6307" y="5435"/>
                </a:cubicBezTo>
                <a:cubicBezTo>
                  <a:pt x="6285" y="5715"/>
                  <a:pt x="6327" y="5797"/>
                  <a:pt x="6485" y="5797"/>
                </a:cubicBezTo>
                <a:cubicBezTo>
                  <a:pt x="6598" y="5797"/>
                  <a:pt x="6720" y="5885"/>
                  <a:pt x="6757" y="5993"/>
                </a:cubicBezTo>
                <a:cubicBezTo>
                  <a:pt x="6797" y="6108"/>
                  <a:pt x="6894" y="6167"/>
                  <a:pt x="6993" y="6138"/>
                </a:cubicBezTo>
                <a:cubicBezTo>
                  <a:pt x="7183" y="6082"/>
                  <a:pt x="7456" y="6397"/>
                  <a:pt x="7318" y="6513"/>
                </a:cubicBezTo>
                <a:cubicBezTo>
                  <a:pt x="7269" y="6555"/>
                  <a:pt x="7292" y="6563"/>
                  <a:pt x="7371" y="6529"/>
                </a:cubicBezTo>
                <a:cubicBezTo>
                  <a:pt x="7639" y="6412"/>
                  <a:pt x="7804" y="6726"/>
                  <a:pt x="7764" y="7276"/>
                </a:cubicBezTo>
                <a:cubicBezTo>
                  <a:pt x="7731" y="7740"/>
                  <a:pt x="7677" y="7844"/>
                  <a:pt x="7383" y="8004"/>
                </a:cubicBezTo>
                <a:cubicBezTo>
                  <a:pt x="6968" y="8229"/>
                  <a:pt x="6326" y="8923"/>
                  <a:pt x="6140" y="9346"/>
                </a:cubicBezTo>
                <a:cubicBezTo>
                  <a:pt x="6065" y="9516"/>
                  <a:pt x="5934" y="9717"/>
                  <a:pt x="5848" y="9796"/>
                </a:cubicBezTo>
                <a:cubicBezTo>
                  <a:pt x="5761" y="9874"/>
                  <a:pt x="5670" y="10026"/>
                  <a:pt x="5645" y="10131"/>
                </a:cubicBezTo>
                <a:cubicBezTo>
                  <a:pt x="5607" y="10286"/>
                  <a:pt x="5517" y="10316"/>
                  <a:pt x="5149" y="10292"/>
                </a:cubicBezTo>
                <a:cubicBezTo>
                  <a:pt x="4782" y="10268"/>
                  <a:pt x="4685" y="10298"/>
                  <a:pt x="4629" y="10459"/>
                </a:cubicBezTo>
                <a:cubicBezTo>
                  <a:pt x="4572" y="10628"/>
                  <a:pt x="4465" y="10654"/>
                  <a:pt x="3878" y="10654"/>
                </a:cubicBezTo>
                <a:cubicBezTo>
                  <a:pt x="3299" y="10654"/>
                  <a:pt x="3186" y="10685"/>
                  <a:pt x="3131" y="10847"/>
                </a:cubicBezTo>
                <a:cubicBezTo>
                  <a:pt x="3067" y="11034"/>
                  <a:pt x="2673" y="11090"/>
                  <a:pt x="1831" y="11039"/>
                </a:cubicBezTo>
                <a:cubicBezTo>
                  <a:pt x="1635" y="11027"/>
                  <a:pt x="1548" y="11085"/>
                  <a:pt x="1519" y="11243"/>
                </a:cubicBezTo>
                <a:cubicBezTo>
                  <a:pt x="1482" y="11438"/>
                  <a:pt x="1420" y="11458"/>
                  <a:pt x="950" y="11432"/>
                </a:cubicBezTo>
                <a:cubicBezTo>
                  <a:pt x="660" y="11416"/>
                  <a:pt x="310" y="11430"/>
                  <a:pt x="171" y="11463"/>
                </a:cubicBezTo>
                <a:cubicBezTo>
                  <a:pt x="91" y="11483"/>
                  <a:pt x="37" y="11520"/>
                  <a:pt x="0" y="11702"/>
                </a:cubicBezTo>
                <a:lnTo>
                  <a:pt x="179" y="11702"/>
                </a:lnTo>
                <a:cubicBezTo>
                  <a:pt x="331" y="11702"/>
                  <a:pt x="467" y="11779"/>
                  <a:pt x="504" y="11885"/>
                </a:cubicBezTo>
                <a:cubicBezTo>
                  <a:pt x="538" y="11985"/>
                  <a:pt x="673" y="12088"/>
                  <a:pt x="804" y="12114"/>
                </a:cubicBezTo>
                <a:cubicBezTo>
                  <a:pt x="990" y="12151"/>
                  <a:pt x="1040" y="12248"/>
                  <a:pt x="1040" y="12551"/>
                </a:cubicBezTo>
                <a:cubicBezTo>
                  <a:pt x="1040" y="12830"/>
                  <a:pt x="1095" y="12942"/>
                  <a:pt x="1226" y="12942"/>
                </a:cubicBezTo>
                <a:cubicBezTo>
                  <a:pt x="1327" y="12942"/>
                  <a:pt x="1470" y="13026"/>
                  <a:pt x="1543" y="13131"/>
                </a:cubicBezTo>
                <a:cubicBezTo>
                  <a:pt x="1630" y="13255"/>
                  <a:pt x="1800" y="13323"/>
                  <a:pt x="2039" y="13323"/>
                </a:cubicBezTo>
                <a:cubicBezTo>
                  <a:pt x="2276" y="13323"/>
                  <a:pt x="2452" y="13389"/>
                  <a:pt x="2538" y="13512"/>
                </a:cubicBezTo>
                <a:cubicBezTo>
                  <a:pt x="2611" y="13616"/>
                  <a:pt x="2712" y="13693"/>
                  <a:pt x="2761" y="13683"/>
                </a:cubicBezTo>
                <a:cubicBezTo>
                  <a:pt x="2922" y="13648"/>
                  <a:pt x="3425" y="13901"/>
                  <a:pt x="3358" y="13983"/>
                </a:cubicBezTo>
                <a:cubicBezTo>
                  <a:pt x="3323" y="14027"/>
                  <a:pt x="3393" y="14056"/>
                  <a:pt x="3513" y="14048"/>
                </a:cubicBezTo>
                <a:cubicBezTo>
                  <a:pt x="3671" y="14039"/>
                  <a:pt x="3716" y="14094"/>
                  <a:pt x="3687" y="14253"/>
                </a:cubicBezTo>
                <a:cubicBezTo>
                  <a:pt x="3652" y="14446"/>
                  <a:pt x="3697" y="14470"/>
                  <a:pt x="4069" y="14451"/>
                </a:cubicBezTo>
                <a:cubicBezTo>
                  <a:pt x="4566" y="14426"/>
                  <a:pt x="4805" y="14516"/>
                  <a:pt x="4715" y="14696"/>
                </a:cubicBezTo>
                <a:cubicBezTo>
                  <a:pt x="4622" y="14880"/>
                  <a:pt x="4892" y="14982"/>
                  <a:pt x="5109" y="14845"/>
                </a:cubicBezTo>
                <a:cubicBezTo>
                  <a:pt x="5208" y="14782"/>
                  <a:pt x="5381" y="14756"/>
                  <a:pt x="5494" y="14789"/>
                </a:cubicBezTo>
                <a:cubicBezTo>
                  <a:pt x="5681" y="14844"/>
                  <a:pt x="5683" y="14866"/>
                  <a:pt x="5507" y="15015"/>
                </a:cubicBezTo>
                <a:cubicBezTo>
                  <a:pt x="5400" y="15106"/>
                  <a:pt x="5268" y="15302"/>
                  <a:pt x="5218" y="15453"/>
                </a:cubicBezTo>
                <a:cubicBezTo>
                  <a:pt x="5169" y="15603"/>
                  <a:pt x="5025" y="15749"/>
                  <a:pt x="4897" y="15775"/>
                </a:cubicBezTo>
                <a:cubicBezTo>
                  <a:pt x="4644" y="15825"/>
                  <a:pt x="4588" y="16037"/>
                  <a:pt x="4800" y="16138"/>
                </a:cubicBezTo>
                <a:cubicBezTo>
                  <a:pt x="4873" y="16172"/>
                  <a:pt x="4901" y="16258"/>
                  <a:pt x="4865" y="16330"/>
                </a:cubicBezTo>
                <a:cubicBezTo>
                  <a:pt x="4829" y="16401"/>
                  <a:pt x="4657" y="16988"/>
                  <a:pt x="4479" y="17632"/>
                </a:cubicBezTo>
                <a:cubicBezTo>
                  <a:pt x="4237" y="18509"/>
                  <a:pt x="4091" y="18837"/>
                  <a:pt x="3898" y="18949"/>
                </a:cubicBezTo>
                <a:cubicBezTo>
                  <a:pt x="3708" y="19060"/>
                  <a:pt x="3656" y="19184"/>
                  <a:pt x="3687" y="19426"/>
                </a:cubicBezTo>
                <a:cubicBezTo>
                  <a:pt x="3724" y="19707"/>
                  <a:pt x="3689" y="19759"/>
                  <a:pt x="3440" y="19786"/>
                </a:cubicBezTo>
                <a:cubicBezTo>
                  <a:pt x="3193" y="19812"/>
                  <a:pt x="3153" y="19863"/>
                  <a:pt x="3184" y="20136"/>
                </a:cubicBezTo>
                <a:cubicBezTo>
                  <a:pt x="3221" y="20467"/>
                  <a:pt x="3130" y="20608"/>
                  <a:pt x="2875" y="20610"/>
                </a:cubicBezTo>
                <a:cubicBezTo>
                  <a:pt x="2695" y="20612"/>
                  <a:pt x="2655" y="20735"/>
                  <a:pt x="2745" y="21010"/>
                </a:cubicBezTo>
                <a:cubicBezTo>
                  <a:pt x="2802" y="21183"/>
                  <a:pt x="2896" y="21217"/>
                  <a:pt x="3293" y="21205"/>
                </a:cubicBezTo>
                <a:cubicBezTo>
                  <a:pt x="3557" y="21197"/>
                  <a:pt x="3750" y="21159"/>
                  <a:pt x="3720" y="21122"/>
                </a:cubicBezTo>
                <a:cubicBezTo>
                  <a:pt x="3629" y="21010"/>
                  <a:pt x="4179" y="20764"/>
                  <a:pt x="4386" y="20824"/>
                </a:cubicBezTo>
                <a:cubicBezTo>
                  <a:pt x="4513" y="20861"/>
                  <a:pt x="4554" y="20833"/>
                  <a:pt x="4512" y="20744"/>
                </a:cubicBezTo>
                <a:cubicBezTo>
                  <a:pt x="4417" y="20541"/>
                  <a:pt x="4644" y="20275"/>
                  <a:pt x="4857" y="20337"/>
                </a:cubicBezTo>
                <a:cubicBezTo>
                  <a:pt x="5078" y="20402"/>
                  <a:pt x="5115" y="20085"/>
                  <a:pt x="4906" y="19925"/>
                </a:cubicBezTo>
                <a:cubicBezTo>
                  <a:pt x="4725" y="19787"/>
                  <a:pt x="5096" y="19228"/>
                  <a:pt x="5369" y="19228"/>
                </a:cubicBezTo>
                <a:cubicBezTo>
                  <a:pt x="5518" y="19228"/>
                  <a:pt x="5550" y="19170"/>
                  <a:pt x="5490" y="18989"/>
                </a:cubicBezTo>
                <a:cubicBezTo>
                  <a:pt x="5387" y="18675"/>
                  <a:pt x="5605" y="18359"/>
                  <a:pt x="5872" y="18437"/>
                </a:cubicBezTo>
                <a:cubicBezTo>
                  <a:pt x="6041" y="18487"/>
                  <a:pt x="6063" y="18445"/>
                  <a:pt x="6010" y="18174"/>
                </a:cubicBezTo>
                <a:cubicBezTo>
                  <a:pt x="5975" y="17995"/>
                  <a:pt x="5998" y="17746"/>
                  <a:pt x="6059" y="17622"/>
                </a:cubicBezTo>
                <a:cubicBezTo>
                  <a:pt x="6155" y="17428"/>
                  <a:pt x="6198" y="17416"/>
                  <a:pt x="6372" y="17526"/>
                </a:cubicBezTo>
                <a:cubicBezTo>
                  <a:pt x="6553" y="17641"/>
                  <a:pt x="6566" y="17609"/>
                  <a:pt x="6514" y="17225"/>
                </a:cubicBezTo>
                <a:cubicBezTo>
                  <a:pt x="6442" y="16702"/>
                  <a:pt x="6586" y="16354"/>
                  <a:pt x="6843" y="16429"/>
                </a:cubicBezTo>
                <a:cubicBezTo>
                  <a:pt x="6994" y="16473"/>
                  <a:pt x="7019" y="16397"/>
                  <a:pt x="6985" y="16010"/>
                </a:cubicBezTo>
                <a:cubicBezTo>
                  <a:pt x="6962" y="15751"/>
                  <a:pt x="6988" y="15485"/>
                  <a:pt x="7042" y="15418"/>
                </a:cubicBezTo>
                <a:cubicBezTo>
                  <a:pt x="7113" y="15330"/>
                  <a:pt x="7722" y="15287"/>
                  <a:pt x="9308" y="15267"/>
                </a:cubicBezTo>
                <a:cubicBezTo>
                  <a:pt x="10500" y="15251"/>
                  <a:pt x="11644" y="15227"/>
                  <a:pt x="11850" y="15211"/>
                </a:cubicBezTo>
                <a:cubicBezTo>
                  <a:pt x="12373" y="15170"/>
                  <a:pt x="12395" y="15352"/>
                  <a:pt x="11878" y="15446"/>
                </a:cubicBezTo>
                <a:cubicBezTo>
                  <a:pt x="11493" y="15516"/>
                  <a:pt x="11458" y="15555"/>
                  <a:pt x="11480" y="15840"/>
                </a:cubicBezTo>
                <a:cubicBezTo>
                  <a:pt x="11494" y="16013"/>
                  <a:pt x="11535" y="16197"/>
                  <a:pt x="11578" y="16249"/>
                </a:cubicBezTo>
                <a:cubicBezTo>
                  <a:pt x="11620" y="16301"/>
                  <a:pt x="11547" y="16422"/>
                  <a:pt x="11411" y="16516"/>
                </a:cubicBezTo>
                <a:cubicBezTo>
                  <a:pt x="11275" y="16609"/>
                  <a:pt x="11163" y="16652"/>
                  <a:pt x="11163" y="16612"/>
                </a:cubicBezTo>
                <a:cubicBezTo>
                  <a:pt x="11163" y="16571"/>
                  <a:pt x="11083" y="16590"/>
                  <a:pt x="10985" y="16652"/>
                </a:cubicBezTo>
                <a:cubicBezTo>
                  <a:pt x="10714" y="16824"/>
                  <a:pt x="10528" y="16491"/>
                  <a:pt x="10656" y="16060"/>
                </a:cubicBezTo>
                <a:cubicBezTo>
                  <a:pt x="10762" y="15700"/>
                  <a:pt x="10666" y="15606"/>
                  <a:pt x="10185" y="15607"/>
                </a:cubicBezTo>
                <a:cubicBezTo>
                  <a:pt x="10025" y="15608"/>
                  <a:pt x="9969" y="15711"/>
                  <a:pt x="9949" y="16041"/>
                </a:cubicBezTo>
                <a:cubicBezTo>
                  <a:pt x="9935" y="16282"/>
                  <a:pt x="9975" y="16449"/>
                  <a:pt x="10039" y="16420"/>
                </a:cubicBezTo>
                <a:cubicBezTo>
                  <a:pt x="10217" y="16335"/>
                  <a:pt x="10555" y="16798"/>
                  <a:pt x="10457" y="16993"/>
                </a:cubicBezTo>
                <a:cubicBezTo>
                  <a:pt x="10401" y="17103"/>
                  <a:pt x="10421" y="17141"/>
                  <a:pt x="10506" y="17101"/>
                </a:cubicBezTo>
                <a:cubicBezTo>
                  <a:pt x="10711" y="17005"/>
                  <a:pt x="10997" y="17433"/>
                  <a:pt x="10956" y="17774"/>
                </a:cubicBezTo>
                <a:cubicBezTo>
                  <a:pt x="10928" y="18011"/>
                  <a:pt x="10960" y="18067"/>
                  <a:pt x="11103" y="18025"/>
                </a:cubicBezTo>
                <a:cubicBezTo>
                  <a:pt x="11222" y="17990"/>
                  <a:pt x="11331" y="18059"/>
                  <a:pt x="11411" y="18220"/>
                </a:cubicBezTo>
                <a:cubicBezTo>
                  <a:pt x="11479" y="18357"/>
                  <a:pt x="11604" y="18465"/>
                  <a:pt x="11695" y="18465"/>
                </a:cubicBezTo>
                <a:cubicBezTo>
                  <a:pt x="12007" y="18465"/>
                  <a:pt x="12143" y="18664"/>
                  <a:pt x="12032" y="18958"/>
                </a:cubicBezTo>
                <a:cubicBezTo>
                  <a:pt x="11937" y="19212"/>
                  <a:pt x="11951" y="19235"/>
                  <a:pt x="12195" y="19209"/>
                </a:cubicBezTo>
                <a:cubicBezTo>
                  <a:pt x="12429" y="19184"/>
                  <a:pt x="12482" y="19245"/>
                  <a:pt x="12573" y="19649"/>
                </a:cubicBezTo>
                <a:cubicBezTo>
                  <a:pt x="12639" y="19947"/>
                  <a:pt x="12629" y="20152"/>
                  <a:pt x="12548" y="20213"/>
                </a:cubicBezTo>
                <a:cubicBezTo>
                  <a:pt x="12462" y="20280"/>
                  <a:pt x="12511" y="20344"/>
                  <a:pt x="12698" y="20415"/>
                </a:cubicBezTo>
                <a:cubicBezTo>
                  <a:pt x="13083" y="20561"/>
                  <a:pt x="13080" y="20981"/>
                  <a:pt x="12694" y="21022"/>
                </a:cubicBezTo>
                <a:cubicBezTo>
                  <a:pt x="12468" y="21047"/>
                  <a:pt x="12417" y="21107"/>
                  <a:pt x="12439" y="21326"/>
                </a:cubicBezTo>
                <a:lnTo>
                  <a:pt x="12467" y="21599"/>
                </a:lnTo>
                <a:lnTo>
                  <a:pt x="13758" y="21590"/>
                </a:lnTo>
                <a:cubicBezTo>
                  <a:pt x="14469" y="21583"/>
                  <a:pt x="15082" y="21539"/>
                  <a:pt x="15119" y="21494"/>
                </a:cubicBezTo>
                <a:cubicBezTo>
                  <a:pt x="15156" y="21447"/>
                  <a:pt x="15249" y="21450"/>
                  <a:pt x="15330" y="21500"/>
                </a:cubicBezTo>
                <a:cubicBezTo>
                  <a:pt x="15413" y="21551"/>
                  <a:pt x="16787" y="21585"/>
                  <a:pt x="18538" y="21577"/>
                </a:cubicBezTo>
                <a:lnTo>
                  <a:pt x="21596" y="21562"/>
                </a:lnTo>
                <a:lnTo>
                  <a:pt x="21600" y="20954"/>
                </a:lnTo>
                <a:lnTo>
                  <a:pt x="20158" y="20982"/>
                </a:lnTo>
                <a:cubicBezTo>
                  <a:pt x="19046" y="21003"/>
                  <a:pt x="18625" y="20977"/>
                  <a:pt x="18526" y="20886"/>
                </a:cubicBezTo>
                <a:cubicBezTo>
                  <a:pt x="18452" y="20818"/>
                  <a:pt x="18423" y="20722"/>
                  <a:pt x="18461" y="20675"/>
                </a:cubicBezTo>
                <a:cubicBezTo>
                  <a:pt x="18499" y="20628"/>
                  <a:pt x="18391" y="20542"/>
                  <a:pt x="18221" y="20483"/>
                </a:cubicBezTo>
                <a:cubicBezTo>
                  <a:pt x="18052" y="20424"/>
                  <a:pt x="17913" y="20332"/>
                  <a:pt x="17913" y="20279"/>
                </a:cubicBezTo>
                <a:cubicBezTo>
                  <a:pt x="17913" y="20106"/>
                  <a:pt x="17723" y="20176"/>
                  <a:pt x="17596" y="20396"/>
                </a:cubicBezTo>
                <a:cubicBezTo>
                  <a:pt x="17528" y="20514"/>
                  <a:pt x="17390" y="20610"/>
                  <a:pt x="17287" y="20610"/>
                </a:cubicBezTo>
                <a:cubicBezTo>
                  <a:pt x="17184" y="20610"/>
                  <a:pt x="17101" y="20692"/>
                  <a:pt x="17101" y="20793"/>
                </a:cubicBezTo>
                <a:cubicBezTo>
                  <a:pt x="17100" y="20972"/>
                  <a:pt x="16517" y="21182"/>
                  <a:pt x="16357" y="21060"/>
                </a:cubicBezTo>
                <a:cubicBezTo>
                  <a:pt x="16318" y="21030"/>
                  <a:pt x="15991" y="20996"/>
                  <a:pt x="15630" y="20985"/>
                </a:cubicBezTo>
                <a:cubicBezTo>
                  <a:pt x="15270" y="20974"/>
                  <a:pt x="14849" y="20960"/>
                  <a:pt x="14692" y="20954"/>
                </a:cubicBezTo>
                <a:cubicBezTo>
                  <a:pt x="14326" y="20940"/>
                  <a:pt x="14136" y="20582"/>
                  <a:pt x="14286" y="20182"/>
                </a:cubicBezTo>
                <a:cubicBezTo>
                  <a:pt x="14385" y="19921"/>
                  <a:pt x="14366" y="19878"/>
                  <a:pt x="14112" y="19804"/>
                </a:cubicBezTo>
                <a:cubicBezTo>
                  <a:pt x="13772" y="19706"/>
                  <a:pt x="13634" y="19394"/>
                  <a:pt x="13791" y="19079"/>
                </a:cubicBezTo>
                <a:cubicBezTo>
                  <a:pt x="13860" y="18940"/>
                  <a:pt x="13855" y="18833"/>
                  <a:pt x="13779" y="18797"/>
                </a:cubicBezTo>
                <a:cubicBezTo>
                  <a:pt x="13711" y="18765"/>
                  <a:pt x="13695" y="18695"/>
                  <a:pt x="13738" y="18642"/>
                </a:cubicBezTo>
                <a:cubicBezTo>
                  <a:pt x="13785" y="18585"/>
                  <a:pt x="13694" y="18558"/>
                  <a:pt x="13519" y="18577"/>
                </a:cubicBezTo>
                <a:cubicBezTo>
                  <a:pt x="13242" y="18607"/>
                  <a:pt x="13229" y="18586"/>
                  <a:pt x="13271" y="18186"/>
                </a:cubicBezTo>
                <a:cubicBezTo>
                  <a:pt x="13310" y="17815"/>
                  <a:pt x="13290" y="17775"/>
                  <a:pt x="13125" y="17879"/>
                </a:cubicBezTo>
                <a:cubicBezTo>
                  <a:pt x="12836" y="18062"/>
                  <a:pt x="12726" y="17847"/>
                  <a:pt x="12768" y="17179"/>
                </a:cubicBezTo>
                <a:cubicBezTo>
                  <a:pt x="12799" y="16668"/>
                  <a:pt x="12787" y="16630"/>
                  <a:pt x="12629" y="16792"/>
                </a:cubicBezTo>
                <a:cubicBezTo>
                  <a:pt x="12375" y="17053"/>
                  <a:pt x="12274" y="16869"/>
                  <a:pt x="12244" y="16069"/>
                </a:cubicBezTo>
                <a:cubicBezTo>
                  <a:pt x="12221" y="15486"/>
                  <a:pt x="12251" y="15382"/>
                  <a:pt x="12443" y="15344"/>
                </a:cubicBezTo>
                <a:cubicBezTo>
                  <a:pt x="12566" y="15319"/>
                  <a:pt x="12652" y="15235"/>
                  <a:pt x="12634" y="15155"/>
                </a:cubicBezTo>
                <a:cubicBezTo>
                  <a:pt x="12594" y="14982"/>
                  <a:pt x="13200" y="14828"/>
                  <a:pt x="13612" y="14907"/>
                </a:cubicBezTo>
                <a:cubicBezTo>
                  <a:pt x="13937" y="14969"/>
                  <a:pt x="14423" y="14794"/>
                  <a:pt x="14380" y="14631"/>
                </a:cubicBezTo>
                <a:cubicBezTo>
                  <a:pt x="14363" y="14568"/>
                  <a:pt x="14479" y="14504"/>
                  <a:pt x="14636" y="14485"/>
                </a:cubicBezTo>
                <a:cubicBezTo>
                  <a:pt x="14820" y="14464"/>
                  <a:pt x="14906" y="14394"/>
                  <a:pt x="14883" y="14290"/>
                </a:cubicBezTo>
                <a:cubicBezTo>
                  <a:pt x="14856" y="14166"/>
                  <a:pt x="14967" y="14127"/>
                  <a:pt x="15371" y="14104"/>
                </a:cubicBezTo>
                <a:cubicBezTo>
                  <a:pt x="15760" y="14083"/>
                  <a:pt x="15903" y="14030"/>
                  <a:pt x="15951" y="13890"/>
                </a:cubicBezTo>
                <a:cubicBezTo>
                  <a:pt x="15999" y="13751"/>
                  <a:pt x="16121" y="13704"/>
                  <a:pt x="16447" y="13704"/>
                </a:cubicBezTo>
                <a:cubicBezTo>
                  <a:pt x="16776" y="13704"/>
                  <a:pt x="16901" y="13657"/>
                  <a:pt x="16950" y="13512"/>
                </a:cubicBezTo>
                <a:cubicBezTo>
                  <a:pt x="16989" y="13400"/>
                  <a:pt x="17120" y="13323"/>
                  <a:pt x="17271" y="13323"/>
                </a:cubicBezTo>
                <a:cubicBezTo>
                  <a:pt x="17488" y="13323"/>
                  <a:pt x="17520" y="13272"/>
                  <a:pt x="17490" y="12985"/>
                </a:cubicBezTo>
                <a:cubicBezTo>
                  <a:pt x="17458" y="12669"/>
                  <a:pt x="17570" y="12518"/>
                  <a:pt x="17840" y="12514"/>
                </a:cubicBezTo>
                <a:cubicBezTo>
                  <a:pt x="17903" y="12513"/>
                  <a:pt x="17975" y="12464"/>
                  <a:pt x="18002" y="12403"/>
                </a:cubicBezTo>
                <a:cubicBezTo>
                  <a:pt x="18037" y="12324"/>
                  <a:pt x="17752" y="12288"/>
                  <a:pt x="17023" y="12285"/>
                </a:cubicBezTo>
                <a:cubicBezTo>
                  <a:pt x="16458" y="12282"/>
                  <a:pt x="15936" y="12236"/>
                  <a:pt x="15866" y="12182"/>
                </a:cubicBezTo>
                <a:cubicBezTo>
                  <a:pt x="15796" y="12129"/>
                  <a:pt x="15788" y="12083"/>
                  <a:pt x="15850" y="12083"/>
                </a:cubicBezTo>
                <a:cubicBezTo>
                  <a:pt x="15911" y="12083"/>
                  <a:pt x="15855" y="12027"/>
                  <a:pt x="15728" y="11956"/>
                </a:cubicBezTo>
                <a:cubicBezTo>
                  <a:pt x="15483" y="11820"/>
                  <a:pt x="15573" y="11556"/>
                  <a:pt x="15825" y="11671"/>
                </a:cubicBezTo>
                <a:cubicBezTo>
                  <a:pt x="15938" y="11722"/>
                  <a:pt x="15940" y="11708"/>
                  <a:pt x="15829" y="11603"/>
                </a:cubicBezTo>
                <a:cubicBezTo>
                  <a:pt x="15750" y="11527"/>
                  <a:pt x="15657" y="11153"/>
                  <a:pt x="15626" y="10772"/>
                </a:cubicBezTo>
                <a:cubicBezTo>
                  <a:pt x="15595" y="10391"/>
                  <a:pt x="15536" y="10049"/>
                  <a:pt x="15492" y="10016"/>
                </a:cubicBezTo>
                <a:cubicBezTo>
                  <a:pt x="15448" y="9982"/>
                  <a:pt x="15415" y="9896"/>
                  <a:pt x="15415" y="9824"/>
                </a:cubicBezTo>
                <a:cubicBezTo>
                  <a:pt x="15415" y="9450"/>
                  <a:pt x="14630" y="8462"/>
                  <a:pt x="13974" y="8004"/>
                </a:cubicBezTo>
                <a:cubicBezTo>
                  <a:pt x="13321" y="7549"/>
                  <a:pt x="13151" y="7249"/>
                  <a:pt x="13624" y="7387"/>
                </a:cubicBezTo>
                <a:cubicBezTo>
                  <a:pt x="13785" y="7434"/>
                  <a:pt x="13810" y="7402"/>
                  <a:pt x="13754" y="7239"/>
                </a:cubicBezTo>
                <a:cubicBezTo>
                  <a:pt x="13659" y="6959"/>
                  <a:pt x="14022" y="6807"/>
                  <a:pt x="14473" y="6938"/>
                </a:cubicBezTo>
                <a:cubicBezTo>
                  <a:pt x="14905" y="7063"/>
                  <a:pt x="14906" y="7065"/>
                  <a:pt x="14851" y="6845"/>
                </a:cubicBezTo>
                <a:cubicBezTo>
                  <a:pt x="14791" y="6607"/>
                  <a:pt x="15115" y="6466"/>
                  <a:pt x="15570" y="6532"/>
                </a:cubicBezTo>
                <a:cubicBezTo>
                  <a:pt x="15825" y="6569"/>
                  <a:pt x="15911" y="6544"/>
                  <a:pt x="15911" y="6433"/>
                </a:cubicBezTo>
                <a:cubicBezTo>
                  <a:pt x="15911" y="6207"/>
                  <a:pt x="16262" y="6103"/>
                  <a:pt x="16857" y="6154"/>
                </a:cubicBezTo>
                <a:cubicBezTo>
                  <a:pt x="17346" y="6196"/>
                  <a:pt x="17391" y="6180"/>
                  <a:pt x="17429" y="5974"/>
                </a:cubicBezTo>
                <a:cubicBezTo>
                  <a:pt x="17467" y="5771"/>
                  <a:pt x="17532" y="5748"/>
                  <a:pt x="18051" y="5760"/>
                </a:cubicBezTo>
                <a:cubicBezTo>
                  <a:pt x="18515" y="5771"/>
                  <a:pt x="18627" y="5743"/>
                  <a:pt x="18615" y="5618"/>
                </a:cubicBezTo>
                <a:cubicBezTo>
                  <a:pt x="18606" y="5519"/>
                  <a:pt x="18715" y="5449"/>
                  <a:pt x="18912" y="5428"/>
                </a:cubicBezTo>
                <a:cubicBezTo>
                  <a:pt x="19083" y="5410"/>
                  <a:pt x="19269" y="5334"/>
                  <a:pt x="19326" y="5258"/>
                </a:cubicBezTo>
                <a:cubicBezTo>
                  <a:pt x="19394" y="5167"/>
                  <a:pt x="19482" y="5147"/>
                  <a:pt x="19578" y="5205"/>
                </a:cubicBezTo>
                <a:cubicBezTo>
                  <a:pt x="19744" y="5306"/>
                  <a:pt x="21161" y="5412"/>
                  <a:pt x="21161" y="5323"/>
                </a:cubicBezTo>
                <a:cubicBezTo>
                  <a:pt x="21161" y="5291"/>
                  <a:pt x="21074" y="5170"/>
                  <a:pt x="20966" y="5053"/>
                </a:cubicBezTo>
                <a:cubicBezTo>
                  <a:pt x="20797" y="4869"/>
                  <a:pt x="20796" y="4836"/>
                  <a:pt x="20954" y="4790"/>
                </a:cubicBezTo>
                <a:cubicBezTo>
                  <a:pt x="21165" y="4728"/>
                  <a:pt x="21145" y="4420"/>
                  <a:pt x="20930" y="4402"/>
                </a:cubicBezTo>
                <a:cubicBezTo>
                  <a:pt x="20851" y="4396"/>
                  <a:pt x="20746" y="4381"/>
                  <a:pt x="20694" y="4368"/>
                </a:cubicBezTo>
                <a:cubicBezTo>
                  <a:pt x="20643" y="4356"/>
                  <a:pt x="20495" y="4352"/>
                  <a:pt x="20370" y="4362"/>
                </a:cubicBezTo>
                <a:cubicBezTo>
                  <a:pt x="20230" y="4373"/>
                  <a:pt x="20116" y="4304"/>
                  <a:pt x="20073" y="4179"/>
                </a:cubicBezTo>
                <a:cubicBezTo>
                  <a:pt x="20028" y="4048"/>
                  <a:pt x="19938" y="3995"/>
                  <a:pt x="19817" y="4031"/>
                </a:cubicBezTo>
                <a:cubicBezTo>
                  <a:pt x="19714" y="4061"/>
                  <a:pt x="19556" y="4037"/>
                  <a:pt x="19468" y="3981"/>
                </a:cubicBezTo>
                <a:cubicBezTo>
                  <a:pt x="19365" y="3916"/>
                  <a:pt x="19281" y="3915"/>
                  <a:pt x="19232" y="3975"/>
                </a:cubicBezTo>
                <a:cubicBezTo>
                  <a:pt x="19191" y="4026"/>
                  <a:pt x="19216" y="4095"/>
                  <a:pt x="19289" y="4130"/>
                </a:cubicBezTo>
                <a:cubicBezTo>
                  <a:pt x="19514" y="4236"/>
                  <a:pt x="19185" y="4449"/>
                  <a:pt x="18887" y="4390"/>
                </a:cubicBezTo>
                <a:cubicBezTo>
                  <a:pt x="18678" y="4348"/>
                  <a:pt x="18634" y="4369"/>
                  <a:pt x="18696" y="4492"/>
                </a:cubicBezTo>
                <a:cubicBezTo>
                  <a:pt x="18810" y="4717"/>
                  <a:pt x="18455" y="4828"/>
                  <a:pt x="17750" y="4787"/>
                </a:cubicBezTo>
                <a:cubicBezTo>
                  <a:pt x="17247" y="4757"/>
                  <a:pt x="17160" y="4778"/>
                  <a:pt x="17190" y="4911"/>
                </a:cubicBezTo>
                <a:cubicBezTo>
                  <a:pt x="17238" y="5123"/>
                  <a:pt x="16203" y="5374"/>
                  <a:pt x="15882" y="5227"/>
                </a:cubicBezTo>
                <a:cubicBezTo>
                  <a:pt x="15569" y="5084"/>
                  <a:pt x="15375" y="5105"/>
                  <a:pt x="15460" y="5273"/>
                </a:cubicBezTo>
                <a:cubicBezTo>
                  <a:pt x="15564" y="5481"/>
                  <a:pt x="15030" y="5612"/>
                  <a:pt x="14368" y="5543"/>
                </a:cubicBezTo>
                <a:cubicBezTo>
                  <a:pt x="13900" y="5494"/>
                  <a:pt x="13813" y="5514"/>
                  <a:pt x="13758" y="5673"/>
                </a:cubicBezTo>
                <a:cubicBezTo>
                  <a:pt x="13685" y="5888"/>
                  <a:pt x="12658" y="6151"/>
                  <a:pt x="12390" y="6024"/>
                </a:cubicBezTo>
                <a:cubicBezTo>
                  <a:pt x="12299" y="5980"/>
                  <a:pt x="12140" y="5941"/>
                  <a:pt x="12037" y="5940"/>
                </a:cubicBezTo>
                <a:cubicBezTo>
                  <a:pt x="11933" y="5938"/>
                  <a:pt x="11831" y="5841"/>
                  <a:pt x="11809" y="5723"/>
                </a:cubicBezTo>
                <a:cubicBezTo>
                  <a:pt x="11787" y="5605"/>
                  <a:pt x="11682" y="5509"/>
                  <a:pt x="11578" y="5509"/>
                </a:cubicBezTo>
                <a:cubicBezTo>
                  <a:pt x="11473" y="5509"/>
                  <a:pt x="11362" y="5425"/>
                  <a:pt x="11326" y="5320"/>
                </a:cubicBezTo>
                <a:cubicBezTo>
                  <a:pt x="11277" y="5178"/>
                  <a:pt x="11154" y="5128"/>
                  <a:pt x="10851" y="5128"/>
                </a:cubicBezTo>
                <a:cubicBezTo>
                  <a:pt x="10553" y="5128"/>
                  <a:pt x="10387" y="5066"/>
                  <a:pt x="10238" y="4892"/>
                </a:cubicBezTo>
                <a:cubicBezTo>
                  <a:pt x="10125" y="4761"/>
                  <a:pt x="10048" y="4649"/>
                  <a:pt x="10067" y="4644"/>
                </a:cubicBezTo>
                <a:cubicBezTo>
                  <a:pt x="10086" y="4640"/>
                  <a:pt x="10412" y="4619"/>
                  <a:pt x="10790" y="4598"/>
                </a:cubicBezTo>
                <a:cubicBezTo>
                  <a:pt x="11168" y="4577"/>
                  <a:pt x="11560" y="4553"/>
                  <a:pt x="11663" y="4545"/>
                </a:cubicBezTo>
                <a:cubicBezTo>
                  <a:pt x="11766" y="4537"/>
                  <a:pt x="11949" y="4561"/>
                  <a:pt x="12069" y="4601"/>
                </a:cubicBezTo>
                <a:cubicBezTo>
                  <a:pt x="12240" y="4657"/>
                  <a:pt x="12288" y="4628"/>
                  <a:pt x="12288" y="4464"/>
                </a:cubicBezTo>
                <a:cubicBezTo>
                  <a:pt x="12288" y="4332"/>
                  <a:pt x="12383" y="4234"/>
                  <a:pt x="12548" y="4201"/>
                </a:cubicBezTo>
                <a:cubicBezTo>
                  <a:pt x="12761" y="4159"/>
                  <a:pt x="12802" y="4094"/>
                  <a:pt x="12755" y="3854"/>
                </a:cubicBezTo>
                <a:cubicBezTo>
                  <a:pt x="12676" y="3451"/>
                  <a:pt x="12849" y="3117"/>
                  <a:pt x="13101" y="3191"/>
                </a:cubicBezTo>
                <a:cubicBezTo>
                  <a:pt x="13429" y="3287"/>
                  <a:pt x="13307" y="2557"/>
                  <a:pt x="12950" y="2298"/>
                </a:cubicBezTo>
                <a:cubicBezTo>
                  <a:pt x="12736" y="2142"/>
                  <a:pt x="12678" y="2023"/>
                  <a:pt x="12735" y="1852"/>
                </a:cubicBezTo>
                <a:cubicBezTo>
                  <a:pt x="12803" y="1646"/>
                  <a:pt x="12767" y="1613"/>
                  <a:pt x="12455" y="1600"/>
                </a:cubicBezTo>
                <a:cubicBezTo>
                  <a:pt x="11362" y="1556"/>
                  <a:pt x="10410" y="1598"/>
                  <a:pt x="10449" y="1687"/>
                </a:cubicBezTo>
                <a:cubicBezTo>
                  <a:pt x="10463" y="1720"/>
                  <a:pt x="10319" y="1905"/>
                  <a:pt x="10128" y="2096"/>
                </a:cubicBezTo>
                <a:cubicBezTo>
                  <a:pt x="9875" y="2349"/>
                  <a:pt x="9711" y="2427"/>
                  <a:pt x="9531" y="2391"/>
                </a:cubicBezTo>
                <a:cubicBezTo>
                  <a:pt x="9317" y="2348"/>
                  <a:pt x="9297" y="2372"/>
                  <a:pt x="9385" y="2568"/>
                </a:cubicBezTo>
                <a:cubicBezTo>
                  <a:pt x="9467" y="2749"/>
                  <a:pt x="9492" y="4034"/>
                  <a:pt x="9413" y="4034"/>
                </a:cubicBezTo>
                <a:cubicBezTo>
                  <a:pt x="9402" y="4034"/>
                  <a:pt x="9384" y="4269"/>
                  <a:pt x="9373" y="4557"/>
                </a:cubicBezTo>
                <a:lnTo>
                  <a:pt x="9352" y="5081"/>
                </a:lnTo>
                <a:lnTo>
                  <a:pt x="8812" y="5112"/>
                </a:lnTo>
                <a:cubicBezTo>
                  <a:pt x="8361" y="5137"/>
                  <a:pt x="8261" y="5111"/>
                  <a:pt x="8207" y="4954"/>
                </a:cubicBezTo>
                <a:cubicBezTo>
                  <a:pt x="8172" y="4851"/>
                  <a:pt x="8037" y="4744"/>
                  <a:pt x="7911" y="4719"/>
                </a:cubicBezTo>
                <a:cubicBezTo>
                  <a:pt x="7757" y="4688"/>
                  <a:pt x="7670" y="4567"/>
                  <a:pt x="7643" y="4353"/>
                </a:cubicBezTo>
                <a:cubicBezTo>
                  <a:pt x="7611" y="4097"/>
                  <a:pt x="7549" y="4033"/>
                  <a:pt x="7330" y="4031"/>
                </a:cubicBezTo>
                <a:cubicBezTo>
                  <a:pt x="6956" y="4027"/>
                  <a:pt x="6848" y="3923"/>
                  <a:pt x="7038" y="3748"/>
                </a:cubicBezTo>
                <a:cubicBezTo>
                  <a:pt x="7193" y="3606"/>
                  <a:pt x="7163" y="3584"/>
                  <a:pt x="6790" y="3566"/>
                </a:cubicBezTo>
                <a:cubicBezTo>
                  <a:pt x="6681" y="3560"/>
                  <a:pt x="6596" y="3459"/>
                  <a:pt x="6587" y="3321"/>
                </a:cubicBezTo>
                <a:cubicBezTo>
                  <a:pt x="6560" y="2928"/>
                  <a:pt x="6488" y="2797"/>
                  <a:pt x="6258" y="2726"/>
                </a:cubicBezTo>
                <a:cubicBezTo>
                  <a:pt x="6138" y="2688"/>
                  <a:pt x="6039" y="2601"/>
                  <a:pt x="6039" y="2533"/>
                </a:cubicBezTo>
                <a:cubicBezTo>
                  <a:pt x="6039" y="2466"/>
                  <a:pt x="5913" y="2368"/>
                  <a:pt x="5758" y="2316"/>
                </a:cubicBezTo>
                <a:cubicBezTo>
                  <a:pt x="5566" y="2252"/>
                  <a:pt x="5478" y="2141"/>
                  <a:pt x="5478" y="1963"/>
                </a:cubicBezTo>
                <a:cubicBezTo>
                  <a:pt x="5478" y="1820"/>
                  <a:pt x="5446" y="1713"/>
                  <a:pt x="5405" y="1724"/>
                </a:cubicBezTo>
                <a:cubicBezTo>
                  <a:pt x="5208" y="1782"/>
                  <a:pt x="4925" y="1470"/>
                  <a:pt x="4991" y="1269"/>
                </a:cubicBezTo>
                <a:cubicBezTo>
                  <a:pt x="5030" y="1149"/>
                  <a:pt x="5000" y="1025"/>
                  <a:pt x="4926" y="990"/>
                </a:cubicBezTo>
                <a:cubicBezTo>
                  <a:pt x="4754" y="909"/>
                  <a:pt x="4749" y="409"/>
                  <a:pt x="4918" y="168"/>
                </a:cubicBezTo>
                <a:cubicBezTo>
                  <a:pt x="5002" y="48"/>
                  <a:pt x="5010" y="7"/>
                  <a:pt x="4893" y="1"/>
                </a:cubicBezTo>
                <a:close/>
              </a:path>
            </a:pathLst>
          </a:custGeom>
          <a:ln w="12700">
            <a:miter lim="400000"/>
          </a:ln>
          <a:effectLst>
            <a:outerShdw blurRad="190500" dist="8455" dir="5400000" rotWithShape="0">
              <a:srgbClr val="000000"/>
            </a:outerShdw>
          </a:effectLst>
        </p:spPr>
      </p:pic>
      <p:pic>
        <p:nvPicPr>
          <p:cNvPr id="10" name="pasted-image.tiff"/>
          <p:cNvPicPr>
            <a:picLocks noChangeAspect="1"/>
          </p:cNvPicPr>
          <p:nvPr/>
        </p:nvPicPr>
        <p:blipFill>
          <a:blip r:embed="rId5">
            <a:extLst/>
          </a:blip>
          <a:srcRect l="7218" t="299" r="7224"/>
          <a:stretch>
            <a:fillRect/>
          </a:stretch>
        </p:blipFill>
        <p:spPr>
          <a:xfrm>
            <a:off x="7458603" y="5589240"/>
            <a:ext cx="1497859" cy="981823"/>
          </a:xfrm>
          <a:custGeom>
            <a:avLst/>
            <a:gdLst/>
            <a:ahLst/>
            <a:cxnLst>
              <a:cxn ang="0">
                <a:pos x="wd2" y="hd2"/>
              </a:cxn>
              <a:cxn ang="5400000">
                <a:pos x="wd2" y="hd2"/>
              </a:cxn>
              <a:cxn ang="10800000">
                <a:pos x="wd2" y="hd2"/>
              </a:cxn>
              <a:cxn ang="16200000">
                <a:pos x="wd2" y="hd2"/>
              </a:cxn>
            </a:cxnLst>
            <a:rect l="0" t="0" r="r" b="b"/>
            <a:pathLst>
              <a:path w="21587" h="21600" extrusionOk="0">
                <a:moveTo>
                  <a:pt x="2808" y="0"/>
                </a:moveTo>
                <a:cubicBezTo>
                  <a:pt x="2783" y="36"/>
                  <a:pt x="2614" y="82"/>
                  <a:pt x="2431" y="105"/>
                </a:cubicBezTo>
                <a:cubicBezTo>
                  <a:pt x="2248" y="127"/>
                  <a:pt x="1983" y="196"/>
                  <a:pt x="1842" y="256"/>
                </a:cubicBezTo>
                <a:cubicBezTo>
                  <a:pt x="1701" y="316"/>
                  <a:pt x="1574" y="361"/>
                  <a:pt x="1558" y="355"/>
                </a:cubicBezTo>
                <a:cubicBezTo>
                  <a:pt x="1542" y="350"/>
                  <a:pt x="1447" y="398"/>
                  <a:pt x="1346" y="465"/>
                </a:cubicBezTo>
                <a:cubicBezTo>
                  <a:pt x="1245" y="532"/>
                  <a:pt x="1152" y="585"/>
                  <a:pt x="1144" y="585"/>
                </a:cubicBezTo>
                <a:cubicBezTo>
                  <a:pt x="1087" y="585"/>
                  <a:pt x="689" y="1062"/>
                  <a:pt x="527" y="1322"/>
                </a:cubicBezTo>
                <a:cubicBezTo>
                  <a:pt x="170" y="1899"/>
                  <a:pt x="-8" y="2581"/>
                  <a:pt x="0" y="3345"/>
                </a:cubicBezTo>
                <a:cubicBezTo>
                  <a:pt x="3" y="3600"/>
                  <a:pt x="25" y="3867"/>
                  <a:pt x="69" y="4139"/>
                </a:cubicBezTo>
                <a:cubicBezTo>
                  <a:pt x="91" y="4279"/>
                  <a:pt x="113" y="4407"/>
                  <a:pt x="113" y="4427"/>
                </a:cubicBezTo>
                <a:cubicBezTo>
                  <a:pt x="114" y="4447"/>
                  <a:pt x="160" y="4599"/>
                  <a:pt x="216" y="4766"/>
                </a:cubicBezTo>
                <a:cubicBezTo>
                  <a:pt x="272" y="4934"/>
                  <a:pt x="315" y="5107"/>
                  <a:pt x="315" y="5148"/>
                </a:cubicBezTo>
                <a:cubicBezTo>
                  <a:pt x="315" y="5189"/>
                  <a:pt x="436" y="5393"/>
                  <a:pt x="582" y="5603"/>
                </a:cubicBezTo>
                <a:cubicBezTo>
                  <a:pt x="862" y="6004"/>
                  <a:pt x="1236" y="6788"/>
                  <a:pt x="1195" y="6888"/>
                </a:cubicBezTo>
                <a:cubicBezTo>
                  <a:pt x="1182" y="6921"/>
                  <a:pt x="1204" y="6965"/>
                  <a:pt x="1243" y="6987"/>
                </a:cubicBezTo>
                <a:cubicBezTo>
                  <a:pt x="1282" y="7010"/>
                  <a:pt x="1315" y="7082"/>
                  <a:pt x="1315" y="7144"/>
                </a:cubicBezTo>
                <a:cubicBezTo>
                  <a:pt x="1315" y="7206"/>
                  <a:pt x="1429" y="7428"/>
                  <a:pt x="1568" y="7641"/>
                </a:cubicBezTo>
                <a:cubicBezTo>
                  <a:pt x="1825" y="8032"/>
                  <a:pt x="2049" y="8185"/>
                  <a:pt x="2096" y="8001"/>
                </a:cubicBezTo>
                <a:cubicBezTo>
                  <a:pt x="2135" y="7846"/>
                  <a:pt x="2285" y="7887"/>
                  <a:pt x="2407" y="8085"/>
                </a:cubicBezTo>
                <a:cubicBezTo>
                  <a:pt x="2476" y="8196"/>
                  <a:pt x="2553" y="8255"/>
                  <a:pt x="2602" y="8231"/>
                </a:cubicBezTo>
                <a:cubicBezTo>
                  <a:pt x="2655" y="8206"/>
                  <a:pt x="2717" y="8262"/>
                  <a:pt x="2780" y="8393"/>
                </a:cubicBezTo>
                <a:cubicBezTo>
                  <a:pt x="2862" y="8565"/>
                  <a:pt x="2914" y="8598"/>
                  <a:pt x="3130" y="8613"/>
                </a:cubicBezTo>
                <a:cubicBezTo>
                  <a:pt x="3269" y="8622"/>
                  <a:pt x="3554" y="8643"/>
                  <a:pt x="3763" y="8660"/>
                </a:cubicBezTo>
                <a:cubicBezTo>
                  <a:pt x="4202" y="8695"/>
                  <a:pt x="4394" y="8611"/>
                  <a:pt x="4434" y="8367"/>
                </a:cubicBezTo>
                <a:cubicBezTo>
                  <a:pt x="4450" y="8267"/>
                  <a:pt x="4588" y="8060"/>
                  <a:pt x="4766" y="7865"/>
                </a:cubicBezTo>
                <a:cubicBezTo>
                  <a:pt x="4934" y="7683"/>
                  <a:pt x="5206" y="7359"/>
                  <a:pt x="5372" y="7144"/>
                </a:cubicBezTo>
                <a:cubicBezTo>
                  <a:pt x="5538" y="6929"/>
                  <a:pt x="5689" y="6776"/>
                  <a:pt x="5708" y="6805"/>
                </a:cubicBezTo>
                <a:cubicBezTo>
                  <a:pt x="5726" y="6833"/>
                  <a:pt x="5737" y="6823"/>
                  <a:pt x="5728" y="6784"/>
                </a:cubicBezTo>
                <a:cubicBezTo>
                  <a:pt x="5706" y="6678"/>
                  <a:pt x="6037" y="5877"/>
                  <a:pt x="6204" y="5634"/>
                </a:cubicBezTo>
                <a:cubicBezTo>
                  <a:pt x="6348" y="5424"/>
                  <a:pt x="6818" y="5175"/>
                  <a:pt x="6879" y="5278"/>
                </a:cubicBezTo>
                <a:cubicBezTo>
                  <a:pt x="6926" y="5360"/>
                  <a:pt x="7255" y="7655"/>
                  <a:pt x="7327" y="8409"/>
                </a:cubicBezTo>
                <a:cubicBezTo>
                  <a:pt x="7337" y="8510"/>
                  <a:pt x="7365" y="8706"/>
                  <a:pt x="7392" y="8843"/>
                </a:cubicBezTo>
                <a:cubicBezTo>
                  <a:pt x="7419" y="8980"/>
                  <a:pt x="7433" y="9105"/>
                  <a:pt x="7423" y="9120"/>
                </a:cubicBezTo>
                <a:cubicBezTo>
                  <a:pt x="7413" y="9135"/>
                  <a:pt x="7493" y="9510"/>
                  <a:pt x="7598" y="9956"/>
                </a:cubicBezTo>
                <a:cubicBezTo>
                  <a:pt x="7702" y="10402"/>
                  <a:pt x="7799" y="10833"/>
                  <a:pt x="7813" y="10912"/>
                </a:cubicBezTo>
                <a:cubicBezTo>
                  <a:pt x="7828" y="10992"/>
                  <a:pt x="7867" y="11111"/>
                  <a:pt x="7902" y="11174"/>
                </a:cubicBezTo>
                <a:cubicBezTo>
                  <a:pt x="7938" y="11237"/>
                  <a:pt x="7954" y="11309"/>
                  <a:pt x="7937" y="11336"/>
                </a:cubicBezTo>
                <a:cubicBezTo>
                  <a:pt x="7919" y="11362"/>
                  <a:pt x="7936" y="11438"/>
                  <a:pt x="7974" y="11508"/>
                </a:cubicBezTo>
                <a:cubicBezTo>
                  <a:pt x="8062" y="11668"/>
                  <a:pt x="8299" y="12386"/>
                  <a:pt x="8299" y="12491"/>
                </a:cubicBezTo>
                <a:cubicBezTo>
                  <a:pt x="8299" y="12534"/>
                  <a:pt x="8332" y="12618"/>
                  <a:pt x="8371" y="12684"/>
                </a:cubicBezTo>
                <a:cubicBezTo>
                  <a:pt x="8513" y="12923"/>
                  <a:pt x="8761" y="13822"/>
                  <a:pt x="8820" y="14304"/>
                </a:cubicBezTo>
                <a:cubicBezTo>
                  <a:pt x="8898" y="14943"/>
                  <a:pt x="8850" y="15436"/>
                  <a:pt x="8597" y="16525"/>
                </a:cubicBezTo>
                <a:cubicBezTo>
                  <a:pt x="8522" y="16848"/>
                  <a:pt x="8511" y="18821"/>
                  <a:pt x="8580" y="19572"/>
                </a:cubicBezTo>
                <a:cubicBezTo>
                  <a:pt x="8608" y="19871"/>
                  <a:pt x="8631" y="20449"/>
                  <a:pt x="8632" y="20858"/>
                </a:cubicBezTo>
                <a:lnTo>
                  <a:pt x="8632" y="21600"/>
                </a:lnTo>
                <a:lnTo>
                  <a:pt x="12956" y="21600"/>
                </a:lnTo>
                <a:lnTo>
                  <a:pt x="12956" y="20962"/>
                </a:lnTo>
                <a:cubicBezTo>
                  <a:pt x="12956" y="20612"/>
                  <a:pt x="12989" y="19934"/>
                  <a:pt x="13031" y="19457"/>
                </a:cubicBezTo>
                <a:cubicBezTo>
                  <a:pt x="13087" y="18826"/>
                  <a:pt x="13102" y="18345"/>
                  <a:pt x="13079" y="17686"/>
                </a:cubicBezTo>
                <a:cubicBezTo>
                  <a:pt x="13062" y="17187"/>
                  <a:pt x="13046" y="16731"/>
                  <a:pt x="13045" y="16672"/>
                </a:cubicBezTo>
                <a:cubicBezTo>
                  <a:pt x="13044" y="16612"/>
                  <a:pt x="13013" y="16462"/>
                  <a:pt x="12976" y="16337"/>
                </a:cubicBezTo>
                <a:cubicBezTo>
                  <a:pt x="12940" y="16213"/>
                  <a:pt x="12904" y="16051"/>
                  <a:pt x="12894" y="15977"/>
                </a:cubicBezTo>
                <a:cubicBezTo>
                  <a:pt x="12885" y="15902"/>
                  <a:pt x="12859" y="15774"/>
                  <a:pt x="12839" y="15694"/>
                </a:cubicBezTo>
                <a:cubicBezTo>
                  <a:pt x="12820" y="15615"/>
                  <a:pt x="12784" y="15459"/>
                  <a:pt x="12757" y="15349"/>
                </a:cubicBezTo>
                <a:cubicBezTo>
                  <a:pt x="12711" y="15163"/>
                  <a:pt x="12722" y="14796"/>
                  <a:pt x="12791" y="14100"/>
                </a:cubicBezTo>
                <a:cubicBezTo>
                  <a:pt x="12818" y="13834"/>
                  <a:pt x="13029" y="13119"/>
                  <a:pt x="13380" y="12109"/>
                </a:cubicBezTo>
                <a:cubicBezTo>
                  <a:pt x="13562" y="11586"/>
                  <a:pt x="13908" y="10454"/>
                  <a:pt x="13908" y="10379"/>
                </a:cubicBezTo>
                <a:cubicBezTo>
                  <a:pt x="13908" y="10347"/>
                  <a:pt x="13969" y="10029"/>
                  <a:pt x="14044" y="9674"/>
                </a:cubicBezTo>
                <a:cubicBezTo>
                  <a:pt x="14120" y="9318"/>
                  <a:pt x="14262" y="8375"/>
                  <a:pt x="14359" y="7578"/>
                </a:cubicBezTo>
                <a:cubicBezTo>
                  <a:pt x="14457" y="6781"/>
                  <a:pt x="14559" y="6047"/>
                  <a:pt x="14585" y="5947"/>
                </a:cubicBezTo>
                <a:cubicBezTo>
                  <a:pt x="14611" y="5848"/>
                  <a:pt x="14641" y="5668"/>
                  <a:pt x="14650" y="5550"/>
                </a:cubicBezTo>
                <a:cubicBezTo>
                  <a:pt x="14660" y="5432"/>
                  <a:pt x="14685" y="5315"/>
                  <a:pt x="14705" y="5284"/>
                </a:cubicBezTo>
                <a:cubicBezTo>
                  <a:pt x="14760" y="5200"/>
                  <a:pt x="15221" y="5397"/>
                  <a:pt x="15339" y="5555"/>
                </a:cubicBezTo>
                <a:cubicBezTo>
                  <a:pt x="15500" y="5774"/>
                  <a:pt x="15766" y="6451"/>
                  <a:pt x="15729" y="6548"/>
                </a:cubicBezTo>
                <a:cubicBezTo>
                  <a:pt x="15711" y="6597"/>
                  <a:pt x="15715" y="6614"/>
                  <a:pt x="15736" y="6585"/>
                </a:cubicBezTo>
                <a:cubicBezTo>
                  <a:pt x="15757" y="6556"/>
                  <a:pt x="15892" y="6697"/>
                  <a:pt x="16037" y="6899"/>
                </a:cubicBezTo>
                <a:cubicBezTo>
                  <a:pt x="16182" y="7101"/>
                  <a:pt x="16463" y="7460"/>
                  <a:pt x="16664" y="7693"/>
                </a:cubicBezTo>
                <a:cubicBezTo>
                  <a:pt x="16935" y="8008"/>
                  <a:pt x="17036" y="8171"/>
                  <a:pt x="17057" y="8331"/>
                </a:cubicBezTo>
                <a:cubicBezTo>
                  <a:pt x="17103" y="8675"/>
                  <a:pt x="17303" y="8717"/>
                  <a:pt x="18358" y="8613"/>
                </a:cubicBezTo>
                <a:cubicBezTo>
                  <a:pt x="18490" y="8600"/>
                  <a:pt x="18596" y="8536"/>
                  <a:pt x="18677" y="8419"/>
                </a:cubicBezTo>
                <a:cubicBezTo>
                  <a:pt x="18750" y="8314"/>
                  <a:pt x="18858" y="8242"/>
                  <a:pt x="18944" y="8242"/>
                </a:cubicBezTo>
                <a:cubicBezTo>
                  <a:pt x="19023" y="8242"/>
                  <a:pt x="19077" y="8225"/>
                  <a:pt x="19064" y="8205"/>
                </a:cubicBezTo>
                <a:cubicBezTo>
                  <a:pt x="19051" y="8185"/>
                  <a:pt x="19075" y="8111"/>
                  <a:pt x="19118" y="8038"/>
                </a:cubicBezTo>
                <a:cubicBezTo>
                  <a:pt x="19215" y="7875"/>
                  <a:pt x="19445" y="7867"/>
                  <a:pt x="19502" y="8022"/>
                </a:cubicBezTo>
                <a:cubicBezTo>
                  <a:pt x="19540" y="8125"/>
                  <a:pt x="19562" y="8123"/>
                  <a:pt x="19707" y="8027"/>
                </a:cubicBezTo>
                <a:cubicBezTo>
                  <a:pt x="19856" y="7930"/>
                  <a:pt x="20338" y="7254"/>
                  <a:pt x="20259" y="7254"/>
                </a:cubicBezTo>
                <a:cubicBezTo>
                  <a:pt x="20185" y="7254"/>
                  <a:pt x="20521" y="6373"/>
                  <a:pt x="20707" y="6078"/>
                </a:cubicBezTo>
                <a:cubicBezTo>
                  <a:pt x="21023" y="5579"/>
                  <a:pt x="21307" y="5032"/>
                  <a:pt x="21344" y="4850"/>
                </a:cubicBezTo>
                <a:cubicBezTo>
                  <a:pt x="21363" y="4757"/>
                  <a:pt x="21402" y="4637"/>
                  <a:pt x="21430" y="4583"/>
                </a:cubicBezTo>
                <a:cubicBezTo>
                  <a:pt x="21457" y="4530"/>
                  <a:pt x="21483" y="4436"/>
                  <a:pt x="21488" y="4369"/>
                </a:cubicBezTo>
                <a:cubicBezTo>
                  <a:pt x="21493" y="4303"/>
                  <a:pt x="21523" y="4016"/>
                  <a:pt x="21553" y="3737"/>
                </a:cubicBezTo>
                <a:cubicBezTo>
                  <a:pt x="21573" y="3543"/>
                  <a:pt x="21585" y="3373"/>
                  <a:pt x="21587" y="3209"/>
                </a:cubicBezTo>
                <a:cubicBezTo>
                  <a:pt x="21592" y="2716"/>
                  <a:pt x="21507" y="2303"/>
                  <a:pt x="21296" y="1693"/>
                </a:cubicBezTo>
                <a:cubicBezTo>
                  <a:pt x="21197" y="1406"/>
                  <a:pt x="21092" y="1184"/>
                  <a:pt x="21063" y="1192"/>
                </a:cubicBezTo>
                <a:cubicBezTo>
                  <a:pt x="21035" y="1199"/>
                  <a:pt x="21012" y="1146"/>
                  <a:pt x="21015" y="1077"/>
                </a:cubicBezTo>
                <a:cubicBezTo>
                  <a:pt x="21019" y="1007"/>
                  <a:pt x="21004" y="971"/>
                  <a:pt x="20981" y="993"/>
                </a:cubicBezTo>
                <a:cubicBezTo>
                  <a:pt x="20958" y="1015"/>
                  <a:pt x="20925" y="982"/>
                  <a:pt x="20909" y="920"/>
                </a:cubicBezTo>
                <a:cubicBezTo>
                  <a:pt x="20893" y="858"/>
                  <a:pt x="20846" y="801"/>
                  <a:pt x="20803" y="800"/>
                </a:cubicBezTo>
                <a:cubicBezTo>
                  <a:pt x="20760" y="798"/>
                  <a:pt x="20683" y="749"/>
                  <a:pt x="20632" y="690"/>
                </a:cubicBezTo>
                <a:cubicBezTo>
                  <a:pt x="20390" y="411"/>
                  <a:pt x="19487" y="150"/>
                  <a:pt x="18756" y="146"/>
                </a:cubicBezTo>
                <a:cubicBezTo>
                  <a:pt x="18306" y="144"/>
                  <a:pt x="17668" y="324"/>
                  <a:pt x="17407" y="528"/>
                </a:cubicBezTo>
                <a:cubicBezTo>
                  <a:pt x="17266" y="638"/>
                  <a:pt x="17193" y="701"/>
                  <a:pt x="16979" y="878"/>
                </a:cubicBezTo>
                <a:cubicBezTo>
                  <a:pt x="16878" y="962"/>
                  <a:pt x="16784" y="1009"/>
                  <a:pt x="16770" y="988"/>
                </a:cubicBezTo>
                <a:cubicBezTo>
                  <a:pt x="16756" y="966"/>
                  <a:pt x="16712" y="1016"/>
                  <a:pt x="16674" y="1098"/>
                </a:cubicBezTo>
                <a:cubicBezTo>
                  <a:pt x="16636" y="1179"/>
                  <a:pt x="16559" y="1280"/>
                  <a:pt x="16503" y="1317"/>
                </a:cubicBezTo>
                <a:cubicBezTo>
                  <a:pt x="16447" y="1354"/>
                  <a:pt x="16371" y="1411"/>
                  <a:pt x="16332" y="1448"/>
                </a:cubicBezTo>
                <a:cubicBezTo>
                  <a:pt x="16270" y="1505"/>
                  <a:pt x="15910" y="1763"/>
                  <a:pt x="15592" y="1976"/>
                </a:cubicBezTo>
                <a:cubicBezTo>
                  <a:pt x="15302" y="2169"/>
                  <a:pt x="13986" y="2241"/>
                  <a:pt x="13411" y="2096"/>
                </a:cubicBezTo>
                <a:cubicBezTo>
                  <a:pt x="13252" y="2056"/>
                  <a:pt x="13069" y="2013"/>
                  <a:pt x="13004" y="1996"/>
                </a:cubicBezTo>
                <a:cubicBezTo>
                  <a:pt x="12938" y="1980"/>
                  <a:pt x="12756" y="1945"/>
                  <a:pt x="12600" y="1923"/>
                </a:cubicBezTo>
                <a:cubicBezTo>
                  <a:pt x="12443" y="1901"/>
                  <a:pt x="12199" y="1854"/>
                  <a:pt x="12055" y="1819"/>
                </a:cubicBezTo>
                <a:cubicBezTo>
                  <a:pt x="11774" y="1749"/>
                  <a:pt x="9665" y="1770"/>
                  <a:pt x="9392" y="1845"/>
                </a:cubicBezTo>
                <a:cubicBezTo>
                  <a:pt x="8095" y="2199"/>
                  <a:pt x="6528" y="2259"/>
                  <a:pt x="6009" y="1976"/>
                </a:cubicBezTo>
                <a:cubicBezTo>
                  <a:pt x="5621" y="1764"/>
                  <a:pt x="5401" y="1601"/>
                  <a:pt x="5211" y="1385"/>
                </a:cubicBezTo>
                <a:cubicBezTo>
                  <a:pt x="5120" y="1281"/>
                  <a:pt x="4963" y="1134"/>
                  <a:pt x="4862" y="1056"/>
                </a:cubicBezTo>
                <a:cubicBezTo>
                  <a:pt x="4761" y="977"/>
                  <a:pt x="4666" y="870"/>
                  <a:pt x="4653" y="821"/>
                </a:cubicBezTo>
                <a:cubicBezTo>
                  <a:pt x="4640" y="771"/>
                  <a:pt x="4613" y="748"/>
                  <a:pt x="4591" y="768"/>
                </a:cubicBezTo>
                <a:cubicBezTo>
                  <a:pt x="4570" y="789"/>
                  <a:pt x="4539" y="772"/>
                  <a:pt x="4523" y="732"/>
                </a:cubicBezTo>
                <a:cubicBezTo>
                  <a:pt x="4507" y="691"/>
                  <a:pt x="4454" y="659"/>
                  <a:pt x="4407" y="659"/>
                </a:cubicBezTo>
                <a:cubicBezTo>
                  <a:pt x="4359" y="659"/>
                  <a:pt x="4292" y="609"/>
                  <a:pt x="4259" y="549"/>
                </a:cubicBezTo>
                <a:cubicBezTo>
                  <a:pt x="4226" y="488"/>
                  <a:pt x="4189" y="452"/>
                  <a:pt x="4177" y="470"/>
                </a:cubicBezTo>
                <a:cubicBezTo>
                  <a:pt x="4165" y="488"/>
                  <a:pt x="4063" y="441"/>
                  <a:pt x="3948" y="366"/>
                </a:cubicBezTo>
                <a:cubicBezTo>
                  <a:pt x="3833" y="291"/>
                  <a:pt x="3550" y="196"/>
                  <a:pt x="3321" y="152"/>
                </a:cubicBezTo>
                <a:cubicBezTo>
                  <a:pt x="3092" y="107"/>
                  <a:pt x="2870" y="37"/>
                  <a:pt x="2825" y="0"/>
                </a:cubicBezTo>
                <a:lnTo>
                  <a:pt x="2815" y="0"/>
                </a:lnTo>
                <a:lnTo>
                  <a:pt x="2808" y="0"/>
                </a:lnTo>
                <a:close/>
              </a:path>
            </a:pathLst>
          </a:cu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36532044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98"/>
          <p:cNvSpPr txBox="1">
            <a:spLocks/>
          </p:cNvSpPr>
          <p:nvPr/>
        </p:nvSpPr>
        <p:spPr>
          <a:xfrm>
            <a:off x="539552" y="1700808"/>
            <a:ext cx="7868694" cy="3416942"/>
          </a:xfrm>
          <a:prstGeom prst="rect">
            <a:avLst/>
          </a:prstGeom>
        </p:spPr>
        <p:txBody>
          <a:bodyPr/>
          <a:lstStyle>
            <a:lvl1pPr marL="342900" indent="-228600" algn="r" defTabSz="914400" rtl="1"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r" defTabSz="914400" rtl="1"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r" defTabSz="914400" rtl="1"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lgn="l" rtl="0">
              <a:lnSpc>
                <a:spcPct val="90000"/>
              </a:lnSpc>
              <a:spcBef>
                <a:spcPts val="2000"/>
              </a:spcBef>
              <a:buClrTx/>
              <a:buFont typeface="Arial" pitchFamily="34" charset="0"/>
              <a:buNone/>
              <a:defRPr sz="3000" spc="59">
                <a:solidFill>
                  <a:schemeClr val="accent5">
                    <a:satOff val="-8700"/>
                    <a:lumOff val="-21853"/>
                  </a:schemeClr>
                </a:solidFill>
                <a:latin typeface="Avenir Heavy"/>
                <a:ea typeface="Avenir Heavy"/>
                <a:cs typeface="Avenir Heavy"/>
                <a:sym typeface="Avenir Heavy"/>
              </a:defRPr>
            </a:pPr>
            <a:r>
              <a:rPr lang="en-US" b="1" spc="59" dirty="0" smtClean="0">
                <a:solidFill>
                  <a:schemeClr val="accent5">
                    <a:satOff val="-8700"/>
                    <a:lumOff val="-21853"/>
                  </a:schemeClr>
                </a:solidFill>
                <a:ea typeface="Avenir Heavy"/>
                <a:cs typeface="Avenir Heavy"/>
                <a:sym typeface="Avenir Heavy"/>
              </a:rPr>
              <a:t>Women’s Reproductive Health:</a:t>
            </a:r>
          </a:p>
          <a:p>
            <a:pPr algn="l" rtl="0">
              <a:lnSpc>
                <a:spcPct val="90000"/>
              </a:lnSpc>
              <a:spcBef>
                <a:spcPts val="2000"/>
              </a:spcBef>
              <a:defRPr>
                <a:solidFill>
                  <a:srgbClr val="000000"/>
                </a:solidFill>
              </a:defRPr>
            </a:pPr>
            <a:r>
              <a:rPr lang="en-US" sz="2000" b="1" dirty="0" smtClean="0">
                <a:solidFill>
                  <a:srgbClr val="000000"/>
                </a:solidFill>
              </a:rPr>
              <a:t>Many Study suggested that the greater the BMI at age 18 years, the greater the risk of subsequent </a:t>
            </a:r>
            <a:r>
              <a:rPr lang="en-US" sz="2000" b="1" dirty="0" smtClean="0">
                <a:solidFill>
                  <a:srgbClr val="FF9300"/>
                </a:solidFill>
              </a:rPr>
              <a:t>ovulatory infertility</a:t>
            </a:r>
            <a:r>
              <a:rPr lang="en-US" sz="2000" b="1" dirty="0" smtClean="0">
                <a:solidFill>
                  <a:srgbClr val="000000"/>
                </a:solidFill>
              </a:rPr>
              <a:t>.</a:t>
            </a:r>
          </a:p>
          <a:p>
            <a:pPr algn="l" rtl="0">
              <a:lnSpc>
                <a:spcPct val="90000"/>
              </a:lnSpc>
              <a:spcBef>
                <a:spcPts val="2000"/>
              </a:spcBef>
              <a:defRPr>
                <a:solidFill>
                  <a:srgbClr val="000000"/>
                </a:solidFill>
              </a:defRPr>
            </a:pPr>
            <a:r>
              <a:rPr lang="en-US" sz="2000" b="1" dirty="0" smtClean="0">
                <a:solidFill>
                  <a:srgbClr val="000000"/>
                </a:solidFill>
              </a:rPr>
              <a:t>The most prominent condition associated with abdominal obesity is </a:t>
            </a:r>
            <a:r>
              <a:rPr lang="en-US" sz="2000" b="1" dirty="0" smtClean="0">
                <a:solidFill>
                  <a:srgbClr val="FF2600"/>
                </a:solidFill>
              </a:rPr>
              <a:t>polycystic ovarian syndrome.</a:t>
            </a:r>
          </a:p>
          <a:p>
            <a:pPr algn="l" rtl="0">
              <a:lnSpc>
                <a:spcPct val="90000"/>
              </a:lnSpc>
              <a:spcBef>
                <a:spcPts val="2000"/>
              </a:spcBef>
              <a:defRPr>
                <a:solidFill>
                  <a:srgbClr val="000000"/>
                </a:solidFill>
              </a:defRPr>
            </a:pPr>
            <a:r>
              <a:rPr lang="en-US" sz="2000" b="1" dirty="0" smtClean="0">
                <a:solidFill>
                  <a:srgbClr val="000000"/>
                </a:solidFill>
              </a:rPr>
              <a:t>Obesity is associated with increased </a:t>
            </a:r>
            <a:r>
              <a:rPr lang="en-US" sz="2000" b="1" u="sng" dirty="0" smtClean="0">
                <a:solidFill>
                  <a:srgbClr val="FF9300"/>
                </a:solidFill>
              </a:rPr>
              <a:t>obstetric morbidity, including difficult </a:t>
            </a:r>
            <a:r>
              <a:rPr lang="en-US" sz="2000" b="1" u="sng" dirty="0" err="1" smtClean="0">
                <a:solidFill>
                  <a:srgbClr val="FF9300"/>
                </a:solidFill>
              </a:rPr>
              <a:t>labour</a:t>
            </a:r>
            <a:r>
              <a:rPr lang="en-US" sz="2000" b="1" u="sng" dirty="0" smtClean="0">
                <a:solidFill>
                  <a:srgbClr val="FF9300"/>
                </a:solidFill>
              </a:rPr>
              <a:t> and potential </a:t>
            </a:r>
            <a:r>
              <a:rPr lang="en-US" sz="2000" b="1" u="sng" dirty="0" err="1" smtClean="0">
                <a:solidFill>
                  <a:srgbClr val="FF9300"/>
                </a:solidFill>
              </a:rPr>
              <a:t>anaesthetic</a:t>
            </a:r>
            <a:r>
              <a:rPr lang="en-US" sz="2000" b="1" u="sng" dirty="0" smtClean="0">
                <a:solidFill>
                  <a:srgbClr val="FF9300"/>
                </a:solidFill>
              </a:rPr>
              <a:t> risks</a:t>
            </a:r>
            <a:r>
              <a:rPr lang="en-US" sz="2000" b="1" dirty="0" smtClean="0">
                <a:solidFill>
                  <a:srgbClr val="000000"/>
                </a:solidFill>
              </a:rPr>
              <a:t>.</a:t>
            </a:r>
            <a:endParaRPr lang="en-US" sz="2000" b="1" dirty="0">
              <a:solidFill>
                <a:srgbClr val="000000"/>
              </a:solidFill>
            </a:endParaRPr>
          </a:p>
        </p:txBody>
      </p:sp>
      <p:pic>
        <p:nvPicPr>
          <p:cNvPr id="3" name="pasted-image.tiff"/>
          <p:cNvPicPr>
            <a:picLocks noChangeAspect="1"/>
          </p:cNvPicPr>
          <p:nvPr/>
        </p:nvPicPr>
        <p:blipFill>
          <a:blip r:embed="rId2">
            <a:extLst/>
          </a:blip>
          <a:srcRect l="30683" t="4393" r="36946" b="2902"/>
          <a:stretch>
            <a:fillRect/>
          </a:stretch>
        </p:blipFill>
        <p:spPr>
          <a:xfrm flipH="1">
            <a:off x="7740352" y="3965510"/>
            <a:ext cx="982018" cy="2724776"/>
          </a:xfrm>
          <a:custGeom>
            <a:avLst/>
            <a:gdLst/>
            <a:ahLst/>
            <a:cxnLst>
              <a:cxn ang="0">
                <a:pos x="wd2" y="hd2"/>
              </a:cxn>
              <a:cxn ang="5400000">
                <a:pos x="wd2" y="hd2"/>
              </a:cxn>
              <a:cxn ang="10800000">
                <a:pos x="wd2" y="hd2"/>
              </a:cxn>
              <a:cxn ang="16200000">
                <a:pos x="wd2" y="hd2"/>
              </a:cxn>
            </a:cxnLst>
            <a:rect l="0" t="0" r="r" b="b"/>
            <a:pathLst>
              <a:path w="21410" h="21457" extrusionOk="0">
                <a:moveTo>
                  <a:pt x="6744" y="6"/>
                </a:moveTo>
                <a:cubicBezTo>
                  <a:pt x="4334" y="-58"/>
                  <a:pt x="1797" y="352"/>
                  <a:pt x="572" y="1165"/>
                </a:cubicBezTo>
                <a:cubicBezTo>
                  <a:pt x="208" y="1406"/>
                  <a:pt x="17" y="1772"/>
                  <a:pt x="1" y="2137"/>
                </a:cubicBezTo>
                <a:cubicBezTo>
                  <a:pt x="-15" y="2502"/>
                  <a:pt x="146" y="2864"/>
                  <a:pt x="489" y="3093"/>
                </a:cubicBezTo>
                <a:cubicBezTo>
                  <a:pt x="1509" y="3773"/>
                  <a:pt x="2906" y="4133"/>
                  <a:pt x="5141" y="4295"/>
                </a:cubicBezTo>
                <a:cubicBezTo>
                  <a:pt x="6659" y="4404"/>
                  <a:pt x="6950" y="4528"/>
                  <a:pt x="5918" y="4625"/>
                </a:cubicBezTo>
                <a:cubicBezTo>
                  <a:pt x="3779" y="4825"/>
                  <a:pt x="2769" y="5822"/>
                  <a:pt x="3937" y="6585"/>
                </a:cubicBezTo>
                <a:cubicBezTo>
                  <a:pt x="4986" y="7270"/>
                  <a:pt x="5810" y="8391"/>
                  <a:pt x="5939" y="9306"/>
                </a:cubicBezTo>
                <a:cubicBezTo>
                  <a:pt x="6048" y="10079"/>
                  <a:pt x="5973" y="10331"/>
                  <a:pt x="5361" y="11181"/>
                </a:cubicBezTo>
                <a:cubicBezTo>
                  <a:pt x="4794" y="11970"/>
                  <a:pt x="4631" y="12432"/>
                  <a:pt x="4535" y="13522"/>
                </a:cubicBezTo>
                <a:cubicBezTo>
                  <a:pt x="4470" y="14269"/>
                  <a:pt x="4491" y="15021"/>
                  <a:pt x="4584" y="15193"/>
                </a:cubicBezTo>
                <a:cubicBezTo>
                  <a:pt x="4744" y="15492"/>
                  <a:pt x="4800" y="15506"/>
                  <a:pt x="5953" y="15532"/>
                </a:cubicBezTo>
                <a:lnTo>
                  <a:pt x="7157" y="15561"/>
                </a:lnTo>
                <a:lnTo>
                  <a:pt x="7329" y="16946"/>
                </a:lnTo>
                <a:cubicBezTo>
                  <a:pt x="7577" y="18933"/>
                  <a:pt x="8048" y="20608"/>
                  <a:pt x="8451" y="20948"/>
                </a:cubicBezTo>
                <a:cubicBezTo>
                  <a:pt x="8668" y="21131"/>
                  <a:pt x="9116" y="21288"/>
                  <a:pt x="9641" y="21369"/>
                </a:cubicBezTo>
                <a:cubicBezTo>
                  <a:pt x="10770" y="21542"/>
                  <a:pt x="11860" y="21457"/>
                  <a:pt x="12737" y="21128"/>
                </a:cubicBezTo>
                <a:lnTo>
                  <a:pt x="13460" y="20856"/>
                </a:lnTo>
                <a:lnTo>
                  <a:pt x="13308" y="19459"/>
                </a:lnTo>
                <a:cubicBezTo>
                  <a:pt x="13224" y="18691"/>
                  <a:pt x="13243" y="17499"/>
                  <a:pt x="13350" y="16811"/>
                </a:cubicBezTo>
                <a:lnTo>
                  <a:pt x="13542" y="15561"/>
                </a:lnTo>
                <a:lnTo>
                  <a:pt x="15125" y="15515"/>
                </a:lnTo>
                <a:cubicBezTo>
                  <a:pt x="16502" y="15477"/>
                  <a:pt x="16827" y="15431"/>
                  <a:pt x="17630" y="15159"/>
                </a:cubicBezTo>
                <a:cubicBezTo>
                  <a:pt x="19605" y="14489"/>
                  <a:pt x="20943" y="13512"/>
                  <a:pt x="21318" y="12467"/>
                </a:cubicBezTo>
                <a:cubicBezTo>
                  <a:pt x="21585" y="11722"/>
                  <a:pt x="21244" y="10635"/>
                  <a:pt x="20671" y="10413"/>
                </a:cubicBezTo>
                <a:cubicBezTo>
                  <a:pt x="20445" y="10326"/>
                  <a:pt x="20335" y="10213"/>
                  <a:pt x="20423" y="10163"/>
                </a:cubicBezTo>
                <a:cubicBezTo>
                  <a:pt x="20719" y="9995"/>
                  <a:pt x="19848" y="9440"/>
                  <a:pt x="19143" y="9347"/>
                </a:cubicBezTo>
                <a:cubicBezTo>
                  <a:pt x="18608" y="9275"/>
                  <a:pt x="18529" y="9231"/>
                  <a:pt x="18758" y="9135"/>
                </a:cubicBezTo>
                <a:cubicBezTo>
                  <a:pt x="18987" y="9038"/>
                  <a:pt x="18764" y="8926"/>
                  <a:pt x="17698" y="8595"/>
                </a:cubicBezTo>
                <a:cubicBezTo>
                  <a:pt x="15761" y="7994"/>
                  <a:pt x="14011" y="7241"/>
                  <a:pt x="13109" y="6623"/>
                </a:cubicBezTo>
                <a:cubicBezTo>
                  <a:pt x="11446" y="5485"/>
                  <a:pt x="9371" y="4613"/>
                  <a:pt x="8334" y="4613"/>
                </a:cubicBezTo>
                <a:cubicBezTo>
                  <a:pt x="8090" y="4613"/>
                  <a:pt x="7670" y="4555"/>
                  <a:pt x="7398" y="4485"/>
                </a:cubicBezTo>
                <a:cubicBezTo>
                  <a:pt x="6908" y="4359"/>
                  <a:pt x="6907" y="4356"/>
                  <a:pt x="7412" y="4297"/>
                </a:cubicBezTo>
                <a:cubicBezTo>
                  <a:pt x="10806" y="3902"/>
                  <a:pt x="12247" y="3263"/>
                  <a:pt x="12249" y="2154"/>
                </a:cubicBezTo>
                <a:cubicBezTo>
                  <a:pt x="12250" y="1479"/>
                  <a:pt x="11852" y="1107"/>
                  <a:pt x="10639" y="649"/>
                </a:cubicBezTo>
                <a:cubicBezTo>
                  <a:pt x="9588" y="253"/>
                  <a:pt x="8190" y="45"/>
                  <a:pt x="6744" y="6"/>
                </a:cubicBezTo>
                <a:close/>
              </a:path>
            </a:pathLst>
          </a:custGeom>
          <a:ln w="12700">
            <a:miter lim="400000"/>
          </a:ln>
          <a:effectLst>
            <a:outerShdw blurRad="190500" dist="8455" dir="5400000" rotWithShape="0">
              <a:srgbClr val="000000"/>
            </a:outerShdw>
          </a:effectLst>
        </p:spPr>
      </p:pic>
      <p:pic>
        <p:nvPicPr>
          <p:cNvPr id="4" name="pasted-image.tiff"/>
          <p:cNvPicPr>
            <a:picLocks noChangeAspect="1"/>
          </p:cNvPicPr>
          <p:nvPr/>
        </p:nvPicPr>
        <p:blipFill>
          <a:blip r:embed="rId3">
            <a:extLst/>
          </a:blip>
          <a:srcRect l="7218" t="299" r="7228"/>
          <a:stretch>
            <a:fillRect/>
          </a:stretch>
        </p:blipFill>
        <p:spPr>
          <a:xfrm>
            <a:off x="6205428" y="227455"/>
            <a:ext cx="2687052" cy="1761385"/>
          </a:xfrm>
          <a:custGeom>
            <a:avLst/>
            <a:gdLst/>
            <a:ahLst/>
            <a:cxnLst>
              <a:cxn ang="0">
                <a:pos x="wd2" y="hd2"/>
              </a:cxn>
              <a:cxn ang="5400000">
                <a:pos x="wd2" y="hd2"/>
              </a:cxn>
              <a:cxn ang="10800000">
                <a:pos x="wd2" y="hd2"/>
              </a:cxn>
              <a:cxn ang="16200000">
                <a:pos x="wd2" y="hd2"/>
              </a:cxn>
            </a:cxnLst>
            <a:rect l="0" t="0" r="r" b="b"/>
            <a:pathLst>
              <a:path w="21587" h="21600" extrusionOk="0">
                <a:moveTo>
                  <a:pt x="2808" y="0"/>
                </a:moveTo>
                <a:cubicBezTo>
                  <a:pt x="2783" y="36"/>
                  <a:pt x="2614" y="85"/>
                  <a:pt x="2431" y="107"/>
                </a:cubicBezTo>
                <a:cubicBezTo>
                  <a:pt x="2248" y="129"/>
                  <a:pt x="1982" y="195"/>
                  <a:pt x="1841" y="254"/>
                </a:cubicBezTo>
                <a:cubicBezTo>
                  <a:pt x="1700" y="314"/>
                  <a:pt x="1573" y="358"/>
                  <a:pt x="1558" y="352"/>
                </a:cubicBezTo>
                <a:cubicBezTo>
                  <a:pt x="1542" y="347"/>
                  <a:pt x="1445" y="397"/>
                  <a:pt x="1344" y="464"/>
                </a:cubicBezTo>
                <a:cubicBezTo>
                  <a:pt x="1243" y="531"/>
                  <a:pt x="1154" y="589"/>
                  <a:pt x="1146" y="589"/>
                </a:cubicBezTo>
                <a:cubicBezTo>
                  <a:pt x="1089" y="589"/>
                  <a:pt x="687" y="1065"/>
                  <a:pt x="526" y="1325"/>
                </a:cubicBezTo>
                <a:cubicBezTo>
                  <a:pt x="168" y="1902"/>
                  <a:pt x="-8" y="2581"/>
                  <a:pt x="0" y="3345"/>
                </a:cubicBezTo>
                <a:cubicBezTo>
                  <a:pt x="3" y="3600"/>
                  <a:pt x="26" y="3866"/>
                  <a:pt x="70" y="4139"/>
                </a:cubicBezTo>
                <a:cubicBezTo>
                  <a:pt x="93" y="4278"/>
                  <a:pt x="111" y="4409"/>
                  <a:pt x="111" y="4429"/>
                </a:cubicBezTo>
                <a:cubicBezTo>
                  <a:pt x="112" y="4449"/>
                  <a:pt x="157" y="4600"/>
                  <a:pt x="214" y="4768"/>
                </a:cubicBezTo>
                <a:cubicBezTo>
                  <a:pt x="270" y="4936"/>
                  <a:pt x="316" y="5106"/>
                  <a:pt x="316" y="5147"/>
                </a:cubicBezTo>
                <a:cubicBezTo>
                  <a:pt x="316" y="5188"/>
                  <a:pt x="438" y="5392"/>
                  <a:pt x="585" y="5602"/>
                </a:cubicBezTo>
                <a:cubicBezTo>
                  <a:pt x="865" y="6003"/>
                  <a:pt x="1236" y="6791"/>
                  <a:pt x="1195" y="6891"/>
                </a:cubicBezTo>
                <a:cubicBezTo>
                  <a:pt x="1182" y="6923"/>
                  <a:pt x="1206" y="6966"/>
                  <a:pt x="1245" y="6989"/>
                </a:cubicBezTo>
                <a:cubicBezTo>
                  <a:pt x="1284" y="7012"/>
                  <a:pt x="1315" y="7083"/>
                  <a:pt x="1315" y="7145"/>
                </a:cubicBezTo>
                <a:cubicBezTo>
                  <a:pt x="1315" y="7207"/>
                  <a:pt x="1430" y="7432"/>
                  <a:pt x="1569" y="7645"/>
                </a:cubicBezTo>
                <a:cubicBezTo>
                  <a:pt x="1826" y="8036"/>
                  <a:pt x="2049" y="8185"/>
                  <a:pt x="2095" y="8001"/>
                </a:cubicBezTo>
                <a:cubicBezTo>
                  <a:pt x="2134" y="7846"/>
                  <a:pt x="2286" y="7888"/>
                  <a:pt x="2408" y="8086"/>
                </a:cubicBezTo>
                <a:cubicBezTo>
                  <a:pt x="2476" y="8197"/>
                  <a:pt x="2551" y="8253"/>
                  <a:pt x="2601" y="8229"/>
                </a:cubicBezTo>
                <a:cubicBezTo>
                  <a:pt x="2654" y="8203"/>
                  <a:pt x="2716" y="8262"/>
                  <a:pt x="2779" y="8394"/>
                </a:cubicBezTo>
                <a:cubicBezTo>
                  <a:pt x="2861" y="8565"/>
                  <a:pt x="2914" y="8597"/>
                  <a:pt x="3130" y="8612"/>
                </a:cubicBezTo>
                <a:cubicBezTo>
                  <a:pt x="3269" y="8622"/>
                  <a:pt x="3552" y="8640"/>
                  <a:pt x="3761" y="8657"/>
                </a:cubicBezTo>
                <a:cubicBezTo>
                  <a:pt x="4200" y="8692"/>
                  <a:pt x="4393" y="8610"/>
                  <a:pt x="4433" y="8367"/>
                </a:cubicBezTo>
                <a:cubicBezTo>
                  <a:pt x="4449" y="8267"/>
                  <a:pt x="4587" y="8062"/>
                  <a:pt x="4766" y="7868"/>
                </a:cubicBezTo>
                <a:cubicBezTo>
                  <a:pt x="4933" y="7685"/>
                  <a:pt x="5207" y="7360"/>
                  <a:pt x="5374" y="7145"/>
                </a:cubicBezTo>
                <a:cubicBezTo>
                  <a:pt x="5540" y="6930"/>
                  <a:pt x="5691" y="6773"/>
                  <a:pt x="5710" y="6802"/>
                </a:cubicBezTo>
                <a:cubicBezTo>
                  <a:pt x="5728" y="6830"/>
                  <a:pt x="5736" y="6824"/>
                  <a:pt x="5727" y="6784"/>
                </a:cubicBezTo>
                <a:cubicBezTo>
                  <a:pt x="5705" y="6678"/>
                  <a:pt x="6037" y="5876"/>
                  <a:pt x="6203" y="5633"/>
                </a:cubicBezTo>
                <a:cubicBezTo>
                  <a:pt x="6348" y="5423"/>
                  <a:pt x="6818" y="5177"/>
                  <a:pt x="6878" y="5281"/>
                </a:cubicBezTo>
                <a:cubicBezTo>
                  <a:pt x="6926" y="5362"/>
                  <a:pt x="7256" y="7658"/>
                  <a:pt x="7328" y="8412"/>
                </a:cubicBezTo>
                <a:cubicBezTo>
                  <a:pt x="7338" y="8512"/>
                  <a:pt x="7365" y="8707"/>
                  <a:pt x="7393" y="8844"/>
                </a:cubicBezTo>
                <a:cubicBezTo>
                  <a:pt x="7420" y="8981"/>
                  <a:pt x="7435" y="9106"/>
                  <a:pt x="7425" y="9121"/>
                </a:cubicBezTo>
                <a:cubicBezTo>
                  <a:pt x="7415" y="9136"/>
                  <a:pt x="7493" y="9509"/>
                  <a:pt x="7597" y="9955"/>
                </a:cubicBezTo>
                <a:cubicBezTo>
                  <a:pt x="7701" y="10401"/>
                  <a:pt x="7799" y="10834"/>
                  <a:pt x="7813" y="10914"/>
                </a:cubicBezTo>
                <a:cubicBezTo>
                  <a:pt x="7828" y="10993"/>
                  <a:pt x="7868" y="11109"/>
                  <a:pt x="7904" y="11172"/>
                </a:cubicBezTo>
                <a:cubicBezTo>
                  <a:pt x="7939" y="11235"/>
                  <a:pt x="7953" y="11307"/>
                  <a:pt x="7936" y="11333"/>
                </a:cubicBezTo>
                <a:cubicBezTo>
                  <a:pt x="7919" y="11359"/>
                  <a:pt x="7936" y="11441"/>
                  <a:pt x="7974" y="11511"/>
                </a:cubicBezTo>
                <a:cubicBezTo>
                  <a:pt x="8062" y="11671"/>
                  <a:pt x="8301" y="12384"/>
                  <a:pt x="8301" y="12488"/>
                </a:cubicBezTo>
                <a:cubicBezTo>
                  <a:pt x="8301" y="12531"/>
                  <a:pt x="8332" y="12623"/>
                  <a:pt x="8371" y="12689"/>
                </a:cubicBezTo>
                <a:cubicBezTo>
                  <a:pt x="8513" y="12928"/>
                  <a:pt x="8762" y="13821"/>
                  <a:pt x="8821" y="14303"/>
                </a:cubicBezTo>
                <a:cubicBezTo>
                  <a:pt x="8900" y="14942"/>
                  <a:pt x="8849" y="15440"/>
                  <a:pt x="8596" y="16529"/>
                </a:cubicBezTo>
                <a:cubicBezTo>
                  <a:pt x="8521" y="16852"/>
                  <a:pt x="8510" y="18819"/>
                  <a:pt x="8579" y="19571"/>
                </a:cubicBezTo>
                <a:cubicBezTo>
                  <a:pt x="8606" y="19870"/>
                  <a:pt x="8631" y="20447"/>
                  <a:pt x="8631" y="20855"/>
                </a:cubicBezTo>
                <a:lnTo>
                  <a:pt x="8631" y="21600"/>
                </a:lnTo>
                <a:lnTo>
                  <a:pt x="12956" y="21600"/>
                </a:lnTo>
                <a:lnTo>
                  <a:pt x="12956" y="20962"/>
                </a:lnTo>
                <a:cubicBezTo>
                  <a:pt x="12956" y="20612"/>
                  <a:pt x="12990" y="19936"/>
                  <a:pt x="13032" y="19459"/>
                </a:cubicBezTo>
                <a:cubicBezTo>
                  <a:pt x="13087" y="18828"/>
                  <a:pt x="13101" y="18348"/>
                  <a:pt x="13079" y="17689"/>
                </a:cubicBezTo>
                <a:cubicBezTo>
                  <a:pt x="13061" y="17190"/>
                  <a:pt x="13044" y="16731"/>
                  <a:pt x="13043" y="16672"/>
                </a:cubicBezTo>
                <a:cubicBezTo>
                  <a:pt x="13043" y="16612"/>
                  <a:pt x="13013" y="16462"/>
                  <a:pt x="12976" y="16337"/>
                </a:cubicBezTo>
                <a:cubicBezTo>
                  <a:pt x="12940" y="16213"/>
                  <a:pt x="12904" y="16051"/>
                  <a:pt x="12894" y="15976"/>
                </a:cubicBezTo>
                <a:cubicBezTo>
                  <a:pt x="12885" y="15901"/>
                  <a:pt x="12861" y="15775"/>
                  <a:pt x="12842" y="15695"/>
                </a:cubicBezTo>
                <a:cubicBezTo>
                  <a:pt x="12822" y="15615"/>
                  <a:pt x="12784" y="15461"/>
                  <a:pt x="12757" y="15351"/>
                </a:cubicBezTo>
                <a:cubicBezTo>
                  <a:pt x="12711" y="15165"/>
                  <a:pt x="12720" y="14798"/>
                  <a:pt x="12789" y="14103"/>
                </a:cubicBezTo>
                <a:cubicBezTo>
                  <a:pt x="12816" y="13837"/>
                  <a:pt x="13028" y="13119"/>
                  <a:pt x="13379" y="12109"/>
                </a:cubicBezTo>
                <a:cubicBezTo>
                  <a:pt x="13562" y="11586"/>
                  <a:pt x="13908" y="10453"/>
                  <a:pt x="13908" y="10379"/>
                </a:cubicBezTo>
                <a:cubicBezTo>
                  <a:pt x="13908" y="10346"/>
                  <a:pt x="13970" y="10029"/>
                  <a:pt x="14046" y="9674"/>
                </a:cubicBezTo>
                <a:cubicBezTo>
                  <a:pt x="14121" y="9318"/>
                  <a:pt x="14263" y="8375"/>
                  <a:pt x="14361" y="7578"/>
                </a:cubicBezTo>
                <a:cubicBezTo>
                  <a:pt x="14459" y="6781"/>
                  <a:pt x="14560" y="6049"/>
                  <a:pt x="14586" y="5950"/>
                </a:cubicBezTo>
                <a:cubicBezTo>
                  <a:pt x="14612" y="5850"/>
                  <a:pt x="14641" y="5671"/>
                  <a:pt x="14651" y="5553"/>
                </a:cubicBezTo>
                <a:cubicBezTo>
                  <a:pt x="14660" y="5435"/>
                  <a:pt x="14686" y="5312"/>
                  <a:pt x="14706" y="5281"/>
                </a:cubicBezTo>
                <a:cubicBezTo>
                  <a:pt x="14761" y="5197"/>
                  <a:pt x="15223" y="5398"/>
                  <a:pt x="15340" y="5557"/>
                </a:cubicBezTo>
                <a:cubicBezTo>
                  <a:pt x="15502" y="5776"/>
                  <a:pt x="15768" y="6450"/>
                  <a:pt x="15732" y="6547"/>
                </a:cubicBezTo>
                <a:cubicBezTo>
                  <a:pt x="15713" y="6596"/>
                  <a:pt x="15714" y="6612"/>
                  <a:pt x="15735" y="6583"/>
                </a:cubicBezTo>
                <a:cubicBezTo>
                  <a:pt x="15755" y="6554"/>
                  <a:pt x="15893" y="6698"/>
                  <a:pt x="16038" y="6900"/>
                </a:cubicBezTo>
                <a:cubicBezTo>
                  <a:pt x="16183" y="7102"/>
                  <a:pt x="16466" y="7456"/>
                  <a:pt x="16667" y="7689"/>
                </a:cubicBezTo>
                <a:cubicBezTo>
                  <a:pt x="16938" y="8004"/>
                  <a:pt x="17037" y="8167"/>
                  <a:pt x="17058" y="8327"/>
                </a:cubicBezTo>
                <a:cubicBezTo>
                  <a:pt x="17103" y="8671"/>
                  <a:pt x="17303" y="8716"/>
                  <a:pt x="18358" y="8612"/>
                </a:cubicBezTo>
                <a:cubicBezTo>
                  <a:pt x="18490" y="8599"/>
                  <a:pt x="18599" y="8537"/>
                  <a:pt x="18680" y="8421"/>
                </a:cubicBezTo>
                <a:cubicBezTo>
                  <a:pt x="18753" y="8316"/>
                  <a:pt x="18857" y="8242"/>
                  <a:pt x="18943" y="8242"/>
                </a:cubicBezTo>
                <a:cubicBezTo>
                  <a:pt x="19021" y="8242"/>
                  <a:pt x="19076" y="8226"/>
                  <a:pt x="19063" y="8206"/>
                </a:cubicBezTo>
                <a:cubicBezTo>
                  <a:pt x="19049" y="8186"/>
                  <a:pt x="19075" y="8110"/>
                  <a:pt x="19118" y="8037"/>
                </a:cubicBezTo>
                <a:cubicBezTo>
                  <a:pt x="19215" y="7874"/>
                  <a:pt x="19447" y="7863"/>
                  <a:pt x="19504" y="8019"/>
                </a:cubicBezTo>
                <a:cubicBezTo>
                  <a:pt x="19541" y="8122"/>
                  <a:pt x="19563" y="8123"/>
                  <a:pt x="19708" y="8028"/>
                </a:cubicBezTo>
                <a:cubicBezTo>
                  <a:pt x="19857" y="7931"/>
                  <a:pt x="20340" y="7252"/>
                  <a:pt x="20261" y="7252"/>
                </a:cubicBezTo>
                <a:cubicBezTo>
                  <a:pt x="20187" y="7252"/>
                  <a:pt x="20521" y="6374"/>
                  <a:pt x="20708" y="6079"/>
                </a:cubicBezTo>
                <a:cubicBezTo>
                  <a:pt x="21024" y="5579"/>
                  <a:pt x="21308" y="5030"/>
                  <a:pt x="21345" y="4848"/>
                </a:cubicBezTo>
                <a:cubicBezTo>
                  <a:pt x="21363" y="4756"/>
                  <a:pt x="21401" y="4638"/>
                  <a:pt x="21429" y="4585"/>
                </a:cubicBezTo>
                <a:cubicBezTo>
                  <a:pt x="21457" y="4532"/>
                  <a:pt x="21486" y="4433"/>
                  <a:pt x="21491" y="4366"/>
                </a:cubicBezTo>
                <a:cubicBezTo>
                  <a:pt x="21496" y="4300"/>
                  <a:pt x="21523" y="4016"/>
                  <a:pt x="21552" y="3738"/>
                </a:cubicBezTo>
                <a:cubicBezTo>
                  <a:pt x="21572" y="3544"/>
                  <a:pt x="21585" y="3371"/>
                  <a:pt x="21587" y="3207"/>
                </a:cubicBezTo>
                <a:cubicBezTo>
                  <a:pt x="21592" y="2714"/>
                  <a:pt x="21505" y="2304"/>
                  <a:pt x="21295" y="1695"/>
                </a:cubicBezTo>
                <a:cubicBezTo>
                  <a:pt x="21196" y="1408"/>
                  <a:pt x="21093" y="1183"/>
                  <a:pt x="21064" y="1191"/>
                </a:cubicBezTo>
                <a:cubicBezTo>
                  <a:pt x="21035" y="1199"/>
                  <a:pt x="21014" y="1149"/>
                  <a:pt x="21017" y="1079"/>
                </a:cubicBezTo>
                <a:cubicBezTo>
                  <a:pt x="21021" y="1010"/>
                  <a:pt x="21006" y="968"/>
                  <a:pt x="20982" y="990"/>
                </a:cubicBezTo>
                <a:cubicBezTo>
                  <a:pt x="20959" y="1012"/>
                  <a:pt x="20928" y="981"/>
                  <a:pt x="20912" y="919"/>
                </a:cubicBezTo>
                <a:cubicBezTo>
                  <a:pt x="20896" y="856"/>
                  <a:pt x="20847" y="804"/>
                  <a:pt x="20804" y="803"/>
                </a:cubicBezTo>
                <a:cubicBezTo>
                  <a:pt x="20761" y="802"/>
                  <a:pt x="20683" y="751"/>
                  <a:pt x="20632" y="691"/>
                </a:cubicBezTo>
                <a:cubicBezTo>
                  <a:pt x="20389" y="412"/>
                  <a:pt x="19487" y="151"/>
                  <a:pt x="18756" y="147"/>
                </a:cubicBezTo>
                <a:cubicBezTo>
                  <a:pt x="18306" y="145"/>
                  <a:pt x="17670" y="326"/>
                  <a:pt x="17409" y="531"/>
                </a:cubicBezTo>
                <a:cubicBezTo>
                  <a:pt x="17268" y="641"/>
                  <a:pt x="17193" y="702"/>
                  <a:pt x="16979" y="879"/>
                </a:cubicBezTo>
                <a:cubicBezTo>
                  <a:pt x="16878" y="962"/>
                  <a:pt x="16783" y="1012"/>
                  <a:pt x="16769" y="990"/>
                </a:cubicBezTo>
                <a:cubicBezTo>
                  <a:pt x="16755" y="969"/>
                  <a:pt x="16713" y="1015"/>
                  <a:pt x="16675" y="1097"/>
                </a:cubicBezTo>
                <a:cubicBezTo>
                  <a:pt x="16638" y="1179"/>
                  <a:pt x="16559" y="1278"/>
                  <a:pt x="16503" y="1316"/>
                </a:cubicBezTo>
                <a:cubicBezTo>
                  <a:pt x="16447" y="1353"/>
                  <a:pt x="16370" y="1413"/>
                  <a:pt x="16331" y="1450"/>
                </a:cubicBezTo>
                <a:cubicBezTo>
                  <a:pt x="16269" y="1506"/>
                  <a:pt x="15912" y="1759"/>
                  <a:pt x="15594" y="1971"/>
                </a:cubicBezTo>
                <a:cubicBezTo>
                  <a:pt x="15305" y="2165"/>
                  <a:pt x="13987" y="2241"/>
                  <a:pt x="13412" y="2096"/>
                </a:cubicBezTo>
                <a:cubicBezTo>
                  <a:pt x="13253" y="2056"/>
                  <a:pt x="13071" y="2010"/>
                  <a:pt x="13005" y="1994"/>
                </a:cubicBezTo>
                <a:cubicBezTo>
                  <a:pt x="12940" y="1977"/>
                  <a:pt x="12756" y="1944"/>
                  <a:pt x="12599" y="1922"/>
                </a:cubicBezTo>
                <a:cubicBezTo>
                  <a:pt x="12443" y="1900"/>
                  <a:pt x="12197" y="1855"/>
                  <a:pt x="12053" y="1820"/>
                </a:cubicBezTo>
                <a:cubicBezTo>
                  <a:pt x="11771" y="1750"/>
                  <a:pt x="9668" y="1772"/>
                  <a:pt x="9394" y="1846"/>
                </a:cubicBezTo>
                <a:cubicBezTo>
                  <a:pt x="8097" y="2201"/>
                  <a:pt x="6530" y="2259"/>
                  <a:pt x="6011" y="1976"/>
                </a:cubicBezTo>
                <a:cubicBezTo>
                  <a:pt x="5623" y="1764"/>
                  <a:pt x="5403" y="1603"/>
                  <a:pt x="5213" y="1387"/>
                </a:cubicBezTo>
                <a:cubicBezTo>
                  <a:pt x="5121" y="1283"/>
                  <a:pt x="4963" y="1135"/>
                  <a:pt x="4862" y="1057"/>
                </a:cubicBezTo>
                <a:cubicBezTo>
                  <a:pt x="4761" y="979"/>
                  <a:pt x="4668" y="875"/>
                  <a:pt x="4655" y="825"/>
                </a:cubicBezTo>
                <a:cubicBezTo>
                  <a:pt x="4642" y="776"/>
                  <a:pt x="4612" y="751"/>
                  <a:pt x="4590" y="772"/>
                </a:cubicBezTo>
                <a:cubicBezTo>
                  <a:pt x="4569" y="792"/>
                  <a:pt x="4540" y="772"/>
                  <a:pt x="4523" y="731"/>
                </a:cubicBezTo>
                <a:cubicBezTo>
                  <a:pt x="4507" y="691"/>
                  <a:pt x="4454" y="660"/>
                  <a:pt x="4406" y="660"/>
                </a:cubicBezTo>
                <a:cubicBezTo>
                  <a:pt x="4359" y="660"/>
                  <a:pt x="4293" y="609"/>
                  <a:pt x="4260" y="549"/>
                </a:cubicBezTo>
                <a:cubicBezTo>
                  <a:pt x="4227" y="488"/>
                  <a:pt x="4190" y="455"/>
                  <a:pt x="4179" y="473"/>
                </a:cubicBezTo>
                <a:cubicBezTo>
                  <a:pt x="4167" y="491"/>
                  <a:pt x="4063" y="441"/>
                  <a:pt x="3948" y="366"/>
                </a:cubicBezTo>
                <a:cubicBezTo>
                  <a:pt x="3833" y="291"/>
                  <a:pt x="3551" y="196"/>
                  <a:pt x="3322" y="152"/>
                </a:cubicBezTo>
                <a:cubicBezTo>
                  <a:pt x="3094" y="107"/>
                  <a:pt x="2868" y="37"/>
                  <a:pt x="2823" y="0"/>
                </a:cubicBezTo>
                <a:lnTo>
                  <a:pt x="2814" y="0"/>
                </a:lnTo>
                <a:lnTo>
                  <a:pt x="2808" y="0"/>
                </a:lnTo>
                <a:close/>
              </a:path>
            </a:pathLst>
          </a:cu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30864731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03"/>
          <p:cNvSpPr txBox="1">
            <a:spLocks/>
          </p:cNvSpPr>
          <p:nvPr/>
        </p:nvSpPr>
        <p:spPr>
          <a:xfrm>
            <a:off x="611560" y="1484784"/>
            <a:ext cx="7868694" cy="4752528"/>
          </a:xfrm>
          <a:prstGeom prst="rect">
            <a:avLst/>
          </a:prstGeom>
        </p:spPr>
        <p:txBody>
          <a:bodyPr/>
          <a:lstStyle>
            <a:lvl1pPr marL="342900" indent="-228600" algn="r" defTabSz="914400" rtl="1"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r" defTabSz="914400" rtl="1"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r" defTabSz="914400" rtl="1"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lgn="l" rtl="0">
              <a:lnSpc>
                <a:spcPct val="90000"/>
              </a:lnSpc>
              <a:spcBef>
                <a:spcPts val="2000"/>
              </a:spcBef>
              <a:buClrTx/>
              <a:buFont typeface="Arial" pitchFamily="34" charset="0"/>
              <a:buNone/>
              <a:defRPr sz="3000" spc="59">
                <a:solidFill>
                  <a:schemeClr val="accent5">
                    <a:satOff val="-8700"/>
                    <a:lumOff val="-21853"/>
                  </a:schemeClr>
                </a:solidFill>
                <a:latin typeface="Avenir Heavy"/>
                <a:ea typeface="Avenir Heavy"/>
                <a:cs typeface="Avenir Heavy"/>
                <a:sym typeface="Avenir Heavy"/>
              </a:defRPr>
            </a:pPr>
            <a:r>
              <a:rPr lang="en-US" b="1" spc="59" dirty="0" smtClean="0">
                <a:solidFill>
                  <a:schemeClr val="accent5">
                    <a:satOff val="-8700"/>
                    <a:lumOff val="-21853"/>
                  </a:schemeClr>
                </a:solidFill>
                <a:ea typeface="Avenir Heavy"/>
                <a:cs typeface="Avenir Heavy"/>
                <a:sym typeface="Avenir Heavy"/>
              </a:rPr>
              <a:t>Osteoarthritis:</a:t>
            </a:r>
          </a:p>
          <a:p>
            <a:pPr algn="l" rtl="0">
              <a:lnSpc>
                <a:spcPct val="90000"/>
              </a:lnSpc>
              <a:spcBef>
                <a:spcPts val="2000"/>
              </a:spcBef>
              <a:defRPr>
                <a:solidFill>
                  <a:srgbClr val="000000"/>
                </a:solidFill>
              </a:defRPr>
            </a:pPr>
            <a:r>
              <a:rPr lang="en-US" sz="2000" b="1" dirty="0" smtClean="0">
                <a:solidFill>
                  <a:srgbClr val="000000"/>
                </a:solidFill>
              </a:rPr>
              <a:t>Overweight or obese individuals  have an increased risk for the development of osteoarthritis.</a:t>
            </a:r>
          </a:p>
          <a:p>
            <a:pPr algn="l" rtl="0">
              <a:lnSpc>
                <a:spcPct val="90000"/>
              </a:lnSpc>
              <a:spcBef>
                <a:spcPts val="2000"/>
              </a:spcBef>
              <a:defRPr>
                <a:solidFill>
                  <a:srgbClr val="000000"/>
                </a:solidFill>
              </a:defRPr>
            </a:pPr>
            <a:r>
              <a:rPr lang="en-US" sz="2000" b="1" dirty="0" smtClean="0">
                <a:solidFill>
                  <a:srgbClr val="000000"/>
                </a:solidFill>
              </a:rPr>
              <a:t>It can cause mild or severe pain and usually a</a:t>
            </a:r>
            <a:r>
              <a:rPr lang="en-US" sz="2000" b="1" dirty="0" smtClean="0">
                <a:solidFill>
                  <a:srgbClr val="FF9300"/>
                </a:solidFill>
              </a:rPr>
              <a:t>ffects weight-bearing joints in people who are obese. </a:t>
            </a:r>
          </a:p>
          <a:p>
            <a:pPr algn="l" rtl="0">
              <a:lnSpc>
                <a:spcPct val="90000"/>
              </a:lnSpc>
              <a:spcBef>
                <a:spcPts val="2000"/>
              </a:spcBef>
              <a:defRPr>
                <a:solidFill>
                  <a:srgbClr val="000000"/>
                </a:solidFill>
              </a:defRPr>
            </a:pPr>
            <a:r>
              <a:rPr lang="en-US" sz="2000" b="1" dirty="0" smtClean="0">
                <a:solidFill>
                  <a:srgbClr val="000000"/>
                </a:solidFill>
              </a:rPr>
              <a:t>It is a </a:t>
            </a:r>
            <a:r>
              <a:rPr lang="en-US" sz="2000" b="1" dirty="0" smtClean="0">
                <a:solidFill>
                  <a:srgbClr val="FF7E79"/>
                </a:solidFill>
              </a:rPr>
              <a:t>major cause of knee replacement surgery</a:t>
            </a:r>
            <a:r>
              <a:rPr lang="en-US" sz="2000" b="1" dirty="0" smtClean="0">
                <a:solidFill>
                  <a:srgbClr val="000000"/>
                </a:solidFill>
              </a:rPr>
              <a:t> in                   patients who are obese for a long time.</a:t>
            </a:r>
          </a:p>
          <a:p>
            <a:pPr algn="l" rtl="0">
              <a:lnSpc>
                <a:spcPct val="90000"/>
              </a:lnSpc>
              <a:spcBef>
                <a:spcPts val="2000"/>
              </a:spcBef>
              <a:defRPr>
                <a:solidFill>
                  <a:srgbClr val="000000"/>
                </a:solidFill>
              </a:defRPr>
            </a:pPr>
            <a:r>
              <a:rPr lang="en-US" sz="2000" b="1" dirty="0" smtClean="0">
                <a:solidFill>
                  <a:srgbClr val="7030A0"/>
                </a:solidFill>
              </a:rPr>
              <a:t>It has been reported by a study done by CADTH</a:t>
            </a:r>
            <a:r>
              <a:rPr lang="en-US" sz="2000" dirty="0">
                <a:solidFill>
                  <a:srgbClr val="7030A0"/>
                </a:solidFill>
              </a:rPr>
              <a:t> </a:t>
            </a:r>
            <a:r>
              <a:rPr lang="en-US" sz="2000" dirty="0" smtClean="0">
                <a:solidFill>
                  <a:srgbClr val="7030A0"/>
                </a:solidFill>
              </a:rPr>
              <a:t>                                                   </a:t>
            </a:r>
            <a:r>
              <a:rPr lang="en-US" sz="2000" b="1" dirty="0" smtClean="0">
                <a:solidFill>
                  <a:srgbClr val="7030A0"/>
                </a:solidFill>
              </a:rPr>
              <a:t>in </a:t>
            </a:r>
            <a:r>
              <a:rPr lang="en-US" sz="2000" b="1" dirty="0">
                <a:solidFill>
                  <a:srgbClr val="7030A0"/>
                </a:solidFill>
              </a:rPr>
              <a:t>2014 that participants who </a:t>
            </a:r>
            <a:r>
              <a:rPr lang="en-US" sz="2000" b="1" dirty="0">
                <a:solidFill>
                  <a:srgbClr val="C00000"/>
                </a:solidFill>
              </a:rPr>
              <a:t>lost 10% or more of </a:t>
            </a:r>
            <a:r>
              <a:rPr lang="en-US" sz="2000" b="1" dirty="0" smtClean="0">
                <a:solidFill>
                  <a:srgbClr val="C00000"/>
                </a:solidFill>
              </a:rPr>
              <a:t>                                              baseline body weight </a:t>
            </a:r>
            <a:r>
              <a:rPr lang="en-US" sz="2000" b="1" dirty="0">
                <a:solidFill>
                  <a:srgbClr val="C00000"/>
                </a:solidFill>
              </a:rPr>
              <a:t>had greater </a:t>
            </a:r>
            <a:r>
              <a:rPr lang="en-US" sz="2000" b="1" u="sng" dirty="0">
                <a:solidFill>
                  <a:srgbClr val="C00000"/>
                </a:solidFill>
              </a:rPr>
              <a:t>reductions in knee </a:t>
            </a:r>
            <a:r>
              <a:rPr lang="en-US" sz="2000" b="1" u="sng" dirty="0" smtClean="0">
                <a:solidFill>
                  <a:srgbClr val="C00000"/>
                </a:solidFill>
              </a:rPr>
              <a:t>                                    pain</a:t>
            </a:r>
            <a:r>
              <a:rPr lang="en-US" sz="2000" b="1" dirty="0">
                <a:solidFill>
                  <a:srgbClr val="C00000"/>
                </a:solidFill>
              </a:rPr>
              <a:t>, as </a:t>
            </a:r>
            <a:r>
              <a:rPr lang="en-US" sz="2000" b="1" dirty="0" smtClean="0">
                <a:solidFill>
                  <a:srgbClr val="C00000"/>
                </a:solidFill>
              </a:rPr>
              <a:t>well  as </a:t>
            </a:r>
            <a:r>
              <a:rPr lang="en-US" sz="2000" b="1" dirty="0">
                <a:solidFill>
                  <a:srgbClr val="C00000"/>
                </a:solidFill>
              </a:rPr>
              <a:t>gained greater </a:t>
            </a:r>
            <a:r>
              <a:rPr lang="en-US" sz="2000" b="1" u="sng" dirty="0">
                <a:solidFill>
                  <a:srgbClr val="C00000"/>
                </a:solidFill>
              </a:rPr>
              <a:t>improvement </a:t>
            </a:r>
            <a:r>
              <a:rPr lang="en-US" sz="2000" b="1" u="sng" dirty="0" smtClean="0">
                <a:solidFill>
                  <a:srgbClr val="C00000"/>
                </a:solidFill>
              </a:rPr>
              <a:t>in                             </a:t>
            </a:r>
            <a:r>
              <a:rPr lang="en-US" sz="2000" b="1" u="sng" dirty="0">
                <a:solidFill>
                  <a:srgbClr val="C00000"/>
                </a:solidFill>
              </a:rPr>
              <a:t>function </a:t>
            </a:r>
            <a:r>
              <a:rPr lang="en-US" sz="2000" b="1" dirty="0">
                <a:solidFill>
                  <a:srgbClr val="7030A0"/>
                </a:solidFill>
              </a:rPr>
              <a:t>than those </a:t>
            </a:r>
            <a:r>
              <a:rPr lang="en-US" sz="2000" b="1" dirty="0" smtClean="0">
                <a:solidFill>
                  <a:srgbClr val="7030A0"/>
                </a:solidFill>
              </a:rPr>
              <a:t>who </a:t>
            </a:r>
            <a:r>
              <a:rPr lang="en-US" sz="2000" b="1" dirty="0">
                <a:solidFill>
                  <a:srgbClr val="7030A0"/>
                </a:solidFill>
              </a:rPr>
              <a:t>didn’t </a:t>
            </a:r>
            <a:r>
              <a:rPr lang="en-US" sz="2000" dirty="0" smtClean="0"/>
              <a:t>.</a:t>
            </a:r>
            <a:endParaRPr lang="en-US" sz="2000" b="1" dirty="0">
              <a:solidFill>
                <a:srgbClr val="000000"/>
              </a:solidFill>
            </a:endParaRPr>
          </a:p>
        </p:txBody>
      </p:sp>
      <p:pic>
        <p:nvPicPr>
          <p:cNvPr id="4" name="pasted-image.tiff"/>
          <p:cNvPicPr>
            <a:picLocks noChangeAspect="1"/>
          </p:cNvPicPr>
          <p:nvPr/>
        </p:nvPicPr>
        <p:blipFill>
          <a:blip r:embed="rId2">
            <a:extLst/>
          </a:blip>
          <a:srcRect l="454" r="10" b="108"/>
          <a:stretch>
            <a:fillRect/>
          </a:stretch>
        </p:blipFill>
        <p:spPr>
          <a:xfrm>
            <a:off x="7413574" y="3635511"/>
            <a:ext cx="1406898" cy="2988233"/>
          </a:xfrm>
          <a:custGeom>
            <a:avLst/>
            <a:gdLst/>
            <a:ahLst/>
            <a:cxnLst>
              <a:cxn ang="0">
                <a:pos x="wd2" y="hd2"/>
              </a:cxn>
              <a:cxn ang="5400000">
                <a:pos x="wd2" y="hd2"/>
              </a:cxn>
              <a:cxn ang="10800000">
                <a:pos x="wd2" y="hd2"/>
              </a:cxn>
              <a:cxn ang="16200000">
                <a:pos x="wd2" y="hd2"/>
              </a:cxn>
            </a:cxnLst>
            <a:rect l="0" t="0" r="r" b="b"/>
            <a:pathLst>
              <a:path w="21600" h="21600" extrusionOk="0">
                <a:moveTo>
                  <a:pt x="5643" y="0"/>
                </a:moveTo>
                <a:lnTo>
                  <a:pt x="5083" y="190"/>
                </a:lnTo>
                <a:cubicBezTo>
                  <a:pt x="4581" y="360"/>
                  <a:pt x="4439" y="380"/>
                  <a:pt x="3782" y="380"/>
                </a:cubicBezTo>
                <a:cubicBezTo>
                  <a:pt x="3265" y="380"/>
                  <a:pt x="3005" y="405"/>
                  <a:pt x="2902" y="463"/>
                </a:cubicBezTo>
                <a:cubicBezTo>
                  <a:pt x="2822" y="508"/>
                  <a:pt x="2406" y="631"/>
                  <a:pt x="1978" y="737"/>
                </a:cubicBezTo>
                <a:cubicBezTo>
                  <a:pt x="1149" y="942"/>
                  <a:pt x="1062" y="1016"/>
                  <a:pt x="1059" y="1502"/>
                </a:cubicBezTo>
                <a:cubicBezTo>
                  <a:pt x="1058" y="1595"/>
                  <a:pt x="979" y="1701"/>
                  <a:pt x="884" y="1738"/>
                </a:cubicBezTo>
                <a:cubicBezTo>
                  <a:pt x="789" y="1775"/>
                  <a:pt x="709" y="1788"/>
                  <a:pt x="709" y="1766"/>
                </a:cubicBezTo>
                <a:cubicBezTo>
                  <a:pt x="709" y="1743"/>
                  <a:pt x="628" y="1757"/>
                  <a:pt x="529" y="1795"/>
                </a:cubicBezTo>
                <a:cubicBezTo>
                  <a:pt x="393" y="1848"/>
                  <a:pt x="367" y="1919"/>
                  <a:pt x="426" y="2087"/>
                </a:cubicBezTo>
                <a:cubicBezTo>
                  <a:pt x="469" y="2209"/>
                  <a:pt x="553" y="2351"/>
                  <a:pt x="610" y="2401"/>
                </a:cubicBezTo>
                <a:cubicBezTo>
                  <a:pt x="674" y="2459"/>
                  <a:pt x="643" y="2754"/>
                  <a:pt x="529" y="3172"/>
                </a:cubicBezTo>
                <a:cubicBezTo>
                  <a:pt x="314" y="3963"/>
                  <a:pt x="404" y="4406"/>
                  <a:pt x="879" y="4864"/>
                </a:cubicBezTo>
                <a:cubicBezTo>
                  <a:pt x="1234" y="5206"/>
                  <a:pt x="2860" y="6009"/>
                  <a:pt x="3302" y="6062"/>
                </a:cubicBezTo>
                <a:cubicBezTo>
                  <a:pt x="3806" y="6121"/>
                  <a:pt x="4759" y="6053"/>
                  <a:pt x="5477" y="5903"/>
                </a:cubicBezTo>
                <a:lnTo>
                  <a:pt x="6141" y="5764"/>
                </a:lnTo>
                <a:lnTo>
                  <a:pt x="6370" y="5937"/>
                </a:lnTo>
                <a:lnTo>
                  <a:pt x="6594" y="6110"/>
                </a:lnTo>
                <a:lnTo>
                  <a:pt x="5966" y="6383"/>
                </a:lnTo>
                <a:cubicBezTo>
                  <a:pt x="4964" y="6819"/>
                  <a:pt x="4927" y="6941"/>
                  <a:pt x="5437" y="8041"/>
                </a:cubicBezTo>
                <a:cubicBezTo>
                  <a:pt x="5988" y="9229"/>
                  <a:pt x="5992" y="9358"/>
                  <a:pt x="5549" y="9806"/>
                </a:cubicBezTo>
                <a:cubicBezTo>
                  <a:pt x="5238" y="10121"/>
                  <a:pt x="5128" y="10382"/>
                  <a:pt x="5204" y="10609"/>
                </a:cubicBezTo>
                <a:cubicBezTo>
                  <a:pt x="5274" y="10720"/>
                  <a:pt x="5375" y="10845"/>
                  <a:pt x="5500" y="10947"/>
                </a:cubicBezTo>
                <a:cubicBezTo>
                  <a:pt x="5745" y="11122"/>
                  <a:pt x="6205" y="11367"/>
                  <a:pt x="6550" y="11513"/>
                </a:cubicBezTo>
                <a:cubicBezTo>
                  <a:pt x="6592" y="11531"/>
                  <a:pt x="6628" y="11544"/>
                  <a:pt x="6671" y="11564"/>
                </a:cubicBezTo>
                <a:cubicBezTo>
                  <a:pt x="6770" y="11601"/>
                  <a:pt x="6853" y="11627"/>
                  <a:pt x="6895" y="11627"/>
                </a:cubicBezTo>
                <a:cubicBezTo>
                  <a:pt x="7055" y="11627"/>
                  <a:pt x="7651" y="12126"/>
                  <a:pt x="8138" y="12605"/>
                </a:cubicBezTo>
                <a:cubicBezTo>
                  <a:pt x="8305" y="12674"/>
                  <a:pt x="8505" y="12891"/>
                  <a:pt x="8662" y="13164"/>
                </a:cubicBezTo>
                <a:cubicBezTo>
                  <a:pt x="8720" y="13240"/>
                  <a:pt x="8760" y="13304"/>
                  <a:pt x="8779" y="13352"/>
                </a:cubicBezTo>
                <a:lnTo>
                  <a:pt x="8851" y="13526"/>
                </a:lnTo>
                <a:lnTo>
                  <a:pt x="8936" y="13711"/>
                </a:lnTo>
                <a:lnTo>
                  <a:pt x="8739" y="13794"/>
                </a:lnTo>
                <a:lnTo>
                  <a:pt x="8505" y="13921"/>
                </a:lnTo>
                <a:cubicBezTo>
                  <a:pt x="8397" y="13980"/>
                  <a:pt x="8301" y="14043"/>
                  <a:pt x="8227" y="14100"/>
                </a:cubicBezTo>
                <a:cubicBezTo>
                  <a:pt x="8184" y="14147"/>
                  <a:pt x="8123" y="14228"/>
                  <a:pt x="8061" y="14311"/>
                </a:cubicBezTo>
                <a:cubicBezTo>
                  <a:pt x="8019" y="14413"/>
                  <a:pt x="7883" y="14636"/>
                  <a:pt x="7693" y="14898"/>
                </a:cubicBezTo>
                <a:cubicBezTo>
                  <a:pt x="7472" y="15205"/>
                  <a:pt x="7290" y="15518"/>
                  <a:pt x="7290" y="15593"/>
                </a:cubicBezTo>
                <a:cubicBezTo>
                  <a:pt x="7289" y="15721"/>
                  <a:pt x="7405" y="15830"/>
                  <a:pt x="7563" y="15897"/>
                </a:cubicBezTo>
                <a:cubicBezTo>
                  <a:pt x="7677" y="15941"/>
                  <a:pt x="7818" y="15966"/>
                  <a:pt x="7976" y="15963"/>
                </a:cubicBezTo>
                <a:cubicBezTo>
                  <a:pt x="8047" y="15956"/>
                  <a:pt x="8117" y="15941"/>
                  <a:pt x="8178" y="15912"/>
                </a:cubicBezTo>
                <a:cubicBezTo>
                  <a:pt x="8303" y="15853"/>
                  <a:pt x="8546" y="16077"/>
                  <a:pt x="8846" y="16480"/>
                </a:cubicBezTo>
                <a:cubicBezTo>
                  <a:pt x="8847" y="16481"/>
                  <a:pt x="8846" y="16482"/>
                  <a:pt x="8846" y="16482"/>
                </a:cubicBezTo>
                <a:cubicBezTo>
                  <a:pt x="8900" y="16554"/>
                  <a:pt x="8951" y="16619"/>
                  <a:pt x="9008" y="16702"/>
                </a:cubicBezTo>
                <a:cubicBezTo>
                  <a:pt x="9010" y="16705"/>
                  <a:pt x="9011" y="16706"/>
                  <a:pt x="9012" y="16708"/>
                </a:cubicBezTo>
                <a:cubicBezTo>
                  <a:pt x="9064" y="16784"/>
                  <a:pt x="9115" y="16859"/>
                  <a:pt x="9169" y="16947"/>
                </a:cubicBezTo>
                <a:cubicBezTo>
                  <a:pt x="9512" y="17482"/>
                  <a:pt x="9895" y="18180"/>
                  <a:pt x="10273" y="18979"/>
                </a:cubicBezTo>
                <a:lnTo>
                  <a:pt x="10497" y="19456"/>
                </a:lnTo>
                <a:lnTo>
                  <a:pt x="10493" y="19458"/>
                </a:lnTo>
                <a:lnTo>
                  <a:pt x="10192" y="19511"/>
                </a:lnTo>
                <a:cubicBezTo>
                  <a:pt x="9248" y="19680"/>
                  <a:pt x="8173" y="19969"/>
                  <a:pt x="7519" y="20217"/>
                </a:cubicBezTo>
                <a:cubicBezTo>
                  <a:pt x="7409" y="20262"/>
                  <a:pt x="7298" y="20303"/>
                  <a:pt x="7187" y="20354"/>
                </a:cubicBezTo>
                <a:cubicBezTo>
                  <a:pt x="7029" y="20426"/>
                  <a:pt x="6923" y="20488"/>
                  <a:pt x="6814" y="20548"/>
                </a:cubicBezTo>
                <a:cubicBezTo>
                  <a:pt x="6662" y="20643"/>
                  <a:pt x="6572" y="20722"/>
                  <a:pt x="6594" y="20766"/>
                </a:cubicBezTo>
                <a:cubicBezTo>
                  <a:pt x="6667" y="20781"/>
                  <a:pt x="6826" y="20790"/>
                  <a:pt x="7016" y="20793"/>
                </a:cubicBezTo>
                <a:cubicBezTo>
                  <a:pt x="7874" y="20750"/>
                  <a:pt x="11106" y="20479"/>
                  <a:pt x="12426" y="20337"/>
                </a:cubicBezTo>
                <a:cubicBezTo>
                  <a:pt x="13085" y="20266"/>
                  <a:pt x="13355" y="20223"/>
                  <a:pt x="13427" y="20153"/>
                </a:cubicBezTo>
                <a:cubicBezTo>
                  <a:pt x="13428" y="20144"/>
                  <a:pt x="13434" y="20136"/>
                  <a:pt x="13431" y="20126"/>
                </a:cubicBezTo>
                <a:cubicBezTo>
                  <a:pt x="13426" y="20110"/>
                  <a:pt x="13406" y="20019"/>
                  <a:pt x="13400" y="19995"/>
                </a:cubicBezTo>
                <a:cubicBezTo>
                  <a:pt x="13348" y="19910"/>
                  <a:pt x="13278" y="19709"/>
                  <a:pt x="13238" y="19505"/>
                </a:cubicBezTo>
                <a:cubicBezTo>
                  <a:pt x="13195" y="19281"/>
                  <a:pt x="13092" y="18816"/>
                  <a:pt x="13005" y="18472"/>
                </a:cubicBezTo>
                <a:cubicBezTo>
                  <a:pt x="12888" y="18012"/>
                  <a:pt x="12816" y="17688"/>
                  <a:pt x="12781" y="17456"/>
                </a:cubicBezTo>
                <a:cubicBezTo>
                  <a:pt x="12778" y="17443"/>
                  <a:pt x="12770" y="17418"/>
                  <a:pt x="12767" y="17405"/>
                </a:cubicBezTo>
                <a:cubicBezTo>
                  <a:pt x="12763" y="17384"/>
                  <a:pt x="12766" y="17371"/>
                  <a:pt x="12763" y="17351"/>
                </a:cubicBezTo>
                <a:cubicBezTo>
                  <a:pt x="12760" y="17327"/>
                  <a:pt x="12760" y="17308"/>
                  <a:pt x="12758" y="17287"/>
                </a:cubicBezTo>
                <a:cubicBezTo>
                  <a:pt x="12748" y="17173"/>
                  <a:pt x="12752" y="17082"/>
                  <a:pt x="12790" y="17053"/>
                </a:cubicBezTo>
                <a:cubicBezTo>
                  <a:pt x="12848" y="16983"/>
                  <a:pt x="12976" y="17043"/>
                  <a:pt x="13180" y="17198"/>
                </a:cubicBezTo>
                <a:cubicBezTo>
                  <a:pt x="13193" y="17207"/>
                  <a:pt x="13207" y="17212"/>
                  <a:pt x="13220" y="17222"/>
                </a:cubicBezTo>
                <a:cubicBezTo>
                  <a:pt x="13292" y="17273"/>
                  <a:pt x="13420" y="17339"/>
                  <a:pt x="13557" y="17405"/>
                </a:cubicBezTo>
                <a:cubicBezTo>
                  <a:pt x="13704" y="17474"/>
                  <a:pt x="13873" y="17544"/>
                  <a:pt x="14028" y="17598"/>
                </a:cubicBezTo>
                <a:cubicBezTo>
                  <a:pt x="14128" y="17633"/>
                  <a:pt x="14277" y="17702"/>
                  <a:pt x="14404" y="17754"/>
                </a:cubicBezTo>
                <a:cubicBezTo>
                  <a:pt x="14711" y="17870"/>
                  <a:pt x="14953" y="17974"/>
                  <a:pt x="15113" y="18062"/>
                </a:cubicBezTo>
                <a:cubicBezTo>
                  <a:pt x="15490" y="18236"/>
                  <a:pt x="15885" y="18430"/>
                  <a:pt x="16298" y="18641"/>
                </a:cubicBezTo>
                <a:cubicBezTo>
                  <a:pt x="16921" y="18946"/>
                  <a:pt x="17738" y="19401"/>
                  <a:pt x="18182" y="19693"/>
                </a:cubicBezTo>
                <a:cubicBezTo>
                  <a:pt x="18393" y="19822"/>
                  <a:pt x="18716" y="20015"/>
                  <a:pt x="18716" y="20022"/>
                </a:cubicBezTo>
                <a:cubicBezTo>
                  <a:pt x="18716" y="20050"/>
                  <a:pt x="18529" y="20093"/>
                  <a:pt x="18231" y="20147"/>
                </a:cubicBezTo>
                <a:cubicBezTo>
                  <a:pt x="18026" y="20189"/>
                  <a:pt x="17650" y="20246"/>
                  <a:pt x="17002" y="20337"/>
                </a:cubicBezTo>
                <a:cubicBezTo>
                  <a:pt x="15878" y="20499"/>
                  <a:pt x="15496" y="20624"/>
                  <a:pt x="15185" y="20939"/>
                </a:cubicBezTo>
                <a:cubicBezTo>
                  <a:pt x="14823" y="21305"/>
                  <a:pt x="14831" y="21435"/>
                  <a:pt x="15225" y="21532"/>
                </a:cubicBezTo>
                <a:cubicBezTo>
                  <a:pt x="15365" y="21567"/>
                  <a:pt x="15737" y="21588"/>
                  <a:pt x="16365" y="21600"/>
                </a:cubicBezTo>
                <a:cubicBezTo>
                  <a:pt x="17083" y="21593"/>
                  <a:pt x="17606" y="21585"/>
                  <a:pt x="17625" y="21577"/>
                </a:cubicBezTo>
                <a:cubicBezTo>
                  <a:pt x="17686" y="21552"/>
                  <a:pt x="18101" y="21501"/>
                  <a:pt x="18545" y="21465"/>
                </a:cubicBezTo>
                <a:cubicBezTo>
                  <a:pt x="19774" y="21364"/>
                  <a:pt x="20760" y="21035"/>
                  <a:pt x="21362" y="20523"/>
                </a:cubicBezTo>
                <a:lnTo>
                  <a:pt x="21600" y="20316"/>
                </a:lnTo>
                <a:lnTo>
                  <a:pt x="21600" y="19376"/>
                </a:lnTo>
                <a:lnTo>
                  <a:pt x="20514" y="18611"/>
                </a:lnTo>
                <a:cubicBezTo>
                  <a:pt x="19260" y="17730"/>
                  <a:pt x="18330" y="17229"/>
                  <a:pt x="17271" y="16863"/>
                </a:cubicBezTo>
                <a:lnTo>
                  <a:pt x="16522" y="16603"/>
                </a:lnTo>
                <a:lnTo>
                  <a:pt x="16585" y="16356"/>
                </a:lnTo>
                <a:cubicBezTo>
                  <a:pt x="16618" y="16220"/>
                  <a:pt x="16718" y="15498"/>
                  <a:pt x="16813" y="14751"/>
                </a:cubicBezTo>
                <a:cubicBezTo>
                  <a:pt x="16909" y="14004"/>
                  <a:pt x="17080" y="13159"/>
                  <a:pt x="17190" y="12875"/>
                </a:cubicBezTo>
                <a:cubicBezTo>
                  <a:pt x="17301" y="12589"/>
                  <a:pt x="17388" y="12094"/>
                  <a:pt x="17388" y="11762"/>
                </a:cubicBezTo>
                <a:cubicBezTo>
                  <a:pt x="17388" y="11203"/>
                  <a:pt x="17366" y="11146"/>
                  <a:pt x="17051" y="10879"/>
                </a:cubicBezTo>
                <a:cubicBezTo>
                  <a:pt x="16701" y="10581"/>
                  <a:pt x="16029" y="10264"/>
                  <a:pt x="14799" y="9815"/>
                </a:cubicBezTo>
                <a:cubicBezTo>
                  <a:pt x="13959" y="9508"/>
                  <a:pt x="13429" y="9071"/>
                  <a:pt x="13584" y="8811"/>
                </a:cubicBezTo>
                <a:cubicBezTo>
                  <a:pt x="13809" y="8433"/>
                  <a:pt x="13702" y="8136"/>
                  <a:pt x="13135" y="7559"/>
                </a:cubicBezTo>
                <a:cubicBezTo>
                  <a:pt x="12831" y="7250"/>
                  <a:pt x="12610" y="6968"/>
                  <a:pt x="12646" y="6934"/>
                </a:cubicBezTo>
                <a:cubicBezTo>
                  <a:pt x="12682" y="6900"/>
                  <a:pt x="12774" y="6834"/>
                  <a:pt x="12848" y="6786"/>
                </a:cubicBezTo>
                <a:cubicBezTo>
                  <a:pt x="12954" y="6717"/>
                  <a:pt x="12925" y="6643"/>
                  <a:pt x="12709" y="6433"/>
                </a:cubicBezTo>
                <a:cubicBezTo>
                  <a:pt x="12314" y="6049"/>
                  <a:pt x="12275" y="5619"/>
                  <a:pt x="12601" y="5240"/>
                </a:cubicBezTo>
                <a:cubicBezTo>
                  <a:pt x="12829" y="4975"/>
                  <a:pt x="12864" y="4841"/>
                  <a:pt x="12861" y="4192"/>
                </a:cubicBezTo>
                <a:cubicBezTo>
                  <a:pt x="12857" y="3060"/>
                  <a:pt x="12360" y="2173"/>
                  <a:pt x="11314" y="1421"/>
                </a:cubicBezTo>
                <a:cubicBezTo>
                  <a:pt x="10732" y="1003"/>
                  <a:pt x="9692" y="490"/>
                  <a:pt x="9425" y="490"/>
                </a:cubicBezTo>
                <a:cubicBezTo>
                  <a:pt x="9318" y="490"/>
                  <a:pt x="9084" y="441"/>
                  <a:pt x="8909" y="382"/>
                </a:cubicBezTo>
                <a:cubicBezTo>
                  <a:pt x="8593" y="276"/>
                  <a:pt x="8587" y="277"/>
                  <a:pt x="8147" y="382"/>
                </a:cubicBezTo>
                <a:lnTo>
                  <a:pt x="7707" y="488"/>
                </a:lnTo>
                <a:lnTo>
                  <a:pt x="7447" y="374"/>
                </a:lnTo>
                <a:cubicBezTo>
                  <a:pt x="7304" y="311"/>
                  <a:pt x="7109" y="271"/>
                  <a:pt x="7016" y="287"/>
                </a:cubicBezTo>
                <a:cubicBezTo>
                  <a:pt x="6923" y="304"/>
                  <a:pt x="6610" y="248"/>
                  <a:pt x="6316" y="161"/>
                </a:cubicBezTo>
                <a:lnTo>
                  <a:pt x="5782" y="0"/>
                </a:lnTo>
                <a:lnTo>
                  <a:pt x="5643" y="0"/>
                </a:lnTo>
                <a:close/>
                <a:moveTo>
                  <a:pt x="1610" y="7998"/>
                </a:moveTo>
                <a:cubicBezTo>
                  <a:pt x="1609" y="8001"/>
                  <a:pt x="1615" y="8006"/>
                  <a:pt x="1624" y="8013"/>
                </a:cubicBezTo>
                <a:cubicBezTo>
                  <a:pt x="1692" y="8073"/>
                  <a:pt x="1977" y="8244"/>
                  <a:pt x="2261" y="8393"/>
                </a:cubicBezTo>
                <a:cubicBezTo>
                  <a:pt x="2730" y="8640"/>
                  <a:pt x="2800" y="8660"/>
                  <a:pt x="3019" y="8596"/>
                </a:cubicBezTo>
                <a:cubicBezTo>
                  <a:pt x="3330" y="8506"/>
                  <a:pt x="3437" y="8541"/>
                  <a:pt x="3728" y="8833"/>
                </a:cubicBezTo>
                <a:cubicBezTo>
                  <a:pt x="3996" y="9101"/>
                  <a:pt x="4021" y="9107"/>
                  <a:pt x="4374" y="8991"/>
                </a:cubicBezTo>
                <a:cubicBezTo>
                  <a:pt x="4613" y="8912"/>
                  <a:pt x="4635" y="8919"/>
                  <a:pt x="4930" y="9156"/>
                </a:cubicBezTo>
                <a:cubicBezTo>
                  <a:pt x="5100" y="9292"/>
                  <a:pt x="5267" y="9392"/>
                  <a:pt x="5298" y="9378"/>
                </a:cubicBezTo>
                <a:cubicBezTo>
                  <a:pt x="5329" y="9363"/>
                  <a:pt x="5251" y="9282"/>
                  <a:pt x="5127" y="9198"/>
                </a:cubicBezTo>
                <a:cubicBezTo>
                  <a:pt x="5004" y="9114"/>
                  <a:pt x="4871" y="9003"/>
                  <a:pt x="4831" y="8951"/>
                </a:cubicBezTo>
                <a:cubicBezTo>
                  <a:pt x="4742" y="8835"/>
                  <a:pt x="4481" y="8827"/>
                  <a:pt x="4289" y="8936"/>
                </a:cubicBezTo>
                <a:cubicBezTo>
                  <a:pt x="4097" y="9045"/>
                  <a:pt x="3988" y="9005"/>
                  <a:pt x="3719" y="8719"/>
                </a:cubicBezTo>
                <a:cubicBezTo>
                  <a:pt x="3487" y="8472"/>
                  <a:pt x="3293" y="8422"/>
                  <a:pt x="3028" y="8543"/>
                </a:cubicBezTo>
                <a:cubicBezTo>
                  <a:pt x="2908" y="8598"/>
                  <a:pt x="2747" y="8543"/>
                  <a:pt x="2189" y="8258"/>
                </a:cubicBezTo>
                <a:cubicBezTo>
                  <a:pt x="1856" y="8088"/>
                  <a:pt x="1619" y="7982"/>
                  <a:pt x="1610" y="7998"/>
                </a:cubicBezTo>
                <a:close/>
                <a:moveTo>
                  <a:pt x="0" y="8949"/>
                </a:moveTo>
                <a:cubicBezTo>
                  <a:pt x="1" y="8953"/>
                  <a:pt x="3" y="8960"/>
                  <a:pt x="4" y="8964"/>
                </a:cubicBezTo>
                <a:cubicBezTo>
                  <a:pt x="89" y="8996"/>
                  <a:pt x="294" y="9056"/>
                  <a:pt x="610" y="9130"/>
                </a:cubicBezTo>
                <a:cubicBezTo>
                  <a:pt x="812" y="9178"/>
                  <a:pt x="894" y="9205"/>
                  <a:pt x="1054" y="9247"/>
                </a:cubicBezTo>
                <a:cubicBezTo>
                  <a:pt x="1055" y="9247"/>
                  <a:pt x="1058" y="9246"/>
                  <a:pt x="1059" y="9247"/>
                </a:cubicBezTo>
                <a:cubicBezTo>
                  <a:pt x="1098" y="9254"/>
                  <a:pt x="1136" y="9263"/>
                  <a:pt x="1175" y="9276"/>
                </a:cubicBezTo>
                <a:cubicBezTo>
                  <a:pt x="1274" y="9303"/>
                  <a:pt x="1468" y="9349"/>
                  <a:pt x="1498" y="9361"/>
                </a:cubicBezTo>
                <a:cubicBezTo>
                  <a:pt x="1712" y="9442"/>
                  <a:pt x="2407" y="9468"/>
                  <a:pt x="2499" y="9399"/>
                </a:cubicBezTo>
                <a:cubicBezTo>
                  <a:pt x="2547" y="9362"/>
                  <a:pt x="2729" y="9393"/>
                  <a:pt x="2992" y="9487"/>
                </a:cubicBezTo>
                <a:lnTo>
                  <a:pt x="3405" y="9635"/>
                </a:lnTo>
                <a:lnTo>
                  <a:pt x="3566" y="9521"/>
                </a:lnTo>
                <a:lnTo>
                  <a:pt x="3732" y="9403"/>
                </a:lnTo>
                <a:lnTo>
                  <a:pt x="4324" y="9591"/>
                </a:lnTo>
                <a:cubicBezTo>
                  <a:pt x="4952" y="9790"/>
                  <a:pt x="5218" y="9834"/>
                  <a:pt x="4979" y="9699"/>
                </a:cubicBezTo>
                <a:cubicBezTo>
                  <a:pt x="4900" y="9654"/>
                  <a:pt x="4779" y="9616"/>
                  <a:pt x="4706" y="9616"/>
                </a:cubicBezTo>
                <a:cubicBezTo>
                  <a:pt x="4633" y="9616"/>
                  <a:pt x="4369" y="9551"/>
                  <a:pt x="4123" y="9473"/>
                </a:cubicBezTo>
                <a:lnTo>
                  <a:pt x="3679" y="9331"/>
                </a:lnTo>
                <a:lnTo>
                  <a:pt x="3477" y="9454"/>
                </a:lnTo>
                <a:cubicBezTo>
                  <a:pt x="3352" y="9531"/>
                  <a:pt x="3252" y="9554"/>
                  <a:pt x="3203" y="9517"/>
                </a:cubicBezTo>
                <a:cubicBezTo>
                  <a:pt x="3161" y="9485"/>
                  <a:pt x="2889" y="9384"/>
                  <a:pt x="2597" y="9291"/>
                </a:cubicBezTo>
                <a:cubicBezTo>
                  <a:pt x="2069" y="9123"/>
                  <a:pt x="2064" y="9122"/>
                  <a:pt x="1898" y="9234"/>
                </a:cubicBezTo>
                <a:cubicBezTo>
                  <a:pt x="1731" y="9346"/>
                  <a:pt x="1727" y="9346"/>
                  <a:pt x="852" y="9130"/>
                </a:cubicBezTo>
                <a:cubicBezTo>
                  <a:pt x="431" y="9026"/>
                  <a:pt x="106" y="8960"/>
                  <a:pt x="0" y="8949"/>
                </a:cubicBezTo>
                <a:close/>
                <a:moveTo>
                  <a:pt x="3602" y="9918"/>
                </a:moveTo>
                <a:cubicBezTo>
                  <a:pt x="3230" y="9925"/>
                  <a:pt x="3147" y="9962"/>
                  <a:pt x="3360" y="10024"/>
                </a:cubicBezTo>
                <a:cubicBezTo>
                  <a:pt x="3421" y="10041"/>
                  <a:pt x="3441" y="10090"/>
                  <a:pt x="3405" y="10134"/>
                </a:cubicBezTo>
                <a:cubicBezTo>
                  <a:pt x="3355" y="10195"/>
                  <a:pt x="3438" y="10214"/>
                  <a:pt x="3750" y="10214"/>
                </a:cubicBezTo>
                <a:cubicBezTo>
                  <a:pt x="3976" y="10214"/>
                  <a:pt x="4195" y="10241"/>
                  <a:pt x="4239" y="10275"/>
                </a:cubicBezTo>
                <a:cubicBezTo>
                  <a:pt x="4288" y="10312"/>
                  <a:pt x="4381" y="10268"/>
                  <a:pt x="4473" y="10165"/>
                </a:cubicBezTo>
                <a:cubicBezTo>
                  <a:pt x="4559" y="10069"/>
                  <a:pt x="4710" y="9996"/>
                  <a:pt x="4822" y="9996"/>
                </a:cubicBezTo>
                <a:cubicBezTo>
                  <a:pt x="4931" y="9996"/>
                  <a:pt x="4992" y="9983"/>
                  <a:pt x="4957" y="9967"/>
                </a:cubicBezTo>
                <a:cubicBezTo>
                  <a:pt x="4922" y="9950"/>
                  <a:pt x="4521" y="9930"/>
                  <a:pt x="4069" y="9920"/>
                </a:cubicBezTo>
                <a:cubicBezTo>
                  <a:pt x="3881" y="9916"/>
                  <a:pt x="3726" y="9916"/>
                  <a:pt x="3602" y="9918"/>
                </a:cubicBezTo>
                <a:close/>
                <a:moveTo>
                  <a:pt x="1880" y="10053"/>
                </a:moveTo>
                <a:cubicBezTo>
                  <a:pt x="1861" y="10061"/>
                  <a:pt x="1892" y="10082"/>
                  <a:pt x="1960" y="10121"/>
                </a:cubicBezTo>
                <a:cubicBezTo>
                  <a:pt x="2178" y="10246"/>
                  <a:pt x="2030" y="10322"/>
                  <a:pt x="1575" y="10322"/>
                </a:cubicBezTo>
                <a:cubicBezTo>
                  <a:pt x="1360" y="10322"/>
                  <a:pt x="1160" y="10341"/>
                  <a:pt x="1130" y="10364"/>
                </a:cubicBezTo>
                <a:cubicBezTo>
                  <a:pt x="1101" y="10386"/>
                  <a:pt x="1369" y="10396"/>
                  <a:pt x="1727" y="10385"/>
                </a:cubicBezTo>
                <a:cubicBezTo>
                  <a:pt x="2191" y="10371"/>
                  <a:pt x="2419" y="10337"/>
                  <a:pt x="2526" y="10267"/>
                </a:cubicBezTo>
                <a:cubicBezTo>
                  <a:pt x="2546" y="10249"/>
                  <a:pt x="2572" y="10231"/>
                  <a:pt x="2611" y="10216"/>
                </a:cubicBezTo>
                <a:cubicBezTo>
                  <a:pt x="2631" y="10208"/>
                  <a:pt x="2660" y="10203"/>
                  <a:pt x="2687" y="10197"/>
                </a:cubicBezTo>
                <a:cubicBezTo>
                  <a:pt x="2766" y="10171"/>
                  <a:pt x="2856" y="10151"/>
                  <a:pt x="2934" y="10144"/>
                </a:cubicBezTo>
                <a:cubicBezTo>
                  <a:pt x="3107" y="10128"/>
                  <a:pt x="3056" y="10118"/>
                  <a:pt x="2786" y="10113"/>
                </a:cubicBezTo>
                <a:cubicBezTo>
                  <a:pt x="2564" y="10108"/>
                  <a:pt x="2254" y="10088"/>
                  <a:pt x="2095" y="10068"/>
                </a:cubicBezTo>
                <a:cubicBezTo>
                  <a:pt x="1967" y="10052"/>
                  <a:pt x="1898" y="10046"/>
                  <a:pt x="1880" y="10053"/>
                </a:cubicBezTo>
                <a:close/>
                <a:moveTo>
                  <a:pt x="772" y="10322"/>
                </a:moveTo>
                <a:cubicBezTo>
                  <a:pt x="744" y="10322"/>
                  <a:pt x="690" y="10347"/>
                  <a:pt x="650" y="10377"/>
                </a:cubicBezTo>
                <a:cubicBezTo>
                  <a:pt x="611" y="10406"/>
                  <a:pt x="637" y="10431"/>
                  <a:pt x="704" y="10431"/>
                </a:cubicBezTo>
                <a:cubicBezTo>
                  <a:pt x="772" y="10431"/>
                  <a:pt x="825" y="10406"/>
                  <a:pt x="825" y="10377"/>
                </a:cubicBezTo>
                <a:cubicBezTo>
                  <a:pt x="825" y="10347"/>
                  <a:pt x="800" y="10322"/>
                  <a:pt x="772" y="10322"/>
                </a:cubicBezTo>
                <a:close/>
                <a:moveTo>
                  <a:pt x="2727" y="13971"/>
                </a:moveTo>
                <a:cubicBezTo>
                  <a:pt x="2702" y="13977"/>
                  <a:pt x="2892" y="14049"/>
                  <a:pt x="3302" y="14185"/>
                </a:cubicBezTo>
                <a:cubicBezTo>
                  <a:pt x="3669" y="14306"/>
                  <a:pt x="4082" y="14401"/>
                  <a:pt x="4217" y="14396"/>
                </a:cubicBezTo>
                <a:cubicBezTo>
                  <a:pt x="4352" y="14391"/>
                  <a:pt x="4512" y="14392"/>
                  <a:pt x="4576" y="14400"/>
                </a:cubicBezTo>
                <a:cubicBezTo>
                  <a:pt x="4639" y="14408"/>
                  <a:pt x="4750" y="14418"/>
                  <a:pt x="4822" y="14421"/>
                </a:cubicBezTo>
                <a:cubicBezTo>
                  <a:pt x="4895" y="14424"/>
                  <a:pt x="5062" y="14486"/>
                  <a:pt x="5190" y="14561"/>
                </a:cubicBezTo>
                <a:lnTo>
                  <a:pt x="5424" y="14696"/>
                </a:lnTo>
                <a:lnTo>
                  <a:pt x="5706" y="14571"/>
                </a:lnTo>
                <a:lnTo>
                  <a:pt x="5989" y="14446"/>
                </a:lnTo>
                <a:lnTo>
                  <a:pt x="6321" y="14634"/>
                </a:lnTo>
                <a:cubicBezTo>
                  <a:pt x="6504" y="14738"/>
                  <a:pt x="6729" y="14827"/>
                  <a:pt x="6823" y="14829"/>
                </a:cubicBezTo>
                <a:cubicBezTo>
                  <a:pt x="6920" y="14831"/>
                  <a:pt x="6787" y="14734"/>
                  <a:pt x="6514" y="14605"/>
                </a:cubicBezTo>
                <a:cubicBezTo>
                  <a:pt x="6059" y="14391"/>
                  <a:pt x="6016" y="14381"/>
                  <a:pt x="5818" y="14465"/>
                </a:cubicBezTo>
                <a:cubicBezTo>
                  <a:pt x="5622" y="14549"/>
                  <a:pt x="5584" y="14545"/>
                  <a:pt x="5235" y="14417"/>
                </a:cubicBezTo>
                <a:cubicBezTo>
                  <a:pt x="5030" y="14341"/>
                  <a:pt x="4894" y="14259"/>
                  <a:pt x="4930" y="14231"/>
                </a:cubicBezTo>
                <a:cubicBezTo>
                  <a:pt x="5074" y="14121"/>
                  <a:pt x="4612" y="14118"/>
                  <a:pt x="4365" y="14227"/>
                </a:cubicBezTo>
                <a:lnTo>
                  <a:pt x="4105" y="14341"/>
                </a:lnTo>
                <a:lnTo>
                  <a:pt x="3441" y="14151"/>
                </a:lnTo>
                <a:cubicBezTo>
                  <a:pt x="2994" y="14024"/>
                  <a:pt x="2753" y="13965"/>
                  <a:pt x="2727" y="13971"/>
                </a:cubicBezTo>
                <a:close/>
                <a:moveTo>
                  <a:pt x="3674" y="14977"/>
                </a:moveTo>
                <a:cubicBezTo>
                  <a:pt x="3612" y="14978"/>
                  <a:pt x="3578" y="14990"/>
                  <a:pt x="3557" y="15015"/>
                </a:cubicBezTo>
                <a:cubicBezTo>
                  <a:pt x="3526" y="15053"/>
                  <a:pt x="3632" y="15074"/>
                  <a:pt x="3822" y="15082"/>
                </a:cubicBezTo>
                <a:cubicBezTo>
                  <a:pt x="3844" y="15083"/>
                  <a:pt x="3871" y="15084"/>
                  <a:pt x="3898" y="15086"/>
                </a:cubicBezTo>
                <a:cubicBezTo>
                  <a:pt x="3900" y="15087"/>
                  <a:pt x="3901" y="15086"/>
                  <a:pt x="3903" y="15086"/>
                </a:cubicBezTo>
                <a:cubicBezTo>
                  <a:pt x="4376" y="15093"/>
                  <a:pt x="4387" y="15075"/>
                  <a:pt x="3952" y="15004"/>
                </a:cubicBezTo>
                <a:cubicBezTo>
                  <a:pt x="3827" y="14983"/>
                  <a:pt x="3736" y="14975"/>
                  <a:pt x="3674" y="14977"/>
                </a:cubicBezTo>
                <a:close/>
                <a:moveTo>
                  <a:pt x="5383" y="14981"/>
                </a:moveTo>
                <a:cubicBezTo>
                  <a:pt x="5290" y="14979"/>
                  <a:pt x="5241" y="15005"/>
                  <a:pt x="5204" y="15070"/>
                </a:cubicBezTo>
                <a:cubicBezTo>
                  <a:pt x="5137" y="15186"/>
                  <a:pt x="4996" y="15200"/>
                  <a:pt x="4576" y="15133"/>
                </a:cubicBezTo>
                <a:cubicBezTo>
                  <a:pt x="4420" y="15108"/>
                  <a:pt x="4440" y="15123"/>
                  <a:pt x="4634" y="15179"/>
                </a:cubicBezTo>
                <a:cubicBezTo>
                  <a:pt x="5019" y="15290"/>
                  <a:pt x="5458" y="15294"/>
                  <a:pt x="5370" y="15186"/>
                </a:cubicBezTo>
                <a:cubicBezTo>
                  <a:pt x="5331" y="15138"/>
                  <a:pt x="5387" y="15089"/>
                  <a:pt x="5509" y="15067"/>
                </a:cubicBezTo>
                <a:cubicBezTo>
                  <a:pt x="5701" y="15033"/>
                  <a:pt x="5699" y="15028"/>
                  <a:pt x="5491" y="14993"/>
                </a:cubicBezTo>
                <a:cubicBezTo>
                  <a:pt x="5449" y="14987"/>
                  <a:pt x="5414" y="14982"/>
                  <a:pt x="5383" y="14981"/>
                </a:cubicBezTo>
                <a:close/>
                <a:moveTo>
                  <a:pt x="5868" y="15055"/>
                </a:moveTo>
                <a:cubicBezTo>
                  <a:pt x="5810" y="15055"/>
                  <a:pt x="5803" y="15071"/>
                  <a:pt x="5845" y="15103"/>
                </a:cubicBezTo>
                <a:cubicBezTo>
                  <a:pt x="5884" y="15133"/>
                  <a:pt x="6029" y="15156"/>
                  <a:pt x="6168" y="15154"/>
                </a:cubicBezTo>
                <a:cubicBezTo>
                  <a:pt x="6412" y="15150"/>
                  <a:pt x="6418" y="15148"/>
                  <a:pt x="6195" y="15103"/>
                </a:cubicBezTo>
                <a:cubicBezTo>
                  <a:pt x="6036" y="15071"/>
                  <a:pt x="5925" y="15055"/>
                  <a:pt x="5868" y="15055"/>
                </a:cubicBezTo>
                <a:close/>
                <a:moveTo>
                  <a:pt x="1750" y="15057"/>
                </a:moveTo>
                <a:cubicBezTo>
                  <a:pt x="1697" y="15057"/>
                  <a:pt x="1646" y="15060"/>
                  <a:pt x="1606" y="15067"/>
                </a:cubicBezTo>
                <a:cubicBezTo>
                  <a:pt x="1596" y="15069"/>
                  <a:pt x="1594" y="15072"/>
                  <a:pt x="1588" y="15074"/>
                </a:cubicBezTo>
                <a:cubicBezTo>
                  <a:pt x="1614" y="15082"/>
                  <a:pt x="1643" y="15084"/>
                  <a:pt x="1673" y="15091"/>
                </a:cubicBezTo>
                <a:cubicBezTo>
                  <a:pt x="1699" y="15092"/>
                  <a:pt x="1713" y="15095"/>
                  <a:pt x="1750" y="15095"/>
                </a:cubicBezTo>
                <a:cubicBezTo>
                  <a:pt x="1908" y="15095"/>
                  <a:pt x="1972" y="15082"/>
                  <a:pt x="1893" y="15067"/>
                </a:cubicBezTo>
                <a:cubicBezTo>
                  <a:pt x="1853" y="15060"/>
                  <a:pt x="1802" y="15057"/>
                  <a:pt x="1750" y="15057"/>
                </a:cubicBezTo>
                <a:close/>
                <a:moveTo>
                  <a:pt x="2315" y="15110"/>
                </a:moveTo>
                <a:cubicBezTo>
                  <a:pt x="2275" y="15109"/>
                  <a:pt x="2231" y="15112"/>
                  <a:pt x="2189" y="15120"/>
                </a:cubicBezTo>
                <a:cubicBezTo>
                  <a:pt x="2161" y="15126"/>
                  <a:pt x="2164" y="15131"/>
                  <a:pt x="2158" y="15135"/>
                </a:cubicBezTo>
                <a:cubicBezTo>
                  <a:pt x="2233" y="15138"/>
                  <a:pt x="2352" y="15146"/>
                  <a:pt x="2396" y="15146"/>
                </a:cubicBezTo>
                <a:cubicBezTo>
                  <a:pt x="2419" y="15140"/>
                  <a:pt x="2427" y="15133"/>
                  <a:pt x="2409" y="15124"/>
                </a:cubicBezTo>
                <a:cubicBezTo>
                  <a:pt x="2390" y="15115"/>
                  <a:pt x="2355" y="15110"/>
                  <a:pt x="2315" y="15110"/>
                </a:cubicBezTo>
                <a:close/>
                <a:moveTo>
                  <a:pt x="2893" y="15165"/>
                </a:moveTo>
                <a:cubicBezTo>
                  <a:pt x="2858" y="15164"/>
                  <a:pt x="2819" y="15169"/>
                  <a:pt x="2781" y="15175"/>
                </a:cubicBezTo>
                <a:cubicBezTo>
                  <a:pt x="2760" y="15185"/>
                  <a:pt x="2744" y="15192"/>
                  <a:pt x="2736" y="15198"/>
                </a:cubicBezTo>
                <a:cubicBezTo>
                  <a:pt x="2754" y="15203"/>
                  <a:pt x="2779" y="15208"/>
                  <a:pt x="2835" y="15209"/>
                </a:cubicBezTo>
                <a:cubicBezTo>
                  <a:pt x="2957" y="15211"/>
                  <a:pt x="3026" y="15197"/>
                  <a:pt x="2988" y="15179"/>
                </a:cubicBezTo>
                <a:cubicBezTo>
                  <a:pt x="2968" y="15170"/>
                  <a:pt x="2934" y="15165"/>
                  <a:pt x="2893" y="15165"/>
                </a:cubicBezTo>
                <a:close/>
                <a:moveTo>
                  <a:pt x="3544" y="15186"/>
                </a:moveTo>
                <a:cubicBezTo>
                  <a:pt x="3513" y="15182"/>
                  <a:pt x="3470" y="15183"/>
                  <a:pt x="3423" y="15192"/>
                </a:cubicBezTo>
                <a:cubicBezTo>
                  <a:pt x="3328" y="15209"/>
                  <a:pt x="3248" y="15233"/>
                  <a:pt x="3248" y="15245"/>
                </a:cubicBezTo>
                <a:cubicBezTo>
                  <a:pt x="3248" y="15245"/>
                  <a:pt x="3252" y="15246"/>
                  <a:pt x="3252" y="15247"/>
                </a:cubicBezTo>
                <a:cubicBezTo>
                  <a:pt x="3451" y="15264"/>
                  <a:pt x="3539" y="15255"/>
                  <a:pt x="3589" y="15207"/>
                </a:cubicBezTo>
                <a:cubicBezTo>
                  <a:pt x="3583" y="15197"/>
                  <a:pt x="3569" y="15189"/>
                  <a:pt x="3544" y="15186"/>
                </a:cubicBezTo>
                <a:close/>
                <a:moveTo>
                  <a:pt x="6698" y="15437"/>
                </a:moveTo>
                <a:cubicBezTo>
                  <a:pt x="6635" y="15437"/>
                  <a:pt x="6570" y="15439"/>
                  <a:pt x="6514" y="15445"/>
                </a:cubicBezTo>
                <a:cubicBezTo>
                  <a:pt x="6401" y="15459"/>
                  <a:pt x="6462" y="15472"/>
                  <a:pt x="6653" y="15473"/>
                </a:cubicBezTo>
                <a:cubicBezTo>
                  <a:pt x="6808" y="15474"/>
                  <a:pt x="6891" y="15467"/>
                  <a:pt x="6877" y="15456"/>
                </a:cubicBezTo>
                <a:lnTo>
                  <a:pt x="6783" y="15443"/>
                </a:lnTo>
                <a:cubicBezTo>
                  <a:pt x="6754" y="15441"/>
                  <a:pt x="6731" y="15437"/>
                  <a:pt x="6698" y="15437"/>
                </a:cubicBezTo>
                <a:close/>
                <a:moveTo>
                  <a:pt x="6047" y="15502"/>
                </a:moveTo>
                <a:cubicBezTo>
                  <a:pt x="6019" y="15499"/>
                  <a:pt x="5915" y="15506"/>
                  <a:pt x="5729" y="15519"/>
                </a:cubicBezTo>
                <a:cubicBezTo>
                  <a:pt x="5475" y="15538"/>
                  <a:pt x="5250" y="15579"/>
                  <a:pt x="5226" y="15608"/>
                </a:cubicBezTo>
                <a:cubicBezTo>
                  <a:pt x="5202" y="15637"/>
                  <a:pt x="5080" y="15709"/>
                  <a:pt x="4953" y="15769"/>
                </a:cubicBezTo>
                <a:lnTo>
                  <a:pt x="4719" y="15878"/>
                </a:lnTo>
                <a:lnTo>
                  <a:pt x="5343" y="15845"/>
                </a:lnTo>
                <a:cubicBezTo>
                  <a:pt x="5679" y="15827"/>
                  <a:pt x="5964" y="15814"/>
                  <a:pt x="5998" y="15813"/>
                </a:cubicBezTo>
                <a:cubicBezTo>
                  <a:pt x="6000" y="15811"/>
                  <a:pt x="6000" y="15807"/>
                  <a:pt x="6002" y="15805"/>
                </a:cubicBezTo>
                <a:cubicBezTo>
                  <a:pt x="6010" y="15796"/>
                  <a:pt x="5953" y="15757"/>
                  <a:pt x="5850" y="15703"/>
                </a:cubicBezTo>
                <a:cubicBezTo>
                  <a:pt x="5649" y="15599"/>
                  <a:pt x="5650" y="15593"/>
                  <a:pt x="5917" y="15541"/>
                </a:cubicBezTo>
                <a:cubicBezTo>
                  <a:pt x="6028" y="15519"/>
                  <a:pt x="6075" y="15506"/>
                  <a:pt x="6047" y="15502"/>
                </a:cubicBezTo>
                <a:close/>
                <a:moveTo>
                  <a:pt x="4208" y="15866"/>
                </a:moveTo>
                <a:lnTo>
                  <a:pt x="3885" y="15868"/>
                </a:lnTo>
                <a:lnTo>
                  <a:pt x="4145" y="15961"/>
                </a:lnTo>
                <a:cubicBezTo>
                  <a:pt x="4349" y="16035"/>
                  <a:pt x="4378" y="16071"/>
                  <a:pt x="4271" y="16121"/>
                </a:cubicBezTo>
                <a:cubicBezTo>
                  <a:pt x="4163" y="16172"/>
                  <a:pt x="4215" y="16186"/>
                  <a:pt x="4499" y="16176"/>
                </a:cubicBezTo>
                <a:cubicBezTo>
                  <a:pt x="4921" y="16162"/>
                  <a:pt x="4964" y="16111"/>
                  <a:pt x="4630" y="16026"/>
                </a:cubicBezTo>
                <a:cubicBezTo>
                  <a:pt x="4501" y="15994"/>
                  <a:pt x="4426" y="15945"/>
                  <a:pt x="4464" y="15916"/>
                </a:cubicBezTo>
                <a:cubicBezTo>
                  <a:pt x="4501" y="15888"/>
                  <a:pt x="4386" y="15865"/>
                  <a:pt x="4208" y="15866"/>
                </a:cubicBezTo>
                <a:close/>
                <a:moveTo>
                  <a:pt x="3934" y="16197"/>
                </a:moveTo>
                <a:cubicBezTo>
                  <a:pt x="3894" y="16197"/>
                  <a:pt x="3846" y="16200"/>
                  <a:pt x="3804" y="16208"/>
                </a:cubicBezTo>
                <a:cubicBezTo>
                  <a:pt x="3712" y="16225"/>
                  <a:pt x="3737" y="16237"/>
                  <a:pt x="3871" y="16240"/>
                </a:cubicBezTo>
                <a:cubicBezTo>
                  <a:pt x="3993" y="16242"/>
                  <a:pt x="4062" y="16230"/>
                  <a:pt x="4024" y="16212"/>
                </a:cubicBezTo>
                <a:cubicBezTo>
                  <a:pt x="4005" y="16203"/>
                  <a:pt x="3974" y="16198"/>
                  <a:pt x="3934" y="16197"/>
                </a:cubicBezTo>
                <a:close/>
                <a:moveTo>
                  <a:pt x="15333" y="17395"/>
                </a:moveTo>
                <a:cubicBezTo>
                  <a:pt x="15386" y="17395"/>
                  <a:pt x="15438" y="17399"/>
                  <a:pt x="15481" y="17412"/>
                </a:cubicBezTo>
                <a:cubicBezTo>
                  <a:pt x="15549" y="17431"/>
                  <a:pt x="15571" y="17471"/>
                  <a:pt x="15535" y="17498"/>
                </a:cubicBezTo>
                <a:cubicBezTo>
                  <a:pt x="15447" y="17565"/>
                  <a:pt x="15168" y="17563"/>
                  <a:pt x="15077" y="17494"/>
                </a:cubicBezTo>
                <a:cubicBezTo>
                  <a:pt x="15012" y="17444"/>
                  <a:pt x="15176" y="17395"/>
                  <a:pt x="15333" y="17395"/>
                </a:cubicBezTo>
                <a:close/>
              </a:path>
            </a:pathLst>
          </a:cu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9739979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06"/>
          <p:cNvSpPr txBox="1">
            <a:spLocks/>
          </p:cNvSpPr>
          <p:nvPr/>
        </p:nvSpPr>
        <p:spPr>
          <a:xfrm>
            <a:off x="807762" y="1124744"/>
            <a:ext cx="7724678" cy="4250454"/>
          </a:xfrm>
          <a:prstGeom prst="rect">
            <a:avLst/>
          </a:prstGeom>
        </p:spPr>
        <p:txBody>
          <a:bodyPr/>
          <a:lstStyle>
            <a:lvl1pPr marL="342900" indent="-228600" algn="r" defTabSz="914400" rtl="1"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r" defTabSz="914400" rtl="1"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r" defTabSz="914400" rtl="1"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lgn="l" rtl="0">
              <a:lnSpc>
                <a:spcPct val="90000"/>
              </a:lnSpc>
              <a:spcBef>
                <a:spcPts val="2000"/>
              </a:spcBef>
              <a:buClrTx/>
              <a:buFont typeface="Arial" pitchFamily="34" charset="0"/>
              <a:buNone/>
              <a:defRPr sz="3000" spc="59">
                <a:solidFill>
                  <a:schemeClr val="accent5">
                    <a:satOff val="-8700"/>
                    <a:lumOff val="-21853"/>
                  </a:schemeClr>
                </a:solidFill>
                <a:latin typeface="Avenir Heavy"/>
                <a:ea typeface="Avenir Heavy"/>
                <a:cs typeface="Avenir Heavy"/>
                <a:sym typeface="Avenir Heavy"/>
              </a:defRPr>
            </a:pPr>
            <a:r>
              <a:rPr lang="en-US" b="1" spc="59" dirty="0" smtClean="0">
                <a:solidFill>
                  <a:schemeClr val="accent5">
                    <a:satOff val="-8700"/>
                    <a:lumOff val="-21853"/>
                  </a:schemeClr>
                </a:solidFill>
                <a:ea typeface="Avenir Heavy"/>
                <a:cs typeface="Avenir Heavy"/>
                <a:sym typeface="Avenir Heavy"/>
              </a:rPr>
              <a:t>Rheumatoid arthritis:</a:t>
            </a:r>
            <a:endParaRPr lang="en-US" b="1" spc="59" dirty="0" smtClean="0">
              <a:solidFill>
                <a:srgbClr val="FF2600"/>
              </a:solidFill>
              <a:ea typeface="Avenir Heavy"/>
              <a:cs typeface="Avenir Heavy"/>
              <a:sym typeface="Avenir Heavy"/>
            </a:endParaRPr>
          </a:p>
          <a:p>
            <a:pPr algn="l" rtl="0">
              <a:lnSpc>
                <a:spcPct val="90000"/>
              </a:lnSpc>
              <a:spcBef>
                <a:spcPts val="2000"/>
              </a:spcBef>
              <a:defRPr>
                <a:solidFill>
                  <a:srgbClr val="000000"/>
                </a:solidFill>
              </a:defRPr>
            </a:pPr>
            <a:r>
              <a:rPr lang="en-US" sz="2000" b="1" dirty="0" smtClean="0">
                <a:solidFill>
                  <a:srgbClr val="000000"/>
                </a:solidFill>
              </a:rPr>
              <a:t>Obesity has been shown to increase the risk of rheumatoid arthritis (RA). </a:t>
            </a:r>
          </a:p>
          <a:p>
            <a:pPr algn="l" rtl="0">
              <a:lnSpc>
                <a:spcPct val="90000"/>
              </a:lnSpc>
              <a:spcBef>
                <a:spcPts val="2000"/>
              </a:spcBef>
              <a:defRPr>
                <a:solidFill>
                  <a:srgbClr val="000000"/>
                </a:solidFill>
              </a:defRPr>
            </a:pPr>
            <a:r>
              <a:rPr lang="en-US" sz="2000" b="1" dirty="0" smtClean="0">
                <a:solidFill>
                  <a:srgbClr val="000000"/>
                </a:solidFill>
              </a:rPr>
              <a:t>A meta-analysis of 13 studies, involving 400,609 participants, found that the </a:t>
            </a:r>
            <a:r>
              <a:rPr lang="en-US" sz="2000" b="1" dirty="0" smtClean="0">
                <a:solidFill>
                  <a:srgbClr val="FF9300"/>
                </a:solidFill>
              </a:rPr>
              <a:t>relative risk RA was 1.21 for patients who were obese and 1.05  for patients who were             overweight.</a:t>
            </a:r>
            <a:r>
              <a:rPr lang="en-US" sz="2000" b="1" dirty="0" smtClean="0">
                <a:solidFill>
                  <a:srgbClr val="000000"/>
                </a:solidFill>
              </a:rPr>
              <a:t> </a:t>
            </a:r>
          </a:p>
          <a:p>
            <a:pPr algn="l" rtl="0">
              <a:lnSpc>
                <a:spcPct val="90000"/>
              </a:lnSpc>
              <a:spcBef>
                <a:spcPts val="2000"/>
              </a:spcBef>
              <a:defRPr>
                <a:solidFill>
                  <a:srgbClr val="000000"/>
                </a:solidFill>
              </a:defRPr>
            </a:pPr>
            <a:r>
              <a:rPr lang="en-US" sz="2000" b="1" dirty="0" smtClean="0">
                <a:solidFill>
                  <a:srgbClr val="000000"/>
                </a:solidFill>
              </a:rPr>
              <a:t>A </a:t>
            </a:r>
            <a:r>
              <a:rPr lang="en-US" sz="2000" b="1" dirty="0" smtClean="0">
                <a:solidFill>
                  <a:srgbClr val="FF7E79"/>
                </a:solidFill>
              </a:rPr>
              <a:t>13% increase in the risk of RA</a:t>
            </a:r>
            <a:r>
              <a:rPr lang="en-US" sz="2000" b="1" dirty="0" smtClean="0">
                <a:solidFill>
                  <a:srgbClr val="000000"/>
                </a:solidFill>
              </a:rPr>
              <a:t> was seen</a:t>
            </a:r>
            <a:r>
              <a:rPr lang="en-US" sz="2000" b="1" dirty="0" smtClean="0">
                <a:solidFill>
                  <a:srgbClr val="FF7E79"/>
                </a:solidFill>
              </a:rPr>
              <a:t> for                          every 5 kg/m2 increase in BMI</a:t>
            </a:r>
            <a:endParaRPr lang="en-US" sz="2000" b="1" dirty="0">
              <a:solidFill>
                <a:srgbClr val="FF7E79"/>
              </a:solidFill>
            </a:endParaRPr>
          </a:p>
        </p:txBody>
      </p:sp>
      <p:pic>
        <p:nvPicPr>
          <p:cNvPr id="3" name="pasted-image.tiff"/>
          <p:cNvPicPr>
            <a:picLocks noChangeAspect="1"/>
          </p:cNvPicPr>
          <p:nvPr/>
        </p:nvPicPr>
        <p:blipFill>
          <a:blip r:embed="rId2">
            <a:extLst/>
          </a:blip>
          <a:srcRect l="72" t="144" r="6" b="125"/>
          <a:stretch>
            <a:fillRect/>
          </a:stretch>
        </p:blipFill>
        <p:spPr>
          <a:xfrm>
            <a:off x="6732240" y="3636037"/>
            <a:ext cx="1906266" cy="2961315"/>
          </a:xfrm>
          <a:custGeom>
            <a:avLst/>
            <a:gdLst/>
            <a:ahLst/>
            <a:cxnLst>
              <a:cxn ang="0">
                <a:pos x="wd2" y="hd2"/>
              </a:cxn>
              <a:cxn ang="5400000">
                <a:pos x="wd2" y="hd2"/>
              </a:cxn>
              <a:cxn ang="10800000">
                <a:pos x="wd2" y="hd2"/>
              </a:cxn>
              <a:cxn ang="16200000">
                <a:pos x="wd2" y="hd2"/>
              </a:cxn>
            </a:cxnLst>
            <a:rect l="0" t="0" r="r" b="b"/>
            <a:pathLst>
              <a:path w="21600" h="21600" extrusionOk="0">
                <a:moveTo>
                  <a:pt x="14357" y="0"/>
                </a:moveTo>
                <a:cubicBezTo>
                  <a:pt x="14160" y="6"/>
                  <a:pt x="14044" y="13"/>
                  <a:pt x="14023" y="20"/>
                </a:cubicBezTo>
                <a:cubicBezTo>
                  <a:pt x="13673" y="143"/>
                  <a:pt x="11941" y="562"/>
                  <a:pt x="11882" y="538"/>
                </a:cubicBezTo>
                <a:cubicBezTo>
                  <a:pt x="11846" y="523"/>
                  <a:pt x="11722" y="573"/>
                  <a:pt x="11605" y="648"/>
                </a:cubicBezTo>
                <a:cubicBezTo>
                  <a:pt x="11470" y="736"/>
                  <a:pt x="11299" y="785"/>
                  <a:pt x="11132" y="785"/>
                </a:cubicBezTo>
                <a:cubicBezTo>
                  <a:pt x="10469" y="785"/>
                  <a:pt x="9759" y="1310"/>
                  <a:pt x="10300" y="1401"/>
                </a:cubicBezTo>
                <a:cubicBezTo>
                  <a:pt x="10478" y="1431"/>
                  <a:pt x="10481" y="1445"/>
                  <a:pt x="10420" y="2129"/>
                </a:cubicBezTo>
                <a:cubicBezTo>
                  <a:pt x="10387" y="2512"/>
                  <a:pt x="10334" y="2935"/>
                  <a:pt x="10303" y="3070"/>
                </a:cubicBezTo>
                <a:cubicBezTo>
                  <a:pt x="10247" y="3308"/>
                  <a:pt x="10234" y="3317"/>
                  <a:pt x="9896" y="3346"/>
                </a:cubicBezTo>
                <a:cubicBezTo>
                  <a:pt x="9705" y="3362"/>
                  <a:pt x="9444" y="3419"/>
                  <a:pt x="9318" y="3473"/>
                </a:cubicBezTo>
                <a:cubicBezTo>
                  <a:pt x="8994" y="3609"/>
                  <a:pt x="8734" y="4012"/>
                  <a:pt x="8733" y="4376"/>
                </a:cubicBezTo>
                <a:cubicBezTo>
                  <a:pt x="8733" y="4968"/>
                  <a:pt x="9254" y="5341"/>
                  <a:pt x="10179" y="5405"/>
                </a:cubicBezTo>
                <a:cubicBezTo>
                  <a:pt x="10588" y="5433"/>
                  <a:pt x="10668" y="5454"/>
                  <a:pt x="10668" y="5544"/>
                </a:cubicBezTo>
                <a:cubicBezTo>
                  <a:pt x="10668" y="5631"/>
                  <a:pt x="10546" y="5673"/>
                  <a:pt x="10033" y="5765"/>
                </a:cubicBezTo>
                <a:cubicBezTo>
                  <a:pt x="7165" y="6280"/>
                  <a:pt x="4391" y="7503"/>
                  <a:pt x="2980" y="8872"/>
                </a:cubicBezTo>
                <a:cubicBezTo>
                  <a:pt x="2294" y="9537"/>
                  <a:pt x="1739" y="10477"/>
                  <a:pt x="1620" y="11172"/>
                </a:cubicBezTo>
                <a:cubicBezTo>
                  <a:pt x="1591" y="11340"/>
                  <a:pt x="1494" y="11555"/>
                  <a:pt x="1407" y="11649"/>
                </a:cubicBezTo>
                <a:cubicBezTo>
                  <a:pt x="1219" y="11851"/>
                  <a:pt x="1209" y="11986"/>
                  <a:pt x="1369" y="12133"/>
                </a:cubicBezTo>
                <a:cubicBezTo>
                  <a:pt x="1468" y="12224"/>
                  <a:pt x="1634" y="12832"/>
                  <a:pt x="1719" y="13410"/>
                </a:cubicBezTo>
                <a:cubicBezTo>
                  <a:pt x="1744" y="13584"/>
                  <a:pt x="2054" y="14037"/>
                  <a:pt x="2878" y="15115"/>
                </a:cubicBezTo>
                <a:cubicBezTo>
                  <a:pt x="3395" y="15791"/>
                  <a:pt x="3516" y="15995"/>
                  <a:pt x="3441" y="16054"/>
                </a:cubicBezTo>
                <a:cubicBezTo>
                  <a:pt x="3361" y="16116"/>
                  <a:pt x="3266" y="16084"/>
                  <a:pt x="2913" y="15880"/>
                </a:cubicBezTo>
                <a:cubicBezTo>
                  <a:pt x="2495" y="15637"/>
                  <a:pt x="2483" y="15635"/>
                  <a:pt x="2414" y="15755"/>
                </a:cubicBezTo>
                <a:cubicBezTo>
                  <a:pt x="2346" y="15874"/>
                  <a:pt x="2330" y="15869"/>
                  <a:pt x="1928" y="15614"/>
                </a:cubicBezTo>
                <a:cubicBezTo>
                  <a:pt x="1578" y="15392"/>
                  <a:pt x="1494" y="15361"/>
                  <a:pt x="1385" y="15420"/>
                </a:cubicBezTo>
                <a:cubicBezTo>
                  <a:pt x="1276" y="15478"/>
                  <a:pt x="1157" y="15433"/>
                  <a:pt x="620" y="15123"/>
                </a:cubicBezTo>
                <a:lnTo>
                  <a:pt x="0" y="14767"/>
                </a:lnTo>
                <a:lnTo>
                  <a:pt x="0" y="14798"/>
                </a:lnTo>
                <a:lnTo>
                  <a:pt x="680" y="15199"/>
                </a:lnTo>
                <a:cubicBezTo>
                  <a:pt x="1251" y="15535"/>
                  <a:pt x="1374" y="15584"/>
                  <a:pt x="1439" y="15510"/>
                </a:cubicBezTo>
                <a:cubicBezTo>
                  <a:pt x="1505" y="15434"/>
                  <a:pt x="1586" y="15460"/>
                  <a:pt x="1995" y="15692"/>
                </a:cubicBezTo>
                <a:cubicBezTo>
                  <a:pt x="2450" y="15949"/>
                  <a:pt x="2478" y="15955"/>
                  <a:pt x="2542" y="15845"/>
                </a:cubicBezTo>
                <a:cubicBezTo>
                  <a:pt x="2604" y="15736"/>
                  <a:pt x="2640" y="15749"/>
                  <a:pt x="3091" y="16031"/>
                </a:cubicBezTo>
                <a:cubicBezTo>
                  <a:pt x="3357" y="16197"/>
                  <a:pt x="3642" y="16348"/>
                  <a:pt x="3723" y="16367"/>
                </a:cubicBezTo>
                <a:cubicBezTo>
                  <a:pt x="3805" y="16385"/>
                  <a:pt x="3911" y="16458"/>
                  <a:pt x="3962" y="16530"/>
                </a:cubicBezTo>
                <a:cubicBezTo>
                  <a:pt x="4041" y="16642"/>
                  <a:pt x="3998" y="16736"/>
                  <a:pt x="3663" y="17172"/>
                </a:cubicBezTo>
                <a:cubicBezTo>
                  <a:pt x="3244" y="17720"/>
                  <a:pt x="2819" y="18692"/>
                  <a:pt x="2719" y="19328"/>
                </a:cubicBezTo>
                <a:cubicBezTo>
                  <a:pt x="2688" y="19530"/>
                  <a:pt x="2592" y="19802"/>
                  <a:pt x="2507" y="19931"/>
                </a:cubicBezTo>
                <a:cubicBezTo>
                  <a:pt x="2421" y="20061"/>
                  <a:pt x="2348" y="20189"/>
                  <a:pt x="2348" y="20215"/>
                </a:cubicBezTo>
                <a:cubicBezTo>
                  <a:pt x="2348" y="20242"/>
                  <a:pt x="2491" y="20311"/>
                  <a:pt x="2665" y="20369"/>
                </a:cubicBezTo>
                <a:cubicBezTo>
                  <a:pt x="2840" y="20426"/>
                  <a:pt x="3285" y="20626"/>
                  <a:pt x="3657" y="20813"/>
                </a:cubicBezTo>
                <a:cubicBezTo>
                  <a:pt x="4394" y="21183"/>
                  <a:pt x="5166" y="21447"/>
                  <a:pt x="5664" y="21500"/>
                </a:cubicBezTo>
                <a:cubicBezTo>
                  <a:pt x="5840" y="21518"/>
                  <a:pt x="6005" y="21554"/>
                  <a:pt x="6030" y="21580"/>
                </a:cubicBezTo>
                <a:cubicBezTo>
                  <a:pt x="6037" y="21587"/>
                  <a:pt x="6362" y="21594"/>
                  <a:pt x="6853" y="21600"/>
                </a:cubicBezTo>
                <a:cubicBezTo>
                  <a:pt x="6990" y="21596"/>
                  <a:pt x="7103" y="21590"/>
                  <a:pt x="7110" y="21586"/>
                </a:cubicBezTo>
                <a:cubicBezTo>
                  <a:pt x="7144" y="21563"/>
                  <a:pt x="7390" y="21497"/>
                  <a:pt x="7653" y="21436"/>
                </a:cubicBezTo>
                <a:cubicBezTo>
                  <a:pt x="8241" y="21302"/>
                  <a:pt x="8289" y="21201"/>
                  <a:pt x="7955" y="20776"/>
                </a:cubicBezTo>
                <a:cubicBezTo>
                  <a:pt x="7711" y="20465"/>
                  <a:pt x="7291" y="20188"/>
                  <a:pt x="6935" y="20101"/>
                </a:cubicBezTo>
                <a:cubicBezTo>
                  <a:pt x="6808" y="20070"/>
                  <a:pt x="6755" y="20026"/>
                  <a:pt x="6792" y="19986"/>
                </a:cubicBezTo>
                <a:cubicBezTo>
                  <a:pt x="6833" y="19944"/>
                  <a:pt x="6804" y="19932"/>
                  <a:pt x="6710" y="19956"/>
                </a:cubicBezTo>
                <a:cubicBezTo>
                  <a:pt x="6632" y="19975"/>
                  <a:pt x="6155" y="19931"/>
                  <a:pt x="5649" y="19858"/>
                </a:cubicBezTo>
                <a:cubicBezTo>
                  <a:pt x="5104" y="19778"/>
                  <a:pt x="4623" y="19738"/>
                  <a:pt x="4470" y="19757"/>
                </a:cubicBezTo>
                <a:cubicBezTo>
                  <a:pt x="3979" y="19821"/>
                  <a:pt x="3938" y="19766"/>
                  <a:pt x="4178" y="19385"/>
                </a:cubicBezTo>
                <a:cubicBezTo>
                  <a:pt x="4662" y="18617"/>
                  <a:pt x="5221" y="18013"/>
                  <a:pt x="5963" y="17451"/>
                </a:cubicBezTo>
                <a:cubicBezTo>
                  <a:pt x="6170" y="17293"/>
                  <a:pt x="6404" y="17164"/>
                  <a:pt x="6484" y="17164"/>
                </a:cubicBezTo>
                <a:cubicBezTo>
                  <a:pt x="6755" y="17164"/>
                  <a:pt x="7956" y="17384"/>
                  <a:pt x="8333" y="17502"/>
                </a:cubicBezTo>
                <a:cubicBezTo>
                  <a:pt x="8763" y="17636"/>
                  <a:pt x="9729" y="18201"/>
                  <a:pt x="10074" y="18522"/>
                </a:cubicBezTo>
                <a:lnTo>
                  <a:pt x="10306" y="18741"/>
                </a:lnTo>
                <a:lnTo>
                  <a:pt x="9839" y="19027"/>
                </a:lnTo>
                <a:cubicBezTo>
                  <a:pt x="9472" y="19253"/>
                  <a:pt x="9341" y="19382"/>
                  <a:pt x="9223" y="19629"/>
                </a:cubicBezTo>
                <a:cubicBezTo>
                  <a:pt x="9114" y="19854"/>
                  <a:pt x="9100" y="19958"/>
                  <a:pt x="9165" y="20001"/>
                </a:cubicBezTo>
                <a:cubicBezTo>
                  <a:pt x="9222" y="20037"/>
                  <a:pt x="9707" y="20063"/>
                  <a:pt x="10424" y="20066"/>
                </a:cubicBezTo>
                <a:cubicBezTo>
                  <a:pt x="11358" y="20071"/>
                  <a:pt x="11685" y="20051"/>
                  <a:pt x="12047" y="19970"/>
                </a:cubicBezTo>
                <a:cubicBezTo>
                  <a:pt x="12621" y="19843"/>
                  <a:pt x="13242" y="19576"/>
                  <a:pt x="13407" y="19385"/>
                </a:cubicBezTo>
                <a:cubicBezTo>
                  <a:pt x="13528" y="19245"/>
                  <a:pt x="13522" y="19230"/>
                  <a:pt x="13283" y="19066"/>
                </a:cubicBezTo>
                <a:cubicBezTo>
                  <a:pt x="13144" y="18972"/>
                  <a:pt x="12744" y="18764"/>
                  <a:pt x="12393" y="18604"/>
                </a:cubicBezTo>
                <a:cubicBezTo>
                  <a:pt x="11800" y="18334"/>
                  <a:pt x="11727" y="18280"/>
                  <a:pt x="11389" y="17841"/>
                </a:cubicBezTo>
                <a:cubicBezTo>
                  <a:pt x="10785" y="17056"/>
                  <a:pt x="9834" y="16531"/>
                  <a:pt x="8177" y="16072"/>
                </a:cubicBezTo>
                <a:lnTo>
                  <a:pt x="7456" y="15872"/>
                </a:lnTo>
                <a:lnTo>
                  <a:pt x="7358" y="15553"/>
                </a:lnTo>
                <a:cubicBezTo>
                  <a:pt x="7195" y="15035"/>
                  <a:pt x="7054" y="13877"/>
                  <a:pt x="7094" y="13389"/>
                </a:cubicBezTo>
                <a:cubicBezTo>
                  <a:pt x="7123" y="13029"/>
                  <a:pt x="7170" y="12904"/>
                  <a:pt x="7316" y="12784"/>
                </a:cubicBezTo>
                <a:cubicBezTo>
                  <a:pt x="7525" y="12613"/>
                  <a:pt x="7551" y="12387"/>
                  <a:pt x="7402" y="12029"/>
                </a:cubicBezTo>
                <a:cubicBezTo>
                  <a:pt x="7323" y="11838"/>
                  <a:pt x="7325" y="11714"/>
                  <a:pt x="7421" y="11416"/>
                </a:cubicBezTo>
                <a:cubicBezTo>
                  <a:pt x="7571" y="10952"/>
                  <a:pt x="7718" y="10932"/>
                  <a:pt x="7917" y="11346"/>
                </a:cubicBezTo>
                <a:cubicBezTo>
                  <a:pt x="8242" y="12023"/>
                  <a:pt x="8820" y="12499"/>
                  <a:pt x="9397" y="12569"/>
                </a:cubicBezTo>
                <a:cubicBezTo>
                  <a:pt x="9845" y="12623"/>
                  <a:pt x="10086" y="12560"/>
                  <a:pt x="10522" y="12279"/>
                </a:cubicBezTo>
                <a:cubicBezTo>
                  <a:pt x="10777" y="12114"/>
                  <a:pt x="10997" y="12021"/>
                  <a:pt x="11138" y="12017"/>
                </a:cubicBezTo>
                <a:cubicBezTo>
                  <a:pt x="11259" y="12013"/>
                  <a:pt x="11403" y="11995"/>
                  <a:pt x="11456" y="11974"/>
                </a:cubicBezTo>
                <a:cubicBezTo>
                  <a:pt x="11514" y="11951"/>
                  <a:pt x="11586" y="11987"/>
                  <a:pt x="11634" y="12068"/>
                </a:cubicBezTo>
                <a:cubicBezTo>
                  <a:pt x="11711" y="12199"/>
                  <a:pt x="11909" y="12270"/>
                  <a:pt x="12282" y="12297"/>
                </a:cubicBezTo>
                <a:cubicBezTo>
                  <a:pt x="12382" y="12304"/>
                  <a:pt x="12548" y="12328"/>
                  <a:pt x="12647" y="12348"/>
                </a:cubicBezTo>
                <a:cubicBezTo>
                  <a:pt x="12762" y="12371"/>
                  <a:pt x="12952" y="12344"/>
                  <a:pt x="13165" y="12272"/>
                </a:cubicBezTo>
                <a:cubicBezTo>
                  <a:pt x="13429" y="12184"/>
                  <a:pt x="13510" y="12173"/>
                  <a:pt x="13543" y="12230"/>
                </a:cubicBezTo>
                <a:cubicBezTo>
                  <a:pt x="13594" y="12314"/>
                  <a:pt x="13445" y="12593"/>
                  <a:pt x="13349" y="12594"/>
                </a:cubicBezTo>
                <a:cubicBezTo>
                  <a:pt x="13314" y="12594"/>
                  <a:pt x="13283" y="12726"/>
                  <a:pt x="13283" y="12888"/>
                </a:cubicBezTo>
                <a:cubicBezTo>
                  <a:pt x="13283" y="13050"/>
                  <a:pt x="13319" y="13179"/>
                  <a:pt x="13362" y="13174"/>
                </a:cubicBezTo>
                <a:cubicBezTo>
                  <a:pt x="13405" y="13169"/>
                  <a:pt x="13503" y="13273"/>
                  <a:pt x="13581" y="13405"/>
                </a:cubicBezTo>
                <a:cubicBezTo>
                  <a:pt x="13691" y="13592"/>
                  <a:pt x="13705" y="13680"/>
                  <a:pt x="13635" y="13798"/>
                </a:cubicBezTo>
                <a:cubicBezTo>
                  <a:pt x="13519" y="13998"/>
                  <a:pt x="13606" y="14046"/>
                  <a:pt x="13826" y="13904"/>
                </a:cubicBezTo>
                <a:cubicBezTo>
                  <a:pt x="13923" y="13842"/>
                  <a:pt x="14058" y="13792"/>
                  <a:pt x="14125" y="13792"/>
                </a:cubicBezTo>
                <a:cubicBezTo>
                  <a:pt x="14301" y="13792"/>
                  <a:pt x="14370" y="13691"/>
                  <a:pt x="14255" y="13602"/>
                </a:cubicBezTo>
                <a:cubicBezTo>
                  <a:pt x="14200" y="13559"/>
                  <a:pt x="14176" y="13501"/>
                  <a:pt x="14201" y="13475"/>
                </a:cubicBezTo>
                <a:cubicBezTo>
                  <a:pt x="14303" y="13369"/>
                  <a:pt x="14574" y="13457"/>
                  <a:pt x="15008" y="13739"/>
                </a:cubicBezTo>
                <a:cubicBezTo>
                  <a:pt x="15446" y="14023"/>
                  <a:pt x="15397" y="13956"/>
                  <a:pt x="14913" y="13608"/>
                </a:cubicBezTo>
                <a:cubicBezTo>
                  <a:pt x="14759" y="13498"/>
                  <a:pt x="14710" y="13422"/>
                  <a:pt x="14763" y="13381"/>
                </a:cubicBezTo>
                <a:cubicBezTo>
                  <a:pt x="14817" y="13339"/>
                  <a:pt x="14748" y="13261"/>
                  <a:pt x="14550" y="13138"/>
                </a:cubicBezTo>
                <a:cubicBezTo>
                  <a:pt x="14230" y="12937"/>
                  <a:pt x="14267" y="12812"/>
                  <a:pt x="14646" y="12812"/>
                </a:cubicBezTo>
                <a:cubicBezTo>
                  <a:pt x="14887" y="12812"/>
                  <a:pt x="15183" y="12634"/>
                  <a:pt x="15183" y="12489"/>
                </a:cubicBezTo>
                <a:cubicBezTo>
                  <a:pt x="15183" y="12432"/>
                  <a:pt x="15071" y="12175"/>
                  <a:pt x="14932" y="11921"/>
                </a:cubicBezTo>
                <a:cubicBezTo>
                  <a:pt x="14724" y="11542"/>
                  <a:pt x="14691" y="11431"/>
                  <a:pt x="14763" y="11309"/>
                </a:cubicBezTo>
                <a:cubicBezTo>
                  <a:pt x="14839" y="11181"/>
                  <a:pt x="14815" y="11120"/>
                  <a:pt x="14566" y="10857"/>
                </a:cubicBezTo>
                <a:cubicBezTo>
                  <a:pt x="14408" y="10690"/>
                  <a:pt x="14214" y="10472"/>
                  <a:pt x="14137" y="10375"/>
                </a:cubicBezTo>
                <a:cubicBezTo>
                  <a:pt x="13986" y="10183"/>
                  <a:pt x="13982" y="10188"/>
                  <a:pt x="14452" y="10121"/>
                </a:cubicBezTo>
                <a:cubicBezTo>
                  <a:pt x="14632" y="10096"/>
                  <a:pt x="14729" y="10027"/>
                  <a:pt x="14855" y="9843"/>
                </a:cubicBezTo>
                <a:cubicBezTo>
                  <a:pt x="14948" y="9709"/>
                  <a:pt x="15055" y="9610"/>
                  <a:pt x="15090" y="9624"/>
                </a:cubicBezTo>
                <a:cubicBezTo>
                  <a:pt x="15126" y="9638"/>
                  <a:pt x="15204" y="9748"/>
                  <a:pt x="15265" y="9867"/>
                </a:cubicBezTo>
                <a:cubicBezTo>
                  <a:pt x="15357" y="10046"/>
                  <a:pt x="15359" y="10145"/>
                  <a:pt x="15272" y="10411"/>
                </a:cubicBezTo>
                <a:cubicBezTo>
                  <a:pt x="15083" y="10983"/>
                  <a:pt x="15328" y="11342"/>
                  <a:pt x="15907" y="11342"/>
                </a:cubicBezTo>
                <a:cubicBezTo>
                  <a:pt x="16113" y="11342"/>
                  <a:pt x="16217" y="11315"/>
                  <a:pt x="16250" y="11248"/>
                </a:cubicBezTo>
                <a:cubicBezTo>
                  <a:pt x="16276" y="11195"/>
                  <a:pt x="16315" y="11117"/>
                  <a:pt x="16336" y="11074"/>
                </a:cubicBezTo>
                <a:cubicBezTo>
                  <a:pt x="16362" y="11019"/>
                  <a:pt x="16446" y="11052"/>
                  <a:pt x="16615" y="11184"/>
                </a:cubicBezTo>
                <a:cubicBezTo>
                  <a:pt x="16839" y="11359"/>
                  <a:pt x="16891" y="11374"/>
                  <a:pt x="17368" y="11383"/>
                </a:cubicBezTo>
                <a:cubicBezTo>
                  <a:pt x="17805" y="11391"/>
                  <a:pt x="17898" y="11375"/>
                  <a:pt x="17975" y="11283"/>
                </a:cubicBezTo>
                <a:cubicBezTo>
                  <a:pt x="18039" y="11206"/>
                  <a:pt x="18116" y="11185"/>
                  <a:pt x="18236" y="11209"/>
                </a:cubicBezTo>
                <a:cubicBezTo>
                  <a:pt x="18465" y="11256"/>
                  <a:pt x="18731" y="11093"/>
                  <a:pt x="18731" y="10906"/>
                </a:cubicBezTo>
                <a:cubicBezTo>
                  <a:pt x="18731" y="10745"/>
                  <a:pt x="18446" y="10442"/>
                  <a:pt x="18016" y="10146"/>
                </a:cubicBezTo>
                <a:cubicBezTo>
                  <a:pt x="17865" y="10041"/>
                  <a:pt x="17636" y="9808"/>
                  <a:pt x="17508" y="9628"/>
                </a:cubicBezTo>
                <a:cubicBezTo>
                  <a:pt x="17209" y="9208"/>
                  <a:pt x="17090" y="9125"/>
                  <a:pt x="16577" y="8976"/>
                </a:cubicBezTo>
                <a:cubicBezTo>
                  <a:pt x="16131" y="8846"/>
                  <a:pt x="15468" y="8449"/>
                  <a:pt x="15551" y="8362"/>
                </a:cubicBezTo>
                <a:cubicBezTo>
                  <a:pt x="15578" y="8334"/>
                  <a:pt x="15854" y="8295"/>
                  <a:pt x="16164" y="8276"/>
                </a:cubicBezTo>
                <a:cubicBezTo>
                  <a:pt x="16894" y="8232"/>
                  <a:pt x="17683" y="7995"/>
                  <a:pt x="18166" y="7675"/>
                </a:cubicBezTo>
                <a:lnTo>
                  <a:pt x="18534" y="7432"/>
                </a:lnTo>
                <a:lnTo>
                  <a:pt x="18588" y="6788"/>
                </a:lnTo>
                <a:cubicBezTo>
                  <a:pt x="18618" y="6434"/>
                  <a:pt x="18682" y="6011"/>
                  <a:pt x="18728" y="5847"/>
                </a:cubicBezTo>
                <a:cubicBezTo>
                  <a:pt x="18774" y="5682"/>
                  <a:pt x="18830" y="5461"/>
                  <a:pt x="18855" y="5356"/>
                </a:cubicBezTo>
                <a:cubicBezTo>
                  <a:pt x="18937" y="5010"/>
                  <a:pt x="19173" y="4405"/>
                  <a:pt x="19246" y="4354"/>
                </a:cubicBezTo>
                <a:cubicBezTo>
                  <a:pt x="19288" y="4325"/>
                  <a:pt x="19371" y="4387"/>
                  <a:pt x="19446" y="4503"/>
                </a:cubicBezTo>
                <a:cubicBezTo>
                  <a:pt x="19577" y="4705"/>
                  <a:pt x="19913" y="4792"/>
                  <a:pt x="19913" y="4624"/>
                </a:cubicBezTo>
                <a:cubicBezTo>
                  <a:pt x="19913" y="4446"/>
                  <a:pt x="20116" y="4488"/>
                  <a:pt x="20450" y="4732"/>
                </a:cubicBezTo>
                <a:cubicBezTo>
                  <a:pt x="20782" y="4976"/>
                  <a:pt x="20815" y="4986"/>
                  <a:pt x="20949" y="4900"/>
                </a:cubicBezTo>
                <a:cubicBezTo>
                  <a:pt x="21304" y="4671"/>
                  <a:pt x="21340" y="4019"/>
                  <a:pt x="21022" y="3626"/>
                </a:cubicBezTo>
                <a:cubicBezTo>
                  <a:pt x="20932" y="3515"/>
                  <a:pt x="20816" y="3317"/>
                  <a:pt x="20761" y="3186"/>
                </a:cubicBezTo>
                <a:lnTo>
                  <a:pt x="20660" y="2949"/>
                </a:lnTo>
                <a:lnTo>
                  <a:pt x="21130" y="2679"/>
                </a:lnTo>
                <a:lnTo>
                  <a:pt x="21536" y="2446"/>
                </a:lnTo>
                <a:cubicBezTo>
                  <a:pt x="21528" y="2315"/>
                  <a:pt x="21521" y="2229"/>
                  <a:pt x="21511" y="2225"/>
                </a:cubicBezTo>
                <a:cubicBezTo>
                  <a:pt x="21461" y="2205"/>
                  <a:pt x="21116" y="2219"/>
                  <a:pt x="20745" y="2256"/>
                </a:cubicBezTo>
                <a:lnTo>
                  <a:pt x="20072" y="2323"/>
                </a:lnTo>
                <a:lnTo>
                  <a:pt x="19773" y="2139"/>
                </a:lnTo>
                <a:cubicBezTo>
                  <a:pt x="19453" y="1941"/>
                  <a:pt x="18948" y="1356"/>
                  <a:pt x="19027" y="1274"/>
                </a:cubicBezTo>
                <a:cubicBezTo>
                  <a:pt x="19053" y="1247"/>
                  <a:pt x="19119" y="1234"/>
                  <a:pt x="19176" y="1245"/>
                </a:cubicBezTo>
                <a:cubicBezTo>
                  <a:pt x="19233" y="1257"/>
                  <a:pt x="19554" y="1281"/>
                  <a:pt x="19891" y="1299"/>
                </a:cubicBezTo>
                <a:cubicBezTo>
                  <a:pt x="20466" y="1329"/>
                  <a:pt x="20504" y="1323"/>
                  <a:pt x="20504" y="1219"/>
                </a:cubicBezTo>
                <a:cubicBezTo>
                  <a:pt x="20504" y="1090"/>
                  <a:pt x="19419" y="611"/>
                  <a:pt x="18499" y="333"/>
                </a:cubicBezTo>
                <a:cubicBezTo>
                  <a:pt x="17937" y="164"/>
                  <a:pt x="17909" y="163"/>
                  <a:pt x="16619" y="162"/>
                </a:cubicBezTo>
                <a:cubicBezTo>
                  <a:pt x="15899" y="161"/>
                  <a:pt x="15130" y="178"/>
                  <a:pt x="14909" y="202"/>
                </a:cubicBezTo>
                <a:cubicBezTo>
                  <a:pt x="14529" y="244"/>
                  <a:pt x="14504" y="241"/>
                  <a:pt x="14426" y="108"/>
                </a:cubicBezTo>
                <a:lnTo>
                  <a:pt x="14363" y="0"/>
                </a:lnTo>
                <a:lnTo>
                  <a:pt x="14357" y="0"/>
                </a:lnTo>
                <a:close/>
                <a:moveTo>
                  <a:pt x="19872" y="7696"/>
                </a:moveTo>
                <a:cubicBezTo>
                  <a:pt x="19850" y="7696"/>
                  <a:pt x="19771" y="7776"/>
                  <a:pt x="19697" y="7874"/>
                </a:cubicBezTo>
                <a:lnTo>
                  <a:pt x="19564" y="8049"/>
                </a:lnTo>
                <a:lnTo>
                  <a:pt x="19735" y="7914"/>
                </a:lnTo>
                <a:cubicBezTo>
                  <a:pt x="19901" y="7783"/>
                  <a:pt x="19956" y="7696"/>
                  <a:pt x="19872" y="7696"/>
                </a:cubicBezTo>
                <a:close/>
                <a:moveTo>
                  <a:pt x="19560" y="8086"/>
                </a:moveTo>
                <a:lnTo>
                  <a:pt x="19252" y="8221"/>
                </a:lnTo>
                <a:cubicBezTo>
                  <a:pt x="19082" y="8296"/>
                  <a:pt x="18909" y="8398"/>
                  <a:pt x="18868" y="8448"/>
                </a:cubicBezTo>
                <a:cubicBezTo>
                  <a:pt x="18809" y="8520"/>
                  <a:pt x="18816" y="8525"/>
                  <a:pt x="18900" y="8475"/>
                </a:cubicBezTo>
                <a:cubicBezTo>
                  <a:pt x="18958" y="8440"/>
                  <a:pt x="19051" y="8424"/>
                  <a:pt x="19109" y="8438"/>
                </a:cubicBezTo>
                <a:cubicBezTo>
                  <a:pt x="19167" y="8452"/>
                  <a:pt x="19291" y="8378"/>
                  <a:pt x="19386" y="8274"/>
                </a:cubicBezTo>
                <a:lnTo>
                  <a:pt x="19560" y="8086"/>
                </a:lnTo>
                <a:close/>
                <a:moveTo>
                  <a:pt x="18798" y="8571"/>
                </a:moveTo>
                <a:cubicBezTo>
                  <a:pt x="18796" y="8563"/>
                  <a:pt x="18759" y="8585"/>
                  <a:pt x="18680" y="8628"/>
                </a:cubicBezTo>
                <a:cubicBezTo>
                  <a:pt x="18592" y="8677"/>
                  <a:pt x="18464" y="8703"/>
                  <a:pt x="18394" y="8687"/>
                </a:cubicBezTo>
                <a:cubicBezTo>
                  <a:pt x="18286" y="8663"/>
                  <a:pt x="18282" y="8671"/>
                  <a:pt x="18382" y="8749"/>
                </a:cubicBezTo>
                <a:cubicBezTo>
                  <a:pt x="18529" y="8864"/>
                  <a:pt x="18517" y="8866"/>
                  <a:pt x="18693" y="8689"/>
                </a:cubicBezTo>
                <a:cubicBezTo>
                  <a:pt x="18766" y="8616"/>
                  <a:pt x="18799" y="8579"/>
                  <a:pt x="18798" y="8571"/>
                </a:cubicBezTo>
                <a:close/>
                <a:moveTo>
                  <a:pt x="18093" y="8970"/>
                </a:moveTo>
                <a:cubicBezTo>
                  <a:pt x="18059" y="8977"/>
                  <a:pt x="18010" y="9013"/>
                  <a:pt x="17969" y="9066"/>
                </a:cubicBezTo>
                <a:cubicBezTo>
                  <a:pt x="17872" y="9187"/>
                  <a:pt x="17874" y="9188"/>
                  <a:pt x="18020" y="9099"/>
                </a:cubicBezTo>
                <a:cubicBezTo>
                  <a:pt x="18104" y="9047"/>
                  <a:pt x="18150" y="8990"/>
                  <a:pt x="18121" y="8972"/>
                </a:cubicBezTo>
                <a:cubicBezTo>
                  <a:pt x="18114" y="8967"/>
                  <a:pt x="18104" y="8967"/>
                  <a:pt x="18093" y="8970"/>
                </a:cubicBezTo>
                <a:close/>
                <a:moveTo>
                  <a:pt x="19309" y="9182"/>
                </a:moveTo>
                <a:cubicBezTo>
                  <a:pt x="19266" y="9187"/>
                  <a:pt x="19219" y="9208"/>
                  <a:pt x="19151" y="9248"/>
                </a:cubicBezTo>
                <a:cubicBezTo>
                  <a:pt x="19007" y="9332"/>
                  <a:pt x="18952" y="9336"/>
                  <a:pt x="18779" y="9276"/>
                </a:cubicBezTo>
                <a:cubicBezTo>
                  <a:pt x="18602" y="9216"/>
                  <a:pt x="18534" y="9224"/>
                  <a:pt x="18226" y="9342"/>
                </a:cubicBezTo>
                <a:cubicBezTo>
                  <a:pt x="17956" y="9446"/>
                  <a:pt x="17908" y="9486"/>
                  <a:pt x="18013" y="9512"/>
                </a:cubicBezTo>
                <a:cubicBezTo>
                  <a:pt x="18089" y="9530"/>
                  <a:pt x="18128" y="9568"/>
                  <a:pt x="18102" y="9595"/>
                </a:cubicBezTo>
                <a:cubicBezTo>
                  <a:pt x="18076" y="9623"/>
                  <a:pt x="18180" y="9641"/>
                  <a:pt x="18331" y="9636"/>
                </a:cubicBezTo>
                <a:cubicBezTo>
                  <a:pt x="18544" y="9630"/>
                  <a:pt x="18601" y="9650"/>
                  <a:pt x="18591" y="9724"/>
                </a:cubicBezTo>
                <a:cubicBezTo>
                  <a:pt x="18584" y="9782"/>
                  <a:pt x="18641" y="9818"/>
                  <a:pt x="18731" y="9818"/>
                </a:cubicBezTo>
                <a:cubicBezTo>
                  <a:pt x="18813" y="9818"/>
                  <a:pt x="18924" y="9855"/>
                  <a:pt x="18982" y="9900"/>
                </a:cubicBezTo>
                <a:cubicBezTo>
                  <a:pt x="19123" y="10009"/>
                  <a:pt x="19222" y="10003"/>
                  <a:pt x="19208" y="9886"/>
                </a:cubicBezTo>
                <a:cubicBezTo>
                  <a:pt x="19201" y="9833"/>
                  <a:pt x="19129" y="9774"/>
                  <a:pt x="19049" y="9753"/>
                </a:cubicBezTo>
                <a:cubicBezTo>
                  <a:pt x="18818" y="9692"/>
                  <a:pt x="18963" y="9556"/>
                  <a:pt x="19417" y="9407"/>
                </a:cubicBezTo>
                <a:cubicBezTo>
                  <a:pt x="19805" y="9281"/>
                  <a:pt x="19981" y="9184"/>
                  <a:pt x="19700" y="9254"/>
                </a:cubicBezTo>
                <a:cubicBezTo>
                  <a:pt x="19630" y="9271"/>
                  <a:pt x="19516" y="9257"/>
                  <a:pt x="19446" y="9219"/>
                </a:cubicBezTo>
                <a:cubicBezTo>
                  <a:pt x="19394" y="9191"/>
                  <a:pt x="19353" y="9178"/>
                  <a:pt x="19309" y="9182"/>
                </a:cubicBezTo>
                <a:close/>
                <a:moveTo>
                  <a:pt x="21470" y="9602"/>
                </a:moveTo>
                <a:cubicBezTo>
                  <a:pt x="21397" y="9602"/>
                  <a:pt x="21362" y="9625"/>
                  <a:pt x="21390" y="9655"/>
                </a:cubicBezTo>
                <a:cubicBezTo>
                  <a:pt x="21419" y="9685"/>
                  <a:pt x="21480" y="9710"/>
                  <a:pt x="21524" y="9710"/>
                </a:cubicBezTo>
                <a:cubicBezTo>
                  <a:pt x="21561" y="9710"/>
                  <a:pt x="21586" y="9689"/>
                  <a:pt x="21594" y="9665"/>
                </a:cubicBezTo>
                <a:cubicBezTo>
                  <a:pt x="21594" y="9658"/>
                  <a:pt x="21594" y="9655"/>
                  <a:pt x="21594" y="9649"/>
                </a:cubicBezTo>
                <a:cubicBezTo>
                  <a:pt x="21584" y="9622"/>
                  <a:pt x="21536" y="9602"/>
                  <a:pt x="21470" y="9602"/>
                </a:cubicBezTo>
                <a:close/>
                <a:moveTo>
                  <a:pt x="19653" y="9935"/>
                </a:moveTo>
                <a:cubicBezTo>
                  <a:pt x="19623" y="9934"/>
                  <a:pt x="19591" y="9937"/>
                  <a:pt x="19560" y="9945"/>
                </a:cubicBezTo>
                <a:cubicBezTo>
                  <a:pt x="19493" y="9963"/>
                  <a:pt x="19513" y="9975"/>
                  <a:pt x="19611" y="9978"/>
                </a:cubicBezTo>
                <a:cubicBezTo>
                  <a:pt x="19700" y="9980"/>
                  <a:pt x="19747" y="9967"/>
                  <a:pt x="19719" y="9949"/>
                </a:cubicBezTo>
                <a:cubicBezTo>
                  <a:pt x="19705" y="9940"/>
                  <a:pt x="19682" y="9936"/>
                  <a:pt x="19653" y="9935"/>
                </a:cubicBezTo>
                <a:close/>
                <a:moveTo>
                  <a:pt x="13029" y="13544"/>
                </a:moveTo>
                <a:cubicBezTo>
                  <a:pt x="13008" y="13543"/>
                  <a:pt x="12981" y="13544"/>
                  <a:pt x="12946" y="13553"/>
                </a:cubicBezTo>
                <a:cubicBezTo>
                  <a:pt x="12862" y="13573"/>
                  <a:pt x="12824" y="13650"/>
                  <a:pt x="12832" y="13782"/>
                </a:cubicBezTo>
                <a:cubicBezTo>
                  <a:pt x="12840" y="13930"/>
                  <a:pt x="12851" y="13947"/>
                  <a:pt x="12879" y="13845"/>
                </a:cubicBezTo>
                <a:cubicBezTo>
                  <a:pt x="12900" y="13770"/>
                  <a:pt x="12954" y="13685"/>
                  <a:pt x="12997" y="13657"/>
                </a:cubicBezTo>
                <a:cubicBezTo>
                  <a:pt x="13086" y="13597"/>
                  <a:pt x="13090" y="13550"/>
                  <a:pt x="13029" y="13544"/>
                </a:cubicBezTo>
                <a:close/>
                <a:moveTo>
                  <a:pt x="9105" y="13681"/>
                </a:moveTo>
                <a:cubicBezTo>
                  <a:pt x="8987" y="13682"/>
                  <a:pt x="8789" y="13964"/>
                  <a:pt x="8829" y="14076"/>
                </a:cubicBezTo>
                <a:cubicBezTo>
                  <a:pt x="8849" y="14133"/>
                  <a:pt x="8802" y="14187"/>
                  <a:pt x="8711" y="14209"/>
                </a:cubicBezTo>
                <a:cubicBezTo>
                  <a:pt x="8537" y="14251"/>
                  <a:pt x="8303" y="14439"/>
                  <a:pt x="8301" y="14538"/>
                </a:cubicBezTo>
                <a:cubicBezTo>
                  <a:pt x="8301" y="14575"/>
                  <a:pt x="8238" y="14635"/>
                  <a:pt x="8162" y="14673"/>
                </a:cubicBezTo>
                <a:cubicBezTo>
                  <a:pt x="8085" y="14712"/>
                  <a:pt x="7997" y="14801"/>
                  <a:pt x="7965" y="14872"/>
                </a:cubicBezTo>
                <a:cubicBezTo>
                  <a:pt x="7918" y="14973"/>
                  <a:pt x="7929" y="14992"/>
                  <a:pt x="8019" y="14956"/>
                </a:cubicBezTo>
                <a:cubicBezTo>
                  <a:pt x="8082" y="14930"/>
                  <a:pt x="8169" y="14907"/>
                  <a:pt x="8216" y="14906"/>
                </a:cubicBezTo>
                <a:cubicBezTo>
                  <a:pt x="8262" y="14906"/>
                  <a:pt x="8315" y="14851"/>
                  <a:pt x="8330" y="14784"/>
                </a:cubicBezTo>
                <a:cubicBezTo>
                  <a:pt x="8345" y="14717"/>
                  <a:pt x="8423" y="14631"/>
                  <a:pt x="8505" y="14594"/>
                </a:cubicBezTo>
                <a:cubicBezTo>
                  <a:pt x="8676" y="14514"/>
                  <a:pt x="8932" y="14206"/>
                  <a:pt x="8991" y="14009"/>
                </a:cubicBezTo>
                <a:cubicBezTo>
                  <a:pt x="9013" y="13934"/>
                  <a:pt x="9065" y="13849"/>
                  <a:pt x="9108" y="13821"/>
                </a:cubicBezTo>
                <a:cubicBezTo>
                  <a:pt x="9211" y="13753"/>
                  <a:pt x="9210" y="13682"/>
                  <a:pt x="9105" y="13681"/>
                </a:cubicBezTo>
                <a:close/>
                <a:moveTo>
                  <a:pt x="13721" y="14164"/>
                </a:moveTo>
                <a:cubicBezTo>
                  <a:pt x="13673" y="14161"/>
                  <a:pt x="13574" y="14210"/>
                  <a:pt x="13540" y="14266"/>
                </a:cubicBezTo>
                <a:cubicBezTo>
                  <a:pt x="13503" y="14329"/>
                  <a:pt x="13546" y="14393"/>
                  <a:pt x="13667" y="14457"/>
                </a:cubicBezTo>
                <a:cubicBezTo>
                  <a:pt x="13911" y="14584"/>
                  <a:pt x="13917" y="14582"/>
                  <a:pt x="13826" y="14377"/>
                </a:cubicBezTo>
                <a:cubicBezTo>
                  <a:pt x="13783" y="14280"/>
                  <a:pt x="13750" y="14192"/>
                  <a:pt x="13750" y="14185"/>
                </a:cubicBezTo>
                <a:cubicBezTo>
                  <a:pt x="13750" y="14170"/>
                  <a:pt x="13737" y="14165"/>
                  <a:pt x="13721" y="14164"/>
                </a:cubicBezTo>
                <a:close/>
                <a:moveTo>
                  <a:pt x="10169" y="14786"/>
                </a:moveTo>
                <a:cubicBezTo>
                  <a:pt x="10153" y="14775"/>
                  <a:pt x="10005" y="14855"/>
                  <a:pt x="9839" y="14962"/>
                </a:cubicBezTo>
                <a:cubicBezTo>
                  <a:pt x="9615" y="15106"/>
                  <a:pt x="9488" y="15148"/>
                  <a:pt x="9343" y="15127"/>
                </a:cubicBezTo>
                <a:cubicBezTo>
                  <a:pt x="9195" y="15106"/>
                  <a:pt x="9097" y="15141"/>
                  <a:pt x="8940" y="15275"/>
                </a:cubicBezTo>
                <a:lnTo>
                  <a:pt x="8733" y="15450"/>
                </a:lnTo>
                <a:lnTo>
                  <a:pt x="8988" y="15301"/>
                </a:lnTo>
                <a:cubicBezTo>
                  <a:pt x="9184" y="15185"/>
                  <a:pt x="9261" y="15166"/>
                  <a:pt x="9340" y="15217"/>
                </a:cubicBezTo>
                <a:cubicBezTo>
                  <a:pt x="9419" y="15268"/>
                  <a:pt x="9526" y="15230"/>
                  <a:pt x="9820" y="15044"/>
                </a:cubicBezTo>
                <a:cubicBezTo>
                  <a:pt x="10028" y="14912"/>
                  <a:pt x="10185" y="14796"/>
                  <a:pt x="10169" y="14786"/>
                </a:cubicBezTo>
                <a:close/>
                <a:moveTo>
                  <a:pt x="8540" y="15271"/>
                </a:moveTo>
                <a:cubicBezTo>
                  <a:pt x="8472" y="15263"/>
                  <a:pt x="8364" y="15325"/>
                  <a:pt x="8130" y="15479"/>
                </a:cubicBezTo>
                <a:cubicBezTo>
                  <a:pt x="7862" y="15656"/>
                  <a:pt x="7822" y="15710"/>
                  <a:pt x="7920" y="15749"/>
                </a:cubicBezTo>
                <a:cubicBezTo>
                  <a:pt x="8081" y="15813"/>
                  <a:pt x="8205" y="15759"/>
                  <a:pt x="8095" y="15673"/>
                </a:cubicBezTo>
                <a:cubicBezTo>
                  <a:pt x="7963" y="15571"/>
                  <a:pt x="8440" y="15289"/>
                  <a:pt x="8587" y="15383"/>
                </a:cubicBezTo>
                <a:cubicBezTo>
                  <a:pt x="8672" y="15437"/>
                  <a:pt x="8680" y="15433"/>
                  <a:pt x="8635" y="15356"/>
                </a:cubicBezTo>
                <a:cubicBezTo>
                  <a:pt x="8605" y="15306"/>
                  <a:pt x="8580" y="15275"/>
                  <a:pt x="8540" y="15271"/>
                </a:cubicBezTo>
                <a:close/>
                <a:moveTo>
                  <a:pt x="9296" y="15559"/>
                </a:moveTo>
                <a:cubicBezTo>
                  <a:pt x="9288" y="15557"/>
                  <a:pt x="9279" y="15556"/>
                  <a:pt x="9267" y="15561"/>
                </a:cubicBezTo>
                <a:cubicBezTo>
                  <a:pt x="9222" y="15579"/>
                  <a:pt x="9210" y="15619"/>
                  <a:pt x="9239" y="15649"/>
                </a:cubicBezTo>
                <a:cubicBezTo>
                  <a:pt x="9267" y="15679"/>
                  <a:pt x="9210" y="15716"/>
                  <a:pt x="9111" y="15733"/>
                </a:cubicBezTo>
                <a:cubicBezTo>
                  <a:pt x="8942" y="15761"/>
                  <a:pt x="8939" y="15768"/>
                  <a:pt x="9080" y="15837"/>
                </a:cubicBezTo>
                <a:cubicBezTo>
                  <a:pt x="9283" y="15936"/>
                  <a:pt x="9495" y="15939"/>
                  <a:pt x="9369" y="15841"/>
                </a:cubicBezTo>
                <a:cubicBezTo>
                  <a:pt x="9318" y="15801"/>
                  <a:pt x="9292" y="15715"/>
                  <a:pt x="9312" y="15649"/>
                </a:cubicBezTo>
                <a:cubicBezTo>
                  <a:pt x="9327" y="15598"/>
                  <a:pt x="9320" y="15565"/>
                  <a:pt x="9296" y="15559"/>
                </a:cubicBezTo>
                <a:close/>
                <a:moveTo>
                  <a:pt x="8708" y="15770"/>
                </a:moveTo>
                <a:cubicBezTo>
                  <a:pt x="8693" y="15774"/>
                  <a:pt x="8683" y="15786"/>
                  <a:pt x="8683" y="15802"/>
                </a:cubicBezTo>
                <a:cubicBezTo>
                  <a:pt x="8683" y="15834"/>
                  <a:pt x="8719" y="15859"/>
                  <a:pt x="8765" y="15859"/>
                </a:cubicBezTo>
                <a:cubicBezTo>
                  <a:pt x="8812" y="15859"/>
                  <a:pt x="8851" y="15848"/>
                  <a:pt x="8851" y="15835"/>
                </a:cubicBezTo>
                <a:cubicBezTo>
                  <a:pt x="8851" y="15822"/>
                  <a:pt x="8812" y="15796"/>
                  <a:pt x="8765" y="15778"/>
                </a:cubicBezTo>
                <a:cubicBezTo>
                  <a:pt x="8742" y="15768"/>
                  <a:pt x="8723" y="15765"/>
                  <a:pt x="8708" y="15770"/>
                </a:cubicBezTo>
                <a:close/>
                <a:moveTo>
                  <a:pt x="21470" y="18252"/>
                </a:moveTo>
                <a:cubicBezTo>
                  <a:pt x="21397" y="18252"/>
                  <a:pt x="21362" y="18278"/>
                  <a:pt x="21390" y="18307"/>
                </a:cubicBezTo>
                <a:cubicBezTo>
                  <a:pt x="21419" y="18337"/>
                  <a:pt x="21480" y="18363"/>
                  <a:pt x="21524" y="18363"/>
                </a:cubicBezTo>
                <a:cubicBezTo>
                  <a:pt x="21567" y="18363"/>
                  <a:pt x="21600" y="18337"/>
                  <a:pt x="21600" y="18307"/>
                </a:cubicBezTo>
                <a:cubicBezTo>
                  <a:pt x="21600" y="18278"/>
                  <a:pt x="21542" y="18252"/>
                  <a:pt x="21470" y="18252"/>
                </a:cubicBezTo>
                <a:close/>
              </a:path>
            </a:pathLst>
          </a:cu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30826997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09"/>
          <p:cNvSpPr txBox="1">
            <a:spLocks/>
          </p:cNvSpPr>
          <p:nvPr/>
        </p:nvSpPr>
        <p:spPr>
          <a:xfrm>
            <a:off x="807762" y="626346"/>
            <a:ext cx="7220622" cy="5754982"/>
          </a:xfrm>
          <a:prstGeom prst="rect">
            <a:avLst/>
          </a:prstGeom>
        </p:spPr>
        <p:txBody>
          <a:bodyPr/>
          <a:lstStyle>
            <a:lvl1pPr marL="342900" indent="-228600" algn="r" defTabSz="914400" rtl="1"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r" defTabSz="914400" rtl="1"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r" defTabSz="914400" rtl="1"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lgn="l" rtl="0">
              <a:lnSpc>
                <a:spcPct val="90000"/>
              </a:lnSpc>
              <a:spcBef>
                <a:spcPts val="2000"/>
              </a:spcBef>
              <a:buClrTx/>
              <a:buFont typeface="Arial" pitchFamily="34" charset="0"/>
              <a:buNone/>
              <a:defRPr sz="3000" spc="59">
                <a:solidFill>
                  <a:schemeClr val="accent5">
                    <a:satOff val="-8700"/>
                    <a:lumOff val="-21853"/>
                  </a:schemeClr>
                </a:solidFill>
                <a:latin typeface="Avenir Heavy"/>
                <a:ea typeface="Avenir Heavy"/>
                <a:cs typeface="Avenir Heavy"/>
                <a:sym typeface="Avenir Heavy"/>
              </a:defRPr>
            </a:pPr>
            <a:r>
              <a:rPr lang="en-US" b="1" spc="59" dirty="0" smtClean="0">
                <a:solidFill>
                  <a:schemeClr val="accent5">
                    <a:satOff val="-8700"/>
                    <a:lumOff val="-21853"/>
                  </a:schemeClr>
                </a:solidFill>
                <a:ea typeface="Avenir Heavy"/>
                <a:cs typeface="Avenir Heavy"/>
                <a:sym typeface="Avenir Heavy"/>
              </a:rPr>
              <a:t>Gallbladder disease</a:t>
            </a:r>
            <a:endParaRPr lang="en-US" b="1" spc="59" dirty="0" smtClean="0">
              <a:solidFill>
                <a:srgbClr val="FF2600"/>
              </a:solidFill>
              <a:ea typeface="Avenir Heavy"/>
              <a:cs typeface="Avenir Heavy"/>
              <a:sym typeface="Avenir Heavy"/>
            </a:endParaRPr>
          </a:p>
          <a:p>
            <a:pPr algn="l" rtl="0">
              <a:lnSpc>
                <a:spcPct val="90000"/>
              </a:lnSpc>
              <a:spcBef>
                <a:spcPts val="2000"/>
              </a:spcBef>
              <a:defRPr>
                <a:solidFill>
                  <a:srgbClr val="000000"/>
                </a:solidFill>
              </a:defRPr>
            </a:pPr>
            <a:r>
              <a:rPr lang="en-US" sz="2000" b="1" dirty="0" smtClean="0">
                <a:solidFill>
                  <a:srgbClr val="000000"/>
                </a:solidFill>
              </a:rPr>
              <a:t>Being overweight or obese may increase your chances of having gallstones. </a:t>
            </a:r>
          </a:p>
          <a:p>
            <a:pPr algn="l" rtl="0">
              <a:lnSpc>
                <a:spcPct val="90000"/>
              </a:lnSpc>
              <a:spcBef>
                <a:spcPts val="2000"/>
              </a:spcBef>
              <a:defRPr>
                <a:solidFill>
                  <a:srgbClr val="000000"/>
                </a:solidFill>
              </a:defRPr>
            </a:pPr>
            <a:r>
              <a:rPr lang="en-US" sz="2000" b="1" dirty="0" smtClean="0">
                <a:solidFill>
                  <a:srgbClr val="000000"/>
                </a:solidFill>
              </a:rPr>
              <a:t>Researchers have found that people who are </a:t>
            </a:r>
            <a:r>
              <a:rPr lang="en-US" sz="2000" b="1" dirty="0" smtClean="0">
                <a:solidFill>
                  <a:srgbClr val="FF9300"/>
                </a:solidFill>
              </a:rPr>
              <a:t>obese may produce high levels of cholesterol. This may produce bile having more cholesterol than it can dissolve</a:t>
            </a:r>
            <a:r>
              <a:rPr lang="en-US" sz="2000" b="1" dirty="0" smtClean="0">
                <a:solidFill>
                  <a:srgbClr val="000000"/>
                </a:solidFill>
              </a:rPr>
              <a:t>. When this happens, gallstones can form. </a:t>
            </a:r>
          </a:p>
          <a:p>
            <a:pPr algn="l" rtl="0">
              <a:lnSpc>
                <a:spcPct val="90000"/>
              </a:lnSpc>
              <a:spcBef>
                <a:spcPts val="2000"/>
              </a:spcBef>
              <a:defRPr>
                <a:solidFill>
                  <a:srgbClr val="000000"/>
                </a:solidFill>
              </a:defRPr>
            </a:pPr>
            <a:endParaRPr lang="en-US" sz="1000" b="1" dirty="0" smtClean="0">
              <a:solidFill>
                <a:srgbClr val="000000"/>
              </a:solidFill>
            </a:endParaRPr>
          </a:p>
          <a:p>
            <a:pPr marL="0" indent="0" algn="l" rtl="0">
              <a:lnSpc>
                <a:spcPct val="90000"/>
              </a:lnSpc>
              <a:spcBef>
                <a:spcPts val="2000"/>
              </a:spcBef>
              <a:buClrTx/>
              <a:buFont typeface="Arial" pitchFamily="34" charset="0"/>
              <a:buNone/>
              <a:defRPr sz="3000" spc="59">
                <a:solidFill>
                  <a:schemeClr val="accent5">
                    <a:satOff val="-8700"/>
                    <a:lumOff val="-21853"/>
                  </a:schemeClr>
                </a:solidFill>
                <a:latin typeface="Avenir Heavy"/>
                <a:ea typeface="Avenir Heavy"/>
                <a:cs typeface="Avenir Heavy"/>
                <a:sym typeface="Avenir Heavy"/>
              </a:defRPr>
            </a:pPr>
            <a:r>
              <a:rPr lang="en-US" b="1" spc="59" dirty="0" smtClean="0">
                <a:solidFill>
                  <a:schemeClr val="accent5">
                    <a:satOff val="-8700"/>
                    <a:lumOff val="-21853"/>
                  </a:schemeClr>
                </a:solidFill>
                <a:ea typeface="Avenir Heavy"/>
                <a:cs typeface="Avenir Heavy"/>
                <a:sym typeface="Avenir Heavy"/>
              </a:rPr>
              <a:t>Nonalcoholic Fatty Liver Disease</a:t>
            </a:r>
            <a:endParaRPr lang="en-US" b="1" spc="59" dirty="0" smtClean="0">
              <a:solidFill>
                <a:srgbClr val="FF2600"/>
              </a:solidFill>
              <a:ea typeface="Avenir Heavy"/>
              <a:cs typeface="Avenir Heavy"/>
              <a:sym typeface="Avenir Heavy"/>
            </a:endParaRPr>
          </a:p>
          <a:p>
            <a:pPr algn="l" rtl="0">
              <a:lnSpc>
                <a:spcPct val="90000"/>
              </a:lnSpc>
              <a:spcBef>
                <a:spcPts val="2000"/>
              </a:spcBef>
              <a:defRPr>
                <a:solidFill>
                  <a:srgbClr val="000000"/>
                </a:solidFill>
              </a:defRPr>
            </a:pPr>
            <a:r>
              <a:rPr lang="en-US" sz="2000" b="1" dirty="0" smtClean="0">
                <a:solidFill>
                  <a:srgbClr val="343638"/>
                </a:solidFill>
              </a:rPr>
              <a:t>NAFLD is more common in people who have </a:t>
            </a:r>
            <a:r>
              <a:rPr lang="en-US" sz="2000" b="1" dirty="0" smtClean="0">
                <a:solidFill>
                  <a:srgbClr val="0433FF"/>
                </a:solidFill>
              </a:rPr>
              <a:t>central obesity</a:t>
            </a:r>
            <a:r>
              <a:rPr lang="en-US" sz="2000" b="1" dirty="0" smtClean="0">
                <a:solidFill>
                  <a:srgbClr val="343638"/>
                </a:solidFill>
              </a:rPr>
              <a:t> (excessive abdominal fat), i</a:t>
            </a:r>
            <a:r>
              <a:rPr lang="en-US" sz="2000" b="1" dirty="0" smtClean="0">
                <a:solidFill>
                  <a:srgbClr val="0433FF"/>
                </a:solidFill>
              </a:rPr>
              <a:t>nsulin resistance or type 2 diabetes, hypertension and                                     </a:t>
            </a:r>
            <a:r>
              <a:rPr lang="en-US" sz="2000" b="1" dirty="0" err="1" smtClean="0">
                <a:solidFill>
                  <a:srgbClr val="0433FF"/>
                </a:solidFill>
              </a:rPr>
              <a:t>dyslipidaemia</a:t>
            </a:r>
            <a:r>
              <a:rPr lang="en-US" sz="2000" b="1" dirty="0" smtClean="0">
                <a:solidFill>
                  <a:srgbClr val="0433FF"/>
                </a:solidFill>
              </a:rPr>
              <a:t>. </a:t>
            </a:r>
            <a:endParaRPr lang="en-US" sz="2000" b="1" dirty="0">
              <a:solidFill>
                <a:srgbClr val="0433FF"/>
              </a:solidFill>
            </a:endParaRPr>
          </a:p>
        </p:txBody>
      </p:sp>
      <p:pic>
        <p:nvPicPr>
          <p:cNvPr id="3" name="pasted-image.tiff"/>
          <p:cNvPicPr>
            <a:picLocks noChangeAspect="1"/>
          </p:cNvPicPr>
          <p:nvPr/>
        </p:nvPicPr>
        <p:blipFill>
          <a:blip r:embed="rId2">
            <a:extLst/>
          </a:blip>
          <a:srcRect l="63" b="371"/>
          <a:stretch>
            <a:fillRect/>
          </a:stretch>
        </p:blipFill>
        <p:spPr>
          <a:xfrm>
            <a:off x="6444208" y="5157192"/>
            <a:ext cx="2371532" cy="1559763"/>
          </a:xfrm>
          <a:custGeom>
            <a:avLst/>
            <a:gdLst/>
            <a:ahLst/>
            <a:cxnLst>
              <a:cxn ang="0">
                <a:pos x="wd2" y="hd2"/>
              </a:cxn>
              <a:cxn ang="5400000">
                <a:pos x="wd2" y="hd2"/>
              </a:cxn>
              <a:cxn ang="10800000">
                <a:pos x="wd2" y="hd2"/>
              </a:cxn>
              <a:cxn ang="16200000">
                <a:pos x="wd2" y="hd2"/>
              </a:cxn>
            </a:cxnLst>
            <a:rect l="0" t="0" r="r" b="b"/>
            <a:pathLst>
              <a:path w="21600" h="21600" extrusionOk="0">
                <a:moveTo>
                  <a:pt x="13281" y="0"/>
                </a:moveTo>
                <a:cubicBezTo>
                  <a:pt x="13152" y="1"/>
                  <a:pt x="13006" y="44"/>
                  <a:pt x="12913" y="120"/>
                </a:cubicBezTo>
                <a:cubicBezTo>
                  <a:pt x="12769" y="238"/>
                  <a:pt x="12705" y="406"/>
                  <a:pt x="12733" y="604"/>
                </a:cubicBezTo>
                <a:cubicBezTo>
                  <a:pt x="12749" y="718"/>
                  <a:pt x="12810" y="722"/>
                  <a:pt x="13379" y="648"/>
                </a:cubicBezTo>
                <a:cubicBezTo>
                  <a:pt x="13644" y="614"/>
                  <a:pt x="13715" y="627"/>
                  <a:pt x="13893" y="734"/>
                </a:cubicBezTo>
                <a:cubicBezTo>
                  <a:pt x="14006" y="801"/>
                  <a:pt x="14177" y="969"/>
                  <a:pt x="14275" y="1107"/>
                </a:cubicBezTo>
                <a:cubicBezTo>
                  <a:pt x="14373" y="1245"/>
                  <a:pt x="14458" y="1360"/>
                  <a:pt x="14464" y="1360"/>
                </a:cubicBezTo>
                <a:cubicBezTo>
                  <a:pt x="14470" y="1360"/>
                  <a:pt x="14419" y="1226"/>
                  <a:pt x="14350" y="1063"/>
                </a:cubicBezTo>
                <a:cubicBezTo>
                  <a:pt x="14181" y="660"/>
                  <a:pt x="13967" y="361"/>
                  <a:pt x="13745" y="221"/>
                </a:cubicBezTo>
                <a:cubicBezTo>
                  <a:pt x="13644" y="157"/>
                  <a:pt x="13529" y="83"/>
                  <a:pt x="13490" y="54"/>
                </a:cubicBezTo>
                <a:cubicBezTo>
                  <a:pt x="13445" y="20"/>
                  <a:pt x="13376" y="2"/>
                  <a:pt x="13299" y="0"/>
                </a:cubicBezTo>
                <a:lnTo>
                  <a:pt x="13281" y="0"/>
                </a:lnTo>
                <a:close/>
                <a:moveTo>
                  <a:pt x="7039" y="114"/>
                </a:moveTo>
                <a:cubicBezTo>
                  <a:pt x="6544" y="114"/>
                  <a:pt x="6149" y="471"/>
                  <a:pt x="5906" y="1139"/>
                </a:cubicBezTo>
                <a:lnTo>
                  <a:pt x="5795" y="1442"/>
                </a:lnTo>
                <a:lnTo>
                  <a:pt x="6006" y="1170"/>
                </a:lnTo>
                <a:cubicBezTo>
                  <a:pt x="6370" y="699"/>
                  <a:pt x="6644" y="600"/>
                  <a:pt x="7168" y="746"/>
                </a:cubicBezTo>
                <a:cubicBezTo>
                  <a:pt x="7383" y="806"/>
                  <a:pt x="7411" y="801"/>
                  <a:pt x="7462" y="705"/>
                </a:cubicBezTo>
                <a:cubicBezTo>
                  <a:pt x="7543" y="550"/>
                  <a:pt x="7530" y="462"/>
                  <a:pt x="7398" y="278"/>
                </a:cubicBezTo>
                <a:cubicBezTo>
                  <a:pt x="7293" y="133"/>
                  <a:pt x="7250" y="114"/>
                  <a:pt x="7039" y="114"/>
                </a:cubicBezTo>
                <a:close/>
                <a:moveTo>
                  <a:pt x="13131" y="2059"/>
                </a:moveTo>
                <a:cubicBezTo>
                  <a:pt x="12957" y="2069"/>
                  <a:pt x="12783" y="2131"/>
                  <a:pt x="12617" y="2242"/>
                </a:cubicBezTo>
                <a:cubicBezTo>
                  <a:pt x="12273" y="2473"/>
                  <a:pt x="11841" y="3110"/>
                  <a:pt x="11616" y="3716"/>
                </a:cubicBezTo>
                <a:lnTo>
                  <a:pt x="11425" y="4231"/>
                </a:lnTo>
                <a:lnTo>
                  <a:pt x="10780" y="4273"/>
                </a:lnTo>
                <a:cubicBezTo>
                  <a:pt x="10424" y="4295"/>
                  <a:pt x="9934" y="4344"/>
                  <a:pt x="9690" y="4383"/>
                </a:cubicBezTo>
                <a:cubicBezTo>
                  <a:pt x="9417" y="4427"/>
                  <a:pt x="9229" y="4434"/>
                  <a:pt x="9199" y="4402"/>
                </a:cubicBezTo>
                <a:cubicBezTo>
                  <a:pt x="9172" y="4374"/>
                  <a:pt x="9086" y="4174"/>
                  <a:pt x="9008" y="3959"/>
                </a:cubicBezTo>
                <a:cubicBezTo>
                  <a:pt x="8792" y="3368"/>
                  <a:pt x="8548" y="2958"/>
                  <a:pt x="8201" y="2600"/>
                </a:cubicBezTo>
                <a:cubicBezTo>
                  <a:pt x="7806" y="2192"/>
                  <a:pt x="7675" y="2131"/>
                  <a:pt x="7257" y="2163"/>
                </a:cubicBezTo>
                <a:cubicBezTo>
                  <a:pt x="6876" y="2192"/>
                  <a:pt x="6675" y="2311"/>
                  <a:pt x="6390" y="2675"/>
                </a:cubicBezTo>
                <a:cubicBezTo>
                  <a:pt x="6141" y="2995"/>
                  <a:pt x="6033" y="3271"/>
                  <a:pt x="5904" y="3934"/>
                </a:cubicBezTo>
                <a:cubicBezTo>
                  <a:pt x="5818" y="4372"/>
                  <a:pt x="5792" y="4659"/>
                  <a:pt x="5781" y="5202"/>
                </a:cubicBezTo>
                <a:lnTo>
                  <a:pt x="5765" y="5904"/>
                </a:lnTo>
                <a:lnTo>
                  <a:pt x="5463" y="6138"/>
                </a:lnTo>
                <a:cubicBezTo>
                  <a:pt x="4713" y="6707"/>
                  <a:pt x="3984" y="7572"/>
                  <a:pt x="3568" y="8387"/>
                </a:cubicBezTo>
                <a:cubicBezTo>
                  <a:pt x="3451" y="8616"/>
                  <a:pt x="3265" y="9056"/>
                  <a:pt x="3154" y="9367"/>
                </a:cubicBezTo>
                <a:cubicBezTo>
                  <a:pt x="3044" y="9679"/>
                  <a:pt x="2931" y="9963"/>
                  <a:pt x="2904" y="9997"/>
                </a:cubicBezTo>
                <a:cubicBezTo>
                  <a:pt x="2877" y="10030"/>
                  <a:pt x="2717" y="10127"/>
                  <a:pt x="2549" y="10215"/>
                </a:cubicBezTo>
                <a:cubicBezTo>
                  <a:pt x="1277" y="10882"/>
                  <a:pt x="386" y="12007"/>
                  <a:pt x="127" y="13273"/>
                </a:cubicBezTo>
                <a:cubicBezTo>
                  <a:pt x="89" y="13460"/>
                  <a:pt x="43" y="13659"/>
                  <a:pt x="23" y="13713"/>
                </a:cubicBezTo>
                <a:cubicBezTo>
                  <a:pt x="14" y="13736"/>
                  <a:pt x="6" y="14121"/>
                  <a:pt x="0" y="14671"/>
                </a:cubicBezTo>
                <a:lnTo>
                  <a:pt x="305" y="15547"/>
                </a:lnTo>
                <a:cubicBezTo>
                  <a:pt x="480" y="16051"/>
                  <a:pt x="719" y="16571"/>
                  <a:pt x="835" y="16704"/>
                </a:cubicBezTo>
                <a:cubicBezTo>
                  <a:pt x="950" y="16838"/>
                  <a:pt x="1108" y="17272"/>
                  <a:pt x="1185" y="17669"/>
                </a:cubicBezTo>
                <a:cubicBezTo>
                  <a:pt x="1280" y="18160"/>
                  <a:pt x="1427" y="18443"/>
                  <a:pt x="1644" y="18558"/>
                </a:cubicBezTo>
                <a:cubicBezTo>
                  <a:pt x="1960" y="18724"/>
                  <a:pt x="1960" y="18734"/>
                  <a:pt x="1760" y="19548"/>
                </a:cubicBezTo>
                <a:cubicBezTo>
                  <a:pt x="1513" y="20553"/>
                  <a:pt x="1666" y="21091"/>
                  <a:pt x="2249" y="21252"/>
                </a:cubicBezTo>
                <a:cubicBezTo>
                  <a:pt x="2465" y="21312"/>
                  <a:pt x="2676" y="21433"/>
                  <a:pt x="2715" y="21521"/>
                </a:cubicBezTo>
                <a:cubicBezTo>
                  <a:pt x="2728" y="21550"/>
                  <a:pt x="3236" y="21576"/>
                  <a:pt x="4055" y="21600"/>
                </a:cubicBezTo>
                <a:cubicBezTo>
                  <a:pt x="4078" y="21581"/>
                  <a:pt x="4117" y="21568"/>
                  <a:pt x="4155" y="21568"/>
                </a:cubicBezTo>
                <a:cubicBezTo>
                  <a:pt x="4321" y="21568"/>
                  <a:pt x="5020" y="21297"/>
                  <a:pt x="5372" y="21097"/>
                </a:cubicBezTo>
                <a:cubicBezTo>
                  <a:pt x="5896" y="20800"/>
                  <a:pt x="6425" y="20340"/>
                  <a:pt x="7334" y="19386"/>
                </a:cubicBezTo>
                <a:cubicBezTo>
                  <a:pt x="7792" y="18906"/>
                  <a:pt x="8281" y="18431"/>
                  <a:pt x="8421" y="18333"/>
                </a:cubicBezTo>
                <a:cubicBezTo>
                  <a:pt x="8824" y="18050"/>
                  <a:pt x="9305" y="17848"/>
                  <a:pt x="10161" y="17599"/>
                </a:cubicBezTo>
                <a:cubicBezTo>
                  <a:pt x="11474" y="17219"/>
                  <a:pt x="12081" y="16982"/>
                  <a:pt x="12665" y="16619"/>
                </a:cubicBezTo>
                <a:cubicBezTo>
                  <a:pt x="12799" y="16536"/>
                  <a:pt x="12961" y="16474"/>
                  <a:pt x="13026" y="16483"/>
                </a:cubicBezTo>
                <a:cubicBezTo>
                  <a:pt x="13144" y="16500"/>
                  <a:pt x="13147" y="16505"/>
                  <a:pt x="13151" y="16869"/>
                </a:cubicBezTo>
                <a:cubicBezTo>
                  <a:pt x="13155" y="17138"/>
                  <a:pt x="13186" y="17337"/>
                  <a:pt x="13270" y="17606"/>
                </a:cubicBezTo>
                <a:cubicBezTo>
                  <a:pt x="13333" y="17808"/>
                  <a:pt x="13411" y="18097"/>
                  <a:pt x="13443" y="18251"/>
                </a:cubicBezTo>
                <a:cubicBezTo>
                  <a:pt x="13510" y="18585"/>
                  <a:pt x="13544" y="18623"/>
                  <a:pt x="13795" y="18624"/>
                </a:cubicBezTo>
                <a:cubicBezTo>
                  <a:pt x="14000" y="18625"/>
                  <a:pt x="14152" y="18488"/>
                  <a:pt x="14152" y="18305"/>
                </a:cubicBezTo>
                <a:cubicBezTo>
                  <a:pt x="14152" y="18254"/>
                  <a:pt x="14086" y="18013"/>
                  <a:pt x="14007" y="17767"/>
                </a:cubicBezTo>
                <a:cubicBezTo>
                  <a:pt x="13927" y="17521"/>
                  <a:pt x="13850" y="17235"/>
                  <a:pt x="13838" y="17131"/>
                </a:cubicBezTo>
                <a:cubicBezTo>
                  <a:pt x="13806" y="16857"/>
                  <a:pt x="13938" y="16495"/>
                  <a:pt x="14218" y="16081"/>
                </a:cubicBezTo>
                <a:lnTo>
                  <a:pt x="14457" y="15730"/>
                </a:lnTo>
                <a:lnTo>
                  <a:pt x="14639" y="15787"/>
                </a:lnTo>
                <a:cubicBezTo>
                  <a:pt x="15091" y="15934"/>
                  <a:pt x="15770" y="15827"/>
                  <a:pt x="16392" y="15512"/>
                </a:cubicBezTo>
                <a:cubicBezTo>
                  <a:pt x="17543" y="14931"/>
                  <a:pt x="18391" y="13655"/>
                  <a:pt x="18796" y="11894"/>
                </a:cubicBezTo>
                <a:cubicBezTo>
                  <a:pt x="18849" y="11665"/>
                  <a:pt x="18913" y="11465"/>
                  <a:pt x="18939" y="11451"/>
                </a:cubicBezTo>
                <a:cubicBezTo>
                  <a:pt x="19082" y="11376"/>
                  <a:pt x="19690" y="12037"/>
                  <a:pt x="19794" y="12381"/>
                </a:cubicBezTo>
                <a:cubicBezTo>
                  <a:pt x="19894" y="12709"/>
                  <a:pt x="19865" y="13122"/>
                  <a:pt x="19710" y="13570"/>
                </a:cubicBezTo>
                <a:lnTo>
                  <a:pt x="19571" y="13975"/>
                </a:lnTo>
                <a:lnTo>
                  <a:pt x="19342" y="13975"/>
                </a:lnTo>
                <a:cubicBezTo>
                  <a:pt x="19054" y="13975"/>
                  <a:pt x="18890" y="14102"/>
                  <a:pt x="18750" y="14434"/>
                </a:cubicBezTo>
                <a:lnTo>
                  <a:pt x="18646" y="14684"/>
                </a:lnTo>
                <a:lnTo>
                  <a:pt x="18200" y="14807"/>
                </a:lnTo>
                <a:cubicBezTo>
                  <a:pt x="17955" y="14875"/>
                  <a:pt x="17652" y="14988"/>
                  <a:pt x="17529" y="15057"/>
                </a:cubicBezTo>
                <a:cubicBezTo>
                  <a:pt x="16565" y="15594"/>
                  <a:pt x="16024" y="16705"/>
                  <a:pt x="16072" y="18055"/>
                </a:cubicBezTo>
                <a:cubicBezTo>
                  <a:pt x="16081" y="18321"/>
                  <a:pt x="16117" y="18614"/>
                  <a:pt x="16149" y="18706"/>
                </a:cubicBezTo>
                <a:cubicBezTo>
                  <a:pt x="16242" y="18972"/>
                  <a:pt x="16448" y="19133"/>
                  <a:pt x="16697" y="19133"/>
                </a:cubicBezTo>
                <a:cubicBezTo>
                  <a:pt x="16877" y="19133"/>
                  <a:pt x="16921" y="19155"/>
                  <a:pt x="16974" y="19269"/>
                </a:cubicBezTo>
                <a:cubicBezTo>
                  <a:pt x="17061" y="19452"/>
                  <a:pt x="17357" y="19644"/>
                  <a:pt x="17552" y="19642"/>
                </a:cubicBezTo>
                <a:cubicBezTo>
                  <a:pt x="17640" y="19642"/>
                  <a:pt x="17785" y="19595"/>
                  <a:pt x="17875" y="19538"/>
                </a:cubicBezTo>
                <a:cubicBezTo>
                  <a:pt x="17998" y="19460"/>
                  <a:pt x="18067" y="19447"/>
                  <a:pt x="18152" y="19487"/>
                </a:cubicBezTo>
                <a:cubicBezTo>
                  <a:pt x="18324" y="19569"/>
                  <a:pt x="18533" y="19490"/>
                  <a:pt x="18680" y="19285"/>
                </a:cubicBezTo>
                <a:cubicBezTo>
                  <a:pt x="18773" y="19156"/>
                  <a:pt x="18880" y="19080"/>
                  <a:pt x="19044" y="19029"/>
                </a:cubicBezTo>
                <a:cubicBezTo>
                  <a:pt x="19361" y="18930"/>
                  <a:pt x="19530" y="18759"/>
                  <a:pt x="19603" y="18466"/>
                </a:cubicBezTo>
                <a:cubicBezTo>
                  <a:pt x="19651" y="18274"/>
                  <a:pt x="19654" y="18193"/>
                  <a:pt x="19615" y="18048"/>
                </a:cubicBezTo>
                <a:cubicBezTo>
                  <a:pt x="19569" y="17881"/>
                  <a:pt x="19576" y="17858"/>
                  <a:pt x="19712" y="17647"/>
                </a:cubicBezTo>
                <a:cubicBezTo>
                  <a:pt x="19793" y="17523"/>
                  <a:pt x="19894" y="17309"/>
                  <a:pt x="19938" y="17172"/>
                </a:cubicBezTo>
                <a:cubicBezTo>
                  <a:pt x="20001" y="16973"/>
                  <a:pt x="20036" y="16926"/>
                  <a:pt x="20120" y="16926"/>
                </a:cubicBezTo>
                <a:cubicBezTo>
                  <a:pt x="20328" y="16926"/>
                  <a:pt x="20492" y="16760"/>
                  <a:pt x="20606" y="16436"/>
                </a:cubicBezTo>
                <a:cubicBezTo>
                  <a:pt x="20702" y="16163"/>
                  <a:pt x="20713" y="16085"/>
                  <a:pt x="20690" y="15753"/>
                </a:cubicBezTo>
                <a:cubicBezTo>
                  <a:pt x="20666" y="15394"/>
                  <a:pt x="20672" y="15362"/>
                  <a:pt x="20802" y="15088"/>
                </a:cubicBezTo>
                <a:cubicBezTo>
                  <a:pt x="21257" y="14129"/>
                  <a:pt x="21433" y="13116"/>
                  <a:pt x="21298" y="12229"/>
                </a:cubicBezTo>
                <a:cubicBezTo>
                  <a:pt x="21131" y="11137"/>
                  <a:pt x="20751" y="10483"/>
                  <a:pt x="19794" y="9655"/>
                </a:cubicBezTo>
                <a:lnTo>
                  <a:pt x="19678" y="9557"/>
                </a:lnTo>
                <a:lnTo>
                  <a:pt x="19794" y="9386"/>
                </a:lnTo>
                <a:cubicBezTo>
                  <a:pt x="19858" y="9292"/>
                  <a:pt x="20121" y="8991"/>
                  <a:pt x="20379" y="8716"/>
                </a:cubicBezTo>
                <a:cubicBezTo>
                  <a:pt x="21026" y="8025"/>
                  <a:pt x="21304" y="7668"/>
                  <a:pt x="21464" y="7321"/>
                </a:cubicBezTo>
                <a:lnTo>
                  <a:pt x="21600" y="7024"/>
                </a:lnTo>
                <a:lnTo>
                  <a:pt x="21600" y="6837"/>
                </a:lnTo>
                <a:lnTo>
                  <a:pt x="21509" y="6660"/>
                </a:lnTo>
                <a:cubicBezTo>
                  <a:pt x="21384" y="6415"/>
                  <a:pt x="21298" y="6317"/>
                  <a:pt x="20991" y="6091"/>
                </a:cubicBezTo>
                <a:cubicBezTo>
                  <a:pt x="20124" y="5454"/>
                  <a:pt x="18361" y="4921"/>
                  <a:pt x="16838" y="4835"/>
                </a:cubicBezTo>
                <a:cubicBezTo>
                  <a:pt x="15682" y="4770"/>
                  <a:pt x="15022" y="4713"/>
                  <a:pt x="14907" y="4662"/>
                </a:cubicBezTo>
                <a:cubicBezTo>
                  <a:pt x="14803" y="4615"/>
                  <a:pt x="14775" y="4555"/>
                  <a:pt x="14693" y="4187"/>
                </a:cubicBezTo>
                <a:cubicBezTo>
                  <a:pt x="14642" y="3955"/>
                  <a:pt x="14601" y="3725"/>
                  <a:pt x="14600" y="3678"/>
                </a:cubicBezTo>
                <a:cubicBezTo>
                  <a:pt x="14598" y="3506"/>
                  <a:pt x="14358" y="2896"/>
                  <a:pt x="14214" y="2694"/>
                </a:cubicBezTo>
                <a:cubicBezTo>
                  <a:pt x="13897" y="2255"/>
                  <a:pt x="13514" y="2037"/>
                  <a:pt x="13131" y="2059"/>
                </a:cubicBezTo>
                <a:close/>
              </a:path>
            </a:pathLst>
          </a:cu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23192715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2"/>
          <p:cNvSpPr txBox="1">
            <a:spLocks/>
          </p:cNvSpPr>
          <p:nvPr/>
        </p:nvSpPr>
        <p:spPr>
          <a:xfrm>
            <a:off x="467544" y="626346"/>
            <a:ext cx="7652670" cy="5754982"/>
          </a:xfrm>
          <a:prstGeom prst="rect">
            <a:avLst/>
          </a:prstGeom>
        </p:spPr>
        <p:txBody>
          <a:bodyPr/>
          <a:lstStyle>
            <a:lvl1pPr marL="342900" indent="-228600" algn="r" defTabSz="914400" rtl="1"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r" defTabSz="914400" rtl="1"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r" defTabSz="914400" rtl="1"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lgn="l" rtl="0">
              <a:lnSpc>
                <a:spcPct val="90000"/>
              </a:lnSpc>
              <a:spcBef>
                <a:spcPts val="2000"/>
              </a:spcBef>
              <a:buClrTx/>
              <a:buFont typeface="Arial" pitchFamily="34" charset="0"/>
              <a:buNone/>
              <a:defRPr sz="3000" spc="59">
                <a:solidFill>
                  <a:schemeClr val="accent5">
                    <a:satOff val="-8700"/>
                    <a:lumOff val="-21853"/>
                  </a:schemeClr>
                </a:solidFill>
                <a:latin typeface="Avenir Heavy"/>
                <a:ea typeface="Avenir Heavy"/>
                <a:cs typeface="Avenir Heavy"/>
                <a:sym typeface="Avenir Heavy"/>
              </a:defRPr>
            </a:pPr>
            <a:r>
              <a:rPr lang="en-US" b="1" spc="59" dirty="0" smtClean="0">
                <a:solidFill>
                  <a:schemeClr val="accent5">
                    <a:satOff val="-8700"/>
                    <a:lumOff val="-21853"/>
                  </a:schemeClr>
                </a:solidFill>
                <a:ea typeface="Avenir Heavy"/>
                <a:cs typeface="Avenir Heavy"/>
                <a:sym typeface="Avenir Heavy"/>
              </a:rPr>
              <a:t>Psychological Disorders:</a:t>
            </a:r>
          </a:p>
          <a:p>
            <a:pPr algn="l" rtl="0">
              <a:lnSpc>
                <a:spcPct val="90000"/>
              </a:lnSpc>
              <a:spcBef>
                <a:spcPts val="2000"/>
              </a:spcBef>
              <a:defRPr>
                <a:solidFill>
                  <a:srgbClr val="000000"/>
                </a:solidFill>
              </a:defRPr>
            </a:pPr>
            <a:r>
              <a:rPr lang="en-US" sz="2000" b="1" dirty="0" smtClean="0">
                <a:solidFill>
                  <a:srgbClr val="000000"/>
                </a:solidFill>
              </a:rPr>
              <a:t>There are numerous theories </a:t>
            </a:r>
            <a:r>
              <a:rPr lang="en-US" sz="2000" b="1" u="sng" dirty="0" smtClean="0">
                <a:solidFill>
                  <a:srgbClr val="FF2600"/>
                </a:solidFill>
              </a:rPr>
              <a:t>c</a:t>
            </a:r>
            <a:r>
              <a:rPr lang="en-US" sz="2000" b="1" u="sng" dirty="0" smtClean="0">
                <a:solidFill>
                  <a:srgbClr val="FF2600"/>
                </a:solidFill>
                <a:ea typeface="Avenir Heavy"/>
                <a:cs typeface="Avenir Heavy"/>
                <a:sym typeface="Avenir Heavy"/>
              </a:rPr>
              <a:t>oncerning the link between obesity and depression</a:t>
            </a:r>
            <a:r>
              <a:rPr lang="en-US" sz="2000" b="1" u="sng" dirty="0" smtClean="0">
                <a:solidFill>
                  <a:srgbClr val="FF2600"/>
                </a:solidFill>
              </a:rPr>
              <a:t>.</a:t>
            </a:r>
            <a:r>
              <a:rPr lang="en-US" sz="2000" b="1" dirty="0" smtClean="0">
                <a:solidFill>
                  <a:srgbClr val="000000"/>
                </a:solidFill>
              </a:rPr>
              <a:t> Many causes have been proposed, including </a:t>
            </a:r>
            <a:r>
              <a:rPr lang="en-US" sz="2000" b="1" dirty="0" smtClean="0">
                <a:solidFill>
                  <a:srgbClr val="0433FF"/>
                </a:solidFill>
              </a:rPr>
              <a:t>social stigma</a:t>
            </a:r>
            <a:r>
              <a:rPr lang="en-US" sz="2000" b="1" dirty="0" smtClean="0">
                <a:solidFill>
                  <a:srgbClr val="000000"/>
                </a:solidFill>
              </a:rPr>
              <a:t>, </a:t>
            </a:r>
            <a:r>
              <a:rPr lang="en-US" sz="2000" b="1" dirty="0" smtClean="0">
                <a:solidFill>
                  <a:srgbClr val="0433FF"/>
                </a:solidFill>
              </a:rPr>
              <a:t>negative self-image</a:t>
            </a:r>
            <a:r>
              <a:rPr lang="en-US" sz="2000" b="1" dirty="0" smtClean="0">
                <a:solidFill>
                  <a:srgbClr val="000000"/>
                </a:solidFill>
              </a:rPr>
              <a:t>, </a:t>
            </a:r>
            <a:r>
              <a:rPr lang="en-US" sz="2000" b="1" dirty="0" smtClean="0">
                <a:solidFill>
                  <a:srgbClr val="0433FF"/>
                </a:solidFill>
              </a:rPr>
              <a:t>dieting issues</a:t>
            </a:r>
            <a:r>
              <a:rPr lang="en-US" sz="2000" b="1" dirty="0" smtClean="0">
                <a:solidFill>
                  <a:srgbClr val="000000"/>
                </a:solidFill>
              </a:rPr>
              <a:t>, </a:t>
            </a:r>
            <a:r>
              <a:rPr lang="en-US" sz="2000" b="1" dirty="0" smtClean="0">
                <a:solidFill>
                  <a:srgbClr val="0433FF"/>
                </a:solidFill>
              </a:rPr>
              <a:t>the poor health</a:t>
            </a:r>
            <a:r>
              <a:rPr lang="en-US" sz="2000" b="1" dirty="0" smtClean="0">
                <a:solidFill>
                  <a:srgbClr val="000000"/>
                </a:solidFill>
              </a:rPr>
              <a:t> that often accompanies obesity, and a </a:t>
            </a:r>
            <a:r>
              <a:rPr lang="en-US" sz="2000" b="1" dirty="0" smtClean="0">
                <a:solidFill>
                  <a:srgbClr val="0433FF"/>
                </a:solidFill>
              </a:rPr>
              <a:t>neurochemical connection</a:t>
            </a:r>
            <a:r>
              <a:rPr lang="en-US" sz="2000" b="1" dirty="0" smtClean="0">
                <a:solidFill>
                  <a:srgbClr val="000000"/>
                </a:solidFill>
              </a:rPr>
              <a:t> between the two conditions. k  </a:t>
            </a:r>
          </a:p>
          <a:p>
            <a:pPr algn="l" rtl="0">
              <a:lnSpc>
                <a:spcPct val="90000"/>
              </a:lnSpc>
              <a:spcBef>
                <a:spcPts val="2000"/>
              </a:spcBef>
              <a:defRPr>
                <a:solidFill>
                  <a:srgbClr val="000000"/>
                </a:solidFill>
              </a:defRPr>
            </a:pPr>
            <a:r>
              <a:rPr lang="en-US" sz="2000" b="1" dirty="0" smtClean="0">
                <a:solidFill>
                  <a:srgbClr val="7030A0"/>
                </a:solidFill>
              </a:rPr>
              <a:t>cross-sectional study by Rene L et al in 2015 stated that an </a:t>
            </a:r>
            <a:r>
              <a:rPr lang="en-US" sz="2000" b="1" u="sng" dirty="0" smtClean="0">
                <a:solidFill>
                  <a:srgbClr val="C00000"/>
                </a:solidFill>
              </a:rPr>
              <a:t>increased waist circumference were associated </a:t>
            </a:r>
            <a:r>
              <a:rPr lang="en-US" sz="2000" b="1" dirty="0" smtClean="0">
                <a:solidFill>
                  <a:srgbClr val="7030A0"/>
                </a:solidFill>
              </a:rPr>
              <a:t>with </a:t>
            </a:r>
            <a:r>
              <a:rPr lang="en-US" sz="2000" b="1" u="sng" dirty="0" smtClean="0">
                <a:solidFill>
                  <a:srgbClr val="C00000"/>
                </a:solidFill>
              </a:rPr>
              <a:t>depression</a:t>
            </a:r>
            <a:r>
              <a:rPr lang="en-US" sz="2000" b="1" dirty="0" smtClean="0">
                <a:solidFill>
                  <a:srgbClr val="7030A0"/>
                </a:solidFill>
              </a:rPr>
              <a:t>. Female gender. Furthermore,  low education and morbid obesity were risk factors for severe depression.</a:t>
            </a:r>
            <a:r>
              <a:rPr lang="en-US" sz="2000" b="1" dirty="0" smtClean="0">
                <a:solidFill>
                  <a:schemeClr val="accent6">
                    <a:lumMod val="75000"/>
                  </a:schemeClr>
                </a:solidFill>
              </a:rPr>
              <a:t> </a:t>
            </a:r>
          </a:p>
        </p:txBody>
      </p:sp>
      <p:pic>
        <p:nvPicPr>
          <p:cNvPr id="3" name="pasted-image.tiff"/>
          <p:cNvPicPr>
            <a:picLocks noChangeAspect="1"/>
          </p:cNvPicPr>
          <p:nvPr/>
        </p:nvPicPr>
        <p:blipFill>
          <a:blip r:embed="rId3">
            <a:extLst/>
          </a:blip>
          <a:srcRect l="24710" t="2615" r="23841" b="4266"/>
          <a:stretch>
            <a:fillRect/>
          </a:stretch>
        </p:blipFill>
        <p:spPr>
          <a:xfrm>
            <a:off x="6084168" y="4221088"/>
            <a:ext cx="2801119" cy="2439310"/>
          </a:xfrm>
          <a:custGeom>
            <a:avLst/>
            <a:gdLst/>
            <a:ahLst/>
            <a:cxnLst>
              <a:cxn ang="0">
                <a:pos x="wd2" y="hd2"/>
              </a:cxn>
              <a:cxn ang="5400000">
                <a:pos x="wd2" y="hd2"/>
              </a:cxn>
              <a:cxn ang="10800000">
                <a:pos x="wd2" y="hd2"/>
              </a:cxn>
              <a:cxn ang="16200000">
                <a:pos x="wd2" y="hd2"/>
              </a:cxn>
            </a:cxnLst>
            <a:rect l="0" t="0" r="r" b="b"/>
            <a:pathLst>
              <a:path w="21600" h="21587" extrusionOk="0">
                <a:moveTo>
                  <a:pt x="12219" y="1"/>
                </a:moveTo>
                <a:cubicBezTo>
                  <a:pt x="12046" y="4"/>
                  <a:pt x="11886" y="14"/>
                  <a:pt x="11770" y="30"/>
                </a:cubicBezTo>
                <a:cubicBezTo>
                  <a:pt x="11669" y="45"/>
                  <a:pt x="11493" y="141"/>
                  <a:pt x="11378" y="244"/>
                </a:cubicBezTo>
                <a:lnTo>
                  <a:pt x="11171" y="434"/>
                </a:lnTo>
                <a:lnTo>
                  <a:pt x="10766" y="217"/>
                </a:lnTo>
                <a:cubicBezTo>
                  <a:pt x="10422" y="32"/>
                  <a:pt x="10339" y="11"/>
                  <a:pt x="10203" y="85"/>
                </a:cubicBezTo>
                <a:cubicBezTo>
                  <a:pt x="10116" y="132"/>
                  <a:pt x="10004" y="150"/>
                  <a:pt x="9957" y="125"/>
                </a:cubicBezTo>
                <a:cubicBezTo>
                  <a:pt x="9910" y="100"/>
                  <a:pt x="9718" y="68"/>
                  <a:pt x="9532" y="55"/>
                </a:cubicBezTo>
                <a:cubicBezTo>
                  <a:pt x="9217" y="34"/>
                  <a:pt x="9193" y="46"/>
                  <a:pt x="9176" y="217"/>
                </a:cubicBezTo>
                <a:cubicBezTo>
                  <a:pt x="9155" y="438"/>
                  <a:pt x="8943" y="659"/>
                  <a:pt x="8754" y="659"/>
                </a:cubicBezTo>
                <a:cubicBezTo>
                  <a:pt x="8571" y="659"/>
                  <a:pt x="8497" y="734"/>
                  <a:pt x="8585" y="828"/>
                </a:cubicBezTo>
                <a:cubicBezTo>
                  <a:pt x="8627" y="872"/>
                  <a:pt x="8628" y="1065"/>
                  <a:pt x="8588" y="1282"/>
                </a:cubicBezTo>
                <a:cubicBezTo>
                  <a:pt x="8529" y="1600"/>
                  <a:pt x="8467" y="1696"/>
                  <a:pt x="8196" y="1897"/>
                </a:cubicBezTo>
                <a:cubicBezTo>
                  <a:pt x="8019" y="2029"/>
                  <a:pt x="7860" y="2207"/>
                  <a:pt x="7846" y="2294"/>
                </a:cubicBezTo>
                <a:cubicBezTo>
                  <a:pt x="7830" y="2393"/>
                  <a:pt x="7774" y="2443"/>
                  <a:pt x="7690" y="2431"/>
                </a:cubicBezTo>
                <a:cubicBezTo>
                  <a:pt x="7586" y="2416"/>
                  <a:pt x="7560" y="2468"/>
                  <a:pt x="7568" y="2676"/>
                </a:cubicBezTo>
                <a:lnTo>
                  <a:pt x="7579" y="2942"/>
                </a:lnTo>
                <a:lnTo>
                  <a:pt x="3971" y="2960"/>
                </a:lnTo>
                <a:cubicBezTo>
                  <a:pt x="1987" y="2970"/>
                  <a:pt x="318" y="2992"/>
                  <a:pt x="262" y="3010"/>
                </a:cubicBezTo>
                <a:cubicBezTo>
                  <a:pt x="181" y="3035"/>
                  <a:pt x="162" y="4754"/>
                  <a:pt x="163" y="11422"/>
                </a:cubicBezTo>
                <a:cubicBezTo>
                  <a:pt x="165" y="17036"/>
                  <a:pt x="138" y="19808"/>
                  <a:pt x="83" y="19824"/>
                </a:cubicBezTo>
                <a:cubicBezTo>
                  <a:pt x="38" y="19837"/>
                  <a:pt x="0" y="19910"/>
                  <a:pt x="0" y="19984"/>
                </a:cubicBezTo>
                <a:cubicBezTo>
                  <a:pt x="0" y="20113"/>
                  <a:pt x="86" y="20119"/>
                  <a:pt x="2192" y="20119"/>
                </a:cubicBezTo>
                <a:cubicBezTo>
                  <a:pt x="4366" y="20119"/>
                  <a:pt x="4384" y="20118"/>
                  <a:pt x="4448" y="20270"/>
                </a:cubicBezTo>
                <a:cubicBezTo>
                  <a:pt x="4492" y="20372"/>
                  <a:pt x="4533" y="20396"/>
                  <a:pt x="4573" y="20340"/>
                </a:cubicBezTo>
                <a:cubicBezTo>
                  <a:pt x="4696" y="20167"/>
                  <a:pt x="4783" y="20352"/>
                  <a:pt x="4783" y="20785"/>
                </a:cubicBezTo>
                <a:cubicBezTo>
                  <a:pt x="4783" y="21032"/>
                  <a:pt x="4821" y="21255"/>
                  <a:pt x="4868" y="21281"/>
                </a:cubicBezTo>
                <a:cubicBezTo>
                  <a:pt x="4925" y="21311"/>
                  <a:pt x="4908" y="21371"/>
                  <a:pt x="4816" y="21459"/>
                </a:cubicBezTo>
                <a:cubicBezTo>
                  <a:pt x="4680" y="21590"/>
                  <a:pt x="4771" y="21593"/>
                  <a:pt x="9776" y="21585"/>
                </a:cubicBezTo>
                <a:cubicBezTo>
                  <a:pt x="12580" y="21580"/>
                  <a:pt x="14765" y="21556"/>
                  <a:pt x="14631" y="21531"/>
                </a:cubicBezTo>
                <a:cubicBezTo>
                  <a:pt x="14497" y="21506"/>
                  <a:pt x="14394" y="21460"/>
                  <a:pt x="14403" y="21427"/>
                </a:cubicBezTo>
                <a:cubicBezTo>
                  <a:pt x="14426" y="21338"/>
                  <a:pt x="14837" y="21166"/>
                  <a:pt x="14921" y="21211"/>
                </a:cubicBezTo>
                <a:cubicBezTo>
                  <a:pt x="14962" y="21233"/>
                  <a:pt x="15019" y="21193"/>
                  <a:pt x="15048" y="21123"/>
                </a:cubicBezTo>
                <a:cubicBezTo>
                  <a:pt x="15078" y="21053"/>
                  <a:pt x="15214" y="20911"/>
                  <a:pt x="15352" y="20808"/>
                </a:cubicBezTo>
                <a:cubicBezTo>
                  <a:pt x="15579" y="20638"/>
                  <a:pt x="15593" y="20606"/>
                  <a:pt x="15495" y="20466"/>
                </a:cubicBezTo>
                <a:cubicBezTo>
                  <a:pt x="15403" y="20335"/>
                  <a:pt x="15403" y="20295"/>
                  <a:pt x="15500" y="20211"/>
                </a:cubicBezTo>
                <a:cubicBezTo>
                  <a:pt x="15595" y="20128"/>
                  <a:pt x="16117" y="20112"/>
                  <a:pt x="18550" y="20117"/>
                </a:cubicBezTo>
                <a:cubicBezTo>
                  <a:pt x="20855" y="20121"/>
                  <a:pt x="21489" y="20101"/>
                  <a:pt x="21520" y="20031"/>
                </a:cubicBezTo>
                <a:cubicBezTo>
                  <a:pt x="21541" y="19982"/>
                  <a:pt x="21568" y="16126"/>
                  <a:pt x="21579" y="11461"/>
                </a:cubicBezTo>
                <a:lnTo>
                  <a:pt x="21600" y="2978"/>
                </a:lnTo>
                <a:lnTo>
                  <a:pt x="18685" y="2960"/>
                </a:lnTo>
                <a:lnTo>
                  <a:pt x="15767" y="2942"/>
                </a:lnTo>
                <a:lnTo>
                  <a:pt x="15718" y="2676"/>
                </a:lnTo>
                <a:cubicBezTo>
                  <a:pt x="15690" y="2530"/>
                  <a:pt x="15691" y="2397"/>
                  <a:pt x="15720" y="2381"/>
                </a:cubicBezTo>
                <a:cubicBezTo>
                  <a:pt x="15839" y="2318"/>
                  <a:pt x="15712" y="1604"/>
                  <a:pt x="15557" y="1460"/>
                </a:cubicBezTo>
                <a:cubicBezTo>
                  <a:pt x="15470" y="1380"/>
                  <a:pt x="15423" y="1295"/>
                  <a:pt x="15453" y="1269"/>
                </a:cubicBezTo>
                <a:cubicBezTo>
                  <a:pt x="15483" y="1243"/>
                  <a:pt x="15436" y="1219"/>
                  <a:pt x="15349" y="1219"/>
                </a:cubicBezTo>
                <a:cubicBezTo>
                  <a:pt x="15262" y="1219"/>
                  <a:pt x="15082" y="1101"/>
                  <a:pt x="14950" y="956"/>
                </a:cubicBezTo>
                <a:cubicBezTo>
                  <a:pt x="14731" y="716"/>
                  <a:pt x="14672" y="691"/>
                  <a:pt x="14268" y="672"/>
                </a:cubicBezTo>
                <a:cubicBezTo>
                  <a:pt x="13801" y="650"/>
                  <a:pt x="13740" y="628"/>
                  <a:pt x="13739" y="494"/>
                </a:cubicBezTo>
                <a:cubicBezTo>
                  <a:pt x="13738" y="449"/>
                  <a:pt x="13715" y="413"/>
                  <a:pt x="13687" y="413"/>
                </a:cubicBezTo>
                <a:cubicBezTo>
                  <a:pt x="13600" y="413"/>
                  <a:pt x="13293" y="151"/>
                  <a:pt x="13326" y="105"/>
                </a:cubicBezTo>
                <a:cubicBezTo>
                  <a:pt x="13371" y="41"/>
                  <a:pt x="12735" y="-7"/>
                  <a:pt x="12219" y="1"/>
                </a:cubicBezTo>
                <a:close/>
              </a:path>
            </a:pathLst>
          </a:cu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30622330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5"/>
          <p:cNvSpPr txBox="1">
            <a:spLocks/>
          </p:cNvSpPr>
          <p:nvPr/>
        </p:nvSpPr>
        <p:spPr>
          <a:xfrm>
            <a:off x="755576" y="1556792"/>
            <a:ext cx="7796686" cy="4746870"/>
          </a:xfrm>
          <a:prstGeom prst="rect">
            <a:avLst/>
          </a:prstGeom>
        </p:spPr>
        <p:txBody>
          <a:bodyPr/>
          <a:lstStyle>
            <a:lvl1pPr marL="342900" indent="-228600" algn="r" defTabSz="914400" rtl="1"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r" defTabSz="914400" rtl="1"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r" defTabSz="914400" rtl="1"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lgn="l" rtl="0">
              <a:lnSpc>
                <a:spcPct val="90000"/>
              </a:lnSpc>
              <a:spcBef>
                <a:spcPts val="2000"/>
              </a:spcBef>
              <a:buClrTx/>
              <a:buFont typeface="Arial" pitchFamily="34" charset="0"/>
              <a:buNone/>
              <a:defRPr sz="3000" spc="59">
                <a:solidFill>
                  <a:schemeClr val="accent5">
                    <a:satOff val="-8700"/>
                    <a:lumOff val="-21853"/>
                  </a:schemeClr>
                </a:solidFill>
                <a:latin typeface="Avenir Heavy"/>
                <a:ea typeface="Avenir Heavy"/>
                <a:cs typeface="Avenir Heavy"/>
                <a:sym typeface="Avenir Heavy"/>
              </a:defRPr>
            </a:pPr>
            <a:r>
              <a:rPr lang="en-US" b="1" spc="59" dirty="0" smtClean="0">
                <a:solidFill>
                  <a:schemeClr val="accent5">
                    <a:satOff val="-8700"/>
                    <a:lumOff val="-21853"/>
                  </a:schemeClr>
                </a:solidFill>
                <a:ea typeface="Avenir Heavy"/>
                <a:cs typeface="Avenir Heavy"/>
                <a:sym typeface="Avenir Heavy"/>
              </a:rPr>
              <a:t>Psychological Disorders:</a:t>
            </a:r>
          </a:p>
          <a:p>
            <a:pPr algn="l" rtl="0">
              <a:lnSpc>
                <a:spcPct val="90000"/>
              </a:lnSpc>
              <a:spcBef>
                <a:spcPts val="2000"/>
              </a:spcBef>
              <a:defRPr>
                <a:solidFill>
                  <a:srgbClr val="000000"/>
                </a:solidFill>
              </a:defRPr>
            </a:pPr>
            <a:r>
              <a:rPr lang="en-US" sz="2000" b="1" dirty="0" smtClean="0">
                <a:solidFill>
                  <a:srgbClr val="000000"/>
                </a:solidFill>
              </a:rPr>
              <a:t>It has been estimated that over 30% of persons seeking medical treatment for obesity are binge eaters.</a:t>
            </a:r>
          </a:p>
          <a:p>
            <a:pPr algn="l" rtl="0">
              <a:lnSpc>
                <a:spcPct val="90000"/>
              </a:lnSpc>
              <a:spcBef>
                <a:spcPts val="2000"/>
              </a:spcBef>
              <a:defRPr>
                <a:solidFill>
                  <a:srgbClr val="000000"/>
                </a:solidFill>
              </a:defRPr>
            </a:pPr>
            <a:r>
              <a:rPr lang="en-US" sz="2000" b="1" dirty="0" smtClean="0">
                <a:solidFill>
                  <a:srgbClr val="000000"/>
                </a:solidFill>
              </a:rPr>
              <a:t>A meta-analysis showed that baseline excess weight was </a:t>
            </a:r>
            <a:r>
              <a:rPr lang="en-US" sz="2000" b="1" u="sng" dirty="0" smtClean="0">
                <a:solidFill>
                  <a:srgbClr val="FF7E79"/>
                </a:solidFill>
              </a:rPr>
              <a:t>associated with depression in people 20 years or older,</a:t>
            </a:r>
            <a:r>
              <a:rPr lang="en-US" sz="2000" b="1" dirty="0" smtClean="0">
                <a:solidFill>
                  <a:srgbClr val="000000"/>
                </a:solidFill>
              </a:rPr>
              <a:t> but not younger.</a:t>
            </a:r>
            <a:r>
              <a:rPr lang="en-US" sz="2000" b="1" spc="21" baseline="31999" dirty="0" smtClean="0">
                <a:solidFill>
                  <a:srgbClr val="000000"/>
                </a:solidFill>
              </a:rPr>
              <a:t>62</a:t>
            </a:r>
            <a:r>
              <a:rPr lang="en-US" sz="2000" b="1" dirty="0" smtClean="0">
                <a:solidFill>
                  <a:srgbClr val="000000"/>
                </a:solidFill>
              </a:rPr>
              <a:t> </a:t>
            </a:r>
          </a:p>
          <a:p>
            <a:pPr algn="l" rtl="0">
              <a:lnSpc>
                <a:spcPct val="90000"/>
              </a:lnSpc>
              <a:spcBef>
                <a:spcPts val="2000"/>
              </a:spcBef>
              <a:defRPr>
                <a:solidFill>
                  <a:srgbClr val="000000"/>
                </a:solidFill>
              </a:defRPr>
            </a:pPr>
            <a:r>
              <a:rPr lang="en-US" sz="2000" b="1" dirty="0" smtClean="0">
                <a:solidFill>
                  <a:srgbClr val="000000"/>
                </a:solidFill>
              </a:rPr>
              <a:t>People who were</a:t>
            </a:r>
            <a:r>
              <a:rPr lang="en-US" sz="2000" b="1" dirty="0" smtClean="0">
                <a:solidFill>
                  <a:srgbClr val="FF9300"/>
                </a:solidFill>
              </a:rPr>
              <a:t> obese had a 55%                                          increased risk of depression</a:t>
            </a:r>
            <a:r>
              <a:rPr lang="en-US" sz="2000" b="1" dirty="0" smtClean="0">
                <a:solidFill>
                  <a:srgbClr val="000000"/>
                </a:solidFill>
              </a:rPr>
              <a:t>, and                                              people who were </a:t>
            </a:r>
            <a:r>
              <a:rPr lang="en-US" sz="2000" b="1" dirty="0" smtClean="0">
                <a:solidFill>
                  <a:srgbClr val="FF9300"/>
                </a:solidFill>
              </a:rPr>
              <a:t>depressed had a                                                 58% increased risk of becoming obese.</a:t>
            </a:r>
            <a:endParaRPr lang="en-US" sz="2000" b="1" dirty="0">
              <a:solidFill>
                <a:srgbClr val="FF9300"/>
              </a:solidFill>
            </a:endParaRPr>
          </a:p>
        </p:txBody>
      </p:sp>
      <p:pic>
        <p:nvPicPr>
          <p:cNvPr id="3" name="pasted-image.tiff"/>
          <p:cNvPicPr>
            <a:picLocks noChangeAspect="1"/>
          </p:cNvPicPr>
          <p:nvPr/>
        </p:nvPicPr>
        <p:blipFill>
          <a:blip r:embed="rId2">
            <a:extLst/>
          </a:blip>
          <a:srcRect l="32414" r="29154"/>
          <a:stretch>
            <a:fillRect/>
          </a:stretch>
        </p:blipFill>
        <p:spPr>
          <a:xfrm>
            <a:off x="6196160" y="3834891"/>
            <a:ext cx="2690557" cy="2762461"/>
          </a:xfrm>
          <a:prstGeom prst="rect">
            <a:avLst/>
          </a:pr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8433237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8"/>
          <p:cNvSpPr txBox="1">
            <a:spLocks/>
          </p:cNvSpPr>
          <p:nvPr/>
        </p:nvSpPr>
        <p:spPr>
          <a:xfrm>
            <a:off x="467544" y="1268760"/>
            <a:ext cx="7940702" cy="4392488"/>
          </a:xfrm>
          <a:prstGeom prst="rect">
            <a:avLst/>
          </a:prstGeom>
        </p:spPr>
        <p:txBody>
          <a:bodyPr>
            <a:normAutofit/>
          </a:bodyPr>
          <a:lstStyle>
            <a:lvl1pPr marL="342900" indent="-228600" algn="r" defTabSz="914400" rtl="1"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r" defTabSz="914400" rtl="1"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r" defTabSz="914400" rtl="1"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lgn="l" rtl="0">
              <a:lnSpc>
                <a:spcPct val="90000"/>
              </a:lnSpc>
              <a:spcBef>
                <a:spcPts val="2000"/>
              </a:spcBef>
              <a:buClrTx/>
              <a:buFont typeface="Arial" pitchFamily="34" charset="0"/>
              <a:buNone/>
              <a:defRPr sz="3000" spc="59">
                <a:solidFill>
                  <a:schemeClr val="accent5">
                    <a:satOff val="-8700"/>
                    <a:lumOff val="-21853"/>
                  </a:schemeClr>
                </a:solidFill>
                <a:latin typeface="Avenir Heavy"/>
                <a:ea typeface="Avenir Heavy"/>
                <a:cs typeface="Avenir Heavy"/>
                <a:sym typeface="Avenir Heavy"/>
              </a:defRPr>
            </a:pPr>
            <a:r>
              <a:rPr lang="en-US" b="1" spc="59" dirty="0" smtClean="0">
                <a:solidFill>
                  <a:schemeClr val="accent5">
                    <a:satOff val="-8700"/>
                    <a:lumOff val="-21853"/>
                  </a:schemeClr>
                </a:solidFill>
                <a:ea typeface="Avenir Heavy"/>
                <a:cs typeface="Avenir Heavy"/>
                <a:sym typeface="Avenir Heavy"/>
              </a:rPr>
              <a:t>Children:</a:t>
            </a:r>
          </a:p>
          <a:p>
            <a:pPr algn="l" rtl="0">
              <a:lnSpc>
                <a:spcPct val="90000"/>
              </a:lnSpc>
              <a:spcBef>
                <a:spcPts val="2000"/>
              </a:spcBef>
              <a:defRPr>
                <a:solidFill>
                  <a:srgbClr val="000000"/>
                </a:solidFill>
              </a:defRPr>
            </a:pPr>
            <a:r>
              <a:rPr lang="en-US" sz="2000" b="1" dirty="0" smtClean="0">
                <a:solidFill>
                  <a:srgbClr val="000000"/>
                </a:solidFill>
              </a:rPr>
              <a:t>Overweight children are</a:t>
            </a:r>
            <a:r>
              <a:rPr lang="en-US" sz="2000" b="1" dirty="0" smtClean="0">
                <a:solidFill>
                  <a:srgbClr val="FF7E79"/>
                </a:solidFill>
              </a:rPr>
              <a:t> 2.4 times more likely to have total cholesterol levels of greater than 200 mg/dl</a:t>
            </a:r>
            <a:r>
              <a:rPr lang="en-US" sz="2000" b="1" dirty="0" smtClean="0">
                <a:solidFill>
                  <a:srgbClr val="000000"/>
                </a:solidFill>
              </a:rPr>
              <a:t> than normal-weight children and </a:t>
            </a:r>
            <a:r>
              <a:rPr lang="en-US" sz="2000" b="1" dirty="0" err="1" smtClean="0">
                <a:solidFill>
                  <a:srgbClr val="000000"/>
                </a:solidFill>
              </a:rPr>
              <a:t>adolescents.v</a:t>
            </a:r>
            <a:r>
              <a:rPr lang="en-US" sz="2000" b="1" dirty="0" smtClean="0">
                <a:solidFill>
                  <a:srgbClr val="000000"/>
                </a:solidFill>
              </a:rPr>
              <a:t> </a:t>
            </a:r>
          </a:p>
          <a:p>
            <a:pPr algn="l" rtl="0">
              <a:lnSpc>
                <a:spcPct val="90000"/>
              </a:lnSpc>
              <a:spcBef>
                <a:spcPts val="2000"/>
              </a:spcBef>
              <a:defRPr>
                <a:solidFill>
                  <a:srgbClr val="000000"/>
                </a:solidFill>
              </a:defRPr>
            </a:pPr>
            <a:r>
              <a:rPr lang="en-US" sz="2000" b="1" dirty="0" smtClean="0">
                <a:solidFill>
                  <a:srgbClr val="7030A0"/>
                </a:solidFill>
              </a:rPr>
              <a:t>In a study conducted by </a:t>
            </a:r>
            <a:r>
              <a:rPr lang="en-US" sz="2000" b="1" dirty="0" err="1" smtClean="0">
                <a:solidFill>
                  <a:srgbClr val="7030A0"/>
                </a:solidFill>
              </a:rPr>
              <a:t>Pires,Martins</a:t>
            </a:r>
            <a:r>
              <a:rPr lang="en-US" sz="2000" b="1" dirty="0" smtClean="0">
                <a:solidFill>
                  <a:srgbClr val="7030A0"/>
                </a:solidFill>
              </a:rPr>
              <a:t> et al in 2015. 38.1% of obese children had insulin resistance and 12.5% had a combined </a:t>
            </a:r>
            <a:r>
              <a:rPr lang="en-US" sz="2000" b="1" dirty="0" err="1" smtClean="0">
                <a:solidFill>
                  <a:srgbClr val="7030A0"/>
                </a:solidFill>
              </a:rPr>
              <a:t>dyslipidemic</a:t>
            </a:r>
            <a:r>
              <a:rPr lang="en-US" sz="2000" b="1" dirty="0" smtClean="0">
                <a:solidFill>
                  <a:srgbClr val="7030A0"/>
                </a:solidFill>
              </a:rPr>
              <a:t> pattern.</a:t>
            </a:r>
            <a:r>
              <a:rPr lang="en-US" sz="2000" b="1" dirty="0" smtClean="0">
                <a:solidFill>
                  <a:srgbClr val="000000"/>
                </a:solidFill>
              </a:rPr>
              <a:t> </a:t>
            </a:r>
          </a:p>
        </p:txBody>
      </p:sp>
      <p:pic>
        <p:nvPicPr>
          <p:cNvPr id="3" name="pasted-image.tiff"/>
          <p:cNvPicPr>
            <a:picLocks noChangeAspect="1"/>
          </p:cNvPicPr>
          <p:nvPr/>
        </p:nvPicPr>
        <p:blipFill>
          <a:blip r:embed="rId2">
            <a:extLst/>
          </a:blip>
          <a:srcRect l="6806" t="353" r="6275" b="3927"/>
          <a:stretch>
            <a:fillRect/>
          </a:stretch>
        </p:blipFill>
        <p:spPr>
          <a:xfrm>
            <a:off x="6516216" y="3717032"/>
            <a:ext cx="2495685" cy="2885819"/>
          </a:xfrm>
          <a:custGeom>
            <a:avLst/>
            <a:gdLst/>
            <a:ahLst/>
            <a:cxnLst>
              <a:cxn ang="0">
                <a:pos x="wd2" y="hd2"/>
              </a:cxn>
              <a:cxn ang="5400000">
                <a:pos x="wd2" y="hd2"/>
              </a:cxn>
              <a:cxn ang="10800000">
                <a:pos x="wd2" y="hd2"/>
              </a:cxn>
              <a:cxn ang="16200000">
                <a:pos x="wd2" y="hd2"/>
              </a:cxn>
            </a:cxnLst>
            <a:rect l="0" t="0" r="r" b="b"/>
            <a:pathLst>
              <a:path w="21472" h="21588" extrusionOk="0">
                <a:moveTo>
                  <a:pt x="10144" y="7"/>
                </a:moveTo>
                <a:cubicBezTo>
                  <a:pt x="10094" y="26"/>
                  <a:pt x="10046" y="82"/>
                  <a:pt x="9984" y="184"/>
                </a:cubicBezTo>
                <a:cubicBezTo>
                  <a:pt x="9789" y="504"/>
                  <a:pt x="9415" y="582"/>
                  <a:pt x="8413" y="509"/>
                </a:cubicBezTo>
                <a:cubicBezTo>
                  <a:pt x="7055" y="410"/>
                  <a:pt x="5645" y="794"/>
                  <a:pt x="4916" y="1462"/>
                </a:cubicBezTo>
                <a:cubicBezTo>
                  <a:pt x="4686" y="1673"/>
                  <a:pt x="4496" y="1762"/>
                  <a:pt x="4357" y="1724"/>
                </a:cubicBezTo>
                <a:cubicBezTo>
                  <a:pt x="4203" y="1681"/>
                  <a:pt x="4125" y="1738"/>
                  <a:pt x="4070" y="1932"/>
                </a:cubicBezTo>
                <a:cubicBezTo>
                  <a:pt x="4028" y="2077"/>
                  <a:pt x="4025" y="2268"/>
                  <a:pt x="4064" y="2356"/>
                </a:cubicBezTo>
                <a:cubicBezTo>
                  <a:pt x="4114" y="2470"/>
                  <a:pt x="4032" y="2549"/>
                  <a:pt x="3782" y="2625"/>
                </a:cubicBezTo>
                <a:cubicBezTo>
                  <a:pt x="3389" y="2745"/>
                  <a:pt x="3343" y="2837"/>
                  <a:pt x="3592" y="3017"/>
                </a:cubicBezTo>
                <a:cubicBezTo>
                  <a:pt x="3716" y="3107"/>
                  <a:pt x="3732" y="3221"/>
                  <a:pt x="3655" y="3467"/>
                </a:cubicBezTo>
                <a:cubicBezTo>
                  <a:pt x="3585" y="3687"/>
                  <a:pt x="3604" y="4000"/>
                  <a:pt x="3709" y="4392"/>
                </a:cubicBezTo>
                <a:cubicBezTo>
                  <a:pt x="3855" y="4939"/>
                  <a:pt x="3850" y="4996"/>
                  <a:pt x="3644" y="5159"/>
                </a:cubicBezTo>
                <a:cubicBezTo>
                  <a:pt x="3426" y="5330"/>
                  <a:pt x="3429" y="5340"/>
                  <a:pt x="3663" y="5557"/>
                </a:cubicBezTo>
                <a:cubicBezTo>
                  <a:pt x="3794" y="5679"/>
                  <a:pt x="3901" y="5898"/>
                  <a:pt x="3901" y="6043"/>
                </a:cubicBezTo>
                <a:cubicBezTo>
                  <a:pt x="3901" y="6188"/>
                  <a:pt x="4019" y="6439"/>
                  <a:pt x="4165" y="6600"/>
                </a:cubicBezTo>
                <a:cubicBezTo>
                  <a:pt x="4310" y="6761"/>
                  <a:pt x="4445" y="6999"/>
                  <a:pt x="4466" y="7131"/>
                </a:cubicBezTo>
                <a:cubicBezTo>
                  <a:pt x="4497" y="7335"/>
                  <a:pt x="4398" y="7411"/>
                  <a:pt x="3785" y="7642"/>
                </a:cubicBezTo>
                <a:cubicBezTo>
                  <a:pt x="3252" y="7844"/>
                  <a:pt x="3047" y="7980"/>
                  <a:pt x="2993" y="8168"/>
                </a:cubicBezTo>
                <a:cubicBezTo>
                  <a:pt x="2942" y="8344"/>
                  <a:pt x="2755" y="8484"/>
                  <a:pt x="2382" y="8624"/>
                </a:cubicBezTo>
                <a:cubicBezTo>
                  <a:pt x="2002" y="8766"/>
                  <a:pt x="1881" y="8857"/>
                  <a:pt x="1970" y="8935"/>
                </a:cubicBezTo>
                <a:cubicBezTo>
                  <a:pt x="2059" y="9013"/>
                  <a:pt x="1986" y="9194"/>
                  <a:pt x="1728" y="9555"/>
                </a:cubicBezTo>
                <a:cubicBezTo>
                  <a:pt x="1459" y="9932"/>
                  <a:pt x="1363" y="10199"/>
                  <a:pt x="1357" y="10565"/>
                </a:cubicBezTo>
                <a:cubicBezTo>
                  <a:pt x="1341" y="11504"/>
                  <a:pt x="1883" y="11944"/>
                  <a:pt x="3098" y="11976"/>
                </a:cubicBezTo>
                <a:cubicBezTo>
                  <a:pt x="3474" y="11985"/>
                  <a:pt x="3780" y="12022"/>
                  <a:pt x="3777" y="12058"/>
                </a:cubicBezTo>
                <a:cubicBezTo>
                  <a:pt x="3774" y="12094"/>
                  <a:pt x="3696" y="12279"/>
                  <a:pt x="3606" y="12469"/>
                </a:cubicBezTo>
                <a:cubicBezTo>
                  <a:pt x="3515" y="12658"/>
                  <a:pt x="3404" y="12939"/>
                  <a:pt x="3359" y="13096"/>
                </a:cubicBezTo>
                <a:cubicBezTo>
                  <a:pt x="3314" y="13253"/>
                  <a:pt x="3137" y="13460"/>
                  <a:pt x="2966" y="13556"/>
                </a:cubicBezTo>
                <a:cubicBezTo>
                  <a:pt x="2794" y="13652"/>
                  <a:pt x="2572" y="13812"/>
                  <a:pt x="2475" y="13912"/>
                </a:cubicBezTo>
                <a:cubicBezTo>
                  <a:pt x="2377" y="14012"/>
                  <a:pt x="1954" y="14291"/>
                  <a:pt x="1533" y="14533"/>
                </a:cubicBezTo>
                <a:cubicBezTo>
                  <a:pt x="550" y="15097"/>
                  <a:pt x="90" y="15597"/>
                  <a:pt x="14" y="16188"/>
                </a:cubicBezTo>
                <a:cubicBezTo>
                  <a:pt x="-65" y="16799"/>
                  <a:pt x="188" y="17200"/>
                  <a:pt x="993" y="17743"/>
                </a:cubicBezTo>
                <a:lnTo>
                  <a:pt x="1636" y="18177"/>
                </a:lnTo>
                <a:lnTo>
                  <a:pt x="1221" y="18550"/>
                </a:lnTo>
                <a:cubicBezTo>
                  <a:pt x="727" y="18990"/>
                  <a:pt x="565" y="19554"/>
                  <a:pt x="860" y="19812"/>
                </a:cubicBezTo>
                <a:cubicBezTo>
                  <a:pt x="966" y="19903"/>
                  <a:pt x="1308" y="20007"/>
                  <a:pt x="1617" y="20043"/>
                </a:cubicBezTo>
                <a:cubicBezTo>
                  <a:pt x="2416" y="20136"/>
                  <a:pt x="2465" y="20160"/>
                  <a:pt x="2393" y="20399"/>
                </a:cubicBezTo>
                <a:cubicBezTo>
                  <a:pt x="2342" y="20568"/>
                  <a:pt x="2414" y="20640"/>
                  <a:pt x="2730" y="20753"/>
                </a:cubicBezTo>
                <a:cubicBezTo>
                  <a:pt x="3320" y="20963"/>
                  <a:pt x="4922" y="21143"/>
                  <a:pt x="6869" y="21217"/>
                </a:cubicBezTo>
                <a:cubicBezTo>
                  <a:pt x="11910" y="21410"/>
                  <a:pt x="17949" y="20897"/>
                  <a:pt x="18795" y="20205"/>
                </a:cubicBezTo>
                <a:cubicBezTo>
                  <a:pt x="18992" y="20044"/>
                  <a:pt x="19151" y="20011"/>
                  <a:pt x="19476" y="20057"/>
                </a:cubicBezTo>
                <a:cubicBezTo>
                  <a:pt x="19836" y="20108"/>
                  <a:pt x="19963" y="20066"/>
                  <a:pt x="20339" y="19779"/>
                </a:cubicBezTo>
                <a:cubicBezTo>
                  <a:pt x="20978" y="19289"/>
                  <a:pt x="21384" y="18530"/>
                  <a:pt x="21453" y="17686"/>
                </a:cubicBezTo>
                <a:cubicBezTo>
                  <a:pt x="21535" y="16701"/>
                  <a:pt x="21382" y="16568"/>
                  <a:pt x="20211" y="16599"/>
                </a:cubicBezTo>
                <a:cubicBezTo>
                  <a:pt x="19460" y="16618"/>
                  <a:pt x="19305" y="16592"/>
                  <a:pt x="19088" y="16403"/>
                </a:cubicBezTo>
                <a:cubicBezTo>
                  <a:pt x="18851" y="16197"/>
                  <a:pt x="18847" y="16169"/>
                  <a:pt x="19028" y="15943"/>
                </a:cubicBezTo>
                <a:cubicBezTo>
                  <a:pt x="19381" y="15505"/>
                  <a:pt x="19240" y="14663"/>
                  <a:pt x="18757" y="14325"/>
                </a:cubicBezTo>
                <a:cubicBezTo>
                  <a:pt x="18344" y="14036"/>
                  <a:pt x="17336" y="13629"/>
                  <a:pt x="16497" y="13414"/>
                </a:cubicBezTo>
                <a:lnTo>
                  <a:pt x="15613" y="13188"/>
                </a:lnTo>
                <a:lnTo>
                  <a:pt x="15483" y="12631"/>
                </a:lnTo>
                <a:cubicBezTo>
                  <a:pt x="15411" y="12325"/>
                  <a:pt x="15288" y="11978"/>
                  <a:pt x="15211" y="11858"/>
                </a:cubicBezTo>
                <a:cubicBezTo>
                  <a:pt x="15035" y="11579"/>
                  <a:pt x="15124" y="11502"/>
                  <a:pt x="15542" y="11575"/>
                </a:cubicBezTo>
                <a:cubicBezTo>
                  <a:pt x="15725" y="11606"/>
                  <a:pt x="16072" y="11575"/>
                  <a:pt x="16313" y="11506"/>
                </a:cubicBezTo>
                <a:cubicBezTo>
                  <a:pt x="16651" y="11409"/>
                  <a:pt x="16802" y="11283"/>
                  <a:pt x="16975" y="10952"/>
                </a:cubicBezTo>
                <a:cubicBezTo>
                  <a:pt x="17097" y="10716"/>
                  <a:pt x="17198" y="10408"/>
                  <a:pt x="17200" y="10265"/>
                </a:cubicBezTo>
                <a:cubicBezTo>
                  <a:pt x="17203" y="9949"/>
                  <a:pt x="16715" y="9118"/>
                  <a:pt x="16196" y="8558"/>
                </a:cubicBezTo>
                <a:cubicBezTo>
                  <a:pt x="15985" y="8330"/>
                  <a:pt x="15722" y="7993"/>
                  <a:pt x="15613" y="7808"/>
                </a:cubicBezTo>
                <a:cubicBezTo>
                  <a:pt x="15419" y="7481"/>
                  <a:pt x="15425" y="7456"/>
                  <a:pt x="15735" y="6904"/>
                </a:cubicBezTo>
                <a:cubicBezTo>
                  <a:pt x="16007" y="6420"/>
                  <a:pt x="16034" y="6296"/>
                  <a:pt x="15917" y="6071"/>
                </a:cubicBezTo>
                <a:cubicBezTo>
                  <a:pt x="15841" y="5926"/>
                  <a:pt x="15778" y="5712"/>
                  <a:pt x="15778" y="5595"/>
                </a:cubicBezTo>
                <a:cubicBezTo>
                  <a:pt x="15778" y="5478"/>
                  <a:pt x="15700" y="5260"/>
                  <a:pt x="15607" y="5109"/>
                </a:cubicBezTo>
                <a:cubicBezTo>
                  <a:pt x="15514" y="4958"/>
                  <a:pt x="15411" y="4756"/>
                  <a:pt x="15377" y="4659"/>
                </a:cubicBezTo>
                <a:cubicBezTo>
                  <a:pt x="15342" y="4561"/>
                  <a:pt x="15099" y="4384"/>
                  <a:pt x="14834" y="4267"/>
                </a:cubicBezTo>
                <a:lnTo>
                  <a:pt x="14351" y="4055"/>
                </a:lnTo>
                <a:lnTo>
                  <a:pt x="14351" y="4366"/>
                </a:lnTo>
                <a:cubicBezTo>
                  <a:pt x="14351" y="4673"/>
                  <a:pt x="14276" y="4761"/>
                  <a:pt x="13594" y="5232"/>
                </a:cubicBezTo>
                <a:cubicBezTo>
                  <a:pt x="13360" y="5394"/>
                  <a:pt x="13253" y="5560"/>
                  <a:pt x="13253" y="5765"/>
                </a:cubicBezTo>
                <a:cubicBezTo>
                  <a:pt x="13253" y="6089"/>
                  <a:pt x="12927" y="6680"/>
                  <a:pt x="12759" y="6659"/>
                </a:cubicBezTo>
                <a:cubicBezTo>
                  <a:pt x="12702" y="6651"/>
                  <a:pt x="12640" y="6331"/>
                  <a:pt x="12623" y="5946"/>
                </a:cubicBezTo>
                <a:cubicBezTo>
                  <a:pt x="12606" y="5562"/>
                  <a:pt x="12574" y="4977"/>
                  <a:pt x="12550" y="4647"/>
                </a:cubicBezTo>
                <a:cubicBezTo>
                  <a:pt x="12526" y="4316"/>
                  <a:pt x="12531" y="4024"/>
                  <a:pt x="12561" y="3998"/>
                </a:cubicBezTo>
                <a:cubicBezTo>
                  <a:pt x="12591" y="3972"/>
                  <a:pt x="12678" y="3788"/>
                  <a:pt x="12756" y="3590"/>
                </a:cubicBezTo>
                <a:cubicBezTo>
                  <a:pt x="12883" y="3268"/>
                  <a:pt x="12878" y="3231"/>
                  <a:pt x="12691" y="3231"/>
                </a:cubicBezTo>
                <a:cubicBezTo>
                  <a:pt x="12368" y="3231"/>
                  <a:pt x="12256" y="3034"/>
                  <a:pt x="12121" y="2224"/>
                </a:cubicBezTo>
                <a:cubicBezTo>
                  <a:pt x="11978" y="1360"/>
                  <a:pt x="11661" y="899"/>
                  <a:pt x="11063" y="682"/>
                </a:cubicBezTo>
                <a:cubicBezTo>
                  <a:pt x="10842" y="601"/>
                  <a:pt x="10625" y="454"/>
                  <a:pt x="10583" y="356"/>
                </a:cubicBezTo>
                <a:cubicBezTo>
                  <a:pt x="10541" y="258"/>
                  <a:pt x="10425" y="123"/>
                  <a:pt x="10323" y="56"/>
                </a:cubicBezTo>
                <a:cubicBezTo>
                  <a:pt x="10247" y="7"/>
                  <a:pt x="10193" y="-12"/>
                  <a:pt x="10144" y="7"/>
                </a:cubicBezTo>
                <a:close/>
                <a:moveTo>
                  <a:pt x="13076" y="665"/>
                </a:moveTo>
                <a:cubicBezTo>
                  <a:pt x="12970" y="686"/>
                  <a:pt x="12856" y="762"/>
                  <a:pt x="12832" y="870"/>
                </a:cubicBezTo>
                <a:cubicBezTo>
                  <a:pt x="12804" y="998"/>
                  <a:pt x="12856" y="1027"/>
                  <a:pt x="13038" y="986"/>
                </a:cubicBezTo>
                <a:cubicBezTo>
                  <a:pt x="13173" y="955"/>
                  <a:pt x="13282" y="863"/>
                  <a:pt x="13282" y="781"/>
                </a:cubicBezTo>
                <a:cubicBezTo>
                  <a:pt x="13282" y="677"/>
                  <a:pt x="13183" y="644"/>
                  <a:pt x="13076" y="665"/>
                </a:cubicBezTo>
                <a:close/>
                <a:moveTo>
                  <a:pt x="13551" y="2092"/>
                </a:moveTo>
                <a:cubicBezTo>
                  <a:pt x="13390" y="2092"/>
                  <a:pt x="13396" y="2122"/>
                  <a:pt x="13581" y="2300"/>
                </a:cubicBezTo>
                <a:cubicBezTo>
                  <a:pt x="13829" y="2539"/>
                  <a:pt x="14115" y="2573"/>
                  <a:pt x="14115" y="2363"/>
                </a:cubicBezTo>
                <a:cubicBezTo>
                  <a:pt x="14115" y="2212"/>
                  <a:pt x="13867" y="2092"/>
                  <a:pt x="13551" y="2092"/>
                </a:cubicBezTo>
                <a:close/>
                <a:moveTo>
                  <a:pt x="2952" y="6128"/>
                </a:moveTo>
                <a:cubicBezTo>
                  <a:pt x="2887" y="6128"/>
                  <a:pt x="2833" y="6175"/>
                  <a:pt x="2833" y="6232"/>
                </a:cubicBezTo>
                <a:cubicBezTo>
                  <a:pt x="2833" y="6289"/>
                  <a:pt x="2887" y="6333"/>
                  <a:pt x="2952" y="6333"/>
                </a:cubicBezTo>
                <a:cubicBezTo>
                  <a:pt x="3017" y="6333"/>
                  <a:pt x="3069" y="6289"/>
                  <a:pt x="3069" y="6232"/>
                </a:cubicBezTo>
                <a:cubicBezTo>
                  <a:pt x="3069" y="6175"/>
                  <a:pt x="3017" y="6128"/>
                  <a:pt x="2952" y="6128"/>
                </a:cubicBezTo>
                <a:close/>
                <a:moveTo>
                  <a:pt x="18383" y="21543"/>
                </a:moveTo>
                <a:cubicBezTo>
                  <a:pt x="18341" y="21543"/>
                  <a:pt x="18322" y="21562"/>
                  <a:pt x="18317" y="21588"/>
                </a:cubicBezTo>
                <a:lnTo>
                  <a:pt x="18480" y="21588"/>
                </a:lnTo>
                <a:cubicBezTo>
                  <a:pt x="18457" y="21562"/>
                  <a:pt x="18424" y="21543"/>
                  <a:pt x="18383" y="21543"/>
                </a:cubicBezTo>
                <a:close/>
                <a:moveTo>
                  <a:pt x="16239" y="21555"/>
                </a:moveTo>
                <a:cubicBezTo>
                  <a:pt x="16228" y="21559"/>
                  <a:pt x="16222" y="21579"/>
                  <a:pt x="16212" y="21588"/>
                </a:cubicBezTo>
                <a:lnTo>
                  <a:pt x="16356" y="21588"/>
                </a:lnTo>
                <a:cubicBezTo>
                  <a:pt x="16313" y="21555"/>
                  <a:pt x="16273" y="21543"/>
                  <a:pt x="16239" y="21555"/>
                </a:cubicBezTo>
                <a:close/>
                <a:moveTo>
                  <a:pt x="18977" y="21555"/>
                </a:moveTo>
                <a:cubicBezTo>
                  <a:pt x="18950" y="21555"/>
                  <a:pt x="18929" y="21574"/>
                  <a:pt x="18906" y="21588"/>
                </a:cubicBezTo>
                <a:lnTo>
                  <a:pt x="19055" y="21588"/>
                </a:lnTo>
                <a:cubicBezTo>
                  <a:pt x="19029" y="21575"/>
                  <a:pt x="19001" y="21554"/>
                  <a:pt x="18977" y="21555"/>
                </a:cubicBezTo>
                <a:close/>
                <a:moveTo>
                  <a:pt x="14435" y="21585"/>
                </a:moveTo>
                <a:cubicBezTo>
                  <a:pt x="14431" y="21585"/>
                  <a:pt x="14424" y="21588"/>
                  <a:pt x="14419" y="21588"/>
                </a:cubicBezTo>
                <a:lnTo>
                  <a:pt x="14438" y="21588"/>
                </a:lnTo>
                <a:cubicBezTo>
                  <a:pt x="14437" y="21587"/>
                  <a:pt x="14437" y="21586"/>
                  <a:pt x="14435" y="21585"/>
                </a:cubicBezTo>
                <a:close/>
              </a:path>
            </a:pathLst>
          </a:custGeom>
          <a:ln w="12700">
            <a:miter lim="400000"/>
          </a:ln>
          <a:effectLst>
            <a:outerShdw blurRad="190500" dist="8455" dir="5400000" rotWithShape="0">
              <a:srgbClr val="000000"/>
            </a:outerShdw>
          </a:effectLst>
        </p:spPr>
      </p:pic>
      <p:sp>
        <p:nvSpPr>
          <p:cNvPr id="4" name="مربع نص 3"/>
          <p:cNvSpPr txBox="1"/>
          <p:nvPr/>
        </p:nvSpPr>
        <p:spPr>
          <a:xfrm>
            <a:off x="611560" y="4182953"/>
            <a:ext cx="5904656" cy="1631216"/>
          </a:xfrm>
          <a:prstGeom prst="rect">
            <a:avLst/>
          </a:prstGeom>
          <a:noFill/>
        </p:spPr>
        <p:txBody>
          <a:bodyPr wrap="square" rtlCol="1">
            <a:spAutoFit/>
          </a:bodyPr>
          <a:lstStyle/>
          <a:p>
            <a:pPr marL="285750" indent="-285750" algn="l" rtl="0">
              <a:buFont typeface="Arial" panose="020B0604020202020204" pitchFamily="34" charset="0"/>
              <a:buChar char="•"/>
            </a:pPr>
            <a:r>
              <a:rPr lang="en-US" sz="2000" b="1" dirty="0">
                <a:solidFill>
                  <a:srgbClr val="000000"/>
                </a:solidFill>
              </a:rPr>
              <a:t>O</a:t>
            </a:r>
            <a:r>
              <a:rPr lang="en-US" sz="2000" b="1" dirty="0" smtClean="0">
                <a:solidFill>
                  <a:srgbClr val="000000"/>
                </a:solidFill>
              </a:rPr>
              <a:t>verweight </a:t>
            </a:r>
            <a:r>
              <a:rPr lang="en-US" sz="2000" b="1" dirty="0">
                <a:solidFill>
                  <a:srgbClr val="000000"/>
                </a:solidFill>
              </a:rPr>
              <a:t>children were </a:t>
            </a:r>
            <a:r>
              <a:rPr lang="en-US" sz="2000" b="1" dirty="0">
                <a:solidFill>
                  <a:srgbClr val="0096FF"/>
                </a:solidFill>
              </a:rPr>
              <a:t>2.4 times as likely to have elevated diastolic blood pressures </a:t>
            </a:r>
            <a:r>
              <a:rPr lang="en-US" sz="2000" b="1" dirty="0">
                <a:solidFill>
                  <a:srgbClr val="000000"/>
                </a:solidFill>
              </a:rPr>
              <a:t>and </a:t>
            </a:r>
            <a:r>
              <a:rPr lang="en-US" sz="2000" b="1" dirty="0">
                <a:solidFill>
                  <a:srgbClr val="0096FF"/>
                </a:solidFill>
              </a:rPr>
              <a:t>4.5 times as likely to have elevated systolic blood pressures</a:t>
            </a:r>
            <a:r>
              <a:rPr lang="en-US" sz="2000" b="1" dirty="0">
                <a:solidFill>
                  <a:srgbClr val="000000"/>
                </a:solidFill>
              </a:rPr>
              <a:t> as were their normal-weight counterparts. </a:t>
            </a:r>
            <a:endParaRPr lang="ar-SA" sz="2000" dirty="0"/>
          </a:p>
        </p:txBody>
      </p:sp>
      <p:pic>
        <p:nvPicPr>
          <p:cNvPr id="5" name="pasted-image.tiff"/>
          <p:cNvPicPr>
            <a:picLocks noChangeAspect="1"/>
          </p:cNvPicPr>
          <p:nvPr/>
        </p:nvPicPr>
        <p:blipFill>
          <a:blip r:embed="rId3">
            <a:extLst/>
          </a:blip>
          <a:srcRect l="2725" t="2764" r="4"/>
          <a:stretch>
            <a:fillRect/>
          </a:stretch>
        </p:blipFill>
        <p:spPr>
          <a:xfrm>
            <a:off x="7319231" y="260648"/>
            <a:ext cx="1358050" cy="1473158"/>
          </a:xfrm>
          <a:custGeom>
            <a:avLst/>
            <a:gdLst/>
            <a:ahLst/>
            <a:cxnLst>
              <a:cxn ang="0">
                <a:pos x="wd2" y="hd2"/>
              </a:cxn>
              <a:cxn ang="5400000">
                <a:pos x="wd2" y="hd2"/>
              </a:cxn>
              <a:cxn ang="10800000">
                <a:pos x="wd2" y="hd2"/>
              </a:cxn>
              <a:cxn ang="16200000">
                <a:pos x="wd2" y="hd2"/>
              </a:cxn>
            </a:cxnLst>
            <a:rect l="0" t="0" r="r" b="b"/>
            <a:pathLst>
              <a:path w="21598" h="21600" extrusionOk="0">
                <a:moveTo>
                  <a:pt x="15804" y="0"/>
                </a:moveTo>
                <a:cubicBezTo>
                  <a:pt x="15770" y="0"/>
                  <a:pt x="15729" y="37"/>
                  <a:pt x="15710" y="83"/>
                </a:cubicBezTo>
                <a:cubicBezTo>
                  <a:pt x="15690" y="129"/>
                  <a:pt x="15682" y="166"/>
                  <a:pt x="15694" y="166"/>
                </a:cubicBezTo>
                <a:cubicBezTo>
                  <a:pt x="15705" y="166"/>
                  <a:pt x="15750" y="129"/>
                  <a:pt x="15792" y="83"/>
                </a:cubicBezTo>
                <a:cubicBezTo>
                  <a:pt x="15824" y="47"/>
                  <a:pt x="15835" y="19"/>
                  <a:pt x="15823" y="7"/>
                </a:cubicBezTo>
                <a:cubicBezTo>
                  <a:pt x="15820" y="3"/>
                  <a:pt x="15813" y="0"/>
                  <a:pt x="15804" y="0"/>
                </a:cubicBezTo>
                <a:close/>
                <a:moveTo>
                  <a:pt x="2203" y="4"/>
                </a:moveTo>
                <a:cubicBezTo>
                  <a:pt x="2184" y="2"/>
                  <a:pt x="2130" y="41"/>
                  <a:pt x="2058" y="123"/>
                </a:cubicBezTo>
                <a:cubicBezTo>
                  <a:pt x="1999" y="191"/>
                  <a:pt x="1964" y="279"/>
                  <a:pt x="1980" y="318"/>
                </a:cubicBezTo>
                <a:cubicBezTo>
                  <a:pt x="1996" y="357"/>
                  <a:pt x="2034" y="376"/>
                  <a:pt x="2066" y="358"/>
                </a:cubicBezTo>
                <a:cubicBezTo>
                  <a:pt x="2098" y="340"/>
                  <a:pt x="2109" y="310"/>
                  <a:pt x="2090" y="293"/>
                </a:cubicBezTo>
                <a:cubicBezTo>
                  <a:pt x="2071" y="275"/>
                  <a:pt x="2098" y="202"/>
                  <a:pt x="2148" y="130"/>
                </a:cubicBezTo>
                <a:cubicBezTo>
                  <a:pt x="2207" y="47"/>
                  <a:pt x="2223" y="5"/>
                  <a:pt x="2203" y="4"/>
                </a:cubicBezTo>
                <a:close/>
                <a:moveTo>
                  <a:pt x="12585" y="54"/>
                </a:moveTo>
                <a:lnTo>
                  <a:pt x="10907" y="680"/>
                </a:lnTo>
                <a:cubicBezTo>
                  <a:pt x="9983" y="1022"/>
                  <a:pt x="9166" y="1307"/>
                  <a:pt x="9092" y="1312"/>
                </a:cubicBezTo>
                <a:cubicBezTo>
                  <a:pt x="9018" y="1317"/>
                  <a:pt x="8908" y="1360"/>
                  <a:pt x="8849" y="1406"/>
                </a:cubicBezTo>
                <a:cubicBezTo>
                  <a:pt x="8713" y="1513"/>
                  <a:pt x="8390" y="1631"/>
                  <a:pt x="8296" y="1608"/>
                </a:cubicBezTo>
                <a:cubicBezTo>
                  <a:pt x="8254" y="1599"/>
                  <a:pt x="8026" y="1998"/>
                  <a:pt x="7751" y="2566"/>
                </a:cubicBezTo>
                <a:cubicBezTo>
                  <a:pt x="7491" y="3103"/>
                  <a:pt x="7073" y="3975"/>
                  <a:pt x="6818" y="4504"/>
                </a:cubicBezTo>
                <a:cubicBezTo>
                  <a:pt x="6563" y="5032"/>
                  <a:pt x="6351" y="5511"/>
                  <a:pt x="6351" y="5570"/>
                </a:cubicBezTo>
                <a:cubicBezTo>
                  <a:pt x="6351" y="5629"/>
                  <a:pt x="6603" y="6090"/>
                  <a:pt x="6908" y="6593"/>
                </a:cubicBezTo>
                <a:cubicBezTo>
                  <a:pt x="7213" y="7095"/>
                  <a:pt x="7467" y="7551"/>
                  <a:pt x="7473" y="7605"/>
                </a:cubicBezTo>
                <a:cubicBezTo>
                  <a:pt x="7477" y="7653"/>
                  <a:pt x="7527" y="7739"/>
                  <a:pt x="7586" y="7807"/>
                </a:cubicBezTo>
                <a:cubicBezTo>
                  <a:pt x="7596" y="7815"/>
                  <a:pt x="7604" y="7821"/>
                  <a:pt x="7606" y="7829"/>
                </a:cubicBezTo>
                <a:cubicBezTo>
                  <a:pt x="7676" y="7903"/>
                  <a:pt x="7965" y="8351"/>
                  <a:pt x="8253" y="8830"/>
                </a:cubicBezTo>
                <a:cubicBezTo>
                  <a:pt x="8543" y="9312"/>
                  <a:pt x="8824" y="9717"/>
                  <a:pt x="8880" y="9734"/>
                </a:cubicBezTo>
                <a:cubicBezTo>
                  <a:pt x="8936" y="9750"/>
                  <a:pt x="9296" y="9841"/>
                  <a:pt x="9676" y="9933"/>
                </a:cubicBezTo>
                <a:cubicBezTo>
                  <a:pt x="9941" y="9997"/>
                  <a:pt x="10175" y="10059"/>
                  <a:pt x="10307" y="10102"/>
                </a:cubicBezTo>
                <a:cubicBezTo>
                  <a:pt x="10353" y="10112"/>
                  <a:pt x="10397" y="10127"/>
                  <a:pt x="10413" y="10142"/>
                </a:cubicBezTo>
                <a:cubicBezTo>
                  <a:pt x="10414" y="10143"/>
                  <a:pt x="10416" y="10145"/>
                  <a:pt x="10417" y="10146"/>
                </a:cubicBezTo>
                <a:cubicBezTo>
                  <a:pt x="10466" y="10191"/>
                  <a:pt x="10268" y="10812"/>
                  <a:pt x="10178" y="10894"/>
                </a:cubicBezTo>
                <a:cubicBezTo>
                  <a:pt x="10153" y="10916"/>
                  <a:pt x="9237" y="10696"/>
                  <a:pt x="8139" y="10410"/>
                </a:cubicBezTo>
                <a:cubicBezTo>
                  <a:pt x="2555" y="8951"/>
                  <a:pt x="2415" y="8920"/>
                  <a:pt x="2203" y="8957"/>
                </a:cubicBezTo>
                <a:cubicBezTo>
                  <a:pt x="2090" y="8976"/>
                  <a:pt x="1931" y="9048"/>
                  <a:pt x="1850" y="9116"/>
                </a:cubicBezTo>
                <a:cubicBezTo>
                  <a:pt x="1656" y="9280"/>
                  <a:pt x="5" y="12721"/>
                  <a:pt x="0" y="12972"/>
                </a:cubicBezTo>
                <a:cubicBezTo>
                  <a:pt x="0" y="12973"/>
                  <a:pt x="0" y="12976"/>
                  <a:pt x="0" y="12976"/>
                </a:cubicBezTo>
                <a:cubicBezTo>
                  <a:pt x="0" y="12987"/>
                  <a:pt x="3" y="12998"/>
                  <a:pt x="4" y="13008"/>
                </a:cubicBezTo>
                <a:cubicBezTo>
                  <a:pt x="5" y="13026"/>
                  <a:pt x="8" y="13044"/>
                  <a:pt x="12" y="13063"/>
                </a:cubicBezTo>
                <a:cubicBezTo>
                  <a:pt x="55" y="13269"/>
                  <a:pt x="242" y="13509"/>
                  <a:pt x="486" y="13663"/>
                </a:cubicBezTo>
                <a:cubicBezTo>
                  <a:pt x="495" y="13668"/>
                  <a:pt x="501" y="13678"/>
                  <a:pt x="510" y="13684"/>
                </a:cubicBezTo>
                <a:cubicBezTo>
                  <a:pt x="522" y="13691"/>
                  <a:pt x="536" y="13696"/>
                  <a:pt x="549" y="13702"/>
                </a:cubicBezTo>
                <a:cubicBezTo>
                  <a:pt x="663" y="13757"/>
                  <a:pt x="709" y="13817"/>
                  <a:pt x="686" y="13872"/>
                </a:cubicBezTo>
                <a:cubicBezTo>
                  <a:pt x="685" y="13876"/>
                  <a:pt x="687" y="13879"/>
                  <a:pt x="686" y="13883"/>
                </a:cubicBezTo>
                <a:cubicBezTo>
                  <a:pt x="686" y="13885"/>
                  <a:pt x="686" y="13889"/>
                  <a:pt x="686" y="13890"/>
                </a:cubicBezTo>
                <a:cubicBezTo>
                  <a:pt x="681" y="13941"/>
                  <a:pt x="755" y="14040"/>
                  <a:pt x="851" y="14111"/>
                </a:cubicBezTo>
                <a:cubicBezTo>
                  <a:pt x="1055" y="14262"/>
                  <a:pt x="1214" y="14223"/>
                  <a:pt x="1055" y="14060"/>
                </a:cubicBezTo>
                <a:cubicBezTo>
                  <a:pt x="970" y="13974"/>
                  <a:pt x="965" y="13951"/>
                  <a:pt x="1035" y="13927"/>
                </a:cubicBezTo>
                <a:cubicBezTo>
                  <a:pt x="1043" y="13924"/>
                  <a:pt x="1192" y="13960"/>
                  <a:pt x="1411" y="14017"/>
                </a:cubicBezTo>
                <a:cubicBezTo>
                  <a:pt x="1414" y="14016"/>
                  <a:pt x="1421" y="14010"/>
                  <a:pt x="1423" y="14010"/>
                </a:cubicBezTo>
                <a:cubicBezTo>
                  <a:pt x="1472" y="14010"/>
                  <a:pt x="2578" y="14317"/>
                  <a:pt x="3826" y="14671"/>
                </a:cubicBezTo>
                <a:cubicBezTo>
                  <a:pt x="5740" y="15199"/>
                  <a:pt x="7951" y="15820"/>
                  <a:pt x="8264" y="15929"/>
                </a:cubicBezTo>
                <a:cubicBezTo>
                  <a:pt x="8269" y="15930"/>
                  <a:pt x="8265" y="15956"/>
                  <a:pt x="8257" y="15990"/>
                </a:cubicBezTo>
                <a:cubicBezTo>
                  <a:pt x="8255" y="16083"/>
                  <a:pt x="8166" y="16384"/>
                  <a:pt x="8029" y="16753"/>
                </a:cubicBezTo>
                <a:cubicBezTo>
                  <a:pt x="7988" y="16866"/>
                  <a:pt x="7825" y="17302"/>
                  <a:pt x="7743" y="17523"/>
                </a:cubicBezTo>
                <a:cubicBezTo>
                  <a:pt x="7349" y="18645"/>
                  <a:pt x="6820" y="20097"/>
                  <a:pt x="6414" y="21141"/>
                </a:cubicBezTo>
                <a:lnTo>
                  <a:pt x="6238" y="21600"/>
                </a:lnTo>
                <a:lnTo>
                  <a:pt x="6430" y="21600"/>
                </a:lnTo>
                <a:lnTo>
                  <a:pt x="7610" y="21586"/>
                </a:lnTo>
                <a:lnTo>
                  <a:pt x="8958" y="21571"/>
                </a:lnTo>
                <a:lnTo>
                  <a:pt x="9249" y="20722"/>
                </a:lnTo>
                <a:cubicBezTo>
                  <a:pt x="9414" y="20238"/>
                  <a:pt x="9769" y="19184"/>
                  <a:pt x="10037" y="18383"/>
                </a:cubicBezTo>
                <a:cubicBezTo>
                  <a:pt x="10594" y="16715"/>
                  <a:pt x="10626" y="16634"/>
                  <a:pt x="10699" y="16634"/>
                </a:cubicBezTo>
                <a:cubicBezTo>
                  <a:pt x="10751" y="16634"/>
                  <a:pt x="11780" y="16923"/>
                  <a:pt x="16364" y="18231"/>
                </a:cubicBezTo>
                <a:cubicBezTo>
                  <a:pt x="17989" y="18695"/>
                  <a:pt x="18480" y="18825"/>
                  <a:pt x="18803" y="18777"/>
                </a:cubicBezTo>
                <a:cubicBezTo>
                  <a:pt x="18880" y="18761"/>
                  <a:pt x="18955" y="18736"/>
                  <a:pt x="19038" y="18701"/>
                </a:cubicBezTo>
                <a:cubicBezTo>
                  <a:pt x="19085" y="18682"/>
                  <a:pt x="19126" y="18665"/>
                  <a:pt x="19164" y="18647"/>
                </a:cubicBezTo>
                <a:cubicBezTo>
                  <a:pt x="19171" y="18643"/>
                  <a:pt x="19176" y="18637"/>
                  <a:pt x="19183" y="18633"/>
                </a:cubicBezTo>
                <a:cubicBezTo>
                  <a:pt x="19199" y="18624"/>
                  <a:pt x="19216" y="18616"/>
                  <a:pt x="19230" y="18607"/>
                </a:cubicBezTo>
                <a:cubicBezTo>
                  <a:pt x="19294" y="18564"/>
                  <a:pt x="19343" y="18512"/>
                  <a:pt x="19387" y="18441"/>
                </a:cubicBezTo>
                <a:cubicBezTo>
                  <a:pt x="19405" y="18411"/>
                  <a:pt x="19424" y="18377"/>
                  <a:pt x="19442" y="18336"/>
                </a:cubicBezTo>
                <a:cubicBezTo>
                  <a:pt x="19445" y="18330"/>
                  <a:pt x="19447" y="18325"/>
                  <a:pt x="19450" y="18318"/>
                </a:cubicBezTo>
                <a:cubicBezTo>
                  <a:pt x="19469" y="18270"/>
                  <a:pt x="19488" y="18209"/>
                  <a:pt x="19509" y="18145"/>
                </a:cubicBezTo>
                <a:cubicBezTo>
                  <a:pt x="19537" y="18049"/>
                  <a:pt x="19568" y="17939"/>
                  <a:pt x="19599" y="17801"/>
                </a:cubicBezTo>
                <a:cubicBezTo>
                  <a:pt x="19664" y="17511"/>
                  <a:pt x="19881" y="16578"/>
                  <a:pt x="20081" y="15727"/>
                </a:cubicBezTo>
                <a:cubicBezTo>
                  <a:pt x="20281" y="14875"/>
                  <a:pt x="20431" y="14132"/>
                  <a:pt x="20410" y="14078"/>
                </a:cubicBezTo>
                <a:cubicBezTo>
                  <a:pt x="20390" y="14024"/>
                  <a:pt x="20335" y="13944"/>
                  <a:pt x="20293" y="13898"/>
                </a:cubicBezTo>
                <a:cubicBezTo>
                  <a:pt x="20250" y="13852"/>
                  <a:pt x="20218" y="13787"/>
                  <a:pt x="20222" y="13757"/>
                </a:cubicBezTo>
                <a:cubicBezTo>
                  <a:pt x="20233" y="13675"/>
                  <a:pt x="19838" y="13445"/>
                  <a:pt x="19720" y="13464"/>
                </a:cubicBezTo>
                <a:cubicBezTo>
                  <a:pt x="19665" y="13472"/>
                  <a:pt x="19583" y="13451"/>
                  <a:pt x="19536" y="13417"/>
                </a:cubicBezTo>
                <a:cubicBezTo>
                  <a:pt x="19450" y="13354"/>
                  <a:pt x="18945" y="13219"/>
                  <a:pt x="18724" y="13200"/>
                </a:cubicBezTo>
                <a:cubicBezTo>
                  <a:pt x="18658" y="13194"/>
                  <a:pt x="18507" y="13150"/>
                  <a:pt x="18387" y="13102"/>
                </a:cubicBezTo>
                <a:cubicBezTo>
                  <a:pt x="18267" y="13055"/>
                  <a:pt x="18077" y="12998"/>
                  <a:pt x="17964" y="12976"/>
                </a:cubicBezTo>
                <a:cubicBezTo>
                  <a:pt x="17752" y="12934"/>
                  <a:pt x="16163" y="12526"/>
                  <a:pt x="14945" y="12199"/>
                </a:cubicBezTo>
                <a:cubicBezTo>
                  <a:pt x="14562" y="12096"/>
                  <a:pt x="13841" y="11905"/>
                  <a:pt x="13342" y="11776"/>
                </a:cubicBezTo>
                <a:cubicBezTo>
                  <a:pt x="12842" y="11647"/>
                  <a:pt x="12415" y="11525"/>
                  <a:pt x="12393" y="11505"/>
                </a:cubicBezTo>
                <a:cubicBezTo>
                  <a:pt x="12371" y="11485"/>
                  <a:pt x="12413" y="11293"/>
                  <a:pt x="12487" y="11078"/>
                </a:cubicBezTo>
                <a:cubicBezTo>
                  <a:pt x="12531" y="10951"/>
                  <a:pt x="12557" y="10862"/>
                  <a:pt x="12593" y="10804"/>
                </a:cubicBezTo>
                <a:cubicBezTo>
                  <a:pt x="12598" y="10789"/>
                  <a:pt x="12614" y="10745"/>
                  <a:pt x="12616" y="10739"/>
                </a:cubicBezTo>
                <a:cubicBezTo>
                  <a:pt x="12622" y="10721"/>
                  <a:pt x="12671" y="10717"/>
                  <a:pt x="12738" y="10720"/>
                </a:cubicBezTo>
                <a:cubicBezTo>
                  <a:pt x="12873" y="10710"/>
                  <a:pt x="13115" y="10778"/>
                  <a:pt x="13624" y="10905"/>
                </a:cubicBezTo>
                <a:lnTo>
                  <a:pt x="14361" y="11086"/>
                </a:lnTo>
                <a:cubicBezTo>
                  <a:pt x="14374" y="11088"/>
                  <a:pt x="14384" y="11088"/>
                  <a:pt x="14396" y="11089"/>
                </a:cubicBezTo>
                <a:lnTo>
                  <a:pt x="16799" y="9925"/>
                </a:lnTo>
                <a:cubicBezTo>
                  <a:pt x="18125" y="9282"/>
                  <a:pt x="19221" y="8745"/>
                  <a:pt x="19234" y="8733"/>
                </a:cubicBezTo>
                <a:cubicBezTo>
                  <a:pt x="19247" y="8721"/>
                  <a:pt x="19467" y="7740"/>
                  <a:pt x="19724" y="6553"/>
                </a:cubicBezTo>
                <a:lnTo>
                  <a:pt x="20191" y="4413"/>
                </a:lnTo>
                <a:cubicBezTo>
                  <a:pt x="20184" y="4393"/>
                  <a:pt x="20173" y="4375"/>
                  <a:pt x="20163" y="4359"/>
                </a:cubicBezTo>
                <a:lnTo>
                  <a:pt x="18752" y="2733"/>
                </a:lnTo>
                <a:lnTo>
                  <a:pt x="17309" y="1073"/>
                </a:lnTo>
                <a:lnTo>
                  <a:pt x="16490" y="896"/>
                </a:lnTo>
                <a:cubicBezTo>
                  <a:pt x="16039" y="798"/>
                  <a:pt x="15653" y="717"/>
                  <a:pt x="15627" y="716"/>
                </a:cubicBezTo>
                <a:cubicBezTo>
                  <a:pt x="15602" y="714"/>
                  <a:pt x="15510" y="688"/>
                  <a:pt x="15427" y="658"/>
                </a:cubicBezTo>
                <a:cubicBezTo>
                  <a:pt x="15344" y="628"/>
                  <a:pt x="15209" y="596"/>
                  <a:pt x="15125" y="586"/>
                </a:cubicBezTo>
                <a:cubicBezTo>
                  <a:pt x="15110" y="584"/>
                  <a:pt x="15002" y="562"/>
                  <a:pt x="14953" y="553"/>
                </a:cubicBezTo>
                <a:cubicBezTo>
                  <a:pt x="14918" y="550"/>
                  <a:pt x="14886" y="541"/>
                  <a:pt x="14859" y="531"/>
                </a:cubicBezTo>
                <a:cubicBezTo>
                  <a:pt x="14858" y="531"/>
                  <a:pt x="14856" y="532"/>
                  <a:pt x="14855" y="531"/>
                </a:cubicBezTo>
                <a:cubicBezTo>
                  <a:pt x="14608" y="483"/>
                  <a:pt x="14244" y="410"/>
                  <a:pt x="13781" y="311"/>
                </a:cubicBezTo>
                <a:lnTo>
                  <a:pt x="12585" y="54"/>
                </a:lnTo>
                <a:close/>
                <a:moveTo>
                  <a:pt x="20889" y="1417"/>
                </a:moveTo>
                <a:cubicBezTo>
                  <a:pt x="20882" y="1423"/>
                  <a:pt x="20878" y="1442"/>
                  <a:pt x="20877" y="1475"/>
                </a:cubicBezTo>
                <a:cubicBezTo>
                  <a:pt x="20876" y="1499"/>
                  <a:pt x="20881" y="1515"/>
                  <a:pt x="20885" y="1529"/>
                </a:cubicBezTo>
                <a:cubicBezTo>
                  <a:pt x="20888" y="1536"/>
                  <a:pt x="20889" y="1544"/>
                  <a:pt x="20892" y="1551"/>
                </a:cubicBezTo>
                <a:cubicBezTo>
                  <a:pt x="20897" y="1554"/>
                  <a:pt x="20902" y="1553"/>
                  <a:pt x="20908" y="1547"/>
                </a:cubicBezTo>
                <a:cubicBezTo>
                  <a:pt x="20928" y="1528"/>
                  <a:pt x="20933" y="1482"/>
                  <a:pt x="20916" y="1442"/>
                </a:cubicBezTo>
                <a:cubicBezTo>
                  <a:pt x="20906" y="1420"/>
                  <a:pt x="20895" y="1411"/>
                  <a:pt x="20889" y="1417"/>
                </a:cubicBezTo>
                <a:close/>
                <a:moveTo>
                  <a:pt x="21559" y="7222"/>
                </a:moveTo>
                <a:lnTo>
                  <a:pt x="21555" y="7225"/>
                </a:lnTo>
                <a:cubicBezTo>
                  <a:pt x="21549" y="7232"/>
                  <a:pt x="21545" y="7249"/>
                  <a:pt x="21543" y="7280"/>
                </a:cubicBezTo>
                <a:cubicBezTo>
                  <a:pt x="21541" y="7338"/>
                  <a:pt x="21555" y="7370"/>
                  <a:pt x="21575" y="7352"/>
                </a:cubicBezTo>
                <a:cubicBezTo>
                  <a:pt x="21595" y="7333"/>
                  <a:pt x="21596" y="7284"/>
                  <a:pt x="21579" y="7243"/>
                </a:cubicBezTo>
                <a:cubicBezTo>
                  <a:pt x="21570" y="7223"/>
                  <a:pt x="21565" y="7219"/>
                  <a:pt x="21559" y="7222"/>
                </a:cubicBezTo>
                <a:close/>
                <a:moveTo>
                  <a:pt x="21222" y="7601"/>
                </a:moveTo>
                <a:cubicBezTo>
                  <a:pt x="21212" y="7603"/>
                  <a:pt x="21189" y="7615"/>
                  <a:pt x="21159" y="7637"/>
                </a:cubicBezTo>
                <a:cubicBezTo>
                  <a:pt x="21070" y="7704"/>
                  <a:pt x="21083" y="7725"/>
                  <a:pt x="21257" y="7869"/>
                </a:cubicBezTo>
                <a:cubicBezTo>
                  <a:pt x="21363" y="7956"/>
                  <a:pt x="21457" y="8007"/>
                  <a:pt x="21469" y="7977"/>
                </a:cubicBezTo>
                <a:cubicBezTo>
                  <a:pt x="21480" y="7948"/>
                  <a:pt x="21418" y="7870"/>
                  <a:pt x="21332" y="7807"/>
                </a:cubicBezTo>
                <a:cubicBezTo>
                  <a:pt x="21242" y="7742"/>
                  <a:pt x="21194" y="7664"/>
                  <a:pt x="21218" y="7627"/>
                </a:cubicBezTo>
                <a:cubicBezTo>
                  <a:pt x="21231" y="7607"/>
                  <a:pt x="21232" y="7600"/>
                  <a:pt x="21222" y="7601"/>
                </a:cubicBezTo>
                <a:close/>
                <a:moveTo>
                  <a:pt x="20940" y="7930"/>
                </a:moveTo>
                <a:cubicBezTo>
                  <a:pt x="20870" y="7931"/>
                  <a:pt x="20799" y="7970"/>
                  <a:pt x="20712" y="8046"/>
                </a:cubicBezTo>
                <a:cubicBezTo>
                  <a:pt x="20547" y="8189"/>
                  <a:pt x="20533" y="8351"/>
                  <a:pt x="20673" y="8494"/>
                </a:cubicBezTo>
                <a:cubicBezTo>
                  <a:pt x="20761" y="8583"/>
                  <a:pt x="20788" y="8585"/>
                  <a:pt x="20896" y="8519"/>
                </a:cubicBezTo>
                <a:cubicBezTo>
                  <a:pt x="20953" y="8485"/>
                  <a:pt x="21032" y="8413"/>
                  <a:pt x="21096" y="8342"/>
                </a:cubicBezTo>
                <a:cubicBezTo>
                  <a:pt x="21140" y="8291"/>
                  <a:pt x="21183" y="8236"/>
                  <a:pt x="21210" y="8194"/>
                </a:cubicBezTo>
                <a:cubicBezTo>
                  <a:pt x="21238" y="8140"/>
                  <a:pt x="21220" y="8113"/>
                  <a:pt x="21147" y="8039"/>
                </a:cubicBezTo>
                <a:cubicBezTo>
                  <a:pt x="21076" y="7966"/>
                  <a:pt x="21009" y="7929"/>
                  <a:pt x="20940" y="7930"/>
                </a:cubicBezTo>
                <a:close/>
                <a:moveTo>
                  <a:pt x="537" y="14176"/>
                </a:moveTo>
                <a:cubicBezTo>
                  <a:pt x="300" y="14176"/>
                  <a:pt x="115" y="14495"/>
                  <a:pt x="216" y="14675"/>
                </a:cubicBezTo>
                <a:cubicBezTo>
                  <a:pt x="234" y="14697"/>
                  <a:pt x="253" y="14717"/>
                  <a:pt x="274" y="14736"/>
                </a:cubicBezTo>
                <a:cubicBezTo>
                  <a:pt x="317" y="14766"/>
                  <a:pt x="377" y="14790"/>
                  <a:pt x="423" y="14790"/>
                </a:cubicBezTo>
                <a:cubicBezTo>
                  <a:pt x="470" y="14790"/>
                  <a:pt x="564" y="14731"/>
                  <a:pt x="651" y="14660"/>
                </a:cubicBezTo>
                <a:lnTo>
                  <a:pt x="753" y="14566"/>
                </a:lnTo>
                <a:cubicBezTo>
                  <a:pt x="806" y="14512"/>
                  <a:pt x="847" y="14458"/>
                  <a:pt x="847" y="14429"/>
                </a:cubicBezTo>
                <a:cubicBezTo>
                  <a:pt x="847" y="14338"/>
                  <a:pt x="649" y="14176"/>
                  <a:pt x="537" y="14176"/>
                </a:cubicBezTo>
                <a:close/>
                <a:moveTo>
                  <a:pt x="21594" y="19507"/>
                </a:moveTo>
                <a:lnTo>
                  <a:pt x="21457" y="19659"/>
                </a:lnTo>
                <a:cubicBezTo>
                  <a:pt x="21382" y="19743"/>
                  <a:pt x="21302" y="19814"/>
                  <a:pt x="21277" y="19814"/>
                </a:cubicBezTo>
                <a:cubicBezTo>
                  <a:pt x="21251" y="19814"/>
                  <a:pt x="21169" y="19881"/>
                  <a:pt x="21092" y="19963"/>
                </a:cubicBezTo>
                <a:lnTo>
                  <a:pt x="20955" y="20111"/>
                </a:lnTo>
                <a:lnTo>
                  <a:pt x="21139" y="20266"/>
                </a:lnTo>
                <a:lnTo>
                  <a:pt x="21324" y="20418"/>
                </a:lnTo>
                <a:cubicBezTo>
                  <a:pt x="21325" y="20418"/>
                  <a:pt x="21326" y="20418"/>
                  <a:pt x="21328" y="20418"/>
                </a:cubicBezTo>
                <a:lnTo>
                  <a:pt x="21465" y="20302"/>
                </a:lnTo>
                <a:cubicBezTo>
                  <a:pt x="21578" y="20205"/>
                  <a:pt x="21600" y="20128"/>
                  <a:pt x="21598" y="19847"/>
                </a:cubicBezTo>
                <a:lnTo>
                  <a:pt x="21594" y="19507"/>
                </a:lnTo>
                <a:close/>
                <a:moveTo>
                  <a:pt x="20787" y="20353"/>
                </a:moveTo>
                <a:cubicBezTo>
                  <a:pt x="20528" y="20352"/>
                  <a:pt x="20365" y="20689"/>
                  <a:pt x="20555" y="20888"/>
                </a:cubicBezTo>
                <a:cubicBezTo>
                  <a:pt x="20681" y="21019"/>
                  <a:pt x="20698" y="21016"/>
                  <a:pt x="20928" y="20798"/>
                </a:cubicBezTo>
                <a:cubicBezTo>
                  <a:pt x="21094" y="20640"/>
                  <a:pt x="21115" y="20590"/>
                  <a:pt x="21061" y="20498"/>
                </a:cubicBezTo>
                <a:cubicBezTo>
                  <a:pt x="21026" y="20437"/>
                  <a:pt x="20925" y="20372"/>
                  <a:pt x="20838" y="20357"/>
                </a:cubicBezTo>
                <a:cubicBezTo>
                  <a:pt x="20820" y="20353"/>
                  <a:pt x="20804" y="20353"/>
                  <a:pt x="20787" y="20353"/>
                </a:cubicBezTo>
                <a:close/>
              </a:path>
            </a:pathLst>
          </a:cu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27793679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8"/>
          <p:cNvSpPr txBox="1">
            <a:spLocks/>
          </p:cNvSpPr>
          <p:nvPr/>
        </p:nvSpPr>
        <p:spPr>
          <a:xfrm>
            <a:off x="604933" y="2020890"/>
            <a:ext cx="7940702" cy="3708764"/>
          </a:xfrm>
          <a:prstGeom prst="rect">
            <a:avLst/>
          </a:prstGeom>
        </p:spPr>
        <p:txBody>
          <a:bodyPr>
            <a:normAutofit/>
          </a:bodyPr>
          <a:lstStyle>
            <a:lvl1pPr marL="342900" indent="-228600" algn="r" defTabSz="914400" rtl="1"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r" defTabSz="914400" rtl="1"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r" defTabSz="914400" rtl="1"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lgn="l" rtl="0">
              <a:lnSpc>
                <a:spcPct val="90000"/>
              </a:lnSpc>
              <a:spcBef>
                <a:spcPts val="2000"/>
              </a:spcBef>
              <a:buClrTx/>
              <a:buFont typeface="Arial" pitchFamily="34" charset="0"/>
              <a:buNone/>
              <a:defRPr sz="3000" spc="59">
                <a:solidFill>
                  <a:schemeClr val="accent5">
                    <a:satOff val="-8700"/>
                    <a:lumOff val="-21853"/>
                  </a:schemeClr>
                </a:solidFill>
                <a:latin typeface="Avenir Heavy"/>
                <a:ea typeface="Avenir Heavy"/>
                <a:cs typeface="Avenir Heavy"/>
                <a:sym typeface="Avenir Heavy"/>
              </a:defRPr>
            </a:pPr>
            <a:r>
              <a:rPr lang="en-US" b="1" spc="59" dirty="0" smtClean="0">
                <a:solidFill>
                  <a:schemeClr val="accent5">
                    <a:satOff val="-8700"/>
                    <a:lumOff val="-21853"/>
                  </a:schemeClr>
                </a:solidFill>
                <a:ea typeface="Avenir Heavy"/>
                <a:cs typeface="Avenir Heavy"/>
                <a:sym typeface="Avenir Heavy"/>
              </a:rPr>
              <a:t>Children:</a:t>
            </a:r>
          </a:p>
          <a:p>
            <a:pPr algn="l" rtl="0">
              <a:lnSpc>
                <a:spcPct val="90000"/>
              </a:lnSpc>
              <a:spcBef>
                <a:spcPts val="2000"/>
              </a:spcBef>
              <a:defRPr>
                <a:solidFill>
                  <a:srgbClr val="000000"/>
                </a:solidFill>
              </a:defRPr>
            </a:pPr>
            <a:r>
              <a:rPr lang="en-US" sz="2000" b="1" dirty="0" smtClean="0">
                <a:solidFill>
                  <a:srgbClr val="7030A0"/>
                </a:solidFill>
              </a:rPr>
              <a:t>In a study by Martín-</a:t>
            </a:r>
            <a:r>
              <a:rPr lang="en-US" sz="2000" b="1" dirty="0" err="1" smtClean="0">
                <a:solidFill>
                  <a:srgbClr val="7030A0"/>
                </a:solidFill>
              </a:rPr>
              <a:t>espinosa</a:t>
            </a:r>
            <a:r>
              <a:rPr lang="en-US" sz="2000" b="1" dirty="0" smtClean="0">
                <a:solidFill>
                  <a:srgbClr val="7030A0"/>
                </a:solidFill>
              </a:rPr>
              <a:t> et al in 2017, high levels of adiposity are associated with high blood pressure in early childhood  in Spanish children.</a:t>
            </a:r>
          </a:p>
          <a:p>
            <a:pPr algn="l" rtl="0">
              <a:lnSpc>
                <a:spcPct val="90000"/>
              </a:lnSpc>
              <a:spcBef>
                <a:spcPts val="2000"/>
              </a:spcBef>
              <a:defRPr>
                <a:solidFill>
                  <a:srgbClr val="000000"/>
                </a:solidFill>
              </a:defRPr>
            </a:pPr>
            <a:r>
              <a:rPr lang="en-US" sz="2000" b="1" dirty="0"/>
              <a:t>Obese children wer</a:t>
            </a:r>
            <a:r>
              <a:rPr lang="en-US" sz="2000" b="1" u="sng" dirty="0">
                <a:solidFill>
                  <a:srgbClr val="FF9300"/>
                </a:solidFill>
              </a:rPr>
              <a:t>e 77% more likely to have asthma symptoms</a:t>
            </a:r>
            <a:r>
              <a:rPr lang="en-US" sz="2000" b="1" dirty="0"/>
              <a:t>. Researchers have suggested that the increased weight on the lungs compromises the airways, causing asthma symptoms; in addition, excess weight could lead to inflammation in the respiratory tract.</a:t>
            </a:r>
          </a:p>
          <a:p>
            <a:pPr algn="l" rtl="0">
              <a:lnSpc>
                <a:spcPct val="90000"/>
              </a:lnSpc>
              <a:spcBef>
                <a:spcPts val="2000"/>
              </a:spcBef>
              <a:defRPr>
                <a:solidFill>
                  <a:srgbClr val="000000"/>
                </a:solidFill>
              </a:defRPr>
            </a:pPr>
            <a:endParaRPr lang="en-US" sz="2000" b="1" dirty="0">
              <a:solidFill>
                <a:srgbClr val="7030A0"/>
              </a:solidFill>
            </a:endParaRPr>
          </a:p>
        </p:txBody>
      </p:sp>
      <p:pic>
        <p:nvPicPr>
          <p:cNvPr id="3" name="pasted-image.tiff"/>
          <p:cNvPicPr>
            <a:picLocks noChangeAspect="1"/>
          </p:cNvPicPr>
          <p:nvPr/>
        </p:nvPicPr>
        <p:blipFill>
          <a:blip r:embed="rId2">
            <a:extLst/>
          </a:blip>
          <a:srcRect l="6806" t="353" r="6275" b="3927"/>
          <a:stretch>
            <a:fillRect/>
          </a:stretch>
        </p:blipFill>
        <p:spPr>
          <a:xfrm>
            <a:off x="6706496" y="188640"/>
            <a:ext cx="2031866" cy="2349495"/>
          </a:xfrm>
          <a:custGeom>
            <a:avLst/>
            <a:gdLst/>
            <a:ahLst/>
            <a:cxnLst>
              <a:cxn ang="0">
                <a:pos x="wd2" y="hd2"/>
              </a:cxn>
              <a:cxn ang="5400000">
                <a:pos x="wd2" y="hd2"/>
              </a:cxn>
              <a:cxn ang="10800000">
                <a:pos x="wd2" y="hd2"/>
              </a:cxn>
              <a:cxn ang="16200000">
                <a:pos x="wd2" y="hd2"/>
              </a:cxn>
            </a:cxnLst>
            <a:rect l="0" t="0" r="r" b="b"/>
            <a:pathLst>
              <a:path w="21472" h="21588" extrusionOk="0">
                <a:moveTo>
                  <a:pt x="10144" y="7"/>
                </a:moveTo>
                <a:cubicBezTo>
                  <a:pt x="10094" y="26"/>
                  <a:pt x="10046" y="82"/>
                  <a:pt x="9984" y="184"/>
                </a:cubicBezTo>
                <a:cubicBezTo>
                  <a:pt x="9789" y="504"/>
                  <a:pt x="9415" y="582"/>
                  <a:pt x="8413" y="509"/>
                </a:cubicBezTo>
                <a:cubicBezTo>
                  <a:pt x="7055" y="410"/>
                  <a:pt x="5645" y="794"/>
                  <a:pt x="4916" y="1462"/>
                </a:cubicBezTo>
                <a:cubicBezTo>
                  <a:pt x="4686" y="1673"/>
                  <a:pt x="4496" y="1762"/>
                  <a:pt x="4357" y="1724"/>
                </a:cubicBezTo>
                <a:cubicBezTo>
                  <a:pt x="4203" y="1681"/>
                  <a:pt x="4125" y="1738"/>
                  <a:pt x="4070" y="1932"/>
                </a:cubicBezTo>
                <a:cubicBezTo>
                  <a:pt x="4028" y="2077"/>
                  <a:pt x="4025" y="2268"/>
                  <a:pt x="4064" y="2356"/>
                </a:cubicBezTo>
                <a:cubicBezTo>
                  <a:pt x="4114" y="2470"/>
                  <a:pt x="4032" y="2549"/>
                  <a:pt x="3782" y="2625"/>
                </a:cubicBezTo>
                <a:cubicBezTo>
                  <a:pt x="3389" y="2745"/>
                  <a:pt x="3343" y="2837"/>
                  <a:pt x="3592" y="3017"/>
                </a:cubicBezTo>
                <a:cubicBezTo>
                  <a:pt x="3716" y="3107"/>
                  <a:pt x="3732" y="3221"/>
                  <a:pt x="3655" y="3467"/>
                </a:cubicBezTo>
                <a:cubicBezTo>
                  <a:pt x="3585" y="3687"/>
                  <a:pt x="3604" y="4000"/>
                  <a:pt x="3709" y="4392"/>
                </a:cubicBezTo>
                <a:cubicBezTo>
                  <a:pt x="3855" y="4939"/>
                  <a:pt x="3850" y="4996"/>
                  <a:pt x="3644" y="5159"/>
                </a:cubicBezTo>
                <a:cubicBezTo>
                  <a:pt x="3426" y="5330"/>
                  <a:pt x="3429" y="5340"/>
                  <a:pt x="3663" y="5557"/>
                </a:cubicBezTo>
                <a:cubicBezTo>
                  <a:pt x="3794" y="5679"/>
                  <a:pt x="3901" y="5898"/>
                  <a:pt x="3901" y="6043"/>
                </a:cubicBezTo>
                <a:cubicBezTo>
                  <a:pt x="3901" y="6188"/>
                  <a:pt x="4019" y="6439"/>
                  <a:pt x="4165" y="6600"/>
                </a:cubicBezTo>
                <a:cubicBezTo>
                  <a:pt x="4310" y="6761"/>
                  <a:pt x="4445" y="6999"/>
                  <a:pt x="4466" y="7131"/>
                </a:cubicBezTo>
                <a:cubicBezTo>
                  <a:pt x="4497" y="7335"/>
                  <a:pt x="4398" y="7411"/>
                  <a:pt x="3785" y="7642"/>
                </a:cubicBezTo>
                <a:cubicBezTo>
                  <a:pt x="3252" y="7844"/>
                  <a:pt x="3047" y="7980"/>
                  <a:pt x="2993" y="8168"/>
                </a:cubicBezTo>
                <a:cubicBezTo>
                  <a:pt x="2942" y="8344"/>
                  <a:pt x="2755" y="8484"/>
                  <a:pt x="2382" y="8624"/>
                </a:cubicBezTo>
                <a:cubicBezTo>
                  <a:pt x="2002" y="8766"/>
                  <a:pt x="1881" y="8857"/>
                  <a:pt x="1970" y="8935"/>
                </a:cubicBezTo>
                <a:cubicBezTo>
                  <a:pt x="2059" y="9013"/>
                  <a:pt x="1986" y="9194"/>
                  <a:pt x="1728" y="9555"/>
                </a:cubicBezTo>
                <a:cubicBezTo>
                  <a:pt x="1459" y="9932"/>
                  <a:pt x="1363" y="10199"/>
                  <a:pt x="1357" y="10565"/>
                </a:cubicBezTo>
                <a:cubicBezTo>
                  <a:pt x="1341" y="11504"/>
                  <a:pt x="1883" y="11944"/>
                  <a:pt x="3098" y="11976"/>
                </a:cubicBezTo>
                <a:cubicBezTo>
                  <a:pt x="3474" y="11985"/>
                  <a:pt x="3780" y="12022"/>
                  <a:pt x="3777" y="12058"/>
                </a:cubicBezTo>
                <a:cubicBezTo>
                  <a:pt x="3774" y="12094"/>
                  <a:pt x="3696" y="12279"/>
                  <a:pt x="3606" y="12469"/>
                </a:cubicBezTo>
                <a:cubicBezTo>
                  <a:pt x="3515" y="12658"/>
                  <a:pt x="3404" y="12939"/>
                  <a:pt x="3359" y="13096"/>
                </a:cubicBezTo>
                <a:cubicBezTo>
                  <a:pt x="3314" y="13253"/>
                  <a:pt x="3137" y="13460"/>
                  <a:pt x="2966" y="13556"/>
                </a:cubicBezTo>
                <a:cubicBezTo>
                  <a:pt x="2794" y="13652"/>
                  <a:pt x="2572" y="13812"/>
                  <a:pt x="2475" y="13912"/>
                </a:cubicBezTo>
                <a:cubicBezTo>
                  <a:pt x="2377" y="14012"/>
                  <a:pt x="1954" y="14291"/>
                  <a:pt x="1533" y="14533"/>
                </a:cubicBezTo>
                <a:cubicBezTo>
                  <a:pt x="550" y="15097"/>
                  <a:pt x="90" y="15597"/>
                  <a:pt x="14" y="16188"/>
                </a:cubicBezTo>
                <a:cubicBezTo>
                  <a:pt x="-65" y="16799"/>
                  <a:pt x="188" y="17200"/>
                  <a:pt x="993" y="17743"/>
                </a:cubicBezTo>
                <a:lnTo>
                  <a:pt x="1636" y="18177"/>
                </a:lnTo>
                <a:lnTo>
                  <a:pt x="1221" y="18550"/>
                </a:lnTo>
                <a:cubicBezTo>
                  <a:pt x="727" y="18990"/>
                  <a:pt x="565" y="19554"/>
                  <a:pt x="860" y="19812"/>
                </a:cubicBezTo>
                <a:cubicBezTo>
                  <a:pt x="966" y="19903"/>
                  <a:pt x="1308" y="20007"/>
                  <a:pt x="1617" y="20043"/>
                </a:cubicBezTo>
                <a:cubicBezTo>
                  <a:pt x="2416" y="20136"/>
                  <a:pt x="2465" y="20160"/>
                  <a:pt x="2393" y="20399"/>
                </a:cubicBezTo>
                <a:cubicBezTo>
                  <a:pt x="2342" y="20568"/>
                  <a:pt x="2414" y="20640"/>
                  <a:pt x="2730" y="20753"/>
                </a:cubicBezTo>
                <a:cubicBezTo>
                  <a:pt x="3320" y="20963"/>
                  <a:pt x="4922" y="21143"/>
                  <a:pt x="6869" y="21217"/>
                </a:cubicBezTo>
                <a:cubicBezTo>
                  <a:pt x="11910" y="21410"/>
                  <a:pt x="17949" y="20897"/>
                  <a:pt x="18795" y="20205"/>
                </a:cubicBezTo>
                <a:cubicBezTo>
                  <a:pt x="18992" y="20044"/>
                  <a:pt x="19151" y="20011"/>
                  <a:pt x="19476" y="20057"/>
                </a:cubicBezTo>
                <a:cubicBezTo>
                  <a:pt x="19836" y="20108"/>
                  <a:pt x="19963" y="20066"/>
                  <a:pt x="20339" y="19779"/>
                </a:cubicBezTo>
                <a:cubicBezTo>
                  <a:pt x="20978" y="19289"/>
                  <a:pt x="21384" y="18530"/>
                  <a:pt x="21453" y="17686"/>
                </a:cubicBezTo>
                <a:cubicBezTo>
                  <a:pt x="21535" y="16701"/>
                  <a:pt x="21382" y="16568"/>
                  <a:pt x="20211" y="16599"/>
                </a:cubicBezTo>
                <a:cubicBezTo>
                  <a:pt x="19460" y="16618"/>
                  <a:pt x="19305" y="16592"/>
                  <a:pt x="19088" y="16403"/>
                </a:cubicBezTo>
                <a:cubicBezTo>
                  <a:pt x="18851" y="16197"/>
                  <a:pt x="18847" y="16169"/>
                  <a:pt x="19028" y="15943"/>
                </a:cubicBezTo>
                <a:cubicBezTo>
                  <a:pt x="19381" y="15505"/>
                  <a:pt x="19240" y="14663"/>
                  <a:pt x="18757" y="14325"/>
                </a:cubicBezTo>
                <a:cubicBezTo>
                  <a:pt x="18344" y="14036"/>
                  <a:pt x="17336" y="13629"/>
                  <a:pt x="16497" y="13414"/>
                </a:cubicBezTo>
                <a:lnTo>
                  <a:pt x="15613" y="13188"/>
                </a:lnTo>
                <a:lnTo>
                  <a:pt x="15483" y="12631"/>
                </a:lnTo>
                <a:cubicBezTo>
                  <a:pt x="15411" y="12325"/>
                  <a:pt x="15288" y="11978"/>
                  <a:pt x="15211" y="11858"/>
                </a:cubicBezTo>
                <a:cubicBezTo>
                  <a:pt x="15035" y="11579"/>
                  <a:pt x="15124" y="11502"/>
                  <a:pt x="15542" y="11575"/>
                </a:cubicBezTo>
                <a:cubicBezTo>
                  <a:pt x="15725" y="11606"/>
                  <a:pt x="16072" y="11575"/>
                  <a:pt x="16313" y="11506"/>
                </a:cubicBezTo>
                <a:cubicBezTo>
                  <a:pt x="16651" y="11409"/>
                  <a:pt x="16802" y="11283"/>
                  <a:pt x="16975" y="10952"/>
                </a:cubicBezTo>
                <a:cubicBezTo>
                  <a:pt x="17097" y="10716"/>
                  <a:pt x="17198" y="10408"/>
                  <a:pt x="17200" y="10265"/>
                </a:cubicBezTo>
                <a:cubicBezTo>
                  <a:pt x="17203" y="9949"/>
                  <a:pt x="16715" y="9118"/>
                  <a:pt x="16196" y="8558"/>
                </a:cubicBezTo>
                <a:cubicBezTo>
                  <a:pt x="15985" y="8330"/>
                  <a:pt x="15722" y="7993"/>
                  <a:pt x="15613" y="7808"/>
                </a:cubicBezTo>
                <a:cubicBezTo>
                  <a:pt x="15419" y="7481"/>
                  <a:pt x="15425" y="7456"/>
                  <a:pt x="15735" y="6904"/>
                </a:cubicBezTo>
                <a:cubicBezTo>
                  <a:pt x="16007" y="6420"/>
                  <a:pt x="16034" y="6296"/>
                  <a:pt x="15917" y="6071"/>
                </a:cubicBezTo>
                <a:cubicBezTo>
                  <a:pt x="15841" y="5926"/>
                  <a:pt x="15778" y="5712"/>
                  <a:pt x="15778" y="5595"/>
                </a:cubicBezTo>
                <a:cubicBezTo>
                  <a:pt x="15778" y="5478"/>
                  <a:pt x="15700" y="5260"/>
                  <a:pt x="15607" y="5109"/>
                </a:cubicBezTo>
                <a:cubicBezTo>
                  <a:pt x="15514" y="4958"/>
                  <a:pt x="15411" y="4756"/>
                  <a:pt x="15377" y="4659"/>
                </a:cubicBezTo>
                <a:cubicBezTo>
                  <a:pt x="15342" y="4561"/>
                  <a:pt x="15099" y="4384"/>
                  <a:pt x="14834" y="4267"/>
                </a:cubicBezTo>
                <a:lnTo>
                  <a:pt x="14351" y="4055"/>
                </a:lnTo>
                <a:lnTo>
                  <a:pt x="14351" y="4366"/>
                </a:lnTo>
                <a:cubicBezTo>
                  <a:pt x="14351" y="4673"/>
                  <a:pt x="14276" y="4761"/>
                  <a:pt x="13594" y="5232"/>
                </a:cubicBezTo>
                <a:cubicBezTo>
                  <a:pt x="13360" y="5394"/>
                  <a:pt x="13253" y="5560"/>
                  <a:pt x="13253" y="5765"/>
                </a:cubicBezTo>
                <a:cubicBezTo>
                  <a:pt x="13253" y="6089"/>
                  <a:pt x="12927" y="6680"/>
                  <a:pt x="12759" y="6659"/>
                </a:cubicBezTo>
                <a:cubicBezTo>
                  <a:pt x="12702" y="6651"/>
                  <a:pt x="12640" y="6331"/>
                  <a:pt x="12623" y="5946"/>
                </a:cubicBezTo>
                <a:cubicBezTo>
                  <a:pt x="12606" y="5562"/>
                  <a:pt x="12574" y="4977"/>
                  <a:pt x="12550" y="4647"/>
                </a:cubicBezTo>
                <a:cubicBezTo>
                  <a:pt x="12526" y="4316"/>
                  <a:pt x="12531" y="4024"/>
                  <a:pt x="12561" y="3998"/>
                </a:cubicBezTo>
                <a:cubicBezTo>
                  <a:pt x="12591" y="3972"/>
                  <a:pt x="12678" y="3788"/>
                  <a:pt x="12756" y="3590"/>
                </a:cubicBezTo>
                <a:cubicBezTo>
                  <a:pt x="12883" y="3268"/>
                  <a:pt x="12878" y="3231"/>
                  <a:pt x="12691" y="3231"/>
                </a:cubicBezTo>
                <a:cubicBezTo>
                  <a:pt x="12368" y="3231"/>
                  <a:pt x="12256" y="3034"/>
                  <a:pt x="12121" y="2224"/>
                </a:cubicBezTo>
                <a:cubicBezTo>
                  <a:pt x="11978" y="1360"/>
                  <a:pt x="11661" y="899"/>
                  <a:pt x="11063" y="682"/>
                </a:cubicBezTo>
                <a:cubicBezTo>
                  <a:pt x="10842" y="601"/>
                  <a:pt x="10625" y="454"/>
                  <a:pt x="10583" y="356"/>
                </a:cubicBezTo>
                <a:cubicBezTo>
                  <a:pt x="10541" y="258"/>
                  <a:pt x="10425" y="123"/>
                  <a:pt x="10323" y="56"/>
                </a:cubicBezTo>
                <a:cubicBezTo>
                  <a:pt x="10247" y="7"/>
                  <a:pt x="10193" y="-12"/>
                  <a:pt x="10144" y="7"/>
                </a:cubicBezTo>
                <a:close/>
                <a:moveTo>
                  <a:pt x="13076" y="665"/>
                </a:moveTo>
                <a:cubicBezTo>
                  <a:pt x="12970" y="686"/>
                  <a:pt x="12856" y="762"/>
                  <a:pt x="12832" y="870"/>
                </a:cubicBezTo>
                <a:cubicBezTo>
                  <a:pt x="12804" y="998"/>
                  <a:pt x="12856" y="1027"/>
                  <a:pt x="13038" y="986"/>
                </a:cubicBezTo>
                <a:cubicBezTo>
                  <a:pt x="13173" y="955"/>
                  <a:pt x="13282" y="863"/>
                  <a:pt x="13282" y="781"/>
                </a:cubicBezTo>
                <a:cubicBezTo>
                  <a:pt x="13282" y="677"/>
                  <a:pt x="13183" y="644"/>
                  <a:pt x="13076" y="665"/>
                </a:cubicBezTo>
                <a:close/>
                <a:moveTo>
                  <a:pt x="13551" y="2092"/>
                </a:moveTo>
                <a:cubicBezTo>
                  <a:pt x="13390" y="2092"/>
                  <a:pt x="13396" y="2122"/>
                  <a:pt x="13581" y="2300"/>
                </a:cubicBezTo>
                <a:cubicBezTo>
                  <a:pt x="13829" y="2539"/>
                  <a:pt x="14115" y="2573"/>
                  <a:pt x="14115" y="2363"/>
                </a:cubicBezTo>
                <a:cubicBezTo>
                  <a:pt x="14115" y="2212"/>
                  <a:pt x="13867" y="2092"/>
                  <a:pt x="13551" y="2092"/>
                </a:cubicBezTo>
                <a:close/>
                <a:moveTo>
                  <a:pt x="2952" y="6128"/>
                </a:moveTo>
                <a:cubicBezTo>
                  <a:pt x="2887" y="6128"/>
                  <a:pt x="2833" y="6175"/>
                  <a:pt x="2833" y="6232"/>
                </a:cubicBezTo>
                <a:cubicBezTo>
                  <a:pt x="2833" y="6289"/>
                  <a:pt x="2887" y="6333"/>
                  <a:pt x="2952" y="6333"/>
                </a:cubicBezTo>
                <a:cubicBezTo>
                  <a:pt x="3017" y="6333"/>
                  <a:pt x="3069" y="6289"/>
                  <a:pt x="3069" y="6232"/>
                </a:cubicBezTo>
                <a:cubicBezTo>
                  <a:pt x="3069" y="6175"/>
                  <a:pt x="3017" y="6128"/>
                  <a:pt x="2952" y="6128"/>
                </a:cubicBezTo>
                <a:close/>
                <a:moveTo>
                  <a:pt x="18383" y="21543"/>
                </a:moveTo>
                <a:cubicBezTo>
                  <a:pt x="18341" y="21543"/>
                  <a:pt x="18322" y="21562"/>
                  <a:pt x="18317" y="21588"/>
                </a:cubicBezTo>
                <a:lnTo>
                  <a:pt x="18480" y="21588"/>
                </a:lnTo>
                <a:cubicBezTo>
                  <a:pt x="18457" y="21562"/>
                  <a:pt x="18424" y="21543"/>
                  <a:pt x="18383" y="21543"/>
                </a:cubicBezTo>
                <a:close/>
                <a:moveTo>
                  <a:pt x="16239" y="21555"/>
                </a:moveTo>
                <a:cubicBezTo>
                  <a:pt x="16228" y="21559"/>
                  <a:pt x="16222" y="21579"/>
                  <a:pt x="16212" y="21588"/>
                </a:cubicBezTo>
                <a:lnTo>
                  <a:pt x="16356" y="21588"/>
                </a:lnTo>
                <a:cubicBezTo>
                  <a:pt x="16313" y="21555"/>
                  <a:pt x="16273" y="21543"/>
                  <a:pt x="16239" y="21555"/>
                </a:cubicBezTo>
                <a:close/>
                <a:moveTo>
                  <a:pt x="18977" y="21555"/>
                </a:moveTo>
                <a:cubicBezTo>
                  <a:pt x="18950" y="21555"/>
                  <a:pt x="18929" y="21574"/>
                  <a:pt x="18906" y="21588"/>
                </a:cubicBezTo>
                <a:lnTo>
                  <a:pt x="19055" y="21588"/>
                </a:lnTo>
                <a:cubicBezTo>
                  <a:pt x="19029" y="21575"/>
                  <a:pt x="19001" y="21554"/>
                  <a:pt x="18977" y="21555"/>
                </a:cubicBezTo>
                <a:close/>
                <a:moveTo>
                  <a:pt x="14435" y="21585"/>
                </a:moveTo>
                <a:cubicBezTo>
                  <a:pt x="14431" y="21585"/>
                  <a:pt x="14424" y="21588"/>
                  <a:pt x="14419" y="21588"/>
                </a:cubicBezTo>
                <a:lnTo>
                  <a:pt x="14438" y="21588"/>
                </a:lnTo>
                <a:cubicBezTo>
                  <a:pt x="14437" y="21587"/>
                  <a:pt x="14437" y="21586"/>
                  <a:pt x="14435" y="21585"/>
                </a:cubicBezTo>
                <a:close/>
              </a:path>
            </a:pathLst>
          </a:custGeom>
          <a:ln w="12700">
            <a:miter lim="400000"/>
          </a:ln>
          <a:effectLst>
            <a:outerShdw blurRad="190500" dist="8455" dir="5400000" rotWithShape="0">
              <a:srgbClr val="000000"/>
            </a:outerShdw>
          </a:effectLst>
        </p:spPr>
      </p:pic>
      <p:pic>
        <p:nvPicPr>
          <p:cNvPr id="4" name="pasted-image.tiff"/>
          <p:cNvPicPr>
            <a:picLocks noChangeAspect="1"/>
          </p:cNvPicPr>
          <p:nvPr/>
        </p:nvPicPr>
        <p:blipFill>
          <a:blip r:embed="rId3">
            <a:extLst/>
          </a:blip>
          <a:srcRect l="2725" t="2764" r="4"/>
          <a:stretch>
            <a:fillRect/>
          </a:stretch>
        </p:blipFill>
        <p:spPr>
          <a:xfrm>
            <a:off x="7380312" y="5119645"/>
            <a:ext cx="1358050" cy="1473158"/>
          </a:xfrm>
          <a:custGeom>
            <a:avLst/>
            <a:gdLst/>
            <a:ahLst/>
            <a:cxnLst>
              <a:cxn ang="0">
                <a:pos x="wd2" y="hd2"/>
              </a:cxn>
              <a:cxn ang="5400000">
                <a:pos x="wd2" y="hd2"/>
              </a:cxn>
              <a:cxn ang="10800000">
                <a:pos x="wd2" y="hd2"/>
              </a:cxn>
              <a:cxn ang="16200000">
                <a:pos x="wd2" y="hd2"/>
              </a:cxn>
            </a:cxnLst>
            <a:rect l="0" t="0" r="r" b="b"/>
            <a:pathLst>
              <a:path w="21598" h="21600" extrusionOk="0">
                <a:moveTo>
                  <a:pt x="15804" y="0"/>
                </a:moveTo>
                <a:cubicBezTo>
                  <a:pt x="15770" y="0"/>
                  <a:pt x="15729" y="37"/>
                  <a:pt x="15710" y="83"/>
                </a:cubicBezTo>
                <a:cubicBezTo>
                  <a:pt x="15690" y="129"/>
                  <a:pt x="15682" y="166"/>
                  <a:pt x="15694" y="166"/>
                </a:cubicBezTo>
                <a:cubicBezTo>
                  <a:pt x="15705" y="166"/>
                  <a:pt x="15750" y="129"/>
                  <a:pt x="15792" y="83"/>
                </a:cubicBezTo>
                <a:cubicBezTo>
                  <a:pt x="15824" y="47"/>
                  <a:pt x="15835" y="19"/>
                  <a:pt x="15823" y="7"/>
                </a:cubicBezTo>
                <a:cubicBezTo>
                  <a:pt x="15820" y="3"/>
                  <a:pt x="15813" y="0"/>
                  <a:pt x="15804" y="0"/>
                </a:cubicBezTo>
                <a:close/>
                <a:moveTo>
                  <a:pt x="2203" y="4"/>
                </a:moveTo>
                <a:cubicBezTo>
                  <a:pt x="2184" y="2"/>
                  <a:pt x="2130" y="41"/>
                  <a:pt x="2058" y="123"/>
                </a:cubicBezTo>
                <a:cubicBezTo>
                  <a:pt x="1999" y="191"/>
                  <a:pt x="1964" y="279"/>
                  <a:pt x="1980" y="318"/>
                </a:cubicBezTo>
                <a:cubicBezTo>
                  <a:pt x="1996" y="357"/>
                  <a:pt x="2034" y="376"/>
                  <a:pt x="2066" y="358"/>
                </a:cubicBezTo>
                <a:cubicBezTo>
                  <a:pt x="2098" y="340"/>
                  <a:pt x="2109" y="310"/>
                  <a:pt x="2090" y="293"/>
                </a:cubicBezTo>
                <a:cubicBezTo>
                  <a:pt x="2071" y="275"/>
                  <a:pt x="2098" y="202"/>
                  <a:pt x="2148" y="130"/>
                </a:cubicBezTo>
                <a:cubicBezTo>
                  <a:pt x="2207" y="47"/>
                  <a:pt x="2223" y="5"/>
                  <a:pt x="2203" y="4"/>
                </a:cubicBezTo>
                <a:close/>
                <a:moveTo>
                  <a:pt x="12585" y="54"/>
                </a:moveTo>
                <a:lnTo>
                  <a:pt x="10907" y="680"/>
                </a:lnTo>
                <a:cubicBezTo>
                  <a:pt x="9983" y="1022"/>
                  <a:pt x="9166" y="1307"/>
                  <a:pt x="9092" y="1312"/>
                </a:cubicBezTo>
                <a:cubicBezTo>
                  <a:pt x="9018" y="1317"/>
                  <a:pt x="8908" y="1360"/>
                  <a:pt x="8849" y="1406"/>
                </a:cubicBezTo>
                <a:cubicBezTo>
                  <a:pt x="8713" y="1513"/>
                  <a:pt x="8390" y="1631"/>
                  <a:pt x="8296" y="1608"/>
                </a:cubicBezTo>
                <a:cubicBezTo>
                  <a:pt x="8254" y="1599"/>
                  <a:pt x="8026" y="1998"/>
                  <a:pt x="7751" y="2566"/>
                </a:cubicBezTo>
                <a:cubicBezTo>
                  <a:pt x="7491" y="3103"/>
                  <a:pt x="7073" y="3975"/>
                  <a:pt x="6818" y="4504"/>
                </a:cubicBezTo>
                <a:cubicBezTo>
                  <a:pt x="6563" y="5032"/>
                  <a:pt x="6351" y="5511"/>
                  <a:pt x="6351" y="5570"/>
                </a:cubicBezTo>
                <a:cubicBezTo>
                  <a:pt x="6351" y="5629"/>
                  <a:pt x="6603" y="6090"/>
                  <a:pt x="6908" y="6593"/>
                </a:cubicBezTo>
                <a:cubicBezTo>
                  <a:pt x="7213" y="7095"/>
                  <a:pt x="7467" y="7551"/>
                  <a:pt x="7473" y="7605"/>
                </a:cubicBezTo>
                <a:cubicBezTo>
                  <a:pt x="7477" y="7653"/>
                  <a:pt x="7527" y="7739"/>
                  <a:pt x="7586" y="7807"/>
                </a:cubicBezTo>
                <a:cubicBezTo>
                  <a:pt x="7596" y="7815"/>
                  <a:pt x="7604" y="7821"/>
                  <a:pt x="7606" y="7829"/>
                </a:cubicBezTo>
                <a:cubicBezTo>
                  <a:pt x="7676" y="7903"/>
                  <a:pt x="7965" y="8351"/>
                  <a:pt x="8253" y="8830"/>
                </a:cubicBezTo>
                <a:cubicBezTo>
                  <a:pt x="8543" y="9312"/>
                  <a:pt x="8824" y="9717"/>
                  <a:pt x="8880" y="9734"/>
                </a:cubicBezTo>
                <a:cubicBezTo>
                  <a:pt x="8936" y="9750"/>
                  <a:pt x="9296" y="9841"/>
                  <a:pt x="9676" y="9933"/>
                </a:cubicBezTo>
                <a:cubicBezTo>
                  <a:pt x="9941" y="9997"/>
                  <a:pt x="10175" y="10059"/>
                  <a:pt x="10307" y="10102"/>
                </a:cubicBezTo>
                <a:cubicBezTo>
                  <a:pt x="10353" y="10112"/>
                  <a:pt x="10397" y="10127"/>
                  <a:pt x="10413" y="10142"/>
                </a:cubicBezTo>
                <a:cubicBezTo>
                  <a:pt x="10414" y="10143"/>
                  <a:pt x="10416" y="10145"/>
                  <a:pt x="10417" y="10146"/>
                </a:cubicBezTo>
                <a:cubicBezTo>
                  <a:pt x="10466" y="10191"/>
                  <a:pt x="10268" y="10812"/>
                  <a:pt x="10178" y="10894"/>
                </a:cubicBezTo>
                <a:cubicBezTo>
                  <a:pt x="10153" y="10916"/>
                  <a:pt x="9237" y="10696"/>
                  <a:pt x="8139" y="10410"/>
                </a:cubicBezTo>
                <a:cubicBezTo>
                  <a:pt x="2555" y="8951"/>
                  <a:pt x="2415" y="8920"/>
                  <a:pt x="2203" y="8957"/>
                </a:cubicBezTo>
                <a:cubicBezTo>
                  <a:pt x="2090" y="8976"/>
                  <a:pt x="1931" y="9048"/>
                  <a:pt x="1850" y="9116"/>
                </a:cubicBezTo>
                <a:cubicBezTo>
                  <a:pt x="1656" y="9280"/>
                  <a:pt x="5" y="12721"/>
                  <a:pt x="0" y="12972"/>
                </a:cubicBezTo>
                <a:cubicBezTo>
                  <a:pt x="0" y="12973"/>
                  <a:pt x="0" y="12976"/>
                  <a:pt x="0" y="12976"/>
                </a:cubicBezTo>
                <a:cubicBezTo>
                  <a:pt x="0" y="12987"/>
                  <a:pt x="3" y="12998"/>
                  <a:pt x="4" y="13008"/>
                </a:cubicBezTo>
                <a:cubicBezTo>
                  <a:pt x="5" y="13026"/>
                  <a:pt x="8" y="13044"/>
                  <a:pt x="12" y="13063"/>
                </a:cubicBezTo>
                <a:cubicBezTo>
                  <a:pt x="55" y="13269"/>
                  <a:pt x="242" y="13509"/>
                  <a:pt x="486" y="13663"/>
                </a:cubicBezTo>
                <a:cubicBezTo>
                  <a:pt x="495" y="13668"/>
                  <a:pt x="501" y="13678"/>
                  <a:pt x="510" y="13684"/>
                </a:cubicBezTo>
                <a:cubicBezTo>
                  <a:pt x="522" y="13691"/>
                  <a:pt x="536" y="13696"/>
                  <a:pt x="549" y="13702"/>
                </a:cubicBezTo>
                <a:cubicBezTo>
                  <a:pt x="663" y="13757"/>
                  <a:pt x="709" y="13817"/>
                  <a:pt x="686" y="13872"/>
                </a:cubicBezTo>
                <a:cubicBezTo>
                  <a:pt x="685" y="13876"/>
                  <a:pt x="687" y="13879"/>
                  <a:pt x="686" y="13883"/>
                </a:cubicBezTo>
                <a:cubicBezTo>
                  <a:pt x="686" y="13885"/>
                  <a:pt x="686" y="13889"/>
                  <a:pt x="686" y="13890"/>
                </a:cubicBezTo>
                <a:cubicBezTo>
                  <a:pt x="681" y="13941"/>
                  <a:pt x="755" y="14040"/>
                  <a:pt x="851" y="14111"/>
                </a:cubicBezTo>
                <a:cubicBezTo>
                  <a:pt x="1055" y="14262"/>
                  <a:pt x="1214" y="14223"/>
                  <a:pt x="1055" y="14060"/>
                </a:cubicBezTo>
                <a:cubicBezTo>
                  <a:pt x="970" y="13974"/>
                  <a:pt x="965" y="13951"/>
                  <a:pt x="1035" y="13927"/>
                </a:cubicBezTo>
                <a:cubicBezTo>
                  <a:pt x="1043" y="13924"/>
                  <a:pt x="1192" y="13960"/>
                  <a:pt x="1411" y="14017"/>
                </a:cubicBezTo>
                <a:cubicBezTo>
                  <a:pt x="1414" y="14016"/>
                  <a:pt x="1421" y="14010"/>
                  <a:pt x="1423" y="14010"/>
                </a:cubicBezTo>
                <a:cubicBezTo>
                  <a:pt x="1472" y="14010"/>
                  <a:pt x="2578" y="14317"/>
                  <a:pt x="3826" y="14671"/>
                </a:cubicBezTo>
                <a:cubicBezTo>
                  <a:pt x="5740" y="15199"/>
                  <a:pt x="7951" y="15820"/>
                  <a:pt x="8264" y="15929"/>
                </a:cubicBezTo>
                <a:cubicBezTo>
                  <a:pt x="8269" y="15930"/>
                  <a:pt x="8265" y="15956"/>
                  <a:pt x="8257" y="15990"/>
                </a:cubicBezTo>
                <a:cubicBezTo>
                  <a:pt x="8255" y="16083"/>
                  <a:pt x="8166" y="16384"/>
                  <a:pt x="8029" y="16753"/>
                </a:cubicBezTo>
                <a:cubicBezTo>
                  <a:pt x="7988" y="16866"/>
                  <a:pt x="7825" y="17302"/>
                  <a:pt x="7743" y="17523"/>
                </a:cubicBezTo>
                <a:cubicBezTo>
                  <a:pt x="7349" y="18645"/>
                  <a:pt x="6820" y="20097"/>
                  <a:pt x="6414" y="21141"/>
                </a:cubicBezTo>
                <a:lnTo>
                  <a:pt x="6238" y="21600"/>
                </a:lnTo>
                <a:lnTo>
                  <a:pt x="6430" y="21600"/>
                </a:lnTo>
                <a:lnTo>
                  <a:pt x="7610" y="21586"/>
                </a:lnTo>
                <a:lnTo>
                  <a:pt x="8958" y="21571"/>
                </a:lnTo>
                <a:lnTo>
                  <a:pt x="9249" y="20722"/>
                </a:lnTo>
                <a:cubicBezTo>
                  <a:pt x="9414" y="20238"/>
                  <a:pt x="9769" y="19184"/>
                  <a:pt x="10037" y="18383"/>
                </a:cubicBezTo>
                <a:cubicBezTo>
                  <a:pt x="10594" y="16715"/>
                  <a:pt x="10626" y="16634"/>
                  <a:pt x="10699" y="16634"/>
                </a:cubicBezTo>
                <a:cubicBezTo>
                  <a:pt x="10751" y="16634"/>
                  <a:pt x="11780" y="16923"/>
                  <a:pt x="16364" y="18231"/>
                </a:cubicBezTo>
                <a:cubicBezTo>
                  <a:pt x="17989" y="18695"/>
                  <a:pt x="18480" y="18825"/>
                  <a:pt x="18803" y="18777"/>
                </a:cubicBezTo>
                <a:cubicBezTo>
                  <a:pt x="18880" y="18761"/>
                  <a:pt x="18955" y="18736"/>
                  <a:pt x="19038" y="18701"/>
                </a:cubicBezTo>
                <a:cubicBezTo>
                  <a:pt x="19085" y="18682"/>
                  <a:pt x="19126" y="18665"/>
                  <a:pt x="19164" y="18647"/>
                </a:cubicBezTo>
                <a:cubicBezTo>
                  <a:pt x="19171" y="18643"/>
                  <a:pt x="19176" y="18637"/>
                  <a:pt x="19183" y="18633"/>
                </a:cubicBezTo>
                <a:cubicBezTo>
                  <a:pt x="19199" y="18624"/>
                  <a:pt x="19216" y="18616"/>
                  <a:pt x="19230" y="18607"/>
                </a:cubicBezTo>
                <a:cubicBezTo>
                  <a:pt x="19294" y="18564"/>
                  <a:pt x="19343" y="18512"/>
                  <a:pt x="19387" y="18441"/>
                </a:cubicBezTo>
                <a:cubicBezTo>
                  <a:pt x="19405" y="18411"/>
                  <a:pt x="19424" y="18377"/>
                  <a:pt x="19442" y="18336"/>
                </a:cubicBezTo>
                <a:cubicBezTo>
                  <a:pt x="19445" y="18330"/>
                  <a:pt x="19447" y="18325"/>
                  <a:pt x="19450" y="18318"/>
                </a:cubicBezTo>
                <a:cubicBezTo>
                  <a:pt x="19469" y="18270"/>
                  <a:pt x="19488" y="18209"/>
                  <a:pt x="19509" y="18145"/>
                </a:cubicBezTo>
                <a:cubicBezTo>
                  <a:pt x="19537" y="18049"/>
                  <a:pt x="19568" y="17939"/>
                  <a:pt x="19599" y="17801"/>
                </a:cubicBezTo>
                <a:cubicBezTo>
                  <a:pt x="19664" y="17511"/>
                  <a:pt x="19881" y="16578"/>
                  <a:pt x="20081" y="15727"/>
                </a:cubicBezTo>
                <a:cubicBezTo>
                  <a:pt x="20281" y="14875"/>
                  <a:pt x="20431" y="14132"/>
                  <a:pt x="20410" y="14078"/>
                </a:cubicBezTo>
                <a:cubicBezTo>
                  <a:pt x="20390" y="14024"/>
                  <a:pt x="20335" y="13944"/>
                  <a:pt x="20293" y="13898"/>
                </a:cubicBezTo>
                <a:cubicBezTo>
                  <a:pt x="20250" y="13852"/>
                  <a:pt x="20218" y="13787"/>
                  <a:pt x="20222" y="13757"/>
                </a:cubicBezTo>
                <a:cubicBezTo>
                  <a:pt x="20233" y="13675"/>
                  <a:pt x="19838" y="13445"/>
                  <a:pt x="19720" y="13464"/>
                </a:cubicBezTo>
                <a:cubicBezTo>
                  <a:pt x="19665" y="13472"/>
                  <a:pt x="19583" y="13451"/>
                  <a:pt x="19536" y="13417"/>
                </a:cubicBezTo>
                <a:cubicBezTo>
                  <a:pt x="19450" y="13354"/>
                  <a:pt x="18945" y="13219"/>
                  <a:pt x="18724" y="13200"/>
                </a:cubicBezTo>
                <a:cubicBezTo>
                  <a:pt x="18658" y="13194"/>
                  <a:pt x="18507" y="13150"/>
                  <a:pt x="18387" y="13102"/>
                </a:cubicBezTo>
                <a:cubicBezTo>
                  <a:pt x="18267" y="13055"/>
                  <a:pt x="18077" y="12998"/>
                  <a:pt x="17964" y="12976"/>
                </a:cubicBezTo>
                <a:cubicBezTo>
                  <a:pt x="17752" y="12934"/>
                  <a:pt x="16163" y="12526"/>
                  <a:pt x="14945" y="12199"/>
                </a:cubicBezTo>
                <a:cubicBezTo>
                  <a:pt x="14562" y="12096"/>
                  <a:pt x="13841" y="11905"/>
                  <a:pt x="13342" y="11776"/>
                </a:cubicBezTo>
                <a:cubicBezTo>
                  <a:pt x="12842" y="11647"/>
                  <a:pt x="12415" y="11525"/>
                  <a:pt x="12393" y="11505"/>
                </a:cubicBezTo>
                <a:cubicBezTo>
                  <a:pt x="12371" y="11485"/>
                  <a:pt x="12413" y="11293"/>
                  <a:pt x="12487" y="11078"/>
                </a:cubicBezTo>
                <a:cubicBezTo>
                  <a:pt x="12531" y="10951"/>
                  <a:pt x="12557" y="10862"/>
                  <a:pt x="12593" y="10804"/>
                </a:cubicBezTo>
                <a:cubicBezTo>
                  <a:pt x="12598" y="10789"/>
                  <a:pt x="12614" y="10745"/>
                  <a:pt x="12616" y="10739"/>
                </a:cubicBezTo>
                <a:cubicBezTo>
                  <a:pt x="12622" y="10721"/>
                  <a:pt x="12671" y="10717"/>
                  <a:pt x="12738" y="10720"/>
                </a:cubicBezTo>
                <a:cubicBezTo>
                  <a:pt x="12873" y="10710"/>
                  <a:pt x="13115" y="10778"/>
                  <a:pt x="13624" y="10905"/>
                </a:cubicBezTo>
                <a:lnTo>
                  <a:pt x="14361" y="11086"/>
                </a:lnTo>
                <a:cubicBezTo>
                  <a:pt x="14374" y="11088"/>
                  <a:pt x="14384" y="11088"/>
                  <a:pt x="14396" y="11089"/>
                </a:cubicBezTo>
                <a:lnTo>
                  <a:pt x="16799" y="9925"/>
                </a:lnTo>
                <a:cubicBezTo>
                  <a:pt x="18125" y="9282"/>
                  <a:pt x="19221" y="8745"/>
                  <a:pt x="19234" y="8733"/>
                </a:cubicBezTo>
                <a:cubicBezTo>
                  <a:pt x="19247" y="8721"/>
                  <a:pt x="19467" y="7740"/>
                  <a:pt x="19724" y="6553"/>
                </a:cubicBezTo>
                <a:lnTo>
                  <a:pt x="20191" y="4413"/>
                </a:lnTo>
                <a:cubicBezTo>
                  <a:pt x="20184" y="4393"/>
                  <a:pt x="20173" y="4375"/>
                  <a:pt x="20163" y="4359"/>
                </a:cubicBezTo>
                <a:lnTo>
                  <a:pt x="18752" y="2733"/>
                </a:lnTo>
                <a:lnTo>
                  <a:pt x="17309" y="1073"/>
                </a:lnTo>
                <a:lnTo>
                  <a:pt x="16490" y="896"/>
                </a:lnTo>
                <a:cubicBezTo>
                  <a:pt x="16039" y="798"/>
                  <a:pt x="15653" y="717"/>
                  <a:pt x="15627" y="716"/>
                </a:cubicBezTo>
                <a:cubicBezTo>
                  <a:pt x="15602" y="714"/>
                  <a:pt x="15510" y="688"/>
                  <a:pt x="15427" y="658"/>
                </a:cubicBezTo>
                <a:cubicBezTo>
                  <a:pt x="15344" y="628"/>
                  <a:pt x="15209" y="596"/>
                  <a:pt x="15125" y="586"/>
                </a:cubicBezTo>
                <a:cubicBezTo>
                  <a:pt x="15110" y="584"/>
                  <a:pt x="15002" y="562"/>
                  <a:pt x="14953" y="553"/>
                </a:cubicBezTo>
                <a:cubicBezTo>
                  <a:pt x="14918" y="550"/>
                  <a:pt x="14886" y="541"/>
                  <a:pt x="14859" y="531"/>
                </a:cubicBezTo>
                <a:cubicBezTo>
                  <a:pt x="14858" y="531"/>
                  <a:pt x="14856" y="532"/>
                  <a:pt x="14855" y="531"/>
                </a:cubicBezTo>
                <a:cubicBezTo>
                  <a:pt x="14608" y="483"/>
                  <a:pt x="14244" y="410"/>
                  <a:pt x="13781" y="311"/>
                </a:cubicBezTo>
                <a:lnTo>
                  <a:pt x="12585" y="54"/>
                </a:lnTo>
                <a:close/>
                <a:moveTo>
                  <a:pt x="20889" y="1417"/>
                </a:moveTo>
                <a:cubicBezTo>
                  <a:pt x="20882" y="1423"/>
                  <a:pt x="20878" y="1442"/>
                  <a:pt x="20877" y="1475"/>
                </a:cubicBezTo>
                <a:cubicBezTo>
                  <a:pt x="20876" y="1499"/>
                  <a:pt x="20881" y="1515"/>
                  <a:pt x="20885" y="1529"/>
                </a:cubicBezTo>
                <a:cubicBezTo>
                  <a:pt x="20888" y="1536"/>
                  <a:pt x="20889" y="1544"/>
                  <a:pt x="20892" y="1551"/>
                </a:cubicBezTo>
                <a:cubicBezTo>
                  <a:pt x="20897" y="1554"/>
                  <a:pt x="20902" y="1553"/>
                  <a:pt x="20908" y="1547"/>
                </a:cubicBezTo>
                <a:cubicBezTo>
                  <a:pt x="20928" y="1528"/>
                  <a:pt x="20933" y="1482"/>
                  <a:pt x="20916" y="1442"/>
                </a:cubicBezTo>
                <a:cubicBezTo>
                  <a:pt x="20906" y="1420"/>
                  <a:pt x="20895" y="1411"/>
                  <a:pt x="20889" y="1417"/>
                </a:cubicBezTo>
                <a:close/>
                <a:moveTo>
                  <a:pt x="21559" y="7222"/>
                </a:moveTo>
                <a:lnTo>
                  <a:pt x="21555" y="7225"/>
                </a:lnTo>
                <a:cubicBezTo>
                  <a:pt x="21549" y="7232"/>
                  <a:pt x="21545" y="7249"/>
                  <a:pt x="21543" y="7280"/>
                </a:cubicBezTo>
                <a:cubicBezTo>
                  <a:pt x="21541" y="7338"/>
                  <a:pt x="21555" y="7370"/>
                  <a:pt x="21575" y="7352"/>
                </a:cubicBezTo>
                <a:cubicBezTo>
                  <a:pt x="21595" y="7333"/>
                  <a:pt x="21596" y="7284"/>
                  <a:pt x="21579" y="7243"/>
                </a:cubicBezTo>
                <a:cubicBezTo>
                  <a:pt x="21570" y="7223"/>
                  <a:pt x="21565" y="7219"/>
                  <a:pt x="21559" y="7222"/>
                </a:cubicBezTo>
                <a:close/>
                <a:moveTo>
                  <a:pt x="21222" y="7601"/>
                </a:moveTo>
                <a:cubicBezTo>
                  <a:pt x="21212" y="7603"/>
                  <a:pt x="21189" y="7615"/>
                  <a:pt x="21159" y="7637"/>
                </a:cubicBezTo>
                <a:cubicBezTo>
                  <a:pt x="21070" y="7704"/>
                  <a:pt x="21083" y="7725"/>
                  <a:pt x="21257" y="7869"/>
                </a:cubicBezTo>
                <a:cubicBezTo>
                  <a:pt x="21363" y="7956"/>
                  <a:pt x="21457" y="8007"/>
                  <a:pt x="21469" y="7977"/>
                </a:cubicBezTo>
                <a:cubicBezTo>
                  <a:pt x="21480" y="7948"/>
                  <a:pt x="21418" y="7870"/>
                  <a:pt x="21332" y="7807"/>
                </a:cubicBezTo>
                <a:cubicBezTo>
                  <a:pt x="21242" y="7742"/>
                  <a:pt x="21194" y="7664"/>
                  <a:pt x="21218" y="7627"/>
                </a:cubicBezTo>
                <a:cubicBezTo>
                  <a:pt x="21231" y="7607"/>
                  <a:pt x="21232" y="7600"/>
                  <a:pt x="21222" y="7601"/>
                </a:cubicBezTo>
                <a:close/>
                <a:moveTo>
                  <a:pt x="20940" y="7930"/>
                </a:moveTo>
                <a:cubicBezTo>
                  <a:pt x="20870" y="7931"/>
                  <a:pt x="20799" y="7970"/>
                  <a:pt x="20712" y="8046"/>
                </a:cubicBezTo>
                <a:cubicBezTo>
                  <a:pt x="20547" y="8189"/>
                  <a:pt x="20533" y="8351"/>
                  <a:pt x="20673" y="8494"/>
                </a:cubicBezTo>
                <a:cubicBezTo>
                  <a:pt x="20761" y="8583"/>
                  <a:pt x="20788" y="8585"/>
                  <a:pt x="20896" y="8519"/>
                </a:cubicBezTo>
                <a:cubicBezTo>
                  <a:pt x="20953" y="8485"/>
                  <a:pt x="21032" y="8413"/>
                  <a:pt x="21096" y="8342"/>
                </a:cubicBezTo>
                <a:cubicBezTo>
                  <a:pt x="21140" y="8291"/>
                  <a:pt x="21183" y="8236"/>
                  <a:pt x="21210" y="8194"/>
                </a:cubicBezTo>
                <a:cubicBezTo>
                  <a:pt x="21238" y="8140"/>
                  <a:pt x="21220" y="8113"/>
                  <a:pt x="21147" y="8039"/>
                </a:cubicBezTo>
                <a:cubicBezTo>
                  <a:pt x="21076" y="7966"/>
                  <a:pt x="21009" y="7929"/>
                  <a:pt x="20940" y="7930"/>
                </a:cubicBezTo>
                <a:close/>
                <a:moveTo>
                  <a:pt x="537" y="14176"/>
                </a:moveTo>
                <a:cubicBezTo>
                  <a:pt x="300" y="14176"/>
                  <a:pt x="115" y="14495"/>
                  <a:pt x="216" y="14675"/>
                </a:cubicBezTo>
                <a:cubicBezTo>
                  <a:pt x="234" y="14697"/>
                  <a:pt x="253" y="14717"/>
                  <a:pt x="274" y="14736"/>
                </a:cubicBezTo>
                <a:cubicBezTo>
                  <a:pt x="317" y="14766"/>
                  <a:pt x="377" y="14790"/>
                  <a:pt x="423" y="14790"/>
                </a:cubicBezTo>
                <a:cubicBezTo>
                  <a:pt x="470" y="14790"/>
                  <a:pt x="564" y="14731"/>
                  <a:pt x="651" y="14660"/>
                </a:cubicBezTo>
                <a:lnTo>
                  <a:pt x="753" y="14566"/>
                </a:lnTo>
                <a:cubicBezTo>
                  <a:pt x="806" y="14512"/>
                  <a:pt x="847" y="14458"/>
                  <a:pt x="847" y="14429"/>
                </a:cubicBezTo>
                <a:cubicBezTo>
                  <a:pt x="847" y="14338"/>
                  <a:pt x="649" y="14176"/>
                  <a:pt x="537" y="14176"/>
                </a:cubicBezTo>
                <a:close/>
                <a:moveTo>
                  <a:pt x="21594" y="19507"/>
                </a:moveTo>
                <a:lnTo>
                  <a:pt x="21457" y="19659"/>
                </a:lnTo>
                <a:cubicBezTo>
                  <a:pt x="21382" y="19743"/>
                  <a:pt x="21302" y="19814"/>
                  <a:pt x="21277" y="19814"/>
                </a:cubicBezTo>
                <a:cubicBezTo>
                  <a:pt x="21251" y="19814"/>
                  <a:pt x="21169" y="19881"/>
                  <a:pt x="21092" y="19963"/>
                </a:cubicBezTo>
                <a:lnTo>
                  <a:pt x="20955" y="20111"/>
                </a:lnTo>
                <a:lnTo>
                  <a:pt x="21139" y="20266"/>
                </a:lnTo>
                <a:lnTo>
                  <a:pt x="21324" y="20418"/>
                </a:lnTo>
                <a:cubicBezTo>
                  <a:pt x="21325" y="20418"/>
                  <a:pt x="21326" y="20418"/>
                  <a:pt x="21328" y="20418"/>
                </a:cubicBezTo>
                <a:lnTo>
                  <a:pt x="21465" y="20302"/>
                </a:lnTo>
                <a:cubicBezTo>
                  <a:pt x="21578" y="20205"/>
                  <a:pt x="21600" y="20128"/>
                  <a:pt x="21598" y="19847"/>
                </a:cubicBezTo>
                <a:lnTo>
                  <a:pt x="21594" y="19507"/>
                </a:lnTo>
                <a:close/>
                <a:moveTo>
                  <a:pt x="20787" y="20353"/>
                </a:moveTo>
                <a:cubicBezTo>
                  <a:pt x="20528" y="20352"/>
                  <a:pt x="20365" y="20689"/>
                  <a:pt x="20555" y="20888"/>
                </a:cubicBezTo>
                <a:cubicBezTo>
                  <a:pt x="20681" y="21019"/>
                  <a:pt x="20698" y="21016"/>
                  <a:pt x="20928" y="20798"/>
                </a:cubicBezTo>
                <a:cubicBezTo>
                  <a:pt x="21094" y="20640"/>
                  <a:pt x="21115" y="20590"/>
                  <a:pt x="21061" y="20498"/>
                </a:cubicBezTo>
                <a:cubicBezTo>
                  <a:pt x="21026" y="20437"/>
                  <a:pt x="20925" y="20372"/>
                  <a:pt x="20838" y="20357"/>
                </a:cubicBezTo>
                <a:cubicBezTo>
                  <a:pt x="20820" y="20353"/>
                  <a:pt x="20804" y="20353"/>
                  <a:pt x="20787" y="20353"/>
                </a:cubicBezTo>
                <a:close/>
              </a:path>
            </a:pathLst>
          </a:cu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281823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26127" y="408371"/>
            <a:ext cx="8260800" cy="1039500"/>
          </a:xfrm>
          <a:prstGeom prst="rect">
            <a:avLst/>
          </a:prstGeom>
        </p:spPr>
        <p:txBody>
          <a:bodyPr lIns="91425" tIns="91425" rIns="91425" bIns="91425" anchor="ctr" anchorCtr="0">
            <a:noAutofit/>
          </a:bodyPr>
          <a:lstStyle/>
          <a:p>
            <a:pPr lvl="0" rtl="0">
              <a:spcBef>
                <a:spcPts val="0"/>
              </a:spcBef>
              <a:buNone/>
            </a:pPr>
            <a:r>
              <a:rPr lang="en-US"/>
              <a:t> MCQ</a:t>
            </a:r>
          </a:p>
        </p:txBody>
      </p:sp>
      <p:sp>
        <p:nvSpPr>
          <p:cNvPr id="154" name="Shape 154"/>
          <p:cNvSpPr txBox="1"/>
          <p:nvPr/>
        </p:nvSpPr>
        <p:spPr>
          <a:xfrm>
            <a:off x="811300" y="2231350"/>
            <a:ext cx="7632900" cy="3581700"/>
          </a:xfrm>
          <a:prstGeom prst="rect">
            <a:avLst/>
          </a:prstGeom>
          <a:noFill/>
          <a:ln>
            <a:noFill/>
          </a:ln>
        </p:spPr>
        <p:txBody>
          <a:bodyPr lIns="91425" tIns="91425" rIns="91425" bIns="91425" anchor="ctr" anchorCtr="0">
            <a:noAutofit/>
          </a:bodyPr>
          <a:lstStyle/>
          <a:p>
            <a:pPr marL="457200" lvl="0" indent="-228600" algn="just" rtl="0">
              <a:lnSpc>
                <a:spcPct val="115000"/>
              </a:lnSpc>
              <a:spcBef>
                <a:spcPts val="0"/>
              </a:spcBef>
              <a:buClr>
                <a:schemeClr val="dk1"/>
              </a:buClr>
              <a:buSzPct val="100000"/>
              <a:buNone/>
            </a:pPr>
            <a:r>
              <a:rPr lang="en-US" sz="2400" b="1" dirty="0">
                <a:solidFill>
                  <a:schemeClr val="dk1"/>
                </a:solidFill>
                <a:latin typeface="Cambria"/>
                <a:ea typeface="Cambria"/>
                <a:cs typeface="Cambria"/>
                <a:sym typeface="Cambria"/>
              </a:rPr>
              <a:t>5) What obesity measurement is best in its predictive value of CVD?</a:t>
            </a:r>
          </a:p>
          <a:p>
            <a:pPr marL="457200" lvl="0" indent="-228600" algn="just" rtl="0">
              <a:lnSpc>
                <a:spcPct val="115000"/>
              </a:lnSpc>
              <a:spcBef>
                <a:spcPts val="0"/>
              </a:spcBef>
              <a:buClr>
                <a:schemeClr val="dk1"/>
              </a:buClr>
              <a:buSzPct val="100000"/>
              <a:buNone/>
            </a:pPr>
            <a:r>
              <a:rPr lang="en-US" sz="2400" dirty="0">
                <a:solidFill>
                  <a:schemeClr val="dk1"/>
                </a:solidFill>
              </a:rPr>
              <a:t>							</a:t>
            </a:r>
          </a:p>
          <a:p>
            <a:pPr marL="685800" lvl="0" indent="-457200" algn="just" rtl="0">
              <a:lnSpc>
                <a:spcPct val="115000"/>
              </a:lnSpc>
              <a:spcBef>
                <a:spcPts val="0"/>
              </a:spcBef>
              <a:buClr>
                <a:schemeClr val="dk1"/>
              </a:buClr>
              <a:buSzPct val="100000"/>
              <a:buAutoNum type="alphaUcPeriod"/>
            </a:pPr>
            <a:r>
              <a:rPr lang="en-US" sz="2400" dirty="0" smtClean="0">
                <a:solidFill>
                  <a:schemeClr val="dk1"/>
                </a:solidFill>
                <a:latin typeface="Cambria"/>
                <a:ea typeface="Cambria"/>
                <a:cs typeface="Cambria"/>
                <a:sym typeface="Cambria"/>
              </a:rPr>
              <a:t>BMI</a:t>
            </a:r>
            <a:r>
              <a:rPr lang="en-US" sz="2400" dirty="0">
                <a:solidFill>
                  <a:schemeClr val="dk1"/>
                </a:solidFill>
                <a:latin typeface="Cambria"/>
                <a:ea typeface="Cambria"/>
                <a:cs typeface="Cambria"/>
                <a:sym typeface="Cambria"/>
              </a:rPr>
              <a:t>					</a:t>
            </a:r>
            <a:endParaRPr lang="en-US" sz="2400" dirty="0">
              <a:solidFill>
                <a:schemeClr val="dk1"/>
              </a:solidFill>
              <a:latin typeface="Cambria"/>
              <a:ea typeface="Cambria"/>
              <a:cs typeface="Cambria"/>
              <a:sym typeface="Cambria"/>
            </a:endParaRPr>
          </a:p>
          <a:p>
            <a:pPr marL="685800" lvl="0" indent="-457200" algn="just" rtl="0">
              <a:lnSpc>
                <a:spcPct val="115000"/>
              </a:lnSpc>
              <a:spcBef>
                <a:spcPts val="0"/>
              </a:spcBef>
              <a:buClr>
                <a:schemeClr val="dk1"/>
              </a:buClr>
              <a:buSzPct val="100000"/>
              <a:buAutoNum type="alphaUcPeriod"/>
            </a:pPr>
            <a:r>
              <a:rPr lang="en-US" sz="2400" dirty="0" smtClean="0">
                <a:solidFill>
                  <a:schemeClr val="dk1"/>
                </a:solidFill>
                <a:latin typeface="Cambria"/>
                <a:ea typeface="Cambria"/>
                <a:cs typeface="Cambria"/>
                <a:sym typeface="Cambria"/>
              </a:rPr>
              <a:t>B</a:t>
            </a:r>
            <a:r>
              <a:rPr lang="en-US" sz="2400" dirty="0">
                <a:solidFill>
                  <a:schemeClr val="dk1"/>
                </a:solidFill>
                <a:latin typeface="Cambria"/>
                <a:ea typeface="Cambria"/>
                <a:cs typeface="Cambria"/>
                <a:sym typeface="Cambria"/>
              </a:rPr>
              <a:t>. Hip circumference					</a:t>
            </a:r>
            <a:endParaRPr lang="en-US" sz="2400" dirty="0" smtClean="0">
              <a:solidFill>
                <a:schemeClr val="dk1"/>
              </a:solidFill>
              <a:latin typeface="Cambria"/>
              <a:ea typeface="Cambria"/>
              <a:cs typeface="Cambria"/>
              <a:sym typeface="Cambria"/>
            </a:endParaRPr>
          </a:p>
          <a:p>
            <a:pPr marL="685800" lvl="0" indent="-457200" algn="just" rtl="0">
              <a:lnSpc>
                <a:spcPct val="115000"/>
              </a:lnSpc>
              <a:spcBef>
                <a:spcPts val="0"/>
              </a:spcBef>
              <a:buClr>
                <a:schemeClr val="dk1"/>
              </a:buClr>
              <a:buSzPct val="100000"/>
              <a:buAutoNum type="alphaUcPeriod"/>
            </a:pPr>
            <a:r>
              <a:rPr lang="en-US" sz="2400" dirty="0" smtClean="0">
                <a:solidFill>
                  <a:schemeClr val="dk1"/>
                </a:solidFill>
                <a:latin typeface="Cambria"/>
                <a:ea typeface="Cambria"/>
                <a:cs typeface="Cambria"/>
                <a:sym typeface="Cambria"/>
              </a:rPr>
              <a:t>C</a:t>
            </a:r>
            <a:r>
              <a:rPr lang="en-US" sz="2400" dirty="0">
                <a:solidFill>
                  <a:schemeClr val="dk1"/>
                </a:solidFill>
                <a:latin typeface="Cambria"/>
                <a:ea typeface="Cambria"/>
                <a:cs typeface="Cambria"/>
                <a:sym typeface="Cambria"/>
              </a:rPr>
              <a:t>. Waist to hip </a:t>
            </a:r>
            <a:r>
              <a:rPr lang="en-US" sz="2400" dirty="0" smtClean="0">
                <a:solidFill>
                  <a:schemeClr val="dk1"/>
                </a:solidFill>
                <a:latin typeface="Cambria"/>
                <a:ea typeface="Cambria"/>
                <a:cs typeface="Cambria"/>
                <a:sym typeface="Cambria"/>
              </a:rPr>
              <a:t>ratio</a:t>
            </a:r>
          </a:p>
          <a:p>
            <a:pPr marL="685800" lvl="0" indent="-457200" algn="just" rtl="0">
              <a:lnSpc>
                <a:spcPct val="115000"/>
              </a:lnSpc>
              <a:spcBef>
                <a:spcPts val="0"/>
              </a:spcBef>
              <a:buClr>
                <a:schemeClr val="dk1"/>
              </a:buClr>
              <a:buSzPct val="100000"/>
              <a:buAutoNum type="alphaUcPeriod"/>
            </a:pPr>
            <a:r>
              <a:rPr lang="en-US" sz="2400" dirty="0" smtClean="0">
                <a:solidFill>
                  <a:schemeClr val="dk1"/>
                </a:solidFill>
                <a:latin typeface="Cambria"/>
                <a:ea typeface="Cambria"/>
                <a:cs typeface="Cambria"/>
                <a:sym typeface="Cambria"/>
              </a:rPr>
              <a:t>D</a:t>
            </a:r>
            <a:r>
              <a:rPr lang="en-US" sz="2400" dirty="0">
                <a:solidFill>
                  <a:schemeClr val="dk1"/>
                </a:solidFill>
                <a:latin typeface="Cambria"/>
                <a:ea typeface="Cambria"/>
                <a:cs typeface="Cambria"/>
                <a:sym typeface="Cambria"/>
              </a:rPr>
              <a:t>. Chest to waist ratio </a:t>
            </a:r>
            <a:r>
              <a:rPr lang="en-US" sz="2400" dirty="0">
                <a:solidFill>
                  <a:schemeClr val="dk1"/>
                </a:solidFill>
              </a:rPr>
              <a:t>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24"/>
          <p:cNvSpPr txBox="1">
            <a:spLocks/>
          </p:cNvSpPr>
          <p:nvPr/>
        </p:nvSpPr>
        <p:spPr>
          <a:xfrm>
            <a:off x="503843" y="764704"/>
            <a:ext cx="8363396" cy="5976664"/>
          </a:xfrm>
          <a:prstGeom prst="rect">
            <a:avLst/>
          </a:prstGeom>
        </p:spPr>
        <p:txBody>
          <a:bodyPr>
            <a:noAutofit/>
          </a:bodyPr>
          <a:lstStyle>
            <a:lvl1pPr marL="342900" indent="-228600" algn="r" defTabSz="914400" rtl="1"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r" defTabSz="914400" rtl="1"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r" defTabSz="914400" rtl="1"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r" defTabSz="914400" rtl="1"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r" defTabSz="914400" rtl="1"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228600" algn="l" defTabSz="333756" rtl="0">
              <a:spcBef>
                <a:spcPts val="0"/>
              </a:spcBef>
              <a:buClrTx/>
              <a:buFont typeface="+mj-lt"/>
              <a:buAutoNum type="arabicPeriod"/>
              <a:defRPr sz="2044" spc="0">
                <a:solidFill>
                  <a:srgbClr val="000000"/>
                </a:solidFill>
              </a:defRPr>
            </a:pPr>
            <a:r>
              <a:rPr lang="en-US" sz="1100" b="1" dirty="0" smtClean="0">
                <a:solidFill>
                  <a:schemeClr val="accent6">
                    <a:lumMod val="50000"/>
                  </a:schemeClr>
                </a:solidFill>
              </a:rPr>
              <a:t>Overweight and Obesity. LAST UPDATED: February 23, 2017 - National Heart, Lung, and Blood Institute, National Institute of Health</a:t>
            </a:r>
          </a:p>
          <a:p>
            <a:pPr marL="228600" algn="l" defTabSz="333756" rtl="0">
              <a:spcBef>
                <a:spcPts val="0"/>
              </a:spcBef>
              <a:buClrTx/>
              <a:buFont typeface="+mj-lt"/>
              <a:buAutoNum type="arabicPeriod"/>
              <a:defRPr sz="2044" spc="0">
                <a:solidFill>
                  <a:srgbClr val="000000"/>
                </a:solidFill>
              </a:defRPr>
            </a:pPr>
            <a:endParaRPr lang="en-US" sz="1100" b="1" dirty="0" smtClean="0">
              <a:solidFill>
                <a:schemeClr val="accent6">
                  <a:lumMod val="50000"/>
                </a:schemeClr>
              </a:solidFill>
            </a:endParaRPr>
          </a:p>
          <a:p>
            <a:pPr marL="228600" algn="l" defTabSz="333756" rtl="0">
              <a:spcBef>
                <a:spcPts val="0"/>
              </a:spcBef>
              <a:buClrTx/>
              <a:buFont typeface="+mj-lt"/>
              <a:buAutoNum type="arabicPeriod"/>
              <a:defRPr sz="2044" spc="0">
                <a:solidFill>
                  <a:srgbClr val="000000"/>
                </a:solidFill>
              </a:defRPr>
            </a:pPr>
            <a:r>
              <a:rPr lang="en-US" sz="1100" b="1" dirty="0" smtClean="0">
                <a:solidFill>
                  <a:schemeClr val="accent6">
                    <a:lumMod val="50000"/>
                  </a:schemeClr>
                </a:solidFill>
              </a:rPr>
              <a:t>Obesity: Definition, Comorbidities, Causes, and Burden. June, 2016 - American Journal of Managed Care</a:t>
            </a:r>
          </a:p>
          <a:p>
            <a:pPr marL="228600" algn="l" defTabSz="333756" rtl="0">
              <a:spcBef>
                <a:spcPts val="0"/>
              </a:spcBef>
              <a:buClrTx/>
              <a:buFont typeface="+mj-lt"/>
              <a:buAutoNum type="arabicPeriod"/>
              <a:defRPr sz="2044" spc="0">
                <a:solidFill>
                  <a:srgbClr val="000000"/>
                </a:solidFill>
              </a:defRPr>
            </a:pPr>
            <a:endParaRPr lang="en-US" sz="1100" b="1" dirty="0" smtClean="0">
              <a:solidFill>
                <a:schemeClr val="accent6">
                  <a:lumMod val="50000"/>
                </a:schemeClr>
              </a:solidFill>
            </a:endParaRPr>
          </a:p>
          <a:p>
            <a:pPr marL="228600" algn="l" defTabSz="333756" rtl="0">
              <a:spcBef>
                <a:spcPts val="0"/>
              </a:spcBef>
              <a:buClrTx/>
              <a:buFont typeface="+mj-lt"/>
              <a:buAutoNum type="arabicPeriod"/>
              <a:defRPr sz="2044" spc="0">
                <a:solidFill>
                  <a:srgbClr val="000000"/>
                </a:solidFill>
              </a:defRPr>
            </a:pPr>
            <a:r>
              <a:rPr lang="en-US" sz="1100" b="1" dirty="0" smtClean="0">
                <a:solidFill>
                  <a:schemeClr val="accent6">
                    <a:lumMod val="50000"/>
                  </a:schemeClr>
                </a:solidFill>
              </a:rPr>
              <a:t>Dieting and Gallstones. LAST UPDATED: March 2013 - National Heart, Lung, and Blood Institute, National Institute of Health</a:t>
            </a:r>
          </a:p>
          <a:p>
            <a:pPr marL="228600" algn="l" defTabSz="333756" rtl="0">
              <a:spcBef>
                <a:spcPts val="0"/>
              </a:spcBef>
              <a:buClrTx/>
              <a:buFont typeface="+mj-lt"/>
              <a:buAutoNum type="arabicPeriod"/>
              <a:defRPr sz="2044" spc="0">
                <a:solidFill>
                  <a:srgbClr val="000000"/>
                </a:solidFill>
              </a:defRPr>
            </a:pPr>
            <a:endParaRPr lang="en-US" sz="1100" b="1" dirty="0" smtClean="0">
              <a:solidFill>
                <a:schemeClr val="accent6">
                  <a:lumMod val="50000"/>
                </a:schemeClr>
              </a:solidFill>
            </a:endParaRPr>
          </a:p>
          <a:p>
            <a:pPr marL="228600" algn="l" defTabSz="333756" rtl="0">
              <a:spcBef>
                <a:spcPts val="0"/>
              </a:spcBef>
              <a:buClrTx/>
              <a:buFont typeface="+mj-lt"/>
              <a:buAutoNum type="arabicPeriod"/>
              <a:defRPr sz="2044" spc="0">
                <a:solidFill>
                  <a:srgbClr val="000000"/>
                </a:solidFill>
              </a:defRPr>
            </a:pPr>
            <a:r>
              <a:rPr lang="en-US" sz="1100" b="1" dirty="0" smtClean="0">
                <a:solidFill>
                  <a:schemeClr val="accent6">
                    <a:lumMod val="50000"/>
                  </a:schemeClr>
                </a:solidFill>
              </a:rPr>
              <a:t>Obesity and Obesity-Related Comorbidities in a Canadian First Nation Population, January 2011 - CDC </a:t>
            </a:r>
          </a:p>
          <a:p>
            <a:pPr marL="228600" algn="l" defTabSz="333756" rtl="0">
              <a:spcBef>
                <a:spcPts val="0"/>
              </a:spcBef>
              <a:buClrTx/>
              <a:buFont typeface="+mj-lt"/>
              <a:buAutoNum type="arabicPeriod"/>
              <a:defRPr sz="2044" spc="0">
                <a:solidFill>
                  <a:srgbClr val="000000"/>
                </a:solidFill>
              </a:defRPr>
            </a:pPr>
            <a:endParaRPr lang="en-US" sz="1100" b="1" dirty="0" smtClean="0">
              <a:solidFill>
                <a:schemeClr val="accent6">
                  <a:lumMod val="50000"/>
                </a:schemeClr>
              </a:solidFill>
            </a:endParaRPr>
          </a:p>
          <a:p>
            <a:pPr marL="228600" algn="l" defTabSz="333756" rtl="0">
              <a:spcBef>
                <a:spcPts val="0"/>
              </a:spcBef>
              <a:buClrTx/>
              <a:buFont typeface="+mj-lt"/>
              <a:buAutoNum type="arabicPeriod"/>
              <a:defRPr sz="2044" spc="0">
                <a:solidFill>
                  <a:srgbClr val="000000"/>
                </a:solidFill>
              </a:defRPr>
            </a:pPr>
            <a:r>
              <a:rPr lang="en-US" sz="1100" b="1" dirty="0" smtClean="0">
                <a:solidFill>
                  <a:schemeClr val="accent6">
                    <a:lumMod val="50000"/>
                  </a:schemeClr>
                </a:solidFill>
              </a:rPr>
              <a:t>Non-alcoholic fatty liver disease:  assessment and management, NICE guideline. July 2016 - National Institute of Health.</a:t>
            </a:r>
          </a:p>
          <a:p>
            <a:pPr marL="228600" algn="l" defTabSz="333756" rtl="0">
              <a:spcBef>
                <a:spcPts val="0"/>
              </a:spcBef>
              <a:buClrTx/>
              <a:buFont typeface="+mj-lt"/>
              <a:buAutoNum type="arabicPeriod"/>
              <a:defRPr sz="2044" spc="0">
                <a:solidFill>
                  <a:srgbClr val="000000"/>
                </a:solidFill>
              </a:defRPr>
            </a:pPr>
            <a:endParaRPr lang="en-US" sz="1100" b="1" dirty="0" smtClean="0">
              <a:solidFill>
                <a:schemeClr val="accent6">
                  <a:lumMod val="50000"/>
                </a:schemeClr>
              </a:solidFill>
            </a:endParaRPr>
          </a:p>
          <a:p>
            <a:pPr marL="228600" algn="l" defTabSz="333756" rtl="0">
              <a:spcBef>
                <a:spcPts val="0"/>
              </a:spcBef>
              <a:buClrTx/>
              <a:buFont typeface="+mj-lt"/>
              <a:buAutoNum type="arabicPeriod"/>
              <a:defRPr sz="2044" spc="0">
                <a:solidFill>
                  <a:srgbClr val="000000"/>
                </a:solidFill>
              </a:defRPr>
            </a:pPr>
            <a:r>
              <a:rPr lang="en-US" sz="1100" b="1" dirty="0" smtClean="0">
                <a:solidFill>
                  <a:schemeClr val="accent6">
                    <a:lumMod val="50000"/>
                  </a:schemeClr>
                </a:solidFill>
              </a:rPr>
              <a:t>Obesity: Facts, Figures, Guidelines. December 2002 - West Virginia Department of Health and Human Resources. </a:t>
            </a:r>
          </a:p>
          <a:p>
            <a:pPr marL="228600" algn="l" defTabSz="333756" rtl="0">
              <a:spcBef>
                <a:spcPts val="0"/>
              </a:spcBef>
              <a:buClrTx/>
              <a:buFont typeface="+mj-lt"/>
              <a:buAutoNum type="arabicPeriod"/>
              <a:defRPr sz="2044" spc="0">
                <a:solidFill>
                  <a:srgbClr val="000000"/>
                </a:solidFill>
              </a:defRPr>
            </a:pPr>
            <a:endParaRPr lang="en-US" sz="1100" b="1" dirty="0" smtClean="0">
              <a:solidFill>
                <a:schemeClr val="accent6">
                  <a:lumMod val="50000"/>
                </a:schemeClr>
              </a:solidFill>
            </a:endParaRPr>
          </a:p>
          <a:p>
            <a:pPr marL="228600" algn="l" defTabSz="333756" rtl="0">
              <a:spcBef>
                <a:spcPts val="0"/>
              </a:spcBef>
              <a:buClrTx/>
              <a:buFont typeface="+mj-lt"/>
              <a:buAutoNum type="arabicPeriod"/>
              <a:defRPr sz="2044" spc="0">
                <a:solidFill>
                  <a:srgbClr val="000000"/>
                </a:solidFill>
              </a:defRPr>
            </a:pPr>
            <a:r>
              <a:rPr lang="en-US" sz="1100" b="1" dirty="0" smtClean="0">
                <a:solidFill>
                  <a:schemeClr val="accent6">
                    <a:lumMod val="50000"/>
                  </a:schemeClr>
                </a:solidFill>
              </a:rPr>
              <a:t>Childhood Obesity: A Review of Increased Risk for Physical and Psychological Co-morbidities. </a:t>
            </a:r>
            <a:r>
              <a:rPr lang="en-US" sz="1100" b="1" dirty="0" err="1" smtClean="0">
                <a:solidFill>
                  <a:schemeClr val="accent6">
                    <a:lumMod val="50000"/>
                  </a:schemeClr>
                </a:solidFill>
              </a:rPr>
              <a:t>jan</a:t>
            </a:r>
            <a:r>
              <a:rPr lang="en-US" sz="1100" b="1" dirty="0" smtClean="0">
                <a:solidFill>
                  <a:schemeClr val="accent6">
                    <a:lumMod val="50000"/>
                  </a:schemeClr>
                </a:solidFill>
              </a:rPr>
              <a:t> 2013 - Clinical Therapeutics. </a:t>
            </a:r>
          </a:p>
          <a:p>
            <a:pPr marL="228600" algn="l" defTabSz="333756" rtl="0">
              <a:spcBef>
                <a:spcPts val="0"/>
              </a:spcBef>
              <a:buClrTx/>
              <a:buFont typeface="+mj-lt"/>
              <a:buAutoNum type="arabicPeriod"/>
              <a:defRPr sz="2044" spc="0">
                <a:solidFill>
                  <a:srgbClr val="000000"/>
                </a:solidFill>
              </a:defRPr>
            </a:pPr>
            <a:endParaRPr lang="en-US" sz="1100" b="1" dirty="0" smtClean="0">
              <a:solidFill>
                <a:schemeClr val="accent6">
                  <a:lumMod val="50000"/>
                </a:schemeClr>
              </a:solidFill>
            </a:endParaRPr>
          </a:p>
          <a:p>
            <a:pPr marL="228600" algn="l" defTabSz="333756" rtl="0">
              <a:spcBef>
                <a:spcPts val="0"/>
              </a:spcBef>
              <a:buClrTx/>
              <a:buFont typeface="+mj-lt"/>
              <a:buAutoNum type="arabicPeriod"/>
              <a:defRPr sz="2044" spc="0">
                <a:solidFill>
                  <a:srgbClr val="000000"/>
                </a:solidFill>
              </a:defRPr>
            </a:pPr>
            <a:r>
              <a:rPr lang="en-US" sz="1100" b="1" dirty="0" smtClean="0">
                <a:solidFill>
                  <a:schemeClr val="accent6">
                    <a:lumMod val="50000"/>
                  </a:schemeClr>
                </a:solidFill>
              </a:rPr>
              <a:t>Global status report on </a:t>
            </a:r>
            <a:r>
              <a:rPr lang="en-US" sz="1100" b="1" dirty="0" err="1" smtClean="0">
                <a:solidFill>
                  <a:schemeClr val="accent6">
                    <a:lumMod val="50000"/>
                  </a:schemeClr>
                </a:solidFill>
              </a:rPr>
              <a:t>noncommunicable</a:t>
            </a:r>
            <a:r>
              <a:rPr lang="en-US" sz="1100" b="1" dirty="0" smtClean="0">
                <a:solidFill>
                  <a:schemeClr val="accent6">
                    <a:lumMod val="50000"/>
                  </a:schemeClr>
                </a:solidFill>
              </a:rPr>
              <a:t> diseases 2010 -  WHO </a:t>
            </a:r>
          </a:p>
          <a:p>
            <a:pPr marL="228600" algn="l" defTabSz="333756" rtl="0">
              <a:spcBef>
                <a:spcPts val="0"/>
              </a:spcBef>
              <a:buClrTx/>
              <a:buFont typeface="+mj-lt"/>
              <a:buAutoNum type="arabicPeriod"/>
              <a:defRPr sz="2044" spc="0">
                <a:solidFill>
                  <a:srgbClr val="000000"/>
                </a:solidFill>
              </a:defRPr>
            </a:pPr>
            <a:endParaRPr lang="en-US" sz="1100" b="1" dirty="0" smtClean="0">
              <a:solidFill>
                <a:schemeClr val="accent6">
                  <a:lumMod val="50000"/>
                </a:schemeClr>
              </a:solidFill>
            </a:endParaRPr>
          </a:p>
          <a:p>
            <a:pPr marL="228600" algn="l" defTabSz="333756" rtl="0">
              <a:spcBef>
                <a:spcPts val="0"/>
              </a:spcBef>
              <a:buClrTx/>
              <a:buFont typeface="+mj-lt"/>
              <a:buAutoNum type="arabicPeriod"/>
              <a:defRPr sz="2044" spc="0">
                <a:solidFill>
                  <a:srgbClr val="000000"/>
                </a:solidFill>
              </a:defRPr>
            </a:pPr>
            <a:r>
              <a:rPr lang="en-US" sz="1100" b="1" dirty="0" smtClean="0">
                <a:solidFill>
                  <a:schemeClr val="accent6">
                    <a:lumMod val="50000"/>
                  </a:schemeClr>
                </a:solidFill>
              </a:rPr>
              <a:t>Central obesity and survival in subjects with coronary artery disease: a systematic review of the literature and collaborative analysis with individual subject data. </a:t>
            </a:r>
            <a:r>
              <a:rPr lang="en-US" sz="1100" b="1" dirty="0" err="1" smtClean="0">
                <a:solidFill>
                  <a:schemeClr val="accent6">
                    <a:lumMod val="50000"/>
                  </a:schemeClr>
                </a:solidFill>
              </a:rPr>
              <a:t>Coutinho</a:t>
            </a:r>
            <a:r>
              <a:rPr lang="en-US" sz="1100" b="1" dirty="0" smtClean="0">
                <a:solidFill>
                  <a:schemeClr val="accent6">
                    <a:lumMod val="50000"/>
                  </a:schemeClr>
                </a:solidFill>
              </a:rPr>
              <a:t> et al,  2011 </a:t>
            </a:r>
          </a:p>
          <a:p>
            <a:pPr marL="228600" algn="l" defTabSz="333756" rtl="0">
              <a:spcBef>
                <a:spcPts val="0"/>
              </a:spcBef>
              <a:buClrTx/>
              <a:buFont typeface="+mj-lt"/>
              <a:buAutoNum type="arabicPeriod"/>
              <a:defRPr sz="2044" spc="0">
                <a:solidFill>
                  <a:srgbClr val="000000"/>
                </a:solidFill>
              </a:defRPr>
            </a:pPr>
            <a:endParaRPr lang="en-US" sz="1100" b="1" dirty="0" smtClean="0">
              <a:solidFill>
                <a:schemeClr val="accent6">
                  <a:lumMod val="50000"/>
                </a:schemeClr>
              </a:solidFill>
            </a:endParaRPr>
          </a:p>
          <a:p>
            <a:pPr marL="228600" algn="l" defTabSz="333756" rtl="0">
              <a:spcBef>
                <a:spcPts val="0"/>
              </a:spcBef>
              <a:buClrTx/>
              <a:buFont typeface="+mj-lt"/>
              <a:buAutoNum type="arabicPeriod"/>
              <a:defRPr sz="2044" spc="0">
                <a:solidFill>
                  <a:srgbClr val="000000"/>
                </a:solidFill>
              </a:defRPr>
            </a:pPr>
            <a:r>
              <a:rPr lang="en-US" sz="1100" b="1" dirty="0" smtClean="0">
                <a:solidFill>
                  <a:schemeClr val="accent6">
                    <a:lumMod val="50000"/>
                  </a:schemeClr>
                </a:solidFill>
              </a:rPr>
              <a:t>Depression, Obesity, and Metabolic Syndrome: Prevalence and Risks of Comorbidity in a Population-Based Representative Sample of Mexican Americans. Rene L  et al, 2015.</a:t>
            </a:r>
          </a:p>
          <a:p>
            <a:pPr marL="228600" algn="l" defTabSz="333756" rtl="0">
              <a:spcBef>
                <a:spcPts val="0"/>
              </a:spcBef>
              <a:buClrTx/>
              <a:buFont typeface="+mj-lt"/>
              <a:buAutoNum type="arabicPeriod"/>
              <a:defRPr sz="2044" spc="0">
                <a:solidFill>
                  <a:srgbClr val="000000"/>
                </a:solidFill>
              </a:defRPr>
            </a:pPr>
            <a:endParaRPr lang="en-US" sz="1100" b="1" dirty="0" smtClean="0">
              <a:solidFill>
                <a:schemeClr val="accent6">
                  <a:lumMod val="50000"/>
                </a:schemeClr>
              </a:solidFill>
            </a:endParaRPr>
          </a:p>
          <a:p>
            <a:pPr marL="228600" algn="l" defTabSz="333756" rtl="0">
              <a:spcBef>
                <a:spcPts val="0"/>
              </a:spcBef>
              <a:buClrTx/>
              <a:buFont typeface="+mj-lt"/>
              <a:buAutoNum type="arabicPeriod"/>
              <a:defRPr sz="2044" spc="0">
                <a:solidFill>
                  <a:srgbClr val="000000"/>
                </a:solidFill>
              </a:defRPr>
            </a:pPr>
            <a:r>
              <a:rPr lang="en-US" sz="1100" b="1" dirty="0" smtClean="0">
                <a:solidFill>
                  <a:schemeClr val="accent6">
                    <a:lumMod val="50000"/>
                  </a:schemeClr>
                </a:solidFill>
              </a:rPr>
              <a:t>Prevalence of high blood pressure and association with obesity in Spanish schoolchildren aged 4-6 years old. Martín-</a:t>
            </a:r>
            <a:r>
              <a:rPr lang="en-US" sz="1100" b="1" dirty="0" err="1" smtClean="0">
                <a:solidFill>
                  <a:schemeClr val="accent6">
                    <a:lumMod val="50000"/>
                  </a:schemeClr>
                </a:solidFill>
              </a:rPr>
              <a:t>espinosa</a:t>
            </a:r>
            <a:r>
              <a:rPr lang="en-US" sz="1100" b="1" dirty="0" smtClean="0">
                <a:solidFill>
                  <a:schemeClr val="accent6">
                    <a:lumMod val="50000"/>
                  </a:schemeClr>
                </a:solidFill>
              </a:rPr>
              <a:t> et al,  2017</a:t>
            </a:r>
          </a:p>
          <a:p>
            <a:pPr marL="228600" algn="l" defTabSz="333756" rtl="0">
              <a:spcBef>
                <a:spcPts val="0"/>
              </a:spcBef>
              <a:buClrTx/>
              <a:buFont typeface="+mj-lt"/>
              <a:buAutoNum type="arabicPeriod"/>
              <a:defRPr sz="2044" spc="0">
                <a:solidFill>
                  <a:srgbClr val="000000"/>
                </a:solidFill>
              </a:defRPr>
            </a:pPr>
            <a:endParaRPr lang="en-US" sz="1100" b="1" dirty="0" smtClean="0">
              <a:solidFill>
                <a:schemeClr val="accent6">
                  <a:lumMod val="50000"/>
                </a:schemeClr>
              </a:solidFill>
            </a:endParaRPr>
          </a:p>
          <a:p>
            <a:pPr marL="228600" algn="l" defTabSz="333756" rtl="0">
              <a:spcBef>
                <a:spcPts val="0"/>
              </a:spcBef>
              <a:buClrTx/>
              <a:buFont typeface="+mj-lt"/>
              <a:buAutoNum type="arabicPeriod"/>
              <a:defRPr sz="2044" spc="0">
                <a:solidFill>
                  <a:srgbClr val="000000"/>
                </a:solidFill>
              </a:defRPr>
            </a:pPr>
            <a:r>
              <a:rPr lang="en-US" sz="1100" b="1" dirty="0" smtClean="0">
                <a:solidFill>
                  <a:schemeClr val="accent6">
                    <a:lumMod val="50000"/>
                  </a:schemeClr>
                </a:solidFill>
              </a:rPr>
              <a:t>Insulin resistance, dyslipidemia and cardiovascular changes in a group of obese children. </a:t>
            </a:r>
            <a:r>
              <a:rPr lang="en-US" sz="1100" b="1" dirty="0" err="1" smtClean="0">
                <a:solidFill>
                  <a:schemeClr val="accent6">
                    <a:lumMod val="50000"/>
                  </a:schemeClr>
                </a:solidFill>
              </a:rPr>
              <a:t>Pires,Martins</a:t>
            </a:r>
            <a:r>
              <a:rPr lang="en-US" sz="1100" b="1" dirty="0" smtClean="0">
                <a:solidFill>
                  <a:schemeClr val="accent6">
                    <a:lumMod val="50000"/>
                  </a:schemeClr>
                </a:solidFill>
              </a:rPr>
              <a:t> et al, 2015</a:t>
            </a:r>
          </a:p>
          <a:p>
            <a:pPr marL="228600" algn="l" defTabSz="333756" rtl="0">
              <a:spcBef>
                <a:spcPts val="0"/>
              </a:spcBef>
              <a:buClrTx/>
              <a:buFont typeface="+mj-lt"/>
              <a:buAutoNum type="arabicPeriod"/>
              <a:defRPr sz="2044" spc="0">
                <a:solidFill>
                  <a:srgbClr val="000000"/>
                </a:solidFill>
              </a:defRPr>
            </a:pPr>
            <a:r>
              <a:rPr lang="en-US" sz="1100" b="1" dirty="0" smtClean="0">
                <a:solidFill>
                  <a:schemeClr val="accent6">
                    <a:lumMod val="50000"/>
                  </a:schemeClr>
                </a:solidFill>
              </a:rPr>
              <a:t>The association between abdominal obesity and serum cholesterol level. by Veghar et al – 2015</a:t>
            </a:r>
          </a:p>
          <a:p>
            <a:pPr marL="228600" algn="l" defTabSz="333756" rtl="0">
              <a:spcBef>
                <a:spcPts val="0"/>
              </a:spcBef>
              <a:buClrTx/>
              <a:buFont typeface="+mj-lt"/>
              <a:buAutoNum type="arabicPeriod"/>
              <a:defRPr sz="2044" spc="0">
                <a:solidFill>
                  <a:srgbClr val="000000"/>
                </a:solidFill>
              </a:defRPr>
            </a:pPr>
            <a:endParaRPr lang="en-US" sz="1100" b="1" dirty="0" smtClean="0">
              <a:solidFill>
                <a:schemeClr val="accent6">
                  <a:lumMod val="50000"/>
                </a:schemeClr>
              </a:solidFill>
            </a:endParaRPr>
          </a:p>
          <a:p>
            <a:pPr marL="228600" algn="l" defTabSz="333756" rtl="0">
              <a:spcBef>
                <a:spcPts val="0"/>
              </a:spcBef>
              <a:buClrTx/>
              <a:buFont typeface="+mj-lt"/>
              <a:buAutoNum type="arabicPeriod"/>
              <a:defRPr sz="2044" spc="0">
                <a:solidFill>
                  <a:srgbClr val="000000"/>
                </a:solidFill>
              </a:defRPr>
            </a:pPr>
            <a:r>
              <a:rPr lang="en-US" sz="1100" b="1" dirty="0" smtClean="0">
                <a:solidFill>
                  <a:schemeClr val="accent6">
                    <a:lumMod val="50000"/>
                  </a:schemeClr>
                </a:solidFill>
              </a:rPr>
              <a:t>Obesity management interventions delivered in primary care for patients with hypertension or cardiovascular disease: a review of clinical effectiveness. Ottawa: Canadian Agency for Drugs and Technologies in Health (CADTH). Rapid Response. 2014</a:t>
            </a:r>
          </a:p>
        </p:txBody>
      </p:sp>
      <p:sp>
        <p:nvSpPr>
          <p:cNvPr id="3" name="Shape 223"/>
          <p:cNvSpPr txBox="1">
            <a:spLocks/>
          </p:cNvSpPr>
          <p:nvPr/>
        </p:nvSpPr>
        <p:spPr>
          <a:xfrm>
            <a:off x="-180528" y="242422"/>
            <a:ext cx="9324528" cy="749300"/>
          </a:xfrm>
          <a:prstGeom prst="rect">
            <a:avLst/>
          </a:prstGeom>
        </p:spPr>
        <p:txBody>
          <a:bodyPr/>
          <a:lstStyle>
            <a:lvl1pPr algn="ctr" defTabSz="452627" rtl="1" eaLnBrk="1" latinLnBrk="0" hangingPunct="1">
              <a:spcBef>
                <a:spcPct val="0"/>
              </a:spcBef>
              <a:buNone/>
              <a:defRPr sz="3959" kern="1200" cap="all" spc="79" baseline="0">
                <a:solidFill>
                  <a:schemeClr val="accent5">
                    <a:satOff val="-8700"/>
                    <a:lumOff val="-21853"/>
                  </a:schemeClr>
                </a:solidFill>
                <a:latin typeface="+mj-lt"/>
                <a:ea typeface="+mj-ea"/>
                <a:cs typeface="+mj-cs"/>
              </a:defRPr>
            </a:lvl1pPr>
          </a:lstStyle>
          <a:p>
            <a:r>
              <a:rPr lang="en-US" sz="2800" b="1" dirty="0" smtClean="0"/>
              <a:t>References </a:t>
            </a:r>
            <a:endParaRPr lang="en-US" sz="2800" b="1" dirty="0"/>
          </a:p>
        </p:txBody>
      </p:sp>
    </p:spTree>
    <p:extLst>
      <p:ext uri="{BB962C8B-B14F-4D97-AF65-F5344CB8AC3E}">
        <p14:creationId xmlns:p14="http://schemas.microsoft.com/office/powerpoint/2010/main" val="10119851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txBox="1">
            <a:spLocks noGrp="1"/>
          </p:cNvSpPr>
          <p:nvPr>
            <p:ph type="title"/>
          </p:nvPr>
        </p:nvSpPr>
        <p:spPr>
          <a:xfrm>
            <a:off x="736456" y="3200399"/>
            <a:ext cx="7696199" cy="1295401"/>
          </a:xfrm>
          <a:prstGeom prst="rect">
            <a:avLst/>
          </a:prstGeom>
          <a:noFill/>
          <a:ln>
            <a:noFill/>
          </a:ln>
        </p:spPr>
        <p:txBody>
          <a:bodyPr lIns="91425" tIns="45700" rIns="91425" bIns="45700" anchor="b" anchorCtr="0">
            <a:noAutofit/>
          </a:bodyPr>
          <a:lstStyle/>
          <a:p>
            <a:pPr marL="0" marR="0" lvl="0" indent="0" algn="ctr" rtl="0">
              <a:spcBef>
                <a:spcPts val="0"/>
              </a:spcBef>
              <a:buClr>
                <a:srgbClr val="0C0C0C"/>
              </a:buClr>
              <a:buSzPct val="25000"/>
              <a:buFont typeface="Book Antiqua"/>
              <a:buNone/>
            </a:pPr>
            <a:r>
              <a:rPr lang="en-US" sz="3600" b="0" i="0" u="none" strike="noStrike" cap="none">
                <a:solidFill>
                  <a:srgbClr val="0C0C0C"/>
                </a:solidFill>
                <a:latin typeface="Book Antiqua"/>
                <a:ea typeface="Book Antiqua"/>
                <a:cs typeface="Book Antiqua"/>
                <a:sym typeface="Book Antiqua"/>
              </a:rPr>
              <a:t>EVIDENCE BASED APPROACH </a:t>
            </a:r>
            <a:r>
              <a:rPr lang="en-US" sz="3600">
                <a:solidFill>
                  <a:srgbClr val="0C0C0C"/>
                </a:solidFill>
              </a:rPr>
              <a:t>TO DECREASE WEIGHT</a:t>
            </a:r>
            <a:r>
              <a:rPr lang="en-US" sz="3600" b="0" i="0" u="none" strike="noStrike" cap="none">
                <a:solidFill>
                  <a:srgbClr val="0C0C0C"/>
                </a:solidFill>
                <a:latin typeface="Book Antiqua"/>
                <a:ea typeface="Book Antiqua"/>
                <a:cs typeface="Book Antiqua"/>
                <a:sym typeface="Book Antiqua"/>
              </a:rPr>
              <a:t> </a:t>
            </a:r>
          </a:p>
        </p:txBody>
      </p:sp>
      <p:sp>
        <p:nvSpPr>
          <p:cNvPr id="445" name="Shape 445"/>
          <p:cNvSpPr txBox="1"/>
          <p:nvPr/>
        </p:nvSpPr>
        <p:spPr>
          <a:xfrm>
            <a:off x="3283225" y="4664950"/>
            <a:ext cx="3815700" cy="279000"/>
          </a:xfrm>
          <a:prstGeom prst="rect">
            <a:avLst/>
          </a:prstGeom>
          <a:noFill/>
          <a:ln>
            <a:noFill/>
          </a:ln>
        </p:spPr>
        <p:txBody>
          <a:bodyPr lIns="91425" tIns="91425" rIns="91425" bIns="91425" anchor="t" anchorCtr="0">
            <a:noAutofit/>
          </a:bodyPr>
          <a:lstStyle/>
          <a:p>
            <a:pPr lvl="0">
              <a:spcBef>
                <a:spcPts val="0"/>
              </a:spcBef>
              <a:buNone/>
            </a:pPr>
            <a:r>
              <a:rPr lang="en-US" sz="2400"/>
              <a:t>Reema Al-Ajaji</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49"/>
        <p:cNvGrpSpPr/>
        <p:nvPr/>
      </p:nvGrpSpPr>
      <p:grpSpPr>
        <a:xfrm>
          <a:off x="0" y="0"/>
          <a:ext cx="0" cy="0"/>
          <a:chOff x="0" y="0"/>
          <a:chExt cx="0" cy="0"/>
        </a:xfrm>
      </p:grpSpPr>
      <p:sp>
        <p:nvSpPr>
          <p:cNvPr id="450" name="Shape 450"/>
          <p:cNvSpPr txBox="1">
            <a:spLocks noGrp="1"/>
          </p:cNvSpPr>
          <p:nvPr>
            <p:ph type="title" idx="4294967295"/>
          </p:nvPr>
        </p:nvSpPr>
        <p:spPr>
          <a:xfrm>
            <a:off x="892968" y="2268140"/>
            <a:ext cx="7358062" cy="2321718"/>
          </a:xfrm>
          <a:prstGeom prst="rect">
            <a:avLst/>
          </a:prstGeom>
          <a:noFill/>
          <a:ln>
            <a:noFill/>
          </a:ln>
        </p:spPr>
        <p:txBody>
          <a:bodyPr lIns="35725" tIns="35725" rIns="35725" bIns="35725" anchor="ctr" anchorCtr="0">
            <a:noAutofit/>
          </a:bodyPr>
          <a:lstStyle/>
          <a:p>
            <a:pPr marL="0" marR="0" lvl="0" indent="0" algn="ctr" rtl="0">
              <a:lnSpc>
                <a:spcPct val="100000"/>
              </a:lnSpc>
              <a:spcBef>
                <a:spcPts val="0"/>
              </a:spcBef>
              <a:spcAft>
                <a:spcPts val="0"/>
              </a:spcAft>
              <a:buClr>
                <a:srgbClr val="000000"/>
              </a:buClr>
              <a:buSzPct val="25000"/>
              <a:buFont typeface="Helvetica Neue"/>
              <a:buNone/>
            </a:pPr>
            <a:r>
              <a:rPr lang="en-US" sz="4650" b="1">
                <a:solidFill>
                  <a:srgbClr val="A23A28"/>
                </a:solidFill>
                <a:latin typeface="Arial"/>
                <a:ea typeface="Arial"/>
                <a:cs typeface="Arial"/>
                <a:sym typeface="Arial"/>
              </a:rPr>
              <a:t>Diet and exercise</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426127" y="408371"/>
            <a:ext cx="8260800" cy="1039500"/>
          </a:xfrm>
          <a:prstGeom prst="rect">
            <a:avLst/>
          </a:prstGeom>
          <a:noFill/>
          <a:ln>
            <a:noFill/>
          </a:ln>
        </p:spPr>
        <p:txBody>
          <a:bodyPr lIns="35725" tIns="35725" rIns="35725" bIns="35725" anchor="ctr" anchorCtr="0">
            <a:noAutofit/>
          </a:bodyPr>
          <a:lstStyle/>
          <a:p>
            <a:pPr marL="0" marR="0" lvl="0" indent="0" algn="l" rtl="0">
              <a:lnSpc>
                <a:spcPct val="100000"/>
              </a:lnSpc>
              <a:spcBef>
                <a:spcPts val="0"/>
              </a:spcBef>
              <a:spcAft>
                <a:spcPts val="0"/>
              </a:spcAft>
              <a:buClr>
                <a:srgbClr val="232323"/>
              </a:buClr>
              <a:buSzPct val="25000"/>
              <a:buFont typeface="Arial"/>
              <a:buNone/>
            </a:pPr>
            <a:r>
              <a:rPr lang="en-US" sz="4650" b="1">
                <a:solidFill>
                  <a:srgbClr val="A23A28"/>
                </a:solidFill>
                <a:latin typeface="Arial"/>
                <a:ea typeface="Arial"/>
                <a:cs typeface="Arial"/>
                <a:sym typeface="Arial"/>
              </a:rPr>
              <a:t>Clinical Scenario</a:t>
            </a:r>
          </a:p>
        </p:txBody>
      </p:sp>
      <p:sp>
        <p:nvSpPr>
          <p:cNvPr id="456" name="Shape 456"/>
          <p:cNvSpPr txBox="1">
            <a:spLocks noGrp="1"/>
          </p:cNvSpPr>
          <p:nvPr>
            <p:ph type="body" idx="4294967295"/>
          </p:nvPr>
        </p:nvSpPr>
        <p:spPr>
          <a:xfrm>
            <a:off x="297550" y="1741773"/>
            <a:ext cx="7804500" cy="3060000"/>
          </a:xfrm>
          <a:prstGeom prst="rect">
            <a:avLst/>
          </a:prstGeom>
          <a:noFill/>
          <a:ln>
            <a:noFill/>
          </a:ln>
        </p:spPr>
        <p:txBody>
          <a:bodyPr lIns="35725" tIns="35725" rIns="35725" bIns="35725" anchor="ctr" anchorCtr="0">
            <a:noAutofit/>
          </a:bodyPr>
          <a:lstStyle/>
          <a:p>
            <a:pPr marL="0" marR="0" lvl="0" indent="0" algn="l" rtl="0">
              <a:lnSpc>
                <a:spcPct val="100000"/>
              </a:lnSpc>
              <a:spcBef>
                <a:spcPts val="0"/>
              </a:spcBef>
              <a:spcAft>
                <a:spcPts val="0"/>
              </a:spcAft>
              <a:buClr>
                <a:srgbClr val="666666"/>
              </a:buClr>
              <a:buSzPct val="25000"/>
              <a:buFont typeface="Arial"/>
              <a:buNone/>
            </a:pPr>
            <a:r>
              <a:rPr lang="en-US" sz="2500" b="0" i="0" u="none" strike="noStrike" cap="none">
                <a:solidFill>
                  <a:srgbClr val="666666"/>
                </a:solidFill>
                <a:latin typeface="Arial"/>
                <a:ea typeface="Arial"/>
                <a:cs typeface="Arial"/>
                <a:sym typeface="Arial"/>
              </a:rPr>
              <a:t>A 52-year-old overweight man with hypertension and diabetes has made some dietary changes, but he has not initiated an exercise program for weight loss. </a:t>
            </a:r>
            <a:r>
              <a:rPr lang="en-US" sz="2500" b="0" i="0" u="none" strike="noStrike" cap="none">
                <a:solidFill>
                  <a:schemeClr val="accent2"/>
                </a:solidFill>
                <a:latin typeface="Arial"/>
                <a:ea typeface="Arial"/>
                <a:cs typeface="Arial"/>
                <a:sym typeface="Arial"/>
              </a:rPr>
              <a:t>He wonders if exercise will really make a difference</a:t>
            </a:r>
            <a:r>
              <a:rPr lang="en-US" sz="2500">
                <a:solidFill>
                  <a:schemeClr val="accent2"/>
                </a:solidFill>
                <a:latin typeface="Arial"/>
                <a:ea typeface="Arial"/>
                <a:cs typeface="Arial"/>
                <a:sym typeface="Arial"/>
              </a:rPr>
              <a: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Shape 461"/>
          <p:cNvSpPr txBox="1">
            <a:spLocks noGrp="1"/>
          </p:cNvSpPr>
          <p:nvPr>
            <p:ph type="title"/>
          </p:nvPr>
        </p:nvSpPr>
        <p:spPr>
          <a:xfrm>
            <a:off x="669726" y="312539"/>
            <a:ext cx="7804546" cy="1518046"/>
          </a:xfrm>
          <a:prstGeom prst="rect">
            <a:avLst/>
          </a:prstGeom>
          <a:noFill/>
          <a:ln>
            <a:noFill/>
          </a:ln>
        </p:spPr>
        <p:txBody>
          <a:bodyPr lIns="35725" tIns="35725" rIns="35725" bIns="35725" anchor="ctr" anchorCtr="0">
            <a:noAutofit/>
          </a:bodyPr>
          <a:lstStyle/>
          <a:p>
            <a:pPr marL="0" marR="0" lvl="0" indent="0" algn="l" rtl="0">
              <a:lnSpc>
                <a:spcPct val="100000"/>
              </a:lnSpc>
              <a:spcBef>
                <a:spcPts val="0"/>
              </a:spcBef>
              <a:spcAft>
                <a:spcPts val="0"/>
              </a:spcAft>
              <a:buClr>
                <a:srgbClr val="232323"/>
              </a:buClr>
              <a:buSzPct val="25000"/>
              <a:buFont typeface="Arial"/>
              <a:buNone/>
            </a:pPr>
            <a:r>
              <a:rPr lang="en-US" sz="4650" b="1">
                <a:solidFill>
                  <a:srgbClr val="A23A28"/>
                </a:solidFill>
                <a:latin typeface="Arial"/>
                <a:ea typeface="Arial"/>
                <a:cs typeface="Arial"/>
                <a:sym typeface="Arial"/>
              </a:rPr>
              <a:t>Clinical Question</a:t>
            </a:r>
          </a:p>
        </p:txBody>
      </p:sp>
      <p:sp>
        <p:nvSpPr>
          <p:cNvPr id="462" name="Shape 462"/>
          <p:cNvSpPr txBox="1">
            <a:spLocks noGrp="1"/>
          </p:cNvSpPr>
          <p:nvPr>
            <p:ph type="body" idx="1"/>
          </p:nvPr>
        </p:nvSpPr>
        <p:spPr>
          <a:xfrm>
            <a:off x="410775" y="1749348"/>
            <a:ext cx="7804500" cy="2626200"/>
          </a:xfrm>
          <a:prstGeom prst="rect">
            <a:avLst/>
          </a:prstGeom>
          <a:noFill/>
          <a:ln>
            <a:noFill/>
          </a:ln>
        </p:spPr>
        <p:txBody>
          <a:bodyPr lIns="35725" tIns="35725" rIns="35725" bIns="35725" anchor="ctr" anchorCtr="0">
            <a:noAutofit/>
          </a:bodyPr>
          <a:lstStyle/>
          <a:p>
            <a:pPr marL="0" marR="0" lvl="0" indent="0" algn="l" rtl="0">
              <a:lnSpc>
                <a:spcPct val="100000"/>
              </a:lnSpc>
              <a:spcBef>
                <a:spcPts val="0"/>
              </a:spcBef>
              <a:spcAft>
                <a:spcPts val="0"/>
              </a:spcAft>
              <a:buClr>
                <a:srgbClr val="232323"/>
              </a:buClr>
              <a:buSzPct val="25000"/>
              <a:buFont typeface="Arial"/>
              <a:buNone/>
            </a:pPr>
            <a:endParaRPr sz="25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666666"/>
              </a:buClr>
              <a:buSzPct val="25000"/>
              <a:buFont typeface="Arial"/>
              <a:buNone/>
            </a:pPr>
            <a:r>
              <a:rPr lang="en-US" sz="2500" b="0" i="0" u="none" strike="noStrike" cap="none">
                <a:solidFill>
                  <a:srgbClr val="666666"/>
                </a:solidFill>
                <a:latin typeface="Arial"/>
                <a:ea typeface="Arial"/>
                <a:cs typeface="Arial"/>
                <a:sym typeface="Arial"/>
              </a:rPr>
              <a:t>How effective is exercise in reducing body weight and improving cardiac risk factors in overweight or obese patients?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title"/>
          </p:nvPr>
        </p:nvSpPr>
        <p:spPr>
          <a:xfrm>
            <a:off x="615971" y="312576"/>
            <a:ext cx="7804500" cy="1518000"/>
          </a:xfrm>
          <a:prstGeom prst="rect">
            <a:avLst/>
          </a:prstGeom>
          <a:noFill/>
          <a:ln>
            <a:noFill/>
          </a:ln>
        </p:spPr>
        <p:txBody>
          <a:bodyPr lIns="35725" tIns="35725" rIns="35725" bIns="35725" anchor="ctr" anchorCtr="0">
            <a:noAutofit/>
          </a:bodyPr>
          <a:lstStyle/>
          <a:p>
            <a:pPr marL="0" marR="0" lvl="0" indent="0" algn="l" rtl="0">
              <a:lnSpc>
                <a:spcPct val="100000"/>
              </a:lnSpc>
              <a:spcBef>
                <a:spcPts val="0"/>
              </a:spcBef>
              <a:spcAft>
                <a:spcPts val="0"/>
              </a:spcAft>
              <a:buClr>
                <a:srgbClr val="232323"/>
              </a:buClr>
              <a:buSzPct val="25000"/>
              <a:buFont typeface="Arial"/>
              <a:buNone/>
            </a:pPr>
            <a:r>
              <a:rPr lang="en-US" sz="4650" b="1">
                <a:solidFill>
                  <a:srgbClr val="A23A28"/>
                </a:solidFill>
                <a:latin typeface="Arial"/>
                <a:ea typeface="Arial"/>
                <a:cs typeface="Arial"/>
                <a:sym typeface="Arial"/>
              </a:rPr>
              <a:t>Evidence-Based Answer</a:t>
            </a:r>
          </a:p>
        </p:txBody>
      </p:sp>
      <p:sp>
        <p:nvSpPr>
          <p:cNvPr id="468" name="Shape 468"/>
          <p:cNvSpPr txBox="1">
            <a:spLocks noGrp="1"/>
          </p:cNvSpPr>
          <p:nvPr>
            <p:ph type="body" idx="1"/>
          </p:nvPr>
        </p:nvSpPr>
        <p:spPr>
          <a:xfrm>
            <a:off x="669726" y="1830585"/>
            <a:ext cx="7804546" cy="4420195"/>
          </a:xfrm>
          <a:prstGeom prst="rect">
            <a:avLst/>
          </a:prstGeom>
          <a:noFill/>
          <a:ln>
            <a:noFill/>
          </a:ln>
        </p:spPr>
        <p:txBody>
          <a:bodyPr lIns="35725" tIns="35725" rIns="35725" bIns="35725" anchor="ctr" anchorCtr="0">
            <a:noAutofit/>
          </a:bodyPr>
          <a:lstStyle/>
          <a:p>
            <a:pPr marL="0" marR="0" lvl="0" indent="0" algn="l" rtl="0">
              <a:lnSpc>
                <a:spcPct val="100000"/>
              </a:lnSpc>
              <a:spcBef>
                <a:spcPts val="0"/>
              </a:spcBef>
              <a:spcAft>
                <a:spcPts val="0"/>
              </a:spcAft>
              <a:buClr>
                <a:srgbClr val="666666"/>
              </a:buClr>
              <a:buSzPct val="25000"/>
              <a:buFont typeface="Arial"/>
              <a:buNone/>
            </a:pPr>
            <a:r>
              <a:rPr lang="en-US" sz="1400" b="0" i="0" u="none" strike="noStrike" cap="none">
                <a:solidFill>
                  <a:srgbClr val="666666"/>
                </a:solidFill>
                <a:latin typeface="Arial"/>
                <a:ea typeface="Arial"/>
                <a:cs typeface="Arial"/>
                <a:sym typeface="Arial"/>
              </a:rPr>
              <a:t>Exercise leads to a weight loss of</a:t>
            </a:r>
            <a:r>
              <a:rPr lang="en-US" sz="1400" b="0" i="0" u="none" strike="noStrike" cap="none">
                <a:solidFill>
                  <a:srgbClr val="840F00"/>
                </a:solidFill>
                <a:latin typeface="Arial"/>
                <a:ea typeface="Arial"/>
                <a:cs typeface="Arial"/>
                <a:sym typeface="Arial"/>
              </a:rPr>
              <a:t> (0.5 to 7.6 kg)</a:t>
            </a:r>
            <a:r>
              <a:rPr lang="en-US" sz="1400" b="0" i="0" u="none" strike="noStrike" cap="none">
                <a:solidFill>
                  <a:srgbClr val="666666"/>
                </a:solidFill>
                <a:latin typeface="Arial"/>
                <a:ea typeface="Arial"/>
                <a:cs typeface="Arial"/>
                <a:sym typeface="Arial"/>
              </a:rPr>
              <a:t>, compared with (0.1-kg) weight loss to a weight gain of (0.7 kg) with no treatment. Patients participating in higher-intensity exercise lose (1.5 kg) more than those participating in low-intensity exercise.  </a:t>
            </a:r>
          </a:p>
          <a:p>
            <a:pPr marL="0" marR="0" lvl="0" indent="0" algn="l" rtl="0">
              <a:lnSpc>
                <a:spcPct val="100000"/>
              </a:lnSpc>
              <a:spcBef>
                <a:spcPts val="0"/>
              </a:spcBef>
              <a:spcAft>
                <a:spcPts val="0"/>
              </a:spcAft>
              <a:buClr>
                <a:srgbClr val="666666"/>
              </a:buClr>
              <a:buSzPct val="25000"/>
              <a:buFont typeface="Arial"/>
              <a:buNone/>
            </a:pPr>
            <a:endParaRPr sz="1400" b="0" i="0" u="none" strike="noStrike" cap="none">
              <a:solidFill>
                <a:srgbClr val="666666"/>
              </a:solidFill>
              <a:latin typeface="Arial"/>
              <a:ea typeface="Arial"/>
              <a:cs typeface="Arial"/>
              <a:sym typeface="Arial"/>
            </a:endParaRPr>
          </a:p>
          <a:p>
            <a:pPr marL="0" marR="0" lvl="0" indent="0" algn="l" rtl="0">
              <a:lnSpc>
                <a:spcPct val="100000"/>
              </a:lnSpc>
              <a:spcBef>
                <a:spcPts val="0"/>
              </a:spcBef>
              <a:spcAft>
                <a:spcPts val="0"/>
              </a:spcAft>
              <a:buClr>
                <a:srgbClr val="840F00"/>
              </a:buClr>
              <a:buSzPct val="25000"/>
              <a:buFont typeface="Arial"/>
              <a:buNone/>
            </a:pPr>
            <a:r>
              <a:rPr lang="en-US" sz="1400" b="0" i="0" u="none" strike="noStrike" cap="none">
                <a:solidFill>
                  <a:srgbClr val="840F00"/>
                </a:solidFill>
                <a:latin typeface="Arial"/>
                <a:ea typeface="Arial"/>
                <a:cs typeface="Arial"/>
                <a:sym typeface="Arial"/>
              </a:rPr>
              <a:t>Regardless of whether the patient loses weight, exercise improves diastolic blood pressure and triglyceride, high-density lipoprotein, and glucose levels.</a:t>
            </a:r>
          </a:p>
          <a:p>
            <a:pPr marL="0" marR="0" lvl="0" indent="0" algn="l" rtl="0">
              <a:lnSpc>
                <a:spcPct val="100000"/>
              </a:lnSpc>
              <a:spcBef>
                <a:spcPts val="0"/>
              </a:spcBef>
              <a:spcAft>
                <a:spcPts val="0"/>
              </a:spcAft>
              <a:buClr>
                <a:srgbClr val="840F00"/>
              </a:buClr>
              <a:buSzPct val="25000"/>
              <a:buFont typeface="Arial"/>
              <a:buNone/>
            </a:pPr>
            <a:r>
              <a:rPr lang="en-US" sz="1400" b="0" i="0" u="none" strike="noStrike" cap="none">
                <a:solidFill>
                  <a:srgbClr val="840F00"/>
                </a:solidFill>
                <a:latin typeface="Arial"/>
                <a:ea typeface="Arial"/>
                <a:cs typeface="Arial"/>
                <a:sym typeface="Arial"/>
              </a:rPr>
              <a:t> </a:t>
            </a:r>
          </a:p>
          <a:p>
            <a:pPr marL="0" marR="0" lvl="0" indent="0" algn="l" rtl="0">
              <a:lnSpc>
                <a:spcPct val="100000"/>
              </a:lnSpc>
              <a:spcBef>
                <a:spcPts val="0"/>
              </a:spcBef>
              <a:spcAft>
                <a:spcPts val="0"/>
              </a:spcAft>
              <a:buClr>
                <a:srgbClr val="53585F"/>
              </a:buClr>
              <a:buSzPct val="25000"/>
              <a:buFont typeface="Arial"/>
              <a:buNone/>
            </a:pPr>
            <a:r>
              <a:rPr lang="en-US" sz="1400" b="0" i="0" u="none" strike="noStrike" cap="none">
                <a:solidFill>
                  <a:srgbClr val="53585F"/>
                </a:solidFill>
                <a:latin typeface="Comic Sans MS"/>
                <a:ea typeface="Comic Sans MS"/>
                <a:cs typeface="Comic Sans MS"/>
                <a:sym typeface="Comic Sans MS"/>
              </a:rPr>
              <a:t>When a low-calorie diet is compared with exercise alone, a low-calorie diet leads to more weight loss [2.8 to 13.6</a:t>
            </a:r>
            <a:r>
              <a:rPr lang="en-US" sz="1400" b="0" i="0" u="none" strike="noStrike" cap="none">
                <a:solidFill>
                  <a:srgbClr val="840F00"/>
                </a:solidFill>
                <a:latin typeface="Comic Sans MS"/>
                <a:ea typeface="Comic Sans MS"/>
                <a:cs typeface="Comic Sans MS"/>
                <a:sym typeface="Comic Sans MS"/>
              </a:rPr>
              <a:t> </a:t>
            </a:r>
            <a:r>
              <a:rPr lang="en-US" sz="1400" b="0" i="0" u="none" strike="noStrike" cap="none">
                <a:solidFill>
                  <a:srgbClr val="666666"/>
                </a:solidFill>
                <a:latin typeface="Comic Sans MS"/>
                <a:ea typeface="Comic Sans MS"/>
                <a:cs typeface="Comic Sans MS"/>
                <a:sym typeface="Comic Sans MS"/>
              </a:rPr>
              <a:t>kg] versus (0.5 to 7.6 kg) . </a:t>
            </a:r>
          </a:p>
          <a:p>
            <a:pPr marL="0" marR="0" lvl="0" indent="0" algn="l" rtl="0">
              <a:lnSpc>
                <a:spcPct val="100000"/>
              </a:lnSpc>
              <a:spcBef>
                <a:spcPts val="0"/>
              </a:spcBef>
              <a:spcAft>
                <a:spcPts val="0"/>
              </a:spcAft>
              <a:buClr>
                <a:srgbClr val="666666"/>
              </a:buClr>
              <a:buSzPct val="25000"/>
              <a:buFont typeface="Arial"/>
              <a:buNone/>
            </a:pPr>
            <a:endParaRPr sz="1400" b="0" i="0" u="none" strike="noStrike" cap="none">
              <a:solidFill>
                <a:srgbClr val="666666"/>
              </a:solidFill>
              <a:latin typeface="Cambria"/>
              <a:ea typeface="Cambria"/>
              <a:cs typeface="Cambria"/>
              <a:sym typeface="Cambria"/>
            </a:endParaRPr>
          </a:p>
          <a:p>
            <a:pPr marL="0" marR="0" lvl="0" indent="0" algn="l" rtl="0">
              <a:lnSpc>
                <a:spcPct val="100000"/>
              </a:lnSpc>
              <a:spcBef>
                <a:spcPts val="0"/>
              </a:spcBef>
              <a:spcAft>
                <a:spcPts val="0"/>
              </a:spcAft>
              <a:buClr>
                <a:schemeClr val="accent2"/>
              </a:buClr>
              <a:buSzPct val="25000"/>
              <a:buFont typeface="Arial"/>
              <a:buNone/>
            </a:pPr>
            <a:r>
              <a:rPr lang="en-US" sz="1400" b="1" i="0" u="none" strike="noStrike" cap="none">
                <a:solidFill>
                  <a:srgbClr val="FF2600"/>
                </a:solidFill>
                <a:latin typeface="Arial"/>
                <a:ea typeface="Arial"/>
                <a:cs typeface="Arial"/>
                <a:sym typeface="Arial"/>
              </a:rPr>
              <a:t>However, trials with three to 12 months of follow-up show that participants who combine a low-calorie diet with exercise lose</a:t>
            </a:r>
            <a:r>
              <a:rPr lang="en-US" sz="1400" b="1">
                <a:solidFill>
                  <a:srgbClr val="FF2600"/>
                </a:solidFill>
                <a:latin typeface="Arial"/>
                <a:ea typeface="Arial"/>
                <a:cs typeface="Arial"/>
                <a:sym typeface="Arial"/>
              </a:rPr>
              <a:t> </a:t>
            </a:r>
            <a:r>
              <a:rPr lang="en-US" sz="1400" b="1" i="0" u="none" strike="noStrike" cap="none">
                <a:solidFill>
                  <a:srgbClr val="FF2600"/>
                </a:solidFill>
                <a:latin typeface="Arial"/>
                <a:ea typeface="Arial"/>
                <a:cs typeface="Arial"/>
                <a:sym typeface="Arial"/>
              </a:rPr>
              <a:t> (1.1 kg) more than those who only diet.</a:t>
            </a:r>
            <a:r>
              <a:rPr lang="en-US" sz="1400" b="1" i="0" u="none" strike="noStrike" cap="none" baseline="30000">
                <a:solidFill>
                  <a:srgbClr val="FF2600"/>
                </a:solidFill>
                <a:latin typeface="Arial"/>
                <a:ea typeface="Arial"/>
                <a:cs typeface="Arial"/>
                <a:sym typeface="Arial"/>
              </a:rPr>
              <a:t>1</a:t>
            </a:r>
          </a:p>
          <a:p>
            <a:pPr marL="0" marR="0" lvl="0" indent="0" algn="l" rtl="0">
              <a:lnSpc>
                <a:spcPct val="100000"/>
              </a:lnSpc>
              <a:spcBef>
                <a:spcPts val="0"/>
              </a:spcBef>
              <a:spcAft>
                <a:spcPts val="0"/>
              </a:spcAft>
              <a:buClr>
                <a:schemeClr val="accent2"/>
              </a:buClr>
              <a:buSzPct val="25000"/>
              <a:buFont typeface="Arial"/>
              <a:buNone/>
            </a:pPr>
            <a:endParaRPr sz="1800" b="1" i="0" u="none" strike="noStrike" cap="none" baseline="30000">
              <a:solidFill>
                <a:srgbClr val="FF26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232323"/>
              </a:buClr>
              <a:buSzPct val="25000"/>
              <a:buFont typeface="Arial"/>
              <a:buNone/>
            </a:pPr>
            <a:r>
              <a:rPr lang="en-US" sz="1800" b="1" i="0" u="none" strike="noStrike" cap="none" baseline="30000">
                <a:solidFill>
                  <a:srgbClr val="232323"/>
                </a:solidFill>
                <a:latin typeface="Arial"/>
                <a:ea typeface="Arial"/>
                <a:cs typeface="Arial"/>
                <a:sym typeface="Arial"/>
              </a:rPr>
              <a:t>(Cochrane Database Syst Rev.)</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Shape 473"/>
          <p:cNvSpPr txBox="1">
            <a:spLocks noGrp="1"/>
          </p:cNvSpPr>
          <p:nvPr>
            <p:ph type="title" idx="4294967295"/>
          </p:nvPr>
        </p:nvSpPr>
        <p:spPr>
          <a:xfrm>
            <a:off x="347685" y="2574307"/>
            <a:ext cx="7804500" cy="1518000"/>
          </a:xfrm>
          <a:prstGeom prst="rect">
            <a:avLst/>
          </a:prstGeom>
          <a:noFill/>
          <a:ln>
            <a:noFill/>
          </a:ln>
        </p:spPr>
        <p:txBody>
          <a:bodyPr lIns="35725" tIns="35725" rIns="35725" bIns="35725" anchor="ctr" anchorCtr="0">
            <a:noAutofit/>
          </a:bodyPr>
          <a:lstStyle/>
          <a:p>
            <a:pPr marL="0" marR="0" lvl="0" indent="0" algn="ctr" rtl="0">
              <a:lnSpc>
                <a:spcPct val="100000"/>
              </a:lnSpc>
              <a:spcBef>
                <a:spcPts val="0"/>
              </a:spcBef>
              <a:spcAft>
                <a:spcPts val="0"/>
              </a:spcAft>
              <a:buClr>
                <a:srgbClr val="000000"/>
              </a:buClr>
              <a:buSzPct val="25000"/>
              <a:buFont typeface="Helvetica Neue"/>
              <a:buNone/>
            </a:pPr>
            <a:r>
              <a:rPr lang="en-US" sz="4650" b="1">
                <a:solidFill>
                  <a:srgbClr val="A23A28"/>
                </a:solidFill>
                <a:latin typeface="Arial"/>
                <a:ea typeface="Arial"/>
                <a:cs typeface="Arial"/>
                <a:sym typeface="Arial"/>
              </a:rPr>
              <a:t>Drug treatments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a:spLocks noGrp="1"/>
          </p:cNvSpPr>
          <p:nvPr>
            <p:ph type="title"/>
          </p:nvPr>
        </p:nvSpPr>
        <p:spPr>
          <a:xfrm>
            <a:off x="669726" y="312539"/>
            <a:ext cx="7804546" cy="1518046"/>
          </a:xfrm>
          <a:prstGeom prst="rect">
            <a:avLst/>
          </a:prstGeom>
          <a:noFill/>
          <a:ln>
            <a:noFill/>
          </a:ln>
        </p:spPr>
        <p:txBody>
          <a:bodyPr lIns="35725" tIns="35725" rIns="35725" bIns="35725" anchor="ctr" anchorCtr="0">
            <a:noAutofit/>
          </a:bodyPr>
          <a:lstStyle/>
          <a:p>
            <a:pPr marL="0" marR="0" lvl="0" indent="0" algn="ctr" rtl="0">
              <a:lnSpc>
                <a:spcPct val="100000"/>
              </a:lnSpc>
              <a:spcBef>
                <a:spcPts val="0"/>
              </a:spcBef>
              <a:spcAft>
                <a:spcPts val="0"/>
              </a:spcAft>
              <a:buClr>
                <a:srgbClr val="000000"/>
              </a:buClr>
              <a:buSzPct val="25000"/>
              <a:buFont typeface="Helvetica Neue"/>
              <a:buNone/>
            </a:pPr>
            <a:r>
              <a:rPr lang="en-US" sz="4650" b="1">
                <a:solidFill>
                  <a:srgbClr val="A23A28"/>
                </a:solidFill>
                <a:latin typeface="Arial"/>
                <a:ea typeface="Arial"/>
                <a:cs typeface="Arial"/>
                <a:sym typeface="Arial"/>
              </a:rPr>
              <a:t>Types of drugs</a:t>
            </a:r>
          </a:p>
        </p:txBody>
      </p:sp>
      <p:pic>
        <p:nvPicPr>
          <p:cNvPr id="479" name="Shape 479"/>
          <p:cNvPicPr preferRelativeResize="0"/>
          <p:nvPr/>
        </p:nvPicPr>
        <p:blipFill rotWithShape="1">
          <a:blip r:embed="rId3">
            <a:alphaModFix/>
          </a:blip>
          <a:srcRect t="32931" r="18249" b="5504"/>
          <a:stretch/>
        </p:blipFill>
        <p:spPr>
          <a:xfrm>
            <a:off x="83017" y="2086357"/>
            <a:ext cx="8977828" cy="4225584"/>
          </a:xfrm>
          <a:prstGeom prst="rect">
            <a:avLst/>
          </a:prstGeom>
          <a:noFill/>
          <a:ln>
            <a:noFill/>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337192" y="371553"/>
            <a:ext cx="7804500" cy="1518000"/>
          </a:xfrm>
          <a:prstGeom prst="rect">
            <a:avLst/>
          </a:prstGeom>
          <a:noFill/>
          <a:ln>
            <a:noFill/>
          </a:ln>
        </p:spPr>
        <p:txBody>
          <a:bodyPr lIns="35725" tIns="35725" rIns="35725" bIns="35725" anchor="ctr" anchorCtr="0">
            <a:noAutofit/>
          </a:bodyPr>
          <a:lstStyle/>
          <a:p>
            <a:pPr marL="0" marR="0" lvl="0" indent="0" algn="l" rtl="0">
              <a:lnSpc>
                <a:spcPct val="100000"/>
              </a:lnSpc>
              <a:spcBef>
                <a:spcPts val="0"/>
              </a:spcBef>
              <a:spcAft>
                <a:spcPts val="0"/>
              </a:spcAft>
              <a:buClr>
                <a:srgbClr val="FF2500"/>
              </a:buClr>
              <a:buSzPct val="25000"/>
              <a:buFont typeface="Times"/>
              <a:buNone/>
            </a:pPr>
            <a:r>
              <a:rPr lang="en-US" sz="1800" b="0" i="0" u="none" strike="noStrike" cap="none">
                <a:solidFill>
                  <a:srgbClr val="FF2500"/>
                </a:solidFill>
                <a:latin typeface="Times"/>
                <a:ea typeface="Times"/>
                <a:cs typeface="Times"/>
                <a:sym typeface="Times"/>
              </a:rPr>
              <a:t>Evidence Based Review of Weight Loss Medicines: </a:t>
            </a:r>
          </a:p>
          <a:p>
            <a:pPr marL="0" marR="0" lvl="0" indent="0" algn="l" rtl="0">
              <a:lnSpc>
                <a:spcPct val="100000"/>
              </a:lnSpc>
              <a:spcBef>
                <a:spcPts val="500"/>
              </a:spcBef>
              <a:spcAft>
                <a:spcPts val="0"/>
              </a:spcAft>
              <a:buClr>
                <a:srgbClr val="FF2500"/>
              </a:buClr>
              <a:buSzPct val="25000"/>
              <a:buFont typeface="Times"/>
              <a:buNone/>
            </a:pPr>
            <a:r>
              <a:rPr lang="en-US" sz="1800" b="0" i="0" u="none" strike="noStrike" cap="none">
                <a:solidFill>
                  <a:srgbClr val="FF2500"/>
                </a:solidFill>
                <a:latin typeface="Times"/>
                <a:ea typeface="Times"/>
                <a:cs typeface="Times"/>
                <a:sym typeface="Times"/>
              </a:rPr>
              <a:t>A report commissioned by the New Zealand Accident Compensation Corporation (ACC) </a:t>
            </a:r>
            <a:r>
              <a:rPr lang="en-US" sz="1800"/>
              <a:t> </a:t>
            </a:r>
            <a:r>
              <a:rPr lang="en-US" sz="1800" b="0" i="0" u="none" strike="noStrike" cap="none">
                <a:solidFill>
                  <a:srgbClr val="FF2500"/>
                </a:solidFill>
                <a:latin typeface="Times"/>
                <a:ea typeface="Times"/>
                <a:cs typeface="Times"/>
                <a:sym typeface="Times"/>
              </a:rPr>
              <a:t>NZHTA REPORT</a:t>
            </a:r>
            <a:r>
              <a:rPr lang="en-US" sz="2400" b="0" i="0" u="none" strike="noStrike" cap="none">
                <a:solidFill>
                  <a:srgbClr val="FF2500"/>
                </a:solidFill>
                <a:latin typeface="Times"/>
                <a:ea typeface="Times"/>
                <a:cs typeface="Times"/>
                <a:sym typeface="Times"/>
              </a:rPr>
              <a:t> </a:t>
            </a:r>
          </a:p>
          <a:p>
            <a:pPr marL="0" marR="0" lvl="0" indent="0" algn="l" rtl="0">
              <a:lnSpc>
                <a:spcPct val="100000"/>
              </a:lnSpc>
              <a:spcBef>
                <a:spcPts val="500"/>
              </a:spcBef>
              <a:spcAft>
                <a:spcPts val="0"/>
              </a:spcAft>
              <a:buClr>
                <a:srgbClr val="840F00"/>
              </a:buClr>
              <a:buSzPct val="25000"/>
              <a:buFont typeface="Times"/>
              <a:buNone/>
            </a:pPr>
            <a:r>
              <a:rPr lang="en-US" sz="1200" b="0" i="1" u="none" strike="noStrike" cap="none">
                <a:solidFill>
                  <a:srgbClr val="840F00"/>
                </a:solidFill>
                <a:latin typeface="Times"/>
                <a:ea typeface="Times"/>
                <a:cs typeface="Times"/>
                <a:sym typeface="Times"/>
              </a:rPr>
              <a:t>August 2004 </a:t>
            </a:r>
          </a:p>
          <a:p>
            <a:pPr marL="0" marR="0" lvl="0" indent="0" algn="l" rtl="0">
              <a:lnSpc>
                <a:spcPct val="100000"/>
              </a:lnSpc>
              <a:spcBef>
                <a:spcPts val="500"/>
              </a:spcBef>
              <a:spcAft>
                <a:spcPts val="0"/>
              </a:spcAft>
              <a:buClr>
                <a:srgbClr val="000000"/>
              </a:buClr>
              <a:buSzPct val="25000"/>
              <a:buFont typeface="Times"/>
              <a:buNone/>
            </a:pPr>
            <a:r>
              <a:rPr lang="en-US" sz="1200" b="0" i="0" u="none" strike="noStrike" cap="none">
                <a:solidFill>
                  <a:srgbClr val="000000"/>
                </a:solidFill>
                <a:latin typeface="Times"/>
                <a:ea typeface="Times"/>
                <a:cs typeface="Times"/>
                <a:sym typeface="Times"/>
              </a:rPr>
              <a:t>A systematic review </a:t>
            </a:r>
          </a:p>
        </p:txBody>
      </p:sp>
      <p:pic>
        <p:nvPicPr>
          <p:cNvPr id="485" name="Shape 485"/>
          <p:cNvPicPr preferRelativeResize="0"/>
          <p:nvPr/>
        </p:nvPicPr>
        <p:blipFill rotWithShape="1">
          <a:blip r:embed="rId3">
            <a:alphaModFix/>
          </a:blip>
          <a:srcRect l="27320" t="61854" r="10102" b="11791"/>
          <a:stretch/>
        </p:blipFill>
        <p:spPr>
          <a:xfrm>
            <a:off x="337200" y="2269100"/>
            <a:ext cx="8595000" cy="2839500"/>
          </a:xfrm>
          <a:prstGeom prst="rect">
            <a:avLst/>
          </a:prstGeom>
          <a:noFill/>
          <a:ln>
            <a:noFill/>
          </a:ln>
        </p:spPr>
      </p:pic>
      <p:sp>
        <p:nvSpPr>
          <p:cNvPr id="486" name="Shape 486"/>
          <p:cNvSpPr/>
          <p:nvPr/>
        </p:nvSpPr>
        <p:spPr>
          <a:xfrm>
            <a:off x="5801625" y="4779050"/>
            <a:ext cx="3130500" cy="329700"/>
          </a:xfrm>
          <a:prstGeom prst="rect">
            <a:avLst/>
          </a:prstGeom>
          <a:solidFill>
            <a:srgbClr val="FFFFFF"/>
          </a:solidFill>
          <a:ln w="25400" cap="flat" cmpd="sng">
            <a:solidFill>
              <a:srgbClr val="FFFFFF"/>
            </a:solidFill>
            <a:prstDash val="solid"/>
            <a:miter/>
            <a:headEnd type="none" w="med" len="med"/>
            <a:tailEnd type="none" w="med" len="med"/>
          </a:ln>
        </p:spPr>
        <p:txBody>
          <a:bodyPr lIns="35725" tIns="35725" rIns="35725" bIns="35725" anchor="ctr" anchorCtr="0">
            <a:noAutofit/>
          </a:bodyPr>
          <a:lstStyle/>
          <a:p>
            <a:pPr marL="0" marR="0" lvl="0" indent="0" algn="ctr" rtl="0">
              <a:lnSpc>
                <a:spcPct val="100000"/>
              </a:lnSpc>
              <a:spcBef>
                <a:spcPts val="0"/>
              </a:spcBef>
              <a:spcAft>
                <a:spcPts val="0"/>
              </a:spcAft>
              <a:buClr>
                <a:srgbClr val="000000"/>
              </a:buClr>
              <a:buFont typeface="Helvetica Neue"/>
              <a:buNone/>
            </a:pPr>
            <a:endParaRPr sz="1700" b="0" i="0" u="none" strike="noStrike" cap="none">
              <a:solidFill>
                <a:srgbClr val="000000"/>
              </a:solidFill>
              <a:latin typeface="Helvetica Neue"/>
              <a:ea typeface="Helvetica Neue"/>
              <a:cs typeface="Helvetica Neue"/>
              <a:sym typeface="Helvetica Neue"/>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Shape 491"/>
          <p:cNvPicPr preferRelativeResize="0"/>
          <p:nvPr/>
        </p:nvPicPr>
        <p:blipFill rotWithShape="1">
          <a:blip r:embed="rId3">
            <a:alphaModFix/>
          </a:blip>
          <a:srcRect t="31380" r="9179" b="41913"/>
          <a:stretch/>
        </p:blipFill>
        <p:spPr>
          <a:xfrm>
            <a:off x="-3561551" y="1611844"/>
            <a:ext cx="14038903" cy="2580049"/>
          </a:xfrm>
          <a:prstGeom prst="rect">
            <a:avLst/>
          </a:prstGeom>
          <a:noFill/>
          <a:ln>
            <a:noFill/>
          </a:ln>
        </p:spPr>
      </p:pic>
      <p:sp>
        <p:nvSpPr>
          <p:cNvPr id="492" name="Shape 492"/>
          <p:cNvSpPr/>
          <p:nvPr/>
        </p:nvSpPr>
        <p:spPr>
          <a:xfrm>
            <a:off x="5945300" y="2928275"/>
            <a:ext cx="798600" cy="190200"/>
          </a:xfrm>
          <a:prstGeom prst="flowChartAlternateProcess">
            <a:avLst/>
          </a:prstGeom>
          <a:noFill/>
          <a:ln w="38100" cap="flat" cmpd="sng">
            <a:solidFill>
              <a:srgbClr val="CC4125"/>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3" name="Shape 493"/>
          <p:cNvSpPr/>
          <p:nvPr/>
        </p:nvSpPr>
        <p:spPr>
          <a:xfrm>
            <a:off x="2078950" y="1863450"/>
            <a:ext cx="1090200" cy="316800"/>
          </a:xfrm>
          <a:prstGeom prst="roundRect">
            <a:avLst>
              <a:gd name="adj" fmla="val 16667"/>
            </a:avLst>
          </a:prstGeom>
          <a:noFill/>
          <a:ln w="28575" cap="flat" cmpd="sng">
            <a:solidFill>
              <a:srgbClr val="00FF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subTitle" idx="1"/>
          </p:nvPr>
        </p:nvSpPr>
        <p:spPr>
          <a:xfrm>
            <a:off x="642804" y="4648200"/>
            <a:ext cx="6553199" cy="457200"/>
          </a:xfrm>
          <a:prstGeom prst="rect">
            <a:avLst/>
          </a:prstGeom>
        </p:spPr>
        <p:txBody>
          <a:bodyPr lIns="91425" tIns="91425" rIns="91425" bIns="91425" anchor="t" anchorCtr="0">
            <a:noAutofit/>
          </a:bodyPr>
          <a:lstStyle/>
          <a:p>
            <a:pPr lvl="0">
              <a:spcBef>
                <a:spcPts val="0"/>
              </a:spcBef>
              <a:buNone/>
            </a:pPr>
            <a:endParaRPr/>
          </a:p>
        </p:txBody>
      </p:sp>
      <p:sp>
        <p:nvSpPr>
          <p:cNvPr id="160" name="Shape 160"/>
          <p:cNvSpPr txBox="1">
            <a:spLocks noGrp="1"/>
          </p:cNvSpPr>
          <p:nvPr>
            <p:ph type="ctrTitle"/>
          </p:nvPr>
        </p:nvSpPr>
        <p:spPr>
          <a:xfrm>
            <a:off x="604704" y="3227033"/>
            <a:ext cx="6629400" cy="1219200"/>
          </a:xfrm>
          <a:prstGeom prst="rect">
            <a:avLst/>
          </a:prstGeom>
        </p:spPr>
        <p:txBody>
          <a:bodyPr lIns="91425" tIns="91425" rIns="91425" bIns="91425" anchor="b" anchorCtr="0">
            <a:noAutofit/>
          </a:bodyPr>
          <a:lstStyle/>
          <a:p>
            <a:pPr lvl="0">
              <a:spcBef>
                <a:spcPts val="0"/>
              </a:spcBef>
              <a:buNone/>
            </a:pPr>
            <a:r>
              <a:rPr lang="en-US" dirty="0" smtClean="0"/>
              <a:t>Role play</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txBox="1">
            <a:spLocks noGrp="1"/>
          </p:cNvSpPr>
          <p:nvPr>
            <p:ph type="title" idx="4294967295"/>
          </p:nvPr>
        </p:nvSpPr>
        <p:spPr>
          <a:xfrm>
            <a:off x="437554" y="2803921"/>
            <a:ext cx="7804546" cy="1518046"/>
          </a:xfrm>
          <a:prstGeom prst="rect">
            <a:avLst/>
          </a:prstGeom>
          <a:noFill/>
          <a:ln>
            <a:noFill/>
          </a:ln>
        </p:spPr>
        <p:txBody>
          <a:bodyPr lIns="35725" tIns="35725" rIns="35725" bIns="35725" anchor="ctr" anchorCtr="0">
            <a:noAutofit/>
          </a:bodyPr>
          <a:lstStyle/>
          <a:p>
            <a:pPr marL="0" marR="0" lvl="0" indent="0" algn="ctr" rtl="0">
              <a:lnSpc>
                <a:spcPct val="100000"/>
              </a:lnSpc>
              <a:spcBef>
                <a:spcPts val="0"/>
              </a:spcBef>
              <a:spcAft>
                <a:spcPts val="0"/>
              </a:spcAft>
              <a:buClr>
                <a:srgbClr val="000000"/>
              </a:buClr>
              <a:buSzPct val="25000"/>
              <a:buFont typeface="Helvetica Neue"/>
              <a:buNone/>
            </a:pPr>
            <a:r>
              <a:rPr lang="en-US" sz="4800" b="1">
                <a:solidFill>
                  <a:srgbClr val="A23A28"/>
                </a:solidFill>
                <a:latin typeface="Arial"/>
                <a:ea typeface="Arial"/>
                <a:cs typeface="Arial"/>
                <a:sym typeface="Arial"/>
              </a:rPr>
              <a:t>Bariatric surgery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txBox="1">
            <a:spLocks noGrp="1"/>
          </p:cNvSpPr>
          <p:nvPr>
            <p:ph type="title"/>
          </p:nvPr>
        </p:nvSpPr>
        <p:spPr>
          <a:xfrm>
            <a:off x="669726" y="312539"/>
            <a:ext cx="7804546" cy="1518046"/>
          </a:xfrm>
          <a:prstGeom prst="rect">
            <a:avLst/>
          </a:prstGeom>
          <a:noFill/>
          <a:ln>
            <a:noFill/>
          </a:ln>
        </p:spPr>
        <p:txBody>
          <a:bodyPr lIns="35725" tIns="35725" rIns="35725" bIns="35725" anchor="ctr" anchorCtr="0">
            <a:noAutofit/>
          </a:bodyPr>
          <a:lstStyle/>
          <a:p>
            <a:pPr marL="0" marR="0" lvl="0" indent="0" algn="ctr" rtl="0">
              <a:lnSpc>
                <a:spcPct val="100000"/>
              </a:lnSpc>
              <a:spcBef>
                <a:spcPts val="0"/>
              </a:spcBef>
              <a:spcAft>
                <a:spcPts val="0"/>
              </a:spcAft>
              <a:buClr>
                <a:srgbClr val="000000"/>
              </a:buClr>
              <a:buSzPct val="25000"/>
              <a:buFont typeface="Helvetica Neue"/>
              <a:buNone/>
            </a:pPr>
            <a:r>
              <a:rPr lang="en-US" sz="3600" b="1">
                <a:solidFill>
                  <a:srgbClr val="A23A28"/>
                </a:solidFill>
                <a:latin typeface="Arial"/>
                <a:ea typeface="Arial"/>
                <a:cs typeface="Arial"/>
                <a:sym typeface="Arial"/>
              </a:rPr>
              <a:t>When To refer Pt. to a bariatric surgeon?</a:t>
            </a:r>
            <a:r>
              <a:rPr lang="en-US" sz="3600" b="0" i="0" u="none" strike="noStrike" cap="none">
                <a:solidFill>
                  <a:srgbClr val="000000"/>
                </a:solidFill>
                <a:latin typeface="Helvetica Neue"/>
                <a:ea typeface="Helvetica Neue"/>
                <a:cs typeface="Helvetica Neue"/>
                <a:sym typeface="Helvetica Neue"/>
              </a:rPr>
              <a:t> </a:t>
            </a:r>
          </a:p>
        </p:txBody>
      </p:sp>
      <p:sp>
        <p:nvSpPr>
          <p:cNvPr id="504" name="Shape 504"/>
          <p:cNvSpPr txBox="1">
            <a:spLocks noGrp="1"/>
          </p:cNvSpPr>
          <p:nvPr>
            <p:ph type="body" idx="1"/>
          </p:nvPr>
        </p:nvSpPr>
        <p:spPr>
          <a:xfrm>
            <a:off x="202825" y="2459250"/>
            <a:ext cx="8342700" cy="3795900"/>
          </a:xfrm>
          <a:prstGeom prst="rect">
            <a:avLst/>
          </a:prstGeom>
          <a:noFill/>
          <a:ln>
            <a:noFill/>
          </a:ln>
        </p:spPr>
        <p:txBody>
          <a:bodyPr lIns="35725" tIns="35725" rIns="35725" bIns="35725" anchor="ctr" anchorCtr="0">
            <a:noAutofit/>
          </a:bodyPr>
          <a:lstStyle/>
          <a:p>
            <a:pPr marL="0" marR="0" lvl="0" indent="0" algn="l" rtl="0">
              <a:lnSpc>
                <a:spcPct val="100000"/>
              </a:lnSpc>
              <a:spcBef>
                <a:spcPts val="0"/>
              </a:spcBef>
              <a:spcAft>
                <a:spcPts val="0"/>
              </a:spcAft>
              <a:buClr>
                <a:srgbClr val="0D0D0D"/>
              </a:buClr>
              <a:buSzPct val="25000"/>
              <a:buFont typeface="Helvetica Neue"/>
              <a:buNone/>
            </a:pPr>
            <a:r>
              <a:rPr lang="en-US" sz="3100" b="0" i="0" u="none" strike="noStrike" cap="none">
                <a:solidFill>
                  <a:srgbClr val="0D0D0D"/>
                </a:solidFill>
                <a:latin typeface="Helvetica Neue"/>
                <a:ea typeface="Helvetica Neue"/>
                <a:cs typeface="Helvetica Neue"/>
                <a:sym typeface="Helvetica Neue"/>
              </a:rPr>
              <a:t>Obesity: identification, assessment and management</a:t>
            </a:r>
          </a:p>
          <a:p>
            <a:pPr marL="0" marR="0" lvl="0" indent="0" algn="l" rtl="0">
              <a:lnSpc>
                <a:spcPct val="100000"/>
              </a:lnSpc>
              <a:spcBef>
                <a:spcPts val="0"/>
              </a:spcBef>
              <a:spcAft>
                <a:spcPts val="0"/>
              </a:spcAft>
              <a:buClr>
                <a:srgbClr val="840F00"/>
              </a:buClr>
              <a:buSzPct val="25000"/>
              <a:buFont typeface="Helvetica Neue"/>
              <a:buNone/>
            </a:pPr>
            <a:r>
              <a:rPr lang="en-US" sz="1300" b="0" i="0" u="none" strike="noStrike" cap="none">
                <a:solidFill>
                  <a:srgbClr val="840F00"/>
                </a:solidFill>
                <a:latin typeface="Helvetica Neue"/>
                <a:ea typeface="Helvetica Neue"/>
                <a:cs typeface="Helvetica Neue"/>
                <a:sym typeface="Helvetica Neue"/>
              </a:rPr>
              <a:t>Clinical guideline</a:t>
            </a:r>
          </a:p>
          <a:p>
            <a:pPr marL="0" marR="0" lvl="0" indent="0" algn="l" rtl="0">
              <a:lnSpc>
                <a:spcPct val="100000"/>
              </a:lnSpc>
              <a:spcBef>
                <a:spcPts val="0"/>
              </a:spcBef>
              <a:spcAft>
                <a:spcPts val="0"/>
              </a:spcAft>
              <a:buClr>
                <a:srgbClr val="840F00"/>
              </a:buClr>
              <a:buSzPct val="25000"/>
              <a:buFont typeface="Helvetica Neue"/>
              <a:buNone/>
            </a:pPr>
            <a:endParaRPr sz="1300">
              <a:solidFill>
                <a:srgbClr val="840F00"/>
              </a:solidFill>
            </a:endParaRPr>
          </a:p>
          <a:p>
            <a:pPr marL="0" marR="0" lvl="0" indent="0" algn="l" rtl="0">
              <a:lnSpc>
                <a:spcPct val="200000"/>
              </a:lnSpc>
              <a:spcBef>
                <a:spcPts val="0"/>
              </a:spcBef>
              <a:spcAft>
                <a:spcPts val="0"/>
              </a:spcAft>
              <a:buClr>
                <a:srgbClr val="0D0D0D"/>
              </a:buClr>
              <a:buSzPct val="25000"/>
              <a:buFont typeface="Helvetica Neue"/>
              <a:buNone/>
            </a:pPr>
            <a:r>
              <a:rPr lang="en-US" sz="1400" b="0" i="0" u="none" strike="noStrike" cap="none">
                <a:solidFill>
                  <a:srgbClr val="0D0D0D"/>
                </a:solidFill>
                <a:latin typeface="Helvetica Neue"/>
                <a:ea typeface="Helvetica Neue"/>
                <a:cs typeface="Helvetica Neue"/>
                <a:sym typeface="Helvetica Neue"/>
              </a:rPr>
              <a:t>Bariatric surgery is a treatment option for people with obesity </a:t>
            </a:r>
            <a:r>
              <a:rPr lang="en-US" sz="1400" b="0" i="0" u="sng" strike="noStrike" cap="none">
                <a:solidFill>
                  <a:srgbClr val="840F00"/>
                </a:solidFill>
                <a:latin typeface="Helvetica Neue"/>
                <a:ea typeface="Helvetica Neue"/>
                <a:cs typeface="Helvetica Neue"/>
                <a:sym typeface="Helvetica Neue"/>
              </a:rPr>
              <a:t>if all of the following criteria are fulfilled:</a:t>
            </a:r>
          </a:p>
          <a:p>
            <a:pPr marL="317500" marR="0" lvl="0" indent="-317500" algn="l" rtl="0">
              <a:lnSpc>
                <a:spcPct val="200000"/>
              </a:lnSpc>
              <a:spcBef>
                <a:spcPts val="0"/>
              </a:spcBef>
              <a:spcAft>
                <a:spcPts val="0"/>
              </a:spcAft>
              <a:buClr>
                <a:srgbClr val="0D0D0D"/>
              </a:buClr>
              <a:buSzPct val="25000"/>
              <a:buFont typeface="Helvetica Neue"/>
              <a:buNone/>
            </a:pPr>
            <a:r>
              <a:rPr lang="en-US" sz="1400" b="0" i="0" u="none" strike="noStrike" cap="none">
                <a:solidFill>
                  <a:srgbClr val="0D0D0D"/>
                </a:solidFill>
                <a:latin typeface="Helvetica Neue"/>
                <a:ea typeface="Helvetica Neue"/>
                <a:cs typeface="Helvetica Neue"/>
                <a:sym typeface="Helvetica Neue"/>
              </a:rPr>
              <a:t>	•	They have a </a:t>
            </a:r>
            <a:r>
              <a:rPr lang="en-US" sz="1400" b="1" i="0" u="none" strike="noStrike" cap="none">
                <a:solidFill>
                  <a:srgbClr val="0A5C17"/>
                </a:solidFill>
                <a:latin typeface="Helvetica Neue"/>
                <a:ea typeface="Helvetica Neue"/>
                <a:cs typeface="Helvetica Neue"/>
                <a:sym typeface="Helvetica Neue"/>
              </a:rPr>
              <a:t>BMI of 40 </a:t>
            </a:r>
            <a:r>
              <a:rPr lang="en-US" sz="1400" b="0" i="0" u="none" strike="noStrike" cap="none">
                <a:solidFill>
                  <a:srgbClr val="0D0D0D"/>
                </a:solidFill>
                <a:latin typeface="Helvetica Neue"/>
                <a:ea typeface="Helvetica Neue"/>
                <a:cs typeface="Helvetica Neue"/>
                <a:sym typeface="Helvetica Neue"/>
              </a:rPr>
              <a:t>kg/m2 or more, or  </a:t>
            </a:r>
            <a:r>
              <a:rPr lang="en-US" sz="1400" b="1" i="0" u="none" strike="noStrike" cap="none">
                <a:solidFill>
                  <a:srgbClr val="0A5C17"/>
                </a:solidFill>
                <a:latin typeface="Helvetica Neue"/>
                <a:ea typeface="Helvetica Neue"/>
                <a:cs typeface="Helvetica Neue"/>
                <a:sym typeface="Helvetica Neue"/>
              </a:rPr>
              <a:t>35 kg/m2  and other significant disease</a:t>
            </a:r>
            <a:r>
              <a:rPr lang="en-US" sz="1400" b="0" i="0" u="none" strike="noStrike" cap="none">
                <a:solidFill>
                  <a:srgbClr val="0D0D0D"/>
                </a:solidFill>
                <a:latin typeface="Helvetica Neue"/>
                <a:ea typeface="Helvetica Neue"/>
                <a:cs typeface="Helvetica Neue"/>
                <a:sym typeface="Helvetica Neue"/>
              </a:rPr>
              <a:t> (for example, type 2 diabetes or high blood pressure) that could be improved if they lost weight.</a:t>
            </a:r>
          </a:p>
          <a:p>
            <a:pPr marL="317500" marR="0" lvl="0" indent="-317500" algn="l" rtl="0">
              <a:lnSpc>
                <a:spcPct val="200000"/>
              </a:lnSpc>
              <a:spcBef>
                <a:spcPts val="0"/>
              </a:spcBef>
              <a:spcAft>
                <a:spcPts val="0"/>
              </a:spcAft>
              <a:buClr>
                <a:srgbClr val="002350"/>
              </a:buClr>
              <a:buSzPct val="25000"/>
              <a:buFont typeface="Helvetica Neue"/>
              <a:buNone/>
            </a:pPr>
            <a:r>
              <a:rPr lang="en-US" sz="1400" b="0" i="0" u="none" strike="noStrike" cap="none">
                <a:solidFill>
                  <a:srgbClr val="002350"/>
                </a:solidFill>
                <a:latin typeface="Helvetica Neue"/>
                <a:ea typeface="Helvetica Neue"/>
                <a:cs typeface="Helvetica Neue"/>
                <a:sym typeface="Helvetica Neue"/>
              </a:rPr>
              <a:t>	•	All appropriate non-surgical measures have been tried but the person has not achieved or maintained adequate, clinically beneficial weight loss. </a:t>
            </a:r>
          </a:p>
          <a:p>
            <a:pPr marL="317500" marR="0" lvl="0" indent="-317500" algn="l" rtl="0">
              <a:lnSpc>
                <a:spcPct val="200000"/>
              </a:lnSpc>
              <a:spcBef>
                <a:spcPts val="0"/>
              </a:spcBef>
              <a:spcAft>
                <a:spcPts val="0"/>
              </a:spcAft>
              <a:buClr>
                <a:srgbClr val="0D0D0D"/>
              </a:buClr>
              <a:buSzPct val="25000"/>
              <a:buFont typeface="Helvetica Neue"/>
              <a:buNone/>
            </a:pPr>
            <a:r>
              <a:rPr lang="en-US" sz="1400" b="0" i="0" u="none" strike="noStrike" cap="none">
                <a:solidFill>
                  <a:srgbClr val="0D0D0D"/>
                </a:solidFill>
                <a:latin typeface="Helvetica Neue"/>
                <a:ea typeface="Helvetica Neue"/>
                <a:cs typeface="Helvetica Neue"/>
                <a:sym typeface="Helvetica Neue"/>
              </a:rPr>
              <a:t>	</a:t>
            </a:r>
            <a:r>
              <a:rPr lang="en-US" sz="1400" b="1" i="0" u="none" strike="noStrike" cap="none">
                <a:solidFill>
                  <a:srgbClr val="0D0D0D"/>
                </a:solidFill>
                <a:latin typeface="Helvetica Neue"/>
                <a:ea typeface="Helvetica Neue"/>
                <a:cs typeface="Helvetica Neue"/>
                <a:sym typeface="Helvetica Neue"/>
              </a:rPr>
              <a:t>•	The person is generally </a:t>
            </a:r>
            <a:r>
              <a:rPr lang="en-US" sz="1400" b="1" i="0" u="none" strike="noStrike" cap="none">
                <a:solidFill>
                  <a:srgbClr val="A61C00"/>
                </a:solidFill>
                <a:latin typeface="Helvetica Neue"/>
                <a:ea typeface="Helvetica Neue"/>
                <a:cs typeface="Helvetica Neue"/>
                <a:sym typeface="Helvetica Neue"/>
              </a:rPr>
              <a:t>fit for anaesthesia and surgery.</a:t>
            </a:r>
          </a:p>
          <a:p>
            <a:pPr marL="317500" marR="0" lvl="0" indent="-317500" algn="l" rtl="0">
              <a:lnSpc>
                <a:spcPct val="200000"/>
              </a:lnSpc>
              <a:spcBef>
                <a:spcPts val="0"/>
              </a:spcBef>
              <a:spcAft>
                <a:spcPts val="0"/>
              </a:spcAft>
              <a:buClr>
                <a:srgbClr val="0D0D0D"/>
              </a:buClr>
              <a:buSzPct val="25000"/>
              <a:buFont typeface="Helvetica Neue"/>
              <a:buNone/>
            </a:pPr>
            <a:r>
              <a:rPr lang="en-US" sz="1400" b="0" i="0" u="none" strike="noStrike" cap="none">
                <a:solidFill>
                  <a:srgbClr val="0D0D0D"/>
                </a:solidFill>
                <a:latin typeface="Helvetica Neue"/>
                <a:ea typeface="Helvetica Neue"/>
                <a:cs typeface="Helvetica Neue"/>
                <a:sym typeface="Helvetica Neue"/>
              </a:rPr>
              <a:t>	•	The person commits to the need for long-term follow-up.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title" idx="4294967295"/>
          </p:nvPr>
        </p:nvSpPr>
        <p:spPr>
          <a:xfrm>
            <a:off x="248271" y="1028467"/>
            <a:ext cx="7804500" cy="1518000"/>
          </a:xfrm>
          <a:prstGeom prst="rect">
            <a:avLst/>
          </a:prstGeom>
          <a:noFill/>
          <a:ln>
            <a:noFill/>
          </a:ln>
        </p:spPr>
        <p:txBody>
          <a:bodyPr lIns="35725" tIns="35725" rIns="35725" bIns="35725" anchor="ctr" anchorCtr="0">
            <a:noAutofit/>
          </a:bodyPr>
          <a:lstStyle/>
          <a:p>
            <a:pPr marL="0" marR="0" lvl="0" indent="0" algn="ctr" rtl="0">
              <a:lnSpc>
                <a:spcPct val="100000"/>
              </a:lnSpc>
              <a:spcBef>
                <a:spcPts val="0"/>
              </a:spcBef>
              <a:spcAft>
                <a:spcPts val="0"/>
              </a:spcAft>
              <a:buClr>
                <a:srgbClr val="000000"/>
              </a:buClr>
              <a:buSzPct val="25000"/>
              <a:buFont typeface="Helvetica Neue"/>
              <a:buNone/>
            </a:pPr>
            <a:r>
              <a:rPr lang="en-US" sz="3600" b="1">
                <a:solidFill>
                  <a:srgbClr val="A23A28"/>
                </a:solidFill>
                <a:latin typeface="Arial"/>
                <a:ea typeface="Arial"/>
                <a:cs typeface="Arial"/>
                <a:sym typeface="Arial"/>
              </a:rPr>
              <a:t>		Bariatric Surgical procedures:</a:t>
            </a:r>
          </a:p>
        </p:txBody>
      </p:sp>
      <p:sp>
        <p:nvSpPr>
          <p:cNvPr id="510" name="Shape 510"/>
          <p:cNvSpPr txBox="1">
            <a:spLocks noGrp="1"/>
          </p:cNvSpPr>
          <p:nvPr>
            <p:ph type="body" idx="4294967295"/>
          </p:nvPr>
        </p:nvSpPr>
        <p:spPr>
          <a:xfrm>
            <a:off x="406325" y="2421224"/>
            <a:ext cx="7804500" cy="3034800"/>
          </a:xfrm>
          <a:prstGeom prst="rect">
            <a:avLst/>
          </a:prstGeom>
          <a:noFill/>
          <a:ln>
            <a:noFill/>
          </a:ln>
        </p:spPr>
        <p:txBody>
          <a:bodyPr lIns="35725" tIns="35725" rIns="35725" bIns="35725" anchor="ctr" anchorCtr="0">
            <a:noAutofit/>
          </a:bodyPr>
          <a:lstStyle/>
          <a:p>
            <a:pPr marL="139700" marR="0" lvl="0" indent="-215900" algn="l" rtl="0">
              <a:lnSpc>
                <a:spcPct val="100000"/>
              </a:lnSpc>
              <a:spcBef>
                <a:spcPts val="0"/>
              </a:spcBef>
              <a:spcAft>
                <a:spcPts val="0"/>
              </a:spcAft>
              <a:buClr>
                <a:srgbClr val="0A5C17"/>
              </a:buClr>
              <a:buSzPct val="100000"/>
              <a:buFont typeface="Arial"/>
              <a:buChar char="•"/>
            </a:pPr>
            <a:r>
              <a:rPr lang="en-US">
                <a:solidFill>
                  <a:srgbClr val="0A5C17"/>
                </a:solidFill>
                <a:latin typeface="Arial"/>
                <a:ea typeface="Arial"/>
                <a:cs typeface="Arial"/>
                <a:sym typeface="Arial"/>
              </a:rPr>
              <a:t>G</a:t>
            </a:r>
            <a:r>
              <a:rPr lang="en-US" b="0" i="0" u="none" strike="noStrike" cap="none">
                <a:solidFill>
                  <a:srgbClr val="0A5C17"/>
                </a:solidFill>
                <a:latin typeface="Arial"/>
                <a:ea typeface="Arial"/>
                <a:cs typeface="Arial"/>
                <a:sym typeface="Arial"/>
              </a:rPr>
              <a:t>astric banding.</a:t>
            </a:r>
            <a:r>
              <a:rPr lang="en-US" b="0" i="0" u="none" strike="noStrike" cap="none">
                <a:solidFill>
                  <a:srgbClr val="0A5C17"/>
                </a:solidFill>
                <a:latin typeface="Times"/>
                <a:ea typeface="Times"/>
                <a:cs typeface="Times"/>
                <a:sym typeface="Times"/>
              </a:rPr>
              <a:t/>
            </a:r>
            <a:br>
              <a:rPr lang="en-US" b="0" i="0" u="none" strike="noStrike" cap="none">
                <a:solidFill>
                  <a:srgbClr val="0A5C17"/>
                </a:solidFill>
                <a:latin typeface="Times"/>
                <a:ea typeface="Times"/>
                <a:cs typeface="Times"/>
                <a:sym typeface="Times"/>
              </a:rPr>
            </a:br>
            <a:endParaRPr lang="en-US" b="0" i="0" u="none" strike="noStrike" cap="none">
              <a:solidFill>
                <a:srgbClr val="0A5C17"/>
              </a:solidFill>
              <a:latin typeface="Times"/>
              <a:ea typeface="Times"/>
              <a:cs typeface="Times"/>
              <a:sym typeface="Times"/>
            </a:endParaRPr>
          </a:p>
          <a:p>
            <a:pPr marL="139700" marR="0" lvl="0" indent="-215900" algn="l" rtl="0">
              <a:lnSpc>
                <a:spcPct val="100000"/>
              </a:lnSpc>
              <a:spcBef>
                <a:spcPts val="800"/>
              </a:spcBef>
              <a:spcAft>
                <a:spcPts val="0"/>
              </a:spcAft>
              <a:buClr>
                <a:srgbClr val="0A5C17"/>
              </a:buClr>
              <a:buSzPct val="100000"/>
              <a:buFont typeface="Arial"/>
              <a:buChar char="•"/>
            </a:pPr>
            <a:r>
              <a:rPr lang="en-US" b="0" i="0" u="none" strike="noStrike" cap="none">
                <a:solidFill>
                  <a:srgbClr val="0A5C17"/>
                </a:solidFill>
                <a:latin typeface="Arial"/>
                <a:ea typeface="Arial"/>
                <a:cs typeface="Arial"/>
                <a:sym typeface="Arial"/>
              </a:rPr>
              <a:t>Sleeve gastrectomy.</a:t>
            </a:r>
          </a:p>
          <a:p>
            <a:pPr marL="139700" marR="0" lvl="0" indent="-139700" algn="l" rtl="0">
              <a:lnSpc>
                <a:spcPct val="100000"/>
              </a:lnSpc>
              <a:spcBef>
                <a:spcPts val="800"/>
              </a:spcBef>
              <a:spcAft>
                <a:spcPts val="0"/>
              </a:spcAft>
              <a:buClr>
                <a:srgbClr val="0A5C17"/>
              </a:buClr>
              <a:buSzPct val="50000"/>
              <a:buFont typeface="Arial"/>
              <a:buNone/>
            </a:pPr>
            <a:endParaRPr b="0" i="0" u="none" strike="noStrike" cap="none">
              <a:solidFill>
                <a:srgbClr val="0A5C17"/>
              </a:solidFill>
              <a:latin typeface="Arial"/>
              <a:ea typeface="Arial"/>
              <a:cs typeface="Arial"/>
              <a:sym typeface="Arial"/>
            </a:endParaRPr>
          </a:p>
          <a:p>
            <a:pPr marL="139700" marR="0" lvl="0" indent="-215900" algn="l" rtl="0">
              <a:lnSpc>
                <a:spcPct val="100000"/>
              </a:lnSpc>
              <a:spcBef>
                <a:spcPts val="800"/>
              </a:spcBef>
              <a:spcAft>
                <a:spcPts val="0"/>
              </a:spcAft>
              <a:buClr>
                <a:srgbClr val="0A5C17"/>
              </a:buClr>
              <a:buSzPct val="100000"/>
              <a:buFont typeface="Arial"/>
              <a:buChar char="•"/>
            </a:pPr>
            <a:r>
              <a:rPr lang="en-US">
                <a:solidFill>
                  <a:srgbClr val="0A5C17"/>
                </a:solidFill>
                <a:latin typeface="Arial"/>
                <a:ea typeface="Arial"/>
                <a:cs typeface="Arial"/>
                <a:sym typeface="Arial"/>
              </a:rPr>
              <a:t>G</a:t>
            </a:r>
            <a:r>
              <a:rPr lang="en-US" b="0" i="0" u="none" strike="noStrike" cap="none">
                <a:solidFill>
                  <a:srgbClr val="0A5C17"/>
                </a:solidFill>
                <a:latin typeface="Arial"/>
                <a:ea typeface="Arial"/>
                <a:cs typeface="Arial"/>
                <a:sym typeface="Arial"/>
              </a:rPr>
              <a:t>astric bypass. </a:t>
            </a:r>
          </a:p>
          <a:p>
            <a:pPr marL="317500" marR="0" lvl="0" indent="-317500" algn="l" rtl="0">
              <a:lnSpc>
                <a:spcPct val="100000"/>
              </a:lnSpc>
              <a:spcBef>
                <a:spcPts val="800"/>
              </a:spcBef>
              <a:spcAft>
                <a:spcPts val="0"/>
              </a:spcAft>
              <a:buClr>
                <a:srgbClr val="0A5C17"/>
              </a:buClr>
              <a:buSzPct val="25000"/>
              <a:buFont typeface="Times"/>
              <a:buNone/>
            </a:pPr>
            <a:r>
              <a:rPr lang="en-US" sz="1500" b="0" i="0" u="none" strike="noStrike" cap="none">
                <a:solidFill>
                  <a:srgbClr val="0A5C17"/>
                </a:solidFill>
                <a:latin typeface="Times"/>
                <a:ea typeface="Times"/>
                <a:cs typeface="Times"/>
                <a:sym typeface="Times"/>
              </a:rPr>
              <a:t/>
            </a:r>
            <a:br>
              <a:rPr lang="en-US" sz="1500" b="0" i="0" u="none" strike="noStrike" cap="none">
                <a:solidFill>
                  <a:srgbClr val="0A5C17"/>
                </a:solidFill>
                <a:latin typeface="Times"/>
                <a:ea typeface="Times"/>
                <a:cs typeface="Times"/>
                <a:sym typeface="Times"/>
              </a:rPr>
            </a:br>
            <a:endParaRPr lang="en-US" sz="1500" b="0" i="0" u="none" strike="noStrike" cap="none">
              <a:solidFill>
                <a:srgbClr val="0A5C17"/>
              </a:solidFill>
              <a:latin typeface="Times"/>
              <a:ea typeface="Times"/>
              <a:cs typeface="Times"/>
              <a:sym typeface="Time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Shape 515"/>
          <p:cNvPicPr preferRelativeResize="0"/>
          <p:nvPr/>
        </p:nvPicPr>
        <p:blipFill rotWithShape="1">
          <a:blip r:embed="rId3">
            <a:alphaModFix/>
          </a:blip>
          <a:srcRect/>
          <a:stretch/>
        </p:blipFill>
        <p:spPr>
          <a:xfrm>
            <a:off x="1446426" y="628772"/>
            <a:ext cx="5931300" cy="5931299"/>
          </a:xfrm>
          <a:prstGeom prst="rect">
            <a:avLst/>
          </a:prstGeom>
          <a:noFill/>
          <a:ln>
            <a:noFill/>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Shape 520"/>
          <p:cNvPicPr preferRelativeResize="0"/>
          <p:nvPr/>
        </p:nvPicPr>
        <p:blipFill rotWithShape="1">
          <a:blip r:embed="rId3">
            <a:alphaModFix/>
          </a:blip>
          <a:srcRect/>
          <a:stretch/>
        </p:blipFill>
        <p:spPr>
          <a:xfrm>
            <a:off x="1523625" y="405649"/>
            <a:ext cx="5676600" cy="6244500"/>
          </a:xfrm>
          <a:prstGeom prst="rect">
            <a:avLst/>
          </a:prstGeom>
          <a:noFill/>
          <a:ln>
            <a:noFill/>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Shape 525"/>
          <p:cNvPicPr preferRelativeResize="0"/>
          <p:nvPr/>
        </p:nvPicPr>
        <p:blipFill rotWithShape="1">
          <a:blip r:embed="rId3">
            <a:alphaModFix/>
          </a:blip>
          <a:srcRect/>
          <a:stretch/>
        </p:blipFill>
        <p:spPr>
          <a:xfrm>
            <a:off x="926350" y="968871"/>
            <a:ext cx="7143750" cy="4920257"/>
          </a:xfrm>
          <a:prstGeom prst="rect">
            <a:avLst/>
          </a:prstGeom>
          <a:noFill/>
          <a:ln>
            <a:no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idx="4294967295"/>
          </p:nvPr>
        </p:nvSpPr>
        <p:spPr>
          <a:xfrm>
            <a:off x="262375" y="577450"/>
            <a:ext cx="8295000" cy="1518000"/>
          </a:xfrm>
          <a:prstGeom prst="rect">
            <a:avLst/>
          </a:prstGeom>
          <a:noFill/>
          <a:ln>
            <a:noFill/>
          </a:ln>
        </p:spPr>
        <p:txBody>
          <a:bodyPr lIns="35725" tIns="35725" rIns="35725" bIns="35725" anchor="ctr" anchorCtr="0">
            <a:noAutofit/>
          </a:bodyPr>
          <a:lstStyle/>
          <a:p>
            <a:pPr marL="0" marR="0" lvl="0" indent="0" algn="ctr" rtl="0">
              <a:lnSpc>
                <a:spcPct val="100000"/>
              </a:lnSpc>
              <a:spcBef>
                <a:spcPts val="0"/>
              </a:spcBef>
              <a:spcAft>
                <a:spcPts val="0"/>
              </a:spcAft>
              <a:buClr>
                <a:srgbClr val="000000"/>
              </a:buClr>
              <a:buSzPct val="25000"/>
              <a:buFont typeface="Helvetica Neue"/>
              <a:buNone/>
            </a:pPr>
            <a:r>
              <a:rPr lang="en-US" sz="3000" b="1">
                <a:solidFill>
                  <a:srgbClr val="A23A28"/>
                </a:solidFill>
                <a:latin typeface="Arial"/>
                <a:ea typeface="Arial"/>
                <a:cs typeface="Arial"/>
                <a:sym typeface="Arial"/>
              </a:rPr>
              <a:t>Bariatric surgery: an evidence-based analysis.</a:t>
            </a:r>
          </a:p>
          <a:p>
            <a:pPr marL="0" marR="0" lvl="0" indent="0" algn="ctr" rtl="0">
              <a:lnSpc>
                <a:spcPct val="100000"/>
              </a:lnSpc>
              <a:spcBef>
                <a:spcPts val="0"/>
              </a:spcBef>
              <a:spcAft>
                <a:spcPts val="0"/>
              </a:spcAft>
              <a:buClr>
                <a:srgbClr val="000000"/>
              </a:buClr>
              <a:buSzPct val="25000"/>
              <a:buFont typeface="Helvetica Neue"/>
              <a:buNone/>
            </a:pPr>
            <a:endParaRPr sz="3000" b="1">
              <a:solidFill>
                <a:srgbClr val="A23A28"/>
              </a:solidFill>
              <a:latin typeface="Arial"/>
              <a:ea typeface="Arial"/>
              <a:cs typeface="Arial"/>
              <a:sym typeface="Arial"/>
            </a:endParaRPr>
          </a:p>
          <a:p>
            <a:pPr marL="0" marR="0" lvl="0" indent="0" algn="l" rtl="0">
              <a:lnSpc>
                <a:spcPct val="100000"/>
              </a:lnSpc>
              <a:spcBef>
                <a:spcPts val="0"/>
              </a:spcBef>
              <a:spcAft>
                <a:spcPts val="0"/>
              </a:spcAft>
              <a:buClr>
                <a:srgbClr val="323333"/>
              </a:buClr>
              <a:buSzPct val="25000"/>
              <a:buFont typeface="Arial"/>
              <a:buNone/>
            </a:pPr>
            <a:r>
              <a:rPr lang="en-US" sz="1800" b="0" i="0" u="sng" strike="noStrike" cap="none">
                <a:solidFill>
                  <a:schemeClr val="hlink"/>
                </a:solidFill>
                <a:latin typeface="Arial"/>
                <a:ea typeface="Arial"/>
                <a:cs typeface="Arial"/>
                <a:sym typeface="Arial"/>
                <a:hlinkClick r:id="rId3"/>
              </a:rPr>
              <a:t>Health Quality Ontario</a:t>
            </a:r>
            <a:r>
              <a:rPr lang="en-US" sz="1800" b="0" i="0" u="none" strike="noStrike" cap="none">
                <a:solidFill>
                  <a:srgbClr val="000000"/>
                </a:solidFill>
                <a:latin typeface="Arial"/>
                <a:ea typeface="Arial"/>
                <a:cs typeface="Arial"/>
                <a:sym typeface="Arial"/>
              </a:rPr>
              <a:t>.</a:t>
            </a:r>
          </a:p>
        </p:txBody>
      </p:sp>
      <p:sp>
        <p:nvSpPr>
          <p:cNvPr id="531" name="Shape 531"/>
          <p:cNvSpPr txBox="1">
            <a:spLocks noGrp="1"/>
          </p:cNvSpPr>
          <p:nvPr>
            <p:ph type="body" idx="4294967295"/>
          </p:nvPr>
        </p:nvSpPr>
        <p:spPr>
          <a:xfrm>
            <a:off x="199025" y="2624050"/>
            <a:ext cx="8358300" cy="3650700"/>
          </a:xfrm>
          <a:prstGeom prst="rect">
            <a:avLst/>
          </a:prstGeom>
          <a:noFill/>
          <a:ln>
            <a:noFill/>
          </a:ln>
        </p:spPr>
        <p:txBody>
          <a:bodyPr lIns="35725" tIns="35725" rIns="35725" bIns="35725" anchor="ctr" anchorCtr="0">
            <a:noAutofit/>
          </a:bodyPr>
          <a:lstStyle/>
          <a:p>
            <a:pPr marL="114300" marR="0" lvl="0" indent="-139700" algn="l" rtl="0">
              <a:lnSpc>
                <a:spcPct val="200000"/>
              </a:lnSpc>
              <a:spcBef>
                <a:spcPts val="0"/>
              </a:spcBef>
              <a:spcAft>
                <a:spcPts val="0"/>
              </a:spcAft>
              <a:buClr>
                <a:srgbClr val="000000"/>
              </a:buClr>
              <a:buSzPct val="100000"/>
              <a:buFont typeface="Arial"/>
              <a:buChar char="•"/>
            </a:pPr>
            <a:r>
              <a:rPr lang="en-US" sz="1200" b="0" i="0" u="none" strike="noStrike" cap="none">
                <a:solidFill>
                  <a:srgbClr val="000000"/>
                </a:solidFill>
                <a:latin typeface="Arial"/>
                <a:ea typeface="Arial"/>
                <a:cs typeface="Arial"/>
                <a:sym typeface="Arial"/>
              </a:rPr>
              <a:t>Bariatric surgery generally is effective for sustained weight loss of </a:t>
            </a:r>
            <a:r>
              <a:rPr lang="en-US" sz="1400" b="1" i="1" u="none" strike="noStrike" cap="none">
                <a:solidFill>
                  <a:srgbClr val="A61C00"/>
                </a:solidFill>
                <a:latin typeface="Arial"/>
                <a:ea typeface="Arial"/>
                <a:cs typeface="Arial"/>
                <a:sym typeface="Arial"/>
              </a:rPr>
              <a:t>about 16%</a:t>
            </a:r>
            <a:r>
              <a:rPr lang="en-US" sz="1200" b="0" i="0" u="none" strike="noStrike" cap="none">
                <a:solidFill>
                  <a:srgbClr val="000000"/>
                </a:solidFill>
                <a:latin typeface="Arial"/>
                <a:ea typeface="Arial"/>
                <a:cs typeface="Arial"/>
                <a:sym typeface="Arial"/>
              </a:rPr>
              <a:t> for people with</a:t>
            </a:r>
            <a:r>
              <a:rPr lang="en-US" sz="1200" b="0" i="1" u="none" strike="noStrike" cap="none">
                <a:solidFill>
                  <a:srgbClr val="1155CC"/>
                </a:solidFill>
                <a:latin typeface="Arial"/>
                <a:ea typeface="Arial"/>
                <a:cs typeface="Arial"/>
                <a:sym typeface="Arial"/>
              </a:rPr>
              <a:t> BMIs of </a:t>
            </a:r>
            <a:r>
              <a:rPr lang="en-US" sz="1300" b="0" i="1" u="none" strike="noStrike" cap="none">
                <a:solidFill>
                  <a:srgbClr val="1155CC"/>
                </a:solidFill>
                <a:latin typeface="Arial"/>
                <a:ea typeface="Arial"/>
                <a:cs typeface="Arial"/>
                <a:sym typeface="Arial"/>
              </a:rPr>
              <a:t>at least 40 kg/m(2) or at least 35 kg/m(2) with comorbid</a:t>
            </a:r>
            <a:r>
              <a:rPr lang="en-US" sz="1300" b="0" i="1" u="none" strike="noStrike" cap="none">
                <a:solidFill>
                  <a:srgbClr val="000000"/>
                </a:solidFill>
                <a:latin typeface="Arial"/>
                <a:ea typeface="Arial"/>
                <a:cs typeface="Arial"/>
                <a:sym typeface="Arial"/>
              </a:rPr>
              <a:t> </a:t>
            </a:r>
            <a:r>
              <a:rPr lang="en-US" sz="1300" b="0" i="0" u="none" strike="noStrike" cap="none">
                <a:solidFill>
                  <a:srgbClr val="000000"/>
                </a:solidFill>
                <a:latin typeface="Arial"/>
                <a:ea typeface="Arial"/>
                <a:cs typeface="Arial"/>
                <a:sym typeface="Arial"/>
              </a:rPr>
              <a:t>conditions</a:t>
            </a:r>
            <a:r>
              <a:rPr lang="en-US" sz="1200" b="0" i="0" u="none" strike="noStrike" cap="none">
                <a:solidFill>
                  <a:srgbClr val="000000"/>
                </a:solidFill>
                <a:latin typeface="Arial"/>
                <a:ea typeface="Arial"/>
                <a:cs typeface="Arial"/>
                <a:sym typeface="Arial"/>
              </a:rPr>
              <a:t> (including diabetes, high lipid levels, and hypertension)</a:t>
            </a:r>
          </a:p>
          <a:p>
            <a:pPr marL="114300" marR="0" lvl="0" indent="-107950" algn="l" rtl="0">
              <a:lnSpc>
                <a:spcPct val="200000"/>
              </a:lnSpc>
              <a:spcBef>
                <a:spcPts val="0"/>
              </a:spcBef>
              <a:spcAft>
                <a:spcPts val="0"/>
              </a:spcAft>
              <a:buClr>
                <a:srgbClr val="000000"/>
              </a:buClr>
              <a:buSzPct val="58333"/>
              <a:buFont typeface="Arial"/>
              <a:buNone/>
            </a:pPr>
            <a:endParaRPr sz="1200" b="0" i="0" u="none" strike="noStrike" cap="none">
              <a:solidFill>
                <a:srgbClr val="000000"/>
              </a:solidFill>
              <a:latin typeface="Arial"/>
              <a:ea typeface="Arial"/>
              <a:cs typeface="Arial"/>
              <a:sym typeface="Arial"/>
            </a:endParaRPr>
          </a:p>
          <a:p>
            <a:pPr marL="114300" marR="0" lvl="0" indent="-139700" algn="l" rtl="0">
              <a:lnSpc>
                <a:spcPct val="200000"/>
              </a:lnSpc>
              <a:spcBef>
                <a:spcPts val="0"/>
              </a:spcBef>
              <a:spcAft>
                <a:spcPts val="0"/>
              </a:spcAft>
              <a:buClr>
                <a:srgbClr val="000000"/>
              </a:buClr>
              <a:buSzPct val="100000"/>
              <a:buFont typeface="Arial"/>
              <a:buChar char="•"/>
            </a:pPr>
            <a:r>
              <a:rPr lang="en-US" sz="1200" b="0" i="0" u="none" strike="noStrike" cap="none">
                <a:solidFill>
                  <a:srgbClr val="000000"/>
                </a:solidFill>
                <a:latin typeface="Arial"/>
                <a:ea typeface="Arial"/>
                <a:cs typeface="Arial"/>
                <a:sym typeface="Arial"/>
              </a:rPr>
              <a:t>Regarding specific procedures, </a:t>
            </a:r>
            <a:r>
              <a:rPr lang="en-US" sz="1200" b="1" i="0" u="none" strike="noStrike" cap="none">
                <a:solidFill>
                  <a:srgbClr val="CC4125"/>
                </a:solidFill>
                <a:latin typeface="Arial"/>
                <a:ea typeface="Arial"/>
                <a:cs typeface="Arial"/>
                <a:sym typeface="Arial"/>
              </a:rPr>
              <a:t>there is evidence that malabsorptive techniques are better than other banding techniques for weight loss and resolution of comorbid illnesses</a:t>
            </a:r>
            <a:r>
              <a:rPr lang="en-US" sz="1200" b="0" i="0" u="none" strike="noStrike" cap="none">
                <a:solidFill>
                  <a:srgbClr val="000000"/>
                </a:solidFill>
                <a:latin typeface="Arial"/>
                <a:ea typeface="Arial"/>
                <a:cs typeface="Arial"/>
                <a:sym typeface="Arial"/>
              </a:rPr>
              <a:t>. However, there are no published prospective, long-term, direct comparisons of these techniques available.   </a:t>
            </a:r>
          </a:p>
          <a:p>
            <a:pPr marL="114300" marR="0" lvl="0" indent="-107950" algn="l" rtl="0">
              <a:lnSpc>
                <a:spcPct val="200000"/>
              </a:lnSpc>
              <a:spcBef>
                <a:spcPts val="0"/>
              </a:spcBef>
              <a:spcAft>
                <a:spcPts val="0"/>
              </a:spcAft>
              <a:buClr>
                <a:srgbClr val="000000"/>
              </a:buClr>
              <a:buSzPct val="58333"/>
              <a:buFont typeface="Arial"/>
              <a:buNone/>
            </a:pPr>
            <a:endParaRPr sz="1200" b="0" i="0" u="none" strike="noStrike" cap="none">
              <a:solidFill>
                <a:srgbClr val="000000"/>
              </a:solidFill>
              <a:latin typeface="Arial"/>
              <a:ea typeface="Arial"/>
              <a:cs typeface="Arial"/>
              <a:sym typeface="Arial"/>
            </a:endParaRPr>
          </a:p>
          <a:p>
            <a:pPr marL="114300" marR="0" lvl="0" indent="-139700" algn="l" rtl="0">
              <a:lnSpc>
                <a:spcPct val="200000"/>
              </a:lnSpc>
              <a:spcBef>
                <a:spcPts val="0"/>
              </a:spcBef>
              <a:spcAft>
                <a:spcPts val="0"/>
              </a:spcAft>
              <a:buClr>
                <a:srgbClr val="000000"/>
              </a:buClr>
              <a:buSzPct val="100000"/>
              <a:buFont typeface="Arial"/>
              <a:buChar char="•"/>
            </a:pPr>
            <a:r>
              <a:rPr lang="en-US" sz="1200" b="0" i="0" u="none" strike="noStrike" cap="none">
                <a:solidFill>
                  <a:srgbClr val="000000"/>
                </a:solidFill>
                <a:latin typeface="Arial"/>
                <a:ea typeface="Arial"/>
                <a:cs typeface="Arial"/>
                <a:sym typeface="Arial"/>
              </a:rPr>
              <a:t>A decision-analysis model showed </a:t>
            </a:r>
            <a:r>
              <a:rPr lang="en-US" sz="1400" b="1" i="0" u="none" strike="noStrike" cap="none">
                <a:solidFill>
                  <a:srgbClr val="38761D"/>
                </a:solidFill>
                <a:latin typeface="Arial"/>
                <a:ea typeface="Arial"/>
                <a:cs typeface="Arial"/>
                <a:sym typeface="Arial"/>
              </a:rPr>
              <a:t>bariatric surgery results in increased life expectancy</a:t>
            </a:r>
            <a:r>
              <a:rPr lang="en-US" sz="1200" b="0" i="0" u="none" strike="noStrike" cap="none">
                <a:solidFill>
                  <a:srgbClr val="000000"/>
                </a:solidFill>
                <a:latin typeface="Arial"/>
                <a:ea typeface="Arial"/>
                <a:cs typeface="Arial"/>
                <a:sym typeface="Arial"/>
              </a:rPr>
              <a:t> in morbidly obese patients when compared to diet and exercise.</a:t>
            </a:r>
          </a:p>
          <a:p>
            <a:pPr marL="114300" marR="0" lvl="0" indent="-139700" algn="l" rtl="0">
              <a:lnSpc>
                <a:spcPct val="200000"/>
              </a:lnSpc>
              <a:spcBef>
                <a:spcPts val="0"/>
              </a:spcBef>
              <a:spcAft>
                <a:spcPts val="0"/>
              </a:spcAft>
              <a:buClr>
                <a:srgbClr val="000000"/>
              </a:buClr>
              <a:buSzPct val="100000"/>
              <a:buFont typeface="Arial"/>
              <a:buChar char="•"/>
            </a:pPr>
            <a:r>
              <a:rPr lang="en-US" sz="1200" b="0" i="0" u="none" strike="noStrike" cap="none">
                <a:solidFill>
                  <a:srgbClr val="000000"/>
                </a:solidFill>
                <a:latin typeface="Arial"/>
                <a:ea typeface="Arial"/>
                <a:cs typeface="Arial"/>
                <a:sym typeface="Arial"/>
              </a:rPr>
              <a:t>A cost-effectiveness model showed bariatric surgery is </a:t>
            </a:r>
            <a:r>
              <a:rPr lang="en-US" sz="1400" b="1" i="0" u="none" strike="noStrike" cap="none">
                <a:solidFill>
                  <a:srgbClr val="A64D79"/>
                </a:solidFill>
                <a:latin typeface="Arial"/>
                <a:ea typeface="Arial"/>
                <a:cs typeface="Arial"/>
                <a:sym typeface="Arial"/>
              </a:rPr>
              <a:t>cost-effective relative to nonsurgical management.</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a:spLocks noGrp="1"/>
          </p:cNvSpPr>
          <p:nvPr>
            <p:ph type="title"/>
          </p:nvPr>
        </p:nvSpPr>
        <p:spPr>
          <a:xfrm>
            <a:off x="426127" y="408371"/>
            <a:ext cx="8260672" cy="1039426"/>
          </a:xfrm>
          <a:prstGeom prst="rect">
            <a:avLst/>
          </a:prstGeom>
          <a:noFill/>
          <a:ln>
            <a:noFill/>
          </a:ln>
        </p:spPr>
        <p:txBody>
          <a:bodyPr lIns="91425" tIns="45700" rIns="91425" bIns="45700" anchor="ctr" anchorCtr="0">
            <a:noAutofit/>
          </a:bodyPr>
          <a:lstStyle/>
          <a:p>
            <a:pPr marL="0" marR="0" lvl="0" indent="0" algn="ctr" rtl="1">
              <a:spcBef>
                <a:spcPts val="0"/>
              </a:spcBef>
              <a:buClr>
                <a:srgbClr val="6B7C72"/>
              </a:buClr>
              <a:buSzPct val="25000"/>
              <a:buFont typeface="Book Antiqua"/>
              <a:buNone/>
            </a:pPr>
            <a:r>
              <a:rPr lang="en-US" sz="3500" b="0" i="0" u="none" strike="noStrike" cap="none">
                <a:solidFill>
                  <a:srgbClr val="6B7C72"/>
                </a:solidFill>
                <a:latin typeface="Book Antiqua"/>
                <a:ea typeface="Book Antiqua"/>
                <a:cs typeface="Book Antiqua"/>
                <a:sym typeface="Book Antiqua"/>
              </a:rPr>
              <a:t>REFERENCES </a:t>
            </a:r>
          </a:p>
        </p:txBody>
      </p:sp>
      <p:sp>
        <p:nvSpPr>
          <p:cNvPr id="537" name="Shape 537"/>
          <p:cNvSpPr txBox="1">
            <a:spLocks noGrp="1"/>
          </p:cNvSpPr>
          <p:nvPr>
            <p:ph type="body" idx="1"/>
          </p:nvPr>
        </p:nvSpPr>
        <p:spPr>
          <a:xfrm>
            <a:off x="457200" y="1752600"/>
            <a:ext cx="8229600" cy="4373563"/>
          </a:xfrm>
          <a:prstGeom prst="rect">
            <a:avLst/>
          </a:prstGeom>
          <a:noFill/>
          <a:ln>
            <a:noFill/>
          </a:ln>
        </p:spPr>
        <p:txBody>
          <a:bodyPr lIns="91425" tIns="45700" rIns="91425" bIns="45700" anchor="t" anchorCtr="0">
            <a:noAutofit/>
          </a:bodyPr>
          <a:lstStyle/>
          <a:p>
            <a:pPr marL="88900" lvl="0" indent="-152400" rtl="0">
              <a:spcBef>
                <a:spcPts val="0"/>
              </a:spcBef>
              <a:buClr>
                <a:srgbClr val="A61C00"/>
              </a:buClr>
              <a:buSzPct val="100000"/>
              <a:buFont typeface="Helvetica Neue"/>
            </a:pPr>
            <a:r>
              <a:rPr lang="en-US" sz="1800">
                <a:solidFill>
                  <a:srgbClr val="A61C00"/>
                </a:solidFill>
                <a:latin typeface="Helvetica Neue"/>
                <a:ea typeface="Helvetica Neue"/>
                <a:cs typeface="Helvetica Neue"/>
                <a:sym typeface="Helvetica Neue"/>
              </a:rPr>
              <a:t>American family physician organisation</a:t>
            </a:r>
          </a:p>
          <a:p>
            <a:pPr marL="0" lvl="0" indent="0" rtl="0">
              <a:spcBef>
                <a:spcPts val="0"/>
              </a:spcBef>
              <a:buClr>
                <a:srgbClr val="232323"/>
              </a:buClr>
              <a:buSzPct val="25000"/>
              <a:buFont typeface="Arial"/>
              <a:buNone/>
            </a:pPr>
            <a:endParaRPr sz="1800">
              <a:solidFill>
                <a:srgbClr val="A61C00"/>
              </a:solidFill>
              <a:latin typeface="Helvetica Neue"/>
              <a:ea typeface="Helvetica Neue"/>
              <a:cs typeface="Helvetica Neue"/>
              <a:sym typeface="Helvetica Neue"/>
            </a:endParaRPr>
          </a:p>
          <a:p>
            <a:pPr marL="88900" lvl="0" indent="-152400" rtl="0">
              <a:spcBef>
                <a:spcPts val="0"/>
              </a:spcBef>
              <a:buClr>
                <a:srgbClr val="A61C00"/>
              </a:buClr>
              <a:buSzPct val="100000"/>
              <a:buFont typeface="Helvetica Neue"/>
            </a:pPr>
            <a:r>
              <a:rPr lang="en-US" sz="1800">
                <a:solidFill>
                  <a:srgbClr val="A61C00"/>
                </a:solidFill>
                <a:latin typeface="Helvetica Neue"/>
                <a:ea typeface="Helvetica Neue"/>
                <a:cs typeface="Helvetica Neue"/>
                <a:sym typeface="Helvetica Neue"/>
              </a:rPr>
              <a:t>Shaw K, Gennat H, O'Rourke P, Del Mar C. Exercise for overweight or obesity. Cochrane Database Syst Rev. 2006;(4):CD003817....</a:t>
            </a:r>
          </a:p>
          <a:p>
            <a:pPr marL="88900" lvl="0" indent="-95250" rtl="0">
              <a:spcBef>
                <a:spcPts val="0"/>
              </a:spcBef>
              <a:buClr>
                <a:srgbClr val="232323"/>
              </a:buClr>
              <a:buSzPct val="50000"/>
              <a:buFont typeface="Helvetica Neue"/>
              <a:buNone/>
            </a:pPr>
            <a:endParaRPr sz="1800">
              <a:solidFill>
                <a:srgbClr val="A61C00"/>
              </a:solidFill>
              <a:latin typeface="Helvetica Neue"/>
              <a:ea typeface="Helvetica Neue"/>
              <a:cs typeface="Helvetica Neue"/>
              <a:sym typeface="Helvetica Neue"/>
            </a:endParaRPr>
          </a:p>
          <a:p>
            <a:pPr marL="88900" lvl="0" indent="-152400" rtl="0">
              <a:lnSpc>
                <a:spcPct val="200000"/>
              </a:lnSpc>
              <a:spcBef>
                <a:spcPts val="0"/>
              </a:spcBef>
              <a:buClr>
                <a:srgbClr val="A61C00"/>
              </a:buClr>
              <a:buSzPct val="100000"/>
              <a:buFont typeface="Helvetica Neue"/>
            </a:pPr>
            <a:r>
              <a:rPr lang="en-US" sz="1800">
                <a:solidFill>
                  <a:srgbClr val="A61C00"/>
                </a:solidFill>
                <a:latin typeface="Helvetica Neue"/>
                <a:ea typeface="Helvetica Neue"/>
                <a:cs typeface="Helvetica Neue"/>
                <a:sym typeface="Helvetica Neue"/>
              </a:rPr>
              <a:t>NZHTA REPORT August 2004 Volume 7 Number 6</a:t>
            </a:r>
          </a:p>
          <a:p>
            <a:pPr marL="88900" lvl="0" indent="-152400" rtl="0">
              <a:lnSpc>
                <a:spcPct val="200000"/>
              </a:lnSpc>
              <a:spcBef>
                <a:spcPts val="0"/>
              </a:spcBef>
              <a:buClr>
                <a:srgbClr val="A61C00"/>
              </a:buClr>
              <a:buSzPct val="100000"/>
              <a:buFont typeface="Helvetica Neue"/>
            </a:pPr>
            <a:r>
              <a:rPr lang="en-US" sz="1800">
                <a:solidFill>
                  <a:srgbClr val="A61C00"/>
                </a:solidFill>
                <a:latin typeface="Helvetica Neue"/>
                <a:ea typeface="Helvetica Neue"/>
                <a:cs typeface="Helvetica Neue"/>
                <a:sym typeface="Helvetica Neue"/>
              </a:rPr>
              <a:t>https://www.nice.org.uk/guidance/cg189/chapter/1-recommendations</a:t>
            </a:r>
          </a:p>
          <a:p>
            <a:pPr marL="88900" lvl="0" indent="-152400" rtl="0">
              <a:lnSpc>
                <a:spcPct val="200000"/>
              </a:lnSpc>
              <a:spcBef>
                <a:spcPts val="0"/>
              </a:spcBef>
              <a:buClr>
                <a:srgbClr val="A61C00"/>
              </a:buClr>
              <a:buSzPct val="100000"/>
              <a:buFont typeface="Helvetica Neue"/>
            </a:pPr>
            <a:r>
              <a:rPr lang="en-US" sz="1800">
                <a:solidFill>
                  <a:srgbClr val="A61C00"/>
                </a:solidFill>
                <a:latin typeface="Helvetica Neue"/>
                <a:ea typeface="Helvetica Neue"/>
                <a:cs typeface="Helvetica Neue"/>
                <a:sym typeface="Helvetica Neue"/>
              </a:rPr>
              <a:t>PUBMED</a:t>
            </a:r>
          </a:p>
          <a:p>
            <a:pPr marL="342900" marR="0" lvl="0" indent="-228600" algn="l" rtl="0">
              <a:spcBef>
                <a:spcPts val="0"/>
              </a:spcBef>
              <a:buClr>
                <a:schemeClr val="accent1"/>
              </a:buClr>
              <a:buSzPct val="100000"/>
              <a:buFont typeface="Arial"/>
              <a:buNone/>
            </a:pPr>
            <a:endParaRPr>
              <a:solidFill>
                <a:srgbClr val="A61C00"/>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txBox="1">
            <a:spLocks noGrp="1"/>
          </p:cNvSpPr>
          <p:nvPr>
            <p:ph type="title"/>
          </p:nvPr>
        </p:nvSpPr>
        <p:spPr>
          <a:xfrm>
            <a:off x="-28751" y="3055575"/>
            <a:ext cx="9221400" cy="1295400"/>
          </a:xfrm>
          <a:prstGeom prst="rect">
            <a:avLst/>
          </a:prstGeom>
          <a:noFill/>
          <a:ln>
            <a:noFill/>
          </a:ln>
        </p:spPr>
        <p:txBody>
          <a:bodyPr lIns="91425" tIns="45700" rIns="91425" bIns="45700" anchor="b" anchorCtr="0">
            <a:noAutofit/>
          </a:bodyPr>
          <a:lstStyle/>
          <a:p>
            <a:pPr marL="0" marR="0" lvl="0" indent="0" algn="ctr" rtl="0">
              <a:spcBef>
                <a:spcPts val="0"/>
              </a:spcBef>
              <a:buClr>
                <a:srgbClr val="0C0C0C"/>
              </a:buClr>
              <a:buSzPct val="25000"/>
              <a:buFont typeface="Book Antiqua"/>
              <a:buNone/>
            </a:pPr>
            <a:r>
              <a:rPr lang="en-US" sz="3000">
                <a:solidFill>
                  <a:srgbClr val="0C0C0C"/>
                </a:solidFill>
              </a:rPr>
              <a:t>Role of Schools, Medical Students and Health Professionals in the Community</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p:nvPr/>
        </p:nvSpPr>
        <p:spPr>
          <a:xfrm>
            <a:off x="861750" y="2243700"/>
            <a:ext cx="7420500" cy="3123900"/>
          </a:xfrm>
          <a:prstGeom prst="rect">
            <a:avLst/>
          </a:prstGeom>
          <a:noFill/>
          <a:ln>
            <a:noFill/>
          </a:ln>
        </p:spPr>
        <p:txBody>
          <a:bodyPr lIns="91425" tIns="91425" rIns="91425" bIns="91425" anchor="t" anchorCtr="0">
            <a:noAutofit/>
          </a:bodyPr>
          <a:lstStyle/>
          <a:p>
            <a:pPr lvl="0">
              <a:spcBef>
                <a:spcPts val="0"/>
              </a:spcBef>
              <a:buNone/>
            </a:pPr>
            <a:r>
              <a:rPr lang="en-US" sz="1800">
                <a:latin typeface="Calibri"/>
                <a:ea typeface="Calibri"/>
                <a:cs typeface="Calibri"/>
                <a:sym typeface="Calibri"/>
              </a:rPr>
              <a:t>Obese adolescent females </a:t>
            </a:r>
            <a:r>
              <a:rPr lang="en-US" sz="1800" b="1">
                <a:solidFill>
                  <a:srgbClr val="A61C00"/>
                </a:solidFill>
                <a:latin typeface="Calibri"/>
                <a:ea typeface="Calibri"/>
                <a:cs typeface="Calibri"/>
                <a:sym typeface="Calibri"/>
              </a:rPr>
              <a:t>demonstrated significantly lower levels of self-esteem</a:t>
            </a:r>
            <a:r>
              <a:rPr lang="en-US" sz="1800">
                <a:latin typeface="Calibri"/>
                <a:ea typeface="Calibri"/>
                <a:cs typeface="Calibri"/>
                <a:sym typeface="Calibri"/>
              </a:rPr>
              <a:t>, which led to sadness, loneliness, and high-risk behaviors, such as smoking or alcohol consumption (Strauss, 2000). </a:t>
            </a:r>
          </a:p>
          <a:p>
            <a:pPr lvl="0">
              <a:spcBef>
                <a:spcPts val="0"/>
              </a:spcBef>
              <a:buNone/>
            </a:pPr>
            <a:endParaRPr sz="1800">
              <a:latin typeface="Calibri"/>
              <a:ea typeface="Calibri"/>
              <a:cs typeface="Calibri"/>
              <a:sym typeface="Calibri"/>
            </a:endParaRPr>
          </a:p>
          <a:p>
            <a:pPr lvl="0">
              <a:spcBef>
                <a:spcPts val="0"/>
              </a:spcBef>
              <a:buNone/>
            </a:pPr>
            <a:r>
              <a:rPr lang="en-US" sz="1800">
                <a:latin typeface="Calibri"/>
                <a:ea typeface="Calibri"/>
                <a:cs typeface="Calibri"/>
                <a:sym typeface="Calibri"/>
              </a:rPr>
              <a:t>The effects of childhood obesity do not stop at physical and psychological outcomes: Recent research indicates that childhood obesity may also affect </a:t>
            </a:r>
            <a:r>
              <a:rPr lang="en-US" sz="1800" b="1">
                <a:solidFill>
                  <a:srgbClr val="A61C00"/>
                </a:solidFill>
                <a:latin typeface="Calibri"/>
                <a:ea typeface="Calibri"/>
                <a:cs typeface="Calibri"/>
                <a:sym typeface="Calibri"/>
              </a:rPr>
              <a:t>cognition and therefore academic achievement</a:t>
            </a:r>
            <a:r>
              <a:rPr lang="en-US" sz="1800">
                <a:latin typeface="Calibri"/>
                <a:ea typeface="Calibri"/>
                <a:cs typeface="Calibri"/>
                <a:sym typeface="Calibri"/>
              </a:rPr>
              <a:t> (Yau et al., 2012).</a:t>
            </a:r>
          </a:p>
        </p:txBody>
      </p:sp>
      <p:sp>
        <p:nvSpPr>
          <p:cNvPr id="548" name="Shape 548"/>
          <p:cNvSpPr txBox="1"/>
          <p:nvPr/>
        </p:nvSpPr>
        <p:spPr>
          <a:xfrm>
            <a:off x="1478100" y="430850"/>
            <a:ext cx="6187800" cy="789900"/>
          </a:xfrm>
          <a:prstGeom prst="rect">
            <a:avLst/>
          </a:prstGeom>
          <a:noFill/>
          <a:ln w="28575" cap="flat" cmpd="sng">
            <a:solidFill>
              <a:srgbClr val="0000FF"/>
            </a:solidFill>
            <a:prstDash val="solid"/>
            <a:round/>
            <a:headEnd type="none" w="med" len="med"/>
            <a:tailEnd type="none" w="med" len="med"/>
          </a:ln>
        </p:spPr>
        <p:txBody>
          <a:bodyPr lIns="91425" tIns="91425" rIns="91425" bIns="91425" anchor="t" anchorCtr="0">
            <a:noAutofit/>
          </a:bodyPr>
          <a:lstStyle/>
          <a:p>
            <a:pPr lvl="0" algn="ctr">
              <a:spcBef>
                <a:spcPts val="0"/>
              </a:spcBef>
              <a:buNone/>
            </a:pPr>
            <a:r>
              <a:rPr lang="en-US" sz="2400" b="1">
                <a:solidFill>
                  <a:srgbClr val="A61C00"/>
                </a:solidFill>
              </a:rPr>
              <a:t>Role of School in Preventing Childhood and Adolescent Obesity </a:t>
            </a:r>
          </a:p>
        </p:txBody>
      </p:sp>
      <p:pic>
        <p:nvPicPr>
          <p:cNvPr id="549" name="Shape 549"/>
          <p:cNvPicPr preferRelativeResize="0"/>
          <p:nvPr/>
        </p:nvPicPr>
        <p:blipFill>
          <a:blip r:embed="rId3">
            <a:alphaModFix/>
          </a:blip>
          <a:stretch>
            <a:fillRect/>
          </a:stretch>
        </p:blipFill>
        <p:spPr>
          <a:xfrm>
            <a:off x="1546525" y="4536099"/>
            <a:ext cx="6050950" cy="1998749"/>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736456" y="3200399"/>
            <a:ext cx="7696199" cy="1295401"/>
          </a:xfrm>
          <a:prstGeom prst="rect">
            <a:avLst/>
          </a:prstGeom>
          <a:noFill/>
          <a:ln>
            <a:noFill/>
          </a:ln>
        </p:spPr>
        <p:txBody>
          <a:bodyPr lIns="91425" tIns="45700" rIns="91425" bIns="45700" anchor="b" anchorCtr="0">
            <a:noAutofit/>
          </a:bodyPr>
          <a:lstStyle/>
          <a:p>
            <a:pPr marL="0" marR="0" lvl="0" indent="0" algn="ctr" rtl="0">
              <a:spcBef>
                <a:spcPts val="0"/>
              </a:spcBef>
              <a:buClr>
                <a:srgbClr val="0C0C0C"/>
              </a:buClr>
              <a:buSzPct val="25000"/>
              <a:buFont typeface="Book Antiqua"/>
              <a:buNone/>
            </a:pPr>
            <a:r>
              <a:rPr lang="en-US" sz="4000" b="0" i="0" u="none" strike="noStrike" cap="none">
                <a:solidFill>
                  <a:srgbClr val="0C0C0C"/>
                </a:solidFill>
                <a:latin typeface="Book Antiqua"/>
                <a:ea typeface="Book Antiqua"/>
                <a:cs typeface="Book Antiqua"/>
                <a:sym typeface="Book Antiqua"/>
              </a:rPr>
              <a:t>DEFINITION AND PREVALENCE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Shape 554"/>
          <p:cNvSpPr txBox="1"/>
          <p:nvPr/>
        </p:nvSpPr>
        <p:spPr>
          <a:xfrm>
            <a:off x="658275" y="1628550"/>
            <a:ext cx="7731900" cy="4667700"/>
          </a:xfrm>
          <a:prstGeom prst="rect">
            <a:avLst/>
          </a:prstGeom>
          <a:noFill/>
          <a:ln>
            <a:noFill/>
          </a:ln>
        </p:spPr>
        <p:txBody>
          <a:bodyPr lIns="91425" tIns="91425" rIns="91425" bIns="91425" anchor="t" anchorCtr="0">
            <a:noAutofit/>
          </a:bodyPr>
          <a:lstStyle/>
          <a:p>
            <a:pPr lvl="0" rtl="0">
              <a:lnSpc>
                <a:spcPct val="115000"/>
              </a:lnSpc>
              <a:spcBef>
                <a:spcPts val="800"/>
              </a:spcBef>
              <a:buNone/>
            </a:pPr>
            <a:r>
              <a:rPr lang="en-US" sz="1800">
                <a:solidFill>
                  <a:schemeClr val="dk1"/>
                </a:solidFill>
                <a:latin typeface="Calibri"/>
                <a:ea typeface="Calibri"/>
                <a:cs typeface="Calibri"/>
                <a:sym typeface="Calibri"/>
              </a:rPr>
              <a:t>1- Serving healthy choices in the lunchroom with adequate calories and nutrients.</a:t>
            </a:r>
          </a:p>
          <a:p>
            <a:pPr lvl="0" rtl="0">
              <a:lnSpc>
                <a:spcPct val="115000"/>
              </a:lnSpc>
              <a:spcBef>
                <a:spcPts val="800"/>
              </a:spcBef>
              <a:buNone/>
            </a:pPr>
            <a:r>
              <a:rPr lang="en-US" sz="1800">
                <a:solidFill>
                  <a:schemeClr val="dk1"/>
                </a:solidFill>
                <a:latin typeface="Calibri"/>
                <a:ea typeface="Calibri"/>
                <a:cs typeface="Calibri"/>
                <a:sym typeface="Calibri"/>
              </a:rPr>
              <a:t>2- Healthy meal should have increased vegetables, fruit, and whole grains; and curbed sodium, saturated fat, and trans fat.</a:t>
            </a:r>
          </a:p>
          <a:p>
            <a:pPr lvl="0" rtl="0">
              <a:lnSpc>
                <a:spcPct val="115000"/>
              </a:lnSpc>
              <a:spcBef>
                <a:spcPts val="800"/>
              </a:spcBef>
              <a:buClr>
                <a:schemeClr val="dk1"/>
              </a:buClr>
              <a:buSzPct val="61111"/>
              <a:buFont typeface="Arial"/>
              <a:buNone/>
            </a:pPr>
            <a:r>
              <a:rPr lang="en-US" sz="1800">
                <a:solidFill>
                  <a:schemeClr val="dk1"/>
                </a:solidFill>
                <a:latin typeface="Calibri"/>
                <a:ea typeface="Calibri"/>
                <a:cs typeface="Calibri"/>
                <a:sym typeface="Calibri"/>
              </a:rPr>
              <a:t>3- Limiting availability and marketing of unhealthful foods and sugary drinks.</a:t>
            </a:r>
          </a:p>
          <a:p>
            <a:pPr lvl="0">
              <a:spcBef>
                <a:spcPts val="0"/>
              </a:spcBef>
              <a:buNone/>
            </a:pPr>
            <a:endParaRPr sz="1800"/>
          </a:p>
        </p:txBody>
      </p:sp>
      <p:sp>
        <p:nvSpPr>
          <p:cNvPr id="555" name="Shape 555"/>
          <p:cNvSpPr txBox="1"/>
          <p:nvPr/>
        </p:nvSpPr>
        <p:spPr>
          <a:xfrm>
            <a:off x="466875" y="256525"/>
            <a:ext cx="7923300" cy="1149000"/>
          </a:xfrm>
          <a:prstGeom prst="rect">
            <a:avLst/>
          </a:prstGeom>
          <a:noFill/>
          <a:ln w="3810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b="1">
                <a:solidFill>
                  <a:srgbClr val="A61C00"/>
                </a:solidFill>
              </a:rPr>
              <a:t>Role of School in Preventing Childhood and Adolescent Obesity </a:t>
            </a:r>
          </a:p>
        </p:txBody>
      </p:sp>
      <p:pic>
        <p:nvPicPr>
          <p:cNvPr id="556" name="Shape 556"/>
          <p:cNvPicPr preferRelativeResize="0"/>
          <p:nvPr/>
        </p:nvPicPr>
        <p:blipFill>
          <a:blip r:embed="rId3">
            <a:alphaModFix/>
          </a:blip>
          <a:stretch>
            <a:fillRect/>
          </a:stretch>
        </p:blipFill>
        <p:spPr>
          <a:xfrm>
            <a:off x="658275" y="4248850"/>
            <a:ext cx="3458924" cy="2380250"/>
          </a:xfrm>
          <a:prstGeom prst="rect">
            <a:avLst/>
          </a:prstGeom>
          <a:noFill/>
          <a:ln>
            <a:noFill/>
          </a:ln>
        </p:spPr>
      </p:pic>
      <p:pic>
        <p:nvPicPr>
          <p:cNvPr id="557" name="Shape 557"/>
          <p:cNvPicPr preferRelativeResize="0"/>
          <p:nvPr/>
        </p:nvPicPr>
        <p:blipFill>
          <a:blip r:embed="rId4">
            <a:alphaModFix/>
          </a:blip>
          <a:stretch>
            <a:fillRect/>
          </a:stretch>
        </p:blipFill>
        <p:spPr>
          <a:xfrm>
            <a:off x="4715625" y="4248850"/>
            <a:ext cx="3403200" cy="2380250"/>
          </a:xfrm>
          <a:prstGeom prst="rect">
            <a:avLst/>
          </a:prstGeom>
          <a:noFill/>
          <a:ln>
            <a:noFill/>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Shape 562"/>
          <p:cNvSpPr txBox="1"/>
          <p:nvPr/>
        </p:nvSpPr>
        <p:spPr>
          <a:xfrm>
            <a:off x="526625" y="598425"/>
            <a:ext cx="8150700" cy="804300"/>
          </a:xfrm>
          <a:prstGeom prst="rect">
            <a:avLst/>
          </a:prstGeom>
          <a:noFill/>
          <a:ln>
            <a:noFill/>
          </a:ln>
        </p:spPr>
        <p:txBody>
          <a:bodyPr lIns="91425" tIns="91425" rIns="91425" bIns="91425" anchor="t" anchorCtr="0">
            <a:noAutofit/>
          </a:bodyPr>
          <a:lstStyle/>
          <a:p>
            <a:pPr lvl="0" rtl="0">
              <a:lnSpc>
                <a:spcPct val="115000"/>
              </a:lnSpc>
              <a:spcBef>
                <a:spcPts val="700"/>
              </a:spcBef>
              <a:buNone/>
            </a:pPr>
            <a:r>
              <a:rPr lang="en-US" sz="3200">
                <a:solidFill>
                  <a:schemeClr val="dk1"/>
                </a:solidFill>
                <a:latin typeface="Calibri"/>
                <a:ea typeface="Calibri"/>
                <a:cs typeface="Calibri"/>
                <a:sym typeface="Calibri"/>
              </a:rPr>
              <a:t> </a:t>
            </a:r>
          </a:p>
        </p:txBody>
      </p:sp>
      <p:sp>
        <p:nvSpPr>
          <p:cNvPr id="563" name="Shape 563"/>
          <p:cNvSpPr txBox="1"/>
          <p:nvPr/>
        </p:nvSpPr>
        <p:spPr>
          <a:xfrm>
            <a:off x="658425" y="1603775"/>
            <a:ext cx="7540200" cy="3000000"/>
          </a:xfrm>
          <a:prstGeom prst="rect">
            <a:avLst/>
          </a:prstGeom>
          <a:noFill/>
          <a:ln>
            <a:noFill/>
          </a:ln>
        </p:spPr>
        <p:txBody>
          <a:bodyPr lIns="91425" tIns="91425" rIns="91425" bIns="91425" anchor="ctr" anchorCtr="0">
            <a:noAutofit/>
          </a:bodyPr>
          <a:lstStyle/>
          <a:p>
            <a:pPr lvl="0" rtl="0">
              <a:lnSpc>
                <a:spcPct val="115000"/>
              </a:lnSpc>
              <a:spcBef>
                <a:spcPts val="700"/>
              </a:spcBef>
              <a:buNone/>
            </a:pPr>
            <a:r>
              <a:rPr lang="en-US" sz="1800">
                <a:latin typeface="Calibri"/>
                <a:ea typeface="Calibri"/>
                <a:cs typeface="Calibri"/>
                <a:sym typeface="Calibri"/>
              </a:rPr>
              <a:t>4-Provide nutritional education to the students through developmentally appropriate, culturally relevant, fun, participatory activities that involve social learning strategies.</a:t>
            </a:r>
          </a:p>
          <a:p>
            <a:pPr lvl="0" rtl="0">
              <a:lnSpc>
                <a:spcPct val="115000"/>
              </a:lnSpc>
              <a:spcBef>
                <a:spcPts val="800"/>
              </a:spcBef>
              <a:buNone/>
            </a:pPr>
            <a:r>
              <a:rPr lang="en-US" sz="1800">
                <a:solidFill>
                  <a:schemeClr val="dk1"/>
                </a:solidFill>
                <a:latin typeface="Calibri"/>
                <a:ea typeface="Calibri"/>
                <a:cs typeface="Calibri"/>
                <a:sym typeface="Calibri"/>
              </a:rPr>
              <a:t>5- Offering opportunities for physical activity.                                                           Schools should ensure that all children and youth participate in a minimum of 30 minutes of moderate to vigorous physical activity during the school day in a regular fashion.</a:t>
            </a:r>
          </a:p>
        </p:txBody>
      </p:sp>
      <p:sp>
        <p:nvSpPr>
          <p:cNvPr id="564" name="Shape 564"/>
          <p:cNvSpPr txBox="1"/>
          <p:nvPr/>
        </p:nvSpPr>
        <p:spPr>
          <a:xfrm>
            <a:off x="466875" y="256525"/>
            <a:ext cx="7923300" cy="1149000"/>
          </a:xfrm>
          <a:prstGeom prst="rect">
            <a:avLst/>
          </a:prstGeom>
          <a:noFill/>
          <a:ln w="38100" cap="flat" cmpd="sng">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b="1">
                <a:solidFill>
                  <a:srgbClr val="A61C00"/>
                </a:solidFill>
              </a:rPr>
              <a:t>Role of School in Preventing Childhood and Adolescent Obesity </a:t>
            </a:r>
          </a:p>
        </p:txBody>
      </p:sp>
      <p:pic>
        <p:nvPicPr>
          <p:cNvPr id="565" name="Shape 565"/>
          <p:cNvPicPr preferRelativeResize="0"/>
          <p:nvPr/>
        </p:nvPicPr>
        <p:blipFill>
          <a:blip r:embed="rId3">
            <a:alphaModFix/>
          </a:blip>
          <a:stretch>
            <a:fillRect/>
          </a:stretch>
        </p:blipFill>
        <p:spPr>
          <a:xfrm>
            <a:off x="526625" y="4416400"/>
            <a:ext cx="3746149" cy="2381749"/>
          </a:xfrm>
          <a:prstGeom prst="rect">
            <a:avLst/>
          </a:prstGeom>
          <a:noFill/>
          <a:ln>
            <a:noFill/>
          </a:ln>
        </p:spPr>
      </p:pic>
      <p:pic>
        <p:nvPicPr>
          <p:cNvPr id="566" name="Shape 566"/>
          <p:cNvPicPr preferRelativeResize="0"/>
          <p:nvPr/>
        </p:nvPicPr>
        <p:blipFill>
          <a:blip r:embed="rId4">
            <a:alphaModFix/>
          </a:blip>
          <a:stretch>
            <a:fillRect/>
          </a:stretch>
        </p:blipFill>
        <p:spPr>
          <a:xfrm>
            <a:off x="4453300" y="4416400"/>
            <a:ext cx="3840925" cy="2441599"/>
          </a:xfrm>
          <a:prstGeom prst="rect">
            <a:avLst/>
          </a:prstGeom>
          <a:noFill/>
          <a:ln>
            <a:noFill/>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Shape 571"/>
          <p:cNvSpPr txBox="1"/>
          <p:nvPr/>
        </p:nvSpPr>
        <p:spPr>
          <a:xfrm>
            <a:off x="742075" y="263250"/>
            <a:ext cx="7767600" cy="1005300"/>
          </a:xfrm>
          <a:prstGeom prst="rect">
            <a:avLst/>
          </a:prstGeom>
          <a:noFill/>
          <a:ln w="38100" cap="flat" cmpd="sng">
            <a:solidFill>
              <a:srgbClr val="0000FF"/>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US" sz="2400" b="1">
                <a:solidFill>
                  <a:srgbClr val="A61C00"/>
                </a:solidFill>
              </a:rPr>
              <a:t>Role of Medical Students and Health Professionals in the Community  </a:t>
            </a:r>
          </a:p>
          <a:p>
            <a:pPr lvl="0">
              <a:spcBef>
                <a:spcPts val="0"/>
              </a:spcBef>
              <a:buNone/>
            </a:pPr>
            <a:endParaRPr sz="4000">
              <a:solidFill>
                <a:schemeClr val="dk1"/>
              </a:solidFill>
              <a:latin typeface="Calibri"/>
              <a:ea typeface="Calibri"/>
              <a:cs typeface="Calibri"/>
              <a:sym typeface="Calibri"/>
            </a:endParaRPr>
          </a:p>
        </p:txBody>
      </p:sp>
      <p:sp>
        <p:nvSpPr>
          <p:cNvPr id="572" name="Shape 572"/>
          <p:cNvSpPr txBox="1"/>
          <p:nvPr/>
        </p:nvSpPr>
        <p:spPr>
          <a:xfrm>
            <a:off x="562525" y="1771350"/>
            <a:ext cx="6894000" cy="804300"/>
          </a:xfrm>
          <a:prstGeom prst="rect">
            <a:avLst/>
          </a:prstGeom>
          <a:noFill/>
          <a:ln>
            <a:noFill/>
          </a:ln>
        </p:spPr>
        <p:txBody>
          <a:bodyPr lIns="91425" tIns="91425" rIns="91425" bIns="91425" anchor="t" anchorCtr="0">
            <a:noAutofit/>
          </a:bodyPr>
          <a:lstStyle/>
          <a:p>
            <a:pPr lvl="0" rtl="0">
              <a:lnSpc>
                <a:spcPct val="115000"/>
              </a:lnSpc>
              <a:spcBef>
                <a:spcPts val="800"/>
              </a:spcBef>
              <a:buClr>
                <a:schemeClr val="dk1"/>
              </a:buClr>
              <a:buSzPct val="42307"/>
              <a:buFont typeface="Arial"/>
              <a:buNone/>
            </a:pPr>
            <a:r>
              <a:rPr lang="en-US" sz="2600" b="1" u="sng">
                <a:solidFill>
                  <a:srgbClr val="A61C00"/>
                </a:solidFill>
                <a:latin typeface="Calibri"/>
                <a:ea typeface="Calibri"/>
                <a:cs typeface="Calibri"/>
                <a:sym typeface="Calibri"/>
              </a:rPr>
              <a:t>Healthcare Professionals as Advocates</a:t>
            </a:r>
          </a:p>
          <a:p>
            <a:pPr lvl="0" rtl="0">
              <a:lnSpc>
                <a:spcPct val="115000"/>
              </a:lnSpc>
              <a:spcBef>
                <a:spcPts val="800"/>
              </a:spcBef>
              <a:buNone/>
            </a:pPr>
            <a:r>
              <a:rPr lang="en-US" sz="2400">
                <a:solidFill>
                  <a:schemeClr val="dk1"/>
                </a:solidFill>
                <a:latin typeface="Calibri"/>
                <a:ea typeface="Calibri"/>
                <a:cs typeface="Calibri"/>
                <a:sym typeface="Calibri"/>
              </a:rPr>
              <a:t>             </a:t>
            </a:r>
          </a:p>
        </p:txBody>
      </p:sp>
      <p:sp>
        <p:nvSpPr>
          <p:cNvPr id="573" name="Shape 573"/>
          <p:cNvSpPr txBox="1"/>
          <p:nvPr/>
        </p:nvSpPr>
        <p:spPr>
          <a:xfrm>
            <a:off x="1148975" y="2327900"/>
            <a:ext cx="7492200" cy="1699500"/>
          </a:xfrm>
          <a:prstGeom prst="rect">
            <a:avLst/>
          </a:prstGeom>
          <a:noFill/>
          <a:ln>
            <a:noFill/>
          </a:ln>
        </p:spPr>
        <p:txBody>
          <a:bodyPr lIns="91425" tIns="91425" rIns="91425" bIns="91425" anchor="t" anchorCtr="0">
            <a:noAutofit/>
          </a:bodyPr>
          <a:lstStyle/>
          <a:p>
            <a:pPr lvl="0" rtl="0">
              <a:lnSpc>
                <a:spcPct val="115000"/>
              </a:lnSpc>
              <a:spcBef>
                <a:spcPts val="800"/>
              </a:spcBef>
              <a:buClr>
                <a:schemeClr val="dk1"/>
              </a:buClr>
              <a:buSzPct val="45833"/>
              <a:buFont typeface="Arial"/>
              <a:buNone/>
            </a:pPr>
            <a:r>
              <a:rPr lang="en-US" sz="2400">
                <a:solidFill>
                  <a:schemeClr val="dk1"/>
                </a:solidFill>
                <a:latin typeface="Calibri"/>
                <a:ea typeface="Calibri"/>
                <a:cs typeface="Calibri"/>
                <a:sym typeface="Calibri"/>
              </a:rPr>
              <a:t>Serve as leaders and role models, within one’s practice and community, to encourage healthy changes in physical activity, nutrition, and the built environment. </a:t>
            </a:r>
          </a:p>
          <a:p>
            <a:pPr lvl="0">
              <a:spcBef>
                <a:spcPts val="0"/>
              </a:spcBef>
              <a:buClr>
                <a:schemeClr val="dk1"/>
              </a:buClr>
              <a:buFont typeface="Arial"/>
              <a:buNone/>
            </a:pPr>
            <a:endParaRPr sz="2400">
              <a:solidFill>
                <a:schemeClr val="dk1"/>
              </a:solidFill>
              <a:latin typeface="Calibri"/>
              <a:ea typeface="Calibri"/>
              <a:cs typeface="Calibri"/>
              <a:sym typeface="Calibri"/>
            </a:endParaRPr>
          </a:p>
          <a:p>
            <a:pPr lvl="0">
              <a:spcBef>
                <a:spcPts val="0"/>
              </a:spcBef>
              <a:buNone/>
            </a:pPr>
            <a:endParaRPr/>
          </a:p>
        </p:txBody>
      </p:sp>
      <p:pic>
        <p:nvPicPr>
          <p:cNvPr id="574" name="Shape 574"/>
          <p:cNvPicPr preferRelativeResize="0"/>
          <p:nvPr/>
        </p:nvPicPr>
        <p:blipFill>
          <a:blip r:embed="rId3">
            <a:alphaModFix/>
          </a:blip>
          <a:stretch>
            <a:fillRect/>
          </a:stretch>
        </p:blipFill>
        <p:spPr>
          <a:xfrm>
            <a:off x="2106450" y="3967575"/>
            <a:ext cx="4236875" cy="2783100"/>
          </a:xfrm>
          <a:prstGeom prst="rect">
            <a:avLst/>
          </a:prstGeom>
          <a:noFill/>
          <a:ln>
            <a:noFill/>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Shape 579"/>
          <p:cNvSpPr txBox="1"/>
          <p:nvPr/>
        </p:nvSpPr>
        <p:spPr>
          <a:xfrm>
            <a:off x="861750" y="1615750"/>
            <a:ext cx="7145100" cy="718200"/>
          </a:xfrm>
          <a:prstGeom prst="rect">
            <a:avLst/>
          </a:prstGeom>
          <a:noFill/>
          <a:ln>
            <a:noFill/>
          </a:ln>
        </p:spPr>
        <p:txBody>
          <a:bodyPr lIns="91425" tIns="91425" rIns="91425" bIns="91425" anchor="t" anchorCtr="0">
            <a:noAutofit/>
          </a:bodyPr>
          <a:lstStyle/>
          <a:p>
            <a:pPr lvl="0">
              <a:spcBef>
                <a:spcPts val="0"/>
              </a:spcBef>
              <a:buNone/>
            </a:pPr>
            <a:r>
              <a:rPr lang="en-US" sz="2100" b="1">
                <a:solidFill>
                  <a:srgbClr val="5EAF2C"/>
                </a:solidFill>
                <a:latin typeface="Calibri"/>
                <a:ea typeface="Calibri"/>
                <a:cs typeface="Calibri"/>
                <a:sym typeface="Calibri"/>
              </a:rPr>
              <a:t>A recent study in the Lancet, showed that :</a:t>
            </a:r>
          </a:p>
          <a:p>
            <a:pPr lvl="0">
              <a:spcBef>
                <a:spcPts val="0"/>
              </a:spcBef>
              <a:buNone/>
            </a:pPr>
            <a:endParaRPr sz="1800">
              <a:solidFill>
                <a:schemeClr val="dk1"/>
              </a:solidFill>
              <a:latin typeface="Calibri"/>
              <a:ea typeface="Calibri"/>
              <a:cs typeface="Calibri"/>
              <a:sym typeface="Calibri"/>
            </a:endParaRPr>
          </a:p>
          <a:p>
            <a:pPr lvl="0">
              <a:spcBef>
                <a:spcPts val="0"/>
              </a:spcBef>
              <a:buNone/>
            </a:pPr>
            <a:endParaRPr sz="1800">
              <a:solidFill>
                <a:schemeClr val="dk1"/>
              </a:solidFill>
              <a:latin typeface="Calibri"/>
              <a:ea typeface="Calibri"/>
              <a:cs typeface="Calibri"/>
              <a:sym typeface="Calibri"/>
            </a:endParaRPr>
          </a:p>
        </p:txBody>
      </p:sp>
      <p:sp>
        <p:nvSpPr>
          <p:cNvPr id="580" name="Shape 580"/>
          <p:cNvSpPr txBox="1"/>
          <p:nvPr/>
        </p:nvSpPr>
        <p:spPr>
          <a:xfrm>
            <a:off x="742075" y="263250"/>
            <a:ext cx="7767600" cy="1005300"/>
          </a:xfrm>
          <a:prstGeom prst="rect">
            <a:avLst/>
          </a:prstGeom>
          <a:noFill/>
          <a:ln w="38100" cap="flat" cmpd="sng">
            <a:solidFill>
              <a:srgbClr val="0000FF"/>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US" sz="2400" b="1">
                <a:solidFill>
                  <a:srgbClr val="A61C00"/>
                </a:solidFill>
              </a:rPr>
              <a:t>Role of Medical Students and Health Professionals in the Community  </a:t>
            </a:r>
          </a:p>
          <a:p>
            <a:pPr lvl="0" rtl="0">
              <a:spcBef>
                <a:spcPts val="0"/>
              </a:spcBef>
              <a:buNone/>
            </a:pPr>
            <a:endParaRPr sz="4000">
              <a:solidFill>
                <a:schemeClr val="dk1"/>
              </a:solidFill>
              <a:latin typeface="Calibri"/>
              <a:ea typeface="Calibri"/>
              <a:cs typeface="Calibri"/>
              <a:sym typeface="Calibri"/>
            </a:endParaRPr>
          </a:p>
        </p:txBody>
      </p:sp>
      <p:sp>
        <p:nvSpPr>
          <p:cNvPr id="581" name="Shape 581"/>
          <p:cNvSpPr txBox="1"/>
          <p:nvPr/>
        </p:nvSpPr>
        <p:spPr>
          <a:xfrm>
            <a:off x="1376250" y="2190250"/>
            <a:ext cx="6630600" cy="2238000"/>
          </a:xfrm>
          <a:prstGeom prst="rect">
            <a:avLst/>
          </a:prstGeom>
          <a:noFill/>
          <a:ln>
            <a:noFill/>
          </a:ln>
        </p:spPr>
        <p:txBody>
          <a:bodyPr lIns="91425" tIns="91425" rIns="91425" bIns="91425" anchor="t" anchorCtr="0">
            <a:noAutofit/>
          </a:bodyPr>
          <a:lstStyle/>
          <a:p>
            <a:pPr lvl="0">
              <a:spcBef>
                <a:spcPts val="0"/>
              </a:spcBef>
              <a:buNone/>
            </a:pPr>
            <a:r>
              <a:rPr lang="en-US" sz="1800">
                <a:solidFill>
                  <a:schemeClr val="dk1"/>
                </a:solidFill>
                <a:latin typeface="Calibri"/>
                <a:ea typeface="Calibri"/>
                <a:cs typeface="Calibri"/>
                <a:sym typeface="Calibri"/>
              </a:rPr>
              <a:t>1- Most doctors are </a:t>
            </a:r>
            <a:r>
              <a:rPr lang="en-US" sz="1800" b="1" u="sng">
                <a:solidFill>
                  <a:srgbClr val="CC4125"/>
                </a:solidFill>
                <a:latin typeface="Calibri"/>
                <a:ea typeface="Calibri"/>
                <a:cs typeface="Calibri"/>
                <a:sym typeface="Calibri"/>
              </a:rPr>
              <a:t>more reluctant to do some screening tests</a:t>
            </a:r>
            <a:r>
              <a:rPr lang="en-US" sz="1800">
                <a:solidFill>
                  <a:schemeClr val="dk1"/>
                </a:solidFill>
                <a:latin typeface="Calibri"/>
                <a:ea typeface="Calibri"/>
                <a:cs typeface="Calibri"/>
                <a:sym typeface="Calibri"/>
              </a:rPr>
              <a:t> in patients with obesity</a:t>
            </a:r>
            <a:r>
              <a:rPr lang="en-US" sz="1800">
                <a:solidFill>
                  <a:srgbClr val="CC4125"/>
                </a:solidFill>
                <a:latin typeface="Calibri"/>
                <a:ea typeface="Calibri"/>
                <a:cs typeface="Calibri"/>
                <a:sym typeface="Calibri"/>
              </a:rPr>
              <a:t> </a:t>
            </a:r>
            <a:r>
              <a:rPr lang="en-US" sz="1800" b="1">
                <a:solidFill>
                  <a:srgbClr val="CC4125"/>
                </a:solidFill>
                <a:latin typeface="Calibri"/>
                <a:ea typeface="Calibri"/>
                <a:cs typeface="Calibri"/>
                <a:sym typeface="Calibri"/>
              </a:rPr>
              <a:t>than providing them education</a:t>
            </a:r>
            <a:r>
              <a:rPr lang="en-US" sz="1800">
                <a:solidFill>
                  <a:schemeClr val="dk1"/>
                </a:solidFill>
                <a:latin typeface="Calibri"/>
                <a:ea typeface="Calibri"/>
                <a:cs typeface="Calibri"/>
                <a:sym typeface="Calibri"/>
              </a:rPr>
              <a:t> about health.</a:t>
            </a:r>
          </a:p>
          <a:p>
            <a:pPr lvl="0">
              <a:spcBef>
                <a:spcPts val="0"/>
              </a:spcBef>
              <a:buClr>
                <a:srgbClr val="000000"/>
              </a:buClr>
              <a:buFont typeface="Arial"/>
              <a:buNone/>
            </a:pPr>
            <a:endParaRPr sz="1800">
              <a:solidFill>
                <a:schemeClr val="dk1"/>
              </a:solidFill>
              <a:latin typeface="Calibri"/>
              <a:ea typeface="Calibri"/>
              <a:cs typeface="Calibri"/>
              <a:sym typeface="Calibri"/>
            </a:endParaRPr>
          </a:p>
          <a:p>
            <a:pPr lvl="0">
              <a:spcBef>
                <a:spcPts val="0"/>
              </a:spcBef>
              <a:buClr>
                <a:schemeClr val="dk1"/>
              </a:buClr>
              <a:buSzPct val="61111"/>
              <a:buFont typeface="Arial"/>
              <a:buNone/>
            </a:pPr>
            <a:r>
              <a:rPr lang="en-US" sz="1800">
                <a:solidFill>
                  <a:schemeClr val="dk1"/>
                </a:solidFill>
                <a:latin typeface="Calibri"/>
                <a:ea typeface="Calibri"/>
                <a:cs typeface="Calibri"/>
                <a:sym typeface="Calibri"/>
              </a:rPr>
              <a:t>2-Obese patients </a:t>
            </a:r>
            <a:r>
              <a:rPr lang="en-US" sz="1800" b="1">
                <a:solidFill>
                  <a:srgbClr val="CC4125"/>
                </a:solidFill>
                <a:latin typeface="Calibri"/>
                <a:ea typeface="Calibri"/>
                <a:cs typeface="Calibri"/>
                <a:sym typeface="Calibri"/>
              </a:rPr>
              <a:t>receive lower quality of health care </a:t>
            </a:r>
            <a:r>
              <a:rPr lang="en-US" sz="1800">
                <a:solidFill>
                  <a:schemeClr val="dk1"/>
                </a:solidFill>
                <a:latin typeface="Calibri"/>
                <a:ea typeface="Calibri"/>
                <a:cs typeface="Calibri"/>
                <a:sym typeface="Calibri"/>
              </a:rPr>
              <a:t>due to </a:t>
            </a:r>
            <a:r>
              <a:rPr lang="en-US" sz="1800" b="1" i="1" u="sng">
                <a:solidFill>
                  <a:schemeClr val="dk1"/>
                </a:solidFill>
                <a:latin typeface="Calibri"/>
                <a:ea typeface="Calibri"/>
                <a:cs typeface="Calibri"/>
                <a:sym typeface="Calibri"/>
              </a:rPr>
              <a:t>weight bias</a:t>
            </a:r>
            <a:r>
              <a:rPr lang="en-US" sz="1800">
                <a:solidFill>
                  <a:schemeClr val="dk1"/>
                </a:solidFill>
                <a:latin typeface="Calibri"/>
                <a:ea typeface="Calibri"/>
                <a:cs typeface="Calibri"/>
                <a:sym typeface="Calibri"/>
              </a:rPr>
              <a:t> by their healthcare providers.  </a:t>
            </a:r>
          </a:p>
          <a:p>
            <a:pPr lvl="0">
              <a:spcBef>
                <a:spcPts val="0"/>
              </a:spcBef>
              <a:buNone/>
            </a:pPr>
            <a:endParaRPr/>
          </a:p>
        </p:txBody>
      </p:sp>
      <p:pic>
        <p:nvPicPr>
          <p:cNvPr id="582" name="Shape 582"/>
          <p:cNvPicPr preferRelativeResize="0"/>
          <p:nvPr/>
        </p:nvPicPr>
        <p:blipFill>
          <a:blip r:embed="rId3">
            <a:alphaModFix/>
          </a:blip>
          <a:stretch>
            <a:fillRect/>
          </a:stretch>
        </p:blipFill>
        <p:spPr>
          <a:xfrm>
            <a:off x="4733175" y="3458924"/>
            <a:ext cx="4233699" cy="3210774"/>
          </a:xfrm>
          <a:prstGeom prst="rect">
            <a:avLst/>
          </a:prstGeom>
          <a:noFill/>
          <a:ln>
            <a:noFill/>
          </a:ln>
        </p:spPr>
      </p:pic>
      <p:pic>
        <p:nvPicPr>
          <p:cNvPr id="583" name="Shape 583"/>
          <p:cNvPicPr preferRelativeResize="0"/>
          <p:nvPr/>
        </p:nvPicPr>
        <p:blipFill>
          <a:blip r:embed="rId4">
            <a:alphaModFix/>
          </a:blip>
          <a:stretch>
            <a:fillRect/>
          </a:stretch>
        </p:blipFill>
        <p:spPr>
          <a:xfrm>
            <a:off x="562525" y="3942050"/>
            <a:ext cx="3865850" cy="2546050"/>
          </a:xfrm>
          <a:prstGeom prst="rect">
            <a:avLst/>
          </a:prstGeom>
          <a:noFill/>
          <a:ln>
            <a:noFill/>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Shape 588"/>
          <p:cNvSpPr txBox="1"/>
          <p:nvPr/>
        </p:nvSpPr>
        <p:spPr>
          <a:xfrm>
            <a:off x="430875" y="1460175"/>
            <a:ext cx="7971000" cy="3303300"/>
          </a:xfrm>
          <a:prstGeom prst="rect">
            <a:avLst/>
          </a:prstGeom>
          <a:noFill/>
          <a:ln>
            <a:noFill/>
          </a:ln>
        </p:spPr>
        <p:txBody>
          <a:bodyPr lIns="91425" tIns="91425" rIns="91425" bIns="91425" anchor="t" anchorCtr="0">
            <a:noAutofit/>
          </a:bodyPr>
          <a:lstStyle/>
          <a:p>
            <a:pPr lvl="0">
              <a:spcBef>
                <a:spcPts val="0"/>
              </a:spcBef>
              <a:buNone/>
            </a:pPr>
            <a:r>
              <a:rPr lang="en-US" sz="2400" b="1">
                <a:solidFill>
                  <a:srgbClr val="00B050"/>
                </a:solidFill>
                <a:latin typeface="Calibri"/>
                <a:ea typeface="Calibri"/>
                <a:cs typeface="Calibri"/>
                <a:sym typeface="Calibri"/>
              </a:rPr>
              <a:t>Require training in obesity prevention and lifestyle counseling, such as</a:t>
            </a:r>
            <a:r>
              <a:rPr lang="en-US" sz="2400">
                <a:solidFill>
                  <a:srgbClr val="00B050"/>
                </a:solidFill>
                <a:latin typeface="Calibri"/>
                <a:ea typeface="Calibri"/>
                <a:cs typeface="Calibri"/>
                <a:sym typeface="Calibri"/>
              </a:rPr>
              <a:t> :</a:t>
            </a:r>
          </a:p>
          <a:p>
            <a:pPr lvl="0" rtl="0">
              <a:lnSpc>
                <a:spcPct val="115000"/>
              </a:lnSpc>
              <a:spcBef>
                <a:spcPts val="800"/>
              </a:spcBef>
              <a:buClr>
                <a:schemeClr val="dk1"/>
              </a:buClr>
              <a:buSzPct val="45833"/>
              <a:buFont typeface="Arial"/>
              <a:buNone/>
            </a:pPr>
            <a:r>
              <a:rPr lang="en-US" sz="2400">
                <a:solidFill>
                  <a:schemeClr val="dk1"/>
                </a:solidFill>
                <a:latin typeface="Calibri"/>
                <a:ea typeface="Calibri"/>
                <a:cs typeface="Calibri"/>
                <a:sym typeface="Calibri"/>
              </a:rPr>
              <a:t>•Interpreting BMI percentile for age</a:t>
            </a:r>
          </a:p>
          <a:p>
            <a:pPr lvl="0" rtl="0">
              <a:lnSpc>
                <a:spcPct val="115000"/>
              </a:lnSpc>
              <a:spcBef>
                <a:spcPts val="800"/>
              </a:spcBef>
              <a:buClr>
                <a:schemeClr val="dk1"/>
              </a:buClr>
              <a:buSzPct val="45833"/>
              <a:buFont typeface="Arial"/>
              <a:buNone/>
            </a:pPr>
            <a:r>
              <a:rPr lang="en-US" sz="2400">
                <a:solidFill>
                  <a:schemeClr val="dk1"/>
                </a:solidFill>
                <a:latin typeface="Calibri"/>
                <a:ea typeface="Calibri"/>
                <a:cs typeface="Calibri"/>
                <a:sym typeface="Calibri"/>
              </a:rPr>
              <a:t>•Counseling on nutrition and physical activity</a:t>
            </a:r>
          </a:p>
          <a:p>
            <a:pPr lvl="0" rtl="0">
              <a:lnSpc>
                <a:spcPct val="115000"/>
              </a:lnSpc>
              <a:spcBef>
                <a:spcPts val="800"/>
              </a:spcBef>
              <a:buClr>
                <a:schemeClr val="dk1"/>
              </a:buClr>
              <a:buSzPct val="45833"/>
              <a:buFont typeface="Arial"/>
              <a:buNone/>
            </a:pPr>
            <a:r>
              <a:rPr lang="en-US" sz="2400">
                <a:solidFill>
                  <a:schemeClr val="dk1"/>
                </a:solidFill>
                <a:latin typeface="Calibri"/>
                <a:ea typeface="Calibri"/>
                <a:cs typeface="Calibri"/>
                <a:sym typeface="Calibri"/>
              </a:rPr>
              <a:t>•Motivational interviewing skills</a:t>
            </a:r>
          </a:p>
          <a:p>
            <a:pPr lvl="0">
              <a:spcBef>
                <a:spcPts val="0"/>
              </a:spcBef>
              <a:buNone/>
            </a:pPr>
            <a:endParaRPr sz="2400">
              <a:latin typeface="Calibri"/>
              <a:ea typeface="Calibri"/>
              <a:cs typeface="Calibri"/>
              <a:sym typeface="Calibri"/>
            </a:endParaRPr>
          </a:p>
        </p:txBody>
      </p:sp>
      <p:sp>
        <p:nvSpPr>
          <p:cNvPr id="589" name="Shape 589"/>
          <p:cNvSpPr txBox="1"/>
          <p:nvPr/>
        </p:nvSpPr>
        <p:spPr>
          <a:xfrm>
            <a:off x="742075" y="263250"/>
            <a:ext cx="7767600" cy="1005300"/>
          </a:xfrm>
          <a:prstGeom prst="rect">
            <a:avLst/>
          </a:prstGeom>
          <a:noFill/>
          <a:ln w="38100" cap="flat" cmpd="sng">
            <a:solidFill>
              <a:srgbClr val="0000FF"/>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US" sz="2400" b="1">
                <a:solidFill>
                  <a:srgbClr val="A61C00"/>
                </a:solidFill>
              </a:rPr>
              <a:t>Role of Medical Students and Health Professionals in the Community  </a:t>
            </a:r>
          </a:p>
          <a:p>
            <a:pPr lvl="0" rtl="0">
              <a:spcBef>
                <a:spcPts val="0"/>
              </a:spcBef>
              <a:buNone/>
            </a:pPr>
            <a:endParaRPr sz="4000">
              <a:solidFill>
                <a:schemeClr val="dk1"/>
              </a:solidFill>
              <a:latin typeface="Calibri"/>
              <a:ea typeface="Calibri"/>
              <a:cs typeface="Calibri"/>
              <a:sym typeface="Calibri"/>
            </a:endParaRPr>
          </a:p>
        </p:txBody>
      </p:sp>
      <p:pic>
        <p:nvPicPr>
          <p:cNvPr id="590" name="Shape 590"/>
          <p:cNvPicPr preferRelativeResize="0"/>
          <p:nvPr/>
        </p:nvPicPr>
        <p:blipFill>
          <a:blip r:embed="rId3">
            <a:alphaModFix/>
          </a:blip>
          <a:stretch>
            <a:fillRect/>
          </a:stretch>
        </p:blipFill>
        <p:spPr>
          <a:xfrm>
            <a:off x="5131325" y="3686325"/>
            <a:ext cx="3378350" cy="2764749"/>
          </a:xfrm>
          <a:prstGeom prst="rect">
            <a:avLst/>
          </a:prstGeom>
          <a:noFill/>
          <a:ln>
            <a:noFill/>
          </a:ln>
        </p:spPr>
      </p:pic>
      <p:pic>
        <p:nvPicPr>
          <p:cNvPr id="591" name="Shape 591"/>
          <p:cNvPicPr preferRelativeResize="0"/>
          <p:nvPr/>
        </p:nvPicPr>
        <p:blipFill>
          <a:blip r:embed="rId4">
            <a:alphaModFix/>
          </a:blip>
          <a:stretch>
            <a:fillRect/>
          </a:stretch>
        </p:blipFill>
        <p:spPr>
          <a:xfrm>
            <a:off x="670250" y="3865850"/>
            <a:ext cx="3438199" cy="2585224"/>
          </a:xfrm>
          <a:prstGeom prst="rect">
            <a:avLst/>
          </a:prstGeom>
          <a:noFill/>
          <a:ln>
            <a:noFill/>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Shape 596"/>
          <p:cNvSpPr txBox="1"/>
          <p:nvPr/>
        </p:nvSpPr>
        <p:spPr>
          <a:xfrm>
            <a:off x="418900" y="1543950"/>
            <a:ext cx="6846000" cy="3853800"/>
          </a:xfrm>
          <a:prstGeom prst="rect">
            <a:avLst/>
          </a:prstGeom>
          <a:noFill/>
          <a:ln>
            <a:noFill/>
          </a:ln>
        </p:spPr>
        <p:txBody>
          <a:bodyPr lIns="91425" tIns="91425" rIns="91425" bIns="91425" anchor="t" anchorCtr="0">
            <a:noAutofit/>
          </a:bodyPr>
          <a:lstStyle/>
          <a:p>
            <a:pPr lvl="0" rtl="0">
              <a:lnSpc>
                <a:spcPct val="115000"/>
              </a:lnSpc>
              <a:spcBef>
                <a:spcPts val="800"/>
              </a:spcBef>
              <a:buClr>
                <a:schemeClr val="dk1"/>
              </a:buClr>
              <a:buSzPct val="45833"/>
              <a:buFont typeface="Arial"/>
              <a:buNone/>
            </a:pPr>
            <a:r>
              <a:rPr lang="en-US" sz="2400" b="1">
                <a:solidFill>
                  <a:srgbClr val="00B050"/>
                </a:solidFill>
                <a:latin typeface="Calibri"/>
                <a:ea typeface="Calibri"/>
                <a:cs typeface="Calibri"/>
                <a:sym typeface="Calibri"/>
              </a:rPr>
              <a:t>      </a:t>
            </a:r>
            <a:r>
              <a:rPr lang="en-US" sz="2400" b="1" u="sng">
                <a:solidFill>
                  <a:srgbClr val="00B050"/>
                </a:solidFill>
                <a:latin typeface="Calibri"/>
                <a:ea typeface="Calibri"/>
                <a:cs typeface="Calibri"/>
                <a:sym typeface="Calibri"/>
              </a:rPr>
              <a:t>Talking to Patients about Obesity</a:t>
            </a:r>
          </a:p>
          <a:p>
            <a:pPr lvl="0" rtl="0">
              <a:spcBef>
                <a:spcPts val="0"/>
              </a:spcBef>
              <a:buNone/>
            </a:pPr>
            <a:endParaRPr sz="2400">
              <a:latin typeface="Calibri"/>
              <a:ea typeface="Calibri"/>
              <a:cs typeface="Calibri"/>
              <a:sym typeface="Calibri"/>
            </a:endParaRPr>
          </a:p>
        </p:txBody>
      </p:sp>
      <p:sp>
        <p:nvSpPr>
          <p:cNvPr id="597" name="Shape 597"/>
          <p:cNvSpPr txBox="1"/>
          <p:nvPr/>
        </p:nvSpPr>
        <p:spPr>
          <a:xfrm>
            <a:off x="1376400" y="2078125"/>
            <a:ext cx="6846000" cy="2788800"/>
          </a:xfrm>
          <a:prstGeom prst="rect">
            <a:avLst/>
          </a:prstGeom>
          <a:noFill/>
          <a:ln>
            <a:noFill/>
          </a:ln>
        </p:spPr>
        <p:txBody>
          <a:bodyPr lIns="91425" tIns="91425" rIns="91425" bIns="91425" anchor="t" anchorCtr="0">
            <a:noAutofit/>
          </a:bodyPr>
          <a:lstStyle/>
          <a:p>
            <a:pPr lvl="0" rtl="0">
              <a:lnSpc>
                <a:spcPct val="115000"/>
              </a:lnSpc>
              <a:spcBef>
                <a:spcPts val="800"/>
              </a:spcBef>
              <a:buClr>
                <a:schemeClr val="dk1"/>
              </a:buClr>
              <a:buSzPct val="61111"/>
              <a:buFont typeface="Arial"/>
              <a:buNone/>
            </a:pPr>
            <a:r>
              <a:rPr lang="en-US" sz="1800">
                <a:solidFill>
                  <a:schemeClr val="dk1"/>
                </a:solidFill>
                <a:latin typeface="Calibri"/>
                <a:ea typeface="Calibri"/>
                <a:cs typeface="Calibri"/>
                <a:sym typeface="Calibri"/>
              </a:rPr>
              <a:t>A recent study found that overweight and obese adults who report that their  doctors have told them they are overweight are more likely to have accurate perceptions of their own weight and are also more likely to be interested in losing weight, and to have tried losing weight.</a:t>
            </a:r>
          </a:p>
          <a:p>
            <a:pPr lvl="0">
              <a:spcBef>
                <a:spcPts val="0"/>
              </a:spcBef>
              <a:buClr>
                <a:schemeClr val="dk1"/>
              </a:buClr>
              <a:buFont typeface="Arial"/>
              <a:buNone/>
            </a:pPr>
            <a:endParaRPr sz="1800">
              <a:solidFill>
                <a:schemeClr val="dk1"/>
              </a:solidFill>
              <a:latin typeface="Calibri"/>
              <a:ea typeface="Calibri"/>
              <a:cs typeface="Calibri"/>
              <a:sym typeface="Calibri"/>
            </a:endParaRPr>
          </a:p>
          <a:p>
            <a:pPr lvl="0">
              <a:spcBef>
                <a:spcPts val="0"/>
              </a:spcBef>
              <a:buNone/>
            </a:pPr>
            <a:endParaRPr sz="1800" b="1"/>
          </a:p>
        </p:txBody>
      </p:sp>
      <p:sp>
        <p:nvSpPr>
          <p:cNvPr id="598" name="Shape 598"/>
          <p:cNvSpPr txBox="1"/>
          <p:nvPr/>
        </p:nvSpPr>
        <p:spPr>
          <a:xfrm>
            <a:off x="742075" y="263250"/>
            <a:ext cx="7767600" cy="1005300"/>
          </a:xfrm>
          <a:prstGeom prst="rect">
            <a:avLst/>
          </a:prstGeom>
          <a:noFill/>
          <a:ln w="38100" cap="flat" cmpd="sng">
            <a:solidFill>
              <a:srgbClr val="0000FF"/>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US" sz="2400" b="1">
                <a:solidFill>
                  <a:srgbClr val="A61C00"/>
                </a:solidFill>
              </a:rPr>
              <a:t>Role of Medical Students and Health Professionals in the Community  </a:t>
            </a:r>
          </a:p>
          <a:p>
            <a:pPr lvl="0" rtl="0">
              <a:spcBef>
                <a:spcPts val="0"/>
              </a:spcBef>
              <a:buNone/>
            </a:pPr>
            <a:endParaRPr sz="4000">
              <a:solidFill>
                <a:schemeClr val="dk1"/>
              </a:solidFill>
              <a:latin typeface="Calibri"/>
              <a:ea typeface="Calibri"/>
              <a:cs typeface="Calibri"/>
              <a:sym typeface="Calibri"/>
            </a:endParaRPr>
          </a:p>
        </p:txBody>
      </p:sp>
      <p:pic>
        <p:nvPicPr>
          <p:cNvPr id="599" name="Shape 599"/>
          <p:cNvPicPr preferRelativeResize="0"/>
          <p:nvPr/>
        </p:nvPicPr>
        <p:blipFill>
          <a:blip r:embed="rId3">
            <a:alphaModFix/>
          </a:blip>
          <a:stretch>
            <a:fillRect/>
          </a:stretch>
        </p:blipFill>
        <p:spPr>
          <a:xfrm>
            <a:off x="5131325" y="3686325"/>
            <a:ext cx="3378350" cy="2764749"/>
          </a:xfrm>
          <a:prstGeom prst="rect">
            <a:avLst/>
          </a:prstGeom>
          <a:noFill/>
          <a:ln>
            <a:noFill/>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Shape 604"/>
          <p:cNvSpPr txBox="1"/>
          <p:nvPr/>
        </p:nvSpPr>
        <p:spPr>
          <a:xfrm>
            <a:off x="1424175" y="1891050"/>
            <a:ext cx="7336800" cy="804300"/>
          </a:xfrm>
          <a:prstGeom prst="rect">
            <a:avLst/>
          </a:prstGeom>
          <a:noFill/>
          <a:ln>
            <a:noFill/>
          </a:ln>
        </p:spPr>
        <p:txBody>
          <a:bodyPr lIns="91425" tIns="91425" rIns="91425" bIns="91425" anchor="t" anchorCtr="0">
            <a:noAutofit/>
          </a:bodyPr>
          <a:lstStyle/>
          <a:p>
            <a:pPr lvl="0">
              <a:spcBef>
                <a:spcPts val="0"/>
              </a:spcBef>
              <a:buNone/>
            </a:pPr>
            <a:r>
              <a:rPr lang="en-US" sz="2000">
                <a:solidFill>
                  <a:schemeClr val="dk1"/>
                </a:solidFill>
                <a:latin typeface="Calibri"/>
                <a:ea typeface="Calibri"/>
                <a:cs typeface="Calibri"/>
                <a:sym typeface="Calibri"/>
              </a:rPr>
              <a:t>1- Routinely measuring body mass index (BMI)</a:t>
            </a:r>
          </a:p>
          <a:p>
            <a:pPr lvl="0" rtl="0">
              <a:lnSpc>
                <a:spcPct val="115000"/>
              </a:lnSpc>
              <a:spcBef>
                <a:spcPts val="800"/>
              </a:spcBef>
              <a:buClr>
                <a:schemeClr val="dk1"/>
              </a:buClr>
              <a:buSzPct val="55000"/>
              <a:buFont typeface="Arial"/>
              <a:buNone/>
            </a:pPr>
            <a:r>
              <a:rPr lang="en-US" sz="2000">
                <a:solidFill>
                  <a:schemeClr val="dk1"/>
                </a:solidFill>
                <a:latin typeface="Calibri"/>
                <a:ea typeface="Calibri"/>
                <a:cs typeface="Calibri"/>
                <a:sym typeface="Calibri"/>
              </a:rPr>
              <a:t>2- Counseling patients on healthy eating and activity</a:t>
            </a:r>
          </a:p>
          <a:p>
            <a:pPr lvl="0" rtl="0">
              <a:lnSpc>
                <a:spcPct val="115000"/>
              </a:lnSpc>
              <a:spcBef>
                <a:spcPts val="800"/>
              </a:spcBef>
              <a:buClr>
                <a:schemeClr val="dk1"/>
              </a:buClr>
              <a:buSzPct val="55000"/>
              <a:buFont typeface="Arial"/>
              <a:buNone/>
            </a:pPr>
            <a:r>
              <a:rPr lang="en-US" sz="2000">
                <a:solidFill>
                  <a:schemeClr val="dk1"/>
                </a:solidFill>
                <a:latin typeface="Calibri"/>
                <a:ea typeface="Calibri"/>
                <a:cs typeface="Calibri"/>
                <a:sym typeface="Calibri"/>
              </a:rPr>
              <a:t>3-Prenatal providers can promote breastfeeding</a:t>
            </a:r>
          </a:p>
          <a:p>
            <a:pPr lvl="0" rtl="0">
              <a:lnSpc>
                <a:spcPct val="115000"/>
              </a:lnSpc>
              <a:spcBef>
                <a:spcPts val="800"/>
              </a:spcBef>
              <a:buClr>
                <a:schemeClr val="dk1"/>
              </a:buClr>
              <a:buSzPct val="55000"/>
              <a:buFont typeface="Arial"/>
              <a:buNone/>
            </a:pPr>
            <a:r>
              <a:rPr lang="en-US" sz="2000">
                <a:solidFill>
                  <a:schemeClr val="dk1"/>
                </a:solidFill>
                <a:latin typeface="Calibri"/>
                <a:ea typeface="Calibri"/>
                <a:cs typeface="Calibri"/>
                <a:sym typeface="Calibri"/>
              </a:rPr>
              <a:t>4-They should also stress the importance of staying at                                   a healthy weight before and during pregnancy.</a:t>
            </a:r>
          </a:p>
          <a:p>
            <a:pPr lvl="0" rtl="0">
              <a:lnSpc>
                <a:spcPct val="115000"/>
              </a:lnSpc>
              <a:spcBef>
                <a:spcPts val="800"/>
              </a:spcBef>
              <a:buClr>
                <a:schemeClr val="dk1"/>
              </a:buClr>
              <a:buSzPct val="55000"/>
              <a:buFont typeface="Arial"/>
              <a:buNone/>
            </a:pPr>
            <a:r>
              <a:rPr lang="en-US" sz="2000">
                <a:solidFill>
                  <a:schemeClr val="dk1"/>
                </a:solidFill>
                <a:latin typeface="Calibri"/>
                <a:ea typeface="Calibri"/>
                <a:cs typeface="Calibri"/>
                <a:sym typeface="Calibri"/>
              </a:rPr>
              <a:t>5-Encourage pregnant women to quit smoking. </a:t>
            </a:r>
          </a:p>
          <a:p>
            <a:pPr lvl="0">
              <a:spcBef>
                <a:spcPts val="0"/>
              </a:spcBef>
              <a:buNone/>
            </a:pPr>
            <a:endParaRPr sz="2000">
              <a:latin typeface="Calibri"/>
              <a:ea typeface="Calibri"/>
              <a:cs typeface="Calibri"/>
              <a:sym typeface="Calibri"/>
            </a:endParaRPr>
          </a:p>
        </p:txBody>
      </p:sp>
      <p:sp>
        <p:nvSpPr>
          <p:cNvPr id="605" name="Shape 605"/>
          <p:cNvSpPr txBox="1"/>
          <p:nvPr/>
        </p:nvSpPr>
        <p:spPr>
          <a:xfrm>
            <a:off x="742075" y="263250"/>
            <a:ext cx="7767600" cy="1005300"/>
          </a:xfrm>
          <a:prstGeom prst="rect">
            <a:avLst/>
          </a:prstGeom>
          <a:noFill/>
          <a:ln w="38100" cap="flat" cmpd="sng">
            <a:solidFill>
              <a:srgbClr val="0000FF"/>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US" sz="2400" b="1">
                <a:solidFill>
                  <a:srgbClr val="A61C00"/>
                </a:solidFill>
              </a:rPr>
              <a:t>Role of Primary Care Physicians and Obstetricians in Preventing Obesity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Shape 610"/>
          <p:cNvSpPr txBox="1"/>
          <p:nvPr/>
        </p:nvSpPr>
        <p:spPr>
          <a:xfrm>
            <a:off x="454775" y="1675600"/>
            <a:ext cx="8090700" cy="30042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US" sz="1900">
                <a:solidFill>
                  <a:schemeClr val="dk1"/>
                </a:solidFill>
                <a:latin typeface="Calibri"/>
                <a:ea typeface="Calibri"/>
                <a:cs typeface="Calibri"/>
                <a:sym typeface="Calibri"/>
              </a:rPr>
              <a:t>•Measure patients’ </a:t>
            </a:r>
            <a:r>
              <a:rPr lang="en-US" sz="1900" b="1" u="sng">
                <a:solidFill>
                  <a:srgbClr val="A61C00"/>
                </a:solidFill>
                <a:latin typeface="Calibri"/>
                <a:ea typeface="Calibri"/>
                <a:cs typeface="Calibri"/>
                <a:sym typeface="Calibri"/>
              </a:rPr>
              <a:t>BMI percentile for age</a:t>
            </a:r>
            <a:r>
              <a:rPr lang="en-US" sz="1900">
                <a:solidFill>
                  <a:srgbClr val="A61C00"/>
                </a:solidFill>
                <a:latin typeface="Calibri"/>
                <a:ea typeface="Calibri"/>
                <a:cs typeface="Calibri"/>
                <a:sym typeface="Calibri"/>
              </a:rPr>
              <a:t> </a:t>
            </a:r>
            <a:r>
              <a:rPr lang="en-US" sz="1900">
                <a:solidFill>
                  <a:schemeClr val="dk1"/>
                </a:solidFill>
                <a:latin typeface="Calibri"/>
                <a:ea typeface="Calibri"/>
                <a:cs typeface="Calibri"/>
                <a:sym typeface="Calibri"/>
              </a:rPr>
              <a:t>for children </a:t>
            </a:r>
            <a:r>
              <a:rPr lang="en-US" sz="1900" b="1" i="1">
                <a:solidFill>
                  <a:schemeClr val="dk1"/>
                </a:solidFill>
                <a:latin typeface="Calibri"/>
                <a:ea typeface="Calibri"/>
                <a:cs typeface="Calibri"/>
                <a:sym typeface="Calibri"/>
              </a:rPr>
              <a:t>ages 2 and older;</a:t>
            </a:r>
            <a:r>
              <a:rPr lang="en-US" sz="1900">
                <a:solidFill>
                  <a:schemeClr val="dk1"/>
                </a:solidFill>
                <a:latin typeface="Calibri"/>
                <a:ea typeface="Calibri"/>
                <a:cs typeface="Calibri"/>
                <a:sym typeface="Calibri"/>
              </a:rPr>
              <a:t> f</a:t>
            </a:r>
            <a:r>
              <a:rPr lang="en-US" sz="1900" b="1" i="1">
                <a:solidFill>
                  <a:schemeClr val="dk1"/>
                </a:solidFill>
                <a:latin typeface="Calibri"/>
                <a:ea typeface="Calibri"/>
                <a:cs typeface="Calibri"/>
                <a:sym typeface="Calibri"/>
              </a:rPr>
              <a:t>or younger children</a:t>
            </a:r>
            <a:r>
              <a:rPr lang="en-US" sz="1900">
                <a:solidFill>
                  <a:schemeClr val="dk1"/>
                </a:solidFill>
                <a:latin typeface="Calibri"/>
                <a:ea typeface="Calibri"/>
                <a:cs typeface="Calibri"/>
                <a:sym typeface="Calibri"/>
              </a:rPr>
              <a:t>,</a:t>
            </a:r>
            <a:r>
              <a:rPr lang="en-US" sz="1900" b="1" u="sng">
                <a:solidFill>
                  <a:srgbClr val="A61C00"/>
                </a:solidFill>
                <a:latin typeface="Calibri"/>
                <a:ea typeface="Calibri"/>
                <a:cs typeface="Calibri"/>
                <a:sym typeface="Calibri"/>
              </a:rPr>
              <a:t> measure weight-for-length percentile</a:t>
            </a:r>
            <a:r>
              <a:rPr lang="en-US" sz="1900">
                <a:solidFill>
                  <a:schemeClr val="dk1"/>
                </a:solidFill>
                <a:latin typeface="Calibri"/>
                <a:ea typeface="Calibri"/>
                <a:cs typeface="Calibri"/>
                <a:sym typeface="Calibri"/>
              </a:rPr>
              <a:t> </a:t>
            </a:r>
          </a:p>
          <a:p>
            <a:pPr lvl="0" rtl="0">
              <a:lnSpc>
                <a:spcPct val="115000"/>
              </a:lnSpc>
              <a:spcBef>
                <a:spcPts val="600"/>
              </a:spcBef>
              <a:buNone/>
            </a:pPr>
            <a:r>
              <a:rPr lang="en-US" sz="1900">
                <a:solidFill>
                  <a:schemeClr val="dk1"/>
                </a:solidFill>
                <a:latin typeface="Calibri"/>
                <a:ea typeface="Calibri"/>
                <a:cs typeface="Calibri"/>
                <a:sym typeface="Calibri"/>
              </a:rPr>
              <a:t>•Counsel all patients and their families on healthy eating, physical activity, and healthy growth, </a:t>
            </a:r>
            <a:r>
              <a:rPr lang="en-US" sz="1900">
                <a:solidFill>
                  <a:srgbClr val="E06666"/>
                </a:solidFill>
                <a:latin typeface="Calibri"/>
                <a:ea typeface="Calibri"/>
                <a:cs typeface="Calibri"/>
                <a:sym typeface="Calibri"/>
              </a:rPr>
              <a:t>r</a:t>
            </a:r>
            <a:r>
              <a:rPr lang="en-US" sz="1900" b="1">
                <a:solidFill>
                  <a:srgbClr val="A61C00"/>
                </a:solidFill>
                <a:latin typeface="Calibri"/>
                <a:ea typeface="Calibri"/>
                <a:cs typeface="Calibri"/>
                <a:sym typeface="Calibri"/>
              </a:rPr>
              <a:t>egardless of current weight status </a:t>
            </a:r>
          </a:p>
          <a:p>
            <a:pPr lvl="0" rtl="0">
              <a:lnSpc>
                <a:spcPct val="115000"/>
              </a:lnSpc>
              <a:spcBef>
                <a:spcPts val="600"/>
              </a:spcBef>
              <a:buNone/>
            </a:pPr>
            <a:r>
              <a:rPr lang="en-US" sz="1900">
                <a:solidFill>
                  <a:schemeClr val="dk1"/>
                </a:solidFill>
                <a:latin typeface="Calibri"/>
                <a:ea typeface="Calibri"/>
                <a:cs typeface="Calibri"/>
                <a:sym typeface="Calibri"/>
              </a:rPr>
              <a:t>•Counsel all patients and their families to</a:t>
            </a:r>
            <a:r>
              <a:rPr lang="en-US" sz="1900" b="1">
                <a:solidFill>
                  <a:schemeClr val="dk1"/>
                </a:solidFill>
                <a:latin typeface="Calibri"/>
                <a:ea typeface="Calibri"/>
                <a:cs typeface="Calibri"/>
                <a:sym typeface="Calibri"/>
              </a:rPr>
              <a:t> limit television time</a:t>
            </a:r>
            <a:r>
              <a:rPr lang="en-US" sz="1900">
                <a:solidFill>
                  <a:schemeClr val="dk1"/>
                </a:solidFill>
                <a:latin typeface="Calibri"/>
                <a:ea typeface="Calibri"/>
                <a:cs typeface="Calibri"/>
                <a:sym typeface="Calibri"/>
              </a:rPr>
              <a:t> to no more than two hours per day and to remove televisions from children’s bedroom</a:t>
            </a:r>
          </a:p>
          <a:p>
            <a:pPr lvl="0" rtl="0">
              <a:lnSpc>
                <a:spcPct val="115000"/>
              </a:lnSpc>
              <a:spcBef>
                <a:spcPts val="800"/>
              </a:spcBef>
              <a:buNone/>
            </a:pPr>
            <a:r>
              <a:rPr lang="en-US" sz="1900">
                <a:solidFill>
                  <a:schemeClr val="dk1"/>
                </a:solidFill>
              </a:rPr>
              <a:t>•</a:t>
            </a:r>
            <a:r>
              <a:rPr lang="en-US" sz="1900" b="1">
                <a:solidFill>
                  <a:schemeClr val="dk1"/>
                </a:solidFill>
                <a:latin typeface="Calibri"/>
                <a:ea typeface="Calibri"/>
                <a:cs typeface="Calibri"/>
                <a:sym typeface="Calibri"/>
              </a:rPr>
              <a:t>Establish procedures for follow-up assessmen</a:t>
            </a:r>
            <a:r>
              <a:rPr lang="en-US" sz="1900">
                <a:solidFill>
                  <a:schemeClr val="dk1"/>
                </a:solidFill>
                <a:latin typeface="Calibri"/>
                <a:ea typeface="Calibri"/>
                <a:cs typeface="Calibri"/>
                <a:sym typeface="Calibri"/>
              </a:rPr>
              <a:t>t (including laboratory tests), counseling, and treatment plans for children who are overweight or obese</a:t>
            </a:r>
          </a:p>
          <a:p>
            <a:pPr lvl="0" rtl="0">
              <a:lnSpc>
                <a:spcPct val="115000"/>
              </a:lnSpc>
              <a:spcBef>
                <a:spcPts val="600"/>
              </a:spcBef>
              <a:buNone/>
            </a:pPr>
            <a:endParaRPr sz="1900">
              <a:solidFill>
                <a:srgbClr val="595859"/>
              </a:solidFill>
              <a:highlight>
                <a:srgbClr val="FFFFFF"/>
              </a:highlight>
              <a:latin typeface="Calibri"/>
              <a:ea typeface="Calibri"/>
              <a:cs typeface="Calibri"/>
              <a:sym typeface="Calibri"/>
            </a:endParaRPr>
          </a:p>
          <a:p>
            <a:pPr lvl="0" rtl="0">
              <a:lnSpc>
                <a:spcPct val="115000"/>
              </a:lnSpc>
              <a:spcBef>
                <a:spcPts val="0"/>
              </a:spcBef>
              <a:buClr>
                <a:schemeClr val="dk1"/>
              </a:buClr>
              <a:buFont typeface="Arial"/>
              <a:buNone/>
            </a:pPr>
            <a:endParaRPr sz="1900">
              <a:latin typeface="Calibri"/>
              <a:ea typeface="Calibri"/>
              <a:cs typeface="Calibri"/>
              <a:sym typeface="Calibri"/>
            </a:endParaRPr>
          </a:p>
          <a:p>
            <a:pPr lvl="0">
              <a:spcBef>
                <a:spcPts val="0"/>
              </a:spcBef>
              <a:buNone/>
            </a:pPr>
            <a:endParaRPr sz="1900">
              <a:latin typeface="Calibri"/>
              <a:ea typeface="Calibri"/>
              <a:cs typeface="Calibri"/>
              <a:sym typeface="Calibri"/>
            </a:endParaRPr>
          </a:p>
        </p:txBody>
      </p:sp>
      <p:sp>
        <p:nvSpPr>
          <p:cNvPr id="611" name="Shape 611"/>
          <p:cNvSpPr txBox="1"/>
          <p:nvPr/>
        </p:nvSpPr>
        <p:spPr>
          <a:xfrm>
            <a:off x="742075" y="263250"/>
            <a:ext cx="7767600" cy="1005300"/>
          </a:xfrm>
          <a:prstGeom prst="rect">
            <a:avLst/>
          </a:prstGeom>
          <a:noFill/>
          <a:ln w="38100" cap="flat" cmpd="sng">
            <a:solidFill>
              <a:srgbClr val="0000FF"/>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US" sz="2400" b="1">
                <a:solidFill>
                  <a:srgbClr val="A61C00"/>
                </a:solidFill>
              </a:rPr>
              <a:t>Role of Primary Care Physicians and Pediatricians  in the Community  </a:t>
            </a:r>
          </a:p>
          <a:p>
            <a:pPr lvl="0" rtl="0">
              <a:spcBef>
                <a:spcPts val="0"/>
              </a:spcBef>
              <a:buNone/>
            </a:pPr>
            <a:endParaRPr sz="4000">
              <a:solidFill>
                <a:schemeClr val="dk1"/>
              </a:solidFill>
              <a:latin typeface="Calibri"/>
              <a:ea typeface="Calibri"/>
              <a:cs typeface="Calibri"/>
              <a:sym typeface="Calibri"/>
            </a:endParaRPr>
          </a:p>
        </p:txBody>
      </p:sp>
      <p:pic>
        <p:nvPicPr>
          <p:cNvPr id="612" name="Shape 612"/>
          <p:cNvPicPr preferRelativeResize="0"/>
          <p:nvPr/>
        </p:nvPicPr>
        <p:blipFill>
          <a:blip r:embed="rId3">
            <a:alphaModFix/>
          </a:blip>
          <a:stretch>
            <a:fillRect/>
          </a:stretch>
        </p:blipFill>
        <p:spPr>
          <a:xfrm>
            <a:off x="6331374" y="4748400"/>
            <a:ext cx="2178300" cy="1873400"/>
          </a:xfrm>
          <a:prstGeom prst="rect">
            <a:avLst/>
          </a:prstGeom>
          <a:noFill/>
          <a:ln>
            <a:noFill/>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Shape 617"/>
          <p:cNvSpPr txBox="1"/>
          <p:nvPr/>
        </p:nvSpPr>
        <p:spPr>
          <a:xfrm>
            <a:off x="1101150" y="1579850"/>
            <a:ext cx="7971000" cy="2058600"/>
          </a:xfrm>
          <a:prstGeom prst="rect">
            <a:avLst/>
          </a:prstGeom>
          <a:noFill/>
          <a:ln>
            <a:noFill/>
          </a:ln>
        </p:spPr>
        <p:txBody>
          <a:bodyPr lIns="91425" tIns="91425" rIns="91425" bIns="91425" anchor="t" anchorCtr="0">
            <a:noAutofit/>
          </a:bodyPr>
          <a:lstStyle/>
          <a:p>
            <a:pPr lvl="0">
              <a:spcBef>
                <a:spcPts val="0"/>
              </a:spcBef>
              <a:buNone/>
            </a:pPr>
            <a:r>
              <a:rPr lang="en-US" sz="1900">
                <a:solidFill>
                  <a:schemeClr val="dk1"/>
                </a:solidFill>
                <a:latin typeface="Calibri"/>
                <a:ea typeface="Calibri"/>
                <a:cs typeface="Calibri"/>
                <a:sym typeface="Calibri"/>
              </a:rPr>
              <a:t>1-</a:t>
            </a:r>
            <a:r>
              <a:rPr lang="en-US" sz="1900" b="1">
                <a:solidFill>
                  <a:schemeClr val="dk1"/>
                </a:solidFill>
                <a:latin typeface="Calibri"/>
                <a:ea typeface="Calibri"/>
                <a:cs typeface="Calibri"/>
                <a:sym typeface="Calibri"/>
              </a:rPr>
              <a:t> Routinely measure BMI</a:t>
            </a:r>
            <a:r>
              <a:rPr lang="en-US" sz="1900">
                <a:solidFill>
                  <a:schemeClr val="dk1"/>
                </a:solidFill>
                <a:latin typeface="Calibri"/>
                <a:ea typeface="Calibri"/>
                <a:cs typeface="Calibri"/>
                <a:sym typeface="Calibri"/>
              </a:rPr>
              <a:t> in all adult patients</a:t>
            </a:r>
          </a:p>
          <a:p>
            <a:pPr lvl="0" rtl="0">
              <a:lnSpc>
                <a:spcPct val="115000"/>
              </a:lnSpc>
              <a:spcBef>
                <a:spcPts val="700"/>
              </a:spcBef>
              <a:buClr>
                <a:schemeClr val="dk1"/>
              </a:buClr>
              <a:buSzPct val="57894"/>
              <a:buFont typeface="Arial"/>
              <a:buNone/>
            </a:pPr>
            <a:r>
              <a:rPr lang="en-US" sz="1900">
                <a:solidFill>
                  <a:schemeClr val="dk1"/>
                </a:solidFill>
                <a:latin typeface="Calibri"/>
                <a:ea typeface="Calibri"/>
                <a:cs typeface="Calibri"/>
                <a:sym typeface="Calibri"/>
              </a:rPr>
              <a:t>2- </a:t>
            </a:r>
            <a:r>
              <a:rPr lang="en-US" sz="1900" b="1" i="1" u="sng">
                <a:solidFill>
                  <a:srgbClr val="A61C00"/>
                </a:solidFill>
                <a:latin typeface="Calibri"/>
                <a:ea typeface="Calibri"/>
                <a:cs typeface="Calibri"/>
                <a:sym typeface="Calibri"/>
              </a:rPr>
              <a:t>Order appropriate follow-up laboratory tests</a:t>
            </a:r>
            <a:r>
              <a:rPr lang="en-US" sz="1900">
                <a:solidFill>
                  <a:schemeClr val="dk1"/>
                </a:solidFill>
                <a:latin typeface="Calibri"/>
                <a:ea typeface="Calibri"/>
                <a:cs typeface="Calibri"/>
                <a:sym typeface="Calibri"/>
              </a:rPr>
              <a:t> for  patients who are overweight and obese and prescribe a long-term treatment strategy, which may include:</a:t>
            </a:r>
          </a:p>
          <a:p>
            <a:pPr lvl="0" rtl="0">
              <a:lnSpc>
                <a:spcPct val="115000"/>
              </a:lnSpc>
              <a:spcBef>
                <a:spcPts val="700"/>
              </a:spcBef>
              <a:buNone/>
            </a:pPr>
            <a:endParaRPr sz="1900">
              <a:latin typeface="Calibri"/>
              <a:ea typeface="Calibri"/>
              <a:cs typeface="Calibri"/>
              <a:sym typeface="Calibri"/>
            </a:endParaRPr>
          </a:p>
        </p:txBody>
      </p:sp>
      <p:sp>
        <p:nvSpPr>
          <p:cNvPr id="618" name="Shape 618"/>
          <p:cNvSpPr txBox="1"/>
          <p:nvPr/>
        </p:nvSpPr>
        <p:spPr>
          <a:xfrm>
            <a:off x="1436100" y="2968175"/>
            <a:ext cx="5613300" cy="2752800"/>
          </a:xfrm>
          <a:prstGeom prst="rect">
            <a:avLst/>
          </a:prstGeom>
          <a:noFill/>
          <a:ln>
            <a:noFill/>
          </a:ln>
        </p:spPr>
        <p:txBody>
          <a:bodyPr lIns="91425" tIns="91425" rIns="91425" bIns="91425" anchor="t" anchorCtr="0">
            <a:noAutofit/>
          </a:bodyPr>
          <a:lstStyle/>
          <a:p>
            <a:pPr marL="457200" lvl="0" indent="-349250" rtl="0">
              <a:lnSpc>
                <a:spcPct val="115000"/>
              </a:lnSpc>
              <a:spcBef>
                <a:spcPts val="700"/>
              </a:spcBef>
              <a:buClr>
                <a:schemeClr val="dk1"/>
              </a:buClr>
              <a:buSzPct val="100000"/>
              <a:buFont typeface="Calibri"/>
              <a:buChar char="-"/>
            </a:pPr>
            <a:r>
              <a:rPr lang="en-US" sz="1900">
                <a:solidFill>
                  <a:schemeClr val="dk1"/>
                </a:solidFill>
                <a:latin typeface="Calibri"/>
                <a:ea typeface="Calibri"/>
                <a:cs typeface="Calibri"/>
                <a:sym typeface="Calibri"/>
              </a:rPr>
              <a:t>Counseling the behavioral interventions on diet/lifestyle change</a:t>
            </a:r>
          </a:p>
          <a:p>
            <a:pPr marL="457200" lvl="0" indent="-349250" rtl="0">
              <a:lnSpc>
                <a:spcPct val="115000"/>
              </a:lnSpc>
              <a:spcBef>
                <a:spcPts val="700"/>
              </a:spcBef>
              <a:buClr>
                <a:schemeClr val="dk1"/>
              </a:buClr>
              <a:buSzPct val="100000"/>
              <a:buFont typeface="Calibri"/>
              <a:buChar char="-"/>
            </a:pPr>
            <a:r>
              <a:rPr lang="en-US" sz="1900">
                <a:solidFill>
                  <a:schemeClr val="dk1"/>
                </a:solidFill>
                <a:latin typeface="Calibri"/>
                <a:ea typeface="Calibri"/>
                <a:cs typeface="Calibri"/>
                <a:sym typeface="Calibri"/>
              </a:rPr>
              <a:t>Weight loss medication</a:t>
            </a:r>
          </a:p>
          <a:p>
            <a:pPr marL="457200" lvl="0" indent="-349250" rtl="0">
              <a:lnSpc>
                <a:spcPct val="115000"/>
              </a:lnSpc>
              <a:spcBef>
                <a:spcPts val="700"/>
              </a:spcBef>
              <a:buClr>
                <a:schemeClr val="dk1"/>
              </a:buClr>
              <a:buSzPct val="100000"/>
              <a:buFont typeface="Calibri"/>
              <a:buChar char="-"/>
            </a:pPr>
            <a:r>
              <a:rPr lang="en-US" sz="1900">
                <a:solidFill>
                  <a:schemeClr val="dk1"/>
                </a:solidFill>
                <a:latin typeface="Calibri"/>
                <a:ea typeface="Calibri"/>
                <a:cs typeface="Calibri"/>
                <a:sym typeface="Calibri"/>
              </a:rPr>
              <a:t>Bariatric surgery</a:t>
            </a:r>
          </a:p>
          <a:p>
            <a:pPr lvl="0">
              <a:spcBef>
                <a:spcPts val="0"/>
              </a:spcBef>
              <a:buClr>
                <a:schemeClr val="dk1"/>
              </a:buClr>
              <a:buFont typeface="Arial"/>
              <a:buNone/>
            </a:pPr>
            <a:endParaRPr sz="1900">
              <a:solidFill>
                <a:schemeClr val="dk1"/>
              </a:solidFill>
              <a:latin typeface="Calibri"/>
              <a:ea typeface="Calibri"/>
              <a:cs typeface="Calibri"/>
              <a:sym typeface="Calibri"/>
            </a:endParaRPr>
          </a:p>
        </p:txBody>
      </p:sp>
      <p:sp>
        <p:nvSpPr>
          <p:cNvPr id="619" name="Shape 619"/>
          <p:cNvSpPr txBox="1"/>
          <p:nvPr/>
        </p:nvSpPr>
        <p:spPr>
          <a:xfrm>
            <a:off x="742075" y="263250"/>
            <a:ext cx="7767600" cy="1005300"/>
          </a:xfrm>
          <a:prstGeom prst="rect">
            <a:avLst/>
          </a:prstGeom>
          <a:noFill/>
          <a:ln w="38100" cap="flat" cmpd="sng">
            <a:solidFill>
              <a:srgbClr val="0000FF"/>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US" sz="2400" b="1">
                <a:solidFill>
                  <a:srgbClr val="A61C00"/>
                </a:solidFill>
              </a:rPr>
              <a:t>Role of Adult Physicians in Preventing Obesity </a:t>
            </a:r>
          </a:p>
          <a:p>
            <a:pPr lvl="0" rtl="0">
              <a:spcBef>
                <a:spcPts val="0"/>
              </a:spcBef>
              <a:buNone/>
            </a:pPr>
            <a:endParaRPr sz="4000">
              <a:solidFill>
                <a:schemeClr val="dk1"/>
              </a:solidFill>
              <a:latin typeface="Calibri"/>
              <a:ea typeface="Calibri"/>
              <a:cs typeface="Calibri"/>
              <a:sym typeface="Calibri"/>
            </a:endParaRPr>
          </a:p>
        </p:txBody>
      </p:sp>
      <p:pic>
        <p:nvPicPr>
          <p:cNvPr id="620" name="Shape 620"/>
          <p:cNvPicPr preferRelativeResize="0"/>
          <p:nvPr/>
        </p:nvPicPr>
        <p:blipFill rotWithShape="1">
          <a:blip r:embed="rId3">
            <a:alphaModFix/>
          </a:blip>
          <a:srcRect l="4211" t="8798" r="2609" b="11577"/>
          <a:stretch/>
        </p:blipFill>
        <p:spPr>
          <a:xfrm>
            <a:off x="1484100" y="4528525"/>
            <a:ext cx="6283524" cy="2058600"/>
          </a:xfrm>
          <a:prstGeom prst="rect">
            <a:avLst/>
          </a:prstGeom>
          <a:noFill/>
          <a:ln>
            <a:noFill/>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Shape 625"/>
          <p:cNvSpPr txBox="1">
            <a:spLocks noGrp="1"/>
          </p:cNvSpPr>
          <p:nvPr>
            <p:ph type="title"/>
          </p:nvPr>
        </p:nvSpPr>
        <p:spPr>
          <a:xfrm>
            <a:off x="426127" y="408371"/>
            <a:ext cx="8260672" cy="1039426"/>
          </a:xfrm>
          <a:prstGeom prst="rect">
            <a:avLst/>
          </a:prstGeom>
          <a:noFill/>
          <a:ln>
            <a:noFill/>
          </a:ln>
        </p:spPr>
        <p:txBody>
          <a:bodyPr lIns="91425" tIns="45700" rIns="91425" bIns="45700" anchor="ctr" anchorCtr="0">
            <a:noAutofit/>
          </a:bodyPr>
          <a:lstStyle/>
          <a:p>
            <a:pPr marL="0" marR="0" lvl="0" indent="0" algn="ctr" rtl="1">
              <a:spcBef>
                <a:spcPts val="0"/>
              </a:spcBef>
              <a:buClr>
                <a:srgbClr val="6B7C72"/>
              </a:buClr>
              <a:buSzPct val="25000"/>
              <a:buFont typeface="Book Antiqua"/>
              <a:buNone/>
            </a:pPr>
            <a:r>
              <a:rPr lang="en-US" sz="3500" b="0" i="0" u="none" strike="noStrike" cap="none">
                <a:solidFill>
                  <a:srgbClr val="6B7C72"/>
                </a:solidFill>
                <a:latin typeface="Book Antiqua"/>
                <a:ea typeface="Book Antiqua"/>
                <a:cs typeface="Book Antiqua"/>
                <a:sym typeface="Book Antiqua"/>
              </a:rPr>
              <a:t>REFERENCES </a:t>
            </a:r>
          </a:p>
        </p:txBody>
      </p:sp>
      <p:sp>
        <p:nvSpPr>
          <p:cNvPr id="626" name="Shape 626"/>
          <p:cNvSpPr txBox="1">
            <a:spLocks noGrp="1"/>
          </p:cNvSpPr>
          <p:nvPr>
            <p:ph type="body" idx="1"/>
          </p:nvPr>
        </p:nvSpPr>
        <p:spPr>
          <a:xfrm>
            <a:off x="457200" y="1752600"/>
            <a:ext cx="8229600" cy="4373563"/>
          </a:xfrm>
          <a:prstGeom prst="rect">
            <a:avLst/>
          </a:prstGeom>
          <a:noFill/>
          <a:ln>
            <a:noFill/>
          </a:ln>
        </p:spPr>
        <p:txBody>
          <a:bodyPr lIns="91425" tIns="45700" rIns="91425" bIns="45700" anchor="t" anchorCtr="0">
            <a:noAutofit/>
          </a:bodyPr>
          <a:lstStyle/>
          <a:p>
            <a:pPr marL="0" lvl="0" indent="-69850" rtl="0">
              <a:lnSpc>
                <a:spcPct val="115000"/>
              </a:lnSpc>
              <a:spcBef>
                <a:spcPts val="700"/>
              </a:spcBef>
              <a:buClr>
                <a:schemeClr val="dk1"/>
              </a:buClr>
              <a:buSzPct val="45833"/>
              <a:buFont typeface="Arial"/>
              <a:buNone/>
            </a:pPr>
            <a:r>
              <a:rPr lang="en-US">
                <a:solidFill>
                  <a:srgbClr val="000000"/>
                </a:solidFill>
                <a:latin typeface="Calibri"/>
                <a:ea typeface="Calibri"/>
                <a:cs typeface="Calibri"/>
                <a:sym typeface="Calibri"/>
              </a:rPr>
              <a:t>•</a:t>
            </a:r>
            <a:r>
              <a:rPr lang="en-US" u="sng">
                <a:solidFill>
                  <a:srgbClr val="000000"/>
                </a:solidFill>
                <a:latin typeface="Calibri"/>
                <a:ea typeface="Calibri"/>
                <a:cs typeface="Calibri"/>
                <a:sym typeface="Calibri"/>
                <a:hlinkClick r:id="rId3"/>
              </a:rPr>
              <a:t>https://www.hsph.harvard.edu/obesity-prevention-source/obesity-prevention/healthcare/healthcare-professional-obesity-prevention/</a:t>
            </a:r>
          </a:p>
          <a:p>
            <a:pPr marL="0" lvl="0" indent="-69850" rtl="0">
              <a:lnSpc>
                <a:spcPct val="115000"/>
              </a:lnSpc>
              <a:spcBef>
                <a:spcPts val="700"/>
              </a:spcBef>
              <a:buClr>
                <a:schemeClr val="dk1"/>
              </a:buClr>
              <a:buSzPct val="45833"/>
              <a:buFont typeface="Arial"/>
              <a:buNone/>
            </a:pPr>
            <a:r>
              <a:rPr lang="en-US">
                <a:solidFill>
                  <a:srgbClr val="000000"/>
                </a:solidFill>
                <a:latin typeface="Calibri"/>
                <a:ea typeface="Calibri"/>
                <a:cs typeface="Calibri"/>
                <a:sym typeface="Calibri"/>
              </a:rPr>
              <a:t>•</a:t>
            </a:r>
            <a:r>
              <a:rPr lang="en-US" u="sng">
                <a:solidFill>
                  <a:srgbClr val="000000"/>
                </a:solidFill>
                <a:latin typeface="Calibri"/>
                <a:ea typeface="Calibri"/>
                <a:cs typeface="Calibri"/>
                <a:sym typeface="Calibri"/>
                <a:hlinkClick r:id="rId4"/>
              </a:rPr>
              <a:t>https://www.cdc.gov/mmwr/preview/mmwrhtml/00042446.htm</a:t>
            </a:r>
          </a:p>
          <a:p>
            <a:pPr marL="0" lvl="0" indent="-69850" rtl="0">
              <a:lnSpc>
                <a:spcPct val="115000"/>
              </a:lnSpc>
              <a:spcBef>
                <a:spcPts val="700"/>
              </a:spcBef>
              <a:buClr>
                <a:schemeClr val="dk1"/>
              </a:buClr>
              <a:buSzPct val="36666"/>
              <a:buFont typeface="Arial"/>
              <a:buNone/>
            </a:pPr>
            <a:r>
              <a:rPr lang="en-US">
                <a:solidFill>
                  <a:srgbClr val="000000"/>
                </a:solidFill>
                <a:latin typeface="Calibri"/>
                <a:ea typeface="Calibri"/>
                <a:cs typeface="Calibri"/>
                <a:sym typeface="Calibri"/>
              </a:rPr>
              <a:t>•Management of obesity: improvement of health-care training and systems for prevention and care, Lancet.</a:t>
            </a:r>
            <a:r>
              <a:rPr lang="en-US" sz="3000">
                <a:solidFill>
                  <a:schemeClr val="dk1"/>
                </a:solidFill>
                <a:latin typeface="Calibri"/>
                <a:ea typeface="Calibri"/>
                <a:cs typeface="Calibri"/>
                <a:sym typeface="Calibri"/>
              </a:rPr>
              <a:t> </a:t>
            </a:r>
          </a:p>
          <a:p>
            <a:pPr marL="457200" lvl="0" indent="-228600" rtl="0">
              <a:lnSpc>
                <a:spcPct val="115000"/>
              </a:lnSpc>
              <a:spcBef>
                <a:spcPts val="700"/>
              </a:spcBef>
              <a:buClr>
                <a:schemeClr val="dk1"/>
              </a:buClr>
              <a:buFont typeface="Calibri"/>
            </a:pPr>
            <a:r>
              <a:rPr lang="en-US">
                <a:solidFill>
                  <a:schemeClr val="dk1"/>
                </a:solidFill>
                <a:latin typeface="Calibri"/>
                <a:ea typeface="Calibri"/>
                <a:cs typeface="Calibri"/>
                <a:sym typeface="Calibri"/>
              </a:rPr>
              <a:t>Medsacpe </a:t>
            </a:r>
          </a:p>
          <a:p>
            <a:pPr marL="0" lvl="0" indent="-69850" rtl="0">
              <a:lnSpc>
                <a:spcPct val="115000"/>
              </a:lnSpc>
              <a:spcBef>
                <a:spcPts val="0"/>
              </a:spcBef>
              <a:buClr>
                <a:schemeClr val="dk1"/>
              </a:buClr>
              <a:buSzPct val="122222"/>
              <a:buFont typeface="Arial"/>
              <a:buNone/>
            </a:pPr>
            <a:endParaRPr sz="900">
              <a:solidFill>
                <a:srgbClr val="444444"/>
              </a:solidFill>
              <a:highlight>
                <a:srgbClr val="FFFFFF"/>
              </a:highlight>
              <a:latin typeface="Arial"/>
              <a:ea typeface="Arial"/>
              <a:cs typeface="Arial"/>
              <a:sym typeface="Arial"/>
            </a:endParaRPr>
          </a:p>
          <a:p>
            <a:pPr marL="342900" marR="0" lvl="0" indent="-228600" algn="r" rtl="1">
              <a:spcBef>
                <a:spcPts val="0"/>
              </a:spcBef>
              <a:buClr>
                <a:schemeClr val="accent1"/>
              </a:buClr>
              <a:buSzPct val="100000"/>
              <a:buFont typeface="Arial"/>
              <a:buNone/>
            </a:pP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p:nvPr/>
        </p:nvSpPr>
        <p:spPr>
          <a:xfrm>
            <a:off x="170700" y="18871"/>
            <a:ext cx="8802600" cy="3397757"/>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nchor="ctr">
            <a:spAutoFit/>
          </a:bodyPr>
          <a:lstStyle/>
          <a:p>
            <a:pPr algn="ctr" hangingPunct="0">
              <a:lnSpc>
                <a:spcPct val="115000"/>
              </a:lnSpc>
              <a:spcBef>
                <a:spcPts val="1100"/>
              </a:spcBef>
              <a:defRPr sz="2800" u="sng"/>
            </a:pPr>
            <a:r>
              <a:rPr sz="2800" u="sng" dirty="0"/>
              <a:t>Definition of obesity</a:t>
            </a:r>
            <a:r>
              <a:rPr sz="2800" u="sng" dirty="0" smtClean="0"/>
              <a:t>:</a:t>
            </a:r>
            <a:endParaRPr sz="2800" u="sng" dirty="0"/>
          </a:p>
          <a:p>
            <a:pPr marL="457200" indent="-457200" hangingPunct="0">
              <a:lnSpc>
                <a:spcPct val="115000"/>
              </a:lnSpc>
              <a:spcBef>
                <a:spcPts val="1100"/>
              </a:spcBef>
              <a:buFont typeface="Arial" pitchFamily="34" charset="0"/>
              <a:buChar char="•"/>
              <a:defRPr sz="2800">
                <a:solidFill>
                  <a:srgbClr val="FF2600"/>
                </a:solidFill>
              </a:defRPr>
            </a:pPr>
            <a:r>
              <a:rPr sz="2800" dirty="0">
                <a:solidFill>
                  <a:srgbClr val="FF2600"/>
                </a:solidFill>
              </a:rPr>
              <a:t>Weight</a:t>
            </a:r>
            <a:r>
              <a:rPr sz="2800" dirty="0">
                <a:solidFill>
                  <a:srgbClr val="5C5C5C"/>
                </a:solidFill>
              </a:rPr>
              <a:t> that is </a:t>
            </a:r>
            <a:r>
              <a:rPr sz="2800" dirty="0">
                <a:solidFill>
                  <a:srgbClr val="FF2600"/>
                </a:solidFill>
              </a:rPr>
              <a:t>higher</a:t>
            </a:r>
            <a:r>
              <a:rPr sz="2800" dirty="0">
                <a:solidFill>
                  <a:srgbClr val="5C5C5C"/>
                </a:solidFill>
              </a:rPr>
              <a:t> than what is considered as a </a:t>
            </a:r>
            <a:r>
              <a:rPr sz="2800" dirty="0">
                <a:solidFill>
                  <a:srgbClr val="FF2600"/>
                </a:solidFill>
              </a:rPr>
              <a:t>healthy weight</a:t>
            </a:r>
            <a:r>
              <a:rPr sz="2800" dirty="0">
                <a:solidFill>
                  <a:srgbClr val="5C5C5C"/>
                </a:solidFill>
              </a:rPr>
              <a:t> for a </a:t>
            </a:r>
            <a:r>
              <a:rPr sz="2800" dirty="0">
                <a:solidFill>
                  <a:srgbClr val="FF2600"/>
                </a:solidFill>
              </a:rPr>
              <a:t>given height</a:t>
            </a:r>
            <a:r>
              <a:rPr sz="2800" dirty="0">
                <a:solidFill>
                  <a:srgbClr val="5C5C5C"/>
                </a:solidFill>
              </a:rPr>
              <a:t> is described as </a:t>
            </a:r>
            <a:r>
              <a:rPr sz="2800" dirty="0">
                <a:solidFill>
                  <a:srgbClr val="FF2600"/>
                </a:solidFill>
              </a:rPr>
              <a:t>overweight</a:t>
            </a:r>
            <a:r>
              <a:rPr sz="2800" dirty="0">
                <a:solidFill>
                  <a:srgbClr val="5C5C5C"/>
                </a:solidFill>
              </a:rPr>
              <a:t> or </a:t>
            </a:r>
            <a:r>
              <a:rPr sz="2800" dirty="0">
                <a:solidFill>
                  <a:srgbClr val="FF2600"/>
                </a:solidFill>
              </a:rPr>
              <a:t>obese</a:t>
            </a:r>
            <a:r>
              <a:rPr sz="2800" dirty="0" smtClean="0">
                <a:solidFill>
                  <a:srgbClr val="5C5C5C"/>
                </a:solidFill>
              </a:rPr>
              <a:t>.</a:t>
            </a:r>
            <a:endParaRPr lang="en-US" sz="2800" dirty="0" smtClean="0">
              <a:solidFill>
                <a:srgbClr val="5C5C5C"/>
              </a:solidFill>
            </a:endParaRPr>
          </a:p>
          <a:p>
            <a:pPr marL="457200" indent="-457200" hangingPunct="0">
              <a:lnSpc>
                <a:spcPct val="115000"/>
              </a:lnSpc>
              <a:spcBef>
                <a:spcPts val="1100"/>
              </a:spcBef>
              <a:buFont typeface="Arial" pitchFamily="34" charset="0"/>
              <a:buChar char="•"/>
              <a:defRPr sz="2800">
                <a:solidFill>
                  <a:srgbClr val="FF2600"/>
                </a:solidFill>
              </a:defRPr>
            </a:pPr>
            <a:r>
              <a:rPr lang="en-US" sz="2800" dirty="0">
                <a:solidFill>
                  <a:srgbClr val="000000">
                    <a:lumMod val="65000"/>
                    <a:lumOff val="35000"/>
                  </a:srgbClr>
                </a:solidFill>
              </a:rPr>
              <a:t>Overweight and obesity are defined as </a:t>
            </a:r>
            <a:r>
              <a:rPr lang="en-US" sz="2800" dirty="0">
                <a:solidFill>
                  <a:srgbClr val="FF2600"/>
                </a:solidFill>
              </a:rPr>
              <a:t>abnormal or excessive fat accumulation that may impair health.</a:t>
            </a:r>
            <a:endParaRPr sz="2800" dirty="0">
              <a:solidFill>
                <a:srgbClr val="5C5C5C"/>
              </a:solidFill>
            </a:endParaRPr>
          </a:p>
        </p:txBody>
      </p:sp>
      <p:pic>
        <p:nvPicPr>
          <p:cNvPr id="176" name="image05.jpg"/>
          <p:cNvPicPr>
            <a:picLocks noChangeAspect="1"/>
          </p:cNvPicPr>
          <p:nvPr/>
        </p:nvPicPr>
        <p:blipFill>
          <a:blip r:embed="rId2">
            <a:extLst/>
          </a:blip>
          <a:stretch>
            <a:fillRect/>
          </a:stretch>
        </p:blipFill>
        <p:spPr>
          <a:xfrm>
            <a:off x="5849387" y="3581400"/>
            <a:ext cx="2999999" cy="2999999"/>
          </a:xfrm>
          <a:prstGeom prst="rect">
            <a:avLst/>
          </a:prstGeom>
          <a:ln w="12700">
            <a:miter lim="400000"/>
          </a:ln>
        </p:spPr>
      </p:pic>
    </p:spTree>
    <p:extLst>
      <p:ext uri="{BB962C8B-B14F-4D97-AF65-F5344CB8AC3E}">
        <p14:creationId xmlns:p14="http://schemas.microsoft.com/office/powerpoint/2010/main" val="42809276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5">
                                            <p:txEl>
                                              <p:pRg st="0" end="0"/>
                                            </p:txEl>
                                          </p:spTgt>
                                        </p:tgtEl>
                                        <p:attrNameLst>
                                          <p:attrName>style.visibility</p:attrName>
                                        </p:attrNameLst>
                                      </p:cBhvr>
                                      <p:to>
                                        <p:strVal val="visible"/>
                                      </p:to>
                                    </p:set>
                                    <p:animEffect transition="in" filter="fade">
                                      <p:cBhvr>
                                        <p:cTn id="7" dur="1000"/>
                                        <p:tgtEl>
                                          <p:spTgt spid="175">
                                            <p:txEl>
                                              <p:pRg st="0" end="0"/>
                                            </p:txEl>
                                          </p:spTgt>
                                        </p:tgtEl>
                                      </p:cBhvr>
                                    </p:animEffect>
                                    <p:anim calcmode="lin" valueType="num">
                                      <p:cBhvr>
                                        <p:cTn id="8" dur="1000" fill="hold"/>
                                        <p:tgtEl>
                                          <p:spTgt spid="17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5">
                                            <p:txEl>
                                              <p:pRg st="1" end="1"/>
                                            </p:txEl>
                                          </p:spTgt>
                                        </p:tgtEl>
                                        <p:attrNameLst>
                                          <p:attrName>style.visibility</p:attrName>
                                        </p:attrNameLst>
                                      </p:cBhvr>
                                      <p:to>
                                        <p:strVal val="visible"/>
                                      </p:to>
                                    </p:set>
                                    <p:animEffect transition="in" filter="fade">
                                      <p:cBhvr>
                                        <p:cTn id="14" dur="1000"/>
                                        <p:tgtEl>
                                          <p:spTgt spid="175">
                                            <p:txEl>
                                              <p:pRg st="1" end="1"/>
                                            </p:txEl>
                                          </p:spTgt>
                                        </p:tgtEl>
                                      </p:cBhvr>
                                    </p:animEffect>
                                    <p:anim calcmode="lin" valueType="num">
                                      <p:cBhvr>
                                        <p:cTn id="15" dur="1000" fill="hold"/>
                                        <p:tgtEl>
                                          <p:spTgt spid="17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5">
                                            <p:txEl>
                                              <p:pRg st="2" end="2"/>
                                            </p:txEl>
                                          </p:spTgt>
                                        </p:tgtEl>
                                        <p:attrNameLst>
                                          <p:attrName>style.visibility</p:attrName>
                                        </p:attrNameLst>
                                      </p:cBhvr>
                                      <p:to>
                                        <p:strVal val="visible"/>
                                      </p:to>
                                    </p:set>
                                    <p:animEffect transition="in" filter="fade">
                                      <p:cBhvr>
                                        <p:cTn id="21" dur="1000"/>
                                        <p:tgtEl>
                                          <p:spTgt spid="175">
                                            <p:txEl>
                                              <p:pRg st="2" end="2"/>
                                            </p:txEl>
                                          </p:spTgt>
                                        </p:tgtEl>
                                      </p:cBhvr>
                                    </p:animEffect>
                                    <p:anim calcmode="lin" valueType="num">
                                      <p:cBhvr>
                                        <p:cTn id="22" dur="1000" fill="hold"/>
                                        <p:tgtEl>
                                          <p:spTgt spid="17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6"/>
                                        </p:tgtEl>
                                        <p:attrNameLst>
                                          <p:attrName>style.visibility</p:attrName>
                                        </p:attrNameLst>
                                      </p:cBhvr>
                                      <p:to>
                                        <p:strVal val="visible"/>
                                      </p:to>
                                    </p:set>
                                    <p:animEffect transition="in" filter="fade">
                                      <p:cBhvr>
                                        <p:cTn id="28" dur="1000"/>
                                        <p:tgtEl>
                                          <p:spTgt spid="176"/>
                                        </p:tgtEl>
                                      </p:cBhvr>
                                    </p:animEffect>
                                    <p:anim calcmode="lin" valueType="num">
                                      <p:cBhvr>
                                        <p:cTn id="29" dur="1000" fill="hold"/>
                                        <p:tgtEl>
                                          <p:spTgt spid="176"/>
                                        </p:tgtEl>
                                        <p:attrNameLst>
                                          <p:attrName>ppt_x</p:attrName>
                                        </p:attrNameLst>
                                      </p:cBhvr>
                                      <p:tavLst>
                                        <p:tav tm="0">
                                          <p:val>
                                            <p:strVal val="#ppt_x"/>
                                          </p:val>
                                        </p:tav>
                                        <p:tav tm="100000">
                                          <p:val>
                                            <p:strVal val="#ppt_x"/>
                                          </p:val>
                                        </p:tav>
                                      </p:tavLst>
                                    </p:anim>
                                    <p:anim calcmode="lin" valueType="num">
                                      <p:cBhvr>
                                        <p:cTn id="30" dur="1000" fill="hold"/>
                                        <p:tgtEl>
                                          <p:spTgt spid="1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Shape 631"/>
          <p:cNvSpPr txBox="1">
            <a:spLocks noGrp="1"/>
          </p:cNvSpPr>
          <p:nvPr>
            <p:ph type="title"/>
          </p:nvPr>
        </p:nvSpPr>
        <p:spPr>
          <a:xfrm>
            <a:off x="426127" y="408371"/>
            <a:ext cx="8260800" cy="1039500"/>
          </a:xfrm>
          <a:prstGeom prst="rect">
            <a:avLst/>
          </a:prstGeom>
        </p:spPr>
        <p:txBody>
          <a:bodyPr lIns="91425" tIns="91425" rIns="91425" bIns="91425" anchor="ctr" anchorCtr="0">
            <a:noAutofit/>
          </a:bodyPr>
          <a:lstStyle/>
          <a:p>
            <a:pPr lvl="0">
              <a:spcBef>
                <a:spcPts val="0"/>
              </a:spcBef>
              <a:buNone/>
            </a:pPr>
            <a:r>
              <a:rPr lang="en-US"/>
              <a:t> MCQ</a:t>
            </a:r>
          </a:p>
        </p:txBody>
      </p:sp>
      <p:sp>
        <p:nvSpPr>
          <p:cNvPr id="632" name="Shape 632"/>
          <p:cNvSpPr txBox="1"/>
          <p:nvPr/>
        </p:nvSpPr>
        <p:spPr>
          <a:xfrm>
            <a:off x="938075" y="2725450"/>
            <a:ext cx="7390200" cy="3000000"/>
          </a:xfrm>
          <a:prstGeom prst="rect">
            <a:avLst/>
          </a:prstGeom>
          <a:noFill/>
          <a:ln>
            <a:noFill/>
          </a:ln>
        </p:spPr>
        <p:txBody>
          <a:bodyPr lIns="91425" tIns="91425" rIns="91425" bIns="91425" anchor="ctr" anchorCtr="0">
            <a:noAutofit/>
          </a:bodyPr>
          <a:lstStyle/>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marL="457200" lvl="0" indent="-228600" rtl="0">
              <a:lnSpc>
                <a:spcPct val="115000"/>
              </a:lnSpc>
              <a:spcBef>
                <a:spcPts val="0"/>
              </a:spcBef>
              <a:buClr>
                <a:schemeClr val="dk1"/>
              </a:buClr>
              <a:buSzPct val="100000"/>
              <a:buNone/>
            </a:pPr>
            <a:r>
              <a:rPr lang="en-US" sz="1100">
                <a:solidFill>
                  <a:schemeClr val="dk1"/>
                </a:solidFill>
              </a:rPr>
              <a:t>						 							</a:t>
            </a:r>
          </a:p>
          <a:p>
            <a:pPr marL="457200" lvl="0" indent="-228600" rtl="0">
              <a:lnSpc>
                <a:spcPct val="115000"/>
              </a:lnSpc>
              <a:spcBef>
                <a:spcPts val="0"/>
              </a:spcBef>
              <a:buClr>
                <a:schemeClr val="dk1"/>
              </a:buClr>
              <a:buSzPct val="100000"/>
              <a:buNone/>
            </a:pPr>
            <a:r>
              <a:rPr lang="en-US" sz="2400">
                <a:solidFill>
                  <a:schemeClr val="dk1"/>
                </a:solidFill>
                <a:latin typeface="Cambria"/>
                <a:ea typeface="Cambria"/>
                <a:cs typeface="Cambria"/>
                <a:sym typeface="Cambria"/>
              </a:rPr>
              <a:t>1)  Which of the following is not a secondary cause of obesity?</a:t>
            </a:r>
          </a:p>
          <a:p>
            <a:pPr marL="457200" lvl="0" indent="-228600" rtl="0">
              <a:lnSpc>
                <a:spcPct val="115000"/>
              </a:lnSpc>
              <a:spcBef>
                <a:spcPts val="0"/>
              </a:spcBef>
              <a:buClr>
                <a:schemeClr val="dk1"/>
              </a:buClr>
              <a:buSzPct val="100000"/>
              <a:buNone/>
            </a:pPr>
            <a:r>
              <a:rPr lang="en-US" sz="2400">
                <a:solidFill>
                  <a:schemeClr val="dk1"/>
                </a:solidFill>
              </a:rPr>
              <a:t>							</a:t>
            </a:r>
          </a:p>
          <a:p>
            <a:pPr marL="457200" lvl="0" indent="-381000" rtl="0">
              <a:lnSpc>
                <a:spcPct val="115000"/>
              </a:lnSpc>
              <a:spcBef>
                <a:spcPts val="0"/>
              </a:spcBef>
              <a:buClr>
                <a:schemeClr val="dk1"/>
              </a:buClr>
              <a:buSzPct val="100000"/>
              <a:buFont typeface="Cambria"/>
              <a:buAutoNum type="alphaUcPeriod"/>
            </a:pPr>
            <a:r>
              <a:rPr lang="en-US" sz="2400">
                <a:solidFill>
                  <a:schemeClr val="dk1"/>
                </a:solidFill>
                <a:latin typeface="Cambria"/>
                <a:ea typeface="Cambria"/>
                <a:cs typeface="Cambria"/>
                <a:sym typeface="Cambria"/>
              </a:rPr>
              <a:t>CUSHING SYNDROME</a:t>
            </a:r>
          </a:p>
          <a:p>
            <a:pPr marL="457200" lvl="0" indent="-381000" rtl="0">
              <a:lnSpc>
                <a:spcPct val="115000"/>
              </a:lnSpc>
              <a:spcBef>
                <a:spcPts val="0"/>
              </a:spcBef>
              <a:buClr>
                <a:schemeClr val="dk1"/>
              </a:buClr>
              <a:buSzPct val="100000"/>
              <a:buFont typeface="Cambria"/>
              <a:buAutoNum type="alphaUcPeriod"/>
            </a:pPr>
            <a:r>
              <a:rPr lang="en-US" sz="2400">
                <a:solidFill>
                  <a:schemeClr val="dk1"/>
                </a:solidFill>
                <a:latin typeface="Cambria"/>
                <a:ea typeface="Cambria"/>
                <a:cs typeface="Cambria"/>
                <a:sym typeface="Cambria"/>
              </a:rPr>
              <a:t>INSULINOMA</a:t>
            </a:r>
          </a:p>
          <a:p>
            <a:pPr marL="457200" lvl="0" indent="-381000" rtl="0">
              <a:lnSpc>
                <a:spcPct val="115000"/>
              </a:lnSpc>
              <a:spcBef>
                <a:spcPts val="0"/>
              </a:spcBef>
              <a:buClr>
                <a:schemeClr val="dk1"/>
              </a:buClr>
              <a:buSzPct val="100000"/>
              <a:buFont typeface="Cambria"/>
              <a:buAutoNum type="alphaUcPeriod"/>
            </a:pPr>
            <a:r>
              <a:rPr lang="en-US" sz="2400">
                <a:solidFill>
                  <a:schemeClr val="dk1"/>
                </a:solidFill>
                <a:latin typeface="Cambria"/>
                <a:ea typeface="Cambria"/>
                <a:cs typeface="Cambria"/>
                <a:sym typeface="Cambria"/>
              </a:rPr>
              <a:t>HYPOTHYROIDISM</a:t>
            </a:r>
          </a:p>
          <a:p>
            <a:pPr marL="457200" lvl="0" indent="-381000" rtl="0">
              <a:lnSpc>
                <a:spcPct val="115000"/>
              </a:lnSpc>
              <a:spcBef>
                <a:spcPts val="0"/>
              </a:spcBef>
              <a:buClr>
                <a:schemeClr val="dk1"/>
              </a:buClr>
              <a:buSzPct val="100000"/>
              <a:buFont typeface="Cambria"/>
              <a:buAutoNum type="alphaUcPeriod"/>
            </a:pPr>
            <a:r>
              <a:rPr lang="en-US" sz="2400">
                <a:solidFill>
                  <a:schemeClr val="dk1"/>
                </a:solidFill>
                <a:latin typeface="Cambria"/>
                <a:ea typeface="Cambria"/>
                <a:cs typeface="Cambria"/>
                <a:sym typeface="Cambria"/>
              </a:rPr>
              <a:t>DM</a:t>
            </a:r>
          </a:p>
          <a:p>
            <a:pPr marL="457200" lvl="0" indent="-228600" rtl="0">
              <a:lnSpc>
                <a:spcPct val="115000"/>
              </a:lnSpc>
              <a:spcBef>
                <a:spcPts val="0"/>
              </a:spcBef>
              <a:buClr>
                <a:schemeClr val="dk1"/>
              </a:buClr>
              <a:buSzPct val="45833"/>
              <a:buNone/>
            </a:pPr>
            <a:r>
              <a:rPr lang="en-US" sz="2400">
                <a:solidFill>
                  <a:schemeClr val="dk1"/>
                </a:solidFill>
              </a:rPr>
              <a:t>					</a:t>
            </a:r>
            <a:r>
              <a:rPr lang="en-US" sz="1100">
                <a:solidFill>
                  <a:schemeClr val="dk1"/>
                </a:solidFill>
              </a:rPr>
              <a:t>		 						</a:t>
            </a:r>
          </a:p>
          <a:p>
            <a:pPr lvl="0" rtl="0">
              <a:lnSpc>
                <a:spcPct val="115000"/>
              </a:lnSpc>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Shape 637"/>
          <p:cNvSpPr txBox="1">
            <a:spLocks noGrp="1"/>
          </p:cNvSpPr>
          <p:nvPr>
            <p:ph type="title"/>
          </p:nvPr>
        </p:nvSpPr>
        <p:spPr>
          <a:xfrm>
            <a:off x="426127" y="408371"/>
            <a:ext cx="8260800" cy="1039500"/>
          </a:xfrm>
          <a:prstGeom prst="rect">
            <a:avLst/>
          </a:prstGeom>
        </p:spPr>
        <p:txBody>
          <a:bodyPr lIns="91425" tIns="91425" rIns="91425" bIns="91425" anchor="ctr" anchorCtr="0">
            <a:noAutofit/>
          </a:bodyPr>
          <a:lstStyle/>
          <a:p>
            <a:pPr lvl="0" rtl="0">
              <a:spcBef>
                <a:spcPts val="0"/>
              </a:spcBef>
              <a:buNone/>
            </a:pPr>
            <a:r>
              <a:rPr lang="en-US"/>
              <a:t> MCQ</a:t>
            </a:r>
          </a:p>
        </p:txBody>
      </p:sp>
      <p:sp>
        <p:nvSpPr>
          <p:cNvPr id="638" name="Shape 638"/>
          <p:cNvSpPr txBox="1"/>
          <p:nvPr/>
        </p:nvSpPr>
        <p:spPr>
          <a:xfrm>
            <a:off x="938075" y="2725450"/>
            <a:ext cx="7390200" cy="3000000"/>
          </a:xfrm>
          <a:prstGeom prst="rect">
            <a:avLst/>
          </a:prstGeom>
          <a:noFill/>
          <a:ln>
            <a:noFill/>
          </a:ln>
        </p:spPr>
        <p:txBody>
          <a:bodyPr lIns="91425" tIns="91425" rIns="91425" bIns="91425" anchor="ctr" anchorCtr="0">
            <a:noAutofit/>
          </a:bodyPr>
          <a:lstStyle/>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marL="457200" lvl="0" indent="-228600" rtl="0">
              <a:lnSpc>
                <a:spcPct val="115000"/>
              </a:lnSpc>
              <a:spcBef>
                <a:spcPts val="0"/>
              </a:spcBef>
              <a:buClr>
                <a:schemeClr val="dk1"/>
              </a:buClr>
              <a:buSzPct val="100000"/>
              <a:buNone/>
            </a:pPr>
            <a:r>
              <a:rPr lang="en-US" sz="1100">
                <a:solidFill>
                  <a:schemeClr val="dk1"/>
                </a:solidFill>
              </a:rPr>
              <a:t>						 							</a:t>
            </a:r>
          </a:p>
          <a:p>
            <a:pPr marL="457200" lvl="0" indent="-228600" rtl="0">
              <a:lnSpc>
                <a:spcPct val="115000"/>
              </a:lnSpc>
              <a:spcBef>
                <a:spcPts val="0"/>
              </a:spcBef>
              <a:buClr>
                <a:schemeClr val="dk1"/>
              </a:buClr>
              <a:buSzPct val="100000"/>
              <a:buNone/>
            </a:pPr>
            <a:r>
              <a:rPr lang="en-US" sz="2400">
                <a:solidFill>
                  <a:schemeClr val="dk1"/>
                </a:solidFill>
                <a:latin typeface="Cambria"/>
                <a:ea typeface="Cambria"/>
                <a:cs typeface="Cambria"/>
                <a:sym typeface="Cambria"/>
              </a:rPr>
              <a:t>1)  Which of the following is not a secondary cause of obesity?</a:t>
            </a:r>
          </a:p>
          <a:p>
            <a:pPr marL="457200" lvl="0" indent="-228600" rtl="0">
              <a:lnSpc>
                <a:spcPct val="115000"/>
              </a:lnSpc>
              <a:spcBef>
                <a:spcPts val="0"/>
              </a:spcBef>
              <a:buClr>
                <a:schemeClr val="dk1"/>
              </a:buClr>
              <a:buSzPct val="100000"/>
              <a:buNone/>
            </a:pPr>
            <a:r>
              <a:rPr lang="en-US" sz="2400">
                <a:solidFill>
                  <a:schemeClr val="dk1"/>
                </a:solidFill>
              </a:rPr>
              <a:t>							</a:t>
            </a:r>
          </a:p>
          <a:p>
            <a:pPr marL="457200" lvl="0" indent="-381000" rtl="0">
              <a:lnSpc>
                <a:spcPct val="115000"/>
              </a:lnSpc>
              <a:spcBef>
                <a:spcPts val="0"/>
              </a:spcBef>
              <a:buClr>
                <a:schemeClr val="dk1"/>
              </a:buClr>
              <a:buSzPct val="100000"/>
              <a:buFont typeface="Cambria"/>
              <a:buAutoNum type="alphaUcPeriod"/>
            </a:pPr>
            <a:r>
              <a:rPr lang="en-US" sz="2400">
                <a:solidFill>
                  <a:schemeClr val="dk1"/>
                </a:solidFill>
                <a:latin typeface="Cambria"/>
                <a:ea typeface="Cambria"/>
                <a:cs typeface="Cambria"/>
                <a:sym typeface="Cambria"/>
              </a:rPr>
              <a:t>CUSHING SYNDROME</a:t>
            </a:r>
          </a:p>
          <a:p>
            <a:pPr marL="457200" lvl="0" indent="-381000" rtl="0">
              <a:lnSpc>
                <a:spcPct val="115000"/>
              </a:lnSpc>
              <a:spcBef>
                <a:spcPts val="0"/>
              </a:spcBef>
              <a:buClr>
                <a:schemeClr val="dk1"/>
              </a:buClr>
              <a:buSzPct val="100000"/>
              <a:buFont typeface="Cambria"/>
              <a:buAutoNum type="alphaUcPeriod"/>
            </a:pPr>
            <a:r>
              <a:rPr lang="en-US" sz="2400">
                <a:solidFill>
                  <a:schemeClr val="dk1"/>
                </a:solidFill>
                <a:latin typeface="Cambria"/>
                <a:ea typeface="Cambria"/>
                <a:cs typeface="Cambria"/>
                <a:sym typeface="Cambria"/>
              </a:rPr>
              <a:t>INSULINOMA</a:t>
            </a:r>
          </a:p>
          <a:p>
            <a:pPr marL="457200" lvl="0" indent="-381000" rtl="0">
              <a:lnSpc>
                <a:spcPct val="115000"/>
              </a:lnSpc>
              <a:spcBef>
                <a:spcPts val="0"/>
              </a:spcBef>
              <a:buClr>
                <a:schemeClr val="dk1"/>
              </a:buClr>
              <a:buSzPct val="100000"/>
              <a:buFont typeface="Cambria"/>
              <a:buAutoNum type="alphaUcPeriod"/>
            </a:pPr>
            <a:r>
              <a:rPr lang="en-US" sz="2400">
                <a:solidFill>
                  <a:schemeClr val="dk1"/>
                </a:solidFill>
                <a:latin typeface="Cambria"/>
                <a:ea typeface="Cambria"/>
                <a:cs typeface="Cambria"/>
                <a:sym typeface="Cambria"/>
              </a:rPr>
              <a:t>HYPOTHYROIDISM</a:t>
            </a:r>
          </a:p>
          <a:p>
            <a:pPr marL="457200" lvl="0" indent="-381000" rtl="0">
              <a:lnSpc>
                <a:spcPct val="115000"/>
              </a:lnSpc>
              <a:spcBef>
                <a:spcPts val="0"/>
              </a:spcBef>
              <a:buClr>
                <a:srgbClr val="A61C00"/>
              </a:buClr>
              <a:buSzPct val="100000"/>
              <a:buFont typeface="Cambria"/>
              <a:buAutoNum type="alphaUcPeriod"/>
            </a:pPr>
            <a:r>
              <a:rPr lang="en-US" sz="2400">
                <a:solidFill>
                  <a:srgbClr val="A61C00"/>
                </a:solidFill>
                <a:latin typeface="Cambria"/>
                <a:ea typeface="Cambria"/>
                <a:cs typeface="Cambria"/>
                <a:sym typeface="Cambria"/>
              </a:rPr>
              <a:t>DM</a:t>
            </a:r>
          </a:p>
          <a:p>
            <a:pPr marL="457200" lvl="0" indent="-228600" rtl="0">
              <a:lnSpc>
                <a:spcPct val="115000"/>
              </a:lnSpc>
              <a:spcBef>
                <a:spcPts val="0"/>
              </a:spcBef>
              <a:buClr>
                <a:schemeClr val="dk1"/>
              </a:buClr>
              <a:buSzPct val="45833"/>
              <a:buNone/>
            </a:pPr>
            <a:r>
              <a:rPr lang="en-US" sz="2400">
                <a:solidFill>
                  <a:schemeClr val="dk1"/>
                </a:solidFill>
              </a:rPr>
              <a:t>					</a:t>
            </a:r>
            <a:r>
              <a:rPr lang="en-US" sz="1100">
                <a:solidFill>
                  <a:schemeClr val="dk1"/>
                </a:solidFill>
              </a:rPr>
              <a:t>		 						</a:t>
            </a:r>
          </a:p>
          <a:p>
            <a:pPr lvl="0" rtl="0">
              <a:lnSpc>
                <a:spcPct val="115000"/>
              </a:lnSpc>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Shape 643"/>
          <p:cNvSpPr txBox="1"/>
          <p:nvPr/>
        </p:nvSpPr>
        <p:spPr>
          <a:xfrm>
            <a:off x="1166250" y="0"/>
            <a:ext cx="6782100" cy="6021300"/>
          </a:xfrm>
          <a:prstGeom prst="rect">
            <a:avLst/>
          </a:prstGeom>
          <a:noFill/>
          <a:ln>
            <a:noFill/>
          </a:ln>
        </p:spPr>
        <p:txBody>
          <a:bodyPr lIns="91425" tIns="91425" rIns="91425" bIns="91425" anchor="ctr" anchorCtr="0">
            <a:noAutofit/>
          </a:bodyPr>
          <a:lstStyle/>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endParaRPr>
              <a:solidFill>
                <a:schemeClr val="dk1"/>
              </a:solidFill>
              <a:latin typeface="Cambria"/>
              <a:ea typeface="Cambria"/>
              <a:cs typeface="Cambria"/>
              <a:sym typeface="Cambria"/>
            </a:endParaRPr>
          </a:p>
          <a:p>
            <a:pPr lvl="0" rtl="0">
              <a:spcBef>
                <a:spcPts val="0"/>
              </a:spcBef>
              <a:buNone/>
            </a:pPr>
            <a:r>
              <a:rPr lang="en-US" sz="1900">
                <a:solidFill>
                  <a:schemeClr val="dk1"/>
                </a:solidFill>
                <a:latin typeface="Calibri"/>
                <a:ea typeface="Calibri"/>
                <a:cs typeface="Calibri"/>
                <a:sym typeface="Calibri"/>
              </a:rPr>
              <a:t>					</a:t>
            </a:r>
          </a:p>
          <a:p>
            <a:pPr lvl="0" rtl="0">
              <a:spcBef>
                <a:spcPts val="0"/>
              </a:spcBef>
              <a:buNone/>
            </a:pPr>
            <a:r>
              <a:rPr lang="en-US" sz="2400">
                <a:solidFill>
                  <a:schemeClr val="dk1"/>
                </a:solidFill>
                <a:latin typeface="Calibri"/>
                <a:ea typeface="Calibri"/>
                <a:cs typeface="Calibri"/>
                <a:sym typeface="Calibri"/>
              </a:rPr>
              <a:t>2) What causes obesity?</a:t>
            </a:r>
          </a:p>
          <a:p>
            <a:pPr lvl="0" rtl="0">
              <a:spcBef>
                <a:spcPts val="0"/>
              </a:spcBef>
              <a:buNone/>
            </a:pPr>
            <a:r>
              <a:rPr lang="en-US" sz="2400">
                <a:solidFill>
                  <a:schemeClr val="dk1"/>
                </a:solidFill>
                <a:latin typeface="Calibri"/>
                <a:ea typeface="Calibri"/>
                <a:cs typeface="Calibri"/>
                <a:sym typeface="Calibri"/>
              </a:rPr>
              <a:t>					</a:t>
            </a:r>
          </a:p>
          <a:p>
            <a:pPr lvl="0" rtl="0">
              <a:spcBef>
                <a:spcPts val="0"/>
              </a:spcBef>
              <a:buNone/>
            </a:pPr>
            <a:r>
              <a:rPr lang="en-US" sz="2400">
                <a:solidFill>
                  <a:schemeClr val="dk1"/>
                </a:solidFill>
                <a:latin typeface="Calibri"/>
                <a:ea typeface="Calibri"/>
                <a:cs typeface="Calibri"/>
                <a:sym typeface="Calibri"/>
              </a:rPr>
              <a:t>A. Heredity</a:t>
            </a:r>
          </a:p>
          <a:p>
            <a:pPr lvl="0" rtl="0">
              <a:spcBef>
                <a:spcPts val="0"/>
              </a:spcBef>
              <a:buNone/>
            </a:pPr>
            <a:r>
              <a:rPr lang="en-US" sz="2400">
                <a:solidFill>
                  <a:schemeClr val="dk1"/>
                </a:solidFill>
                <a:latin typeface="Calibri"/>
                <a:ea typeface="Calibri"/>
                <a:cs typeface="Calibri"/>
                <a:sym typeface="Calibri"/>
              </a:rPr>
              <a:t>B. Poor eating habits</a:t>
            </a:r>
          </a:p>
          <a:p>
            <a:pPr lvl="0" rtl="0">
              <a:spcBef>
                <a:spcPts val="0"/>
              </a:spcBef>
              <a:buNone/>
            </a:pPr>
            <a:r>
              <a:rPr lang="en-US" sz="2400">
                <a:solidFill>
                  <a:schemeClr val="dk1"/>
                </a:solidFill>
                <a:latin typeface="Calibri"/>
                <a:ea typeface="Calibri"/>
                <a:cs typeface="Calibri"/>
                <a:sym typeface="Calibri"/>
              </a:rPr>
              <a:t>C. Lack of physical activity </a:t>
            </a:r>
          </a:p>
          <a:p>
            <a:pPr lvl="0" rtl="0">
              <a:spcBef>
                <a:spcPts val="0"/>
              </a:spcBef>
              <a:buNone/>
            </a:pPr>
            <a:r>
              <a:rPr lang="en-US" sz="2400">
                <a:solidFill>
                  <a:schemeClr val="dk1"/>
                </a:solidFill>
                <a:latin typeface="Calibri"/>
                <a:ea typeface="Calibri"/>
                <a:cs typeface="Calibri"/>
                <a:sym typeface="Calibri"/>
              </a:rPr>
              <a:t>D. All of the above</a:t>
            </a:r>
          </a:p>
          <a:p>
            <a:pPr lvl="0" rtl="0">
              <a:spcBef>
                <a:spcPts val="0"/>
              </a:spcBef>
              <a:buNone/>
            </a:pPr>
            <a:endParaRPr>
              <a:solidFill>
                <a:schemeClr val="dk1"/>
              </a:solidFill>
              <a:latin typeface="Cambria"/>
              <a:ea typeface="Cambria"/>
              <a:cs typeface="Cambria"/>
              <a:sym typeface="Cambria"/>
            </a:endParaRP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Shape 648"/>
          <p:cNvSpPr txBox="1"/>
          <p:nvPr/>
        </p:nvSpPr>
        <p:spPr>
          <a:xfrm>
            <a:off x="1166250" y="0"/>
            <a:ext cx="6782100" cy="6021300"/>
          </a:xfrm>
          <a:prstGeom prst="rect">
            <a:avLst/>
          </a:prstGeom>
          <a:noFill/>
          <a:ln>
            <a:noFill/>
          </a:ln>
        </p:spPr>
        <p:txBody>
          <a:bodyPr lIns="91425" tIns="91425" rIns="91425" bIns="91425" anchor="ctr" anchorCtr="0">
            <a:noAutofit/>
          </a:bodyPr>
          <a:lstStyle/>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endParaRPr>
              <a:solidFill>
                <a:schemeClr val="dk1"/>
              </a:solidFill>
              <a:latin typeface="Cambria"/>
              <a:ea typeface="Cambria"/>
              <a:cs typeface="Cambria"/>
              <a:sym typeface="Cambria"/>
            </a:endParaRPr>
          </a:p>
          <a:p>
            <a:pPr lvl="0" rtl="0">
              <a:spcBef>
                <a:spcPts val="0"/>
              </a:spcBef>
              <a:buNone/>
            </a:pPr>
            <a:r>
              <a:rPr lang="en-US" sz="1900">
                <a:solidFill>
                  <a:schemeClr val="dk1"/>
                </a:solidFill>
                <a:latin typeface="Calibri"/>
                <a:ea typeface="Calibri"/>
                <a:cs typeface="Calibri"/>
                <a:sym typeface="Calibri"/>
              </a:rPr>
              <a:t>					</a:t>
            </a:r>
          </a:p>
          <a:p>
            <a:pPr lvl="0" rtl="0">
              <a:spcBef>
                <a:spcPts val="0"/>
              </a:spcBef>
              <a:buNone/>
            </a:pPr>
            <a:r>
              <a:rPr lang="en-US" sz="2400">
                <a:solidFill>
                  <a:schemeClr val="dk1"/>
                </a:solidFill>
                <a:latin typeface="Calibri"/>
                <a:ea typeface="Calibri"/>
                <a:cs typeface="Calibri"/>
                <a:sym typeface="Calibri"/>
              </a:rPr>
              <a:t>2) What causes obesity?</a:t>
            </a:r>
          </a:p>
          <a:p>
            <a:pPr lvl="0" rtl="0">
              <a:spcBef>
                <a:spcPts val="0"/>
              </a:spcBef>
              <a:buNone/>
            </a:pPr>
            <a:r>
              <a:rPr lang="en-US" sz="2400">
                <a:solidFill>
                  <a:schemeClr val="dk1"/>
                </a:solidFill>
                <a:latin typeface="Calibri"/>
                <a:ea typeface="Calibri"/>
                <a:cs typeface="Calibri"/>
                <a:sym typeface="Calibri"/>
              </a:rPr>
              <a:t>					</a:t>
            </a:r>
          </a:p>
          <a:p>
            <a:pPr lvl="0" rtl="0">
              <a:spcBef>
                <a:spcPts val="0"/>
              </a:spcBef>
              <a:buNone/>
            </a:pPr>
            <a:r>
              <a:rPr lang="en-US" sz="2400">
                <a:solidFill>
                  <a:schemeClr val="dk1"/>
                </a:solidFill>
                <a:latin typeface="Calibri"/>
                <a:ea typeface="Calibri"/>
                <a:cs typeface="Calibri"/>
                <a:sym typeface="Calibri"/>
              </a:rPr>
              <a:t>A. Heredity</a:t>
            </a:r>
          </a:p>
          <a:p>
            <a:pPr lvl="0" rtl="0">
              <a:spcBef>
                <a:spcPts val="0"/>
              </a:spcBef>
              <a:buNone/>
            </a:pPr>
            <a:r>
              <a:rPr lang="en-US" sz="2400">
                <a:solidFill>
                  <a:schemeClr val="dk1"/>
                </a:solidFill>
                <a:latin typeface="Calibri"/>
                <a:ea typeface="Calibri"/>
                <a:cs typeface="Calibri"/>
                <a:sym typeface="Calibri"/>
              </a:rPr>
              <a:t>B. Poor eating habits</a:t>
            </a:r>
          </a:p>
          <a:p>
            <a:pPr lvl="0" rtl="0">
              <a:spcBef>
                <a:spcPts val="0"/>
              </a:spcBef>
              <a:buNone/>
            </a:pPr>
            <a:r>
              <a:rPr lang="en-US" sz="2400">
                <a:solidFill>
                  <a:schemeClr val="dk1"/>
                </a:solidFill>
                <a:latin typeface="Calibri"/>
                <a:ea typeface="Calibri"/>
                <a:cs typeface="Calibri"/>
                <a:sym typeface="Calibri"/>
              </a:rPr>
              <a:t>C. Lack of physical activity </a:t>
            </a:r>
          </a:p>
          <a:p>
            <a:pPr lvl="0" rtl="0">
              <a:spcBef>
                <a:spcPts val="0"/>
              </a:spcBef>
              <a:buNone/>
            </a:pPr>
            <a:r>
              <a:rPr lang="en-US" sz="2400">
                <a:solidFill>
                  <a:srgbClr val="A61C00"/>
                </a:solidFill>
                <a:latin typeface="Calibri"/>
                <a:ea typeface="Calibri"/>
                <a:cs typeface="Calibri"/>
                <a:sym typeface="Calibri"/>
              </a:rPr>
              <a:t>D. All of the above</a:t>
            </a:r>
          </a:p>
          <a:p>
            <a:pPr lvl="0" rtl="0">
              <a:spcBef>
                <a:spcPts val="0"/>
              </a:spcBef>
              <a:buNone/>
            </a:pPr>
            <a:endParaRPr>
              <a:solidFill>
                <a:schemeClr val="dk1"/>
              </a:solidFill>
              <a:latin typeface="Cambria"/>
              <a:ea typeface="Cambria"/>
              <a:cs typeface="Cambria"/>
              <a:sym typeface="Cambria"/>
            </a:endParaRP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Shape 653"/>
          <p:cNvSpPr txBox="1"/>
          <p:nvPr/>
        </p:nvSpPr>
        <p:spPr>
          <a:xfrm>
            <a:off x="532400" y="1635275"/>
            <a:ext cx="7530000" cy="3790200"/>
          </a:xfrm>
          <a:prstGeom prst="rect">
            <a:avLst/>
          </a:prstGeom>
          <a:noFill/>
          <a:ln>
            <a:noFill/>
          </a:ln>
        </p:spPr>
        <p:txBody>
          <a:bodyPr lIns="91425" tIns="91425" rIns="91425" bIns="91425" anchor="ctr" anchorCtr="0">
            <a:noAutofit/>
          </a:bodyPr>
          <a:lstStyle/>
          <a:p>
            <a:pPr lvl="0" rtl="0">
              <a:spcBef>
                <a:spcPts val="0"/>
              </a:spcBef>
              <a:buNone/>
            </a:pPr>
            <a:r>
              <a:rPr lang="en-US" sz="2400">
                <a:solidFill>
                  <a:schemeClr val="dk1"/>
                </a:solidFill>
              </a:rPr>
              <a:t>		 	 	 		</a:t>
            </a:r>
          </a:p>
          <a:p>
            <a:pPr lvl="0" rtl="0">
              <a:spcBef>
                <a:spcPts val="0"/>
              </a:spcBef>
              <a:buNone/>
            </a:pPr>
            <a:r>
              <a:rPr lang="en-US" sz="2400">
                <a:solidFill>
                  <a:schemeClr val="dk1"/>
                </a:solidFill>
              </a:rPr>
              <a:t>			</a:t>
            </a:r>
          </a:p>
          <a:p>
            <a:pPr lvl="0" rtl="0">
              <a:spcBef>
                <a:spcPts val="0"/>
              </a:spcBef>
              <a:buNone/>
            </a:pPr>
            <a:r>
              <a:rPr lang="en-US" sz="2400">
                <a:solidFill>
                  <a:schemeClr val="dk1"/>
                </a:solidFill>
              </a:rPr>
              <a:t>				</a:t>
            </a:r>
          </a:p>
          <a:p>
            <a:pPr lvl="0" rtl="0">
              <a:spcBef>
                <a:spcPts val="0"/>
              </a:spcBef>
              <a:buNone/>
            </a:pPr>
            <a:endParaRPr sz="2400">
              <a:solidFill>
                <a:schemeClr val="dk1"/>
              </a:solidFill>
              <a:latin typeface="Cambria"/>
              <a:ea typeface="Cambria"/>
              <a:cs typeface="Cambria"/>
              <a:sym typeface="Cambria"/>
            </a:endParaRPr>
          </a:p>
          <a:p>
            <a:pPr lvl="0" rtl="0">
              <a:spcBef>
                <a:spcPts val="0"/>
              </a:spcBef>
              <a:buNone/>
            </a:pPr>
            <a:r>
              <a:rPr lang="en-US" sz="2400">
                <a:solidFill>
                  <a:schemeClr val="dk1"/>
                </a:solidFill>
              </a:rPr>
              <a:t>					</a:t>
            </a:r>
          </a:p>
          <a:p>
            <a:pPr lvl="0" rtl="0">
              <a:spcBef>
                <a:spcPts val="0"/>
              </a:spcBef>
              <a:buNone/>
            </a:pPr>
            <a:r>
              <a:rPr lang="en-US" sz="2400">
                <a:solidFill>
                  <a:schemeClr val="dk1"/>
                </a:solidFill>
                <a:latin typeface="Calibri"/>
                <a:ea typeface="Calibri"/>
                <a:cs typeface="Calibri"/>
                <a:sym typeface="Calibri"/>
              </a:rPr>
              <a:t>3) Which one of the following BMIs is considered to be obese?</a:t>
            </a:r>
          </a:p>
          <a:p>
            <a:pPr lvl="0" rtl="0">
              <a:spcBef>
                <a:spcPts val="0"/>
              </a:spcBef>
              <a:buNone/>
            </a:pPr>
            <a:r>
              <a:rPr lang="en-US" sz="2400">
                <a:solidFill>
                  <a:schemeClr val="dk1"/>
                </a:solidFill>
                <a:latin typeface="Calibri"/>
                <a:ea typeface="Calibri"/>
                <a:cs typeface="Calibri"/>
                <a:sym typeface="Calibri"/>
              </a:rPr>
              <a:t>								</a:t>
            </a:r>
          </a:p>
          <a:p>
            <a:pPr lvl="0">
              <a:spcBef>
                <a:spcPts val="0"/>
              </a:spcBef>
              <a:buNone/>
            </a:pPr>
            <a:r>
              <a:rPr lang="en-US" sz="2400">
                <a:solidFill>
                  <a:schemeClr val="dk1"/>
                </a:solidFill>
                <a:latin typeface="Calibri"/>
                <a:ea typeface="Calibri"/>
                <a:cs typeface="Calibri"/>
                <a:sym typeface="Calibri"/>
              </a:rPr>
              <a:t>A. ≥ 25</a:t>
            </a:r>
          </a:p>
          <a:p>
            <a:pPr lvl="0">
              <a:spcBef>
                <a:spcPts val="0"/>
              </a:spcBef>
              <a:buNone/>
            </a:pPr>
            <a:r>
              <a:rPr lang="en-US" sz="2400">
                <a:solidFill>
                  <a:schemeClr val="dk1"/>
                </a:solidFill>
                <a:latin typeface="Calibri"/>
                <a:ea typeface="Calibri"/>
                <a:cs typeface="Calibri"/>
                <a:sym typeface="Calibri"/>
              </a:rPr>
              <a:t> B. ≥ 30</a:t>
            </a:r>
          </a:p>
          <a:p>
            <a:pPr lvl="0">
              <a:spcBef>
                <a:spcPts val="0"/>
              </a:spcBef>
              <a:buNone/>
            </a:pPr>
            <a:r>
              <a:rPr lang="en-US" sz="2400">
                <a:solidFill>
                  <a:schemeClr val="dk1"/>
                </a:solidFill>
                <a:latin typeface="Calibri"/>
                <a:ea typeface="Calibri"/>
                <a:cs typeface="Calibri"/>
                <a:sym typeface="Calibri"/>
              </a:rPr>
              <a:t> C. ≥ 18</a:t>
            </a:r>
          </a:p>
          <a:p>
            <a:pPr lvl="0" rtl="0">
              <a:spcBef>
                <a:spcPts val="0"/>
              </a:spcBef>
              <a:buNone/>
            </a:pPr>
            <a:r>
              <a:rPr lang="en-US" sz="2400">
                <a:solidFill>
                  <a:schemeClr val="dk1"/>
                </a:solidFill>
                <a:latin typeface="Calibri"/>
                <a:ea typeface="Calibri"/>
                <a:cs typeface="Calibri"/>
                <a:sym typeface="Calibri"/>
              </a:rPr>
              <a:t> D. ≥ 29 </a:t>
            </a:r>
          </a:p>
          <a:p>
            <a:pPr lvl="0" rtl="0">
              <a:spcBef>
                <a:spcPts val="0"/>
              </a:spcBef>
              <a:buNone/>
            </a:pPr>
            <a:r>
              <a:rPr lang="en-US" sz="2400">
                <a:solidFill>
                  <a:schemeClr val="dk1"/>
                </a:solidFill>
                <a:latin typeface="Calibri"/>
                <a:ea typeface="Calibri"/>
                <a:cs typeface="Calibri"/>
                <a:sym typeface="Calibri"/>
              </a:rPr>
              <a:t>				</a:t>
            </a:r>
          </a:p>
          <a:p>
            <a:pPr lvl="0" rtl="0">
              <a:spcBef>
                <a:spcPts val="0"/>
              </a:spcBef>
              <a:buNone/>
            </a:pPr>
            <a:r>
              <a:rPr lang="en-US" sz="2400">
                <a:solidFill>
                  <a:schemeClr val="dk1"/>
                </a:solidFill>
              </a:rPr>
              <a:t>			</a:t>
            </a:r>
          </a:p>
          <a:p>
            <a:pPr lvl="0" rtl="0">
              <a:spcBef>
                <a:spcPts val="0"/>
              </a:spcBef>
              <a:buNone/>
            </a:pPr>
            <a:r>
              <a:rPr lang="en-US" sz="2400">
                <a:solidFill>
                  <a:schemeClr val="dk1"/>
                </a:solidFill>
              </a:rPr>
              <a:t>		</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Shape 658"/>
          <p:cNvSpPr txBox="1"/>
          <p:nvPr/>
        </p:nvSpPr>
        <p:spPr>
          <a:xfrm>
            <a:off x="532400" y="1635275"/>
            <a:ext cx="7530000" cy="3790200"/>
          </a:xfrm>
          <a:prstGeom prst="rect">
            <a:avLst/>
          </a:prstGeom>
          <a:noFill/>
          <a:ln>
            <a:noFill/>
          </a:ln>
        </p:spPr>
        <p:txBody>
          <a:bodyPr lIns="91425" tIns="91425" rIns="91425" bIns="91425" anchor="ctr" anchorCtr="0">
            <a:noAutofit/>
          </a:bodyPr>
          <a:lstStyle/>
          <a:p>
            <a:pPr lvl="0" rtl="0">
              <a:spcBef>
                <a:spcPts val="0"/>
              </a:spcBef>
              <a:buNone/>
            </a:pPr>
            <a:r>
              <a:rPr lang="en-US" sz="2400">
                <a:solidFill>
                  <a:schemeClr val="dk1"/>
                </a:solidFill>
              </a:rPr>
              <a:t>		 	 	 		</a:t>
            </a:r>
          </a:p>
          <a:p>
            <a:pPr lvl="0" rtl="0">
              <a:spcBef>
                <a:spcPts val="0"/>
              </a:spcBef>
              <a:buNone/>
            </a:pPr>
            <a:r>
              <a:rPr lang="en-US" sz="2400">
                <a:solidFill>
                  <a:schemeClr val="dk1"/>
                </a:solidFill>
              </a:rPr>
              <a:t>			</a:t>
            </a:r>
          </a:p>
          <a:p>
            <a:pPr lvl="0" rtl="0">
              <a:spcBef>
                <a:spcPts val="0"/>
              </a:spcBef>
              <a:buNone/>
            </a:pPr>
            <a:r>
              <a:rPr lang="en-US" sz="2400">
                <a:solidFill>
                  <a:schemeClr val="dk1"/>
                </a:solidFill>
              </a:rPr>
              <a:t>				</a:t>
            </a:r>
          </a:p>
          <a:p>
            <a:pPr lvl="0" rtl="0">
              <a:spcBef>
                <a:spcPts val="0"/>
              </a:spcBef>
              <a:buNone/>
            </a:pPr>
            <a:endParaRPr sz="2400">
              <a:solidFill>
                <a:schemeClr val="dk1"/>
              </a:solidFill>
              <a:latin typeface="Cambria"/>
              <a:ea typeface="Cambria"/>
              <a:cs typeface="Cambria"/>
              <a:sym typeface="Cambria"/>
            </a:endParaRPr>
          </a:p>
          <a:p>
            <a:pPr lvl="0" rtl="0">
              <a:spcBef>
                <a:spcPts val="0"/>
              </a:spcBef>
              <a:buNone/>
            </a:pPr>
            <a:r>
              <a:rPr lang="en-US" sz="2400">
                <a:solidFill>
                  <a:schemeClr val="dk1"/>
                </a:solidFill>
              </a:rPr>
              <a:t>					</a:t>
            </a:r>
          </a:p>
          <a:p>
            <a:pPr lvl="0" rtl="0">
              <a:spcBef>
                <a:spcPts val="0"/>
              </a:spcBef>
              <a:buNone/>
            </a:pPr>
            <a:r>
              <a:rPr lang="en-US" sz="2400">
                <a:solidFill>
                  <a:schemeClr val="dk1"/>
                </a:solidFill>
                <a:latin typeface="Calibri"/>
                <a:ea typeface="Calibri"/>
                <a:cs typeface="Calibri"/>
                <a:sym typeface="Calibri"/>
              </a:rPr>
              <a:t>3) Which one of the following BMIs is considered to be obese?</a:t>
            </a:r>
          </a:p>
          <a:p>
            <a:pPr lvl="0" rtl="0">
              <a:spcBef>
                <a:spcPts val="0"/>
              </a:spcBef>
              <a:buNone/>
            </a:pPr>
            <a:r>
              <a:rPr lang="en-US" sz="2400">
                <a:solidFill>
                  <a:schemeClr val="dk1"/>
                </a:solidFill>
                <a:latin typeface="Calibri"/>
                <a:ea typeface="Calibri"/>
                <a:cs typeface="Calibri"/>
                <a:sym typeface="Calibri"/>
              </a:rPr>
              <a:t>								</a:t>
            </a:r>
          </a:p>
          <a:p>
            <a:pPr lvl="0" rtl="0">
              <a:spcBef>
                <a:spcPts val="0"/>
              </a:spcBef>
              <a:buNone/>
            </a:pPr>
            <a:r>
              <a:rPr lang="en-US" sz="2400">
                <a:solidFill>
                  <a:schemeClr val="dk1"/>
                </a:solidFill>
                <a:latin typeface="Calibri"/>
                <a:ea typeface="Calibri"/>
                <a:cs typeface="Calibri"/>
                <a:sym typeface="Calibri"/>
              </a:rPr>
              <a:t>A. ≥ 25</a:t>
            </a:r>
          </a:p>
          <a:p>
            <a:pPr lvl="0" rtl="0">
              <a:spcBef>
                <a:spcPts val="0"/>
              </a:spcBef>
              <a:buNone/>
            </a:pPr>
            <a:r>
              <a:rPr lang="en-US" sz="2400">
                <a:solidFill>
                  <a:srgbClr val="A61C00"/>
                </a:solidFill>
                <a:latin typeface="Calibri"/>
                <a:ea typeface="Calibri"/>
                <a:cs typeface="Calibri"/>
                <a:sym typeface="Calibri"/>
              </a:rPr>
              <a:t> B. ≥ 30</a:t>
            </a:r>
          </a:p>
          <a:p>
            <a:pPr lvl="0" rtl="0">
              <a:spcBef>
                <a:spcPts val="0"/>
              </a:spcBef>
              <a:buNone/>
            </a:pPr>
            <a:r>
              <a:rPr lang="en-US" sz="2400">
                <a:solidFill>
                  <a:schemeClr val="dk1"/>
                </a:solidFill>
                <a:latin typeface="Calibri"/>
                <a:ea typeface="Calibri"/>
                <a:cs typeface="Calibri"/>
                <a:sym typeface="Calibri"/>
              </a:rPr>
              <a:t> C. ≥ 18</a:t>
            </a:r>
          </a:p>
          <a:p>
            <a:pPr lvl="0" rtl="0">
              <a:spcBef>
                <a:spcPts val="0"/>
              </a:spcBef>
              <a:buNone/>
            </a:pPr>
            <a:r>
              <a:rPr lang="en-US" sz="2400">
                <a:solidFill>
                  <a:schemeClr val="dk1"/>
                </a:solidFill>
                <a:latin typeface="Calibri"/>
                <a:ea typeface="Calibri"/>
                <a:cs typeface="Calibri"/>
                <a:sym typeface="Calibri"/>
              </a:rPr>
              <a:t> D. ≥ 29 </a:t>
            </a:r>
          </a:p>
          <a:p>
            <a:pPr lvl="0" rtl="0">
              <a:spcBef>
                <a:spcPts val="0"/>
              </a:spcBef>
              <a:buNone/>
            </a:pPr>
            <a:r>
              <a:rPr lang="en-US" sz="2400">
                <a:solidFill>
                  <a:schemeClr val="dk1"/>
                </a:solidFill>
                <a:latin typeface="Calibri"/>
                <a:ea typeface="Calibri"/>
                <a:cs typeface="Calibri"/>
                <a:sym typeface="Calibri"/>
              </a:rPr>
              <a:t>				</a:t>
            </a:r>
          </a:p>
          <a:p>
            <a:pPr lvl="0" rtl="0">
              <a:spcBef>
                <a:spcPts val="0"/>
              </a:spcBef>
              <a:buNone/>
            </a:pPr>
            <a:r>
              <a:rPr lang="en-US" sz="2400">
                <a:solidFill>
                  <a:schemeClr val="dk1"/>
                </a:solidFill>
              </a:rPr>
              <a:t>			</a:t>
            </a:r>
          </a:p>
          <a:p>
            <a:pPr lvl="0" rtl="0">
              <a:spcBef>
                <a:spcPts val="0"/>
              </a:spcBef>
              <a:buNone/>
            </a:pPr>
            <a:r>
              <a:rPr lang="en-US" sz="2400">
                <a:solidFill>
                  <a:schemeClr val="dk1"/>
                </a:solidFill>
              </a:rPr>
              <a:t>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Shape 663"/>
          <p:cNvSpPr txBox="1"/>
          <p:nvPr/>
        </p:nvSpPr>
        <p:spPr>
          <a:xfrm>
            <a:off x="722550" y="1929000"/>
            <a:ext cx="8201700" cy="3000000"/>
          </a:xfrm>
          <a:prstGeom prst="rect">
            <a:avLst/>
          </a:prstGeom>
          <a:noFill/>
          <a:ln>
            <a:noFill/>
          </a:ln>
        </p:spPr>
        <p:txBody>
          <a:bodyPr lIns="91425" tIns="91425" rIns="91425" bIns="91425" anchor="ctr" anchorCtr="0">
            <a:noAutofit/>
          </a:bodyPr>
          <a:lstStyle/>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marL="457200" lvl="0" indent="-228600" rtl="0">
              <a:lnSpc>
                <a:spcPct val="115000"/>
              </a:lnSpc>
              <a:spcBef>
                <a:spcPts val="0"/>
              </a:spcBef>
              <a:buClr>
                <a:schemeClr val="dk1"/>
              </a:buClr>
              <a:buSzPct val="100000"/>
              <a:buNone/>
            </a:pPr>
            <a:r>
              <a:rPr lang="en-US" sz="1100">
                <a:solidFill>
                  <a:schemeClr val="dk1"/>
                </a:solidFill>
              </a:rPr>
              <a:t>						 							</a:t>
            </a:r>
          </a:p>
          <a:p>
            <a:pPr marL="457200" lvl="0" indent="-228600" rtl="0">
              <a:lnSpc>
                <a:spcPct val="115000"/>
              </a:lnSpc>
              <a:spcBef>
                <a:spcPts val="0"/>
              </a:spcBef>
              <a:buClr>
                <a:schemeClr val="dk1"/>
              </a:buClr>
              <a:buSzPct val="100000"/>
              <a:buNone/>
            </a:pPr>
            <a:r>
              <a:rPr lang="en-US" sz="2400">
                <a:solidFill>
                  <a:schemeClr val="dk1"/>
                </a:solidFill>
                <a:latin typeface="Cambria"/>
                <a:ea typeface="Cambria"/>
                <a:cs typeface="Cambria"/>
                <a:sym typeface="Cambria"/>
              </a:rPr>
              <a:t>4)  You are caring for an obese 30-year-old woman who would like to consider pharmacotherapy for the treatment of her obesity. Which of the following medications, if any, demonstrates maintenance of weight loss once off the medication?</a:t>
            </a:r>
          </a:p>
          <a:p>
            <a:pPr lvl="0" rtl="0">
              <a:lnSpc>
                <a:spcPct val="115000"/>
              </a:lnSpc>
              <a:spcBef>
                <a:spcPts val="0"/>
              </a:spcBef>
              <a:buNone/>
            </a:pPr>
            <a:r>
              <a:rPr lang="en-US" sz="2400">
                <a:solidFill>
                  <a:schemeClr val="dk1"/>
                </a:solidFill>
                <a:latin typeface="Cambria"/>
                <a:ea typeface="Cambria"/>
                <a:cs typeface="Cambria"/>
                <a:sym typeface="Cambria"/>
              </a:rPr>
              <a:t>	</a:t>
            </a:r>
          </a:p>
          <a:p>
            <a:pPr lvl="0" rtl="0">
              <a:lnSpc>
                <a:spcPct val="115000"/>
              </a:lnSpc>
              <a:spcBef>
                <a:spcPts val="0"/>
              </a:spcBef>
              <a:buNone/>
            </a:pPr>
            <a:r>
              <a:rPr lang="en-US" sz="2400">
                <a:solidFill>
                  <a:schemeClr val="dk1"/>
                </a:solidFill>
                <a:latin typeface="Cambria"/>
                <a:ea typeface="Cambria"/>
                <a:cs typeface="Cambria"/>
                <a:sym typeface="Cambria"/>
              </a:rPr>
              <a:t>       A. ORLISTAT </a:t>
            </a:r>
          </a:p>
          <a:p>
            <a:pPr marL="457200" lvl="0" indent="-228600" rtl="0">
              <a:lnSpc>
                <a:spcPct val="115000"/>
              </a:lnSpc>
              <a:spcBef>
                <a:spcPts val="0"/>
              </a:spcBef>
              <a:buClr>
                <a:schemeClr val="dk1"/>
              </a:buClr>
              <a:buSzPct val="100000"/>
              <a:buNone/>
            </a:pPr>
            <a:r>
              <a:rPr lang="en-US" sz="2400">
                <a:solidFill>
                  <a:schemeClr val="dk1"/>
                </a:solidFill>
                <a:latin typeface="Cambria"/>
                <a:ea typeface="Cambria"/>
                <a:cs typeface="Cambria"/>
                <a:sym typeface="Cambria"/>
              </a:rPr>
              <a:t>B. PHENTERMINE</a:t>
            </a:r>
          </a:p>
          <a:p>
            <a:pPr marL="457200" lvl="0" indent="-228600" rtl="0">
              <a:lnSpc>
                <a:spcPct val="115000"/>
              </a:lnSpc>
              <a:spcBef>
                <a:spcPts val="0"/>
              </a:spcBef>
              <a:buClr>
                <a:schemeClr val="dk1"/>
              </a:buClr>
              <a:buSzPct val="100000"/>
              <a:buFont typeface="Cambria"/>
              <a:buNone/>
            </a:pPr>
            <a:r>
              <a:rPr lang="en-US" sz="2400">
                <a:solidFill>
                  <a:schemeClr val="dk1"/>
                </a:solidFill>
                <a:latin typeface="Cambria"/>
                <a:ea typeface="Cambria"/>
                <a:cs typeface="Cambria"/>
                <a:sym typeface="Cambria"/>
              </a:rPr>
              <a:t>C. SEBUTRAMINE</a:t>
            </a:r>
          </a:p>
          <a:p>
            <a:pPr marL="457200" lvl="0" indent="-228600" rtl="0">
              <a:lnSpc>
                <a:spcPct val="115000"/>
              </a:lnSpc>
              <a:spcBef>
                <a:spcPts val="0"/>
              </a:spcBef>
              <a:buClr>
                <a:schemeClr val="dk1"/>
              </a:buClr>
              <a:buSzPct val="100000"/>
              <a:buFont typeface="Cambria"/>
              <a:buNone/>
            </a:pPr>
            <a:r>
              <a:rPr lang="en-US" sz="2400">
                <a:solidFill>
                  <a:schemeClr val="dk1"/>
                </a:solidFill>
                <a:latin typeface="Cambria"/>
                <a:ea typeface="Cambria"/>
                <a:cs typeface="Cambria"/>
                <a:sym typeface="Cambria"/>
              </a:rPr>
              <a:t>D. NONE OF ABOVE</a:t>
            </a:r>
          </a:p>
          <a:p>
            <a:pPr marL="457200" lvl="0" indent="-228600" rtl="0">
              <a:lnSpc>
                <a:spcPct val="115000"/>
              </a:lnSpc>
              <a:spcBef>
                <a:spcPts val="0"/>
              </a:spcBef>
              <a:buClr>
                <a:schemeClr val="dk1"/>
              </a:buClr>
              <a:buSzPct val="45833"/>
              <a:buNone/>
            </a:pPr>
            <a:r>
              <a:rPr lang="en-US" sz="2400">
                <a:solidFill>
                  <a:schemeClr val="dk1"/>
                </a:solidFill>
                <a:latin typeface="Cambria"/>
                <a:ea typeface="Cambria"/>
                <a:cs typeface="Cambria"/>
                <a:sym typeface="Cambria"/>
              </a:rPr>
              <a:t>			</a:t>
            </a:r>
            <a:r>
              <a:rPr lang="en-US" sz="1200">
                <a:solidFill>
                  <a:schemeClr val="dk1"/>
                </a:solidFill>
                <a:latin typeface="Cambria"/>
                <a:ea typeface="Cambria"/>
                <a:cs typeface="Cambria"/>
                <a:sym typeface="Cambria"/>
              </a:rPr>
              <a:t>	</a:t>
            </a:r>
          </a:p>
          <a:p>
            <a:pPr marL="457200" lvl="0" indent="-228600" rtl="0">
              <a:lnSpc>
                <a:spcPct val="115000"/>
              </a:lnSpc>
              <a:spcBef>
                <a:spcPts val="0"/>
              </a:spcBef>
              <a:buClr>
                <a:schemeClr val="dk1"/>
              </a:buClr>
              <a:buSzPct val="100000"/>
              <a:buNone/>
            </a:pPr>
            <a:r>
              <a:rPr lang="en-US" sz="1100">
                <a:solidFill>
                  <a:schemeClr val="dk1"/>
                </a:solidFill>
              </a:rPr>
              <a:t>							 						</a:t>
            </a:r>
          </a:p>
          <a:p>
            <a:pPr lvl="0" rtl="0">
              <a:lnSpc>
                <a:spcPct val="115000"/>
              </a:lnSpc>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Shape 668"/>
          <p:cNvSpPr txBox="1"/>
          <p:nvPr/>
        </p:nvSpPr>
        <p:spPr>
          <a:xfrm>
            <a:off x="722550" y="1929000"/>
            <a:ext cx="8201700" cy="3000000"/>
          </a:xfrm>
          <a:prstGeom prst="rect">
            <a:avLst/>
          </a:prstGeom>
          <a:noFill/>
          <a:ln>
            <a:noFill/>
          </a:ln>
        </p:spPr>
        <p:txBody>
          <a:bodyPr lIns="91425" tIns="91425" rIns="91425" bIns="91425" anchor="ctr" anchorCtr="0">
            <a:noAutofit/>
          </a:bodyPr>
          <a:lstStyle/>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marL="457200" lvl="0" indent="-228600" rtl="0">
              <a:lnSpc>
                <a:spcPct val="115000"/>
              </a:lnSpc>
              <a:spcBef>
                <a:spcPts val="0"/>
              </a:spcBef>
              <a:buClr>
                <a:schemeClr val="dk1"/>
              </a:buClr>
              <a:buSzPct val="100000"/>
              <a:buNone/>
            </a:pPr>
            <a:r>
              <a:rPr lang="en-US" sz="1100">
                <a:solidFill>
                  <a:schemeClr val="dk1"/>
                </a:solidFill>
              </a:rPr>
              <a:t>						 							</a:t>
            </a:r>
          </a:p>
          <a:p>
            <a:pPr marL="457200" lvl="0" indent="-228600" rtl="0">
              <a:lnSpc>
                <a:spcPct val="115000"/>
              </a:lnSpc>
              <a:spcBef>
                <a:spcPts val="0"/>
              </a:spcBef>
              <a:buClr>
                <a:schemeClr val="dk1"/>
              </a:buClr>
              <a:buSzPct val="100000"/>
              <a:buNone/>
            </a:pPr>
            <a:r>
              <a:rPr lang="en-US" sz="2400">
                <a:solidFill>
                  <a:schemeClr val="dk1"/>
                </a:solidFill>
                <a:latin typeface="Cambria"/>
                <a:ea typeface="Cambria"/>
                <a:cs typeface="Cambria"/>
                <a:sym typeface="Cambria"/>
              </a:rPr>
              <a:t>4)  You are caring for an obese 30-year-old woman who would like to consider pharmacotherapy for the treatment of her obesity. Which of the following medications, if any, demonstrates maintenance of weight loss once off the medication?</a:t>
            </a:r>
          </a:p>
          <a:p>
            <a:pPr lvl="0" rtl="0">
              <a:lnSpc>
                <a:spcPct val="115000"/>
              </a:lnSpc>
              <a:spcBef>
                <a:spcPts val="0"/>
              </a:spcBef>
              <a:buNone/>
            </a:pPr>
            <a:r>
              <a:rPr lang="en-US" sz="2400">
                <a:solidFill>
                  <a:schemeClr val="dk1"/>
                </a:solidFill>
                <a:latin typeface="Cambria"/>
                <a:ea typeface="Cambria"/>
                <a:cs typeface="Cambria"/>
                <a:sym typeface="Cambria"/>
              </a:rPr>
              <a:t>	</a:t>
            </a:r>
          </a:p>
          <a:p>
            <a:pPr lvl="0" rtl="0">
              <a:lnSpc>
                <a:spcPct val="115000"/>
              </a:lnSpc>
              <a:spcBef>
                <a:spcPts val="0"/>
              </a:spcBef>
              <a:buNone/>
            </a:pPr>
            <a:r>
              <a:rPr lang="en-US" sz="2400">
                <a:solidFill>
                  <a:schemeClr val="dk1"/>
                </a:solidFill>
                <a:latin typeface="Cambria"/>
                <a:ea typeface="Cambria"/>
                <a:cs typeface="Cambria"/>
                <a:sym typeface="Cambria"/>
              </a:rPr>
              <a:t>       A. ORLISTAT </a:t>
            </a:r>
          </a:p>
          <a:p>
            <a:pPr marL="457200" lvl="0" indent="-228600" rtl="0">
              <a:lnSpc>
                <a:spcPct val="115000"/>
              </a:lnSpc>
              <a:spcBef>
                <a:spcPts val="0"/>
              </a:spcBef>
              <a:buClr>
                <a:schemeClr val="dk1"/>
              </a:buClr>
              <a:buSzPct val="100000"/>
              <a:buNone/>
            </a:pPr>
            <a:r>
              <a:rPr lang="en-US" sz="2400">
                <a:solidFill>
                  <a:schemeClr val="dk1"/>
                </a:solidFill>
                <a:latin typeface="Cambria"/>
                <a:ea typeface="Cambria"/>
                <a:cs typeface="Cambria"/>
                <a:sym typeface="Cambria"/>
              </a:rPr>
              <a:t>B. PHENTERMINE</a:t>
            </a:r>
          </a:p>
          <a:p>
            <a:pPr marL="457200" lvl="0" indent="-228600" rtl="0">
              <a:lnSpc>
                <a:spcPct val="115000"/>
              </a:lnSpc>
              <a:spcBef>
                <a:spcPts val="0"/>
              </a:spcBef>
              <a:buClr>
                <a:schemeClr val="dk1"/>
              </a:buClr>
              <a:buSzPct val="100000"/>
              <a:buFont typeface="Cambria"/>
              <a:buNone/>
            </a:pPr>
            <a:r>
              <a:rPr lang="en-US" sz="2400">
                <a:solidFill>
                  <a:schemeClr val="dk1"/>
                </a:solidFill>
                <a:latin typeface="Cambria"/>
                <a:ea typeface="Cambria"/>
                <a:cs typeface="Cambria"/>
                <a:sym typeface="Cambria"/>
              </a:rPr>
              <a:t>C. SEBUTRAMINE</a:t>
            </a:r>
          </a:p>
          <a:p>
            <a:pPr marL="457200" lvl="0" indent="-228600" rtl="0">
              <a:lnSpc>
                <a:spcPct val="115000"/>
              </a:lnSpc>
              <a:spcBef>
                <a:spcPts val="0"/>
              </a:spcBef>
              <a:buClr>
                <a:srgbClr val="A61C00"/>
              </a:buClr>
              <a:buSzPct val="100000"/>
              <a:buFont typeface="Cambria"/>
              <a:buNone/>
            </a:pPr>
            <a:r>
              <a:rPr lang="en-US" sz="2400">
                <a:solidFill>
                  <a:srgbClr val="A61C00"/>
                </a:solidFill>
                <a:latin typeface="Cambria"/>
                <a:ea typeface="Cambria"/>
                <a:cs typeface="Cambria"/>
                <a:sym typeface="Cambria"/>
              </a:rPr>
              <a:t>D. NONE OF ABOVE</a:t>
            </a:r>
          </a:p>
          <a:p>
            <a:pPr marL="457200" lvl="0" indent="-228600" rtl="0">
              <a:lnSpc>
                <a:spcPct val="115000"/>
              </a:lnSpc>
              <a:spcBef>
                <a:spcPts val="0"/>
              </a:spcBef>
              <a:buClr>
                <a:schemeClr val="dk1"/>
              </a:buClr>
              <a:buSzPct val="45833"/>
              <a:buNone/>
            </a:pPr>
            <a:r>
              <a:rPr lang="en-US" sz="2400">
                <a:solidFill>
                  <a:schemeClr val="dk1"/>
                </a:solidFill>
                <a:latin typeface="Cambria"/>
                <a:ea typeface="Cambria"/>
                <a:cs typeface="Cambria"/>
                <a:sym typeface="Cambria"/>
              </a:rPr>
              <a:t>			</a:t>
            </a:r>
            <a:r>
              <a:rPr lang="en-US" sz="1200">
                <a:solidFill>
                  <a:schemeClr val="dk1"/>
                </a:solidFill>
                <a:latin typeface="Cambria"/>
                <a:ea typeface="Cambria"/>
                <a:cs typeface="Cambria"/>
                <a:sym typeface="Cambria"/>
              </a:rPr>
              <a:t>	</a:t>
            </a:r>
          </a:p>
          <a:p>
            <a:pPr marL="457200" lvl="0" indent="-228600" rtl="0">
              <a:lnSpc>
                <a:spcPct val="115000"/>
              </a:lnSpc>
              <a:spcBef>
                <a:spcPts val="0"/>
              </a:spcBef>
              <a:buClr>
                <a:schemeClr val="dk1"/>
              </a:buClr>
              <a:buSzPct val="100000"/>
              <a:buNone/>
            </a:pPr>
            <a:r>
              <a:rPr lang="en-US" sz="1100">
                <a:solidFill>
                  <a:schemeClr val="dk1"/>
                </a:solidFill>
              </a:rPr>
              <a:t>							 						</a:t>
            </a:r>
          </a:p>
          <a:p>
            <a:pPr lvl="0" rtl="0">
              <a:lnSpc>
                <a:spcPct val="115000"/>
              </a:lnSpc>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Shape 673"/>
          <p:cNvSpPr txBox="1"/>
          <p:nvPr/>
        </p:nvSpPr>
        <p:spPr>
          <a:xfrm>
            <a:off x="811300" y="2078950"/>
            <a:ext cx="7618800" cy="921000"/>
          </a:xfrm>
          <a:prstGeom prst="rect">
            <a:avLst/>
          </a:prstGeom>
          <a:noFill/>
          <a:ln>
            <a:noFill/>
          </a:ln>
        </p:spPr>
        <p:txBody>
          <a:bodyPr lIns="91425" tIns="91425" rIns="91425" bIns="91425" anchor="ctr" anchorCtr="0">
            <a:noAutofit/>
          </a:bodyPr>
          <a:lstStyle/>
          <a:p>
            <a:pPr lvl="0" rtl="0">
              <a:spcBef>
                <a:spcPts val="0"/>
              </a:spcBef>
              <a:buNone/>
            </a:pPr>
            <a:r>
              <a:rPr lang="en-US" sz="1100" dirty="0">
                <a:solidFill>
                  <a:schemeClr val="dk1"/>
                </a:solidFill>
              </a:rPr>
              <a:t>		 	 	 		</a:t>
            </a:r>
          </a:p>
          <a:p>
            <a:pPr lvl="0" rtl="0">
              <a:spcBef>
                <a:spcPts val="0"/>
              </a:spcBef>
              <a:buNone/>
            </a:pPr>
            <a:r>
              <a:rPr lang="en-US" sz="1100" dirty="0">
                <a:solidFill>
                  <a:schemeClr val="dk1"/>
                </a:solidFill>
              </a:rPr>
              <a:t>			</a:t>
            </a:r>
          </a:p>
          <a:p>
            <a:pPr lvl="0" rtl="0">
              <a:spcBef>
                <a:spcPts val="0"/>
              </a:spcBef>
              <a:buNone/>
            </a:pPr>
            <a:r>
              <a:rPr lang="en-US" sz="1100" dirty="0">
                <a:solidFill>
                  <a:schemeClr val="dk1"/>
                </a:solidFill>
              </a:rPr>
              <a:t>				</a:t>
            </a:r>
          </a:p>
          <a:p>
            <a:pPr lvl="0" rtl="0">
              <a:spcBef>
                <a:spcPts val="0"/>
              </a:spcBef>
              <a:buNone/>
            </a:pPr>
            <a:r>
              <a:rPr lang="en-US" sz="1100" dirty="0">
                <a:solidFill>
                  <a:schemeClr val="dk1"/>
                </a:solidFill>
              </a:rPr>
              <a:t>					</a:t>
            </a:r>
          </a:p>
          <a:p>
            <a:pPr marL="457200" lvl="0" indent="-228600" rtl="0">
              <a:lnSpc>
                <a:spcPct val="115000"/>
              </a:lnSpc>
              <a:spcBef>
                <a:spcPts val="0"/>
              </a:spcBef>
              <a:buClr>
                <a:schemeClr val="dk1"/>
              </a:buClr>
              <a:buSzPct val="100000"/>
              <a:buNone/>
            </a:pPr>
            <a:r>
              <a:rPr lang="en-US" sz="1100" dirty="0">
                <a:solidFill>
                  <a:schemeClr val="dk1"/>
                </a:solidFill>
              </a:rPr>
              <a:t>						 							</a:t>
            </a:r>
          </a:p>
          <a:p>
            <a:pPr marL="457200" lvl="0" indent="-228600" algn="just" rtl="0">
              <a:lnSpc>
                <a:spcPct val="115000"/>
              </a:lnSpc>
              <a:spcBef>
                <a:spcPts val="0"/>
              </a:spcBef>
              <a:buClr>
                <a:schemeClr val="dk1"/>
              </a:buClr>
              <a:buNone/>
            </a:pPr>
            <a:endParaRPr sz="2400" dirty="0">
              <a:solidFill>
                <a:schemeClr val="dk1"/>
              </a:solidFill>
              <a:latin typeface="Cambria"/>
              <a:ea typeface="Cambria"/>
              <a:cs typeface="Cambria"/>
              <a:sym typeface="Cambria"/>
            </a:endParaRPr>
          </a:p>
          <a:p>
            <a:pPr marL="457200" lvl="0" indent="-228600" algn="just" rtl="0">
              <a:lnSpc>
                <a:spcPct val="115000"/>
              </a:lnSpc>
              <a:spcBef>
                <a:spcPts val="0"/>
              </a:spcBef>
              <a:buClr>
                <a:schemeClr val="dk1"/>
              </a:buClr>
              <a:buNone/>
            </a:pPr>
            <a:endParaRPr sz="2400" dirty="0">
              <a:solidFill>
                <a:schemeClr val="dk1"/>
              </a:solidFill>
              <a:latin typeface="Cambria"/>
              <a:ea typeface="Cambria"/>
              <a:cs typeface="Cambria"/>
              <a:sym typeface="Cambria"/>
            </a:endParaRPr>
          </a:p>
          <a:p>
            <a:pPr marL="457200" lvl="0" indent="-228600" algn="just" rtl="0">
              <a:lnSpc>
                <a:spcPct val="115000"/>
              </a:lnSpc>
              <a:spcBef>
                <a:spcPts val="0"/>
              </a:spcBef>
              <a:buClr>
                <a:schemeClr val="dk1"/>
              </a:buClr>
              <a:buNone/>
            </a:pPr>
            <a:endParaRPr sz="2400" dirty="0">
              <a:solidFill>
                <a:schemeClr val="dk1"/>
              </a:solidFill>
              <a:latin typeface="Cambria"/>
              <a:ea typeface="Cambria"/>
              <a:cs typeface="Cambria"/>
              <a:sym typeface="Cambria"/>
            </a:endParaRPr>
          </a:p>
          <a:p>
            <a:pPr marL="457200" lvl="0" indent="-228600" algn="just" rtl="0">
              <a:lnSpc>
                <a:spcPct val="115000"/>
              </a:lnSpc>
              <a:spcBef>
                <a:spcPts val="0"/>
              </a:spcBef>
              <a:buClr>
                <a:schemeClr val="dk1"/>
              </a:buClr>
              <a:buSzPct val="100000"/>
              <a:buNone/>
            </a:pPr>
            <a:r>
              <a:rPr lang="en-US" sz="2400" dirty="0">
                <a:solidFill>
                  <a:schemeClr val="dk1"/>
                </a:solidFill>
                <a:latin typeface="Cambria"/>
                <a:ea typeface="Cambria"/>
                <a:cs typeface="Cambria"/>
                <a:sym typeface="Cambria"/>
              </a:rPr>
              <a:t>5)What obesity measurement is best in its predictive value of CVD?</a:t>
            </a:r>
          </a:p>
          <a:p>
            <a:pPr marL="457200" lvl="0" indent="-228600" algn="just" rtl="0">
              <a:lnSpc>
                <a:spcPct val="115000"/>
              </a:lnSpc>
              <a:spcBef>
                <a:spcPts val="0"/>
              </a:spcBef>
              <a:buClr>
                <a:schemeClr val="dk1"/>
              </a:buClr>
              <a:buSzPct val="100000"/>
              <a:buNone/>
            </a:pPr>
            <a:r>
              <a:rPr lang="en-US" sz="2400" dirty="0">
                <a:solidFill>
                  <a:schemeClr val="dk1"/>
                </a:solidFill>
              </a:rPr>
              <a:t>							</a:t>
            </a:r>
          </a:p>
          <a:p>
            <a:pPr marL="685800" lvl="0" indent="-457200" algn="just" rtl="0">
              <a:lnSpc>
                <a:spcPct val="115000"/>
              </a:lnSpc>
              <a:spcBef>
                <a:spcPts val="0"/>
              </a:spcBef>
              <a:buClr>
                <a:schemeClr val="dk1"/>
              </a:buClr>
              <a:buSzPct val="100000"/>
              <a:buAutoNum type="alphaLcPeriod"/>
            </a:pPr>
            <a:r>
              <a:rPr lang="en-US" sz="2400" dirty="0" smtClean="0">
                <a:solidFill>
                  <a:schemeClr val="dk1"/>
                </a:solidFill>
                <a:latin typeface="Cambria"/>
                <a:ea typeface="Cambria"/>
                <a:cs typeface="Cambria"/>
                <a:sym typeface="Cambria"/>
              </a:rPr>
              <a:t>BMI</a:t>
            </a:r>
            <a:r>
              <a:rPr lang="en-US" sz="2400" dirty="0">
                <a:solidFill>
                  <a:schemeClr val="dk1"/>
                </a:solidFill>
              </a:rPr>
              <a:t>						</a:t>
            </a:r>
            <a:endParaRPr lang="en-US" sz="2400" dirty="0">
              <a:solidFill>
                <a:schemeClr val="dk1"/>
              </a:solidFill>
            </a:endParaRPr>
          </a:p>
          <a:p>
            <a:pPr marL="685800" lvl="0" indent="-457200" algn="just" rtl="0">
              <a:lnSpc>
                <a:spcPct val="115000"/>
              </a:lnSpc>
              <a:spcBef>
                <a:spcPts val="0"/>
              </a:spcBef>
              <a:buClr>
                <a:schemeClr val="dk1"/>
              </a:buClr>
              <a:buSzPct val="100000"/>
              <a:buAutoNum type="alphaLcPeriod"/>
            </a:pPr>
            <a:r>
              <a:rPr lang="en-US" sz="2400" dirty="0" smtClean="0">
                <a:solidFill>
                  <a:schemeClr val="dk1"/>
                </a:solidFill>
                <a:latin typeface="Cambria"/>
                <a:ea typeface="Cambria"/>
                <a:cs typeface="Cambria"/>
                <a:sym typeface="Cambria"/>
              </a:rPr>
              <a:t>B</a:t>
            </a:r>
            <a:r>
              <a:rPr lang="en-US" sz="2400" dirty="0">
                <a:solidFill>
                  <a:schemeClr val="dk1"/>
                </a:solidFill>
                <a:latin typeface="Cambria"/>
                <a:ea typeface="Cambria"/>
                <a:cs typeface="Cambria"/>
                <a:sym typeface="Cambria"/>
              </a:rPr>
              <a:t>. Hip circumference</a:t>
            </a:r>
            <a:r>
              <a:rPr lang="en-US" sz="2400" dirty="0">
                <a:solidFill>
                  <a:schemeClr val="dk1"/>
                </a:solidFill>
              </a:rPr>
              <a:t>				</a:t>
            </a:r>
            <a:endParaRPr lang="en-US" sz="2400" dirty="0">
              <a:solidFill>
                <a:schemeClr val="dk1"/>
              </a:solidFill>
            </a:endParaRPr>
          </a:p>
          <a:p>
            <a:pPr marL="685800" lvl="0" indent="-457200" algn="just" rtl="0">
              <a:lnSpc>
                <a:spcPct val="115000"/>
              </a:lnSpc>
              <a:spcBef>
                <a:spcPts val="0"/>
              </a:spcBef>
              <a:buClr>
                <a:schemeClr val="dk1"/>
              </a:buClr>
              <a:buSzPct val="100000"/>
              <a:buAutoNum type="alphaLcPeriod"/>
            </a:pPr>
            <a:r>
              <a:rPr lang="en-US" sz="2400" dirty="0" err="1" smtClean="0">
                <a:solidFill>
                  <a:schemeClr val="dk1"/>
                </a:solidFill>
                <a:latin typeface="Cambria"/>
                <a:ea typeface="Cambria"/>
                <a:cs typeface="Cambria"/>
                <a:sym typeface="Cambria"/>
              </a:rPr>
              <a:t>C.Waist</a:t>
            </a:r>
            <a:r>
              <a:rPr lang="en-US" sz="2400" dirty="0" smtClean="0">
                <a:solidFill>
                  <a:schemeClr val="dk1"/>
                </a:solidFill>
                <a:latin typeface="Cambria"/>
                <a:ea typeface="Cambria"/>
                <a:cs typeface="Cambria"/>
                <a:sym typeface="Cambria"/>
              </a:rPr>
              <a:t> </a:t>
            </a:r>
            <a:r>
              <a:rPr lang="en-US" sz="2400" dirty="0">
                <a:solidFill>
                  <a:schemeClr val="dk1"/>
                </a:solidFill>
                <a:latin typeface="Cambria"/>
                <a:ea typeface="Cambria"/>
                <a:cs typeface="Cambria"/>
                <a:sym typeface="Cambria"/>
              </a:rPr>
              <a:t>to hip </a:t>
            </a:r>
            <a:r>
              <a:rPr lang="en-US" sz="2400" dirty="0" smtClean="0">
                <a:solidFill>
                  <a:schemeClr val="dk1"/>
                </a:solidFill>
                <a:latin typeface="Cambria"/>
                <a:ea typeface="Cambria"/>
                <a:cs typeface="Cambria"/>
                <a:sym typeface="Cambria"/>
              </a:rPr>
              <a:t>ratio</a:t>
            </a:r>
          </a:p>
          <a:p>
            <a:pPr marL="685800" lvl="0" indent="-457200" algn="just" rtl="0">
              <a:lnSpc>
                <a:spcPct val="115000"/>
              </a:lnSpc>
              <a:spcBef>
                <a:spcPts val="0"/>
              </a:spcBef>
              <a:buClr>
                <a:schemeClr val="dk1"/>
              </a:buClr>
              <a:buSzPct val="100000"/>
              <a:buAutoNum type="alphaLcPeriod"/>
            </a:pPr>
            <a:r>
              <a:rPr lang="en-US" sz="2400" dirty="0" err="1" smtClean="0">
                <a:solidFill>
                  <a:schemeClr val="dk1"/>
                </a:solidFill>
              </a:rPr>
              <a:t>D.</a:t>
            </a:r>
            <a:r>
              <a:rPr lang="en-US" sz="2400" dirty="0" err="1" smtClean="0">
                <a:solidFill>
                  <a:schemeClr val="dk1"/>
                </a:solidFill>
                <a:latin typeface="Cambria"/>
                <a:ea typeface="Cambria"/>
                <a:cs typeface="Cambria"/>
                <a:sym typeface="Cambria"/>
              </a:rPr>
              <a:t>Chest</a:t>
            </a:r>
            <a:r>
              <a:rPr lang="en-US" sz="2400" dirty="0" smtClean="0">
                <a:solidFill>
                  <a:schemeClr val="dk1"/>
                </a:solidFill>
                <a:latin typeface="Cambria"/>
                <a:ea typeface="Cambria"/>
                <a:cs typeface="Cambria"/>
                <a:sym typeface="Cambria"/>
              </a:rPr>
              <a:t> </a:t>
            </a:r>
            <a:r>
              <a:rPr lang="en-US" sz="2400" dirty="0">
                <a:solidFill>
                  <a:schemeClr val="dk1"/>
                </a:solidFill>
                <a:latin typeface="Cambria"/>
                <a:ea typeface="Cambria"/>
                <a:cs typeface="Cambria"/>
                <a:sym typeface="Cambria"/>
              </a:rPr>
              <a:t>to waist ratio </a:t>
            </a:r>
            <a:r>
              <a:rPr lang="en-US" sz="2400" dirty="0">
                <a:solidFill>
                  <a:schemeClr val="dk1"/>
                </a:solidFill>
              </a:rPr>
              <a:t>						 						</a:t>
            </a:r>
          </a:p>
          <a:p>
            <a:pPr lvl="0" rtl="0">
              <a:lnSpc>
                <a:spcPct val="115000"/>
              </a:lnSpc>
              <a:spcBef>
                <a:spcPts val="0"/>
              </a:spcBef>
              <a:buNone/>
            </a:pPr>
            <a:r>
              <a:rPr lang="en-US" sz="2400" dirty="0">
                <a:solidFill>
                  <a:schemeClr val="dk1"/>
                </a:solidFill>
              </a:rPr>
              <a:t>					</a:t>
            </a:r>
            <a:r>
              <a:rPr lang="en-US" sz="1100" dirty="0">
                <a:solidFill>
                  <a:schemeClr val="dk1"/>
                </a:solidFill>
              </a:rPr>
              <a:t> 				</a:t>
            </a:r>
          </a:p>
          <a:p>
            <a:pPr lvl="0" rtl="0">
              <a:spcBef>
                <a:spcPts val="0"/>
              </a:spcBef>
              <a:buNone/>
            </a:pPr>
            <a:r>
              <a:rPr lang="en-US" sz="1100" dirty="0">
                <a:solidFill>
                  <a:schemeClr val="dk1"/>
                </a:solidFill>
              </a:rPr>
              <a:t>			</a:t>
            </a:r>
          </a:p>
          <a:p>
            <a:pPr lvl="0" rtl="0">
              <a:spcBef>
                <a:spcPts val="0"/>
              </a:spcBef>
              <a:buNone/>
            </a:pPr>
            <a:r>
              <a:rPr lang="en-US" sz="1100" dirty="0">
                <a:solidFill>
                  <a:schemeClr val="dk1"/>
                </a:solidFill>
              </a:rPr>
              <a:t>		</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Shape 678"/>
          <p:cNvSpPr txBox="1"/>
          <p:nvPr/>
        </p:nvSpPr>
        <p:spPr>
          <a:xfrm>
            <a:off x="811300" y="2078950"/>
            <a:ext cx="7618800" cy="921000"/>
          </a:xfrm>
          <a:prstGeom prst="rect">
            <a:avLst/>
          </a:prstGeom>
          <a:noFill/>
          <a:ln>
            <a:noFill/>
          </a:ln>
        </p:spPr>
        <p:txBody>
          <a:bodyPr lIns="91425" tIns="91425" rIns="91425" bIns="91425" anchor="ctr" anchorCtr="0">
            <a:noAutofit/>
          </a:bodyPr>
          <a:lstStyle/>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a:p>
            <a:pPr marL="457200" lvl="0" indent="-228600" rtl="0">
              <a:lnSpc>
                <a:spcPct val="115000"/>
              </a:lnSpc>
              <a:spcBef>
                <a:spcPts val="0"/>
              </a:spcBef>
              <a:buClr>
                <a:schemeClr val="dk1"/>
              </a:buClr>
              <a:buSzPct val="100000"/>
              <a:buNone/>
            </a:pPr>
            <a:r>
              <a:rPr lang="en-US" sz="1100">
                <a:solidFill>
                  <a:schemeClr val="dk1"/>
                </a:solidFill>
              </a:rPr>
              <a:t>						 							</a:t>
            </a:r>
          </a:p>
          <a:p>
            <a:pPr marL="457200" lvl="0" indent="-228600" algn="just" rtl="0">
              <a:lnSpc>
                <a:spcPct val="115000"/>
              </a:lnSpc>
              <a:spcBef>
                <a:spcPts val="0"/>
              </a:spcBef>
              <a:buClr>
                <a:schemeClr val="dk1"/>
              </a:buClr>
              <a:buNone/>
            </a:pPr>
            <a:endParaRPr sz="2400">
              <a:solidFill>
                <a:schemeClr val="dk1"/>
              </a:solidFill>
              <a:latin typeface="Cambria"/>
              <a:ea typeface="Cambria"/>
              <a:cs typeface="Cambria"/>
              <a:sym typeface="Cambria"/>
            </a:endParaRPr>
          </a:p>
          <a:p>
            <a:pPr marL="457200" lvl="0" indent="-228600" algn="just" rtl="0">
              <a:lnSpc>
                <a:spcPct val="115000"/>
              </a:lnSpc>
              <a:spcBef>
                <a:spcPts val="0"/>
              </a:spcBef>
              <a:buClr>
                <a:schemeClr val="dk1"/>
              </a:buClr>
              <a:buNone/>
            </a:pPr>
            <a:endParaRPr sz="2400">
              <a:solidFill>
                <a:schemeClr val="dk1"/>
              </a:solidFill>
              <a:latin typeface="Cambria"/>
              <a:ea typeface="Cambria"/>
              <a:cs typeface="Cambria"/>
              <a:sym typeface="Cambria"/>
            </a:endParaRPr>
          </a:p>
          <a:p>
            <a:pPr marL="457200" lvl="0" indent="-228600" algn="just" rtl="0">
              <a:lnSpc>
                <a:spcPct val="115000"/>
              </a:lnSpc>
              <a:spcBef>
                <a:spcPts val="0"/>
              </a:spcBef>
              <a:buClr>
                <a:schemeClr val="dk1"/>
              </a:buClr>
              <a:buNone/>
            </a:pPr>
            <a:endParaRPr sz="2400">
              <a:solidFill>
                <a:schemeClr val="dk1"/>
              </a:solidFill>
              <a:latin typeface="Cambria"/>
              <a:ea typeface="Cambria"/>
              <a:cs typeface="Cambria"/>
              <a:sym typeface="Cambria"/>
            </a:endParaRPr>
          </a:p>
          <a:p>
            <a:pPr marL="457200" lvl="0" indent="-228600" algn="just" rtl="0">
              <a:lnSpc>
                <a:spcPct val="115000"/>
              </a:lnSpc>
              <a:spcBef>
                <a:spcPts val="0"/>
              </a:spcBef>
              <a:buClr>
                <a:schemeClr val="dk1"/>
              </a:buClr>
              <a:buSzPct val="100000"/>
              <a:buNone/>
            </a:pPr>
            <a:r>
              <a:rPr lang="en-US" sz="2400">
                <a:solidFill>
                  <a:schemeClr val="dk1"/>
                </a:solidFill>
                <a:latin typeface="Cambria"/>
                <a:ea typeface="Cambria"/>
                <a:cs typeface="Cambria"/>
                <a:sym typeface="Cambria"/>
              </a:rPr>
              <a:t>5)What obesity measurement is best in its predictive value of CVD?</a:t>
            </a:r>
          </a:p>
          <a:p>
            <a:pPr marL="457200" lvl="0" indent="-228600" algn="just" rtl="0">
              <a:lnSpc>
                <a:spcPct val="115000"/>
              </a:lnSpc>
              <a:spcBef>
                <a:spcPts val="0"/>
              </a:spcBef>
              <a:buClr>
                <a:schemeClr val="dk1"/>
              </a:buClr>
              <a:buSzPct val="100000"/>
              <a:buNone/>
            </a:pPr>
            <a:r>
              <a:rPr lang="en-US" sz="2400">
                <a:solidFill>
                  <a:schemeClr val="dk1"/>
                </a:solidFill>
              </a:rPr>
              <a:t>							</a:t>
            </a:r>
          </a:p>
          <a:p>
            <a:pPr marL="457200" lvl="0" indent="-228600" algn="just" rtl="0">
              <a:lnSpc>
                <a:spcPct val="115000"/>
              </a:lnSpc>
              <a:spcBef>
                <a:spcPts val="0"/>
              </a:spcBef>
              <a:buClr>
                <a:schemeClr val="dk1"/>
              </a:buClr>
              <a:buSzPct val="100000"/>
              <a:buNone/>
            </a:pPr>
            <a:r>
              <a:rPr lang="en-US" sz="2400">
                <a:solidFill>
                  <a:schemeClr val="dk1"/>
                </a:solidFill>
                <a:latin typeface="Cambria"/>
                <a:ea typeface="Cambria"/>
                <a:cs typeface="Cambria"/>
                <a:sym typeface="Cambria"/>
              </a:rPr>
              <a:t>a. BMI</a:t>
            </a:r>
            <a:r>
              <a:rPr lang="en-US" sz="2400">
                <a:solidFill>
                  <a:schemeClr val="dk1"/>
                </a:solidFill>
              </a:rPr>
              <a:t>								</a:t>
            </a:r>
            <a:r>
              <a:rPr lang="en-US" sz="2400">
                <a:solidFill>
                  <a:schemeClr val="dk1"/>
                </a:solidFill>
                <a:latin typeface="Cambria"/>
                <a:ea typeface="Cambria"/>
                <a:cs typeface="Cambria"/>
                <a:sym typeface="Cambria"/>
              </a:rPr>
              <a:t> 						B. Hip circumference</a:t>
            </a:r>
            <a:r>
              <a:rPr lang="en-US" sz="2400">
                <a:solidFill>
                  <a:schemeClr val="dk1"/>
                </a:solidFill>
              </a:rPr>
              <a:t>								</a:t>
            </a:r>
            <a:r>
              <a:rPr lang="en-US" sz="2400">
                <a:solidFill>
                  <a:schemeClr val="dk1"/>
                </a:solidFill>
                <a:latin typeface="Cambria"/>
                <a:ea typeface="Cambria"/>
                <a:cs typeface="Cambria"/>
                <a:sym typeface="Cambria"/>
              </a:rPr>
              <a:t> 		</a:t>
            </a:r>
            <a:r>
              <a:rPr lang="en-US" sz="2400">
                <a:solidFill>
                  <a:srgbClr val="A61C00"/>
                </a:solidFill>
                <a:latin typeface="Cambria"/>
                <a:ea typeface="Cambria"/>
                <a:cs typeface="Cambria"/>
                <a:sym typeface="Cambria"/>
              </a:rPr>
              <a:t>C.Waist to hip ratio</a:t>
            </a:r>
          </a:p>
          <a:p>
            <a:pPr marL="457200" lvl="0" indent="0" algn="just" rtl="0">
              <a:lnSpc>
                <a:spcPct val="115000"/>
              </a:lnSpc>
              <a:spcBef>
                <a:spcPts val="0"/>
              </a:spcBef>
              <a:buNone/>
            </a:pPr>
            <a:r>
              <a:rPr lang="en-US" sz="2400">
                <a:solidFill>
                  <a:schemeClr val="dk1"/>
                </a:solidFill>
              </a:rPr>
              <a:t>D.</a:t>
            </a:r>
            <a:r>
              <a:rPr lang="en-US" sz="2400">
                <a:solidFill>
                  <a:schemeClr val="dk1"/>
                </a:solidFill>
                <a:latin typeface="Cambria"/>
                <a:ea typeface="Cambria"/>
                <a:cs typeface="Cambria"/>
                <a:sym typeface="Cambria"/>
              </a:rPr>
              <a:t>Chest to waist ratio </a:t>
            </a:r>
            <a:r>
              <a:rPr lang="en-US" sz="2400">
                <a:solidFill>
                  <a:schemeClr val="dk1"/>
                </a:solidFill>
              </a:rPr>
              <a:t>						 						</a:t>
            </a:r>
          </a:p>
          <a:p>
            <a:pPr lvl="0" rtl="0">
              <a:lnSpc>
                <a:spcPct val="115000"/>
              </a:lnSpc>
              <a:spcBef>
                <a:spcPts val="0"/>
              </a:spcBef>
              <a:buNone/>
            </a:pPr>
            <a:r>
              <a:rPr lang="en-US" sz="2400">
                <a:solidFill>
                  <a:schemeClr val="dk1"/>
                </a:solidFill>
              </a:rPr>
              <a:t>					</a:t>
            </a:r>
            <a:r>
              <a:rPr lang="en-US" sz="1100">
                <a:solidFill>
                  <a:schemeClr val="dk1"/>
                </a:solidFill>
              </a:rPr>
              <a:t> 				</a:t>
            </a:r>
          </a:p>
          <a:p>
            <a:pPr lvl="0" rtl="0">
              <a:spcBef>
                <a:spcPts val="0"/>
              </a:spcBef>
              <a:buNone/>
            </a:pPr>
            <a:r>
              <a:rPr lang="en-US" sz="1100">
                <a:solidFill>
                  <a:schemeClr val="dk1"/>
                </a:solidFill>
              </a:rPr>
              <a:t>			</a:t>
            </a:r>
          </a:p>
          <a:p>
            <a:pPr lvl="0" rtl="0">
              <a:spcBef>
                <a:spcPts val="0"/>
              </a:spcBef>
              <a:buNone/>
            </a:pPr>
            <a:r>
              <a:rPr lang="en-US" sz="1100">
                <a:solidFill>
                  <a:schemeClr val="dk1"/>
                </a:solidFill>
              </a:rPr>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صيدلاني">
  <a:themeElements>
    <a:clrScheme name="صيدلاني">
      <a:dk1>
        <a:srgbClr val="000000"/>
      </a:dk1>
      <a:lt1>
        <a:srgbClr val="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صيدلاني">
  <a:themeElements>
    <a:clrScheme name="صيدلاني">
      <a:dk1>
        <a:srgbClr val="000000"/>
      </a:dk1>
      <a:lt1>
        <a:srgbClr val="FFFFFF"/>
      </a:lt1>
      <a:dk2>
        <a:srgbClr val="A7A7A7"/>
      </a:dk2>
      <a:lt2>
        <a:srgbClr val="535353"/>
      </a:lt2>
      <a:accent1>
        <a:srgbClr val="93A299"/>
      </a:accent1>
      <a:accent2>
        <a:srgbClr val="CF543F"/>
      </a:accent2>
      <a:accent3>
        <a:srgbClr val="B5AE53"/>
      </a:accent3>
      <a:accent4>
        <a:srgbClr val="848058"/>
      </a:accent4>
      <a:accent5>
        <a:srgbClr val="E8B54D"/>
      </a:accent5>
      <a:accent6>
        <a:srgbClr val="786C71"/>
      </a:accent6>
      <a:hlink>
        <a:srgbClr val="0000FF"/>
      </a:hlink>
      <a:folHlink>
        <a:srgbClr val="FF00FF"/>
      </a:folHlink>
    </a:clrScheme>
    <a:fontScheme name="صيدلاني">
      <a:majorFont>
        <a:latin typeface="Helvetica Neue"/>
        <a:ea typeface="Helvetica Neue"/>
        <a:cs typeface="Helvetica Neue"/>
      </a:majorFont>
      <a:minorFont>
        <a:latin typeface="Helvetica"/>
        <a:ea typeface="Helvetica"/>
        <a:cs typeface="Helvetica"/>
      </a:minorFont>
    </a:fontScheme>
    <a:fmtScheme name="صيدلاني">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3495</Words>
  <Application>Microsoft Office PowerPoint</Application>
  <PresentationFormat>On-screen Show (4:3)</PresentationFormat>
  <Paragraphs>551</Paragraphs>
  <Slides>99</Slides>
  <Notes>73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99</vt:i4>
      </vt:variant>
    </vt:vector>
  </HeadingPairs>
  <TitlesOfParts>
    <vt:vector size="113" baseType="lpstr">
      <vt:lpstr>Arial</vt:lpstr>
      <vt:lpstr>Comic Sans MS</vt:lpstr>
      <vt:lpstr>Helvetica Neue</vt:lpstr>
      <vt:lpstr>Cambria</vt:lpstr>
      <vt:lpstr>Verdana</vt:lpstr>
      <vt:lpstr>Century Gothic</vt:lpstr>
      <vt:lpstr>Helvetica</vt:lpstr>
      <vt:lpstr>Book Antiqua</vt:lpstr>
      <vt:lpstr>Georgia</vt:lpstr>
      <vt:lpstr>Times</vt:lpstr>
      <vt:lpstr>Calibri</vt:lpstr>
      <vt:lpstr>Avenir Heavy</vt:lpstr>
      <vt:lpstr>صيدلاني</vt:lpstr>
      <vt:lpstr>1_صيدلاني</vt:lpstr>
      <vt:lpstr>APPROACH TO OBESE PATIENT</vt:lpstr>
      <vt:lpstr> MCQ</vt:lpstr>
      <vt:lpstr> MCQ</vt:lpstr>
      <vt:lpstr> MCQ</vt:lpstr>
      <vt:lpstr> MCQ</vt:lpstr>
      <vt:lpstr> MCQ</vt:lpstr>
      <vt:lpstr>Role play</vt:lpstr>
      <vt:lpstr>DEFINITION AND PREVALENCE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PREVENTION </vt:lpstr>
      <vt:lpstr>PowerPoint Presentation</vt:lpstr>
      <vt:lpstr>PowerPoint Presentation</vt:lpstr>
      <vt:lpstr>PowerPoint Presentation</vt:lpstr>
      <vt:lpstr>PowerPoint Presentation</vt:lpstr>
      <vt:lpstr>Individual level </vt:lpstr>
      <vt:lpstr>Community Level </vt:lpstr>
      <vt:lpstr>Community Level </vt:lpstr>
      <vt:lpstr>Community Level </vt:lpstr>
      <vt:lpstr>Community Level </vt:lpstr>
      <vt:lpstr>Community Level </vt:lpstr>
      <vt:lpstr>REFERENCES</vt:lpstr>
      <vt:lpstr>CAUSES OF OBESITY</vt:lpstr>
      <vt:lpstr>PowerPoint Presentation</vt:lpstr>
      <vt:lpstr>PowerPoint Presentation</vt:lpstr>
      <vt:lpstr>Unhealthy diet</vt:lpstr>
      <vt:lpstr>PowerPoint Presentation</vt:lpstr>
      <vt:lpstr>Physical inactivity</vt:lpstr>
      <vt:lpstr>Diseases</vt:lpstr>
      <vt:lpstr>Other causes: </vt:lpstr>
      <vt:lpstr>Risk factors of obesity </vt:lpstr>
      <vt:lpstr>REFERENCES</vt:lpstr>
      <vt:lpstr>The HEALTH RISKS OF OVERWEIGHT AND OBESITY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 BASED APPROACH TO DECREASE WEIGHT </vt:lpstr>
      <vt:lpstr>Diet and exercise</vt:lpstr>
      <vt:lpstr>Clinical Scenario</vt:lpstr>
      <vt:lpstr>Clinical Question</vt:lpstr>
      <vt:lpstr>Evidence-Based Answer</vt:lpstr>
      <vt:lpstr>Drug treatments</vt:lpstr>
      <vt:lpstr>Types of drugs</vt:lpstr>
      <vt:lpstr>Evidence Based Review of Weight Loss Medicines:  A report commissioned by the New Zealand Accident Compensation Corporation (ACC)  NZHTA REPORT  August 2004  A systematic review </vt:lpstr>
      <vt:lpstr>PowerPoint Presentation</vt:lpstr>
      <vt:lpstr>Bariatric surgery </vt:lpstr>
      <vt:lpstr>When To refer Pt. to a bariatric surgeon? </vt:lpstr>
      <vt:lpstr>  Bariatric Surgical procedures:</vt:lpstr>
      <vt:lpstr>PowerPoint Presentation</vt:lpstr>
      <vt:lpstr>PowerPoint Presentation</vt:lpstr>
      <vt:lpstr>PowerPoint Presentation</vt:lpstr>
      <vt:lpstr>Bariatric surgery: an evidence-based analysis.  Health Quality Ontario.</vt:lpstr>
      <vt:lpstr>REFERENCES </vt:lpstr>
      <vt:lpstr>Role of Schools, Medical Students and Health Professionals in the 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 </vt:lpstr>
      <vt:lpstr> MCQ</vt:lpstr>
      <vt:lpstr> MCQ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APPROACH TO OBESE PATIENT</dc:title>
  <cp:lastModifiedBy>3422</cp:lastModifiedBy>
  <cp:revision>5</cp:revision>
  <dcterms:modified xsi:type="dcterms:W3CDTF">2017-03-29T06:26:47Z</dcterms:modified>
</cp:coreProperties>
</file>