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Lst>
  <p:notesMasterIdLst>
    <p:notesMasterId r:id="rId60"/>
  </p:notesMasterIdLst>
  <p:sldIdLst>
    <p:sldId id="256" r:id="rId3"/>
    <p:sldId id="257" r:id="rId4"/>
    <p:sldId id="261" r:id="rId5"/>
    <p:sldId id="264" r:id="rId6"/>
    <p:sldId id="265" r:id="rId7"/>
    <p:sldId id="291" r:id="rId8"/>
    <p:sldId id="266" r:id="rId9"/>
    <p:sldId id="267" r:id="rId10"/>
    <p:sldId id="268" r:id="rId11"/>
    <p:sldId id="269" r:id="rId12"/>
    <p:sldId id="271" r:id="rId13"/>
    <p:sldId id="273"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272" r:id="rId37"/>
    <p:sldId id="280" r:id="rId38"/>
    <p:sldId id="288" r:id="rId39"/>
    <p:sldId id="289" r:id="rId40"/>
    <p:sldId id="290" r:id="rId41"/>
    <p:sldId id="274" r:id="rId42"/>
    <p:sldId id="277" r:id="rId43"/>
    <p:sldId id="292" r:id="rId44"/>
    <p:sldId id="278" r:id="rId45"/>
    <p:sldId id="279" r:id="rId46"/>
    <p:sldId id="319" r:id="rId47"/>
    <p:sldId id="320" r:id="rId48"/>
    <p:sldId id="321" r:id="rId49"/>
    <p:sldId id="284" r:id="rId50"/>
    <p:sldId id="283" r:id="rId51"/>
    <p:sldId id="285" r:id="rId52"/>
    <p:sldId id="286" r:id="rId53"/>
    <p:sldId id="322" r:id="rId54"/>
    <p:sldId id="315" r:id="rId55"/>
    <p:sldId id="316" r:id="rId56"/>
    <p:sldId id="317" r:id="rId57"/>
    <p:sldId id="318" r:id="rId58"/>
    <p:sldId id="282"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1D5"/>
    <a:srgbClr val="B6CDC2"/>
    <a:srgbClr val="C5A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8"/>
    <p:restoredTop sz="94909"/>
  </p:normalViewPr>
  <p:slideViewPr>
    <p:cSldViewPr snapToGrid="0" snapToObjects="1">
      <p:cViewPr>
        <p:scale>
          <a:sx n="45" d="100"/>
          <a:sy n="45" d="100"/>
        </p:scale>
        <p:origin x="-1432" y="-92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_rels/data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image" Target="../media/image8.png"/><Relationship Id="rId2" Type="http://schemas.openxmlformats.org/officeDocument/2006/relationships/image" Target="../media/image9.png"/></Relationships>
</file>

<file path=ppt/diagrams/_rels/data7.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3.wdp"/><Relationship Id="rId5" Type="http://schemas.openxmlformats.org/officeDocument/2006/relationships/image" Target="../media/image20.jpeg"/><Relationship Id="rId1" Type="http://schemas.openxmlformats.org/officeDocument/2006/relationships/image" Target="../media/image18.jpeg"/><Relationship Id="rId2" Type="http://schemas.microsoft.com/office/2007/relationships/hdphoto" Target="../media/hdphoto2.wdp"/></Relationships>
</file>

<file path=ppt/diagrams/_rels/data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eg"/><Relationship Id="rId1" Type="http://schemas.openxmlformats.org/officeDocument/2006/relationships/image" Target="../media/image31.png"/><Relationship Id="rId2"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image" Target="../media/image8.png"/><Relationship Id="rId2" Type="http://schemas.openxmlformats.org/officeDocument/2006/relationships/image" Target="../media/image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9.jpeg"/><Relationship Id="rId4" Type="http://schemas.microsoft.com/office/2007/relationships/hdphoto" Target="../media/hdphoto3.wdp"/><Relationship Id="rId5" Type="http://schemas.openxmlformats.org/officeDocument/2006/relationships/image" Target="../media/image20.jpeg"/><Relationship Id="rId1" Type="http://schemas.openxmlformats.org/officeDocument/2006/relationships/image" Target="../media/image18.jpeg"/><Relationship Id="rId2" Type="http://schemas.microsoft.com/office/2007/relationships/hdphoto" Target="../media/hdphoto2.wdp"/></Relationships>
</file>

<file path=ppt/diagrams/_rels/drawing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jpeg"/><Relationship Id="rId1" Type="http://schemas.openxmlformats.org/officeDocument/2006/relationships/image" Target="../media/image31.png"/><Relationship Id="rId2"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03E21-6A04-174E-BB05-F633457B376A}"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AE03D5C0-B3F0-7747-BEEA-433211DA8885}">
      <dgm:prSet phldrT="[Text]"/>
      <dgm:spPr/>
      <dgm:t>
        <a:bodyPr/>
        <a:lstStyle/>
        <a:p>
          <a:r>
            <a:rPr lang="en-US" dirty="0" smtClean="0">
              <a:latin typeface="Times" charset="0"/>
              <a:ea typeface="Times" charset="0"/>
              <a:cs typeface="Times" charset="0"/>
            </a:rPr>
            <a:t>"</a:t>
          </a:r>
          <a:r>
            <a:rPr lang="en-US" dirty="0" smtClean="0">
              <a:solidFill>
                <a:srgbClr val="C00000"/>
              </a:solidFill>
              <a:latin typeface="Times" charset="0"/>
              <a:ea typeface="Times" charset="0"/>
              <a:cs typeface="Times" charset="0"/>
            </a:rPr>
            <a:t>non-specific</a:t>
          </a:r>
          <a:r>
            <a:rPr lang="en-US" dirty="0" smtClean="0">
              <a:latin typeface="Times" charset="0"/>
              <a:ea typeface="Times" charset="0"/>
              <a:cs typeface="Times" charset="0"/>
            </a:rPr>
            <a:t>" back pain </a:t>
          </a:r>
        </a:p>
        <a:p>
          <a:r>
            <a:rPr lang="en-US" dirty="0" smtClean="0">
              <a:latin typeface="Times" charset="0"/>
              <a:ea typeface="Times" charset="0"/>
              <a:cs typeface="Times" charset="0"/>
            </a:rPr>
            <a:t>(there's no obvious cause) </a:t>
          </a:r>
          <a:endParaRPr lang="en-US" dirty="0"/>
        </a:p>
      </dgm:t>
    </dgm:pt>
    <dgm:pt modelId="{5649EAFD-8845-F74E-8B18-43C303550817}" type="parTrans" cxnId="{B05FDC22-AE42-D24F-A450-7B5078F6BE14}">
      <dgm:prSet/>
      <dgm:spPr/>
      <dgm:t>
        <a:bodyPr/>
        <a:lstStyle/>
        <a:p>
          <a:endParaRPr lang="en-US"/>
        </a:p>
      </dgm:t>
    </dgm:pt>
    <dgm:pt modelId="{6B365C28-DBFC-6244-B14C-99EE56F1132C}" type="sibTrans" cxnId="{B05FDC22-AE42-D24F-A450-7B5078F6BE14}">
      <dgm:prSet/>
      <dgm:spPr/>
      <dgm:t>
        <a:bodyPr/>
        <a:lstStyle/>
        <a:p>
          <a:endParaRPr lang="en-US"/>
        </a:p>
      </dgm:t>
    </dgm:pt>
    <dgm:pt modelId="{EB93F4F6-874B-B744-BC64-E3079BD5984D}">
      <dgm:prSet phldrT="[Text]"/>
      <dgm:spPr/>
      <dgm:t>
        <a:bodyPr/>
        <a:lstStyle/>
        <a:p>
          <a:r>
            <a:rPr lang="en-US" dirty="0" smtClean="0">
              <a:latin typeface="Times" charset="0"/>
              <a:ea typeface="Times" charset="0"/>
              <a:cs typeface="Times" charset="0"/>
            </a:rPr>
            <a:t>Mechanical: the pain originates from the joints, bones or soft tissues in and around the spine).</a:t>
          </a:r>
          <a:endParaRPr lang="en-US" dirty="0"/>
        </a:p>
      </dgm:t>
    </dgm:pt>
    <dgm:pt modelId="{F6513902-2A67-504B-A527-179330003970}" type="parTrans" cxnId="{2B468E4F-453F-E746-8C75-A7FA58961129}">
      <dgm:prSet/>
      <dgm:spPr/>
      <dgm:t>
        <a:bodyPr/>
        <a:lstStyle/>
        <a:p>
          <a:endParaRPr lang="en-US"/>
        </a:p>
      </dgm:t>
    </dgm:pt>
    <dgm:pt modelId="{5998DF0B-C119-8540-92FD-7DAB9E7EA748}" type="sibTrans" cxnId="{2B468E4F-453F-E746-8C75-A7FA58961129}">
      <dgm:prSet/>
      <dgm:spPr/>
      <dgm:t>
        <a:bodyPr/>
        <a:lstStyle/>
        <a:p>
          <a:endParaRPr lang="en-US"/>
        </a:p>
      </dgm:t>
    </dgm:pt>
    <dgm:pt modelId="{B848E7D4-4E4A-BB4C-B2A6-CC0E5B26251D}">
      <dgm:prSet phldrT="[Text]"/>
      <dgm:spPr/>
      <dgm:t>
        <a:bodyPr/>
        <a:lstStyle/>
        <a:p>
          <a:r>
            <a:rPr lang="en-US" dirty="0" smtClean="0">
              <a:latin typeface="Times" charset="0"/>
              <a:ea typeface="Times" charset="0"/>
              <a:cs typeface="Times" charset="0"/>
            </a:rPr>
            <a:t>Inflammatory back pain</a:t>
          </a:r>
          <a:endParaRPr lang="en-US" dirty="0">
            <a:latin typeface="Times" charset="0"/>
            <a:ea typeface="Times" charset="0"/>
            <a:cs typeface="Times" charset="0"/>
          </a:endParaRPr>
        </a:p>
      </dgm:t>
    </dgm:pt>
    <dgm:pt modelId="{6478B78E-A882-1741-B32C-36281FCE2360}" type="parTrans" cxnId="{822B0255-02F6-2542-A36C-26E849BC1734}">
      <dgm:prSet/>
      <dgm:spPr/>
      <dgm:t>
        <a:bodyPr/>
        <a:lstStyle/>
        <a:p>
          <a:endParaRPr lang="en-US"/>
        </a:p>
      </dgm:t>
    </dgm:pt>
    <dgm:pt modelId="{EE0558E1-A62F-EF4A-A0C6-8BC05A3B61E0}" type="sibTrans" cxnId="{822B0255-02F6-2542-A36C-26E849BC1734}">
      <dgm:prSet/>
      <dgm:spPr/>
      <dgm:t>
        <a:bodyPr/>
        <a:lstStyle/>
        <a:p>
          <a:pPr rtl="0"/>
          <a:endParaRPr lang="en-US"/>
        </a:p>
      </dgm:t>
    </dgm:pt>
    <dgm:pt modelId="{A1A376C6-8659-F049-BBDE-4B4F72BE57F7}">
      <dgm:prSet/>
      <dgm:spPr/>
      <dgm:t>
        <a:bodyPr/>
        <a:lstStyle/>
        <a:p>
          <a:r>
            <a:rPr lang="en-US" dirty="0" smtClean="0">
              <a:latin typeface="Times" charset="0"/>
              <a:ea typeface="Times" charset="0"/>
              <a:cs typeface="Times" charset="0"/>
            </a:rPr>
            <a:t>Nerve root compression </a:t>
          </a:r>
          <a:endParaRPr lang="en-US" dirty="0">
            <a:latin typeface="Times" charset="0"/>
            <a:ea typeface="Times" charset="0"/>
            <a:cs typeface="Times" charset="0"/>
          </a:endParaRPr>
        </a:p>
      </dgm:t>
    </dgm:pt>
    <dgm:pt modelId="{4DA2894A-1059-274A-9F94-BD41A8EBF714}" type="parTrans" cxnId="{776C7ABC-6938-AB4F-9C45-97A1CCD2C381}">
      <dgm:prSet/>
      <dgm:spPr/>
      <dgm:t>
        <a:bodyPr/>
        <a:lstStyle/>
        <a:p>
          <a:endParaRPr lang="en-US"/>
        </a:p>
      </dgm:t>
    </dgm:pt>
    <dgm:pt modelId="{52D8C65E-8793-1342-B4DA-CA2CF07012BF}" type="sibTrans" cxnId="{776C7ABC-6938-AB4F-9C45-97A1CCD2C381}">
      <dgm:prSet/>
      <dgm:spPr/>
      <dgm:t>
        <a:bodyPr/>
        <a:lstStyle/>
        <a:p>
          <a:endParaRPr lang="en-US"/>
        </a:p>
      </dgm:t>
    </dgm:pt>
    <dgm:pt modelId="{8E0E645B-C660-A94F-88CC-E90938183455}">
      <dgm:prSet/>
      <dgm:spPr/>
      <dgm:t>
        <a:bodyPr/>
        <a:lstStyle/>
        <a:p>
          <a:r>
            <a:rPr lang="en-US" dirty="0" smtClean="0">
              <a:latin typeface="Times" charset="0"/>
              <a:ea typeface="Times" charset="0"/>
              <a:cs typeface="Times" charset="0"/>
            </a:rPr>
            <a:t>malignancy</a:t>
          </a:r>
          <a:endParaRPr lang="en-US" dirty="0">
            <a:latin typeface="Times" charset="0"/>
            <a:ea typeface="Times" charset="0"/>
            <a:cs typeface="Times" charset="0"/>
          </a:endParaRPr>
        </a:p>
      </dgm:t>
    </dgm:pt>
    <dgm:pt modelId="{9DE5E5A7-11EA-5C43-82BC-B98BC1B4A6E4}" type="parTrans" cxnId="{AC1CFA9D-4D06-AA45-9AB9-2D4D4073676B}">
      <dgm:prSet/>
      <dgm:spPr/>
      <dgm:t>
        <a:bodyPr/>
        <a:lstStyle/>
        <a:p>
          <a:endParaRPr lang="en-US"/>
        </a:p>
      </dgm:t>
    </dgm:pt>
    <dgm:pt modelId="{8E47F21D-6EBC-E747-8C1C-F272B7521577}" type="sibTrans" cxnId="{AC1CFA9D-4D06-AA45-9AB9-2D4D4073676B}">
      <dgm:prSet/>
      <dgm:spPr/>
      <dgm:t>
        <a:bodyPr/>
        <a:lstStyle/>
        <a:p>
          <a:endParaRPr lang="en-US"/>
        </a:p>
      </dgm:t>
    </dgm:pt>
    <dgm:pt modelId="{B030D065-B211-DC4A-A36B-8A8B3342F79C}" type="pres">
      <dgm:prSet presAssocID="{E7203E21-6A04-174E-BB05-F633457B376A}" presName="Name0" presStyleCnt="0">
        <dgm:presLayoutVars>
          <dgm:chMax val="7"/>
          <dgm:chPref val="7"/>
          <dgm:dir/>
        </dgm:presLayoutVars>
      </dgm:prSet>
      <dgm:spPr/>
      <dgm:t>
        <a:bodyPr/>
        <a:lstStyle/>
        <a:p>
          <a:endParaRPr lang="en-US"/>
        </a:p>
      </dgm:t>
    </dgm:pt>
    <dgm:pt modelId="{7C71BE63-5570-6145-BBA9-122D1F34B3BB}" type="pres">
      <dgm:prSet presAssocID="{E7203E21-6A04-174E-BB05-F633457B376A}" presName="Name1" presStyleCnt="0"/>
      <dgm:spPr/>
    </dgm:pt>
    <dgm:pt modelId="{705913C1-E4E2-F640-92B0-F5C2257A3925}" type="pres">
      <dgm:prSet presAssocID="{E7203E21-6A04-174E-BB05-F633457B376A}" presName="cycle" presStyleCnt="0"/>
      <dgm:spPr/>
    </dgm:pt>
    <dgm:pt modelId="{967D510F-F5C2-5A42-9E05-CC83365E0EC6}" type="pres">
      <dgm:prSet presAssocID="{E7203E21-6A04-174E-BB05-F633457B376A}" presName="srcNode" presStyleLbl="node1" presStyleIdx="0" presStyleCnt="5"/>
      <dgm:spPr/>
    </dgm:pt>
    <dgm:pt modelId="{B19822F4-EC5D-B34C-BC15-8CBF61239F0C}" type="pres">
      <dgm:prSet presAssocID="{E7203E21-6A04-174E-BB05-F633457B376A}" presName="conn" presStyleLbl="parChTrans1D2" presStyleIdx="0" presStyleCnt="1"/>
      <dgm:spPr/>
      <dgm:t>
        <a:bodyPr/>
        <a:lstStyle/>
        <a:p>
          <a:endParaRPr lang="en-US"/>
        </a:p>
      </dgm:t>
    </dgm:pt>
    <dgm:pt modelId="{38AA30E0-BFE9-5B45-9460-36BF5D2FA637}" type="pres">
      <dgm:prSet presAssocID="{E7203E21-6A04-174E-BB05-F633457B376A}" presName="extraNode" presStyleLbl="node1" presStyleIdx="0" presStyleCnt="5"/>
      <dgm:spPr/>
    </dgm:pt>
    <dgm:pt modelId="{6ABE4601-98D9-C641-989A-2703AA269FC3}" type="pres">
      <dgm:prSet presAssocID="{E7203E21-6A04-174E-BB05-F633457B376A}" presName="dstNode" presStyleLbl="node1" presStyleIdx="0" presStyleCnt="5"/>
      <dgm:spPr/>
    </dgm:pt>
    <dgm:pt modelId="{8166E142-4009-3F42-95AD-F2867F2C7519}" type="pres">
      <dgm:prSet presAssocID="{AE03D5C0-B3F0-7747-BEEA-433211DA8885}" presName="text_1" presStyleLbl="node1" presStyleIdx="0" presStyleCnt="5">
        <dgm:presLayoutVars>
          <dgm:bulletEnabled val="1"/>
        </dgm:presLayoutVars>
      </dgm:prSet>
      <dgm:spPr/>
      <dgm:t>
        <a:bodyPr/>
        <a:lstStyle/>
        <a:p>
          <a:endParaRPr lang="en-US"/>
        </a:p>
      </dgm:t>
    </dgm:pt>
    <dgm:pt modelId="{C7BD5A78-EB14-5A4C-B13F-D8F12C694D88}" type="pres">
      <dgm:prSet presAssocID="{AE03D5C0-B3F0-7747-BEEA-433211DA8885}" presName="accent_1" presStyleCnt="0"/>
      <dgm:spPr/>
    </dgm:pt>
    <dgm:pt modelId="{1508191C-C4A1-C24A-96B3-4BFCE0575E62}" type="pres">
      <dgm:prSet presAssocID="{AE03D5C0-B3F0-7747-BEEA-433211DA8885}" presName="accentRepeatNode" presStyleLbl="solidFgAcc1" presStyleIdx="0" presStyleCnt="5"/>
      <dgm:spPr/>
    </dgm:pt>
    <dgm:pt modelId="{55569DDA-367A-6E40-B919-8D6A092BC192}" type="pres">
      <dgm:prSet presAssocID="{EB93F4F6-874B-B744-BC64-E3079BD5984D}" presName="text_2" presStyleLbl="node1" presStyleIdx="1" presStyleCnt="5">
        <dgm:presLayoutVars>
          <dgm:bulletEnabled val="1"/>
        </dgm:presLayoutVars>
      </dgm:prSet>
      <dgm:spPr/>
      <dgm:t>
        <a:bodyPr/>
        <a:lstStyle/>
        <a:p>
          <a:endParaRPr lang="en-US"/>
        </a:p>
      </dgm:t>
    </dgm:pt>
    <dgm:pt modelId="{F393F791-C43E-EA4F-A000-724C4FA14144}" type="pres">
      <dgm:prSet presAssocID="{EB93F4F6-874B-B744-BC64-E3079BD5984D}" presName="accent_2" presStyleCnt="0"/>
      <dgm:spPr/>
    </dgm:pt>
    <dgm:pt modelId="{1FCC870B-6AF8-7B40-812E-DB2EACF1B716}" type="pres">
      <dgm:prSet presAssocID="{EB93F4F6-874B-B744-BC64-E3079BD5984D}" presName="accentRepeatNode" presStyleLbl="solidFgAcc1" presStyleIdx="1" presStyleCnt="5"/>
      <dgm:spPr/>
    </dgm:pt>
    <dgm:pt modelId="{8CCB40F9-6DFF-104B-A377-A172755DFE97}" type="pres">
      <dgm:prSet presAssocID="{B848E7D4-4E4A-BB4C-B2A6-CC0E5B26251D}" presName="text_3" presStyleLbl="node1" presStyleIdx="2" presStyleCnt="5">
        <dgm:presLayoutVars>
          <dgm:bulletEnabled val="1"/>
        </dgm:presLayoutVars>
      </dgm:prSet>
      <dgm:spPr/>
      <dgm:t>
        <a:bodyPr/>
        <a:lstStyle/>
        <a:p>
          <a:endParaRPr lang="en-US"/>
        </a:p>
      </dgm:t>
    </dgm:pt>
    <dgm:pt modelId="{1C297ADA-6231-E245-938E-DB032144EF2A}" type="pres">
      <dgm:prSet presAssocID="{B848E7D4-4E4A-BB4C-B2A6-CC0E5B26251D}" presName="accent_3" presStyleCnt="0"/>
      <dgm:spPr/>
    </dgm:pt>
    <dgm:pt modelId="{7EC476A1-12E7-D343-830C-E14313BF1960}" type="pres">
      <dgm:prSet presAssocID="{B848E7D4-4E4A-BB4C-B2A6-CC0E5B26251D}" presName="accentRepeatNode" presStyleLbl="solidFgAcc1" presStyleIdx="2" presStyleCnt="5"/>
      <dgm:spPr/>
    </dgm:pt>
    <dgm:pt modelId="{98212C53-6D63-F448-B5EB-ABEF4D34455A}" type="pres">
      <dgm:prSet presAssocID="{A1A376C6-8659-F049-BBDE-4B4F72BE57F7}" presName="text_4" presStyleLbl="node1" presStyleIdx="3" presStyleCnt="5">
        <dgm:presLayoutVars>
          <dgm:bulletEnabled val="1"/>
        </dgm:presLayoutVars>
      </dgm:prSet>
      <dgm:spPr/>
      <dgm:t>
        <a:bodyPr/>
        <a:lstStyle/>
        <a:p>
          <a:endParaRPr lang="en-US"/>
        </a:p>
      </dgm:t>
    </dgm:pt>
    <dgm:pt modelId="{701AFE35-E67E-224C-97BB-47DB7E18188A}" type="pres">
      <dgm:prSet presAssocID="{A1A376C6-8659-F049-BBDE-4B4F72BE57F7}" presName="accent_4" presStyleCnt="0"/>
      <dgm:spPr/>
    </dgm:pt>
    <dgm:pt modelId="{10A04E01-52AE-404E-8377-F12F3A7C8994}" type="pres">
      <dgm:prSet presAssocID="{A1A376C6-8659-F049-BBDE-4B4F72BE57F7}" presName="accentRepeatNode" presStyleLbl="solidFgAcc1" presStyleIdx="3" presStyleCnt="5"/>
      <dgm:spPr/>
    </dgm:pt>
    <dgm:pt modelId="{7B9399BB-6101-0345-961B-E037FA385A86}" type="pres">
      <dgm:prSet presAssocID="{8E0E645B-C660-A94F-88CC-E90938183455}" presName="text_5" presStyleLbl="node1" presStyleIdx="4" presStyleCnt="5" custLinFactNeighborX="4770" custLinFactNeighborY="2213">
        <dgm:presLayoutVars>
          <dgm:bulletEnabled val="1"/>
        </dgm:presLayoutVars>
      </dgm:prSet>
      <dgm:spPr/>
      <dgm:t>
        <a:bodyPr/>
        <a:lstStyle/>
        <a:p>
          <a:endParaRPr lang="en-US"/>
        </a:p>
      </dgm:t>
    </dgm:pt>
    <dgm:pt modelId="{7650851B-DF1C-214B-AFF3-794FC300C764}" type="pres">
      <dgm:prSet presAssocID="{8E0E645B-C660-A94F-88CC-E90938183455}" presName="accent_5" presStyleCnt="0"/>
      <dgm:spPr/>
    </dgm:pt>
    <dgm:pt modelId="{7561BFCB-AF78-4144-9C91-87A7B709BBE0}" type="pres">
      <dgm:prSet presAssocID="{8E0E645B-C660-A94F-88CC-E90938183455}" presName="accentRepeatNode" presStyleLbl="solidFgAcc1" presStyleIdx="4" presStyleCnt="5"/>
      <dgm:spPr/>
    </dgm:pt>
  </dgm:ptLst>
  <dgm:cxnLst>
    <dgm:cxn modelId="{CE25FFFC-7F9D-4B40-9A8A-95D6F91ADD4C}" type="presOf" srcId="{E7203E21-6A04-174E-BB05-F633457B376A}" destId="{B030D065-B211-DC4A-A36B-8A8B3342F79C}" srcOrd="0" destOrd="0" presId="urn:microsoft.com/office/officeart/2008/layout/VerticalCurvedList"/>
    <dgm:cxn modelId="{575EEE73-B06A-B547-995E-9F991EC1E7E5}" type="presOf" srcId="{A1A376C6-8659-F049-BBDE-4B4F72BE57F7}" destId="{98212C53-6D63-F448-B5EB-ABEF4D34455A}" srcOrd="0" destOrd="0" presId="urn:microsoft.com/office/officeart/2008/layout/VerticalCurvedList"/>
    <dgm:cxn modelId="{DEF5BA41-DB5D-7A4F-AA07-6B19684FA204}" type="presOf" srcId="{6B365C28-DBFC-6244-B14C-99EE56F1132C}" destId="{B19822F4-EC5D-B34C-BC15-8CBF61239F0C}" srcOrd="0" destOrd="0" presId="urn:microsoft.com/office/officeart/2008/layout/VerticalCurvedList"/>
    <dgm:cxn modelId="{DBA138A3-A2AF-6B41-8C98-32A382BFB10D}" type="presOf" srcId="{AE03D5C0-B3F0-7747-BEEA-433211DA8885}" destId="{8166E142-4009-3F42-95AD-F2867F2C7519}" srcOrd="0" destOrd="0" presId="urn:microsoft.com/office/officeart/2008/layout/VerticalCurvedList"/>
    <dgm:cxn modelId="{19A9A88E-BBFB-814B-8868-2BC85E877F78}" type="presOf" srcId="{B848E7D4-4E4A-BB4C-B2A6-CC0E5B26251D}" destId="{8CCB40F9-6DFF-104B-A377-A172755DFE97}" srcOrd="0" destOrd="0" presId="urn:microsoft.com/office/officeart/2008/layout/VerticalCurvedList"/>
    <dgm:cxn modelId="{776C7ABC-6938-AB4F-9C45-97A1CCD2C381}" srcId="{E7203E21-6A04-174E-BB05-F633457B376A}" destId="{A1A376C6-8659-F049-BBDE-4B4F72BE57F7}" srcOrd="3" destOrd="0" parTransId="{4DA2894A-1059-274A-9F94-BD41A8EBF714}" sibTransId="{52D8C65E-8793-1342-B4DA-CA2CF07012BF}"/>
    <dgm:cxn modelId="{AC1CFA9D-4D06-AA45-9AB9-2D4D4073676B}" srcId="{E7203E21-6A04-174E-BB05-F633457B376A}" destId="{8E0E645B-C660-A94F-88CC-E90938183455}" srcOrd="4" destOrd="0" parTransId="{9DE5E5A7-11EA-5C43-82BC-B98BC1B4A6E4}" sibTransId="{8E47F21D-6EBC-E747-8C1C-F272B7521577}"/>
    <dgm:cxn modelId="{664DFF64-B435-A94D-8AA2-D88681D12D23}" type="presOf" srcId="{EB93F4F6-874B-B744-BC64-E3079BD5984D}" destId="{55569DDA-367A-6E40-B919-8D6A092BC192}" srcOrd="0" destOrd="0" presId="urn:microsoft.com/office/officeart/2008/layout/VerticalCurvedList"/>
    <dgm:cxn modelId="{B05FDC22-AE42-D24F-A450-7B5078F6BE14}" srcId="{E7203E21-6A04-174E-BB05-F633457B376A}" destId="{AE03D5C0-B3F0-7747-BEEA-433211DA8885}" srcOrd="0" destOrd="0" parTransId="{5649EAFD-8845-F74E-8B18-43C303550817}" sibTransId="{6B365C28-DBFC-6244-B14C-99EE56F1132C}"/>
    <dgm:cxn modelId="{822B0255-02F6-2542-A36C-26E849BC1734}" srcId="{E7203E21-6A04-174E-BB05-F633457B376A}" destId="{B848E7D4-4E4A-BB4C-B2A6-CC0E5B26251D}" srcOrd="2" destOrd="0" parTransId="{6478B78E-A882-1741-B32C-36281FCE2360}" sibTransId="{EE0558E1-A62F-EF4A-A0C6-8BC05A3B61E0}"/>
    <dgm:cxn modelId="{2B468E4F-453F-E746-8C75-A7FA58961129}" srcId="{E7203E21-6A04-174E-BB05-F633457B376A}" destId="{EB93F4F6-874B-B744-BC64-E3079BD5984D}" srcOrd="1" destOrd="0" parTransId="{F6513902-2A67-504B-A527-179330003970}" sibTransId="{5998DF0B-C119-8540-92FD-7DAB9E7EA748}"/>
    <dgm:cxn modelId="{FBABBF41-01F8-B746-A1A8-66A23A25A3CF}" type="presOf" srcId="{8E0E645B-C660-A94F-88CC-E90938183455}" destId="{7B9399BB-6101-0345-961B-E037FA385A86}" srcOrd="0" destOrd="0" presId="urn:microsoft.com/office/officeart/2008/layout/VerticalCurvedList"/>
    <dgm:cxn modelId="{80F84858-18E6-7C49-883D-AE446F7329D0}" type="presParOf" srcId="{B030D065-B211-DC4A-A36B-8A8B3342F79C}" destId="{7C71BE63-5570-6145-BBA9-122D1F34B3BB}" srcOrd="0" destOrd="0" presId="urn:microsoft.com/office/officeart/2008/layout/VerticalCurvedList"/>
    <dgm:cxn modelId="{689D28CC-632A-5443-B291-35805907E539}" type="presParOf" srcId="{7C71BE63-5570-6145-BBA9-122D1F34B3BB}" destId="{705913C1-E4E2-F640-92B0-F5C2257A3925}" srcOrd="0" destOrd="0" presId="urn:microsoft.com/office/officeart/2008/layout/VerticalCurvedList"/>
    <dgm:cxn modelId="{6867EBF7-FD9F-2447-80A0-2E0885823B31}" type="presParOf" srcId="{705913C1-E4E2-F640-92B0-F5C2257A3925}" destId="{967D510F-F5C2-5A42-9E05-CC83365E0EC6}" srcOrd="0" destOrd="0" presId="urn:microsoft.com/office/officeart/2008/layout/VerticalCurvedList"/>
    <dgm:cxn modelId="{5C81BEBA-5EEB-5E42-8B9F-82BB9A7DF46F}" type="presParOf" srcId="{705913C1-E4E2-F640-92B0-F5C2257A3925}" destId="{B19822F4-EC5D-B34C-BC15-8CBF61239F0C}" srcOrd="1" destOrd="0" presId="urn:microsoft.com/office/officeart/2008/layout/VerticalCurvedList"/>
    <dgm:cxn modelId="{7F60D780-B5B5-0E40-9224-3163D4D55AD2}" type="presParOf" srcId="{705913C1-E4E2-F640-92B0-F5C2257A3925}" destId="{38AA30E0-BFE9-5B45-9460-36BF5D2FA637}" srcOrd="2" destOrd="0" presId="urn:microsoft.com/office/officeart/2008/layout/VerticalCurvedList"/>
    <dgm:cxn modelId="{5DB667B8-E3B8-2740-8FBF-257CC3D6D471}" type="presParOf" srcId="{705913C1-E4E2-F640-92B0-F5C2257A3925}" destId="{6ABE4601-98D9-C641-989A-2703AA269FC3}" srcOrd="3" destOrd="0" presId="urn:microsoft.com/office/officeart/2008/layout/VerticalCurvedList"/>
    <dgm:cxn modelId="{C39C99CB-F5D0-2249-A258-B4EC14BC253D}" type="presParOf" srcId="{7C71BE63-5570-6145-BBA9-122D1F34B3BB}" destId="{8166E142-4009-3F42-95AD-F2867F2C7519}" srcOrd="1" destOrd="0" presId="urn:microsoft.com/office/officeart/2008/layout/VerticalCurvedList"/>
    <dgm:cxn modelId="{66A3CE77-0F22-B949-9E51-5E337ACA2556}" type="presParOf" srcId="{7C71BE63-5570-6145-BBA9-122D1F34B3BB}" destId="{C7BD5A78-EB14-5A4C-B13F-D8F12C694D88}" srcOrd="2" destOrd="0" presId="urn:microsoft.com/office/officeart/2008/layout/VerticalCurvedList"/>
    <dgm:cxn modelId="{AED8941B-30F4-4249-AE06-AE04A44197C1}" type="presParOf" srcId="{C7BD5A78-EB14-5A4C-B13F-D8F12C694D88}" destId="{1508191C-C4A1-C24A-96B3-4BFCE0575E62}" srcOrd="0" destOrd="0" presId="urn:microsoft.com/office/officeart/2008/layout/VerticalCurvedList"/>
    <dgm:cxn modelId="{31437BA9-2FC9-A94B-8CE5-1F88E13A52E8}" type="presParOf" srcId="{7C71BE63-5570-6145-BBA9-122D1F34B3BB}" destId="{55569DDA-367A-6E40-B919-8D6A092BC192}" srcOrd="3" destOrd="0" presId="urn:microsoft.com/office/officeart/2008/layout/VerticalCurvedList"/>
    <dgm:cxn modelId="{52E5A1AB-7C88-5F46-AC8B-BC60A7DAD44E}" type="presParOf" srcId="{7C71BE63-5570-6145-BBA9-122D1F34B3BB}" destId="{F393F791-C43E-EA4F-A000-724C4FA14144}" srcOrd="4" destOrd="0" presId="urn:microsoft.com/office/officeart/2008/layout/VerticalCurvedList"/>
    <dgm:cxn modelId="{589CF556-7A24-0C40-ACB9-08A5FBCDAF5C}" type="presParOf" srcId="{F393F791-C43E-EA4F-A000-724C4FA14144}" destId="{1FCC870B-6AF8-7B40-812E-DB2EACF1B716}" srcOrd="0" destOrd="0" presId="urn:microsoft.com/office/officeart/2008/layout/VerticalCurvedList"/>
    <dgm:cxn modelId="{4A568267-FFBD-3440-8625-409F50FCAD44}" type="presParOf" srcId="{7C71BE63-5570-6145-BBA9-122D1F34B3BB}" destId="{8CCB40F9-6DFF-104B-A377-A172755DFE97}" srcOrd="5" destOrd="0" presId="urn:microsoft.com/office/officeart/2008/layout/VerticalCurvedList"/>
    <dgm:cxn modelId="{9F6C118A-19A2-5746-AAE2-F7C12C31A8AB}" type="presParOf" srcId="{7C71BE63-5570-6145-BBA9-122D1F34B3BB}" destId="{1C297ADA-6231-E245-938E-DB032144EF2A}" srcOrd="6" destOrd="0" presId="urn:microsoft.com/office/officeart/2008/layout/VerticalCurvedList"/>
    <dgm:cxn modelId="{8DFEDECE-68E5-D640-B346-05A3272D95FA}" type="presParOf" srcId="{1C297ADA-6231-E245-938E-DB032144EF2A}" destId="{7EC476A1-12E7-D343-830C-E14313BF1960}" srcOrd="0" destOrd="0" presId="urn:microsoft.com/office/officeart/2008/layout/VerticalCurvedList"/>
    <dgm:cxn modelId="{448EB429-B27F-644D-810A-475BEE44BA52}" type="presParOf" srcId="{7C71BE63-5570-6145-BBA9-122D1F34B3BB}" destId="{98212C53-6D63-F448-B5EB-ABEF4D34455A}" srcOrd="7" destOrd="0" presId="urn:microsoft.com/office/officeart/2008/layout/VerticalCurvedList"/>
    <dgm:cxn modelId="{42C8D7D4-E95B-9B45-8CBC-9081511C54B6}" type="presParOf" srcId="{7C71BE63-5570-6145-BBA9-122D1F34B3BB}" destId="{701AFE35-E67E-224C-97BB-47DB7E18188A}" srcOrd="8" destOrd="0" presId="urn:microsoft.com/office/officeart/2008/layout/VerticalCurvedList"/>
    <dgm:cxn modelId="{43AD35BC-11E7-A449-A7EC-AB73A53E3018}" type="presParOf" srcId="{701AFE35-E67E-224C-97BB-47DB7E18188A}" destId="{10A04E01-52AE-404E-8377-F12F3A7C8994}" srcOrd="0" destOrd="0" presId="urn:microsoft.com/office/officeart/2008/layout/VerticalCurvedList"/>
    <dgm:cxn modelId="{7DD10D5A-50C4-F944-BB09-4A05227CC26C}" type="presParOf" srcId="{7C71BE63-5570-6145-BBA9-122D1F34B3BB}" destId="{7B9399BB-6101-0345-961B-E037FA385A86}" srcOrd="9" destOrd="0" presId="urn:microsoft.com/office/officeart/2008/layout/VerticalCurvedList"/>
    <dgm:cxn modelId="{B24E2EAB-F3C6-B646-A6D9-F9B4BADED687}" type="presParOf" srcId="{7C71BE63-5570-6145-BBA9-122D1F34B3BB}" destId="{7650851B-DF1C-214B-AFF3-794FC300C764}" srcOrd="10" destOrd="0" presId="urn:microsoft.com/office/officeart/2008/layout/VerticalCurvedList"/>
    <dgm:cxn modelId="{469F46ED-816E-3B4F-89F2-B2D360CAB1F9}" type="presParOf" srcId="{7650851B-DF1C-214B-AFF3-794FC300C764}" destId="{7561BFCB-AF78-4144-9C91-87A7B709BBE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BF02AB-2EB1-C742-B1EA-6F815BB5FAE4}" type="doc">
      <dgm:prSet loTypeId="urn:microsoft.com/office/officeart/2005/8/layout/hList3" loCatId="" qsTypeId="urn:microsoft.com/office/officeart/2005/8/quickstyle/simple4" qsCatId="simple" csTypeId="urn:microsoft.com/office/officeart/2005/8/colors/accent2_1" csCatId="accent2" phldr="1"/>
      <dgm:spPr/>
      <dgm:t>
        <a:bodyPr/>
        <a:lstStyle/>
        <a:p>
          <a:endParaRPr lang="en-US"/>
        </a:p>
      </dgm:t>
    </dgm:pt>
    <dgm:pt modelId="{A3C40019-FD5D-6748-A6B4-7B2D48196596}">
      <dgm:prSet phldrT="[Text]" custT="1"/>
      <dgm:spPr/>
      <dgm:t>
        <a:bodyPr/>
        <a:lstStyle/>
        <a:p>
          <a:r>
            <a:rPr lang="en-US" sz="2800" dirty="0" smtClean="0">
              <a:solidFill>
                <a:schemeClr val="accent2">
                  <a:lumMod val="50000"/>
                </a:schemeClr>
              </a:solidFill>
              <a:latin typeface="Times" charset="0"/>
              <a:ea typeface="Times" charset="0"/>
              <a:cs typeface="Times" charset="0"/>
            </a:rPr>
            <a:t>Mechanical pain </a:t>
          </a:r>
          <a:r>
            <a:rPr lang="en-US" sz="2800" dirty="0" smtClean="0">
              <a:latin typeface="Times" charset="0"/>
              <a:ea typeface="Times" charset="0"/>
              <a:cs typeface="Times" charset="0"/>
            </a:rPr>
            <a:t>:</a:t>
          </a:r>
          <a:r>
            <a:rPr lang="en-US" sz="1800" dirty="0" smtClean="0">
              <a:latin typeface="Times" charset="0"/>
              <a:ea typeface="Times" charset="0"/>
              <a:cs typeface="Times" charset="0"/>
            </a:rPr>
            <a:t>1-lumbr strain or sprain </a:t>
          </a:r>
        </a:p>
        <a:p>
          <a:r>
            <a:rPr lang="en-US" sz="1800" dirty="0" smtClean="0">
              <a:latin typeface="Times" charset="0"/>
              <a:ea typeface="Times" charset="0"/>
              <a:cs typeface="Times" charset="0"/>
            </a:rPr>
            <a:t>2-degeneretaive processes of disc and facet joint</a:t>
          </a:r>
        </a:p>
        <a:p>
          <a:r>
            <a:rPr lang="en-US" sz="1800" dirty="0" smtClean="0">
              <a:latin typeface="Times" charset="0"/>
              <a:ea typeface="Times" charset="0"/>
              <a:cs typeface="Times" charset="0"/>
            </a:rPr>
            <a:t>3-hernated disc and spinal stenosis</a:t>
          </a:r>
        </a:p>
        <a:p>
          <a:r>
            <a:rPr lang="en-US" sz="1800" dirty="0" smtClean="0">
              <a:latin typeface="Times" charset="0"/>
              <a:ea typeface="Times" charset="0"/>
              <a:cs typeface="Times" charset="0"/>
            </a:rPr>
            <a:t>4- spondylolisthesis</a:t>
          </a:r>
        </a:p>
        <a:p>
          <a:r>
            <a:rPr lang="en-US" sz="1800" dirty="0" smtClean="0">
              <a:latin typeface="Times" charset="0"/>
              <a:ea typeface="Times" charset="0"/>
              <a:cs typeface="Times" charset="0"/>
            </a:rPr>
            <a:t>5- spondylolysis    </a:t>
          </a:r>
          <a:endParaRPr lang="en-US" sz="1800" dirty="0">
            <a:latin typeface="Times" charset="0"/>
            <a:ea typeface="Times" charset="0"/>
            <a:cs typeface="Times" charset="0"/>
          </a:endParaRPr>
        </a:p>
      </dgm:t>
    </dgm:pt>
    <dgm:pt modelId="{6DE3E44A-8325-7340-9E0E-1A646F6113EB}" type="parTrans" cxnId="{B4A78973-ED73-334C-A88E-DD8327088AF0}">
      <dgm:prSet/>
      <dgm:spPr/>
      <dgm:t>
        <a:bodyPr/>
        <a:lstStyle/>
        <a:p>
          <a:endParaRPr lang="en-US"/>
        </a:p>
      </dgm:t>
    </dgm:pt>
    <dgm:pt modelId="{0D75CB7F-EA40-3641-B740-E402522F9AB5}" type="sibTrans" cxnId="{B4A78973-ED73-334C-A88E-DD8327088AF0}">
      <dgm:prSet/>
      <dgm:spPr/>
      <dgm:t>
        <a:bodyPr/>
        <a:lstStyle/>
        <a:p>
          <a:endParaRPr lang="en-US"/>
        </a:p>
      </dgm:t>
    </dgm:pt>
    <dgm:pt modelId="{AC7A7407-5AC9-1B40-85D8-9A3C65DD0AAC}">
      <dgm:prSet phldrT="[Text]" custT="1"/>
      <dgm:spPr/>
      <dgm:t>
        <a:bodyPr/>
        <a:lstStyle/>
        <a:p>
          <a:r>
            <a:rPr lang="en-US" sz="2800" dirty="0" smtClean="0">
              <a:solidFill>
                <a:schemeClr val="accent2">
                  <a:lumMod val="50000"/>
                </a:schemeClr>
              </a:solidFill>
              <a:latin typeface="Times" charset="0"/>
              <a:ea typeface="Times" charset="0"/>
              <a:cs typeface="Times" charset="0"/>
            </a:rPr>
            <a:t>Malignancy</a:t>
          </a:r>
          <a:r>
            <a:rPr lang="en-US" sz="4200" dirty="0" smtClean="0"/>
            <a:t> </a:t>
          </a:r>
          <a:r>
            <a:rPr lang="en-US" sz="2800" dirty="0" smtClean="0"/>
            <a:t>:</a:t>
          </a:r>
        </a:p>
        <a:p>
          <a:r>
            <a:rPr lang="en-US" sz="1800" dirty="0" smtClean="0">
              <a:latin typeface="Times" charset="0"/>
              <a:ea typeface="Times" charset="0"/>
              <a:cs typeface="Times" charset="0"/>
            </a:rPr>
            <a:t>1-multiple myeloma </a:t>
          </a:r>
        </a:p>
        <a:p>
          <a:r>
            <a:rPr lang="en-US" sz="1800" dirty="0" smtClean="0">
              <a:latin typeface="Times" charset="0"/>
              <a:ea typeface="Times" charset="0"/>
              <a:cs typeface="Times" charset="0"/>
            </a:rPr>
            <a:t>2- metastatic carcinoma </a:t>
          </a:r>
          <a:endParaRPr lang="en-US" sz="1800" dirty="0">
            <a:latin typeface="Times" charset="0"/>
            <a:ea typeface="Times" charset="0"/>
            <a:cs typeface="Times" charset="0"/>
          </a:endParaRPr>
        </a:p>
      </dgm:t>
    </dgm:pt>
    <dgm:pt modelId="{A3EB06CD-9390-CF4E-A36B-303332BF1550}" type="parTrans" cxnId="{C55DF3B6-E77A-AC41-A7AF-389051E569CD}">
      <dgm:prSet/>
      <dgm:spPr/>
      <dgm:t>
        <a:bodyPr/>
        <a:lstStyle/>
        <a:p>
          <a:endParaRPr lang="en-US"/>
        </a:p>
      </dgm:t>
    </dgm:pt>
    <dgm:pt modelId="{A1716D60-E18E-DF45-AF22-4E228FF0EABF}" type="sibTrans" cxnId="{C55DF3B6-E77A-AC41-A7AF-389051E569CD}">
      <dgm:prSet/>
      <dgm:spPr/>
      <dgm:t>
        <a:bodyPr/>
        <a:lstStyle/>
        <a:p>
          <a:endParaRPr lang="en-US"/>
        </a:p>
      </dgm:t>
    </dgm:pt>
    <dgm:pt modelId="{F4CCF2D8-963B-6F49-9D57-066BFAB8E806}">
      <dgm:prSet phldrT="[Text]" phldr="1"/>
      <dgm:spPr/>
      <dgm:t>
        <a:bodyPr/>
        <a:lstStyle/>
        <a:p>
          <a:endParaRPr lang="en-US" dirty="0"/>
        </a:p>
      </dgm:t>
    </dgm:pt>
    <dgm:pt modelId="{A341A5BC-96C7-6B40-80C5-3DE3E350C686}" type="parTrans" cxnId="{7F4FA11F-EA61-BC46-B116-0FC8306D1208}">
      <dgm:prSet/>
      <dgm:spPr/>
      <dgm:t>
        <a:bodyPr/>
        <a:lstStyle/>
        <a:p>
          <a:endParaRPr lang="en-US"/>
        </a:p>
      </dgm:t>
    </dgm:pt>
    <dgm:pt modelId="{D4C4E249-720C-4346-AC05-9EFFC257AD26}" type="sibTrans" cxnId="{7F4FA11F-EA61-BC46-B116-0FC8306D1208}">
      <dgm:prSet/>
      <dgm:spPr/>
      <dgm:t>
        <a:bodyPr/>
        <a:lstStyle/>
        <a:p>
          <a:pPr rtl="0"/>
          <a:endParaRPr lang="en-US"/>
        </a:p>
      </dgm:t>
    </dgm:pt>
    <dgm:pt modelId="{C2AE2574-DE8A-0B48-A099-C89E41282071}">
      <dgm:prSet phldrT="[Text]" custT="1"/>
      <dgm:spPr/>
      <dgm:t>
        <a:bodyPr/>
        <a:lstStyle/>
        <a:p>
          <a:endParaRPr lang="en-US" sz="4200" dirty="0"/>
        </a:p>
      </dgm:t>
    </dgm:pt>
    <dgm:pt modelId="{190CF2B8-E44D-B143-8A95-A37C1E93265D}" type="parTrans" cxnId="{92B5CEC4-71DD-FE48-AC21-B989EBBE9C16}">
      <dgm:prSet/>
      <dgm:spPr/>
      <dgm:t>
        <a:bodyPr/>
        <a:lstStyle/>
        <a:p>
          <a:endParaRPr lang="en-US"/>
        </a:p>
      </dgm:t>
    </dgm:pt>
    <dgm:pt modelId="{E549A719-4B46-F548-91CD-F13D3B956865}" type="sibTrans" cxnId="{92B5CEC4-71DD-FE48-AC21-B989EBBE9C16}">
      <dgm:prSet/>
      <dgm:spPr/>
      <dgm:t>
        <a:bodyPr/>
        <a:lstStyle/>
        <a:p>
          <a:endParaRPr lang="en-US"/>
        </a:p>
      </dgm:t>
    </dgm:pt>
    <dgm:pt modelId="{00D80A0F-7DA0-BC4E-9F2A-E920D7EF2336}">
      <dgm:prSet phldrT="[Text]" custT="1"/>
      <dgm:spPr/>
      <dgm:t>
        <a:bodyPr/>
        <a:lstStyle/>
        <a:p>
          <a:r>
            <a:rPr lang="en-US" sz="2800" dirty="0" smtClean="0">
              <a:solidFill>
                <a:schemeClr val="accent2">
                  <a:lumMod val="50000"/>
                </a:schemeClr>
              </a:solidFill>
              <a:latin typeface="Times" charset="0"/>
              <a:ea typeface="Times" charset="0"/>
              <a:cs typeface="Times" charset="0"/>
            </a:rPr>
            <a:t>infections:</a:t>
          </a:r>
        </a:p>
        <a:p>
          <a:r>
            <a:rPr lang="en-US" sz="1800" dirty="0" smtClean="0">
              <a:latin typeface="Times" charset="0"/>
              <a:ea typeface="Times" charset="0"/>
              <a:cs typeface="Times" charset="0"/>
            </a:rPr>
            <a:t>1- osteomyelitis </a:t>
          </a:r>
        </a:p>
        <a:p>
          <a:r>
            <a:rPr lang="en-US" sz="1800" dirty="0" smtClean="0">
              <a:latin typeface="Times" charset="0"/>
              <a:ea typeface="Times" charset="0"/>
              <a:cs typeface="Times" charset="0"/>
            </a:rPr>
            <a:t>2- TB</a:t>
          </a:r>
        </a:p>
        <a:p>
          <a:r>
            <a:rPr lang="en-US" sz="1800" dirty="0" smtClean="0">
              <a:latin typeface="Times" charset="0"/>
              <a:ea typeface="Times" charset="0"/>
              <a:cs typeface="Times" charset="0"/>
            </a:rPr>
            <a:t> 3- brucellosis </a:t>
          </a:r>
          <a:endParaRPr lang="en-US" sz="1800" dirty="0">
            <a:latin typeface="Times" charset="0"/>
            <a:ea typeface="Times" charset="0"/>
            <a:cs typeface="Times" charset="0"/>
          </a:endParaRPr>
        </a:p>
      </dgm:t>
    </dgm:pt>
    <dgm:pt modelId="{0D67EC07-200D-F547-BC43-5DD8EC2799FF}" type="parTrans" cxnId="{AE029D22-B17E-FA4A-B14C-3FB59C227654}">
      <dgm:prSet/>
      <dgm:spPr/>
      <dgm:t>
        <a:bodyPr/>
        <a:lstStyle/>
        <a:p>
          <a:endParaRPr lang="en-US"/>
        </a:p>
      </dgm:t>
    </dgm:pt>
    <dgm:pt modelId="{AFFF58E4-4CBA-2D45-89F1-2CCBC699B302}" type="sibTrans" cxnId="{AE029D22-B17E-FA4A-B14C-3FB59C227654}">
      <dgm:prSet/>
      <dgm:spPr/>
      <dgm:t>
        <a:bodyPr/>
        <a:lstStyle/>
        <a:p>
          <a:endParaRPr lang="en-US"/>
        </a:p>
      </dgm:t>
    </dgm:pt>
    <dgm:pt modelId="{546B62EE-1523-D64F-AB70-38B882AA5AA9}">
      <dgm:prSet phldrT="[Text]" custT="1"/>
      <dgm:spPr/>
      <dgm:t>
        <a:bodyPr/>
        <a:lstStyle/>
        <a:p>
          <a:r>
            <a:rPr lang="en-US" sz="2800" dirty="0" smtClean="0">
              <a:solidFill>
                <a:schemeClr val="accent2">
                  <a:lumMod val="50000"/>
                </a:schemeClr>
              </a:solidFill>
              <a:latin typeface="Times" charset="0"/>
              <a:ea typeface="Times" charset="0"/>
              <a:cs typeface="Times" charset="0"/>
            </a:rPr>
            <a:t>inflammation </a:t>
          </a:r>
        </a:p>
        <a:p>
          <a:r>
            <a:rPr lang="en-US" sz="1800" dirty="0" smtClean="0">
              <a:latin typeface="Times" charset="0"/>
              <a:ea typeface="Times" charset="0"/>
              <a:cs typeface="Times" charset="0"/>
            </a:rPr>
            <a:t>1- Ankylosing spondylitis (AS) </a:t>
          </a:r>
        </a:p>
        <a:p>
          <a:r>
            <a:rPr lang="en-US" sz="1800" dirty="0" smtClean="0">
              <a:latin typeface="Times" charset="0"/>
              <a:ea typeface="Times" charset="0"/>
              <a:cs typeface="Times" charset="0"/>
            </a:rPr>
            <a:t>2- psoriatic spondylitis </a:t>
          </a:r>
          <a:endParaRPr lang="en-US" sz="1800" dirty="0">
            <a:latin typeface="Times" charset="0"/>
            <a:ea typeface="Times" charset="0"/>
            <a:cs typeface="Times" charset="0"/>
          </a:endParaRPr>
        </a:p>
      </dgm:t>
    </dgm:pt>
    <dgm:pt modelId="{0677D349-482B-5343-A50D-8F3BB888B9AD}" type="parTrans" cxnId="{FFAC690F-5E95-E948-B88D-E81013C20C68}">
      <dgm:prSet/>
      <dgm:spPr/>
      <dgm:t>
        <a:bodyPr/>
        <a:lstStyle/>
        <a:p>
          <a:endParaRPr lang="en-US"/>
        </a:p>
      </dgm:t>
    </dgm:pt>
    <dgm:pt modelId="{B0CECC8E-0763-E34E-AB51-4AC0DACB7172}" type="sibTrans" cxnId="{FFAC690F-5E95-E948-B88D-E81013C20C68}">
      <dgm:prSet/>
      <dgm:spPr/>
      <dgm:t>
        <a:bodyPr/>
        <a:lstStyle/>
        <a:p>
          <a:endParaRPr lang="en-US"/>
        </a:p>
      </dgm:t>
    </dgm:pt>
    <dgm:pt modelId="{B596135C-381F-5942-811F-C7C448DA506C}">
      <dgm:prSet phldrT="[Text]" custT="1"/>
      <dgm:spPr/>
      <dgm:t>
        <a:bodyPr/>
        <a:lstStyle/>
        <a:p>
          <a:r>
            <a:rPr lang="en-US" sz="4800" b="1" smtClean="0">
              <a:latin typeface="Times" charset="0"/>
              <a:ea typeface="Times" charset="0"/>
              <a:cs typeface="Times" charset="0"/>
            </a:rPr>
            <a:t>Differential diagnosis </a:t>
          </a:r>
          <a:endParaRPr lang="en-US" sz="4800" dirty="0"/>
        </a:p>
      </dgm:t>
    </dgm:pt>
    <dgm:pt modelId="{BC8A0166-D76A-FB44-8ECE-F473E2EFBBD7}" type="sibTrans" cxnId="{495FC52A-379A-EE4A-A696-1226DD35B2ED}">
      <dgm:prSet/>
      <dgm:spPr/>
      <dgm:t>
        <a:bodyPr/>
        <a:lstStyle/>
        <a:p>
          <a:endParaRPr lang="en-US"/>
        </a:p>
      </dgm:t>
    </dgm:pt>
    <dgm:pt modelId="{36C45E53-ED0C-254C-BBC7-0F659F0F9906}" type="parTrans" cxnId="{495FC52A-379A-EE4A-A696-1226DD35B2ED}">
      <dgm:prSet/>
      <dgm:spPr/>
      <dgm:t>
        <a:bodyPr/>
        <a:lstStyle/>
        <a:p>
          <a:endParaRPr lang="en-US"/>
        </a:p>
      </dgm:t>
    </dgm:pt>
    <dgm:pt modelId="{263553E5-8969-2943-8682-ED5E89665F60}" type="pres">
      <dgm:prSet presAssocID="{8DBF02AB-2EB1-C742-B1EA-6F815BB5FAE4}" presName="composite" presStyleCnt="0">
        <dgm:presLayoutVars>
          <dgm:chMax val="1"/>
          <dgm:dir/>
          <dgm:resizeHandles val="exact"/>
        </dgm:presLayoutVars>
      </dgm:prSet>
      <dgm:spPr/>
      <dgm:t>
        <a:bodyPr/>
        <a:lstStyle/>
        <a:p>
          <a:endParaRPr lang="en-US"/>
        </a:p>
      </dgm:t>
    </dgm:pt>
    <dgm:pt modelId="{26245C01-CBBF-CC49-969E-DFDC8900871D}" type="pres">
      <dgm:prSet presAssocID="{B596135C-381F-5942-811F-C7C448DA506C}" presName="roof" presStyleLbl="dkBgShp" presStyleIdx="0" presStyleCnt="2" custLinFactNeighborX="8432" custLinFactNeighborY="-16667"/>
      <dgm:spPr/>
      <dgm:t>
        <a:bodyPr/>
        <a:lstStyle/>
        <a:p>
          <a:endParaRPr lang="en-US"/>
        </a:p>
      </dgm:t>
    </dgm:pt>
    <dgm:pt modelId="{5F20E80C-5ABD-DA48-B625-F6274D264744}" type="pres">
      <dgm:prSet presAssocID="{B596135C-381F-5942-811F-C7C448DA506C}" presName="pillars" presStyleCnt="0"/>
      <dgm:spPr/>
    </dgm:pt>
    <dgm:pt modelId="{987F49DF-D33C-774B-BC42-06B0B1F4BDCC}" type="pres">
      <dgm:prSet presAssocID="{B596135C-381F-5942-811F-C7C448DA506C}" presName="pillar1" presStyleLbl="node1" presStyleIdx="0" presStyleCnt="4" custScaleX="126857">
        <dgm:presLayoutVars>
          <dgm:bulletEnabled val="1"/>
        </dgm:presLayoutVars>
      </dgm:prSet>
      <dgm:spPr/>
      <dgm:t>
        <a:bodyPr/>
        <a:lstStyle/>
        <a:p>
          <a:endParaRPr lang="en-US"/>
        </a:p>
      </dgm:t>
    </dgm:pt>
    <dgm:pt modelId="{244105B2-6072-8448-A94E-A528CC2BC2A7}" type="pres">
      <dgm:prSet presAssocID="{AC7A7407-5AC9-1B40-85D8-9A3C65DD0AAC}" presName="pillarX" presStyleLbl="node1" presStyleIdx="1" presStyleCnt="4">
        <dgm:presLayoutVars>
          <dgm:bulletEnabled val="1"/>
        </dgm:presLayoutVars>
      </dgm:prSet>
      <dgm:spPr/>
      <dgm:t>
        <a:bodyPr/>
        <a:lstStyle/>
        <a:p>
          <a:endParaRPr lang="en-US"/>
        </a:p>
      </dgm:t>
    </dgm:pt>
    <dgm:pt modelId="{6148BF63-C105-AB43-8498-3962C6D359D2}" type="pres">
      <dgm:prSet presAssocID="{00D80A0F-7DA0-BC4E-9F2A-E920D7EF2336}" presName="pillarX" presStyleLbl="node1" presStyleIdx="2" presStyleCnt="4">
        <dgm:presLayoutVars>
          <dgm:bulletEnabled val="1"/>
        </dgm:presLayoutVars>
      </dgm:prSet>
      <dgm:spPr/>
      <dgm:t>
        <a:bodyPr/>
        <a:lstStyle/>
        <a:p>
          <a:endParaRPr lang="en-US"/>
        </a:p>
      </dgm:t>
    </dgm:pt>
    <dgm:pt modelId="{1DC40883-F705-8643-B2F6-3505933723F1}" type="pres">
      <dgm:prSet presAssocID="{546B62EE-1523-D64F-AB70-38B882AA5AA9}" presName="pillarX" presStyleLbl="node1" presStyleIdx="3" presStyleCnt="4" custScaleX="115393">
        <dgm:presLayoutVars>
          <dgm:bulletEnabled val="1"/>
        </dgm:presLayoutVars>
      </dgm:prSet>
      <dgm:spPr/>
      <dgm:t>
        <a:bodyPr/>
        <a:lstStyle/>
        <a:p>
          <a:endParaRPr lang="en-US"/>
        </a:p>
      </dgm:t>
    </dgm:pt>
    <dgm:pt modelId="{0AA21BA6-EC62-1441-B859-FE663C358BFE}" type="pres">
      <dgm:prSet presAssocID="{B596135C-381F-5942-811F-C7C448DA506C}" presName="base" presStyleLbl="dkBgShp" presStyleIdx="1" presStyleCnt="2"/>
      <dgm:spPr/>
    </dgm:pt>
  </dgm:ptLst>
  <dgm:cxnLst>
    <dgm:cxn modelId="{7F4FA11F-EA61-BC46-B116-0FC8306D1208}" srcId="{C2AE2574-DE8A-0B48-A099-C89E41282071}" destId="{F4CCF2D8-963B-6F49-9D57-066BFAB8E806}" srcOrd="0" destOrd="0" parTransId="{A341A5BC-96C7-6B40-80C5-3DE3E350C686}" sibTransId="{D4C4E249-720C-4346-AC05-9EFFC257AD26}"/>
    <dgm:cxn modelId="{200A48AB-A66A-1949-9545-7803C984C247}" type="presOf" srcId="{8DBF02AB-2EB1-C742-B1EA-6F815BB5FAE4}" destId="{263553E5-8969-2943-8682-ED5E89665F60}" srcOrd="0" destOrd="0" presId="urn:microsoft.com/office/officeart/2005/8/layout/hList3"/>
    <dgm:cxn modelId="{E92ED4D8-4405-5E47-99B2-3F72D8CD03F5}" type="presOf" srcId="{B596135C-381F-5942-811F-C7C448DA506C}" destId="{26245C01-CBBF-CC49-969E-DFDC8900871D}" srcOrd="0" destOrd="0" presId="urn:microsoft.com/office/officeart/2005/8/layout/hList3"/>
    <dgm:cxn modelId="{C55DF3B6-E77A-AC41-A7AF-389051E569CD}" srcId="{B596135C-381F-5942-811F-C7C448DA506C}" destId="{AC7A7407-5AC9-1B40-85D8-9A3C65DD0AAC}" srcOrd="1" destOrd="0" parTransId="{A3EB06CD-9390-CF4E-A36B-303332BF1550}" sibTransId="{A1716D60-E18E-DF45-AF22-4E228FF0EABF}"/>
    <dgm:cxn modelId="{B4A78973-ED73-334C-A88E-DD8327088AF0}" srcId="{B596135C-381F-5942-811F-C7C448DA506C}" destId="{A3C40019-FD5D-6748-A6B4-7B2D48196596}" srcOrd="0" destOrd="0" parTransId="{6DE3E44A-8325-7340-9E0E-1A646F6113EB}" sibTransId="{0D75CB7F-EA40-3641-B740-E402522F9AB5}"/>
    <dgm:cxn modelId="{A2DBD484-1360-CF43-B7C4-B581AB5D986E}" type="presOf" srcId="{546B62EE-1523-D64F-AB70-38B882AA5AA9}" destId="{1DC40883-F705-8643-B2F6-3505933723F1}" srcOrd="0" destOrd="0" presId="urn:microsoft.com/office/officeart/2005/8/layout/hList3"/>
    <dgm:cxn modelId="{FFAC690F-5E95-E948-B88D-E81013C20C68}" srcId="{B596135C-381F-5942-811F-C7C448DA506C}" destId="{546B62EE-1523-D64F-AB70-38B882AA5AA9}" srcOrd="3" destOrd="0" parTransId="{0677D349-482B-5343-A50D-8F3BB888B9AD}" sibTransId="{B0CECC8E-0763-E34E-AB51-4AC0DACB7172}"/>
    <dgm:cxn modelId="{C17A493A-9C5B-024B-837E-1FC23251FE20}" type="presOf" srcId="{00D80A0F-7DA0-BC4E-9F2A-E920D7EF2336}" destId="{6148BF63-C105-AB43-8498-3962C6D359D2}" srcOrd="0" destOrd="0" presId="urn:microsoft.com/office/officeart/2005/8/layout/hList3"/>
    <dgm:cxn modelId="{495FC52A-379A-EE4A-A696-1226DD35B2ED}" srcId="{8DBF02AB-2EB1-C742-B1EA-6F815BB5FAE4}" destId="{B596135C-381F-5942-811F-C7C448DA506C}" srcOrd="0" destOrd="0" parTransId="{36C45E53-ED0C-254C-BBC7-0F659F0F9906}" sibTransId="{BC8A0166-D76A-FB44-8ECE-F473E2EFBBD7}"/>
    <dgm:cxn modelId="{A93074A9-FFE5-E54F-A560-03EE04940A43}" type="presOf" srcId="{AC7A7407-5AC9-1B40-85D8-9A3C65DD0AAC}" destId="{244105B2-6072-8448-A94E-A528CC2BC2A7}" srcOrd="0" destOrd="0" presId="urn:microsoft.com/office/officeart/2005/8/layout/hList3"/>
    <dgm:cxn modelId="{B7EA2646-3510-4948-834D-5E1DD5140FC3}" type="presOf" srcId="{A3C40019-FD5D-6748-A6B4-7B2D48196596}" destId="{987F49DF-D33C-774B-BC42-06B0B1F4BDCC}" srcOrd="0" destOrd="0" presId="urn:microsoft.com/office/officeart/2005/8/layout/hList3"/>
    <dgm:cxn modelId="{AE029D22-B17E-FA4A-B14C-3FB59C227654}" srcId="{B596135C-381F-5942-811F-C7C448DA506C}" destId="{00D80A0F-7DA0-BC4E-9F2A-E920D7EF2336}" srcOrd="2" destOrd="0" parTransId="{0D67EC07-200D-F547-BC43-5DD8EC2799FF}" sibTransId="{AFFF58E4-4CBA-2D45-89F1-2CCBC699B302}"/>
    <dgm:cxn modelId="{92B5CEC4-71DD-FE48-AC21-B989EBBE9C16}" srcId="{8DBF02AB-2EB1-C742-B1EA-6F815BB5FAE4}" destId="{C2AE2574-DE8A-0B48-A099-C89E41282071}" srcOrd="1" destOrd="0" parTransId="{190CF2B8-E44D-B143-8A95-A37C1E93265D}" sibTransId="{E549A719-4B46-F548-91CD-F13D3B956865}"/>
    <dgm:cxn modelId="{EAE35D8B-6FCF-4547-827B-EABBCE3CB53C}" type="presParOf" srcId="{263553E5-8969-2943-8682-ED5E89665F60}" destId="{26245C01-CBBF-CC49-969E-DFDC8900871D}" srcOrd="0" destOrd="0" presId="urn:microsoft.com/office/officeart/2005/8/layout/hList3"/>
    <dgm:cxn modelId="{F44F64BD-9E21-3445-ACD8-7117C1539FDC}" type="presParOf" srcId="{263553E5-8969-2943-8682-ED5E89665F60}" destId="{5F20E80C-5ABD-DA48-B625-F6274D264744}" srcOrd="1" destOrd="0" presId="urn:microsoft.com/office/officeart/2005/8/layout/hList3"/>
    <dgm:cxn modelId="{6C1F28FA-30E6-6648-BB0F-3D467C50C425}" type="presParOf" srcId="{5F20E80C-5ABD-DA48-B625-F6274D264744}" destId="{987F49DF-D33C-774B-BC42-06B0B1F4BDCC}" srcOrd="0" destOrd="0" presId="urn:microsoft.com/office/officeart/2005/8/layout/hList3"/>
    <dgm:cxn modelId="{AE225D21-A0A5-4E46-878B-801FBE408508}" type="presParOf" srcId="{5F20E80C-5ABD-DA48-B625-F6274D264744}" destId="{244105B2-6072-8448-A94E-A528CC2BC2A7}" srcOrd="1" destOrd="0" presId="urn:microsoft.com/office/officeart/2005/8/layout/hList3"/>
    <dgm:cxn modelId="{1FB99256-1812-7A49-9D03-124CD31C27B7}" type="presParOf" srcId="{5F20E80C-5ABD-DA48-B625-F6274D264744}" destId="{6148BF63-C105-AB43-8498-3962C6D359D2}" srcOrd="2" destOrd="0" presId="urn:microsoft.com/office/officeart/2005/8/layout/hList3"/>
    <dgm:cxn modelId="{0E7BBD66-9458-D64F-809F-DD3DEF64DF8E}" type="presParOf" srcId="{5F20E80C-5ABD-DA48-B625-F6274D264744}" destId="{1DC40883-F705-8643-B2F6-3505933723F1}" srcOrd="3" destOrd="0" presId="urn:microsoft.com/office/officeart/2005/8/layout/hList3"/>
    <dgm:cxn modelId="{DFAB0F6A-0D77-004D-8BB6-F102FDDB53DE}" type="presParOf" srcId="{263553E5-8969-2943-8682-ED5E89665F60}" destId="{0AA21BA6-EC62-1441-B859-FE663C358BF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6DF450-3E85-9146-BF4A-87A460F63152}" type="doc">
      <dgm:prSet loTypeId="urn:microsoft.com/office/officeart/2005/8/layout/process1" loCatId="" qsTypeId="urn:microsoft.com/office/officeart/2005/8/quickstyle/simple4" qsCatId="simple" csTypeId="urn:microsoft.com/office/officeart/2005/8/colors/colorful3" csCatId="colorful" phldr="1"/>
      <dgm:spPr/>
    </dgm:pt>
    <dgm:pt modelId="{FE82F133-73DA-1643-9ABB-A814D841EEC8}">
      <dgm:prSet phldrT="[Text]" custT="1"/>
      <dgm:spPr/>
      <dgm:t>
        <a:bodyPr/>
        <a:lstStyle/>
        <a:p>
          <a:r>
            <a:rPr lang="en-US" sz="2800" dirty="0" smtClean="0">
              <a:latin typeface="Times" charset="0"/>
              <a:ea typeface="Times" charset="0"/>
              <a:cs typeface="Times" charset="0"/>
            </a:rPr>
            <a:t>Acute</a:t>
          </a:r>
        </a:p>
        <a:p>
          <a:r>
            <a:rPr lang="en-US" sz="2800" dirty="0" smtClean="0">
              <a:latin typeface="Times" charset="0"/>
              <a:ea typeface="Times" charset="0"/>
              <a:cs typeface="Times" charset="0"/>
            </a:rPr>
            <a:t>Last less than 3 months </a:t>
          </a:r>
          <a:endParaRPr lang="en-US" sz="2800" dirty="0">
            <a:latin typeface="Times" charset="0"/>
            <a:ea typeface="Times" charset="0"/>
            <a:cs typeface="Times" charset="0"/>
          </a:endParaRPr>
        </a:p>
      </dgm:t>
    </dgm:pt>
    <dgm:pt modelId="{237A3D9F-6656-034A-BF7F-B4AAE59F6940}" type="parTrans" cxnId="{2739FD19-1A20-2C48-80A1-289DBA6B2C39}">
      <dgm:prSet/>
      <dgm:spPr/>
      <dgm:t>
        <a:bodyPr/>
        <a:lstStyle/>
        <a:p>
          <a:endParaRPr lang="en-US"/>
        </a:p>
      </dgm:t>
    </dgm:pt>
    <dgm:pt modelId="{BC486125-4C19-DE4A-BDC3-F76F041BCF1C}" type="sibTrans" cxnId="{2739FD19-1A20-2C48-80A1-289DBA6B2C39}">
      <dgm:prSet/>
      <dgm:spPr/>
      <dgm:t>
        <a:bodyPr/>
        <a:lstStyle/>
        <a:p>
          <a:endParaRPr lang="en-US"/>
        </a:p>
      </dgm:t>
    </dgm:pt>
    <dgm:pt modelId="{7EC9982F-E058-5142-855B-F64EAA5BF937}">
      <dgm:prSet phldrT="[Text]" custT="1"/>
      <dgm:spPr/>
      <dgm:t>
        <a:bodyPr/>
        <a:lstStyle/>
        <a:p>
          <a:r>
            <a:rPr lang="en-US" sz="2800" dirty="0" smtClean="0">
              <a:latin typeface="Times" charset="0"/>
              <a:ea typeface="Times" charset="0"/>
              <a:cs typeface="Times" charset="0"/>
            </a:rPr>
            <a:t>Chronic</a:t>
          </a:r>
        </a:p>
        <a:p>
          <a:r>
            <a:rPr lang="en-US" sz="2800" dirty="0" smtClean="0">
              <a:latin typeface="Times" charset="0"/>
              <a:ea typeface="Times" charset="0"/>
              <a:cs typeface="Times" charset="0"/>
            </a:rPr>
            <a:t>lasts longer than 3 months </a:t>
          </a:r>
          <a:endParaRPr lang="en-US" sz="2800" dirty="0">
            <a:latin typeface="Times" charset="0"/>
            <a:ea typeface="Times" charset="0"/>
            <a:cs typeface="Times" charset="0"/>
          </a:endParaRPr>
        </a:p>
      </dgm:t>
    </dgm:pt>
    <dgm:pt modelId="{683F8F16-B306-8E4B-AE98-521144C56E5A}" type="parTrans" cxnId="{99A7BE79-AA2C-5D49-B8EE-521BF3183CC8}">
      <dgm:prSet/>
      <dgm:spPr/>
      <dgm:t>
        <a:bodyPr/>
        <a:lstStyle/>
        <a:p>
          <a:endParaRPr lang="en-US"/>
        </a:p>
      </dgm:t>
    </dgm:pt>
    <dgm:pt modelId="{FF888D21-5FC8-654D-9D66-4E0EE2AAF9F5}" type="sibTrans" cxnId="{99A7BE79-AA2C-5D49-B8EE-521BF3183CC8}">
      <dgm:prSet/>
      <dgm:spPr/>
      <dgm:t>
        <a:bodyPr/>
        <a:lstStyle/>
        <a:p>
          <a:pPr rtl="0"/>
          <a:endParaRPr lang="en-US"/>
        </a:p>
      </dgm:t>
    </dgm:pt>
    <dgm:pt modelId="{C1BEBA1A-0BF2-8845-92B7-B83ECEAEE870}" type="pres">
      <dgm:prSet presAssocID="{7D6DF450-3E85-9146-BF4A-87A460F63152}" presName="Name0" presStyleCnt="0">
        <dgm:presLayoutVars>
          <dgm:dir/>
          <dgm:resizeHandles val="exact"/>
        </dgm:presLayoutVars>
      </dgm:prSet>
      <dgm:spPr/>
    </dgm:pt>
    <dgm:pt modelId="{399EF8B7-2A2A-894D-A00A-DE117B0BF3A5}" type="pres">
      <dgm:prSet presAssocID="{FE82F133-73DA-1643-9ABB-A814D841EEC8}" presName="node" presStyleLbl="node1" presStyleIdx="0" presStyleCnt="2">
        <dgm:presLayoutVars>
          <dgm:bulletEnabled val="1"/>
        </dgm:presLayoutVars>
      </dgm:prSet>
      <dgm:spPr/>
      <dgm:t>
        <a:bodyPr/>
        <a:lstStyle/>
        <a:p>
          <a:endParaRPr lang="en-US"/>
        </a:p>
      </dgm:t>
    </dgm:pt>
    <dgm:pt modelId="{4FAD339C-C10E-8B4E-9236-675D8C59A74C}" type="pres">
      <dgm:prSet presAssocID="{BC486125-4C19-DE4A-BDC3-F76F041BCF1C}" presName="sibTrans" presStyleLbl="sibTrans2D1" presStyleIdx="0" presStyleCnt="1"/>
      <dgm:spPr/>
      <dgm:t>
        <a:bodyPr/>
        <a:lstStyle/>
        <a:p>
          <a:endParaRPr lang="en-US"/>
        </a:p>
      </dgm:t>
    </dgm:pt>
    <dgm:pt modelId="{E4EAFB7B-952C-8642-BF9B-D1A24D5AB317}" type="pres">
      <dgm:prSet presAssocID="{BC486125-4C19-DE4A-BDC3-F76F041BCF1C}" presName="connectorText" presStyleLbl="sibTrans2D1" presStyleIdx="0" presStyleCnt="1"/>
      <dgm:spPr/>
      <dgm:t>
        <a:bodyPr/>
        <a:lstStyle/>
        <a:p>
          <a:endParaRPr lang="en-US"/>
        </a:p>
      </dgm:t>
    </dgm:pt>
    <dgm:pt modelId="{DBEAEB42-6240-2044-A6ED-45DE31EBD035}" type="pres">
      <dgm:prSet presAssocID="{7EC9982F-E058-5142-855B-F64EAA5BF937}" presName="node" presStyleLbl="node1" presStyleIdx="1" presStyleCnt="2">
        <dgm:presLayoutVars>
          <dgm:bulletEnabled val="1"/>
        </dgm:presLayoutVars>
      </dgm:prSet>
      <dgm:spPr/>
      <dgm:t>
        <a:bodyPr/>
        <a:lstStyle/>
        <a:p>
          <a:endParaRPr lang="en-US"/>
        </a:p>
      </dgm:t>
    </dgm:pt>
  </dgm:ptLst>
  <dgm:cxnLst>
    <dgm:cxn modelId="{2739FD19-1A20-2C48-80A1-289DBA6B2C39}" srcId="{7D6DF450-3E85-9146-BF4A-87A460F63152}" destId="{FE82F133-73DA-1643-9ABB-A814D841EEC8}" srcOrd="0" destOrd="0" parTransId="{237A3D9F-6656-034A-BF7F-B4AAE59F6940}" sibTransId="{BC486125-4C19-DE4A-BDC3-F76F041BCF1C}"/>
    <dgm:cxn modelId="{7ED42DED-E59F-A840-8ADD-6E80640BA454}" type="presOf" srcId="{FE82F133-73DA-1643-9ABB-A814D841EEC8}" destId="{399EF8B7-2A2A-894D-A00A-DE117B0BF3A5}" srcOrd="0" destOrd="0" presId="urn:microsoft.com/office/officeart/2005/8/layout/process1"/>
    <dgm:cxn modelId="{99A7BE79-AA2C-5D49-B8EE-521BF3183CC8}" srcId="{7D6DF450-3E85-9146-BF4A-87A460F63152}" destId="{7EC9982F-E058-5142-855B-F64EAA5BF937}" srcOrd="1" destOrd="0" parTransId="{683F8F16-B306-8E4B-AE98-521144C56E5A}" sibTransId="{FF888D21-5FC8-654D-9D66-4E0EE2AAF9F5}"/>
    <dgm:cxn modelId="{3AACD80C-D6C6-7247-B943-D7E0F1E2CAF0}" type="presOf" srcId="{BC486125-4C19-DE4A-BDC3-F76F041BCF1C}" destId="{4FAD339C-C10E-8B4E-9236-675D8C59A74C}" srcOrd="0" destOrd="0" presId="urn:microsoft.com/office/officeart/2005/8/layout/process1"/>
    <dgm:cxn modelId="{B1CC3F15-B186-1E47-9E4A-137549487041}" type="presOf" srcId="{7EC9982F-E058-5142-855B-F64EAA5BF937}" destId="{DBEAEB42-6240-2044-A6ED-45DE31EBD035}" srcOrd="0" destOrd="0" presId="urn:microsoft.com/office/officeart/2005/8/layout/process1"/>
    <dgm:cxn modelId="{529C8B85-BB5A-6846-9EDD-7907DD9DDE26}" type="presOf" srcId="{BC486125-4C19-DE4A-BDC3-F76F041BCF1C}" destId="{E4EAFB7B-952C-8642-BF9B-D1A24D5AB317}" srcOrd="1" destOrd="0" presId="urn:microsoft.com/office/officeart/2005/8/layout/process1"/>
    <dgm:cxn modelId="{697FFCB9-9034-C249-BBEF-6E8D5E2A327D}" type="presOf" srcId="{7D6DF450-3E85-9146-BF4A-87A460F63152}" destId="{C1BEBA1A-0BF2-8845-92B7-B83ECEAEE870}" srcOrd="0" destOrd="0" presId="urn:microsoft.com/office/officeart/2005/8/layout/process1"/>
    <dgm:cxn modelId="{BC8B86DD-FC6A-544A-8776-145FF33EDBBE}" type="presParOf" srcId="{C1BEBA1A-0BF2-8845-92B7-B83ECEAEE870}" destId="{399EF8B7-2A2A-894D-A00A-DE117B0BF3A5}" srcOrd="0" destOrd="0" presId="urn:microsoft.com/office/officeart/2005/8/layout/process1"/>
    <dgm:cxn modelId="{92E8BABB-3370-D84F-A08C-DFE5FACCEDE2}" type="presParOf" srcId="{C1BEBA1A-0BF2-8845-92B7-B83ECEAEE870}" destId="{4FAD339C-C10E-8B4E-9236-675D8C59A74C}" srcOrd="1" destOrd="0" presId="urn:microsoft.com/office/officeart/2005/8/layout/process1"/>
    <dgm:cxn modelId="{FC892627-0395-814B-AD60-C6E3A47ED5B0}" type="presParOf" srcId="{4FAD339C-C10E-8B4E-9236-675D8C59A74C}" destId="{E4EAFB7B-952C-8642-BF9B-D1A24D5AB317}" srcOrd="0" destOrd="0" presId="urn:microsoft.com/office/officeart/2005/8/layout/process1"/>
    <dgm:cxn modelId="{689921A7-FE55-D54A-98DB-427C5C4ABA2F}" type="presParOf" srcId="{C1BEBA1A-0BF2-8845-92B7-B83ECEAEE870}" destId="{DBEAEB42-6240-2044-A6ED-45DE31EBD035}"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7F3F62-B0EF-824C-9453-891D430D692E}"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64B9881B-9071-624D-AFE4-D968DE1F26E8}">
      <dgm:prSet phldrT="[Text]" custT="1"/>
      <dgm:spPr/>
      <dgm:t>
        <a:bodyPr/>
        <a:lstStyle/>
        <a:p>
          <a:r>
            <a:rPr lang="en-US" sz="2800" b="1" kern="1200" dirty="0" smtClean="0">
              <a:solidFill>
                <a:schemeClr val="bg1"/>
              </a:solidFill>
              <a:latin typeface="Times" charset="0"/>
              <a:ea typeface="Times" charset="0"/>
              <a:cs typeface="Times" charset="0"/>
            </a:rPr>
            <a:t>smokin</a:t>
          </a:r>
          <a:r>
            <a:rPr lang="en-US" sz="3200" kern="1200" dirty="0" smtClean="0">
              <a:solidFill>
                <a:schemeClr val="bg1"/>
              </a:solidFill>
              <a:latin typeface="Times" charset="0"/>
              <a:ea typeface="Times" charset="0"/>
              <a:cs typeface="Times" charset="0"/>
            </a:rPr>
            <a:t>g</a:t>
          </a:r>
          <a:endParaRPr lang="en-US" sz="3200" kern="1200" dirty="0">
            <a:solidFill>
              <a:schemeClr val="bg1"/>
            </a:solidFill>
            <a:latin typeface="Times" charset="0"/>
            <a:ea typeface="Times" charset="0"/>
            <a:cs typeface="Times" charset="0"/>
          </a:endParaRPr>
        </a:p>
      </dgm:t>
    </dgm:pt>
    <dgm:pt modelId="{CB78E079-7F24-6442-AEB6-60E74875028E}" type="parTrans" cxnId="{E0AA2C27-C21F-3840-AD71-8DA69E95352F}">
      <dgm:prSet/>
      <dgm:spPr/>
      <dgm:t>
        <a:bodyPr/>
        <a:lstStyle/>
        <a:p>
          <a:endParaRPr lang="en-US"/>
        </a:p>
      </dgm:t>
    </dgm:pt>
    <dgm:pt modelId="{F0F30A53-0632-D444-A341-5969022DD9D4}" type="sibTrans" cxnId="{E0AA2C27-C21F-3840-AD71-8DA69E95352F}">
      <dgm:prSet/>
      <dgm:spPr/>
      <dgm:t>
        <a:bodyPr/>
        <a:lstStyle/>
        <a:p>
          <a:endParaRPr lang="en-US"/>
        </a:p>
      </dgm:t>
    </dgm:pt>
    <dgm:pt modelId="{B5CD8C6A-5883-0A4A-BAFC-E8C3F52A3823}">
      <dgm:prSet phldrT="[Text]"/>
      <dgm:spPr/>
      <dgm:t>
        <a:bodyPr/>
        <a:lstStyle/>
        <a:p>
          <a:r>
            <a:rPr lang="en-US" dirty="0" smtClean="0">
              <a:latin typeface="Times" charset="0"/>
              <a:ea typeface="Times" charset="0"/>
              <a:cs typeface="Times" charset="0"/>
            </a:rPr>
            <a:t>obesity</a:t>
          </a:r>
          <a:endParaRPr lang="en-US" dirty="0">
            <a:latin typeface="Times" charset="0"/>
            <a:ea typeface="Times" charset="0"/>
            <a:cs typeface="Times" charset="0"/>
          </a:endParaRPr>
        </a:p>
      </dgm:t>
    </dgm:pt>
    <dgm:pt modelId="{4109D361-3776-EA4E-AC91-7CDC6BB2A95D}" type="parTrans" cxnId="{5A3DA3D7-44BF-4C4A-A9AA-402920A69473}">
      <dgm:prSet/>
      <dgm:spPr/>
      <dgm:t>
        <a:bodyPr/>
        <a:lstStyle/>
        <a:p>
          <a:endParaRPr lang="en-US"/>
        </a:p>
      </dgm:t>
    </dgm:pt>
    <dgm:pt modelId="{2AC37363-0978-A248-9697-F199267F1DB7}" type="sibTrans" cxnId="{5A3DA3D7-44BF-4C4A-A9AA-402920A69473}">
      <dgm:prSet/>
      <dgm:spPr/>
      <dgm:t>
        <a:bodyPr/>
        <a:lstStyle/>
        <a:p>
          <a:endParaRPr lang="en-US"/>
        </a:p>
      </dgm:t>
    </dgm:pt>
    <dgm:pt modelId="{74B9DCE6-5B02-864B-8CA0-98D330B2339A}">
      <dgm:prSet phldrT="[Text]"/>
      <dgm:spPr/>
      <dgm:t>
        <a:bodyPr/>
        <a:lstStyle/>
        <a:p>
          <a:r>
            <a:rPr lang="en-US" dirty="0" smtClean="0">
              <a:latin typeface="Times" charset="0"/>
              <a:ea typeface="Times" charset="0"/>
              <a:cs typeface="Times" charset="0"/>
            </a:rPr>
            <a:t>age</a:t>
          </a:r>
          <a:endParaRPr lang="en-US" dirty="0">
            <a:latin typeface="Times" charset="0"/>
            <a:ea typeface="Times" charset="0"/>
            <a:cs typeface="Times" charset="0"/>
          </a:endParaRPr>
        </a:p>
      </dgm:t>
    </dgm:pt>
    <dgm:pt modelId="{9BEBF03D-C7DE-4843-AEBC-9B606A18E2DC}" type="parTrans" cxnId="{6E1FBD20-2F0B-5F4F-8670-B327C1073772}">
      <dgm:prSet/>
      <dgm:spPr/>
      <dgm:t>
        <a:bodyPr/>
        <a:lstStyle/>
        <a:p>
          <a:endParaRPr lang="en-US"/>
        </a:p>
      </dgm:t>
    </dgm:pt>
    <dgm:pt modelId="{0769EA34-DC3A-B246-9984-FF55EFE9AE0D}" type="sibTrans" cxnId="{6E1FBD20-2F0B-5F4F-8670-B327C1073772}">
      <dgm:prSet/>
      <dgm:spPr/>
      <dgm:t>
        <a:bodyPr/>
        <a:lstStyle/>
        <a:p>
          <a:endParaRPr lang="en-US"/>
        </a:p>
      </dgm:t>
    </dgm:pt>
    <dgm:pt modelId="{6F5FFE35-1992-E04C-9CF4-F74E90B9692F}">
      <dgm:prSet phldrT="[Text]"/>
      <dgm:spPr/>
      <dgm:t>
        <a:bodyPr/>
        <a:lstStyle/>
        <a:p>
          <a:r>
            <a:rPr lang="en-US" dirty="0" smtClean="0">
              <a:latin typeface="Times" charset="0"/>
              <a:ea typeface="Times" charset="0"/>
              <a:cs typeface="Times" charset="0"/>
            </a:rPr>
            <a:t>female gender</a:t>
          </a:r>
          <a:endParaRPr lang="en-US" dirty="0">
            <a:latin typeface="Times" charset="0"/>
            <a:ea typeface="Times" charset="0"/>
            <a:cs typeface="Times" charset="0"/>
          </a:endParaRPr>
        </a:p>
      </dgm:t>
    </dgm:pt>
    <dgm:pt modelId="{0DF6CC96-C499-CF49-8F75-57753CC114E2}" type="parTrans" cxnId="{E8BF400A-D008-524D-A28B-E6E1DF06F8B2}">
      <dgm:prSet/>
      <dgm:spPr/>
      <dgm:t>
        <a:bodyPr/>
        <a:lstStyle/>
        <a:p>
          <a:endParaRPr lang="en-US"/>
        </a:p>
      </dgm:t>
    </dgm:pt>
    <dgm:pt modelId="{38B83B32-DCB4-3F40-B501-9E88ADBABB19}" type="sibTrans" cxnId="{E8BF400A-D008-524D-A28B-E6E1DF06F8B2}">
      <dgm:prSet/>
      <dgm:spPr/>
      <dgm:t>
        <a:bodyPr/>
        <a:lstStyle/>
        <a:p>
          <a:endParaRPr lang="en-US"/>
        </a:p>
      </dgm:t>
    </dgm:pt>
    <dgm:pt modelId="{5C6B55CD-FCE5-FD4E-B864-A4A27D819CFA}">
      <dgm:prSet phldrT="[Text]"/>
      <dgm:spPr/>
      <dgm:t>
        <a:bodyPr/>
        <a:lstStyle/>
        <a:p>
          <a:r>
            <a:rPr lang="en-US" dirty="0" smtClean="0">
              <a:latin typeface="Times" charset="0"/>
              <a:ea typeface="Times" charset="0"/>
              <a:cs typeface="Times" charset="0"/>
            </a:rPr>
            <a:t>physically strenuous work</a:t>
          </a:r>
          <a:endParaRPr lang="en-US" dirty="0">
            <a:latin typeface="Times" charset="0"/>
            <a:ea typeface="Times" charset="0"/>
            <a:cs typeface="Times" charset="0"/>
          </a:endParaRPr>
        </a:p>
      </dgm:t>
    </dgm:pt>
    <dgm:pt modelId="{EC09562D-7CDA-5C4F-A798-7F366F98BA25}" type="parTrans" cxnId="{8B27D96B-CA41-BF4F-B84B-78DA0682FE4A}">
      <dgm:prSet/>
      <dgm:spPr/>
      <dgm:t>
        <a:bodyPr/>
        <a:lstStyle/>
        <a:p>
          <a:endParaRPr lang="en-US"/>
        </a:p>
      </dgm:t>
    </dgm:pt>
    <dgm:pt modelId="{DE9CD096-EFF3-224B-9D38-5296D62EFEAD}" type="sibTrans" cxnId="{8B27D96B-CA41-BF4F-B84B-78DA0682FE4A}">
      <dgm:prSet/>
      <dgm:spPr/>
      <dgm:t>
        <a:bodyPr/>
        <a:lstStyle/>
        <a:p>
          <a:pPr rtl="0"/>
          <a:endParaRPr lang="en-US"/>
        </a:p>
      </dgm:t>
    </dgm:pt>
    <dgm:pt modelId="{F66E79A4-FC3D-9D40-9CAB-AD02A3AC9CA9}">
      <dgm:prSet/>
      <dgm:spPr/>
      <dgm:t>
        <a:bodyPr/>
        <a:lstStyle/>
        <a:p>
          <a:r>
            <a:rPr lang="en-US" dirty="0" smtClean="0">
              <a:latin typeface="Times" charset="0"/>
              <a:ea typeface="Times" charset="0"/>
              <a:cs typeface="Times" charset="0"/>
            </a:rPr>
            <a:t>psychologic factors </a:t>
          </a:r>
          <a:endParaRPr lang="en-US" dirty="0">
            <a:latin typeface="Times" charset="0"/>
            <a:ea typeface="Times" charset="0"/>
            <a:cs typeface="Times" charset="0"/>
          </a:endParaRPr>
        </a:p>
      </dgm:t>
    </dgm:pt>
    <dgm:pt modelId="{5C0C2B57-F133-C54D-89E1-921930D03FAD}" type="parTrans" cxnId="{F3279889-B9A2-B74F-8A78-D89E6BF46538}">
      <dgm:prSet/>
      <dgm:spPr/>
      <dgm:t>
        <a:bodyPr/>
        <a:lstStyle/>
        <a:p>
          <a:endParaRPr lang="en-US"/>
        </a:p>
      </dgm:t>
    </dgm:pt>
    <dgm:pt modelId="{69A25511-20D3-9A43-88D8-18C861D43041}" type="sibTrans" cxnId="{F3279889-B9A2-B74F-8A78-D89E6BF46538}">
      <dgm:prSet/>
      <dgm:spPr/>
      <dgm:t>
        <a:bodyPr/>
        <a:lstStyle/>
        <a:p>
          <a:endParaRPr lang="en-US"/>
        </a:p>
      </dgm:t>
    </dgm:pt>
    <dgm:pt modelId="{13BFC70D-EE53-664E-8608-BB985CA45075}">
      <dgm:prSet/>
      <dgm:spPr/>
      <dgm:t>
        <a:bodyPr/>
        <a:lstStyle/>
        <a:p>
          <a:r>
            <a:rPr lang="en-US" dirty="0" smtClean="0">
              <a:latin typeface="Times" charset="0"/>
              <a:ea typeface="Times" charset="0"/>
              <a:cs typeface="Times" charset="0"/>
            </a:rPr>
            <a:t>trauma </a:t>
          </a:r>
          <a:endParaRPr lang="en-US" dirty="0">
            <a:latin typeface="Times" charset="0"/>
            <a:ea typeface="Times" charset="0"/>
            <a:cs typeface="Times" charset="0"/>
          </a:endParaRPr>
        </a:p>
      </dgm:t>
    </dgm:pt>
    <dgm:pt modelId="{1FB4FFD1-735B-724E-B2DD-4BEB6B23E68F}" type="parTrans" cxnId="{C3CD458D-EAFF-5D44-B153-9B921C8098D0}">
      <dgm:prSet/>
      <dgm:spPr/>
      <dgm:t>
        <a:bodyPr/>
        <a:lstStyle/>
        <a:p>
          <a:endParaRPr lang="en-US"/>
        </a:p>
      </dgm:t>
    </dgm:pt>
    <dgm:pt modelId="{2FE697BE-9DFF-BE4E-B7E6-F78A4855C9B7}" type="sibTrans" cxnId="{C3CD458D-EAFF-5D44-B153-9B921C8098D0}">
      <dgm:prSet/>
      <dgm:spPr/>
      <dgm:t>
        <a:bodyPr/>
        <a:lstStyle/>
        <a:p>
          <a:endParaRPr lang="en-US"/>
        </a:p>
      </dgm:t>
    </dgm:pt>
    <dgm:pt modelId="{FA73EEE9-08AB-5C45-9099-161D7DD1647D}">
      <dgm:prSet/>
      <dgm:spPr/>
      <dgm:t>
        <a:bodyPr/>
        <a:lstStyle/>
        <a:p>
          <a:r>
            <a:rPr lang="en-US" dirty="0" smtClean="0">
              <a:latin typeface="Times" charset="0"/>
              <a:ea typeface="Times" charset="0"/>
              <a:cs typeface="Times" charset="0"/>
            </a:rPr>
            <a:t>deformity </a:t>
          </a:r>
          <a:endParaRPr lang="en-US" dirty="0">
            <a:latin typeface="Times" charset="0"/>
            <a:ea typeface="Times" charset="0"/>
            <a:cs typeface="Times" charset="0"/>
          </a:endParaRPr>
        </a:p>
      </dgm:t>
    </dgm:pt>
    <dgm:pt modelId="{49101E03-B976-0146-83D7-83C1007A4EEE}" type="parTrans" cxnId="{FBC16EF2-F1C1-0D44-9061-40D573E117F3}">
      <dgm:prSet/>
      <dgm:spPr/>
      <dgm:t>
        <a:bodyPr/>
        <a:lstStyle/>
        <a:p>
          <a:endParaRPr lang="en-US"/>
        </a:p>
      </dgm:t>
    </dgm:pt>
    <dgm:pt modelId="{21667680-6B6B-1C4B-858C-62F3EBDCA0E4}" type="sibTrans" cxnId="{FBC16EF2-F1C1-0D44-9061-40D573E117F3}">
      <dgm:prSet/>
      <dgm:spPr/>
      <dgm:t>
        <a:bodyPr/>
        <a:lstStyle/>
        <a:p>
          <a:endParaRPr lang="en-US"/>
        </a:p>
      </dgm:t>
    </dgm:pt>
    <dgm:pt modelId="{E38312CB-ACF7-6B43-95B4-A918EDB81C48}" type="pres">
      <dgm:prSet presAssocID="{747F3F62-B0EF-824C-9453-891D430D692E}" presName="diagram" presStyleCnt="0">
        <dgm:presLayoutVars>
          <dgm:dir/>
          <dgm:resizeHandles val="exact"/>
        </dgm:presLayoutVars>
      </dgm:prSet>
      <dgm:spPr/>
      <dgm:t>
        <a:bodyPr/>
        <a:lstStyle/>
        <a:p>
          <a:endParaRPr lang="en-US"/>
        </a:p>
      </dgm:t>
    </dgm:pt>
    <dgm:pt modelId="{033A10A7-EEAB-2D41-9338-F42003599785}" type="pres">
      <dgm:prSet presAssocID="{64B9881B-9071-624D-AFE4-D968DE1F26E8}" presName="node" presStyleLbl="node1" presStyleIdx="0" presStyleCnt="8" custLinFactNeighborX="262" custLinFactNeighborY="-984">
        <dgm:presLayoutVars>
          <dgm:bulletEnabled val="1"/>
        </dgm:presLayoutVars>
      </dgm:prSet>
      <dgm:spPr/>
      <dgm:t>
        <a:bodyPr/>
        <a:lstStyle/>
        <a:p>
          <a:endParaRPr lang="en-US"/>
        </a:p>
      </dgm:t>
    </dgm:pt>
    <dgm:pt modelId="{534CD748-8547-AC4A-A842-E92767F58898}" type="pres">
      <dgm:prSet presAssocID="{F0F30A53-0632-D444-A341-5969022DD9D4}" presName="sibTrans" presStyleCnt="0"/>
      <dgm:spPr/>
    </dgm:pt>
    <dgm:pt modelId="{E899C906-8B21-E944-8661-32D94EAEFAF2}" type="pres">
      <dgm:prSet presAssocID="{B5CD8C6A-5883-0A4A-BAFC-E8C3F52A3823}" presName="node" presStyleLbl="node1" presStyleIdx="1" presStyleCnt="8">
        <dgm:presLayoutVars>
          <dgm:bulletEnabled val="1"/>
        </dgm:presLayoutVars>
      </dgm:prSet>
      <dgm:spPr/>
      <dgm:t>
        <a:bodyPr/>
        <a:lstStyle/>
        <a:p>
          <a:endParaRPr lang="en-US"/>
        </a:p>
      </dgm:t>
    </dgm:pt>
    <dgm:pt modelId="{F62A4735-7654-6549-BB8B-1571F4880453}" type="pres">
      <dgm:prSet presAssocID="{2AC37363-0978-A248-9697-F199267F1DB7}" presName="sibTrans" presStyleCnt="0"/>
      <dgm:spPr/>
    </dgm:pt>
    <dgm:pt modelId="{63832FD4-0E29-A846-89F3-AA5D40AAC98F}" type="pres">
      <dgm:prSet presAssocID="{74B9DCE6-5B02-864B-8CA0-98D330B2339A}" presName="node" presStyleLbl="node1" presStyleIdx="2" presStyleCnt="8">
        <dgm:presLayoutVars>
          <dgm:bulletEnabled val="1"/>
        </dgm:presLayoutVars>
      </dgm:prSet>
      <dgm:spPr/>
      <dgm:t>
        <a:bodyPr/>
        <a:lstStyle/>
        <a:p>
          <a:endParaRPr lang="en-US"/>
        </a:p>
      </dgm:t>
    </dgm:pt>
    <dgm:pt modelId="{02F717AD-9890-4844-82A5-B0809ABFAB26}" type="pres">
      <dgm:prSet presAssocID="{0769EA34-DC3A-B246-9984-FF55EFE9AE0D}" presName="sibTrans" presStyleCnt="0"/>
      <dgm:spPr/>
    </dgm:pt>
    <dgm:pt modelId="{F9E6FCD7-B252-F745-BB2E-FB19A0E18DF8}" type="pres">
      <dgm:prSet presAssocID="{6F5FFE35-1992-E04C-9CF4-F74E90B9692F}" presName="node" presStyleLbl="node1" presStyleIdx="3" presStyleCnt="8" custLinFactNeighborX="262" custLinFactNeighborY="984">
        <dgm:presLayoutVars>
          <dgm:bulletEnabled val="1"/>
        </dgm:presLayoutVars>
      </dgm:prSet>
      <dgm:spPr/>
      <dgm:t>
        <a:bodyPr/>
        <a:lstStyle/>
        <a:p>
          <a:endParaRPr lang="en-US"/>
        </a:p>
      </dgm:t>
    </dgm:pt>
    <dgm:pt modelId="{86874F33-4C24-AB4C-9613-F5C13F4265AC}" type="pres">
      <dgm:prSet presAssocID="{38B83B32-DCB4-3F40-B501-9E88ADBABB19}" presName="sibTrans" presStyleCnt="0"/>
      <dgm:spPr/>
    </dgm:pt>
    <dgm:pt modelId="{EE285087-797D-F840-812D-F49124EF752E}" type="pres">
      <dgm:prSet presAssocID="{5C6B55CD-FCE5-FD4E-B864-A4A27D819CFA}" presName="node" presStyleLbl="node1" presStyleIdx="4" presStyleCnt="8">
        <dgm:presLayoutVars>
          <dgm:bulletEnabled val="1"/>
        </dgm:presLayoutVars>
      </dgm:prSet>
      <dgm:spPr/>
      <dgm:t>
        <a:bodyPr/>
        <a:lstStyle/>
        <a:p>
          <a:endParaRPr lang="en-US"/>
        </a:p>
      </dgm:t>
    </dgm:pt>
    <dgm:pt modelId="{ED77ECFF-F890-5045-9313-53F16BA1FA4C}" type="pres">
      <dgm:prSet presAssocID="{DE9CD096-EFF3-224B-9D38-5296D62EFEAD}" presName="sibTrans" presStyleCnt="0"/>
      <dgm:spPr/>
    </dgm:pt>
    <dgm:pt modelId="{9CB9AAD9-03D0-AE46-AC55-987C1BA4D863}" type="pres">
      <dgm:prSet presAssocID="{F66E79A4-FC3D-9D40-9CAB-AD02A3AC9CA9}" presName="node" presStyleLbl="node1" presStyleIdx="5" presStyleCnt="8">
        <dgm:presLayoutVars>
          <dgm:bulletEnabled val="1"/>
        </dgm:presLayoutVars>
      </dgm:prSet>
      <dgm:spPr/>
      <dgm:t>
        <a:bodyPr/>
        <a:lstStyle/>
        <a:p>
          <a:endParaRPr lang="en-US"/>
        </a:p>
      </dgm:t>
    </dgm:pt>
    <dgm:pt modelId="{BC9B5400-5064-704C-8B7C-7AE30E3AC32C}" type="pres">
      <dgm:prSet presAssocID="{69A25511-20D3-9A43-88D8-18C861D43041}" presName="sibTrans" presStyleCnt="0"/>
      <dgm:spPr/>
    </dgm:pt>
    <dgm:pt modelId="{07DBBA17-6C8B-034F-BFA2-26F72C45E418}" type="pres">
      <dgm:prSet presAssocID="{13BFC70D-EE53-664E-8608-BB985CA45075}" presName="node" presStyleLbl="node1" presStyleIdx="6" presStyleCnt="8">
        <dgm:presLayoutVars>
          <dgm:bulletEnabled val="1"/>
        </dgm:presLayoutVars>
      </dgm:prSet>
      <dgm:spPr/>
      <dgm:t>
        <a:bodyPr/>
        <a:lstStyle/>
        <a:p>
          <a:endParaRPr lang="en-US"/>
        </a:p>
      </dgm:t>
    </dgm:pt>
    <dgm:pt modelId="{7BA854DE-9D33-B844-871D-50BE8AA41710}" type="pres">
      <dgm:prSet presAssocID="{2FE697BE-9DFF-BE4E-B7E6-F78A4855C9B7}" presName="sibTrans" presStyleCnt="0"/>
      <dgm:spPr/>
    </dgm:pt>
    <dgm:pt modelId="{33E18587-E5D2-1C4B-9AA8-A9DD413B039C}" type="pres">
      <dgm:prSet presAssocID="{FA73EEE9-08AB-5C45-9099-161D7DD1647D}" presName="node" presStyleLbl="node1" presStyleIdx="7" presStyleCnt="8">
        <dgm:presLayoutVars>
          <dgm:bulletEnabled val="1"/>
        </dgm:presLayoutVars>
      </dgm:prSet>
      <dgm:spPr/>
      <dgm:t>
        <a:bodyPr/>
        <a:lstStyle/>
        <a:p>
          <a:endParaRPr lang="en-US"/>
        </a:p>
      </dgm:t>
    </dgm:pt>
  </dgm:ptLst>
  <dgm:cxnLst>
    <dgm:cxn modelId="{E0AA2C27-C21F-3840-AD71-8DA69E95352F}" srcId="{747F3F62-B0EF-824C-9453-891D430D692E}" destId="{64B9881B-9071-624D-AFE4-D968DE1F26E8}" srcOrd="0" destOrd="0" parTransId="{CB78E079-7F24-6442-AEB6-60E74875028E}" sibTransId="{F0F30A53-0632-D444-A341-5969022DD9D4}"/>
    <dgm:cxn modelId="{6A977760-1C15-4143-A797-49A653EF1F6B}" type="presOf" srcId="{B5CD8C6A-5883-0A4A-BAFC-E8C3F52A3823}" destId="{E899C906-8B21-E944-8661-32D94EAEFAF2}" srcOrd="0" destOrd="0" presId="urn:microsoft.com/office/officeart/2005/8/layout/default"/>
    <dgm:cxn modelId="{4B800998-7AF4-3749-A944-179AFEB69249}" type="presOf" srcId="{FA73EEE9-08AB-5C45-9099-161D7DD1647D}" destId="{33E18587-E5D2-1C4B-9AA8-A9DD413B039C}" srcOrd="0" destOrd="0" presId="urn:microsoft.com/office/officeart/2005/8/layout/default"/>
    <dgm:cxn modelId="{E3E1EEC0-72E4-6E41-9A90-91871C85AF26}" type="presOf" srcId="{747F3F62-B0EF-824C-9453-891D430D692E}" destId="{E38312CB-ACF7-6B43-95B4-A918EDB81C48}" srcOrd="0" destOrd="0" presId="urn:microsoft.com/office/officeart/2005/8/layout/default"/>
    <dgm:cxn modelId="{8B27D96B-CA41-BF4F-B84B-78DA0682FE4A}" srcId="{747F3F62-B0EF-824C-9453-891D430D692E}" destId="{5C6B55CD-FCE5-FD4E-B864-A4A27D819CFA}" srcOrd="4" destOrd="0" parTransId="{EC09562D-7CDA-5C4F-A798-7F366F98BA25}" sibTransId="{DE9CD096-EFF3-224B-9D38-5296D62EFEAD}"/>
    <dgm:cxn modelId="{EFFD2A30-26CE-8F42-B070-C28CBF767452}" type="presOf" srcId="{74B9DCE6-5B02-864B-8CA0-98D330B2339A}" destId="{63832FD4-0E29-A846-89F3-AA5D40AAC98F}" srcOrd="0" destOrd="0" presId="urn:microsoft.com/office/officeart/2005/8/layout/default"/>
    <dgm:cxn modelId="{5A3DA3D7-44BF-4C4A-A9AA-402920A69473}" srcId="{747F3F62-B0EF-824C-9453-891D430D692E}" destId="{B5CD8C6A-5883-0A4A-BAFC-E8C3F52A3823}" srcOrd="1" destOrd="0" parTransId="{4109D361-3776-EA4E-AC91-7CDC6BB2A95D}" sibTransId="{2AC37363-0978-A248-9697-F199267F1DB7}"/>
    <dgm:cxn modelId="{6E1FBD20-2F0B-5F4F-8670-B327C1073772}" srcId="{747F3F62-B0EF-824C-9453-891D430D692E}" destId="{74B9DCE6-5B02-864B-8CA0-98D330B2339A}" srcOrd="2" destOrd="0" parTransId="{9BEBF03D-C7DE-4843-AEBC-9B606A18E2DC}" sibTransId="{0769EA34-DC3A-B246-9984-FF55EFE9AE0D}"/>
    <dgm:cxn modelId="{A8259EC3-9360-2F48-A2B9-4683E1B7A7A7}" type="presOf" srcId="{13BFC70D-EE53-664E-8608-BB985CA45075}" destId="{07DBBA17-6C8B-034F-BFA2-26F72C45E418}" srcOrd="0" destOrd="0" presId="urn:microsoft.com/office/officeart/2005/8/layout/default"/>
    <dgm:cxn modelId="{236859BF-EFD6-8848-A9F8-F4F946A1CBAA}" type="presOf" srcId="{5C6B55CD-FCE5-FD4E-B864-A4A27D819CFA}" destId="{EE285087-797D-F840-812D-F49124EF752E}" srcOrd="0" destOrd="0" presId="urn:microsoft.com/office/officeart/2005/8/layout/default"/>
    <dgm:cxn modelId="{F3279889-B9A2-B74F-8A78-D89E6BF46538}" srcId="{747F3F62-B0EF-824C-9453-891D430D692E}" destId="{F66E79A4-FC3D-9D40-9CAB-AD02A3AC9CA9}" srcOrd="5" destOrd="0" parTransId="{5C0C2B57-F133-C54D-89E1-921930D03FAD}" sibTransId="{69A25511-20D3-9A43-88D8-18C861D43041}"/>
    <dgm:cxn modelId="{DCAABF6E-6A3D-CC4F-AFC1-43E1B33BAC41}" type="presOf" srcId="{6F5FFE35-1992-E04C-9CF4-F74E90B9692F}" destId="{F9E6FCD7-B252-F745-BB2E-FB19A0E18DF8}" srcOrd="0" destOrd="0" presId="urn:microsoft.com/office/officeart/2005/8/layout/default"/>
    <dgm:cxn modelId="{EBA9FDBE-762E-0A40-99B2-8A4A337056BA}" type="presOf" srcId="{64B9881B-9071-624D-AFE4-D968DE1F26E8}" destId="{033A10A7-EEAB-2D41-9338-F42003599785}" srcOrd="0" destOrd="0" presId="urn:microsoft.com/office/officeart/2005/8/layout/default"/>
    <dgm:cxn modelId="{AA4A5511-FB8B-FF48-885C-279EE7DAB768}" type="presOf" srcId="{F66E79A4-FC3D-9D40-9CAB-AD02A3AC9CA9}" destId="{9CB9AAD9-03D0-AE46-AC55-987C1BA4D863}" srcOrd="0" destOrd="0" presId="urn:microsoft.com/office/officeart/2005/8/layout/default"/>
    <dgm:cxn modelId="{FBC16EF2-F1C1-0D44-9061-40D573E117F3}" srcId="{747F3F62-B0EF-824C-9453-891D430D692E}" destId="{FA73EEE9-08AB-5C45-9099-161D7DD1647D}" srcOrd="7" destOrd="0" parTransId="{49101E03-B976-0146-83D7-83C1007A4EEE}" sibTransId="{21667680-6B6B-1C4B-858C-62F3EBDCA0E4}"/>
    <dgm:cxn modelId="{E8BF400A-D008-524D-A28B-E6E1DF06F8B2}" srcId="{747F3F62-B0EF-824C-9453-891D430D692E}" destId="{6F5FFE35-1992-E04C-9CF4-F74E90B9692F}" srcOrd="3" destOrd="0" parTransId="{0DF6CC96-C499-CF49-8F75-57753CC114E2}" sibTransId="{38B83B32-DCB4-3F40-B501-9E88ADBABB19}"/>
    <dgm:cxn modelId="{C3CD458D-EAFF-5D44-B153-9B921C8098D0}" srcId="{747F3F62-B0EF-824C-9453-891D430D692E}" destId="{13BFC70D-EE53-664E-8608-BB985CA45075}" srcOrd="6" destOrd="0" parTransId="{1FB4FFD1-735B-724E-B2DD-4BEB6B23E68F}" sibTransId="{2FE697BE-9DFF-BE4E-B7E6-F78A4855C9B7}"/>
    <dgm:cxn modelId="{40BD92F1-03F2-6049-B67C-D8BD8B304E88}" type="presParOf" srcId="{E38312CB-ACF7-6B43-95B4-A918EDB81C48}" destId="{033A10A7-EEAB-2D41-9338-F42003599785}" srcOrd="0" destOrd="0" presId="urn:microsoft.com/office/officeart/2005/8/layout/default"/>
    <dgm:cxn modelId="{45B24973-87AF-8D4F-841B-980076C5E974}" type="presParOf" srcId="{E38312CB-ACF7-6B43-95B4-A918EDB81C48}" destId="{534CD748-8547-AC4A-A842-E92767F58898}" srcOrd="1" destOrd="0" presId="urn:microsoft.com/office/officeart/2005/8/layout/default"/>
    <dgm:cxn modelId="{53F84712-F1DF-9443-8B13-DBF10662D11C}" type="presParOf" srcId="{E38312CB-ACF7-6B43-95B4-A918EDB81C48}" destId="{E899C906-8B21-E944-8661-32D94EAEFAF2}" srcOrd="2" destOrd="0" presId="urn:microsoft.com/office/officeart/2005/8/layout/default"/>
    <dgm:cxn modelId="{632BEFEB-D1CB-284B-AFB6-A9F2F63AB847}" type="presParOf" srcId="{E38312CB-ACF7-6B43-95B4-A918EDB81C48}" destId="{F62A4735-7654-6549-BB8B-1571F4880453}" srcOrd="3" destOrd="0" presId="urn:microsoft.com/office/officeart/2005/8/layout/default"/>
    <dgm:cxn modelId="{1B993307-2640-DA41-B7D8-74245C436265}" type="presParOf" srcId="{E38312CB-ACF7-6B43-95B4-A918EDB81C48}" destId="{63832FD4-0E29-A846-89F3-AA5D40AAC98F}" srcOrd="4" destOrd="0" presId="urn:microsoft.com/office/officeart/2005/8/layout/default"/>
    <dgm:cxn modelId="{1B4EA7AB-0752-304F-9B00-946ECC7CD75C}" type="presParOf" srcId="{E38312CB-ACF7-6B43-95B4-A918EDB81C48}" destId="{02F717AD-9890-4844-82A5-B0809ABFAB26}" srcOrd="5" destOrd="0" presId="urn:microsoft.com/office/officeart/2005/8/layout/default"/>
    <dgm:cxn modelId="{7D1CDD12-9628-9145-A4E1-7555BDE90EC7}" type="presParOf" srcId="{E38312CB-ACF7-6B43-95B4-A918EDB81C48}" destId="{F9E6FCD7-B252-F745-BB2E-FB19A0E18DF8}" srcOrd="6" destOrd="0" presId="urn:microsoft.com/office/officeart/2005/8/layout/default"/>
    <dgm:cxn modelId="{82C25C55-2019-9C4E-81AB-E3E11FF68FCE}" type="presParOf" srcId="{E38312CB-ACF7-6B43-95B4-A918EDB81C48}" destId="{86874F33-4C24-AB4C-9613-F5C13F4265AC}" srcOrd="7" destOrd="0" presId="urn:microsoft.com/office/officeart/2005/8/layout/default"/>
    <dgm:cxn modelId="{842CFB27-A474-7B40-98BD-B183D298CE54}" type="presParOf" srcId="{E38312CB-ACF7-6B43-95B4-A918EDB81C48}" destId="{EE285087-797D-F840-812D-F49124EF752E}" srcOrd="8" destOrd="0" presId="urn:microsoft.com/office/officeart/2005/8/layout/default"/>
    <dgm:cxn modelId="{F6B4023F-F3FC-3B4B-B63B-04D8DD5BCB34}" type="presParOf" srcId="{E38312CB-ACF7-6B43-95B4-A918EDB81C48}" destId="{ED77ECFF-F890-5045-9313-53F16BA1FA4C}" srcOrd="9" destOrd="0" presId="urn:microsoft.com/office/officeart/2005/8/layout/default"/>
    <dgm:cxn modelId="{9B7BEF4F-769E-2A4B-BFF5-EC15926BED49}" type="presParOf" srcId="{E38312CB-ACF7-6B43-95B4-A918EDB81C48}" destId="{9CB9AAD9-03D0-AE46-AC55-987C1BA4D863}" srcOrd="10" destOrd="0" presId="urn:microsoft.com/office/officeart/2005/8/layout/default"/>
    <dgm:cxn modelId="{5731BE48-E31F-0D44-AED6-BB32FE63C9DA}" type="presParOf" srcId="{E38312CB-ACF7-6B43-95B4-A918EDB81C48}" destId="{BC9B5400-5064-704C-8B7C-7AE30E3AC32C}" srcOrd="11" destOrd="0" presId="urn:microsoft.com/office/officeart/2005/8/layout/default"/>
    <dgm:cxn modelId="{49ACEFC2-6E1E-EB49-8878-8B6758057BF4}" type="presParOf" srcId="{E38312CB-ACF7-6B43-95B4-A918EDB81C48}" destId="{07DBBA17-6C8B-034F-BFA2-26F72C45E418}" srcOrd="12" destOrd="0" presId="urn:microsoft.com/office/officeart/2005/8/layout/default"/>
    <dgm:cxn modelId="{8D0EFF2F-EEC1-D042-8CD2-597BF52DBEE7}" type="presParOf" srcId="{E38312CB-ACF7-6B43-95B4-A918EDB81C48}" destId="{7BA854DE-9D33-B844-871D-50BE8AA41710}" srcOrd="13" destOrd="0" presId="urn:microsoft.com/office/officeart/2005/8/layout/default"/>
    <dgm:cxn modelId="{17DB9D6E-15A3-E847-8860-F6E99F866926}" type="presParOf" srcId="{E38312CB-ACF7-6B43-95B4-A918EDB81C48}" destId="{33E18587-E5D2-1C4B-9AA8-A9DD413B039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9F931B-7F6A-C243-9060-0A180197146E}" type="doc">
      <dgm:prSet loTypeId="urn:microsoft.com/office/officeart/2005/8/layout/default" loCatId="" qsTypeId="urn:microsoft.com/office/officeart/2005/8/quickstyle/simple4" qsCatId="simple" csTypeId="urn:microsoft.com/office/officeart/2005/8/colors/colorful1" csCatId="colorful" phldr="1"/>
      <dgm:spPr/>
      <dgm:t>
        <a:bodyPr/>
        <a:lstStyle/>
        <a:p>
          <a:endParaRPr lang="en-US"/>
        </a:p>
      </dgm:t>
    </dgm:pt>
    <dgm:pt modelId="{F665A1A2-B8E7-D348-A9E5-5F95E05A813C}">
      <dgm:prSet phldrT="[Text]" custT="1"/>
      <dgm:spPr/>
      <dgm:t>
        <a:bodyPr/>
        <a:lstStyle/>
        <a:p>
          <a:r>
            <a:rPr lang="en-US" sz="2800" dirty="0" smtClean="0">
              <a:latin typeface="Times" charset="0"/>
              <a:ea typeface="Times" charset="0"/>
              <a:cs typeface="Times" charset="0"/>
            </a:rPr>
            <a:t>Personal data </a:t>
          </a:r>
          <a:endParaRPr lang="en-US" sz="2800" dirty="0">
            <a:latin typeface="Times" charset="0"/>
            <a:ea typeface="Times" charset="0"/>
            <a:cs typeface="Times" charset="0"/>
          </a:endParaRPr>
        </a:p>
      </dgm:t>
    </dgm:pt>
    <dgm:pt modelId="{80E93E41-5C1F-5348-9A25-E8AC72383229}" type="parTrans" cxnId="{885E19CE-936D-DB4A-9B13-2347E2E77E3E}">
      <dgm:prSet/>
      <dgm:spPr/>
      <dgm:t>
        <a:bodyPr/>
        <a:lstStyle/>
        <a:p>
          <a:endParaRPr lang="en-US"/>
        </a:p>
      </dgm:t>
    </dgm:pt>
    <dgm:pt modelId="{6941F0D5-527C-3548-B11A-9F4651AFDA40}" type="sibTrans" cxnId="{885E19CE-936D-DB4A-9B13-2347E2E77E3E}">
      <dgm:prSet/>
      <dgm:spPr/>
      <dgm:t>
        <a:bodyPr/>
        <a:lstStyle/>
        <a:p>
          <a:endParaRPr lang="en-US"/>
        </a:p>
      </dgm:t>
    </dgm:pt>
    <dgm:pt modelId="{4A15D8A0-03C3-8B44-9770-3FC857EE260A}">
      <dgm:prSet phldrT="[Text]" custT="1"/>
      <dgm:spPr>
        <a:solidFill>
          <a:schemeClr val="accent3">
            <a:lumMod val="60000"/>
            <a:lumOff val="40000"/>
          </a:schemeClr>
        </a:solidFill>
      </dgm:spPr>
      <dgm:t>
        <a:bodyPr/>
        <a:lstStyle/>
        <a:p>
          <a:r>
            <a:rPr lang="en-US" sz="3200" dirty="0" smtClean="0">
              <a:solidFill>
                <a:srgbClr val="C00000"/>
              </a:solidFill>
              <a:latin typeface="Times" charset="0"/>
              <a:ea typeface="Times" charset="0"/>
              <a:cs typeface="Times" charset="0"/>
            </a:rPr>
            <a:t>Pain </a:t>
          </a:r>
          <a:r>
            <a:rPr lang="en-US" sz="3200" dirty="0" err="1" smtClean="0">
              <a:solidFill>
                <a:srgbClr val="C00000"/>
              </a:solidFill>
              <a:latin typeface="Times" charset="0"/>
              <a:ea typeface="Times" charset="0"/>
              <a:cs typeface="Times" charset="0"/>
            </a:rPr>
            <a:t>hx</a:t>
          </a:r>
          <a:r>
            <a:rPr lang="en-US" sz="3200" dirty="0" smtClean="0">
              <a:solidFill>
                <a:srgbClr val="C00000"/>
              </a:solidFill>
              <a:latin typeface="Times" charset="0"/>
              <a:ea typeface="Times" charset="0"/>
              <a:cs typeface="Times" charset="0"/>
            </a:rPr>
            <a:t> </a:t>
          </a:r>
          <a:endParaRPr lang="en-US" sz="3200" dirty="0">
            <a:solidFill>
              <a:srgbClr val="C00000"/>
            </a:solidFill>
            <a:latin typeface="Times" charset="0"/>
            <a:ea typeface="Times" charset="0"/>
            <a:cs typeface="Times" charset="0"/>
          </a:endParaRPr>
        </a:p>
      </dgm:t>
    </dgm:pt>
    <dgm:pt modelId="{BF2E8B7E-182A-8342-B9A0-7123EA844141}" type="parTrans" cxnId="{533EC35F-F95D-3041-AC0F-DEBB74767118}">
      <dgm:prSet/>
      <dgm:spPr/>
      <dgm:t>
        <a:bodyPr/>
        <a:lstStyle/>
        <a:p>
          <a:endParaRPr lang="en-US"/>
        </a:p>
      </dgm:t>
    </dgm:pt>
    <dgm:pt modelId="{CB0DECA7-A7D0-3543-AD26-4C69CC0B6717}" type="sibTrans" cxnId="{533EC35F-F95D-3041-AC0F-DEBB74767118}">
      <dgm:prSet/>
      <dgm:spPr/>
      <dgm:t>
        <a:bodyPr/>
        <a:lstStyle/>
        <a:p>
          <a:endParaRPr lang="en-US"/>
        </a:p>
      </dgm:t>
    </dgm:pt>
    <dgm:pt modelId="{9255A56D-7A04-8443-A132-37D277BAC78D}">
      <dgm:prSet phldrT="[Text]" custT="1"/>
      <dgm:spPr/>
      <dgm:t>
        <a:bodyPr/>
        <a:lstStyle/>
        <a:p>
          <a:r>
            <a:rPr lang="en-US" sz="2800" dirty="0" smtClean="0">
              <a:latin typeface="Times" charset="0"/>
              <a:ea typeface="Times" charset="0"/>
              <a:cs typeface="Times" charset="0"/>
            </a:rPr>
            <a:t>Any neurological deficit </a:t>
          </a:r>
          <a:endParaRPr lang="en-US" sz="2800" dirty="0">
            <a:latin typeface="Times" charset="0"/>
            <a:ea typeface="Times" charset="0"/>
            <a:cs typeface="Times" charset="0"/>
          </a:endParaRPr>
        </a:p>
      </dgm:t>
    </dgm:pt>
    <dgm:pt modelId="{FCAC8097-7527-DC42-B1F6-EAF0A2781949}" type="parTrans" cxnId="{7164300A-1BD2-B646-A261-9718F4C8ABA4}">
      <dgm:prSet/>
      <dgm:spPr/>
      <dgm:t>
        <a:bodyPr/>
        <a:lstStyle/>
        <a:p>
          <a:endParaRPr lang="en-US"/>
        </a:p>
      </dgm:t>
    </dgm:pt>
    <dgm:pt modelId="{EC8A0D92-70BE-3241-882F-AEA1C8C69AE0}" type="sibTrans" cxnId="{7164300A-1BD2-B646-A261-9718F4C8ABA4}">
      <dgm:prSet/>
      <dgm:spPr/>
      <dgm:t>
        <a:bodyPr/>
        <a:lstStyle/>
        <a:p>
          <a:endParaRPr lang="en-US"/>
        </a:p>
      </dgm:t>
    </dgm:pt>
    <dgm:pt modelId="{A7EB1F39-D6EA-E440-97AE-3FBBDDF76974}">
      <dgm:prSet phldrT="[Text]" custT="1"/>
      <dgm:spPr/>
      <dgm:t>
        <a:bodyPr/>
        <a:lstStyle/>
        <a:p>
          <a:r>
            <a:rPr lang="en-US" sz="2800" dirty="0" smtClean="0">
              <a:latin typeface="Times" charset="0"/>
              <a:ea typeface="Times" charset="0"/>
              <a:cs typeface="Times" charset="0"/>
            </a:rPr>
            <a:t>PMH</a:t>
          </a:r>
          <a:endParaRPr lang="en-US" sz="2800" dirty="0">
            <a:latin typeface="Times" charset="0"/>
            <a:ea typeface="Times" charset="0"/>
            <a:cs typeface="Times" charset="0"/>
          </a:endParaRPr>
        </a:p>
      </dgm:t>
    </dgm:pt>
    <dgm:pt modelId="{5E11A267-2B9D-4448-A758-5CFC9F45BBD5}" type="parTrans" cxnId="{0CF15316-0076-4343-8AE8-120AAB81D7EB}">
      <dgm:prSet/>
      <dgm:spPr/>
      <dgm:t>
        <a:bodyPr/>
        <a:lstStyle/>
        <a:p>
          <a:endParaRPr lang="en-US"/>
        </a:p>
      </dgm:t>
    </dgm:pt>
    <dgm:pt modelId="{85C0A8B6-C458-944D-A4C1-E8944B266096}" type="sibTrans" cxnId="{0CF15316-0076-4343-8AE8-120AAB81D7EB}">
      <dgm:prSet/>
      <dgm:spPr/>
      <dgm:t>
        <a:bodyPr/>
        <a:lstStyle/>
        <a:p>
          <a:endParaRPr lang="en-US"/>
        </a:p>
      </dgm:t>
    </dgm:pt>
    <dgm:pt modelId="{00BEEB5A-054B-1A48-8CB6-1FDDD451FCDF}">
      <dgm:prSet phldrT="[Text]" custT="1"/>
      <dgm:spPr/>
      <dgm:t>
        <a:bodyPr/>
        <a:lstStyle/>
        <a:p>
          <a:r>
            <a:rPr lang="en-US" sz="2800" dirty="0" smtClean="0">
              <a:latin typeface="Times" charset="0"/>
              <a:ea typeface="Times" charset="0"/>
              <a:cs typeface="Times" charset="0"/>
            </a:rPr>
            <a:t>past surgical </a:t>
          </a:r>
          <a:r>
            <a:rPr lang="en-US" sz="2800" dirty="0" err="1" smtClean="0">
              <a:latin typeface="Times" charset="0"/>
              <a:ea typeface="Times" charset="0"/>
              <a:cs typeface="Times" charset="0"/>
            </a:rPr>
            <a:t>hx</a:t>
          </a:r>
          <a:r>
            <a:rPr lang="en-US" sz="2800" dirty="0" smtClean="0">
              <a:latin typeface="Times" charset="0"/>
              <a:ea typeface="Times" charset="0"/>
              <a:cs typeface="Times" charset="0"/>
            </a:rPr>
            <a:t> </a:t>
          </a:r>
          <a:endParaRPr lang="en-US" sz="2800" dirty="0">
            <a:latin typeface="Times" charset="0"/>
            <a:ea typeface="Times" charset="0"/>
            <a:cs typeface="Times" charset="0"/>
          </a:endParaRPr>
        </a:p>
      </dgm:t>
    </dgm:pt>
    <dgm:pt modelId="{16CD9468-26DC-944C-B7EE-B6D02D04B4C4}" type="parTrans" cxnId="{5DBFA604-0101-B049-B3A6-D592902D265F}">
      <dgm:prSet/>
      <dgm:spPr/>
      <dgm:t>
        <a:bodyPr/>
        <a:lstStyle/>
        <a:p>
          <a:endParaRPr lang="en-US"/>
        </a:p>
      </dgm:t>
    </dgm:pt>
    <dgm:pt modelId="{7D25AD48-7546-7F43-AFF4-4CD0F1398061}" type="sibTrans" cxnId="{5DBFA604-0101-B049-B3A6-D592902D265F}">
      <dgm:prSet/>
      <dgm:spPr/>
      <dgm:t>
        <a:bodyPr/>
        <a:lstStyle/>
        <a:p>
          <a:pPr rtl="0"/>
          <a:endParaRPr lang="en-US"/>
        </a:p>
      </dgm:t>
    </dgm:pt>
    <dgm:pt modelId="{8D332A3A-3373-574B-8321-7E515990C05D}">
      <dgm:prSet custT="1"/>
      <dgm:spPr/>
      <dgm:t>
        <a:bodyPr/>
        <a:lstStyle/>
        <a:p>
          <a:r>
            <a:rPr lang="en-US" sz="2800" dirty="0" smtClean="0">
              <a:latin typeface="Times" charset="0"/>
              <a:ea typeface="Times" charset="0"/>
              <a:cs typeface="Times" charset="0"/>
            </a:rPr>
            <a:t>medication </a:t>
          </a:r>
          <a:r>
            <a:rPr lang="en-US" sz="2800" dirty="0" err="1" smtClean="0">
              <a:latin typeface="Times" charset="0"/>
              <a:ea typeface="Times" charset="0"/>
              <a:cs typeface="Times" charset="0"/>
            </a:rPr>
            <a:t>hx</a:t>
          </a:r>
          <a:endParaRPr lang="en-US" sz="2800" dirty="0">
            <a:latin typeface="Times" charset="0"/>
            <a:ea typeface="Times" charset="0"/>
            <a:cs typeface="Times" charset="0"/>
          </a:endParaRPr>
        </a:p>
      </dgm:t>
    </dgm:pt>
    <dgm:pt modelId="{A5F50666-655C-C844-9B1B-A27C76C718EB}" type="parTrans" cxnId="{F6C90FC3-FB9B-BB43-A786-1CDFB8D3DAAA}">
      <dgm:prSet/>
      <dgm:spPr/>
      <dgm:t>
        <a:bodyPr/>
        <a:lstStyle/>
        <a:p>
          <a:endParaRPr lang="en-US"/>
        </a:p>
      </dgm:t>
    </dgm:pt>
    <dgm:pt modelId="{76DEF792-CF23-DF46-AF4D-B8F40266C607}" type="sibTrans" cxnId="{F6C90FC3-FB9B-BB43-A786-1CDFB8D3DAAA}">
      <dgm:prSet/>
      <dgm:spPr/>
      <dgm:t>
        <a:bodyPr/>
        <a:lstStyle/>
        <a:p>
          <a:endParaRPr lang="en-US"/>
        </a:p>
      </dgm:t>
    </dgm:pt>
    <dgm:pt modelId="{575A51CF-DBFF-AB4D-8C4C-77AF0B797B80}">
      <dgm:prSet custT="1"/>
      <dgm:spPr/>
      <dgm:t>
        <a:bodyPr/>
        <a:lstStyle/>
        <a:p>
          <a:r>
            <a:rPr lang="en-US" sz="2800" dirty="0" smtClean="0">
              <a:latin typeface="Times" charset="0"/>
              <a:ea typeface="Times" charset="0"/>
              <a:cs typeface="Times" charset="0"/>
            </a:rPr>
            <a:t>family </a:t>
          </a:r>
          <a:r>
            <a:rPr lang="en-US" sz="2800" dirty="0" err="1" smtClean="0">
              <a:latin typeface="Times" charset="0"/>
              <a:ea typeface="Times" charset="0"/>
              <a:cs typeface="Times" charset="0"/>
            </a:rPr>
            <a:t>hx</a:t>
          </a:r>
          <a:endParaRPr lang="en-US" sz="2800" dirty="0">
            <a:latin typeface="Times" charset="0"/>
            <a:ea typeface="Times" charset="0"/>
            <a:cs typeface="Times" charset="0"/>
          </a:endParaRPr>
        </a:p>
      </dgm:t>
    </dgm:pt>
    <dgm:pt modelId="{285A09A6-6DE8-AD49-AF00-BD5D8EAA6CFE}" type="parTrans" cxnId="{20527623-DCB1-784A-8F1B-FB47F660E862}">
      <dgm:prSet/>
      <dgm:spPr/>
      <dgm:t>
        <a:bodyPr/>
        <a:lstStyle/>
        <a:p>
          <a:endParaRPr lang="en-US"/>
        </a:p>
      </dgm:t>
    </dgm:pt>
    <dgm:pt modelId="{5D3034F3-51B5-0946-AE8B-421992B952EA}" type="sibTrans" cxnId="{20527623-DCB1-784A-8F1B-FB47F660E862}">
      <dgm:prSet/>
      <dgm:spPr/>
      <dgm:t>
        <a:bodyPr/>
        <a:lstStyle/>
        <a:p>
          <a:endParaRPr lang="en-US"/>
        </a:p>
      </dgm:t>
    </dgm:pt>
    <dgm:pt modelId="{93C6EEAB-0CC4-D54D-ADFC-3BB1C0DC4251}">
      <dgm:prSet custT="1"/>
      <dgm:spPr>
        <a:solidFill>
          <a:schemeClr val="bg2"/>
        </a:solidFill>
        <a:ln>
          <a:solidFill>
            <a:schemeClr val="bg2">
              <a:lumMod val="75000"/>
            </a:schemeClr>
          </a:solidFill>
        </a:ln>
      </dgm:spPr>
      <dgm:t>
        <a:bodyPr/>
        <a:lstStyle/>
        <a:p>
          <a:r>
            <a:rPr lang="en-US" sz="2800" dirty="0" smtClean="0">
              <a:solidFill>
                <a:srgbClr val="C00000"/>
              </a:solidFill>
              <a:latin typeface="Times" charset="0"/>
              <a:ea typeface="Times" charset="0"/>
              <a:cs typeface="Times" charset="0"/>
            </a:rPr>
            <a:t>red flags</a:t>
          </a:r>
          <a:endParaRPr lang="en-US" sz="2800" dirty="0">
            <a:solidFill>
              <a:srgbClr val="C00000"/>
            </a:solidFill>
            <a:latin typeface="Times" charset="0"/>
            <a:ea typeface="Times" charset="0"/>
            <a:cs typeface="Times" charset="0"/>
          </a:endParaRPr>
        </a:p>
      </dgm:t>
    </dgm:pt>
    <dgm:pt modelId="{F12901CC-E159-2741-B445-386235BB305B}" type="parTrans" cxnId="{779423D8-A572-A844-87DD-440E3E88F9E7}">
      <dgm:prSet/>
      <dgm:spPr/>
      <dgm:t>
        <a:bodyPr/>
        <a:lstStyle/>
        <a:p>
          <a:endParaRPr lang="en-US"/>
        </a:p>
      </dgm:t>
    </dgm:pt>
    <dgm:pt modelId="{7111BEC2-D6DC-284A-94EE-BDC62A0C97E4}" type="sibTrans" cxnId="{779423D8-A572-A844-87DD-440E3E88F9E7}">
      <dgm:prSet/>
      <dgm:spPr/>
      <dgm:t>
        <a:bodyPr/>
        <a:lstStyle/>
        <a:p>
          <a:endParaRPr lang="en-US"/>
        </a:p>
      </dgm:t>
    </dgm:pt>
    <dgm:pt modelId="{C64AD9F1-094F-8344-92AE-724A2B5D2348}" type="pres">
      <dgm:prSet presAssocID="{209F931B-7F6A-C243-9060-0A180197146E}" presName="diagram" presStyleCnt="0">
        <dgm:presLayoutVars>
          <dgm:dir/>
          <dgm:resizeHandles val="exact"/>
        </dgm:presLayoutVars>
      </dgm:prSet>
      <dgm:spPr/>
      <dgm:t>
        <a:bodyPr/>
        <a:lstStyle/>
        <a:p>
          <a:endParaRPr lang="en-US"/>
        </a:p>
      </dgm:t>
    </dgm:pt>
    <dgm:pt modelId="{9C38C56D-BEC7-7247-89D9-43C1CC1EF46A}" type="pres">
      <dgm:prSet presAssocID="{F665A1A2-B8E7-D348-A9E5-5F95E05A813C}" presName="node" presStyleLbl="node1" presStyleIdx="0" presStyleCnt="8">
        <dgm:presLayoutVars>
          <dgm:bulletEnabled val="1"/>
        </dgm:presLayoutVars>
      </dgm:prSet>
      <dgm:spPr/>
      <dgm:t>
        <a:bodyPr/>
        <a:lstStyle/>
        <a:p>
          <a:endParaRPr lang="en-US"/>
        </a:p>
      </dgm:t>
    </dgm:pt>
    <dgm:pt modelId="{5E2A480B-4531-E743-8392-1A1186026EAD}" type="pres">
      <dgm:prSet presAssocID="{6941F0D5-527C-3548-B11A-9F4651AFDA40}" presName="sibTrans" presStyleCnt="0"/>
      <dgm:spPr/>
    </dgm:pt>
    <dgm:pt modelId="{4A7B9941-138A-754F-8901-E15BF4E38118}" type="pres">
      <dgm:prSet presAssocID="{4A15D8A0-03C3-8B44-9770-3FC857EE260A}" presName="node" presStyleLbl="node1" presStyleIdx="1" presStyleCnt="8">
        <dgm:presLayoutVars>
          <dgm:bulletEnabled val="1"/>
        </dgm:presLayoutVars>
      </dgm:prSet>
      <dgm:spPr/>
      <dgm:t>
        <a:bodyPr/>
        <a:lstStyle/>
        <a:p>
          <a:endParaRPr lang="en-US"/>
        </a:p>
      </dgm:t>
    </dgm:pt>
    <dgm:pt modelId="{5A3B00D3-96F7-0E4C-999C-9E9FCE36CC1D}" type="pres">
      <dgm:prSet presAssocID="{CB0DECA7-A7D0-3543-AD26-4C69CC0B6717}" presName="sibTrans" presStyleCnt="0"/>
      <dgm:spPr/>
    </dgm:pt>
    <dgm:pt modelId="{CE6EFD0E-6E75-B244-A051-6C9428D20D6C}" type="pres">
      <dgm:prSet presAssocID="{9255A56D-7A04-8443-A132-37D277BAC78D}" presName="node" presStyleLbl="node1" presStyleIdx="2" presStyleCnt="8">
        <dgm:presLayoutVars>
          <dgm:bulletEnabled val="1"/>
        </dgm:presLayoutVars>
      </dgm:prSet>
      <dgm:spPr/>
      <dgm:t>
        <a:bodyPr/>
        <a:lstStyle/>
        <a:p>
          <a:endParaRPr lang="en-US"/>
        </a:p>
      </dgm:t>
    </dgm:pt>
    <dgm:pt modelId="{219A2D15-7673-BF4E-AA5B-0BBA5F867283}" type="pres">
      <dgm:prSet presAssocID="{EC8A0D92-70BE-3241-882F-AEA1C8C69AE0}" presName="sibTrans" presStyleCnt="0"/>
      <dgm:spPr/>
    </dgm:pt>
    <dgm:pt modelId="{7D41F2F1-BE1D-0A49-AF11-BCA8F3945081}" type="pres">
      <dgm:prSet presAssocID="{93C6EEAB-0CC4-D54D-ADFC-3BB1C0DC4251}" presName="node" presStyleLbl="node1" presStyleIdx="3" presStyleCnt="8">
        <dgm:presLayoutVars>
          <dgm:bulletEnabled val="1"/>
        </dgm:presLayoutVars>
      </dgm:prSet>
      <dgm:spPr/>
      <dgm:t>
        <a:bodyPr/>
        <a:lstStyle/>
        <a:p>
          <a:endParaRPr lang="en-US"/>
        </a:p>
      </dgm:t>
    </dgm:pt>
    <dgm:pt modelId="{3F6A6F78-2410-5849-B98D-13A85A311D50}" type="pres">
      <dgm:prSet presAssocID="{7111BEC2-D6DC-284A-94EE-BDC62A0C97E4}" presName="sibTrans" presStyleCnt="0"/>
      <dgm:spPr/>
    </dgm:pt>
    <dgm:pt modelId="{504B08D4-6C09-0A40-8ED9-57170B93D195}" type="pres">
      <dgm:prSet presAssocID="{A7EB1F39-D6EA-E440-97AE-3FBBDDF76974}" presName="node" presStyleLbl="node1" presStyleIdx="4" presStyleCnt="8">
        <dgm:presLayoutVars>
          <dgm:bulletEnabled val="1"/>
        </dgm:presLayoutVars>
      </dgm:prSet>
      <dgm:spPr/>
      <dgm:t>
        <a:bodyPr/>
        <a:lstStyle/>
        <a:p>
          <a:endParaRPr lang="en-US"/>
        </a:p>
      </dgm:t>
    </dgm:pt>
    <dgm:pt modelId="{4BB703F6-C5C4-8344-A0DB-4320A662CF9F}" type="pres">
      <dgm:prSet presAssocID="{85C0A8B6-C458-944D-A4C1-E8944B266096}" presName="sibTrans" presStyleCnt="0"/>
      <dgm:spPr/>
    </dgm:pt>
    <dgm:pt modelId="{0FC0DBD3-2490-DA45-8926-18EFBD2696D0}" type="pres">
      <dgm:prSet presAssocID="{00BEEB5A-054B-1A48-8CB6-1FDDD451FCDF}" presName="node" presStyleLbl="node1" presStyleIdx="5" presStyleCnt="8">
        <dgm:presLayoutVars>
          <dgm:bulletEnabled val="1"/>
        </dgm:presLayoutVars>
      </dgm:prSet>
      <dgm:spPr/>
      <dgm:t>
        <a:bodyPr/>
        <a:lstStyle/>
        <a:p>
          <a:endParaRPr lang="en-US"/>
        </a:p>
      </dgm:t>
    </dgm:pt>
    <dgm:pt modelId="{964630DF-808B-0D49-80D2-AD29F68D396B}" type="pres">
      <dgm:prSet presAssocID="{7D25AD48-7546-7F43-AFF4-4CD0F1398061}" presName="sibTrans" presStyleCnt="0"/>
      <dgm:spPr/>
    </dgm:pt>
    <dgm:pt modelId="{4D36B175-0DAC-FC48-BB9D-CE5970CC08C1}" type="pres">
      <dgm:prSet presAssocID="{8D332A3A-3373-574B-8321-7E515990C05D}" presName="node" presStyleLbl="node1" presStyleIdx="6" presStyleCnt="8">
        <dgm:presLayoutVars>
          <dgm:bulletEnabled val="1"/>
        </dgm:presLayoutVars>
      </dgm:prSet>
      <dgm:spPr/>
      <dgm:t>
        <a:bodyPr/>
        <a:lstStyle/>
        <a:p>
          <a:endParaRPr lang="en-US"/>
        </a:p>
      </dgm:t>
    </dgm:pt>
    <dgm:pt modelId="{688391AC-E7FE-FC47-BC06-A7738C2E203D}" type="pres">
      <dgm:prSet presAssocID="{76DEF792-CF23-DF46-AF4D-B8F40266C607}" presName="sibTrans" presStyleCnt="0"/>
      <dgm:spPr/>
    </dgm:pt>
    <dgm:pt modelId="{D63BBA7A-A145-7045-A587-3D467C702110}" type="pres">
      <dgm:prSet presAssocID="{575A51CF-DBFF-AB4D-8C4C-77AF0B797B80}" presName="node" presStyleLbl="node1" presStyleIdx="7" presStyleCnt="8">
        <dgm:presLayoutVars>
          <dgm:bulletEnabled val="1"/>
        </dgm:presLayoutVars>
      </dgm:prSet>
      <dgm:spPr/>
      <dgm:t>
        <a:bodyPr/>
        <a:lstStyle/>
        <a:p>
          <a:endParaRPr lang="en-US"/>
        </a:p>
      </dgm:t>
    </dgm:pt>
  </dgm:ptLst>
  <dgm:cxnLst>
    <dgm:cxn modelId="{20527623-DCB1-784A-8F1B-FB47F660E862}" srcId="{209F931B-7F6A-C243-9060-0A180197146E}" destId="{575A51CF-DBFF-AB4D-8C4C-77AF0B797B80}" srcOrd="7" destOrd="0" parTransId="{285A09A6-6DE8-AD49-AF00-BD5D8EAA6CFE}" sibTransId="{5D3034F3-51B5-0946-AE8B-421992B952EA}"/>
    <dgm:cxn modelId="{779423D8-A572-A844-87DD-440E3E88F9E7}" srcId="{209F931B-7F6A-C243-9060-0A180197146E}" destId="{93C6EEAB-0CC4-D54D-ADFC-3BB1C0DC4251}" srcOrd="3" destOrd="0" parTransId="{F12901CC-E159-2741-B445-386235BB305B}" sibTransId="{7111BEC2-D6DC-284A-94EE-BDC62A0C97E4}"/>
    <dgm:cxn modelId="{885E19CE-936D-DB4A-9B13-2347E2E77E3E}" srcId="{209F931B-7F6A-C243-9060-0A180197146E}" destId="{F665A1A2-B8E7-D348-A9E5-5F95E05A813C}" srcOrd="0" destOrd="0" parTransId="{80E93E41-5C1F-5348-9A25-E8AC72383229}" sibTransId="{6941F0D5-527C-3548-B11A-9F4651AFDA40}"/>
    <dgm:cxn modelId="{7C20DE6D-4991-7041-B4D6-6C2130479031}" type="presOf" srcId="{93C6EEAB-0CC4-D54D-ADFC-3BB1C0DC4251}" destId="{7D41F2F1-BE1D-0A49-AF11-BCA8F3945081}" srcOrd="0" destOrd="0" presId="urn:microsoft.com/office/officeart/2005/8/layout/default"/>
    <dgm:cxn modelId="{DEC1D38F-8A09-6243-B6B1-0AD06274BBC9}" type="presOf" srcId="{209F931B-7F6A-C243-9060-0A180197146E}" destId="{C64AD9F1-094F-8344-92AE-724A2B5D2348}" srcOrd="0" destOrd="0" presId="urn:microsoft.com/office/officeart/2005/8/layout/default"/>
    <dgm:cxn modelId="{7164300A-1BD2-B646-A261-9718F4C8ABA4}" srcId="{209F931B-7F6A-C243-9060-0A180197146E}" destId="{9255A56D-7A04-8443-A132-37D277BAC78D}" srcOrd="2" destOrd="0" parTransId="{FCAC8097-7527-DC42-B1F6-EAF0A2781949}" sibTransId="{EC8A0D92-70BE-3241-882F-AEA1C8C69AE0}"/>
    <dgm:cxn modelId="{F345DD91-8C50-4346-BDB1-281CC33364C5}" type="presOf" srcId="{4A15D8A0-03C3-8B44-9770-3FC857EE260A}" destId="{4A7B9941-138A-754F-8901-E15BF4E38118}" srcOrd="0" destOrd="0" presId="urn:microsoft.com/office/officeart/2005/8/layout/default"/>
    <dgm:cxn modelId="{1B1227EE-2269-B546-8395-E6C74008EF87}" type="presOf" srcId="{F665A1A2-B8E7-D348-A9E5-5F95E05A813C}" destId="{9C38C56D-BEC7-7247-89D9-43C1CC1EF46A}" srcOrd="0" destOrd="0" presId="urn:microsoft.com/office/officeart/2005/8/layout/default"/>
    <dgm:cxn modelId="{533EC35F-F95D-3041-AC0F-DEBB74767118}" srcId="{209F931B-7F6A-C243-9060-0A180197146E}" destId="{4A15D8A0-03C3-8B44-9770-3FC857EE260A}" srcOrd="1" destOrd="0" parTransId="{BF2E8B7E-182A-8342-B9A0-7123EA844141}" sibTransId="{CB0DECA7-A7D0-3543-AD26-4C69CC0B6717}"/>
    <dgm:cxn modelId="{1B5028D4-B5AB-B240-A3CA-1754768B140A}" type="presOf" srcId="{A7EB1F39-D6EA-E440-97AE-3FBBDDF76974}" destId="{504B08D4-6C09-0A40-8ED9-57170B93D195}" srcOrd="0" destOrd="0" presId="urn:microsoft.com/office/officeart/2005/8/layout/default"/>
    <dgm:cxn modelId="{17598C5B-F87B-8246-BF2F-821A12320B47}" type="presOf" srcId="{575A51CF-DBFF-AB4D-8C4C-77AF0B797B80}" destId="{D63BBA7A-A145-7045-A587-3D467C702110}" srcOrd="0" destOrd="0" presId="urn:microsoft.com/office/officeart/2005/8/layout/default"/>
    <dgm:cxn modelId="{07171953-9D92-3349-B637-CFE1873468A2}" type="presOf" srcId="{9255A56D-7A04-8443-A132-37D277BAC78D}" destId="{CE6EFD0E-6E75-B244-A051-6C9428D20D6C}" srcOrd="0" destOrd="0" presId="urn:microsoft.com/office/officeart/2005/8/layout/default"/>
    <dgm:cxn modelId="{F6C90FC3-FB9B-BB43-A786-1CDFB8D3DAAA}" srcId="{209F931B-7F6A-C243-9060-0A180197146E}" destId="{8D332A3A-3373-574B-8321-7E515990C05D}" srcOrd="6" destOrd="0" parTransId="{A5F50666-655C-C844-9B1B-A27C76C718EB}" sibTransId="{76DEF792-CF23-DF46-AF4D-B8F40266C607}"/>
    <dgm:cxn modelId="{5DBFA604-0101-B049-B3A6-D592902D265F}" srcId="{209F931B-7F6A-C243-9060-0A180197146E}" destId="{00BEEB5A-054B-1A48-8CB6-1FDDD451FCDF}" srcOrd="5" destOrd="0" parTransId="{16CD9468-26DC-944C-B7EE-B6D02D04B4C4}" sibTransId="{7D25AD48-7546-7F43-AFF4-4CD0F1398061}"/>
    <dgm:cxn modelId="{0CF15316-0076-4343-8AE8-120AAB81D7EB}" srcId="{209F931B-7F6A-C243-9060-0A180197146E}" destId="{A7EB1F39-D6EA-E440-97AE-3FBBDDF76974}" srcOrd="4" destOrd="0" parTransId="{5E11A267-2B9D-4448-A758-5CFC9F45BBD5}" sibTransId="{85C0A8B6-C458-944D-A4C1-E8944B266096}"/>
    <dgm:cxn modelId="{9970BE23-778D-8B40-8EAD-90009DB2E648}" type="presOf" srcId="{8D332A3A-3373-574B-8321-7E515990C05D}" destId="{4D36B175-0DAC-FC48-BB9D-CE5970CC08C1}" srcOrd="0" destOrd="0" presId="urn:microsoft.com/office/officeart/2005/8/layout/default"/>
    <dgm:cxn modelId="{16089C6D-DA6C-9043-B306-B5BE9D078D1A}" type="presOf" srcId="{00BEEB5A-054B-1A48-8CB6-1FDDD451FCDF}" destId="{0FC0DBD3-2490-DA45-8926-18EFBD2696D0}" srcOrd="0" destOrd="0" presId="urn:microsoft.com/office/officeart/2005/8/layout/default"/>
    <dgm:cxn modelId="{8838E8E6-A2E6-8C46-BEF8-182A4718533D}" type="presParOf" srcId="{C64AD9F1-094F-8344-92AE-724A2B5D2348}" destId="{9C38C56D-BEC7-7247-89D9-43C1CC1EF46A}" srcOrd="0" destOrd="0" presId="urn:microsoft.com/office/officeart/2005/8/layout/default"/>
    <dgm:cxn modelId="{8F87DBEF-3B87-6146-A21A-584022E7D631}" type="presParOf" srcId="{C64AD9F1-094F-8344-92AE-724A2B5D2348}" destId="{5E2A480B-4531-E743-8392-1A1186026EAD}" srcOrd="1" destOrd="0" presId="urn:microsoft.com/office/officeart/2005/8/layout/default"/>
    <dgm:cxn modelId="{30D0BEEB-1AAF-5845-9783-3DCCB6A735E5}" type="presParOf" srcId="{C64AD9F1-094F-8344-92AE-724A2B5D2348}" destId="{4A7B9941-138A-754F-8901-E15BF4E38118}" srcOrd="2" destOrd="0" presId="urn:microsoft.com/office/officeart/2005/8/layout/default"/>
    <dgm:cxn modelId="{923B5B12-60BD-FF4B-AF32-FCF735D9AB1E}" type="presParOf" srcId="{C64AD9F1-094F-8344-92AE-724A2B5D2348}" destId="{5A3B00D3-96F7-0E4C-999C-9E9FCE36CC1D}" srcOrd="3" destOrd="0" presId="urn:microsoft.com/office/officeart/2005/8/layout/default"/>
    <dgm:cxn modelId="{FB52BA2B-014C-0B41-A308-927AFC0595D1}" type="presParOf" srcId="{C64AD9F1-094F-8344-92AE-724A2B5D2348}" destId="{CE6EFD0E-6E75-B244-A051-6C9428D20D6C}" srcOrd="4" destOrd="0" presId="urn:microsoft.com/office/officeart/2005/8/layout/default"/>
    <dgm:cxn modelId="{154C6E7C-8766-8D4D-8A09-1ABA03F54331}" type="presParOf" srcId="{C64AD9F1-094F-8344-92AE-724A2B5D2348}" destId="{219A2D15-7673-BF4E-AA5B-0BBA5F867283}" srcOrd="5" destOrd="0" presId="urn:microsoft.com/office/officeart/2005/8/layout/default"/>
    <dgm:cxn modelId="{74F831FA-67A1-C042-A35C-5905104A7064}" type="presParOf" srcId="{C64AD9F1-094F-8344-92AE-724A2B5D2348}" destId="{7D41F2F1-BE1D-0A49-AF11-BCA8F3945081}" srcOrd="6" destOrd="0" presId="urn:microsoft.com/office/officeart/2005/8/layout/default"/>
    <dgm:cxn modelId="{4F12F2E5-5999-E648-BF34-DBE674C30E81}" type="presParOf" srcId="{C64AD9F1-094F-8344-92AE-724A2B5D2348}" destId="{3F6A6F78-2410-5849-B98D-13A85A311D50}" srcOrd="7" destOrd="0" presId="urn:microsoft.com/office/officeart/2005/8/layout/default"/>
    <dgm:cxn modelId="{3B036247-38DE-BB40-B88B-30377F8CFF5F}" type="presParOf" srcId="{C64AD9F1-094F-8344-92AE-724A2B5D2348}" destId="{504B08D4-6C09-0A40-8ED9-57170B93D195}" srcOrd="8" destOrd="0" presId="urn:microsoft.com/office/officeart/2005/8/layout/default"/>
    <dgm:cxn modelId="{A4889002-6AA6-6E40-8C25-18B977F65494}" type="presParOf" srcId="{C64AD9F1-094F-8344-92AE-724A2B5D2348}" destId="{4BB703F6-C5C4-8344-A0DB-4320A662CF9F}" srcOrd="9" destOrd="0" presId="urn:microsoft.com/office/officeart/2005/8/layout/default"/>
    <dgm:cxn modelId="{8EB88278-28FE-DE4D-A55C-1F9447E49CC3}" type="presParOf" srcId="{C64AD9F1-094F-8344-92AE-724A2B5D2348}" destId="{0FC0DBD3-2490-DA45-8926-18EFBD2696D0}" srcOrd="10" destOrd="0" presId="urn:microsoft.com/office/officeart/2005/8/layout/default"/>
    <dgm:cxn modelId="{19AA52CA-2926-C942-97CE-BD1F38BD4E02}" type="presParOf" srcId="{C64AD9F1-094F-8344-92AE-724A2B5D2348}" destId="{964630DF-808B-0D49-80D2-AD29F68D396B}" srcOrd="11" destOrd="0" presId="urn:microsoft.com/office/officeart/2005/8/layout/default"/>
    <dgm:cxn modelId="{3E82777B-6EE0-4240-BC60-48BCBE2560D3}" type="presParOf" srcId="{C64AD9F1-094F-8344-92AE-724A2B5D2348}" destId="{4D36B175-0DAC-FC48-BB9D-CE5970CC08C1}" srcOrd="12" destOrd="0" presId="urn:microsoft.com/office/officeart/2005/8/layout/default"/>
    <dgm:cxn modelId="{44344592-006B-224D-9069-45D310094DA3}" type="presParOf" srcId="{C64AD9F1-094F-8344-92AE-724A2B5D2348}" destId="{688391AC-E7FE-FC47-BC06-A7738C2E203D}" srcOrd="13" destOrd="0" presId="urn:microsoft.com/office/officeart/2005/8/layout/default"/>
    <dgm:cxn modelId="{4C2F3106-0036-DD49-B52E-7B99EBC291D7}" type="presParOf" srcId="{C64AD9F1-094F-8344-92AE-724A2B5D2348}" destId="{D63BBA7A-A145-7045-A587-3D467C70211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3D15F9-088F-304E-A2A4-29AE7DE0BA58}" type="doc">
      <dgm:prSet loTypeId="urn:microsoft.com/office/officeart/2008/layout/PictureLineup" loCatId="" qsTypeId="urn:microsoft.com/office/officeart/2005/8/quickstyle/simple1" qsCatId="simple" csTypeId="urn:microsoft.com/office/officeart/2005/8/colors/colorful4" csCatId="colorful" phldr="1"/>
      <dgm:spPr/>
      <dgm:t>
        <a:bodyPr/>
        <a:lstStyle/>
        <a:p>
          <a:endParaRPr lang="en-US"/>
        </a:p>
      </dgm:t>
    </dgm:pt>
    <dgm:pt modelId="{A60DA091-A1EF-2A49-AA4E-6B741811B317}">
      <dgm:prSet phldrT="[Text]"/>
      <dgm:spPr/>
      <dgm:t>
        <a:bodyPr/>
        <a:lstStyle/>
        <a:p>
          <a:r>
            <a:rPr lang="en-US" b="1" dirty="0" smtClean="0"/>
            <a:t>look</a:t>
          </a:r>
          <a:endParaRPr lang="en-US" b="1" dirty="0"/>
        </a:p>
      </dgm:t>
    </dgm:pt>
    <dgm:pt modelId="{2DD2B7A5-5672-A84A-969A-9771C120B86A}" type="parTrans" cxnId="{D36D22A7-8956-ED41-9EE5-E4F3507A3BF8}">
      <dgm:prSet/>
      <dgm:spPr/>
      <dgm:t>
        <a:bodyPr/>
        <a:lstStyle/>
        <a:p>
          <a:endParaRPr lang="en-US"/>
        </a:p>
      </dgm:t>
    </dgm:pt>
    <dgm:pt modelId="{B661BDAB-62EA-594A-8343-A4629631142B}" type="sibTrans" cxnId="{D36D22A7-8956-ED41-9EE5-E4F3507A3BF8}">
      <dgm:prSet/>
      <dgm:spPr/>
      <dgm:t>
        <a:bodyPr/>
        <a:lstStyle/>
        <a:p>
          <a:endParaRPr lang="en-US"/>
        </a:p>
      </dgm:t>
    </dgm:pt>
    <dgm:pt modelId="{C16F212E-8894-E746-817A-7CA30FAF2E8A}">
      <dgm:prSet phldrT="[Text]"/>
      <dgm:spPr/>
      <dgm:t>
        <a:bodyPr/>
        <a:lstStyle/>
        <a:p>
          <a:r>
            <a:rPr lang="en-US" b="1" dirty="0" smtClean="0"/>
            <a:t>feel</a:t>
          </a:r>
          <a:endParaRPr lang="en-US" b="1" dirty="0"/>
        </a:p>
      </dgm:t>
    </dgm:pt>
    <dgm:pt modelId="{2A817425-6FA7-BA46-9678-87A3D77223CB}" type="parTrans" cxnId="{814913A0-1CB1-A648-91DC-D639C83896F5}">
      <dgm:prSet/>
      <dgm:spPr/>
      <dgm:t>
        <a:bodyPr/>
        <a:lstStyle/>
        <a:p>
          <a:endParaRPr lang="en-US"/>
        </a:p>
      </dgm:t>
    </dgm:pt>
    <dgm:pt modelId="{CECA5E7E-CEE0-2342-8769-12F6B6228BC9}" type="sibTrans" cxnId="{814913A0-1CB1-A648-91DC-D639C83896F5}">
      <dgm:prSet/>
      <dgm:spPr/>
      <dgm:t>
        <a:bodyPr/>
        <a:lstStyle/>
        <a:p>
          <a:endParaRPr lang="en-US"/>
        </a:p>
      </dgm:t>
    </dgm:pt>
    <dgm:pt modelId="{DA5F587E-A2E4-FC4D-BB9D-9DED2B012A91}">
      <dgm:prSet phldrT="[Text]"/>
      <dgm:spPr/>
      <dgm:t>
        <a:bodyPr/>
        <a:lstStyle/>
        <a:p>
          <a:r>
            <a:rPr lang="en-US" b="1" dirty="0" smtClean="0"/>
            <a:t>movement</a:t>
          </a:r>
          <a:endParaRPr lang="en-US" b="1" dirty="0"/>
        </a:p>
      </dgm:t>
    </dgm:pt>
    <dgm:pt modelId="{B06F99B6-6DEB-CA4A-B45C-4B6565DB4206}" type="parTrans" cxnId="{7B1556BC-4CFB-D348-BD8E-ED6663DC6162}">
      <dgm:prSet/>
      <dgm:spPr/>
      <dgm:t>
        <a:bodyPr/>
        <a:lstStyle/>
        <a:p>
          <a:endParaRPr lang="en-US"/>
        </a:p>
      </dgm:t>
    </dgm:pt>
    <dgm:pt modelId="{08AA35C5-41B9-CA42-AE8C-44D6001EB4F6}" type="sibTrans" cxnId="{7B1556BC-4CFB-D348-BD8E-ED6663DC6162}">
      <dgm:prSet/>
      <dgm:spPr/>
      <dgm:t>
        <a:bodyPr/>
        <a:lstStyle/>
        <a:p>
          <a:endParaRPr lang="en-US"/>
        </a:p>
      </dgm:t>
    </dgm:pt>
    <dgm:pt modelId="{256032A8-C6DB-1242-91B6-DB1CB392303C}">
      <dgm:prSet phldrT="[Text]"/>
      <dgm:spPr/>
      <dgm:t>
        <a:bodyPr/>
        <a:lstStyle/>
        <a:p>
          <a:r>
            <a:rPr lang="en-US" b="1" dirty="0" smtClean="0"/>
            <a:t>Neurological test</a:t>
          </a:r>
          <a:endParaRPr lang="en-US" b="1" dirty="0"/>
        </a:p>
      </dgm:t>
    </dgm:pt>
    <dgm:pt modelId="{BECFD288-37BE-E147-B7B4-0025FA11EE27}" type="parTrans" cxnId="{C015B1B7-24CE-6748-88B8-EFFAE8B848E8}">
      <dgm:prSet/>
      <dgm:spPr/>
      <dgm:t>
        <a:bodyPr/>
        <a:lstStyle/>
        <a:p>
          <a:endParaRPr lang="en-US"/>
        </a:p>
      </dgm:t>
    </dgm:pt>
    <dgm:pt modelId="{21E2CE0D-826F-4345-8642-B653027945A9}" type="sibTrans" cxnId="{C015B1B7-24CE-6748-88B8-EFFAE8B848E8}">
      <dgm:prSet/>
      <dgm:spPr/>
      <dgm:t>
        <a:bodyPr/>
        <a:lstStyle/>
        <a:p>
          <a:endParaRPr lang="en-US"/>
        </a:p>
      </dgm:t>
    </dgm:pt>
    <dgm:pt modelId="{473A0356-4C24-5042-9719-5185631AAFA1}">
      <dgm:prSet/>
      <dgm:spPr/>
      <dgm:t>
        <a:bodyPr/>
        <a:lstStyle/>
        <a:p>
          <a:r>
            <a:rPr lang="en-US" dirty="0" smtClean="0"/>
            <a:t>Special test</a:t>
          </a:r>
          <a:endParaRPr lang="en-US" dirty="0"/>
        </a:p>
      </dgm:t>
    </dgm:pt>
    <dgm:pt modelId="{4FBF89FF-D935-B949-9AA1-DFC7040C61B2}" type="parTrans" cxnId="{58CFFF30-3313-0B42-8971-6B025B066B3F}">
      <dgm:prSet/>
      <dgm:spPr/>
      <dgm:t>
        <a:bodyPr/>
        <a:lstStyle/>
        <a:p>
          <a:endParaRPr lang="en-US"/>
        </a:p>
      </dgm:t>
    </dgm:pt>
    <dgm:pt modelId="{3F373661-620C-5B47-AB8B-165FD6C29A81}" type="sibTrans" cxnId="{58CFFF30-3313-0B42-8971-6B025B066B3F}">
      <dgm:prSet/>
      <dgm:spPr/>
      <dgm:t>
        <a:bodyPr/>
        <a:lstStyle/>
        <a:p>
          <a:endParaRPr lang="en-US"/>
        </a:p>
      </dgm:t>
    </dgm:pt>
    <dgm:pt modelId="{9EC0E2DD-2C13-C542-9ED2-4FE4B90302BA}">
      <dgm:prSet/>
      <dgm:spPr/>
      <dgm:t>
        <a:bodyPr/>
        <a:lstStyle/>
        <a:p>
          <a:r>
            <a:rPr lang="en-US" dirty="0" smtClean="0"/>
            <a:t>Motor</a:t>
          </a:r>
          <a:endParaRPr lang="en-US" dirty="0"/>
        </a:p>
      </dgm:t>
    </dgm:pt>
    <dgm:pt modelId="{5D743E5A-178A-694F-926D-17D4B759600D}" type="parTrans" cxnId="{F353D33D-898C-8C40-B3BC-141F3203988F}">
      <dgm:prSet/>
      <dgm:spPr/>
      <dgm:t>
        <a:bodyPr/>
        <a:lstStyle/>
        <a:p>
          <a:endParaRPr lang="en-US"/>
        </a:p>
      </dgm:t>
    </dgm:pt>
    <dgm:pt modelId="{569D72F7-E1D8-A845-B22E-D32EBBA49821}" type="sibTrans" cxnId="{F353D33D-898C-8C40-B3BC-141F3203988F}">
      <dgm:prSet/>
      <dgm:spPr/>
      <dgm:t>
        <a:bodyPr/>
        <a:lstStyle/>
        <a:p>
          <a:endParaRPr lang="en-US"/>
        </a:p>
      </dgm:t>
    </dgm:pt>
    <dgm:pt modelId="{B3781451-8841-8F45-9D4A-0660C3020056}">
      <dgm:prSet/>
      <dgm:spPr/>
      <dgm:t>
        <a:bodyPr/>
        <a:lstStyle/>
        <a:p>
          <a:r>
            <a:rPr lang="en-US" dirty="0" smtClean="0"/>
            <a:t>Sensory</a:t>
          </a:r>
          <a:endParaRPr lang="en-US" dirty="0"/>
        </a:p>
      </dgm:t>
    </dgm:pt>
    <dgm:pt modelId="{9D90DE09-1F22-EE4D-9124-26BE6ECE8C22}" type="parTrans" cxnId="{2CBFFBDC-89B3-D845-AEA5-A9B0DA14FFC8}">
      <dgm:prSet/>
      <dgm:spPr/>
      <dgm:t>
        <a:bodyPr/>
        <a:lstStyle/>
        <a:p>
          <a:endParaRPr lang="en-US"/>
        </a:p>
      </dgm:t>
    </dgm:pt>
    <dgm:pt modelId="{02416FDE-7415-F148-A0D0-631696024947}" type="sibTrans" cxnId="{2CBFFBDC-89B3-D845-AEA5-A9B0DA14FFC8}">
      <dgm:prSet/>
      <dgm:spPr/>
      <dgm:t>
        <a:bodyPr/>
        <a:lstStyle/>
        <a:p>
          <a:endParaRPr lang="en-US"/>
        </a:p>
      </dgm:t>
    </dgm:pt>
    <dgm:pt modelId="{E68B0902-A414-B445-A94A-4878C7DB952A}">
      <dgm:prSet/>
      <dgm:spPr/>
      <dgm:t>
        <a:bodyPr/>
        <a:lstStyle/>
        <a:p>
          <a:r>
            <a:rPr lang="en-US" dirty="0" smtClean="0"/>
            <a:t>Reflex</a:t>
          </a:r>
          <a:endParaRPr lang="en-US" dirty="0"/>
        </a:p>
      </dgm:t>
    </dgm:pt>
    <dgm:pt modelId="{4A08C959-0647-8347-87D4-1AD9CAD8DDF1}" type="parTrans" cxnId="{AB8A4A39-CDD7-1745-9C61-9508E36E96AC}">
      <dgm:prSet/>
      <dgm:spPr/>
      <dgm:t>
        <a:bodyPr/>
        <a:lstStyle/>
        <a:p>
          <a:endParaRPr lang="en-US"/>
        </a:p>
      </dgm:t>
    </dgm:pt>
    <dgm:pt modelId="{D05A06B3-961C-BD47-AD5C-3D17EB366907}" type="sibTrans" cxnId="{AB8A4A39-CDD7-1745-9C61-9508E36E96AC}">
      <dgm:prSet/>
      <dgm:spPr/>
      <dgm:t>
        <a:bodyPr/>
        <a:lstStyle/>
        <a:p>
          <a:endParaRPr lang="en-US"/>
        </a:p>
      </dgm:t>
    </dgm:pt>
    <dgm:pt modelId="{C05C99C5-7F3B-C843-9F88-A2E887B5C365}">
      <dgm:prSet/>
      <dgm:spPr/>
      <dgm:t>
        <a:bodyPr/>
        <a:lstStyle/>
        <a:p>
          <a:r>
            <a:rPr lang="en-US" b="1" dirty="0" smtClean="0"/>
            <a:t>Straight leg raising</a:t>
          </a:r>
          <a:endParaRPr lang="en-US" dirty="0"/>
        </a:p>
      </dgm:t>
    </dgm:pt>
    <dgm:pt modelId="{2B9BB130-05DD-9B4D-9C3E-0DFDAD395BD8}" type="parTrans" cxnId="{D9E5E957-E281-3547-893A-15BB4DD2118B}">
      <dgm:prSet/>
      <dgm:spPr/>
      <dgm:t>
        <a:bodyPr/>
        <a:lstStyle/>
        <a:p>
          <a:endParaRPr lang="en-US"/>
        </a:p>
      </dgm:t>
    </dgm:pt>
    <dgm:pt modelId="{27477296-B61B-F44A-A1F1-1418E48B4C9C}" type="sibTrans" cxnId="{D9E5E957-E281-3547-893A-15BB4DD2118B}">
      <dgm:prSet/>
      <dgm:spPr/>
      <dgm:t>
        <a:bodyPr/>
        <a:lstStyle/>
        <a:p>
          <a:endParaRPr lang="en-US"/>
        </a:p>
      </dgm:t>
    </dgm:pt>
    <dgm:pt modelId="{90E3DEC9-E881-CF40-B6FD-0C72B6FAF216}">
      <dgm:prSet/>
      <dgm:spPr/>
      <dgm:t>
        <a:bodyPr/>
        <a:lstStyle/>
        <a:p>
          <a:pPr rtl="0"/>
          <a:r>
            <a:rPr lang="en-US" smtClean="0"/>
            <a:t>look for deformity</a:t>
          </a:r>
          <a:endParaRPr lang="en-US"/>
        </a:p>
      </dgm:t>
    </dgm:pt>
    <dgm:pt modelId="{92209D8B-C8EE-4848-A768-A847D01A8BD9}" type="parTrans" cxnId="{F8C1F328-600A-2441-B3F9-EB5BEDA18046}">
      <dgm:prSet/>
      <dgm:spPr/>
      <dgm:t>
        <a:bodyPr/>
        <a:lstStyle/>
        <a:p>
          <a:endParaRPr lang="en-US"/>
        </a:p>
      </dgm:t>
    </dgm:pt>
    <dgm:pt modelId="{5AD426DD-F4C0-1842-AA71-644A62C5A72C}" type="sibTrans" cxnId="{F8C1F328-600A-2441-B3F9-EB5BEDA18046}">
      <dgm:prSet/>
      <dgm:spPr/>
      <dgm:t>
        <a:bodyPr/>
        <a:lstStyle/>
        <a:p>
          <a:endParaRPr lang="en-US"/>
        </a:p>
      </dgm:t>
    </dgm:pt>
    <dgm:pt modelId="{DAA280C0-6D8A-DA43-8019-9CD5A1E3F2AF}">
      <dgm:prSet/>
      <dgm:spPr/>
      <dgm:t>
        <a:bodyPr/>
        <a:lstStyle/>
        <a:p>
          <a:pPr rtl="0"/>
          <a:r>
            <a:rPr lang="en-US" smtClean="0"/>
            <a:t>Side:</a:t>
          </a:r>
          <a:endParaRPr lang="en-US" dirty="0"/>
        </a:p>
      </dgm:t>
    </dgm:pt>
    <dgm:pt modelId="{F7DE4E31-A947-E745-A560-C2F65828A4C8}" type="parTrans" cxnId="{B295B121-4B8F-0245-974C-A0EC2AF81040}">
      <dgm:prSet/>
      <dgm:spPr/>
      <dgm:t>
        <a:bodyPr/>
        <a:lstStyle/>
        <a:p>
          <a:endParaRPr lang="en-US"/>
        </a:p>
      </dgm:t>
    </dgm:pt>
    <dgm:pt modelId="{961D2D93-7B97-AB47-A155-571B2EC7648A}" type="sibTrans" cxnId="{B295B121-4B8F-0245-974C-A0EC2AF81040}">
      <dgm:prSet/>
      <dgm:spPr/>
      <dgm:t>
        <a:bodyPr/>
        <a:lstStyle/>
        <a:p>
          <a:endParaRPr lang="en-US"/>
        </a:p>
      </dgm:t>
    </dgm:pt>
    <dgm:pt modelId="{E740D09E-A34A-364F-A4EE-44D5E42EE773}">
      <dgm:prSet/>
      <dgm:spPr/>
      <dgm:t>
        <a:bodyPr/>
        <a:lstStyle/>
        <a:p>
          <a:pPr rtl="0"/>
          <a:r>
            <a:rPr lang="en-US" dirty="0" smtClean="0"/>
            <a:t>Normal kyphosis and </a:t>
          </a:r>
          <a:r>
            <a:rPr lang="en-US" dirty="0" err="1" smtClean="0"/>
            <a:t>lordosis</a:t>
          </a:r>
          <a:r>
            <a:rPr lang="en-US" dirty="0" smtClean="0"/>
            <a:t> &gt; </a:t>
          </a:r>
          <a:r>
            <a:rPr lang="en-US" dirty="0" err="1" smtClean="0">
              <a:solidFill>
                <a:srgbClr val="FF3300"/>
              </a:solidFill>
            </a:rPr>
            <a:t>Ankylosing</a:t>
          </a:r>
          <a:r>
            <a:rPr lang="en-US" dirty="0" smtClean="0">
              <a:solidFill>
                <a:srgbClr val="FF3300"/>
              </a:solidFill>
            </a:rPr>
            <a:t> spondylitis</a:t>
          </a:r>
          <a:endParaRPr lang="en-US" dirty="0"/>
        </a:p>
      </dgm:t>
    </dgm:pt>
    <dgm:pt modelId="{EBB93417-F158-E74A-BCEF-25608E643414}" type="parTrans" cxnId="{5C0301E0-A10E-004E-9469-1577D520C04C}">
      <dgm:prSet/>
      <dgm:spPr/>
      <dgm:t>
        <a:bodyPr/>
        <a:lstStyle/>
        <a:p>
          <a:endParaRPr lang="en-US"/>
        </a:p>
      </dgm:t>
    </dgm:pt>
    <dgm:pt modelId="{6C7686DF-EAC7-0C4B-AA3B-F98EA5DF785C}" type="sibTrans" cxnId="{5C0301E0-A10E-004E-9469-1577D520C04C}">
      <dgm:prSet/>
      <dgm:spPr/>
      <dgm:t>
        <a:bodyPr/>
        <a:lstStyle/>
        <a:p>
          <a:endParaRPr lang="en-US"/>
        </a:p>
      </dgm:t>
    </dgm:pt>
    <dgm:pt modelId="{B41CA689-8B0B-3649-9546-CBA59144EFBF}">
      <dgm:prSet/>
      <dgm:spPr/>
      <dgm:t>
        <a:bodyPr/>
        <a:lstStyle/>
        <a:p>
          <a:pPr rtl="0"/>
          <a:r>
            <a:rPr lang="en-US" dirty="0" smtClean="0"/>
            <a:t>Back:</a:t>
          </a:r>
          <a:endParaRPr lang="en-US" dirty="0"/>
        </a:p>
      </dgm:t>
    </dgm:pt>
    <dgm:pt modelId="{AFE99162-4045-7648-8C62-D5481B0A4D38}" type="parTrans" cxnId="{C71CA8D9-79AE-814D-8CED-657BB8FCD39D}">
      <dgm:prSet/>
      <dgm:spPr/>
      <dgm:t>
        <a:bodyPr/>
        <a:lstStyle/>
        <a:p>
          <a:endParaRPr lang="en-US"/>
        </a:p>
      </dgm:t>
    </dgm:pt>
    <dgm:pt modelId="{AD5690BB-57FE-2249-8B6A-4D8C58C1164F}" type="sibTrans" cxnId="{C71CA8D9-79AE-814D-8CED-657BB8FCD39D}">
      <dgm:prSet/>
      <dgm:spPr/>
      <dgm:t>
        <a:bodyPr/>
        <a:lstStyle/>
        <a:p>
          <a:endParaRPr lang="en-US"/>
        </a:p>
      </dgm:t>
    </dgm:pt>
    <dgm:pt modelId="{E5FC4F5F-1DA8-9847-85B4-75F809CC1808}">
      <dgm:prSet/>
      <dgm:spPr/>
      <dgm:t>
        <a:bodyPr/>
        <a:lstStyle/>
        <a:p>
          <a:pPr rtl="0"/>
          <a:r>
            <a:rPr lang="en-US" dirty="0" smtClean="0">
              <a:solidFill>
                <a:srgbClr val="FF3300"/>
              </a:solidFill>
            </a:rPr>
            <a:t>Scoliosis</a:t>
          </a:r>
          <a:r>
            <a:rPr lang="en-US" dirty="0" smtClean="0"/>
            <a:t> ( lateral curvature) </a:t>
          </a:r>
          <a:endParaRPr lang="en-US" dirty="0"/>
        </a:p>
      </dgm:t>
    </dgm:pt>
    <dgm:pt modelId="{02B006E9-7F46-1E4F-B9EF-87342E911C21}" type="parTrans" cxnId="{166A5CC3-9B2C-C749-8F82-40F556650CD1}">
      <dgm:prSet/>
      <dgm:spPr/>
      <dgm:t>
        <a:bodyPr/>
        <a:lstStyle/>
        <a:p>
          <a:endParaRPr lang="en-US"/>
        </a:p>
      </dgm:t>
    </dgm:pt>
    <dgm:pt modelId="{370BC905-5D16-EC4F-9B99-2582F909CD2D}" type="sibTrans" cxnId="{166A5CC3-9B2C-C749-8F82-40F556650CD1}">
      <dgm:prSet/>
      <dgm:spPr/>
      <dgm:t>
        <a:bodyPr/>
        <a:lstStyle/>
        <a:p>
          <a:endParaRPr lang="en-US"/>
        </a:p>
      </dgm:t>
    </dgm:pt>
    <dgm:pt modelId="{72FF552D-2B4B-A844-9675-1B391E04A6DD}">
      <dgm:prSet/>
      <dgm:spPr/>
      <dgm:t>
        <a:bodyPr/>
        <a:lstStyle/>
        <a:p>
          <a:pPr rtl="0"/>
          <a:r>
            <a:rPr lang="en-US" b="1" dirty="0" smtClean="0"/>
            <a:t>Feel</a:t>
          </a:r>
          <a:r>
            <a:rPr lang="en-US" dirty="0" smtClean="0"/>
            <a:t> each vertebral body for tenderness and palpate for muscle spasm .</a:t>
          </a:r>
          <a:endParaRPr lang="en-US" dirty="0"/>
        </a:p>
      </dgm:t>
    </dgm:pt>
    <dgm:pt modelId="{1FEA3BE1-EB2A-804D-9347-C8D0156BF279}" type="parTrans" cxnId="{7B4232B8-9CA3-0144-99E9-0DB3F9FB0F59}">
      <dgm:prSet/>
      <dgm:spPr/>
      <dgm:t>
        <a:bodyPr/>
        <a:lstStyle/>
        <a:p>
          <a:endParaRPr lang="en-US"/>
        </a:p>
      </dgm:t>
    </dgm:pt>
    <dgm:pt modelId="{9C871C77-6CB6-BE41-8A0B-53F552BDD63A}" type="sibTrans" cxnId="{7B4232B8-9CA3-0144-99E9-0DB3F9FB0F59}">
      <dgm:prSet/>
      <dgm:spPr/>
      <dgm:t>
        <a:bodyPr/>
        <a:lstStyle/>
        <a:p>
          <a:endParaRPr lang="en-US"/>
        </a:p>
      </dgm:t>
    </dgm:pt>
    <dgm:pt modelId="{B944FAF0-DA1F-C540-A512-F700F7B0CC31}">
      <dgm:prSet/>
      <dgm:spPr/>
      <dgm:t>
        <a:bodyPr/>
        <a:lstStyle/>
        <a:p>
          <a:pPr rtl="0"/>
          <a:r>
            <a:rPr lang="en-US" smtClean="0"/>
            <a:t>Palpate over the SI joint.</a:t>
          </a:r>
          <a:endParaRPr lang="en-US" dirty="0"/>
        </a:p>
      </dgm:t>
    </dgm:pt>
    <dgm:pt modelId="{C4818697-F8CA-834B-B064-086D68251D9B}" type="parTrans" cxnId="{92ABBA53-32D5-1446-82D5-233BDA091A1C}">
      <dgm:prSet/>
      <dgm:spPr/>
      <dgm:t>
        <a:bodyPr/>
        <a:lstStyle/>
        <a:p>
          <a:endParaRPr lang="en-US"/>
        </a:p>
      </dgm:t>
    </dgm:pt>
    <dgm:pt modelId="{A6DC522C-3534-C94B-857E-288D737AB201}" type="sibTrans" cxnId="{92ABBA53-32D5-1446-82D5-233BDA091A1C}">
      <dgm:prSet/>
      <dgm:spPr/>
      <dgm:t>
        <a:bodyPr/>
        <a:lstStyle/>
        <a:p>
          <a:endParaRPr lang="en-US"/>
        </a:p>
      </dgm:t>
    </dgm:pt>
    <dgm:pt modelId="{17F22816-48A1-4742-8B35-73AF04DD089C}" type="pres">
      <dgm:prSet presAssocID="{EE3D15F9-088F-304E-A2A4-29AE7DE0BA58}" presName="Name0" presStyleCnt="0">
        <dgm:presLayoutVars>
          <dgm:chMax/>
          <dgm:chPref/>
          <dgm:dir/>
          <dgm:animLvl val="lvl"/>
          <dgm:resizeHandles val="exact"/>
        </dgm:presLayoutVars>
      </dgm:prSet>
      <dgm:spPr/>
      <dgm:t>
        <a:bodyPr/>
        <a:lstStyle/>
        <a:p>
          <a:endParaRPr lang="en-US"/>
        </a:p>
      </dgm:t>
    </dgm:pt>
    <dgm:pt modelId="{1BE81961-A107-DF49-8B6A-2AB747321B6A}" type="pres">
      <dgm:prSet presAssocID="{A60DA091-A1EF-2A49-AA4E-6B741811B317}" presName="composite" presStyleCnt="0"/>
      <dgm:spPr/>
    </dgm:pt>
    <dgm:pt modelId="{763D991A-9D35-B947-B123-ED926D23A8D7}" type="pres">
      <dgm:prSet presAssocID="{A60DA091-A1EF-2A49-AA4E-6B741811B317}" presName="Image" presStyleLbl="alignNode1" presStyleIdx="0" presStyleCnt="5"/>
      <dgm:spPr>
        <a:blipFill rotWithShape="1">
          <a:blip xmlns:r="http://schemas.openxmlformats.org/officeDocument/2006/relationships" r:embed="rId1"/>
          <a:stretch>
            <a:fillRect/>
          </a:stretch>
        </a:blipFill>
      </dgm:spPr>
      <dgm:t>
        <a:bodyPr/>
        <a:lstStyle/>
        <a:p>
          <a:endParaRPr lang="en-US"/>
        </a:p>
      </dgm:t>
    </dgm:pt>
    <dgm:pt modelId="{23DBE2AC-8808-9941-BB99-E0ED7237D386}" type="pres">
      <dgm:prSet presAssocID="{A60DA091-A1EF-2A49-AA4E-6B741811B317}" presName="Accent" presStyleLbl="parChTrans1D1" presStyleIdx="0" presStyleCnt="5"/>
      <dgm:spPr/>
    </dgm:pt>
    <dgm:pt modelId="{A57408A7-E713-1041-8AC3-BBBD513E0FC1}" type="pres">
      <dgm:prSet presAssocID="{A60DA091-A1EF-2A49-AA4E-6B741811B317}" presName="Parent" presStyleLbl="revTx" presStyleIdx="0" presStyleCnt="5">
        <dgm:presLayoutVars>
          <dgm:chMax val="0"/>
          <dgm:chPref val="0"/>
          <dgm:bulletEnabled val="1"/>
        </dgm:presLayoutVars>
      </dgm:prSet>
      <dgm:spPr/>
      <dgm:t>
        <a:bodyPr/>
        <a:lstStyle/>
        <a:p>
          <a:endParaRPr lang="en-US"/>
        </a:p>
      </dgm:t>
    </dgm:pt>
    <dgm:pt modelId="{3686D3BA-48A0-8D4F-9F6C-641EE082DFAA}" type="pres">
      <dgm:prSet presAssocID="{B661BDAB-62EA-594A-8343-A4629631142B}" presName="sibTrans" presStyleCnt="0"/>
      <dgm:spPr/>
    </dgm:pt>
    <dgm:pt modelId="{9E28D2DD-D774-8848-A1DF-871305256BE2}" type="pres">
      <dgm:prSet presAssocID="{C16F212E-8894-E746-817A-7CA30FAF2E8A}" presName="composite" presStyleCnt="0"/>
      <dgm:spPr/>
    </dgm:pt>
    <dgm:pt modelId="{6CD995DE-8736-1F46-A58C-15F40A6D7E60}" type="pres">
      <dgm:prSet presAssocID="{C16F212E-8894-E746-817A-7CA30FAF2E8A}" presName="Image" presStyleLbl="alignNode1" presStyleIdx="1" presStyleCnt="5"/>
      <dgm:spPr>
        <a:blipFill rotWithShape="1">
          <a:blip xmlns:r="http://schemas.openxmlformats.org/officeDocument/2006/relationships" r:embed="rId2"/>
          <a:stretch>
            <a:fillRect/>
          </a:stretch>
        </a:blipFill>
      </dgm:spPr>
      <dgm:t>
        <a:bodyPr/>
        <a:lstStyle/>
        <a:p>
          <a:endParaRPr lang="en-US"/>
        </a:p>
      </dgm:t>
    </dgm:pt>
    <dgm:pt modelId="{08D4FEC8-9AEF-DE4F-A242-E393C7596639}" type="pres">
      <dgm:prSet presAssocID="{C16F212E-8894-E746-817A-7CA30FAF2E8A}" presName="Accent" presStyleLbl="parChTrans1D1" presStyleIdx="1" presStyleCnt="5"/>
      <dgm:spPr/>
    </dgm:pt>
    <dgm:pt modelId="{BD7D5DD4-719D-E84F-A0AE-6B87BC4858A4}" type="pres">
      <dgm:prSet presAssocID="{C16F212E-8894-E746-817A-7CA30FAF2E8A}" presName="Parent" presStyleLbl="revTx" presStyleIdx="1" presStyleCnt="5">
        <dgm:presLayoutVars>
          <dgm:chMax val="0"/>
          <dgm:chPref val="0"/>
          <dgm:bulletEnabled val="1"/>
        </dgm:presLayoutVars>
      </dgm:prSet>
      <dgm:spPr/>
      <dgm:t>
        <a:bodyPr/>
        <a:lstStyle/>
        <a:p>
          <a:endParaRPr lang="en-US"/>
        </a:p>
      </dgm:t>
    </dgm:pt>
    <dgm:pt modelId="{E4BAEC55-6F76-FB48-90C4-4D0EC12D13F2}" type="pres">
      <dgm:prSet presAssocID="{CECA5E7E-CEE0-2342-8769-12F6B6228BC9}" presName="sibTrans" presStyleCnt="0"/>
      <dgm:spPr/>
    </dgm:pt>
    <dgm:pt modelId="{EA38F89B-4813-3148-AA51-62C8EE15E499}" type="pres">
      <dgm:prSet presAssocID="{DA5F587E-A2E4-FC4D-BB9D-9DED2B012A91}" presName="composite" presStyleCnt="0"/>
      <dgm:spPr/>
    </dgm:pt>
    <dgm:pt modelId="{83A276A2-E10B-654A-A723-3BBD89E0557C}" type="pres">
      <dgm:prSet presAssocID="{DA5F587E-A2E4-FC4D-BB9D-9DED2B012A91}" presName="Image" presStyleLbl="alignNode1" presStyleIdx="2" presStyleCnt="5"/>
      <dgm:spPr>
        <a:blipFill rotWithShape="1">
          <a:blip xmlns:r="http://schemas.openxmlformats.org/officeDocument/2006/relationships" r:embed="rId3"/>
          <a:stretch>
            <a:fillRect/>
          </a:stretch>
        </a:blipFill>
      </dgm:spPr>
      <dgm:t>
        <a:bodyPr/>
        <a:lstStyle/>
        <a:p>
          <a:endParaRPr lang="en-US"/>
        </a:p>
      </dgm:t>
    </dgm:pt>
    <dgm:pt modelId="{3389E41A-117F-5849-A759-361D0F64885E}" type="pres">
      <dgm:prSet presAssocID="{DA5F587E-A2E4-FC4D-BB9D-9DED2B012A91}" presName="Accent" presStyleLbl="parChTrans1D1" presStyleIdx="2" presStyleCnt="5"/>
      <dgm:spPr/>
    </dgm:pt>
    <dgm:pt modelId="{923697E1-E2AE-BB4F-A67B-49A12DCE41B1}" type="pres">
      <dgm:prSet presAssocID="{DA5F587E-A2E4-FC4D-BB9D-9DED2B012A91}" presName="Parent" presStyleLbl="revTx" presStyleIdx="2" presStyleCnt="5">
        <dgm:presLayoutVars>
          <dgm:chMax val="0"/>
          <dgm:chPref val="0"/>
          <dgm:bulletEnabled val="1"/>
        </dgm:presLayoutVars>
      </dgm:prSet>
      <dgm:spPr/>
      <dgm:t>
        <a:bodyPr/>
        <a:lstStyle/>
        <a:p>
          <a:endParaRPr lang="en-US"/>
        </a:p>
      </dgm:t>
    </dgm:pt>
    <dgm:pt modelId="{7DCED757-4F14-AD4A-BF3B-6809FB7018D3}" type="pres">
      <dgm:prSet presAssocID="{08AA35C5-41B9-CA42-AE8C-44D6001EB4F6}" presName="sibTrans" presStyleCnt="0"/>
      <dgm:spPr/>
    </dgm:pt>
    <dgm:pt modelId="{B10D7029-B369-BE46-A464-E59AB126D38C}" type="pres">
      <dgm:prSet presAssocID="{473A0356-4C24-5042-9719-5185631AAFA1}" presName="composite" presStyleCnt="0"/>
      <dgm:spPr/>
    </dgm:pt>
    <dgm:pt modelId="{3E7DED0D-CA5F-E740-A086-F458244B898E}" type="pres">
      <dgm:prSet presAssocID="{473A0356-4C24-5042-9719-5185631AAFA1}" presName="Image" presStyleLbl="alignNode1" presStyleIdx="3" presStyleCnt="5"/>
      <dgm:spPr>
        <a:blipFill rotWithShape="1">
          <a:blip xmlns:r="http://schemas.openxmlformats.org/officeDocument/2006/relationships" r:embed="rId4"/>
          <a:stretch>
            <a:fillRect/>
          </a:stretch>
        </a:blipFill>
      </dgm:spPr>
      <dgm:t>
        <a:bodyPr/>
        <a:lstStyle/>
        <a:p>
          <a:endParaRPr lang="en-US"/>
        </a:p>
      </dgm:t>
    </dgm:pt>
    <dgm:pt modelId="{BC610E2D-6754-BD4E-9EB3-23EE866D4481}" type="pres">
      <dgm:prSet presAssocID="{473A0356-4C24-5042-9719-5185631AAFA1}" presName="Accent" presStyleLbl="parChTrans1D1" presStyleIdx="3" presStyleCnt="5"/>
      <dgm:spPr/>
    </dgm:pt>
    <dgm:pt modelId="{B62A58C4-468A-D548-A844-49335FC58711}" type="pres">
      <dgm:prSet presAssocID="{473A0356-4C24-5042-9719-5185631AAFA1}" presName="Parent" presStyleLbl="revTx" presStyleIdx="3" presStyleCnt="5">
        <dgm:presLayoutVars>
          <dgm:chMax val="0"/>
          <dgm:chPref val="0"/>
          <dgm:bulletEnabled val="1"/>
        </dgm:presLayoutVars>
      </dgm:prSet>
      <dgm:spPr/>
      <dgm:t>
        <a:bodyPr/>
        <a:lstStyle/>
        <a:p>
          <a:endParaRPr lang="en-US"/>
        </a:p>
      </dgm:t>
    </dgm:pt>
    <dgm:pt modelId="{D112D166-5533-E64F-82B7-11A2968D2F33}" type="pres">
      <dgm:prSet presAssocID="{3F373661-620C-5B47-AB8B-165FD6C29A81}" presName="sibTrans" presStyleCnt="0"/>
      <dgm:spPr/>
    </dgm:pt>
    <dgm:pt modelId="{1F18A7C5-4464-3D4E-9A48-A31E99D842F5}" type="pres">
      <dgm:prSet presAssocID="{256032A8-C6DB-1242-91B6-DB1CB392303C}" presName="composite" presStyleCnt="0"/>
      <dgm:spPr/>
    </dgm:pt>
    <dgm:pt modelId="{1B325E63-646E-3C4C-8E61-F0A666B5C87E}" type="pres">
      <dgm:prSet presAssocID="{256032A8-C6DB-1242-91B6-DB1CB392303C}" presName="Image" presStyleLbl="alignNode1" presStyleIdx="4" presStyleCnt="5"/>
      <dgm:spPr>
        <a:blipFill rotWithShape="1">
          <a:blip xmlns:r="http://schemas.openxmlformats.org/officeDocument/2006/relationships" r:embed="rId5"/>
          <a:stretch>
            <a:fillRect/>
          </a:stretch>
        </a:blipFill>
      </dgm:spPr>
      <dgm:t>
        <a:bodyPr/>
        <a:lstStyle/>
        <a:p>
          <a:endParaRPr lang="en-US"/>
        </a:p>
      </dgm:t>
    </dgm:pt>
    <dgm:pt modelId="{F010C7C5-A7AB-ED44-834A-2FDC2B2D1FB1}" type="pres">
      <dgm:prSet presAssocID="{256032A8-C6DB-1242-91B6-DB1CB392303C}" presName="Accent" presStyleLbl="parChTrans1D1" presStyleIdx="4" presStyleCnt="5"/>
      <dgm:spPr/>
    </dgm:pt>
    <dgm:pt modelId="{9CAB8AE2-6BEB-4B4B-BCA9-FA50EFB1CC56}" type="pres">
      <dgm:prSet presAssocID="{256032A8-C6DB-1242-91B6-DB1CB392303C}" presName="Parent" presStyleLbl="revTx" presStyleIdx="4" presStyleCnt="5">
        <dgm:presLayoutVars>
          <dgm:chMax val="0"/>
          <dgm:chPref val="0"/>
          <dgm:bulletEnabled val="1"/>
        </dgm:presLayoutVars>
      </dgm:prSet>
      <dgm:spPr/>
      <dgm:t>
        <a:bodyPr/>
        <a:lstStyle/>
        <a:p>
          <a:endParaRPr lang="en-US"/>
        </a:p>
      </dgm:t>
    </dgm:pt>
  </dgm:ptLst>
  <dgm:cxnLst>
    <dgm:cxn modelId="{79F9D25B-09E2-804A-97F9-72A47BFD219A}" type="presOf" srcId="{B944FAF0-DA1F-C540-A512-F700F7B0CC31}" destId="{BD7D5DD4-719D-E84F-A0AE-6B87BC4858A4}" srcOrd="0" destOrd="2" presId="urn:microsoft.com/office/officeart/2008/layout/PictureLineup"/>
    <dgm:cxn modelId="{FFF50CDF-C14D-6D4E-BEB6-DA90402FA9B1}" type="presOf" srcId="{E68B0902-A414-B445-A94A-4878C7DB952A}" destId="{9CAB8AE2-6BEB-4B4B-BCA9-FA50EFB1CC56}" srcOrd="0" destOrd="3" presId="urn:microsoft.com/office/officeart/2008/layout/PictureLineup"/>
    <dgm:cxn modelId="{166A5CC3-9B2C-C749-8F82-40F556650CD1}" srcId="{A60DA091-A1EF-2A49-AA4E-6B741811B317}" destId="{E5FC4F5F-1DA8-9847-85B4-75F809CC1808}" srcOrd="3" destOrd="0" parTransId="{02B006E9-7F46-1E4F-B9EF-87342E911C21}" sibTransId="{370BC905-5D16-EC4F-9B99-2582F909CD2D}"/>
    <dgm:cxn modelId="{D9E5E957-E281-3547-893A-15BB4DD2118B}" srcId="{473A0356-4C24-5042-9719-5185631AAFA1}" destId="{C05C99C5-7F3B-C843-9F88-A2E887B5C365}" srcOrd="0" destOrd="0" parTransId="{2B9BB130-05DD-9B4D-9C3E-0DFDAD395BD8}" sibTransId="{27477296-B61B-F44A-A1F1-1418E48B4C9C}"/>
    <dgm:cxn modelId="{7B4232B8-9CA3-0144-99E9-0DB3F9FB0F59}" srcId="{C16F212E-8894-E746-817A-7CA30FAF2E8A}" destId="{72FF552D-2B4B-A844-9675-1B391E04A6DD}" srcOrd="0" destOrd="0" parTransId="{1FEA3BE1-EB2A-804D-9347-C8D0156BF279}" sibTransId="{9C871C77-6CB6-BE41-8A0B-53F552BDD63A}"/>
    <dgm:cxn modelId="{2CBFFBDC-89B3-D845-AEA5-A9B0DA14FFC8}" srcId="{256032A8-C6DB-1242-91B6-DB1CB392303C}" destId="{B3781451-8841-8F45-9D4A-0660C3020056}" srcOrd="1" destOrd="0" parTransId="{9D90DE09-1F22-EE4D-9124-26BE6ECE8C22}" sibTransId="{02416FDE-7415-F148-A0D0-631696024947}"/>
    <dgm:cxn modelId="{B98EB127-6623-9C41-97E3-6930A223D71D}" type="presOf" srcId="{B3781451-8841-8F45-9D4A-0660C3020056}" destId="{9CAB8AE2-6BEB-4B4B-BCA9-FA50EFB1CC56}" srcOrd="0" destOrd="2" presId="urn:microsoft.com/office/officeart/2008/layout/PictureLineup"/>
    <dgm:cxn modelId="{4854E14F-6C9C-EE49-B26B-EFF8BE0595A8}" type="presOf" srcId="{256032A8-C6DB-1242-91B6-DB1CB392303C}" destId="{9CAB8AE2-6BEB-4B4B-BCA9-FA50EFB1CC56}" srcOrd="0" destOrd="0" presId="urn:microsoft.com/office/officeart/2008/layout/PictureLineup"/>
    <dgm:cxn modelId="{07BF81D0-2434-7742-84B7-6254957F0230}" type="presOf" srcId="{B41CA689-8B0B-3649-9546-CBA59144EFBF}" destId="{A57408A7-E713-1041-8AC3-BBBD513E0FC1}" srcOrd="0" destOrd="4" presId="urn:microsoft.com/office/officeart/2008/layout/PictureLineup"/>
    <dgm:cxn modelId="{7B1556BC-4CFB-D348-BD8E-ED6663DC6162}" srcId="{EE3D15F9-088F-304E-A2A4-29AE7DE0BA58}" destId="{DA5F587E-A2E4-FC4D-BB9D-9DED2B012A91}" srcOrd="2" destOrd="0" parTransId="{B06F99B6-6DEB-CA4A-B45C-4B6565DB4206}" sibTransId="{08AA35C5-41B9-CA42-AE8C-44D6001EB4F6}"/>
    <dgm:cxn modelId="{58CFFF30-3313-0B42-8971-6B025B066B3F}" srcId="{EE3D15F9-088F-304E-A2A4-29AE7DE0BA58}" destId="{473A0356-4C24-5042-9719-5185631AAFA1}" srcOrd="3" destOrd="0" parTransId="{4FBF89FF-D935-B949-9AA1-DFC7040C61B2}" sibTransId="{3F373661-620C-5B47-AB8B-165FD6C29A81}"/>
    <dgm:cxn modelId="{4539EBC6-AEE0-C54E-9B00-0E3225837F83}" type="presOf" srcId="{A60DA091-A1EF-2A49-AA4E-6B741811B317}" destId="{A57408A7-E713-1041-8AC3-BBBD513E0FC1}" srcOrd="0" destOrd="0" presId="urn:microsoft.com/office/officeart/2008/layout/PictureLineup"/>
    <dgm:cxn modelId="{814913A0-1CB1-A648-91DC-D639C83896F5}" srcId="{EE3D15F9-088F-304E-A2A4-29AE7DE0BA58}" destId="{C16F212E-8894-E746-817A-7CA30FAF2E8A}" srcOrd="1" destOrd="0" parTransId="{2A817425-6FA7-BA46-9678-87A3D77223CB}" sibTransId="{CECA5E7E-CEE0-2342-8769-12F6B6228BC9}"/>
    <dgm:cxn modelId="{B295B121-4B8F-0245-974C-A0EC2AF81040}" srcId="{A60DA091-A1EF-2A49-AA4E-6B741811B317}" destId="{DAA280C0-6D8A-DA43-8019-9CD5A1E3F2AF}" srcOrd="1" destOrd="0" parTransId="{F7DE4E31-A947-E745-A560-C2F65828A4C8}" sibTransId="{961D2D93-7B97-AB47-A155-571B2EC7648A}"/>
    <dgm:cxn modelId="{92ABBA53-32D5-1446-82D5-233BDA091A1C}" srcId="{C16F212E-8894-E746-817A-7CA30FAF2E8A}" destId="{B944FAF0-DA1F-C540-A512-F700F7B0CC31}" srcOrd="1" destOrd="0" parTransId="{C4818697-F8CA-834B-B064-086D68251D9B}" sibTransId="{A6DC522C-3534-C94B-857E-288D737AB201}"/>
    <dgm:cxn modelId="{8158B3F1-824E-FD47-9FD7-138800D4C1CB}" type="presOf" srcId="{EE3D15F9-088F-304E-A2A4-29AE7DE0BA58}" destId="{17F22816-48A1-4742-8B35-73AF04DD089C}" srcOrd="0" destOrd="0" presId="urn:microsoft.com/office/officeart/2008/layout/PictureLineup"/>
    <dgm:cxn modelId="{7A886FE1-C695-CA40-8E30-DD01560AF219}" type="presOf" srcId="{C16F212E-8894-E746-817A-7CA30FAF2E8A}" destId="{BD7D5DD4-719D-E84F-A0AE-6B87BC4858A4}" srcOrd="0" destOrd="0" presId="urn:microsoft.com/office/officeart/2008/layout/PictureLineup"/>
    <dgm:cxn modelId="{787E525E-8739-1647-8548-03B20FE2DBEF}" type="presOf" srcId="{9EC0E2DD-2C13-C542-9ED2-4FE4B90302BA}" destId="{9CAB8AE2-6BEB-4B4B-BCA9-FA50EFB1CC56}" srcOrd="0" destOrd="1" presId="urn:microsoft.com/office/officeart/2008/layout/PictureLineup"/>
    <dgm:cxn modelId="{5C0301E0-A10E-004E-9469-1577D520C04C}" srcId="{DAA280C0-6D8A-DA43-8019-9CD5A1E3F2AF}" destId="{E740D09E-A34A-364F-A4EE-44D5E42EE773}" srcOrd="0" destOrd="0" parTransId="{EBB93417-F158-E74A-BCEF-25608E643414}" sibTransId="{6C7686DF-EAC7-0C4B-AA3B-F98EA5DF785C}"/>
    <dgm:cxn modelId="{C622BBB4-067F-D34B-960D-36854DBFA827}" type="presOf" srcId="{473A0356-4C24-5042-9719-5185631AAFA1}" destId="{B62A58C4-468A-D548-A844-49335FC58711}" srcOrd="0" destOrd="0" presId="urn:microsoft.com/office/officeart/2008/layout/PictureLineup"/>
    <dgm:cxn modelId="{A0F733EC-71B9-9744-AF27-39525905A2EA}" type="presOf" srcId="{90E3DEC9-E881-CF40-B6FD-0C72B6FAF216}" destId="{A57408A7-E713-1041-8AC3-BBBD513E0FC1}" srcOrd="0" destOrd="1" presId="urn:microsoft.com/office/officeart/2008/layout/PictureLineup"/>
    <dgm:cxn modelId="{F769501E-8108-044D-8054-D613E74A2B78}" type="presOf" srcId="{DA5F587E-A2E4-FC4D-BB9D-9DED2B012A91}" destId="{923697E1-E2AE-BB4F-A67B-49A12DCE41B1}" srcOrd="0" destOrd="0" presId="urn:microsoft.com/office/officeart/2008/layout/PictureLineup"/>
    <dgm:cxn modelId="{F353D33D-898C-8C40-B3BC-141F3203988F}" srcId="{256032A8-C6DB-1242-91B6-DB1CB392303C}" destId="{9EC0E2DD-2C13-C542-9ED2-4FE4B90302BA}" srcOrd="0" destOrd="0" parTransId="{5D743E5A-178A-694F-926D-17D4B759600D}" sibTransId="{569D72F7-E1D8-A845-B22E-D32EBBA49821}"/>
    <dgm:cxn modelId="{AB8A4A39-CDD7-1745-9C61-9508E36E96AC}" srcId="{256032A8-C6DB-1242-91B6-DB1CB392303C}" destId="{E68B0902-A414-B445-A94A-4878C7DB952A}" srcOrd="2" destOrd="0" parTransId="{4A08C959-0647-8347-87D4-1AD9CAD8DDF1}" sibTransId="{D05A06B3-961C-BD47-AD5C-3D17EB366907}"/>
    <dgm:cxn modelId="{C015B1B7-24CE-6748-88B8-EFFAE8B848E8}" srcId="{EE3D15F9-088F-304E-A2A4-29AE7DE0BA58}" destId="{256032A8-C6DB-1242-91B6-DB1CB392303C}" srcOrd="4" destOrd="0" parTransId="{BECFD288-37BE-E147-B7B4-0025FA11EE27}" sibTransId="{21E2CE0D-826F-4345-8642-B653027945A9}"/>
    <dgm:cxn modelId="{C71CA8D9-79AE-814D-8CED-657BB8FCD39D}" srcId="{A60DA091-A1EF-2A49-AA4E-6B741811B317}" destId="{B41CA689-8B0B-3649-9546-CBA59144EFBF}" srcOrd="2" destOrd="0" parTransId="{AFE99162-4045-7648-8C62-D5481B0A4D38}" sibTransId="{AD5690BB-57FE-2249-8B6A-4D8C58C1164F}"/>
    <dgm:cxn modelId="{EA8BFC79-D80A-D84D-8AE1-2F40FC9C84D5}" type="presOf" srcId="{C05C99C5-7F3B-C843-9F88-A2E887B5C365}" destId="{B62A58C4-468A-D548-A844-49335FC58711}" srcOrd="0" destOrd="1" presId="urn:microsoft.com/office/officeart/2008/layout/PictureLineup"/>
    <dgm:cxn modelId="{8BFF56CA-23F6-D946-81F2-2660C46028B9}" type="presOf" srcId="{72FF552D-2B4B-A844-9675-1B391E04A6DD}" destId="{BD7D5DD4-719D-E84F-A0AE-6B87BC4858A4}" srcOrd="0" destOrd="1" presId="urn:microsoft.com/office/officeart/2008/layout/PictureLineup"/>
    <dgm:cxn modelId="{D202DD8D-4633-6048-99E2-DD5F18C3D1F0}" type="presOf" srcId="{E740D09E-A34A-364F-A4EE-44D5E42EE773}" destId="{A57408A7-E713-1041-8AC3-BBBD513E0FC1}" srcOrd="0" destOrd="3" presId="urn:microsoft.com/office/officeart/2008/layout/PictureLineup"/>
    <dgm:cxn modelId="{F81AEBC7-F003-5943-AA09-46D67BAE7B5D}" type="presOf" srcId="{E5FC4F5F-1DA8-9847-85B4-75F809CC1808}" destId="{A57408A7-E713-1041-8AC3-BBBD513E0FC1}" srcOrd="0" destOrd="5" presId="urn:microsoft.com/office/officeart/2008/layout/PictureLineup"/>
    <dgm:cxn modelId="{F8C1F328-600A-2441-B3F9-EB5BEDA18046}" srcId="{A60DA091-A1EF-2A49-AA4E-6B741811B317}" destId="{90E3DEC9-E881-CF40-B6FD-0C72B6FAF216}" srcOrd="0" destOrd="0" parTransId="{92209D8B-C8EE-4848-A768-A847D01A8BD9}" sibTransId="{5AD426DD-F4C0-1842-AA71-644A62C5A72C}"/>
    <dgm:cxn modelId="{C5A47740-F1B3-0D4A-882C-F9FD289686B4}" type="presOf" srcId="{DAA280C0-6D8A-DA43-8019-9CD5A1E3F2AF}" destId="{A57408A7-E713-1041-8AC3-BBBD513E0FC1}" srcOrd="0" destOrd="2" presId="urn:microsoft.com/office/officeart/2008/layout/PictureLineup"/>
    <dgm:cxn modelId="{D36D22A7-8956-ED41-9EE5-E4F3507A3BF8}" srcId="{EE3D15F9-088F-304E-A2A4-29AE7DE0BA58}" destId="{A60DA091-A1EF-2A49-AA4E-6B741811B317}" srcOrd="0" destOrd="0" parTransId="{2DD2B7A5-5672-A84A-969A-9771C120B86A}" sibTransId="{B661BDAB-62EA-594A-8343-A4629631142B}"/>
    <dgm:cxn modelId="{7D18B3E3-3BAC-2142-A1DF-27F65FE7E970}" type="presParOf" srcId="{17F22816-48A1-4742-8B35-73AF04DD089C}" destId="{1BE81961-A107-DF49-8B6A-2AB747321B6A}" srcOrd="0" destOrd="0" presId="urn:microsoft.com/office/officeart/2008/layout/PictureLineup"/>
    <dgm:cxn modelId="{FC38946F-A170-B84A-85B2-345FEAF67A8D}" type="presParOf" srcId="{1BE81961-A107-DF49-8B6A-2AB747321B6A}" destId="{763D991A-9D35-B947-B123-ED926D23A8D7}" srcOrd="0" destOrd="0" presId="urn:microsoft.com/office/officeart/2008/layout/PictureLineup"/>
    <dgm:cxn modelId="{6795068E-AF6B-2943-BE3B-E81A6D12B6F8}" type="presParOf" srcId="{1BE81961-A107-DF49-8B6A-2AB747321B6A}" destId="{23DBE2AC-8808-9941-BB99-E0ED7237D386}" srcOrd="1" destOrd="0" presId="urn:microsoft.com/office/officeart/2008/layout/PictureLineup"/>
    <dgm:cxn modelId="{A1405CB2-9E92-824F-8C23-20226C969ABD}" type="presParOf" srcId="{1BE81961-A107-DF49-8B6A-2AB747321B6A}" destId="{A57408A7-E713-1041-8AC3-BBBD513E0FC1}" srcOrd="2" destOrd="0" presId="urn:microsoft.com/office/officeart/2008/layout/PictureLineup"/>
    <dgm:cxn modelId="{E783FBD5-B19E-104B-809B-6CFC4BA6E9A3}" type="presParOf" srcId="{17F22816-48A1-4742-8B35-73AF04DD089C}" destId="{3686D3BA-48A0-8D4F-9F6C-641EE082DFAA}" srcOrd="1" destOrd="0" presId="urn:microsoft.com/office/officeart/2008/layout/PictureLineup"/>
    <dgm:cxn modelId="{EEB0EBA8-C3C1-614A-B1BC-4A4F2DAF7822}" type="presParOf" srcId="{17F22816-48A1-4742-8B35-73AF04DD089C}" destId="{9E28D2DD-D774-8848-A1DF-871305256BE2}" srcOrd="2" destOrd="0" presId="urn:microsoft.com/office/officeart/2008/layout/PictureLineup"/>
    <dgm:cxn modelId="{03FDABA4-328A-D348-852B-CFDB80C54C26}" type="presParOf" srcId="{9E28D2DD-D774-8848-A1DF-871305256BE2}" destId="{6CD995DE-8736-1F46-A58C-15F40A6D7E60}" srcOrd="0" destOrd="0" presId="urn:microsoft.com/office/officeart/2008/layout/PictureLineup"/>
    <dgm:cxn modelId="{EE910402-5F63-FF4E-B325-BF2A570D1796}" type="presParOf" srcId="{9E28D2DD-D774-8848-A1DF-871305256BE2}" destId="{08D4FEC8-9AEF-DE4F-A242-E393C7596639}" srcOrd="1" destOrd="0" presId="urn:microsoft.com/office/officeart/2008/layout/PictureLineup"/>
    <dgm:cxn modelId="{5D7458DC-0C7F-C74C-A135-8838986B4F05}" type="presParOf" srcId="{9E28D2DD-D774-8848-A1DF-871305256BE2}" destId="{BD7D5DD4-719D-E84F-A0AE-6B87BC4858A4}" srcOrd="2" destOrd="0" presId="urn:microsoft.com/office/officeart/2008/layout/PictureLineup"/>
    <dgm:cxn modelId="{8A567E22-43B8-4B44-BE08-F653FEEBD7DE}" type="presParOf" srcId="{17F22816-48A1-4742-8B35-73AF04DD089C}" destId="{E4BAEC55-6F76-FB48-90C4-4D0EC12D13F2}" srcOrd="3" destOrd="0" presId="urn:microsoft.com/office/officeart/2008/layout/PictureLineup"/>
    <dgm:cxn modelId="{418CB6DE-BD45-C943-9105-4426F4C90343}" type="presParOf" srcId="{17F22816-48A1-4742-8B35-73AF04DD089C}" destId="{EA38F89B-4813-3148-AA51-62C8EE15E499}" srcOrd="4" destOrd="0" presId="urn:microsoft.com/office/officeart/2008/layout/PictureLineup"/>
    <dgm:cxn modelId="{02FB4228-4665-9E40-9EDE-7AD8698B63EF}" type="presParOf" srcId="{EA38F89B-4813-3148-AA51-62C8EE15E499}" destId="{83A276A2-E10B-654A-A723-3BBD89E0557C}" srcOrd="0" destOrd="0" presId="urn:microsoft.com/office/officeart/2008/layout/PictureLineup"/>
    <dgm:cxn modelId="{CF96B1D4-FF4D-E04D-9206-3400A03BE86A}" type="presParOf" srcId="{EA38F89B-4813-3148-AA51-62C8EE15E499}" destId="{3389E41A-117F-5849-A759-361D0F64885E}" srcOrd="1" destOrd="0" presId="urn:microsoft.com/office/officeart/2008/layout/PictureLineup"/>
    <dgm:cxn modelId="{08AF1658-C154-754A-9036-F3FA826EBB48}" type="presParOf" srcId="{EA38F89B-4813-3148-AA51-62C8EE15E499}" destId="{923697E1-E2AE-BB4F-A67B-49A12DCE41B1}" srcOrd="2" destOrd="0" presId="urn:microsoft.com/office/officeart/2008/layout/PictureLineup"/>
    <dgm:cxn modelId="{D1872D29-8ACD-3747-BBE8-D18BF3EF92F2}" type="presParOf" srcId="{17F22816-48A1-4742-8B35-73AF04DD089C}" destId="{7DCED757-4F14-AD4A-BF3B-6809FB7018D3}" srcOrd="5" destOrd="0" presId="urn:microsoft.com/office/officeart/2008/layout/PictureLineup"/>
    <dgm:cxn modelId="{3C4CD291-1145-354E-A0B7-F12C2EB6CA99}" type="presParOf" srcId="{17F22816-48A1-4742-8B35-73AF04DD089C}" destId="{B10D7029-B369-BE46-A464-E59AB126D38C}" srcOrd="6" destOrd="0" presId="urn:microsoft.com/office/officeart/2008/layout/PictureLineup"/>
    <dgm:cxn modelId="{72C3DB83-3FD3-A846-B5F9-D411C96B39C7}" type="presParOf" srcId="{B10D7029-B369-BE46-A464-E59AB126D38C}" destId="{3E7DED0D-CA5F-E740-A086-F458244B898E}" srcOrd="0" destOrd="0" presId="urn:microsoft.com/office/officeart/2008/layout/PictureLineup"/>
    <dgm:cxn modelId="{3F29EEDE-DCFD-9D45-B609-05ADB416B954}" type="presParOf" srcId="{B10D7029-B369-BE46-A464-E59AB126D38C}" destId="{BC610E2D-6754-BD4E-9EB3-23EE866D4481}" srcOrd="1" destOrd="0" presId="urn:microsoft.com/office/officeart/2008/layout/PictureLineup"/>
    <dgm:cxn modelId="{DB3DFFC7-50E0-104D-9092-7149DA56121C}" type="presParOf" srcId="{B10D7029-B369-BE46-A464-E59AB126D38C}" destId="{B62A58C4-468A-D548-A844-49335FC58711}" srcOrd="2" destOrd="0" presId="urn:microsoft.com/office/officeart/2008/layout/PictureLineup"/>
    <dgm:cxn modelId="{6FE8741B-866A-6943-9423-678053E08824}" type="presParOf" srcId="{17F22816-48A1-4742-8B35-73AF04DD089C}" destId="{D112D166-5533-E64F-82B7-11A2968D2F33}" srcOrd="7" destOrd="0" presId="urn:microsoft.com/office/officeart/2008/layout/PictureLineup"/>
    <dgm:cxn modelId="{FDE16BCA-B941-B149-AC89-BD7E680B403B}" type="presParOf" srcId="{17F22816-48A1-4742-8B35-73AF04DD089C}" destId="{1F18A7C5-4464-3D4E-9A48-A31E99D842F5}" srcOrd="8" destOrd="0" presId="urn:microsoft.com/office/officeart/2008/layout/PictureLineup"/>
    <dgm:cxn modelId="{90DC4CC6-4A3F-AE40-B0D8-61785644D25B}" type="presParOf" srcId="{1F18A7C5-4464-3D4E-9A48-A31E99D842F5}" destId="{1B325E63-646E-3C4C-8E61-F0A666B5C87E}" srcOrd="0" destOrd="0" presId="urn:microsoft.com/office/officeart/2008/layout/PictureLineup"/>
    <dgm:cxn modelId="{36A5FD08-0649-224A-8F68-CC35FC0A62B2}" type="presParOf" srcId="{1F18A7C5-4464-3D4E-9A48-A31E99D842F5}" destId="{F010C7C5-A7AB-ED44-834A-2FDC2B2D1FB1}" srcOrd="1" destOrd="0" presId="urn:microsoft.com/office/officeart/2008/layout/PictureLineup"/>
    <dgm:cxn modelId="{CFE148DF-950D-2D49-AEB2-A87FC770DC7A}" type="presParOf" srcId="{1F18A7C5-4464-3D4E-9A48-A31E99D842F5}" destId="{9CAB8AE2-6BEB-4B4B-BCA9-FA50EFB1CC56}"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7DCA4A-C304-A743-8CBF-12A1A94D55D3}" type="doc">
      <dgm:prSet loTypeId="urn:microsoft.com/office/officeart/2008/layout/BendingPictureCaptionList" loCatId="" qsTypeId="urn:microsoft.com/office/officeart/2005/8/quickstyle/simple1" qsCatId="simple" csTypeId="urn:microsoft.com/office/officeart/2005/8/colors/colorful4" csCatId="colorful" phldr="1"/>
      <dgm:spPr/>
      <dgm:t>
        <a:bodyPr/>
        <a:lstStyle/>
        <a:p>
          <a:endParaRPr lang="en-US"/>
        </a:p>
      </dgm:t>
    </dgm:pt>
    <dgm:pt modelId="{5C4BAAD8-4FFA-844E-9D9D-B4C2DAD03541}">
      <dgm:prSet phldrT="[Text]"/>
      <dgm:spPr/>
      <dgm:t>
        <a:bodyPr/>
        <a:lstStyle/>
        <a:p>
          <a:pPr rtl="0"/>
          <a:r>
            <a:rPr lang="en-US" dirty="0" smtClean="0"/>
            <a:t>Knee (L3-4)</a:t>
          </a:r>
          <a:endParaRPr lang="en-US" dirty="0"/>
        </a:p>
      </dgm:t>
    </dgm:pt>
    <dgm:pt modelId="{60E6BB0B-1E96-CD46-9891-A2F8806D42A5}" type="parTrans" cxnId="{549CE7E3-408B-C24D-BF0F-3F36B42B7312}">
      <dgm:prSet/>
      <dgm:spPr/>
      <dgm:t>
        <a:bodyPr/>
        <a:lstStyle/>
        <a:p>
          <a:endParaRPr lang="en-US"/>
        </a:p>
      </dgm:t>
    </dgm:pt>
    <dgm:pt modelId="{5C48780A-9FC8-B347-9C05-E3EC712C615A}" type="sibTrans" cxnId="{549CE7E3-408B-C24D-BF0F-3F36B42B7312}">
      <dgm:prSet/>
      <dgm:spPr/>
      <dgm:t>
        <a:bodyPr/>
        <a:lstStyle/>
        <a:p>
          <a:endParaRPr lang="en-US"/>
        </a:p>
      </dgm:t>
    </dgm:pt>
    <dgm:pt modelId="{51BAEA1A-50F1-D648-BAE2-77CBDED631F3}">
      <dgm:prSet phldrT="[Text]"/>
      <dgm:spPr/>
      <dgm:t>
        <a:bodyPr/>
        <a:lstStyle/>
        <a:p>
          <a:pPr rtl="0"/>
          <a:r>
            <a:rPr lang="en-US" dirty="0" smtClean="0"/>
            <a:t>Ankle (S1-2)</a:t>
          </a:r>
          <a:endParaRPr lang="en-US" dirty="0"/>
        </a:p>
      </dgm:t>
    </dgm:pt>
    <dgm:pt modelId="{5F7D277F-6E3C-A447-9A5F-A185D3ABEE98}" type="parTrans" cxnId="{9E8910C7-718B-4F42-81BC-CCF8A0714319}">
      <dgm:prSet/>
      <dgm:spPr/>
      <dgm:t>
        <a:bodyPr/>
        <a:lstStyle/>
        <a:p>
          <a:endParaRPr lang="en-US"/>
        </a:p>
      </dgm:t>
    </dgm:pt>
    <dgm:pt modelId="{7CE4A586-AD4C-9B4F-AA87-7EC76F3ED591}" type="sibTrans" cxnId="{9E8910C7-718B-4F42-81BC-CCF8A0714319}">
      <dgm:prSet/>
      <dgm:spPr/>
      <dgm:t>
        <a:bodyPr/>
        <a:lstStyle/>
        <a:p>
          <a:endParaRPr lang="en-US"/>
        </a:p>
      </dgm:t>
    </dgm:pt>
    <dgm:pt modelId="{696F9EB8-80AA-FF41-9DD3-C9407E735D48}">
      <dgm:prSet phldrT="[Text]"/>
      <dgm:spPr/>
      <dgm:t>
        <a:bodyPr/>
        <a:lstStyle/>
        <a:p>
          <a:pPr rtl="0"/>
          <a:r>
            <a:rPr lang="en-US" dirty="0" err="1" smtClean="0"/>
            <a:t>Babinisky</a:t>
          </a:r>
          <a:r>
            <a:rPr lang="en-US" dirty="0" smtClean="0"/>
            <a:t> reflex </a:t>
          </a:r>
          <a:endParaRPr lang="en-US" dirty="0"/>
        </a:p>
      </dgm:t>
    </dgm:pt>
    <dgm:pt modelId="{27968749-77E3-EF4E-831A-EBAEDAE96274}" type="parTrans" cxnId="{7941C278-2EBB-A347-800A-75E694B6F379}">
      <dgm:prSet/>
      <dgm:spPr/>
      <dgm:t>
        <a:bodyPr/>
        <a:lstStyle/>
        <a:p>
          <a:endParaRPr lang="en-US"/>
        </a:p>
      </dgm:t>
    </dgm:pt>
    <dgm:pt modelId="{F7F4E00E-A72F-A24E-B171-1706C6F44890}" type="sibTrans" cxnId="{7941C278-2EBB-A347-800A-75E694B6F379}">
      <dgm:prSet/>
      <dgm:spPr/>
      <dgm:t>
        <a:bodyPr/>
        <a:lstStyle/>
        <a:p>
          <a:endParaRPr lang="en-US"/>
        </a:p>
      </dgm:t>
    </dgm:pt>
    <dgm:pt modelId="{7ABB1A9E-F597-124E-BE3F-B63D0208DAB0}" type="pres">
      <dgm:prSet presAssocID="{397DCA4A-C304-A743-8CBF-12A1A94D55D3}" presName="Name0" presStyleCnt="0">
        <dgm:presLayoutVars>
          <dgm:dir/>
          <dgm:resizeHandles val="exact"/>
        </dgm:presLayoutVars>
      </dgm:prSet>
      <dgm:spPr/>
      <dgm:t>
        <a:bodyPr/>
        <a:lstStyle/>
        <a:p>
          <a:endParaRPr lang="en-US"/>
        </a:p>
      </dgm:t>
    </dgm:pt>
    <dgm:pt modelId="{81F0197F-F86C-5C45-B0FC-7F133C21F388}" type="pres">
      <dgm:prSet presAssocID="{5C4BAAD8-4FFA-844E-9D9D-B4C2DAD03541}" presName="composite" presStyleCnt="0"/>
      <dgm:spPr/>
    </dgm:pt>
    <dgm:pt modelId="{F55F7B35-F735-524A-ABB5-F618CDBAAB48}" type="pres">
      <dgm:prSet presAssocID="{5C4BAAD8-4FFA-844E-9D9D-B4C2DAD03541}" presName="rect1" presStyleLbl="bgImgPlace1" presStyleIdx="0" presStyleCnt="3"/>
      <dgm:spPr>
        <a:blipFill rotWithShape="1">
          <a:blip xmlns:r="http://schemas.openxmlformats.org/officeDocument/2006/relationships" r:embed="rId1">
            <a:extLst>
              <a:ext uri="{BEBA8EAE-BF5A-486C-A8C5-ECC9F3942E4B}">
                <a14:imgProps xmlns:a14="http://schemas.microsoft.com/office/drawing/2010/main">
                  <a14:imgLayer r:embed="rId2">
                    <a14:imgEffect>
                      <a14:saturation sat="66000"/>
                    </a14:imgEffect>
                  </a14:imgLayer>
                </a14:imgProps>
              </a:ext>
            </a:extLst>
          </a:blip>
          <a:stretch>
            <a:fillRect/>
          </a:stretch>
        </a:blipFill>
      </dgm:spPr>
    </dgm:pt>
    <dgm:pt modelId="{BBC15D85-C1EB-AF43-B25F-EBEAE357397F}" type="pres">
      <dgm:prSet presAssocID="{5C4BAAD8-4FFA-844E-9D9D-B4C2DAD03541}" presName="wedgeRectCallout1" presStyleLbl="node1" presStyleIdx="0" presStyleCnt="3">
        <dgm:presLayoutVars>
          <dgm:bulletEnabled val="1"/>
        </dgm:presLayoutVars>
      </dgm:prSet>
      <dgm:spPr/>
      <dgm:t>
        <a:bodyPr/>
        <a:lstStyle/>
        <a:p>
          <a:endParaRPr lang="en-US"/>
        </a:p>
      </dgm:t>
    </dgm:pt>
    <dgm:pt modelId="{4F757FDF-1941-E74B-9D0F-70DDA8B1C1B3}" type="pres">
      <dgm:prSet presAssocID="{5C48780A-9FC8-B347-9C05-E3EC712C615A}" presName="sibTrans" presStyleCnt="0"/>
      <dgm:spPr/>
    </dgm:pt>
    <dgm:pt modelId="{ADA65516-C03A-184D-819F-E381F8D41B63}" type="pres">
      <dgm:prSet presAssocID="{51BAEA1A-50F1-D648-BAE2-77CBDED631F3}" presName="composite" presStyleCnt="0"/>
      <dgm:spPr/>
    </dgm:pt>
    <dgm:pt modelId="{B4DD597F-8DF9-8142-81F3-B58EE4010BEA}" type="pres">
      <dgm:prSet presAssocID="{51BAEA1A-50F1-D648-BAE2-77CBDED631F3}" presName="rect1" presStyleLbl="bgImgPlace1" presStyleIdx="1" presStyleCnt="3"/>
      <dgm:spPr>
        <a:blipFill rotWithShape="1">
          <a:blip xmlns:r="http://schemas.openxmlformats.org/officeDocument/2006/relationships" r:embed="rId3">
            <a:extLst>
              <a:ext uri="{BEBA8EAE-BF5A-486C-A8C5-ECC9F3942E4B}">
                <a14:imgProps xmlns:a14="http://schemas.microsoft.com/office/drawing/2010/main">
                  <a14:imgLayer r:embed="rId4">
                    <a14:imgEffect>
                      <a14:saturation sat="66000"/>
                    </a14:imgEffect>
                  </a14:imgLayer>
                </a14:imgProps>
              </a:ext>
            </a:extLst>
          </a:blip>
          <a:stretch>
            <a:fillRect/>
          </a:stretch>
        </a:blipFill>
      </dgm:spPr>
    </dgm:pt>
    <dgm:pt modelId="{564F0709-F179-174B-B0E4-EC6FA4D56904}" type="pres">
      <dgm:prSet presAssocID="{51BAEA1A-50F1-D648-BAE2-77CBDED631F3}" presName="wedgeRectCallout1" presStyleLbl="node1" presStyleIdx="1" presStyleCnt="3">
        <dgm:presLayoutVars>
          <dgm:bulletEnabled val="1"/>
        </dgm:presLayoutVars>
      </dgm:prSet>
      <dgm:spPr/>
      <dgm:t>
        <a:bodyPr/>
        <a:lstStyle/>
        <a:p>
          <a:endParaRPr lang="en-US"/>
        </a:p>
      </dgm:t>
    </dgm:pt>
    <dgm:pt modelId="{9F8AF61D-4BD4-9B4B-B277-C5CA7FF2A6B6}" type="pres">
      <dgm:prSet presAssocID="{7CE4A586-AD4C-9B4F-AA87-7EC76F3ED591}" presName="sibTrans" presStyleCnt="0"/>
      <dgm:spPr/>
    </dgm:pt>
    <dgm:pt modelId="{5C212AD4-BC9A-D548-9A04-4A708ABFCE0F}" type="pres">
      <dgm:prSet presAssocID="{696F9EB8-80AA-FF41-9DD3-C9407E735D48}" presName="composite" presStyleCnt="0"/>
      <dgm:spPr/>
    </dgm:pt>
    <dgm:pt modelId="{CAACCF82-0408-2242-9BEF-277EAD077793}" type="pres">
      <dgm:prSet presAssocID="{696F9EB8-80AA-FF41-9DD3-C9407E735D48}" presName="rect1" presStyleLbl="bgImgPlac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dgm:spPr>
    </dgm:pt>
    <dgm:pt modelId="{F473C410-EBBB-CF49-8B62-4478393C1328}" type="pres">
      <dgm:prSet presAssocID="{696F9EB8-80AA-FF41-9DD3-C9407E735D48}" presName="wedgeRectCallout1" presStyleLbl="node1" presStyleIdx="2" presStyleCnt="3">
        <dgm:presLayoutVars>
          <dgm:bulletEnabled val="1"/>
        </dgm:presLayoutVars>
      </dgm:prSet>
      <dgm:spPr/>
      <dgm:t>
        <a:bodyPr/>
        <a:lstStyle/>
        <a:p>
          <a:endParaRPr lang="en-US"/>
        </a:p>
      </dgm:t>
    </dgm:pt>
  </dgm:ptLst>
  <dgm:cxnLst>
    <dgm:cxn modelId="{9E8910C7-718B-4F42-81BC-CCF8A0714319}" srcId="{397DCA4A-C304-A743-8CBF-12A1A94D55D3}" destId="{51BAEA1A-50F1-D648-BAE2-77CBDED631F3}" srcOrd="1" destOrd="0" parTransId="{5F7D277F-6E3C-A447-9A5F-A185D3ABEE98}" sibTransId="{7CE4A586-AD4C-9B4F-AA87-7EC76F3ED591}"/>
    <dgm:cxn modelId="{7941C278-2EBB-A347-800A-75E694B6F379}" srcId="{397DCA4A-C304-A743-8CBF-12A1A94D55D3}" destId="{696F9EB8-80AA-FF41-9DD3-C9407E735D48}" srcOrd="2" destOrd="0" parTransId="{27968749-77E3-EF4E-831A-EBAEDAE96274}" sibTransId="{F7F4E00E-A72F-A24E-B171-1706C6F44890}"/>
    <dgm:cxn modelId="{32881B22-F4D8-4742-804C-E77046B25B63}" type="presOf" srcId="{397DCA4A-C304-A743-8CBF-12A1A94D55D3}" destId="{7ABB1A9E-F597-124E-BE3F-B63D0208DAB0}" srcOrd="0" destOrd="0" presId="urn:microsoft.com/office/officeart/2008/layout/BendingPictureCaptionList"/>
    <dgm:cxn modelId="{959B3AAB-79BF-EB45-98EE-A6A3F8E6DAC4}" type="presOf" srcId="{5C4BAAD8-4FFA-844E-9D9D-B4C2DAD03541}" destId="{BBC15D85-C1EB-AF43-B25F-EBEAE357397F}" srcOrd="0" destOrd="0" presId="urn:microsoft.com/office/officeart/2008/layout/BendingPictureCaptionList"/>
    <dgm:cxn modelId="{549CE7E3-408B-C24D-BF0F-3F36B42B7312}" srcId="{397DCA4A-C304-A743-8CBF-12A1A94D55D3}" destId="{5C4BAAD8-4FFA-844E-9D9D-B4C2DAD03541}" srcOrd="0" destOrd="0" parTransId="{60E6BB0B-1E96-CD46-9891-A2F8806D42A5}" sibTransId="{5C48780A-9FC8-B347-9C05-E3EC712C615A}"/>
    <dgm:cxn modelId="{C6EC459A-C067-D146-ABE9-9B55AD045DCF}" type="presOf" srcId="{696F9EB8-80AA-FF41-9DD3-C9407E735D48}" destId="{F473C410-EBBB-CF49-8B62-4478393C1328}" srcOrd="0" destOrd="0" presId="urn:microsoft.com/office/officeart/2008/layout/BendingPictureCaptionList"/>
    <dgm:cxn modelId="{0B7A47CB-B830-1144-905D-5A370DDA9212}" type="presOf" srcId="{51BAEA1A-50F1-D648-BAE2-77CBDED631F3}" destId="{564F0709-F179-174B-B0E4-EC6FA4D56904}" srcOrd="0" destOrd="0" presId="urn:microsoft.com/office/officeart/2008/layout/BendingPictureCaptionList"/>
    <dgm:cxn modelId="{D7D21B79-DD67-4241-A5A5-08F64173802E}" type="presParOf" srcId="{7ABB1A9E-F597-124E-BE3F-B63D0208DAB0}" destId="{81F0197F-F86C-5C45-B0FC-7F133C21F388}" srcOrd="0" destOrd="0" presId="urn:microsoft.com/office/officeart/2008/layout/BendingPictureCaptionList"/>
    <dgm:cxn modelId="{677D4474-D883-C249-98C7-F8E07CEF97D6}" type="presParOf" srcId="{81F0197F-F86C-5C45-B0FC-7F133C21F388}" destId="{F55F7B35-F735-524A-ABB5-F618CDBAAB48}" srcOrd="0" destOrd="0" presId="urn:microsoft.com/office/officeart/2008/layout/BendingPictureCaptionList"/>
    <dgm:cxn modelId="{814DA936-58DE-2548-97F5-61EEFCA02942}" type="presParOf" srcId="{81F0197F-F86C-5C45-B0FC-7F133C21F388}" destId="{BBC15D85-C1EB-AF43-B25F-EBEAE357397F}" srcOrd="1" destOrd="0" presId="urn:microsoft.com/office/officeart/2008/layout/BendingPictureCaptionList"/>
    <dgm:cxn modelId="{26BBC701-038B-E14C-906F-36428AFF3E40}" type="presParOf" srcId="{7ABB1A9E-F597-124E-BE3F-B63D0208DAB0}" destId="{4F757FDF-1941-E74B-9D0F-70DDA8B1C1B3}" srcOrd="1" destOrd="0" presId="urn:microsoft.com/office/officeart/2008/layout/BendingPictureCaptionList"/>
    <dgm:cxn modelId="{90056045-6D27-964F-9464-8CFE80BC6AAD}" type="presParOf" srcId="{7ABB1A9E-F597-124E-BE3F-B63D0208DAB0}" destId="{ADA65516-C03A-184D-819F-E381F8D41B63}" srcOrd="2" destOrd="0" presId="urn:microsoft.com/office/officeart/2008/layout/BendingPictureCaptionList"/>
    <dgm:cxn modelId="{E5702C76-B0ED-8A43-B993-4D48485812ED}" type="presParOf" srcId="{ADA65516-C03A-184D-819F-E381F8D41B63}" destId="{B4DD597F-8DF9-8142-81F3-B58EE4010BEA}" srcOrd="0" destOrd="0" presId="urn:microsoft.com/office/officeart/2008/layout/BendingPictureCaptionList"/>
    <dgm:cxn modelId="{87A0F04D-060E-704E-8465-6E5DCF14C576}" type="presParOf" srcId="{ADA65516-C03A-184D-819F-E381F8D41B63}" destId="{564F0709-F179-174B-B0E4-EC6FA4D56904}" srcOrd="1" destOrd="0" presId="urn:microsoft.com/office/officeart/2008/layout/BendingPictureCaptionList"/>
    <dgm:cxn modelId="{A36743E5-6A7C-CC4F-AB00-ECBCB8ECD139}" type="presParOf" srcId="{7ABB1A9E-F597-124E-BE3F-B63D0208DAB0}" destId="{9F8AF61D-4BD4-9B4B-B277-C5CA7FF2A6B6}" srcOrd="3" destOrd="0" presId="urn:microsoft.com/office/officeart/2008/layout/BendingPictureCaptionList"/>
    <dgm:cxn modelId="{34EFE1B0-AC6D-B349-B61A-1EECC76CD9B8}" type="presParOf" srcId="{7ABB1A9E-F597-124E-BE3F-B63D0208DAB0}" destId="{5C212AD4-BC9A-D548-9A04-4A708ABFCE0F}" srcOrd="4" destOrd="0" presId="urn:microsoft.com/office/officeart/2008/layout/BendingPictureCaptionList"/>
    <dgm:cxn modelId="{7891BD44-FAFC-564D-AD46-8D581E81FE05}" type="presParOf" srcId="{5C212AD4-BC9A-D548-9A04-4A708ABFCE0F}" destId="{CAACCF82-0408-2242-9BEF-277EAD077793}" srcOrd="0" destOrd="0" presId="urn:microsoft.com/office/officeart/2008/layout/BendingPictureCaptionList"/>
    <dgm:cxn modelId="{04ECE2A3-42A6-7248-A707-032D39A4B8B1}" type="presParOf" srcId="{5C212AD4-BC9A-D548-9A04-4A708ABFCE0F}" destId="{F473C410-EBBB-CF49-8B62-4478393C1328}"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5FE097-6975-FC4E-9677-3936E0728293}" type="doc">
      <dgm:prSet loTypeId="urn:microsoft.com/office/officeart/2005/8/layout/vProcess5" loCatId="" qsTypeId="urn:microsoft.com/office/officeart/2005/8/quickstyle/simple1" qsCatId="simple" csTypeId="urn:microsoft.com/office/officeart/2005/8/colors/colorful4" csCatId="colorful" phldr="1"/>
      <dgm:spPr/>
    </dgm:pt>
    <dgm:pt modelId="{331ADA4A-3983-8B4F-8037-AE8499A85B44}">
      <dgm:prSet phldrT="[Text]"/>
      <dgm:spPr/>
      <dgm:t>
        <a:bodyPr/>
        <a:lstStyle/>
        <a:p>
          <a:r>
            <a:rPr lang="en-US" dirty="0" smtClean="0"/>
            <a:t>1- Lose weight</a:t>
          </a:r>
          <a:endParaRPr lang="en-US" dirty="0"/>
        </a:p>
      </dgm:t>
    </dgm:pt>
    <dgm:pt modelId="{D7391EDC-B45F-D240-B791-807208E19B0E}" type="parTrans" cxnId="{A45F7E82-5964-3F49-90CE-9BE815014E34}">
      <dgm:prSet/>
      <dgm:spPr/>
      <dgm:t>
        <a:bodyPr/>
        <a:lstStyle/>
        <a:p>
          <a:endParaRPr lang="en-US"/>
        </a:p>
      </dgm:t>
    </dgm:pt>
    <dgm:pt modelId="{335D2D75-0B9B-9A4D-BE19-BF2E63CA8D22}" type="sibTrans" cxnId="{A45F7E82-5964-3F49-90CE-9BE815014E34}">
      <dgm:prSet/>
      <dgm:spPr/>
      <dgm:t>
        <a:bodyPr/>
        <a:lstStyle/>
        <a:p>
          <a:endParaRPr lang="en-US"/>
        </a:p>
      </dgm:t>
    </dgm:pt>
    <dgm:pt modelId="{3D2E6F03-0A50-4641-820F-05A72072CFCB}">
      <dgm:prSet phldrT="[Text]"/>
      <dgm:spPr/>
      <dgm:t>
        <a:bodyPr/>
        <a:lstStyle/>
        <a:p>
          <a:r>
            <a:rPr lang="en-US" dirty="0" smtClean="0"/>
            <a:t>2- Wear flat shoes </a:t>
          </a:r>
          <a:endParaRPr lang="en-US" dirty="0"/>
        </a:p>
      </dgm:t>
    </dgm:pt>
    <dgm:pt modelId="{6D713E43-F0B5-3A4F-A4B5-7E776790C296}" type="parTrans" cxnId="{9DB3938B-0CDE-AB40-A98E-E9E5BD4DE409}">
      <dgm:prSet/>
      <dgm:spPr/>
      <dgm:t>
        <a:bodyPr/>
        <a:lstStyle/>
        <a:p>
          <a:endParaRPr lang="en-US"/>
        </a:p>
      </dgm:t>
    </dgm:pt>
    <dgm:pt modelId="{C41F80E7-1847-B342-A5C9-AC85F612B640}" type="sibTrans" cxnId="{9DB3938B-0CDE-AB40-A98E-E9E5BD4DE409}">
      <dgm:prSet/>
      <dgm:spPr/>
      <dgm:t>
        <a:bodyPr/>
        <a:lstStyle/>
        <a:p>
          <a:endParaRPr lang="en-US"/>
        </a:p>
      </dgm:t>
    </dgm:pt>
    <dgm:pt modelId="{EBF2D2E6-D2C3-4A4A-98BA-7B2230AE615A}">
      <dgm:prSet phldrT="[Text]"/>
      <dgm:spPr/>
      <dgm:t>
        <a:bodyPr/>
        <a:lstStyle/>
        <a:p>
          <a:r>
            <a:rPr lang="en-US" dirty="0" smtClean="0"/>
            <a:t>3- Avoid sudden movements which can cause muscle strain</a:t>
          </a:r>
          <a:endParaRPr lang="en-US" dirty="0"/>
        </a:p>
      </dgm:t>
    </dgm:pt>
    <dgm:pt modelId="{A8366B6D-B640-2442-B37B-65613AF5E95A}" type="parTrans" cxnId="{165D9679-B69F-534B-B650-C6F76A7C3140}">
      <dgm:prSet/>
      <dgm:spPr/>
      <dgm:t>
        <a:bodyPr/>
        <a:lstStyle/>
        <a:p>
          <a:endParaRPr lang="en-US"/>
        </a:p>
      </dgm:t>
    </dgm:pt>
    <dgm:pt modelId="{C647C40D-6779-0F43-8ED8-6A978CEE5BC1}" type="sibTrans" cxnId="{165D9679-B69F-534B-B650-C6F76A7C3140}">
      <dgm:prSet/>
      <dgm:spPr/>
      <dgm:t>
        <a:bodyPr/>
        <a:lstStyle/>
        <a:p>
          <a:endParaRPr lang="en-US"/>
        </a:p>
      </dgm:t>
    </dgm:pt>
    <dgm:pt modelId="{DF4BDA17-8804-B04C-AF66-4A2C41622398}">
      <dgm:prSet/>
      <dgm:spPr/>
      <dgm:t>
        <a:bodyPr/>
        <a:lstStyle/>
        <a:p>
          <a:r>
            <a:rPr lang="en-US" dirty="0" smtClean="0"/>
            <a:t>4- Try to reduce any stress, anxiety and tension</a:t>
          </a:r>
          <a:endParaRPr lang="en-US" dirty="0"/>
        </a:p>
      </dgm:t>
    </dgm:pt>
    <dgm:pt modelId="{DB5F57E6-3B03-6D47-A4BD-BD5FE5E3AF2C}" type="parTrans" cxnId="{32D7C278-8C86-E549-9D82-DE877751D3EE}">
      <dgm:prSet/>
      <dgm:spPr/>
      <dgm:t>
        <a:bodyPr/>
        <a:lstStyle/>
        <a:p>
          <a:endParaRPr lang="en-US"/>
        </a:p>
      </dgm:t>
    </dgm:pt>
    <dgm:pt modelId="{1AE6F26C-F6F8-BD46-910E-3AE925F3A8D1}" type="sibTrans" cxnId="{32D7C278-8C86-E549-9D82-DE877751D3EE}">
      <dgm:prSet/>
      <dgm:spPr/>
      <dgm:t>
        <a:bodyPr/>
        <a:lstStyle/>
        <a:p>
          <a:endParaRPr lang="en-US"/>
        </a:p>
      </dgm:t>
    </dgm:pt>
    <dgm:pt modelId="{7F6BBA54-1EF7-764A-98CF-ED3B0EDC8B56}">
      <dgm:prSet/>
      <dgm:spPr/>
      <dgm:t>
        <a:bodyPr/>
        <a:lstStyle/>
        <a:p>
          <a:pPr rtl="0"/>
          <a:r>
            <a:rPr lang="en-US" dirty="0" smtClean="0"/>
            <a:t>5- Read more about recognizing and managing stress</a:t>
          </a:r>
          <a:endParaRPr lang="en-US" dirty="0"/>
        </a:p>
      </dgm:t>
    </dgm:pt>
    <dgm:pt modelId="{F038AAE3-A307-A149-827B-6D4CE141AA45}" type="parTrans" cxnId="{0D214B6D-649C-474A-9D01-81950D3D15C2}">
      <dgm:prSet/>
      <dgm:spPr/>
      <dgm:t>
        <a:bodyPr/>
        <a:lstStyle/>
        <a:p>
          <a:endParaRPr lang="en-US"/>
        </a:p>
      </dgm:t>
    </dgm:pt>
    <dgm:pt modelId="{89D1D08A-5793-364F-87E7-5835B33EBF9D}" type="sibTrans" cxnId="{0D214B6D-649C-474A-9D01-81950D3D15C2}">
      <dgm:prSet/>
      <dgm:spPr/>
      <dgm:t>
        <a:bodyPr/>
        <a:lstStyle/>
        <a:p>
          <a:endParaRPr lang="en-US"/>
        </a:p>
      </dgm:t>
    </dgm:pt>
    <dgm:pt modelId="{F9F6D12D-616C-974D-A559-51936D0C0BDA}" type="pres">
      <dgm:prSet presAssocID="{B95FE097-6975-FC4E-9677-3936E0728293}" presName="outerComposite" presStyleCnt="0">
        <dgm:presLayoutVars>
          <dgm:chMax val="5"/>
          <dgm:dir/>
          <dgm:resizeHandles val="exact"/>
        </dgm:presLayoutVars>
      </dgm:prSet>
      <dgm:spPr/>
    </dgm:pt>
    <dgm:pt modelId="{82FAA934-7E45-9542-B05B-1C239D68AF9F}" type="pres">
      <dgm:prSet presAssocID="{B95FE097-6975-FC4E-9677-3936E0728293}" presName="dummyMaxCanvas" presStyleCnt="0">
        <dgm:presLayoutVars/>
      </dgm:prSet>
      <dgm:spPr/>
    </dgm:pt>
    <dgm:pt modelId="{DD475F6F-2271-3242-A096-C6253C3031DA}" type="pres">
      <dgm:prSet presAssocID="{B95FE097-6975-FC4E-9677-3936E0728293}" presName="FiveNodes_1" presStyleLbl="node1" presStyleIdx="0" presStyleCnt="5">
        <dgm:presLayoutVars>
          <dgm:bulletEnabled val="1"/>
        </dgm:presLayoutVars>
      </dgm:prSet>
      <dgm:spPr/>
      <dgm:t>
        <a:bodyPr/>
        <a:lstStyle/>
        <a:p>
          <a:endParaRPr lang="en-US"/>
        </a:p>
      </dgm:t>
    </dgm:pt>
    <dgm:pt modelId="{E446CEA6-01EA-1147-9B72-9C602A752066}" type="pres">
      <dgm:prSet presAssocID="{B95FE097-6975-FC4E-9677-3936E0728293}" presName="FiveNodes_2" presStyleLbl="node1" presStyleIdx="1" presStyleCnt="5">
        <dgm:presLayoutVars>
          <dgm:bulletEnabled val="1"/>
        </dgm:presLayoutVars>
      </dgm:prSet>
      <dgm:spPr/>
      <dgm:t>
        <a:bodyPr/>
        <a:lstStyle/>
        <a:p>
          <a:endParaRPr lang="en-US"/>
        </a:p>
      </dgm:t>
    </dgm:pt>
    <dgm:pt modelId="{09B1BB01-7C1A-7C42-A990-24EC560913F6}" type="pres">
      <dgm:prSet presAssocID="{B95FE097-6975-FC4E-9677-3936E0728293}" presName="FiveNodes_3" presStyleLbl="node1" presStyleIdx="2" presStyleCnt="5">
        <dgm:presLayoutVars>
          <dgm:bulletEnabled val="1"/>
        </dgm:presLayoutVars>
      </dgm:prSet>
      <dgm:spPr/>
      <dgm:t>
        <a:bodyPr/>
        <a:lstStyle/>
        <a:p>
          <a:endParaRPr lang="en-US"/>
        </a:p>
      </dgm:t>
    </dgm:pt>
    <dgm:pt modelId="{33A0F8E9-3FBC-E24E-AFEA-E36F9C58FFBF}" type="pres">
      <dgm:prSet presAssocID="{B95FE097-6975-FC4E-9677-3936E0728293}" presName="FiveNodes_4" presStyleLbl="node1" presStyleIdx="3" presStyleCnt="5">
        <dgm:presLayoutVars>
          <dgm:bulletEnabled val="1"/>
        </dgm:presLayoutVars>
      </dgm:prSet>
      <dgm:spPr/>
      <dgm:t>
        <a:bodyPr/>
        <a:lstStyle/>
        <a:p>
          <a:endParaRPr lang="en-US"/>
        </a:p>
      </dgm:t>
    </dgm:pt>
    <dgm:pt modelId="{53C05986-6FC4-FE4F-941B-3EA8D0A86BB4}" type="pres">
      <dgm:prSet presAssocID="{B95FE097-6975-FC4E-9677-3936E0728293}" presName="FiveNodes_5" presStyleLbl="node1" presStyleIdx="4" presStyleCnt="5">
        <dgm:presLayoutVars>
          <dgm:bulletEnabled val="1"/>
        </dgm:presLayoutVars>
      </dgm:prSet>
      <dgm:spPr/>
      <dgm:t>
        <a:bodyPr/>
        <a:lstStyle/>
        <a:p>
          <a:endParaRPr lang="en-US"/>
        </a:p>
      </dgm:t>
    </dgm:pt>
    <dgm:pt modelId="{B737E89B-88AD-C649-9AB3-A8E2F440BD7A}" type="pres">
      <dgm:prSet presAssocID="{B95FE097-6975-FC4E-9677-3936E0728293}" presName="FiveConn_1-2" presStyleLbl="fgAccFollowNode1" presStyleIdx="0" presStyleCnt="4">
        <dgm:presLayoutVars>
          <dgm:bulletEnabled val="1"/>
        </dgm:presLayoutVars>
      </dgm:prSet>
      <dgm:spPr/>
      <dgm:t>
        <a:bodyPr/>
        <a:lstStyle/>
        <a:p>
          <a:endParaRPr lang="en-US"/>
        </a:p>
      </dgm:t>
    </dgm:pt>
    <dgm:pt modelId="{EC3A3B67-3FEB-7949-845F-52D1AFFBD01D}" type="pres">
      <dgm:prSet presAssocID="{B95FE097-6975-FC4E-9677-3936E0728293}" presName="FiveConn_2-3" presStyleLbl="fgAccFollowNode1" presStyleIdx="1" presStyleCnt="4">
        <dgm:presLayoutVars>
          <dgm:bulletEnabled val="1"/>
        </dgm:presLayoutVars>
      </dgm:prSet>
      <dgm:spPr/>
      <dgm:t>
        <a:bodyPr/>
        <a:lstStyle/>
        <a:p>
          <a:endParaRPr lang="en-US"/>
        </a:p>
      </dgm:t>
    </dgm:pt>
    <dgm:pt modelId="{7BEFD5B1-ED4A-7447-888F-A8C256E4427E}" type="pres">
      <dgm:prSet presAssocID="{B95FE097-6975-FC4E-9677-3936E0728293}" presName="FiveConn_3-4" presStyleLbl="fgAccFollowNode1" presStyleIdx="2" presStyleCnt="4">
        <dgm:presLayoutVars>
          <dgm:bulletEnabled val="1"/>
        </dgm:presLayoutVars>
      </dgm:prSet>
      <dgm:spPr/>
      <dgm:t>
        <a:bodyPr/>
        <a:lstStyle/>
        <a:p>
          <a:endParaRPr lang="en-US"/>
        </a:p>
      </dgm:t>
    </dgm:pt>
    <dgm:pt modelId="{A8DEB3ED-9DCE-6247-AC5A-5927D07A18C2}" type="pres">
      <dgm:prSet presAssocID="{B95FE097-6975-FC4E-9677-3936E0728293}" presName="FiveConn_4-5" presStyleLbl="fgAccFollowNode1" presStyleIdx="3" presStyleCnt="4">
        <dgm:presLayoutVars>
          <dgm:bulletEnabled val="1"/>
        </dgm:presLayoutVars>
      </dgm:prSet>
      <dgm:spPr/>
      <dgm:t>
        <a:bodyPr/>
        <a:lstStyle/>
        <a:p>
          <a:endParaRPr lang="en-US"/>
        </a:p>
      </dgm:t>
    </dgm:pt>
    <dgm:pt modelId="{2361891C-4FC3-7445-A265-E1F6567CB3F9}" type="pres">
      <dgm:prSet presAssocID="{B95FE097-6975-FC4E-9677-3936E0728293}" presName="FiveNodes_1_text" presStyleLbl="node1" presStyleIdx="4" presStyleCnt="5">
        <dgm:presLayoutVars>
          <dgm:bulletEnabled val="1"/>
        </dgm:presLayoutVars>
      </dgm:prSet>
      <dgm:spPr/>
      <dgm:t>
        <a:bodyPr/>
        <a:lstStyle/>
        <a:p>
          <a:endParaRPr lang="en-US"/>
        </a:p>
      </dgm:t>
    </dgm:pt>
    <dgm:pt modelId="{41A5C823-F6B3-2648-933C-76F65E7B5BAC}" type="pres">
      <dgm:prSet presAssocID="{B95FE097-6975-FC4E-9677-3936E0728293}" presName="FiveNodes_2_text" presStyleLbl="node1" presStyleIdx="4" presStyleCnt="5">
        <dgm:presLayoutVars>
          <dgm:bulletEnabled val="1"/>
        </dgm:presLayoutVars>
      </dgm:prSet>
      <dgm:spPr/>
      <dgm:t>
        <a:bodyPr/>
        <a:lstStyle/>
        <a:p>
          <a:endParaRPr lang="en-US"/>
        </a:p>
      </dgm:t>
    </dgm:pt>
    <dgm:pt modelId="{402C7339-608D-154A-8DC9-CC5A245DBD3A}" type="pres">
      <dgm:prSet presAssocID="{B95FE097-6975-FC4E-9677-3936E0728293}" presName="FiveNodes_3_text" presStyleLbl="node1" presStyleIdx="4" presStyleCnt="5">
        <dgm:presLayoutVars>
          <dgm:bulletEnabled val="1"/>
        </dgm:presLayoutVars>
      </dgm:prSet>
      <dgm:spPr/>
      <dgm:t>
        <a:bodyPr/>
        <a:lstStyle/>
        <a:p>
          <a:endParaRPr lang="en-US"/>
        </a:p>
      </dgm:t>
    </dgm:pt>
    <dgm:pt modelId="{06C7AC10-02A7-C04E-AFC4-088D6594C7E8}" type="pres">
      <dgm:prSet presAssocID="{B95FE097-6975-FC4E-9677-3936E0728293}" presName="FiveNodes_4_text" presStyleLbl="node1" presStyleIdx="4" presStyleCnt="5">
        <dgm:presLayoutVars>
          <dgm:bulletEnabled val="1"/>
        </dgm:presLayoutVars>
      </dgm:prSet>
      <dgm:spPr/>
      <dgm:t>
        <a:bodyPr/>
        <a:lstStyle/>
        <a:p>
          <a:endParaRPr lang="en-US"/>
        </a:p>
      </dgm:t>
    </dgm:pt>
    <dgm:pt modelId="{07816DCA-5E27-D040-962E-E4C9DDC70E9F}" type="pres">
      <dgm:prSet presAssocID="{B95FE097-6975-FC4E-9677-3936E0728293}" presName="FiveNodes_5_text" presStyleLbl="node1" presStyleIdx="4" presStyleCnt="5">
        <dgm:presLayoutVars>
          <dgm:bulletEnabled val="1"/>
        </dgm:presLayoutVars>
      </dgm:prSet>
      <dgm:spPr/>
      <dgm:t>
        <a:bodyPr/>
        <a:lstStyle/>
        <a:p>
          <a:endParaRPr lang="en-US"/>
        </a:p>
      </dgm:t>
    </dgm:pt>
  </dgm:ptLst>
  <dgm:cxnLst>
    <dgm:cxn modelId="{47F5A6B2-F4BB-B541-A13E-DBD725C2B9B9}" type="presOf" srcId="{7F6BBA54-1EF7-764A-98CF-ED3B0EDC8B56}" destId="{07816DCA-5E27-D040-962E-E4C9DDC70E9F}" srcOrd="1" destOrd="0" presId="urn:microsoft.com/office/officeart/2005/8/layout/vProcess5"/>
    <dgm:cxn modelId="{90F451D3-CABF-D14B-BA72-2EAAB7D07B73}" type="presOf" srcId="{DF4BDA17-8804-B04C-AF66-4A2C41622398}" destId="{33A0F8E9-3FBC-E24E-AFEA-E36F9C58FFBF}" srcOrd="0" destOrd="0" presId="urn:microsoft.com/office/officeart/2005/8/layout/vProcess5"/>
    <dgm:cxn modelId="{925D4522-8EE1-B24F-849C-41B5AF8938F1}" type="presOf" srcId="{B95FE097-6975-FC4E-9677-3936E0728293}" destId="{F9F6D12D-616C-974D-A559-51936D0C0BDA}" srcOrd="0" destOrd="0" presId="urn:microsoft.com/office/officeart/2005/8/layout/vProcess5"/>
    <dgm:cxn modelId="{3D447BA5-E9C0-A646-B6F0-7278B5ED3B71}" type="presOf" srcId="{1AE6F26C-F6F8-BD46-910E-3AE925F3A8D1}" destId="{A8DEB3ED-9DCE-6247-AC5A-5927D07A18C2}" srcOrd="0" destOrd="0" presId="urn:microsoft.com/office/officeart/2005/8/layout/vProcess5"/>
    <dgm:cxn modelId="{4FB1869A-8C17-A54B-9AE6-4147E4710306}" type="presOf" srcId="{EBF2D2E6-D2C3-4A4A-98BA-7B2230AE615A}" destId="{09B1BB01-7C1A-7C42-A990-24EC560913F6}" srcOrd="0" destOrd="0" presId="urn:microsoft.com/office/officeart/2005/8/layout/vProcess5"/>
    <dgm:cxn modelId="{11211F77-1B27-5241-83D7-E49EBA823318}" type="presOf" srcId="{EBF2D2E6-D2C3-4A4A-98BA-7B2230AE615A}" destId="{402C7339-608D-154A-8DC9-CC5A245DBD3A}" srcOrd="1" destOrd="0" presId="urn:microsoft.com/office/officeart/2005/8/layout/vProcess5"/>
    <dgm:cxn modelId="{85566E07-CCEA-A448-BE55-4E41C6BF0F6F}" type="presOf" srcId="{C41F80E7-1847-B342-A5C9-AC85F612B640}" destId="{EC3A3B67-3FEB-7949-845F-52D1AFFBD01D}" srcOrd="0" destOrd="0" presId="urn:microsoft.com/office/officeart/2005/8/layout/vProcess5"/>
    <dgm:cxn modelId="{6FFC2FCB-44A0-AF4D-9342-B53ECE344569}" type="presOf" srcId="{DF4BDA17-8804-B04C-AF66-4A2C41622398}" destId="{06C7AC10-02A7-C04E-AFC4-088D6594C7E8}" srcOrd="1" destOrd="0" presId="urn:microsoft.com/office/officeart/2005/8/layout/vProcess5"/>
    <dgm:cxn modelId="{45F03F78-C767-B943-B978-91C27AC06447}" type="presOf" srcId="{331ADA4A-3983-8B4F-8037-AE8499A85B44}" destId="{DD475F6F-2271-3242-A096-C6253C3031DA}" srcOrd="0" destOrd="0" presId="urn:microsoft.com/office/officeart/2005/8/layout/vProcess5"/>
    <dgm:cxn modelId="{165D9679-B69F-534B-B650-C6F76A7C3140}" srcId="{B95FE097-6975-FC4E-9677-3936E0728293}" destId="{EBF2D2E6-D2C3-4A4A-98BA-7B2230AE615A}" srcOrd="2" destOrd="0" parTransId="{A8366B6D-B640-2442-B37B-65613AF5E95A}" sibTransId="{C647C40D-6779-0F43-8ED8-6A978CEE5BC1}"/>
    <dgm:cxn modelId="{F8F5BCEC-34AF-B644-A747-A1E8788FB46D}" type="presOf" srcId="{7F6BBA54-1EF7-764A-98CF-ED3B0EDC8B56}" destId="{53C05986-6FC4-FE4F-941B-3EA8D0A86BB4}" srcOrd="0" destOrd="0" presId="urn:microsoft.com/office/officeart/2005/8/layout/vProcess5"/>
    <dgm:cxn modelId="{32D7C278-8C86-E549-9D82-DE877751D3EE}" srcId="{B95FE097-6975-FC4E-9677-3936E0728293}" destId="{DF4BDA17-8804-B04C-AF66-4A2C41622398}" srcOrd="3" destOrd="0" parTransId="{DB5F57E6-3B03-6D47-A4BD-BD5FE5E3AF2C}" sibTransId="{1AE6F26C-F6F8-BD46-910E-3AE925F3A8D1}"/>
    <dgm:cxn modelId="{A45F7E82-5964-3F49-90CE-9BE815014E34}" srcId="{B95FE097-6975-FC4E-9677-3936E0728293}" destId="{331ADA4A-3983-8B4F-8037-AE8499A85B44}" srcOrd="0" destOrd="0" parTransId="{D7391EDC-B45F-D240-B791-807208E19B0E}" sibTransId="{335D2D75-0B9B-9A4D-BE19-BF2E63CA8D22}"/>
    <dgm:cxn modelId="{CDCFFEE4-8003-AF4C-979C-01F34AD351B3}" type="presOf" srcId="{335D2D75-0B9B-9A4D-BE19-BF2E63CA8D22}" destId="{B737E89B-88AD-C649-9AB3-A8E2F440BD7A}" srcOrd="0" destOrd="0" presId="urn:microsoft.com/office/officeart/2005/8/layout/vProcess5"/>
    <dgm:cxn modelId="{9727B1E7-3282-2D4C-AD20-74E192A86EF1}" type="presOf" srcId="{331ADA4A-3983-8B4F-8037-AE8499A85B44}" destId="{2361891C-4FC3-7445-A265-E1F6567CB3F9}" srcOrd="1" destOrd="0" presId="urn:microsoft.com/office/officeart/2005/8/layout/vProcess5"/>
    <dgm:cxn modelId="{0D214B6D-649C-474A-9D01-81950D3D15C2}" srcId="{B95FE097-6975-FC4E-9677-3936E0728293}" destId="{7F6BBA54-1EF7-764A-98CF-ED3B0EDC8B56}" srcOrd="4" destOrd="0" parTransId="{F038AAE3-A307-A149-827B-6D4CE141AA45}" sibTransId="{89D1D08A-5793-364F-87E7-5835B33EBF9D}"/>
    <dgm:cxn modelId="{14A1B8AE-E2BC-1444-8C93-13FB2E8C5E22}" type="presOf" srcId="{3D2E6F03-0A50-4641-820F-05A72072CFCB}" destId="{41A5C823-F6B3-2648-933C-76F65E7B5BAC}" srcOrd="1" destOrd="0" presId="urn:microsoft.com/office/officeart/2005/8/layout/vProcess5"/>
    <dgm:cxn modelId="{6911FDEC-F6B7-694F-96A5-D14F0544F9FB}" type="presOf" srcId="{3D2E6F03-0A50-4641-820F-05A72072CFCB}" destId="{E446CEA6-01EA-1147-9B72-9C602A752066}" srcOrd="0" destOrd="0" presId="urn:microsoft.com/office/officeart/2005/8/layout/vProcess5"/>
    <dgm:cxn modelId="{733DFF67-C4A3-7A4F-BC3B-0EEF05007165}" type="presOf" srcId="{C647C40D-6779-0F43-8ED8-6A978CEE5BC1}" destId="{7BEFD5B1-ED4A-7447-888F-A8C256E4427E}" srcOrd="0" destOrd="0" presId="urn:microsoft.com/office/officeart/2005/8/layout/vProcess5"/>
    <dgm:cxn modelId="{9DB3938B-0CDE-AB40-A98E-E9E5BD4DE409}" srcId="{B95FE097-6975-FC4E-9677-3936E0728293}" destId="{3D2E6F03-0A50-4641-820F-05A72072CFCB}" srcOrd="1" destOrd="0" parTransId="{6D713E43-F0B5-3A4F-A4B5-7E776790C296}" sibTransId="{C41F80E7-1847-B342-A5C9-AC85F612B640}"/>
    <dgm:cxn modelId="{CA8F2904-99F2-024B-BB67-92D5AF9AC320}" type="presParOf" srcId="{F9F6D12D-616C-974D-A559-51936D0C0BDA}" destId="{82FAA934-7E45-9542-B05B-1C239D68AF9F}" srcOrd="0" destOrd="0" presId="urn:microsoft.com/office/officeart/2005/8/layout/vProcess5"/>
    <dgm:cxn modelId="{746C37E5-EEE6-8442-9C0D-60652276D8FE}" type="presParOf" srcId="{F9F6D12D-616C-974D-A559-51936D0C0BDA}" destId="{DD475F6F-2271-3242-A096-C6253C3031DA}" srcOrd="1" destOrd="0" presId="urn:microsoft.com/office/officeart/2005/8/layout/vProcess5"/>
    <dgm:cxn modelId="{8100C5A1-80EB-E54C-82E2-41A21E95C5BA}" type="presParOf" srcId="{F9F6D12D-616C-974D-A559-51936D0C0BDA}" destId="{E446CEA6-01EA-1147-9B72-9C602A752066}" srcOrd="2" destOrd="0" presId="urn:microsoft.com/office/officeart/2005/8/layout/vProcess5"/>
    <dgm:cxn modelId="{03099397-14BC-9D44-A92F-189F371BC828}" type="presParOf" srcId="{F9F6D12D-616C-974D-A559-51936D0C0BDA}" destId="{09B1BB01-7C1A-7C42-A990-24EC560913F6}" srcOrd="3" destOrd="0" presId="urn:microsoft.com/office/officeart/2005/8/layout/vProcess5"/>
    <dgm:cxn modelId="{02EC1BD1-D0D2-8F4C-9CB3-544D0A74E92C}" type="presParOf" srcId="{F9F6D12D-616C-974D-A559-51936D0C0BDA}" destId="{33A0F8E9-3FBC-E24E-AFEA-E36F9C58FFBF}" srcOrd="4" destOrd="0" presId="urn:microsoft.com/office/officeart/2005/8/layout/vProcess5"/>
    <dgm:cxn modelId="{08EEE5DB-5688-2644-B3A9-D72F5214E887}" type="presParOf" srcId="{F9F6D12D-616C-974D-A559-51936D0C0BDA}" destId="{53C05986-6FC4-FE4F-941B-3EA8D0A86BB4}" srcOrd="5" destOrd="0" presId="urn:microsoft.com/office/officeart/2005/8/layout/vProcess5"/>
    <dgm:cxn modelId="{46D1C667-7D46-824B-B390-0F4DF2824B47}" type="presParOf" srcId="{F9F6D12D-616C-974D-A559-51936D0C0BDA}" destId="{B737E89B-88AD-C649-9AB3-A8E2F440BD7A}" srcOrd="6" destOrd="0" presId="urn:microsoft.com/office/officeart/2005/8/layout/vProcess5"/>
    <dgm:cxn modelId="{2AE814B0-0A92-4046-AA87-33ACA3675D48}" type="presParOf" srcId="{F9F6D12D-616C-974D-A559-51936D0C0BDA}" destId="{EC3A3B67-3FEB-7949-845F-52D1AFFBD01D}" srcOrd="7" destOrd="0" presId="urn:microsoft.com/office/officeart/2005/8/layout/vProcess5"/>
    <dgm:cxn modelId="{EC71863E-7CBC-024A-B7CD-70D1944E7D8A}" type="presParOf" srcId="{F9F6D12D-616C-974D-A559-51936D0C0BDA}" destId="{7BEFD5B1-ED4A-7447-888F-A8C256E4427E}" srcOrd="8" destOrd="0" presId="urn:microsoft.com/office/officeart/2005/8/layout/vProcess5"/>
    <dgm:cxn modelId="{8E414647-16FF-354E-8279-FA4C2EA030E0}" type="presParOf" srcId="{F9F6D12D-616C-974D-A559-51936D0C0BDA}" destId="{A8DEB3ED-9DCE-6247-AC5A-5927D07A18C2}" srcOrd="9" destOrd="0" presId="urn:microsoft.com/office/officeart/2005/8/layout/vProcess5"/>
    <dgm:cxn modelId="{640F90C6-74C1-6045-9482-6C9925A974BF}" type="presParOf" srcId="{F9F6D12D-616C-974D-A559-51936D0C0BDA}" destId="{2361891C-4FC3-7445-A265-E1F6567CB3F9}" srcOrd="10" destOrd="0" presId="urn:microsoft.com/office/officeart/2005/8/layout/vProcess5"/>
    <dgm:cxn modelId="{0D693CD2-4971-BE45-BC94-DA07ACE083C4}" type="presParOf" srcId="{F9F6D12D-616C-974D-A559-51936D0C0BDA}" destId="{41A5C823-F6B3-2648-933C-76F65E7B5BAC}" srcOrd="11" destOrd="0" presId="urn:microsoft.com/office/officeart/2005/8/layout/vProcess5"/>
    <dgm:cxn modelId="{65516A8E-6460-1147-A885-D805754AB3B8}" type="presParOf" srcId="{F9F6D12D-616C-974D-A559-51936D0C0BDA}" destId="{402C7339-608D-154A-8DC9-CC5A245DBD3A}" srcOrd="12" destOrd="0" presId="urn:microsoft.com/office/officeart/2005/8/layout/vProcess5"/>
    <dgm:cxn modelId="{5951667B-D050-2E45-BB8F-1BD8692CF3FB}" type="presParOf" srcId="{F9F6D12D-616C-974D-A559-51936D0C0BDA}" destId="{06C7AC10-02A7-C04E-AFC4-088D6594C7E8}" srcOrd="13" destOrd="0" presId="urn:microsoft.com/office/officeart/2005/8/layout/vProcess5"/>
    <dgm:cxn modelId="{A2C33F97-540C-BA41-9F4D-68812188C3C1}" type="presParOf" srcId="{F9F6D12D-616C-974D-A559-51936D0C0BDA}" destId="{07816DCA-5E27-D040-962E-E4C9DDC70E9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5FE097-6975-FC4E-9677-3936E0728293}" type="doc">
      <dgm:prSet loTypeId="urn:microsoft.com/office/officeart/2008/layout/CaptionedPictures" loCatId="" qsTypeId="urn:microsoft.com/office/officeart/2005/8/quickstyle/simple4" qsCatId="simple" csTypeId="urn:microsoft.com/office/officeart/2005/8/colors/accent1_2" csCatId="accent1" phldr="1"/>
      <dgm:spPr/>
    </dgm:pt>
    <dgm:pt modelId="{5F2E5139-8F9C-5447-896B-9A07DF6F6ADC}">
      <dgm:prSet/>
      <dgm:spPr/>
      <dgm:t>
        <a:bodyPr/>
        <a:lstStyle/>
        <a:p>
          <a:pPr rtl="0"/>
          <a:r>
            <a:rPr lang="en-US" b="1" dirty="0" smtClean="0"/>
            <a:t>Posture and Standing: </a:t>
          </a:r>
          <a:endParaRPr lang="en-US" dirty="0"/>
        </a:p>
      </dgm:t>
    </dgm:pt>
    <dgm:pt modelId="{F3087AE2-0731-B74F-A60F-BE7CE2D224C4}" type="parTrans" cxnId="{18A4973B-5CC3-604F-9B73-E3D2E13B91D7}">
      <dgm:prSet/>
      <dgm:spPr/>
      <dgm:t>
        <a:bodyPr/>
        <a:lstStyle/>
        <a:p>
          <a:endParaRPr lang="en-US"/>
        </a:p>
      </dgm:t>
    </dgm:pt>
    <dgm:pt modelId="{22073BFB-E614-A04C-86E2-34B0999D03E6}" type="sibTrans" cxnId="{18A4973B-5CC3-604F-9B73-E3D2E13B91D7}">
      <dgm:prSet/>
      <dgm:spPr/>
      <dgm:t>
        <a:bodyPr/>
        <a:lstStyle/>
        <a:p>
          <a:endParaRPr lang="en-US"/>
        </a:p>
      </dgm:t>
    </dgm:pt>
    <dgm:pt modelId="{826AF6A1-28A7-0346-A32F-A971180CD88E}">
      <dgm:prSet/>
      <dgm:spPr/>
      <dgm:t>
        <a:bodyPr/>
        <a:lstStyle/>
        <a:p>
          <a:pPr rtl="0"/>
          <a:r>
            <a:rPr lang="en-US" b="1" dirty="0" smtClean="0"/>
            <a:t>Sleeping: </a:t>
          </a:r>
          <a:endParaRPr lang="en-US" dirty="0"/>
        </a:p>
      </dgm:t>
    </dgm:pt>
    <dgm:pt modelId="{F8E15AC3-DAF7-864E-91BA-066A97A98535}" type="parTrans" cxnId="{17C65F80-0A0D-D54E-974E-AF031C41482C}">
      <dgm:prSet/>
      <dgm:spPr/>
      <dgm:t>
        <a:bodyPr/>
        <a:lstStyle/>
        <a:p>
          <a:endParaRPr lang="en-US"/>
        </a:p>
      </dgm:t>
    </dgm:pt>
    <dgm:pt modelId="{56042B26-7371-2A4A-9D0F-684983350432}" type="sibTrans" cxnId="{17C65F80-0A0D-D54E-974E-AF031C41482C}">
      <dgm:prSet/>
      <dgm:spPr/>
      <dgm:t>
        <a:bodyPr/>
        <a:lstStyle/>
        <a:p>
          <a:endParaRPr lang="en-US"/>
        </a:p>
      </dgm:t>
    </dgm:pt>
    <dgm:pt modelId="{2A397BB7-A94C-2941-88D3-299414F347F2}">
      <dgm:prSet/>
      <dgm:spPr/>
      <dgm:t>
        <a:bodyPr/>
        <a:lstStyle/>
        <a:p>
          <a:r>
            <a:rPr lang="en-US" b="1" dirty="0" smtClean="0"/>
            <a:t>Sitting</a:t>
          </a:r>
          <a:endParaRPr lang="en-US" dirty="0"/>
        </a:p>
      </dgm:t>
    </dgm:pt>
    <dgm:pt modelId="{2DF59462-55A8-4049-A868-B16FBF9D8B47}" type="parTrans" cxnId="{95AF600F-9561-7944-B394-D1A2AE5FA6D9}">
      <dgm:prSet/>
      <dgm:spPr/>
      <dgm:t>
        <a:bodyPr/>
        <a:lstStyle/>
        <a:p>
          <a:endParaRPr lang="en-US"/>
        </a:p>
      </dgm:t>
    </dgm:pt>
    <dgm:pt modelId="{4712B5D9-5E8B-AA48-A836-A181681331E9}" type="sibTrans" cxnId="{95AF600F-9561-7944-B394-D1A2AE5FA6D9}">
      <dgm:prSet/>
      <dgm:spPr/>
      <dgm:t>
        <a:bodyPr/>
        <a:lstStyle/>
        <a:p>
          <a:endParaRPr lang="en-US"/>
        </a:p>
      </dgm:t>
    </dgm:pt>
    <dgm:pt modelId="{AE3CB84B-8167-3A4E-B465-00F8868856B9}">
      <dgm:prSet/>
      <dgm:spPr/>
      <dgm:t>
        <a:bodyPr/>
        <a:lstStyle/>
        <a:p>
          <a:pPr rtl="0"/>
          <a:r>
            <a:rPr lang="en-US" b="1" dirty="0" smtClean="0"/>
            <a:t>Lifting and carrying</a:t>
          </a:r>
          <a:endParaRPr lang="en-US" dirty="0"/>
        </a:p>
      </dgm:t>
    </dgm:pt>
    <dgm:pt modelId="{340458E0-F065-2E45-8F3E-3E490743467D}" type="parTrans" cxnId="{D983E50A-F226-F841-8B03-1EFF7B0E68B4}">
      <dgm:prSet/>
      <dgm:spPr/>
      <dgm:t>
        <a:bodyPr/>
        <a:lstStyle/>
        <a:p>
          <a:endParaRPr lang="en-US"/>
        </a:p>
      </dgm:t>
    </dgm:pt>
    <dgm:pt modelId="{2FD10431-D87B-7D49-980E-18F5255FB014}" type="sibTrans" cxnId="{D983E50A-F226-F841-8B03-1EFF7B0E68B4}">
      <dgm:prSet/>
      <dgm:spPr/>
      <dgm:t>
        <a:bodyPr/>
        <a:lstStyle/>
        <a:p>
          <a:endParaRPr lang="en-US"/>
        </a:p>
      </dgm:t>
    </dgm:pt>
    <dgm:pt modelId="{087C714A-6054-CD46-B677-9A302660FBE8}">
      <dgm:prSet/>
      <dgm:spPr/>
      <dgm:t>
        <a:bodyPr/>
        <a:lstStyle/>
        <a:p>
          <a:r>
            <a:rPr lang="en-US" dirty="0" smtClean="0"/>
            <a:t>Carrying </a:t>
          </a:r>
          <a:r>
            <a:rPr lang="en-US" b="1" dirty="0" smtClean="0"/>
            <a:t>backpack</a:t>
          </a:r>
          <a:endParaRPr lang="en-US" dirty="0"/>
        </a:p>
      </dgm:t>
    </dgm:pt>
    <dgm:pt modelId="{FC0C791B-FABA-AB4F-9A6B-3071CF95051F}" type="parTrans" cxnId="{2B27F4C9-B7F5-B245-BFE5-12620F4C4B5E}">
      <dgm:prSet/>
      <dgm:spPr/>
      <dgm:t>
        <a:bodyPr/>
        <a:lstStyle/>
        <a:p>
          <a:endParaRPr lang="en-US"/>
        </a:p>
      </dgm:t>
    </dgm:pt>
    <dgm:pt modelId="{1D0ED1CA-746F-774A-90F5-5C3452758A9A}" type="sibTrans" cxnId="{2B27F4C9-B7F5-B245-BFE5-12620F4C4B5E}">
      <dgm:prSet/>
      <dgm:spPr/>
      <dgm:t>
        <a:bodyPr/>
        <a:lstStyle/>
        <a:p>
          <a:endParaRPr lang="en-US"/>
        </a:p>
      </dgm:t>
    </dgm:pt>
    <dgm:pt modelId="{177401FD-E601-904F-B51E-EE07F173BA64}">
      <dgm:prSet/>
      <dgm:spPr/>
      <dgm:t>
        <a:bodyPr/>
        <a:lstStyle/>
        <a:p>
          <a:r>
            <a:rPr lang="en-US" b="1" dirty="0" smtClean="0"/>
            <a:t> Exercise</a:t>
          </a:r>
          <a:endParaRPr lang="en-US" dirty="0"/>
        </a:p>
      </dgm:t>
    </dgm:pt>
    <dgm:pt modelId="{C2571FF8-41F4-7340-920E-75A819E0C024}" type="parTrans" cxnId="{182C504B-9DCF-7D49-87E2-B3FC318112E6}">
      <dgm:prSet/>
      <dgm:spPr/>
      <dgm:t>
        <a:bodyPr/>
        <a:lstStyle/>
        <a:p>
          <a:endParaRPr lang="en-US"/>
        </a:p>
      </dgm:t>
    </dgm:pt>
    <dgm:pt modelId="{B303E07F-1B7B-E14E-B172-4EC4E0C34878}" type="sibTrans" cxnId="{182C504B-9DCF-7D49-87E2-B3FC318112E6}">
      <dgm:prSet/>
      <dgm:spPr/>
      <dgm:t>
        <a:bodyPr/>
        <a:lstStyle/>
        <a:p>
          <a:endParaRPr lang="en-US"/>
        </a:p>
      </dgm:t>
    </dgm:pt>
    <dgm:pt modelId="{FE1EAD04-ECF9-454B-B161-BC1E36C2E1C1}" type="pres">
      <dgm:prSet presAssocID="{B95FE097-6975-FC4E-9677-3936E0728293}" presName="Name0" presStyleCnt="0">
        <dgm:presLayoutVars>
          <dgm:chMax/>
          <dgm:chPref/>
          <dgm:dir/>
        </dgm:presLayoutVars>
      </dgm:prSet>
      <dgm:spPr/>
    </dgm:pt>
    <dgm:pt modelId="{F0F78387-591F-1C45-839E-14AC1A6BE549}" type="pres">
      <dgm:prSet presAssocID="{5F2E5139-8F9C-5447-896B-9A07DF6F6ADC}" presName="composite" presStyleCnt="0">
        <dgm:presLayoutVars>
          <dgm:chMax val="1"/>
          <dgm:chPref val="1"/>
        </dgm:presLayoutVars>
      </dgm:prSet>
      <dgm:spPr/>
    </dgm:pt>
    <dgm:pt modelId="{660D089A-613F-DA43-B95C-F1F96433F9A1}" type="pres">
      <dgm:prSet presAssocID="{5F2E5139-8F9C-5447-896B-9A07DF6F6ADC}" presName="Accent" presStyleLbl="trAlignAcc1" presStyleIdx="0" presStyleCnt="6">
        <dgm:presLayoutVars>
          <dgm:chMax val="0"/>
          <dgm:chPref val="0"/>
        </dgm:presLayoutVars>
      </dgm:prSet>
      <dgm:spPr/>
    </dgm:pt>
    <dgm:pt modelId="{620CC064-A55D-CB40-957C-CBC6C90AC093}" type="pres">
      <dgm:prSet presAssocID="{5F2E5139-8F9C-5447-896B-9A07DF6F6ADC}" presName="Image" presStyleLbl="alignImgPlace1" presStyleIdx="0" presStyleCnt="6">
        <dgm:presLayoutVars>
          <dgm:chMax val="0"/>
          <dgm:chPref val="0"/>
        </dgm:presLayoutVars>
      </dgm:prSet>
      <dgm:spPr>
        <a:blipFill rotWithShape="1">
          <a:blip xmlns:r="http://schemas.openxmlformats.org/officeDocument/2006/relationships" r:embed="rId1"/>
          <a:stretch>
            <a:fillRect/>
          </a:stretch>
        </a:blipFill>
      </dgm:spPr>
    </dgm:pt>
    <dgm:pt modelId="{0205F924-E84C-5E46-8079-E2296180C1F4}" type="pres">
      <dgm:prSet presAssocID="{5F2E5139-8F9C-5447-896B-9A07DF6F6ADC}" presName="ChildComposite" presStyleCnt="0"/>
      <dgm:spPr/>
    </dgm:pt>
    <dgm:pt modelId="{0C876BCC-E202-3645-BBC0-C5A48037C6E7}" type="pres">
      <dgm:prSet presAssocID="{5F2E5139-8F9C-5447-896B-9A07DF6F6ADC}" presName="Child" presStyleLbl="node1" presStyleIdx="0" presStyleCnt="0">
        <dgm:presLayoutVars>
          <dgm:chMax val="0"/>
          <dgm:chPref val="0"/>
          <dgm:bulletEnabled val="1"/>
        </dgm:presLayoutVars>
      </dgm:prSet>
      <dgm:spPr/>
    </dgm:pt>
    <dgm:pt modelId="{C530001D-48D0-6D4B-9BA7-160B2E5A66E3}" type="pres">
      <dgm:prSet presAssocID="{5F2E5139-8F9C-5447-896B-9A07DF6F6ADC}" presName="Parent" presStyleLbl="revTx" presStyleIdx="0" presStyleCnt="6">
        <dgm:presLayoutVars>
          <dgm:chMax val="1"/>
          <dgm:chPref val="0"/>
          <dgm:bulletEnabled val="1"/>
        </dgm:presLayoutVars>
      </dgm:prSet>
      <dgm:spPr/>
      <dgm:t>
        <a:bodyPr/>
        <a:lstStyle/>
        <a:p>
          <a:endParaRPr lang="en-US"/>
        </a:p>
      </dgm:t>
    </dgm:pt>
    <dgm:pt modelId="{5E48970D-8E18-2E42-AD0B-0A47C55E74E4}" type="pres">
      <dgm:prSet presAssocID="{22073BFB-E614-A04C-86E2-34B0999D03E6}" presName="sibTrans" presStyleCnt="0"/>
      <dgm:spPr/>
    </dgm:pt>
    <dgm:pt modelId="{815D2450-CAF9-0E4B-869A-2EABD17D58D9}" type="pres">
      <dgm:prSet presAssocID="{2A397BB7-A94C-2941-88D3-299414F347F2}" presName="composite" presStyleCnt="0">
        <dgm:presLayoutVars>
          <dgm:chMax val="1"/>
          <dgm:chPref val="1"/>
        </dgm:presLayoutVars>
      </dgm:prSet>
      <dgm:spPr/>
    </dgm:pt>
    <dgm:pt modelId="{394401FC-BD1D-514D-9EAF-24033133FDB0}" type="pres">
      <dgm:prSet presAssocID="{2A397BB7-A94C-2941-88D3-299414F347F2}" presName="Accent" presStyleLbl="trAlignAcc1" presStyleIdx="1" presStyleCnt="6">
        <dgm:presLayoutVars>
          <dgm:chMax val="0"/>
          <dgm:chPref val="0"/>
        </dgm:presLayoutVars>
      </dgm:prSet>
      <dgm:spPr/>
    </dgm:pt>
    <dgm:pt modelId="{2A6CCDED-61D6-B049-AE44-93F2C57D7AF1}" type="pres">
      <dgm:prSet presAssocID="{2A397BB7-A94C-2941-88D3-299414F347F2}" presName="Image" presStyleLbl="alignImgPlace1" presStyleIdx="1" presStyleCnt="6">
        <dgm:presLayoutVars>
          <dgm:chMax val="0"/>
          <dgm:chPref val="0"/>
        </dgm:presLayoutVars>
      </dgm:prSet>
      <dgm:spPr>
        <a:blipFill rotWithShape="1">
          <a:blip xmlns:r="http://schemas.openxmlformats.org/officeDocument/2006/relationships" r:embed="rId2"/>
          <a:stretch>
            <a:fillRect/>
          </a:stretch>
        </a:blipFill>
      </dgm:spPr>
    </dgm:pt>
    <dgm:pt modelId="{DF43087C-D4C5-7940-8745-DBFABD2DAAFF}" type="pres">
      <dgm:prSet presAssocID="{2A397BB7-A94C-2941-88D3-299414F347F2}" presName="ChildComposite" presStyleCnt="0"/>
      <dgm:spPr/>
    </dgm:pt>
    <dgm:pt modelId="{7B3925AD-C9C3-FC4C-96B4-3EAF30E9BD67}" type="pres">
      <dgm:prSet presAssocID="{2A397BB7-A94C-2941-88D3-299414F347F2}" presName="Child" presStyleLbl="node1" presStyleIdx="0" presStyleCnt="0">
        <dgm:presLayoutVars>
          <dgm:chMax val="0"/>
          <dgm:chPref val="0"/>
          <dgm:bulletEnabled val="1"/>
        </dgm:presLayoutVars>
      </dgm:prSet>
      <dgm:spPr/>
    </dgm:pt>
    <dgm:pt modelId="{698194A2-B65D-DA47-8DA7-48F0F11F33F9}" type="pres">
      <dgm:prSet presAssocID="{2A397BB7-A94C-2941-88D3-299414F347F2}" presName="Parent" presStyleLbl="revTx" presStyleIdx="1" presStyleCnt="6">
        <dgm:presLayoutVars>
          <dgm:chMax val="1"/>
          <dgm:chPref val="0"/>
          <dgm:bulletEnabled val="1"/>
        </dgm:presLayoutVars>
      </dgm:prSet>
      <dgm:spPr/>
      <dgm:t>
        <a:bodyPr/>
        <a:lstStyle/>
        <a:p>
          <a:endParaRPr lang="en-US"/>
        </a:p>
      </dgm:t>
    </dgm:pt>
    <dgm:pt modelId="{7E2B9DF1-6216-8845-AED6-15FCAC8AE107}" type="pres">
      <dgm:prSet presAssocID="{4712B5D9-5E8B-AA48-A836-A181681331E9}" presName="sibTrans" presStyleCnt="0"/>
      <dgm:spPr/>
    </dgm:pt>
    <dgm:pt modelId="{8CD0851F-C5E8-A946-8C89-E5892C1DB3BF}" type="pres">
      <dgm:prSet presAssocID="{826AF6A1-28A7-0346-A32F-A971180CD88E}" presName="composite" presStyleCnt="0">
        <dgm:presLayoutVars>
          <dgm:chMax val="1"/>
          <dgm:chPref val="1"/>
        </dgm:presLayoutVars>
      </dgm:prSet>
      <dgm:spPr/>
    </dgm:pt>
    <dgm:pt modelId="{F6696D16-F8E6-2B40-BA9A-7C83C892747C}" type="pres">
      <dgm:prSet presAssocID="{826AF6A1-28A7-0346-A32F-A971180CD88E}" presName="Accent" presStyleLbl="trAlignAcc1" presStyleIdx="2" presStyleCnt="6">
        <dgm:presLayoutVars>
          <dgm:chMax val="0"/>
          <dgm:chPref val="0"/>
        </dgm:presLayoutVars>
      </dgm:prSet>
      <dgm:spPr/>
    </dgm:pt>
    <dgm:pt modelId="{60D9C411-3476-B744-9DED-BE32F7B6D582}" type="pres">
      <dgm:prSet presAssocID="{826AF6A1-28A7-0346-A32F-A971180CD88E}" presName="Image" presStyleLbl="alignImgPlace1" presStyleIdx="2" presStyleCnt="6">
        <dgm:presLayoutVars>
          <dgm:chMax val="0"/>
          <dgm:chPref val="0"/>
        </dgm:presLayoutVars>
      </dgm:prSet>
      <dgm:spPr>
        <a:blipFill rotWithShape="1">
          <a:blip xmlns:r="http://schemas.openxmlformats.org/officeDocument/2006/relationships" r:embed="rId3"/>
          <a:stretch>
            <a:fillRect/>
          </a:stretch>
        </a:blipFill>
      </dgm:spPr>
    </dgm:pt>
    <dgm:pt modelId="{B8CB3342-22D7-EC4C-9719-E4C292CC81ED}" type="pres">
      <dgm:prSet presAssocID="{826AF6A1-28A7-0346-A32F-A971180CD88E}" presName="ChildComposite" presStyleCnt="0"/>
      <dgm:spPr/>
    </dgm:pt>
    <dgm:pt modelId="{29B41D0B-764B-2343-9A09-0FAB328C6F6A}" type="pres">
      <dgm:prSet presAssocID="{826AF6A1-28A7-0346-A32F-A971180CD88E}" presName="Child" presStyleLbl="node1" presStyleIdx="0" presStyleCnt="0">
        <dgm:presLayoutVars>
          <dgm:chMax val="0"/>
          <dgm:chPref val="0"/>
          <dgm:bulletEnabled val="1"/>
        </dgm:presLayoutVars>
      </dgm:prSet>
      <dgm:spPr/>
    </dgm:pt>
    <dgm:pt modelId="{CA728A0B-99AC-2E4A-AE94-90B131A90DAF}" type="pres">
      <dgm:prSet presAssocID="{826AF6A1-28A7-0346-A32F-A971180CD88E}" presName="Parent" presStyleLbl="revTx" presStyleIdx="2" presStyleCnt="6">
        <dgm:presLayoutVars>
          <dgm:chMax val="1"/>
          <dgm:chPref val="0"/>
          <dgm:bulletEnabled val="1"/>
        </dgm:presLayoutVars>
      </dgm:prSet>
      <dgm:spPr/>
      <dgm:t>
        <a:bodyPr/>
        <a:lstStyle/>
        <a:p>
          <a:endParaRPr lang="en-US"/>
        </a:p>
      </dgm:t>
    </dgm:pt>
    <dgm:pt modelId="{0D33390A-67C1-E04F-B5FB-312232D4F0D7}" type="pres">
      <dgm:prSet presAssocID="{56042B26-7371-2A4A-9D0F-684983350432}" presName="sibTrans" presStyleCnt="0"/>
      <dgm:spPr/>
    </dgm:pt>
    <dgm:pt modelId="{71C919A0-DCFD-D449-B0AC-D041BED54599}" type="pres">
      <dgm:prSet presAssocID="{AE3CB84B-8167-3A4E-B465-00F8868856B9}" presName="composite" presStyleCnt="0">
        <dgm:presLayoutVars>
          <dgm:chMax val="1"/>
          <dgm:chPref val="1"/>
        </dgm:presLayoutVars>
      </dgm:prSet>
      <dgm:spPr/>
    </dgm:pt>
    <dgm:pt modelId="{1CA9804D-7561-A84F-B46E-8B24253C887F}" type="pres">
      <dgm:prSet presAssocID="{AE3CB84B-8167-3A4E-B465-00F8868856B9}" presName="Accent" presStyleLbl="trAlignAcc1" presStyleIdx="3" presStyleCnt="6">
        <dgm:presLayoutVars>
          <dgm:chMax val="0"/>
          <dgm:chPref val="0"/>
        </dgm:presLayoutVars>
      </dgm:prSet>
      <dgm:spPr/>
    </dgm:pt>
    <dgm:pt modelId="{BBE17F8E-DD95-074A-827F-AC806D408E2E}" type="pres">
      <dgm:prSet presAssocID="{AE3CB84B-8167-3A4E-B465-00F8868856B9}" presName="Image" presStyleLbl="alignImgPlace1" presStyleIdx="3" presStyleCnt="6">
        <dgm:presLayoutVars>
          <dgm:chMax val="0"/>
          <dgm:chPref val="0"/>
        </dgm:presLayoutVars>
      </dgm:prSet>
      <dgm:spPr>
        <a:blipFill rotWithShape="1">
          <a:blip xmlns:r="http://schemas.openxmlformats.org/officeDocument/2006/relationships" r:embed="rId4"/>
          <a:stretch>
            <a:fillRect/>
          </a:stretch>
        </a:blipFill>
      </dgm:spPr>
    </dgm:pt>
    <dgm:pt modelId="{0D7A17A8-9E69-F149-B3F1-DBCB377F62CD}" type="pres">
      <dgm:prSet presAssocID="{AE3CB84B-8167-3A4E-B465-00F8868856B9}" presName="ChildComposite" presStyleCnt="0"/>
      <dgm:spPr/>
    </dgm:pt>
    <dgm:pt modelId="{F5F58D02-6A7E-E445-8CB1-9630D0186E9B}" type="pres">
      <dgm:prSet presAssocID="{AE3CB84B-8167-3A4E-B465-00F8868856B9}" presName="Child" presStyleLbl="node1" presStyleIdx="0" presStyleCnt="0">
        <dgm:presLayoutVars>
          <dgm:chMax val="0"/>
          <dgm:chPref val="0"/>
          <dgm:bulletEnabled val="1"/>
        </dgm:presLayoutVars>
      </dgm:prSet>
      <dgm:spPr/>
    </dgm:pt>
    <dgm:pt modelId="{B9C28F67-5ED9-8443-8924-C316B1C3A2A9}" type="pres">
      <dgm:prSet presAssocID="{AE3CB84B-8167-3A4E-B465-00F8868856B9}" presName="Parent" presStyleLbl="revTx" presStyleIdx="3" presStyleCnt="6">
        <dgm:presLayoutVars>
          <dgm:chMax val="1"/>
          <dgm:chPref val="0"/>
          <dgm:bulletEnabled val="1"/>
        </dgm:presLayoutVars>
      </dgm:prSet>
      <dgm:spPr/>
      <dgm:t>
        <a:bodyPr/>
        <a:lstStyle/>
        <a:p>
          <a:endParaRPr lang="en-US"/>
        </a:p>
      </dgm:t>
    </dgm:pt>
    <dgm:pt modelId="{048A6D5A-EE88-3042-BB1F-E2C7F9B7AEAA}" type="pres">
      <dgm:prSet presAssocID="{2FD10431-D87B-7D49-980E-18F5255FB014}" presName="sibTrans" presStyleCnt="0"/>
      <dgm:spPr/>
    </dgm:pt>
    <dgm:pt modelId="{2A85DD94-0A2B-1843-8338-BDF326FF4F9A}" type="pres">
      <dgm:prSet presAssocID="{087C714A-6054-CD46-B677-9A302660FBE8}" presName="composite" presStyleCnt="0">
        <dgm:presLayoutVars>
          <dgm:chMax val="1"/>
          <dgm:chPref val="1"/>
        </dgm:presLayoutVars>
      </dgm:prSet>
      <dgm:spPr/>
    </dgm:pt>
    <dgm:pt modelId="{FD3E1E00-4B12-BF4D-8E04-94B6CB865423}" type="pres">
      <dgm:prSet presAssocID="{087C714A-6054-CD46-B677-9A302660FBE8}" presName="Accent" presStyleLbl="trAlignAcc1" presStyleIdx="4" presStyleCnt="6">
        <dgm:presLayoutVars>
          <dgm:chMax val="0"/>
          <dgm:chPref val="0"/>
        </dgm:presLayoutVars>
      </dgm:prSet>
      <dgm:spPr/>
    </dgm:pt>
    <dgm:pt modelId="{0B992F3B-9BC9-9944-9094-E9B646F0B7E1}" type="pres">
      <dgm:prSet presAssocID="{087C714A-6054-CD46-B677-9A302660FBE8}" presName="Image" presStyleLbl="alignImgPlace1" presStyleIdx="4" presStyleCnt="6">
        <dgm:presLayoutVars>
          <dgm:chMax val="0"/>
          <dgm:chPref val="0"/>
        </dgm:presLayoutVars>
      </dgm:prSet>
      <dgm:spPr>
        <a:blipFill rotWithShape="1">
          <a:blip xmlns:r="http://schemas.openxmlformats.org/officeDocument/2006/relationships" r:embed="rId5"/>
          <a:stretch>
            <a:fillRect/>
          </a:stretch>
        </a:blipFill>
      </dgm:spPr>
    </dgm:pt>
    <dgm:pt modelId="{EEBCD680-DC22-E340-9DD9-45540AF226C0}" type="pres">
      <dgm:prSet presAssocID="{087C714A-6054-CD46-B677-9A302660FBE8}" presName="ChildComposite" presStyleCnt="0"/>
      <dgm:spPr/>
    </dgm:pt>
    <dgm:pt modelId="{C6AD59A9-2CF0-A545-95D0-4756D1493D32}" type="pres">
      <dgm:prSet presAssocID="{087C714A-6054-CD46-B677-9A302660FBE8}" presName="Child" presStyleLbl="node1" presStyleIdx="0" presStyleCnt="0">
        <dgm:presLayoutVars>
          <dgm:chMax val="0"/>
          <dgm:chPref val="0"/>
          <dgm:bulletEnabled val="1"/>
        </dgm:presLayoutVars>
      </dgm:prSet>
      <dgm:spPr/>
    </dgm:pt>
    <dgm:pt modelId="{225F987A-0533-744D-BDD1-AD1B4995A7BC}" type="pres">
      <dgm:prSet presAssocID="{087C714A-6054-CD46-B677-9A302660FBE8}" presName="Parent" presStyleLbl="revTx" presStyleIdx="4" presStyleCnt="6">
        <dgm:presLayoutVars>
          <dgm:chMax val="1"/>
          <dgm:chPref val="0"/>
          <dgm:bulletEnabled val="1"/>
        </dgm:presLayoutVars>
      </dgm:prSet>
      <dgm:spPr/>
      <dgm:t>
        <a:bodyPr/>
        <a:lstStyle/>
        <a:p>
          <a:endParaRPr lang="en-US"/>
        </a:p>
      </dgm:t>
    </dgm:pt>
    <dgm:pt modelId="{33242D39-CE18-E942-ADF1-8A60F956C4B5}" type="pres">
      <dgm:prSet presAssocID="{1D0ED1CA-746F-774A-90F5-5C3452758A9A}" presName="sibTrans" presStyleCnt="0"/>
      <dgm:spPr/>
    </dgm:pt>
    <dgm:pt modelId="{BD990E54-1608-4B4F-821B-1E1FBA6F8817}" type="pres">
      <dgm:prSet presAssocID="{177401FD-E601-904F-B51E-EE07F173BA64}" presName="composite" presStyleCnt="0">
        <dgm:presLayoutVars>
          <dgm:chMax val="1"/>
          <dgm:chPref val="1"/>
        </dgm:presLayoutVars>
      </dgm:prSet>
      <dgm:spPr/>
    </dgm:pt>
    <dgm:pt modelId="{29E92C85-A914-1749-A127-BEC600E32828}" type="pres">
      <dgm:prSet presAssocID="{177401FD-E601-904F-B51E-EE07F173BA64}" presName="Accent" presStyleLbl="trAlignAcc1" presStyleIdx="5" presStyleCnt="6">
        <dgm:presLayoutVars>
          <dgm:chMax val="0"/>
          <dgm:chPref val="0"/>
        </dgm:presLayoutVars>
      </dgm:prSet>
      <dgm:spPr/>
    </dgm:pt>
    <dgm:pt modelId="{765A3ADF-9EDD-CA40-9B87-5D41057B4971}" type="pres">
      <dgm:prSet presAssocID="{177401FD-E601-904F-B51E-EE07F173BA64}" presName="Image" presStyleLbl="alignImgPlace1" presStyleIdx="5" presStyleCnt="6">
        <dgm:presLayoutVars>
          <dgm:chMax val="0"/>
          <dgm:chPref val="0"/>
        </dgm:presLayoutVars>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dgm:spPr>
    </dgm:pt>
    <dgm:pt modelId="{C823C0E3-6E69-484A-9306-4C5281F6928F}" type="pres">
      <dgm:prSet presAssocID="{177401FD-E601-904F-B51E-EE07F173BA64}" presName="ChildComposite" presStyleCnt="0"/>
      <dgm:spPr/>
    </dgm:pt>
    <dgm:pt modelId="{BDF0B1BA-3496-F843-B641-2283E9C95814}" type="pres">
      <dgm:prSet presAssocID="{177401FD-E601-904F-B51E-EE07F173BA64}" presName="Child" presStyleLbl="node1" presStyleIdx="0" presStyleCnt="0">
        <dgm:presLayoutVars>
          <dgm:chMax val="0"/>
          <dgm:chPref val="0"/>
          <dgm:bulletEnabled val="1"/>
        </dgm:presLayoutVars>
      </dgm:prSet>
      <dgm:spPr/>
    </dgm:pt>
    <dgm:pt modelId="{31BDFF5F-3085-C747-A8EC-699FEF40D2E3}" type="pres">
      <dgm:prSet presAssocID="{177401FD-E601-904F-B51E-EE07F173BA64}" presName="Parent" presStyleLbl="revTx" presStyleIdx="5" presStyleCnt="6">
        <dgm:presLayoutVars>
          <dgm:chMax val="1"/>
          <dgm:chPref val="0"/>
          <dgm:bulletEnabled val="1"/>
        </dgm:presLayoutVars>
      </dgm:prSet>
      <dgm:spPr/>
      <dgm:t>
        <a:bodyPr/>
        <a:lstStyle/>
        <a:p>
          <a:endParaRPr lang="en-US"/>
        </a:p>
      </dgm:t>
    </dgm:pt>
  </dgm:ptLst>
  <dgm:cxnLst>
    <dgm:cxn modelId="{182C504B-9DCF-7D49-87E2-B3FC318112E6}" srcId="{B95FE097-6975-FC4E-9677-3936E0728293}" destId="{177401FD-E601-904F-B51E-EE07F173BA64}" srcOrd="5" destOrd="0" parTransId="{C2571FF8-41F4-7340-920E-75A819E0C024}" sibTransId="{B303E07F-1B7B-E14E-B172-4EC4E0C34878}"/>
    <dgm:cxn modelId="{17C65F80-0A0D-D54E-974E-AF031C41482C}" srcId="{B95FE097-6975-FC4E-9677-3936E0728293}" destId="{826AF6A1-28A7-0346-A32F-A971180CD88E}" srcOrd="2" destOrd="0" parTransId="{F8E15AC3-DAF7-864E-91BA-066A97A98535}" sibTransId="{56042B26-7371-2A4A-9D0F-684983350432}"/>
    <dgm:cxn modelId="{66B73C80-55FE-F843-B1AA-0983998FBCC4}" type="presOf" srcId="{AE3CB84B-8167-3A4E-B465-00F8868856B9}" destId="{B9C28F67-5ED9-8443-8924-C316B1C3A2A9}" srcOrd="0" destOrd="0" presId="urn:microsoft.com/office/officeart/2008/layout/CaptionedPictures"/>
    <dgm:cxn modelId="{18A4973B-5CC3-604F-9B73-E3D2E13B91D7}" srcId="{B95FE097-6975-FC4E-9677-3936E0728293}" destId="{5F2E5139-8F9C-5447-896B-9A07DF6F6ADC}" srcOrd="0" destOrd="0" parTransId="{F3087AE2-0731-B74F-A60F-BE7CE2D224C4}" sibTransId="{22073BFB-E614-A04C-86E2-34B0999D03E6}"/>
    <dgm:cxn modelId="{BB84A2B0-2D1A-7E4B-B8E5-D04440A0E6CE}" type="presOf" srcId="{177401FD-E601-904F-B51E-EE07F173BA64}" destId="{31BDFF5F-3085-C747-A8EC-699FEF40D2E3}" srcOrd="0" destOrd="0" presId="urn:microsoft.com/office/officeart/2008/layout/CaptionedPictures"/>
    <dgm:cxn modelId="{F066B46F-5CF4-624B-A617-6F91BEE32232}" type="presOf" srcId="{5F2E5139-8F9C-5447-896B-9A07DF6F6ADC}" destId="{C530001D-48D0-6D4B-9BA7-160B2E5A66E3}" srcOrd="0" destOrd="0" presId="urn:microsoft.com/office/officeart/2008/layout/CaptionedPictures"/>
    <dgm:cxn modelId="{00BC19B2-88C8-9D4C-AE8B-6508EB2E8A2C}" type="presOf" srcId="{2A397BB7-A94C-2941-88D3-299414F347F2}" destId="{698194A2-B65D-DA47-8DA7-48F0F11F33F9}" srcOrd="0" destOrd="0" presId="urn:microsoft.com/office/officeart/2008/layout/CaptionedPictures"/>
    <dgm:cxn modelId="{D983E50A-F226-F841-8B03-1EFF7B0E68B4}" srcId="{B95FE097-6975-FC4E-9677-3936E0728293}" destId="{AE3CB84B-8167-3A4E-B465-00F8868856B9}" srcOrd="3" destOrd="0" parTransId="{340458E0-F065-2E45-8F3E-3E490743467D}" sibTransId="{2FD10431-D87B-7D49-980E-18F5255FB014}"/>
    <dgm:cxn modelId="{95AF600F-9561-7944-B394-D1A2AE5FA6D9}" srcId="{B95FE097-6975-FC4E-9677-3936E0728293}" destId="{2A397BB7-A94C-2941-88D3-299414F347F2}" srcOrd="1" destOrd="0" parTransId="{2DF59462-55A8-4049-A868-B16FBF9D8B47}" sibTransId="{4712B5D9-5E8B-AA48-A836-A181681331E9}"/>
    <dgm:cxn modelId="{4B9D8FF7-41A5-5045-B4FC-BA7F4BC13A3B}" type="presOf" srcId="{087C714A-6054-CD46-B677-9A302660FBE8}" destId="{225F987A-0533-744D-BDD1-AD1B4995A7BC}" srcOrd="0" destOrd="0" presId="urn:microsoft.com/office/officeart/2008/layout/CaptionedPictures"/>
    <dgm:cxn modelId="{1E2DCDFD-DC0E-714D-921A-3EDD3468107D}" type="presOf" srcId="{826AF6A1-28A7-0346-A32F-A971180CD88E}" destId="{CA728A0B-99AC-2E4A-AE94-90B131A90DAF}" srcOrd="0" destOrd="0" presId="urn:microsoft.com/office/officeart/2008/layout/CaptionedPictures"/>
    <dgm:cxn modelId="{2B27F4C9-B7F5-B245-BFE5-12620F4C4B5E}" srcId="{B95FE097-6975-FC4E-9677-3936E0728293}" destId="{087C714A-6054-CD46-B677-9A302660FBE8}" srcOrd="4" destOrd="0" parTransId="{FC0C791B-FABA-AB4F-9A6B-3071CF95051F}" sibTransId="{1D0ED1CA-746F-774A-90F5-5C3452758A9A}"/>
    <dgm:cxn modelId="{06F55819-C713-E942-9859-9A7B005144E8}" type="presOf" srcId="{B95FE097-6975-FC4E-9677-3936E0728293}" destId="{FE1EAD04-ECF9-454B-B161-BC1E36C2E1C1}" srcOrd="0" destOrd="0" presId="urn:microsoft.com/office/officeart/2008/layout/CaptionedPictures"/>
    <dgm:cxn modelId="{898CB67C-1624-DE43-A75F-87F55F2E2A24}" type="presParOf" srcId="{FE1EAD04-ECF9-454B-B161-BC1E36C2E1C1}" destId="{F0F78387-591F-1C45-839E-14AC1A6BE549}" srcOrd="0" destOrd="0" presId="urn:microsoft.com/office/officeart/2008/layout/CaptionedPictures"/>
    <dgm:cxn modelId="{2F72E6EA-8E38-6B4C-B0BA-68C78F8358CE}" type="presParOf" srcId="{F0F78387-591F-1C45-839E-14AC1A6BE549}" destId="{660D089A-613F-DA43-B95C-F1F96433F9A1}" srcOrd="0" destOrd="0" presId="urn:microsoft.com/office/officeart/2008/layout/CaptionedPictures"/>
    <dgm:cxn modelId="{67656D7B-B084-5241-A97B-7C09E7E0CFFD}" type="presParOf" srcId="{F0F78387-591F-1C45-839E-14AC1A6BE549}" destId="{620CC064-A55D-CB40-957C-CBC6C90AC093}" srcOrd="1" destOrd="0" presId="urn:microsoft.com/office/officeart/2008/layout/CaptionedPictures"/>
    <dgm:cxn modelId="{2F875E6D-E744-234C-B190-C5BD30476654}" type="presParOf" srcId="{F0F78387-591F-1C45-839E-14AC1A6BE549}" destId="{0205F924-E84C-5E46-8079-E2296180C1F4}" srcOrd="2" destOrd="0" presId="urn:microsoft.com/office/officeart/2008/layout/CaptionedPictures"/>
    <dgm:cxn modelId="{ACE50A78-EEC2-2D43-A7DE-377DC981B675}" type="presParOf" srcId="{0205F924-E84C-5E46-8079-E2296180C1F4}" destId="{0C876BCC-E202-3645-BBC0-C5A48037C6E7}" srcOrd="0" destOrd="0" presId="urn:microsoft.com/office/officeart/2008/layout/CaptionedPictures"/>
    <dgm:cxn modelId="{B10D1581-4794-8D42-AC9C-C1947611B466}" type="presParOf" srcId="{0205F924-E84C-5E46-8079-E2296180C1F4}" destId="{C530001D-48D0-6D4B-9BA7-160B2E5A66E3}" srcOrd="1" destOrd="0" presId="urn:microsoft.com/office/officeart/2008/layout/CaptionedPictures"/>
    <dgm:cxn modelId="{E5D8D685-CDFC-7D42-A6E5-450A2A40313C}" type="presParOf" srcId="{FE1EAD04-ECF9-454B-B161-BC1E36C2E1C1}" destId="{5E48970D-8E18-2E42-AD0B-0A47C55E74E4}" srcOrd="1" destOrd="0" presId="urn:microsoft.com/office/officeart/2008/layout/CaptionedPictures"/>
    <dgm:cxn modelId="{50274901-4755-1B4C-875C-D5B5BD8AA878}" type="presParOf" srcId="{FE1EAD04-ECF9-454B-B161-BC1E36C2E1C1}" destId="{815D2450-CAF9-0E4B-869A-2EABD17D58D9}" srcOrd="2" destOrd="0" presId="urn:microsoft.com/office/officeart/2008/layout/CaptionedPictures"/>
    <dgm:cxn modelId="{D4BD7239-BE0F-874E-AB12-0FC973C6C302}" type="presParOf" srcId="{815D2450-CAF9-0E4B-869A-2EABD17D58D9}" destId="{394401FC-BD1D-514D-9EAF-24033133FDB0}" srcOrd="0" destOrd="0" presId="urn:microsoft.com/office/officeart/2008/layout/CaptionedPictures"/>
    <dgm:cxn modelId="{F5CACFF1-4A64-474C-946E-CADD7A804994}" type="presParOf" srcId="{815D2450-CAF9-0E4B-869A-2EABD17D58D9}" destId="{2A6CCDED-61D6-B049-AE44-93F2C57D7AF1}" srcOrd="1" destOrd="0" presId="urn:microsoft.com/office/officeart/2008/layout/CaptionedPictures"/>
    <dgm:cxn modelId="{433BC18A-0402-8C4E-A9E5-CB6F436377DA}" type="presParOf" srcId="{815D2450-CAF9-0E4B-869A-2EABD17D58D9}" destId="{DF43087C-D4C5-7940-8745-DBFABD2DAAFF}" srcOrd="2" destOrd="0" presId="urn:microsoft.com/office/officeart/2008/layout/CaptionedPictures"/>
    <dgm:cxn modelId="{ACD124E4-1556-F54F-8340-CBB1B3CDFD62}" type="presParOf" srcId="{DF43087C-D4C5-7940-8745-DBFABD2DAAFF}" destId="{7B3925AD-C9C3-FC4C-96B4-3EAF30E9BD67}" srcOrd="0" destOrd="0" presId="urn:microsoft.com/office/officeart/2008/layout/CaptionedPictures"/>
    <dgm:cxn modelId="{56F50FE4-C440-FA46-83D3-510375D1FEB8}" type="presParOf" srcId="{DF43087C-D4C5-7940-8745-DBFABD2DAAFF}" destId="{698194A2-B65D-DA47-8DA7-48F0F11F33F9}" srcOrd="1" destOrd="0" presId="urn:microsoft.com/office/officeart/2008/layout/CaptionedPictures"/>
    <dgm:cxn modelId="{34B0EFEE-BFB0-A24A-8F48-B51B217FCAAF}" type="presParOf" srcId="{FE1EAD04-ECF9-454B-B161-BC1E36C2E1C1}" destId="{7E2B9DF1-6216-8845-AED6-15FCAC8AE107}" srcOrd="3" destOrd="0" presId="urn:microsoft.com/office/officeart/2008/layout/CaptionedPictures"/>
    <dgm:cxn modelId="{441CDCE8-7962-E345-BF6D-80D6CBD7BE0F}" type="presParOf" srcId="{FE1EAD04-ECF9-454B-B161-BC1E36C2E1C1}" destId="{8CD0851F-C5E8-A946-8C89-E5892C1DB3BF}" srcOrd="4" destOrd="0" presId="urn:microsoft.com/office/officeart/2008/layout/CaptionedPictures"/>
    <dgm:cxn modelId="{0D9095F5-2A75-7B44-A921-3D63DF5E5846}" type="presParOf" srcId="{8CD0851F-C5E8-A946-8C89-E5892C1DB3BF}" destId="{F6696D16-F8E6-2B40-BA9A-7C83C892747C}" srcOrd="0" destOrd="0" presId="urn:microsoft.com/office/officeart/2008/layout/CaptionedPictures"/>
    <dgm:cxn modelId="{5C14DA76-90AF-7243-956F-7791D8B449D3}" type="presParOf" srcId="{8CD0851F-C5E8-A946-8C89-E5892C1DB3BF}" destId="{60D9C411-3476-B744-9DED-BE32F7B6D582}" srcOrd="1" destOrd="0" presId="urn:microsoft.com/office/officeart/2008/layout/CaptionedPictures"/>
    <dgm:cxn modelId="{03B5DE31-085C-8C48-ADB3-F823ABE29CC0}" type="presParOf" srcId="{8CD0851F-C5E8-A946-8C89-E5892C1DB3BF}" destId="{B8CB3342-22D7-EC4C-9719-E4C292CC81ED}" srcOrd="2" destOrd="0" presId="urn:microsoft.com/office/officeart/2008/layout/CaptionedPictures"/>
    <dgm:cxn modelId="{AC540C13-8C9F-DA4A-95C6-FD8C9C839C3E}" type="presParOf" srcId="{B8CB3342-22D7-EC4C-9719-E4C292CC81ED}" destId="{29B41D0B-764B-2343-9A09-0FAB328C6F6A}" srcOrd="0" destOrd="0" presId="urn:microsoft.com/office/officeart/2008/layout/CaptionedPictures"/>
    <dgm:cxn modelId="{673DADC6-F46C-124F-A244-68ECAAE60AC6}" type="presParOf" srcId="{B8CB3342-22D7-EC4C-9719-E4C292CC81ED}" destId="{CA728A0B-99AC-2E4A-AE94-90B131A90DAF}" srcOrd="1" destOrd="0" presId="urn:microsoft.com/office/officeart/2008/layout/CaptionedPictures"/>
    <dgm:cxn modelId="{625347EA-5619-874E-970B-859F12E505E7}" type="presParOf" srcId="{FE1EAD04-ECF9-454B-B161-BC1E36C2E1C1}" destId="{0D33390A-67C1-E04F-B5FB-312232D4F0D7}" srcOrd="5" destOrd="0" presId="urn:microsoft.com/office/officeart/2008/layout/CaptionedPictures"/>
    <dgm:cxn modelId="{8DFAB5AE-AB67-3F46-8F65-648F7DF30ED1}" type="presParOf" srcId="{FE1EAD04-ECF9-454B-B161-BC1E36C2E1C1}" destId="{71C919A0-DCFD-D449-B0AC-D041BED54599}" srcOrd="6" destOrd="0" presId="urn:microsoft.com/office/officeart/2008/layout/CaptionedPictures"/>
    <dgm:cxn modelId="{5098CD7C-EF27-2A44-BEBE-452A5B266EDF}" type="presParOf" srcId="{71C919A0-DCFD-D449-B0AC-D041BED54599}" destId="{1CA9804D-7561-A84F-B46E-8B24253C887F}" srcOrd="0" destOrd="0" presId="urn:microsoft.com/office/officeart/2008/layout/CaptionedPictures"/>
    <dgm:cxn modelId="{88430C01-5FDC-534B-8432-EB61B0119307}" type="presParOf" srcId="{71C919A0-DCFD-D449-B0AC-D041BED54599}" destId="{BBE17F8E-DD95-074A-827F-AC806D408E2E}" srcOrd="1" destOrd="0" presId="urn:microsoft.com/office/officeart/2008/layout/CaptionedPictures"/>
    <dgm:cxn modelId="{B0A599C4-355D-B44F-B631-829B507CCD5F}" type="presParOf" srcId="{71C919A0-DCFD-D449-B0AC-D041BED54599}" destId="{0D7A17A8-9E69-F149-B3F1-DBCB377F62CD}" srcOrd="2" destOrd="0" presId="urn:microsoft.com/office/officeart/2008/layout/CaptionedPictures"/>
    <dgm:cxn modelId="{EF1D1E99-D034-E74A-86EC-7284E0F13271}" type="presParOf" srcId="{0D7A17A8-9E69-F149-B3F1-DBCB377F62CD}" destId="{F5F58D02-6A7E-E445-8CB1-9630D0186E9B}" srcOrd="0" destOrd="0" presId="urn:microsoft.com/office/officeart/2008/layout/CaptionedPictures"/>
    <dgm:cxn modelId="{6AD8C488-F5C6-DB40-8C28-72B8FCC9A626}" type="presParOf" srcId="{0D7A17A8-9E69-F149-B3F1-DBCB377F62CD}" destId="{B9C28F67-5ED9-8443-8924-C316B1C3A2A9}" srcOrd="1" destOrd="0" presId="urn:microsoft.com/office/officeart/2008/layout/CaptionedPictures"/>
    <dgm:cxn modelId="{F716F50E-1F5F-D742-8AC7-952DDEB455E9}" type="presParOf" srcId="{FE1EAD04-ECF9-454B-B161-BC1E36C2E1C1}" destId="{048A6D5A-EE88-3042-BB1F-E2C7F9B7AEAA}" srcOrd="7" destOrd="0" presId="urn:microsoft.com/office/officeart/2008/layout/CaptionedPictures"/>
    <dgm:cxn modelId="{7FE75735-68D3-374D-92E4-73FD06139F2B}" type="presParOf" srcId="{FE1EAD04-ECF9-454B-B161-BC1E36C2E1C1}" destId="{2A85DD94-0A2B-1843-8338-BDF326FF4F9A}" srcOrd="8" destOrd="0" presId="urn:microsoft.com/office/officeart/2008/layout/CaptionedPictures"/>
    <dgm:cxn modelId="{B6E1D12E-08AA-AC4C-89B9-410D8094F8C5}" type="presParOf" srcId="{2A85DD94-0A2B-1843-8338-BDF326FF4F9A}" destId="{FD3E1E00-4B12-BF4D-8E04-94B6CB865423}" srcOrd="0" destOrd="0" presId="urn:microsoft.com/office/officeart/2008/layout/CaptionedPictures"/>
    <dgm:cxn modelId="{13DE1530-E53A-5243-8635-EDFFE636880A}" type="presParOf" srcId="{2A85DD94-0A2B-1843-8338-BDF326FF4F9A}" destId="{0B992F3B-9BC9-9944-9094-E9B646F0B7E1}" srcOrd="1" destOrd="0" presId="urn:microsoft.com/office/officeart/2008/layout/CaptionedPictures"/>
    <dgm:cxn modelId="{B43510A0-D543-0642-AA33-107C4E9E32CB}" type="presParOf" srcId="{2A85DD94-0A2B-1843-8338-BDF326FF4F9A}" destId="{EEBCD680-DC22-E340-9DD9-45540AF226C0}" srcOrd="2" destOrd="0" presId="urn:microsoft.com/office/officeart/2008/layout/CaptionedPictures"/>
    <dgm:cxn modelId="{6B938348-1F47-7245-96D6-87932F659B54}" type="presParOf" srcId="{EEBCD680-DC22-E340-9DD9-45540AF226C0}" destId="{C6AD59A9-2CF0-A545-95D0-4756D1493D32}" srcOrd="0" destOrd="0" presId="urn:microsoft.com/office/officeart/2008/layout/CaptionedPictures"/>
    <dgm:cxn modelId="{A1AD4C68-F0AC-5C4A-BD88-0DCDDD0F5C61}" type="presParOf" srcId="{EEBCD680-DC22-E340-9DD9-45540AF226C0}" destId="{225F987A-0533-744D-BDD1-AD1B4995A7BC}" srcOrd="1" destOrd="0" presId="urn:microsoft.com/office/officeart/2008/layout/CaptionedPictures"/>
    <dgm:cxn modelId="{52FA0AFA-6D51-5C42-8BBB-424792896D97}" type="presParOf" srcId="{FE1EAD04-ECF9-454B-B161-BC1E36C2E1C1}" destId="{33242D39-CE18-E942-ADF1-8A60F956C4B5}" srcOrd="9" destOrd="0" presId="urn:microsoft.com/office/officeart/2008/layout/CaptionedPictures"/>
    <dgm:cxn modelId="{45074844-34E7-454D-834A-439330A35600}" type="presParOf" srcId="{FE1EAD04-ECF9-454B-B161-BC1E36C2E1C1}" destId="{BD990E54-1608-4B4F-821B-1E1FBA6F8817}" srcOrd="10" destOrd="0" presId="urn:microsoft.com/office/officeart/2008/layout/CaptionedPictures"/>
    <dgm:cxn modelId="{E02236E9-BB55-064D-B816-039D5AB6686A}" type="presParOf" srcId="{BD990E54-1608-4B4F-821B-1E1FBA6F8817}" destId="{29E92C85-A914-1749-A127-BEC600E32828}" srcOrd="0" destOrd="0" presId="urn:microsoft.com/office/officeart/2008/layout/CaptionedPictures"/>
    <dgm:cxn modelId="{4654C594-0031-E344-B2AE-5C027316F741}" type="presParOf" srcId="{BD990E54-1608-4B4F-821B-1E1FBA6F8817}" destId="{765A3ADF-9EDD-CA40-9B87-5D41057B4971}" srcOrd="1" destOrd="0" presId="urn:microsoft.com/office/officeart/2008/layout/CaptionedPictures"/>
    <dgm:cxn modelId="{AC635E3D-6360-F147-9369-3698266C5E2E}" type="presParOf" srcId="{BD990E54-1608-4B4F-821B-1E1FBA6F8817}" destId="{C823C0E3-6E69-484A-9306-4C5281F6928F}" srcOrd="2" destOrd="0" presId="urn:microsoft.com/office/officeart/2008/layout/CaptionedPictures"/>
    <dgm:cxn modelId="{A3CE3D31-BDC2-404F-95CB-8D17F7011057}" type="presParOf" srcId="{C823C0E3-6E69-484A-9306-4C5281F6928F}" destId="{BDF0B1BA-3496-F843-B641-2283E9C95814}" srcOrd="0" destOrd="0" presId="urn:microsoft.com/office/officeart/2008/layout/CaptionedPictures"/>
    <dgm:cxn modelId="{24B85124-42BE-0849-8818-905DA96638B4}" type="presParOf" srcId="{C823C0E3-6E69-484A-9306-4C5281F6928F}" destId="{31BDFF5F-3085-C747-A8EC-699FEF40D2E3}"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822F4-EC5D-B34C-BC15-8CBF61239F0C}">
      <dsp:nvSpPr>
        <dsp:cNvPr id="0" name=""/>
        <dsp:cNvSpPr/>
      </dsp:nvSpPr>
      <dsp:spPr>
        <a:xfrm>
          <a:off x="-6385772" y="-976753"/>
          <a:ext cx="7600913" cy="7600913"/>
        </a:xfrm>
        <a:prstGeom prst="blockArc">
          <a:avLst>
            <a:gd name="adj1" fmla="val 18900000"/>
            <a:gd name="adj2" fmla="val 2700000"/>
            <a:gd name="adj3" fmla="val 284"/>
          </a:avLst>
        </a:pr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66E142-4009-3F42-95AD-F2867F2C7519}">
      <dsp:nvSpPr>
        <dsp:cNvPr id="0" name=""/>
        <dsp:cNvSpPr/>
      </dsp:nvSpPr>
      <dsp:spPr>
        <a:xfrm>
          <a:off x="530854" y="352849"/>
          <a:ext cx="8074916" cy="706151"/>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50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Times" charset="0"/>
              <a:ea typeface="Times" charset="0"/>
              <a:cs typeface="Times" charset="0"/>
            </a:rPr>
            <a:t>"</a:t>
          </a:r>
          <a:r>
            <a:rPr lang="en-US" sz="1800" kern="1200" dirty="0" smtClean="0">
              <a:solidFill>
                <a:srgbClr val="C00000"/>
              </a:solidFill>
              <a:latin typeface="Times" charset="0"/>
              <a:ea typeface="Times" charset="0"/>
              <a:cs typeface="Times" charset="0"/>
            </a:rPr>
            <a:t>non-specific</a:t>
          </a:r>
          <a:r>
            <a:rPr lang="en-US" sz="1800" kern="1200" dirty="0" smtClean="0">
              <a:latin typeface="Times" charset="0"/>
              <a:ea typeface="Times" charset="0"/>
              <a:cs typeface="Times" charset="0"/>
            </a:rPr>
            <a:t>" back pain </a:t>
          </a:r>
        </a:p>
        <a:p>
          <a:pPr lvl="0" algn="l" defTabSz="800100">
            <a:lnSpc>
              <a:spcPct val="90000"/>
            </a:lnSpc>
            <a:spcBef>
              <a:spcPct val="0"/>
            </a:spcBef>
            <a:spcAft>
              <a:spcPct val="35000"/>
            </a:spcAft>
          </a:pPr>
          <a:r>
            <a:rPr lang="en-US" sz="1800" kern="1200" dirty="0" smtClean="0">
              <a:latin typeface="Times" charset="0"/>
              <a:ea typeface="Times" charset="0"/>
              <a:cs typeface="Times" charset="0"/>
            </a:rPr>
            <a:t>(there's no obvious cause) </a:t>
          </a:r>
          <a:endParaRPr lang="en-US" sz="1800" kern="1200" dirty="0"/>
        </a:p>
      </dsp:txBody>
      <dsp:txXfrm>
        <a:off x="530854" y="352849"/>
        <a:ext cx="8074916" cy="706151"/>
      </dsp:txXfrm>
    </dsp:sp>
    <dsp:sp modelId="{1508191C-C4A1-C24A-96B3-4BFCE0575E62}">
      <dsp:nvSpPr>
        <dsp:cNvPr id="0" name=""/>
        <dsp:cNvSpPr/>
      </dsp:nvSpPr>
      <dsp:spPr>
        <a:xfrm>
          <a:off x="89509" y="264580"/>
          <a:ext cx="882689" cy="882689"/>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5569DDA-367A-6E40-B919-8D6A092BC192}">
      <dsp:nvSpPr>
        <dsp:cNvPr id="0" name=""/>
        <dsp:cNvSpPr/>
      </dsp:nvSpPr>
      <dsp:spPr>
        <a:xfrm>
          <a:off x="1036862" y="1411738"/>
          <a:ext cx="7568909" cy="706151"/>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50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Times" charset="0"/>
              <a:ea typeface="Times" charset="0"/>
              <a:cs typeface="Times" charset="0"/>
            </a:rPr>
            <a:t>Mechanical: the pain originates from the joints, bones or soft tissues in and around the spine).</a:t>
          </a:r>
          <a:endParaRPr lang="en-US" sz="1800" kern="1200" dirty="0"/>
        </a:p>
      </dsp:txBody>
      <dsp:txXfrm>
        <a:off x="1036862" y="1411738"/>
        <a:ext cx="7568909" cy="706151"/>
      </dsp:txXfrm>
    </dsp:sp>
    <dsp:sp modelId="{1FCC870B-6AF8-7B40-812E-DB2EACF1B716}">
      <dsp:nvSpPr>
        <dsp:cNvPr id="0" name=""/>
        <dsp:cNvSpPr/>
      </dsp:nvSpPr>
      <dsp:spPr>
        <a:xfrm>
          <a:off x="595517" y="1323469"/>
          <a:ext cx="882689" cy="882689"/>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CCB40F9-6DFF-104B-A377-A172755DFE97}">
      <dsp:nvSpPr>
        <dsp:cNvPr id="0" name=""/>
        <dsp:cNvSpPr/>
      </dsp:nvSpPr>
      <dsp:spPr>
        <a:xfrm>
          <a:off x="1192165" y="2470627"/>
          <a:ext cx="7413605" cy="706151"/>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50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Times" charset="0"/>
              <a:ea typeface="Times" charset="0"/>
              <a:cs typeface="Times" charset="0"/>
            </a:rPr>
            <a:t>Inflammatory back pain</a:t>
          </a:r>
          <a:endParaRPr lang="en-US" sz="1800" kern="1200" dirty="0">
            <a:latin typeface="Times" charset="0"/>
            <a:ea typeface="Times" charset="0"/>
            <a:cs typeface="Times" charset="0"/>
          </a:endParaRPr>
        </a:p>
      </dsp:txBody>
      <dsp:txXfrm>
        <a:off x="1192165" y="2470627"/>
        <a:ext cx="7413605" cy="706151"/>
      </dsp:txXfrm>
    </dsp:sp>
    <dsp:sp modelId="{7EC476A1-12E7-D343-830C-E14313BF1960}">
      <dsp:nvSpPr>
        <dsp:cNvPr id="0" name=""/>
        <dsp:cNvSpPr/>
      </dsp:nvSpPr>
      <dsp:spPr>
        <a:xfrm>
          <a:off x="750821" y="2382358"/>
          <a:ext cx="882689" cy="882689"/>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8212C53-6D63-F448-B5EB-ABEF4D34455A}">
      <dsp:nvSpPr>
        <dsp:cNvPr id="0" name=""/>
        <dsp:cNvSpPr/>
      </dsp:nvSpPr>
      <dsp:spPr>
        <a:xfrm>
          <a:off x="1036862" y="3529515"/>
          <a:ext cx="7568909" cy="706151"/>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50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Times" charset="0"/>
              <a:ea typeface="Times" charset="0"/>
              <a:cs typeface="Times" charset="0"/>
            </a:rPr>
            <a:t>Nerve root compression </a:t>
          </a:r>
          <a:endParaRPr lang="en-US" sz="1800" kern="1200" dirty="0">
            <a:latin typeface="Times" charset="0"/>
            <a:ea typeface="Times" charset="0"/>
            <a:cs typeface="Times" charset="0"/>
          </a:endParaRPr>
        </a:p>
      </dsp:txBody>
      <dsp:txXfrm>
        <a:off x="1036862" y="3529515"/>
        <a:ext cx="7568909" cy="706151"/>
      </dsp:txXfrm>
    </dsp:sp>
    <dsp:sp modelId="{10A04E01-52AE-404E-8377-F12F3A7C8994}">
      <dsp:nvSpPr>
        <dsp:cNvPr id="0" name=""/>
        <dsp:cNvSpPr/>
      </dsp:nvSpPr>
      <dsp:spPr>
        <a:xfrm>
          <a:off x="595517" y="3441246"/>
          <a:ext cx="882689" cy="882689"/>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B9399BB-6101-0345-961B-E037FA385A86}">
      <dsp:nvSpPr>
        <dsp:cNvPr id="0" name=""/>
        <dsp:cNvSpPr/>
      </dsp:nvSpPr>
      <dsp:spPr>
        <a:xfrm>
          <a:off x="611049" y="4604031"/>
          <a:ext cx="8074916" cy="706151"/>
        </a:xfrm>
        <a:prstGeom prst="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508"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Times" charset="0"/>
              <a:ea typeface="Times" charset="0"/>
              <a:cs typeface="Times" charset="0"/>
            </a:rPr>
            <a:t>malignancy</a:t>
          </a:r>
          <a:endParaRPr lang="en-US" sz="1800" kern="1200" dirty="0">
            <a:latin typeface="Times" charset="0"/>
            <a:ea typeface="Times" charset="0"/>
            <a:cs typeface="Times" charset="0"/>
          </a:endParaRPr>
        </a:p>
      </dsp:txBody>
      <dsp:txXfrm>
        <a:off x="611049" y="4604031"/>
        <a:ext cx="8074916" cy="706151"/>
      </dsp:txXfrm>
    </dsp:sp>
    <dsp:sp modelId="{7561BFCB-AF78-4144-9C91-87A7B709BBE0}">
      <dsp:nvSpPr>
        <dsp:cNvPr id="0" name=""/>
        <dsp:cNvSpPr/>
      </dsp:nvSpPr>
      <dsp:spPr>
        <a:xfrm>
          <a:off x="89509" y="4500135"/>
          <a:ext cx="882689" cy="882689"/>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45C01-CBBF-CC49-969E-DFDC8900871D}">
      <dsp:nvSpPr>
        <dsp:cNvPr id="0" name=""/>
        <dsp:cNvSpPr/>
      </dsp:nvSpPr>
      <dsp:spPr>
        <a:xfrm>
          <a:off x="0" y="0"/>
          <a:ext cx="10442223" cy="1625600"/>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1" kern="1200" smtClean="0">
              <a:latin typeface="Times" charset="0"/>
              <a:ea typeface="Times" charset="0"/>
              <a:cs typeface="Times" charset="0"/>
            </a:rPr>
            <a:t>Differential diagnosis </a:t>
          </a:r>
          <a:endParaRPr lang="en-US" sz="4800" kern="1200" dirty="0"/>
        </a:p>
      </dsp:txBody>
      <dsp:txXfrm>
        <a:off x="0" y="0"/>
        <a:ext cx="10442223" cy="1625600"/>
      </dsp:txXfrm>
    </dsp:sp>
    <dsp:sp modelId="{987F49DF-D33C-774B-BC42-06B0B1F4BDCC}">
      <dsp:nvSpPr>
        <dsp:cNvPr id="0" name=""/>
        <dsp:cNvSpPr/>
      </dsp:nvSpPr>
      <dsp:spPr>
        <a:xfrm>
          <a:off x="975" y="1625600"/>
          <a:ext cx="2994735" cy="3413760"/>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2">
                  <a:lumMod val="50000"/>
                </a:schemeClr>
              </a:solidFill>
              <a:latin typeface="Times" charset="0"/>
              <a:ea typeface="Times" charset="0"/>
              <a:cs typeface="Times" charset="0"/>
            </a:rPr>
            <a:t>Mechanical pain </a:t>
          </a:r>
          <a:r>
            <a:rPr lang="en-US" sz="2800" kern="1200" dirty="0" smtClean="0">
              <a:latin typeface="Times" charset="0"/>
              <a:ea typeface="Times" charset="0"/>
              <a:cs typeface="Times" charset="0"/>
            </a:rPr>
            <a:t>:</a:t>
          </a:r>
          <a:r>
            <a:rPr lang="en-US" sz="1800" kern="1200" dirty="0" smtClean="0">
              <a:latin typeface="Times" charset="0"/>
              <a:ea typeface="Times" charset="0"/>
              <a:cs typeface="Times" charset="0"/>
            </a:rPr>
            <a:t>1-lumbr strain or sprain </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2-degeneretaive processes of disc and facet joint</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3-hernated disc and spinal stenosis</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4- spondylolisthesis</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5- spondylolysis    </a:t>
          </a:r>
          <a:endParaRPr lang="en-US" sz="1800" kern="1200" dirty="0">
            <a:latin typeface="Times" charset="0"/>
            <a:ea typeface="Times" charset="0"/>
            <a:cs typeface="Times" charset="0"/>
          </a:endParaRPr>
        </a:p>
      </dsp:txBody>
      <dsp:txXfrm>
        <a:off x="975" y="1625600"/>
        <a:ext cx="2994735" cy="3413760"/>
      </dsp:txXfrm>
    </dsp:sp>
    <dsp:sp modelId="{244105B2-6072-8448-A94E-A528CC2BC2A7}">
      <dsp:nvSpPr>
        <dsp:cNvPr id="0" name=""/>
        <dsp:cNvSpPr/>
      </dsp:nvSpPr>
      <dsp:spPr>
        <a:xfrm>
          <a:off x="2995710" y="1625600"/>
          <a:ext cx="2360717" cy="3413760"/>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2">
                  <a:lumMod val="50000"/>
                </a:schemeClr>
              </a:solidFill>
              <a:latin typeface="Times" charset="0"/>
              <a:ea typeface="Times" charset="0"/>
              <a:cs typeface="Times" charset="0"/>
            </a:rPr>
            <a:t>Malignancy</a:t>
          </a:r>
          <a:r>
            <a:rPr lang="en-US" sz="4200" kern="1200" dirty="0" smtClean="0"/>
            <a:t> </a:t>
          </a:r>
          <a:r>
            <a:rPr lang="en-US" sz="2800" kern="1200" dirty="0" smtClean="0"/>
            <a:t>:</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1-multiple myeloma </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2- metastatic carcinoma </a:t>
          </a:r>
          <a:endParaRPr lang="en-US" sz="1800" kern="1200" dirty="0">
            <a:latin typeface="Times" charset="0"/>
            <a:ea typeface="Times" charset="0"/>
            <a:cs typeface="Times" charset="0"/>
          </a:endParaRPr>
        </a:p>
      </dsp:txBody>
      <dsp:txXfrm>
        <a:off x="2995710" y="1625600"/>
        <a:ext cx="2360717" cy="3413760"/>
      </dsp:txXfrm>
    </dsp:sp>
    <dsp:sp modelId="{6148BF63-C105-AB43-8498-3962C6D359D2}">
      <dsp:nvSpPr>
        <dsp:cNvPr id="0" name=""/>
        <dsp:cNvSpPr/>
      </dsp:nvSpPr>
      <dsp:spPr>
        <a:xfrm>
          <a:off x="5356427" y="1625600"/>
          <a:ext cx="2360717" cy="3413760"/>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2">
                  <a:lumMod val="50000"/>
                </a:schemeClr>
              </a:solidFill>
              <a:latin typeface="Times" charset="0"/>
              <a:ea typeface="Times" charset="0"/>
              <a:cs typeface="Times" charset="0"/>
            </a:rPr>
            <a:t>infections:</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1- osteomyelitis </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2- TB</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 3- brucellosis </a:t>
          </a:r>
          <a:endParaRPr lang="en-US" sz="1800" kern="1200" dirty="0">
            <a:latin typeface="Times" charset="0"/>
            <a:ea typeface="Times" charset="0"/>
            <a:cs typeface="Times" charset="0"/>
          </a:endParaRPr>
        </a:p>
      </dsp:txBody>
      <dsp:txXfrm>
        <a:off x="5356427" y="1625600"/>
        <a:ext cx="2360717" cy="3413760"/>
      </dsp:txXfrm>
    </dsp:sp>
    <dsp:sp modelId="{1DC40883-F705-8643-B2F6-3505933723F1}">
      <dsp:nvSpPr>
        <dsp:cNvPr id="0" name=""/>
        <dsp:cNvSpPr/>
      </dsp:nvSpPr>
      <dsp:spPr>
        <a:xfrm>
          <a:off x="7717145" y="1625600"/>
          <a:ext cx="2724102" cy="3413760"/>
        </a:xfrm>
        <a:prstGeom prst="rect">
          <a:avLst/>
        </a:prstGeom>
        <a:gradFill rotWithShape="0">
          <a:gsLst>
            <a:gs pos="0">
              <a:schemeClr val="lt1">
                <a:hueOff val="0"/>
                <a:satOff val="0"/>
                <a:lumOff val="0"/>
                <a:alphaOff val="0"/>
                <a:tint val="97000"/>
                <a:satMod val="100000"/>
                <a:lumMod val="102000"/>
              </a:schemeClr>
            </a:gs>
            <a:gs pos="50000">
              <a:schemeClr val="lt1">
                <a:hueOff val="0"/>
                <a:satOff val="0"/>
                <a:lumOff val="0"/>
                <a:alphaOff val="0"/>
                <a:shade val="100000"/>
                <a:satMod val="103000"/>
                <a:lumMod val="100000"/>
              </a:schemeClr>
            </a:gs>
            <a:gs pos="100000">
              <a:schemeClr val="l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2">
                  <a:lumMod val="50000"/>
                </a:schemeClr>
              </a:solidFill>
              <a:latin typeface="Times" charset="0"/>
              <a:ea typeface="Times" charset="0"/>
              <a:cs typeface="Times" charset="0"/>
            </a:rPr>
            <a:t>inflammation </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1- Ankylosing spondylitis (AS) </a:t>
          </a:r>
        </a:p>
        <a:p>
          <a:pPr lvl="0" algn="ctr" defTabSz="1244600">
            <a:lnSpc>
              <a:spcPct val="90000"/>
            </a:lnSpc>
            <a:spcBef>
              <a:spcPct val="0"/>
            </a:spcBef>
            <a:spcAft>
              <a:spcPct val="35000"/>
            </a:spcAft>
          </a:pPr>
          <a:r>
            <a:rPr lang="en-US" sz="1800" kern="1200" dirty="0" smtClean="0">
              <a:latin typeface="Times" charset="0"/>
              <a:ea typeface="Times" charset="0"/>
              <a:cs typeface="Times" charset="0"/>
            </a:rPr>
            <a:t>2- psoriatic spondylitis </a:t>
          </a:r>
          <a:endParaRPr lang="en-US" sz="1800" kern="1200" dirty="0">
            <a:latin typeface="Times" charset="0"/>
            <a:ea typeface="Times" charset="0"/>
            <a:cs typeface="Times" charset="0"/>
          </a:endParaRPr>
        </a:p>
      </dsp:txBody>
      <dsp:txXfrm>
        <a:off x="7717145" y="1625600"/>
        <a:ext cx="2724102" cy="3413760"/>
      </dsp:txXfrm>
    </dsp:sp>
    <dsp:sp modelId="{0AA21BA6-EC62-1441-B859-FE663C358BFE}">
      <dsp:nvSpPr>
        <dsp:cNvPr id="0" name=""/>
        <dsp:cNvSpPr/>
      </dsp:nvSpPr>
      <dsp:spPr>
        <a:xfrm>
          <a:off x="0" y="5039360"/>
          <a:ext cx="10442223" cy="379306"/>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EF8B7-2A2A-894D-A00A-DE117B0BF3A5}">
      <dsp:nvSpPr>
        <dsp:cNvPr id="0" name=""/>
        <dsp:cNvSpPr/>
      </dsp:nvSpPr>
      <dsp:spPr>
        <a:xfrm>
          <a:off x="1587" y="1229104"/>
          <a:ext cx="3385343" cy="2031206"/>
        </a:xfrm>
        <a:prstGeom prst="roundRect">
          <a:avLst>
            <a:gd name="adj" fmla="val 1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Acute</a:t>
          </a:r>
        </a:p>
        <a:p>
          <a:pPr lvl="0" algn="ctr" defTabSz="1244600">
            <a:lnSpc>
              <a:spcPct val="90000"/>
            </a:lnSpc>
            <a:spcBef>
              <a:spcPct val="0"/>
            </a:spcBef>
            <a:spcAft>
              <a:spcPct val="35000"/>
            </a:spcAft>
          </a:pPr>
          <a:r>
            <a:rPr lang="en-US" sz="2800" kern="1200" dirty="0" smtClean="0">
              <a:latin typeface="Times" charset="0"/>
              <a:ea typeface="Times" charset="0"/>
              <a:cs typeface="Times" charset="0"/>
            </a:rPr>
            <a:t>Last less than 3 months </a:t>
          </a:r>
          <a:endParaRPr lang="en-US" sz="2800" kern="1200" dirty="0">
            <a:latin typeface="Times" charset="0"/>
            <a:ea typeface="Times" charset="0"/>
            <a:cs typeface="Times" charset="0"/>
          </a:endParaRPr>
        </a:p>
      </dsp:txBody>
      <dsp:txXfrm>
        <a:off x="61079" y="1288596"/>
        <a:ext cx="3266359" cy="1912222"/>
      </dsp:txXfrm>
    </dsp:sp>
    <dsp:sp modelId="{4FAD339C-C10E-8B4E-9236-675D8C59A74C}">
      <dsp:nvSpPr>
        <dsp:cNvPr id="0" name=""/>
        <dsp:cNvSpPr/>
      </dsp:nvSpPr>
      <dsp:spPr>
        <a:xfrm>
          <a:off x="3725465" y="1824924"/>
          <a:ext cx="717692" cy="839565"/>
        </a:xfrm>
        <a:prstGeom prst="rightArrow">
          <a:avLst>
            <a:gd name="adj1" fmla="val 60000"/>
            <a:gd name="adj2" fmla="val 50000"/>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a:p>
      </dsp:txBody>
      <dsp:txXfrm>
        <a:off x="3725465" y="1992837"/>
        <a:ext cx="502384" cy="503739"/>
      </dsp:txXfrm>
    </dsp:sp>
    <dsp:sp modelId="{DBEAEB42-6240-2044-A6ED-45DE31EBD035}">
      <dsp:nvSpPr>
        <dsp:cNvPr id="0" name=""/>
        <dsp:cNvSpPr/>
      </dsp:nvSpPr>
      <dsp:spPr>
        <a:xfrm>
          <a:off x="4741068" y="1229104"/>
          <a:ext cx="3385343" cy="2031206"/>
        </a:xfrm>
        <a:prstGeom prst="roundRect">
          <a:avLst>
            <a:gd name="adj" fmla="val 10000"/>
          </a:avLst>
        </a:prstGeom>
        <a:gradFill rotWithShape="0">
          <a:gsLst>
            <a:gs pos="0">
              <a:schemeClr val="accent3">
                <a:hueOff val="3108556"/>
                <a:satOff val="-45988"/>
                <a:lumOff val="8628"/>
                <a:alphaOff val="0"/>
                <a:tint val="97000"/>
                <a:satMod val="100000"/>
                <a:lumMod val="102000"/>
              </a:schemeClr>
            </a:gs>
            <a:gs pos="50000">
              <a:schemeClr val="accent3">
                <a:hueOff val="3108556"/>
                <a:satOff val="-45988"/>
                <a:lumOff val="8628"/>
                <a:alphaOff val="0"/>
                <a:shade val="100000"/>
                <a:satMod val="103000"/>
                <a:lumMod val="100000"/>
              </a:schemeClr>
            </a:gs>
            <a:gs pos="100000">
              <a:schemeClr val="accent3">
                <a:hueOff val="3108556"/>
                <a:satOff val="-45988"/>
                <a:lumOff val="862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Chronic</a:t>
          </a:r>
        </a:p>
        <a:p>
          <a:pPr lvl="0" algn="ctr" defTabSz="1244600">
            <a:lnSpc>
              <a:spcPct val="90000"/>
            </a:lnSpc>
            <a:spcBef>
              <a:spcPct val="0"/>
            </a:spcBef>
            <a:spcAft>
              <a:spcPct val="35000"/>
            </a:spcAft>
          </a:pPr>
          <a:r>
            <a:rPr lang="en-US" sz="2800" kern="1200" dirty="0" smtClean="0">
              <a:latin typeface="Times" charset="0"/>
              <a:ea typeface="Times" charset="0"/>
              <a:cs typeface="Times" charset="0"/>
            </a:rPr>
            <a:t>lasts longer than 3 months </a:t>
          </a:r>
          <a:endParaRPr lang="en-US" sz="2800" kern="1200" dirty="0">
            <a:latin typeface="Times" charset="0"/>
            <a:ea typeface="Times" charset="0"/>
            <a:cs typeface="Times" charset="0"/>
          </a:endParaRPr>
        </a:p>
      </dsp:txBody>
      <dsp:txXfrm>
        <a:off x="4800560" y="1288596"/>
        <a:ext cx="3266359" cy="19122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A10A7-EEAB-2D41-9338-F42003599785}">
      <dsp:nvSpPr>
        <dsp:cNvPr id="0" name=""/>
        <dsp:cNvSpPr/>
      </dsp:nvSpPr>
      <dsp:spPr>
        <a:xfrm>
          <a:off x="551860" y="0"/>
          <a:ext cx="2198687" cy="131921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Times" charset="0"/>
              <a:ea typeface="Times" charset="0"/>
              <a:cs typeface="Times" charset="0"/>
            </a:rPr>
            <a:t>smokin</a:t>
          </a:r>
          <a:r>
            <a:rPr lang="en-US" sz="3200" kern="1200" dirty="0" smtClean="0">
              <a:solidFill>
                <a:schemeClr val="bg1"/>
              </a:solidFill>
              <a:latin typeface="Times" charset="0"/>
              <a:ea typeface="Times" charset="0"/>
              <a:cs typeface="Times" charset="0"/>
            </a:rPr>
            <a:t>g</a:t>
          </a:r>
          <a:endParaRPr lang="en-US" sz="3200" kern="1200" dirty="0">
            <a:solidFill>
              <a:schemeClr val="bg1"/>
            </a:solidFill>
            <a:latin typeface="Times" charset="0"/>
            <a:ea typeface="Times" charset="0"/>
            <a:cs typeface="Times" charset="0"/>
          </a:endParaRPr>
        </a:p>
      </dsp:txBody>
      <dsp:txXfrm>
        <a:off x="551860" y="0"/>
        <a:ext cx="2198687" cy="1319212"/>
      </dsp:txXfrm>
    </dsp:sp>
    <dsp:sp modelId="{E899C906-8B21-E944-8661-32D94EAEFAF2}">
      <dsp:nvSpPr>
        <dsp:cNvPr id="0" name=""/>
        <dsp:cNvSpPr/>
      </dsp:nvSpPr>
      <dsp:spPr>
        <a:xfrm>
          <a:off x="2964656" y="1049"/>
          <a:ext cx="2198687" cy="131921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obesity</a:t>
          </a:r>
          <a:endParaRPr lang="en-US" sz="2600" kern="1200" dirty="0">
            <a:latin typeface="Times" charset="0"/>
            <a:ea typeface="Times" charset="0"/>
            <a:cs typeface="Times" charset="0"/>
          </a:endParaRPr>
        </a:p>
      </dsp:txBody>
      <dsp:txXfrm>
        <a:off x="2964656" y="1049"/>
        <a:ext cx="2198687" cy="1319212"/>
      </dsp:txXfrm>
    </dsp:sp>
    <dsp:sp modelId="{63832FD4-0E29-A846-89F3-AA5D40AAC98F}">
      <dsp:nvSpPr>
        <dsp:cNvPr id="0" name=""/>
        <dsp:cNvSpPr/>
      </dsp:nvSpPr>
      <dsp:spPr>
        <a:xfrm>
          <a:off x="5383212" y="1049"/>
          <a:ext cx="2198687" cy="1319212"/>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age</a:t>
          </a:r>
          <a:endParaRPr lang="en-US" sz="2600" kern="1200" dirty="0">
            <a:latin typeface="Times" charset="0"/>
            <a:ea typeface="Times" charset="0"/>
            <a:cs typeface="Times" charset="0"/>
          </a:endParaRPr>
        </a:p>
      </dsp:txBody>
      <dsp:txXfrm>
        <a:off x="5383212" y="1049"/>
        <a:ext cx="2198687" cy="1319212"/>
      </dsp:txXfrm>
    </dsp:sp>
    <dsp:sp modelId="{F9E6FCD7-B252-F745-BB2E-FB19A0E18DF8}">
      <dsp:nvSpPr>
        <dsp:cNvPr id="0" name=""/>
        <dsp:cNvSpPr/>
      </dsp:nvSpPr>
      <dsp:spPr>
        <a:xfrm>
          <a:off x="551860" y="1553112"/>
          <a:ext cx="2198687" cy="1319212"/>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female gender</a:t>
          </a:r>
          <a:endParaRPr lang="en-US" sz="2600" kern="1200" dirty="0">
            <a:latin typeface="Times" charset="0"/>
            <a:ea typeface="Times" charset="0"/>
            <a:cs typeface="Times" charset="0"/>
          </a:endParaRPr>
        </a:p>
      </dsp:txBody>
      <dsp:txXfrm>
        <a:off x="551860" y="1553112"/>
        <a:ext cx="2198687" cy="1319212"/>
      </dsp:txXfrm>
    </dsp:sp>
    <dsp:sp modelId="{EE285087-797D-F840-812D-F49124EF752E}">
      <dsp:nvSpPr>
        <dsp:cNvPr id="0" name=""/>
        <dsp:cNvSpPr/>
      </dsp:nvSpPr>
      <dsp:spPr>
        <a:xfrm>
          <a:off x="2964656" y="1540131"/>
          <a:ext cx="2198687" cy="1319212"/>
        </a:xfrm>
        <a:prstGeom prst="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physically strenuous work</a:t>
          </a:r>
          <a:endParaRPr lang="en-US" sz="2600" kern="1200" dirty="0">
            <a:latin typeface="Times" charset="0"/>
            <a:ea typeface="Times" charset="0"/>
            <a:cs typeface="Times" charset="0"/>
          </a:endParaRPr>
        </a:p>
      </dsp:txBody>
      <dsp:txXfrm>
        <a:off x="2964656" y="1540131"/>
        <a:ext cx="2198687" cy="1319212"/>
      </dsp:txXfrm>
    </dsp:sp>
    <dsp:sp modelId="{9CB9AAD9-03D0-AE46-AC55-987C1BA4D863}">
      <dsp:nvSpPr>
        <dsp:cNvPr id="0" name=""/>
        <dsp:cNvSpPr/>
      </dsp:nvSpPr>
      <dsp:spPr>
        <a:xfrm>
          <a:off x="5383212" y="1540131"/>
          <a:ext cx="2198687" cy="131921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psychologic factors </a:t>
          </a:r>
          <a:endParaRPr lang="en-US" sz="2600" kern="1200" dirty="0">
            <a:latin typeface="Times" charset="0"/>
            <a:ea typeface="Times" charset="0"/>
            <a:cs typeface="Times" charset="0"/>
          </a:endParaRPr>
        </a:p>
      </dsp:txBody>
      <dsp:txXfrm>
        <a:off x="5383212" y="1540131"/>
        <a:ext cx="2198687" cy="1319212"/>
      </dsp:txXfrm>
    </dsp:sp>
    <dsp:sp modelId="{07DBBA17-6C8B-034F-BFA2-26F72C45E418}">
      <dsp:nvSpPr>
        <dsp:cNvPr id="0" name=""/>
        <dsp:cNvSpPr/>
      </dsp:nvSpPr>
      <dsp:spPr>
        <a:xfrm>
          <a:off x="1755378" y="3079212"/>
          <a:ext cx="2198687" cy="131921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trauma </a:t>
          </a:r>
          <a:endParaRPr lang="en-US" sz="2600" kern="1200" dirty="0">
            <a:latin typeface="Times" charset="0"/>
            <a:ea typeface="Times" charset="0"/>
            <a:cs typeface="Times" charset="0"/>
          </a:endParaRPr>
        </a:p>
      </dsp:txBody>
      <dsp:txXfrm>
        <a:off x="1755378" y="3079212"/>
        <a:ext cx="2198687" cy="1319212"/>
      </dsp:txXfrm>
    </dsp:sp>
    <dsp:sp modelId="{33E18587-E5D2-1C4B-9AA8-A9DD413B039C}">
      <dsp:nvSpPr>
        <dsp:cNvPr id="0" name=""/>
        <dsp:cNvSpPr/>
      </dsp:nvSpPr>
      <dsp:spPr>
        <a:xfrm>
          <a:off x="4173934" y="3079212"/>
          <a:ext cx="2198687" cy="1319212"/>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Times" charset="0"/>
              <a:ea typeface="Times" charset="0"/>
              <a:cs typeface="Times" charset="0"/>
            </a:rPr>
            <a:t>deformity </a:t>
          </a:r>
          <a:endParaRPr lang="en-US" sz="2600" kern="1200" dirty="0">
            <a:latin typeface="Times" charset="0"/>
            <a:ea typeface="Times" charset="0"/>
            <a:cs typeface="Times" charset="0"/>
          </a:endParaRPr>
        </a:p>
      </dsp:txBody>
      <dsp:txXfrm>
        <a:off x="4173934" y="3079212"/>
        <a:ext cx="2198687" cy="13192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C56D-BEC7-7247-89D9-43C1CC1EF46A}">
      <dsp:nvSpPr>
        <dsp:cNvPr id="0" name=""/>
        <dsp:cNvSpPr/>
      </dsp:nvSpPr>
      <dsp:spPr>
        <a:xfrm>
          <a:off x="421481" y="429"/>
          <a:ext cx="2078136" cy="124688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Personal data </a:t>
          </a:r>
          <a:endParaRPr lang="en-US" sz="2800" kern="1200" dirty="0">
            <a:latin typeface="Times" charset="0"/>
            <a:ea typeface="Times" charset="0"/>
            <a:cs typeface="Times" charset="0"/>
          </a:endParaRPr>
        </a:p>
      </dsp:txBody>
      <dsp:txXfrm>
        <a:off x="421481" y="429"/>
        <a:ext cx="2078136" cy="1246882"/>
      </dsp:txXfrm>
    </dsp:sp>
    <dsp:sp modelId="{4A7B9941-138A-754F-8901-E15BF4E38118}">
      <dsp:nvSpPr>
        <dsp:cNvPr id="0" name=""/>
        <dsp:cNvSpPr/>
      </dsp:nvSpPr>
      <dsp:spPr>
        <a:xfrm>
          <a:off x="2707431" y="429"/>
          <a:ext cx="2078136" cy="1246882"/>
        </a:xfrm>
        <a:prstGeom prst="rect">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solidFill>
                <a:srgbClr val="C00000"/>
              </a:solidFill>
              <a:latin typeface="Times" charset="0"/>
              <a:ea typeface="Times" charset="0"/>
              <a:cs typeface="Times" charset="0"/>
            </a:rPr>
            <a:t>Pain </a:t>
          </a:r>
          <a:r>
            <a:rPr lang="en-US" sz="3200" kern="1200" dirty="0" err="1" smtClean="0">
              <a:solidFill>
                <a:srgbClr val="C00000"/>
              </a:solidFill>
              <a:latin typeface="Times" charset="0"/>
              <a:ea typeface="Times" charset="0"/>
              <a:cs typeface="Times" charset="0"/>
            </a:rPr>
            <a:t>hx</a:t>
          </a:r>
          <a:r>
            <a:rPr lang="en-US" sz="3200" kern="1200" dirty="0" smtClean="0">
              <a:solidFill>
                <a:srgbClr val="C00000"/>
              </a:solidFill>
              <a:latin typeface="Times" charset="0"/>
              <a:ea typeface="Times" charset="0"/>
              <a:cs typeface="Times" charset="0"/>
            </a:rPr>
            <a:t> </a:t>
          </a:r>
          <a:endParaRPr lang="en-US" sz="3200" kern="1200" dirty="0">
            <a:solidFill>
              <a:srgbClr val="C00000"/>
            </a:solidFill>
            <a:latin typeface="Times" charset="0"/>
            <a:ea typeface="Times" charset="0"/>
            <a:cs typeface="Times" charset="0"/>
          </a:endParaRPr>
        </a:p>
      </dsp:txBody>
      <dsp:txXfrm>
        <a:off x="2707431" y="429"/>
        <a:ext cx="2078136" cy="1246882"/>
      </dsp:txXfrm>
    </dsp:sp>
    <dsp:sp modelId="{CE6EFD0E-6E75-B244-A051-6C9428D20D6C}">
      <dsp:nvSpPr>
        <dsp:cNvPr id="0" name=""/>
        <dsp:cNvSpPr/>
      </dsp:nvSpPr>
      <dsp:spPr>
        <a:xfrm>
          <a:off x="4993382" y="429"/>
          <a:ext cx="2078136" cy="1246882"/>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Any neurological deficit </a:t>
          </a:r>
          <a:endParaRPr lang="en-US" sz="2800" kern="1200" dirty="0">
            <a:latin typeface="Times" charset="0"/>
            <a:ea typeface="Times" charset="0"/>
            <a:cs typeface="Times" charset="0"/>
          </a:endParaRPr>
        </a:p>
      </dsp:txBody>
      <dsp:txXfrm>
        <a:off x="4993382" y="429"/>
        <a:ext cx="2078136" cy="1246882"/>
      </dsp:txXfrm>
    </dsp:sp>
    <dsp:sp modelId="{7D41F2F1-BE1D-0A49-AF11-BCA8F3945081}">
      <dsp:nvSpPr>
        <dsp:cNvPr id="0" name=""/>
        <dsp:cNvSpPr/>
      </dsp:nvSpPr>
      <dsp:spPr>
        <a:xfrm>
          <a:off x="421481" y="1455125"/>
          <a:ext cx="2078136" cy="1246882"/>
        </a:xfrm>
        <a:prstGeom prst="rect">
          <a:avLst/>
        </a:prstGeom>
        <a:solidFill>
          <a:schemeClr val="bg2"/>
        </a:solidFill>
        <a:ln>
          <a:solidFill>
            <a:schemeClr val="bg2">
              <a:lumMod val="75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C00000"/>
              </a:solidFill>
              <a:latin typeface="Times" charset="0"/>
              <a:ea typeface="Times" charset="0"/>
              <a:cs typeface="Times" charset="0"/>
            </a:rPr>
            <a:t>red flags</a:t>
          </a:r>
          <a:endParaRPr lang="en-US" sz="2800" kern="1200" dirty="0">
            <a:solidFill>
              <a:srgbClr val="C00000"/>
            </a:solidFill>
            <a:latin typeface="Times" charset="0"/>
            <a:ea typeface="Times" charset="0"/>
            <a:cs typeface="Times" charset="0"/>
          </a:endParaRPr>
        </a:p>
      </dsp:txBody>
      <dsp:txXfrm>
        <a:off x="421481" y="1455125"/>
        <a:ext cx="2078136" cy="1246882"/>
      </dsp:txXfrm>
    </dsp:sp>
    <dsp:sp modelId="{504B08D4-6C09-0A40-8ED9-57170B93D195}">
      <dsp:nvSpPr>
        <dsp:cNvPr id="0" name=""/>
        <dsp:cNvSpPr/>
      </dsp:nvSpPr>
      <dsp:spPr>
        <a:xfrm>
          <a:off x="2707431" y="1455125"/>
          <a:ext cx="2078136" cy="1246882"/>
        </a:xfrm>
        <a:prstGeom prst="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PMH</a:t>
          </a:r>
          <a:endParaRPr lang="en-US" sz="2800" kern="1200" dirty="0">
            <a:latin typeface="Times" charset="0"/>
            <a:ea typeface="Times" charset="0"/>
            <a:cs typeface="Times" charset="0"/>
          </a:endParaRPr>
        </a:p>
      </dsp:txBody>
      <dsp:txXfrm>
        <a:off x="2707431" y="1455125"/>
        <a:ext cx="2078136" cy="1246882"/>
      </dsp:txXfrm>
    </dsp:sp>
    <dsp:sp modelId="{0FC0DBD3-2490-DA45-8926-18EFBD2696D0}">
      <dsp:nvSpPr>
        <dsp:cNvPr id="0" name=""/>
        <dsp:cNvSpPr/>
      </dsp:nvSpPr>
      <dsp:spPr>
        <a:xfrm>
          <a:off x="4993382" y="1455125"/>
          <a:ext cx="2078136" cy="1246882"/>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past surgical </a:t>
          </a:r>
          <a:r>
            <a:rPr lang="en-US" sz="2800" kern="1200" dirty="0" err="1" smtClean="0">
              <a:latin typeface="Times" charset="0"/>
              <a:ea typeface="Times" charset="0"/>
              <a:cs typeface="Times" charset="0"/>
            </a:rPr>
            <a:t>hx</a:t>
          </a:r>
          <a:r>
            <a:rPr lang="en-US" sz="2800" kern="1200" dirty="0" smtClean="0">
              <a:latin typeface="Times" charset="0"/>
              <a:ea typeface="Times" charset="0"/>
              <a:cs typeface="Times" charset="0"/>
            </a:rPr>
            <a:t> </a:t>
          </a:r>
          <a:endParaRPr lang="en-US" sz="2800" kern="1200" dirty="0">
            <a:latin typeface="Times" charset="0"/>
            <a:ea typeface="Times" charset="0"/>
            <a:cs typeface="Times" charset="0"/>
          </a:endParaRPr>
        </a:p>
      </dsp:txBody>
      <dsp:txXfrm>
        <a:off x="4993382" y="1455125"/>
        <a:ext cx="2078136" cy="1246882"/>
      </dsp:txXfrm>
    </dsp:sp>
    <dsp:sp modelId="{4D36B175-0DAC-FC48-BB9D-CE5970CC08C1}">
      <dsp:nvSpPr>
        <dsp:cNvPr id="0" name=""/>
        <dsp:cNvSpPr/>
      </dsp:nvSpPr>
      <dsp:spPr>
        <a:xfrm>
          <a:off x="1564456" y="2909821"/>
          <a:ext cx="2078136" cy="1246882"/>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medication </a:t>
          </a:r>
          <a:r>
            <a:rPr lang="en-US" sz="2800" kern="1200" dirty="0" err="1" smtClean="0">
              <a:latin typeface="Times" charset="0"/>
              <a:ea typeface="Times" charset="0"/>
              <a:cs typeface="Times" charset="0"/>
            </a:rPr>
            <a:t>hx</a:t>
          </a:r>
          <a:endParaRPr lang="en-US" sz="2800" kern="1200" dirty="0">
            <a:latin typeface="Times" charset="0"/>
            <a:ea typeface="Times" charset="0"/>
            <a:cs typeface="Times" charset="0"/>
          </a:endParaRPr>
        </a:p>
      </dsp:txBody>
      <dsp:txXfrm>
        <a:off x="1564456" y="2909821"/>
        <a:ext cx="2078136" cy="1246882"/>
      </dsp:txXfrm>
    </dsp:sp>
    <dsp:sp modelId="{D63BBA7A-A145-7045-A587-3D467C702110}">
      <dsp:nvSpPr>
        <dsp:cNvPr id="0" name=""/>
        <dsp:cNvSpPr/>
      </dsp:nvSpPr>
      <dsp:spPr>
        <a:xfrm>
          <a:off x="3850406" y="2909821"/>
          <a:ext cx="2078136" cy="1246882"/>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charset="0"/>
              <a:ea typeface="Times" charset="0"/>
              <a:cs typeface="Times" charset="0"/>
            </a:rPr>
            <a:t>family </a:t>
          </a:r>
          <a:r>
            <a:rPr lang="en-US" sz="2800" kern="1200" dirty="0" err="1" smtClean="0">
              <a:latin typeface="Times" charset="0"/>
              <a:ea typeface="Times" charset="0"/>
              <a:cs typeface="Times" charset="0"/>
            </a:rPr>
            <a:t>hx</a:t>
          </a:r>
          <a:endParaRPr lang="en-US" sz="2800" kern="1200" dirty="0">
            <a:latin typeface="Times" charset="0"/>
            <a:ea typeface="Times" charset="0"/>
            <a:cs typeface="Times" charset="0"/>
          </a:endParaRPr>
        </a:p>
      </dsp:txBody>
      <dsp:txXfrm>
        <a:off x="3850406" y="2909821"/>
        <a:ext cx="2078136" cy="12468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D991A-9D35-B947-B123-ED926D23A8D7}">
      <dsp:nvSpPr>
        <dsp:cNvPr id="0" name=""/>
        <dsp:cNvSpPr/>
      </dsp:nvSpPr>
      <dsp:spPr>
        <a:xfrm>
          <a:off x="4467" y="421481"/>
          <a:ext cx="1826418" cy="1826418"/>
        </a:xfrm>
        <a:prstGeom prst="rect">
          <a:avLst/>
        </a:prstGeom>
        <a:blipFill rotWithShape="1">
          <a:blip xmlns:r="http://schemas.openxmlformats.org/officeDocument/2006/relationships" r:embed="rId1"/>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DBE2AC-8808-9941-BB99-E0ED7237D386}">
      <dsp:nvSpPr>
        <dsp:cNvPr id="0" name=""/>
        <dsp:cNvSpPr/>
      </dsp:nvSpPr>
      <dsp:spPr>
        <a:xfrm>
          <a:off x="4467" y="421481"/>
          <a:ext cx="182" cy="3652837"/>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7408A7-E713-1041-8AC3-BBBD513E0FC1}">
      <dsp:nvSpPr>
        <dsp:cNvPr id="0" name=""/>
        <dsp:cNvSpPr/>
      </dsp:nvSpPr>
      <dsp:spPr>
        <a:xfrm>
          <a:off x="4467" y="2247900"/>
          <a:ext cx="1826418" cy="182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look</a:t>
          </a:r>
          <a:endParaRPr lang="en-US" sz="1400" b="1" kern="1200" dirty="0"/>
        </a:p>
        <a:p>
          <a:pPr marL="57150" lvl="1" indent="-57150" algn="l" defTabSz="488950" rtl="0">
            <a:lnSpc>
              <a:spcPct val="90000"/>
            </a:lnSpc>
            <a:spcBef>
              <a:spcPct val="0"/>
            </a:spcBef>
            <a:spcAft>
              <a:spcPct val="15000"/>
            </a:spcAft>
            <a:buChar char="••"/>
          </a:pPr>
          <a:r>
            <a:rPr lang="en-US" sz="1100" kern="1200" smtClean="0"/>
            <a:t>look for deformity</a:t>
          </a:r>
          <a:endParaRPr lang="en-US" sz="1100" kern="1200"/>
        </a:p>
        <a:p>
          <a:pPr marL="57150" lvl="1" indent="-57150" algn="l" defTabSz="488950" rtl="0">
            <a:lnSpc>
              <a:spcPct val="90000"/>
            </a:lnSpc>
            <a:spcBef>
              <a:spcPct val="0"/>
            </a:spcBef>
            <a:spcAft>
              <a:spcPct val="15000"/>
            </a:spcAft>
            <a:buChar char="••"/>
          </a:pPr>
          <a:r>
            <a:rPr lang="en-US" sz="1100" kern="1200" smtClean="0"/>
            <a:t>Side:</a:t>
          </a:r>
          <a:endParaRPr lang="en-US" sz="1100" kern="1200" dirty="0"/>
        </a:p>
        <a:p>
          <a:pPr marL="114300" lvl="2" indent="-57150" algn="l" defTabSz="488950" rtl="0">
            <a:lnSpc>
              <a:spcPct val="90000"/>
            </a:lnSpc>
            <a:spcBef>
              <a:spcPct val="0"/>
            </a:spcBef>
            <a:spcAft>
              <a:spcPct val="15000"/>
            </a:spcAft>
            <a:buChar char="••"/>
          </a:pPr>
          <a:r>
            <a:rPr lang="en-US" sz="1100" kern="1200" dirty="0" smtClean="0"/>
            <a:t>Normal kyphosis and </a:t>
          </a:r>
          <a:r>
            <a:rPr lang="en-US" sz="1100" kern="1200" dirty="0" err="1" smtClean="0"/>
            <a:t>lordosis</a:t>
          </a:r>
          <a:r>
            <a:rPr lang="en-US" sz="1100" kern="1200" dirty="0" smtClean="0"/>
            <a:t> &gt; </a:t>
          </a:r>
          <a:r>
            <a:rPr lang="en-US" sz="1100" kern="1200" dirty="0" err="1" smtClean="0">
              <a:solidFill>
                <a:srgbClr val="FF3300"/>
              </a:solidFill>
            </a:rPr>
            <a:t>Ankylosing</a:t>
          </a:r>
          <a:r>
            <a:rPr lang="en-US" sz="1100" kern="1200" dirty="0" smtClean="0">
              <a:solidFill>
                <a:srgbClr val="FF3300"/>
              </a:solidFill>
            </a:rPr>
            <a:t> spondylitis</a:t>
          </a:r>
          <a:endParaRPr lang="en-US" sz="1100" kern="1200" dirty="0"/>
        </a:p>
        <a:p>
          <a:pPr marL="57150" lvl="1" indent="-57150" algn="l" defTabSz="488950" rtl="0">
            <a:lnSpc>
              <a:spcPct val="90000"/>
            </a:lnSpc>
            <a:spcBef>
              <a:spcPct val="0"/>
            </a:spcBef>
            <a:spcAft>
              <a:spcPct val="15000"/>
            </a:spcAft>
            <a:buChar char="••"/>
          </a:pPr>
          <a:r>
            <a:rPr lang="en-US" sz="1100" kern="1200" dirty="0" smtClean="0"/>
            <a:t>Back:</a:t>
          </a:r>
          <a:endParaRPr lang="en-US" sz="1100" kern="1200" dirty="0"/>
        </a:p>
        <a:p>
          <a:pPr marL="57150" lvl="1" indent="-57150" algn="l" defTabSz="488950" rtl="0">
            <a:lnSpc>
              <a:spcPct val="90000"/>
            </a:lnSpc>
            <a:spcBef>
              <a:spcPct val="0"/>
            </a:spcBef>
            <a:spcAft>
              <a:spcPct val="15000"/>
            </a:spcAft>
            <a:buChar char="••"/>
          </a:pPr>
          <a:r>
            <a:rPr lang="en-US" sz="1100" kern="1200" dirty="0" smtClean="0">
              <a:solidFill>
                <a:srgbClr val="FF3300"/>
              </a:solidFill>
            </a:rPr>
            <a:t>Scoliosis</a:t>
          </a:r>
          <a:r>
            <a:rPr lang="en-US" sz="1100" kern="1200" dirty="0" smtClean="0"/>
            <a:t> ( lateral curvature) </a:t>
          </a:r>
          <a:endParaRPr lang="en-US" sz="1100" kern="1200" dirty="0"/>
        </a:p>
      </dsp:txBody>
      <dsp:txXfrm>
        <a:off x="4467" y="2247900"/>
        <a:ext cx="1826418" cy="1826418"/>
      </dsp:txXfrm>
    </dsp:sp>
    <dsp:sp modelId="{6CD995DE-8736-1F46-A58C-15F40A6D7E60}">
      <dsp:nvSpPr>
        <dsp:cNvPr id="0" name=""/>
        <dsp:cNvSpPr/>
      </dsp:nvSpPr>
      <dsp:spPr>
        <a:xfrm>
          <a:off x="1831628" y="421481"/>
          <a:ext cx="1826418" cy="1826418"/>
        </a:xfrm>
        <a:prstGeom prst="rect">
          <a:avLst/>
        </a:prstGeom>
        <a:blipFill rotWithShape="1">
          <a:blip xmlns:r="http://schemas.openxmlformats.org/officeDocument/2006/relationships" r:embed="rId2"/>
          <a:stretch>
            <a:fillRect/>
          </a:stretch>
        </a:blip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4FEC8-9AEF-DE4F-A242-E393C7596639}">
      <dsp:nvSpPr>
        <dsp:cNvPr id="0" name=""/>
        <dsp:cNvSpPr/>
      </dsp:nvSpPr>
      <dsp:spPr>
        <a:xfrm>
          <a:off x="1831628" y="421481"/>
          <a:ext cx="182" cy="3652837"/>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7D5DD4-719D-E84F-A0AE-6B87BC4858A4}">
      <dsp:nvSpPr>
        <dsp:cNvPr id="0" name=""/>
        <dsp:cNvSpPr/>
      </dsp:nvSpPr>
      <dsp:spPr>
        <a:xfrm>
          <a:off x="1831628" y="2247900"/>
          <a:ext cx="1826418" cy="182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feel</a:t>
          </a:r>
          <a:endParaRPr lang="en-US" sz="1400" b="1" kern="1200" dirty="0"/>
        </a:p>
        <a:p>
          <a:pPr marL="57150" lvl="1" indent="-57150" algn="l" defTabSz="488950" rtl="0">
            <a:lnSpc>
              <a:spcPct val="90000"/>
            </a:lnSpc>
            <a:spcBef>
              <a:spcPct val="0"/>
            </a:spcBef>
            <a:spcAft>
              <a:spcPct val="15000"/>
            </a:spcAft>
            <a:buChar char="••"/>
          </a:pPr>
          <a:r>
            <a:rPr lang="en-US" sz="1100" b="1" kern="1200" dirty="0" smtClean="0"/>
            <a:t>Feel</a:t>
          </a:r>
          <a:r>
            <a:rPr lang="en-US" sz="1100" kern="1200" dirty="0" smtClean="0"/>
            <a:t> each vertebral body for tenderness and palpate for muscle spasm .</a:t>
          </a:r>
          <a:endParaRPr lang="en-US" sz="1100" kern="1200" dirty="0"/>
        </a:p>
        <a:p>
          <a:pPr marL="57150" lvl="1" indent="-57150" algn="l" defTabSz="488950" rtl="0">
            <a:lnSpc>
              <a:spcPct val="90000"/>
            </a:lnSpc>
            <a:spcBef>
              <a:spcPct val="0"/>
            </a:spcBef>
            <a:spcAft>
              <a:spcPct val="15000"/>
            </a:spcAft>
            <a:buChar char="••"/>
          </a:pPr>
          <a:r>
            <a:rPr lang="en-US" sz="1100" kern="1200" smtClean="0"/>
            <a:t>Palpate over the SI joint.</a:t>
          </a:r>
          <a:endParaRPr lang="en-US" sz="1100" kern="1200" dirty="0"/>
        </a:p>
      </dsp:txBody>
      <dsp:txXfrm>
        <a:off x="1831628" y="2247900"/>
        <a:ext cx="1826418" cy="1826418"/>
      </dsp:txXfrm>
    </dsp:sp>
    <dsp:sp modelId="{83A276A2-E10B-654A-A723-3BBD89E0557C}">
      <dsp:nvSpPr>
        <dsp:cNvPr id="0" name=""/>
        <dsp:cNvSpPr/>
      </dsp:nvSpPr>
      <dsp:spPr>
        <a:xfrm>
          <a:off x="3658790" y="421481"/>
          <a:ext cx="1826418" cy="1826418"/>
        </a:xfrm>
        <a:prstGeom prst="rect">
          <a:avLst/>
        </a:prstGeom>
        <a:blipFill rotWithShape="1">
          <a:blip xmlns:r="http://schemas.openxmlformats.org/officeDocument/2006/relationships" r:embed="rId3"/>
          <a:stretch>
            <a:fillRect/>
          </a:stretch>
        </a:blip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9E41A-117F-5849-A759-361D0F64885E}">
      <dsp:nvSpPr>
        <dsp:cNvPr id="0" name=""/>
        <dsp:cNvSpPr/>
      </dsp:nvSpPr>
      <dsp:spPr>
        <a:xfrm>
          <a:off x="3658790" y="421481"/>
          <a:ext cx="182" cy="3652837"/>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3697E1-E2AE-BB4F-A67B-49A12DCE41B1}">
      <dsp:nvSpPr>
        <dsp:cNvPr id="0" name=""/>
        <dsp:cNvSpPr/>
      </dsp:nvSpPr>
      <dsp:spPr>
        <a:xfrm>
          <a:off x="3658790" y="2247900"/>
          <a:ext cx="1826418" cy="182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movement</a:t>
          </a:r>
          <a:endParaRPr lang="en-US" sz="1400" b="1" kern="1200" dirty="0"/>
        </a:p>
      </dsp:txBody>
      <dsp:txXfrm>
        <a:off x="3658790" y="2247900"/>
        <a:ext cx="1826418" cy="1826418"/>
      </dsp:txXfrm>
    </dsp:sp>
    <dsp:sp modelId="{3E7DED0D-CA5F-E740-A086-F458244B898E}">
      <dsp:nvSpPr>
        <dsp:cNvPr id="0" name=""/>
        <dsp:cNvSpPr/>
      </dsp:nvSpPr>
      <dsp:spPr>
        <a:xfrm>
          <a:off x="5485952" y="421481"/>
          <a:ext cx="1826418" cy="1826418"/>
        </a:xfrm>
        <a:prstGeom prst="rect">
          <a:avLst/>
        </a:prstGeom>
        <a:blipFill rotWithShape="1">
          <a:blip xmlns:r="http://schemas.openxmlformats.org/officeDocument/2006/relationships" r:embed="rId4"/>
          <a:stretch>
            <a:fillRect/>
          </a:stretch>
        </a:blip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10E2D-6754-BD4E-9EB3-23EE866D4481}">
      <dsp:nvSpPr>
        <dsp:cNvPr id="0" name=""/>
        <dsp:cNvSpPr/>
      </dsp:nvSpPr>
      <dsp:spPr>
        <a:xfrm>
          <a:off x="5485952" y="421481"/>
          <a:ext cx="182" cy="3652837"/>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2A58C4-468A-D548-A844-49335FC58711}">
      <dsp:nvSpPr>
        <dsp:cNvPr id="0" name=""/>
        <dsp:cNvSpPr/>
      </dsp:nvSpPr>
      <dsp:spPr>
        <a:xfrm>
          <a:off x="5485952" y="2247900"/>
          <a:ext cx="1826418" cy="182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kern="1200" dirty="0" smtClean="0"/>
            <a:t>Special test</a:t>
          </a:r>
          <a:endParaRPr lang="en-US" sz="1400" kern="1200" dirty="0"/>
        </a:p>
        <a:p>
          <a:pPr marL="57150" lvl="1" indent="-57150" algn="l" defTabSz="488950">
            <a:lnSpc>
              <a:spcPct val="90000"/>
            </a:lnSpc>
            <a:spcBef>
              <a:spcPct val="0"/>
            </a:spcBef>
            <a:spcAft>
              <a:spcPct val="15000"/>
            </a:spcAft>
            <a:buChar char="••"/>
          </a:pPr>
          <a:r>
            <a:rPr lang="en-US" sz="1100" b="1" kern="1200" dirty="0" smtClean="0"/>
            <a:t>Straight leg raising</a:t>
          </a:r>
          <a:endParaRPr lang="en-US" sz="1100" kern="1200" dirty="0"/>
        </a:p>
      </dsp:txBody>
      <dsp:txXfrm>
        <a:off x="5485952" y="2247900"/>
        <a:ext cx="1826418" cy="1826418"/>
      </dsp:txXfrm>
    </dsp:sp>
    <dsp:sp modelId="{1B325E63-646E-3C4C-8E61-F0A666B5C87E}">
      <dsp:nvSpPr>
        <dsp:cNvPr id="0" name=""/>
        <dsp:cNvSpPr/>
      </dsp:nvSpPr>
      <dsp:spPr>
        <a:xfrm>
          <a:off x="7313114" y="421481"/>
          <a:ext cx="1826418" cy="1826418"/>
        </a:xfrm>
        <a:prstGeom prst="rect">
          <a:avLst/>
        </a:prstGeom>
        <a:blipFill rotWithShape="1">
          <a:blip xmlns:r="http://schemas.openxmlformats.org/officeDocument/2006/relationships" r:embed="rId5"/>
          <a:stretch>
            <a:fillRect/>
          </a:stretch>
        </a:blip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0C7C5-A7AB-ED44-834A-2FDC2B2D1FB1}">
      <dsp:nvSpPr>
        <dsp:cNvPr id="0" name=""/>
        <dsp:cNvSpPr/>
      </dsp:nvSpPr>
      <dsp:spPr>
        <a:xfrm>
          <a:off x="7313114" y="421481"/>
          <a:ext cx="182" cy="3652837"/>
        </a:xfrm>
        <a:prstGeom prst="line">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AB8AE2-6BEB-4B4B-BCA9-FA50EFB1CC56}">
      <dsp:nvSpPr>
        <dsp:cNvPr id="0" name=""/>
        <dsp:cNvSpPr/>
      </dsp:nvSpPr>
      <dsp:spPr>
        <a:xfrm>
          <a:off x="7313114" y="2247900"/>
          <a:ext cx="1826418" cy="1826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b="1" kern="1200" dirty="0" smtClean="0"/>
            <a:t>Neurological test</a:t>
          </a:r>
          <a:endParaRPr lang="en-US" sz="1400" b="1" kern="1200" dirty="0"/>
        </a:p>
        <a:p>
          <a:pPr marL="57150" lvl="1" indent="-57150" algn="l" defTabSz="488950">
            <a:lnSpc>
              <a:spcPct val="90000"/>
            </a:lnSpc>
            <a:spcBef>
              <a:spcPct val="0"/>
            </a:spcBef>
            <a:spcAft>
              <a:spcPct val="15000"/>
            </a:spcAft>
            <a:buChar char="••"/>
          </a:pPr>
          <a:r>
            <a:rPr lang="en-US" sz="1100" kern="1200" dirty="0" smtClean="0"/>
            <a:t>Motor</a:t>
          </a:r>
          <a:endParaRPr lang="en-US" sz="1100" kern="1200" dirty="0"/>
        </a:p>
        <a:p>
          <a:pPr marL="57150" lvl="1" indent="-57150" algn="l" defTabSz="488950">
            <a:lnSpc>
              <a:spcPct val="90000"/>
            </a:lnSpc>
            <a:spcBef>
              <a:spcPct val="0"/>
            </a:spcBef>
            <a:spcAft>
              <a:spcPct val="15000"/>
            </a:spcAft>
            <a:buChar char="••"/>
          </a:pPr>
          <a:r>
            <a:rPr lang="en-US" sz="1100" kern="1200" dirty="0" smtClean="0"/>
            <a:t>Sensory</a:t>
          </a:r>
          <a:endParaRPr lang="en-US" sz="1100" kern="1200" dirty="0"/>
        </a:p>
        <a:p>
          <a:pPr marL="57150" lvl="1" indent="-57150" algn="l" defTabSz="488950">
            <a:lnSpc>
              <a:spcPct val="90000"/>
            </a:lnSpc>
            <a:spcBef>
              <a:spcPct val="0"/>
            </a:spcBef>
            <a:spcAft>
              <a:spcPct val="15000"/>
            </a:spcAft>
            <a:buChar char="••"/>
          </a:pPr>
          <a:r>
            <a:rPr lang="en-US" sz="1100" kern="1200" dirty="0" smtClean="0"/>
            <a:t>Reflex</a:t>
          </a:r>
          <a:endParaRPr lang="en-US" sz="1100" kern="1200" dirty="0"/>
        </a:p>
      </dsp:txBody>
      <dsp:txXfrm>
        <a:off x="7313114" y="2247900"/>
        <a:ext cx="1826418" cy="18264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5F7B35-F735-524A-ABB5-F618CDBAAB48}">
      <dsp:nvSpPr>
        <dsp:cNvPr id="0" name=""/>
        <dsp:cNvSpPr/>
      </dsp:nvSpPr>
      <dsp:spPr>
        <a:xfrm>
          <a:off x="0" y="1334798"/>
          <a:ext cx="2857499" cy="2285999"/>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saturation sat="66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C15D85-C1EB-AF43-B25F-EBEAE357397F}">
      <dsp:nvSpPr>
        <dsp:cNvPr id="0" name=""/>
        <dsp:cNvSpPr/>
      </dsp:nvSpPr>
      <dsp:spPr>
        <a:xfrm>
          <a:off x="257175" y="3392198"/>
          <a:ext cx="2543175" cy="800099"/>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Knee (L3-4)</a:t>
          </a:r>
          <a:endParaRPr lang="en-US" sz="2800" kern="1200" dirty="0"/>
        </a:p>
      </dsp:txBody>
      <dsp:txXfrm>
        <a:off x="257175" y="3392198"/>
        <a:ext cx="2543175" cy="800099"/>
      </dsp:txXfrm>
    </dsp:sp>
    <dsp:sp modelId="{B4DD597F-8DF9-8142-81F3-B58EE4010BEA}">
      <dsp:nvSpPr>
        <dsp:cNvPr id="0" name=""/>
        <dsp:cNvSpPr/>
      </dsp:nvSpPr>
      <dsp:spPr>
        <a:xfrm>
          <a:off x="3143250" y="1334798"/>
          <a:ext cx="2857499" cy="2285999"/>
        </a:xfrm>
        <a:prstGeom prst="rect">
          <a:avLst/>
        </a:prstGeom>
        <a:blipFill rotWithShape="1">
          <a:blip xmlns:r="http://schemas.openxmlformats.org/officeDocument/2006/relationships" r:embed="rId3">
            <a:extLst>
              <a:ext uri="{BEBA8EAE-BF5A-486C-A8C5-ECC9F3942E4B}">
                <a14:imgProps xmlns:a14="http://schemas.microsoft.com/office/drawing/2010/main">
                  <a14:imgLayer r:embed="rId4">
                    <a14:imgEffect>
                      <a14:saturation sat="66000"/>
                    </a14:imgEffect>
                  </a14:imgLayer>
                </a14:imgProps>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4F0709-F179-174B-B0E4-EC6FA4D56904}">
      <dsp:nvSpPr>
        <dsp:cNvPr id="0" name=""/>
        <dsp:cNvSpPr/>
      </dsp:nvSpPr>
      <dsp:spPr>
        <a:xfrm>
          <a:off x="3400425" y="3392198"/>
          <a:ext cx="2543175" cy="800099"/>
        </a:xfrm>
        <a:prstGeom prst="wedgeRectCallout">
          <a:avLst>
            <a:gd name="adj1" fmla="val 20250"/>
            <a:gd name="adj2" fmla="val -607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t>Ankle (S1-2)</a:t>
          </a:r>
          <a:endParaRPr lang="en-US" sz="2800" kern="1200" dirty="0"/>
        </a:p>
      </dsp:txBody>
      <dsp:txXfrm>
        <a:off x="3400425" y="3392198"/>
        <a:ext cx="2543175" cy="800099"/>
      </dsp:txXfrm>
    </dsp:sp>
    <dsp:sp modelId="{CAACCF82-0408-2242-9BEF-277EAD077793}">
      <dsp:nvSpPr>
        <dsp:cNvPr id="0" name=""/>
        <dsp:cNvSpPr/>
      </dsp:nvSpPr>
      <dsp:spPr>
        <a:xfrm>
          <a:off x="6286500" y="1334798"/>
          <a:ext cx="2857499" cy="22859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3C410-EBBB-CF49-8B62-4478393C1328}">
      <dsp:nvSpPr>
        <dsp:cNvPr id="0" name=""/>
        <dsp:cNvSpPr/>
      </dsp:nvSpPr>
      <dsp:spPr>
        <a:xfrm>
          <a:off x="6543675" y="3392198"/>
          <a:ext cx="2543175" cy="800099"/>
        </a:xfrm>
        <a:prstGeom prst="wedgeRectCallout">
          <a:avLst>
            <a:gd name="adj1" fmla="val 20250"/>
            <a:gd name="adj2" fmla="val -607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err="1" smtClean="0"/>
            <a:t>Babinisky</a:t>
          </a:r>
          <a:r>
            <a:rPr lang="en-US" sz="2800" kern="1200" dirty="0" smtClean="0"/>
            <a:t> reflex </a:t>
          </a:r>
          <a:endParaRPr lang="en-US" sz="2800" kern="1200" dirty="0"/>
        </a:p>
      </dsp:txBody>
      <dsp:txXfrm>
        <a:off x="6543675" y="3392198"/>
        <a:ext cx="2543175" cy="8000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75F6F-2271-3242-A096-C6253C3031DA}">
      <dsp:nvSpPr>
        <dsp:cNvPr id="0" name=""/>
        <dsp:cNvSpPr/>
      </dsp:nvSpPr>
      <dsp:spPr>
        <a:xfrm>
          <a:off x="0" y="0"/>
          <a:ext cx="6662758" cy="90154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1- Lose weight</a:t>
          </a:r>
          <a:endParaRPr lang="en-US" sz="2400" kern="1200" dirty="0"/>
        </a:p>
      </dsp:txBody>
      <dsp:txXfrm>
        <a:off x="26405" y="26405"/>
        <a:ext cx="5584445" cy="848731"/>
      </dsp:txXfrm>
    </dsp:sp>
    <dsp:sp modelId="{E446CEA6-01EA-1147-9B72-9C602A752066}">
      <dsp:nvSpPr>
        <dsp:cNvPr id="0" name=""/>
        <dsp:cNvSpPr/>
      </dsp:nvSpPr>
      <dsp:spPr>
        <a:xfrm>
          <a:off x="497543" y="1026755"/>
          <a:ext cx="6662758" cy="901541"/>
        </a:xfrm>
        <a:prstGeom prst="roundRect">
          <a:avLst>
            <a:gd name="adj" fmla="val 10000"/>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2- Wear flat shoes </a:t>
          </a:r>
          <a:endParaRPr lang="en-US" sz="2400" kern="1200" dirty="0"/>
        </a:p>
      </dsp:txBody>
      <dsp:txXfrm>
        <a:off x="523948" y="1053160"/>
        <a:ext cx="5526403" cy="848731"/>
      </dsp:txXfrm>
    </dsp:sp>
    <dsp:sp modelId="{09B1BB01-7C1A-7C42-A990-24EC560913F6}">
      <dsp:nvSpPr>
        <dsp:cNvPr id="0" name=""/>
        <dsp:cNvSpPr/>
      </dsp:nvSpPr>
      <dsp:spPr>
        <a:xfrm>
          <a:off x="995087" y="2053510"/>
          <a:ext cx="6662758" cy="901541"/>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3- Avoid sudden movements which can cause muscle strain</a:t>
          </a:r>
          <a:endParaRPr lang="en-US" sz="2400" kern="1200" dirty="0"/>
        </a:p>
      </dsp:txBody>
      <dsp:txXfrm>
        <a:off x="1021492" y="2079915"/>
        <a:ext cx="5526403" cy="848731"/>
      </dsp:txXfrm>
    </dsp:sp>
    <dsp:sp modelId="{33A0F8E9-3FBC-E24E-AFEA-E36F9C58FFBF}">
      <dsp:nvSpPr>
        <dsp:cNvPr id="0" name=""/>
        <dsp:cNvSpPr/>
      </dsp:nvSpPr>
      <dsp:spPr>
        <a:xfrm>
          <a:off x="1492630" y="3080265"/>
          <a:ext cx="6662758" cy="901541"/>
        </a:xfrm>
        <a:prstGeom prst="roundRect">
          <a:avLst>
            <a:gd name="adj" fmla="val 10000"/>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4- Try to reduce any stress, anxiety and tension</a:t>
          </a:r>
          <a:endParaRPr lang="en-US" sz="2400" kern="1200" dirty="0"/>
        </a:p>
      </dsp:txBody>
      <dsp:txXfrm>
        <a:off x="1519035" y="3106670"/>
        <a:ext cx="5526403" cy="848731"/>
      </dsp:txXfrm>
    </dsp:sp>
    <dsp:sp modelId="{53C05986-6FC4-FE4F-941B-3EA8D0A86BB4}">
      <dsp:nvSpPr>
        <dsp:cNvPr id="0" name=""/>
        <dsp:cNvSpPr/>
      </dsp:nvSpPr>
      <dsp:spPr>
        <a:xfrm>
          <a:off x="1990174" y="4107020"/>
          <a:ext cx="6662758" cy="901541"/>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5- Read more about recognizing and managing stress</a:t>
          </a:r>
          <a:endParaRPr lang="en-US" sz="2400" kern="1200" dirty="0"/>
        </a:p>
      </dsp:txBody>
      <dsp:txXfrm>
        <a:off x="2016579" y="4133425"/>
        <a:ext cx="5526403" cy="848731"/>
      </dsp:txXfrm>
    </dsp:sp>
    <dsp:sp modelId="{B737E89B-88AD-C649-9AB3-A8E2F440BD7A}">
      <dsp:nvSpPr>
        <dsp:cNvPr id="0" name=""/>
        <dsp:cNvSpPr/>
      </dsp:nvSpPr>
      <dsp:spPr>
        <a:xfrm>
          <a:off x="6076756" y="658625"/>
          <a:ext cx="586001" cy="58600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6208606" y="658625"/>
        <a:ext cx="322301" cy="440966"/>
      </dsp:txXfrm>
    </dsp:sp>
    <dsp:sp modelId="{EC3A3B67-3FEB-7949-845F-52D1AFFBD01D}">
      <dsp:nvSpPr>
        <dsp:cNvPr id="0" name=""/>
        <dsp:cNvSpPr/>
      </dsp:nvSpPr>
      <dsp:spPr>
        <a:xfrm>
          <a:off x="6574300" y="1685381"/>
          <a:ext cx="586001" cy="586001"/>
        </a:xfrm>
        <a:prstGeom prst="downArrow">
          <a:avLst>
            <a:gd name="adj1" fmla="val 55000"/>
            <a:gd name="adj2" fmla="val 45000"/>
          </a:avLst>
        </a:prstGeom>
        <a:solidFill>
          <a:schemeClr val="accent4">
            <a:tint val="40000"/>
            <a:alpha val="90000"/>
            <a:hueOff val="3837972"/>
            <a:satOff val="-20420"/>
            <a:lumOff val="-1163"/>
            <a:alphaOff val="0"/>
          </a:schemeClr>
        </a:solidFill>
        <a:ln w="12700" cap="flat" cmpd="sng" algn="ctr">
          <a:solidFill>
            <a:schemeClr val="accent4">
              <a:tint val="40000"/>
              <a:alpha val="90000"/>
              <a:hueOff val="3837972"/>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6706150" y="1685381"/>
        <a:ext cx="322301" cy="440966"/>
      </dsp:txXfrm>
    </dsp:sp>
    <dsp:sp modelId="{7BEFD5B1-ED4A-7447-888F-A8C256E4427E}">
      <dsp:nvSpPr>
        <dsp:cNvPr id="0" name=""/>
        <dsp:cNvSpPr/>
      </dsp:nvSpPr>
      <dsp:spPr>
        <a:xfrm>
          <a:off x="7071843" y="2697110"/>
          <a:ext cx="586001" cy="586001"/>
        </a:xfrm>
        <a:prstGeom prst="downArrow">
          <a:avLst>
            <a:gd name="adj1" fmla="val 55000"/>
            <a:gd name="adj2" fmla="val 45000"/>
          </a:avLst>
        </a:prstGeom>
        <a:solidFill>
          <a:schemeClr val="accent4">
            <a:tint val="40000"/>
            <a:alpha val="90000"/>
            <a:hueOff val="7675944"/>
            <a:satOff val="-40841"/>
            <a:lumOff val="-2327"/>
            <a:alphaOff val="0"/>
          </a:schemeClr>
        </a:solidFill>
        <a:ln w="12700" cap="flat" cmpd="sng" algn="ctr">
          <a:solidFill>
            <a:schemeClr val="accent4">
              <a:tint val="40000"/>
              <a:alpha val="90000"/>
              <a:hueOff val="7675944"/>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7203693" y="2697110"/>
        <a:ext cx="322301" cy="440966"/>
      </dsp:txXfrm>
    </dsp:sp>
    <dsp:sp modelId="{A8DEB3ED-9DCE-6247-AC5A-5927D07A18C2}">
      <dsp:nvSpPr>
        <dsp:cNvPr id="0" name=""/>
        <dsp:cNvSpPr/>
      </dsp:nvSpPr>
      <dsp:spPr>
        <a:xfrm>
          <a:off x="7569387" y="3733882"/>
          <a:ext cx="586001" cy="586001"/>
        </a:xfrm>
        <a:prstGeom prst="downArrow">
          <a:avLst>
            <a:gd name="adj1" fmla="val 55000"/>
            <a:gd name="adj2" fmla="val 45000"/>
          </a:avLst>
        </a:prstGeom>
        <a:solidFill>
          <a:schemeClr val="accent4">
            <a:tint val="40000"/>
            <a:alpha val="90000"/>
            <a:hueOff val="11513915"/>
            <a:satOff val="-61261"/>
            <a:lumOff val="-3490"/>
            <a:alphaOff val="0"/>
          </a:schemeClr>
        </a:solidFill>
        <a:ln w="12700" cap="flat" cmpd="sng" algn="ctr">
          <a:solidFill>
            <a:schemeClr val="accent4">
              <a:tint val="40000"/>
              <a:alpha val="90000"/>
              <a:hueOff val="11513915"/>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7701237" y="3733882"/>
        <a:ext cx="322301" cy="4409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D089A-613F-DA43-B95C-F1F96433F9A1}">
      <dsp:nvSpPr>
        <dsp:cNvPr id="0" name=""/>
        <dsp:cNvSpPr/>
      </dsp:nvSpPr>
      <dsp:spPr>
        <a:xfrm>
          <a:off x="1048112" y="108430"/>
          <a:ext cx="2068866" cy="2433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20CC064-A55D-CB40-957C-CBC6C90AC093}">
      <dsp:nvSpPr>
        <dsp:cNvPr id="0" name=""/>
        <dsp:cNvSpPr/>
      </dsp:nvSpPr>
      <dsp:spPr>
        <a:xfrm>
          <a:off x="1151555" y="205788"/>
          <a:ext cx="1861979" cy="158207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C530001D-48D0-6D4B-9BA7-160B2E5A66E3}">
      <dsp:nvSpPr>
        <dsp:cNvPr id="0" name=""/>
        <dsp:cNvSpPr/>
      </dsp:nvSpPr>
      <dsp:spPr>
        <a:xfrm>
          <a:off x="1151555" y="1787862"/>
          <a:ext cx="1861979" cy="65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Posture and Standing: </a:t>
          </a:r>
          <a:endParaRPr lang="en-US" sz="1800" kern="1200" dirty="0"/>
        </a:p>
      </dsp:txBody>
      <dsp:txXfrm>
        <a:off x="1151555" y="1787862"/>
        <a:ext cx="1861979" cy="657169"/>
      </dsp:txXfrm>
    </dsp:sp>
    <dsp:sp modelId="{394401FC-BD1D-514D-9EAF-24033133FDB0}">
      <dsp:nvSpPr>
        <dsp:cNvPr id="0" name=""/>
        <dsp:cNvSpPr/>
      </dsp:nvSpPr>
      <dsp:spPr>
        <a:xfrm>
          <a:off x="3537566" y="108430"/>
          <a:ext cx="2068866" cy="2433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6CCDED-61D6-B049-AE44-93F2C57D7AF1}">
      <dsp:nvSpPr>
        <dsp:cNvPr id="0" name=""/>
        <dsp:cNvSpPr/>
      </dsp:nvSpPr>
      <dsp:spPr>
        <a:xfrm>
          <a:off x="3641010" y="205788"/>
          <a:ext cx="1861979" cy="1582074"/>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698194A2-B65D-DA47-8DA7-48F0F11F33F9}">
      <dsp:nvSpPr>
        <dsp:cNvPr id="0" name=""/>
        <dsp:cNvSpPr/>
      </dsp:nvSpPr>
      <dsp:spPr>
        <a:xfrm>
          <a:off x="3641010" y="1787862"/>
          <a:ext cx="1861979" cy="65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Sitting</a:t>
          </a:r>
          <a:endParaRPr lang="en-US" sz="1800" kern="1200" dirty="0"/>
        </a:p>
      </dsp:txBody>
      <dsp:txXfrm>
        <a:off x="3641010" y="1787862"/>
        <a:ext cx="1861979" cy="657169"/>
      </dsp:txXfrm>
    </dsp:sp>
    <dsp:sp modelId="{F6696D16-F8E6-2B40-BA9A-7C83C892747C}">
      <dsp:nvSpPr>
        <dsp:cNvPr id="0" name=""/>
        <dsp:cNvSpPr/>
      </dsp:nvSpPr>
      <dsp:spPr>
        <a:xfrm>
          <a:off x="6027021" y="108430"/>
          <a:ext cx="2068866" cy="2433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0D9C411-3476-B744-9DED-BE32F7B6D582}">
      <dsp:nvSpPr>
        <dsp:cNvPr id="0" name=""/>
        <dsp:cNvSpPr/>
      </dsp:nvSpPr>
      <dsp:spPr>
        <a:xfrm>
          <a:off x="6130464" y="205788"/>
          <a:ext cx="1861979" cy="1582074"/>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CA728A0B-99AC-2E4A-AE94-90B131A90DAF}">
      <dsp:nvSpPr>
        <dsp:cNvPr id="0" name=""/>
        <dsp:cNvSpPr/>
      </dsp:nvSpPr>
      <dsp:spPr>
        <a:xfrm>
          <a:off x="6130464" y="1787862"/>
          <a:ext cx="1861979" cy="65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Sleeping: </a:t>
          </a:r>
          <a:endParaRPr lang="en-US" sz="1800" kern="1200" dirty="0"/>
        </a:p>
      </dsp:txBody>
      <dsp:txXfrm>
        <a:off x="6130464" y="1787862"/>
        <a:ext cx="1861979" cy="657169"/>
      </dsp:txXfrm>
    </dsp:sp>
    <dsp:sp modelId="{1CA9804D-7561-A84F-B46E-8B24253C887F}">
      <dsp:nvSpPr>
        <dsp:cNvPr id="0" name=""/>
        <dsp:cNvSpPr/>
      </dsp:nvSpPr>
      <dsp:spPr>
        <a:xfrm>
          <a:off x="1048112" y="2749276"/>
          <a:ext cx="2068866" cy="2433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BE17F8E-DD95-074A-827F-AC806D408E2E}">
      <dsp:nvSpPr>
        <dsp:cNvPr id="0" name=""/>
        <dsp:cNvSpPr/>
      </dsp:nvSpPr>
      <dsp:spPr>
        <a:xfrm>
          <a:off x="1151555" y="2846635"/>
          <a:ext cx="1861979" cy="1582074"/>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B9C28F67-5ED9-8443-8924-C316B1C3A2A9}">
      <dsp:nvSpPr>
        <dsp:cNvPr id="0" name=""/>
        <dsp:cNvSpPr/>
      </dsp:nvSpPr>
      <dsp:spPr>
        <a:xfrm>
          <a:off x="1151555" y="4428709"/>
          <a:ext cx="1861979" cy="65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t>Lifting and carrying</a:t>
          </a:r>
          <a:endParaRPr lang="en-US" sz="1800" kern="1200" dirty="0"/>
        </a:p>
      </dsp:txBody>
      <dsp:txXfrm>
        <a:off x="1151555" y="4428709"/>
        <a:ext cx="1861979" cy="657169"/>
      </dsp:txXfrm>
    </dsp:sp>
    <dsp:sp modelId="{FD3E1E00-4B12-BF4D-8E04-94B6CB865423}">
      <dsp:nvSpPr>
        <dsp:cNvPr id="0" name=""/>
        <dsp:cNvSpPr/>
      </dsp:nvSpPr>
      <dsp:spPr>
        <a:xfrm>
          <a:off x="3537566" y="2749276"/>
          <a:ext cx="2068866" cy="2433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992F3B-9BC9-9944-9094-E9B646F0B7E1}">
      <dsp:nvSpPr>
        <dsp:cNvPr id="0" name=""/>
        <dsp:cNvSpPr/>
      </dsp:nvSpPr>
      <dsp:spPr>
        <a:xfrm>
          <a:off x="3641010" y="2846635"/>
          <a:ext cx="1861979" cy="1582074"/>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 modelId="{225F987A-0533-744D-BDD1-AD1B4995A7BC}">
      <dsp:nvSpPr>
        <dsp:cNvPr id="0" name=""/>
        <dsp:cNvSpPr/>
      </dsp:nvSpPr>
      <dsp:spPr>
        <a:xfrm>
          <a:off x="3641010" y="4428709"/>
          <a:ext cx="1861979" cy="65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Carrying </a:t>
          </a:r>
          <a:r>
            <a:rPr lang="en-US" sz="1800" b="1" kern="1200" dirty="0" smtClean="0"/>
            <a:t>backpack</a:t>
          </a:r>
          <a:endParaRPr lang="en-US" sz="1800" kern="1200" dirty="0"/>
        </a:p>
      </dsp:txBody>
      <dsp:txXfrm>
        <a:off x="3641010" y="4428709"/>
        <a:ext cx="1861979" cy="657169"/>
      </dsp:txXfrm>
    </dsp:sp>
    <dsp:sp modelId="{29E92C85-A914-1749-A127-BEC600E32828}">
      <dsp:nvSpPr>
        <dsp:cNvPr id="0" name=""/>
        <dsp:cNvSpPr/>
      </dsp:nvSpPr>
      <dsp:spPr>
        <a:xfrm>
          <a:off x="6027021" y="2749276"/>
          <a:ext cx="2068866" cy="2433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65A3ADF-9EDD-CA40-9B87-5D41057B4971}">
      <dsp:nvSpPr>
        <dsp:cNvPr id="0" name=""/>
        <dsp:cNvSpPr/>
      </dsp:nvSpPr>
      <dsp:spPr>
        <a:xfrm>
          <a:off x="6130464" y="2846635"/>
          <a:ext cx="1861979" cy="158207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a:ln>
          <a:noFill/>
        </a:ln>
        <a:effectLst/>
      </dsp:spPr>
      <dsp:style>
        <a:lnRef idx="0">
          <a:scrgbClr r="0" g="0" b="0"/>
        </a:lnRef>
        <a:fillRef idx="1">
          <a:scrgbClr r="0" g="0" b="0"/>
        </a:fillRef>
        <a:effectRef idx="2">
          <a:scrgbClr r="0" g="0" b="0"/>
        </a:effectRef>
        <a:fontRef idx="minor"/>
      </dsp:style>
    </dsp:sp>
    <dsp:sp modelId="{31BDFF5F-3085-C747-A8EC-699FEF40D2E3}">
      <dsp:nvSpPr>
        <dsp:cNvPr id="0" name=""/>
        <dsp:cNvSpPr/>
      </dsp:nvSpPr>
      <dsp:spPr>
        <a:xfrm>
          <a:off x="6130464" y="4428709"/>
          <a:ext cx="1861979" cy="657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 Exercise</a:t>
          </a:r>
          <a:endParaRPr lang="en-US" sz="1800" kern="1200" dirty="0"/>
        </a:p>
      </dsp:txBody>
      <dsp:txXfrm>
        <a:off x="6130464" y="4428709"/>
        <a:ext cx="1861979" cy="6571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655AB-DFC3-CD41-9945-410854940098}" type="datetimeFigureOut">
              <a:rPr lang="en-US" smtClean="0"/>
              <a:t>4/16/17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1E3E8-7331-3841-8545-EF73A8E58254}" type="slidenum">
              <a:rPr lang="en-US" smtClean="0"/>
              <a:t>‹#›</a:t>
            </a:fld>
            <a:endParaRPr lang="en-US"/>
          </a:p>
        </p:txBody>
      </p:sp>
    </p:spTree>
    <p:extLst>
      <p:ext uri="{BB962C8B-B14F-4D97-AF65-F5344CB8AC3E}">
        <p14:creationId xmlns:p14="http://schemas.microsoft.com/office/powerpoint/2010/main" val="89694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annals.org</a:t>
            </a:r>
            <a:r>
              <a:rPr lang="en-US" dirty="0" smtClean="0"/>
              <a:t>/aim/article/715687/diagnostic-evaluation-low-back-pain-emphasis-imaging</a:t>
            </a:r>
          </a:p>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6</a:t>
            </a:fld>
            <a:endParaRPr lang="en-US"/>
          </a:p>
        </p:txBody>
      </p:sp>
    </p:spTree>
    <p:extLst>
      <p:ext uri="{BB962C8B-B14F-4D97-AF65-F5344CB8AC3E}">
        <p14:creationId xmlns:p14="http://schemas.microsoft.com/office/powerpoint/2010/main" val="1350295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GENERAL, PRESENCE OF RED FALGS IS INDICATION FOR REFFERAL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Specialty referral should be considered for potential surgical candidates, those for whom the diagnosis is uncertain, or those unresponsive to therapy. Referral may be appropriate for certain patients simply to provide reassurance.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Consider referral if the pain does not respond to 4-6 weeks of conservative management.</a:t>
            </a:r>
          </a:p>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50</a:t>
            </a:fld>
            <a:endParaRPr lang="en-US"/>
          </a:p>
        </p:txBody>
      </p:sp>
    </p:spTree>
    <p:extLst>
      <p:ext uri="{BB962C8B-B14F-4D97-AF65-F5344CB8AC3E}">
        <p14:creationId xmlns:p14="http://schemas.microsoft.com/office/powerpoint/2010/main" val="144450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Get worse or better depending on patient </a:t>
            </a:r>
            <a:r>
              <a:rPr lang="en-US" sz="1200" dirty="0" err="1" smtClean="0">
                <a:solidFill>
                  <a:schemeClr val="bg1"/>
                </a:solidFill>
              </a:rPr>
              <a:t>positon</a:t>
            </a:r>
            <a:r>
              <a:rPr lang="en-US" sz="1200" dirty="0" smtClean="0">
                <a:solidFill>
                  <a:schemeClr val="bg1"/>
                </a:solidFill>
              </a:rPr>
              <a:t> </a:t>
            </a:r>
          </a:p>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53</a:t>
            </a:fld>
            <a:endParaRPr lang="en-US"/>
          </a:p>
        </p:txBody>
      </p:sp>
    </p:spTree>
    <p:extLst>
      <p:ext uri="{BB962C8B-B14F-4D97-AF65-F5344CB8AC3E}">
        <p14:creationId xmlns:p14="http://schemas.microsoft.com/office/powerpoint/2010/main" val="318781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rPr>
              <a:t>Relived by activity.</a:t>
            </a:r>
          </a:p>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54</a:t>
            </a:fld>
            <a:endParaRPr lang="en-US"/>
          </a:p>
        </p:txBody>
      </p:sp>
    </p:spTree>
    <p:extLst>
      <p:ext uri="{BB962C8B-B14F-4D97-AF65-F5344CB8AC3E}">
        <p14:creationId xmlns:p14="http://schemas.microsoft.com/office/powerpoint/2010/main" val="574703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x-none" sz="1200" dirty="0" smtClean="0">
                <a:solidFill>
                  <a:schemeClr val="bg1"/>
                </a:solidFill>
                <a:latin typeface="Candara" charset="0"/>
                <a:ea typeface="Candara" charset="0"/>
                <a:cs typeface="Candara" charset="0"/>
              </a:rPr>
              <a:t>History of malignancy </a:t>
            </a:r>
          </a:p>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55</a:t>
            </a:fld>
            <a:endParaRPr lang="en-US"/>
          </a:p>
        </p:txBody>
      </p:sp>
    </p:spTree>
    <p:extLst>
      <p:ext uri="{BB962C8B-B14F-4D97-AF65-F5344CB8AC3E}">
        <p14:creationId xmlns:p14="http://schemas.microsoft.com/office/powerpoint/2010/main" val="1292560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(true) Back pain is directly associated with psychological and emotional distress. Even work dissatisfaction has been linked to persistent back pain. According to a press release from the University of Western Australia, 'workers who resign themselves to work in unsatisfactory jobs are more likely to suffer from serious, persistent lower back pain than others with a positive attitude'.</a:t>
            </a:r>
            <a:endParaRPr lang="en-US" dirty="0" smtClean="0"/>
          </a:p>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56</a:t>
            </a:fld>
            <a:endParaRPr lang="en-US"/>
          </a:p>
        </p:txBody>
      </p:sp>
    </p:spTree>
    <p:extLst>
      <p:ext uri="{BB962C8B-B14F-4D97-AF65-F5344CB8AC3E}">
        <p14:creationId xmlns:p14="http://schemas.microsoft.com/office/powerpoint/2010/main" val="3074819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www.uptodate.com</a:t>
            </a:r>
            <a:r>
              <a:rPr lang="en-US" dirty="0" smtClean="0"/>
              <a:t>/contents/evaluation-of-low-back-pain-in-adults</a:t>
            </a:r>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10</a:t>
            </a:fld>
            <a:endParaRPr lang="en-US"/>
          </a:p>
        </p:txBody>
      </p:sp>
    </p:spTree>
    <p:extLst>
      <p:ext uri="{BB962C8B-B14F-4D97-AF65-F5344CB8AC3E}">
        <p14:creationId xmlns:p14="http://schemas.microsoft.com/office/powerpoint/2010/main" val="1326452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endParaRPr lang="en-US" sz="1200" dirty="0" smtClean="0"/>
          </a:p>
          <a:p>
            <a:pPr marL="342900" indent="-342900"/>
            <a:r>
              <a:rPr lang="en-US" sz="1200" dirty="0" smtClean="0"/>
              <a:t>Keeping your back strong and supple is the best way to avoid getting back pain. Regular exercise, maintaining good posture and lifting correctly will all help.</a:t>
            </a:r>
          </a:p>
          <a:p>
            <a:pPr marL="342900" indent="-342900"/>
            <a:endParaRPr lang="en-US" sz="1200" dirty="0" smtClean="0"/>
          </a:p>
          <a:p>
            <a:pPr marL="0" indent="0" rtl="0">
              <a:buNone/>
            </a:pPr>
            <a:r>
              <a:rPr lang="en-US" sz="1200" dirty="0" smtClean="0"/>
              <a:t>1- Lose weight – too much upper body weight can strain the lower back; you can use the healthy weight calculator to find out whether</a:t>
            </a:r>
            <a:r>
              <a:rPr lang="x-none" sz="1200" dirty="0" smtClean="0"/>
              <a:t> </a:t>
            </a:r>
            <a:r>
              <a:rPr lang="en-US" sz="1200" dirty="0" smtClean="0"/>
              <a:t>you need to lose weight or not.</a:t>
            </a:r>
          </a:p>
          <a:p>
            <a:pPr marL="0" indent="0" rtl="0">
              <a:buNone/>
            </a:pPr>
            <a:endParaRPr lang="en-US" sz="1200" dirty="0" smtClean="0"/>
          </a:p>
          <a:p>
            <a:pPr marL="0" indent="0" algn="l" rtl="0">
              <a:buNone/>
            </a:pPr>
            <a:r>
              <a:rPr lang="en-US" sz="1200" dirty="0" smtClean="0"/>
              <a:t>2- Wear flat shoes with cushioned soles as they can</a:t>
            </a:r>
            <a:r>
              <a:rPr lang="en-US" sz="1200" baseline="0" dirty="0" smtClean="0"/>
              <a:t> </a:t>
            </a:r>
            <a:r>
              <a:rPr lang="en-US" sz="1200" dirty="0" smtClean="0"/>
              <a:t>help reduce the pressure on your back</a:t>
            </a:r>
          </a:p>
          <a:p>
            <a:pPr marL="0" indent="0" algn="l" rtl="0">
              <a:buNone/>
            </a:pPr>
            <a:endParaRPr lang="en-US" sz="1200" dirty="0" smtClean="0"/>
          </a:p>
          <a:p>
            <a:pPr marL="0" indent="0" algn="l" rtl="0">
              <a:buNone/>
            </a:pPr>
            <a:r>
              <a:rPr lang="en-US" sz="1200" dirty="0" smtClean="0"/>
              <a:t>3- Avoid sudden movements which can cause muscle strain.</a:t>
            </a:r>
          </a:p>
          <a:p>
            <a:pPr marL="0" indent="0" algn="l" rtl="0">
              <a:buNone/>
            </a:pPr>
            <a:endParaRPr lang="en-US" sz="1200" dirty="0" smtClean="0"/>
          </a:p>
          <a:p>
            <a:pPr marL="0" indent="0" algn="l" rtl="0">
              <a:buNone/>
            </a:pPr>
            <a:r>
              <a:rPr lang="en-US" sz="1200" dirty="0" smtClean="0"/>
              <a:t>4- Try to reduce any stress, anxiety and tension, which can all cause or worsen back pain.</a:t>
            </a:r>
          </a:p>
          <a:p>
            <a:pPr marL="0" indent="0" algn="l" rtl="0">
              <a:buNone/>
            </a:pPr>
            <a:endParaRPr lang="en-US" sz="1200" dirty="0" smtClean="0"/>
          </a:p>
          <a:p>
            <a:pPr marL="0" indent="0" algn="l" rtl="0">
              <a:buNone/>
            </a:pPr>
            <a:r>
              <a:rPr lang="en-US" sz="1200" dirty="0" smtClean="0"/>
              <a:t>5- Read more about recognizing and managing stress, </a:t>
            </a:r>
          </a:p>
          <a:p>
            <a:pPr marL="0" indent="0" algn="l" rtl="0">
              <a:buNone/>
            </a:pPr>
            <a:r>
              <a:rPr lang="en-US" sz="1200" dirty="0" smtClean="0"/>
              <a:t>stay active with regular exercise, such as walking and swimming, is an excellent way of preventing back pain.</a:t>
            </a:r>
          </a:p>
          <a:p>
            <a:pPr marL="0" indent="0" algn="l" rtl="0">
              <a:buNone/>
            </a:pPr>
            <a:endParaRPr lang="en-US" dirty="0"/>
          </a:p>
        </p:txBody>
      </p:sp>
      <p:sp>
        <p:nvSpPr>
          <p:cNvPr id="4" name="Slide Number Placeholder 3"/>
          <p:cNvSpPr>
            <a:spLocks noGrp="1"/>
          </p:cNvSpPr>
          <p:nvPr>
            <p:ph type="sldNum" sz="quarter" idx="10"/>
          </p:nvPr>
        </p:nvSpPr>
        <p:spPr/>
        <p:txBody>
          <a:bodyPr/>
          <a:lstStyle/>
          <a:p>
            <a:fld id="{5312C7CA-6E50-8847-A22D-3D54006C07CC}" type="slidenum">
              <a:rPr lang="en-US" smtClean="0"/>
              <a:t>32</a:t>
            </a:fld>
            <a:endParaRPr lang="en-US"/>
          </a:p>
        </p:txBody>
      </p:sp>
    </p:spTree>
    <p:extLst>
      <p:ext uri="{BB962C8B-B14F-4D97-AF65-F5344CB8AC3E}">
        <p14:creationId xmlns:p14="http://schemas.microsoft.com/office/powerpoint/2010/main" val="164480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smtClean="0"/>
              <a:t>1- Posture:</a:t>
            </a:r>
          </a:p>
          <a:p>
            <a:pPr lvl="1"/>
            <a:r>
              <a:rPr lang="en-US" dirty="0" smtClean="0"/>
              <a:t>How you sit, stand and lie down can have an important effect on your back.</a:t>
            </a:r>
          </a:p>
          <a:p>
            <a:pPr marL="0" indent="0">
              <a:buNone/>
            </a:pPr>
            <a:r>
              <a:rPr lang="en-US" b="1" dirty="0" smtClean="0"/>
              <a:t>2- Standing:</a:t>
            </a:r>
          </a:p>
          <a:p>
            <a:pPr lvl="1"/>
            <a:r>
              <a:rPr lang="en-US" dirty="0" smtClean="0"/>
              <a:t>Stand upright, with your head facing forward and your back straight. Balance your weight evenly on both feet and keep your legs straight.</a:t>
            </a:r>
          </a:p>
          <a:p>
            <a:pPr marL="0" indent="0">
              <a:buNone/>
            </a:pPr>
            <a:r>
              <a:rPr lang="en-US" b="1" dirty="0" smtClean="0"/>
              <a:t>3- Sitting </a:t>
            </a:r>
          </a:p>
          <a:p>
            <a:pPr marL="0" indent="0">
              <a:buNone/>
            </a:pPr>
            <a:r>
              <a:rPr lang="en-US" sz="1200" dirty="0" smtClean="0"/>
              <a:t>Make sure you sit upright with support in the small of your back. Your knees and hips should be level and your feet should be flat on the floor</a:t>
            </a:r>
            <a:endParaRPr lang="en-US" dirty="0" smtClean="0"/>
          </a:p>
          <a:p>
            <a:pPr lvl="1"/>
            <a:endParaRPr lang="en-US" dirty="0" smtClean="0"/>
          </a:p>
          <a:p>
            <a:pPr marL="0" indent="0">
              <a:buNone/>
            </a:pPr>
            <a:r>
              <a:rPr lang="en-US" b="1" dirty="0" smtClean="0"/>
              <a:t>4- Sleeping:</a:t>
            </a:r>
          </a:p>
          <a:p>
            <a:pPr lvl="1"/>
            <a:r>
              <a:rPr lang="en-US" dirty="0" smtClean="0"/>
              <a:t>Your mattress should be firm enough to support your body while supporting the weight of your shoulders and buttocks, keeping your spine straight.</a:t>
            </a:r>
          </a:p>
          <a:p>
            <a:pPr marL="36576" indent="0" algn="l" rtl="0">
              <a:buNone/>
            </a:pPr>
            <a:r>
              <a:rPr lang="en-US" sz="2600" b="1" dirty="0" smtClean="0"/>
              <a:t>5- Lifting and carrying: </a:t>
            </a:r>
          </a:p>
          <a:p>
            <a:pPr marL="0" indent="0" algn="l" rtl="0">
              <a:buNone/>
            </a:pPr>
            <a:r>
              <a:rPr lang="en-US" sz="2200" dirty="0" smtClean="0"/>
              <a:t>One of the biggest causes of back injury, particularly at work, is lifting or handling objects incorrectly. </a:t>
            </a:r>
          </a:p>
          <a:p>
            <a:pPr algn="l" rtl="0"/>
            <a:r>
              <a:rPr lang="en-US" sz="2200" dirty="0" smtClean="0"/>
              <a:t>Think before you lift:</a:t>
            </a:r>
          </a:p>
          <a:p>
            <a:pPr algn="l" rtl="0"/>
            <a:r>
              <a:rPr lang="en-US" sz="2200" dirty="0" smtClean="0"/>
              <a:t>can you manage the lift?</a:t>
            </a:r>
          </a:p>
          <a:p>
            <a:pPr marL="342900" indent="-342900"/>
            <a:r>
              <a:rPr lang="en-US" sz="2200" dirty="0" smtClean="0"/>
              <a:t>Push rather than pull – if you</a:t>
            </a:r>
          </a:p>
          <a:p>
            <a:pPr marL="0" indent="0" algn="l" rtl="0">
              <a:buNone/>
            </a:pPr>
            <a:r>
              <a:rPr lang="en-US" sz="2200" dirty="0" smtClean="0"/>
              <a:t> have to move a heavy object across </a:t>
            </a:r>
          </a:p>
          <a:p>
            <a:pPr marL="0" indent="0" algn="l" rtl="0">
              <a:buNone/>
            </a:pPr>
            <a:r>
              <a:rPr lang="en-US" sz="2200" dirty="0" smtClean="0"/>
              <a:t>the floor, it is better to push it </a:t>
            </a:r>
          </a:p>
          <a:p>
            <a:pPr marL="0" indent="0" algn="l" rtl="0">
              <a:buNone/>
            </a:pPr>
            <a:r>
              <a:rPr lang="en-US" sz="2200" dirty="0" smtClean="0"/>
              <a:t>rather than pull it.</a:t>
            </a:r>
          </a:p>
          <a:p>
            <a:endParaRPr lang="en-US" sz="2200" dirty="0" smtClean="0"/>
          </a:p>
          <a:p>
            <a:pPr marL="342900" indent="-342900"/>
            <a:r>
              <a:rPr lang="en-US" sz="2200" dirty="0" smtClean="0"/>
              <a:t>Distribute the weight evenly – if you are carrying shopping bags or luggage, try to distribute the weight evenly on both sides of your body</a:t>
            </a:r>
            <a:r>
              <a:rPr lang="en-US" dirty="0" smtClean="0"/>
              <a:t> </a:t>
            </a:r>
          </a:p>
          <a:p>
            <a:pPr marL="0" indent="0" algn="l" rtl="0">
              <a:buNone/>
            </a:pPr>
            <a:r>
              <a:rPr lang="en-US" b="1" dirty="0" smtClean="0"/>
              <a:t>7</a:t>
            </a:r>
            <a:r>
              <a:rPr lang="en-US" sz="1400" b="1" dirty="0" smtClean="0"/>
              <a:t>- Exercise: </a:t>
            </a:r>
          </a:p>
          <a:p>
            <a:pPr marL="0" indent="0" algn="l" rtl="0">
              <a:buNone/>
            </a:pPr>
            <a:r>
              <a:rPr lang="en-US" sz="1200" dirty="0" smtClean="0"/>
              <a:t>Exercise is both an excellent way of preventing back pain and of reducing it, </a:t>
            </a:r>
            <a:r>
              <a:rPr lang="en-US" sz="1200" dirty="0" smtClean="0">
                <a:solidFill>
                  <a:srgbClr val="FF0000"/>
                </a:solidFill>
              </a:rPr>
              <a:t>but should seek medical advice before starting an exercise programs if you've had back pain for six weeks or more. </a:t>
            </a:r>
          </a:p>
          <a:p>
            <a:pPr marL="0" indent="0" algn="l" rtl="0">
              <a:buNone/>
            </a:pPr>
            <a:r>
              <a:rPr lang="en-US" sz="1200" dirty="0" smtClean="0"/>
              <a:t>Exercises such as walking or swimming strengthen the muscles that support your back without putting any strain on it or subjecting it to a sudden jolt.</a:t>
            </a:r>
          </a:p>
        </p:txBody>
      </p:sp>
      <p:sp>
        <p:nvSpPr>
          <p:cNvPr id="4" name="Slide Number Placeholder 3"/>
          <p:cNvSpPr>
            <a:spLocks noGrp="1"/>
          </p:cNvSpPr>
          <p:nvPr>
            <p:ph type="sldNum" sz="quarter" idx="10"/>
          </p:nvPr>
        </p:nvSpPr>
        <p:spPr/>
        <p:txBody>
          <a:bodyPr/>
          <a:lstStyle/>
          <a:p>
            <a:fld id="{5312C7CA-6E50-8847-A22D-3D54006C07CC}" type="slidenum">
              <a:rPr lang="en-US" smtClean="0"/>
              <a:t>33</a:t>
            </a:fld>
            <a:endParaRPr lang="en-US"/>
          </a:p>
        </p:txBody>
      </p:sp>
    </p:spTree>
    <p:extLst>
      <p:ext uri="{BB962C8B-B14F-4D97-AF65-F5344CB8AC3E}">
        <p14:creationId xmlns:p14="http://schemas.microsoft.com/office/powerpoint/2010/main" val="516996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37</a:t>
            </a:fld>
            <a:endParaRPr lang="en-US"/>
          </a:p>
        </p:txBody>
      </p:sp>
    </p:spTree>
    <p:extLst>
      <p:ext uri="{BB962C8B-B14F-4D97-AF65-F5344CB8AC3E}">
        <p14:creationId xmlns:p14="http://schemas.microsoft.com/office/powerpoint/2010/main" val="320863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41</a:t>
            </a:fld>
            <a:endParaRPr lang="en-US"/>
          </a:p>
        </p:txBody>
      </p:sp>
    </p:spTree>
    <p:extLst>
      <p:ext uri="{BB962C8B-B14F-4D97-AF65-F5344CB8AC3E}">
        <p14:creationId xmlns:p14="http://schemas.microsoft.com/office/powerpoint/2010/main" val="151287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44</a:t>
            </a:fld>
            <a:endParaRPr lang="en-US"/>
          </a:p>
        </p:txBody>
      </p:sp>
    </p:spTree>
    <p:extLst>
      <p:ext uri="{BB962C8B-B14F-4D97-AF65-F5344CB8AC3E}">
        <p14:creationId xmlns:p14="http://schemas.microsoft.com/office/powerpoint/2010/main" val="179936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46</a:t>
            </a:fld>
            <a:endParaRPr lang="en-US"/>
          </a:p>
        </p:txBody>
      </p:sp>
    </p:spTree>
    <p:extLst>
      <p:ext uri="{BB962C8B-B14F-4D97-AF65-F5344CB8AC3E}">
        <p14:creationId xmlns:p14="http://schemas.microsoft.com/office/powerpoint/2010/main" val="32086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Atkinson, Slater, Patterson, Grant, and </a:t>
            </a:r>
            <a:r>
              <a:rPr lang="en-US" sz="1200" kern="1200" dirty="0" err="1" smtClean="0">
                <a:solidFill>
                  <a:schemeClr val="tx1"/>
                </a:solidFill>
                <a:latin typeface="+mn-lt"/>
                <a:ea typeface="+mn-ea"/>
                <a:cs typeface="+mn-cs"/>
              </a:rPr>
              <a:t>Garfin</a:t>
            </a:r>
            <a:r>
              <a:rPr lang="en-US" sz="1200" kern="1200" dirty="0" smtClean="0">
                <a:solidFill>
                  <a:schemeClr val="tx1"/>
                </a:solidFill>
                <a:latin typeface="+mn-lt"/>
                <a:ea typeface="+mn-ea"/>
                <a:cs typeface="+mn-cs"/>
              </a:rPr>
              <a:t> (1991), in a systematic study of depressed male Veterans Administration chronic pain patients, found that 42% of patients experienced the onset of depression prior to the onset of pain, whereas 58% experienced depression after the pain began.</a:t>
            </a:r>
          </a:p>
          <a:p>
            <a:r>
              <a:rPr lang="en-US" sz="1200" kern="1200" dirty="0" err="1" smtClean="0">
                <a:solidFill>
                  <a:schemeClr val="tx1"/>
                </a:solidFill>
                <a:latin typeface="+mn-lt"/>
                <a:ea typeface="+mn-ea"/>
                <a:cs typeface="+mn-cs"/>
              </a:rPr>
              <a:t>Polatin</a:t>
            </a:r>
            <a:r>
              <a:rPr lang="en-US" sz="1200" kern="1200" dirty="0" smtClean="0">
                <a:solidFill>
                  <a:schemeClr val="tx1"/>
                </a:solidFill>
                <a:latin typeface="+mn-lt"/>
                <a:ea typeface="+mn-ea"/>
                <a:cs typeface="+mn-cs"/>
              </a:rPr>
              <a:t> et al. (1993) reported that 39% of the chronic low back pain patients they evaluated displayed symptoms of pre-existing depression.</a:t>
            </a:r>
          </a:p>
          <a:p>
            <a:r>
              <a:rPr lang="en-US" sz="1200" kern="1200" dirty="0" smtClean="0">
                <a:solidFill>
                  <a:schemeClr val="tx1"/>
                </a:solidFill>
                <a:latin typeface="+mn-lt"/>
                <a:ea typeface="+mn-ea"/>
                <a:cs typeface="+mn-cs"/>
              </a:rPr>
              <a:t>More recently, in a review of research studies in this area, Linton (2000) found that in 14 of the 16 reviewed studies, depression was found to have increased the risk for developing back pain problems.</a:t>
            </a:r>
            <a:endParaRPr lang="en-US" dirty="0"/>
          </a:p>
        </p:txBody>
      </p:sp>
      <p:sp>
        <p:nvSpPr>
          <p:cNvPr id="4" name="Slide Number Placeholder 3"/>
          <p:cNvSpPr>
            <a:spLocks noGrp="1"/>
          </p:cNvSpPr>
          <p:nvPr>
            <p:ph type="sldNum" sz="quarter" idx="10"/>
          </p:nvPr>
        </p:nvSpPr>
        <p:spPr/>
        <p:txBody>
          <a:bodyPr/>
          <a:lstStyle/>
          <a:p>
            <a:fld id="{0C91E3E8-7331-3841-8545-EF73A8E58254}" type="slidenum">
              <a:rPr lang="en-US" smtClean="0"/>
              <a:t>47</a:t>
            </a:fld>
            <a:endParaRPr lang="en-US"/>
          </a:p>
        </p:txBody>
      </p:sp>
    </p:spTree>
    <p:extLst>
      <p:ext uri="{BB962C8B-B14F-4D97-AF65-F5344CB8AC3E}">
        <p14:creationId xmlns:p14="http://schemas.microsoft.com/office/powerpoint/2010/main" val="32086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4/16/17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60EA64-D806-43AC-9DF2-F8C432F32B4C}" type="datetimeFigureOut">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44088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70A7B3-6521-4DCA-87E5-044747A908C1}" type="datetimeFigureOut">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3909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9165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134690-1557-4C89-A502-4959FE7FAD70}" type="datetimeFigureOut">
              <a:rPr lang="en-US" smtClean="0"/>
              <a:t>4/16/17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235559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D4976-E339-4826-83B7-FBD03F55ECF8}" type="datetimeFigureOut">
              <a:rPr lang="en-US" smtClean="0"/>
              <a:t>4/16/17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021553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037C31-9E7A-4F99-8774-A0E530DE1A42}" type="datetimeFigureOut">
              <a:rPr lang="en-US" smtClean="0"/>
              <a:t>4/16/17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14256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6708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4/16/17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6751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4/16/17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4/16/17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9483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F9C37B-1D36-470B-8223-D6C91242EC14}" type="datetimeFigureOut">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3026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C6F52A-A82B-47A2-A83A-8C4C91F2D59F}" type="datetimeFigureOut">
              <a:rPr lang="en-US" smtClean="0"/>
              <a:t>4/16/17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58098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4/16/17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4/16/17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4/16/17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4/16/17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4/16/17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4/16/17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4/16/17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4/16/17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4/16/17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7425401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youtu.be/86fbPu7XUmU?t=2" TargetMode="External"/><Relationship Id="rId3" Type="http://schemas.openxmlformats.org/officeDocument/2006/relationships/image" Target="../media/image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jpeg"/><Relationship Id="rId3"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7"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13.xml"/><Relationship Id="rId2" Type="http://schemas.openxmlformats.org/officeDocument/2006/relationships/diagramData" Target="../diagrams/data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aafp.org/afp/2002/0301/p925.html" TargetMode="External"/><Relationship Id="rId3" Type="http://schemas.openxmlformats.org/officeDocument/2006/relationships/image" Target="../media/image2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3" Type="http://schemas.openxmlformats.org/officeDocument/2006/relationships/hyperlink" Target="http://bestpractice.bmj.com/best-practice/monograph/179/diagnosis/differential.html" TargetMode="External"/><Relationship Id="rId4" Type="http://schemas.openxmlformats.org/officeDocument/2006/relationships/hyperlink" Target="https://www.nice.org.uk/guidance/cg88/chapter/1-Guidance%23referral-for-surgery" TargetMode="External"/><Relationship Id="rId1" Type="http://schemas.openxmlformats.org/officeDocument/2006/relationships/slideLayout" Target="../slideLayouts/slideLayout2.xml"/><Relationship Id="rId2" Type="http://schemas.openxmlformats.org/officeDocument/2006/relationships/hyperlink" Target="http://www.immunologyclinic.com/case.asp?chap=06&amp;case=7"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8313" y="618624"/>
            <a:ext cx="8991600" cy="1645920"/>
          </a:xfrm>
          <a:solidFill>
            <a:srgbClr val="C9E1D5"/>
          </a:solidFill>
          <a:ln>
            <a:noFill/>
          </a:ln>
        </p:spPr>
        <p:txBody>
          <a:bodyPr>
            <a:normAutofit/>
          </a:bodyPr>
          <a:lstStyle/>
          <a:p>
            <a:pPr algn="ctr" defTabSz="914400" rtl="1" eaLnBrk="1" latinLnBrk="0" hangingPunct="1">
              <a:lnSpc>
                <a:spcPct val="90000"/>
              </a:lnSpc>
              <a:spcBef>
                <a:spcPct val="0"/>
              </a:spcBef>
              <a:buNone/>
            </a:pPr>
            <a:r>
              <a:rPr lang="en-US" sz="6600" dirty="0" smtClean="0">
                <a:solidFill>
                  <a:schemeClr val="accent2">
                    <a:lumMod val="75000"/>
                  </a:schemeClr>
                </a:solidFill>
                <a:latin typeface="Times" charset="0"/>
                <a:ea typeface="Times" charset="0"/>
                <a:cs typeface="Times" charset="0"/>
              </a:rPr>
              <a:t>BACK PAIN</a:t>
            </a:r>
            <a:endParaRPr lang="en-US" sz="6600" dirty="0">
              <a:solidFill>
                <a:schemeClr val="accent2">
                  <a:lumMod val="75000"/>
                </a:schemeClr>
              </a:solidFill>
              <a:latin typeface="Times" charset="0"/>
              <a:ea typeface="Times" charset="0"/>
              <a:cs typeface="Times" charset="0"/>
            </a:endParaRPr>
          </a:p>
        </p:txBody>
      </p:sp>
      <p:sp>
        <p:nvSpPr>
          <p:cNvPr id="3" name="Subtitle 2"/>
          <p:cNvSpPr>
            <a:spLocks noGrp="1"/>
          </p:cNvSpPr>
          <p:nvPr>
            <p:ph type="subTitle" idx="1"/>
          </p:nvPr>
        </p:nvSpPr>
        <p:spPr>
          <a:xfrm>
            <a:off x="2123827" y="3166995"/>
            <a:ext cx="3300304" cy="2123207"/>
          </a:xfrm>
        </p:spPr>
        <p:txBody>
          <a:bodyPr>
            <a:noAutofit/>
          </a:bodyPr>
          <a:lstStyle/>
          <a:p>
            <a:r>
              <a:rPr lang="en-US" sz="2400" dirty="0" smtClean="0">
                <a:latin typeface="Candara" charset="0"/>
                <a:ea typeface="Candara" charset="0"/>
                <a:cs typeface="Candara" charset="0"/>
              </a:rPr>
              <a:t>Done by :</a:t>
            </a:r>
          </a:p>
          <a:p>
            <a:r>
              <a:rPr lang="en-US" sz="2400" dirty="0" smtClean="0">
                <a:latin typeface="Candara" charset="0"/>
                <a:ea typeface="Candara" charset="0"/>
                <a:cs typeface="Candara" charset="0"/>
              </a:rPr>
              <a:t>Areej </a:t>
            </a:r>
            <a:r>
              <a:rPr lang="en-US" sz="2400" dirty="0" err="1" smtClean="0">
                <a:latin typeface="Candara" charset="0"/>
                <a:ea typeface="Candara" charset="0"/>
                <a:cs typeface="Candara" charset="0"/>
              </a:rPr>
              <a:t>Alwehaib</a:t>
            </a:r>
            <a:endParaRPr lang="en-US" sz="2400" dirty="0" smtClean="0">
              <a:latin typeface="Candara" charset="0"/>
              <a:ea typeface="Candara" charset="0"/>
              <a:cs typeface="Candara" charset="0"/>
            </a:endParaRPr>
          </a:p>
          <a:p>
            <a:r>
              <a:rPr lang="en-US" sz="2400" dirty="0" err="1" smtClean="0">
                <a:latin typeface="Candara" charset="0"/>
                <a:ea typeface="Candara" charset="0"/>
                <a:cs typeface="Candara" charset="0"/>
              </a:rPr>
              <a:t>Nuha</a:t>
            </a:r>
            <a:r>
              <a:rPr lang="en-US" sz="2400" dirty="0" smtClean="0">
                <a:latin typeface="Candara" charset="0"/>
                <a:ea typeface="Candara" charset="0"/>
                <a:cs typeface="Candara" charset="0"/>
              </a:rPr>
              <a:t> </a:t>
            </a:r>
            <a:r>
              <a:rPr lang="en-US" sz="2400" dirty="0" err="1" smtClean="0">
                <a:latin typeface="Candara" charset="0"/>
                <a:ea typeface="Candara" charset="0"/>
                <a:cs typeface="Candara" charset="0"/>
              </a:rPr>
              <a:t>Alhomyed</a:t>
            </a:r>
            <a:r>
              <a:rPr lang="en-US" sz="2400" dirty="0" smtClean="0">
                <a:latin typeface="Candara" charset="0"/>
                <a:ea typeface="Candara" charset="0"/>
                <a:cs typeface="Candara" charset="0"/>
              </a:rPr>
              <a:t> </a:t>
            </a:r>
          </a:p>
          <a:p>
            <a:r>
              <a:rPr lang="en-US" sz="2400" dirty="0" err="1" smtClean="0">
                <a:latin typeface="Candara" charset="0"/>
                <a:ea typeface="Candara" charset="0"/>
                <a:cs typeface="Candara" charset="0"/>
              </a:rPr>
              <a:t>Amjad</a:t>
            </a:r>
            <a:r>
              <a:rPr lang="en-US" sz="2400" dirty="0" smtClean="0">
                <a:latin typeface="Candara" charset="0"/>
                <a:ea typeface="Candara" charset="0"/>
                <a:cs typeface="Candara" charset="0"/>
              </a:rPr>
              <a:t> </a:t>
            </a:r>
            <a:r>
              <a:rPr lang="en-US" sz="2400" dirty="0" err="1" smtClean="0">
                <a:latin typeface="Candara" charset="0"/>
                <a:ea typeface="Candara" charset="0"/>
                <a:cs typeface="Candara" charset="0"/>
              </a:rPr>
              <a:t>Abalkhail</a:t>
            </a:r>
            <a:endParaRPr lang="en-US" sz="2400" dirty="0" smtClean="0">
              <a:latin typeface="Candara" charset="0"/>
              <a:ea typeface="Candara" charset="0"/>
              <a:cs typeface="Candara" charset="0"/>
            </a:endParaRPr>
          </a:p>
          <a:p>
            <a:r>
              <a:rPr lang="en-US" sz="2400" dirty="0" err="1" smtClean="0">
                <a:latin typeface="Candara" charset="0"/>
                <a:ea typeface="Candara" charset="0"/>
                <a:cs typeface="Candara" charset="0"/>
              </a:rPr>
              <a:t>Anjod</a:t>
            </a:r>
            <a:r>
              <a:rPr lang="en-US" sz="2400" dirty="0" smtClean="0">
                <a:latin typeface="Candara" charset="0"/>
                <a:ea typeface="Candara" charset="0"/>
                <a:cs typeface="Candara" charset="0"/>
              </a:rPr>
              <a:t> </a:t>
            </a:r>
            <a:r>
              <a:rPr lang="en-US" sz="2400" dirty="0" err="1" smtClean="0">
                <a:latin typeface="Candara" charset="0"/>
                <a:ea typeface="Candara" charset="0"/>
                <a:cs typeface="Candara" charset="0"/>
              </a:rPr>
              <a:t>Almuhareb</a:t>
            </a:r>
            <a:r>
              <a:rPr lang="en-US" sz="2400" dirty="0" smtClean="0">
                <a:latin typeface="Candara" charset="0"/>
                <a:ea typeface="Candara" charset="0"/>
                <a:cs typeface="Candara" charset="0"/>
              </a:rPr>
              <a:t> </a:t>
            </a:r>
            <a:endParaRPr lang="en-US" sz="2400" dirty="0">
              <a:latin typeface="Candara" charset="0"/>
              <a:ea typeface="Candara" charset="0"/>
              <a:cs typeface="Candara" charset="0"/>
            </a:endParaRPr>
          </a:p>
        </p:txBody>
      </p:sp>
      <p:sp>
        <p:nvSpPr>
          <p:cNvPr id="5" name="AutoShape 10" descr="mage result for back pain"/>
          <p:cNvSpPr>
            <a:spLocks noChangeAspect="1" noChangeArrowheads="1"/>
          </p:cNvSpPr>
          <p:nvPr/>
        </p:nvSpPr>
        <p:spPr bwMode="auto">
          <a:xfrm>
            <a:off x="0" y="0"/>
            <a:ext cx="5648325" cy="3762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mage result for back pain"/>
          <p:cNvSpPr>
            <a:spLocks noChangeAspect="1" noChangeArrowheads="1"/>
          </p:cNvSpPr>
          <p:nvPr/>
        </p:nvSpPr>
        <p:spPr bwMode="auto">
          <a:xfrm>
            <a:off x="152401" y="152400"/>
            <a:ext cx="2639656" cy="17582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4" name="Picture 20" descr="mage result for backache"/>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400801" y="2524837"/>
            <a:ext cx="4449170" cy="414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1248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8663" y="314793"/>
            <a:ext cx="8259580" cy="1424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lumMod val="50000"/>
                  </a:schemeClr>
                </a:solidFill>
                <a:latin typeface="Times" charset="0"/>
                <a:ea typeface="Times" charset="0"/>
                <a:cs typeface="Times" charset="0"/>
              </a:rPr>
              <a:t>Risk factors </a:t>
            </a:r>
          </a:p>
        </p:txBody>
      </p:sp>
      <p:graphicFrame>
        <p:nvGraphicFramePr>
          <p:cNvPr id="3" name="Diagram 2"/>
          <p:cNvGraphicFramePr/>
          <p:nvPr>
            <p:extLst>
              <p:ext uri="{D42A27DB-BD31-4B8C-83A1-F6EECF244321}">
                <p14:modId xmlns:p14="http://schemas.microsoft.com/office/powerpoint/2010/main" val="942479817"/>
              </p:ext>
            </p:extLst>
          </p:nvPr>
        </p:nvGraphicFramePr>
        <p:xfrm>
          <a:off x="2032000" y="1738858"/>
          <a:ext cx="8128000" cy="4399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8575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3142" y="314793"/>
            <a:ext cx="617594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50000"/>
                  </a:schemeClr>
                </a:solidFill>
                <a:latin typeface="Times" charset="0"/>
                <a:ea typeface="Times" charset="0"/>
                <a:cs typeface="Times" charset="0"/>
              </a:rPr>
              <a:t>History</a:t>
            </a:r>
            <a:r>
              <a:rPr lang="en-US" sz="2400" dirty="0" smtClean="0"/>
              <a:t> </a:t>
            </a:r>
            <a:endParaRPr lang="en-US" dirty="0"/>
          </a:p>
        </p:txBody>
      </p:sp>
      <p:graphicFrame>
        <p:nvGraphicFramePr>
          <p:cNvPr id="4" name="Diagram 3"/>
          <p:cNvGraphicFramePr/>
          <p:nvPr>
            <p:extLst>
              <p:ext uri="{D42A27DB-BD31-4B8C-83A1-F6EECF244321}">
                <p14:modId xmlns:p14="http://schemas.microsoft.com/office/powerpoint/2010/main" val="1262696576"/>
              </p:ext>
            </p:extLst>
          </p:nvPr>
        </p:nvGraphicFramePr>
        <p:xfrm>
          <a:off x="2032000" y="1981200"/>
          <a:ext cx="7493000" cy="4157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722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6840" y="182880"/>
            <a:ext cx="721076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accent2">
                    <a:lumMod val="50000"/>
                  </a:schemeClr>
                </a:solidFill>
                <a:latin typeface="Times" charset="0"/>
                <a:ea typeface="Times" charset="0"/>
                <a:cs typeface="Times" charset="0"/>
              </a:rPr>
              <a:t>Physical Examination </a:t>
            </a:r>
            <a:endParaRPr lang="en-US" dirty="0"/>
          </a:p>
        </p:txBody>
      </p:sp>
      <p:sp>
        <p:nvSpPr>
          <p:cNvPr id="3" name="Rectangle 2"/>
          <p:cNvSpPr/>
          <p:nvPr/>
        </p:nvSpPr>
        <p:spPr>
          <a:xfrm>
            <a:off x="4770120" y="1569720"/>
            <a:ext cx="8366760" cy="1234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dirty="0" smtClean="0">
                <a:hlinkClick r:id="rId2"/>
              </a:rPr>
              <a:t>back examination</a:t>
            </a:r>
            <a:endParaRPr lang="en-US" dirty="0"/>
          </a:p>
        </p:txBody>
      </p:sp>
      <p:pic>
        <p:nvPicPr>
          <p:cNvPr id="4" name="Picture 3"/>
          <p:cNvPicPr>
            <a:picLocks noChangeAspect="1"/>
          </p:cNvPicPr>
          <p:nvPr/>
        </p:nvPicPr>
        <p:blipFill>
          <a:blip r:embed="rId3"/>
          <a:stretch>
            <a:fillRect/>
          </a:stretch>
        </p:blipFill>
        <p:spPr>
          <a:xfrm>
            <a:off x="335280" y="182880"/>
            <a:ext cx="5547360" cy="6309360"/>
          </a:xfrm>
          <a:prstGeom prst="rect">
            <a:avLst/>
          </a:prstGeom>
        </p:spPr>
      </p:pic>
    </p:spTree>
    <p:extLst>
      <p:ext uri="{BB962C8B-B14F-4D97-AF65-F5344CB8AC3E}">
        <p14:creationId xmlns:p14="http://schemas.microsoft.com/office/powerpoint/2010/main" val="130060136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voidAfterCSection-BackPain-640x425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639" y="0"/>
            <a:ext cx="7879928" cy="6858000"/>
          </a:xfrm>
          <a:prstGeom prst="rect">
            <a:avLst/>
          </a:prstGeom>
        </p:spPr>
      </p:pic>
      <p:sp>
        <p:nvSpPr>
          <p:cNvPr id="5" name="Rectangle 4"/>
          <p:cNvSpPr/>
          <p:nvPr/>
        </p:nvSpPr>
        <p:spPr>
          <a:xfrm>
            <a:off x="1524000" y="2711057"/>
            <a:ext cx="9813283" cy="1569660"/>
          </a:xfrm>
          <a:prstGeom prst="rect">
            <a:avLst/>
          </a:prstGeom>
          <a:solidFill>
            <a:schemeClr val="bg1">
              <a:alpha val="64000"/>
            </a:schemeClr>
          </a:solidFill>
        </p:spPr>
        <p:txBody>
          <a:bodyPr wrap="square">
            <a:spAutoFit/>
          </a:bodyPr>
          <a:lstStyle/>
          <a:p>
            <a:r>
              <a:rPr lang="en-US" sz="3200" b="1" dirty="0" err="1">
                <a:solidFill>
                  <a:srgbClr val="CF545C"/>
                </a:solidFill>
              </a:rPr>
              <a:t>Monirah</a:t>
            </a:r>
            <a:r>
              <a:rPr lang="en-US" sz="3200" b="1" dirty="0">
                <a:solidFill>
                  <a:srgbClr val="CF545C"/>
                </a:solidFill>
              </a:rPr>
              <a:t> is a 49 year old lady, presented to the clinic complaining of Lower back pain and leg pain for the last 2 Months</a:t>
            </a:r>
          </a:p>
        </p:txBody>
      </p:sp>
      <p:sp>
        <p:nvSpPr>
          <p:cNvPr id="6" name="Title 1"/>
          <p:cNvSpPr txBox="1">
            <a:spLocks/>
          </p:cNvSpPr>
          <p:nvPr/>
        </p:nvSpPr>
        <p:spPr>
          <a:xfrm>
            <a:off x="1524000" y="586593"/>
            <a:ext cx="8229600" cy="1143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400" dirty="0">
                <a:solidFill>
                  <a:srgbClr val="765C45"/>
                </a:solidFill>
                <a:latin typeface="Modern No. 20"/>
                <a:ea typeface="Haettenschweiler" charset="0"/>
                <a:cs typeface="Modern No. 20"/>
              </a:rPr>
              <a:t>Case</a:t>
            </a:r>
            <a:r>
              <a:rPr lang="x-none" sz="5400" dirty="0">
                <a:solidFill>
                  <a:srgbClr val="765C45"/>
                </a:solidFill>
                <a:latin typeface="Modern No. 20"/>
                <a:ea typeface="Haettenschweiler" charset="0"/>
                <a:cs typeface="Modern No. 20"/>
              </a:rPr>
              <a:t> </a:t>
            </a:r>
            <a:r>
              <a:rPr lang="en-US" sz="5400" dirty="0">
                <a:solidFill>
                  <a:srgbClr val="765C45"/>
                </a:solidFill>
                <a:latin typeface="Modern No. 20"/>
                <a:ea typeface="Haettenschweiler" charset="0"/>
                <a:cs typeface="Modern No. 20"/>
              </a:rPr>
              <a:t>1 </a:t>
            </a:r>
          </a:p>
        </p:txBody>
      </p:sp>
    </p:spTree>
    <p:extLst>
      <p:ext uri="{BB962C8B-B14F-4D97-AF65-F5344CB8AC3E}">
        <p14:creationId xmlns:p14="http://schemas.microsoft.com/office/powerpoint/2010/main" val="21107096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473" y="2117292"/>
            <a:ext cx="8229600" cy="1143000"/>
          </a:xfrm>
        </p:spPr>
        <p:txBody>
          <a:bodyPr>
            <a:normAutofit fontScale="90000"/>
          </a:bodyPr>
          <a:lstStyle/>
          <a:p>
            <a:r>
              <a:rPr lang="en-US" b="1" dirty="0" smtClean="0">
                <a:solidFill>
                  <a:srgbClr val="CF545C"/>
                </a:solidFill>
              </a:rPr>
              <a:t>What do you want to ask </a:t>
            </a:r>
            <a:r>
              <a:rPr lang="en-US" b="1" dirty="0" err="1">
                <a:solidFill>
                  <a:srgbClr val="CF545C"/>
                </a:solidFill>
              </a:rPr>
              <a:t>Monirah</a:t>
            </a:r>
            <a:r>
              <a:rPr lang="en-US" b="1" dirty="0">
                <a:solidFill>
                  <a:srgbClr val="CF545C"/>
                </a:solidFill>
              </a:rPr>
              <a:t> ?</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862946" y="3470563"/>
            <a:ext cx="3048000" cy="3048000"/>
          </a:xfrm>
          <a:prstGeom prst="rect">
            <a:avLst/>
          </a:prstGeom>
        </p:spPr>
      </p:pic>
    </p:spTree>
    <p:extLst>
      <p:ext uri="{BB962C8B-B14F-4D97-AF65-F5344CB8AC3E}">
        <p14:creationId xmlns:p14="http://schemas.microsoft.com/office/powerpoint/2010/main" val="4154790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0267" y="576851"/>
            <a:ext cx="9177867" cy="5632312"/>
          </a:xfrm>
          <a:prstGeom prst="rect">
            <a:avLst/>
          </a:prstGeom>
          <a:noFill/>
        </p:spPr>
        <p:txBody>
          <a:bodyPr wrap="square" rtlCol="0">
            <a:spAutoFit/>
          </a:bodyPr>
          <a:lstStyle/>
          <a:p>
            <a:r>
              <a:rPr lang="en-US" b="1" dirty="0"/>
              <a:t>1</a:t>
            </a:r>
            <a:r>
              <a:rPr lang="en-US" b="1" baseline="30000" dirty="0"/>
              <a:t>st</a:t>
            </a:r>
            <a:r>
              <a:rPr lang="en-US" b="1" dirty="0"/>
              <a:t> : General Information</a:t>
            </a:r>
            <a:r>
              <a:rPr lang="en-US" dirty="0"/>
              <a:t>: </a:t>
            </a:r>
          </a:p>
          <a:p>
            <a:pPr lvl="1"/>
            <a:r>
              <a:rPr lang="en-US" dirty="0"/>
              <a:t>Age, Gender, Occupation</a:t>
            </a:r>
          </a:p>
          <a:p>
            <a:pPr lvl="1"/>
            <a:endParaRPr lang="en-US" dirty="0"/>
          </a:p>
          <a:p>
            <a:r>
              <a:rPr lang="en-US" b="1" dirty="0"/>
              <a:t>2</a:t>
            </a:r>
            <a:r>
              <a:rPr lang="en-US" b="1" baseline="30000" dirty="0"/>
              <a:t>nd</a:t>
            </a:r>
            <a:r>
              <a:rPr lang="en-US" b="1" dirty="0"/>
              <a:t> : Chief Complaint: </a:t>
            </a:r>
          </a:p>
          <a:p>
            <a:pPr marL="742950" lvl="1" indent="-285750">
              <a:buFont typeface="Arial"/>
              <a:buChar char="•"/>
            </a:pPr>
            <a:r>
              <a:rPr lang="en-US" dirty="0"/>
              <a:t>What brought you here today? </a:t>
            </a:r>
          </a:p>
          <a:p>
            <a:pPr marL="742950" lvl="1" indent="-285750">
              <a:buFont typeface="Arial"/>
              <a:buChar char="•"/>
            </a:pPr>
            <a:r>
              <a:rPr lang="en-US" dirty="0"/>
              <a:t>Since When? For how long? </a:t>
            </a:r>
          </a:p>
          <a:p>
            <a:pPr lvl="1"/>
            <a:endParaRPr lang="en-US" dirty="0"/>
          </a:p>
          <a:p>
            <a:r>
              <a:rPr lang="en-US" b="1" dirty="0"/>
              <a:t>3</a:t>
            </a:r>
            <a:r>
              <a:rPr lang="en-US" b="1" baseline="30000" dirty="0"/>
              <a:t>rd</a:t>
            </a:r>
            <a:r>
              <a:rPr lang="en-US" b="1" dirty="0"/>
              <a:t> : History of Presenting Illness: </a:t>
            </a:r>
          </a:p>
          <a:p>
            <a:pPr marL="742950" lvl="1" indent="-285750">
              <a:buFont typeface="Arial"/>
              <a:buChar char="•"/>
            </a:pPr>
            <a:r>
              <a:rPr lang="en-US" b="1" dirty="0"/>
              <a:t>Site: </a:t>
            </a:r>
            <a:r>
              <a:rPr lang="en-US" dirty="0"/>
              <a:t>where exactly ?</a:t>
            </a:r>
          </a:p>
          <a:p>
            <a:pPr marL="742950" lvl="1" indent="-285750">
              <a:buFont typeface="Arial"/>
              <a:buChar char="•"/>
            </a:pPr>
            <a:r>
              <a:rPr lang="en-US" b="1" dirty="0"/>
              <a:t>Onset</a:t>
            </a:r>
            <a:r>
              <a:rPr lang="en-US" dirty="0"/>
              <a:t>: Rapid or insidious?</a:t>
            </a:r>
          </a:p>
          <a:p>
            <a:pPr marL="742950" lvl="1" indent="-285750">
              <a:buFont typeface="Arial"/>
              <a:buChar char="•"/>
            </a:pPr>
            <a:r>
              <a:rPr lang="en-US" b="1" dirty="0"/>
              <a:t>Character</a:t>
            </a:r>
            <a:r>
              <a:rPr lang="en-US" dirty="0"/>
              <a:t>: </a:t>
            </a:r>
            <a:r>
              <a:rPr lang="en-US" i="1" dirty="0"/>
              <a:t>Is the pain electrical or shock-like? </a:t>
            </a:r>
            <a:endParaRPr lang="en-US" dirty="0"/>
          </a:p>
          <a:p>
            <a:pPr marL="742950" lvl="1" indent="-285750">
              <a:buFont typeface="Arial"/>
              <a:buChar char="•"/>
            </a:pPr>
            <a:r>
              <a:rPr lang="en-US" b="1" dirty="0"/>
              <a:t>Radiation: </a:t>
            </a:r>
            <a:r>
              <a:rPr lang="en-US" dirty="0"/>
              <a:t>to the thigh? to the knee ?</a:t>
            </a:r>
          </a:p>
          <a:p>
            <a:pPr marL="742950" lvl="1" indent="-285750">
              <a:buFont typeface="Arial"/>
              <a:buChar char="•"/>
            </a:pPr>
            <a:r>
              <a:rPr lang="en-US" dirty="0"/>
              <a:t>Alleviating factors? Sitting? Bending forward ?</a:t>
            </a:r>
            <a:r>
              <a:rPr lang="en-US" i="1" dirty="0"/>
              <a:t> Exercise?</a:t>
            </a:r>
            <a:endParaRPr lang="en-US" dirty="0"/>
          </a:p>
          <a:p>
            <a:pPr marL="742950" lvl="1" indent="-285750">
              <a:buFont typeface="Arial"/>
              <a:buChar char="•"/>
            </a:pPr>
            <a:r>
              <a:rPr lang="en-US" b="1" dirty="0"/>
              <a:t>Time: </a:t>
            </a:r>
            <a:r>
              <a:rPr lang="en-US" dirty="0"/>
              <a:t>Moring? Night?</a:t>
            </a:r>
          </a:p>
          <a:p>
            <a:pPr marL="742950" lvl="1" indent="-285750">
              <a:buFont typeface="Arial"/>
              <a:buChar char="•"/>
            </a:pPr>
            <a:r>
              <a:rPr lang="en-US" dirty="0"/>
              <a:t>Exacerbating factors? </a:t>
            </a:r>
          </a:p>
          <a:p>
            <a:pPr marL="742950" lvl="1" indent="-285750">
              <a:buFont typeface="Arial"/>
              <a:buChar char="•"/>
            </a:pPr>
            <a:r>
              <a:rPr lang="en-US" b="1" dirty="0"/>
              <a:t>Severity: </a:t>
            </a:r>
            <a:r>
              <a:rPr lang="en-US" dirty="0"/>
              <a:t>Did it affect her daily activity? Analgesic requirements? Walking aids?</a:t>
            </a:r>
          </a:p>
          <a:p>
            <a:pPr lvl="1"/>
            <a:endParaRPr lang="en-US" dirty="0"/>
          </a:p>
          <a:p>
            <a:endParaRPr lang="en-US" dirty="0"/>
          </a:p>
          <a:p>
            <a:r>
              <a:rPr lang="en-US" b="1" dirty="0"/>
              <a:t>Previous Similar Episodes</a:t>
            </a:r>
            <a:r>
              <a:rPr lang="en-US" dirty="0"/>
              <a:t>: When? How did it revile? Did you go to the doctor? Diagnosis? Medication? </a:t>
            </a:r>
          </a:p>
        </p:txBody>
      </p:sp>
      <p:pic>
        <p:nvPicPr>
          <p:cNvPr id="3" name="Picture 2" descr="checked-checklist-notepad-5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2415" y="813536"/>
            <a:ext cx="2341393" cy="2341393"/>
          </a:xfrm>
          <a:prstGeom prst="rect">
            <a:avLst/>
          </a:prstGeom>
        </p:spPr>
      </p:pic>
      <p:sp>
        <p:nvSpPr>
          <p:cNvPr id="4" name="Rectangle 3"/>
          <p:cNvSpPr/>
          <p:nvPr/>
        </p:nvSpPr>
        <p:spPr>
          <a:xfrm>
            <a:off x="3640414" y="11378"/>
            <a:ext cx="4572000" cy="646331"/>
          </a:xfrm>
          <a:prstGeom prst="rect">
            <a:avLst/>
          </a:prstGeom>
        </p:spPr>
        <p:txBody>
          <a:bodyPr>
            <a:spAutoFit/>
          </a:bodyPr>
          <a:lstStyle/>
          <a:p>
            <a:pPr algn="ctr"/>
            <a:r>
              <a:rPr lang="en-US" sz="3600" b="1" dirty="0"/>
              <a:t>History:</a:t>
            </a:r>
          </a:p>
        </p:txBody>
      </p:sp>
    </p:spTree>
    <p:extLst>
      <p:ext uri="{BB962C8B-B14F-4D97-AF65-F5344CB8AC3E}">
        <p14:creationId xmlns:p14="http://schemas.microsoft.com/office/powerpoint/2010/main" val="14874267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8626" y="375660"/>
            <a:ext cx="8231836" cy="5355313"/>
          </a:xfrm>
          <a:prstGeom prst="rect">
            <a:avLst/>
          </a:prstGeom>
          <a:noFill/>
        </p:spPr>
        <p:txBody>
          <a:bodyPr wrap="square" rtlCol="0">
            <a:spAutoFit/>
          </a:bodyPr>
          <a:lstStyle/>
          <a:p>
            <a:r>
              <a:rPr lang="en-US" b="1" dirty="0" err="1"/>
              <a:t>Hx</a:t>
            </a:r>
            <a:r>
              <a:rPr lang="en-US" b="1" dirty="0"/>
              <a:t> of Trauma? </a:t>
            </a:r>
          </a:p>
          <a:p>
            <a:r>
              <a:rPr lang="en-US" b="1" dirty="0" err="1"/>
              <a:t>Hx</a:t>
            </a:r>
            <a:r>
              <a:rPr lang="en-US" b="1" dirty="0"/>
              <a:t> of Fractures? </a:t>
            </a:r>
          </a:p>
          <a:p>
            <a:r>
              <a:rPr lang="en-US" b="1" dirty="0"/>
              <a:t>Physiotherapy ?</a:t>
            </a:r>
            <a:r>
              <a:rPr lang="en-US" dirty="0"/>
              <a:t>Any relief ?</a:t>
            </a:r>
          </a:p>
          <a:p>
            <a:endParaRPr lang="en-US" b="1" dirty="0"/>
          </a:p>
          <a:p>
            <a:r>
              <a:rPr lang="en-US" b="1" dirty="0"/>
              <a:t>Associated Symptoms: </a:t>
            </a:r>
          </a:p>
          <a:p>
            <a:pPr marL="285750" indent="-285750">
              <a:buFont typeface="Arial"/>
              <a:buChar char="•"/>
            </a:pPr>
            <a:r>
              <a:rPr lang="en-US" dirty="0"/>
              <a:t>Any pain in other joints? </a:t>
            </a:r>
          </a:p>
          <a:p>
            <a:pPr marL="285750" indent="-285750">
              <a:buFont typeface="Arial"/>
              <a:buChar char="•"/>
            </a:pPr>
            <a:r>
              <a:rPr lang="en-US" dirty="0"/>
              <a:t>Any joints swelling? Is it activity induced?</a:t>
            </a:r>
          </a:p>
          <a:p>
            <a:pPr marL="285750" indent="-285750">
              <a:buFont typeface="Arial"/>
              <a:buChar char="•"/>
            </a:pPr>
            <a:r>
              <a:rPr lang="en-US"/>
              <a:t>Morning stiffness?</a:t>
            </a:r>
          </a:p>
          <a:p>
            <a:pPr marL="285750" indent="-285750">
              <a:buFont typeface="Arial"/>
              <a:buChar char="•"/>
            </a:pPr>
            <a:r>
              <a:rPr lang="en-US"/>
              <a:t>Numbness</a:t>
            </a:r>
            <a:r>
              <a:rPr lang="en-US" dirty="0"/>
              <a:t>? Paresthesia ?</a:t>
            </a:r>
          </a:p>
          <a:p>
            <a:pPr marL="285750" indent="-285750">
              <a:buFont typeface="Arial"/>
              <a:buChar char="•"/>
            </a:pPr>
            <a:r>
              <a:rPr lang="en-US" dirty="0"/>
              <a:t>Systemic manifestations ?</a:t>
            </a:r>
          </a:p>
          <a:p>
            <a:pPr marL="285750" indent="-285750">
              <a:buFont typeface="Arial"/>
              <a:buChar char="•"/>
            </a:pPr>
            <a:endParaRPr lang="en-US" dirty="0"/>
          </a:p>
          <a:p>
            <a:endParaRPr lang="en-US" b="1" dirty="0"/>
          </a:p>
          <a:p>
            <a:r>
              <a:rPr lang="en-US" b="1" dirty="0"/>
              <a:t>Constitutional Symptoms: </a:t>
            </a:r>
          </a:p>
          <a:p>
            <a:r>
              <a:rPr lang="en-US" dirty="0"/>
              <a:t>Nausea? Vomiting? </a:t>
            </a:r>
          </a:p>
          <a:p>
            <a:r>
              <a:rPr lang="en-US" dirty="0"/>
              <a:t>Night swats? </a:t>
            </a:r>
          </a:p>
          <a:p>
            <a:r>
              <a:rPr lang="en-US" dirty="0"/>
              <a:t>Fever? </a:t>
            </a:r>
          </a:p>
          <a:p>
            <a:r>
              <a:rPr lang="en-US" dirty="0"/>
              <a:t>Fatigue? </a:t>
            </a:r>
          </a:p>
          <a:p>
            <a:r>
              <a:rPr lang="en-US" dirty="0"/>
              <a:t>Loss of weight? Loss of appetite</a:t>
            </a:r>
            <a:endParaRPr lang="en-US" b="1" dirty="0"/>
          </a:p>
          <a:p>
            <a:endParaRPr lang="en-US" b="1" dirty="0"/>
          </a:p>
        </p:txBody>
      </p:sp>
    </p:spTree>
    <p:extLst>
      <p:ext uri="{BB962C8B-B14F-4D97-AF65-F5344CB8AC3E}">
        <p14:creationId xmlns:p14="http://schemas.microsoft.com/office/powerpoint/2010/main" val="3235298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8843" y="286477"/>
            <a:ext cx="8615375" cy="3333221"/>
          </a:xfrm>
          <a:prstGeom prst="rect">
            <a:avLst/>
          </a:prstGeom>
          <a:noFill/>
        </p:spPr>
        <p:txBody>
          <a:bodyPr wrap="square" rtlCol="0">
            <a:spAutoFit/>
          </a:bodyPr>
          <a:lstStyle/>
          <a:p>
            <a:pPr algn="ctr"/>
            <a:r>
              <a:rPr lang="en-US" sz="2400" b="1" dirty="0"/>
              <a:t>4</a:t>
            </a:r>
            <a:r>
              <a:rPr lang="en-US" sz="2400" b="1" baseline="30000" dirty="0"/>
              <a:t>th</a:t>
            </a:r>
            <a:r>
              <a:rPr lang="en-US" sz="2400" b="1" dirty="0"/>
              <a:t>: Past Medical &amp; Surgical History</a:t>
            </a:r>
          </a:p>
          <a:p>
            <a:endParaRPr lang="en-US" dirty="0"/>
          </a:p>
          <a:p>
            <a:endParaRPr lang="en-US" dirty="0"/>
          </a:p>
          <a:p>
            <a:pPr>
              <a:lnSpc>
                <a:spcPct val="120000"/>
              </a:lnSpc>
            </a:pPr>
            <a:r>
              <a:rPr lang="en-US" b="1" dirty="0"/>
              <a:t>- Medical</a:t>
            </a:r>
            <a:r>
              <a:rPr lang="en-US" dirty="0"/>
              <a:t>: Chronic, Past, Childhood diseases or problems?</a:t>
            </a:r>
          </a:p>
          <a:p>
            <a:pPr>
              <a:lnSpc>
                <a:spcPct val="120000"/>
              </a:lnSpc>
            </a:pPr>
            <a:r>
              <a:rPr lang="en-US" b="1" dirty="0"/>
              <a:t>- Previous Surgery: </a:t>
            </a:r>
            <a:r>
              <a:rPr lang="en-US" dirty="0"/>
              <a:t>What? When? Why? Complications?</a:t>
            </a:r>
          </a:p>
          <a:p>
            <a:pPr>
              <a:lnSpc>
                <a:spcPct val="120000"/>
              </a:lnSpc>
            </a:pPr>
            <a:r>
              <a:rPr lang="en-US" dirty="0"/>
              <a:t>-</a:t>
            </a:r>
            <a:r>
              <a:rPr lang="en-US" b="1" dirty="0"/>
              <a:t> Previous hospital admission? </a:t>
            </a:r>
            <a:endParaRPr lang="en-US" dirty="0"/>
          </a:p>
          <a:p>
            <a:pPr>
              <a:lnSpc>
                <a:spcPct val="120000"/>
              </a:lnSpc>
            </a:pPr>
            <a:r>
              <a:rPr lang="en-US" dirty="0"/>
              <a:t>- </a:t>
            </a:r>
            <a:r>
              <a:rPr lang="en-US" b="1" dirty="0"/>
              <a:t>Physiotherapy or Rehabilitation?</a:t>
            </a:r>
            <a:endParaRPr lang="en-US" dirty="0"/>
          </a:p>
          <a:p>
            <a:pPr>
              <a:lnSpc>
                <a:spcPct val="120000"/>
              </a:lnSpc>
            </a:pPr>
            <a:r>
              <a:rPr lang="en-US" dirty="0"/>
              <a:t>- </a:t>
            </a:r>
            <a:r>
              <a:rPr lang="en-US" b="1" dirty="0"/>
              <a:t>Medication History</a:t>
            </a:r>
            <a:endParaRPr lang="en-US" dirty="0"/>
          </a:p>
          <a:p>
            <a:pPr>
              <a:lnSpc>
                <a:spcPct val="120000"/>
              </a:lnSpc>
            </a:pPr>
            <a:r>
              <a:rPr lang="en-US" b="1" dirty="0"/>
              <a:t>- Blood Transfusion: </a:t>
            </a:r>
            <a:r>
              <a:rPr lang="en-US" dirty="0"/>
              <a:t>When? Why? units? Complications?</a:t>
            </a:r>
          </a:p>
          <a:p>
            <a:pPr>
              <a:lnSpc>
                <a:spcPct val="120000"/>
              </a:lnSpc>
            </a:pPr>
            <a:r>
              <a:rPr lang="en-US" b="1" dirty="0"/>
              <a:t>- Allergies: </a:t>
            </a:r>
            <a:r>
              <a:rPr lang="en-US" dirty="0"/>
              <a:t>What? Reaction? Relief?</a:t>
            </a:r>
          </a:p>
        </p:txBody>
      </p:sp>
      <p:sp>
        <p:nvSpPr>
          <p:cNvPr id="2" name="Rectangle 1"/>
          <p:cNvSpPr/>
          <p:nvPr/>
        </p:nvSpPr>
        <p:spPr>
          <a:xfrm>
            <a:off x="2293427" y="4144244"/>
            <a:ext cx="7721167" cy="2246769"/>
          </a:xfrm>
          <a:prstGeom prst="rect">
            <a:avLst/>
          </a:prstGeom>
        </p:spPr>
        <p:txBody>
          <a:bodyPr wrap="square">
            <a:spAutoFit/>
          </a:bodyPr>
          <a:lstStyle/>
          <a:p>
            <a:pPr algn="ctr"/>
            <a:r>
              <a:rPr lang="en-US" sz="2400" b="1" dirty="0"/>
              <a:t>5</a:t>
            </a:r>
            <a:r>
              <a:rPr lang="en-US" sz="2400" b="1" baseline="30000" dirty="0"/>
              <a:t>th</a:t>
            </a:r>
            <a:r>
              <a:rPr lang="en-US" sz="2400" b="1" dirty="0"/>
              <a:t>:  Social History</a:t>
            </a:r>
          </a:p>
          <a:p>
            <a:pPr algn="ctr"/>
            <a:endParaRPr lang="en-US" sz="2000" b="1" dirty="0"/>
          </a:p>
          <a:p>
            <a:pPr marL="285750" indent="-285750">
              <a:buFont typeface="Arial"/>
              <a:buChar char="•"/>
            </a:pPr>
            <a:r>
              <a:rPr lang="en-US" dirty="0"/>
              <a:t> Marital status? Social support? Living conditions? Diet? Exercise? Traveling? </a:t>
            </a:r>
          </a:p>
          <a:p>
            <a:pPr marL="285750" indent="-285750">
              <a:buFont typeface="Arial"/>
              <a:buChar char="•"/>
            </a:pPr>
            <a:r>
              <a:rPr lang="en-US" b="1" dirty="0"/>
              <a:t>Smoking</a:t>
            </a:r>
          </a:p>
          <a:p>
            <a:pPr marL="285750" indent="-285750">
              <a:buFont typeface="Arial"/>
              <a:buChar char="•"/>
            </a:pPr>
            <a:r>
              <a:rPr lang="en-US" b="1" dirty="0"/>
              <a:t>Alcohol</a:t>
            </a:r>
            <a:endParaRPr lang="en-US" dirty="0"/>
          </a:p>
          <a:p>
            <a:r>
              <a:rPr lang="en-US" dirty="0"/>
              <a:t> </a:t>
            </a:r>
          </a:p>
          <a:p>
            <a:pPr lvl="0" algn="ctr"/>
            <a:r>
              <a:rPr lang="en-US" sz="2400" b="1" dirty="0">
                <a:solidFill>
                  <a:prstClr val="black"/>
                </a:solidFill>
              </a:rPr>
              <a:t>6</a:t>
            </a:r>
            <a:r>
              <a:rPr lang="en-US" sz="2400" b="1" baseline="30000" dirty="0">
                <a:solidFill>
                  <a:prstClr val="black"/>
                </a:solidFill>
              </a:rPr>
              <a:t>th</a:t>
            </a:r>
            <a:r>
              <a:rPr lang="en-US" sz="2400" b="1" dirty="0">
                <a:solidFill>
                  <a:prstClr val="black"/>
                </a:solidFill>
              </a:rPr>
              <a:t>:Systemic Review</a:t>
            </a:r>
            <a:endParaRPr lang="en-US" dirty="0"/>
          </a:p>
        </p:txBody>
      </p:sp>
    </p:spTree>
    <p:extLst>
      <p:ext uri="{BB962C8B-B14F-4D97-AF65-F5344CB8AC3E}">
        <p14:creationId xmlns:p14="http://schemas.microsoft.com/office/powerpoint/2010/main" val="13712415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5361" y="255514"/>
            <a:ext cx="4572000" cy="646331"/>
          </a:xfrm>
          <a:prstGeom prst="rect">
            <a:avLst/>
          </a:prstGeom>
        </p:spPr>
        <p:txBody>
          <a:bodyPr>
            <a:spAutoFit/>
          </a:bodyPr>
          <a:lstStyle/>
          <a:p>
            <a:r>
              <a:rPr lang="en-US" sz="3600" b="1" dirty="0"/>
              <a:t>History:</a:t>
            </a:r>
          </a:p>
        </p:txBody>
      </p:sp>
      <p:sp>
        <p:nvSpPr>
          <p:cNvPr id="2" name="Rectangle 1"/>
          <p:cNvSpPr/>
          <p:nvPr/>
        </p:nvSpPr>
        <p:spPr>
          <a:xfrm>
            <a:off x="1524000" y="1453812"/>
            <a:ext cx="9144000" cy="2554545"/>
          </a:xfrm>
          <a:prstGeom prst="rect">
            <a:avLst/>
          </a:prstGeom>
        </p:spPr>
        <p:txBody>
          <a:bodyPr wrap="square">
            <a:spAutoFit/>
          </a:bodyPr>
          <a:lstStyle/>
          <a:p>
            <a:endParaRPr lang="en-US" sz="2000" dirty="0"/>
          </a:p>
          <a:p>
            <a:pPr marL="285750" indent="-285750">
              <a:buFont typeface="Arial"/>
              <a:buChar char="•"/>
            </a:pPr>
            <a:r>
              <a:rPr lang="en-US" sz="2000" dirty="0"/>
              <a:t>    Lower back pain</a:t>
            </a:r>
          </a:p>
          <a:p>
            <a:pPr marL="285750" indent="-285750">
              <a:buFont typeface="Arial"/>
              <a:buChar char="•"/>
            </a:pPr>
            <a:r>
              <a:rPr lang="en-US" sz="2000" dirty="0"/>
              <a:t>    Shooting Pain in the buttock and thigh that is worse when sitting</a:t>
            </a:r>
          </a:p>
          <a:p>
            <a:pPr marL="285750" indent="-285750">
              <a:buFont typeface="Arial"/>
              <a:buChar char="•"/>
            </a:pPr>
            <a:r>
              <a:rPr lang="en-US" sz="2000" dirty="0"/>
              <a:t>    Hip pain</a:t>
            </a:r>
          </a:p>
          <a:p>
            <a:pPr marL="285750" indent="-285750">
              <a:buFont typeface="Arial"/>
              <a:buChar char="•"/>
            </a:pPr>
            <a:r>
              <a:rPr lang="en-US" sz="2000" dirty="0"/>
              <a:t>    Burning or tingling down the leg</a:t>
            </a:r>
          </a:p>
          <a:p>
            <a:pPr marL="285750" indent="-285750">
              <a:buFont typeface="Arial"/>
              <a:buChar char="•"/>
            </a:pPr>
            <a:r>
              <a:rPr lang="en-US" sz="2000" dirty="0"/>
              <a:t>    Weakness, numbness, or difficulty moving the leg or foot</a:t>
            </a:r>
          </a:p>
          <a:p>
            <a:pPr marL="285750" indent="-285750">
              <a:buFont typeface="Arial"/>
              <a:buChar char="•"/>
            </a:pPr>
            <a:r>
              <a:rPr lang="en-US" sz="2000" dirty="0"/>
              <a:t>    A constant pain on one side of the rear</a:t>
            </a:r>
          </a:p>
          <a:p>
            <a:pPr marL="285750" indent="-285750">
              <a:buFont typeface="Arial"/>
              <a:buChar char="•"/>
            </a:pPr>
            <a:r>
              <a:rPr lang="en-US" sz="2000" dirty="0"/>
              <a:t>    A shooting pain that makes it difficult to stand up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962412"/>
            <a:ext cx="9144000" cy="2821359"/>
          </a:xfrm>
          <a:prstGeom prst="rect">
            <a:avLst/>
          </a:prstGeom>
        </p:spPr>
      </p:pic>
    </p:spTree>
    <p:extLst>
      <p:ext uri="{BB962C8B-B14F-4D97-AF65-F5344CB8AC3E}">
        <p14:creationId xmlns:p14="http://schemas.microsoft.com/office/powerpoint/2010/main" val="3956358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0271"/>
            <a:ext cx="8229600" cy="1143000"/>
          </a:xfrm>
        </p:spPr>
        <p:txBody>
          <a:bodyPr/>
          <a:lstStyle/>
          <a:p>
            <a:r>
              <a:rPr lang="en-US" b="1" dirty="0"/>
              <a:t>Physical Examination</a:t>
            </a:r>
            <a:endParaRPr lang="en-US" dirty="0"/>
          </a:p>
        </p:txBody>
      </p:sp>
      <p:graphicFrame>
        <p:nvGraphicFramePr>
          <p:cNvPr id="4" name="Content Placeholder 3"/>
          <p:cNvGraphicFramePr>
            <a:graphicFrameLocks noGrp="1"/>
          </p:cNvGraphicFramePr>
          <p:nvPr>
            <p:ph idx="1"/>
            <p:extLst/>
          </p:nvPr>
        </p:nvGraphicFramePr>
        <p:xfrm>
          <a:off x="1524000" y="2362200"/>
          <a:ext cx="9144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524001" y="728752"/>
            <a:ext cx="8021781" cy="1837426"/>
          </a:xfrm>
          <a:prstGeom prst="rect">
            <a:avLst/>
          </a:prstGeom>
        </p:spPr>
        <p:txBody>
          <a:bodyPr wrap="square">
            <a:spAutoFit/>
          </a:bodyPr>
          <a:lstStyle/>
          <a:p>
            <a:pPr marL="285750" indent="-285750">
              <a:lnSpc>
                <a:spcPct val="90000"/>
              </a:lnSpc>
              <a:buFont typeface="Arial" charset="0"/>
              <a:buChar char="•"/>
            </a:pPr>
            <a:r>
              <a:rPr lang="en-US" dirty="0"/>
              <a:t>General :</a:t>
            </a:r>
          </a:p>
          <a:p>
            <a:pPr marL="742950" lvl="1" indent="-285750">
              <a:lnSpc>
                <a:spcPct val="90000"/>
              </a:lnSpc>
              <a:buFont typeface="Arial" charset="0"/>
              <a:buChar char="•"/>
            </a:pPr>
            <a:r>
              <a:rPr lang="en-US" dirty="0"/>
              <a:t>Permission </a:t>
            </a:r>
          </a:p>
          <a:p>
            <a:pPr marL="742950" lvl="1" indent="-285750">
              <a:lnSpc>
                <a:spcPct val="90000"/>
              </a:lnSpc>
              <a:buFont typeface="Arial" charset="0"/>
              <a:buChar char="•"/>
            </a:pPr>
            <a:r>
              <a:rPr lang="en-US" dirty="0"/>
              <a:t>Explain</a:t>
            </a:r>
          </a:p>
          <a:p>
            <a:pPr marL="742950" lvl="1" indent="-285750">
              <a:lnSpc>
                <a:spcPct val="90000"/>
              </a:lnSpc>
              <a:buFont typeface="Arial" charset="0"/>
              <a:buChar char="•"/>
            </a:pPr>
            <a:r>
              <a:rPr lang="en-US" dirty="0"/>
              <a:t>Privacy</a:t>
            </a:r>
          </a:p>
          <a:p>
            <a:pPr marL="285750" indent="-285750">
              <a:lnSpc>
                <a:spcPct val="90000"/>
              </a:lnSpc>
              <a:buFont typeface="Arial" charset="0"/>
              <a:buChar char="•"/>
            </a:pPr>
            <a:r>
              <a:rPr lang="en-US" dirty="0"/>
              <a:t>Vital signs </a:t>
            </a:r>
          </a:p>
          <a:p>
            <a:pPr marL="285750" indent="-285750">
              <a:lnSpc>
                <a:spcPct val="90000"/>
              </a:lnSpc>
              <a:buFont typeface="Arial" charset="0"/>
              <a:buChar char="•"/>
            </a:pPr>
            <a:r>
              <a:rPr lang="en-US" dirty="0"/>
              <a:t>Patient should be standing with the whole trunk exposed.</a:t>
            </a:r>
          </a:p>
          <a:p>
            <a:pPr marL="285750" indent="-285750">
              <a:lnSpc>
                <a:spcPct val="90000"/>
              </a:lnSpc>
              <a:buFont typeface="Arial" charset="0"/>
              <a:buChar char="•"/>
            </a:pPr>
            <a:endParaRPr lang="en-US" dirty="0"/>
          </a:p>
        </p:txBody>
      </p:sp>
      <p:pic>
        <p:nvPicPr>
          <p:cNvPr id="3" name="Picture 2" descr="15-wash-hands-clip-art-free-cliparts-that-you-can-download-to-you-seTQqK-clipar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5225" y="932729"/>
            <a:ext cx="864320" cy="864320"/>
          </a:xfrm>
          <a:prstGeom prst="rect">
            <a:avLst/>
          </a:prstGeom>
        </p:spPr>
      </p:pic>
    </p:spTree>
    <p:extLst>
      <p:ext uri="{BB962C8B-B14F-4D97-AF65-F5344CB8AC3E}">
        <p14:creationId xmlns:p14="http://schemas.microsoft.com/office/powerpoint/2010/main" val="8418388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1"/>
            <a:r>
              <a:rPr lang="en-US" sz="3800" dirty="0">
                <a:latin typeface="Times" charset="0"/>
                <a:ea typeface="Times" charset="0"/>
                <a:cs typeface="Times" charset="0"/>
              </a:rPr>
              <a:t>Objectives</a:t>
            </a:r>
          </a:p>
        </p:txBody>
      </p:sp>
      <p:sp>
        <p:nvSpPr>
          <p:cNvPr id="3" name="Content Placeholder 2"/>
          <p:cNvSpPr>
            <a:spLocks noGrp="1"/>
          </p:cNvSpPr>
          <p:nvPr>
            <p:ph idx="1"/>
          </p:nvPr>
        </p:nvSpPr>
        <p:spPr>
          <a:xfrm>
            <a:off x="599607" y="2638044"/>
            <a:ext cx="10568065" cy="3687805"/>
          </a:xfrm>
        </p:spPr>
        <p:txBody>
          <a:bodyPr>
            <a:normAutofit/>
          </a:bodyPr>
          <a:lstStyle/>
          <a:p>
            <a:r>
              <a:rPr lang="en-US" sz="2400" dirty="0" smtClean="0">
                <a:solidFill>
                  <a:schemeClr val="tx2">
                    <a:lumMod val="75000"/>
                  </a:schemeClr>
                </a:solidFill>
                <a:latin typeface="Times" charset="0"/>
                <a:ea typeface="Times" charset="0"/>
                <a:cs typeface="Times" charset="0"/>
              </a:rPr>
              <a:t> </a:t>
            </a:r>
            <a:r>
              <a:rPr lang="en-US" sz="2400" dirty="0">
                <a:solidFill>
                  <a:schemeClr val="tx2">
                    <a:lumMod val="75000"/>
                  </a:schemeClr>
                </a:solidFill>
                <a:latin typeface="Times" charset="0"/>
                <a:ea typeface="Times" charset="0"/>
                <a:cs typeface="Times" charset="0"/>
              </a:rPr>
              <a:t>Common causes</a:t>
            </a:r>
            <a:br>
              <a:rPr lang="en-US" sz="2400" dirty="0">
                <a:solidFill>
                  <a:schemeClr val="tx2">
                    <a:lumMod val="75000"/>
                  </a:schemeClr>
                </a:solidFill>
                <a:latin typeface="Times" charset="0"/>
                <a:ea typeface="Times" charset="0"/>
                <a:cs typeface="Times" charset="0"/>
              </a:rPr>
            </a:br>
            <a:r>
              <a:rPr lang="en-US" sz="2400" dirty="0" smtClean="0">
                <a:solidFill>
                  <a:schemeClr val="tx2">
                    <a:lumMod val="75000"/>
                  </a:schemeClr>
                </a:solidFill>
                <a:latin typeface="Times" charset="0"/>
                <a:ea typeface="Times" charset="0"/>
                <a:cs typeface="Times" charset="0"/>
              </a:rPr>
              <a:t> </a:t>
            </a:r>
            <a:r>
              <a:rPr lang="en-US" sz="2400" dirty="0">
                <a:solidFill>
                  <a:schemeClr val="tx2">
                    <a:lumMod val="75000"/>
                  </a:schemeClr>
                </a:solidFill>
                <a:latin typeface="Times" charset="0"/>
                <a:ea typeface="Times" charset="0"/>
                <a:cs typeface="Times" charset="0"/>
              </a:rPr>
              <a:t>Diagnosis including history, Red Flags, </a:t>
            </a:r>
            <a:r>
              <a:rPr lang="en-US" sz="2400" dirty="0" smtClean="0">
                <a:solidFill>
                  <a:schemeClr val="tx2">
                    <a:lumMod val="75000"/>
                  </a:schemeClr>
                </a:solidFill>
                <a:latin typeface="Times" charset="0"/>
                <a:ea typeface="Times" charset="0"/>
                <a:cs typeface="Times" charset="0"/>
              </a:rPr>
              <a:t>Examination</a:t>
            </a:r>
            <a:endParaRPr lang="en-US" sz="2400" dirty="0">
              <a:solidFill>
                <a:schemeClr val="tx2">
                  <a:lumMod val="75000"/>
                </a:schemeClr>
              </a:solidFill>
              <a:latin typeface="Times" charset="0"/>
              <a:ea typeface="Times" charset="0"/>
              <a:cs typeface="Times" charset="0"/>
            </a:endParaRPr>
          </a:p>
          <a:p>
            <a:r>
              <a:rPr lang="en-US" sz="2400" dirty="0" smtClean="0">
                <a:solidFill>
                  <a:schemeClr val="tx2">
                    <a:lumMod val="75000"/>
                  </a:schemeClr>
                </a:solidFill>
                <a:latin typeface="Times" charset="0"/>
                <a:ea typeface="Times" charset="0"/>
                <a:cs typeface="Times" charset="0"/>
              </a:rPr>
              <a:t> </a:t>
            </a:r>
            <a:r>
              <a:rPr lang="en-US" sz="2400" dirty="0">
                <a:solidFill>
                  <a:schemeClr val="tx2">
                    <a:lumMod val="75000"/>
                  </a:schemeClr>
                </a:solidFill>
                <a:latin typeface="Times" charset="0"/>
                <a:ea typeface="Times" charset="0"/>
                <a:cs typeface="Times" charset="0"/>
              </a:rPr>
              <a:t>Brief comment on Mechanical, Inflammatory, Root nerve </a:t>
            </a:r>
            <a:r>
              <a:rPr lang="en-US" sz="2400" dirty="0" smtClean="0">
                <a:solidFill>
                  <a:schemeClr val="tx2">
                    <a:lumMod val="75000"/>
                  </a:schemeClr>
                </a:solidFill>
                <a:latin typeface="Times" charset="0"/>
                <a:ea typeface="Times" charset="0"/>
                <a:cs typeface="Times" charset="0"/>
              </a:rPr>
              <a:t>compression,</a:t>
            </a:r>
            <a:r>
              <a:rPr lang="x-none" sz="2400" dirty="0">
                <a:solidFill>
                  <a:schemeClr val="tx2">
                    <a:lumMod val="75000"/>
                  </a:schemeClr>
                </a:solidFill>
                <a:latin typeface="Times" charset="0"/>
                <a:ea typeface="Times" charset="0"/>
                <a:cs typeface="Times" charset="0"/>
              </a:rPr>
              <a:t> </a:t>
            </a:r>
            <a:r>
              <a:rPr lang="en-US" sz="2400" dirty="0" err="1" smtClean="0">
                <a:solidFill>
                  <a:schemeClr val="tx2">
                    <a:lumMod val="75000"/>
                  </a:schemeClr>
                </a:solidFill>
                <a:latin typeface="Times" charset="0"/>
                <a:ea typeface="Times" charset="0"/>
                <a:cs typeface="Times" charset="0"/>
              </a:rPr>
              <a:t>Malignanc</a:t>
            </a:r>
            <a:endParaRPr lang="x-none" sz="2400" dirty="0">
              <a:solidFill>
                <a:schemeClr val="tx2">
                  <a:lumMod val="75000"/>
                </a:schemeClr>
              </a:solidFill>
              <a:latin typeface="Times" charset="0"/>
              <a:ea typeface="Times" charset="0"/>
              <a:cs typeface="Times" charset="0"/>
            </a:endParaRPr>
          </a:p>
          <a:p>
            <a:r>
              <a:rPr lang="en-US" sz="2400" dirty="0" smtClean="0">
                <a:solidFill>
                  <a:schemeClr val="tx2">
                    <a:lumMod val="75000"/>
                  </a:schemeClr>
                </a:solidFill>
                <a:latin typeface="Times" charset="0"/>
                <a:ea typeface="Times" charset="0"/>
                <a:cs typeface="Times" charset="0"/>
              </a:rPr>
              <a:t>Role </a:t>
            </a:r>
            <a:r>
              <a:rPr lang="en-US" sz="2400" dirty="0">
                <a:solidFill>
                  <a:schemeClr val="tx2">
                    <a:lumMod val="75000"/>
                  </a:schemeClr>
                </a:solidFill>
                <a:latin typeface="Times" charset="0"/>
                <a:ea typeface="Times" charset="0"/>
                <a:cs typeface="Times" charset="0"/>
              </a:rPr>
              <a:t>of primary health care in </a:t>
            </a:r>
            <a:r>
              <a:rPr lang="en-US" sz="2400" dirty="0" smtClean="0">
                <a:solidFill>
                  <a:schemeClr val="tx2">
                    <a:lumMod val="75000"/>
                  </a:schemeClr>
                </a:solidFill>
                <a:latin typeface="Times" charset="0"/>
                <a:ea typeface="Times" charset="0"/>
                <a:cs typeface="Times" charset="0"/>
              </a:rPr>
              <a:t>management</a:t>
            </a:r>
          </a:p>
          <a:p>
            <a:r>
              <a:rPr lang="en-US" sz="2400" dirty="0" smtClean="0">
                <a:solidFill>
                  <a:schemeClr val="tx2">
                    <a:lumMod val="75000"/>
                  </a:schemeClr>
                </a:solidFill>
                <a:latin typeface="Times" charset="0"/>
                <a:ea typeface="Times" charset="0"/>
                <a:cs typeface="Times" charset="0"/>
              </a:rPr>
              <a:t> </a:t>
            </a:r>
            <a:r>
              <a:rPr lang="en-US" sz="2400" dirty="0">
                <a:solidFill>
                  <a:schemeClr val="tx2">
                    <a:lumMod val="75000"/>
                  </a:schemeClr>
                </a:solidFill>
                <a:latin typeface="Times" charset="0"/>
                <a:ea typeface="Times" charset="0"/>
                <a:cs typeface="Times" charset="0"/>
              </a:rPr>
              <a:t>When to refer to specialist</a:t>
            </a:r>
            <a:br>
              <a:rPr lang="en-US" sz="2400" dirty="0">
                <a:solidFill>
                  <a:schemeClr val="tx2">
                    <a:lumMod val="75000"/>
                  </a:schemeClr>
                </a:solidFill>
                <a:latin typeface="Times" charset="0"/>
                <a:ea typeface="Times" charset="0"/>
                <a:cs typeface="Times" charset="0"/>
              </a:rPr>
            </a:br>
            <a:r>
              <a:rPr lang="en-US" sz="2400" dirty="0" smtClean="0">
                <a:solidFill>
                  <a:schemeClr val="tx2">
                    <a:lumMod val="75000"/>
                  </a:schemeClr>
                </a:solidFill>
                <a:latin typeface="Times" charset="0"/>
                <a:ea typeface="Times" charset="0"/>
                <a:cs typeface="Times" charset="0"/>
              </a:rPr>
              <a:t> </a:t>
            </a:r>
            <a:r>
              <a:rPr lang="en-US" sz="2400" dirty="0">
                <a:solidFill>
                  <a:schemeClr val="tx2">
                    <a:lumMod val="75000"/>
                  </a:schemeClr>
                </a:solidFill>
                <a:latin typeface="Times" charset="0"/>
                <a:ea typeface="Times" charset="0"/>
                <a:cs typeface="Times" charset="0"/>
              </a:rPr>
              <a:t>Prevention and Education </a:t>
            </a:r>
          </a:p>
          <a:p>
            <a:endParaRPr lang="en-US" sz="2400" dirty="0"/>
          </a:p>
        </p:txBody>
      </p:sp>
    </p:spTree>
    <p:extLst>
      <p:ext uri="{BB962C8B-B14F-4D97-AF65-F5344CB8AC3E}">
        <p14:creationId xmlns:p14="http://schemas.microsoft.com/office/powerpoint/2010/main" val="9598168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3-12 at 11.19.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918" y="3810908"/>
            <a:ext cx="8429547" cy="3047092"/>
          </a:xfrm>
          <a:prstGeom prst="rect">
            <a:avLst/>
          </a:prstGeom>
        </p:spPr>
      </p:pic>
      <p:pic>
        <p:nvPicPr>
          <p:cNvPr id="5" name="Picture 4" descr="Screen Shot 2017-03-12 at 11.19.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219" y="122968"/>
            <a:ext cx="7218947" cy="3687940"/>
          </a:xfrm>
          <a:prstGeom prst="rect">
            <a:avLst/>
          </a:prstGeom>
        </p:spPr>
      </p:pic>
    </p:spTree>
    <p:extLst>
      <p:ext uri="{BB962C8B-B14F-4D97-AF65-F5344CB8AC3E}">
        <p14:creationId xmlns:p14="http://schemas.microsoft.com/office/powerpoint/2010/main" val="11627981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b="1" dirty="0"/>
              <a:t>Straight leg raising</a:t>
            </a:r>
            <a:r>
              <a:rPr lang="en-US" dirty="0"/>
              <a:t> </a:t>
            </a:r>
            <a:r>
              <a:rPr lang="en-US" sz="3600" dirty="0"/>
              <a:t>(SLR)</a:t>
            </a:r>
          </a:p>
        </p:txBody>
      </p:sp>
      <p:sp>
        <p:nvSpPr>
          <p:cNvPr id="9219" name="Rectangle 3"/>
          <p:cNvSpPr>
            <a:spLocks noGrp="1" noChangeArrowheads="1"/>
          </p:cNvSpPr>
          <p:nvPr>
            <p:ph idx="1"/>
          </p:nvPr>
        </p:nvSpPr>
        <p:spPr/>
        <p:txBody>
          <a:bodyPr/>
          <a:lstStyle/>
          <a:p>
            <a:pPr algn="l" rtl="0"/>
            <a:r>
              <a:rPr lang="en-US" dirty="0"/>
              <a:t>raises the patient's extended leg with the ankle </a:t>
            </a:r>
            <a:r>
              <a:rPr lang="en-US" dirty="0" err="1"/>
              <a:t>dorsiflexed</a:t>
            </a:r>
            <a:r>
              <a:rPr lang="en-US" dirty="0"/>
              <a:t>.</a:t>
            </a:r>
          </a:p>
          <a:p>
            <a:pPr algn="l" rtl="0"/>
            <a:r>
              <a:rPr lang="en-US" dirty="0"/>
              <a:t>Normally 80 – 90 degrees no pain</a:t>
            </a:r>
          </a:p>
          <a:p>
            <a:pPr algn="l" rtl="0"/>
            <a:r>
              <a:rPr lang="en-US" dirty="0"/>
              <a:t>It will be limited by </a:t>
            </a:r>
            <a:r>
              <a:rPr lang="en-US" dirty="0">
                <a:solidFill>
                  <a:srgbClr val="FF3300"/>
                </a:solidFill>
              </a:rPr>
              <a:t>sciatica</a:t>
            </a:r>
            <a:r>
              <a:rPr lang="en-US" dirty="0"/>
              <a:t> pain in lumbar </a:t>
            </a:r>
            <a:r>
              <a:rPr lang="en-US" dirty="0">
                <a:solidFill>
                  <a:srgbClr val="FF3300"/>
                </a:solidFill>
              </a:rPr>
              <a:t>disc </a:t>
            </a:r>
            <a:r>
              <a:rPr lang="en-US" dirty="0" err="1">
                <a:solidFill>
                  <a:srgbClr val="FF3300"/>
                </a:solidFill>
              </a:rPr>
              <a:t>prolapse</a:t>
            </a:r>
            <a:r>
              <a:rPr lang="en-US" dirty="0"/>
              <a:t>.  ( &lt;60 </a:t>
            </a:r>
            <a:r>
              <a:rPr lang="en-US" dirty="0" smtClean="0"/>
              <a:t>) </a:t>
            </a:r>
            <a:r>
              <a:rPr lang="en-US" dirty="0" smtClean="0">
                <a:sym typeface="Wingdings" pitchFamily="2" charset="2"/>
              </a:rPr>
              <a:t> </a:t>
            </a:r>
            <a:r>
              <a:rPr lang="en-US" dirty="0" smtClean="0">
                <a:solidFill>
                  <a:srgbClr val="FF0000"/>
                </a:solidFill>
                <a:sym typeface="Wingdings" pitchFamily="2" charset="2"/>
              </a:rPr>
              <a:t>( exactly from 30 to 60 ) </a:t>
            </a:r>
            <a:endParaRPr lang="en-US" dirty="0">
              <a:solidFill>
                <a:srgbClr val="FF0000"/>
              </a:solidFill>
            </a:endParaRPr>
          </a:p>
        </p:txBody>
      </p:sp>
      <p:pic>
        <p:nvPicPr>
          <p:cNvPr id="9220" name="Picture 4" descr="Straight Leg Raising Tst"/>
          <p:cNvPicPr>
            <a:picLocks noChangeAspect="1" noChangeArrowheads="1"/>
          </p:cNvPicPr>
          <p:nvPr/>
        </p:nvPicPr>
        <p:blipFill>
          <a:blip r:embed="rId2" cstate="print"/>
          <a:srcRect/>
          <a:stretch>
            <a:fillRect/>
          </a:stretch>
        </p:blipFill>
        <p:spPr bwMode="auto">
          <a:xfrm>
            <a:off x="6010276" y="4733926"/>
            <a:ext cx="4657725" cy="2124075"/>
          </a:xfrm>
          <a:prstGeom prst="rect">
            <a:avLst/>
          </a:prstGeom>
          <a:noFill/>
        </p:spPr>
      </p:pic>
    </p:spTree>
    <p:extLst>
      <p:ext uri="{BB962C8B-B14F-4D97-AF65-F5344CB8AC3E}">
        <p14:creationId xmlns:p14="http://schemas.microsoft.com/office/powerpoint/2010/main" val="10466638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howimage1"/>
          <p:cNvPicPr>
            <a:picLocks noChangeAspect="1" noChangeArrowheads="1"/>
          </p:cNvPicPr>
          <p:nvPr/>
        </p:nvPicPr>
        <p:blipFill>
          <a:blip r:embed="rId2" cstate="print"/>
          <a:srcRect/>
          <a:stretch>
            <a:fillRect/>
          </a:stretch>
        </p:blipFill>
        <p:spPr bwMode="auto">
          <a:xfrm>
            <a:off x="8126412" y="1628775"/>
            <a:ext cx="2541588" cy="4724400"/>
          </a:xfrm>
          <a:prstGeom prst="rect">
            <a:avLst/>
          </a:prstGeom>
          <a:noFill/>
        </p:spPr>
      </p:pic>
      <p:sp>
        <p:nvSpPr>
          <p:cNvPr id="13314" name="Rectangle 2"/>
          <p:cNvSpPr>
            <a:spLocks noGrp="1" noChangeArrowheads="1"/>
          </p:cNvSpPr>
          <p:nvPr>
            <p:ph type="title"/>
          </p:nvPr>
        </p:nvSpPr>
        <p:spPr/>
        <p:txBody>
          <a:bodyPr/>
          <a:lstStyle/>
          <a:p>
            <a:r>
              <a:rPr lang="en-US" b="1"/>
              <a:t>Neurologic testing</a:t>
            </a:r>
            <a:r>
              <a:rPr lang="x-none" b="1"/>
              <a:t> </a:t>
            </a:r>
            <a:endParaRPr lang="en-US" b="1"/>
          </a:p>
        </p:txBody>
      </p:sp>
      <p:sp>
        <p:nvSpPr>
          <p:cNvPr id="13315" name="Rectangle 3"/>
          <p:cNvSpPr>
            <a:spLocks noGrp="1" noChangeArrowheads="1"/>
          </p:cNvSpPr>
          <p:nvPr>
            <p:ph idx="1"/>
          </p:nvPr>
        </p:nvSpPr>
        <p:spPr>
          <a:xfrm>
            <a:off x="1774825" y="1628776"/>
            <a:ext cx="8229600" cy="4525963"/>
          </a:xfrm>
        </p:spPr>
        <p:txBody>
          <a:bodyPr/>
          <a:lstStyle/>
          <a:p>
            <a:pPr algn="l" rtl="0"/>
            <a:r>
              <a:rPr lang="en-US" sz="2400"/>
              <a:t>We should focus on the L5 and S1 nerve roots </a:t>
            </a:r>
          </a:p>
          <a:p>
            <a:pPr algn="l" rtl="0"/>
            <a:r>
              <a:rPr lang="en-US" sz="2400"/>
              <a:t>98% of disc herniations occur at L4-5 and L5-S1</a:t>
            </a:r>
            <a:endParaRPr lang="x-none" sz="2400"/>
          </a:p>
          <a:p>
            <a:pPr algn="l" rtl="0"/>
            <a:endParaRPr lang="x-none" sz="2400"/>
          </a:p>
          <a:p>
            <a:pPr algn="l" rtl="0"/>
            <a:endParaRPr lang="x-none" sz="2400"/>
          </a:p>
          <a:p>
            <a:pPr algn="l" rtl="0"/>
            <a:r>
              <a:rPr lang="en-US"/>
              <a:t>Reflexes</a:t>
            </a:r>
          </a:p>
          <a:p>
            <a:pPr algn="l" rtl="0"/>
            <a:r>
              <a:rPr lang="en-US"/>
              <a:t>Motor </a:t>
            </a:r>
          </a:p>
          <a:p>
            <a:pPr algn="l" rtl="0"/>
            <a:r>
              <a:rPr lang="en-US"/>
              <a:t>sensory </a:t>
            </a:r>
          </a:p>
        </p:txBody>
      </p:sp>
    </p:spTree>
    <p:extLst>
      <p:ext uri="{BB962C8B-B14F-4D97-AF65-F5344CB8AC3E}">
        <p14:creationId xmlns:p14="http://schemas.microsoft.com/office/powerpoint/2010/main" val="12412281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1- Reflexes</a:t>
            </a:r>
            <a:endParaRPr lang="en-US" dirty="0"/>
          </a:p>
        </p:txBody>
      </p:sp>
      <p:sp>
        <p:nvSpPr>
          <p:cNvPr id="14339" name="Rectangle 3"/>
          <p:cNvSpPr>
            <a:spLocks noGrp="1" noChangeArrowheads="1"/>
          </p:cNvSpPr>
          <p:nvPr>
            <p:ph idx="1"/>
          </p:nvPr>
        </p:nvSpPr>
        <p:spPr/>
        <p:txBody>
          <a:bodyPr>
            <a:normAutofit/>
          </a:bodyPr>
          <a:lstStyle/>
          <a:p>
            <a:pPr algn="l" rtl="0"/>
            <a:endParaRPr lang="en-US" dirty="0"/>
          </a:p>
          <a:p>
            <a:pPr algn="l" rtl="0"/>
            <a:endParaRPr lang="en-US" dirty="0"/>
          </a:p>
          <a:p>
            <a:pPr algn="l" rtl="0"/>
            <a:endParaRPr lang="en-US" dirty="0"/>
          </a:p>
          <a:p>
            <a:pPr algn="l" rtl="0"/>
            <a:endParaRPr lang="en-US" dirty="0" smtClean="0"/>
          </a:p>
          <a:p>
            <a:pPr algn="l" rtl="0"/>
            <a:endParaRPr lang="en-US" dirty="0" smtClean="0"/>
          </a:p>
        </p:txBody>
      </p:sp>
      <p:graphicFrame>
        <p:nvGraphicFramePr>
          <p:cNvPr id="2" name="Diagram 1"/>
          <p:cNvGraphicFramePr/>
          <p:nvPr>
            <p:extLst/>
          </p:nvPr>
        </p:nvGraphicFramePr>
        <p:xfrm>
          <a:off x="1524000" y="1330903"/>
          <a:ext cx="9144000" cy="5527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55717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37877"/>
            <a:ext cx="8229600" cy="1143000"/>
          </a:xfrm>
        </p:spPr>
        <p:txBody>
          <a:bodyPr/>
          <a:lstStyle/>
          <a:p>
            <a:r>
              <a:rPr lang="en-US" dirty="0" smtClean="0"/>
              <a:t>2- Motor</a:t>
            </a:r>
            <a:endParaRPr lang="en-US" dirty="0"/>
          </a:p>
        </p:txBody>
      </p:sp>
      <p:sp>
        <p:nvSpPr>
          <p:cNvPr id="15363" name="Rectangle 3"/>
          <p:cNvSpPr>
            <a:spLocks noGrp="1" noChangeArrowheads="1"/>
          </p:cNvSpPr>
          <p:nvPr>
            <p:ph idx="1"/>
          </p:nvPr>
        </p:nvSpPr>
        <p:spPr>
          <a:xfrm>
            <a:off x="1639034" y="1192276"/>
            <a:ext cx="8229600" cy="4525963"/>
          </a:xfrm>
        </p:spPr>
        <p:txBody>
          <a:bodyPr/>
          <a:lstStyle/>
          <a:p>
            <a:pPr algn="l" rtl="0"/>
            <a:r>
              <a:rPr lang="en-US" dirty="0"/>
              <a:t>Ankle plantar flexion </a:t>
            </a:r>
          </a:p>
          <a:p>
            <a:pPr algn="l" rtl="0"/>
            <a:endParaRPr lang="en-US" dirty="0"/>
          </a:p>
          <a:p>
            <a:pPr algn="l" rtl="0"/>
            <a:endParaRPr lang="en-US" dirty="0"/>
          </a:p>
          <a:p>
            <a:pPr algn="l" rtl="0"/>
            <a:endParaRPr lang="en-US" dirty="0" smtClean="0"/>
          </a:p>
          <a:p>
            <a:pPr algn="l" rtl="0"/>
            <a:endParaRPr lang="en-US" dirty="0" smtClean="0"/>
          </a:p>
          <a:p>
            <a:pPr marL="0" indent="0" algn="l" rtl="0">
              <a:buNone/>
            </a:pPr>
            <a:endParaRPr lang="en-US" sz="1200" dirty="0"/>
          </a:p>
          <a:p>
            <a:pPr algn="l" rtl="0"/>
            <a:r>
              <a:rPr lang="en-US" dirty="0"/>
              <a:t>Ankle dorsiflexion </a:t>
            </a:r>
          </a:p>
        </p:txBody>
      </p:sp>
      <p:pic>
        <p:nvPicPr>
          <p:cNvPr id="15364" name="Picture 4" descr="showimage"/>
          <p:cNvPicPr>
            <a:picLocks noChangeAspect="1" noChangeArrowheads="1"/>
          </p:cNvPicPr>
          <p:nvPr/>
        </p:nvPicPr>
        <p:blipFill>
          <a:blip r:embed="rId2" cstate="print"/>
          <a:srcRect/>
          <a:stretch>
            <a:fillRect/>
          </a:stretch>
        </p:blipFill>
        <p:spPr bwMode="auto">
          <a:xfrm>
            <a:off x="1645693" y="1695590"/>
            <a:ext cx="3415730" cy="2109333"/>
          </a:xfrm>
          <a:prstGeom prst="rect">
            <a:avLst/>
          </a:prstGeom>
          <a:noFill/>
        </p:spPr>
      </p:pic>
      <p:pic>
        <p:nvPicPr>
          <p:cNvPr id="15365" name="Picture 5" descr="showimage"/>
          <p:cNvPicPr>
            <a:picLocks noChangeAspect="1" noChangeArrowheads="1"/>
          </p:cNvPicPr>
          <p:nvPr/>
        </p:nvPicPr>
        <p:blipFill>
          <a:blip r:embed="rId3" cstate="print"/>
          <a:srcRect/>
          <a:stretch>
            <a:fillRect/>
          </a:stretch>
        </p:blipFill>
        <p:spPr bwMode="auto">
          <a:xfrm>
            <a:off x="1645693" y="4657211"/>
            <a:ext cx="3212909" cy="2122056"/>
          </a:xfrm>
          <a:prstGeom prst="rect">
            <a:avLst/>
          </a:prstGeom>
          <a:noFill/>
        </p:spPr>
      </p:pic>
      <p:pic>
        <p:nvPicPr>
          <p:cNvPr id="15366" name="Picture 6" descr="showimage"/>
          <p:cNvPicPr>
            <a:picLocks noChangeAspect="1" noChangeArrowheads="1"/>
          </p:cNvPicPr>
          <p:nvPr/>
        </p:nvPicPr>
        <p:blipFill>
          <a:blip r:embed="rId4" cstate="print"/>
          <a:srcRect/>
          <a:stretch>
            <a:fillRect/>
          </a:stretch>
        </p:blipFill>
        <p:spPr bwMode="auto">
          <a:xfrm>
            <a:off x="6927519" y="869419"/>
            <a:ext cx="3498122" cy="5779841"/>
          </a:xfrm>
          <a:prstGeom prst="rect">
            <a:avLst/>
          </a:prstGeom>
          <a:noFill/>
        </p:spPr>
      </p:pic>
    </p:spTree>
    <p:extLst>
      <p:ext uri="{BB962C8B-B14F-4D97-AF65-F5344CB8AC3E}">
        <p14:creationId xmlns:p14="http://schemas.microsoft.com/office/powerpoint/2010/main" val="22522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ppt_x"/>
                                          </p:val>
                                        </p:tav>
                                        <p:tav tm="100000">
                                          <p:val>
                                            <p:strVal val="#ppt_x"/>
                                          </p:val>
                                        </p:tav>
                                      </p:tavLst>
                                    </p:anim>
                                    <p:anim calcmode="lin" valueType="num">
                                      <p:cBhvr additive="base">
                                        <p:cTn id="8"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en-US" dirty="0"/>
              <a:t>Motor</a:t>
            </a:r>
          </a:p>
        </p:txBody>
      </p:sp>
      <p:sp>
        <p:nvSpPr>
          <p:cNvPr id="16387" name="Rectangle 3"/>
          <p:cNvSpPr>
            <a:spLocks noGrp="1" noChangeArrowheads="1"/>
          </p:cNvSpPr>
          <p:nvPr>
            <p:ph idx="1"/>
          </p:nvPr>
        </p:nvSpPr>
        <p:spPr>
          <a:xfrm>
            <a:off x="2287620" y="1628775"/>
            <a:ext cx="2700338" cy="1439863"/>
          </a:xfrm>
        </p:spPr>
        <p:txBody>
          <a:bodyPr/>
          <a:lstStyle/>
          <a:p>
            <a:pPr algn="l" rtl="0">
              <a:buFontTx/>
              <a:buNone/>
            </a:pPr>
            <a:r>
              <a:rPr lang="en-US"/>
              <a:t>Walking on toes</a:t>
            </a:r>
            <a:endParaRPr lang="en-US">
              <a:solidFill>
                <a:srgbClr val="FF3300"/>
              </a:solidFill>
            </a:endParaRPr>
          </a:p>
        </p:txBody>
      </p:sp>
      <p:pic>
        <p:nvPicPr>
          <p:cNvPr id="16388" name="Picture 4" descr="showimage"/>
          <p:cNvPicPr>
            <a:picLocks noChangeAspect="1" noChangeArrowheads="1"/>
          </p:cNvPicPr>
          <p:nvPr/>
        </p:nvPicPr>
        <p:blipFill>
          <a:blip r:embed="rId2" cstate="print"/>
          <a:srcRect r="33218"/>
          <a:stretch>
            <a:fillRect/>
          </a:stretch>
        </p:blipFill>
        <p:spPr bwMode="auto">
          <a:xfrm>
            <a:off x="2287620" y="2638999"/>
            <a:ext cx="6515186" cy="4216400"/>
          </a:xfrm>
          <a:prstGeom prst="rect">
            <a:avLst/>
          </a:prstGeom>
          <a:noFill/>
        </p:spPr>
      </p:pic>
      <p:sp>
        <p:nvSpPr>
          <p:cNvPr id="16389" name="Text Box 5"/>
          <p:cNvSpPr txBox="1">
            <a:spLocks noChangeArrowheads="1"/>
          </p:cNvSpPr>
          <p:nvPr/>
        </p:nvSpPr>
        <p:spPr bwMode="auto">
          <a:xfrm>
            <a:off x="5592764" y="1628775"/>
            <a:ext cx="3210042" cy="584775"/>
          </a:xfrm>
          <a:prstGeom prst="rect">
            <a:avLst/>
          </a:prstGeom>
          <a:noFill/>
          <a:ln w="9525">
            <a:noFill/>
            <a:miter lim="800000"/>
            <a:headEnd/>
            <a:tailEnd/>
          </a:ln>
          <a:effectLst/>
        </p:spPr>
        <p:txBody>
          <a:bodyPr wrap="square">
            <a:spAutoFit/>
          </a:bodyPr>
          <a:lstStyle/>
          <a:p>
            <a:pPr algn="l" rtl="0"/>
            <a:r>
              <a:rPr lang="en-US" sz="3200" dirty="0"/>
              <a:t>Walking on heels</a:t>
            </a:r>
            <a:endParaRPr lang="en-US" sz="3200" dirty="0">
              <a:solidFill>
                <a:srgbClr val="FF3300"/>
              </a:solidFill>
            </a:endParaRPr>
          </a:p>
        </p:txBody>
      </p:sp>
      <p:sp>
        <p:nvSpPr>
          <p:cNvPr id="16390" name="Text Box 6"/>
          <p:cNvSpPr txBox="1">
            <a:spLocks noChangeArrowheads="1"/>
          </p:cNvSpPr>
          <p:nvPr/>
        </p:nvSpPr>
        <p:spPr bwMode="auto">
          <a:xfrm>
            <a:off x="3143250" y="2133600"/>
            <a:ext cx="719138" cy="579438"/>
          </a:xfrm>
          <a:prstGeom prst="rect">
            <a:avLst/>
          </a:prstGeom>
          <a:noFill/>
          <a:ln w="9525">
            <a:noFill/>
            <a:miter lim="800000"/>
            <a:headEnd/>
            <a:tailEnd/>
          </a:ln>
          <a:effectLst/>
        </p:spPr>
        <p:txBody>
          <a:bodyPr>
            <a:spAutoFit/>
          </a:bodyPr>
          <a:lstStyle/>
          <a:p>
            <a:pPr algn="l" rtl="0">
              <a:spcBef>
                <a:spcPct val="50000"/>
              </a:spcBef>
            </a:pPr>
            <a:r>
              <a:rPr lang="en-US" sz="3200">
                <a:solidFill>
                  <a:srgbClr val="FF3300"/>
                </a:solidFill>
              </a:rPr>
              <a:t>S1</a:t>
            </a:r>
          </a:p>
        </p:txBody>
      </p:sp>
      <p:sp>
        <p:nvSpPr>
          <p:cNvPr id="16391" name="Text Box 7"/>
          <p:cNvSpPr txBox="1">
            <a:spLocks noChangeArrowheads="1"/>
          </p:cNvSpPr>
          <p:nvPr/>
        </p:nvSpPr>
        <p:spPr bwMode="auto">
          <a:xfrm>
            <a:off x="7104064" y="2116137"/>
            <a:ext cx="792163" cy="579438"/>
          </a:xfrm>
          <a:prstGeom prst="rect">
            <a:avLst/>
          </a:prstGeom>
          <a:noFill/>
          <a:ln w="9525">
            <a:noFill/>
            <a:miter lim="800000"/>
            <a:headEnd/>
            <a:tailEnd/>
          </a:ln>
          <a:effectLst/>
        </p:spPr>
        <p:txBody>
          <a:bodyPr>
            <a:spAutoFit/>
          </a:bodyPr>
          <a:lstStyle/>
          <a:p>
            <a:pPr algn="l" rtl="0">
              <a:spcBef>
                <a:spcPct val="50000"/>
              </a:spcBef>
            </a:pPr>
            <a:r>
              <a:rPr lang="en-US" sz="3200">
                <a:solidFill>
                  <a:srgbClr val="FF3300"/>
                </a:solidFill>
              </a:rPr>
              <a:t>L5</a:t>
            </a:r>
          </a:p>
        </p:txBody>
      </p:sp>
    </p:spTree>
    <p:extLst>
      <p:ext uri="{BB962C8B-B14F-4D97-AF65-F5344CB8AC3E}">
        <p14:creationId xmlns:p14="http://schemas.microsoft.com/office/powerpoint/2010/main" val="570283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blinds(horizontal)">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391">
                                            <p:txEl>
                                              <p:pRg st="0" end="0"/>
                                            </p:txEl>
                                          </p:spTgt>
                                        </p:tgtEl>
                                        <p:attrNameLst>
                                          <p:attrName>style.visibility</p:attrName>
                                        </p:attrNameLst>
                                      </p:cBhvr>
                                      <p:to>
                                        <p:strVal val="visible"/>
                                      </p:to>
                                    </p:set>
                                    <p:animEffect transition="in" filter="blinds(horizontal)">
                                      <p:cBhvr>
                                        <p:cTn id="12" dur="500"/>
                                        <p:tgtEl>
                                          <p:spTgt spid="163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5400" dirty="0"/>
              <a:t>3- Sensory</a:t>
            </a:r>
          </a:p>
        </p:txBody>
      </p:sp>
      <p:sp>
        <p:nvSpPr>
          <p:cNvPr id="19459" name="Rectangle 3"/>
          <p:cNvSpPr>
            <a:spLocks noGrp="1" noChangeArrowheads="1"/>
          </p:cNvSpPr>
          <p:nvPr>
            <p:ph idx="1"/>
          </p:nvPr>
        </p:nvSpPr>
        <p:spPr/>
        <p:txBody>
          <a:bodyPr/>
          <a:lstStyle/>
          <a:p>
            <a:pPr algn="l" rtl="0"/>
            <a:r>
              <a:rPr lang="en-US"/>
              <a:t>Sciatic nerve (L4,5,S1,2)</a:t>
            </a:r>
          </a:p>
          <a:p>
            <a:pPr algn="l" rtl="0">
              <a:buFontTx/>
              <a:buNone/>
            </a:pPr>
            <a:endParaRPr lang="en-US"/>
          </a:p>
        </p:txBody>
      </p:sp>
      <p:pic>
        <p:nvPicPr>
          <p:cNvPr id="19460" name="Picture 4" descr="showimage3"/>
          <p:cNvPicPr>
            <a:picLocks noChangeAspect="1" noChangeArrowheads="1"/>
          </p:cNvPicPr>
          <p:nvPr/>
        </p:nvPicPr>
        <p:blipFill>
          <a:blip r:embed="rId2" cstate="print"/>
          <a:srcRect/>
          <a:stretch>
            <a:fillRect/>
          </a:stretch>
        </p:blipFill>
        <p:spPr bwMode="auto">
          <a:xfrm>
            <a:off x="4688278" y="2461030"/>
            <a:ext cx="5786047" cy="4201277"/>
          </a:xfrm>
          <a:prstGeom prst="rect">
            <a:avLst/>
          </a:prstGeom>
          <a:noFill/>
        </p:spPr>
      </p:pic>
      <p:sp>
        <p:nvSpPr>
          <p:cNvPr id="19461" name="Text Box 5"/>
          <p:cNvSpPr txBox="1">
            <a:spLocks noChangeArrowheads="1"/>
          </p:cNvSpPr>
          <p:nvPr/>
        </p:nvSpPr>
        <p:spPr bwMode="auto">
          <a:xfrm>
            <a:off x="1919289" y="3357564"/>
            <a:ext cx="2376487" cy="1800225"/>
          </a:xfrm>
          <a:prstGeom prst="rect">
            <a:avLst/>
          </a:prstGeom>
          <a:noFill/>
          <a:ln w="9525">
            <a:noFill/>
            <a:miter lim="800000"/>
            <a:headEnd/>
            <a:tailEnd/>
          </a:ln>
          <a:effectLst/>
        </p:spPr>
        <p:txBody>
          <a:bodyPr>
            <a:spAutoFit/>
          </a:bodyPr>
          <a:lstStyle/>
          <a:p>
            <a:pPr algn="l" rtl="0">
              <a:spcBef>
                <a:spcPct val="20000"/>
              </a:spcBef>
              <a:buFontTx/>
              <a:buChar char="•"/>
            </a:pPr>
            <a:r>
              <a:rPr lang="en-US" sz="2800"/>
              <a:t>Sensory distribution of the sciatic nerve</a:t>
            </a:r>
          </a:p>
        </p:txBody>
      </p:sp>
    </p:spTree>
    <p:extLst>
      <p:ext uri="{BB962C8B-B14F-4D97-AF65-F5344CB8AC3E}">
        <p14:creationId xmlns:p14="http://schemas.microsoft.com/office/powerpoint/2010/main" val="5334359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p:spPr>
        <p:txBody>
          <a:bodyPr>
            <a:normAutofit/>
          </a:bodyPr>
          <a:lstStyle/>
          <a:p>
            <a:r>
              <a:rPr lang="en-US" b="1" dirty="0" smtClean="0"/>
              <a:t>What is Sciatica ?</a:t>
            </a:r>
            <a:endParaRPr lang="en-US" b="1" dirty="0"/>
          </a:p>
        </p:txBody>
      </p:sp>
      <p:sp>
        <p:nvSpPr>
          <p:cNvPr id="5" name="Rectangle 4"/>
          <p:cNvSpPr/>
          <p:nvPr/>
        </p:nvSpPr>
        <p:spPr>
          <a:xfrm>
            <a:off x="1524000" y="1087145"/>
            <a:ext cx="4692772" cy="4893647"/>
          </a:xfrm>
          <a:prstGeom prst="rect">
            <a:avLst/>
          </a:prstGeom>
        </p:spPr>
        <p:txBody>
          <a:bodyPr wrap="square">
            <a:spAutoFit/>
          </a:bodyPr>
          <a:lstStyle/>
          <a:p>
            <a:pPr marL="342900" indent="-342900">
              <a:buFont typeface="Arial" charset="0"/>
              <a:buChar char="•"/>
            </a:pPr>
            <a:r>
              <a:rPr lang="en-US" sz="2400" dirty="0"/>
              <a:t>most commonly due to a prolapsed intervertebral disc pressing on a nerve root (L4–S1 nerve roots)</a:t>
            </a:r>
          </a:p>
          <a:p>
            <a:pPr marL="342900" indent="-342900">
              <a:buFont typeface="Arial" charset="0"/>
              <a:buChar char="•"/>
            </a:pPr>
            <a:r>
              <a:rPr lang="en-US" sz="2400" dirty="0"/>
              <a:t>is characteristically more intense than referred low back pain </a:t>
            </a:r>
          </a:p>
          <a:p>
            <a:pPr marL="342900" indent="-342900">
              <a:buFont typeface="Arial" charset="0"/>
              <a:buChar char="•"/>
            </a:pPr>
            <a:r>
              <a:rPr lang="en-US" sz="2400" dirty="0"/>
              <a:t>is aggravated by coughing and straining and</a:t>
            </a:r>
          </a:p>
          <a:p>
            <a:pPr marL="342900" indent="-342900">
              <a:buFont typeface="Arial" charset="0"/>
              <a:buChar char="•"/>
            </a:pPr>
            <a:r>
              <a:rPr lang="en-US" sz="2400" dirty="0"/>
              <a:t>is often accompanied by symptoms of root pressure such as numbness and </a:t>
            </a:r>
            <a:r>
              <a:rPr lang="en-US" sz="2400" dirty="0" err="1"/>
              <a:t>paraesthesiae</a:t>
            </a:r>
            <a:r>
              <a:rPr lang="en-US" sz="2400" dirty="0"/>
              <a:t>, especially in the foot. </a:t>
            </a:r>
          </a:p>
          <a:p>
            <a:endParaRPr lang="en-US" sz="2400" dirty="0"/>
          </a:p>
        </p:txBody>
      </p:sp>
      <p:pic>
        <p:nvPicPr>
          <p:cNvPr id="8" name="Picture 7" descr="top-8-natural-treatments-for-sciatic-pai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6772" y="1025237"/>
            <a:ext cx="4451228" cy="5694218"/>
          </a:xfrm>
          <a:prstGeom prst="rect">
            <a:avLst/>
          </a:prstGeom>
        </p:spPr>
      </p:pic>
    </p:spTree>
    <p:extLst>
      <p:ext uri="{BB962C8B-B14F-4D97-AF65-F5344CB8AC3E}">
        <p14:creationId xmlns:p14="http://schemas.microsoft.com/office/powerpoint/2010/main" val="18617060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0154" y="139160"/>
            <a:ext cx="3218340" cy="707886"/>
          </a:xfrm>
          <a:prstGeom prst="rect">
            <a:avLst/>
          </a:prstGeom>
          <a:noFill/>
        </p:spPr>
        <p:txBody>
          <a:bodyPr wrap="square" rtlCol="0">
            <a:spAutoFit/>
          </a:bodyPr>
          <a:lstStyle/>
          <a:p>
            <a:r>
              <a:rPr lang="en-US" sz="4000" b="1" dirty="0"/>
              <a:t>Diagnosis</a:t>
            </a:r>
            <a:endParaRPr lang="en-US" sz="3200" b="1" dirty="0"/>
          </a:p>
        </p:txBody>
      </p:sp>
      <p:sp>
        <p:nvSpPr>
          <p:cNvPr id="3" name="Rectangle 2"/>
          <p:cNvSpPr/>
          <p:nvPr/>
        </p:nvSpPr>
        <p:spPr>
          <a:xfrm>
            <a:off x="1750154" y="1047766"/>
            <a:ext cx="7587810" cy="1754327"/>
          </a:xfrm>
          <a:prstGeom prst="rect">
            <a:avLst/>
          </a:prstGeom>
        </p:spPr>
        <p:txBody>
          <a:bodyPr wrap="square">
            <a:spAutoFit/>
          </a:bodyPr>
          <a:lstStyle/>
          <a:p>
            <a:pPr marL="285750" indent="-285750">
              <a:buFont typeface="Arial"/>
              <a:buChar char="•"/>
            </a:pPr>
            <a:r>
              <a:rPr lang="en-US" dirty="0"/>
              <a:t>In most cases medical imaging is not needed. </a:t>
            </a:r>
            <a:endParaRPr lang="x-none" dirty="0"/>
          </a:p>
          <a:p>
            <a:pPr marL="285750" indent="-285750">
              <a:buFont typeface="Arial"/>
              <a:buChar char="•"/>
            </a:pPr>
            <a:r>
              <a:rPr lang="en-US" b="1" u="sng" dirty="0"/>
              <a:t>Exceptions to this are when :</a:t>
            </a:r>
            <a:endParaRPr lang="x-none" b="1" u="sng" dirty="0"/>
          </a:p>
          <a:p>
            <a:pPr marL="742950" lvl="1" indent="-285750">
              <a:buFont typeface="Arial"/>
              <a:buChar char="•"/>
            </a:pPr>
            <a:r>
              <a:rPr lang="en-US" dirty="0"/>
              <a:t>bowel or bladder function is affected.</a:t>
            </a:r>
            <a:endParaRPr lang="x-none" dirty="0"/>
          </a:p>
          <a:p>
            <a:pPr marL="742950" lvl="1" indent="-285750">
              <a:buFont typeface="Arial"/>
              <a:buChar char="•"/>
            </a:pPr>
            <a:r>
              <a:rPr lang="en-US" dirty="0"/>
              <a:t>there is significant loss of feeling or weakness.</a:t>
            </a:r>
            <a:endParaRPr lang="x-none" dirty="0"/>
          </a:p>
          <a:p>
            <a:pPr marL="742950" lvl="1" indent="-285750">
              <a:buFont typeface="Arial"/>
              <a:buChar char="•"/>
            </a:pPr>
            <a:r>
              <a:rPr lang="en-US" dirty="0"/>
              <a:t>symptoms are long standing.</a:t>
            </a:r>
          </a:p>
          <a:p>
            <a:pPr marL="742950" lvl="1" indent="-285750">
              <a:buFont typeface="Arial"/>
              <a:buChar char="•"/>
            </a:pPr>
            <a:r>
              <a:rPr lang="en-US" dirty="0"/>
              <a:t>there is a concern of a tumor or infection.</a:t>
            </a:r>
          </a:p>
        </p:txBody>
      </p:sp>
      <p:pic>
        <p:nvPicPr>
          <p:cNvPr id="4" name="Picture 3" descr="inde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0618" y="3516861"/>
            <a:ext cx="2965522" cy="1166297"/>
          </a:xfrm>
          <a:prstGeom prst="rect">
            <a:avLst/>
          </a:prstGeom>
        </p:spPr>
      </p:pic>
      <p:sp>
        <p:nvSpPr>
          <p:cNvPr id="5" name="Rectangle 4"/>
          <p:cNvSpPr/>
          <p:nvPr/>
        </p:nvSpPr>
        <p:spPr>
          <a:xfrm>
            <a:off x="1524000" y="4100009"/>
            <a:ext cx="8917846" cy="2308324"/>
          </a:xfrm>
          <a:prstGeom prst="rect">
            <a:avLst/>
          </a:prstGeom>
        </p:spPr>
        <p:txBody>
          <a:bodyPr wrap="square">
            <a:spAutoFit/>
          </a:bodyPr>
          <a:lstStyle/>
          <a:p>
            <a:endParaRPr lang="en-US" dirty="0"/>
          </a:p>
          <a:p>
            <a:r>
              <a:rPr lang="en-US" i="1" u="sng" dirty="0"/>
              <a:t>Imaging</a:t>
            </a:r>
          </a:p>
          <a:p>
            <a:endParaRPr lang="en-US" dirty="0"/>
          </a:p>
          <a:p>
            <a:pPr marL="285750" indent="-285750">
              <a:buFont typeface="Arial"/>
              <a:buChar char="•"/>
            </a:pPr>
            <a:r>
              <a:rPr lang="en-US" dirty="0"/>
              <a:t>Do not routinely offer imaging in a non-specialist setting</a:t>
            </a:r>
          </a:p>
          <a:p>
            <a:pPr marL="285750" indent="-285750">
              <a:buFont typeface="Arial"/>
              <a:buChar char="•"/>
            </a:pPr>
            <a:r>
              <a:rPr lang="en-US" dirty="0"/>
              <a:t>Explain to the patient that if she/he is being referred for specialist opinion, she/he may not need imaging.</a:t>
            </a:r>
          </a:p>
          <a:p>
            <a:pPr marL="285750" indent="-285750">
              <a:buFont typeface="Arial"/>
              <a:buChar char="•"/>
            </a:pPr>
            <a:r>
              <a:rPr lang="en-US" dirty="0"/>
              <a:t>Consider imaging for people with low back pain with or without sciatica only if the result is likely to change management.</a:t>
            </a:r>
          </a:p>
        </p:txBody>
      </p:sp>
    </p:spTree>
    <p:extLst>
      <p:ext uri="{BB962C8B-B14F-4D97-AF65-F5344CB8AC3E}">
        <p14:creationId xmlns:p14="http://schemas.microsoft.com/office/powerpoint/2010/main" val="8569127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6722" y="434876"/>
            <a:ext cx="4766622" cy="369332"/>
          </a:xfrm>
          <a:prstGeom prst="rect">
            <a:avLst/>
          </a:prstGeom>
          <a:noFill/>
        </p:spPr>
        <p:txBody>
          <a:bodyPr wrap="square" rtlCol="0">
            <a:spAutoFit/>
          </a:bodyPr>
          <a:lstStyle/>
          <a:p>
            <a:r>
              <a:rPr lang="en-US" dirty="0"/>
              <a:t>Management</a:t>
            </a:r>
          </a:p>
        </p:txBody>
      </p:sp>
      <p:pic>
        <p:nvPicPr>
          <p:cNvPr id="3" name="Picture 2" descr="Screen Shot 2017-03-11 at 11.32.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6148"/>
            <a:ext cx="9144000" cy="6801853"/>
          </a:xfrm>
          <a:prstGeom prst="rect">
            <a:avLst/>
          </a:prstGeom>
        </p:spPr>
      </p:pic>
    </p:spTree>
    <p:extLst>
      <p:ext uri="{BB962C8B-B14F-4D97-AF65-F5344CB8AC3E}">
        <p14:creationId xmlns:p14="http://schemas.microsoft.com/office/powerpoint/2010/main" val="11078911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nvPr>
        </p:nvSpPr>
        <p:spPr bwMode="white">
          <a:xfrm>
            <a:off x="0" y="0"/>
            <a:ext cx="12192000" cy="6858000"/>
          </a:xfrm>
          <a:prstGeom prst="rect">
            <a:avLst/>
          </a:prstGeom>
          <a:solidFill>
            <a:schemeClr val="accent2"/>
          </a:solidFill>
          <a:effectLst/>
        </p:spPr>
      </p:sp>
      <p:pic>
        <p:nvPicPr>
          <p:cNvPr id="3" name="Picture 2"/>
          <p:cNvPicPr>
            <a:picLocks noChangeAspect="1"/>
          </p:cNvPicPr>
          <p:nvPr/>
        </p:nvPicPr>
        <p:blipFill rotWithShape="1">
          <a:blip r:embed="rId2"/>
          <a:srcRect t="5555" r="2" b="2946"/>
          <a:stretch/>
        </p:blipFill>
        <p:spPr>
          <a:xfrm>
            <a:off x="1" y="10"/>
            <a:ext cx="6095999" cy="6857990"/>
          </a:xfrm>
          <a:prstGeom prst="rect">
            <a:avLst/>
          </a:prstGeom>
        </p:spPr>
      </p:pic>
      <p:sp>
        <p:nvSpPr>
          <p:cNvPr id="2" name="Title 1"/>
          <p:cNvSpPr txBox="1">
            <a:spLocks/>
          </p:cNvSpPr>
          <p:nvPr/>
        </p:nvSpPr>
        <p:spPr>
          <a:xfrm>
            <a:off x="6736080" y="2958106"/>
            <a:ext cx="4797453" cy="1964414"/>
          </a:xfrm>
          <a:prstGeom prst="rect">
            <a:avLst/>
          </a:prstGeom>
        </p:spPr>
        <p:txBody>
          <a:bodyPr vert="horz" wrap="square"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nSpc>
                <a:spcPct val="70000"/>
              </a:lnSpc>
            </a:pPr>
            <a:endParaRPr lang="en-US" sz="2600" kern="1200" cap="all" spc="200" baseline="0" dirty="0">
              <a:solidFill>
                <a:srgbClr val="262626"/>
              </a:solidFill>
              <a:latin typeface="Times" charset="0"/>
              <a:ea typeface="Times" charset="0"/>
              <a:cs typeface="Times" charset="0"/>
            </a:endParaRPr>
          </a:p>
          <a:p>
            <a:pPr>
              <a:lnSpc>
                <a:spcPct val="70000"/>
              </a:lnSpc>
            </a:pPr>
            <a:r>
              <a:rPr lang="en-US" sz="2600" dirty="0">
                <a:latin typeface="Times" charset="0"/>
                <a:ea typeface="Times" charset="0"/>
                <a:cs typeface="Times" charset="0"/>
              </a:rPr>
              <a:t>back pain</a:t>
            </a:r>
          </a:p>
          <a:p>
            <a:pPr>
              <a:lnSpc>
                <a:spcPct val="150000"/>
              </a:lnSpc>
            </a:pPr>
            <a:r>
              <a:rPr lang="en-US" sz="2600" b="1" kern="1200" cap="all" spc="200" baseline="0" dirty="0" smtClean="0">
                <a:solidFill>
                  <a:schemeClr val="bg1"/>
                </a:solidFill>
                <a:latin typeface="Times" charset="0"/>
                <a:ea typeface="Times" charset="0"/>
                <a:cs typeface="Times" charset="0"/>
              </a:rPr>
              <a:t>(Introduction)</a:t>
            </a:r>
          </a:p>
        </p:txBody>
      </p:sp>
    </p:spTree>
    <p:extLst>
      <p:ext uri="{BB962C8B-B14F-4D97-AF65-F5344CB8AC3E}">
        <p14:creationId xmlns:p14="http://schemas.microsoft.com/office/powerpoint/2010/main" val="38547038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x-none" dirty="0"/>
          </a:p>
        </p:txBody>
      </p:sp>
      <p:sp>
        <p:nvSpPr>
          <p:cNvPr id="3" name="Content Placeholder 2"/>
          <p:cNvSpPr>
            <a:spLocks noGrp="1"/>
          </p:cNvSpPr>
          <p:nvPr>
            <p:ph idx="1"/>
          </p:nvPr>
        </p:nvSpPr>
        <p:spPr/>
        <p:txBody>
          <a:bodyPr/>
          <a:lstStyle/>
          <a:p>
            <a:pPr algn="l">
              <a:buNone/>
            </a:pPr>
            <a:r>
              <a:rPr lang="en-US" dirty="0" smtClean="0"/>
              <a:t>Evidence-Based Medicine: </a:t>
            </a:r>
            <a:r>
              <a:rPr lang="en-US" sz="1400" dirty="0">
                <a:hlinkClick r:id="rId2"/>
              </a:rPr>
              <a:t>http://www.aafp.org/afp/2002/0301/p925.html</a:t>
            </a:r>
            <a:endParaRPr lang="en-US" sz="1400" dirty="0"/>
          </a:p>
          <a:p>
            <a:pPr algn="l">
              <a:buNone/>
            </a:pPr>
            <a:r>
              <a:rPr lang="en-US" dirty="0" smtClean="0"/>
              <a:t> </a:t>
            </a:r>
          </a:p>
          <a:p>
            <a:pPr algn="l">
              <a:buNone/>
            </a:pPr>
            <a:endParaRPr lang="en-US" dirty="0" smtClean="0"/>
          </a:p>
          <a:p>
            <a:pPr algn="l">
              <a:buNone/>
            </a:pPr>
            <a:endParaRPr lang="en-US" dirty="0" smtClean="0"/>
          </a:p>
        </p:txBody>
      </p:sp>
      <p:graphicFrame>
        <p:nvGraphicFramePr>
          <p:cNvPr id="4" name="Table 3"/>
          <p:cNvGraphicFramePr>
            <a:graphicFrameLocks noGrp="1"/>
          </p:cNvGraphicFramePr>
          <p:nvPr>
            <p:extLst/>
          </p:nvPr>
        </p:nvGraphicFramePr>
        <p:xfrm>
          <a:off x="1952596" y="2500306"/>
          <a:ext cx="1800200" cy="3240360"/>
        </p:xfrm>
        <a:graphic>
          <a:graphicData uri="http://schemas.openxmlformats.org/drawingml/2006/table">
            <a:tbl>
              <a:tblPr rtl="1" firstRow="1" bandRow="1">
                <a:tableStyleId>{00A15C55-8517-42AA-B614-E9B94910E393}</a:tableStyleId>
              </a:tblPr>
              <a:tblGrid>
                <a:gridCol w="1800200"/>
              </a:tblGrid>
              <a:tr h="648072">
                <a:tc>
                  <a:txBody>
                    <a:bodyPr/>
                    <a:lstStyle/>
                    <a:p>
                      <a:pPr algn="ctr" rtl="1"/>
                      <a:r>
                        <a:rPr lang="en-US" dirty="0" smtClean="0"/>
                        <a:t>Oral</a:t>
                      </a:r>
                      <a:r>
                        <a:rPr lang="en-US" baseline="0" dirty="0" smtClean="0"/>
                        <a:t> drugs</a:t>
                      </a:r>
                      <a:endParaRPr lang="x-none" dirty="0"/>
                    </a:p>
                  </a:txBody>
                  <a:tcPr/>
                </a:tc>
              </a:tr>
              <a:tr h="648072">
                <a:tc>
                  <a:txBody>
                    <a:bodyPr/>
                    <a:lstStyle/>
                    <a:p>
                      <a:pPr algn="ctr" rtl="1"/>
                      <a:r>
                        <a:rPr lang="en-US" dirty="0" smtClean="0"/>
                        <a:t>Analgesics</a:t>
                      </a:r>
                      <a:endParaRPr lang="x-none" dirty="0"/>
                    </a:p>
                  </a:txBody>
                  <a:tcPr/>
                </a:tc>
              </a:tr>
              <a:tr h="648072">
                <a:tc>
                  <a:txBody>
                    <a:bodyPr/>
                    <a:lstStyle/>
                    <a:p>
                      <a:pPr algn="ctr" rtl="1"/>
                      <a:r>
                        <a:rPr lang="en-US" dirty="0" err="1" smtClean="0"/>
                        <a:t>Antidepresant</a:t>
                      </a:r>
                      <a:endParaRPr lang="x-none" dirty="0"/>
                    </a:p>
                  </a:txBody>
                  <a:tcPr/>
                </a:tc>
              </a:tr>
              <a:tr h="648072">
                <a:tc>
                  <a:txBody>
                    <a:bodyPr/>
                    <a:lstStyle/>
                    <a:p>
                      <a:pPr algn="ctr" rtl="1"/>
                      <a:r>
                        <a:rPr lang="en-US" dirty="0" smtClean="0"/>
                        <a:t>Muscle relaxant</a:t>
                      </a:r>
                      <a:endParaRPr lang="x-none" dirty="0"/>
                    </a:p>
                  </a:txBody>
                  <a:tcPr/>
                </a:tc>
              </a:tr>
              <a:tr h="648072">
                <a:tc>
                  <a:txBody>
                    <a:bodyPr/>
                    <a:lstStyle/>
                    <a:p>
                      <a:pPr algn="ctr" rtl="1"/>
                      <a:r>
                        <a:rPr lang="en-US" dirty="0" smtClean="0"/>
                        <a:t>NSAIDS</a:t>
                      </a:r>
                      <a:endParaRPr lang="x-none" dirty="0"/>
                    </a:p>
                  </a:txBody>
                  <a:tcPr/>
                </a:tc>
              </a:tr>
            </a:tbl>
          </a:graphicData>
        </a:graphic>
      </p:graphicFrame>
      <p:graphicFrame>
        <p:nvGraphicFramePr>
          <p:cNvPr id="5" name="Table 4"/>
          <p:cNvGraphicFramePr>
            <a:graphicFrameLocks noGrp="1"/>
          </p:cNvGraphicFramePr>
          <p:nvPr>
            <p:extLst/>
          </p:nvPr>
        </p:nvGraphicFramePr>
        <p:xfrm>
          <a:off x="4595802" y="2500306"/>
          <a:ext cx="2016224" cy="3344669"/>
        </p:xfrm>
        <a:graphic>
          <a:graphicData uri="http://schemas.openxmlformats.org/drawingml/2006/table">
            <a:tbl>
              <a:tblPr rtl="1" firstRow="1" bandRow="1">
                <a:tableStyleId>{7DF18680-E054-41AD-8BC1-D1AEF772440D}</a:tableStyleId>
              </a:tblPr>
              <a:tblGrid>
                <a:gridCol w="2016224"/>
              </a:tblGrid>
              <a:tr h="810090">
                <a:tc>
                  <a:txBody>
                    <a:bodyPr/>
                    <a:lstStyle/>
                    <a:p>
                      <a:pPr algn="ctr" rtl="1"/>
                      <a:r>
                        <a:rPr lang="en-US" dirty="0" smtClean="0"/>
                        <a:t>Local</a:t>
                      </a:r>
                      <a:r>
                        <a:rPr lang="en-US" baseline="0" dirty="0" smtClean="0"/>
                        <a:t> injection</a:t>
                      </a:r>
                      <a:endParaRPr lang="x-none" dirty="0"/>
                    </a:p>
                  </a:txBody>
                  <a:tcPr/>
                </a:tc>
              </a:tr>
              <a:tr h="81009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800" dirty="0" smtClean="0"/>
                        <a:t>EPIDURAL STEROID</a:t>
                      </a:r>
                    </a:p>
                    <a:p>
                      <a:pPr algn="ctr" rtl="1"/>
                      <a:endParaRPr lang="x-none" dirty="0"/>
                    </a:p>
                  </a:txBody>
                  <a:tcPr/>
                </a:tc>
              </a:tr>
              <a:tr h="810090">
                <a:tc>
                  <a:txBody>
                    <a:bodyPr/>
                    <a:lstStyle/>
                    <a:p>
                      <a:pPr algn="ctr" rtl="1"/>
                      <a:r>
                        <a:rPr lang="en-US" dirty="0" smtClean="0"/>
                        <a:t>FACET JOINT </a:t>
                      </a:r>
                      <a:endParaRPr lang="x-none" dirty="0"/>
                    </a:p>
                  </a:txBody>
                  <a:tcPr/>
                </a:tc>
              </a:tr>
              <a:tr h="810090">
                <a:tc>
                  <a:txBody>
                    <a:bodyPr/>
                    <a:lstStyle/>
                    <a:p>
                      <a:pPr algn="ctr" rtl="1"/>
                      <a:r>
                        <a:rPr lang="en-US" dirty="0" smtClean="0"/>
                        <a:t>TRIGGER POINT AND LIGAMENTOUS </a:t>
                      </a:r>
                      <a:endParaRPr lang="x-none" dirty="0"/>
                    </a:p>
                  </a:txBody>
                  <a:tcPr/>
                </a:tc>
              </a:tr>
            </a:tbl>
          </a:graphicData>
        </a:graphic>
      </p:graphicFrame>
      <p:graphicFrame>
        <p:nvGraphicFramePr>
          <p:cNvPr id="6" name="Table 5"/>
          <p:cNvGraphicFramePr>
            <a:graphicFrameLocks noGrp="1"/>
          </p:cNvGraphicFramePr>
          <p:nvPr>
            <p:extLst/>
          </p:nvPr>
        </p:nvGraphicFramePr>
        <p:xfrm>
          <a:off x="7596198" y="2428868"/>
          <a:ext cx="2184580" cy="3456384"/>
        </p:xfrm>
        <a:graphic>
          <a:graphicData uri="http://schemas.openxmlformats.org/drawingml/2006/table">
            <a:tbl>
              <a:tblPr rtl="1" firstRow="1" bandRow="1">
                <a:tableStyleId>{F5AB1C69-6EDB-4FF4-983F-18BD219EF322}</a:tableStyleId>
              </a:tblPr>
              <a:tblGrid>
                <a:gridCol w="2184580"/>
              </a:tblGrid>
              <a:tr h="864096">
                <a:tc>
                  <a:txBody>
                    <a:bodyPr/>
                    <a:lstStyle/>
                    <a:p>
                      <a:pPr algn="ctr" rtl="1"/>
                      <a:r>
                        <a:rPr lang="en-US" dirty="0" smtClean="0"/>
                        <a:t>Nondrug</a:t>
                      </a:r>
                      <a:endParaRPr lang="x-none" dirty="0"/>
                    </a:p>
                  </a:txBody>
                  <a:tcPr/>
                </a:tc>
              </a:tr>
              <a:tr h="864096">
                <a:tc>
                  <a:txBody>
                    <a:bodyPr/>
                    <a:lstStyle/>
                    <a:p>
                      <a:pPr algn="ctr" rtl="1"/>
                      <a:r>
                        <a:rPr lang="en-US" dirty="0" smtClean="0"/>
                        <a:t>Heat therapy</a:t>
                      </a:r>
                      <a:endParaRPr lang="x-none" dirty="0"/>
                    </a:p>
                  </a:txBody>
                  <a:tcPr/>
                </a:tc>
              </a:tr>
              <a:tr h="864096">
                <a:tc>
                  <a:txBody>
                    <a:bodyPr/>
                    <a:lstStyle/>
                    <a:p>
                      <a:pPr algn="ctr" rtl="1"/>
                      <a:r>
                        <a:rPr lang="en-US" dirty="0" smtClean="0"/>
                        <a:t>physiotherapy</a:t>
                      </a:r>
                      <a:endParaRPr lang="x-none" dirty="0"/>
                    </a:p>
                  </a:txBody>
                  <a:tcPr/>
                </a:tc>
              </a:tr>
              <a:tr h="864096">
                <a:tc>
                  <a:txBody>
                    <a:bodyPr/>
                    <a:lstStyle/>
                    <a:p>
                      <a:pPr algn="ctr" rtl="1"/>
                      <a:r>
                        <a:rPr lang="en-US" dirty="0" smtClean="0"/>
                        <a:t>Acupuncture</a:t>
                      </a:r>
                      <a:endParaRPr lang="x-none" dirty="0"/>
                    </a:p>
                  </a:txBody>
                  <a:tcPr/>
                </a:tc>
              </a:tr>
            </a:tbl>
          </a:graphicData>
        </a:graphic>
      </p:graphicFrame>
      <p:pic>
        <p:nvPicPr>
          <p:cNvPr id="7" name="Picture 6" descr="homepage_header_Par_0001_Image.gif"/>
          <p:cNvPicPr>
            <a:picLocks noChangeAspect="1"/>
          </p:cNvPicPr>
          <p:nvPr/>
        </p:nvPicPr>
        <p:blipFill>
          <a:blip r:embed="rId3" cstate="print"/>
          <a:stretch>
            <a:fillRect/>
          </a:stretch>
        </p:blipFill>
        <p:spPr>
          <a:xfrm>
            <a:off x="4124555" y="122412"/>
            <a:ext cx="3715194" cy="1477788"/>
          </a:xfrm>
          <a:prstGeom prst="rect">
            <a:avLst/>
          </a:prstGeom>
        </p:spPr>
      </p:pic>
    </p:spTree>
    <p:extLst>
      <p:ext uri="{BB962C8B-B14F-4D97-AF65-F5344CB8AC3E}">
        <p14:creationId xmlns:p14="http://schemas.microsoft.com/office/powerpoint/2010/main" val="164306964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473" r="3202"/>
          <a:stretch/>
        </p:blipFill>
        <p:spPr>
          <a:xfrm>
            <a:off x="1524000" y="1"/>
            <a:ext cx="9144000" cy="7044021"/>
          </a:xfrm>
          <a:prstGeom prst="rect">
            <a:avLst/>
          </a:prstGeom>
        </p:spPr>
      </p:pic>
      <p:sp>
        <p:nvSpPr>
          <p:cNvPr id="2" name="Title 1"/>
          <p:cNvSpPr>
            <a:spLocks noGrp="1"/>
          </p:cNvSpPr>
          <p:nvPr>
            <p:ph type="title"/>
          </p:nvPr>
        </p:nvSpPr>
        <p:spPr>
          <a:xfrm>
            <a:off x="1743050" y="5704406"/>
            <a:ext cx="8924950" cy="1143000"/>
          </a:xfrm>
        </p:spPr>
        <p:txBody>
          <a:bodyPr>
            <a:normAutofit fontScale="90000"/>
          </a:bodyPr>
          <a:lstStyle/>
          <a:p>
            <a:r>
              <a:rPr lang="en-US" sz="6600" b="1" dirty="0">
                <a:solidFill>
                  <a:schemeClr val="bg1"/>
                </a:solidFill>
                <a:latin typeface="Noteworthy Light"/>
                <a:cs typeface="Noteworthy Light"/>
              </a:rPr>
              <a:t>Physiotherapy for sciatica</a:t>
            </a:r>
          </a:p>
        </p:txBody>
      </p:sp>
    </p:spTree>
    <p:extLst>
      <p:ext uri="{BB962C8B-B14F-4D97-AF65-F5344CB8AC3E}">
        <p14:creationId xmlns:p14="http://schemas.microsoft.com/office/powerpoint/2010/main" val="5793571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Prevention</a:t>
            </a:r>
            <a:r>
              <a:rPr lang="en-US" sz="4000" b="1" dirty="0"/>
              <a:t> </a:t>
            </a:r>
            <a:r>
              <a:rPr lang="en-US"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and</a:t>
            </a:r>
            <a:r>
              <a:rPr lang="en-US" sz="4000" b="1" dirty="0"/>
              <a:t> </a:t>
            </a:r>
            <a:r>
              <a:rPr lang="en-US"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education</a:t>
            </a:r>
            <a:endParaRPr lang="x-none"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endParaRPr>
          </a:p>
        </p:txBody>
      </p:sp>
      <p:graphicFrame>
        <p:nvGraphicFramePr>
          <p:cNvPr id="4" name="Diagram 3"/>
          <p:cNvGraphicFramePr/>
          <p:nvPr>
            <p:extLst/>
          </p:nvPr>
        </p:nvGraphicFramePr>
        <p:xfrm>
          <a:off x="1693334" y="1510771"/>
          <a:ext cx="8652933" cy="5008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498304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Prevention</a:t>
            </a:r>
            <a:r>
              <a:rPr lang="en-US" sz="4000" b="1" dirty="0"/>
              <a:t> </a:t>
            </a:r>
            <a:r>
              <a:rPr lang="en-US"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and</a:t>
            </a:r>
            <a:r>
              <a:rPr lang="en-US" sz="4000" b="1" dirty="0"/>
              <a:t> </a:t>
            </a:r>
            <a:r>
              <a:rPr lang="en-US"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rPr>
              <a:t>Education</a:t>
            </a:r>
            <a:endParaRPr lang="x-none" sz="40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endParaRPr>
          </a:p>
        </p:txBody>
      </p:sp>
      <p:graphicFrame>
        <p:nvGraphicFramePr>
          <p:cNvPr id="4" name="Diagram 3"/>
          <p:cNvGraphicFramePr/>
          <p:nvPr>
            <p:extLst/>
          </p:nvPr>
        </p:nvGraphicFramePr>
        <p:xfrm>
          <a:off x="1524000" y="1397000"/>
          <a:ext cx="9144000" cy="529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3732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ercises-for-lower-back-pain-at-hom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1981" y="0"/>
            <a:ext cx="6959287" cy="6858000"/>
          </a:xfrm>
          <a:prstGeom prst="rect">
            <a:avLst/>
          </a:prstGeom>
        </p:spPr>
      </p:pic>
    </p:spTree>
    <p:extLst>
      <p:ext uri="{BB962C8B-B14F-4D97-AF65-F5344CB8AC3E}">
        <p14:creationId xmlns:p14="http://schemas.microsoft.com/office/powerpoint/2010/main" val="4433733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0860" y="113360"/>
            <a:ext cx="6310717" cy="1051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ndara" charset="0"/>
                <a:ea typeface="Candara" charset="0"/>
                <a:cs typeface="Candara" charset="0"/>
              </a:rPr>
              <a:t>Red Flags of Back pain </a:t>
            </a:r>
            <a:endParaRPr lang="en-US" sz="4400" b="1" dirty="0">
              <a:latin typeface="Candara" charset="0"/>
              <a:ea typeface="Candara" charset="0"/>
              <a:cs typeface="Candara" charset="0"/>
            </a:endParaRPr>
          </a:p>
        </p:txBody>
      </p:sp>
      <p:sp>
        <p:nvSpPr>
          <p:cNvPr id="3" name="Rectangle 2"/>
          <p:cNvSpPr/>
          <p:nvPr/>
        </p:nvSpPr>
        <p:spPr>
          <a:xfrm>
            <a:off x="885590" y="1284041"/>
            <a:ext cx="10104120" cy="5116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defRPr/>
            </a:pPr>
            <a:endParaRPr lang="en-US" sz="2400" b="1" dirty="0">
              <a:solidFill>
                <a:srgbClr val="C00000"/>
              </a:solidFill>
              <a:latin typeface="Times" charset="0"/>
              <a:ea typeface="Times" charset="0"/>
              <a:cs typeface="Times" charset="0"/>
            </a:endParaRPr>
          </a:p>
          <a:p>
            <a:pPr marL="342900" indent="-342900">
              <a:buFont typeface="Arial" charset="0"/>
              <a:buChar char="•"/>
              <a:defRPr/>
            </a:pPr>
            <a:r>
              <a:rPr lang="en-US" sz="2400" dirty="0" smtClean="0">
                <a:solidFill>
                  <a:srgbClr val="C00000"/>
                </a:solidFill>
                <a:latin typeface="Candara" charset="0"/>
                <a:ea typeface="Candara" charset="0"/>
                <a:cs typeface="Candara" charset="0"/>
              </a:rPr>
              <a:t>Age </a:t>
            </a:r>
            <a:r>
              <a:rPr lang="en-US" sz="2400" dirty="0">
                <a:solidFill>
                  <a:srgbClr val="C00000"/>
                </a:solidFill>
                <a:latin typeface="Candara" charset="0"/>
                <a:ea typeface="Candara" charset="0"/>
                <a:cs typeface="Candara" charset="0"/>
              </a:rPr>
              <a:t>of onset &lt;20 </a:t>
            </a:r>
            <a:r>
              <a:rPr lang="en-US" sz="2400" dirty="0" err="1">
                <a:solidFill>
                  <a:srgbClr val="C00000"/>
                </a:solidFill>
                <a:latin typeface="Candara" charset="0"/>
                <a:ea typeface="Candara" charset="0"/>
                <a:cs typeface="Candara" charset="0"/>
              </a:rPr>
              <a:t>yrs</a:t>
            </a:r>
            <a:r>
              <a:rPr lang="en-US" sz="2400" dirty="0">
                <a:solidFill>
                  <a:srgbClr val="C00000"/>
                </a:solidFill>
                <a:latin typeface="Candara" charset="0"/>
                <a:ea typeface="Candara" charset="0"/>
                <a:cs typeface="Candara" charset="0"/>
              </a:rPr>
              <a:t> or &gt;55yrs</a:t>
            </a:r>
          </a:p>
          <a:p>
            <a:pPr marL="342900" indent="-342900">
              <a:buFont typeface="Arial" charset="0"/>
              <a:buChar char="•"/>
              <a:defRPr/>
            </a:pPr>
            <a:r>
              <a:rPr lang="en-US" sz="2400" dirty="0" smtClean="0">
                <a:solidFill>
                  <a:srgbClr val="C00000"/>
                </a:solidFill>
                <a:latin typeface="Candara" charset="0"/>
                <a:ea typeface="Candara" charset="0"/>
                <a:cs typeface="Candara" charset="0"/>
              </a:rPr>
              <a:t>Fever</a:t>
            </a:r>
          </a:p>
          <a:p>
            <a:pPr marL="342900" indent="-342900">
              <a:buFont typeface="Arial" charset="0"/>
              <a:buChar char="•"/>
              <a:defRPr/>
            </a:pPr>
            <a:r>
              <a:rPr lang="en-US" sz="2400" dirty="0">
                <a:solidFill>
                  <a:srgbClr val="C00000"/>
                </a:solidFill>
                <a:latin typeface="Candara" charset="0"/>
                <a:ea typeface="Candara" charset="0"/>
                <a:cs typeface="Candara" charset="0"/>
              </a:rPr>
              <a:t>Unexplained weight </a:t>
            </a:r>
            <a:r>
              <a:rPr lang="en-US" sz="2400" dirty="0" smtClean="0">
                <a:solidFill>
                  <a:srgbClr val="C00000"/>
                </a:solidFill>
                <a:latin typeface="Candara" charset="0"/>
                <a:ea typeface="Candara" charset="0"/>
                <a:cs typeface="Candara" charset="0"/>
              </a:rPr>
              <a:t>loss</a:t>
            </a:r>
            <a:endParaRPr lang="en-US" sz="2400" dirty="0">
              <a:solidFill>
                <a:srgbClr val="C00000"/>
              </a:solidFill>
              <a:latin typeface="Candara" charset="0"/>
              <a:ea typeface="Candara" charset="0"/>
              <a:cs typeface="Candara" charset="0"/>
            </a:endParaRPr>
          </a:p>
          <a:p>
            <a:pPr marL="342900" indent="-342900">
              <a:buFont typeface="Arial" charset="0"/>
              <a:buChar char="•"/>
              <a:defRPr/>
            </a:pPr>
            <a:r>
              <a:rPr lang="en-US" sz="2400" dirty="0">
                <a:solidFill>
                  <a:srgbClr val="C00000"/>
                </a:solidFill>
                <a:latin typeface="Candara" charset="0"/>
                <a:ea typeface="Candara" charset="0"/>
                <a:cs typeface="Candara" charset="0"/>
              </a:rPr>
              <a:t>Night sweats </a:t>
            </a:r>
          </a:p>
          <a:p>
            <a:pPr marL="342900" indent="-342900">
              <a:buFont typeface="Arial" charset="0"/>
              <a:buChar char="•"/>
              <a:defRPr/>
            </a:pPr>
            <a:r>
              <a:rPr lang="en-US" sz="2400" dirty="0">
                <a:solidFill>
                  <a:srgbClr val="C00000"/>
                </a:solidFill>
                <a:latin typeface="Candara" charset="0"/>
                <a:ea typeface="Candara" charset="0"/>
                <a:cs typeface="Candara" charset="0"/>
              </a:rPr>
              <a:t>History of violent trauma</a:t>
            </a:r>
          </a:p>
          <a:p>
            <a:pPr marL="342900" indent="-342900">
              <a:buFont typeface="Arial" charset="0"/>
              <a:buChar char="•"/>
              <a:defRPr/>
            </a:pPr>
            <a:r>
              <a:rPr lang="en-US" sz="2400" dirty="0">
                <a:solidFill>
                  <a:srgbClr val="C00000"/>
                </a:solidFill>
                <a:latin typeface="Candara" charset="0"/>
                <a:ea typeface="Candara" charset="0"/>
                <a:cs typeface="Candara" charset="0"/>
              </a:rPr>
              <a:t>Constant progressive, non mechanical pain (no relief with bed rest)</a:t>
            </a:r>
          </a:p>
          <a:p>
            <a:pPr marL="342900" indent="-342900">
              <a:buFont typeface="Arial" charset="0"/>
              <a:buChar char="•"/>
              <a:defRPr/>
            </a:pPr>
            <a:r>
              <a:rPr lang="en-US" sz="2400" dirty="0">
                <a:solidFill>
                  <a:srgbClr val="C00000"/>
                </a:solidFill>
                <a:latin typeface="Candara" charset="0"/>
                <a:ea typeface="Candara" charset="0"/>
                <a:cs typeface="Candara" charset="0"/>
              </a:rPr>
              <a:t>Past medical history of malignant tumors</a:t>
            </a:r>
          </a:p>
          <a:p>
            <a:pPr marL="342900" indent="-342900">
              <a:buFont typeface="Arial" charset="0"/>
              <a:buChar char="•"/>
              <a:defRPr/>
            </a:pPr>
            <a:r>
              <a:rPr lang="en-US" sz="2400" dirty="0">
                <a:solidFill>
                  <a:srgbClr val="C00000"/>
                </a:solidFill>
                <a:latin typeface="Candara" charset="0"/>
                <a:ea typeface="Candara" charset="0"/>
                <a:cs typeface="Candara" charset="0"/>
              </a:rPr>
              <a:t>Prolonged use of corticosteroids</a:t>
            </a:r>
          </a:p>
          <a:p>
            <a:pPr marL="342900" indent="-342900">
              <a:buFont typeface="Arial" charset="0"/>
              <a:buChar char="•"/>
              <a:defRPr/>
            </a:pPr>
            <a:r>
              <a:rPr lang="en-US" sz="2400" dirty="0">
                <a:solidFill>
                  <a:srgbClr val="C00000"/>
                </a:solidFill>
                <a:latin typeface="Candara" charset="0"/>
                <a:ea typeface="Candara" charset="0"/>
                <a:cs typeface="Candara" charset="0"/>
              </a:rPr>
              <a:t>Drug abuse, immunosuppression, HIV</a:t>
            </a:r>
          </a:p>
          <a:p>
            <a:pPr marL="342900" indent="-342900">
              <a:buFont typeface="Arial" charset="0"/>
              <a:buChar char="•"/>
              <a:defRPr/>
            </a:pPr>
            <a:r>
              <a:rPr lang="en-US" sz="2400" dirty="0">
                <a:solidFill>
                  <a:srgbClr val="C00000"/>
                </a:solidFill>
                <a:latin typeface="Candara" charset="0"/>
                <a:ea typeface="Candara" charset="0"/>
                <a:cs typeface="Candara" charset="0"/>
              </a:rPr>
              <a:t>Systematically unwell</a:t>
            </a:r>
          </a:p>
          <a:p>
            <a:pPr marL="342900" indent="-342900">
              <a:buFont typeface="Arial" charset="0"/>
              <a:buChar char="•"/>
              <a:defRPr/>
            </a:pPr>
            <a:r>
              <a:rPr lang="en-US" sz="2400" dirty="0" smtClean="0">
                <a:solidFill>
                  <a:srgbClr val="C00000"/>
                </a:solidFill>
                <a:latin typeface="Candara" charset="0"/>
                <a:ea typeface="Candara" charset="0"/>
                <a:cs typeface="Candara" charset="0"/>
              </a:rPr>
              <a:t>Neurological </a:t>
            </a:r>
            <a:r>
              <a:rPr lang="en-US" sz="2400" dirty="0">
                <a:solidFill>
                  <a:srgbClr val="C00000"/>
                </a:solidFill>
                <a:latin typeface="Candara" charset="0"/>
                <a:ea typeface="Candara" charset="0"/>
                <a:cs typeface="Candara" charset="0"/>
              </a:rPr>
              <a:t>symptoms (including cauda equine syndrome</a:t>
            </a:r>
            <a:r>
              <a:rPr lang="en-US" sz="2400" dirty="0" smtClean="0">
                <a:solidFill>
                  <a:srgbClr val="C00000"/>
                </a:solidFill>
                <a:latin typeface="Candara" charset="0"/>
                <a:ea typeface="Candara" charset="0"/>
                <a:cs typeface="Candara" charset="0"/>
              </a:rPr>
              <a:t>)</a:t>
            </a:r>
            <a:endParaRPr lang="en-US" sz="2400" dirty="0">
              <a:solidFill>
                <a:srgbClr val="C00000"/>
              </a:solidFill>
              <a:latin typeface="Candara" charset="0"/>
              <a:ea typeface="Candara" charset="0"/>
              <a:cs typeface="Candara" charset="0"/>
            </a:endParaRPr>
          </a:p>
          <a:p>
            <a:pPr marL="342900" indent="-342900">
              <a:buFont typeface="Arial" charset="0"/>
              <a:buChar char="•"/>
              <a:defRPr/>
            </a:pPr>
            <a:endParaRPr lang="en-US" sz="2400" b="1" dirty="0">
              <a:solidFill>
                <a:srgbClr val="C00000"/>
              </a:solidFill>
              <a:latin typeface="Times" charset="0"/>
              <a:ea typeface="Times" charset="0"/>
              <a:cs typeface="Times" charset="0"/>
            </a:endParaRPr>
          </a:p>
          <a:p>
            <a:pPr marL="342900" indent="-342900">
              <a:buFont typeface="Arial" charset="0"/>
              <a:buChar char="•"/>
              <a:defRPr/>
            </a:pPr>
            <a:endParaRPr lang="en-US" sz="2400" b="1" dirty="0">
              <a:solidFill>
                <a:srgbClr val="C00000"/>
              </a:solidFill>
              <a:latin typeface="Times" charset="0"/>
              <a:ea typeface="Times" charset="0"/>
              <a:cs typeface="Times" charset="0"/>
            </a:endParaRPr>
          </a:p>
          <a:p>
            <a:pPr marL="342900" indent="-342900">
              <a:buFont typeface="Arial" charset="0"/>
              <a:buChar char="•"/>
              <a:defRPr/>
            </a:pPr>
            <a:endParaRPr lang="en-US" sz="2400" b="1" dirty="0">
              <a:solidFill>
                <a:srgbClr val="C00000"/>
              </a:solidFill>
              <a:latin typeface="Times" charset="0"/>
              <a:ea typeface="Times" charset="0"/>
              <a:cs typeface="Times" charset="0"/>
            </a:endParaRPr>
          </a:p>
        </p:txBody>
      </p:sp>
      <p:pic>
        <p:nvPicPr>
          <p:cNvPr id="1026" name="Picture 2" descr="elated image"/>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761" t="2835" r="8408" b="10109"/>
          <a:stretch/>
        </p:blipFill>
        <p:spPr bwMode="auto">
          <a:xfrm>
            <a:off x="9469677" y="3842482"/>
            <a:ext cx="2522115" cy="268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953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1329" y="1587649"/>
            <a:ext cx="11053483" cy="4772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andara" charset="0"/>
                <a:ea typeface="Candara" charset="0"/>
                <a:cs typeface="Candara" charset="0"/>
              </a:rPr>
              <a:t>A 30-year-old male presents to his family doctor with a six-month </a:t>
            </a:r>
            <a:r>
              <a:rPr lang="en-US" sz="2800" dirty="0" smtClean="0">
                <a:latin typeface="Candara" charset="0"/>
                <a:ea typeface="Candara" charset="0"/>
                <a:cs typeface="Candara" charset="0"/>
              </a:rPr>
              <a:t>history </a:t>
            </a:r>
            <a:r>
              <a:rPr lang="en-US" sz="2800" dirty="0">
                <a:latin typeface="Candara" charset="0"/>
                <a:ea typeface="Candara" charset="0"/>
                <a:cs typeface="Candara" charset="0"/>
              </a:rPr>
              <a:t>of back pain. Currently, the pain is in the midline lower back and radiates into the buttock region bilaterally. He reports it is aggravated by his daily activities and also awakens him frequently at night. On direct questioning, he admits to being very stiff </a:t>
            </a:r>
            <a:r>
              <a:rPr lang="en-US" sz="2800" dirty="0" smtClean="0">
                <a:latin typeface="Candara" charset="0"/>
                <a:ea typeface="Candara" charset="0"/>
                <a:cs typeface="Candara" charset="0"/>
              </a:rPr>
              <a:t>in </a:t>
            </a:r>
            <a:r>
              <a:rPr lang="en-US" sz="2800" dirty="0">
                <a:latin typeface="Candara" charset="0"/>
                <a:ea typeface="Candara" charset="0"/>
                <a:cs typeface="Candara" charset="0"/>
              </a:rPr>
              <a:t>the morning and somewhat less after doing his </a:t>
            </a:r>
            <a:r>
              <a:rPr lang="en-US" sz="2800" dirty="0" smtClean="0">
                <a:latin typeface="Candara" charset="0"/>
                <a:ea typeface="Candara" charset="0"/>
                <a:cs typeface="Candara" charset="0"/>
              </a:rPr>
              <a:t>exercises. </a:t>
            </a:r>
          </a:p>
          <a:p>
            <a:pPr algn="ctr"/>
            <a:r>
              <a:rPr lang="en-US" sz="2800" dirty="0" smtClean="0">
                <a:latin typeface="Candara" charset="0"/>
                <a:ea typeface="Candara" charset="0"/>
                <a:cs typeface="Candara" charset="0"/>
              </a:rPr>
              <a:t>He </a:t>
            </a:r>
            <a:r>
              <a:rPr lang="en-US" sz="2800" dirty="0">
                <a:latin typeface="Candara" charset="0"/>
                <a:ea typeface="Candara" charset="0"/>
                <a:cs typeface="Candara" charset="0"/>
              </a:rPr>
              <a:t>recalls stopping some of his sports activities in high school due to persistent hip pain that subsequently resolved. </a:t>
            </a:r>
          </a:p>
          <a:p>
            <a:pPr algn="ctr"/>
            <a:endParaRPr lang="en-US" sz="2800" b="1" dirty="0">
              <a:latin typeface="Candara" charset="0"/>
              <a:ea typeface="Candara" charset="0"/>
              <a:cs typeface="Candara" charset="0"/>
            </a:endParaRPr>
          </a:p>
        </p:txBody>
      </p:sp>
      <p:sp>
        <p:nvSpPr>
          <p:cNvPr id="4" name="Rectangle 3"/>
          <p:cNvSpPr/>
          <p:nvPr/>
        </p:nvSpPr>
        <p:spPr>
          <a:xfrm>
            <a:off x="2054711" y="299886"/>
            <a:ext cx="721076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50000"/>
                  </a:schemeClr>
                </a:solidFill>
                <a:latin typeface="Times" charset="0"/>
                <a:ea typeface="Times" charset="0"/>
                <a:cs typeface="Times" charset="0"/>
              </a:rPr>
              <a:t>Case Scenario </a:t>
            </a:r>
            <a:endParaRPr lang="en-US" sz="2000" dirty="0"/>
          </a:p>
        </p:txBody>
      </p:sp>
      <p:pic>
        <p:nvPicPr>
          <p:cNvPr id="5" name="Picture 2" desc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3638" y="121920"/>
            <a:ext cx="1290181" cy="127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96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798" y="1680639"/>
            <a:ext cx="4815840" cy="18019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charset="2"/>
              <a:buChar char="§"/>
            </a:pPr>
            <a:r>
              <a:rPr lang="en-US" sz="2400" dirty="0" smtClean="0">
                <a:solidFill>
                  <a:schemeClr val="accent1">
                    <a:lumMod val="50000"/>
                  </a:schemeClr>
                </a:solidFill>
                <a:latin typeface="Candara" charset="0"/>
                <a:ea typeface="Candara" charset="0"/>
                <a:cs typeface="Candara" charset="0"/>
              </a:rPr>
              <a:t>Sacroiliac </a:t>
            </a:r>
            <a:r>
              <a:rPr lang="en-US" sz="2400" dirty="0">
                <a:solidFill>
                  <a:schemeClr val="accent1">
                    <a:lumMod val="50000"/>
                  </a:schemeClr>
                </a:solidFill>
                <a:latin typeface="Candara" charset="0"/>
                <a:ea typeface="Candara" charset="0"/>
                <a:cs typeface="Candara" charset="0"/>
              </a:rPr>
              <a:t>joint </a:t>
            </a:r>
            <a:r>
              <a:rPr lang="en-US" sz="2400" dirty="0" smtClean="0">
                <a:solidFill>
                  <a:schemeClr val="accent1">
                    <a:lumMod val="50000"/>
                  </a:schemeClr>
                </a:solidFill>
                <a:latin typeface="Candara" charset="0"/>
                <a:ea typeface="Candara" charset="0"/>
                <a:cs typeface="Candara" charset="0"/>
              </a:rPr>
              <a:t>tenderness.</a:t>
            </a:r>
          </a:p>
          <a:p>
            <a:pPr marL="457200" indent="-457200">
              <a:lnSpc>
                <a:spcPct val="150000"/>
              </a:lnSpc>
              <a:buFont typeface="Wingdings" charset="2"/>
              <a:buChar char="§"/>
            </a:pPr>
            <a:r>
              <a:rPr lang="en-US" sz="2400" dirty="0" err="1" smtClean="0">
                <a:solidFill>
                  <a:schemeClr val="accent1">
                    <a:lumMod val="50000"/>
                  </a:schemeClr>
                </a:solidFill>
                <a:latin typeface="Candara" charset="0"/>
                <a:ea typeface="Candara" charset="0"/>
                <a:cs typeface="Candara" charset="0"/>
              </a:rPr>
              <a:t>Schober’s</a:t>
            </a:r>
            <a:r>
              <a:rPr lang="en-US" sz="2400" dirty="0" smtClean="0">
                <a:solidFill>
                  <a:schemeClr val="accent1">
                    <a:lumMod val="50000"/>
                  </a:schemeClr>
                </a:solidFill>
                <a:latin typeface="Candara" charset="0"/>
                <a:ea typeface="Candara" charset="0"/>
                <a:cs typeface="Candara" charset="0"/>
              </a:rPr>
              <a:t> </a:t>
            </a:r>
            <a:r>
              <a:rPr lang="en-US" sz="2400" dirty="0">
                <a:solidFill>
                  <a:schemeClr val="accent1">
                    <a:lumMod val="50000"/>
                  </a:schemeClr>
                </a:solidFill>
                <a:latin typeface="Candara" charset="0"/>
                <a:ea typeface="Candara" charset="0"/>
                <a:cs typeface="Candara" charset="0"/>
              </a:rPr>
              <a:t>test reveals </a:t>
            </a:r>
            <a:r>
              <a:rPr lang="en-US" sz="2400" dirty="0" smtClean="0">
                <a:solidFill>
                  <a:schemeClr val="accent1">
                    <a:lumMod val="50000"/>
                  </a:schemeClr>
                </a:solidFill>
                <a:latin typeface="Candara" charset="0"/>
                <a:ea typeface="Candara" charset="0"/>
                <a:cs typeface="Candara" charset="0"/>
              </a:rPr>
              <a:t>limited lumbar </a:t>
            </a:r>
            <a:r>
              <a:rPr lang="en-US" sz="2400" dirty="0">
                <a:solidFill>
                  <a:schemeClr val="accent1">
                    <a:lumMod val="50000"/>
                  </a:schemeClr>
                </a:solidFill>
                <a:latin typeface="Candara" charset="0"/>
                <a:ea typeface="Candara" charset="0"/>
                <a:cs typeface="Candara" charset="0"/>
              </a:rPr>
              <a:t>flexion </a:t>
            </a:r>
          </a:p>
          <a:p>
            <a:pPr algn="ctr">
              <a:lnSpc>
                <a:spcPct val="150000"/>
              </a:lnSpc>
            </a:pPr>
            <a:endParaRPr lang="en-US" sz="2400" b="1" dirty="0" smtClean="0">
              <a:solidFill>
                <a:schemeClr val="tx2"/>
              </a:solidFill>
              <a:latin typeface="Times" charset="0"/>
              <a:ea typeface="Times" charset="0"/>
              <a:cs typeface="Times" charset="0"/>
            </a:endParaRPr>
          </a:p>
        </p:txBody>
      </p:sp>
      <p:sp>
        <p:nvSpPr>
          <p:cNvPr id="4" name="TextBox 3"/>
          <p:cNvSpPr txBox="1"/>
          <p:nvPr/>
        </p:nvSpPr>
        <p:spPr>
          <a:xfrm>
            <a:off x="549536" y="329362"/>
            <a:ext cx="4464423" cy="769441"/>
          </a:xfrm>
          <a:prstGeom prst="rect">
            <a:avLst/>
          </a:prstGeom>
          <a:solidFill>
            <a:srgbClr val="C9E1D5"/>
          </a:solidFill>
        </p:spPr>
        <p:txBody>
          <a:bodyPr wrap="square" rtlCol="0">
            <a:spAutoFit/>
          </a:bodyPr>
          <a:lstStyle/>
          <a:p>
            <a:pPr algn="ctr"/>
            <a:r>
              <a:rPr lang="en-US" sz="4400" b="1" dirty="0">
                <a:solidFill>
                  <a:schemeClr val="tx2"/>
                </a:solidFill>
                <a:latin typeface="Candara" charset="0"/>
                <a:ea typeface="Candara" charset="0"/>
                <a:cs typeface="Candara" charset="0"/>
              </a:rPr>
              <a:t>Examination</a:t>
            </a:r>
            <a:endParaRPr lang="en-US" sz="4400" dirty="0">
              <a:latin typeface="Candara" charset="0"/>
              <a:ea typeface="Candara" charset="0"/>
              <a:cs typeface="Candara" charset="0"/>
            </a:endParaRPr>
          </a:p>
        </p:txBody>
      </p:sp>
      <p:pic>
        <p:nvPicPr>
          <p:cNvPr id="8194" name="Picture 2" descr="mage result for Schober’s test"/>
          <p:cNvPicPr>
            <a:picLocks noChangeAspect="1" noChangeArrowheads="1"/>
          </p:cNvPicPr>
          <p:nvPr/>
        </p:nvPicPr>
        <p:blipFill>
          <a:blip r:embed="rId3">
            <a:clrChange>
              <a:clrFrom>
                <a:srgbClr val="FFFCFF"/>
              </a:clrFrom>
              <a:clrTo>
                <a:srgbClr val="FFFCFF">
                  <a:alpha val="0"/>
                </a:srgbClr>
              </a:clrTo>
            </a:clrChange>
            <a:extLst>
              <a:ext uri="{28A0092B-C50C-407E-A947-70E740481C1C}">
                <a14:useLocalDpi xmlns:a14="http://schemas.microsoft.com/office/drawing/2010/main" val="0"/>
              </a:ext>
            </a:extLst>
          </a:blip>
          <a:srcRect/>
          <a:stretch>
            <a:fillRect/>
          </a:stretch>
        </p:blipFill>
        <p:spPr bwMode="auto">
          <a:xfrm>
            <a:off x="708097" y="3860696"/>
            <a:ext cx="3548591" cy="2256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15248" y="329362"/>
            <a:ext cx="4464423" cy="769441"/>
          </a:xfrm>
          <a:prstGeom prst="rect">
            <a:avLst/>
          </a:prstGeom>
          <a:solidFill>
            <a:srgbClr val="C9E1D5"/>
          </a:solidFill>
        </p:spPr>
        <p:txBody>
          <a:bodyPr wrap="square" rtlCol="0">
            <a:spAutoFit/>
          </a:bodyPr>
          <a:lstStyle/>
          <a:p>
            <a:pPr algn="ctr"/>
            <a:r>
              <a:rPr lang="en-US" sz="4400" b="1" dirty="0">
                <a:solidFill>
                  <a:schemeClr val="tx2"/>
                </a:solidFill>
                <a:latin typeface="Candara" charset="0"/>
                <a:ea typeface="Candara" charset="0"/>
                <a:cs typeface="Candara" charset="0"/>
              </a:rPr>
              <a:t>Investigation</a:t>
            </a:r>
          </a:p>
        </p:txBody>
      </p:sp>
      <p:sp>
        <p:nvSpPr>
          <p:cNvPr id="7" name="Rectangle 6"/>
          <p:cNvSpPr/>
          <p:nvPr/>
        </p:nvSpPr>
        <p:spPr>
          <a:xfrm>
            <a:off x="6327089" y="1261240"/>
            <a:ext cx="5864911" cy="209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Wingdings" charset="2"/>
              <a:buChar char="§"/>
            </a:pPr>
            <a:r>
              <a:rPr lang="en-US" sz="2400" dirty="0">
                <a:solidFill>
                  <a:schemeClr val="accent1">
                    <a:lumMod val="50000"/>
                  </a:schemeClr>
                </a:solidFill>
                <a:latin typeface="Candara" charset="0"/>
                <a:ea typeface="Candara" charset="0"/>
                <a:cs typeface="Candara" charset="0"/>
              </a:rPr>
              <a:t>X-ray ( loss of joint space and sclerosis at sacroiliac joint) </a:t>
            </a:r>
          </a:p>
          <a:p>
            <a:pPr marL="342900" indent="-342900">
              <a:buFont typeface="Wingdings" charset="2"/>
              <a:buChar char="§"/>
            </a:pPr>
            <a:r>
              <a:rPr lang="en-US" sz="2400" dirty="0">
                <a:solidFill>
                  <a:schemeClr val="accent1">
                    <a:lumMod val="50000"/>
                  </a:schemeClr>
                </a:solidFill>
                <a:latin typeface="Candara" charset="0"/>
                <a:ea typeface="Candara" charset="0"/>
                <a:cs typeface="Candara" charset="0"/>
              </a:rPr>
              <a:t>ESR elevation.</a:t>
            </a:r>
          </a:p>
          <a:p>
            <a:pPr marL="342900" indent="-342900">
              <a:buFont typeface="Wingdings" charset="2"/>
              <a:buChar char="§"/>
            </a:pPr>
            <a:r>
              <a:rPr lang="en-US" sz="2400" dirty="0">
                <a:solidFill>
                  <a:schemeClr val="accent1">
                    <a:lumMod val="50000"/>
                  </a:schemeClr>
                </a:solidFill>
                <a:latin typeface="Candara" charset="0"/>
                <a:ea typeface="Candara" charset="0"/>
                <a:cs typeface="Candara" charset="0"/>
              </a:rPr>
              <a:t>HLA B27 antigen +</a:t>
            </a:r>
            <a:r>
              <a:rPr lang="en-US" sz="2400" dirty="0" err="1">
                <a:solidFill>
                  <a:schemeClr val="accent1">
                    <a:lumMod val="50000"/>
                  </a:schemeClr>
                </a:solidFill>
                <a:latin typeface="Candara" charset="0"/>
                <a:ea typeface="Candara" charset="0"/>
                <a:cs typeface="Candara" charset="0"/>
              </a:rPr>
              <a:t>ve</a:t>
            </a:r>
            <a:r>
              <a:rPr lang="en-US" sz="2400" dirty="0">
                <a:solidFill>
                  <a:schemeClr val="accent1">
                    <a:lumMod val="50000"/>
                  </a:schemeClr>
                </a:solidFill>
                <a:latin typeface="Candara" charset="0"/>
                <a:ea typeface="Candara" charset="0"/>
                <a:cs typeface="Candara" charset="0"/>
              </a:rPr>
              <a:t> </a:t>
            </a:r>
            <a:r>
              <a:rPr lang="en-US" sz="2800" b="1" dirty="0" smtClean="0">
                <a:solidFill>
                  <a:schemeClr val="accent4">
                    <a:lumMod val="75000"/>
                  </a:schemeClr>
                </a:solidFill>
                <a:latin typeface="Times" charset="0"/>
                <a:ea typeface="Times" charset="0"/>
                <a:cs typeface="Times" charset="0"/>
              </a:rPr>
              <a:t> </a:t>
            </a:r>
            <a:endParaRPr lang="en-US" b="1" dirty="0">
              <a:solidFill>
                <a:schemeClr val="accent4">
                  <a:lumMod val="75000"/>
                </a:schemeClr>
              </a:solidFill>
              <a:latin typeface="Times" charset="0"/>
              <a:ea typeface="Times" charset="0"/>
              <a:cs typeface="Times" charset="0"/>
            </a:endParaRPr>
          </a:p>
        </p:txBody>
      </p:sp>
      <p:pic>
        <p:nvPicPr>
          <p:cNvPr id="8196" name="Picture 4" descr="mage result for ankylosing spondylitis radiolo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752" y="3860696"/>
            <a:ext cx="3252826" cy="282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46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blinds(horizontal)">
                                      <p:cBhvr>
                                        <p:cTn id="15" dur="5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196"/>
                                        </p:tgtEl>
                                        <p:attrNameLst>
                                          <p:attrName>style.visibility</p:attrName>
                                        </p:attrNameLst>
                                      </p:cBhvr>
                                      <p:to>
                                        <p:strVal val="visible"/>
                                      </p:to>
                                    </p:set>
                                    <p:animEffect transition="in" filter="blinds(horizontal)">
                                      <p:cBhvr>
                                        <p:cTn id="28"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31479" y="416528"/>
            <a:ext cx="3608550" cy="955072"/>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4600" dirty="0" smtClean="0">
                <a:solidFill>
                  <a:schemeClr val="accent4">
                    <a:lumMod val="75000"/>
                  </a:schemeClr>
                </a:solidFill>
                <a:latin typeface="Times" charset="0"/>
                <a:ea typeface="Times" charset="0"/>
                <a:cs typeface="Times" charset="0"/>
              </a:rPr>
              <a:t>DDX</a:t>
            </a:r>
            <a:endParaRPr lang="en-US" sz="4600" dirty="0">
              <a:solidFill>
                <a:schemeClr val="accent4">
                  <a:lumMod val="75000"/>
                </a:schemeClr>
              </a:solidFill>
              <a:latin typeface="Times" charset="0"/>
              <a:ea typeface="Times" charset="0"/>
              <a:cs typeface="Times" charset="0"/>
            </a:endParaRPr>
          </a:p>
        </p:txBody>
      </p:sp>
      <p:sp>
        <p:nvSpPr>
          <p:cNvPr id="3" name="Content Placeholder 2"/>
          <p:cNvSpPr txBox="1">
            <a:spLocks/>
          </p:cNvSpPr>
          <p:nvPr/>
        </p:nvSpPr>
        <p:spPr>
          <a:xfrm>
            <a:off x="331479" y="2387335"/>
            <a:ext cx="5108028" cy="3367079"/>
          </a:xfrm>
          <a:prstGeom prst="rect">
            <a:avLst/>
          </a:prstGeom>
          <a:solidFill>
            <a:srgbClr val="C5AF98"/>
          </a:solidFill>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50000"/>
              </a:lnSpc>
              <a:buFont typeface="Wingdings" charset="2"/>
              <a:buChar char="§"/>
            </a:pPr>
            <a:r>
              <a:rPr lang="en-US" sz="2600" dirty="0" smtClean="0">
                <a:solidFill>
                  <a:schemeClr val="accent5">
                    <a:lumMod val="75000"/>
                  </a:schemeClr>
                </a:solidFill>
                <a:latin typeface="Candara" charset="0"/>
                <a:ea typeface="Candara" charset="0"/>
                <a:cs typeface="Candara" charset="0"/>
              </a:rPr>
              <a:t>Ankylosing spondylitis (AS)</a:t>
            </a:r>
          </a:p>
          <a:p>
            <a:pPr>
              <a:lnSpc>
                <a:spcPct val="150000"/>
              </a:lnSpc>
              <a:buFont typeface="Wingdings" charset="2"/>
              <a:buChar char="§"/>
            </a:pPr>
            <a:r>
              <a:rPr lang="en-US" sz="2600" dirty="0" smtClean="0">
                <a:solidFill>
                  <a:schemeClr val="accent5">
                    <a:lumMod val="75000"/>
                  </a:schemeClr>
                </a:solidFill>
                <a:latin typeface="Candara" charset="0"/>
                <a:ea typeface="Candara" charset="0"/>
                <a:cs typeface="Candara" charset="0"/>
              </a:rPr>
              <a:t>Septic </a:t>
            </a:r>
            <a:r>
              <a:rPr lang="en-US" sz="2600" dirty="0" err="1" smtClean="0">
                <a:solidFill>
                  <a:schemeClr val="accent5">
                    <a:lumMod val="75000"/>
                  </a:schemeClr>
                </a:solidFill>
                <a:latin typeface="Candara" charset="0"/>
                <a:ea typeface="Candara" charset="0"/>
                <a:cs typeface="Candara" charset="0"/>
              </a:rPr>
              <a:t>sacroiliitis</a:t>
            </a:r>
            <a:r>
              <a:rPr lang="en-US" sz="2600" dirty="0" smtClean="0">
                <a:solidFill>
                  <a:schemeClr val="accent5">
                    <a:lumMod val="75000"/>
                  </a:schemeClr>
                </a:solidFill>
                <a:latin typeface="Candara" charset="0"/>
                <a:ea typeface="Candara" charset="0"/>
                <a:cs typeface="Candara" charset="0"/>
              </a:rPr>
              <a:t>. </a:t>
            </a:r>
          </a:p>
          <a:p>
            <a:pPr>
              <a:lnSpc>
                <a:spcPct val="150000"/>
              </a:lnSpc>
              <a:buFont typeface="Wingdings" charset="2"/>
              <a:buChar char="§"/>
            </a:pPr>
            <a:r>
              <a:rPr lang="en-US" sz="2600" dirty="0" smtClean="0">
                <a:solidFill>
                  <a:schemeClr val="accent5">
                    <a:lumMod val="75000"/>
                  </a:schemeClr>
                </a:solidFill>
                <a:latin typeface="Candara" charset="0"/>
                <a:ea typeface="Candara" charset="0"/>
                <a:cs typeface="Candara" charset="0"/>
              </a:rPr>
              <a:t>Osteoid osteoma.  </a:t>
            </a:r>
          </a:p>
          <a:p>
            <a:pPr>
              <a:lnSpc>
                <a:spcPct val="150000"/>
              </a:lnSpc>
              <a:buFont typeface="Wingdings" charset="2"/>
              <a:buChar char="§"/>
            </a:pPr>
            <a:r>
              <a:rPr lang="en-US" sz="2600" dirty="0" smtClean="0">
                <a:solidFill>
                  <a:schemeClr val="accent5">
                    <a:lumMod val="75000"/>
                  </a:schemeClr>
                </a:solidFill>
                <a:latin typeface="Candara" charset="0"/>
                <a:ea typeface="Candara" charset="0"/>
                <a:cs typeface="Candara" charset="0"/>
              </a:rPr>
              <a:t>Spondylolisthesis.</a:t>
            </a:r>
          </a:p>
          <a:p>
            <a:pPr>
              <a:lnSpc>
                <a:spcPct val="150000"/>
              </a:lnSpc>
              <a:buFont typeface="Wingdings" charset="2"/>
              <a:buChar char="§"/>
            </a:pPr>
            <a:endParaRPr lang="en-US" sz="2600" dirty="0">
              <a:solidFill>
                <a:schemeClr val="accent5">
                  <a:lumMod val="75000"/>
                </a:schemeClr>
              </a:solidFill>
              <a:latin typeface="Candara" charset="0"/>
              <a:ea typeface="Candara" charset="0"/>
              <a:cs typeface="Candara" charset="0"/>
            </a:endParaRPr>
          </a:p>
        </p:txBody>
      </p:sp>
      <p:sp>
        <p:nvSpPr>
          <p:cNvPr id="4" name="Title 1"/>
          <p:cNvSpPr txBox="1">
            <a:spLocks/>
          </p:cNvSpPr>
          <p:nvPr/>
        </p:nvSpPr>
        <p:spPr>
          <a:xfrm>
            <a:off x="5892799" y="274638"/>
            <a:ext cx="6163733" cy="545169"/>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571500" indent="-571500">
              <a:buFont typeface="Wingdings" charset="2"/>
              <a:buChar char="ü"/>
            </a:pPr>
            <a:r>
              <a:rPr lang="en-US" sz="3600" dirty="0" smtClean="0">
                <a:solidFill>
                  <a:schemeClr val="accent4">
                    <a:lumMod val="75000"/>
                  </a:schemeClr>
                </a:solidFill>
                <a:latin typeface="Times" charset="0"/>
                <a:ea typeface="Times" charset="0"/>
                <a:cs typeface="Times" charset="0"/>
              </a:rPr>
              <a:t>Ankylosing spondylitis</a:t>
            </a:r>
            <a:endParaRPr lang="en-US" sz="3600" dirty="0">
              <a:solidFill>
                <a:schemeClr val="accent4">
                  <a:lumMod val="75000"/>
                </a:schemeClr>
              </a:solidFill>
              <a:latin typeface="Times" charset="0"/>
              <a:ea typeface="Times" charset="0"/>
              <a:cs typeface="Times" charset="0"/>
            </a:endParaRPr>
          </a:p>
        </p:txBody>
      </p:sp>
      <p:sp>
        <p:nvSpPr>
          <p:cNvPr id="5" name="Rectangle 4"/>
          <p:cNvSpPr/>
          <p:nvPr/>
        </p:nvSpPr>
        <p:spPr>
          <a:xfrm>
            <a:off x="6621517" y="1544639"/>
            <a:ext cx="5045550" cy="4887692"/>
          </a:xfrm>
          <a:prstGeom prst="rect">
            <a:avLst/>
          </a:prstGeom>
          <a:solidFill>
            <a:srgbClr val="C9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2">
                    <a:lumMod val="75000"/>
                  </a:schemeClr>
                </a:solidFill>
                <a:latin typeface="Candara" charset="0"/>
                <a:ea typeface="Candara" charset="0"/>
                <a:cs typeface="Candara" charset="0"/>
              </a:rPr>
              <a:t>It is a chronic inflammatory disorder of the axial skeleton, most often </a:t>
            </a:r>
            <a:r>
              <a:rPr lang="en-US" sz="2400" dirty="0" smtClean="0">
                <a:solidFill>
                  <a:schemeClr val="tx2">
                    <a:lumMod val="75000"/>
                  </a:schemeClr>
                </a:solidFill>
                <a:latin typeface="Candara" charset="0"/>
                <a:ea typeface="Candara" charset="0"/>
                <a:cs typeface="Candara" charset="0"/>
              </a:rPr>
              <a:t>affect young </a:t>
            </a:r>
            <a:r>
              <a:rPr lang="en-US" sz="2400" dirty="0">
                <a:solidFill>
                  <a:schemeClr val="tx2">
                    <a:lumMod val="75000"/>
                  </a:schemeClr>
                </a:solidFill>
                <a:latin typeface="Candara" charset="0"/>
                <a:ea typeface="Candara" charset="0"/>
                <a:cs typeface="Candara" charset="0"/>
              </a:rPr>
              <a:t>adult males. </a:t>
            </a:r>
          </a:p>
          <a:p>
            <a:pPr algn="ctr">
              <a:lnSpc>
                <a:spcPct val="150000"/>
              </a:lnSpc>
            </a:pPr>
            <a:r>
              <a:rPr lang="en-US" sz="2400" dirty="0" err="1">
                <a:solidFill>
                  <a:schemeClr val="tx2">
                    <a:lumMod val="75000"/>
                  </a:schemeClr>
                </a:solidFill>
                <a:latin typeface="Candara" charset="0"/>
                <a:ea typeface="Candara" charset="0"/>
                <a:cs typeface="Candara" charset="0"/>
              </a:rPr>
              <a:t>Sacroiliitis</a:t>
            </a:r>
            <a:r>
              <a:rPr lang="en-US" sz="2400" dirty="0">
                <a:solidFill>
                  <a:schemeClr val="tx2">
                    <a:lumMod val="75000"/>
                  </a:schemeClr>
                </a:solidFill>
                <a:latin typeface="Candara" charset="0"/>
                <a:ea typeface="Candara" charset="0"/>
                <a:cs typeface="Candara" charset="0"/>
              </a:rPr>
              <a:t> is the hallmark of the disorder. Ankylosing spondylitis can be associated with inflammatory bowel disease (Crohn’s and colitis) and anterior uveitis </a:t>
            </a:r>
          </a:p>
          <a:p>
            <a:pPr algn="ctr">
              <a:lnSpc>
                <a:spcPct val="150000"/>
              </a:lnSpc>
            </a:pPr>
            <a:endParaRPr lang="en-US" dirty="0">
              <a:latin typeface="Candara" charset="0"/>
              <a:ea typeface="Candara" charset="0"/>
              <a:cs typeface="Candara" charset="0"/>
            </a:endParaRPr>
          </a:p>
        </p:txBody>
      </p:sp>
      <p:pic>
        <p:nvPicPr>
          <p:cNvPr id="10246" name="Picture 6" descr="mage result for think clipar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8755" y="0"/>
            <a:ext cx="3053089" cy="2226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13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linds(horizontal)">
                                      <p:cBhvr>
                                        <p:cTn id="10" dur="500"/>
                                        <p:tgtEl>
                                          <p:spTgt spid="1024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1641" y="460701"/>
            <a:ext cx="4515361" cy="830997"/>
          </a:xfrm>
          <a:prstGeom prst="rect">
            <a:avLst/>
          </a:prstGeom>
          <a:noFill/>
        </p:spPr>
        <p:txBody>
          <a:bodyPr wrap="square" rtlCol="0">
            <a:spAutoFit/>
          </a:bodyPr>
          <a:lstStyle/>
          <a:p>
            <a:pPr algn="ctr"/>
            <a:r>
              <a:rPr lang="en-US" sz="4800" b="1" cap="all" spc="200" dirty="0">
                <a:solidFill>
                  <a:schemeClr val="accent2">
                    <a:lumMod val="50000"/>
                  </a:schemeClr>
                </a:solidFill>
                <a:latin typeface="Candara" charset="0"/>
                <a:ea typeface="Candara" charset="0"/>
                <a:cs typeface="Candara" charset="0"/>
              </a:rPr>
              <a:t>Treatment</a:t>
            </a:r>
            <a:r>
              <a:rPr lang="en-US" sz="2800" dirty="0">
                <a:latin typeface="Candara"/>
                <a:cs typeface="Candara"/>
              </a:rPr>
              <a:t> </a:t>
            </a:r>
            <a:endParaRPr lang="en-US" sz="2000" dirty="0"/>
          </a:p>
        </p:txBody>
      </p:sp>
      <p:sp>
        <p:nvSpPr>
          <p:cNvPr id="3" name="Content Placeholder 2"/>
          <p:cNvSpPr txBox="1">
            <a:spLocks/>
          </p:cNvSpPr>
          <p:nvPr/>
        </p:nvSpPr>
        <p:spPr>
          <a:xfrm>
            <a:off x="3688591" y="1879781"/>
            <a:ext cx="7038549" cy="3436882"/>
          </a:xfrm>
          <a:prstGeom prst="rect">
            <a:avLst/>
          </a:prstGeom>
          <a:solidFill>
            <a:schemeClr val="accent2">
              <a:lumMod val="60000"/>
              <a:lumOff val="40000"/>
            </a:schemeClr>
          </a:solidFill>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50000"/>
              </a:lnSpc>
            </a:pPr>
            <a:r>
              <a:rPr lang="en-US" sz="2400" dirty="0" smtClean="0">
                <a:solidFill>
                  <a:schemeClr val="accent2">
                    <a:lumMod val="50000"/>
                  </a:schemeClr>
                </a:solidFill>
                <a:latin typeface="Candara" charset="0"/>
                <a:ea typeface="Candara" charset="0"/>
                <a:cs typeface="Candara" charset="0"/>
              </a:rPr>
              <a:t>Educational program on maintenance exercises with regular reinforcement </a:t>
            </a:r>
          </a:p>
          <a:p>
            <a:pPr>
              <a:lnSpc>
                <a:spcPct val="150000"/>
              </a:lnSpc>
            </a:pPr>
            <a:r>
              <a:rPr lang="en-US" sz="2400" dirty="0" smtClean="0">
                <a:solidFill>
                  <a:schemeClr val="accent2">
                    <a:lumMod val="50000"/>
                  </a:schemeClr>
                </a:solidFill>
                <a:latin typeface="Candara" charset="0"/>
                <a:ea typeface="Candara" charset="0"/>
                <a:cs typeface="Candara" charset="0"/>
              </a:rPr>
              <a:t>NSAIDs </a:t>
            </a:r>
          </a:p>
          <a:p>
            <a:pPr>
              <a:lnSpc>
                <a:spcPct val="150000"/>
              </a:lnSpc>
            </a:pPr>
            <a:r>
              <a:rPr lang="en-US" sz="2400" dirty="0" smtClean="0">
                <a:solidFill>
                  <a:schemeClr val="accent2">
                    <a:lumMod val="50000"/>
                  </a:schemeClr>
                </a:solidFill>
                <a:latin typeface="Candara" charset="0"/>
                <a:ea typeface="Candara" charset="0"/>
                <a:cs typeface="Candara" charset="0"/>
              </a:rPr>
              <a:t>Steroid  </a:t>
            </a:r>
          </a:p>
          <a:p>
            <a:pPr>
              <a:lnSpc>
                <a:spcPct val="150000"/>
              </a:lnSpc>
            </a:pPr>
            <a:endParaRPr lang="en-US" sz="2400" dirty="0">
              <a:solidFill>
                <a:schemeClr val="accent2">
                  <a:lumMod val="75000"/>
                </a:schemeClr>
              </a:solidFill>
              <a:latin typeface="Candara" charset="0"/>
              <a:ea typeface="Candara" charset="0"/>
              <a:cs typeface="Candara" charset="0"/>
            </a:endParaRPr>
          </a:p>
        </p:txBody>
      </p:sp>
      <p:pic>
        <p:nvPicPr>
          <p:cNvPr id="4" name="Picture 4" descr="mage result for medical treatment ico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4030" t="9100" r="20189" b="9893"/>
          <a:stretch/>
        </p:blipFill>
        <p:spPr bwMode="auto">
          <a:xfrm>
            <a:off x="8538159" y="319871"/>
            <a:ext cx="1265402" cy="119763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age result for treatment"/>
          <p:cNvPicPr>
            <a:picLocks noChangeAspect="1" noChangeArrowheads="1"/>
          </p:cNvPicPr>
          <p:nvPr/>
        </p:nvPicPr>
        <p:blipFill>
          <a:blip r:embed="rId3">
            <a:clrChange>
              <a:clrFrom>
                <a:srgbClr val="FAFCFB"/>
              </a:clrFrom>
              <a:clrTo>
                <a:srgbClr val="FAFCFB">
                  <a:alpha val="0"/>
                </a:srgbClr>
              </a:clrTo>
            </a:clrChange>
            <a:extLst>
              <a:ext uri="{28A0092B-C50C-407E-A947-70E740481C1C}">
                <a14:useLocalDpi xmlns:a14="http://schemas.microsoft.com/office/drawing/2010/main" val="0"/>
              </a:ext>
            </a:extLst>
          </a:blip>
          <a:srcRect/>
          <a:stretch>
            <a:fillRect/>
          </a:stretch>
        </p:blipFill>
        <p:spPr bwMode="auto">
          <a:xfrm>
            <a:off x="147339" y="3988676"/>
            <a:ext cx="3319191" cy="286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45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horizontal)">
                                      <p:cBhvr>
                                        <p:cTn id="13" dur="500"/>
                                        <p:tgtEl>
                                          <p:spTgt spid="921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4479" y="554636"/>
            <a:ext cx="10613036" cy="5561351"/>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3"/>
          <p:cNvSpPr/>
          <p:nvPr/>
        </p:nvSpPr>
        <p:spPr>
          <a:xfrm>
            <a:off x="1027134" y="554636"/>
            <a:ext cx="10095567" cy="6681766"/>
          </a:xfrm>
          <a:prstGeom prst="rect">
            <a:avLst/>
          </a:prstGeom>
        </p:spPr>
        <p:txBody>
          <a:bodyPr wrap="square">
            <a:spAutoFit/>
          </a:bodyPr>
          <a:lstStyle/>
          <a:p>
            <a:pPr marL="457200" indent="-457200">
              <a:lnSpc>
                <a:spcPct val="150000"/>
              </a:lnSpc>
              <a:buFont typeface="Arial" charset="0"/>
              <a:buChar char="•"/>
            </a:pPr>
            <a:r>
              <a:rPr lang="en-US" sz="2400" dirty="0">
                <a:solidFill>
                  <a:srgbClr val="444444"/>
                </a:solidFill>
                <a:latin typeface="Times" charset="0"/>
                <a:ea typeface="Times" charset="0"/>
                <a:cs typeface="Times" charset="0"/>
              </a:rPr>
              <a:t>Back pain—in particular, low back pain—is a cause of many visits to the emergency department (ED</a:t>
            </a:r>
            <a:r>
              <a:rPr lang="en-US" sz="2400" dirty="0" smtClean="0">
                <a:solidFill>
                  <a:srgbClr val="444444"/>
                </a:solidFill>
                <a:latin typeface="Times" charset="0"/>
                <a:ea typeface="Times" charset="0"/>
                <a:cs typeface="Times" charset="0"/>
              </a:rPr>
              <a:t>).</a:t>
            </a:r>
          </a:p>
          <a:p>
            <a:pPr marL="457200" indent="-457200">
              <a:lnSpc>
                <a:spcPct val="150000"/>
              </a:lnSpc>
              <a:buFont typeface="Arial" charset="0"/>
              <a:buChar char="•"/>
            </a:pPr>
            <a:r>
              <a:rPr lang="en-US" sz="2400" dirty="0" smtClean="0">
                <a:solidFill>
                  <a:srgbClr val="444444"/>
                </a:solidFill>
                <a:latin typeface="Times" charset="0"/>
                <a:ea typeface="Times" charset="0"/>
                <a:cs typeface="Times" charset="0"/>
              </a:rPr>
              <a:t>In general </a:t>
            </a:r>
            <a:r>
              <a:rPr lang="en-US" sz="2400" dirty="0">
                <a:solidFill>
                  <a:srgbClr val="444444"/>
                </a:solidFill>
                <a:latin typeface="Times" charset="0"/>
                <a:ea typeface="Times" charset="0"/>
                <a:cs typeface="Times" charset="0"/>
              </a:rPr>
              <a:t>practitioner</a:t>
            </a:r>
            <a:r>
              <a:rPr lang="en-US" sz="2400" dirty="0" smtClean="0">
                <a:solidFill>
                  <a:srgbClr val="444444"/>
                </a:solidFill>
                <a:latin typeface="Times" charset="0"/>
                <a:ea typeface="Times" charset="0"/>
                <a:cs typeface="Times" charset="0"/>
              </a:rPr>
              <a:t> between </a:t>
            </a:r>
            <a:r>
              <a:rPr lang="en-US" sz="2400" dirty="0">
                <a:solidFill>
                  <a:srgbClr val="444444"/>
                </a:solidFill>
                <a:latin typeface="Times" charset="0"/>
                <a:ea typeface="Times" charset="0"/>
                <a:cs typeface="Times" charset="0"/>
              </a:rPr>
              <a:t>70% and 85% </a:t>
            </a:r>
            <a:r>
              <a:rPr lang="en-US" sz="2400" dirty="0" smtClean="0">
                <a:solidFill>
                  <a:srgbClr val="444444"/>
                </a:solidFill>
                <a:latin typeface="Times" charset="0"/>
                <a:ea typeface="Times" charset="0"/>
                <a:cs typeface="Times" charset="0"/>
              </a:rPr>
              <a:t>of </a:t>
            </a:r>
            <a:r>
              <a:rPr lang="en-US" sz="2400" dirty="0">
                <a:solidFill>
                  <a:srgbClr val="444444"/>
                </a:solidFill>
                <a:latin typeface="Times" charset="0"/>
                <a:ea typeface="Times" charset="0"/>
                <a:cs typeface="Times" charset="0"/>
              </a:rPr>
              <a:t>the population will suffer from back pain at some point in their lives. </a:t>
            </a:r>
            <a:endParaRPr lang="en-US" sz="2400" dirty="0" smtClean="0">
              <a:solidFill>
                <a:srgbClr val="444444"/>
              </a:solidFill>
              <a:latin typeface="Times" charset="0"/>
              <a:ea typeface="Times" charset="0"/>
              <a:cs typeface="Times" charset="0"/>
            </a:endParaRPr>
          </a:p>
          <a:p>
            <a:pPr marL="457200" indent="-457200">
              <a:lnSpc>
                <a:spcPct val="150000"/>
              </a:lnSpc>
              <a:buFont typeface="Arial" charset="0"/>
              <a:buChar char="•"/>
            </a:pPr>
            <a:r>
              <a:rPr lang="en-US" sz="2400" dirty="0" smtClean="0">
                <a:solidFill>
                  <a:srgbClr val="444444"/>
                </a:solidFill>
                <a:latin typeface="Times" charset="0"/>
                <a:ea typeface="Times" charset="0"/>
                <a:cs typeface="Times" charset="0"/>
              </a:rPr>
              <a:t>low </a:t>
            </a:r>
            <a:r>
              <a:rPr lang="en-US" sz="2400" dirty="0">
                <a:solidFill>
                  <a:srgbClr val="444444"/>
                </a:solidFill>
                <a:latin typeface="Times" charset="0"/>
                <a:ea typeface="Times" charset="0"/>
                <a:cs typeface="Times" charset="0"/>
              </a:rPr>
              <a:t>back pain is the primary cause of disability in individuals younger than 50 years.[1] </a:t>
            </a:r>
            <a:endParaRPr lang="en-US" sz="2400" dirty="0" smtClean="0">
              <a:solidFill>
                <a:srgbClr val="444444"/>
              </a:solidFill>
              <a:latin typeface="Times" charset="0"/>
              <a:ea typeface="Times" charset="0"/>
              <a:cs typeface="Times" charset="0"/>
            </a:endParaRPr>
          </a:p>
          <a:p>
            <a:pPr marL="457200" indent="-457200">
              <a:lnSpc>
                <a:spcPct val="150000"/>
              </a:lnSpc>
              <a:buFont typeface="Arial" charset="0"/>
              <a:buChar char="•"/>
            </a:pPr>
            <a:r>
              <a:rPr lang="en-US" sz="2400" dirty="0" smtClean="0">
                <a:solidFill>
                  <a:srgbClr val="444444"/>
                </a:solidFill>
                <a:latin typeface="Times" charset="0"/>
                <a:ea typeface="Times" charset="0"/>
                <a:cs typeface="Times" charset="0"/>
              </a:rPr>
              <a:t>What </a:t>
            </a:r>
            <a:r>
              <a:rPr lang="en-US" sz="2400" dirty="0">
                <a:solidFill>
                  <a:srgbClr val="444444"/>
                </a:solidFill>
                <a:latin typeface="Times" charset="0"/>
                <a:ea typeface="Times" charset="0"/>
                <a:cs typeface="Times" charset="0"/>
              </a:rPr>
              <a:t>poses an interesting challenge to physicians is determining the cause of this back </a:t>
            </a:r>
            <a:r>
              <a:rPr lang="en-US" sz="2400" dirty="0" smtClean="0">
                <a:solidFill>
                  <a:srgbClr val="444444"/>
                </a:solidFill>
                <a:latin typeface="Times" charset="0"/>
                <a:ea typeface="Times" charset="0"/>
                <a:cs typeface="Times" charset="0"/>
              </a:rPr>
              <a:t>pain.</a:t>
            </a:r>
          </a:p>
          <a:p>
            <a:pPr marL="457200" indent="-457200">
              <a:lnSpc>
                <a:spcPct val="150000"/>
              </a:lnSpc>
              <a:buFont typeface="Arial" charset="0"/>
              <a:buChar char="•"/>
            </a:pPr>
            <a:r>
              <a:rPr lang="en-US" sz="2400" dirty="0">
                <a:solidFill>
                  <a:srgbClr val="444444"/>
                </a:solidFill>
                <a:latin typeface="Times" charset="0"/>
                <a:ea typeface="Times" charset="0"/>
                <a:cs typeface="Times" charset="0"/>
              </a:rPr>
              <a:t>The sources can include intervertebral disks, facet joints, vertebrae, neural structures, muscles, ligaments, and fascia</a:t>
            </a:r>
            <a:r>
              <a:rPr lang="en-US" sz="2400" dirty="0"/>
              <a:t>.</a:t>
            </a:r>
          </a:p>
          <a:p>
            <a:pPr marL="457200" indent="-457200">
              <a:lnSpc>
                <a:spcPct val="150000"/>
              </a:lnSpc>
              <a:buFont typeface="Arial" charset="0"/>
              <a:buChar char="•"/>
            </a:pPr>
            <a:endParaRPr lang="en-US" sz="2400" dirty="0">
              <a:solidFill>
                <a:srgbClr val="444444"/>
              </a:solidFill>
              <a:effectLst/>
              <a:latin typeface="Times" charset="0"/>
              <a:ea typeface="Times" charset="0"/>
              <a:cs typeface="Times" charset="0"/>
            </a:endParaRPr>
          </a:p>
          <a:p>
            <a:pPr marL="457200" indent="-457200">
              <a:lnSpc>
                <a:spcPct val="150000"/>
              </a:lnSpc>
              <a:buFont typeface="Arial" charset="0"/>
              <a:buChar char="•"/>
            </a:pPr>
            <a:endParaRPr lang="en-US" sz="2400" dirty="0">
              <a:solidFill>
                <a:srgbClr val="444444"/>
              </a:solidFill>
              <a:effectLst/>
              <a:latin typeface="Times" charset="0"/>
              <a:ea typeface="Times" charset="0"/>
              <a:cs typeface="Times" charset="0"/>
            </a:endParaRPr>
          </a:p>
        </p:txBody>
      </p:sp>
    </p:spTree>
    <p:extLst>
      <p:ext uri="{BB962C8B-B14F-4D97-AF65-F5344CB8AC3E}">
        <p14:creationId xmlns:p14="http://schemas.microsoft.com/office/powerpoint/2010/main" val="15345138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25040" y="243840"/>
            <a:ext cx="721076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50000"/>
                  </a:schemeClr>
                </a:solidFill>
                <a:latin typeface="Times" charset="0"/>
                <a:ea typeface="Times" charset="0"/>
                <a:cs typeface="Times" charset="0"/>
              </a:rPr>
              <a:t>Case Scenario </a:t>
            </a:r>
            <a:endParaRPr lang="en-US" sz="2000" dirty="0"/>
          </a:p>
        </p:txBody>
      </p:sp>
      <p:sp>
        <p:nvSpPr>
          <p:cNvPr id="4" name="Rectangle 3"/>
          <p:cNvSpPr/>
          <p:nvPr/>
        </p:nvSpPr>
        <p:spPr>
          <a:xfrm>
            <a:off x="1508760" y="1447800"/>
            <a:ext cx="9052560" cy="3688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a:solidFill>
                  <a:schemeClr val="bg1"/>
                </a:solidFill>
                <a:latin typeface="Candara" charset="0"/>
                <a:ea typeface="Candara" charset="0"/>
                <a:cs typeface="Candara" charset="0"/>
              </a:rPr>
              <a:t>A 66-year-old man presented with sharp, constant, low back pain, dating from a fall from a ladder 6 weeks earlier. On direct questioning, he did admit to vague malaise for over 6 months</a:t>
            </a:r>
            <a:endParaRPr lang="en-US" sz="2800" dirty="0">
              <a:latin typeface="Candara" charset="0"/>
              <a:ea typeface="Candara" charset="0"/>
              <a:cs typeface="Candara" charset="0"/>
            </a:endParaRPr>
          </a:p>
        </p:txBody>
      </p:sp>
      <p:pic>
        <p:nvPicPr>
          <p:cNvPr id="2050" name="Picture 2" desc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8143" y="65874"/>
            <a:ext cx="1290181" cy="12703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509337" y="102713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227210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560" y="350520"/>
            <a:ext cx="6827520" cy="1127550"/>
          </a:xfrm>
          <a:prstGeom prst="rect">
            <a:avLst/>
          </a:prstGeom>
          <a:solidFill>
            <a:srgbClr val="C9E1D5"/>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600" b="1" dirty="0" smtClean="0">
                <a:solidFill>
                  <a:schemeClr val="tx2"/>
                </a:solidFill>
                <a:latin typeface="Candara" charset="0"/>
                <a:ea typeface="Candara" charset="0"/>
                <a:cs typeface="Candara" charset="0"/>
              </a:rPr>
              <a:t>Examination</a:t>
            </a:r>
            <a:endParaRPr lang="en-US" sz="4600" b="1" dirty="0">
              <a:solidFill>
                <a:schemeClr val="tx2"/>
              </a:solidFill>
              <a:latin typeface="Candara" charset="0"/>
              <a:ea typeface="Candara" charset="0"/>
              <a:cs typeface="Candara" charset="0"/>
            </a:endParaRPr>
          </a:p>
        </p:txBody>
      </p:sp>
      <p:sp>
        <p:nvSpPr>
          <p:cNvPr id="3" name="Rectangle 2"/>
          <p:cNvSpPr/>
          <p:nvPr/>
        </p:nvSpPr>
        <p:spPr>
          <a:xfrm>
            <a:off x="860537" y="1703331"/>
            <a:ext cx="10024580" cy="338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Courier New" charset="0"/>
              <a:buChar char="o"/>
              <a:defRPr/>
            </a:pPr>
            <a:r>
              <a:rPr lang="en-US" sz="2400" dirty="0">
                <a:solidFill>
                  <a:schemeClr val="accent4">
                    <a:lumMod val="75000"/>
                  </a:schemeClr>
                </a:solidFill>
                <a:latin typeface="Candara" charset="0"/>
                <a:ea typeface="Candara" charset="0"/>
                <a:cs typeface="Candara" charset="0"/>
              </a:rPr>
              <a:t>Our patient he was in considerable pain but otherwise seemed fairly fit. </a:t>
            </a:r>
          </a:p>
          <a:p>
            <a:pPr marL="342900" indent="-342900">
              <a:lnSpc>
                <a:spcPct val="150000"/>
              </a:lnSpc>
              <a:buFont typeface="Courier New" charset="0"/>
              <a:buChar char="o"/>
              <a:defRPr/>
            </a:pPr>
            <a:r>
              <a:rPr lang="en-US" sz="2400" dirty="0">
                <a:solidFill>
                  <a:schemeClr val="accent4">
                    <a:lumMod val="75000"/>
                  </a:schemeClr>
                </a:solidFill>
                <a:latin typeface="Candara" charset="0"/>
                <a:ea typeface="Candara" charset="0"/>
                <a:cs typeface="Candara" charset="0"/>
              </a:rPr>
              <a:t>He was mildly </a:t>
            </a:r>
            <a:r>
              <a:rPr lang="en-US" sz="2400" b="1" dirty="0" err="1" smtClean="0">
                <a:solidFill>
                  <a:srgbClr val="C00000"/>
                </a:solidFill>
                <a:latin typeface="Candara" charset="0"/>
                <a:ea typeface="Candara" charset="0"/>
                <a:cs typeface="Candara" charset="0"/>
              </a:rPr>
              <a:t>Anaemic</a:t>
            </a:r>
            <a:r>
              <a:rPr lang="en-US" sz="2400" b="1" dirty="0" smtClean="0">
                <a:solidFill>
                  <a:srgbClr val="C00000"/>
                </a:solidFill>
                <a:latin typeface="Candara" charset="0"/>
                <a:ea typeface="Candara" charset="0"/>
                <a:cs typeface="Candara" charset="0"/>
              </a:rPr>
              <a:t> </a:t>
            </a:r>
            <a:r>
              <a:rPr lang="en-US" sz="2400" dirty="0">
                <a:solidFill>
                  <a:schemeClr val="accent4">
                    <a:lumMod val="75000"/>
                  </a:schemeClr>
                </a:solidFill>
                <a:latin typeface="Candara" charset="0"/>
                <a:ea typeface="Candara" charset="0"/>
                <a:cs typeface="Candara" charset="0"/>
              </a:rPr>
              <a:t>but had no lymphadenopathy and no fever. </a:t>
            </a:r>
          </a:p>
          <a:p>
            <a:pPr marL="342900" indent="-342900">
              <a:lnSpc>
                <a:spcPct val="150000"/>
              </a:lnSpc>
              <a:buFont typeface="Courier New" charset="0"/>
              <a:buChar char="o"/>
              <a:defRPr/>
            </a:pPr>
            <a:r>
              <a:rPr lang="en-US" sz="2400" dirty="0">
                <a:solidFill>
                  <a:schemeClr val="accent4">
                    <a:lumMod val="75000"/>
                  </a:schemeClr>
                </a:solidFill>
                <a:latin typeface="Candara" charset="0"/>
                <a:ea typeface="Candara" charset="0"/>
                <a:cs typeface="Candara" charset="0"/>
              </a:rPr>
              <a:t>There were no signs of bruising, no finger clubbing, no hepatosplenomegaly and no abdominal masses</a:t>
            </a:r>
          </a:p>
        </p:txBody>
      </p:sp>
      <p:pic>
        <p:nvPicPr>
          <p:cNvPr id="4098" name="Picture 2" descr="mage result for physical examination clipart"/>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682619" y="4045907"/>
            <a:ext cx="2404997" cy="209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9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linds(horizont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932" y="1948314"/>
            <a:ext cx="11053009" cy="3649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Courier New" charset="0"/>
              <a:buChar char="o"/>
              <a:defRPr/>
            </a:pPr>
            <a:r>
              <a:rPr lang="en-US" sz="2400" dirty="0" smtClean="0">
                <a:solidFill>
                  <a:schemeClr val="accent4">
                    <a:lumMod val="75000"/>
                  </a:schemeClr>
                </a:solidFill>
                <a:latin typeface="Candara" charset="0"/>
                <a:ea typeface="Candara" charset="0"/>
                <a:cs typeface="Candara" charset="0"/>
              </a:rPr>
              <a:t>His </a:t>
            </a:r>
            <a:r>
              <a:rPr lang="en-US" sz="2400" dirty="0" smtClean="0">
                <a:ln w="0"/>
                <a:solidFill>
                  <a:srgbClr val="C00000"/>
                </a:solidFill>
                <a:effectLst>
                  <a:outerShdw blurRad="38100" dist="25400" dir="5400000" algn="ctr" rotWithShape="0">
                    <a:srgbClr val="6E747A">
                      <a:alpha val="43000"/>
                    </a:srgbClr>
                  </a:outerShdw>
                </a:effectLst>
                <a:latin typeface="Candara" charset="0"/>
                <a:ea typeface="Candara" charset="0"/>
                <a:cs typeface="Candara" charset="0"/>
              </a:rPr>
              <a:t>Hemoglobin was low (</a:t>
            </a:r>
            <a:r>
              <a:rPr lang="fi-FI" sz="2400" dirty="0" smtClean="0">
                <a:ln w="0"/>
                <a:solidFill>
                  <a:srgbClr val="C00000"/>
                </a:solidFill>
                <a:effectLst>
                  <a:outerShdw blurRad="38100" dist="25400" dir="5400000" algn="ctr" rotWithShape="0">
                    <a:srgbClr val="6E747A">
                      <a:alpha val="43000"/>
                    </a:srgbClr>
                  </a:outerShdw>
                </a:effectLst>
                <a:latin typeface="Candara" charset="0"/>
                <a:ea typeface="Candara" charset="0"/>
                <a:cs typeface="Candara" charset="0"/>
              </a:rPr>
              <a:t>102g/l</a:t>
            </a:r>
            <a:r>
              <a:rPr lang="fi-FI" sz="2400" dirty="0">
                <a:ln w="0"/>
                <a:solidFill>
                  <a:srgbClr val="C00000"/>
                </a:solidFill>
                <a:effectLst>
                  <a:outerShdw blurRad="38100" dist="25400" dir="5400000" algn="ctr" rotWithShape="0">
                    <a:srgbClr val="6E747A">
                      <a:alpha val="43000"/>
                    </a:srgbClr>
                  </a:outerShdw>
                </a:effectLst>
                <a:latin typeface="Candara" charset="0"/>
                <a:ea typeface="Candara" charset="0"/>
                <a:cs typeface="Candara" charset="0"/>
              </a:rPr>
              <a:t>)</a:t>
            </a:r>
            <a:endParaRPr lang="en-US" sz="2400" dirty="0">
              <a:ln w="0"/>
              <a:solidFill>
                <a:srgbClr val="C00000"/>
              </a:solidFill>
              <a:effectLst>
                <a:outerShdw blurRad="38100" dist="25400" dir="5400000" algn="ctr" rotWithShape="0">
                  <a:srgbClr val="6E747A">
                    <a:alpha val="43000"/>
                  </a:srgbClr>
                </a:outerShdw>
              </a:effectLst>
              <a:latin typeface="Candara" charset="0"/>
              <a:ea typeface="Candara" charset="0"/>
              <a:cs typeface="Candara" charset="0"/>
            </a:endParaRPr>
          </a:p>
          <a:p>
            <a:pPr marL="342900" indent="-342900">
              <a:lnSpc>
                <a:spcPct val="150000"/>
              </a:lnSpc>
              <a:buFont typeface="Courier New" charset="0"/>
              <a:buChar char="o"/>
              <a:defRPr/>
            </a:pPr>
            <a:r>
              <a:rPr lang="en-US" sz="2400" dirty="0" smtClean="0">
                <a:solidFill>
                  <a:schemeClr val="accent4">
                    <a:lumMod val="75000"/>
                  </a:schemeClr>
                </a:solidFill>
                <a:latin typeface="Candara" charset="0"/>
                <a:ea typeface="Candara" charset="0"/>
                <a:cs typeface="Candara" charset="0"/>
              </a:rPr>
              <a:t>He had a normal differential white-cell count and a normal platelet count but his ESR was 98mm/h. </a:t>
            </a:r>
          </a:p>
          <a:p>
            <a:pPr marL="342900" indent="-342900">
              <a:lnSpc>
                <a:spcPct val="150000"/>
              </a:lnSpc>
              <a:buFont typeface="Courier New" charset="0"/>
              <a:buChar char="o"/>
              <a:defRPr/>
            </a:pPr>
            <a:r>
              <a:rPr lang="en-US" sz="2400" dirty="0" smtClean="0">
                <a:solidFill>
                  <a:schemeClr val="accent4">
                    <a:lumMod val="75000"/>
                  </a:schemeClr>
                </a:solidFill>
                <a:latin typeface="Candara" charset="0"/>
                <a:ea typeface="Candara" charset="0"/>
                <a:cs typeface="Candara" charset="0"/>
              </a:rPr>
              <a:t>Raised </a:t>
            </a:r>
            <a:r>
              <a:rPr lang="en-US" sz="2400" dirty="0">
                <a:solidFill>
                  <a:schemeClr val="accent4">
                    <a:lumMod val="75000"/>
                  </a:schemeClr>
                </a:solidFill>
                <a:latin typeface="Candara" charset="0"/>
                <a:ea typeface="Candara" charset="0"/>
                <a:cs typeface="Candara" charset="0"/>
              </a:rPr>
              <a:t>Total </a:t>
            </a:r>
            <a:r>
              <a:rPr lang="en-US" sz="2400" dirty="0" smtClean="0">
                <a:solidFill>
                  <a:schemeClr val="accent4">
                    <a:lumMod val="75000"/>
                  </a:schemeClr>
                </a:solidFill>
                <a:latin typeface="Candara" charset="0"/>
                <a:ea typeface="Candara" charset="0"/>
                <a:cs typeface="Candara" charset="0"/>
              </a:rPr>
              <a:t>serum proteins.</a:t>
            </a:r>
            <a:endParaRPr lang="en-US" sz="2400" dirty="0">
              <a:solidFill>
                <a:schemeClr val="accent4">
                  <a:lumMod val="75000"/>
                </a:schemeClr>
              </a:solidFill>
              <a:latin typeface="Candara" charset="0"/>
              <a:ea typeface="Candara" charset="0"/>
              <a:cs typeface="Candara" charset="0"/>
            </a:endParaRPr>
          </a:p>
          <a:p>
            <a:pPr marL="342900" indent="-342900">
              <a:lnSpc>
                <a:spcPct val="150000"/>
              </a:lnSpc>
              <a:buFont typeface="Courier New" charset="0"/>
              <a:buChar char="o"/>
              <a:defRPr/>
            </a:pPr>
            <a:r>
              <a:rPr lang="en-US" sz="2400" dirty="0" smtClean="0">
                <a:solidFill>
                  <a:schemeClr val="accent4">
                    <a:lumMod val="75000"/>
                  </a:schemeClr>
                </a:solidFill>
                <a:latin typeface="Candara" charset="0"/>
                <a:ea typeface="Candara" charset="0"/>
                <a:cs typeface="Candara" charset="0"/>
              </a:rPr>
              <a:t>His serum albumin, creatinine and urea were normal. </a:t>
            </a:r>
          </a:p>
          <a:p>
            <a:pPr marL="342900" indent="-342900">
              <a:lnSpc>
                <a:spcPct val="150000"/>
              </a:lnSpc>
              <a:buFont typeface="Courier New" charset="0"/>
              <a:buChar char="o"/>
              <a:defRPr/>
            </a:pPr>
            <a:r>
              <a:rPr lang="en-US" sz="2400" dirty="0" smtClean="0">
                <a:solidFill>
                  <a:srgbClr val="C00000"/>
                </a:solidFill>
                <a:latin typeface="Candara" charset="0"/>
                <a:ea typeface="Candara" charset="0"/>
                <a:cs typeface="Candara" charset="0"/>
              </a:rPr>
              <a:t>He had a raised serum calcium </a:t>
            </a:r>
            <a:r>
              <a:rPr lang="en-US" sz="2400" dirty="0" smtClean="0">
                <a:solidFill>
                  <a:schemeClr val="accent4">
                    <a:lumMod val="75000"/>
                  </a:schemeClr>
                </a:solidFill>
                <a:latin typeface="Candara" charset="0"/>
                <a:ea typeface="Candara" charset="0"/>
                <a:cs typeface="Candara" charset="0"/>
              </a:rPr>
              <a:t>level (3.2mmol/l)</a:t>
            </a:r>
            <a:endParaRPr lang="en-US" sz="2400" dirty="0">
              <a:solidFill>
                <a:schemeClr val="accent4">
                  <a:lumMod val="75000"/>
                </a:schemeClr>
              </a:solidFill>
              <a:latin typeface="Candara" charset="0"/>
              <a:ea typeface="Candara" charset="0"/>
              <a:cs typeface="Candara" charset="0"/>
            </a:endParaRPr>
          </a:p>
          <a:p>
            <a:pPr marL="342900" indent="-342900">
              <a:lnSpc>
                <a:spcPct val="150000"/>
              </a:lnSpc>
              <a:buFont typeface="Courier New" charset="0"/>
              <a:buChar char="o"/>
              <a:defRPr/>
            </a:pPr>
            <a:r>
              <a:rPr lang="en-US" sz="2400" dirty="0" smtClean="0">
                <a:solidFill>
                  <a:srgbClr val="C00000"/>
                </a:solidFill>
                <a:latin typeface="Candara" charset="0"/>
                <a:ea typeface="Candara" charset="0"/>
                <a:cs typeface="Candara" charset="0"/>
              </a:rPr>
              <a:t>Bone marrow examination showed an increased number of </a:t>
            </a:r>
            <a:r>
              <a:rPr lang="en-US" sz="2400" b="1" dirty="0" err="1" smtClean="0">
                <a:solidFill>
                  <a:srgbClr val="C00000"/>
                </a:solidFill>
                <a:latin typeface="Candara" charset="0"/>
                <a:ea typeface="Candara" charset="0"/>
                <a:cs typeface="Candara" charset="0"/>
              </a:rPr>
              <a:t>atypica</a:t>
            </a:r>
            <a:r>
              <a:rPr lang="en-US" sz="2400" b="1" dirty="0" smtClean="0">
                <a:solidFill>
                  <a:srgbClr val="C00000"/>
                </a:solidFill>
                <a:latin typeface="Candara" charset="0"/>
                <a:ea typeface="Candara" charset="0"/>
                <a:cs typeface="Candara" charset="0"/>
              </a:rPr>
              <a:t> plasma cells.</a:t>
            </a:r>
            <a:endParaRPr lang="en-US" b="1" dirty="0">
              <a:solidFill>
                <a:schemeClr val="accent4">
                  <a:lumMod val="75000"/>
                </a:schemeClr>
              </a:solidFill>
              <a:latin typeface="Candara" charset="0"/>
              <a:ea typeface="Candara" charset="0"/>
              <a:cs typeface="Candara" charset="0"/>
            </a:endParaRPr>
          </a:p>
        </p:txBody>
      </p:sp>
      <p:sp>
        <p:nvSpPr>
          <p:cNvPr id="4" name="AutoShape 4" descr="mage result for investigation"/>
          <p:cNvSpPr>
            <a:spLocks noChangeAspect="1" noChangeArrowheads="1"/>
          </p:cNvSpPr>
          <p:nvPr/>
        </p:nvSpPr>
        <p:spPr bwMode="auto">
          <a:xfrm>
            <a:off x="327765" y="352816"/>
            <a:ext cx="3931085" cy="39310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mage result for investigation"/>
          <p:cNvSpPr>
            <a:spLocks noChangeAspect="1" noChangeArrowheads="1"/>
          </p:cNvSpPr>
          <p:nvPr/>
        </p:nvSpPr>
        <p:spPr bwMode="auto">
          <a:xfrm>
            <a:off x="152400" y="152400"/>
            <a:ext cx="3762375" cy="3762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mage result for investigatio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3049" y="173794"/>
            <a:ext cx="1574104" cy="15741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98507" y="567481"/>
            <a:ext cx="4096011" cy="1107996"/>
          </a:xfrm>
          <a:prstGeom prst="rect">
            <a:avLst/>
          </a:prstGeom>
          <a:noFill/>
        </p:spPr>
        <p:txBody>
          <a:bodyPr wrap="square" rtlCol="0">
            <a:spAutoFit/>
          </a:bodyPr>
          <a:lstStyle/>
          <a:p>
            <a:pPr algn="ctr"/>
            <a:r>
              <a:rPr lang="en-US" sz="4800" b="1" dirty="0" smtClean="0">
                <a:solidFill>
                  <a:schemeClr val="accent2">
                    <a:lumMod val="50000"/>
                  </a:schemeClr>
                </a:solidFill>
                <a:latin typeface="Candara" charset="0"/>
                <a:ea typeface="Candara" charset="0"/>
                <a:cs typeface="Candara" charset="0"/>
              </a:rPr>
              <a:t>Investigation</a:t>
            </a:r>
            <a:endParaRPr lang="en-US" sz="4800" b="1" dirty="0">
              <a:solidFill>
                <a:schemeClr val="accent2">
                  <a:lumMod val="50000"/>
                </a:schemeClr>
              </a:solidFill>
              <a:latin typeface="Candara" charset="0"/>
              <a:ea typeface="Candara" charset="0"/>
              <a:cs typeface="Candara" charset="0"/>
            </a:endParaRPr>
          </a:p>
          <a:p>
            <a:endParaRPr lang="en-US" dirty="0"/>
          </a:p>
        </p:txBody>
      </p:sp>
    </p:spTree>
    <p:extLst>
      <p:ext uri="{BB962C8B-B14F-4D97-AF65-F5344CB8AC3E}">
        <p14:creationId xmlns:p14="http://schemas.microsoft.com/office/powerpoint/2010/main" val="1731549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blinds(horizontal)">
                                      <p:cBhvr>
                                        <p:cTn id="10" dur="500"/>
                                        <p:tgtEl>
                                          <p:spTgt spid="308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2282" y="359093"/>
            <a:ext cx="4196397" cy="844867"/>
          </a:xfrm>
          <a:prstGeom prst="rect">
            <a:avLst/>
          </a:prstGeom>
          <a:noFill/>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571500" indent="-571500">
              <a:buFont typeface="Wingdings" charset="2"/>
              <a:buChar char="ü"/>
              <a:defRPr/>
            </a:pPr>
            <a:r>
              <a:rPr lang="en-US" sz="3600" b="1" dirty="0" smtClean="0">
                <a:solidFill>
                  <a:schemeClr val="accent2">
                    <a:lumMod val="50000"/>
                  </a:schemeClr>
                </a:solidFill>
                <a:latin typeface="Times" charset="0"/>
                <a:ea typeface="Times" charset="0"/>
                <a:cs typeface="Times" charset="0"/>
              </a:rPr>
              <a:t>DDX</a:t>
            </a:r>
          </a:p>
        </p:txBody>
      </p:sp>
      <p:sp>
        <p:nvSpPr>
          <p:cNvPr id="4" name="Content Placeholder 2"/>
          <p:cNvSpPr txBox="1">
            <a:spLocks/>
          </p:cNvSpPr>
          <p:nvPr/>
        </p:nvSpPr>
        <p:spPr>
          <a:xfrm>
            <a:off x="482282" y="1254064"/>
            <a:ext cx="5064821" cy="3569918"/>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nSpc>
                <a:spcPct val="150000"/>
              </a:lnSpc>
              <a:defRPr/>
            </a:pPr>
            <a:r>
              <a:rPr lang="en-US" sz="2400" dirty="0" smtClean="0">
                <a:solidFill>
                  <a:schemeClr val="tx2">
                    <a:lumMod val="75000"/>
                  </a:schemeClr>
                </a:solidFill>
                <a:latin typeface="Candara" charset="0"/>
                <a:ea typeface="Candara" charset="0"/>
                <a:cs typeface="Candara" charset="0"/>
              </a:rPr>
              <a:t>Multiple Myeloma</a:t>
            </a:r>
          </a:p>
          <a:p>
            <a:pPr>
              <a:lnSpc>
                <a:spcPct val="150000"/>
              </a:lnSpc>
              <a:defRPr/>
            </a:pPr>
            <a:r>
              <a:rPr lang="en-US" sz="2400" dirty="0" smtClean="0">
                <a:solidFill>
                  <a:schemeClr val="tx2">
                    <a:lumMod val="75000"/>
                  </a:schemeClr>
                </a:solidFill>
                <a:latin typeface="Candara" charset="0"/>
                <a:ea typeface="Candara" charset="0"/>
                <a:cs typeface="Candara" charset="0"/>
              </a:rPr>
              <a:t>Chronic lymphocytic leukemia </a:t>
            </a:r>
          </a:p>
          <a:p>
            <a:pPr>
              <a:lnSpc>
                <a:spcPct val="150000"/>
              </a:lnSpc>
              <a:defRPr/>
            </a:pPr>
            <a:r>
              <a:rPr lang="en-US" sz="2400" dirty="0" smtClean="0">
                <a:solidFill>
                  <a:schemeClr val="tx2">
                    <a:lumMod val="75000"/>
                  </a:schemeClr>
                </a:solidFill>
                <a:latin typeface="Candara" charset="0"/>
                <a:ea typeface="Candara" charset="0"/>
                <a:cs typeface="Candara" charset="0"/>
              </a:rPr>
              <a:t>Metastatic cancer </a:t>
            </a:r>
          </a:p>
          <a:p>
            <a:pPr>
              <a:lnSpc>
                <a:spcPct val="150000"/>
              </a:lnSpc>
              <a:defRPr/>
            </a:pPr>
            <a:r>
              <a:rPr lang="en-US" sz="2400" dirty="0" smtClean="0">
                <a:solidFill>
                  <a:schemeClr val="tx2">
                    <a:lumMod val="75000"/>
                  </a:schemeClr>
                </a:solidFill>
                <a:latin typeface="Candara" charset="0"/>
                <a:ea typeface="Candara" charset="0"/>
                <a:cs typeface="Candara" charset="0"/>
              </a:rPr>
              <a:t>Non-Hodgkin's lymphoma</a:t>
            </a:r>
          </a:p>
          <a:p>
            <a:pPr>
              <a:lnSpc>
                <a:spcPct val="150000"/>
              </a:lnSpc>
              <a:defRPr/>
            </a:pPr>
            <a:endParaRPr lang="en-US" sz="2400" dirty="0" smtClean="0">
              <a:solidFill>
                <a:schemeClr val="tx2">
                  <a:lumMod val="75000"/>
                </a:schemeClr>
              </a:solidFill>
              <a:latin typeface="Candara" charset="0"/>
              <a:ea typeface="Candara" charset="0"/>
              <a:cs typeface="Candara" charset="0"/>
            </a:endParaRPr>
          </a:p>
        </p:txBody>
      </p:sp>
      <p:sp>
        <p:nvSpPr>
          <p:cNvPr id="5" name="TextBox 4"/>
          <p:cNvSpPr txBox="1"/>
          <p:nvPr/>
        </p:nvSpPr>
        <p:spPr>
          <a:xfrm>
            <a:off x="7041833" y="144463"/>
            <a:ext cx="4464050" cy="769937"/>
          </a:xfrm>
          <a:prstGeom prst="rect">
            <a:avLst/>
          </a:prstGeom>
          <a:noFill/>
        </p:spPr>
        <p:txBody>
          <a:bodyPr>
            <a:spAutoFit/>
          </a:bodyPr>
          <a:lstStyle/>
          <a:p>
            <a:pPr marL="571500" indent="-571500" eaLnBrk="1" hangingPunct="1">
              <a:buFont typeface="Wingdings" charset="2"/>
              <a:buChar char="ü"/>
              <a:defRPr/>
            </a:pPr>
            <a:r>
              <a:rPr lang="en-US" sz="3600" b="1" cap="all" spc="200" dirty="0">
                <a:solidFill>
                  <a:schemeClr val="accent2">
                    <a:lumMod val="50000"/>
                  </a:schemeClr>
                </a:solidFill>
                <a:latin typeface="Times" charset="0"/>
                <a:ea typeface="Times" charset="0"/>
                <a:cs typeface="Times" charset="0"/>
              </a:rPr>
              <a:t>Diagnosis</a:t>
            </a:r>
            <a:r>
              <a:rPr lang="en-US" sz="4400" dirty="0">
                <a:solidFill>
                  <a:schemeClr val="accent6">
                    <a:lumMod val="40000"/>
                    <a:lumOff val="60000"/>
                  </a:schemeClr>
                </a:solidFill>
                <a:latin typeface="Candara" charset="0"/>
                <a:ea typeface="Candara" charset="0"/>
                <a:cs typeface="Candara" charset="0"/>
              </a:rPr>
              <a:t>  </a:t>
            </a:r>
          </a:p>
        </p:txBody>
      </p:sp>
      <p:sp>
        <p:nvSpPr>
          <p:cNvPr id="6" name="Content Placeholder 2"/>
          <p:cNvSpPr txBox="1">
            <a:spLocks/>
          </p:cNvSpPr>
          <p:nvPr/>
        </p:nvSpPr>
        <p:spPr>
          <a:xfrm>
            <a:off x="6005513" y="1039660"/>
            <a:ext cx="5643692" cy="5239220"/>
          </a:xfrm>
          <a:prstGeom prst="rect">
            <a:avLst/>
          </a:prstGeom>
          <a:solidFill>
            <a:schemeClr val="accent2">
              <a:lumMod val="75000"/>
            </a:schemeClr>
          </a:solidFill>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defRPr/>
            </a:pPr>
            <a:r>
              <a:rPr lang="en-US" sz="2400" dirty="0" smtClean="0">
                <a:solidFill>
                  <a:schemeClr val="bg1"/>
                </a:solidFill>
                <a:latin typeface="Candara" charset="0"/>
                <a:ea typeface="Candara" charset="0"/>
                <a:cs typeface="Candara" charset="0"/>
              </a:rPr>
              <a:t>Multiple myeloma is a malignancy of plasma cells. </a:t>
            </a:r>
          </a:p>
          <a:p>
            <a:pPr>
              <a:defRPr/>
            </a:pPr>
            <a:r>
              <a:rPr lang="en-US" sz="2400" dirty="0" smtClean="0">
                <a:solidFill>
                  <a:schemeClr val="bg1"/>
                </a:solidFill>
                <a:latin typeface="Candara" charset="0"/>
                <a:ea typeface="Candara" charset="0"/>
                <a:cs typeface="Candara" charset="0"/>
              </a:rPr>
              <a:t>It mainly affects patient </a:t>
            </a:r>
            <a:r>
              <a:rPr lang="en-US" sz="2400" dirty="0" smtClean="0">
                <a:solidFill>
                  <a:srgbClr val="C00000"/>
                </a:solidFill>
                <a:latin typeface="Candara" charset="0"/>
                <a:ea typeface="Candara" charset="0"/>
                <a:cs typeface="Candara" charset="0"/>
              </a:rPr>
              <a:t>over-60s </a:t>
            </a:r>
            <a:r>
              <a:rPr lang="en-US" sz="2400" dirty="0" smtClean="0">
                <a:solidFill>
                  <a:schemeClr val="bg1"/>
                </a:solidFill>
                <a:latin typeface="Candara" charset="0"/>
                <a:ea typeface="Candara" charset="0"/>
                <a:cs typeface="Candara" charset="0"/>
              </a:rPr>
              <a:t>age group. It may present with </a:t>
            </a:r>
            <a:r>
              <a:rPr lang="en-US" sz="2400" dirty="0" smtClean="0">
                <a:solidFill>
                  <a:srgbClr val="C00000"/>
                </a:solidFill>
                <a:latin typeface="Candara" charset="0"/>
                <a:ea typeface="Candara" charset="0"/>
                <a:cs typeface="Candara" charset="0"/>
              </a:rPr>
              <a:t>fatigue or bone pathology</a:t>
            </a:r>
            <a:r>
              <a:rPr lang="en-US" sz="2400" dirty="0" smtClean="0">
                <a:solidFill>
                  <a:schemeClr val="bg1"/>
                </a:solidFill>
                <a:latin typeface="Candara" charset="0"/>
                <a:ea typeface="Candara" charset="0"/>
                <a:cs typeface="Candara" charset="0"/>
              </a:rPr>
              <a:t>, such as bone pain, or even pathological fractures. </a:t>
            </a:r>
          </a:p>
          <a:p>
            <a:pPr>
              <a:defRPr/>
            </a:pPr>
            <a:r>
              <a:rPr lang="en-US" sz="2400" dirty="0" smtClean="0">
                <a:solidFill>
                  <a:schemeClr val="bg1"/>
                </a:solidFill>
                <a:latin typeface="Candara" charset="0"/>
                <a:ea typeface="Candara" charset="0"/>
                <a:cs typeface="Candara" charset="0"/>
              </a:rPr>
              <a:t>Increased osteoclast activity can result in </a:t>
            </a:r>
            <a:r>
              <a:rPr lang="en-US" sz="2400" dirty="0" err="1" smtClean="0">
                <a:solidFill>
                  <a:srgbClr val="C00000"/>
                </a:solidFill>
                <a:latin typeface="Candara" charset="0"/>
                <a:ea typeface="Candara" charset="0"/>
                <a:cs typeface="Candara" charset="0"/>
              </a:rPr>
              <a:t>hypercalcaemia</a:t>
            </a:r>
            <a:r>
              <a:rPr lang="en-US" sz="2400" dirty="0" smtClean="0">
                <a:solidFill>
                  <a:schemeClr val="bg1"/>
                </a:solidFill>
                <a:latin typeface="Candara" charset="0"/>
                <a:ea typeface="Candara" charset="0"/>
                <a:cs typeface="Candara" charset="0"/>
              </a:rPr>
              <a:t>, which can lead to, among other symptoms, weakness, polyuria, constipation and confusion. Marrow involvement can result in </a:t>
            </a:r>
            <a:r>
              <a:rPr lang="en-US" sz="2400" dirty="0" err="1" smtClean="0">
                <a:solidFill>
                  <a:schemeClr val="bg1"/>
                </a:solidFill>
                <a:latin typeface="Candara" charset="0"/>
                <a:ea typeface="Candara" charset="0"/>
                <a:cs typeface="Candara" charset="0"/>
              </a:rPr>
              <a:t>anaemia</a:t>
            </a:r>
            <a:r>
              <a:rPr lang="en-US" sz="2400" dirty="0" smtClean="0">
                <a:solidFill>
                  <a:schemeClr val="bg1"/>
                </a:solidFill>
                <a:latin typeface="Candara" charset="0"/>
                <a:ea typeface="Candara" charset="0"/>
                <a:cs typeface="Candara" charset="0"/>
              </a:rPr>
              <a:t> and infections.</a:t>
            </a:r>
          </a:p>
          <a:p>
            <a:pPr>
              <a:defRPr/>
            </a:pPr>
            <a:endParaRPr lang="en-US" sz="2400" dirty="0" smtClean="0">
              <a:solidFill>
                <a:schemeClr val="bg1"/>
              </a:solidFill>
              <a:latin typeface="Candara" charset="0"/>
              <a:ea typeface="Candara" charset="0"/>
              <a:cs typeface="Candara" charset="0"/>
            </a:endParaRPr>
          </a:p>
        </p:txBody>
      </p:sp>
      <p:pic>
        <p:nvPicPr>
          <p:cNvPr id="5122" name="Picture 2" descr="mage result for differential diagnosis clipart"/>
          <p:cNvPicPr>
            <a:picLocks noChangeAspect="1" noChangeArrowheads="1"/>
          </p:cNvPicPr>
          <p:nvPr/>
        </p:nvPicPr>
        <p:blipFill>
          <a:blip r:embed="rId2">
            <a:clrChange>
              <a:clrFrom>
                <a:srgbClr val="FCFCF2"/>
              </a:clrFrom>
              <a:clrTo>
                <a:srgbClr val="FCFCF2">
                  <a:alpha val="0"/>
                </a:srgbClr>
              </a:clrTo>
            </a:clrChange>
            <a:extLst>
              <a:ext uri="{28A0092B-C50C-407E-A947-70E740481C1C}">
                <a14:useLocalDpi xmlns:a14="http://schemas.microsoft.com/office/drawing/2010/main" val="0"/>
              </a:ext>
            </a:extLst>
          </a:blip>
          <a:srcRect/>
          <a:stretch>
            <a:fillRect/>
          </a:stretch>
        </p:blipFill>
        <p:spPr bwMode="auto">
          <a:xfrm>
            <a:off x="284842" y="4224612"/>
            <a:ext cx="2579537" cy="205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87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linds(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21879" y="735136"/>
            <a:ext cx="5201543" cy="922338"/>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defRPr/>
            </a:pPr>
            <a:r>
              <a:rPr lang="en-US" sz="4800" b="1" dirty="0">
                <a:solidFill>
                  <a:schemeClr val="accent2">
                    <a:lumMod val="50000"/>
                  </a:schemeClr>
                </a:solidFill>
                <a:latin typeface="Candara" charset="0"/>
                <a:ea typeface="Candara" charset="0"/>
                <a:cs typeface="Candara" charset="0"/>
              </a:rPr>
              <a:t>Treatment</a:t>
            </a:r>
          </a:p>
        </p:txBody>
      </p:sp>
      <p:sp>
        <p:nvSpPr>
          <p:cNvPr id="6" name="Rectangle 5"/>
          <p:cNvSpPr/>
          <p:nvPr/>
        </p:nvSpPr>
        <p:spPr>
          <a:xfrm>
            <a:off x="1143419" y="2054215"/>
            <a:ext cx="7441023" cy="3416320"/>
          </a:xfrm>
          <a:prstGeom prst="rect">
            <a:avLst/>
          </a:prstGeom>
          <a:solidFill>
            <a:schemeClr val="accent2">
              <a:lumMod val="75000"/>
            </a:schemeClr>
          </a:solidFill>
        </p:spPr>
        <p:txBody>
          <a:bodyPr wrap="square">
            <a:spAutoFit/>
          </a:bodyPr>
          <a:lstStyle/>
          <a:p>
            <a:pPr marL="457200" indent="-457200">
              <a:lnSpc>
                <a:spcPct val="150000"/>
              </a:lnSpc>
              <a:buFont typeface="Arial" charset="0"/>
              <a:buChar char="•"/>
              <a:defRPr/>
            </a:pPr>
            <a:r>
              <a:rPr lang="en-US" sz="2400" dirty="0">
                <a:solidFill>
                  <a:schemeClr val="bg1"/>
                </a:solidFill>
                <a:latin typeface="Candara" charset="0"/>
                <a:ea typeface="Candara" charset="0"/>
                <a:cs typeface="Candara" charset="0"/>
              </a:rPr>
              <a:t>Treatment can include therapy for </a:t>
            </a:r>
            <a:r>
              <a:rPr lang="en-US" sz="2400" dirty="0" err="1">
                <a:solidFill>
                  <a:schemeClr val="bg1"/>
                </a:solidFill>
                <a:latin typeface="Candara" charset="0"/>
                <a:ea typeface="Candara" charset="0"/>
                <a:cs typeface="Candara" charset="0"/>
              </a:rPr>
              <a:t>anaemia</a:t>
            </a:r>
            <a:r>
              <a:rPr lang="en-US" sz="2400" dirty="0">
                <a:solidFill>
                  <a:schemeClr val="bg1"/>
                </a:solidFill>
                <a:latin typeface="Candara" charset="0"/>
                <a:ea typeface="Candara" charset="0"/>
                <a:cs typeface="Candara" charset="0"/>
              </a:rPr>
              <a:t>, infection and </a:t>
            </a:r>
            <a:r>
              <a:rPr lang="en-US" sz="2400" dirty="0" err="1">
                <a:solidFill>
                  <a:schemeClr val="bg1"/>
                </a:solidFill>
                <a:latin typeface="Candara" charset="0"/>
                <a:ea typeface="Candara" charset="0"/>
                <a:cs typeface="Candara" charset="0"/>
              </a:rPr>
              <a:t>hypercalcaemia</a:t>
            </a:r>
            <a:r>
              <a:rPr lang="en-US" sz="2400" dirty="0">
                <a:solidFill>
                  <a:schemeClr val="bg1"/>
                </a:solidFill>
                <a:latin typeface="Candara" charset="0"/>
                <a:ea typeface="Candara" charset="0"/>
                <a:cs typeface="Candara" charset="0"/>
              </a:rPr>
              <a:t>. </a:t>
            </a:r>
            <a:endParaRPr lang="en-US" sz="2400" dirty="0" smtClean="0">
              <a:solidFill>
                <a:schemeClr val="bg1"/>
              </a:solidFill>
              <a:latin typeface="Candara" charset="0"/>
              <a:ea typeface="Candara" charset="0"/>
              <a:cs typeface="Candara" charset="0"/>
            </a:endParaRPr>
          </a:p>
          <a:p>
            <a:pPr marL="457200" indent="-457200">
              <a:lnSpc>
                <a:spcPct val="150000"/>
              </a:lnSpc>
              <a:buFont typeface="Arial" charset="0"/>
              <a:buChar char="•"/>
              <a:defRPr/>
            </a:pPr>
            <a:r>
              <a:rPr lang="en-US" sz="2400" dirty="0" smtClean="0">
                <a:solidFill>
                  <a:schemeClr val="bg1"/>
                </a:solidFill>
                <a:latin typeface="Candara" charset="0"/>
                <a:ea typeface="Candara" charset="0"/>
                <a:cs typeface="Candara" charset="0"/>
              </a:rPr>
              <a:t>Pathological </a:t>
            </a:r>
            <a:r>
              <a:rPr lang="en-US" sz="2400" dirty="0">
                <a:solidFill>
                  <a:schemeClr val="bg1"/>
                </a:solidFill>
                <a:latin typeface="Candara" charset="0"/>
                <a:ea typeface="Candara" charset="0"/>
                <a:cs typeface="Candara" charset="0"/>
              </a:rPr>
              <a:t>fractures may require </a:t>
            </a:r>
            <a:r>
              <a:rPr lang="en-US" sz="2400" dirty="0" err="1">
                <a:solidFill>
                  <a:schemeClr val="bg1"/>
                </a:solidFill>
                <a:latin typeface="Candara" charset="0"/>
                <a:ea typeface="Candara" charset="0"/>
                <a:cs typeface="Candara" charset="0"/>
              </a:rPr>
              <a:t>orthopaedic</a:t>
            </a:r>
            <a:r>
              <a:rPr lang="en-US" sz="2400" dirty="0">
                <a:solidFill>
                  <a:schemeClr val="bg1"/>
                </a:solidFill>
                <a:latin typeface="Candara" charset="0"/>
                <a:ea typeface="Candara" charset="0"/>
                <a:cs typeface="Candara" charset="0"/>
              </a:rPr>
              <a:t> input and radiotherapy may have a role in the management of bone pain</a:t>
            </a:r>
            <a:r>
              <a:rPr lang="en-US" sz="2400" dirty="0" smtClean="0">
                <a:solidFill>
                  <a:schemeClr val="bg1"/>
                </a:solidFill>
                <a:latin typeface="Candara" charset="0"/>
                <a:ea typeface="Candara" charset="0"/>
                <a:cs typeface="Candara" charset="0"/>
              </a:rPr>
              <a:t>.</a:t>
            </a:r>
            <a:endParaRPr lang="en-US" sz="2400" dirty="0">
              <a:solidFill>
                <a:schemeClr val="bg1"/>
              </a:solidFill>
              <a:latin typeface="Candara" charset="0"/>
              <a:ea typeface="Candara" charset="0"/>
              <a:cs typeface="Candara" charset="0"/>
            </a:endParaRPr>
          </a:p>
          <a:p>
            <a:pPr>
              <a:lnSpc>
                <a:spcPct val="150000"/>
              </a:lnSpc>
              <a:defRPr/>
            </a:pPr>
            <a:endParaRPr lang="en-US" sz="2400" dirty="0" smtClean="0">
              <a:solidFill>
                <a:schemeClr val="bg1"/>
              </a:solidFill>
              <a:latin typeface="Candara" charset="0"/>
              <a:ea typeface="Candara" charset="0"/>
              <a:cs typeface="Candara" charset="0"/>
            </a:endParaRPr>
          </a:p>
        </p:txBody>
      </p:sp>
      <p:pic>
        <p:nvPicPr>
          <p:cNvPr id="6148" name="Picture 4" descr="mage result for medical treatment ic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4030" t="9100" r="20189" b="9893"/>
          <a:stretch/>
        </p:blipFill>
        <p:spPr bwMode="auto">
          <a:xfrm>
            <a:off x="6190721" y="597490"/>
            <a:ext cx="1265402" cy="119763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mage result for medical treatment icon"/>
          <p:cNvSpPr>
            <a:spLocks noChangeAspect="1" noChangeArrowheads="1"/>
          </p:cNvSpPr>
          <p:nvPr/>
        </p:nvSpPr>
        <p:spPr bwMode="auto">
          <a:xfrm>
            <a:off x="0" y="0"/>
            <a:ext cx="3762375" cy="3762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2" name="Picture 8" descr="mage result for medical treatment icon"/>
          <p:cNvPicPr>
            <a:picLocks noChangeAspect="1" noChangeArrowheads="1"/>
          </p:cNvPicPr>
          <p:nvPr/>
        </p:nvPicPr>
        <p:blipFill>
          <a:blip r:embed="rId4">
            <a:clrChange>
              <a:clrFrom>
                <a:srgbClr val="444444">
                  <a:alpha val="5882"/>
                </a:srgbClr>
              </a:clrFrom>
              <a:clrTo>
                <a:srgbClr val="444444">
                  <a:alpha val="0"/>
                </a:srgbClr>
              </a:clrTo>
            </a:clrChange>
            <a:extLst>
              <a:ext uri="{28A0092B-C50C-407E-A947-70E740481C1C}">
                <a14:useLocalDpi xmlns:a14="http://schemas.microsoft.com/office/drawing/2010/main" val="0"/>
              </a:ext>
            </a:extLst>
          </a:blip>
          <a:srcRect/>
          <a:stretch>
            <a:fillRect/>
          </a:stretch>
        </p:blipFill>
        <p:spPr bwMode="auto">
          <a:xfrm>
            <a:off x="9362364" y="4615651"/>
            <a:ext cx="2708612" cy="227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3453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blinds(horizontal)">
                                      <p:cBhvr>
                                        <p:cTn id="10" dur="500"/>
                                        <p:tgtEl>
                                          <p:spTgt spid="6148"/>
                                        </p:tgtEl>
                                      </p:cBhvr>
                                    </p:animEffect>
                                  </p:childTnLst>
                                </p:cTn>
                              </p:par>
                              <p:par>
                                <p:cTn id="11" presetID="3" presetClass="entr" presetSubtype="1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animEffect transition="in" filter="blinds(horizontal)">
                                      <p:cBhvr>
                                        <p:cTn id="13" dur="500"/>
                                        <p:tgtEl>
                                          <p:spTgt spid="615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1329" y="1587649"/>
            <a:ext cx="11053483" cy="47728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Candara" charset="0"/>
                <a:ea typeface="Candara" charset="0"/>
                <a:cs typeface="Candara" charset="0"/>
              </a:rPr>
              <a:t>A 40 </a:t>
            </a:r>
            <a:r>
              <a:rPr lang="en-US" sz="2800" dirty="0">
                <a:latin typeface="Candara" charset="0"/>
                <a:ea typeface="Candara" charset="0"/>
                <a:cs typeface="Candara" charset="0"/>
              </a:rPr>
              <a:t>years old </a:t>
            </a:r>
            <a:r>
              <a:rPr lang="en-US" sz="2800" dirty="0" smtClean="0">
                <a:latin typeface="Candara" charset="0"/>
                <a:ea typeface="Candara" charset="0"/>
                <a:cs typeface="Candara" charset="0"/>
              </a:rPr>
              <a:t>lady, complaining </a:t>
            </a:r>
            <a:r>
              <a:rPr lang="en-US" sz="2800" dirty="0">
                <a:latin typeface="Candara" charset="0"/>
                <a:ea typeface="Candara" charset="0"/>
                <a:cs typeface="Candara" charset="0"/>
              </a:rPr>
              <a:t>of  on/off low back pain for 6 months, she feels the pain during sleep and increased in intensity by movement.</a:t>
            </a:r>
          </a:p>
          <a:p>
            <a:pPr algn="ctr"/>
            <a:endParaRPr lang="en-US" sz="2800" dirty="0">
              <a:latin typeface="Candara" charset="0"/>
              <a:ea typeface="Candara" charset="0"/>
              <a:cs typeface="Candara" charset="0"/>
            </a:endParaRPr>
          </a:p>
          <a:p>
            <a:pPr algn="ctr"/>
            <a:r>
              <a:rPr lang="en-US" sz="2800" dirty="0">
                <a:latin typeface="Candara" charset="0"/>
                <a:ea typeface="Candara" charset="0"/>
                <a:cs typeface="Candara" charset="0"/>
              </a:rPr>
              <a:t>No </a:t>
            </a:r>
            <a:r>
              <a:rPr lang="en-US" sz="2800" dirty="0" err="1">
                <a:latin typeface="Candara" charset="0"/>
                <a:ea typeface="Candara" charset="0"/>
                <a:cs typeface="Candara" charset="0"/>
              </a:rPr>
              <a:t>Hx</a:t>
            </a:r>
            <a:r>
              <a:rPr lang="en-US" sz="2800" dirty="0">
                <a:latin typeface="Candara" charset="0"/>
                <a:ea typeface="Candara" charset="0"/>
                <a:cs typeface="Candara" charset="0"/>
              </a:rPr>
              <a:t> of trauma, No </a:t>
            </a:r>
            <a:r>
              <a:rPr lang="en-US" sz="2800" dirty="0" smtClean="0">
                <a:latin typeface="Candara" charset="0"/>
                <a:ea typeface="Candara" charset="0"/>
                <a:cs typeface="Candara" charset="0"/>
              </a:rPr>
              <a:t>fever or </a:t>
            </a:r>
            <a:r>
              <a:rPr lang="en-US" sz="2800" dirty="0">
                <a:latin typeface="Candara" charset="0"/>
                <a:ea typeface="Candara" charset="0"/>
                <a:cs typeface="Candara" charset="0"/>
              </a:rPr>
              <a:t>night </a:t>
            </a:r>
            <a:r>
              <a:rPr lang="en-US" sz="2800" dirty="0" smtClean="0">
                <a:latin typeface="Candara" charset="0"/>
                <a:ea typeface="Candara" charset="0"/>
                <a:cs typeface="Candara" charset="0"/>
              </a:rPr>
              <a:t>sweat.</a:t>
            </a:r>
          </a:p>
          <a:p>
            <a:pPr algn="ctr"/>
            <a:r>
              <a:rPr lang="en-US" sz="2800" dirty="0">
                <a:latin typeface="Candara" charset="0"/>
                <a:ea typeface="Candara" charset="0"/>
                <a:cs typeface="Candara" charset="0"/>
              </a:rPr>
              <a:t> </a:t>
            </a:r>
            <a:r>
              <a:rPr lang="en-US" sz="2800" dirty="0" smtClean="0">
                <a:latin typeface="Candara" charset="0"/>
                <a:ea typeface="Candara" charset="0"/>
                <a:cs typeface="Candara" charset="0"/>
              </a:rPr>
              <a:t>she lost 3 Kg over the past 6 months.</a:t>
            </a:r>
            <a:endParaRPr lang="en-US" sz="2800" dirty="0">
              <a:latin typeface="Candara" charset="0"/>
              <a:ea typeface="Candara" charset="0"/>
              <a:cs typeface="Candara" charset="0"/>
            </a:endParaRPr>
          </a:p>
          <a:p>
            <a:pPr algn="ctr"/>
            <a:r>
              <a:rPr lang="en-US" sz="2800" dirty="0">
                <a:latin typeface="Candara" charset="0"/>
                <a:ea typeface="Candara" charset="0"/>
                <a:cs typeface="Candara" charset="0"/>
              </a:rPr>
              <a:t>PMH, PSH: unremarkable</a:t>
            </a:r>
          </a:p>
          <a:p>
            <a:pPr algn="ctr"/>
            <a:r>
              <a:rPr lang="en-US" sz="2800" dirty="0">
                <a:latin typeface="Candara" charset="0"/>
                <a:ea typeface="Candara" charset="0"/>
                <a:cs typeface="Candara" charset="0"/>
              </a:rPr>
              <a:t>medication: </a:t>
            </a:r>
            <a:r>
              <a:rPr lang="en-US" sz="2800" dirty="0" smtClean="0">
                <a:latin typeface="Candara" charset="0"/>
                <a:ea typeface="Candara" charset="0"/>
                <a:cs typeface="Candara" charset="0"/>
              </a:rPr>
              <a:t>Nil </a:t>
            </a:r>
          </a:p>
          <a:p>
            <a:pPr algn="ctr"/>
            <a:r>
              <a:rPr lang="en-US" sz="2800" dirty="0" smtClean="0">
                <a:latin typeface="Candara" charset="0"/>
                <a:ea typeface="Candara" charset="0"/>
                <a:cs typeface="Candara" charset="0"/>
              </a:rPr>
              <a:t>Social </a:t>
            </a:r>
            <a:r>
              <a:rPr lang="en-US" sz="2800" dirty="0" err="1" smtClean="0">
                <a:latin typeface="Candara" charset="0"/>
                <a:ea typeface="Candara" charset="0"/>
                <a:cs typeface="Candara" charset="0"/>
              </a:rPr>
              <a:t>Hx</a:t>
            </a:r>
            <a:r>
              <a:rPr lang="en-US" sz="2800" dirty="0" smtClean="0">
                <a:latin typeface="Candara" charset="0"/>
                <a:ea typeface="Candara" charset="0"/>
                <a:cs typeface="Candara" charset="0"/>
              </a:rPr>
              <a:t>: </a:t>
            </a:r>
          </a:p>
          <a:p>
            <a:pPr algn="ctr"/>
            <a:r>
              <a:rPr lang="en-US" sz="2800" dirty="0" smtClean="0">
                <a:latin typeface="Candara" charset="0"/>
                <a:ea typeface="Candara" charset="0"/>
                <a:cs typeface="Candara" charset="0"/>
              </a:rPr>
              <a:t>She is a teacher, her husband passed away last year. She is 'not </a:t>
            </a:r>
            <a:r>
              <a:rPr lang="en-US" sz="2800" dirty="0" smtClean="0"/>
              <a:t>satisfied of her job and thinking of quitting. She has 5 healthy children.  </a:t>
            </a:r>
            <a:endParaRPr lang="en-US" sz="2800" dirty="0" smtClean="0">
              <a:latin typeface="Candara" charset="0"/>
              <a:ea typeface="Candara" charset="0"/>
              <a:cs typeface="Candara" charset="0"/>
            </a:endParaRPr>
          </a:p>
          <a:p>
            <a:pPr algn="ctr"/>
            <a:endParaRPr lang="en-US" sz="2800" b="1" dirty="0">
              <a:latin typeface="Candara" charset="0"/>
              <a:ea typeface="Candara" charset="0"/>
              <a:cs typeface="Candara" charset="0"/>
            </a:endParaRPr>
          </a:p>
        </p:txBody>
      </p:sp>
      <p:sp>
        <p:nvSpPr>
          <p:cNvPr id="4" name="Rectangle 3"/>
          <p:cNvSpPr/>
          <p:nvPr/>
        </p:nvSpPr>
        <p:spPr>
          <a:xfrm>
            <a:off x="2054711" y="299886"/>
            <a:ext cx="721076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accent2">
                    <a:lumMod val="50000"/>
                  </a:schemeClr>
                </a:solidFill>
                <a:latin typeface="Times" charset="0"/>
                <a:ea typeface="Times" charset="0"/>
                <a:cs typeface="Times" charset="0"/>
              </a:rPr>
              <a:t>Case Scenario </a:t>
            </a:r>
            <a:endParaRPr lang="en-US" sz="2000" dirty="0"/>
          </a:p>
        </p:txBody>
      </p:sp>
      <p:pic>
        <p:nvPicPr>
          <p:cNvPr id="5" name="Picture 2" desc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3638" y="121920"/>
            <a:ext cx="1290181" cy="1270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862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536" y="329362"/>
            <a:ext cx="4464423" cy="769441"/>
          </a:xfrm>
          <a:prstGeom prst="rect">
            <a:avLst/>
          </a:prstGeom>
          <a:solidFill>
            <a:srgbClr val="C9E1D5"/>
          </a:solidFill>
        </p:spPr>
        <p:txBody>
          <a:bodyPr wrap="square" rtlCol="0">
            <a:spAutoFit/>
          </a:bodyPr>
          <a:lstStyle/>
          <a:p>
            <a:pPr algn="ctr"/>
            <a:r>
              <a:rPr lang="en-US" sz="4400" b="1" dirty="0">
                <a:solidFill>
                  <a:schemeClr val="tx2"/>
                </a:solidFill>
                <a:latin typeface="Candara" charset="0"/>
                <a:ea typeface="Candara" charset="0"/>
                <a:cs typeface="Candara" charset="0"/>
              </a:rPr>
              <a:t>Examination</a:t>
            </a:r>
            <a:endParaRPr lang="en-US" sz="4400" dirty="0">
              <a:latin typeface="Candara" charset="0"/>
              <a:ea typeface="Candara" charset="0"/>
              <a:cs typeface="Candara" charset="0"/>
            </a:endParaRPr>
          </a:p>
        </p:txBody>
      </p:sp>
      <p:sp>
        <p:nvSpPr>
          <p:cNvPr id="6" name="TextBox 5"/>
          <p:cNvSpPr txBox="1"/>
          <p:nvPr/>
        </p:nvSpPr>
        <p:spPr>
          <a:xfrm>
            <a:off x="6815248" y="329362"/>
            <a:ext cx="4464423" cy="769441"/>
          </a:xfrm>
          <a:prstGeom prst="rect">
            <a:avLst/>
          </a:prstGeom>
          <a:solidFill>
            <a:srgbClr val="C9E1D5"/>
          </a:solidFill>
        </p:spPr>
        <p:txBody>
          <a:bodyPr wrap="square" rtlCol="0">
            <a:spAutoFit/>
          </a:bodyPr>
          <a:lstStyle/>
          <a:p>
            <a:pPr algn="ctr"/>
            <a:r>
              <a:rPr lang="en-US" sz="4400" b="1" dirty="0">
                <a:solidFill>
                  <a:schemeClr val="tx2"/>
                </a:solidFill>
                <a:latin typeface="Candara" charset="0"/>
                <a:ea typeface="Candara" charset="0"/>
                <a:cs typeface="Candara" charset="0"/>
              </a:rPr>
              <a:t>Investigation</a:t>
            </a:r>
          </a:p>
        </p:txBody>
      </p:sp>
      <p:sp>
        <p:nvSpPr>
          <p:cNvPr id="3" name="TextBox 2"/>
          <p:cNvSpPr txBox="1"/>
          <p:nvPr/>
        </p:nvSpPr>
        <p:spPr>
          <a:xfrm>
            <a:off x="653845" y="1672453"/>
            <a:ext cx="4360114" cy="1200329"/>
          </a:xfrm>
          <a:prstGeom prst="rect">
            <a:avLst/>
          </a:prstGeom>
          <a:noFill/>
        </p:spPr>
        <p:txBody>
          <a:bodyPr wrap="square" rtlCol="0">
            <a:spAutoFit/>
          </a:bodyPr>
          <a:lstStyle/>
          <a:p>
            <a:pPr marL="285750" indent="-285750">
              <a:buFont typeface="Arial"/>
              <a:buChar char="•"/>
            </a:pPr>
            <a:r>
              <a:rPr lang="en-US" dirty="0"/>
              <a:t>T</a:t>
            </a:r>
            <a:r>
              <a:rPr lang="en-US" dirty="0" smtClean="0"/>
              <a:t>here </a:t>
            </a:r>
            <a:r>
              <a:rPr lang="en-US" dirty="0"/>
              <a:t>is a tenderness </a:t>
            </a:r>
            <a:r>
              <a:rPr lang="en-US" dirty="0" smtClean="0"/>
              <a:t>over the lumbar </a:t>
            </a:r>
            <a:r>
              <a:rPr lang="en-US" dirty="0"/>
              <a:t>area but when the patient is distracted there is no </a:t>
            </a:r>
            <a:r>
              <a:rPr lang="en-US" dirty="0" smtClean="0"/>
              <a:t>pain.</a:t>
            </a:r>
            <a:endParaRPr lang="en-US" dirty="0"/>
          </a:p>
          <a:p>
            <a:pPr marL="285750" indent="-285750">
              <a:buFont typeface="Arial"/>
              <a:buChar char="•"/>
            </a:pPr>
            <a:r>
              <a:rPr lang="en-US" dirty="0"/>
              <a:t>other tests are unremarkable.</a:t>
            </a:r>
          </a:p>
        </p:txBody>
      </p:sp>
      <p:sp>
        <p:nvSpPr>
          <p:cNvPr id="2" name="TextBox 1"/>
          <p:cNvSpPr txBox="1"/>
          <p:nvPr/>
        </p:nvSpPr>
        <p:spPr>
          <a:xfrm>
            <a:off x="6815248" y="1672453"/>
            <a:ext cx="4464423" cy="646331"/>
          </a:xfrm>
          <a:prstGeom prst="rect">
            <a:avLst/>
          </a:prstGeom>
          <a:noFill/>
        </p:spPr>
        <p:txBody>
          <a:bodyPr wrap="square" rtlCol="0">
            <a:spAutoFit/>
          </a:bodyPr>
          <a:lstStyle/>
          <a:p>
            <a:r>
              <a:rPr lang="en-US" dirty="0"/>
              <a:t>x-ray shows mild osteoarthritis</a:t>
            </a:r>
            <a:r>
              <a:rPr lang="en-US" dirty="0" smtClean="0"/>
              <a:t>.</a:t>
            </a:r>
          </a:p>
          <a:p>
            <a:endParaRPr lang="en-US" dirty="0"/>
          </a:p>
        </p:txBody>
      </p:sp>
      <p:pic>
        <p:nvPicPr>
          <p:cNvPr id="5" name="Picture 4"/>
          <p:cNvPicPr>
            <a:picLocks noChangeAspect="1"/>
          </p:cNvPicPr>
          <p:nvPr/>
        </p:nvPicPr>
        <p:blipFill>
          <a:blip r:embed="rId3">
            <a:clrChange>
              <a:clrFrom>
                <a:srgbClr val="DB7EDB"/>
              </a:clrFrom>
              <a:clrTo>
                <a:srgbClr val="DB7EDB">
                  <a:alpha val="0"/>
                </a:srgbClr>
              </a:clrTo>
            </a:clrChange>
          </a:blip>
          <a:stretch>
            <a:fillRect/>
          </a:stretch>
        </p:blipFill>
        <p:spPr>
          <a:xfrm>
            <a:off x="653845" y="3884506"/>
            <a:ext cx="4114800" cy="1968500"/>
          </a:xfrm>
          <a:prstGeom prst="rect">
            <a:avLst/>
          </a:prstGeom>
        </p:spPr>
      </p:pic>
      <p:pic>
        <p:nvPicPr>
          <p:cNvPr id="7" name="Picture 6"/>
          <p:cNvPicPr>
            <a:picLocks noChangeAspect="1"/>
          </p:cNvPicPr>
          <p:nvPr/>
        </p:nvPicPr>
        <p:blipFill>
          <a:blip r:embed="rId4"/>
          <a:stretch>
            <a:fillRect/>
          </a:stretch>
        </p:blipFill>
        <p:spPr>
          <a:xfrm>
            <a:off x="7073802" y="2872782"/>
            <a:ext cx="3038822" cy="3683421"/>
          </a:xfrm>
          <a:prstGeom prst="rect">
            <a:avLst/>
          </a:prstGeom>
        </p:spPr>
      </p:pic>
    </p:spTree>
    <p:extLst>
      <p:ext uri="{BB962C8B-B14F-4D97-AF65-F5344CB8AC3E}">
        <p14:creationId xmlns:p14="http://schemas.microsoft.com/office/powerpoint/2010/main" val="49420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9536" y="329362"/>
            <a:ext cx="4464423" cy="769441"/>
          </a:xfrm>
          <a:prstGeom prst="rect">
            <a:avLst/>
          </a:prstGeom>
          <a:solidFill>
            <a:srgbClr val="C9E1D5"/>
          </a:solidFill>
        </p:spPr>
        <p:txBody>
          <a:bodyPr wrap="square" rtlCol="0">
            <a:spAutoFit/>
          </a:bodyPr>
          <a:lstStyle/>
          <a:p>
            <a:pPr algn="ctr"/>
            <a:r>
              <a:rPr lang="en-US" sz="4400" b="1" dirty="0" smtClean="0">
                <a:solidFill>
                  <a:schemeClr val="tx2"/>
                </a:solidFill>
                <a:latin typeface="Candara" charset="0"/>
                <a:ea typeface="Candara" charset="0"/>
                <a:cs typeface="Candara" charset="0"/>
              </a:rPr>
              <a:t>Treatment </a:t>
            </a:r>
            <a:endParaRPr lang="en-US" sz="4400" dirty="0">
              <a:latin typeface="Candara" charset="0"/>
              <a:ea typeface="Candara" charset="0"/>
              <a:cs typeface="Candara" charset="0"/>
            </a:endParaRPr>
          </a:p>
        </p:txBody>
      </p:sp>
      <p:sp>
        <p:nvSpPr>
          <p:cNvPr id="5" name="Rectangle 4"/>
          <p:cNvSpPr/>
          <p:nvPr/>
        </p:nvSpPr>
        <p:spPr>
          <a:xfrm>
            <a:off x="549536" y="1408055"/>
            <a:ext cx="6096000" cy="3908762"/>
          </a:xfrm>
          <a:prstGeom prst="rect">
            <a:avLst/>
          </a:prstGeom>
        </p:spPr>
        <p:txBody>
          <a:bodyPr>
            <a:spAutoFit/>
          </a:bodyPr>
          <a:lstStyle/>
          <a:p>
            <a:pPr marL="285750" indent="-285750">
              <a:buFont typeface="Arial"/>
              <a:buChar char="•"/>
            </a:pPr>
            <a:r>
              <a:rPr lang="en-US" sz="2400" dirty="0"/>
              <a:t>counseling/ support.</a:t>
            </a:r>
          </a:p>
          <a:p>
            <a:pPr marL="285750" indent="-285750">
              <a:buFont typeface="Arial"/>
              <a:buChar char="•"/>
            </a:pPr>
            <a:r>
              <a:rPr lang="en-US" sz="2400" dirty="0"/>
              <a:t>antidepressant medication.</a:t>
            </a:r>
          </a:p>
          <a:p>
            <a:pPr marL="285750" indent="-285750">
              <a:buFont typeface="Arial"/>
              <a:buChar char="•"/>
            </a:pPr>
            <a:r>
              <a:rPr lang="en-US" sz="2400" dirty="0" smtClean="0"/>
              <a:t>Psychotherapy</a:t>
            </a:r>
          </a:p>
          <a:p>
            <a:pPr marL="285750" indent="-285750">
              <a:buFont typeface="Arial"/>
              <a:buChar char="•"/>
            </a:pPr>
            <a:endParaRPr lang="en-US" sz="2400" dirty="0"/>
          </a:p>
          <a:p>
            <a:pPr marL="285750" indent="-285750">
              <a:buFont typeface="Arial"/>
              <a:buChar char="•"/>
            </a:pPr>
            <a:endParaRPr lang="en-US" sz="2400" dirty="0" smtClean="0"/>
          </a:p>
          <a:p>
            <a:pPr marL="285750" indent="-285750">
              <a:buFont typeface="Arial"/>
              <a:buChar char="•"/>
            </a:pPr>
            <a:endParaRPr lang="en-US" sz="2400" dirty="0"/>
          </a:p>
          <a:p>
            <a:r>
              <a:rPr lang="en-US" sz="3200" b="1" dirty="0" smtClean="0">
                <a:solidFill>
                  <a:schemeClr val="tx2"/>
                </a:solidFill>
                <a:latin typeface="Candara" charset="0"/>
                <a:ea typeface="Candara" charset="0"/>
                <a:cs typeface="Candara" charset="0"/>
              </a:rPr>
              <a:t>On follow </a:t>
            </a:r>
            <a:r>
              <a:rPr lang="en-US" sz="3200" b="1" dirty="0">
                <a:solidFill>
                  <a:schemeClr val="tx2"/>
                </a:solidFill>
                <a:latin typeface="Candara" charset="0"/>
                <a:ea typeface="Candara" charset="0"/>
                <a:cs typeface="Candara" charset="0"/>
              </a:rPr>
              <a:t>up:</a:t>
            </a:r>
          </a:p>
          <a:p>
            <a:r>
              <a:rPr lang="en-US" sz="2400" dirty="0"/>
              <a:t>she is getting better with the antidepressant medication.</a:t>
            </a:r>
          </a:p>
          <a:p>
            <a:r>
              <a:rPr lang="en-US" sz="2400" dirty="0"/>
              <a:t>which suggest a psychological back pain </a:t>
            </a:r>
          </a:p>
        </p:txBody>
      </p:sp>
      <p:pic>
        <p:nvPicPr>
          <p:cNvPr id="7" name="Picture 6"/>
          <p:cNvPicPr>
            <a:picLocks noChangeAspect="1"/>
          </p:cNvPicPr>
          <p:nvPr/>
        </p:nvPicPr>
        <p:blipFill>
          <a:blip r:embed="rId3"/>
          <a:stretch>
            <a:fillRect/>
          </a:stretch>
        </p:blipFill>
        <p:spPr>
          <a:xfrm>
            <a:off x="7087982" y="2141475"/>
            <a:ext cx="4027375" cy="2682751"/>
          </a:xfrm>
          <a:prstGeom prst="rect">
            <a:avLst/>
          </a:prstGeom>
        </p:spPr>
      </p:pic>
    </p:spTree>
    <p:extLst>
      <p:ext uri="{BB962C8B-B14F-4D97-AF65-F5344CB8AC3E}">
        <p14:creationId xmlns:p14="http://schemas.microsoft.com/office/powerpoint/2010/main" val="3309023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p:cNvSpPr>
            <a:spLocks noGrp="1" noRot="1" noChangeAspect="1" noMove="1" noResize="1" noEditPoints="1" noAdjustHandles="1" noChangeArrowheads="1" noChangeShapeType="1" noTextEdit="1"/>
          </p:cNvSpPr>
          <p:nvPr>
            <p:extLst/>
          </p:nvPr>
        </p:nvSpPr>
        <p:spPr>
          <a:xfrm>
            <a:off x="843868" y="1443035"/>
            <a:ext cx="3971932" cy="397193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nvPr>
        </p:nvSpPr>
        <p:spPr>
          <a:xfrm>
            <a:off x="5618743" y="640080"/>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a:spLocks noGrp="1" noRot="1" noChangeAspect="1" noMove="1" noResize="1" noEditPoints="1" noAdjustHandles="1" noChangeArrowheads="1" noChangeShapeType="1" noTextEdit="1"/>
          </p:cNvSpPr>
          <p:nvPr>
            <p:extLst/>
          </p:nvPr>
        </p:nvSpPr>
        <p:spPr>
          <a:xfrm>
            <a:off x="5783335" y="802767"/>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6105321" y="1584805"/>
            <a:ext cx="4961301" cy="3373684"/>
          </a:xfrm>
          <a:prstGeom prst="rect">
            <a:avLst/>
          </a:prstGeom>
        </p:spPr>
      </p:pic>
      <p:sp>
        <p:nvSpPr>
          <p:cNvPr id="3" name="Title 1"/>
          <p:cNvSpPr>
            <a:spLocks noGrp="1"/>
          </p:cNvSpPr>
          <p:nvPr>
            <p:ph type="title"/>
          </p:nvPr>
        </p:nvSpPr>
        <p:spPr>
          <a:xfrm>
            <a:off x="985544" y="1584710"/>
            <a:ext cx="3688580" cy="3688580"/>
          </a:xfrm>
          <a:prstGeom prst="ellipse">
            <a:avLst/>
          </a:prstGeom>
          <a:solidFill>
            <a:schemeClr val="accent2"/>
          </a:solidFill>
          <a:ln>
            <a:noFill/>
          </a:ln>
        </p:spPr>
        <p:txBody>
          <a:bodyPr>
            <a:normAutofit/>
          </a:bodyPr>
          <a:lstStyle/>
          <a:p>
            <a:pPr>
              <a:lnSpc>
                <a:spcPct val="70000"/>
              </a:lnSpc>
            </a:pPr>
            <a:r>
              <a:rPr lang="en-US" sz="3300">
                <a:solidFill>
                  <a:srgbClr val="FFFFFF"/>
                </a:solidFill>
                <a:latin typeface="Times" charset="0"/>
                <a:ea typeface="Times" charset="0"/>
                <a:cs typeface="Times" charset="0"/>
              </a:rPr>
              <a:t>Role of PHC in back pain management.</a:t>
            </a:r>
          </a:p>
        </p:txBody>
      </p:sp>
    </p:spTree>
    <p:extLst>
      <p:ext uri="{BB962C8B-B14F-4D97-AF65-F5344CB8AC3E}">
        <p14:creationId xmlns:p14="http://schemas.microsoft.com/office/powerpoint/2010/main" val="33417503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4880" y="1112520"/>
            <a:ext cx="7254240" cy="411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charset="0"/>
              <a:buChar char="•"/>
            </a:pPr>
            <a:r>
              <a:rPr lang="en-US" sz="2800" dirty="0">
                <a:solidFill>
                  <a:schemeClr val="accent2">
                    <a:lumMod val="50000"/>
                  </a:schemeClr>
                </a:solidFill>
                <a:latin typeface="Times" charset="0"/>
                <a:ea typeface="Times" charset="0"/>
                <a:cs typeface="Times" charset="0"/>
              </a:rPr>
              <a:t>PHC provides non invasive treatment.</a:t>
            </a:r>
          </a:p>
          <a:p>
            <a:pPr marL="457200" indent="-457200">
              <a:buFont typeface="Arial" charset="0"/>
              <a:buChar char="•"/>
            </a:pPr>
            <a:r>
              <a:rPr lang="en-US" sz="2800" dirty="0">
                <a:solidFill>
                  <a:schemeClr val="accent2">
                    <a:lumMod val="50000"/>
                  </a:schemeClr>
                </a:solidFill>
                <a:latin typeface="Times" charset="0"/>
                <a:ea typeface="Times" charset="0"/>
                <a:cs typeface="Times" charset="0"/>
              </a:rPr>
              <a:t>initial evaluation (</a:t>
            </a:r>
            <a:r>
              <a:rPr lang="en-US" sz="2800" dirty="0" err="1">
                <a:solidFill>
                  <a:schemeClr val="accent2">
                    <a:lumMod val="50000"/>
                  </a:schemeClr>
                </a:solidFill>
                <a:latin typeface="Times" charset="0"/>
                <a:ea typeface="Times" charset="0"/>
                <a:cs typeface="Times" charset="0"/>
              </a:rPr>
              <a:t>Hx</a:t>
            </a:r>
            <a:r>
              <a:rPr lang="en-US" sz="2800" dirty="0">
                <a:solidFill>
                  <a:schemeClr val="accent2">
                    <a:lumMod val="50000"/>
                  </a:schemeClr>
                </a:solidFill>
                <a:latin typeface="Times" charset="0"/>
                <a:ea typeface="Times" charset="0"/>
                <a:cs typeface="Times" charset="0"/>
              </a:rPr>
              <a:t> and </a:t>
            </a:r>
            <a:r>
              <a:rPr lang="en-US" sz="2800" dirty="0" err="1">
                <a:solidFill>
                  <a:schemeClr val="accent2">
                    <a:lumMod val="50000"/>
                  </a:schemeClr>
                </a:solidFill>
                <a:latin typeface="Times" charset="0"/>
                <a:ea typeface="Times" charset="0"/>
                <a:cs typeface="Times" charset="0"/>
              </a:rPr>
              <a:t>PEx</a:t>
            </a:r>
            <a:r>
              <a:rPr lang="en-US" sz="2800" dirty="0">
                <a:solidFill>
                  <a:schemeClr val="accent2">
                    <a:lumMod val="50000"/>
                  </a:schemeClr>
                </a:solidFill>
                <a:latin typeface="Times" charset="0"/>
                <a:ea typeface="Times" charset="0"/>
                <a:cs typeface="Times" charset="0"/>
              </a:rPr>
              <a:t>).</a:t>
            </a:r>
          </a:p>
          <a:p>
            <a:pPr marL="457200" indent="-457200">
              <a:buFont typeface="Arial" charset="0"/>
              <a:buChar char="•"/>
            </a:pPr>
            <a:r>
              <a:rPr lang="en-US" sz="2800" dirty="0">
                <a:solidFill>
                  <a:schemeClr val="accent2">
                    <a:lumMod val="50000"/>
                  </a:schemeClr>
                </a:solidFill>
                <a:latin typeface="Times" charset="0"/>
                <a:ea typeface="Times" charset="0"/>
                <a:cs typeface="Times" charset="0"/>
              </a:rPr>
              <a:t>initial management of simple cases.</a:t>
            </a:r>
          </a:p>
          <a:p>
            <a:pPr marL="457200" indent="-457200">
              <a:buFont typeface="Arial" charset="0"/>
              <a:buChar char="•"/>
            </a:pPr>
            <a:r>
              <a:rPr lang="en-US" sz="2800" dirty="0">
                <a:solidFill>
                  <a:schemeClr val="accent2">
                    <a:lumMod val="50000"/>
                  </a:schemeClr>
                </a:solidFill>
                <a:latin typeface="Times" charset="0"/>
                <a:ea typeface="Times" charset="0"/>
                <a:cs typeface="Times" charset="0"/>
              </a:rPr>
              <a:t>referral of complicated cases.</a:t>
            </a:r>
          </a:p>
          <a:p>
            <a:pPr marL="457200" indent="-457200">
              <a:buFont typeface="Arial" charset="0"/>
              <a:buChar char="•"/>
            </a:pPr>
            <a:r>
              <a:rPr lang="en-US" sz="2800" dirty="0">
                <a:solidFill>
                  <a:schemeClr val="accent2">
                    <a:lumMod val="50000"/>
                  </a:schemeClr>
                </a:solidFill>
                <a:latin typeface="Times" charset="0"/>
                <a:ea typeface="Times" charset="0"/>
                <a:cs typeface="Times" charset="0"/>
              </a:rPr>
              <a:t>prevention and education</a:t>
            </a:r>
            <a:endParaRPr lang="en-GB" sz="2800" dirty="0">
              <a:solidFill>
                <a:schemeClr val="accent2">
                  <a:lumMod val="50000"/>
                </a:schemeClr>
              </a:solidFill>
              <a:latin typeface="Times" charset="0"/>
              <a:ea typeface="Times" charset="0"/>
              <a:cs typeface="Times"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lip>
          <a:srcRect r="31931"/>
          <a:stretch/>
        </p:blipFill>
        <p:spPr>
          <a:xfrm>
            <a:off x="9026414" y="4230370"/>
            <a:ext cx="2783602" cy="1993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35227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98230" y="224852"/>
            <a:ext cx="6745574" cy="116923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cap="all" spc="200" dirty="0" smtClean="0">
                <a:solidFill>
                  <a:schemeClr val="accent2">
                    <a:lumMod val="50000"/>
                  </a:schemeClr>
                </a:solidFill>
                <a:latin typeface="Times" charset="0"/>
                <a:ea typeface="Times" charset="0"/>
                <a:cs typeface="Times" charset="0"/>
              </a:rPr>
              <a:t>Causes of the back pain </a:t>
            </a:r>
            <a:endParaRPr lang="en-US" sz="2600" b="1" cap="all" spc="200" dirty="0">
              <a:solidFill>
                <a:schemeClr val="accent2">
                  <a:lumMod val="50000"/>
                </a:schemeClr>
              </a:solidFill>
              <a:latin typeface="Times" charset="0"/>
              <a:ea typeface="Times" charset="0"/>
              <a:cs typeface="Times" charset="0"/>
            </a:endParaRPr>
          </a:p>
        </p:txBody>
      </p:sp>
      <p:graphicFrame>
        <p:nvGraphicFramePr>
          <p:cNvPr id="8" name="Diagram 7"/>
          <p:cNvGraphicFramePr/>
          <p:nvPr>
            <p:extLst>
              <p:ext uri="{D42A27DB-BD31-4B8C-83A1-F6EECF244321}">
                <p14:modId xmlns:p14="http://schemas.microsoft.com/office/powerpoint/2010/main" val="329181173"/>
              </p:ext>
            </p:extLst>
          </p:nvPr>
        </p:nvGraphicFramePr>
        <p:xfrm>
          <a:off x="1597286" y="1210594"/>
          <a:ext cx="8685966" cy="5647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4865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nvPr>
        </p:nvSpPr>
        <p:spPr>
          <a:xfrm>
            <a:off x="5618743" y="640080"/>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a:spLocks noGrp="1" noRot="1" noChangeAspect="1" noMove="1" noResize="1" noEditPoints="1" noAdjustHandles="1" noChangeArrowheads="1" noChangeShapeType="1" noTextEdit="1"/>
          </p:cNvSpPr>
          <p:nvPr>
            <p:extLst/>
          </p:nvPr>
        </p:nvSpPr>
        <p:spPr>
          <a:xfrm>
            <a:off x="5783335" y="802767"/>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a:stretch/>
        </p:blipFill>
        <p:spPr>
          <a:xfrm>
            <a:off x="6105321" y="1411159"/>
            <a:ext cx="4961301" cy="3720975"/>
          </a:xfrm>
          <a:prstGeom prst="rect">
            <a:avLst/>
          </a:prstGeom>
        </p:spPr>
      </p:pic>
      <p:sp>
        <p:nvSpPr>
          <p:cNvPr id="12" name="Flowchart: Document 11"/>
          <p:cNvSpPr>
            <a:spLocks noGrp="1" noRot="1" noChangeAspect="1" noMove="1" noResize="1" noEditPoints="1" noAdjustHandles="1" noChangeArrowheads="1" noChangeShapeType="1" noTextEdit="1"/>
          </p:cNvSpPr>
          <p:nvPr>
            <p:extLst/>
          </p:nvPr>
        </p:nvSpPr>
        <p:spPr>
          <a:xfrm>
            <a:off x="831411" y="1442330"/>
            <a:ext cx="3973340" cy="3973340"/>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5"/>
          <p:cNvSpPr>
            <a:spLocks noGrp="1"/>
          </p:cNvSpPr>
          <p:nvPr>
            <p:ph type="title"/>
          </p:nvPr>
        </p:nvSpPr>
        <p:spPr>
          <a:xfrm>
            <a:off x="993853" y="1604772"/>
            <a:ext cx="3648456" cy="3648456"/>
          </a:xfrm>
          <a:prstGeom prst="flowChartDocument">
            <a:avLst/>
          </a:prstGeom>
          <a:solidFill>
            <a:schemeClr val="accent2"/>
          </a:solidFill>
          <a:ln>
            <a:noFill/>
          </a:ln>
        </p:spPr>
        <p:txBody>
          <a:bodyPr>
            <a:normAutofit/>
          </a:bodyPr>
          <a:lstStyle/>
          <a:p>
            <a:pPr>
              <a:lnSpc>
                <a:spcPct val="80000"/>
              </a:lnSpc>
            </a:pPr>
            <a:r>
              <a:rPr lang="en-US" sz="3300">
                <a:solidFill>
                  <a:srgbClr val="FFFFFF"/>
                </a:solidFill>
              </a:rPr>
              <a:t>When to refer</a:t>
            </a:r>
            <a:br>
              <a:rPr lang="en-US" sz="3300">
                <a:solidFill>
                  <a:srgbClr val="FFFFFF"/>
                </a:solidFill>
              </a:rPr>
            </a:br>
            <a:r>
              <a:rPr lang="en-US" sz="3300">
                <a:solidFill>
                  <a:srgbClr val="FFFFFF"/>
                </a:solidFill>
              </a:rPr>
              <a:t> patients with back pain to specialist!!</a:t>
            </a:r>
          </a:p>
        </p:txBody>
      </p:sp>
    </p:spTree>
    <p:extLst>
      <p:ext uri="{BB962C8B-B14F-4D97-AF65-F5344CB8AC3E}">
        <p14:creationId xmlns:p14="http://schemas.microsoft.com/office/powerpoint/2010/main" val="17846538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06400" y="687844"/>
            <a:ext cx="8229600" cy="5425089"/>
          </a:xfrm>
          <a:prstGeom prst="rect">
            <a:avLst/>
          </a:prstGeom>
        </p:spPr>
        <p:txBody>
          <a:bodyPr>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b="1" dirty="0" smtClean="0"/>
              <a:t>Cauda </a:t>
            </a:r>
            <a:r>
              <a:rPr lang="en-US" sz="2800" b="1" dirty="0" err="1" smtClean="0"/>
              <a:t>Equina</a:t>
            </a:r>
            <a:r>
              <a:rPr lang="en-US" sz="2800" b="1" dirty="0" smtClean="0"/>
              <a:t> Syndrome </a:t>
            </a:r>
            <a:r>
              <a:rPr lang="en-US" sz="2800" dirty="0" smtClean="0"/>
              <a:t>- </a:t>
            </a:r>
            <a:r>
              <a:rPr lang="en-US" sz="2800" dirty="0" smtClean="0">
                <a:solidFill>
                  <a:srgbClr val="FF0000"/>
                </a:solidFill>
              </a:rPr>
              <a:t>EMERGENCY </a:t>
            </a:r>
            <a:r>
              <a:rPr lang="en-US" sz="2800" dirty="0" smtClean="0"/>
              <a:t>referral to ER. </a:t>
            </a:r>
          </a:p>
          <a:p>
            <a:r>
              <a:rPr lang="en-US" sz="2800" b="1" dirty="0" smtClean="0"/>
              <a:t>Significant trauma </a:t>
            </a:r>
            <a:r>
              <a:rPr lang="en-US" sz="2800" dirty="0" smtClean="0"/>
              <a:t>– consider fractures – check for instability and refer </a:t>
            </a:r>
            <a:r>
              <a:rPr lang="en-US" sz="2800" dirty="0" smtClean="0">
                <a:solidFill>
                  <a:srgbClr val="0070C0"/>
                </a:solidFill>
              </a:rPr>
              <a:t>URGENTLY</a:t>
            </a:r>
            <a:r>
              <a:rPr lang="en-US" sz="2800" dirty="0" smtClean="0"/>
              <a:t> to spinal surgery. </a:t>
            </a:r>
          </a:p>
          <a:p>
            <a:r>
              <a:rPr lang="en-US" sz="2800" b="1" dirty="0" smtClean="0"/>
              <a:t>Weight loss, fever, history of cancer/HIV, Use of IV drugs or steroids  </a:t>
            </a:r>
            <a:r>
              <a:rPr lang="en-US" sz="2800" dirty="0" smtClean="0"/>
              <a:t>– consider infection/tumor – refer </a:t>
            </a:r>
            <a:r>
              <a:rPr lang="en-US" sz="2800" dirty="0" smtClean="0">
                <a:solidFill>
                  <a:srgbClr val="0070C0"/>
                </a:solidFill>
              </a:rPr>
              <a:t>URGENTLY</a:t>
            </a:r>
            <a:r>
              <a:rPr lang="en-US" sz="2800" dirty="0" smtClean="0"/>
              <a:t> for MRI Scan and to spinal surgery.</a:t>
            </a:r>
          </a:p>
          <a:p>
            <a:r>
              <a:rPr lang="en-US" sz="2800" b="1" dirty="0" smtClean="0"/>
              <a:t>Widespread neurological signs </a:t>
            </a:r>
            <a:r>
              <a:rPr lang="en-US" sz="2800" dirty="0" smtClean="0"/>
              <a:t>– consider infection/tumor/neurological disease – refer </a:t>
            </a:r>
            <a:r>
              <a:rPr lang="en-US" sz="2800" dirty="0" smtClean="0">
                <a:solidFill>
                  <a:srgbClr val="008000"/>
                </a:solidFill>
              </a:rPr>
              <a:t>SOON</a:t>
            </a:r>
            <a:r>
              <a:rPr lang="en-US" sz="2800" dirty="0" smtClean="0">
                <a:solidFill>
                  <a:srgbClr val="FF0000"/>
                </a:solidFill>
              </a:rPr>
              <a:t> </a:t>
            </a:r>
            <a:r>
              <a:rPr lang="en-US" sz="2800" dirty="0" smtClean="0"/>
              <a:t>to neurology/spinal surgery/investigate further.</a:t>
            </a:r>
          </a:p>
        </p:txBody>
      </p:sp>
      <p:pic>
        <p:nvPicPr>
          <p:cNvPr id="3" name="Picture 2"/>
          <p:cNvPicPr>
            <a:picLocks noChangeAspect="1"/>
          </p:cNvPicPr>
          <p:nvPr/>
        </p:nvPicPr>
        <p:blipFill>
          <a:blip r:embed="rId2"/>
          <a:stretch>
            <a:fillRect/>
          </a:stretch>
        </p:blipFill>
        <p:spPr>
          <a:xfrm>
            <a:off x="8767212" y="4047897"/>
            <a:ext cx="3086122" cy="1844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3567607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12 at 11.08.38 PM.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075" y="344639"/>
            <a:ext cx="10128413" cy="6349887"/>
          </a:xfrm>
          <a:prstGeom prst="rect">
            <a:avLst/>
          </a:prstGeom>
        </p:spPr>
      </p:pic>
    </p:spTree>
    <p:extLst>
      <p:ext uri="{BB962C8B-B14F-4D97-AF65-F5344CB8AC3E}">
        <p14:creationId xmlns:p14="http://schemas.microsoft.com/office/powerpoint/2010/main" val="23927172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2190" y="532173"/>
            <a:ext cx="3273218" cy="1188720"/>
          </a:xfrm>
          <a:solidFill>
            <a:srgbClr val="C9E1D5"/>
          </a:solidFill>
          <a:ln>
            <a:noFill/>
          </a:ln>
        </p:spPr>
        <p:txBody>
          <a:bodyPr>
            <a:normAutofit/>
          </a:bodyPr>
          <a:lstStyle/>
          <a:p>
            <a:r>
              <a:rPr lang="en-US" sz="3600" dirty="0" err="1" smtClean="0">
                <a:solidFill>
                  <a:srgbClr val="002060"/>
                </a:solidFill>
                <a:latin typeface="Tahoma" charset="0"/>
                <a:ea typeface="Tahoma" charset="0"/>
                <a:cs typeface="Tahoma" charset="0"/>
              </a:rPr>
              <a:t>Mcq’s</a:t>
            </a:r>
            <a:endParaRPr lang="en-US" sz="3600" dirty="0">
              <a:solidFill>
                <a:srgbClr val="002060"/>
              </a:solidFill>
              <a:latin typeface="Tahoma" charset="0"/>
              <a:ea typeface="Tahoma" charset="0"/>
              <a:cs typeface="Tahoma" charset="0"/>
            </a:endParaRPr>
          </a:p>
        </p:txBody>
      </p:sp>
      <p:sp>
        <p:nvSpPr>
          <p:cNvPr id="5" name="Rectangle 4"/>
          <p:cNvSpPr/>
          <p:nvPr/>
        </p:nvSpPr>
        <p:spPr>
          <a:xfrm>
            <a:off x="939452" y="2423160"/>
            <a:ext cx="10008296" cy="35204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smtClean="0">
                <a:solidFill>
                  <a:srgbClr val="C00000"/>
                </a:solidFill>
              </a:rPr>
              <a:t>Q1:Which one of these presentations considered to be mechanical back pain?</a:t>
            </a:r>
          </a:p>
          <a:p>
            <a:pPr algn="ctr">
              <a:lnSpc>
                <a:spcPct val="150000"/>
              </a:lnSpc>
            </a:pPr>
            <a:endParaRPr lang="en-US" sz="1400" dirty="0"/>
          </a:p>
          <a:p>
            <a:pPr marL="342900" indent="-342900">
              <a:lnSpc>
                <a:spcPct val="150000"/>
              </a:lnSpc>
              <a:buFont typeface="+mj-lt"/>
              <a:buAutoNum type="arabicPeriod"/>
            </a:pPr>
            <a:endParaRPr lang="en-US" sz="1100" dirty="0" smtClean="0">
              <a:solidFill>
                <a:srgbClr val="C00000"/>
              </a:solidFill>
            </a:endParaRPr>
          </a:p>
          <a:p>
            <a:pPr marL="342900" indent="-342900">
              <a:lnSpc>
                <a:spcPct val="150000"/>
              </a:lnSpc>
              <a:buFont typeface="+mj-lt"/>
              <a:buAutoNum type="arabicPeriod"/>
            </a:pPr>
            <a:r>
              <a:rPr lang="en-US" sz="2400" dirty="0" smtClean="0">
                <a:solidFill>
                  <a:schemeClr val="bg1"/>
                </a:solidFill>
              </a:rPr>
              <a:t>Get worse or better depending on patient positon </a:t>
            </a:r>
          </a:p>
          <a:p>
            <a:pPr marL="342900" indent="-342900">
              <a:lnSpc>
                <a:spcPct val="150000"/>
              </a:lnSpc>
              <a:buFont typeface="+mj-lt"/>
              <a:buAutoNum type="arabicPeriod"/>
            </a:pPr>
            <a:r>
              <a:rPr lang="en-US" sz="2400" dirty="0">
                <a:solidFill>
                  <a:schemeClr val="bg1"/>
                </a:solidFill>
              </a:rPr>
              <a:t>Relived by activity.</a:t>
            </a:r>
          </a:p>
          <a:p>
            <a:pPr marL="342900" indent="-342900">
              <a:lnSpc>
                <a:spcPct val="150000"/>
              </a:lnSpc>
              <a:buFont typeface="+mj-lt"/>
              <a:buAutoNum type="arabicPeriod"/>
            </a:pPr>
            <a:r>
              <a:rPr lang="en-US" sz="2400" dirty="0" smtClean="0">
                <a:solidFill>
                  <a:schemeClr val="bg1"/>
                </a:solidFill>
              </a:rPr>
              <a:t>Associated with night pain </a:t>
            </a:r>
          </a:p>
          <a:p>
            <a:pPr algn="ctr"/>
            <a:endParaRPr lang="en-US" sz="2400" dirty="0"/>
          </a:p>
        </p:txBody>
      </p:sp>
    </p:spTree>
    <p:extLst>
      <p:ext uri="{BB962C8B-B14F-4D97-AF65-F5344CB8AC3E}">
        <p14:creationId xmlns:p14="http://schemas.microsoft.com/office/powerpoint/2010/main" val="176002442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0077" y="2335478"/>
            <a:ext cx="10240723" cy="35204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smtClean="0">
                <a:solidFill>
                  <a:srgbClr val="C00000"/>
                </a:solidFill>
              </a:rPr>
              <a:t>Q2:Which one of these presentations considered to be inflammatory back pain?</a:t>
            </a:r>
          </a:p>
          <a:p>
            <a:pPr>
              <a:lnSpc>
                <a:spcPct val="150000"/>
              </a:lnSpc>
            </a:pPr>
            <a:endParaRPr lang="en-US" sz="2000" dirty="0" smtClean="0">
              <a:solidFill>
                <a:srgbClr val="C00000"/>
              </a:solidFill>
            </a:endParaRPr>
          </a:p>
          <a:p>
            <a:pPr marL="342900" indent="-342900">
              <a:lnSpc>
                <a:spcPct val="150000"/>
              </a:lnSpc>
              <a:buFont typeface="+mj-lt"/>
              <a:buAutoNum type="arabicPeriod"/>
            </a:pPr>
            <a:r>
              <a:rPr lang="en-US" sz="2400" dirty="0" smtClean="0">
                <a:solidFill>
                  <a:schemeClr val="bg1"/>
                </a:solidFill>
              </a:rPr>
              <a:t>Get worse or better depending on patient positon </a:t>
            </a:r>
          </a:p>
          <a:p>
            <a:pPr marL="342900" indent="-342900">
              <a:lnSpc>
                <a:spcPct val="150000"/>
              </a:lnSpc>
              <a:buFont typeface="+mj-lt"/>
              <a:buAutoNum type="arabicPeriod"/>
            </a:pPr>
            <a:r>
              <a:rPr lang="en-US" sz="2400" dirty="0">
                <a:solidFill>
                  <a:schemeClr val="bg1"/>
                </a:solidFill>
              </a:rPr>
              <a:t>Relived by activity.</a:t>
            </a:r>
          </a:p>
          <a:p>
            <a:pPr marL="342900" indent="-342900">
              <a:lnSpc>
                <a:spcPct val="150000"/>
              </a:lnSpc>
              <a:buFont typeface="+mj-lt"/>
              <a:buAutoNum type="arabicPeriod"/>
            </a:pPr>
            <a:r>
              <a:rPr lang="en-US" sz="2400" dirty="0" smtClean="0">
                <a:solidFill>
                  <a:schemeClr val="bg1"/>
                </a:solidFill>
              </a:rPr>
              <a:t>Associated with night pain </a:t>
            </a:r>
          </a:p>
          <a:p>
            <a:pPr algn="ctr"/>
            <a:endParaRPr lang="en-US" sz="2400" dirty="0"/>
          </a:p>
        </p:txBody>
      </p:sp>
      <p:sp>
        <p:nvSpPr>
          <p:cNvPr id="6" name="Title 3"/>
          <p:cNvSpPr>
            <a:spLocks noGrp="1"/>
          </p:cNvSpPr>
          <p:nvPr>
            <p:ph type="title"/>
          </p:nvPr>
        </p:nvSpPr>
        <p:spPr>
          <a:xfrm>
            <a:off x="4091390" y="841206"/>
            <a:ext cx="3273218" cy="822494"/>
          </a:xfrm>
          <a:solidFill>
            <a:srgbClr val="C9E1D5"/>
          </a:solidFill>
          <a:ln>
            <a:noFill/>
          </a:ln>
        </p:spPr>
        <p:txBody>
          <a:bodyPr>
            <a:normAutofit fontScale="90000"/>
          </a:bodyPr>
          <a:lstStyle/>
          <a:p>
            <a:r>
              <a:rPr lang="en-US" sz="3600" dirty="0" err="1" smtClean="0">
                <a:solidFill>
                  <a:srgbClr val="002060"/>
                </a:solidFill>
                <a:latin typeface="Tahoma" charset="0"/>
                <a:ea typeface="Tahoma" charset="0"/>
                <a:cs typeface="Tahoma" charset="0"/>
              </a:rPr>
              <a:t>Mcq’s</a:t>
            </a:r>
            <a:endParaRPr lang="en-US" sz="3600" dirty="0">
              <a:solidFill>
                <a:srgbClr val="002060"/>
              </a:solidFill>
              <a:latin typeface="Tahoma" charset="0"/>
              <a:ea typeface="Tahoma" charset="0"/>
              <a:cs typeface="Tahoma" charset="0"/>
            </a:endParaRPr>
          </a:p>
        </p:txBody>
      </p:sp>
    </p:spTree>
    <p:extLst>
      <p:ext uri="{BB962C8B-B14F-4D97-AF65-F5344CB8AC3E}">
        <p14:creationId xmlns:p14="http://schemas.microsoft.com/office/powerpoint/2010/main" val="3805758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0000" y="2499360"/>
            <a:ext cx="9537700" cy="35204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x-none" sz="2400" dirty="0" smtClean="0">
                <a:solidFill>
                  <a:srgbClr val="C00000"/>
                </a:solidFill>
                <a:latin typeface="Candara" charset="0"/>
                <a:ea typeface="Candara" charset="0"/>
                <a:cs typeface="Candara" charset="0"/>
              </a:rPr>
              <a:t>Q3:Which </a:t>
            </a:r>
            <a:r>
              <a:rPr lang="en-US" altLang="x-none" sz="2400" dirty="0">
                <a:solidFill>
                  <a:srgbClr val="C00000"/>
                </a:solidFill>
                <a:latin typeface="Candara" charset="0"/>
                <a:ea typeface="Candara" charset="0"/>
                <a:cs typeface="Candara" charset="0"/>
              </a:rPr>
              <a:t>of the following is considered a Red flag in case of back pain?</a:t>
            </a:r>
          </a:p>
          <a:p>
            <a:pPr indent="-342900">
              <a:lnSpc>
                <a:spcPct val="150000"/>
              </a:lnSpc>
              <a:buFont typeface="+mj-lt"/>
              <a:buAutoNum type="arabicPeriod"/>
            </a:pPr>
            <a:r>
              <a:rPr lang="en-US" altLang="x-none" sz="2400" dirty="0">
                <a:solidFill>
                  <a:schemeClr val="bg1"/>
                </a:solidFill>
                <a:latin typeface="Candara" charset="0"/>
                <a:ea typeface="Candara" charset="0"/>
                <a:cs typeface="Candara" charset="0"/>
              </a:rPr>
              <a:t>Gender </a:t>
            </a:r>
          </a:p>
          <a:p>
            <a:pPr indent="-342900">
              <a:lnSpc>
                <a:spcPct val="150000"/>
              </a:lnSpc>
              <a:buFont typeface="+mj-lt"/>
              <a:buAutoNum type="arabicPeriod"/>
            </a:pPr>
            <a:r>
              <a:rPr lang="en-US" altLang="x-none" sz="2400" dirty="0">
                <a:solidFill>
                  <a:schemeClr val="bg1"/>
                </a:solidFill>
                <a:latin typeface="Candara" charset="0"/>
                <a:ea typeface="Candara" charset="0"/>
                <a:cs typeface="Candara" charset="0"/>
              </a:rPr>
              <a:t>Being underweight</a:t>
            </a:r>
          </a:p>
          <a:p>
            <a:pPr indent="-342900">
              <a:lnSpc>
                <a:spcPct val="150000"/>
              </a:lnSpc>
              <a:buFont typeface="+mj-lt"/>
              <a:buAutoNum type="arabicPeriod"/>
            </a:pPr>
            <a:r>
              <a:rPr lang="en-US" altLang="x-none" sz="2400" dirty="0">
                <a:solidFill>
                  <a:schemeClr val="bg1"/>
                </a:solidFill>
                <a:latin typeface="Candara" charset="0"/>
                <a:ea typeface="Candara" charset="0"/>
                <a:cs typeface="Candara" charset="0"/>
              </a:rPr>
              <a:t>History of malignancy </a:t>
            </a:r>
          </a:p>
          <a:p>
            <a:pPr indent="-342900">
              <a:lnSpc>
                <a:spcPct val="150000"/>
              </a:lnSpc>
              <a:buFont typeface="+mj-lt"/>
              <a:buAutoNum type="arabicPeriod"/>
            </a:pPr>
            <a:r>
              <a:rPr lang="en-US" altLang="x-none" sz="2400" dirty="0">
                <a:solidFill>
                  <a:schemeClr val="bg1"/>
                </a:solidFill>
                <a:latin typeface="Candara" charset="0"/>
                <a:ea typeface="Candara" charset="0"/>
                <a:cs typeface="Candara" charset="0"/>
              </a:rPr>
              <a:t>History of DM </a:t>
            </a:r>
          </a:p>
          <a:p>
            <a:pPr>
              <a:lnSpc>
                <a:spcPct val="150000"/>
              </a:lnSpc>
              <a:buFont typeface="Wingdings" charset="2"/>
              <a:buChar char="ü"/>
            </a:pPr>
            <a:endParaRPr lang="en-US" altLang="x-none" b="1" dirty="0">
              <a:solidFill>
                <a:schemeClr val="bg1"/>
              </a:solidFill>
              <a:latin typeface="Times" charset="0"/>
              <a:ea typeface="Times" charset="0"/>
              <a:cs typeface="Times" charset="0"/>
            </a:endParaRPr>
          </a:p>
        </p:txBody>
      </p:sp>
      <p:sp>
        <p:nvSpPr>
          <p:cNvPr id="4" name="Title 3"/>
          <p:cNvSpPr txBox="1">
            <a:spLocks/>
          </p:cNvSpPr>
          <p:nvPr/>
        </p:nvSpPr>
        <p:spPr>
          <a:xfrm>
            <a:off x="4116790" y="828506"/>
            <a:ext cx="3273218" cy="860594"/>
          </a:xfrm>
          <a:prstGeom prst="rect">
            <a:avLst/>
          </a:prstGeom>
          <a:solidFill>
            <a:srgbClr val="C9E1D5"/>
          </a:solidFill>
          <a:ln>
            <a:noFill/>
          </a:ln>
        </p:spPr>
        <p:txBody>
          <a:bodyP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600" dirty="0" err="1" smtClean="0">
                <a:solidFill>
                  <a:srgbClr val="002060"/>
                </a:solidFill>
                <a:latin typeface="Tahoma" charset="0"/>
                <a:ea typeface="Tahoma" charset="0"/>
                <a:cs typeface="Tahoma" charset="0"/>
              </a:rPr>
              <a:t>Mcq’s</a:t>
            </a:r>
            <a:endParaRPr lang="en-US" sz="3600" dirty="0">
              <a:solidFill>
                <a:srgbClr val="002060"/>
              </a:solidFill>
              <a:latin typeface="Tahoma" charset="0"/>
              <a:ea typeface="Tahoma" charset="0"/>
              <a:cs typeface="Tahoma" charset="0"/>
            </a:endParaRPr>
          </a:p>
        </p:txBody>
      </p:sp>
    </p:spTree>
    <p:extLst>
      <p:ext uri="{BB962C8B-B14F-4D97-AF65-F5344CB8AC3E}">
        <p14:creationId xmlns:p14="http://schemas.microsoft.com/office/powerpoint/2010/main" val="3393053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2500" y="2590800"/>
            <a:ext cx="10401300" cy="3251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smtClean="0">
                <a:solidFill>
                  <a:srgbClr val="C00000"/>
                </a:solidFill>
                <a:latin typeface="Candara" charset="0"/>
                <a:ea typeface="Candara" charset="0"/>
                <a:cs typeface="Candara" charset="0"/>
              </a:rPr>
              <a:t>Q4:Psycho-social </a:t>
            </a:r>
            <a:r>
              <a:rPr lang="en-US" sz="2400" dirty="0">
                <a:solidFill>
                  <a:srgbClr val="C00000"/>
                </a:solidFill>
                <a:latin typeface="Candara" charset="0"/>
                <a:ea typeface="Candara" charset="0"/>
                <a:cs typeface="Candara" charset="0"/>
              </a:rPr>
              <a:t>factors such as stress, depression, cognitive functioning, and job dissatisfaction can trigger back pain. This statement is </a:t>
            </a:r>
            <a:r>
              <a:rPr lang="en-US" sz="2400" dirty="0" smtClean="0">
                <a:solidFill>
                  <a:srgbClr val="C00000"/>
                </a:solidFill>
                <a:latin typeface="Candara" charset="0"/>
                <a:ea typeface="Candara" charset="0"/>
                <a:cs typeface="Candara" charset="0"/>
              </a:rPr>
              <a:t>?</a:t>
            </a:r>
            <a:endParaRPr lang="en-US" sz="2400" dirty="0">
              <a:solidFill>
                <a:srgbClr val="C00000"/>
              </a:solidFill>
              <a:latin typeface="Candara" charset="0"/>
              <a:ea typeface="Candara" charset="0"/>
              <a:cs typeface="Candara" charset="0"/>
            </a:endParaRPr>
          </a:p>
          <a:p>
            <a:pPr marL="457200" indent="-457200">
              <a:lnSpc>
                <a:spcPct val="150000"/>
              </a:lnSpc>
              <a:buFont typeface="+mj-lt"/>
              <a:buAutoNum type="arabicPeriod"/>
            </a:pPr>
            <a:r>
              <a:rPr lang="en-US" sz="2400" dirty="0">
                <a:solidFill>
                  <a:schemeClr val="bg1"/>
                </a:solidFill>
                <a:latin typeface="Candara" charset="0"/>
                <a:ea typeface="Candara" charset="0"/>
                <a:cs typeface="Candara" charset="0"/>
              </a:rPr>
              <a:t>True </a:t>
            </a:r>
            <a:endParaRPr lang="en-US" sz="2400" dirty="0" smtClean="0">
              <a:solidFill>
                <a:schemeClr val="bg1"/>
              </a:solidFill>
              <a:latin typeface="Candara" charset="0"/>
              <a:ea typeface="Candara" charset="0"/>
              <a:cs typeface="Candara" charset="0"/>
            </a:endParaRPr>
          </a:p>
          <a:p>
            <a:pPr marL="457200" indent="-457200">
              <a:lnSpc>
                <a:spcPct val="150000"/>
              </a:lnSpc>
              <a:buFont typeface="+mj-lt"/>
              <a:buAutoNum type="arabicPeriod"/>
            </a:pPr>
            <a:r>
              <a:rPr lang="en-US" sz="2400" dirty="0" smtClean="0">
                <a:solidFill>
                  <a:schemeClr val="bg1"/>
                </a:solidFill>
                <a:latin typeface="Candara" charset="0"/>
                <a:ea typeface="Candara" charset="0"/>
                <a:cs typeface="Candara" charset="0"/>
              </a:rPr>
              <a:t>False </a:t>
            </a:r>
            <a:endParaRPr lang="en-US" sz="2400" dirty="0">
              <a:solidFill>
                <a:schemeClr val="bg1"/>
              </a:solidFill>
              <a:latin typeface="Candara" charset="0"/>
              <a:ea typeface="Candara" charset="0"/>
              <a:cs typeface="Candara" charset="0"/>
            </a:endParaRPr>
          </a:p>
        </p:txBody>
      </p:sp>
      <p:sp>
        <p:nvSpPr>
          <p:cNvPr id="4" name="Title 3"/>
          <p:cNvSpPr txBox="1">
            <a:spLocks/>
          </p:cNvSpPr>
          <p:nvPr/>
        </p:nvSpPr>
        <p:spPr>
          <a:xfrm>
            <a:off x="4015190" y="1095206"/>
            <a:ext cx="3273218" cy="771694"/>
          </a:xfrm>
          <a:prstGeom prst="rect">
            <a:avLst/>
          </a:prstGeom>
          <a:solidFill>
            <a:srgbClr val="C9E1D5"/>
          </a:solidFill>
          <a:ln>
            <a:noFill/>
          </a:ln>
        </p:spPr>
        <p:txBody>
          <a:bodyP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600" dirty="0" err="1" smtClean="0">
                <a:solidFill>
                  <a:srgbClr val="002060"/>
                </a:solidFill>
                <a:latin typeface="Tahoma" charset="0"/>
                <a:ea typeface="Tahoma" charset="0"/>
                <a:cs typeface="Tahoma" charset="0"/>
              </a:rPr>
              <a:t>Mcq’s</a:t>
            </a:r>
            <a:endParaRPr lang="en-US" sz="3600" dirty="0">
              <a:solidFill>
                <a:srgbClr val="002060"/>
              </a:solidFill>
              <a:latin typeface="Tahoma" charset="0"/>
              <a:ea typeface="Tahoma" charset="0"/>
              <a:cs typeface="Tahoma" charset="0"/>
            </a:endParaRPr>
          </a:p>
        </p:txBody>
      </p:sp>
    </p:spTree>
    <p:extLst>
      <p:ext uri="{BB962C8B-B14F-4D97-AF65-F5344CB8AC3E}">
        <p14:creationId xmlns:p14="http://schemas.microsoft.com/office/powerpoint/2010/main" val="3708595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306" y="282304"/>
            <a:ext cx="7729728" cy="645744"/>
          </a:xfrm>
          <a:noFill/>
          <a:ln>
            <a:noFill/>
          </a:ln>
        </p:spPr>
        <p:txBody>
          <a:bodyPr>
            <a:normAutofit fontScale="90000"/>
          </a:bodyPr>
          <a:lstStyle/>
          <a:p>
            <a:r>
              <a:rPr lang="en-US" sz="3100" dirty="0" smtClean="0"/>
              <a:t>References </a:t>
            </a:r>
            <a:endParaRPr lang="en-US" dirty="0"/>
          </a:p>
        </p:txBody>
      </p:sp>
      <p:sp>
        <p:nvSpPr>
          <p:cNvPr id="3" name="Content Placeholder 2"/>
          <p:cNvSpPr>
            <a:spLocks noGrp="1"/>
          </p:cNvSpPr>
          <p:nvPr>
            <p:ph idx="1"/>
          </p:nvPr>
        </p:nvSpPr>
        <p:spPr>
          <a:xfrm>
            <a:off x="532263" y="1233587"/>
            <a:ext cx="10945504" cy="4744132"/>
          </a:xfrm>
        </p:spPr>
        <p:txBody>
          <a:bodyPr>
            <a:normAutofit fontScale="92500"/>
          </a:bodyPr>
          <a:lstStyle/>
          <a:p>
            <a:pPr>
              <a:defRPr/>
            </a:pPr>
            <a:r>
              <a:rPr lang="en-US" dirty="0">
                <a:hlinkClick r:id="rId2"/>
              </a:rPr>
              <a:t>http://www.immunologyclinic.com/case.asp?chap=06&amp;case=7</a:t>
            </a:r>
            <a:endParaRPr lang="en-US" dirty="0"/>
          </a:p>
          <a:p>
            <a:pPr>
              <a:defRPr/>
            </a:pPr>
            <a:r>
              <a:rPr lang="en-US" dirty="0">
                <a:hlinkClick r:id="rId3"/>
              </a:rPr>
              <a:t>http://</a:t>
            </a:r>
            <a:r>
              <a:rPr lang="en-US" dirty="0" smtClean="0">
                <a:hlinkClick r:id="rId3"/>
              </a:rPr>
              <a:t>bestpractice.bmj.com/best-practice/monograph/179/diagnosis/differential.html</a:t>
            </a:r>
            <a:endParaRPr lang="en-US" dirty="0" smtClean="0"/>
          </a:p>
          <a:p>
            <a:r>
              <a:rPr lang="en-US" u="sng" dirty="0"/>
              <a:t>Steven J Atlas, Richard A </a:t>
            </a:r>
            <a:r>
              <a:rPr lang="en-US" u="sng" dirty="0" err="1"/>
              <a:t>Deyo</a:t>
            </a:r>
            <a:r>
              <a:rPr lang="en-US" u="sng" dirty="0"/>
              <a:t>, </a:t>
            </a:r>
            <a:r>
              <a:rPr lang="en-US" b="1" dirty="0"/>
              <a:t>Evaluating and Managing Acute Low Back Pain in the Primary Care Setting.</a:t>
            </a:r>
          </a:p>
          <a:p>
            <a:r>
              <a:rPr lang="en-US" dirty="0"/>
              <a:t>Approach to Back Pain. Year 3 Clerkship Guide, Family Medicine Department, </a:t>
            </a:r>
            <a:r>
              <a:rPr lang="en-US" dirty="0" err="1"/>
              <a:t>Schulich</a:t>
            </a:r>
            <a:r>
              <a:rPr lang="en-US" dirty="0"/>
              <a:t> School of Medicine and Dentistry.</a:t>
            </a:r>
          </a:p>
          <a:p>
            <a:r>
              <a:rPr lang="en-US" dirty="0">
                <a:hlinkClick r:id="rId4"/>
              </a:rPr>
              <a:t>https://</a:t>
            </a:r>
            <a:r>
              <a:rPr lang="en-US" dirty="0" smtClean="0">
                <a:hlinkClick r:id="rId4"/>
              </a:rPr>
              <a:t>www.nice.org.uk/guidance/cg88/chapter/1-Guidance#referral-for-surgery</a:t>
            </a:r>
            <a:endParaRPr lang="en-US" dirty="0" smtClean="0"/>
          </a:p>
          <a:p>
            <a:r>
              <a:rPr lang="en-US" b="1" dirty="0"/>
              <a:t>the Patient History: </a:t>
            </a:r>
            <a:r>
              <a:rPr lang="en-US" b="1" i="1" dirty="0"/>
              <a:t>An Evidence-Based Approach to Differential Diagnosis, </a:t>
            </a:r>
            <a:r>
              <a:rPr lang="en-US" dirty="0"/>
              <a:t>Edited By </a:t>
            </a:r>
            <a:r>
              <a:rPr lang="en-US" b="1" dirty="0"/>
              <a:t>Mark c. </a:t>
            </a:r>
            <a:r>
              <a:rPr lang="en-US" b="1" dirty="0" err="1"/>
              <a:t>HenderSon</a:t>
            </a:r>
            <a:r>
              <a:rPr lang="en-US" b="1" dirty="0"/>
              <a:t>, </a:t>
            </a:r>
            <a:r>
              <a:rPr lang="en-US" b="1" dirty="0" err="1"/>
              <a:t>Md</a:t>
            </a:r>
            <a:r>
              <a:rPr lang="en-US" b="1" dirty="0"/>
              <a:t>, </a:t>
            </a:r>
            <a:r>
              <a:rPr lang="en-US" b="1" dirty="0" err="1"/>
              <a:t>FacP</a:t>
            </a:r>
            <a:r>
              <a:rPr lang="en-US" b="1" dirty="0"/>
              <a:t> </a:t>
            </a:r>
          </a:p>
          <a:p>
            <a:r>
              <a:rPr lang="en-US" b="1" dirty="0"/>
              <a:t>NICE guideline [NG59]: Low back pain and sciatica in over 16s: assessment and management.</a:t>
            </a:r>
          </a:p>
          <a:p>
            <a:r>
              <a:rPr lang="en-US" dirty="0"/>
              <a:t>American Academy of Family Physicians, </a:t>
            </a:r>
            <a:r>
              <a:rPr lang="en-US" b="1" dirty="0"/>
              <a:t>Treatments for Sciatica.</a:t>
            </a:r>
          </a:p>
          <a:p>
            <a:r>
              <a:rPr lang="en-US" dirty="0" err="1"/>
              <a:t>Apley’s</a:t>
            </a:r>
            <a:r>
              <a:rPr lang="en-US" dirty="0"/>
              <a:t> System of </a:t>
            </a:r>
            <a:r>
              <a:rPr lang="en-US" dirty="0" err="1"/>
              <a:t>Orthopaedics</a:t>
            </a:r>
            <a:r>
              <a:rPr lang="en-US" dirty="0"/>
              <a:t> and Fractures, Ninth Edition</a:t>
            </a:r>
          </a:p>
          <a:p>
            <a:r>
              <a:rPr lang="en-US" dirty="0"/>
              <a:t>Clinical Examination, 7</a:t>
            </a:r>
            <a:r>
              <a:rPr lang="en-US" baseline="30000" dirty="0"/>
              <a:t>th</a:t>
            </a:r>
            <a:r>
              <a:rPr lang="en-US" dirty="0"/>
              <a:t> Edition “Talley and O’Connor</a:t>
            </a:r>
          </a:p>
          <a:p>
            <a:r>
              <a:rPr lang="en-US" dirty="0"/>
              <a:t>Institute for Quality and Efficiency in Health Care (October 9, 2014). "Slipped disk: Overview". Retrieved 2 July 2015.</a:t>
            </a:r>
          </a:p>
          <a:p>
            <a:endParaRPr lang="en-US" dirty="0"/>
          </a:p>
          <a:p>
            <a:endParaRPr lang="en-US" b="1" dirty="0"/>
          </a:p>
          <a:p>
            <a:endParaRPr lang="en-US" b="1" dirty="0"/>
          </a:p>
          <a:p>
            <a:endParaRPr lang="en-US" b="1" dirty="0"/>
          </a:p>
          <a:p>
            <a:endParaRPr lang="en-US" dirty="0"/>
          </a:p>
          <a:p>
            <a:endParaRPr lang="en-US" dirty="0"/>
          </a:p>
          <a:p>
            <a:endParaRPr lang="en-US" dirty="0"/>
          </a:p>
          <a:p>
            <a:pPr>
              <a:defRPr/>
            </a:pPr>
            <a:endParaRPr lang="en-US" dirty="0"/>
          </a:p>
          <a:p>
            <a:endParaRPr lang="en-US" dirty="0"/>
          </a:p>
        </p:txBody>
      </p:sp>
    </p:spTree>
    <p:extLst>
      <p:ext uri="{BB962C8B-B14F-4D97-AF65-F5344CB8AC3E}">
        <p14:creationId xmlns:p14="http://schemas.microsoft.com/office/powerpoint/2010/main" val="4725224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38826083"/>
              </p:ext>
            </p:extLst>
          </p:nvPr>
        </p:nvGraphicFramePr>
        <p:xfrm>
          <a:off x="677333" y="719666"/>
          <a:ext cx="104422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51989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785" y="284813"/>
            <a:ext cx="6265887" cy="6310860"/>
          </a:xfrm>
          <a:prstGeom prst="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800" b="1" dirty="0">
                <a:solidFill>
                  <a:schemeClr val="accent2">
                    <a:lumMod val="50000"/>
                  </a:schemeClr>
                </a:solidFill>
                <a:latin typeface="Times" charset="0"/>
                <a:ea typeface="Times" charset="0"/>
                <a:cs typeface="Times" charset="0"/>
              </a:rPr>
              <a:t>Mechanical pain</a:t>
            </a:r>
            <a:r>
              <a:rPr lang="en-US" sz="2800" b="1" dirty="0" smtClean="0">
                <a:solidFill>
                  <a:schemeClr val="accent2">
                    <a:lumMod val="50000"/>
                  </a:schemeClr>
                </a:solidFill>
                <a:latin typeface="Times" charset="0"/>
                <a:ea typeface="Times" charset="0"/>
                <a:cs typeface="Times" charset="0"/>
              </a:rPr>
              <a:t>:</a:t>
            </a:r>
            <a:endParaRPr lang="en-US" sz="2800" b="1" dirty="0">
              <a:solidFill>
                <a:schemeClr val="accent2">
                  <a:lumMod val="50000"/>
                </a:schemeClr>
              </a:solidFill>
              <a:latin typeface="Times" charset="0"/>
              <a:ea typeface="Times" charset="0"/>
              <a:cs typeface="Times" charset="0"/>
            </a:endParaRPr>
          </a:p>
          <a:p>
            <a:pPr>
              <a:lnSpc>
                <a:spcPct val="150000"/>
              </a:lnSpc>
            </a:pPr>
            <a:r>
              <a:rPr lang="en-US" sz="2400" b="1" dirty="0" smtClean="0">
                <a:solidFill>
                  <a:schemeClr val="tx1">
                    <a:lumMod val="95000"/>
                    <a:lumOff val="5000"/>
                  </a:schemeClr>
                </a:solidFill>
                <a:latin typeface="Times" charset="0"/>
                <a:ea typeface="Times" charset="0"/>
                <a:cs typeface="Times" charset="0"/>
              </a:rPr>
              <a:t>1-</a:t>
            </a:r>
            <a:r>
              <a:rPr lang="en-US" sz="2400" dirty="0" smtClean="0">
                <a:solidFill>
                  <a:schemeClr val="bg1"/>
                </a:solidFill>
                <a:latin typeface="Times" charset="0"/>
                <a:ea typeface="Times" charset="0"/>
                <a:cs typeface="Times" charset="0"/>
              </a:rPr>
              <a:t> tends</a:t>
            </a:r>
            <a:r>
              <a:rPr lang="en-US" sz="2400" dirty="0">
                <a:solidFill>
                  <a:schemeClr val="bg1"/>
                </a:solidFill>
                <a:latin typeface="Times" charset="0"/>
                <a:ea typeface="Times" charset="0"/>
                <a:cs typeface="Times" charset="0"/>
              </a:rPr>
              <a:t> to get better or worse depending on your position – for example, it may feel better when sitting or lying down</a:t>
            </a:r>
          </a:p>
          <a:p>
            <a:pPr>
              <a:lnSpc>
                <a:spcPct val="150000"/>
              </a:lnSpc>
            </a:pPr>
            <a:r>
              <a:rPr lang="en-US" sz="2400" dirty="0">
                <a:solidFill>
                  <a:schemeClr val="bg1"/>
                </a:solidFill>
                <a:latin typeface="Times" charset="0"/>
                <a:ea typeface="Times" charset="0"/>
                <a:cs typeface="Times" charset="0"/>
              </a:rPr>
              <a:t>typically feels worse when moving </a:t>
            </a:r>
            <a:endParaRPr lang="en-US" sz="2400" dirty="0" smtClean="0">
              <a:solidFill>
                <a:schemeClr val="bg1"/>
              </a:solidFill>
              <a:latin typeface="Times" charset="0"/>
              <a:ea typeface="Times" charset="0"/>
              <a:cs typeface="Times" charset="0"/>
            </a:endParaRPr>
          </a:p>
          <a:p>
            <a:pPr>
              <a:lnSpc>
                <a:spcPct val="150000"/>
              </a:lnSpc>
            </a:pPr>
            <a:r>
              <a:rPr lang="en-US" sz="2400" b="1" dirty="0" smtClean="0">
                <a:solidFill>
                  <a:schemeClr val="tx1">
                    <a:lumMod val="95000"/>
                    <a:lumOff val="5000"/>
                  </a:schemeClr>
                </a:solidFill>
                <a:latin typeface="Times" charset="0"/>
                <a:ea typeface="Times" charset="0"/>
                <a:cs typeface="Times" charset="0"/>
              </a:rPr>
              <a:t>2-</a:t>
            </a:r>
            <a:r>
              <a:rPr lang="en-US" sz="2400" dirty="0" smtClean="0">
                <a:solidFill>
                  <a:schemeClr val="bg1"/>
                </a:solidFill>
                <a:latin typeface="Times" charset="0"/>
                <a:ea typeface="Times" charset="0"/>
                <a:cs typeface="Times" charset="0"/>
              </a:rPr>
              <a:t> can </a:t>
            </a:r>
            <a:r>
              <a:rPr lang="en-US" sz="2400" dirty="0">
                <a:solidFill>
                  <a:schemeClr val="bg1"/>
                </a:solidFill>
                <a:latin typeface="Times" charset="0"/>
                <a:ea typeface="Times" charset="0"/>
                <a:cs typeface="Times" charset="0"/>
              </a:rPr>
              <a:t>develop suddenly or gradually</a:t>
            </a:r>
          </a:p>
          <a:p>
            <a:pPr>
              <a:lnSpc>
                <a:spcPct val="150000"/>
              </a:lnSpc>
            </a:pPr>
            <a:r>
              <a:rPr lang="en-US" sz="2400" b="1" dirty="0" smtClean="0">
                <a:solidFill>
                  <a:schemeClr val="tx1">
                    <a:lumMod val="95000"/>
                    <a:lumOff val="5000"/>
                  </a:schemeClr>
                </a:solidFill>
                <a:latin typeface="Times" charset="0"/>
                <a:ea typeface="Times" charset="0"/>
                <a:cs typeface="Times" charset="0"/>
              </a:rPr>
              <a:t>3-</a:t>
            </a:r>
            <a:r>
              <a:rPr lang="en-US" sz="2400" b="1" dirty="0" smtClean="0">
                <a:solidFill>
                  <a:schemeClr val="bg1"/>
                </a:solidFill>
                <a:latin typeface="Times" charset="0"/>
                <a:ea typeface="Times" charset="0"/>
                <a:cs typeface="Times" charset="0"/>
              </a:rPr>
              <a:t> </a:t>
            </a:r>
            <a:r>
              <a:rPr lang="en-US" sz="2400" dirty="0" smtClean="0">
                <a:solidFill>
                  <a:schemeClr val="bg1"/>
                </a:solidFill>
                <a:latin typeface="Times" charset="0"/>
                <a:ea typeface="Times" charset="0"/>
                <a:cs typeface="Times" charset="0"/>
              </a:rPr>
              <a:t>might</a:t>
            </a:r>
            <a:r>
              <a:rPr lang="en-US" sz="2400" dirty="0">
                <a:solidFill>
                  <a:schemeClr val="bg1"/>
                </a:solidFill>
                <a:latin typeface="Times" charset="0"/>
                <a:ea typeface="Times" charset="0"/>
                <a:cs typeface="Times" charset="0"/>
              </a:rPr>
              <a:t> sometimes be the result of poor posture or lifting something awkwardly, but often occurs for no apparent reason</a:t>
            </a:r>
          </a:p>
          <a:p>
            <a:pPr>
              <a:lnSpc>
                <a:spcPct val="150000"/>
              </a:lnSpc>
            </a:pPr>
            <a:r>
              <a:rPr lang="en-US" sz="2400" dirty="0">
                <a:solidFill>
                  <a:schemeClr val="bg1"/>
                </a:solidFill>
                <a:latin typeface="Times" charset="0"/>
                <a:ea typeface="Times" charset="0"/>
                <a:cs typeface="Times" charset="0"/>
              </a:rPr>
              <a:t>may be due to a minor injury such as </a:t>
            </a:r>
            <a:r>
              <a:rPr lang="en-US" sz="2400" dirty="0">
                <a:solidFill>
                  <a:schemeClr val="tx1">
                    <a:lumMod val="95000"/>
                    <a:lumOff val="5000"/>
                  </a:schemeClr>
                </a:solidFill>
                <a:latin typeface="Times" charset="0"/>
                <a:ea typeface="Times" charset="0"/>
                <a:cs typeface="Times" charset="0"/>
              </a:rPr>
              <a:t>sprain (pulled ligament) or strain (pulled muscle</a:t>
            </a:r>
            <a:r>
              <a:rPr lang="en-US" u="sng" dirty="0">
                <a:solidFill>
                  <a:schemeClr val="tx1">
                    <a:lumMod val="95000"/>
                    <a:lumOff val="5000"/>
                  </a:schemeClr>
                </a:solidFill>
              </a:rPr>
              <a:t>)</a:t>
            </a:r>
            <a:endParaRPr lang="en-US" dirty="0">
              <a:solidFill>
                <a:schemeClr val="tx1">
                  <a:lumMod val="95000"/>
                  <a:lumOff val="5000"/>
                </a:schemeClr>
              </a:solidFill>
            </a:endParaRPr>
          </a:p>
          <a:p>
            <a:pPr algn="ctr"/>
            <a:endParaRPr lang="en-US" dirty="0"/>
          </a:p>
        </p:txBody>
      </p:sp>
      <p:sp>
        <p:nvSpPr>
          <p:cNvPr id="3" name="Rectangle 2"/>
          <p:cNvSpPr/>
          <p:nvPr/>
        </p:nvSpPr>
        <p:spPr>
          <a:xfrm>
            <a:off x="6850504" y="284813"/>
            <a:ext cx="4946755" cy="6190938"/>
          </a:xfrm>
          <a:prstGeom prst="rect">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en-US" sz="2800" b="1" dirty="0">
                <a:solidFill>
                  <a:schemeClr val="accent2">
                    <a:lumMod val="50000"/>
                  </a:schemeClr>
                </a:solidFill>
                <a:latin typeface="Times" charset="0"/>
                <a:ea typeface="Times" charset="0"/>
                <a:cs typeface="Times" charset="0"/>
              </a:rPr>
              <a:t>Inflammatory back </a:t>
            </a:r>
            <a:r>
              <a:rPr lang="en-US" sz="2800" b="1" dirty="0" smtClean="0">
                <a:solidFill>
                  <a:schemeClr val="accent2">
                    <a:lumMod val="50000"/>
                  </a:schemeClr>
                </a:solidFill>
                <a:latin typeface="Times" charset="0"/>
                <a:ea typeface="Times" charset="0"/>
                <a:cs typeface="Times" charset="0"/>
              </a:rPr>
              <a:t>pain:</a:t>
            </a:r>
            <a:endParaRPr lang="en-US" sz="2800" b="1" dirty="0">
              <a:solidFill>
                <a:schemeClr val="accent2">
                  <a:lumMod val="50000"/>
                </a:schemeClr>
              </a:solidFill>
              <a:latin typeface="Times" charset="0"/>
              <a:ea typeface="Times" charset="0"/>
              <a:cs typeface="Times" charset="0"/>
            </a:endParaRPr>
          </a:p>
          <a:p>
            <a:pPr lvl="0" algn="ctr"/>
            <a:endParaRPr lang="en-US" sz="2800" b="1" dirty="0" smtClean="0">
              <a:solidFill>
                <a:schemeClr val="accent2">
                  <a:lumMod val="50000"/>
                </a:schemeClr>
              </a:solidFill>
              <a:latin typeface="Times" charset="0"/>
              <a:ea typeface="Times" charset="0"/>
              <a:cs typeface="Times" charset="0"/>
            </a:endParaRPr>
          </a:p>
          <a:p>
            <a:pPr marL="457200" indent="-457200">
              <a:buFont typeface="Arial" charset="0"/>
              <a:buChar char="•"/>
            </a:pPr>
            <a:r>
              <a:rPr lang="en-US" sz="2800" dirty="0">
                <a:latin typeface="Times" charset="0"/>
                <a:ea typeface="Times" charset="0"/>
                <a:cs typeface="Times" charset="0"/>
              </a:rPr>
              <a:t>Age at onset of back pain &lt;45 years </a:t>
            </a:r>
            <a:endParaRPr lang="en-US" sz="2800" dirty="0" smtClean="0">
              <a:latin typeface="Times" charset="0"/>
              <a:ea typeface="Times" charset="0"/>
              <a:cs typeface="Times" charset="0"/>
            </a:endParaRPr>
          </a:p>
          <a:p>
            <a:pPr marL="457200" indent="-457200">
              <a:buFont typeface="Arial" charset="0"/>
              <a:buChar char="•"/>
            </a:pPr>
            <a:r>
              <a:rPr lang="en-US" sz="2800" dirty="0">
                <a:latin typeface="Times" charset="0"/>
                <a:ea typeface="Times" charset="0"/>
                <a:cs typeface="Times" charset="0"/>
              </a:rPr>
              <a:t>Back pain lasting &gt; 3 months </a:t>
            </a:r>
          </a:p>
          <a:p>
            <a:pPr marL="457200" indent="-457200">
              <a:buFont typeface="Arial" charset="0"/>
              <a:buChar char="•"/>
            </a:pPr>
            <a:r>
              <a:rPr lang="en-US" sz="2800" dirty="0">
                <a:latin typeface="Times" charset="0"/>
                <a:ea typeface="Times" charset="0"/>
                <a:cs typeface="Times" charset="0"/>
              </a:rPr>
              <a:t>Night pain </a:t>
            </a:r>
          </a:p>
          <a:p>
            <a:pPr marL="457200" indent="-457200">
              <a:buFont typeface="Arial" charset="0"/>
              <a:buChar char="•"/>
            </a:pPr>
            <a:r>
              <a:rPr lang="en-US" sz="2800" dirty="0">
                <a:latin typeface="Times" charset="0"/>
                <a:ea typeface="Times" charset="0"/>
                <a:cs typeface="Times" charset="0"/>
              </a:rPr>
              <a:t>Early morning pain and stiffness lasting more than one hour </a:t>
            </a:r>
          </a:p>
          <a:p>
            <a:pPr marL="457200" indent="-457200">
              <a:buFont typeface="Arial" charset="0"/>
              <a:buChar char="•"/>
            </a:pPr>
            <a:r>
              <a:rPr lang="en-US" sz="2800" dirty="0">
                <a:latin typeface="Times" charset="0"/>
                <a:ea typeface="Times" charset="0"/>
                <a:cs typeface="Times" charset="0"/>
              </a:rPr>
              <a:t>Insidious onset </a:t>
            </a:r>
          </a:p>
          <a:p>
            <a:pPr marL="457200" indent="-457200">
              <a:buFont typeface="Arial" charset="0"/>
              <a:buChar char="•"/>
            </a:pPr>
            <a:r>
              <a:rPr lang="en-US" sz="2800" dirty="0">
                <a:latin typeface="Times" charset="0"/>
                <a:ea typeface="Times" charset="0"/>
                <a:cs typeface="Times" charset="0"/>
              </a:rPr>
              <a:t>Tenderness/inflammation over </a:t>
            </a:r>
            <a:r>
              <a:rPr lang="en-US" sz="2800" dirty="0" smtClean="0">
                <a:latin typeface="Times" charset="0"/>
                <a:ea typeface="Times" charset="0"/>
                <a:cs typeface="Times" charset="0"/>
              </a:rPr>
              <a:t>the joint</a:t>
            </a:r>
            <a:r>
              <a:rPr lang="en-US" sz="2800" dirty="0">
                <a:latin typeface="Times" charset="0"/>
                <a:ea typeface="Times" charset="0"/>
                <a:cs typeface="Times" charset="0"/>
              </a:rPr>
              <a:t> </a:t>
            </a:r>
            <a:endParaRPr lang="en-US" sz="2800" dirty="0" smtClean="0">
              <a:latin typeface="Times" charset="0"/>
              <a:ea typeface="Times" charset="0"/>
              <a:cs typeface="Times" charset="0"/>
            </a:endParaRPr>
          </a:p>
          <a:p>
            <a:pPr marL="457200" indent="-457200">
              <a:buFont typeface="Arial" charset="0"/>
              <a:buChar char="•"/>
            </a:pPr>
            <a:r>
              <a:rPr lang="en-US" sz="2800" dirty="0" smtClean="0">
                <a:latin typeface="Times" charset="0"/>
                <a:ea typeface="Times" charset="0"/>
                <a:cs typeface="Times" charset="0"/>
              </a:rPr>
              <a:t>Increased </a:t>
            </a:r>
            <a:r>
              <a:rPr lang="en-US" sz="2800" dirty="0">
                <a:latin typeface="Times" charset="0"/>
                <a:ea typeface="Times" charset="0"/>
                <a:cs typeface="Times" charset="0"/>
              </a:rPr>
              <a:t>by </a:t>
            </a:r>
            <a:r>
              <a:rPr lang="en-US" sz="2800" dirty="0" smtClean="0">
                <a:latin typeface="Times" charset="0"/>
                <a:ea typeface="Times" charset="0"/>
                <a:cs typeface="Times" charset="0"/>
              </a:rPr>
              <a:t>Rest and Relived </a:t>
            </a:r>
            <a:r>
              <a:rPr lang="en-US" sz="2800" dirty="0">
                <a:latin typeface="Times" charset="0"/>
                <a:ea typeface="Times" charset="0"/>
                <a:cs typeface="Times" charset="0"/>
              </a:rPr>
              <a:t>by activity</a:t>
            </a:r>
            <a:endParaRPr lang="en-US" sz="2800" b="1" dirty="0">
              <a:solidFill>
                <a:schemeClr val="accent2">
                  <a:lumMod val="50000"/>
                </a:schemeClr>
              </a:solidFill>
              <a:latin typeface="Times" charset="0"/>
              <a:ea typeface="Times" charset="0"/>
              <a:cs typeface="Times" charset="0"/>
            </a:endParaRPr>
          </a:p>
        </p:txBody>
      </p:sp>
    </p:spTree>
    <p:extLst>
      <p:ext uri="{BB962C8B-B14F-4D97-AF65-F5344CB8AC3E}">
        <p14:creationId xmlns:p14="http://schemas.microsoft.com/office/powerpoint/2010/main" val="1733075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725" y="269823"/>
            <a:ext cx="5771213" cy="6385810"/>
          </a:xfrm>
          <a:prstGeom prst="rect">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accent2">
                    <a:lumMod val="50000"/>
                  </a:schemeClr>
                </a:solidFill>
                <a:latin typeface="Times" charset="0"/>
                <a:ea typeface="Times" charset="0"/>
                <a:cs typeface="Times" charset="0"/>
              </a:rPr>
              <a:t>Nerve R</a:t>
            </a:r>
            <a:r>
              <a:rPr lang="en-US" sz="2800" b="1" dirty="0" smtClean="0">
                <a:solidFill>
                  <a:schemeClr val="accent2">
                    <a:lumMod val="50000"/>
                  </a:schemeClr>
                </a:solidFill>
                <a:latin typeface="Times" charset="0"/>
                <a:ea typeface="Times" charset="0"/>
                <a:cs typeface="Times" charset="0"/>
              </a:rPr>
              <a:t>oot Compression</a:t>
            </a:r>
            <a:r>
              <a:rPr lang="en-US" sz="2800" dirty="0"/>
              <a:t> </a:t>
            </a:r>
            <a:r>
              <a:rPr lang="en-US" sz="2800" dirty="0" smtClean="0"/>
              <a:t>:</a:t>
            </a:r>
          </a:p>
          <a:p>
            <a:pPr algn="ctr"/>
            <a:r>
              <a:rPr lang="en-US" sz="2800" dirty="0" smtClean="0">
                <a:latin typeface="Times" charset="0"/>
                <a:ea typeface="Times" charset="0"/>
                <a:cs typeface="Times" charset="0"/>
              </a:rPr>
              <a:t>is </a:t>
            </a:r>
            <a:r>
              <a:rPr lang="en-US" sz="2800" dirty="0">
                <a:latin typeface="Times" charset="0"/>
                <a:ea typeface="Times" charset="0"/>
                <a:cs typeface="Times" charset="0"/>
              </a:rPr>
              <a:t>characterized by radicular pain arising from nerve root impingement due to herniated discs.</a:t>
            </a:r>
          </a:p>
          <a:p>
            <a:pPr algn="ctr"/>
            <a:r>
              <a:rPr lang="en-US" sz="2800" b="1" dirty="0" smtClean="0">
                <a:solidFill>
                  <a:schemeClr val="accent2">
                    <a:lumMod val="50000"/>
                  </a:schemeClr>
                </a:solidFill>
                <a:latin typeface="Times" charset="0"/>
                <a:ea typeface="Times" charset="0"/>
                <a:cs typeface="Times" charset="0"/>
              </a:rPr>
              <a:t> </a:t>
            </a:r>
            <a:endParaRPr lang="en-US" sz="2800" b="1" dirty="0">
              <a:solidFill>
                <a:schemeClr val="accent2">
                  <a:lumMod val="50000"/>
                </a:schemeClr>
              </a:solidFill>
              <a:latin typeface="Times" charset="0"/>
              <a:ea typeface="Times" charset="0"/>
              <a:cs typeface="Times" charset="0"/>
            </a:endParaRPr>
          </a:p>
        </p:txBody>
      </p:sp>
      <p:sp>
        <p:nvSpPr>
          <p:cNvPr id="3" name="Rectangle 2"/>
          <p:cNvSpPr/>
          <p:nvPr/>
        </p:nvSpPr>
        <p:spPr>
          <a:xfrm>
            <a:off x="6355830" y="269824"/>
            <a:ext cx="5456419" cy="626588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Times" charset="0"/>
                <a:ea typeface="Times" charset="0"/>
                <a:cs typeface="Times" charset="0"/>
              </a:rPr>
              <a:t>Malignancy</a:t>
            </a:r>
            <a:r>
              <a:rPr lang="en-US" dirty="0"/>
              <a:t> </a:t>
            </a:r>
            <a:r>
              <a:rPr lang="en-US" dirty="0" smtClean="0"/>
              <a:t>:</a:t>
            </a:r>
          </a:p>
          <a:p>
            <a:pPr algn="ctr"/>
            <a:endParaRPr lang="en-US" sz="2800" dirty="0" smtClean="0">
              <a:latin typeface="Times" charset="0"/>
              <a:ea typeface="Times" charset="0"/>
              <a:cs typeface="Times" charset="0"/>
            </a:endParaRPr>
          </a:p>
          <a:p>
            <a:r>
              <a:rPr lang="en-US" sz="2800" dirty="0" smtClean="0">
                <a:latin typeface="Times" charset="0"/>
                <a:ea typeface="Times" charset="0"/>
                <a:cs typeface="Times" charset="0"/>
              </a:rPr>
              <a:t>1- Metastatic </a:t>
            </a:r>
            <a:r>
              <a:rPr lang="en-US" sz="2800" dirty="0">
                <a:latin typeface="Times" charset="0"/>
                <a:ea typeface="Times" charset="0"/>
                <a:cs typeface="Times" charset="0"/>
              </a:rPr>
              <a:t>tumors are found mostly in patients older than 50 years </a:t>
            </a:r>
            <a:r>
              <a:rPr lang="en-US" sz="2800" dirty="0" smtClean="0">
                <a:latin typeface="Times" charset="0"/>
                <a:ea typeface="Times" charset="0"/>
                <a:cs typeface="Times" charset="0"/>
              </a:rPr>
              <a:t>.</a:t>
            </a:r>
          </a:p>
          <a:p>
            <a:r>
              <a:rPr lang="en-US" sz="2800" dirty="0" smtClean="0">
                <a:latin typeface="Times" charset="0"/>
                <a:ea typeface="Times" charset="0"/>
                <a:cs typeface="Times" charset="0"/>
              </a:rPr>
              <a:t>2-Metastatic </a:t>
            </a:r>
            <a:r>
              <a:rPr lang="en-US" sz="2800" dirty="0">
                <a:latin typeface="Times" charset="0"/>
                <a:ea typeface="Times" charset="0"/>
                <a:cs typeface="Times" charset="0"/>
              </a:rPr>
              <a:t>disease is more common than primary tumors of the spine, and thoracic spine metastatic lesions are more common than </a:t>
            </a:r>
            <a:r>
              <a:rPr lang="en-US" sz="2800" dirty="0" smtClean="0">
                <a:latin typeface="Times" charset="0"/>
                <a:ea typeface="Times" charset="0"/>
                <a:cs typeface="Times" charset="0"/>
              </a:rPr>
              <a:t>lumbar</a:t>
            </a:r>
          </a:p>
          <a:p>
            <a:r>
              <a:rPr lang="en-US" sz="2800" dirty="0" smtClean="0">
                <a:latin typeface="Times" charset="0"/>
                <a:ea typeface="Times" charset="0"/>
                <a:cs typeface="Times" charset="0"/>
              </a:rPr>
              <a:t>3- Patient usually has constitutional symptoms such as 9 fever ,Wight loss, loss of appetite and N\V </a:t>
            </a:r>
            <a:endParaRPr lang="en-US" sz="2800" dirty="0">
              <a:latin typeface="Times" charset="0"/>
              <a:ea typeface="Times" charset="0"/>
              <a:cs typeface="Times" charset="0"/>
            </a:endParaRPr>
          </a:p>
          <a:p>
            <a:pPr algn="ctr"/>
            <a:r>
              <a:rPr lang="en-US" dirty="0" smtClean="0"/>
              <a:t> </a:t>
            </a:r>
            <a:endParaRPr lang="en-US" dirty="0"/>
          </a:p>
        </p:txBody>
      </p:sp>
    </p:spTree>
    <p:extLst>
      <p:ext uri="{BB962C8B-B14F-4D97-AF65-F5344CB8AC3E}">
        <p14:creationId xmlns:p14="http://schemas.microsoft.com/office/powerpoint/2010/main" val="1477425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40399706"/>
              </p:ext>
            </p:extLst>
          </p:nvPr>
        </p:nvGraphicFramePr>
        <p:xfrm>
          <a:off x="2032000" y="1648918"/>
          <a:ext cx="8128000" cy="4489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032000" y="374754"/>
            <a:ext cx="7495082" cy="1274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charset="0"/>
                <a:ea typeface="Times" charset="0"/>
                <a:cs typeface="Times" charset="0"/>
              </a:rPr>
              <a:t>Classification</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91297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1798</TotalTime>
  <Words>2955</Words>
  <Application>Microsoft Macintosh PowerPoint</Application>
  <PresentationFormat>Custom</PresentationFormat>
  <Paragraphs>463</Paragraphs>
  <Slides>57</Slides>
  <Notes>14</Notes>
  <HiddenSlides>0</HiddenSlides>
  <MMClips>0</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Parcel</vt:lpstr>
      <vt:lpstr>Office Theme</vt:lpstr>
      <vt:lpstr>BACK PAIN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want to ask Monirah ?</vt:lpstr>
      <vt:lpstr>PowerPoint Presentation</vt:lpstr>
      <vt:lpstr>PowerPoint Presentation</vt:lpstr>
      <vt:lpstr>PowerPoint Presentation</vt:lpstr>
      <vt:lpstr>PowerPoint Presentation</vt:lpstr>
      <vt:lpstr>Physical Examination</vt:lpstr>
      <vt:lpstr>PowerPoint Presentation</vt:lpstr>
      <vt:lpstr>Straight leg raising (SLR)</vt:lpstr>
      <vt:lpstr>Neurologic testing </vt:lpstr>
      <vt:lpstr>1- Reflexes</vt:lpstr>
      <vt:lpstr>2- Motor</vt:lpstr>
      <vt:lpstr>Motor</vt:lpstr>
      <vt:lpstr>3- Sensory</vt:lpstr>
      <vt:lpstr>What is Sciatica ?</vt:lpstr>
      <vt:lpstr>PowerPoint Presentation</vt:lpstr>
      <vt:lpstr>PowerPoint Presentation</vt:lpstr>
      <vt:lpstr>PowerPoint Presentation</vt:lpstr>
      <vt:lpstr>Physiotherapy for sciatica</vt:lpstr>
      <vt:lpstr>Prevention and education</vt:lpstr>
      <vt:lpstr>Prevention and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PHC in back pain management.</vt:lpstr>
      <vt:lpstr>PowerPoint Presentation</vt:lpstr>
      <vt:lpstr>When to refer  patients with back pain to specialist!!</vt:lpstr>
      <vt:lpstr>PowerPoint Presentation</vt:lpstr>
      <vt:lpstr>PowerPoint Presentation</vt:lpstr>
      <vt:lpstr>Mcq’s</vt:lpstr>
      <vt:lpstr>Mcq’s</vt:lpstr>
      <vt:lpstr>PowerPoint Presentation</vt:lpstr>
      <vt:lpstr>PowerPoint Presentation</vt:lpstr>
      <vt:lpstr>References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PAIN</dc:title>
  <dc:creator>Areej E.Alwehaib</dc:creator>
  <cp:lastModifiedBy>anjod almuhareb</cp:lastModifiedBy>
  <cp:revision>67</cp:revision>
  <dcterms:created xsi:type="dcterms:W3CDTF">2017-03-11T14:53:23Z</dcterms:created>
  <dcterms:modified xsi:type="dcterms:W3CDTF">2017-04-16T05:03:57Z</dcterms:modified>
</cp:coreProperties>
</file>