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quicktime"/>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9" r:id="rId2"/>
    <p:sldId id="267" r:id="rId3"/>
    <p:sldId id="261" r:id="rId4"/>
    <p:sldId id="262" r:id="rId5"/>
    <p:sldId id="268" r:id="rId6"/>
    <p:sldId id="294" r:id="rId7"/>
    <p:sldId id="271" r:id="rId8"/>
    <p:sldId id="266" r:id="rId9"/>
    <p:sldId id="270" r:id="rId10"/>
    <p:sldId id="272" r:id="rId11"/>
    <p:sldId id="273" r:id="rId12"/>
    <p:sldId id="274" r:id="rId13"/>
    <p:sldId id="275" r:id="rId14"/>
    <p:sldId id="276" r:id="rId15"/>
    <p:sldId id="277" r:id="rId16"/>
    <p:sldId id="278" r:id="rId17"/>
    <p:sldId id="280" r:id="rId18"/>
    <p:sldId id="279" r:id="rId19"/>
    <p:sldId id="281" r:id="rId20"/>
    <p:sldId id="282" r:id="rId21"/>
    <p:sldId id="283" r:id="rId22"/>
    <p:sldId id="284" r:id="rId23"/>
    <p:sldId id="265" r:id="rId24"/>
    <p:sldId id="287" r:id="rId25"/>
    <p:sldId id="285" r:id="rId26"/>
    <p:sldId id="288" r:id="rId27"/>
    <p:sldId id="289" r:id="rId28"/>
    <p:sldId id="295" r:id="rId29"/>
    <p:sldId id="290" r:id="rId30"/>
    <p:sldId id="291" r:id="rId31"/>
    <p:sldId id="292" r:id="rId32"/>
    <p:sldId id="293" r:id="rId33"/>
    <p:sldId id="258" r:id="rId34"/>
    <p:sldId id="286" r:id="rId3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a:srgbClr val="671519"/>
    <a:srgbClr val="E7E9F0"/>
    <a:srgbClr val="DFE1E7"/>
    <a:srgbClr val="DDE0E3"/>
    <a:srgbClr val="D8DB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7"/>
    <p:restoredTop sz="80933"/>
  </p:normalViewPr>
  <p:slideViewPr>
    <p:cSldViewPr snapToGrid="0" snapToObjects="1">
      <p:cViewPr varScale="1">
        <p:scale>
          <a:sx n="79" d="100"/>
          <a:sy n="79" d="100"/>
        </p:scale>
        <p:origin x="2288" y="19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079A1-F52F-F84B-8745-4D0E766F2624}" type="datetimeFigureOut">
              <a:rPr lang="en-US" smtClean="0"/>
              <a:t>5/9/17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19758-7A24-A94A-BCAB-87CE1C345082}" type="slidenum">
              <a:rPr lang="en-US" smtClean="0"/>
              <a:t>‹#›</a:t>
            </a:fld>
            <a:endParaRPr lang="en-US"/>
          </a:p>
        </p:txBody>
      </p:sp>
    </p:spTree>
    <p:extLst>
      <p:ext uri="{BB962C8B-B14F-4D97-AF65-F5344CB8AC3E}">
        <p14:creationId xmlns:p14="http://schemas.microsoft.com/office/powerpoint/2010/main" val="28110916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 Bad news doesn't always have to be fatal. Like telling a patient that he/she requires a knee surgery, this could be a bad news for them. It is subjective. </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4</a:t>
            </a:fld>
            <a:endParaRPr lang="en-US"/>
          </a:p>
        </p:txBody>
      </p:sp>
    </p:spTree>
    <p:extLst>
      <p:ext uri="{BB962C8B-B14F-4D97-AF65-F5344CB8AC3E}">
        <p14:creationId xmlns:p14="http://schemas.microsoft.com/office/powerpoint/2010/main" val="332113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15</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16</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17</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18</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19</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20</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21</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22</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family physician has a legal obligation to obtain informed consent from the patient and a duty to inform the patient of the news, unless the patient refuses. Ideally, the physician can take advantage of the knowledge of the family to promote a congenial family alliance. Asking the family why they don't want to tell the patient can uncover relational issues and dysfunctional family dynamics.4 The family physician must be prepared for the wide range of emotions available for the patient and the family. These may vary from loving acceptance to anger and rage.</a:t>
            </a:r>
          </a:p>
          <a:p>
            <a:r>
              <a:rPr lang="en-US" dirty="0" smtClean="0"/>
              <a:t>Finally, the physician must be able to assess personal emotional reactions to the conversation.</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23</a:t>
            </a:fld>
            <a:endParaRPr lang="en-US"/>
          </a:p>
        </p:txBody>
      </p:sp>
    </p:spTree>
    <p:extLst>
      <p:ext uri="{BB962C8B-B14F-4D97-AF65-F5344CB8AC3E}">
        <p14:creationId xmlns:p14="http://schemas.microsoft.com/office/powerpoint/2010/main" val="401579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24</a:t>
            </a:fld>
            <a:endParaRPr lang="en-US"/>
          </a:p>
        </p:txBody>
      </p:sp>
    </p:spTree>
    <p:extLst>
      <p:ext uri="{BB962C8B-B14F-4D97-AF65-F5344CB8AC3E}">
        <p14:creationId xmlns:p14="http://schemas.microsoft.com/office/powerpoint/2010/main" val="58373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5</a:t>
            </a:fld>
            <a:endParaRPr lang="en-US"/>
          </a:p>
        </p:txBody>
      </p:sp>
    </p:spTree>
    <p:extLst>
      <p:ext uri="{BB962C8B-B14F-4D97-AF65-F5344CB8AC3E}">
        <p14:creationId xmlns:p14="http://schemas.microsoft.com/office/powerpoint/2010/main" val="2586915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25</a:t>
            </a:fld>
            <a:endParaRPr lang="en-US"/>
          </a:p>
        </p:txBody>
      </p:sp>
    </p:spTree>
    <p:extLst>
      <p:ext uri="{BB962C8B-B14F-4D97-AF65-F5344CB8AC3E}">
        <p14:creationId xmlns:p14="http://schemas.microsoft.com/office/powerpoint/2010/main" val="4015794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26</a:t>
            </a:fld>
            <a:endParaRPr lang="en-US"/>
          </a:p>
        </p:txBody>
      </p:sp>
    </p:spTree>
    <p:extLst>
      <p:ext uri="{BB962C8B-B14F-4D97-AF65-F5344CB8AC3E}">
        <p14:creationId xmlns:p14="http://schemas.microsoft.com/office/powerpoint/2010/main" val="115436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27</a:t>
            </a:fld>
            <a:endParaRPr lang="en-US"/>
          </a:p>
        </p:txBody>
      </p:sp>
    </p:spTree>
    <p:extLst>
      <p:ext uri="{BB962C8B-B14F-4D97-AF65-F5344CB8AC3E}">
        <p14:creationId xmlns:p14="http://schemas.microsoft.com/office/powerpoint/2010/main" val="714818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28</a:t>
            </a:fld>
            <a:endParaRPr lang="en-US"/>
          </a:p>
        </p:txBody>
      </p:sp>
    </p:spTree>
    <p:extLst>
      <p:ext uri="{BB962C8B-B14F-4D97-AF65-F5344CB8AC3E}">
        <p14:creationId xmlns:p14="http://schemas.microsoft.com/office/powerpoint/2010/main" val="115609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**Breaking bad news: Evidence from the literature and recommended steps** </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7</a:t>
            </a:fld>
            <a:endParaRPr lang="en-US"/>
          </a:p>
        </p:txBody>
      </p:sp>
    </p:spTree>
    <p:extLst>
      <p:ext uri="{BB962C8B-B14F-4D97-AF65-F5344CB8AC3E}">
        <p14:creationId xmlns:p14="http://schemas.microsoft.com/office/powerpoint/2010/main" val="258691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8</a:t>
            </a:fld>
            <a:endParaRPr lang="en-US"/>
          </a:p>
        </p:txBody>
      </p:sp>
    </p:spTree>
    <p:extLst>
      <p:ext uri="{BB962C8B-B14F-4D97-AF65-F5344CB8AC3E}">
        <p14:creationId xmlns:p14="http://schemas.microsoft.com/office/powerpoint/2010/main" val="122027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Arrange for some privacy</a:t>
            </a:r>
            <a:r>
              <a:rPr lang="en-US" dirty="0" smtClean="0"/>
              <a:t>. An interview room is ideal, but, if one is not available, draw the curtains around the patient’s bed. Have tissues ready in case the patient becomes upset.</a:t>
            </a:r>
          </a:p>
          <a:p>
            <a:r>
              <a:rPr lang="en-US" dirty="0" smtClean="0"/>
              <a:t>• </a:t>
            </a:r>
            <a:r>
              <a:rPr lang="en-US" b="1" dirty="0" smtClean="0"/>
              <a:t>Involve significant others</a:t>
            </a:r>
            <a:r>
              <a:rPr lang="en-US" dirty="0" smtClean="0"/>
              <a:t>. Most patients want to have someone else with them but this should be the patient’s choice. When there are many family members, ask the patient to choose one or two family representatives.</a:t>
            </a:r>
          </a:p>
          <a:p>
            <a:r>
              <a:rPr lang="en-US" dirty="0" smtClean="0"/>
              <a:t>• </a:t>
            </a:r>
            <a:r>
              <a:rPr lang="en-US" b="1" dirty="0" smtClean="0"/>
              <a:t>Sit down</a:t>
            </a:r>
            <a:r>
              <a:rPr lang="en-US" dirty="0" smtClean="0"/>
              <a:t>. Sitting down relaxes the patient and is also a sign that you will not rush. When you sit, try not to have barriers between you and the patient. If you have recently examined the patient, allow them to dress before the discussion.</a:t>
            </a:r>
          </a:p>
          <a:p>
            <a:r>
              <a:rPr lang="en-US" dirty="0" smtClean="0"/>
              <a:t>• </a:t>
            </a:r>
            <a:r>
              <a:rPr lang="en-US" b="1" dirty="0" smtClean="0"/>
              <a:t>Make connection with the patient</a:t>
            </a:r>
            <a:r>
              <a:rPr lang="en-US" dirty="0" smtClean="0"/>
              <a:t>. Maintaining eye con- tact may be uncomfortable but it is an important way of establishing rapport. Touching the patient on the arm or holding a hand (if the patient is comfortable with this) is another way to accomplish this.</a:t>
            </a:r>
          </a:p>
          <a:p>
            <a:r>
              <a:rPr lang="en-US" dirty="0" smtClean="0"/>
              <a:t>• </a:t>
            </a:r>
            <a:r>
              <a:rPr lang="en-US" b="1" dirty="0" smtClean="0"/>
              <a:t>Manage time constraints and interruptions. </a:t>
            </a:r>
            <a:r>
              <a:rPr lang="en-US" dirty="0" smtClean="0"/>
              <a:t>Inform the patient of any time constraints you may have or inter- </a:t>
            </a:r>
            <a:r>
              <a:rPr lang="en-US" dirty="0" err="1" smtClean="0"/>
              <a:t>ruptions</a:t>
            </a:r>
            <a:r>
              <a:rPr lang="en-US" dirty="0" smtClean="0"/>
              <a:t> you expect. Set your pager on silent or ask a colleague to respond to your pages.</a:t>
            </a:r>
          </a:p>
          <a:p>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10</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example, “What have you been told about your medical situation so far?” or “What is your understanding of the reasons we did the MRI?”.</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11</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For example, “What have you been told about your medical situation so far?” or “What is your understanding of the reasons we did the MRI?”.</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12</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13</a:t>
            </a:fld>
            <a:endParaRPr lang="en-US"/>
          </a:p>
        </p:txBody>
      </p:sp>
    </p:spTree>
    <p:extLst>
      <p:ext uri="{BB962C8B-B14F-4D97-AF65-F5344CB8AC3E}">
        <p14:creationId xmlns:p14="http://schemas.microsoft.com/office/powerpoint/2010/main" val="76858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19758-7A24-A94A-BCAB-87CE1C345082}" type="slidenum">
              <a:rPr lang="en-US" smtClean="0"/>
              <a:t>14</a:t>
            </a:fld>
            <a:endParaRPr lang="en-US"/>
          </a:p>
        </p:txBody>
      </p:sp>
    </p:spTree>
    <p:extLst>
      <p:ext uri="{BB962C8B-B14F-4D97-AF65-F5344CB8AC3E}">
        <p14:creationId xmlns:p14="http://schemas.microsoft.com/office/powerpoint/2010/main" val="76858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C22F3-ED89-3544-B7B9-1CE321004C67}"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121789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C22F3-ED89-3544-B7B9-1CE321004C67}"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74509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C22F3-ED89-3544-B7B9-1CE321004C67}"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595522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75337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C22F3-ED89-3544-B7B9-1CE321004C67}"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238223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C22F3-ED89-3544-B7B9-1CE321004C67}"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18142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C22F3-ED89-3544-B7B9-1CE321004C67}"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120257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C22F3-ED89-3544-B7B9-1CE321004C67}" type="datetimeFigureOut">
              <a:rPr lang="en-US" smtClean="0"/>
              <a:t>5/9/17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83751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C22F3-ED89-3544-B7B9-1CE321004C67}" type="datetimeFigureOut">
              <a:rPr lang="en-US" smtClean="0"/>
              <a:t>5/9/17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33310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C22F3-ED89-3544-B7B9-1CE321004C67}" type="datetimeFigureOut">
              <a:rPr lang="en-US" smtClean="0"/>
              <a:t>5/9/17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86373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C22F3-ED89-3544-B7B9-1CE321004C67}"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106129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C22F3-ED89-3544-B7B9-1CE321004C67}"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6BDBD-9EED-5F42-8C0C-FD2D997A7AE3}" type="slidenum">
              <a:rPr lang="en-US" smtClean="0"/>
              <a:t>‹#›</a:t>
            </a:fld>
            <a:endParaRPr lang="en-US"/>
          </a:p>
        </p:txBody>
      </p:sp>
    </p:spTree>
    <p:extLst>
      <p:ext uri="{BB962C8B-B14F-4D97-AF65-F5344CB8AC3E}">
        <p14:creationId xmlns:p14="http://schemas.microsoft.com/office/powerpoint/2010/main" val="180555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C22F3-ED89-3544-B7B9-1CE321004C67}" type="datetimeFigureOut">
              <a:rPr lang="en-US" smtClean="0"/>
              <a:t>5/9/17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5E6BDBD-9EED-5F42-8C0C-FD2D997A7AE3}" type="slidenum">
              <a:rPr lang="en-US" smtClean="0"/>
              <a:t>‹#›</a:t>
            </a:fld>
            <a:endParaRPr lang="en-US"/>
          </a:p>
        </p:txBody>
      </p:sp>
    </p:spTree>
    <p:extLst>
      <p:ext uri="{BB962C8B-B14F-4D97-AF65-F5344CB8AC3E}">
        <p14:creationId xmlns:p14="http://schemas.microsoft.com/office/powerpoint/2010/main" val="182745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5"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torComfortingPatients.jp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1100668" y="348628"/>
            <a:ext cx="6948322" cy="3606996"/>
          </a:xfrm>
          <a:prstGeom prst="rect">
            <a:avLst/>
          </a:prstGeom>
        </p:spPr>
      </p:pic>
      <p:sp>
        <p:nvSpPr>
          <p:cNvPr id="3" name="Shape 61"/>
          <p:cNvSpPr txBox="1">
            <a:spLocks/>
          </p:cNvSpPr>
          <p:nvPr/>
        </p:nvSpPr>
        <p:spPr>
          <a:xfrm>
            <a:off x="1579123" y="3989490"/>
            <a:ext cx="5991412" cy="1159799"/>
          </a:xfrm>
          <a:prstGeom prst="rect">
            <a:avLst/>
          </a:prstGeom>
        </p:spPr>
        <p:txBody>
          <a:bodyPr lIns="91425" tIns="91425" rIns="91425" bIns="91425"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Arial Black"/>
                <a:cs typeface="Arial Black"/>
              </a:rPr>
              <a:t>Breaking Bad News</a:t>
            </a:r>
            <a:endParaRPr lang="en-US" sz="4000" b="1" dirty="0">
              <a:latin typeface="Arial Black"/>
              <a:cs typeface="Arial Black"/>
            </a:endParaRPr>
          </a:p>
        </p:txBody>
      </p:sp>
      <p:cxnSp>
        <p:nvCxnSpPr>
          <p:cNvPr id="5" name="Straight Connector 4"/>
          <p:cNvCxnSpPr/>
          <p:nvPr/>
        </p:nvCxnSpPr>
        <p:spPr>
          <a:xfrm>
            <a:off x="1100668" y="4301067"/>
            <a:ext cx="6948322" cy="33866"/>
          </a:xfrm>
          <a:prstGeom prst="line">
            <a:avLst/>
          </a:prstGeom>
        </p:spPr>
        <p:style>
          <a:lnRef idx="3">
            <a:schemeClr val="accent2"/>
          </a:lnRef>
          <a:fillRef idx="0">
            <a:schemeClr val="accent2"/>
          </a:fillRef>
          <a:effectRef idx="2">
            <a:schemeClr val="accent2"/>
          </a:effectRef>
          <a:fontRef idx="minor">
            <a:schemeClr val="tx1"/>
          </a:fontRef>
        </p:style>
      </p:cxnSp>
      <p:sp>
        <p:nvSpPr>
          <p:cNvPr id="7" name="Shape 61"/>
          <p:cNvSpPr txBox="1">
            <a:spLocks/>
          </p:cNvSpPr>
          <p:nvPr/>
        </p:nvSpPr>
        <p:spPr>
          <a:xfrm>
            <a:off x="-220133" y="4368799"/>
            <a:ext cx="9364133" cy="1159799"/>
          </a:xfrm>
          <a:prstGeom prst="rect">
            <a:avLst/>
          </a:prstGeom>
        </p:spPr>
        <p:txBody>
          <a:bodyPr lIns="91425" tIns="91425" rIns="91425" bIns="91425"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smtClean="0">
              <a:solidFill>
                <a:schemeClr val="bg1">
                  <a:lumMod val="50000"/>
                </a:schemeClr>
              </a:solidFill>
              <a:latin typeface="Arial Black"/>
              <a:cs typeface="Arial Black"/>
            </a:endParaRPr>
          </a:p>
          <a:p>
            <a:endParaRPr lang="en-US" sz="1800" dirty="0">
              <a:solidFill>
                <a:schemeClr val="bg1">
                  <a:lumMod val="50000"/>
                </a:schemeClr>
              </a:solidFill>
              <a:latin typeface="Arial Black"/>
              <a:cs typeface="Arial Black"/>
            </a:endParaRPr>
          </a:p>
        </p:txBody>
      </p:sp>
    </p:spTree>
    <p:extLst>
      <p:ext uri="{BB962C8B-B14F-4D97-AF65-F5344CB8AC3E}">
        <p14:creationId xmlns:p14="http://schemas.microsoft.com/office/powerpoint/2010/main" val="183785293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3"/>
          <p:cNvSpPr txBox="1">
            <a:spLocks/>
          </p:cNvSpPr>
          <p:nvPr/>
        </p:nvSpPr>
        <p:spPr>
          <a:xfrm>
            <a:off x="736020" y="974756"/>
            <a:ext cx="7120523" cy="580799"/>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Step 1: </a:t>
            </a:r>
            <a:r>
              <a:rPr lang="en-US" sz="2400" b="1" dirty="0" smtClean="0">
                <a:solidFill>
                  <a:srgbClr val="941100"/>
                </a:solidFill>
              </a:rPr>
              <a:t>S</a:t>
            </a:r>
            <a:r>
              <a:rPr lang="en-US" sz="2400" b="1" dirty="0" smtClean="0"/>
              <a:t>etting Up the Interview</a:t>
            </a:r>
            <a:endParaRPr lang="en-US" sz="2400" b="1" dirty="0"/>
          </a:p>
        </p:txBody>
      </p:sp>
      <p:sp>
        <p:nvSpPr>
          <p:cNvPr id="4" name="Rectangle 3"/>
          <p:cNvSpPr/>
          <p:nvPr/>
        </p:nvSpPr>
        <p:spPr>
          <a:xfrm>
            <a:off x="1094608" y="1700483"/>
            <a:ext cx="4572000" cy="1745093"/>
          </a:xfrm>
          <a:prstGeom prst="rect">
            <a:avLst/>
          </a:prstGeom>
        </p:spPr>
        <p:txBody>
          <a:bodyPr>
            <a:spAutoFit/>
          </a:bodyPr>
          <a:lstStyle/>
          <a:p>
            <a:pPr marL="285750" indent="-285750">
              <a:lnSpc>
                <a:spcPct val="120000"/>
              </a:lnSpc>
              <a:buSzPct val="100000"/>
              <a:buFont typeface="Arial"/>
              <a:buChar char="•"/>
            </a:pPr>
            <a:r>
              <a:rPr lang="en-US" dirty="0" smtClean="0"/>
              <a:t>Arrange for some privacy. </a:t>
            </a:r>
          </a:p>
          <a:p>
            <a:pPr marL="285750" indent="-285750">
              <a:lnSpc>
                <a:spcPct val="120000"/>
              </a:lnSpc>
              <a:buSzPct val="100000"/>
              <a:buFont typeface="Arial"/>
              <a:buChar char="•"/>
            </a:pPr>
            <a:r>
              <a:rPr lang="en-US" dirty="0" smtClean="0"/>
              <a:t>Involve significant others.</a:t>
            </a:r>
          </a:p>
          <a:p>
            <a:pPr marL="285750" indent="-285750">
              <a:lnSpc>
                <a:spcPct val="120000"/>
              </a:lnSpc>
              <a:buSzPct val="100000"/>
              <a:buFont typeface="Arial"/>
              <a:buChar char="•"/>
            </a:pPr>
            <a:r>
              <a:rPr lang="en-US" dirty="0" smtClean="0"/>
              <a:t>Sit down </a:t>
            </a:r>
          </a:p>
          <a:p>
            <a:pPr marL="285750" indent="-285750">
              <a:lnSpc>
                <a:spcPct val="120000"/>
              </a:lnSpc>
              <a:buSzPct val="100000"/>
              <a:buFont typeface="Arial"/>
              <a:buChar char="•"/>
            </a:pPr>
            <a:r>
              <a:rPr lang="en-US" dirty="0" smtClean="0"/>
              <a:t>Make connection with the patient.</a:t>
            </a:r>
          </a:p>
          <a:p>
            <a:pPr marL="285750" indent="-285750">
              <a:lnSpc>
                <a:spcPct val="120000"/>
              </a:lnSpc>
              <a:buSzPct val="100000"/>
              <a:buFont typeface="Arial"/>
              <a:buChar char="•"/>
            </a:pPr>
            <a:r>
              <a:rPr lang="en-US" dirty="0" smtClean="0"/>
              <a:t>Manage time constraints and interruptions</a:t>
            </a:r>
            <a:endParaRPr lang="en-US" dirty="0"/>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Tree>
    <p:extLst>
      <p:ext uri="{BB962C8B-B14F-4D97-AF65-F5344CB8AC3E}">
        <p14:creationId xmlns:p14="http://schemas.microsoft.com/office/powerpoint/2010/main" val="1381935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0" y="981477"/>
            <a:ext cx="7419976" cy="580799"/>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Step 2: Assessing the patient </a:t>
            </a:r>
            <a:r>
              <a:rPr lang="en-US" sz="2400" b="1" dirty="0" smtClean="0">
                <a:solidFill>
                  <a:srgbClr val="941100"/>
                </a:solidFill>
              </a:rPr>
              <a:t>Perception</a:t>
            </a:r>
            <a:endParaRPr lang="en-US" sz="2400" b="1" dirty="0">
              <a:solidFill>
                <a:srgbClr val="941100"/>
              </a:solidFill>
            </a:endParaRPr>
          </a:p>
        </p:txBody>
      </p:sp>
      <p:sp>
        <p:nvSpPr>
          <p:cNvPr id="7" name="Text Placeholder 4"/>
          <p:cNvSpPr txBox="1">
            <a:spLocks/>
          </p:cNvSpPr>
          <p:nvPr/>
        </p:nvSpPr>
        <p:spPr>
          <a:xfrm>
            <a:off x="1132538" y="1979764"/>
            <a:ext cx="473934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 </a:t>
            </a:r>
            <a:r>
              <a:rPr lang="en-US" sz="2000" dirty="0"/>
              <a:t> Using open-ended questions to create a reasonably accurate picture of how the patient perceives the medical situation. </a:t>
            </a:r>
            <a:r>
              <a:rPr lang="en-US" sz="2000" dirty="0" err="1"/>
              <a:t>ex“What</a:t>
            </a:r>
            <a:r>
              <a:rPr lang="en-US" sz="2000" dirty="0"/>
              <a:t> have you been told about your medical situation so far?” or “What is your understanding of the reasons we did the MRI?”. Based on this information you can correct misinformation and tailor the bad news to what the patient understands.</a:t>
            </a:r>
          </a:p>
        </p:txBody>
      </p:sp>
    </p:spTree>
    <p:extLst>
      <p:ext uri="{BB962C8B-B14F-4D97-AF65-F5344CB8AC3E}">
        <p14:creationId xmlns:p14="http://schemas.microsoft.com/office/powerpoint/2010/main" val="356865637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Step 3: Obtaining The Patient’s </a:t>
            </a:r>
            <a:r>
              <a:rPr lang="en-US" sz="2400" b="1" dirty="0" smtClean="0">
                <a:solidFill>
                  <a:srgbClr val="FF0000"/>
                </a:solidFill>
              </a:rPr>
              <a:t>I</a:t>
            </a:r>
            <a:r>
              <a:rPr lang="en-US" sz="2400" b="1" dirty="0" smtClean="0"/>
              <a:t>nvitation</a:t>
            </a:r>
            <a:endParaRPr lang="en-US" sz="2400" b="1" dirty="0"/>
          </a:p>
        </p:txBody>
      </p:sp>
      <p:sp>
        <p:nvSpPr>
          <p:cNvPr id="7" name="Text Placeholder 4"/>
          <p:cNvSpPr txBox="1">
            <a:spLocks/>
          </p:cNvSpPr>
          <p:nvPr/>
        </p:nvSpPr>
        <p:spPr>
          <a:xfrm>
            <a:off x="1132538" y="1979764"/>
            <a:ext cx="473934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 </a:t>
            </a:r>
            <a:r>
              <a:rPr lang="en-US" sz="2000" dirty="0"/>
              <a:t>Ask the patient: “do you want to hear the test results?” If patients do not want to know details, offer to answer any questions they may have in the future or to talk to a relative or friend.</a:t>
            </a:r>
          </a:p>
        </p:txBody>
      </p:sp>
    </p:spTree>
    <p:extLst>
      <p:ext uri="{BB962C8B-B14F-4D97-AF65-F5344CB8AC3E}">
        <p14:creationId xmlns:p14="http://schemas.microsoft.com/office/powerpoint/2010/main" val="120777599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Step 4: Giving </a:t>
            </a:r>
            <a:r>
              <a:rPr lang="en-US" sz="2400" b="1" dirty="0" smtClean="0">
                <a:solidFill>
                  <a:srgbClr val="941100"/>
                </a:solidFill>
              </a:rPr>
              <a:t>K</a:t>
            </a:r>
            <a:r>
              <a:rPr lang="en-US" sz="2400" b="1" dirty="0" smtClean="0"/>
              <a:t>nowledge And Information To The Patient</a:t>
            </a:r>
            <a:endParaRPr lang="en-US" sz="2400" b="1" dirty="0"/>
          </a:p>
        </p:txBody>
      </p:sp>
      <p:sp>
        <p:nvSpPr>
          <p:cNvPr id="7" name="Text Placeholder 4"/>
          <p:cNvSpPr txBox="1">
            <a:spLocks/>
          </p:cNvSpPr>
          <p:nvPr/>
        </p:nvSpPr>
        <p:spPr>
          <a:xfrm>
            <a:off x="1123571" y="1467755"/>
            <a:ext cx="511287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tx2">
                    <a:lumMod val="60000"/>
                    <a:lumOff val="40000"/>
                  </a:schemeClr>
                </a:solidFill>
              </a:rPr>
              <a:t>Warning the patient </a:t>
            </a:r>
            <a:r>
              <a:rPr lang="en-US" sz="1800" dirty="0"/>
              <a:t>that bad news is coming may lessen the shock that can follow the disclosure of bad news. Ex “I'm sorry to tell you that…”.</a:t>
            </a:r>
          </a:p>
          <a:p>
            <a:r>
              <a:rPr lang="en-US" sz="1800" dirty="0"/>
              <a:t>Try to use </a:t>
            </a:r>
            <a:r>
              <a:rPr lang="en-US" sz="1800" b="1" dirty="0">
                <a:solidFill>
                  <a:schemeClr val="tx2">
                    <a:lumMod val="60000"/>
                    <a:lumOff val="40000"/>
                  </a:schemeClr>
                </a:solidFill>
              </a:rPr>
              <a:t>nonmedical words </a:t>
            </a:r>
            <a:r>
              <a:rPr lang="en-US" sz="1800" dirty="0"/>
              <a:t>“spread” instead of “metastasized” and “sample of tissue” instead of “biopsy.”</a:t>
            </a:r>
            <a:endParaRPr lang="en-US" sz="1800" b="1" dirty="0">
              <a:solidFill>
                <a:schemeClr val="accent6"/>
              </a:solidFill>
            </a:endParaRPr>
          </a:p>
          <a:p>
            <a:r>
              <a:rPr lang="en-US" sz="1800" dirty="0"/>
              <a:t>Avoid excessive </a:t>
            </a:r>
            <a:r>
              <a:rPr lang="en-US" sz="1800" b="1" dirty="0" smtClean="0">
                <a:solidFill>
                  <a:schemeClr val="tx2">
                    <a:lumMod val="60000"/>
                    <a:lumOff val="40000"/>
                  </a:schemeClr>
                </a:solidFill>
              </a:rPr>
              <a:t>bluntness.</a:t>
            </a:r>
            <a:endParaRPr lang="en-US" sz="1800" b="1" dirty="0">
              <a:solidFill>
                <a:schemeClr val="tx2">
                  <a:lumMod val="60000"/>
                  <a:lumOff val="40000"/>
                </a:schemeClr>
              </a:solidFill>
            </a:endParaRPr>
          </a:p>
          <a:p>
            <a:r>
              <a:rPr lang="en-US" sz="1800" dirty="0"/>
              <a:t>Give information in </a:t>
            </a:r>
            <a:r>
              <a:rPr lang="en-US" sz="1800" b="1" dirty="0">
                <a:solidFill>
                  <a:schemeClr val="tx2">
                    <a:lumMod val="60000"/>
                    <a:lumOff val="40000"/>
                  </a:schemeClr>
                </a:solidFill>
              </a:rPr>
              <a:t>small chunks </a:t>
            </a:r>
            <a:r>
              <a:rPr lang="en-US" sz="1800" dirty="0"/>
              <a:t>and check periodically as to the patient’s understanding</a:t>
            </a:r>
          </a:p>
          <a:p>
            <a:r>
              <a:rPr lang="en-US" sz="1800" dirty="0"/>
              <a:t>When the prognosis is poor, avoid using phrases such as “There is nothing more we can do for you.”</a:t>
            </a:r>
          </a:p>
        </p:txBody>
      </p:sp>
    </p:spTree>
    <p:extLst>
      <p:ext uri="{BB962C8B-B14F-4D97-AF65-F5344CB8AC3E}">
        <p14:creationId xmlns:p14="http://schemas.microsoft.com/office/powerpoint/2010/main" val="41254304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smtClean="0"/>
              <a:t>Step 5: Addressing The Patient’s </a:t>
            </a:r>
            <a:r>
              <a:rPr lang="en-US" sz="2300" b="1" dirty="0" smtClean="0">
                <a:solidFill>
                  <a:srgbClr val="941100"/>
                </a:solidFill>
              </a:rPr>
              <a:t>E</a:t>
            </a:r>
            <a:r>
              <a:rPr lang="en-US" sz="2300" b="1" dirty="0" smtClean="0"/>
              <a:t>motions With </a:t>
            </a:r>
            <a:r>
              <a:rPr lang="en-US" sz="2300" b="1" dirty="0" smtClean="0">
                <a:solidFill>
                  <a:srgbClr val="941100"/>
                </a:solidFill>
              </a:rPr>
              <a:t>E</a:t>
            </a:r>
            <a:r>
              <a:rPr lang="en-US" sz="2300" b="1" dirty="0" smtClean="0"/>
              <a:t>mpathic Responses</a:t>
            </a:r>
            <a:endParaRPr lang="en-US" sz="2300" b="1" dirty="0"/>
          </a:p>
        </p:txBody>
      </p:sp>
      <p:sp>
        <p:nvSpPr>
          <p:cNvPr id="7" name="Text Placeholder 4"/>
          <p:cNvSpPr txBox="1">
            <a:spLocks/>
          </p:cNvSpPr>
          <p:nvPr/>
        </p:nvSpPr>
        <p:spPr>
          <a:xfrm>
            <a:off x="1132538" y="1979764"/>
            <a:ext cx="473934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Patients’ emotional reactions may vary from silence to disbelief, crying, denial, or anger.</a:t>
            </a:r>
          </a:p>
          <a:p>
            <a:r>
              <a:rPr lang="en-US" sz="1800" dirty="0" smtClean="0"/>
              <a:t>Observe for any emotion on the part of the patient.</a:t>
            </a:r>
          </a:p>
          <a:p>
            <a:r>
              <a:rPr lang="en-US" sz="1800" dirty="0" smtClean="0"/>
              <a:t>After you have given the patient a brief </a:t>
            </a:r>
            <a:r>
              <a:rPr lang="en-US" sz="1800" b="1" dirty="0" smtClean="0">
                <a:solidFill>
                  <a:srgbClr val="4F81BD"/>
                </a:solidFill>
              </a:rPr>
              <a:t>period of time </a:t>
            </a:r>
            <a:r>
              <a:rPr lang="en-US" sz="1800" dirty="0" smtClean="0"/>
              <a:t>to express his or her feelings, </a:t>
            </a:r>
          </a:p>
          <a:p>
            <a:r>
              <a:rPr lang="en-US" sz="1800" dirty="0" smtClean="0"/>
              <a:t>Let the patient know that you have connected the emotion with the reason for the emotion by making a connecting statement.</a:t>
            </a:r>
            <a:endParaRPr lang="en-US" sz="1800" dirty="0">
              <a:solidFill>
                <a:srgbClr val="FF0000"/>
              </a:solidFill>
            </a:endParaRPr>
          </a:p>
        </p:txBody>
      </p:sp>
    </p:spTree>
    <p:extLst>
      <p:ext uri="{BB962C8B-B14F-4D97-AF65-F5344CB8AC3E}">
        <p14:creationId xmlns:p14="http://schemas.microsoft.com/office/powerpoint/2010/main" val="72067631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Step 6: </a:t>
            </a:r>
            <a:r>
              <a:rPr lang="en-US" sz="2400" b="1" dirty="0" smtClean="0">
                <a:solidFill>
                  <a:srgbClr val="941100"/>
                </a:solidFill>
              </a:rPr>
              <a:t>S</a:t>
            </a:r>
            <a:r>
              <a:rPr lang="en-US" sz="2400" b="1" dirty="0" smtClean="0"/>
              <a:t>trategy and </a:t>
            </a:r>
            <a:r>
              <a:rPr lang="en-US" sz="2400" b="1" dirty="0" smtClean="0">
                <a:solidFill>
                  <a:srgbClr val="941100"/>
                </a:solidFill>
              </a:rPr>
              <a:t>S</a:t>
            </a:r>
            <a:r>
              <a:rPr lang="en-US" sz="2400" b="1" dirty="0" smtClean="0"/>
              <a:t>ummary</a:t>
            </a:r>
            <a:endParaRPr lang="en-US" sz="2400" b="1" dirty="0"/>
          </a:p>
        </p:txBody>
      </p:sp>
      <p:sp>
        <p:nvSpPr>
          <p:cNvPr id="7" name="Text Placeholder 4"/>
          <p:cNvSpPr txBox="1">
            <a:spLocks/>
          </p:cNvSpPr>
          <p:nvPr/>
        </p:nvSpPr>
        <p:spPr>
          <a:xfrm>
            <a:off x="1123571" y="1565400"/>
            <a:ext cx="511287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Before discussing a treatment plan, it is important to ask patients </a:t>
            </a:r>
            <a:r>
              <a:rPr lang="en-US" sz="1800" b="1" dirty="0">
                <a:solidFill>
                  <a:schemeClr val="accent4"/>
                </a:solidFill>
              </a:rPr>
              <a:t>if they are ready at that time for such a discussion.</a:t>
            </a:r>
          </a:p>
          <a:p>
            <a:r>
              <a:rPr lang="en-US" sz="1800" dirty="0"/>
              <a:t>Exploring the patient's knowledge, expectations, and hopes (step 2 of SPIKES) will allow the physician to understand where the patient is and to start the discussion from that point. </a:t>
            </a:r>
            <a:endParaRPr lang="en-US" sz="1800" b="1" dirty="0">
              <a:solidFill>
                <a:schemeClr val="accent4"/>
              </a:solidFill>
            </a:endParaRPr>
          </a:p>
          <a:p>
            <a:r>
              <a:rPr lang="en-US" sz="1800" dirty="0"/>
              <a:t>Presenting treatment options to patients when they are available is not only a legal mandate in some cases, but it will establish the perception that the physician regards their wishes as </a:t>
            </a:r>
            <a:r>
              <a:rPr lang="en-US" sz="1800" dirty="0" smtClean="0"/>
              <a:t>important.</a:t>
            </a:r>
            <a:endParaRPr lang="en-US" sz="1800" dirty="0">
              <a:solidFill>
                <a:srgbClr val="FF0000"/>
              </a:solidFill>
            </a:endParaRPr>
          </a:p>
        </p:txBody>
      </p:sp>
    </p:spTree>
    <p:extLst>
      <p:ext uri="{BB962C8B-B14F-4D97-AF65-F5344CB8AC3E}">
        <p14:creationId xmlns:p14="http://schemas.microsoft.com/office/powerpoint/2010/main" val="207477501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Content Placeholder 2"/>
          <p:cNvSpPr txBox="1">
            <a:spLocks/>
          </p:cNvSpPr>
          <p:nvPr/>
        </p:nvSpPr>
        <p:spPr>
          <a:xfrm>
            <a:off x="1050910" y="1328937"/>
            <a:ext cx="8081682" cy="43513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solidFill>
                  <a:srgbClr val="941100"/>
                </a:solidFill>
              </a:rPr>
              <a:t>A</a:t>
            </a:r>
            <a:r>
              <a:rPr lang="en-US" sz="2400" dirty="0" smtClean="0"/>
              <a:t>DVANCE PREPARATION</a:t>
            </a:r>
          </a:p>
          <a:p>
            <a:r>
              <a:rPr lang="en-US" b="1" dirty="0" smtClean="0">
                <a:solidFill>
                  <a:srgbClr val="941100"/>
                </a:solidFill>
              </a:rPr>
              <a:t>B</a:t>
            </a:r>
            <a:r>
              <a:rPr lang="en-US" sz="2400" dirty="0" smtClean="0"/>
              <a:t>UILD A THERAPEUTIC RELATIONSHIP</a:t>
            </a:r>
          </a:p>
          <a:p>
            <a:r>
              <a:rPr lang="en-US" b="1" dirty="0" smtClean="0">
                <a:solidFill>
                  <a:srgbClr val="941100"/>
                </a:solidFill>
              </a:rPr>
              <a:t>C</a:t>
            </a:r>
            <a:r>
              <a:rPr lang="en-US" sz="2400" dirty="0" smtClean="0"/>
              <a:t>OMMUNICATE WELL</a:t>
            </a:r>
          </a:p>
          <a:p>
            <a:r>
              <a:rPr lang="en-US" b="1" dirty="0" smtClean="0">
                <a:solidFill>
                  <a:srgbClr val="941100"/>
                </a:solidFill>
              </a:rPr>
              <a:t>D</a:t>
            </a:r>
            <a:r>
              <a:rPr lang="en-US" sz="2400" dirty="0" smtClean="0"/>
              <a:t>EAL WITH PATIENT AND FAMILY REACTIONS</a:t>
            </a:r>
          </a:p>
          <a:p>
            <a:r>
              <a:rPr lang="en-US" b="1" dirty="0" smtClean="0">
                <a:solidFill>
                  <a:srgbClr val="941100"/>
                </a:solidFill>
              </a:rPr>
              <a:t>E</a:t>
            </a:r>
            <a:r>
              <a:rPr lang="en-US" sz="2400" dirty="0" smtClean="0"/>
              <a:t>NCOURAGE AND VALIDATE EMOTIONS</a:t>
            </a:r>
          </a:p>
          <a:p>
            <a:endParaRPr lang="en-US" sz="2400" dirty="0" smtClean="0"/>
          </a:p>
          <a:p>
            <a:endParaRPr lang="en-US" sz="2400" dirty="0"/>
          </a:p>
        </p:txBody>
      </p:sp>
    </p:spTree>
    <p:extLst>
      <p:ext uri="{BB962C8B-B14F-4D97-AF65-F5344CB8AC3E}">
        <p14:creationId xmlns:p14="http://schemas.microsoft.com/office/powerpoint/2010/main" val="5785066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Content Placeholder 3"/>
          <p:cNvPicPr>
            <a:picLocks noChangeAspect="1"/>
          </p:cNvPicPr>
          <p:nvPr/>
        </p:nvPicPr>
        <p:blipFill rotWithShape="1">
          <a:blip r:embed="rId3"/>
          <a:srcRect r="8720"/>
          <a:stretch/>
        </p:blipFill>
        <p:spPr>
          <a:xfrm>
            <a:off x="919741" y="1385880"/>
            <a:ext cx="7507083" cy="3101362"/>
          </a:xfrm>
          <a:prstGeom prst="rect">
            <a:avLst/>
          </a:prstGeom>
        </p:spPr>
      </p:pic>
    </p:spTree>
    <p:extLst>
      <p:ext uri="{BB962C8B-B14F-4D97-AF65-F5344CB8AC3E}">
        <p14:creationId xmlns:p14="http://schemas.microsoft.com/office/powerpoint/2010/main" val="361730488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941100"/>
                </a:solidFill>
              </a:rPr>
              <a:t>A</a:t>
            </a:r>
            <a:r>
              <a:rPr lang="en-US" sz="2400" dirty="0" smtClean="0"/>
              <a:t>DVANCE PREPARATION</a:t>
            </a:r>
            <a:endParaRPr lang="en-US" sz="2400" b="1" dirty="0"/>
          </a:p>
        </p:txBody>
      </p:sp>
      <p:sp>
        <p:nvSpPr>
          <p:cNvPr id="7" name="Text Placeholder 4"/>
          <p:cNvSpPr txBox="1">
            <a:spLocks/>
          </p:cNvSpPr>
          <p:nvPr/>
        </p:nvSpPr>
        <p:spPr>
          <a:xfrm>
            <a:off x="1132538" y="1710823"/>
            <a:ext cx="511287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solidFill>
                  <a:srgbClr val="4F81BD"/>
                </a:solidFill>
              </a:rPr>
              <a:t>Arrange</a:t>
            </a:r>
            <a:r>
              <a:rPr lang="en-US" sz="1800" dirty="0" smtClean="0">
                <a:solidFill>
                  <a:srgbClr val="4F81BD"/>
                </a:solidFill>
              </a:rPr>
              <a:t> </a:t>
            </a:r>
            <a:r>
              <a:rPr lang="en-US" sz="1800" dirty="0" smtClean="0"/>
              <a:t>for adequate time, privacy and no interruptions (turn pager off or to silent mode).</a:t>
            </a:r>
          </a:p>
          <a:p>
            <a:r>
              <a:rPr lang="en-US" sz="1800" b="1" dirty="0" smtClean="0">
                <a:solidFill>
                  <a:srgbClr val="4F81BD"/>
                </a:solidFill>
              </a:rPr>
              <a:t>Review</a:t>
            </a:r>
            <a:r>
              <a:rPr lang="en-US" sz="1800" dirty="0" smtClean="0">
                <a:solidFill>
                  <a:srgbClr val="4F81BD"/>
                </a:solidFill>
              </a:rPr>
              <a:t> </a:t>
            </a:r>
            <a:r>
              <a:rPr lang="en-US" sz="1800" dirty="0" smtClean="0"/>
              <a:t>relevant clinical information.</a:t>
            </a:r>
          </a:p>
          <a:p>
            <a:r>
              <a:rPr lang="en-US" sz="1800" dirty="0" smtClean="0"/>
              <a:t>Mentally </a:t>
            </a:r>
            <a:r>
              <a:rPr lang="en-US" sz="1800" b="1" dirty="0" smtClean="0">
                <a:solidFill>
                  <a:srgbClr val="4F81BD"/>
                </a:solidFill>
              </a:rPr>
              <a:t>rehearse</a:t>
            </a:r>
            <a:r>
              <a:rPr lang="en-US" sz="1800" dirty="0" smtClean="0"/>
              <a:t>, identify words or phrases to use and avoid.</a:t>
            </a:r>
          </a:p>
          <a:p>
            <a:r>
              <a:rPr lang="en-US" sz="1800" b="1" dirty="0" smtClean="0">
                <a:solidFill>
                  <a:srgbClr val="4F81BD"/>
                </a:solidFill>
              </a:rPr>
              <a:t>Prepare</a:t>
            </a:r>
            <a:r>
              <a:rPr lang="en-US" sz="1800" dirty="0" smtClean="0">
                <a:solidFill>
                  <a:srgbClr val="4F81BD"/>
                </a:solidFill>
              </a:rPr>
              <a:t> </a:t>
            </a:r>
            <a:r>
              <a:rPr lang="en-US" sz="1800" dirty="0" smtClean="0"/>
              <a:t>yourself emotionally.</a:t>
            </a:r>
            <a:endParaRPr lang="en-US" sz="1800" dirty="0"/>
          </a:p>
        </p:txBody>
      </p:sp>
    </p:spTree>
    <p:extLst>
      <p:ext uri="{BB962C8B-B14F-4D97-AF65-F5344CB8AC3E}">
        <p14:creationId xmlns:p14="http://schemas.microsoft.com/office/powerpoint/2010/main" val="17187344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rgbClr val="941100"/>
                </a:solidFill>
              </a:rPr>
              <a:t>B</a:t>
            </a:r>
            <a:r>
              <a:rPr lang="en-US" sz="3600" dirty="0" smtClean="0"/>
              <a:t>UILD A THERAPEUTIC RELATIONSHIP</a:t>
            </a:r>
            <a:endParaRPr lang="en-US" sz="2400" b="1" dirty="0"/>
          </a:p>
        </p:txBody>
      </p:sp>
      <p:sp>
        <p:nvSpPr>
          <p:cNvPr id="7" name="Text Placeholder 4"/>
          <p:cNvSpPr txBox="1">
            <a:spLocks/>
          </p:cNvSpPr>
          <p:nvPr/>
        </p:nvSpPr>
        <p:spPr>
          <a:xfrm>
            <a:off x="1132538" y="1710823"/>
            <a:ext cx="511287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Determine </a:t>
            </a:r>
            <a:r>
              <a:rPr lang="en-US" sz="1800" b="1" dirty="0" smtClean="0">
                <a:solidFill>
                  <a:srgbClr val="4F81BD"/>
                </a:solidFill>
              </a:rPr>
              <a:t>what and how much </a:t>
            </a:r>
            <a:r>
              <a:rPr lang="en-US" sz="1800" dirty="0" smtClean="0"/>
              <a:t>the patient wants to know.</a:t>
            </a:r>
          </a:p>
          <a:p>
            <a:r>
              <a:rPr lang="en-US" sz="1800" dirty="0" smtClean="0"/>
              <a:t>Have </a:t>
            </a:r>
            <a:r>
              <a:rPr lang="en-US" sz="1800" b="1" dirty="0" smtClean="0">
                <a:solidFill>
                  <a:srgbClr val="4F81BD"/>
                </a:solidFill>
              </a:rPr>
              <a:t>family or support </a:t>
            </a:r>
            <a:r>
              <a:rPr lang="en-US" sz="1800" dirty="0" smtClean="0"/>
              <a:t>persons present.</a:t>
            </a:r>
          </a:p>
          <a:p>
            <a:r>
              <a:rPr lang="en-US" sz="1800" b="1" dirty="0" smtClean="0">
                <a:solidFill>
                  <a:srgbClr val="4F81BD"/>
                </a:solidFill>
              </a:rPr>
              <a:t>Introduce</a:t>
            </a:r>
            <a:r>
              <a:rPr lang="en-US" sz="1800" dirty="0" smtClean="0"/>
              <a:t> yourself to everyone.</a:t>
            </a:r>
          </a:p>
          <a:p>
            <a:r>
              <a:rPr lang="en-US" sz="1800" b="1" dirty="0" smtClean="0">
                <a:solidFill>
                  <a:srgbClr val="4F81BD"/>
                </a:solidFill>
              </a:rPr>
              <a:t>Warn</a:t>
            </a:r>
            <a:r>
              <a:rPr lang="en-US" sz="1800" dirty="0" smtClean="0">
                <a:solidFill>
                  <a:srgbClr val="4F81BD"/>
                </a:solidFill>
              </a:rPr>
              <a:t> </a:t>
            </a:r>
            <a:r>
              <a:rPr lang="en-US" sz="1800" dirty="0" smtClean="0"/>
              <a:t>the patient that bad news is coming.</a:t>
            </a:r>
          </a:p>
          <a:p>
            <a:r>
              <a:rPr lang="en-US" sz="1800" dirty="0" smtClean="0"/>
              <a:t>Use </a:t>
            </a:r>
            <a:r>
              <a:rPr lang="en-US" sz="1800" b="1" dirty="0" smtClean="0">
                <a:solidFill>
                  <a:srgbClr val="4F81BD"/>
                </a:solidFill>
              </a:rPr>
              <a:t>touch</a:t>
            </a:r>
            <a:r>
              <a:rPr lang="en-US" sz="1800" dirty="0" smtClean="0">
                <a:solidFill>
                  <a:srgbClr val="4F81BD"/>
                </a:solidFill>
              </a:rPr>
              <a:t> </a:t>
            </a:r>
            <a:r>
              <a:rPr lang="en-US" sz="1800" dirty="0" smtClean="0"/>
              <a:t>when appropriate.</a:t>
            </a:r>
          </a:p>
          <a:p>
            <a:r>
              <a:rPr lang="en-US" sz="1800" b="1" dirty="0" smtClean="0">
                <a:solidFill>
                  <a:srgbClr val="4F81BD"/>
                </a:solidFill>
              </a:rPr>
              <a:t>Schedule</a:t>
            </a:r>
            <a:r>
              <a:rPr lang="en-US" sz="1800" dirty="0" smtClean="0">
                <a:solidFill>
                  <a:srgbClr val="4F81BD"/>
                </a:solidFill>
              </a:rPr>
              <a:t> </a:t>
            </a:r>
            <a:r>
              <a:rPr lang="en-US" sz="1800" dirty="0" smtClean="0"/>
              <a:t>follow-up appointments.</a:t>
            </a:r>
          </a:p>
          <a:p>
            <a:endParaRPr lang="en-US" sz="1800" dirty="0"/>
          </a:p>
        </p:txBody>
      </p:sp>
    </p:spTree>
    <p:extLst>
      <p:ext uri="{BB962C8B-B14F-4D97-AF65-F5344CB8AC3E}">
        <p14:creationId xmlns:p14="http://schemas.microsoft.com/office/powerpoint/2010/main" val="65721160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IMG_9193.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0234" y="1149535"/>
            <a:ext cx="6678707" cy="3756773"/>
          </a:xfrm>
          <a:prstGeom prst="rect">
            <a:avLst/>
          </a:prstGeom>
        </p:spPr>
      </p:pic>
      <p:grpSp>
        <p:nvGrpSpPr>
          <p:cNvPr id="8" name="Group 7"/>
          <p:cNvGrpSpPr/>
          <p:nvPr/>
        </p:nvGrpSpPr>
        <p:grpSpPr>
          <a:xfrm>
            <a:off x="757018" y="896471"/>
            <a:ext cx="7724588" cy="4243294"/>
            <a:chOff x="672353" y="896471"/>
            <a:chExt cx="7724588" cy="4243294"/>
          </a:xfrm>
        </p:grpSpPr>
        <p:sp>
          <p:nvSpPr>
            <p:cNvPr id="7" name="Rectangle 6"/>
            <p:cNvSpPr/>
            <p:nvPr/>
          </p:nvSpPr>
          <p:spPr>
            <a:xfrm>
              <a:off x="672353" y="896471"/>
              <a:ext cx="7724588" cy="42432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video-icon-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588" y="1438088"/>
              <a:ext cx="2838824" cy="2838824"/>
            </a:xfrm>
            <a:prstGeom prst="rect">
              <a:avLst/>
            </a:prstGeom>
          </p:spPr>
        </p:pic>
      </p:grpSp>
    </p:spTree>
    <p:extLst>
      <p:ext uri="{BB962C8B-B14F-4D97-AF65-F5344CB8AC3E}">
        <p14:creationId xmlns:p14="http://schemas.microsoft.com/office/powerpoint/2010/main" val="2025130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941100"/>
                </a:solidFill>
              </a:rPr>
              <a:t>C</a:t>
            </a:r>
            <a:r>
              <a:rPr lang="en-US" sz="4000" dirty="0" smtClean="0"/>
              <a:t>OMMUNICATE WELL</a:t>
            </a:r>
            <a:endParaRPr lang="en-US" sz="2400" b="1" dirty="0"/>
          </a:p>
        </p:txBody>
      </p:sp>
      <p:sp>
        <p:nvSpPr>
          <p:cNvPr id="7" name="Text Placeholder 4"/>
          <p:cNvSpPr txBox="1">
            <a:spLocks/>
          </p:cNvSpPr>
          <p:nvPr/>
        </p:nvSpPr>
        <p:spPr>
          <a:xfrm>
            <a:off x="1132537" y="1710823"/>
            <a:ext cx="5351933"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smtClean="0"/>
              <a:t>Ask what the patient or family already knows.</a:t>
            </a:r>
          </a:p>
          <a:p>
            <a:r>
              <a:rPr lang="en-US" sz="1700" dirty="0" smtClean="0"/>
              <a:t>Be frank but compassionate; avoid euphemisms and medical jargon.</a:t>
            </a:r>
          </a:p>
          <a:p>
            <a:r>
              <a:rPr lang="en-US" sz="1700" dirty="0" smtClean="0"/>
              <a:t>Allow for silence and tears; proceed at the patient's pace.</a:t>
            </a:r>
          </a:p>
          <a:p>
            <a:r>
              <a:rPr lang="en-US" sz="1700" dirty="0" smtClean="0"/>
              <a:t>Have the patient describe his or her understanding of the news; repeat this information at subsequent visits.</a:t>
            </a:r>
          </a:p>
          <a:p>
            <a:r>
              <a:rPr lang="en-US" sz="1700" dirty="0" smtClean="0"/>
              <a:t>Allow time to answer questions; write things down and provide written information.</a:t>
            </a:r>
          </a:p>
          <a:p>
            <a:r>
              <a:rPr lang="en-US" sz="1700" dirty="0" smtClean="0"/>
              <a:t>Conclude each visit with a summary and follow-up plan.</a:t>
            </a:r>
            <a:endParaRPr lang="en-US" sz="1700" dirty="0"/>
          </a:p>
        </p:txBody>
      </p:sp>
    </p:spTree>
    <p:extLst>
      <p:ext uri="{BB962C8B-B14F-4D97-AF65-F5344CB8AC3E}">
        <p14:creationId xmlns:p14="http://schemas.microsoft.com/office/powerpoint/2010/main" val="92940480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941100"/>
                </a:solidFill>
              </a:rPr>
              <a:t>D</a:t>
            </a:r>
            <a:r>
              <a:rPr lang="en-US" sz="4000" dirty="0" smtClean="0"/>
              <a:t>EAL WITH PATIENT AND FAMILY REACTIONS</a:t>
            </a:r>
            <a:endParaRPr lang="en-US" sz="2400" b="1" dirty="0"/>
          </a:p>
        </p:txBody>
      </p:sp>
      <p:sp>
        <p:nvSpPr>
          <p:cNvPr id="7" name="Text Placeholder 4"/>
          <p:cNvSpPr txBox="1">
            <a:spLocks/>
          </p:cNvSpPr>
          <p:nvPr/>
        </p:nvSpPr>
        <p:spPr>
          <a:xfrm>
            <a:off x="1132538" y="1710823"/>
            <a:ext cx="511287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solidFill>
                  <a:srgbClr val="4F81BD"/>
                </a:solidFill>
              </a:rPr>
              <a:t>Assess and respond </a:t>
            </a:r>
            <a:r>
              <a:rPr lang="en-US" sz="1800" dirty="0" smtClean="0"/>
              <a:t>to the patient and the family's emotional reaction; repeat at each visit.</a:t>
            </a:r>
          </a:p>
          <a:p>
            <a:r>
              <a:rPr lang="en-US" sz="1800" b="1" dirty="0" smtClean="0">
                <a:solidFill>
                  <a:srgbClr val="4F81BD"/>
                </a:solidFill>
              </a:rPr>
              <a:t>Be empathetic</a:t>
            </a:r>
            <a:r>
              <a:rPr lang="en-US" sz="1800" b="1" dirty="0" smtClean="0"/>
              <a:t>.</a:t>
            </a:r>
          </a:p>
          <a:p>
            <a:r>
              <a:rPr lang="en-US" sz="1800" b="1" dirty="0" smtClean="0">
                <a:solidFill>
                  <a:srgbClr val="4F81BD"/>
                </a:solidFill>
              </a:rPr>
              <a:t>Do not argue </a:t>
            </a:r>
            <a:r>
              <a:rPr lang="en-US" sz="1800" dirty="0" smtClean="0"/>
              <a:t>with or criticize colleagues.</a:t>
            </a:r>
          </a:p>
          <a:p>
            <a:endParaRPr lang="en-US" sz="1800" dirty="0"/>
          </a:p>
        </p:txBody>
      </p:sp>
    </p:spTree>
    <p:extLst>
      <p:ext uri="{BB962C8B-B14F-4D97-AF65-F5344CB8AC3E}">
        <p14:creationId xmlns:p14="http://schemas.microsoft.com/office/powerpoint/2010/main" val="388331539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893" y="2880659"/>
            <a:ext cx="2348753" cy="2348753"/>
          </a:xfrm>
          <a:prstGeom prst="rect">
            <a:avLst/>
          </a:prstGeom>
        </p:spPr>
      </p:pic>
      <p:sp>
        <p:nvSpPr>
          <p:cNvPr id="6" name="Title 3"/>
          <p:cNvSpPr txBox="1">
            <a:spLocks/>
          </p:cNvSpPr>
          <p:nvPr/>
        </p:nvSpPr>
        <p:spPr>
          <a:xfrm>
            <a:off x="736024" y="979805"/>
            <a:ext cx="7419976" cy="580799"/>
          </a:xfrm>
          <a:prstGeom prst="rect">
            <a:avLst/>
          </a:prstGeom>
        </p:spPr>
        <p:txBody>
          <a:bodyPr>
            <a:normAutofit fontScale="4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800" b="1" dirty="0" smtClean="0">
                <a:solidFill>
                  <a:srgbClr val="941100"/>
                </a:solidFill>
              </a:rPr>
              <a:t>E</a:t>
            </a:r>
            <a:r>
              <a:rPr lang="en-US" dirty="0" smtClean="0"/>
              <a:t>NCOURAGE AND VALIDATE EMOTIONS</a:t>
            </a:r>
            <a:endParaRPr lang="en-US" sz="2400" b="1" dirty="0"/>
          </a:p>
        </p:txBody>
      </p:sp>
      <p:sp>
        <p:nvSpPr>
          <p:cNvPr id="7" name="Text Placeholder 4"/>
          <p:cNvSpPr txBox="1">
            <a:spLocks/>
          </p:cNvSpPr>
          <p:nvPr/>
        </p:nvSpPr>
        <p:spPr>
          <a:xfrm>
            <a:off x="1132538" y="1710823"/>
            <a:ext cx="5112874"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Explore what the news means to the patient.</a:t>
            </a:r>
          </a:p>
          <a:p>
            <a:r>
              <a:rPr lang="en-US" sz="1800" dirty="0" smtClean="0"/>
              <a:t>Offer realistic hope according to the patient's goals.</a:t>
            </a:r>
          </a:p>
          <a:p>
            <a:r>
              <a:rPr lang="en-US" sz="1800" dirty="0" smtClean="0"/>
              <a:t>Use interdisciplinary resources.</a:t>
            </a:r>
          </a:p>
          <a:p>
            <a:r>
              <a:rPr lang="en-US" sz="1800" dirty="0" smtClean="0"/>
              <a:t>Take care of your own needs; be attuned to the needs of involved house staff and office or hospital personnel.</a:t>
            </a:r>
            <a:endParaRPr lang="en-US" sz="1800" dirty="0"/>
          </a:p>
        </p:txBody>
      </p:sp>
    </p:spTree>
    <p:extLst>
      <p:ext uri="{BB962C8B-B14F-4D97-AF65-F5344CB8AC3E}">
        <p14:creationId xmlns:p14="http://schemas.microsoft.com/office/powerpoint/2010/main" val="260826617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840" y="4683023"/>
            <a:ext cx="7409801" cy="584776"/>
          </a:xfrm>
          <a:prstGeom prst="rect">
            <a:avLst/>
          </a:prstGeom>
          <a:noFill/>
        </p:spPr>
        <p:txBody>
          <a:bodyPr wrap="none" rtlCol="0">
            <a:spAutoFit/>
          </a:bodyPr>
          <a:lstStyle/>
          <a:p>
            <a:r>
              <a:rPr lang="en-US" sz="3200" dirty="0" smtClean="0">
                <a:solidFill>
                  <a:schemeClr val="accent2">
                    <a:lumMod val="75000"/>
                  </a:schemeClr>
                </a:solidFill>
                <a:latin typeface="Arial Black"/>
                <a:cs typeface="Arial Black"/>
              </a:rPr>
              <a:t>Role of</a:t>
            </a:r>
            <a:r>
              <a:rPr lang="en-US" sz="3200" dirty="0">
                <a:solidFill>
                  <a:schemeClr val="accent2">
                    <a:lumMod val="75000"/>
                  </a:schemeClr>
                </a:solidFill>
                <a:latin typeface="Arial Black"/>
                <a:cs typeface="Arial Black"/>
              </a:rPr>
              <a:t> </a:t>
            </a:r>
            <a:r>
              <a:rPr lang="en-US" sz="3200" dirty="0" smtClean="0">
                <a:solidFill>
                  <a:schemeClr val="accent2">
                    <a:lumMod val="75000"/>
                  </a:schemeClr>
                </a:solidFill>
                <a:latin typeface="Arial Black"/>
                <a:cs typeface="Arial Black"/>
              </a:rPr>
              <a:t>Primary </a:t>
            </a:r>
            <a:r>
              <a:rPr lang="en-US" sz="3200" dirty="0">
                <a:solidFill>
                  <a:schemeClr val="accent2">
                    <a:lumMod val="75000"/>
                  </a:schemeClr>
                </a:solidFill>
                <a:latin typeface="Arial Black"/>
                <a:cs typeface="Arial Black"/>
              </a:rPr>
              <a:t>C</a:t>
            </a:r>
            <a:r>
              <a:rPr lang="en-US" sz="3200" dirty="0" smtClean="0">
                <a:solidFill>
                  <a:schemeClr val="accent2">
                    <a:lumMod val="75000"/>
                  </a:schemeClr>
                </a:solidFill>
                <a:latin typeface="Arial Black"/>
                <a:cs typeface="Arial Black"/>
              </a:rPr>
              <a:t>are </a:t>
            </a:r>
            <a:r>
              <a:rPr lang="en-US" sz="3200" dirty="0">
                <a:solidFill>
                  <a:schemeClr val="accent2">
                    <a:lumMod val="75000"/>
                  </a:schemeClr>
                </a:solidFill>
                <a:latin typeface="Arial Black"/>
                <a:cs typeface="Arial Black"/>
              </a:rPr>
              <a:t>P</a:t>
            </a:r>
            <a:r>
              <a:rPr lang="en-US" sz="3200" dirty="0" smtClean="0">
                <a:solidFill>
                  <a:schemeClr val="accent2">
                    <a:lumMod val="75000"/>
                  </a:schemeClr>
                </a:solidFill>
                <a:latin typeface="Arial Black"/>
                <a:cs typeface="Arial Black"/>
              </a:rPr>
              <a:t>hysicians</a:t>
            </a:r>
          </a:p>
        </p:txBody>
      </p:sp>
      <p:pic>
        <p:nvPicPr>
          <p:cNvPr id="4" name="Picture 3" descr="doc_female.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472" y="552810"/>
            <a:ext cx="4130213" cy="4130213"/>
          </a:xfrm>
          <a:prstGeom prst="rect">
            <a:avLst/>
          </a:prstGeom>
        </p:spPr>
      </p:pic>
    </p:spTree>
    <p:extLst>
      <p:ext uri="{BB962C8B-B14F-4D97-AF65-F5344CB8AC3E}">
        <p14:creationId xmlns:p14="http://schemas.microsoft.com/office/powerpoint/2010/main" val="183785293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 Placeholder 4"/>
          <p:cNvSpPr txBox="1">
            <a:spLocks/>
          </p:cNvSpPr>
          <p:nvPr/>
        </p:nvSpPr>
        <p:spPr>
          <a:xfrm>
            <a:off x="659757" y="1040342"/>
            <a:ext cx="7974957"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smtClean="0"/>
          </a:p>
          <a:p>
            <a:pPr marL="302181" indent="-302181" algn="just">
              <a:buFont typeface="Arial" panose="020B0604020202020204" pitchFamily="34" charset="0"/>
              <a:buChar char="•"/>
            </a:pPr>
            <a:r>
              <a:rPr lang="en-GB" sz="1800" b="1" dirty="0"/>
              <a:t>Communicating bad news is an essential skill for primary care physicians.</a:t>
            </a:r>
          </a:p>
          <a:p>
            <a:pPr marL="302181" indent="-302181" algn="just">
              <a:buFont typeface="Arial" panose="020B0604020202020204" pitchFamily="34" charset="0"/>
              <a:buChar char="•"/>
            </a:pPr>
            <a:endParaRPr lang="en-GB" sz="1800" b="1" dirty="0"/>
          </a:p>
          <a:p>
            <a:pPr marL="362617" indent="-362617" algn="just">
              <a:buFont typeface="Arial" panose="020B0604020202020204" pitchFamily="34" charset="0"/>
              <a:buChar char="•"/>
            </a:pPr>
            <a:r>
              <a:rPr lang="en-US" sz="1800" b="1" dirty="0"/>
              <a:t>When patients are diagnosed with cancer, primary care physicians often must deliver the bad news, discuss the prognosis, and make appropriate referrals. </a:t>
            </a:r>
          </a:p>
          <a:p>
            <a:endParaRPr lang="en-US" sz="1800" dirty="0" smtClean="0"/>
          </a:p>
          <a:p>
            <a:r>
              <a:rPr lang="en-US" sz="1800" b="1" dirty="0" smtClean="0"/>
              <a:t>Must be prepared for the wide range of emotions</a:t>
            </a:r>
          </a:p>
          <a:p>
            <a:endParaRPr lang="en-US" sz="1800" b="1" dirty="0" smtClean="0"/>
          </a:p>
          <a:p>
            <a:r>
              <a:rPr lang="en-US" sz="1800" b="1" dirty="0" smtClean="0"/>
              <a:t>Must be able to </a:t>
            </a:r>
            <a:r>
              <a:rPr lang="en-US" sz="1800" b="1" dirty="0"/>
              <a:t>assess personal emotional reactions to the conversation.</a:t>
            </a:r>
          </a:p>
        </p:txBody>
      </p:sp>
    </p:spTree>
    <p:extLst>
      <p:ext uri="{BB962C8B-B14F-4D97-AF65-F5344CB8AC3E}">
        <p14:creationId xmlns:p14="http://schemas.microsoft.com/office/powerpoint/2010/main" val="14710164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297" y="4659576"/>
            <a:ext cx="2373566" cy="584776"/>
          </a:xfrm>
          <a:prstGeom prst="rect">
            <a:avLst/>
          </a:prstGeom>
          <a:noFill/>
        </p:spPr>
        <p:txBody>
          <a:bodyPr wrap="none" rtlCol="0">
            <a:spAutoFit/>
          </a:bodyPr>
          <a:lstStyle/>
          <a:p>
            <a:r>
              <a:rPr lang="en-US" sz="3200" dirty="0" smtClean="0">
                <a:solidFill>
                  <a:schemeClr val="accent2">
                    <a:lumMod val="75000"/>
                  </a:schemeClr>
                </a:solidFill>
                <a:latin typeface="Arial Black"/>
                <a:cs typeface="Arial Black"/>
              </a:rPr>
              <a:t>Examples</a:t>
            </a:r>
          </a:p>
        </p:txBody>
      </p:sp>
    </p:spTree>
    <p:extLst>
      <p:ext uri="{BB962C8B-B14F-4D97-AF65-F5344CB8AC3E}">
        <p14:creationId xmlns:p14="http://schemas.microsoft.com/office/powerpoint/2010/main" val="88912321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 Placeholder 4"/>
          <p:cNvSpPr txBox="1">
            <a:spLocks/>
          </p:cNvSpPr>
          <p:nvPr/>
        </p:nvSpPr>
        <p:spPr>
          <a:xfrm>
            <a:off x="448235" y="767048"/>
            <a:ext cx="8086165"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50000"/>
              </a:lnSpc>
            </a:pPr>
            <a:r>
              <a:rPr lang="en-US" sz="2400" dirty="0"/>
              <a:t> A 57-year-old male </a:t>
            </a:r>
            <a:r>
              <a:rPr lang="en-US" sz="2400" dirty="0" smtClean="0"/>
              <a:t>school teacher </a:t>
            </a:r>
            <a:r>
              <a:rPr lang="en-US" sz="2400" dirty="0"/>
              <a:t>recently received a screening colonoscopy. During the procedure, a mass was biopsied. The mass was diagnosed as a </a:t>
            </a:r>
            <a:r>
              <a:rPr lang="en-US" sz="2400" b="1" dirty="0">
                <a:solidFill>
                  <a:srgbClr val="C00000"/>
                </a:solidFill>
              </a:rPr>
              <a:t>poorly differentiated adenocarcinoma</a:t>
            </a:r>
            <a:r>
              <a:rPr lang="en-US" sz="2400" dirty="0"/>
              <a:t>. The patient is waiting at the clinic to see </a:t>
            </a:r>
            <a:r>
              <a:rPr lang="en-US" sz="2400" dirty="0" smtClean="0"/>
              <a:t>you ( a primary </a:t>
            </a:r>
            <a:r>
              <a:rPr lang="en-US" sz="2400" dirty="0"/>
              <a:t>care </a:t>
            </a:r>
            <a:r>
              <a:rPr lang="en-US" sz="2400" dirty="0" smtClean="0"/>
              <a:t>physician) </a:t>
            </a:r>
            <a:r>
              <a:rPr lang="en-US" sz="2400" dirty="0"/>
              <a:t>to discuss the results</a:t>
            </a:r>
            <a:r>
              <a:rPr lang="en-US" sz="2400" dirty="0" smtClean="0"/>
              <a:t>.</a:t>
            </a:r>
          </a:p>
          <a:p>
            <a:pPr algn="ctr">
              <a:lnSpc>
                <a:spcPct val="150000"/>
              </a:lnSpc>
            </a:pPr>
            <a:endParaRPr lang="en-US" sz="2400" dirty="0" smtClean="0"/>
          </a:p>
          <a:p>
            <a:pPr algn="ctr">
              <a:lnSpc>
                <a:spcPct val="150000"/>
              </a:lnSpc>
            </a:pPr>
            <a:r>
              <a:rPr lang="en-US" sz="2400" b="1" dirty="0" smtClean="0"/>
              <a:t>How would you tell this patient the news? </a:t>
            </a:r>
            <a:endParaRPr lang="en-US" sz="2400" b="1" dirty="0"/>
          </a:p>
        </p:txBody>
      </p:sp>
    </p:spTree>
    <p:extLst>
      <p:ext uri="{BB962C8B-B14F-4D97-AF65-F5344CB8AC3E}">
        <p14:creationId xmlns:p14="http://schemas.microsoft.com/office/powerpoint/2010/main" val="5501321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 Placeholder 4"/>
          <p:cNvSpPr txBox="1">
            <a:spLocks/>
          </p:cNvSpPr>
          <p:nvPr/>
        </p:nvSpPr>
        <p:spPr>
          <a:xfrm>
            <a:off x="448235" y="1105712"/>
            <a:ext cx="8086165" cy="414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50000"/>
              </a:lnSpc>
            </a:pPr>
            <a:r>
              <a:rPr lang="en-US" sz="2400" dirty="0"/>
              <a:t> A 27-year old male came </a:t>
            </a:r>
            <a:r>
              <a:rPr lang="en-US" sz="2400" dirty="0" smtClean="0"/>
              <a:t>to your </a:t>
            </a:r>
            <a:r>
              <a:rPr lang="en-US" sz="2400" dirty="0"/>
              <a:t>primary care clinic for pre-</a:t>
            </a:r>
            <a:r>
              <a:rPr lang="en-US" sz="2400" dirty="0" err="1"/>
              <a:t>mariatal</a:t>
            </a:r>
            <a:r>
              <a:rPr lang="en-US" sz="2400" dirty="0"/>
              <a:t> medical assessments. His results </a:t>
            </a:r>
            <a:r>
              <a:rPr lang="en-US" sz="2400" dirty="0" smtClean="0"/>
              <a:t>showed him to be  </a:t>
            </a:r>
            <a:r>
              <a:rPr lang="en-US" sz="2400" b="1" dirty="0">
                <a:solidFill>
                  <a:srgbClr val="C00000"/>
                </a:solidFill>
              </a:rPr>
              <a:t>positive </a:t>
            </a:r>
            <a:r>
              <a:rPr lang="en-US" sz="2400" b="1" dirty="0" smtClean="0">
                <a:solidFill>
                  <a:srgbClr val="C00000"/>
                </a:solidFill>
              </a:rPr>
              <a:t>for HIV</a:t>
            </a:r>
            <a:r>
              <a:rPr lang="en-US" sz="2400" dirty="0"/>
              <a:t>. </a:t>
            </a:r>
            <a:endParaRPr lang="en-US" sz="2400" dirty="0" smtClean="0"/>
          </a:p>
          <a:p>
            <a:pPr algn="ctr">
              <a:lnSpc>
                <a:spcPct val="150000"/>
              </a:lnSpc>
            </a:pPr>
            <a:endParaRPr lang="en-US" sz="2400" dirty="0" smtClean="0"/>
          </a:p>
          <a:p>
            <a:pPr algn="ctr">
              <a:lnSpc>
                <a:spcPct val="150000"/>
              </a:lnSpc>
            </a:pPr>
            <a:r>
              <a:rPr lang="en-US" sz="2400" b="1" dirty="0" smtClean="0"/>
              <a:t>How would you </a:t>
            </a:r>
            <a:r>
              <a:rPr lang="en-US" sz="2400" dirty="0" smtClean="0"/>
              <a:t>approach this patient? </a:t>
            </a:r>
            <a:endParaRPr lang="en-US" sz="2400" dirty="0"/>
          </a:p>
        </p:txBody>
      </p:sp>
    </p:spTree>
    <p:extLst>
      <p:ext uri="{BB962C8B-B14F-4D97-AF65-F5344CB8AC3E}">
        <p14:creationId xmlns:p14="http://schemas.microsoft.com/office/powerpoint/2010/main" val="134562177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297" y="4659576"/>
            <a:ext cx="1164101" cy="584775"/>
          </a:xfrm>
          <a:prstGeom prst="rect">
            <a:avLst/>
          </a:prstGeom>
          <a:noFill/>
        </p:spPr>
        <p:txBody>
          <a:bodyPr wrap="none" rtlCol="0">
            <a:spAutoFit/>
          </a:bodyPr>
          <a:lstStyle/>
          <a:p>
            <a:r>
              <a:rPr lang="en-US" sz="3200" dirty="0" smtClean="0">
                <a:solidFill>
                  <a:schemeClr val="accent2">
                    <a:lumMod val="75000"/>
                  </a:schemeClr>
                </a:solidFill>
                <a:latin typeface="Arial Black"/>
                <a:cs typeface="Arial Black"/>
              </a:rPr>
              <a:t>Quiz</a:t>
            </a:r>
          </a:p>
        </p:txBody>
      </p:sp>
    </p:spTree>
    <p:extLst>
      <p:ext uri="{BB962C8B-B14F-4D97-AF65-F5344CB8AC3E}">
        <p14:creationId xmlns:p14="http://schemas.microsoft.com/office/powerpoint/2010/main" val="29726917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704" y="1279752"/>
            <a:ext cx="8284631" cy="3046988"/>
          </a:xfrm>
          <a:prstGeom prst="rect">
            <a:avLst/>
          </a:prstGeom>
          <a:noFill/>
        </p:spPr>
        <p:txBody>
          <a:bodyPr wrap="square" rtlCol="0">
            <a:spAutoFit/>
          </a:bodyPr>
          <a:lstStyle/>
          <a:p>
            <a:pPr>
              <a:lnSpc>
                <a:spcPct val="150000"/>
              </a:lnSpc>
            </a:pPr>
            <a:r>
              <a:rPr lang="en-US" sz="2400" b="1" dirty="0" smtClean="0">
                <a:solidFill>
                  <a:srgbClr val="941100"/>
                </a:solidFill>
              </a:rPr>
              <a:t>Which of the following is a correct statement regarding the family of the patient in breaking bad news?</a:t>
            </a:r>
          </a:p>
          <a:p>
            <a:pPr marL="342900" indent="-342900">
              <a:lnSpc>
                <a:spcPct val="150000"/>
              </a:lnSpc>
              <a:buAutoNum type="alphaLcPeriod"/>
            </a:pPr>
            <a:r>
              <a:rPr lang="en-US" sz="2000" b="1" dirty="0" smtClean="0"/>
              <a:t>Do not </a:t>
            </a:r>
            <a:r>
              <a:rPr lang="en-US" sz="2000" dirty="0" smtClean="0"/>
              <a:t>allow them to join the conversation.</a:t>
            </a:r>
            <a:endParaRPr lang="en-US" sz="2000" b="1" dirty="0" smtClean="0"/>
          </a:p>
          <a:p>
            <a:pPr marL="342900" indent="-342900">
              <a:lnSpc>
                <a:spcPct val="150000"/>
              </a:lnSpc>
              <a:buAutoNum type="alphaLcPeriod"/>
            </a:pPr>
            <a:r>
              <a:rPr lang="en-US" sz="2000" dirty="0" smtClean="0"/>
              <a:t>Invite them but only </a:t>
            </a:r>
            <a:r>
              <a:rPr lang="en-US" sz="2000" b="1" dirty="0" smtClean="0"/>
              <a:t>after delivering the bad news</a:t>
            </a:r>
          </a:p>
          <a:p>
            <a:pPr marL="342900" indent="-342900">
              <a:lnSpc>
                <a:spcPct val="150000"/>
              </a:lnSpc>
              <a:buAutoNum type="alphaLcPeriod"/>
            </a:pPr>
            <a:r>
              <a:rPr lang="en-US" sz="2000" dirty="0" smtClean="0"/>
              <a:t>It is recommended to </a:t>
            </a:r>
            <a:r>
              <a:rPr lang="en-US" sz="2000" b="1" dirty="0" smtClean="0"/>
              <a:t>involve them </a:t>
            </a:r>
            <a:r>
              <a:rPr lang="en-US" sz="2000" dirty="0" smtClean="0"/>
              <a:t>in the meeting of breaking bad news.</a:t>
            </a:r>
          </a:p>
          <a:p>
            <a:pPr marL="342900" indent="-342900">
              <a:lnSpc>
                <a:spcPct val="150000"/>
              </a:lnSpc>
              <a:buAutoNum type="alphaLcPeriod"/>
            </a:pPr>
            <a:r>
              <a:rPr lang="en-US" sz="2000" dirty="0" smtClean="0"/>
              <a:t>All above is correct</a:t>
            </a:r>
            <a:endParaRPr lang="en-US" sz="2000" dirty="0"/>
          </a:p>
        </p:txBody>
      </p:sp>
    </p:spTree>
    <p:extLst>
      <p:ext uri="{BB962C8B-B14F-4D97-AF65-F5344CB8AC3E}">
        <p14:creationId xmlns:p14="http://schemas.microsoft.com/office/powerpoint/2010/main" val="119140722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22941" y="1210232"/>
            <a:ext cx="8113059" cy="14941"/>
          </a:xfrm>
          <a:prstGeom prst="line">
            <a:avLst/>
          </a:prstGeom>
        </p:spPr>
        <p:style>
          <a:lnRef idx="3">
            <a:schemeClr val="accent2"/>
          </a:lnRef>
          <a:fillRef idx="0">
            <a:schemeClr val="accent2"/>
          </a:fillRef>
          <a:effectRef idx="2">
            <a:schemeClr val="accent2"/>
          </a:effectRef>
          <a:fontRef idx="minor">
            <a:schemeClr val="tx1"/>
          </a:fontRef>
        </p:style>
      </p:cxnSp>
      <p:pic>
        <p:nvPicPr>
          <p:cNvPr id="2" name="Picture 1" descr="e24b30b790878570b9255ada6214d48a_-speech-balloonsvg-no-speech-bubble-clipart-black-and-white_1280-923.jpe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1315999" y="134466"/>
            <a:ext cx="1512573" cy="1090707"/>
          </a:xfrm>
          <a:prstGeom prst="rect">
            <a:avLst/>
          </a:prstGeom>
        </p:spPr>
      </p:pic>
      <p:sp>
        <p:nvSpPr>
          <p:cNvPr id="4" name="Title 3"/>
          <p:cNvSpPr txBox="1">
            <a:spLocks/>
          </p:cNvSpPr>
          <p:nvPr/>
        </p:nvSpPr>
        <p:spPr>
          <a:xfrm>
            <a:off x="2269778" y="487069"/>
            <a:ext cx="4244581" cy="9846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rial Black"/>
                <a:cs typeface="Arial Black"/>
              </a:rPr>
              <a:t>Objectives :</a:t>
            </a:r>
            <a:endParaRPr lang="en-US" sz="4000" dirty="0">
              <a:latin typeface="Arial Black"/>
              <a:cs typeface="Arial Black"/>
            </a:endParaRPr>
          </a:p>
        </p:txBody>
      </p:sp>
      <p:sp>
        <p:nvSpPr>
          <p:cNvPr id="5" name="TextBox 4"/>
          <p:cNvSpPr txBox="1"/>
          <p:nvPr/>
        </p:nvSpPr>
        <p:spPr>
          <a:xfrm>
            <a:off x="790387" y="1374580"/>
            <a:ext cx="7578165" cy="3970318"/>
          </a:xfrm>
          <a:prstGeom prst="rect">
            <a:avLst/>
          </a:prstGeom>
          <a:noFill/>
        </p:spPr>
        <p:txBody>
          <a:bodyPr wrap="square" rtlCol="0">
            <a:spAutoFit/>
          </a:bodyPr>
          <a:lstStyle/>
          <a:p>
            <a:pPr marL="285750" indent="-285750">
              <a:lnSpc>
                <a:spcPct val="150000"/>
              </a:lnSpc>
              <a:buSzPct val="170000"/>
              <a:buBlip>
                <a:blip r:embed="rId4"/>
              </a:buBlip>
            </a:pPr>
            <a:r>
              <a:rPr lang="en-US" sz="2400" dirty="0" smtClean="0"/>
              <a:t>  Definition &amp;</a:t>
            </a:r>
            <a:r>
              <a:rPr lang="x-none" sz="2400" dirty="0" smtClean="0"/>
              <a:t> </a:t>
            </a:r>
            <a:r>
              <a:rPr lang="en-US" sz="2400" dirty="0" smtClean="0"/>
              <a:t>importance of bad news.</a:t>
            </a:r>
          </a:p>
          <a:p>
            <a:pPr marL="285750" indent="-285750">
              <a:lnSpc>
                <a:spcPct val="150000"/>
              </a:lnSpc>
              <a:buSzPct val="170000"/>
              <a:buBlip>
                <a:blip r:embed="rId4"/>
              </a:buBlip>
            </a:pPr>
            <a:r>
              <a:rPr lang="en-US" sz="2400" dirty="0" smtClean="0"/>
              <a:t>  Barriers to effectively braking bad news.</a:t>
            </a:r>
          </a:p>
          <a:p>
            <a:pPr marL="285750" indent="-285750">
              <a:lnSpc>
                <a:spcPct val="150000"/>
              </a:lnSpc>
              <a:buSzPct val="170000"/>
              <a:buBlip>
                <a:blip r:embed="rId4"/>
              </a:buBlip>
            </a:pPr>
            <a:r>
              <a:rPr lang="en-US" sz="2400" dirty="0" smtClean="0"/>
              <a:t>  Role of primary care physicians.</a:t>
            </a:r>
          </a:p>
          <a:p>
            <a:pPr marL="285750" lvl="0" indent="-285750">
              <a:lnSpc>
                <a:spcPct val="150000"/>
              </a:lnSpc>
              <a:buSzPct val="170000"/>
              <a:buBlip>
                <a:blip r:embed="rId4"/>
              </a:buBlip>
            </a:pPr>
            <a:r>
              <a:rPr lang="en-US" sz="2400" dirty="0" smtClean="0"/>
              <a:t>  Approaches to break bad news:</a:t>
            </a:r>
          </a:p>
          <a:p>
            <a:pPr marL="1190625" lvl="4" indent="-285750">
              <a:lnSpc>
                <a:spcPct val="150000"/>
              </a:lnSpc>
              <a:buSzPct val="100000"/>
              <a:buFont typeface="Wingdings" charset="2"/>
              <a:buChar char=""/>
            </a:pPr>
            <a:r>
              <a:rPr lang="en-US" sz="2400" dirty="0" smtClean="0"/>
              <a:t>SPIKES technique</a:t>
            </a:r>
          </a:p>
          <a:p>
            <a:pPr marL="1190625" lvl="4" indent="-285750">
              <a:lnSpc>
                <a:spcPct val="150000"/>
              </a:lnSpc>
              <a:buSzPct val="100000"/>
              <a:buFont typeface="Wingdings" charset="2"/>
              <a:buChar char=""/>
            </a:pPr>
            <a:r>
              <a:rPr lang="en-US" sz="2400" dirty="0" smtClean="0"/>
              <a:t>ABCDE technique</a:t>
            </a:r>
          </a:p>
          <a:p>
            <a:pPr marL="285750" indent="-285750">
              <a:lnSpc>
                <a:spcPct val="150000"/>
              </a:lnSpc>
              <a:buSzPct val="170000"/>
              <a:buBlip>
                <a:blip r:embed="rId4"/>
              </a:buBlip>
            </a:pPr>
            <a:r>
              <a:rPr lang="en-US" sz="2400" dirty="0" smtClean="0"/>
              <a:t>  Examples.</a:t>
            </a:r>
            <a:endParaRPr lang="en-US" sz="2400" dirty="0"/>
          </a:p>
        </p:txBody>
      </p:sp>
    </p:spTree>
    <p:extLst>
      <p:ext uri="{BB962C8B-B14F-4D97-AF65-F5344CB8AC3E}">
        <p14:creationId xmlns:p14="http://schemas.microsoft.com/office/powerpoint/2010/main" val="183785293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909" y="803564"/>
            <a:ext cx="8263106" cy="3970318"/>
          </a:xfrm>
          <a:prstGeom prst="rect">
            <a:avLst/>
          </a:prstGeom>
          <a:noFill/>
        </p:spPr>
        <p:txBody>
          <a:bodyPr wrap="square" rtlCol="0">
            <a:spAutoFit/>
          </a:bodyPr>
          <a:lstStyle/>
          <a:p>
            <a:pPr>
              <a:lnSpc>
                <a:spcPct val="150000"/>
              </a:lnSpc>
            </a:pPr>
            <a:r>
              <a:rPr lang="en-US" sz="2400" b="1" dirty="0">
                <a:solidFill>
                  <a:srgbClr val="941100"/>
                </a:solidFill>
              </a:rPr>
              <a:t>Which of the following habits </a:t>
            </a:r>
            <a:r>
              <a:rPr lang="en-US" sz="2400" b="1" dirty="0" smtClean="0">
                <a:solidFill>
                  <a:srgbClr val="941100"/>
                </a:solidFill>
              </a:rPr>
              <a:t>is </a:t>
            </a:r>
            <a:r>
              <a:rPr lang="en-US" sz="2400" b="1" dirty="0">
                <a:solidFill>
                  <a:srgbClr val="941100"/>
                </a:solidFill>
              </a:rPr>
              <a:t>good for preparation </a:t>
            </a:r>
            <a:r>
              <a:rPr lang="en-US" sz="2400" b="1" dirty="0" smtClean="0">
                <a:solidFill>
                  <a:srgbClr val="941100"/>
                </a:solidFill>
              </a:rPr>
              <a:t>prior to delivering </a:t>
            </a:r>
            <a:r>
              <a:rPr lang="en-US" sz="2400" b="1" dirty="0">
                <a:solidFill>
                  <a:srgbClr val="941100"/>
                </a:solidFill>
              </a:rPr>
              <a:t>the bad news?</a:t>
            </a:r>
          </a:p>
          <a:p>
            <a:pPr marL="342900" indent="-342900">
              <a:lnSpc>
                <a:spcPct val="150000"/>
              </a:lnSpc>
              <a:buAutoNum type="alphaLcPeriod"/>
            </a:pPr>
            <a:r>
              <a:rPr lang="en-US" sz="2000" dirty="0"/>
              <a:t>Warn the patient that a </a:t>
            </a:r>
            <a:r>
              <a:rPr lang="en-US" sz="2000" b="1" dirty="0"/>
              <a:t>bad news are coming</a:t>
            </a:r>
          </a:p>
          <a:p>
            <a:pPr marL="342900" indent="-342900">
              <a:lnSpc>
                <a:spcPct val="150000"/>
              </a:lnSpc>
              <a:buAutoNum type="alphaLcPeriod"/>
            </a:pPr>
            <a:r>
              <a:rPr lang="en-US" sz="2000" dirty="0"/>
              <a:t>Set a </a:t>
            </a:r>
            <a:r>
              <a:rPr lang="en-US" sz="2000" b="1" dirty="0"/>
              <a:t>public place </a:t>
            </a:r>
            <a:r>
              <a:rPr lang="en-US" sz="2000" dirty="0"/>
              <a:t>to tell the patient the bad news. So, they can’t cry.</a:t>
            </a:r>
          </a:p>
          <a:p>
            <a:pPr marL="342900" indent="-342900">
              <a:lnSpc>
                <a:spcPct val="150000"/>
              </a:lnSpc>
              <a:buAutoNum type="alphaLcPeriod"/>
            </a:pPr>
            <a:r>
              <a:rPr lang="en-US" sz="2000" dirty="0"/>
              <a:t>Do not make anyone of the </a:t>
            </a:r>
            <a:r>
              <a:rPr lang="en-US" sz="2000" b="1" dirty="0"/>
              <a:t>patient’s family </a:t>
            </a:r>
            <a:r>
              <a:rPr lang="en-US" sz="2000" dirty="0"/>
              <a:t>to set with you during telling the news.</a:t>
            </a:r>
          </a:p>
          <a:p>
            <a:pPr marL="342900" indent="-342900">
              <a:lnSpc>
                <a:spcPct val="150000"/>
              </a:lnSpc>
              <a:buAutoNum type="alphaLcPeriod"/>
            </a:pPr>
            <a:r>
              <a:rPr lang="en-US" sz="2000" dirty="0"/>
              <a:t>Let the </a:t>
            </a:r>
            <a:r>
              <a:rPr lang="en-US" sz="2000" b="1" dirty="0"/>
              <a:t>nurse</a:t>
            </a:r>
            <a:r>
              <a:rPr lang="en-US" sz="2000" dirty="0"/>
              <a:t> set with you. So, she/he can witness any harmful thing can caused by the angry patient</a:t>
            </a:r>
          </a:p>
        </p:txBody>
      </p:sp>
    </p:spTree>
    <p:extLst>
      <p:ext uri="{BB962C8B-B14F-4D97-AF65-F5344CB8AC3E}">
        <p14:creationId xmlns:p14="http://schemas.microsoft.com/office/powerpoint/2010/main" val="843773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652" y="882908"/>
            <a:ext cx="8610347" cy="4832092"/>
          </a:xfrm>
          <a:prstGeom prst="rect">
            <a:avLst/>
          </a:prstGeom>
          <a:noFill/>
        </p:spPr>
        <p:txBody>
          <a:bodyPr wrap="square" rtlCol="0">
            <a:spAutoFit/>
          </a:bodyPr>
          <a:lstStyle/>
          <a:p>
            <a:pPr>
              <a:lnSpc>
                <a:spcPct val="150000"/>
              </a:lnSpc>
            </a:pPr>
            <a:r>
              <a:rPr lang="en-US" sz="2400" b="1" dirty="0">
                <a:solidFill>
                  <a:srgbClr val="941100"/>
                </a:solidFill>
              </a:rPr>
              <a:t>When you </a:t>
            </a:r>
            <a:r>
              <a:rPr lang="en-US" sz="2400" b="1" dirty="0" smtClean="0">
                <a:solidFill>
                  <a:srgbClr val="941100"/>
                </a:solidFill>
              </a:rPr>
              <a:t>were telling </a:t>
            </a:r>
            <a:r>
              <a:rPr lang="en-US" sz="2400" b="1" dirty="0">
                <a:solidFill>
                  <a:srgbClr val="941100"/>
                </a:solidFill>
              </a:rPr>
              <a:t>a mother that her daughter has a fetal congenital heart disease, she started crying. What is the appropriate thing to do?</a:t>
            </a:r>
          </a:p>
          <a:p>
            <a:pPr marL="342900" indent="-342900">
              <a:lnSpc>
                <a:spcPct val="150000"/>
              </a:lnSpc>
              <a:buAutoNum type="alphaLcPeriod"/>
            </a:pPr>
            <a:r>
              <a:rPr lang="en-US" sz="2000" dirty="0"/>
              <a:t>Tell her that </a:t>
            </a:r>
            <a:r>
              <a:rPr lang="en-US" sz="2000" b="1" dirty="0"/>
              <a:t>her daughter will be okay </a:t>
            </a:r>
            <a:r>
              <a:rPr lang="en-US" sz="2000" dirty="0"/>
              <a:t>to give her a hope.</a:t>
            </a:r>
          </a:p>
          <a:p>
            <a:pPr marL="342900" indent="-342900">
              <a:lnSpc>
                <a:spcPct val="150000"/>
              </a:lnSpc>
              <a:buAutoNum type="alphaLcPeriod"/>
            </a:pPr>
            <a:r>
              <a:rPr lang="en-US" sz="2000" dirty="0"/>
              <a:t>Stay in </a:t>
            </a:r>
            <a:r>
              <a:rPr lang="en-US" sz="2000" b="1" dirty="0"/>
              <a:t>silence</a:t>
            </a:r>
            <a:r>
              <a:rPr lang="en-US" sz="2000" dirty="0"/>
              <a:t> and </a:t>
            </a:r>
            <a:r>
              <a:rPr lang="en-US" sz="2000" b="1" dirty="0"/>
              <a:t>give the mother time</a:t>
            </a:r>
            <a:r>
              <a:rPr lang="en-US" sz="2000" dirty="0"/>
              <a:t>.</a:t>
            </a:r>
          </a:p>
          <a:p>
            <a:pPr marL="342900" indent="-342900">
              <a:lnSpc>
                <a:spcPct val="150000"/>
              </a:lnSpc>
              <a:buAutoNum type="alphaLcPeriod"/>
            </a:pPr>
            <a:r>
              <a:rPr lang="en-US" sz="2000" dirty="0"/>
              <a:t>Be </a:t>
            </a:r>
            <a:r>
              <a:rPr lang="en-US" sz="2000" b="1" dirty="0"/>
              <a:t>empathetic</a:t>
            </a:r>
          </a:p>
          <a:p>
            <a:pPr marL="342900" indent="-342900">
              <a:lnSpc>
                <a:spcPct val="150000"/>
              </a:lnSpc>
              <a:buAutoNum type="alphaLcPeriod"/>
            </a:pPr>
            <a:r>
              <a:rPr lang="en-US" sz="2000" dirty="0"/>
              <a:t>Say to the mother: “you are adult. You have to </a:t>
            </a:r>
            <a:r>
              <a:rPr lang="en-US" sz="2000" b="1" dirty="0"/>
              <a:t>stop crying”</a:t>
            </a:r>
          </a:p>
          <a:p>
            <a:pPr marL="342900" indent="-342900">
              <a:buAutoNum type="alphaLcPeriod"/>
            </a:pPr>
            <a:endParaRPr lang="en-US" sz="2000" dirty="0"/>
          </a:p>
          <a:p>
            <a:pPr marL="342900" indent="-342900">
              <a:buAutoNum type="alphaLcPeriod"/>
            </a:pPr>
            <a:endParaRPr lang="en-US" sz="2000" dirty="0"/>
          </a:p>
          <a:p>
            <a:pPr marL="342900" indent="-342900">
              <a:buAutoNum type="alphaLcPeriod"/>
            </a:pPr>
            <a:endParaRPr lang="en-US" sz="2000" dirty="0"/>
          </a:p>
          <a:p>
            <a:pPr marL="342900" indent="-342900">
              <a:buAutoNum type="alphaLcPeriod"/>
            </a:pPr>
            <a:endParaRPr lang="en-US" sz="2000" dirty="0"/>
          </a:p>
        </p:txBody>
      </p:sp>
    </p:spTree>
    <p:extLst>
      <p:ext uri="{BB962C8B-B14F-4D97-AF65-F5344CB8AC3E}">
        <p14:creationId xmlns:p14="http://schemas.microsoft.com/office/powerpoint/2010/main" val="1461231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style.color</p:attrName>
                                        </p:attrNameLst>
                                      </p:cBhvr>
                                      <p:to>
                                        <p:clrVal>
                                          <a:schemeClr val="accent2"/>
                                        </p:clrVal>
                                      </p:to>
                                    </p:set>
                                    <p:set>
                                      <p:cBhvr>
                                        <p:cTn id="7" dur="500" fill="hold"/>
                                        <p:tgtEl>
                                          <p:spTgt spid="4">
                                            <p:txEl>
                                              <p:pRg st="2" end="2"/>
                                            </p:txEl>
                                          </p:spTgt>
                                        </p:tgtEl>
                                        <p:attrNameLst>
                                          <p:attrName>fillcolor</p:attrName>
                                        </p:attrNameLst>
                                      </p:cBhvr>
                                      <p:to>
                                        <p:clrVal>
                                          <a:schemeClr val="accent2"/>
                                        </p:clrVal>
                                      </p:to>
                                    </p:set>
                                    <p:set>
                                      <p:cBhvr>
                                        <p:cTn id="8" dur="500" fill="hold"/>
                                        <p:tgtEl>
                                          <p:spTgt spid="4">
                                            <p:txEl>
                                              <p:pRg st="2" end="2"/>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4">
                                            <p:txEl>
                                              <p:pRg st="3" end="3"/>
                                            </p:txEl>
                                          </p:spTgt>
                                        </p:tgtEl>
                                        <p:attrNameLst>
                                          <p:attrName>style.color</p:attrName>
                                        </p:attrNameLst>
                                      </p:cBhvr>
                                      <p:to>
                                        <p:clrVal>
                                          <a:schemeClr val="accent2"/>
                                        </p:clrVal>
                                      </p:to>
                                    </p:set>
                                    <p:set>
                                      <p:cBhvr>
                                        <p:cTn id="11" dur="500" fill="hold"/>
                                        <p:tgtEl>
                                          <p:spTgt spid="4">
                                            <p:txEl>
                                              <p:pRg st="3" end="3"/>
                                            </p:txEl>
                                          </p:spTgt>
                                        </p:tgtEl>
                                        <p:attrNameLst>
                                          <p:attrName>fillcolor</p:attrName>
                                        </p:attrNameLst>
                                      </p:cBhvr>
                                      <p:to>
                                        <p:clrVal>
                                          <a:schemeClr val="accent2"/>
                                        </p:clrVal>
                                      </p:to>
                                    </p:set>
                                    <p:set>
                                      <p:cBhvr>
                                        <p:cTn id="12"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233" y="990384"/>
            <a:ext cx="8377228" cy="3970318"/>
          </a:xfrm>
          <a:prstGeom prst="rect">
            <a:avLst/>
          </a:prstGeom>
          <a:noFill/>
        </p:spPr>
        <p:txBody>
          <a:bodyPr wrap="square" rtlCol="0">
            <a:spAutoFit/>
          </a:bodyPr>
          <a:lstStyle/>
          <a:p>
            <a:pPr>
              <a:lnSpc>
                <a:spcPct val="150000"/>
              </a:lnSpc>
            </a:pPr>
            <a:r>
              <a:rPr lang="en-US" sz="2400" b="1" dirty="0">
                <a:solidFill>
                  <a:srgbClr val="941100"/>
                </a:solidFill>
              </a:rPr>
              <a:t>Which of the following consequences is </a:t>
            </a:r>
            <a:r>
              <a:rPr lang="en-US" sz="2400" b="1" dirty="0" smtClean="0">
                <a:solidFill>
                  <a:srgbClr val="941100"/>
                </a:solidFill>
              </a:rPr>
              <a:t>expected </a:t>
            </a:r>
            <a:r>
              <a:rPr lang="en-US" sz="2400" b="1" dirty="0">
                <a:solidFill>
                  <a:srgbClr val="941100"/>
                </a:solidFill>
              </a:rPr>
              <a:t>to happen when the physician </a:t>
            </a:r>
            <a:r>
              <a:rPr lang="en-US" sz="2400" b="1" dirty="0" smtClean="0">
                <a:solidFill>
                  <a:srgbClr val="941100"/>
                </a:solidFill>
              </a:rPr>
              <a:t>delivers the </a:t>
            </a:r>
            <a:r>
              <a:rPr lang="en-US" sz="2400" b="1" dirty="0">
                <a:solidFill>
                  <a:srgbClr val="941100"/>
                </a:solidFill>
              </a:rPr>
              <a:t>bad news in inappropriate way?</a:t>
            </a:r>
          </a:p>
          <a:p>
            <a:pPr marL="342900" indent="-342900">
              <a:lnSpc>
                <a:spcPct val="150000"/>
              </a:lnSpc>
              <a:buAutoNum type="alphaLcPeriod"/>
            </a:pPr>
            <a:r>
              <a:rPr lang="en-US" sz="2000" dirty="0"/>
              <a:t>Patients may </a:t>
            </a:r>
            <a:r>
              <a:rPr lang="en-US" sz="2000" b="1" dirty="0"/>
              <a:t>harsh treatments </a:t>
            </a:r>
            <a:r>
              <a:rPr lang="en-US" sz="2000" dirty="0"/>
              <a:t>beyond the point where treatment may be expected to be helpful </a:t>
            </a:r>
          </a:p>
          <a:p>
            <a:pPr marL="342900" indent="-342900">
              <a:lnSpc>
                <a:spcPct val="150000"/>
              </a:lnSpc>
              <a:buFontTx/>
              <a:buAutoNum type="alphaLcPeriod"/>
            </a:pPr>
            <a:r>
              <a:rPr lang="en-US" sz="2000" dirty="0"/>
              <a:t>Can cause </a:t>
            </a:r>
            <a:r>
              <a:rPr lang="en-US" sz="2000" b="1" dirty="0"/>
              <a:t>psychological harm </a:t>
            </a:r>
            <a:r>
              <a:rPr lang="en-US" sz="2000" dirty="0"/>
              <a:t>to the patient</a:t>
            </a:r>
          </a:p>
          <a:p>
            <a:pPr marL="342900" indent="-342900">
              <a:lnSpc>
                <a:spcPct val="150000"/>
              </a:lnSpc>
              <a:buFontTx/>
              <a:buAutoNum type="alphaLcPeriod"/>
            </a:pPr>
            <a:r>
              <a:rPr lang="en-US" sz="2000" dirty="0"/>
              <a:t>Considered as </a:t>
            </a:r>
            <a:r>
              <a:rPr lang="en-US" sz="2000" b="1" dirty="0"/>
              <a:t>ethical issue.</a:t>
            </a:r>
          </a:p>
          <a:p>
            <a:pPr marL="342900" indent="-342900">
              <a:lnSpc>
                <a:spcPct val="150000"/>
              </a:lnSpc>
              <a:buFontTx/>
              <a:buAutoNum type="alphaLcPeriod"/>
            </a:pPr>
            <a:r>
              <a:rPr lang="en-US" sz="2000" dirty="0"/>
              <a:t>All above</a:t>
            </a:r>
          </a:p>
          <a:p>
            <a:pPr marL="342900" indent="-342900">
              <a:lnSpc>
                <a:spcPct val="150000"/>
              </a:lnSpc>
              <a:buAutoNum type="alphaLcPeriod"/>
            </a:pPr>
            <a:endParaRPr lang="en-US" sz="2000" dirty="0"/>
          </a:p>
        </p:txBody>
      </p:sp>
    </p:spTree>
    <p:extLst>
      <p:ext uri="{BB962C8B-B14F-4D97-AF65-F5344CB8AC3E}">
        <p14:creationId xmlns:p14="http://schemas.microsoft.com/office/powerpoint/2010/main" val="287841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style.color</p:attrName>
                                        </p:attrNameLst>
                                      </p:cBhvr>
                                      <p:to>
                                        <p:clrVal>
                                          <a:schemeClr val="accent2"/>
                                        </p:clrVal>
                                      </p:to>
                                    </p:set>
                                    <p:set>
                                      <p:cBhvr>
                                        <p:cTn id="7" dur="500" fill="hold"/>
                                        <p:tgtEl>
                                          <p:spTgt spid="4">
                                            <p:txEl>
                                              <p:pRg st="3" end="3"/>
                                            </p:txEl>
                                          </p:spTgt>
                                        </p:tgtEl>
                                        <p:attrNameLst>
                                          <p:attrName>fillcolor</p:attrName>
                                        </p:attrNameLst>
                                      </p:cBhvr>
                                      <p:to>
                                        <p:clrVal>
                                          <a:schemeClr val="accent2"/>
                                        </p:clrVal>
                                      </p:to>
                                    </p:set>
                                    <p:set>
                                      <p:cBhvr>
                                        <p:cTn id="8"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eakingBadNews.jpg"/>
          <p:cNvPicPr>
            <a:picLocks noChangeAspect="1"/>
          </p:cNvPicPr>
          <p:nvPr/>
        </p:nvPicPr>
        <p:blipFill>
          <a:blip r:embed="rId2">
            <a:alphaModFix amt="6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854136" y="1359645"/>
            <a:ext cx="7450667" cy="4034117"/>
          </a:xfrm>
          <a:prstGeom prst="rect">
            <a:avLst/>
          </a:prstGeom>
        </p:spPr>
      </p:pic>
      <p:sp>
        <p:nvSpPr>
          <p:cNvPr id="4" name="Shape 61"/>
          <p:cNvSpPr txBox="1">
            <a:spLocks/>
          </p:cNvSpPr>
          <p:nvPr/>
        </p:nvSpPr>
        <p:spPr>
          <a:xfrm>
            <a:off x="1583763" y="199846"/>
            <a:ext cx="5991412" cy="1159799"/>
          </a:xfrm>
          <a:prstGeom prst="rect">
            <a:avLst/>
          </a:prstGeom>
        </p:spPr>
        <p:txBody>
          <a:bodyPr lIns="91425" tIns="91425" rIns="91425" bIns="91425"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Arial Black"/>
                <a:cs typeface="Arial Black"/>
              </a:rPr>
              <a:t>Thank You</a:t>
            </a:r>
            <a:endParaRPr lang="en-US" sz="4000" b="1" dirty="0">
              <a:latin typeface="Arial Black"/>
              <a:cs typeface="Arial Black"/>
            </a:endParaRPr>
          </a:p>
        </p:txBody>
      </p:sp>
      <p:cxnSp>
        <p:nvCxnSpPr>
          <p:cNvPr id="5" name="Straight Connector 4"/>
          <p:cNvCxnSpPr/>
          <p:nvPr/>
        </p:nvCxnSpPr>
        <p:spPr>
          <a:xfrm>
            <a:off x="522941" y="1150471"/>
            <a:ext cx="8113059" cy="1494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7421903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1"/>
          <p:cNvSpPr txBox="1">
            <a:spLocks/>
          </p:cNvSpPr>
          <p:nvPr/>
        </p:nvSpPr>
        <p:spPr>
          <a:xfrm>
            <a:off x="1600696" y="301444"/>
            <a:ext cx="5991412" cy="1159799"/>
          </a:xfrm>
          <a:prstGeom prst="rect">
            <a:avLst/>
          </a:prstGeom>
        </p:spPr>
        <p:txBody>
          <a:bodyPr lIns="91425" tIns="91425" rIns="91425" bIns="91425"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Black"/>
                <a:cs typeface="Arial Black"/>
              </a:rPr>
              <a:t>References</a:t>
            </a:r>
          </a:p>
        </p:txBody>
      </p:sp>
      <p:cxnSp>
        <p:nvCxnSpPr>
          <p:cNvPr id="5" name="Straight Connector 4"/>
          <p:cNvCxnSpPr/>
          <p:nvPr/>
        </p:nvCxnSpPr>
        <p:spPr>
          <a:xfrm>
            <a:off x="522941" y="1150471"/>
            <a:ext cx="8113059" cy="14941"/>
          </a:xfrm>
          <a:prstGeom prst="line">
            <a:avLst/>
          </a:prstGeom>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522941" y="1461243"/>
            <a:ext cx="7994525" cy="3139321"/>
          </a:xfrm>
          <a:prstGeom prst="rect">
            <a:avLst/>
          </a:prstGeom>
        </p:spPr>
        <p:txBody>
          <a:bodyPr wrap="square">
            <a:spAutoFit/>
          </a:bodyPr>
          <a:lstStyle/>
          <a:p>
            <a:pPr marL="285750" indent="-285750">
              <a:buFont typeface="Arial" charset="0"/>
              <a:buChar char="•"/>
            </a:pPr>
            <a:r>
              <a:rPr lang="en-US" dirty="0"/>
              <a:t> Pfeifer, Mark P., et al. "The discussion of end-of-life medical care by primary care patients and physicians." </a:t>
            </a:r>
            <a:r>
              <a:rPr lang="en-US" i="1" dirty="0"/>
              <a:t>Journal of General Internal Medicine</a:t>
            </a:r>
            <a:r>
              <a:rPr lang="en-US" dirty="0"/>
              <a:t> 9.2 (1994): 82-88</a:t>
            </a:r>
            <a:r>
              <a:rPr lang="en-US" dirty="0" smtClean="0"/>
              <a:t>.</a:t>
            </a:r>
          </a:p>
          <a:p>
            <a:pPr marL="285750" indent="-285750">
              <a:buFont typeface="Arial" charset="0"/>
              <a:buChar char="•"/>
            </a:pPr>
            <a:endParaRPr lang="en-US" dirty="0"/>
          </a:p>
          <a:p>
            <a:pPr marL="285750" indent="-285750">
              <a:buFont typeface="Arial" charset="0"/>
              <a:buChar char="•"/>
            </a:pPr>
            <a:r>
              <a:rPr lang="en-US" dirty="0"/>
              <a:t> </a:t>
            </a:r>
            <a:r>
              <a:rPr lang="en-US" dirty="0" err="1"/>
              <a:t>Baile</a:t>
            </a:r>
            <a:r>
              <a:rPr lang="en-US" dirty="0"/>
              <a:t>, Walter F., et al. "SPIKES—a six-step protocol for delivering bad news: application to the patient with cancer." </a:t>
            </a:r>
            <a:r>
              <a:rPr lang="en-US" i="1" dirty="0"/>
              <a:t>The oncologist</a:t>
            </a:r>
            <a:r>
              <a:rPr lang="en-US" dirty="0"/>
              <a:t> 5.4 (2000): 302-311</a:t>
            </a:r>
            <a:r>
              <a:rPr lang="en-US" dirty="0" smtClean="0"/>
              <a:t>.</a:t>
            </a:r>
          </a:p>
          <a:p>
            <a:pPr marL="285750" indent="-285750">
              <a:buFont typeface="Arial" charset="0"/>
              <a:buChar char="•"/>
            </a:pPr>
            <a:endParaRPr lang="en-US" dirty="0"/>
          </a:p>
          <a:p>
            <a:pPr marL="285750" indent="-285750">
              <a:buFont typeface="Arial" charset="0"/>
              <a:buChar char="•"/>
            </a:pPr>
            <a:r>
              <a:rPr lang="en-US" dirty="0"/>
              <a:t> </a:t>
            </a:r>
            <a:r>
              <a:rPr lang="en-US" dirty="0" err="1"/>
              <a:t>Vandekieft</a:t>
            </a:r>
            <a:r>
              <a:rPr lang="en-US" dirty="0"/>
              <a:t>, Gregg K. "Breaking bad news." </a:t>
            </a:r>
            <a:r>
              <a:rPr lang="en-US" i="1" dirty="0"/>
              <a:t>American family physician</a:t>
            </a:r>
            <a:r>
              <a:rPr lang="en-US" dirty="0"/>
              <a:t> 64.12 (2001</a:t>
            </a:r>
            <a:r>
              <a:rPr lang="en-US" dirty="0" smtClean="0"/>
              <a:t>).</a:t>
            </a:r>
          </a:p>
          <a:p>
            <a:pPr marL="285750" indent="-285750">
              <a:buFont typeface="Arial" charset="0"/>
              <a:buChar char="•"/>
            </a:pPr>
            <a:endParaRPr lang="en-US" dirty="0"/>
          </a:p>
          <a:p>
            <a:pPr marL="285750" indent="-285750">
              <a:buFont typeface="Arial" charset="0"/>
              <a:buChar char="•"/>
            </a:pPr>
            <a:r>
              <a:rPr lang="en-US" b="1" dirty="0" smtClean="0"/>
              <a:t>Special thanks to group A1 - 433. </a:t>
            </a:r>
            <a:endParaRPr lang="en-US" b="1" dirty="0"/>
          </a:p>
          <a:p>
            <a:pPr marL="285750" indent="-285750">
              <a:buFont typeface="Arial" charset="0"/>
              <a:buChar char="•"/>
            </a:pPr>
            <a:endParaRPr lang="en-US" dirty="0"/>
          </a:p>
        </p:txBody>
      </p:sp>
    </p:spTree>
    <p:extLst>
      <p:ext uri="{BB962C8B-B14F-4D97-AF65-F5344CB8AC3E}">
        <p14:creationId xmlns:p14="http://schemas.microsoft.com/office/powerpoint/2010/main" val="118072324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412" y="283882"/>
            <a:ext cx="8396941" cy="5065059"/>
          </a:xfrm>
          <a:prstGeom prst="rect">
            <a:avLst/>
          </a:prstGeom>
          <a:pattFill prst="wdUpDiag">
            <a:fgClr>
              <a:srgbClr val="E7E9F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768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193" y="732123"/>
            <a:ext cx="4497294" cy="4497294"/>
          </a:xfrm>
          <a:prstGeom prst="rect">
            <a:avLst/>
          </a:prstGeom>
        </p:spPr>
      </p:pic>
      <p:sp>
        <p:nvSpPr>
          <p:cNvPr id="4" name="TextBox 3"/>
          <p:cNvSpPr txBox="1"/>
          <p:nvPr/>
        </p:nvSpPr>
        <p:spPr>
          <a:xfrm>
            <a:off x="814375" y="732122"/>
            <a:ext cx="5849390" cy="1446550"/>
          </a:xfrm>
          <a:prstGeom prst="rect">
            <a:avLst/>
          </a:prstGeom>
          <a:noFill/>
        </p:spPr>
        <p:txBody>
          <a:bodyPr wrap="square" rtlCol="0">
            <a:spAutoFit/>
          </a:bodyPr>
          <a:lstStyle/>
          <a:p>
            <a:r>
              <a:rPr lang="en-US" sz="4400" b="1" dirty="0" smtClean="0">
                <a:solidFill>
                  <a:schemeClr val="accent2">
                    <a:lumMod val="75000"/>
                  </a:schemeClr>
                </a:solidFill>
              </a:rPr>
              <a:t>What can be considered as a bad news ?</a:t>
            </a:r>
            <a:endParaRPr lang="en-US" sz="4400" b="1" dirty="0">
              <a:solidFill>
                <a:schemeClr val="accent2">
                  <a:lumMod val="75000"/>
                </a:schemeClr>
              </a:solidFill>
            </a:endParaRPr>
          </a:p>
        </p:txBody>
      </p:sp>
      <p:sp>
        <p:nvSpPr>
          <p:cNvPr id="5" name="Text Placeholder 4"/>
          <p:cNvSpPr txBox="1">
            <a:spLocks/>
          </p:cNvSpPr>
          <p:nvPr/>
        </p:nvSpPr>
        <p:spPr>
          <a:xfrm>
            <a:off x="589367" y="2602800"/>
            <a:ext cx="5506633" cy="19990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dirty="0" smtClean="0"/>
              <a:t>any information that adversely and negatively </a:t>
            </a:r>
            <a:r>
              <a:rPr lang="en-US" b="1" dirty="0" smtClean="0"/>
              <a:t>alters the patient’s view </a:t>
            </a:r>
            <a:r>
              <a:rPr lang="en-US" dirty="0" smtClean="0"/>
              <a:t>of her or his </a:t>
            </a:r>
            <a:r>
              <a:rPr lang="en-US" b="1" dirty="0" smtClean="0"/>
              <a:t>future.</a:t>
            </a:r>
            <a:endParaRPr lang="en-US" b="1" dirty="0"/>
          </a:p>
        </p:txBody>
      </p:sp>
      <p:sp>
        <p:nvSpPr>
          <p:cNvPr id="6" name="TextBox 5"/>
          <p:cNvSpPr txBox="1"/>
          <p:nvPr/>
        </p:nvSpPr>
        <p:spPr>
          <a:xfrm>
            <a:off x="403413" y="4977916"/>
            <a:ext cx="8811120" cy="276999"/>
          </a:xfrm>
          <a:prstGeom prst="rect">
            <a:avLst/>
          </a:prstGeom>
          <a:noFill/>
        </p:spPr>
        <p:txBody>
          <a:bodyPr wrap="square" rtlCol="0">
            <a:spAutoFit/>
          </a:bodyPr>
          <a:lstStyle/>
          <a:p>
            <a:r>
              <a:rPr lang="en-US" sz="1200" dirty="0" smtClean="0">
                <a:solidFill>
                  <a:schemeClr val="accent1"/>
                </a:solidFill>
              </a:rPr>
              <a:t>* </a:t>
            </a:r>
            <a:r>
              <a:rPr lang="en-US" sz="1200" dirty="0" err="1" smtClean="0">
                <a:solidFill>
                  <a:schemeClr val="accent1"/>
                </a:solidFill>
              </a:rPr>
              <a:t>Buckman</a:t>
            </a:r>
            <a:r>
              <a:rPr lang="en-US" sz="1200" dirty="0" smtClean="0">
                <a:solidFill>
                  <a:schemeClr val="accent1"/>
                </a:solidFill>
              </a:rPr>
              <a:t> </a:t>
            </a:r>
            <a:r>
              <a:rPr lang="en-US" sz="1200" dirty="0">
                <a:solidFill>
                  <a:schemeClr val="accent1"/>
                </a:solidFill>
              </a:rPr>
              <a:t>R. Breaking bad news: why is it so difficult? BMJ 1984;288:1597-9.</a:t>
            </a:r>
          </a:p>
        </p:txBody>
      </p:sp>
    </p:spTree>
    <p:extLst>
      <p:ext uri="{BB962C8B-B14F-4D97-AF65-F5344CB8AC3E}">
        <p14:creationId xmlns:p14="http://schemas.microsoft.com/office/powerpoint/2010/main" val="18378529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250" y="630275"/>
            <a:ext cx="8149487" cy="523220"/>
          </a:xfrm>
          <a:prstGeom prst="rect">
            <a:avLst/>
          </a:prstGeom>
          <a:noFill/>
        </p:spPr>
        <p:txBody>
          <a:bodyPr wrap="none" rtlCol="0">
            <a:spAutoFit/>
          </a:bodyPr>
          <a:lstStyle/>
          <a:p>
            <a:r>
              <a:rPr lang="en-US" sz="2800" dirty="0" smtClean="0">
                <a:solidFill>
                  <a:schemeClr val="accent2">
                    <a:lumMod val="75000"/>
                  </a:schemeClr>
                </a:solidFill>
                <a:latin typeface="Arial Black"/>
                <a:cs typeface="Arial Black"/>
              </a:rPr>
              <a:t>Importance of Breaking Bad News Skills</a:t>
            </a:r>
            <a:endParaRPr lang="en-US" sz="2800" dirty="0">
              <a:solidFill>
                <a:schemeClr val="accent2">
                  <a:lumMod val="75000"/>
                </a:schemeClr>
              </a:solidFill>
              <a:latin typeface="Arial Black"/>
              <a:cs typeface="Arial Black"/>
            </a:endParaRPr>
          </a:p>
        </p:txBody>
      </p:sp>
      <p:sp>
        <p:nvSpPr>
          <p:cNvPr id="3" name="TextBox 2"/>
          <p:cNvSpPr txBox="1"/>
          <p:nvPr/>
        </p:nvSpPr>
        <p:spPr>
          <a:xfrm>
            <a:off x="2736227" y="1482201"/>
            <a:ext cx="5842000" cy="3323987"/>
          </a:xfrm>
          <a:prstGeom prst="rect">
            <a:avLst/>
          </a:prstGeom>
          <a:noFill/>
        </p:spPr>
        <p:txBody>
          <a:bodyPr wrap="square" rtlCol="0">
            <a:spAutoFit/>
          </a:bodyPr>
          <a:lstStyle/>
          <a:p>
            <a:pPr marL="457200" indent="-457200">
              <a:lnSpc>
                <a:spcPct val="150000"/>
              </a:lnSpc>
              <a:buFont typeface="Wingdings" charset="2"/>
              <a:buChar char=""/>
              <a:defRPr/>
            </a:pPr>
            <a:r>
              <a:rPr lang="en-US" sz="2800" dirty="0" smtClean="0"/>
              <a:t>It changes how the news will affect the patient.</a:t>
            </a:r>
          </a:p>
          <a:p>
            <a:pPr marL="457200" indent="-457200">
              <a:lnSpc>
                <a:spcPct val="150000"/>
              </a:lnSpc>
              <a:buFont typeface="Wingdings" charset="2"/>
              <a:buChar char=""/>
              <a:defRPr/>
            </a:pPr>
            <a:r>
              <a:rPr lang="en-US" sz="2800" dirty="0" smtClean="0"/>
              <a:t>More satisfying for patients and their families.</a:t>
            </a:r>
          </a:p>
          <a:p>
            <a:pPr marL="457200" indent="-457200">
              <a:lnSpc>
                <a:spcPct val="150000"/>
              </a:lnSpc>
              <a:buFont typeface="Wingdings" charset="2"/>
              <a:buChar char=""/>
              <a:defRPr/>
            </a:pPr>
            <a:r>
              <a:rPr lang="en-US" sz="2800" dirty="0" smtClean="0"/>
              <a:t>Has positive therapeutic outcome.</a:t>
            </a:r>
          </a:p>
        </p:txBody>
      </p:sp>
      <p:pic>
        <p:nvPicPr>
          <p:cNvPr id="7" name="Picture 6" descr="person-thought_318-294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201"/>
            <a:ext cx="2879269" cy="2879269"/>
          </a:xfrm>
          <a:prstGeom prst="rect">
            <a:avLst/>
          </a:prstGeom>
        </p:spPr>
      </p:pic>
    </p:spTree>
    <p:extLst>
      <p:ext uri="{BB962C8B-B14F-4D97-AF65-F5344CB8AC3E}">
        <p14:creationId xmlns:p14="http://schemas.microsoft.com/office/powerpoint/2010/main" val="88712252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820" y="1932848"/>
            <a:ext cx="7450956" cy="830997"/>
          </a:xfrm>
          <a:prstGeom prst="rect">
            <a:avLst/>
          </a:prstGeom>
        </p:spPr>
        <p:txBody>
          <a:bodyPr wrap="square">
            <a:spAutoFit/>
          </a:bodyPr>
          <a:lstStyle/>
          <a:p>
            <a:pPr algn="just">
              <a:buNone/>
            </a:pPr>
            <a:r>
              <a:rPr lang="en-US" sz="2400" dirty="0"/>
              <a:t>“The life of a sick person can be shortened not only by the acts, but also by the </a:t>
            </a:r>
            <a:r>
              <a:rPr lang="en-US" sz="2400" b="1" dirty="0">
                <a:solidFill>
                  <a:srgbClr val="941100"/>
                </a:solidFill>
              </a:rPr>
              <a:t>words</a:t>
            </a:r>
            <a:r>
              <a:rPr lang="en-US" sz="2400" dirty="0">
                <a:solidFill>
                  <a:srgbClr val="941100"/>
                </a:solidFill>
              </a:rPr>
              <a:t> </a:t>
            </a:r>
            <a:r>
              <a:rPr lang="en-US" sz="2400" dirty="0"/>
              <a:t>or the manner of a physician.”</a:t>
            </a:r>
          </a:p>
        </p:txBody>
      </p:sp>
      <p:sp>
        <p:nvSpPr>
          <p:cNvPr id="3" name="Rectangle 2"/>
          <p:cNvSpPr/>
          <p:nvPr/>
        </p:nvSpPr>
        <p:spPr>
          <a:xfrm>
            <a:off x="431403" y="2957635"/>
            <a:ext cx="8396941" cy="1996331"/>
          </a:xfrm>
          <a:prstGeom prst="rect">
            <a:avLst/>
          </a:prstGeom>
          <a:pattFill prst="wdUpDiag">
            <a:fgClr>
              <a:srgbClr val="E7E9F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609347" y="3057899"/>
            <a:ext cx="1966241" cy="738664"/>
          </a:xfrm>
          <a:prstGeom prst="rect">
            <a:avLst/>
          </a:prstGeom>
          <a:noFill/>
        </p:spPr>
        <p:txBody>
          <a:bodyPr wrap="square" rtlCol="0">
            <a:spAutoFit/>
          </a:bodyPr>
          <a:lstStyle/>
          <a:p>
            <a:r>
              <a:rPr lang="en-US" sz="1400" b="1" dirty="0"/>
              <a:t>American Medical </a:t>
            </a:r>
            <a:r>
              <a:rPr lang="en-US" sz="1400" b="1" dirty="0" smtClean="0"/>
              <a:t>Association’s first </a:t>
            </a:r>
            <a:r>
              <a:rPr lang="en-US" sz="1400" b="1" dirty="0"/>
              <a:t>code of medical </a:t>
            </a:r>
            <a:r>
              <a:rPr lang="en-US" sz="1400" b="1" dirty="0" smtClean="0"/>
              <a:t>ethics 1847</a:t>
            </a:r>
            <a:endParaRPr lang="en-US" sz="1400" b="1" dirty="0"/>
          </a:p>
        </p:txBody>
      </p:sp>
    </p:spTree>
    <p:extLst>
      <p:ext uri="{BB962C8B-B14F-4D97-AF65-F5344CB8AC3E}">
        <p14:creationId xmlns:p14="http://schemas.microsoft.com/office/powerpoint/2010/main" val="181819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board-alert-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588" y="3376706"/>
            <a:ext cx="2099234" cy="2099234"/>
          </a:xfrm>
          <a:prstGeom prst="rect">
            <a:avLst/>
          </a:prstGeom>
        </p:spPr>
      </p:pic>
      <p:sp>
        <p:nvSpPr>
          <p:cNvPr id="4" name="TextBox 3"/>
          <p:cNvSpPr txBox="1"/>
          <p:nvPr/>
        </p:nvSpPr>
        <p:spPr>
          <a:xfrm>
            <a:off x="558250" y="630275"/>
            <a:ext cx="8253281" cy="523220"/>
          </a:xfrm>
          <a:prstGeom prst="rect">
            <a:avLst/>
          </a:prstGeom>
          <a:noFill/>
        </p:spPr>
        <p:txBody>
          <a:bodyPr wrap="none" rtlCol="0">
            <a:spAutoFit/>
          </a:bodyPr>
          <a:lstStyle/>
          <a:p>
            <a:r>
              <a:rPr lang="en-US" sz="2800" dirty="0" smtClean="0">
                <a:solidFill>
                  <a:schemeClr val="accent2">
                    <a:lumMod val="75000"/>
                  </a:schemeClr>
                </a:solidFill>
                <a:latin typeface="Arial Black"/>
                <a:cs typeface="Arial Black"/>
              </a:rPr>
              <a:t>Barriers </a:t>
            </a:r>
            <a:r>
              <a:rPr lang="en-US" sz="2800" dirty="0">
                <a:solidFill>
                  <a:schemeClr val="accent2">
                    <a:lumMod val="75000"/>
                  </a:schemeClr>
                </a:solidFill>
                <a:latin typeface="Arial Black"/>
                <a:cs typeface="Arial Black"/>
              </a:rPr>
              <a:t>to </a:t>
            </a:r>
            <a:r>
              <a:rPr lang="en-US" sz="2800" dirty="0" smtClean="0">
                <a:solidFill>
                  <a:schemeClr val="accent2">
                    <a:lumMod val="75000"/>
                  </a:schemeClr>
                </a:solidFill>
                <a:latin typeface="Arial Black"/>
                <a:cs typeface="Arial Black"/>
              </a:rPr>
              <a:t>Effectively Braking Bad </a:t>
            </a:r>
            <a:r>
              <a:rPr lang="en-US" sz="2800" dirty="0">
                <a:solidFill>
                  <a:schemeClr val="accent2">
                    <a:lumMod val="75000"/>
                  </a:schemeClr>
                </a:solidFill>
                <a:latin typeface="Arial Black"/>
                <a:cs typeface="Arial Black"/>
              </a:rPr>
              <a:t>N</a:t>
            </a:r>
            <a:r>
              <a:rPr lang="en-US" sz="2800" dirty="0" smtClean="0">
                <a:solidFill>
                  <a:schemeClr val="accent2">
                    <a:lumMod val="75000"/>
                  </a:schemeClr>
                </a:solidFill>
                <a:latin typeface="Arial Black"/>
                <a:cs typeface="Arial Black"/>
              </a:rPr>
              <a:t>ews</a:t>
            </a:r>
            <a:endParaRPr lang="en-US" sz="2800" dirty="0">
              <a:solidFill>
                <a:schemeClr val="accent2">
                  <a:lumMod val="75000"/>
                </a:schemeClr>
              </a:solidFill>
              <a:latin typeface="Arial Black"/>
              <a:cs typeface="Arial Black"/>
            </a:endParaRPr>
          </a:p>
        </p:txBody>
      </p:sp>
      <p:sp>
        <p:nvSpPr>
          <p:cNvPr id="3" name="TextBox 2"/>
          <p:cNvSpPr txBox="1"/>
          <p:nvPr/>
        </p:nvSpPr>
        <p:spPr>
          <a:xfrm>
            <a:off x="702235" y="1376437"/>
            <a:ext cx="8109296" cy="3108544"/>
          </a:xfrm>
          <a:prstGeom prst="rect">
            <a:avLst/>
          </a:prstGeom>
          <a:noFill/>
        </p:spPr>
        <p:txBody>
          <a:bodyPr wrap="square" rtlCol="0">
            <a:spAutoFit/>
          </a:bodyPr>
          <a:lstStyle/>
          <a:p>
            <a:pPr marL="457200" indent="-457200">
              <a:buFont typeface="Wingdings" charset="2"/>
              <a:buChar char=""/>
              <a:defRPr/>
            </a:pPr>
            <a:r>
              <a:rPr lang="en-US" sz="2800" dirty="0" smtClean="0"/>
              <a:t>Differences in </a:t>
            </a:r>
            <a:r>
              <a:rPr lang="en-US" sz="2800" b="1" dirty="0" smtClean="0"/>
              <a:t>cultural </a:t>
            </a:r>
            <a:r>
              <a:rPr lang="en-US" sz="2800" b="1" dirty="0"/>
              <a:t>beliefs</a:t>
            </a:r>
            <a:r>
              <a:rPr lang="en-US" sz="2800" dirty="0"/>
              <a:t> and </a:t>
            </a:r>
            <a:r>
              <a:rPr lang="en-US" sz="2800" b="1" dirty="0" smtClean="0"/>
              <a:t>values</a:t>
            </a:r>
            <a:r>
              <a:rPr lang="en-US" sz="2800" dirty="0" smtClean="0"/>
              <a:t>.</a:t>
            </a:r>
            <a:endParaRPr lang="en-US" sz="2800" dirty="0"/>
          </a:p>
          <a:p>
            <a:pPr marL="457200" indent="-457200">
              <a:buFont typeface="Wingdings" charset="2"/>
              <a:buChar char=""/>
              <a:defRPr/>
            </a:pPr>
            <a:r>
              <a:rPr lang="en-US" sz="2800" b="1" dirty="0" smtClean="0"/>
              <a:t>Language</a:t>
            </a:r>
            <a:r>
              <a:rPr lang="en-US" sz="2800" dirty="0" smtClean="0"/>
              <a:t> barriers.</a:t>
            </a:r>
          </a:p>
          <a:p>
            <a:pPr marL="457200" indent="-457200">
              <a:buFont typeface="Wingdings" charset="2"/>
              <a:buChar char=""/>
              <a:defRPr/>
            </a:pPr>
            <a:r>
              <a:rPr lang="en-US" sz="2800" dirty="0" smtClean="0"/>
              <a:t>The level of </a:t>
            </a:r>
            <a:r>
              <a:rPr lang="en-US" sz="2800" b="1" dirty="0" smtClean="0"/>
              <a:t>involvement of the family </a:t>
            </a:r>
            <a:r>
              <a:rPr lang="en-US" sz="2800" dirty="0" smtClean="0"/>
              <a:t>in discussions and decisions.</a:t>
            </a:r>
          </a:p>
          <a:p>
            <a:pPr marL="457200" indent="-457200">
              <a:buFont typeface="Wingdings" charset="2"/>
              <a:buChar char=""/>
              <a:defRPr/>
            </a:pPr>
            <a:r>
              <a:rPr lang="en-US" sz="2800" b="1" dirty="0" smtClean="0"/>
              <a:t>Fear</a:t>
            </a:r>
            <a:r>
              <a:rPr lang="en-US" sz="2800" dirty="0" smtClean="0"/>
              <a:t> of causing pain, or being blamed </a:t>
            </a:r>
            <a:r>
              <a:rPr lang="en-US" sz="2800" dirty="0"/>
              <a:t>	</a:t>
            </a:r>
            <a:r>
              <a:rPr lang="en-US" sz="2800" dirty="0" smtClean="0"/>
              <a:t>			   for therapeutic failure.</a:t>
            </a:r>
          </a:p>
          <a:p>
            <a:pPr marL="457200" indent="-457200">
              <a:buFont typeface="Wingdings" charset="2"/>
              <a:buChar char=""/>
              <a:defRPr/>
            </a:pPr>
            <a:r>
              <a:rPr lang="en-US" sz="2800" b="1" dirty="0" smtClean="0"/>
              <a:t>Lack of training </a:t>
            </a:r>
            <a:r>
              <a:rPr lang="en-US" sz="2800" dirty="0" smtClean="0"/>
              <a:t>in breaking bad news.</a:t>
            </a:r>
            <a:endParaRPr lang="en-US" sz="2800" dirty="0"/>
          </a:p>
        </p:txBody>
      </p:sp>
      <p:sp>
        <p:nvSpPr>
          <p:cNvPr id="5" name="TextBox 4"/>
          <p:cNvSpPr txBox="1"/>
          <p:nvPr/>
        </p:nvSpPr>
        <p:spPr>
          <a:xfrm>
            <a:off x="403413" y="4977916"/>
            <a:ext cx="5812116" cy="276999"/>
          </a:xfrm>
          <a:prstGeom prst="rect">
            <a:avLst/>
          </a:prstGeom>
          <a:noFill/>
        </p:spPr>
        <p:txBody>
          <a:bodyPr wrap="square" rtlCol="0">
            <a:spAutoFit/>
          </a:bodyPr>
          <a:lstStyle/>
          <a:p>
            <a:r>
              <a:rPr lang="en-US" sz="1200" dirty="0" smtClean="0">
                <a:solidFill>
                  <a:schemeClr val="accent1"/>
                </a:solidFill>
              </a:rPr>
              <a:t>* Breaking bad news: Evidence from the literature and recommended steps.</a:t>
            </a:r>
            <a:endParaRPr lang="en-US" sz="1200" dirty="0">
              <a:solidFill>
                <a:schemeClr val="accent1"/>
              </a:solidFill>
            </a:endParaRPr>
          </a:p>
        </p:txBody>
      </p:sp>
    </p:spTree>
    <p:extLst>
      <p:ext uri="{BB962C8B-B14F-4D97-AF65-F5344CB8AC3E}">
        <p14:creationId xmlns:p14="http://schemas.microsoft.com/office/powerpoint/2010/main" val="17709501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p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19059" y="2093409"/>
            <a:ext cx="2719296" cy="2719296"/>
          </a:xfrm>
          <a:prstGeom prst="rect">
            <a:avLst/>
          </a:prstGeom>
        </p:spPr>
      </p:pic>
      <p:sp>
        <p:nvSpPr>
          <p:cNvPr id="4" name="TextBox 3"/>
          <p:cNvSpPr txBox="1"/>
          <p:nvPr/>
        </p:nvSpPr>
        <p:spPr>
          <a:xfrm>
            <a:off x="498549" y="943409"/>
            <a:ext cx="5031796" cy="523220"/>
          </a:xfrm>
          <a:prstGeom prst="rect">
            <a:avLst/>
          </a:prstGeom>
          <a:noFill/>
        </p:spPr>
        <p:txBody>
          <a:bodyPr wrap="none" rtlCol="0">
            <a:spAutoFit/>
          </a:bodyPr>
          <a:lstStyle/>
          <a:p>
            <a:r>
              <a:rPr lang="en-US" sz="2800" dirty="0" smtClean="0">
                <a:solidFill>
                  <a:srgbClr val="953735"/>
                </a:solidFill>
                <a:latin typeface="Arial Black"/>
                <a:cs typeface="Arial Black"/>
              </a:rPr>
              <a:t>How to break bad news?</a:t>
            </a:r>
            <a:endParaRPr lang="en-US" sz="2800" dirty="0">
              <a:solidFill>
                <a:srgbClr val="953735"/>
              </a:solidFill>
              <a:latin typeface="Arial Black"/>
              <a:cs typeface="Arial Black"/>
            </a:endParaRPr>
          </a:p>
        </p:txBody>
      </p:sp>
      <p:sp>
        <p:nvSpPr>
          <p:cNvPr id="6" name="Rounded Rectangle 5"/>
          <p:cNvSpPr/>
          <p:nvPr/>
        </p:nvSpPr>
        <p:spPr>
          <a:xfrm>
            <a:off x="2069302" y="3632548"/>
            <a:ext cx="1404470" cy="6275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2400" b="1" dirty="0"/>
              <a:t>ABCDE</a:t>
            </a:r>
          </a:p>
        </p:txBody>
      </p:sp>
      <p:sp>
        <p:nvSpPr>
          <p:cNvPr id="8" name="TextBox 7"/>
          <p:cNvSpPr txBox="1"/>
          <p:nvPr/>
        </p:nvSpPr>
        <p:spPr>
          <a:xfrm>
            <a:off x="1644852" y="4439760"/>
            <a:ext cx="2253366" cy="369332"/>
          </a:xfrm>
          <a:prstGeom prst="rect">
            <a:avLst/>
          </a:prstGeom>
          <a:noFill/>
        </p:spPr>
        <p:txBody>
          <a:bodyPr wrap="none" rtlCol="0">
            <a:spAutoFit/>
          </a:bodyPr>
          <a:lstStyle/>
          <a:p>
            <a:pPr lvl="0"/>
            <a:r>
              <a:rPr lang="en-US" dirty="0" err="1" smtClean="0">
                <a:solidFill>
                  <a:schemeClr val="accent1"/>
                </a:solidFill>
              </a:rPr>
              <a:t>Rabow</a:t>
            </a:r>
            <a:r>
              <a:rPr lang="en-US" dirty="0" smtClean="0">
                <a:solidFill>
                  <a:schemeClr val="accent1"/>
                </a:solidFill>
              </a:rPr>
              <a:t> and </a:t>
            </a:r>
            <a:r>
              <a:rPr lang="en-US" dirty="0" err="1" smtClean="0">
                <a:solidFill>
                  <a:schemeClr val="accent1"/>
                </a:solidFill>
              </a:rPr>
              <a:t>Mc</a:t>
            </a:r>
            <a:r>
              <a:rPr lang="en-US" dirty="0" smtClean="0">
                <a:solidFill>
                  <a:schemeClr val="accent1"/>
                </a:solidFill>
              </a:rPr>
              <a:t> </a:t>
            </a:r>
            <a:r>
              <a:rPr lang="en-US" dirty="0" err="1" smtClean="0">
                <a:solidFill>
                  <a:schemeClr val="accent1"/>
                </a:solidFill>
              </a:rPr>
              <a:t>phee’s</a:t>
            </a:r>
            <a:r>
              <a:rPr lang="en-US" dirty="0" smtClean="0">
                <a:solidFill>
                  <a:schemeClr val="accent1"/>
                </a:solidFill>
              </a:rPr>
              <a:t> </a:t>
            </a:r>
            <a:endParaRPr lang="en-US" dirty="0">
              <a:solidFill>
                <a:schemeClr val="accent1"/>
              </a:solidFill>
            </a:endParaRPr>
          </a:p>
        </p:txBody>
      </p:sp>
      <p:sp>
        <p:nvSpPr>
          <p:cNvPr id="10" name="Rounded Rectangle 9"/>
          <p:cNvSpPr/>
          <p:nvPr/>
        </p:nvSpPr>
        <p:spPr>
          <a:xfrm>
            <a:off x="2069302" y="2093409"/>
            <a:ext cx="1404470" cy="6275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2400" b="1" dirty="0"/>
              <a:t>SPIKES</a:t>
            </a:r>
          </a:p>
        </p:txBody>
      </p:sp>
      <p:sp>
        <p:nvSpPr>
          <p:cNvPr id="11" name="TextBox 10"/>
          <p:cNvSpPr txBox="1"/>
          <p:nvPr/>
        </p:nvSpPr>
        <p:spPr>
          <a:xfrm>
            <a:off x="1789179" y="2898868"/>
            <a:ext cx="1964713" cy="369332"/>
          </a:xfrm>
          <a:prstGeom prst="rect">
            <a:avLst/>
          </a:prstGeom>
          <a:noFill/>
        </p:spPr>
        <p:txBody>
          <a:bodyPr wrap="none" rtlCol="0">
            <a:spAutoFit/>
          </a:bodyPr>
          <a:lstStyle/>
          <a:p>
            <a:pPr lvl="0"/>
            <a:r>
              <a:rPr lang="en-US" dirty="0" err="1" smtClean="0">
                <a:solidFill>
                  <a:srgbClr val="4F81BD"/>
                </a:solidFill>
              </a:rPr>
              <a:t>Baile</a:t>
            </a:r>
            <a:r>
              <a:rPr lang="en-US" dirty="0" smtClean="0">
                <a:solidFill>
                  <a:srgbClr val="4F81BD"/>
                </a:solidFill>
              </a:rPr>
              <a:t> and </a:t>
            </a:r>
            <a:r>
              <a:rPr lang="en-US" dirty="0" err="1" smtClean="0">
                <a:solidFill>
                  <a:srgbClr val="4F81BD"/>
                </a:solidFill>
              </a:rPr>
              <a:t>Buckman</a:t>
            </a:r>
            <a:r>
              <a:rPr lang="en-US" dirty="0" smtClean="0">
                <a:solidFill>
                  <a:srgbClr val="4F81BD"/>
                </a:solidFill>
              </a:rPr>
              <a:t> </a:t>
            </a:r>
          </a:p>
        </p:txBody>
      </p:sp>
    </p:spTree>
    <p:extLst>
      <p:ext uri="{BB962C8B-B14F-4D97-AF65-F5344CB8AC3E}">
        <p14:creationId xmlns:p14="http://schemas.microsoft.com/office/powerpoint/2010/main" val="183785293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478118"/>
            <a:ext cx="8322235" cy="4811058"/>
          </a:xfrm>
          <a:prstGeom prst="rect">
            <a:avLst/>
          </a:prstGeom>
          <a:no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180353" y="1135441"/>
            <a:ext cx="6801946" cy="3304671"/>
          </a:xfrm>
          <a:prstGeom prst="rect">
            <a:avLst/>
          </a:prstGeom>
        </p:spPr>
      </p:pic>
    </p:spTree>
    <p:extLst>
      <p:ext uri="{BB962C8B-B14F-4D97-AF65-F5344CB8AC3E}">
        <p14:creationId xmlns:p14="http://schemas.microsoft.com/office/powerpoint/2010/main" val="315268333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5037</TotalTime>
  <Words>2112</Words>
  <Application>Microsoft Macintosh PowerPoint</Application>
  <PresentationFormat>On-screen Show (16:10)</PresentationFormat>
  <Paragraphs>192</Paragraphs>
  <Slides>34</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 Black</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Breaking Bad News  v How to break the news v Role of primary care physician v Examples how to break news v Role play / Video  Reference:  </dc:title>
  <dc:creator>Me</dc:creator>
  <cp:lastModifiedBy>Microsoft Office User</cp:lastModifiedBy>
  <cp:revision>40</cp:revision>
  <dcterms:created xsi:type="dcterms:W3CDTF">2017-03-08T16:48:07Z</dcterms:created>
  <dcterms:modified xsi:type="dcterms:W3CDTF">2017-05-09T13:02:25Z</dcterms:modified>
</cp:coreProperties>
</file>