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19" r:id="rId3"/>
    <p:sldId id="382" r:id="rId4"/>
    <p:sldId id="340" r:id="rId5"/>
    <p:sldId id="352" r:id="rId6"/>
    <p:sldId id="370" r:id="rId7"/>
    <p:sldId id="342" r:id="rId8"/>
    <p:sldId id="416" r:id="rId9"/>
    <p:sldId id="417" r:id="rId10"/>
    <p:sldId id="418" r:id="rId11"/>
    <p:sldId id="419" r:id="rId12"/>
    <p:sldId id="420" r:id="rId13"/>
    <p:sldId id="421" r:id="rId14"/>
    <p:sldId id="422" r:id="rId15"/>
    <p:sldId id="423" r:id="rId16"/>
    <p:sldId id="424" r:id="rId17"/>
    <p:sldId id="425" r:id="rId18"/>
    <p:sldId id="426" r:id="rId19"/>
    <p:sldId id="386" r:id="rId20"/>
    <p:sldId id="428" r:id="rId21"/>
    <p:sldId id="429" r:id="rId22"/>
    <p:sldId id="430" r:id="rId23"/>
    <p:sldId id="431" r:id="rId24"/>
    <p:sldId id="432" r:id="rId25"/>
    <p:sldId id="433" r:id="rId26"/>
    <p:sldId id="434" r:id="rId27"/>
    <p:sldId id="435" r:id="rId28"/>
    <p:sldId id="436" r:id="rId29"/>
    <p:sldId id="437" r:id="rId30"/>
    <p:sldId id="438" r:id="rId31"/>
    <p:sldId id="439"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413" r:id="rId57"/>
    <p:sldId id="414" r:id="rId58"/>
    <p:sldId id="415" r:id="rId59"/>
    <p:sldId id="322" r:id="rId60"/>
    <p:sldId id="321" r:id="rId61"/>
    <p:sldId id="320" r:id="rId62"/>
    <p:sldId id="323" r:id="rId63"/>
    <p:sldId id="324" r:id="rId64"/>
    <p:sldId id="387" r:id="rId65"/>
    <p:sldId id="388" r:id="rId66"/>
    <p:sldId id="440" r:id="rId67"/>
    <p:sldId id="325" r:id="rId68"/>
    <p:sldId id="326" r:id="rId69"/>
    <p:sldId id="327" r:id="rId70"/>
    <p:sldId id="369" r:id="rId71"/>
    <p:sldId id="38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06C"/>
    <a:srgbClr val="27A4BA"/>
    <a:srgbClr val="E5E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57" autoAdjust="0"/>
  </p:normalViewPr>
  <p:slideViewPr>
    <p:cSldViewPr>
      <p:cViewPr varScale="1">
        <p:scale>
          <a:sx n="47" d="100"/>
          <a:sy n="47" d="100"/>
        </p:scale>
        <p:origin x="-11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D7DA6-1555-4CFC-BAE7-526C9FE203B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ar-SA"/>
        </a:p>
      </dgm:t>
    </dgm:pt>
    <dgm:pt modelId="{2E5ABE13-E3BD-49AD-90F9-53BABDD73320}">
      <dgm:prSet phldrT="[نص]"/>
      <dgm:spPr>
        <a:solidFill>
          <a:srgbClr val="FFFF99"/>
        </a:solidFill>
      </dgm:spPr>
      <dgm:t>
        <a:bodyPr/>
        <a:lstStyle/>
        <a:p>
          <a:pPr rtl="1"/>
          <a:r>
            <a:rPr lang="en-US" b="1" dirty="0" smtClean="0">
              <a:solidFill>
                <a:schemeClr val="tx1"/>
              </a:solidFill>
            </a:rPr>
            <a:t>Low risk</a:t>
          </a:r>
          <a:endParaRPr lang="ar-SA" b="1" dirty="0">
            <a:solidFill>
              <a:schemeClr val="tx1"/>
            </a:solidFill>
          </a:endParaRPr>
        </a:p>
      </dgm:t>
    </dgm:pt>
    <dgm:pt modelId="{3EFA04CF-48A3-4767-B66F-A4A21AC1395A}" type="parTrans" cxnId="{76BDC8BC-1667-4CAD-90F8-47BB63CF3E73}">
      <dgm:prSet/>
      <dgm:spPr/>
      <dgm:t>
        <a:bodyPr/>
        <a:lstStyle/>
        <a:p>
          <a:pPr rtl="1"/>
          <a:endParaRPr lang="ar-SA"/>
        </a:p>
      </dgm:t>
    </dgm:pt>
    <dgm:pt modelId="{1F855203-53FF-4CB1-BD07-B019AC1A7F13}" type="sibTrans" cxnId="{76BDC8BC-1667-4CAD-90F8-47BB63CF3E73}">
      <dgm:prSet/>
      <dgm:spPr/>
      <dgm:t>
        <a:bodyPr/>
        <a:lstStyle/>
        <a:p>
          <a:pPr rtl="1"/>
          <a:endParaRPr lang="ar-SA"/>
        </a:p>
      </dgm:t>
    </dgm:pt>
    <dgm:pt modelId="{D44A5E1F-FC9A-4B22-BD42-F169BABA1551}">
      <dgm:prSet phldrT="[نص]" custT="1"/>
      <dgm:spPr/>
      <dgm:t>
        <a:bodyPr/>
        <a:lstStyle/>
        <a:p>
          <a:pPr algn="l" rtl="1"/>
          <a:r>
            <a:rPr lang="en-US" sz="2000" dirty="0" smtClean="0"/>
            <a:t>support and treatment options.</a:t>
          </a:r>
          <a:endParaRPr lang="ar-SA" sz="2000" dirty="0"/>
        </a:p>
      </dgm:t>
    </dgm:pt>
    <dgm:pt modelId="{B2639D6B-5B68-49EF-9E6E-40600673AD62}" type="parTrans" cxnId="{2E5BD9D8-07E3-4ECA-BD90-03C77CFFBBB5}">
      <dgm:prSet/>
      <dgm:spPr/>
      <dgm:t>
        <a:bodyPr/>
        <a:lstStyle/>
        <a:p>
          <a:pPr rtl="1"/>
          <a:endParaRPr lang="ar-SA"/>
        </a:p>
      </dgm:t>
    </dgm:pt>
    <dgm:pt modelId="{14FBC86F-B910-4535-A9BF-9BD3F61D5C7B}" type="sibTrans" cxnId="{2E5BD9D8-07E3-4ECA-BD90-03C77CFFBBB5}">
      <dgm:prSet/>
      <dgm:spPr/>
      <dgm:t>
        <a:bodyPr/>
        <a:lstStyle/>
        <a:p>
          <a:pPr rtl="1"/>
          <a:endParaRPr lang="ar-SA"/>
        </a:p>
      </dgm:t>
    </dgm:pt>
    <dgm:pt modelId="{424E2350-00EE-46BF-9837-0DC0AA703F4C}">
      <dgm:prSet phldrT="[نص]"/>
      <dgm:spPr>
        <a:solidFill>
          <a:schemeClr val="accent6">
            <a:lumMod val="75000"/>
          </a:schemeClr>
        </a:solidFill>
      </dgm:spPr>
      <dgm:t>
        <a:bodyPr/>
        <a:lstStyle/>
        <a:p>
          <a:pPr rtl="1"/>
          <a:r>
            <a:rPr lang="en-US" dirty="0" smtClean="0"/>
            <a:t>Medium risk</a:t>
          </a:r>
          <a:endParaRPr lang="ar-SA" dirty="0"/>
        </a:p>
      </dgm:t>
    </dgm:pt>
    <dgm:pt modelId="{284FE3F6-1E38-4EEF-80FC-05C05E8C4087}" type="parTrans" cxnId="{F8CA5BF2-9D31-4415-BF91-89D5D37F32A6}">
      <dgm:prSet/>
      <dgm:spPr/>
      <dgm:t>
        <a:bodyPr/>
        <a:lstStyle/>
        <a:p>
          <a:pPr rtl="1"/>
          <a:endParaRPr lang="ar-SA"/>
        </a:p>
      </dgm:t>
    </dgm:pt>
    <dgm:pt modelId="{C0B585D2-89FA-486C-B2BD-C6A9BEE82D0C}" type="sibTrans" cxnId="{F8CA5BF2-9D31-4415-BF91-89D5D37F32A6}">
      <dgm:prSet/>
      <dgm:spPr/>
      <dgm:t>
        <a:bodyPr/>
        <a:lstStyle/>
        <a:p>
          <a:pPr rtl="1"/>
          <a:endParaRPr lang="ar-SA"/>
        </a:p>
      </dgm:t>
    </dgm:pt>
    <dgm:pt modelId="{441DF9D8-3E41-44A8-9022-998BEC6B55A7}">
      <dgm:prSet phldrT="[نص]" custT="1"/>
      <dgm:spPr/>
      <dgm:t>
        <a:bodyPr/>
        <a:lstStyle/>
        <a:p>
          <a:pPr rtl="1"/>
          <a:r>
            <a:rPr lang="en-US" sz="1800" dirty="0" err="1" smtClean="0"/>
            <a:t>Organise</a:t>
          </a:r>
          <a:r>
            <a:rPr lang="en-US" sz="1800" dirty="0" smtClean="0"/>
            <a:t> reassessment </a:t>
          </a:r>
          <a:r>
            <a:rPr lang="en-US" sz="2000" dirty="0" smtClean="0"/>
            <a:t>within</a:t>
          </a:r>
          <a:r>
            <a:rPr lang="en-US" sz="1800" dirty="0" smtClean="0"/>
            <a:t> 1 week</a:t>
          </a:r>
          <a:endParaRPr lang="ar-SA" sz="1800" dirty="0"/>
        </a:p>
      </dgm:t>
    </dgm:pt>
    <dgm:pt modelId="{1985F5E4-AB3C-412B-AD4D-008E0E23CE33}" type="parTrans" cxnId="{B19CB6B5-2306-40B7-99BC-8CC49BE0CF71}">
      <dgm:prSet/>
      <dgm:spPr/>
      <dgm:t>
        <a:bodyPr/>
        <a:lstStyle/>
        <a:p>
          <a:pPr rtl="1"/>
          <a:endParaRPr lang="ar-SA"/>
        </a:p>
      </dgm:t>
    </dgm:pt>
    <dgm:pt modelId="{D7D5D1E8-4243-4BBC-9D12-CD388F75E207}" type="sibTrans" cxnId="{B19CB6B5-2306-40B7-99BC-8CC49BE0CF71}">
      <dgm:prSet/>
      <dgm:spPr/>
      <dgm:t>
        <a:bodyPr/>
        <a:lstStyle/>
        <a:p>
          <a:pPr rtl="1"/>
          <a:endParaRPr lang="ar-SA"/>
        </a:p>
      </dgm:t>
    </dgm:pt>
    <dgm:pt modelId="{3E6E42D5-DED6-4C5D-9A7C-965BDCFD97D1}">
      <dgm:prSet phldrT="[نص]"/>
      <dgm:spPr>
        <a:solidFill>
          <a:srgbClr val="FF0000"/>
        </a:solidFill>
      </dgm:spPr>
      <dgm:t>
        <a:bodyPr/>
        <a:lstStyle/>
        <a:p>
          <a:pPr rtl="1"/>
          <a:r>
            <a:rPr lang="en-US" dirty="0" smtClean="0"/>
            <a:t>High risk</a:t>
          </a:r>
          <a:endParaRPr lang="ar-SA" dirty="0"/>
        </a:p>
      </dgm:t>
    </dgm:pt>
    <dgm:pt modelId="{ACAA301C-FECD-4D3E-95FA-C68AAD1338CB}" type="parTrans" cxnId="{70757234-562D-4A2D-BD70-DF4E663F93FE}">
      <dgm:prSet/>
      <dgm:spPr/>
      <dgm:t>
        <a:bodyPr/>
        <a:lstStyle/>
        <a:p>
          <a:pPr rtl="1"/>
          <a:endParaRPr lang="ar-SA"/>
        </a:p>
      </dgm:t>
    </dgm:pt>
    <dgm:pt modelId="{3E4F5530-F48F-4CF1-B4D8-CC716420189D}" type="sibTrans" cxnId="{70757234-562D-4A2D-BD70-DF4E663F93FE}">
      <dgm:prSet/>
      <dgm:spPr/>
      <dgm:t>
        <a:bodyPr/>
        <a:lstStyle/>
        <a:p>
          <a:pPr rtl="1"/>
          <a:endParaRPr lang="ar-SA"/>
        </a:p>
      </dgm:t>
    </dgm:pt>
    <dgm:pt modelId="{04DC2979-AFED-4CAF-BCFF-6223D66E65AA}">
      <dgm:prSet phldrT="[نص]" custT="1"/>
      <dgm:spPr/>
      <dgm:t>
        <a:bodyPr/>
        <a:lstStyle/>
        <a:p>
          <a:pPr rtl="1"/>
          <a:r>
            <a:rPr lang="en-US" sz="2400" dirty="0" smtClean="0"/>
            <a:t>Ensure that the person is safe</a:t>
          </a:r>
          <a:endParaRPr lang="ar-SA" sz="2400" dirty="0"/>
        </a:p>
      </dgm:t>
    </dgm:pt>
    <dgm:pt modelId="{094AD39A-5C2E-4002-BE43-EA3875683BC9}" type="parTrans" cxnId="{4BD67E0D-D0E0-41A0-B656-46EB795C6C9B}">
      <dgm:prSet/>
      <dgm:spPr/>
      <dgm:t>
        <a:bodyPr/>
        <a:lstStyle/>
        <a:p>
          <a:pPr rtl="1"/>
          <a:endParaRPr lang="ar-SA"/>
        </a:p>
      </dgm:t>
    </dgm:pt>
    <dgm:pt modelId="{BE5587F4-12B3-4150-A51D-04BF2C2F23EC}" type="sibTrans" cxnId="{4BD67E0D-D0E0-41A0-B656-46EB795C6C9B}">
      <dgm:prSet/>
      <dgm:spPr/>
      <dgm:t>
        <a:bodyPr/>
        <a:lstStyle/>
        <a:p>
          <a:pPr rtl="1"/>
          <a:endParaRPr lang="ar-SA"/>
        </a:p>
      </dgm:t>
    </dgm:pt>
    <dgm:pt modelId="{EAA86E31-467B-4E7B-B109-D3B85A124F02}">
      <dgm:prSet phldrT="[نص]"/>
      <dgm:spPr/>
      <dgm:t>
        <a:bodyPr/>
        <a:lstStyle/>
        <a:p>
          <a:pPr algn="l" rtl="1"/>
          <a:r>
            <a:rPr lang="en-US" dirty="0" smtClean="0"/>
            <a:t>reassessment within 24 hours and monitor</a:t>
          </a:r>
          <a:endParaRPr lang="ar-SA" dirty="0" smtClean="0"/>
        </a:p>
      </dgm:t>
    </dgm:pt>
    <dgm:pt modelId="{1960F494-C3F2-42A1-9231-11F4EDD59C27}" type="parTrans" cxnId="{873C47AE-F3E6-4ADA-928E-33EE46E7252D}">
      <dgm:prSet/>
      <dgm:spPr/>
      <dgm:t>
        <a:bodyPr/>
        <a:lstStyle/>
        <a:p>
          <a:pPr rtl="1"/>
          <a:endParaRPr lang="ar-SA"/>
        </a:p>
      </dgm:t>
    </dgm:pt>
    <dgm:pt modelId="{D16037FA-67F9-4020-9109-C3FF450054D5}" type="sibTrans" cxnId="{873C47AE-F3E6-4ADA-928E-33EE46E7252D}">
      <dgm:prSet/>
      <dgm:spPr/>
      <dgm:t>
        <a:bodyPr/>
        <a:lstStyle/>
        <a:p>
          <a:pPr rtl="1"/>
          <a:endParaRPr lang="ar-SA"/>
        </a:p>
      </dgm:t>
    </dgm:pt>
    <dgm:pt modelId="{60F63116-3CEF-4B59-BC75-13A2E9AB66B7}">
      <dgm:prSet phldrT="[نص]" custT="1"/>
      <dgm:spPr/>
      <dgm:t>
        <a:bodyPr/>
        <a:lstStyle/>
        <a:p>
          <a:pPr algn="l" rtl="1"/>
          <a:r>
            <a:rPr lang="en-US" sz="2800" dirty="0" smtClean="0"/>
            <a:t>Develop a safety plan</a:t>
          </a:r>
          <a:endParaRPr lang="ar-SA" sz="2800" dirty="0"/>
        </a:p>
      </dgm:t>
    </dgm:pt>
    <dgm:pt modelId="{5CF192BB-E245-44D3-A830-93C77D9A64F4}" type="sibTrans" cxnId="{1761E83A-DC98-425F-AC4B-E1FAA76A3AE5}">
      <dgm:prSet/>
      <dgm:spPr/>
      <dgm:t>
        <a:bodyPr/>
        <a:lstStyle/>
        <a:p>
          <a:pPr rtl="1"/>
          <a:endParaRPr lang="ar-SA"/>
        </a:p>
      </dgm:t>
    </dgm:pt>
    <dgm:pt modelId="{D552CB8A-9290-4BCC-8906-C773FD1C9FBF}" type="parTrans" cxnId="{1761E83A-DC98-425F-AC4B-E1FAA76A3AE5}">
      <dgm:prSet/>
      <dgm:spPr/>
      <dgm:t>
        <a:bodyPr/>
        <a:lstStyle/>
        <a:p>
          <a:pPr rtl="1"/>
          <a:endParaRPr lang="ar-SA"/>
        </a:p>
      </dgm:t>
    </dgm:pt>
    <dgm:pt modelId="{A39767AF-5AD2-4CE6-B4F7-585C76A346CC}">
      <dgm:prSet phldrT="[نص]" custT="1"/>
      <dgm:spPr/>
      <dgm:t>
        <a:bodyPr/>
        <a:lstStyle/>
        <a:p>
          <a:pPr algn="l" rtl="1"/>
          <a:r>
            <a:rPr lang="en-US" sz="2400" dirty="0" smtClean="0"/>
            <a:t>follow-up consultation</a:t>
          </a:r>
          <a:endParaRPr lang="ar-SA" sz="2400" dirty="0"/>
        </a:p>
      </dgm:t>
    </dgm:pt>
    <dgm:pt modelId="{12F562F4-F7A0-4E28-BA9D-E450B09E947A}" type="sibTrans" cxnId="{B1A67B22-1982-4062-BA2B-16DF9ADC8080}">
      <dgm:prSet/>
      <dgm:spPr/>
      <dgm:t>
        <a:bodyPr/>
        <a:lstStyle/>
        <a:p>
          <a:pPr rtl="1"/>
          <a:endParaRPr lang="ar-SA"/>
        </a:p>
      </dgm:t>
    </dgm:pt>
    <dgm:pt modelId="{DA6B2943-AF4B-417F-BC78-6BCA39D4A1B2}" type="parTrans" cxnId="{B1A67B22-1982-4062-BA2B-16DF9ADC8080}">
      <dgm:prSet/>
      <dgm:spPr/>
      <dgm:t>
        <a:bodyPr/>
        <a:lstStyle/>
        <a:p>
          <a:pPr rtl="1"/>
          <a:endParaRPr lang="ar-SA"/>
        </a:p>
      </dgm:t>
    </dgm:pt>
    <dgm:pt modelId="{51F42E17-D1FE-4576-9EE6-572656791077}" type="pres">
      <dgm:prSet presAssocID="{BD1D7DA6-1555-4CFC-BAE7-526C9FE203B6}" presName="Name0" presStyleCnt="0">
        <dgm:presLayoutVars>
          <dgm:dir/>
          <dgm:animLvl val="lvl"/>
          <dgm:resizeHandles val="exact"/>
        </dgm:presLayoutVars>
      </dgm:prSet>
      <dgm:spPr/>
      <dgm:t>
        <a:bodyPr/>
        <a:lstStyle/>
        <a:p>
          <a:endParaRPr lang="en-US"/>
        </a:p>
      </dgm:t>
    </dgm:pt>
    <dgm:pt modelId="{8FC4BAEB-FF7E-4536-A136-F5A0F3CACD48}" type="pres">
      <dgm:prSet presAssocID="{3E6E42D5-DED6-4C5D-9A7C-965BDCFD97D1}" presName="boxAndChildren" presStyleCnt="0"/>
      <dgm:spPr/>
    </dgm:pt>
    <dgm:pt modelId="{EE32A2DE-32C3-4198-9731-C921ABFC16F1}" type="pres">
      <dgm:prSet presAssocID="{3E6E42D5-DED6-4C5D-9A7C-965BDCFD97D1}" presName="parentTextBox" presStyleLbl="node1" presStyleIdx="0" presStyleCnt="3"/>
      <dgm:spPr/>
      <dgm:t>
        <a:bodyPr/>
        <a:lstStyle/>
        <a:p>
          <a:pPr rtl="1"/>
          <a:endParaRPr lang="ar-SA"/>
        </a:p>
      </dgm:t>
    </dgm:pt>
    <dgm:pt modelId="{778CD1B4-6F5A-4FB0-85C5-FA563CBEF2CD}" type="pres">
      <dgm:prSet presAssocID="{3E6E42D5-DED6-4C5D-9A7C-965BDCFD97D1}" presName="entireBox" presStyleLbl="node1" presStyleIdx="0" presStyleCnt="3"/>
      <dgm:spPr/>
      <dgm:t>
        <a:bodyPr/>
        <a:lstStyle/>
        <a:p>
          <a:pPr rtl="1"/>
          <a:endParaRPr lang="ar-SA"/>
        </a:p>
      </dgm:t>
    </dgm:pt>
    <dgm:pt modelId="{EC4E52FA-E4A9-4903-A700-B46CEDCF5415}" type="pres">
      <dgm:prSet presAssocID="{3E6E42D5-DED6-4C5D-9A7C-965BDCFD97D1}" presName="descendantBox" presStyleCnt="0"/>
      <dgm:spPr/>
    </dgm:pt>
    <dgm:pt modelId="{FF9E87CD-EBC0-4469-99C3-504AC92A38E9}" type="pres">
      <dgm:prSet presAssocID="{04DC2979-AFED-4CAF-BCFF-6223D66E65AA}" presName="childTextBox" presStyleLbl="fgAccFollowNode1" presStyleIdx="0" presStyleCnt="6">
        <dgm:presLayoutVars>
          <dgm:bulletEnabled val="1"/>
        </dgm:presLayoutVars>
      </dgm:prSet>
      <dgm:spPr/>
      <dgm:t>
        <a:bodyPr/>
        <a:lstStyle/>
        <a:p>
          <a:pPr rtl="1"/>
          <a:endParaRPr lang="ar-SA"/>
        </a:p>
      </dgm:t>
    </dgm:pt>
    <dgm:pt modelId="{F03E549E-FF53-4C04-868D-69B170AFDA49}" type="pres">
      <dgm:prSet presAssocID="{EAA86E31-467B-4E7B-B109-D3B85A124F02}" presName="childTextBox" presStyleLbl="fgAccFollowNode1" presStyleIdx="1" presStyleCnt="6">
        <dgm:presLayoutVars>
          <dgm:bulletEnabled val="1"/>
        </dgm:presLayoutVars>
      </dgm:prSet>
      <dgm:spPr/>
      <dgm:t>
        <a:bodyPr/>
        <a:lstStyle/>
        <a:p>
          <a:pPr rtl="1"/>
          <a:endParaRPr lang="ar-SA"/>
        </a:p>
      </dgm:t>
    </dgm:pt>
    <dgm:pt modelId="{12CAA145-7BF8-44E6-8C77-4241AA44096C}" type="pres">
      <dgm:prSet presAssocID="{C0B585D2-89FA-486C-B2BD-C6A9BEE82D0C}" presName="sp" presStyleCnt="0"/>
      <dgm:spPr/>
    </dgm:pt>
    <dgm:pt modelId="{B143F27C-B38A-4C07-9760-195A1A4BF956}" type="pres">
      <dgm:prSet presAssocID="{424E2350-00EE-46BF-9837-0DC0AA703F4C}" presName="arrowAndChildren" presStyleCnt="0"/>
      <dgm:spPr/>
    </dgm:pt>
    <dgm:pt modelId="{E6D029A8-82BB-4F74-BBC0-63ADFB46535C}" type="pres">
      <dgm:prSet presAssocID="{424E2350-00EE-46BF-9837-0DC0AA703F4C}" presName="parentTextArrow" presStyleLbl="node1" presStyleIdx="0" presStyleCnt="3"/>
      <dgm:spPr/>
      <dgm:t>
        <a:bodyPr/>
        <a:lstStyle/>
        <a:p>
          <a:pPr rtl="1"/>
          <a:endParaRPr lang="ar-SA"/>
        </a:p>
      </dgm:t>
    </dgm:pt>
    <dgm:pt modelId="{50645C3D-B8D6-4AF8-97B1-16ECDAD77F86}" type="pres">
      <dgm:prSet presAssocID="{424E2350-00EE-46BF-9837-0DC0AA703F4C}" presName="arrow" presStyleLbl="node1" presStyleIdx="1" presStyleCnt="3"/>
      <dgm:spPr/>
      <dgm:t>
        <a:bodyPr/>
        <a:lstStyle/>
        <a:p>
          <a:pPr rtl="1"/>
          <a:endParaRPr lang="ar-SA"/>
        </a:p>
      </dgm:t>
    </dgm:pt>
    <dgm:pt modelId="{2D48C969-FD71-4759-BD38-DAB553AFA763}" type="pres">
      <dgm:prSet presAssocID="{424E2350-00EE-46BF-9837-0DC0AA703F4C}" presName="descendantArrow" presStyleCnt="0"/>
      <dgm:spPr/>
    </dgm:pt>
    <dgm:pt modelId="{6F6BB299-F5AA-4983-ACEF-30EB49EFC8EA}" type="pres">
      <dgm:prSet presAssocID="{441DF9D8-3E41-44A8-9022-998BEC6B55A7}" presName="childTextArrow" presStyleLbl="fgAccFollowNode1" presStyleIdx="2" presStyleCnt="6">
        <dgm:presLayoutVars>
          <dgm:bulletEnabled val="1"/>
        </dgm:presLayoutVars>
      </dgm:prSet>
      <dgm:spPr/>
      <dgm:t>
        <a:bodyPr/>
        <a:lstStyle/>
        <a:p>
          <a:pPr rtl="1"/>
          <a:endParaRPr lang="ar-SA"/>
        </a:p>
      </dgm:t>
    </dgm:pt>
    <dgm:pt modelId="{F8B3884C-8AA1-4B8C-8E80-61A320F91385}" type="pres">
      <dgm:prSet presAssocID="{60F63116-3CEF-4B59-BC75-13A2E9AB66B7}" presName="childTextArrow" presStyleLbl="fgAccFollowNode1" presStyleIdx="3" presStyleCnt="6">
        <dgm:presLayoutVars>
          <dgm:bulletEnabled val="1"/>
        </dgm:presLayoutVars>
      </dgm:prSet>
      <dgm:spPr/>
      <dgm:t>
        <a:bodyPr/>
        <a:lstStyle/>
        <a:p>
          <a:pPr rtl="1"/>
          <a:endParaRPr lang="ar-SA"/>
        </a:p>
      </dgm:t>
    </dgm:pt>
    <dgm:pt modelId="{9791BC3E-DF85-44B2-96A4-9350A1CFBC2C}" type="pres">
      <dgm:prSet presAssocID="{1F855203-53FF-4CB1-BD07-B019AC1A7F13}" presName="sp" presStyleCnt="0"/>
      <dgm:spPr/>
    </dgm:pt>
    <dgm:pt modelId="{7BF7A779-1211-4BD9-88E9-9727F7571912}" type="pres">
      <dgm:prSet presAssocID="{2E5ABE13-E3BD-49AD-90F9-53BABDD73320}" presName="arrowAndChildren" presStyleCnt="0"/>
      <dgm:spPr/>
    </dgm:pt>
    <dgm:pt modelId="{2FBA6979-575D-4E9F-B7B9-F93FA521CF48}" type="pres">
      <dgm:prSet presAssocID="{2E5ABE13-E3BD-49AD-90F9-53BABDD73320}" presName="parentTextArrow" presStyleLbl="node1" presStyleIdx="1" presStyleCnt="3"/>
      <dgm:spPr/>
      <dgm:t>
        <a:bodyPr/>
        <a:lstStyle/>
        <a:p>
          <a:pPr rtl="1"/>
          <a:endParaRPr lang="ar-SA"/>
        </a:p>
      </dgm:t>
    </dgm:pt>
    <dgm:pt modelId="{4BD4CB87-7B04-427B-A970-FBED7E42CED3}" type="pres">
      <dgm:prSet presAssocID="{2E5ABE13-E3BD-49AD-90F9-53BABDD73320}" presName="arrow" presStyleLbl="node1" presStyleIdx="2" presStyleCnt="3"/>
      <dgm:spPr/>
      <dgm:t>
        <a:bodyPr/>
        <a:lstStyle/>
        <a:p>
          <a:pPr rtl="1"/>
          <a:endParaRPr lang="ar-SA"/>
        </a:p>
      </dgm:t>
    </dgm:pt>
    <dgm:pt modelId="{2B0B9CDD-70F7-4C28-B652-4B410700281A}" type="pres">
      <dgm:prSet presAssocID="{2E5ABE13-E3BD-49AD-90F9-53BABDD73320}" presName="descendantArrow" presStyleCnt="0"/>
      <dgm:spPr/>
    </dgm:pt>
    <dgm:pt modelId="{1455B2EF-9A0C-4DE3-BCE6-B3EF30DFE0AF}" type="pres">
      <dgm:prSet presAssocID="{D44A5E1F-FC9A-4B22-BD42-F169BABA1551}" presName="childTextArrow" presStyleLbl="fgAccFollowNode1" presStyleIdx="4" presStyleCnt="6">
        <dgm:presLayoutVars>
          <dgm:bulletEnabled val="1"/>
        </dgm:presLayoutVars>
      </dgm:prSet>
      <dgm:spPr/>
      <dgm:t>
        <a:bodyPr/>
        <a:lstStyle/>
        <a:p>
          <a:pPr rtl="1"/>
          <a:endParaRPr lang="ar-SA"/>
        </a:p>
      </dgm:t>
    </dgm:pt>
    <dgm:pt modelId="{B1866E1D-E1D6-448A-942A-D6BA11A7FCCE}" type="pres">
      <dgm:prSet presAssocID="{A39767AF-5AD2-4CE6-B4F7-585C76A346CC}" presName="childTextArrow" presStyleLbl="fgAccFollowNode1" presStyleIdx="5" presStyleCnt="6">
        <dgm:presLayoutVars>
          <dgm:bulletEnabled val="1"/>
        </dgm:presLayoutVars>
      </dgm:prSet>
      <dgm:spPr/>
      <dgm:t>
        <a:bodyPr/>
        <a:lstStyle/>
        <a:p>
          <a:pPr rtl="1"/>
          <a:endParaRPr lang="ar-SA"/>
        </a:p>
      </dgm:t>
    </dgm:pt>
  </dgm:ptLst>
  <dgm:cxnLst>
    <dgm:cxn modelId="{9B581F04-4DC9-48FE-81A6-45BE4012C7F0}" type="presOf" srcId="{424E2350-00EE-46BF-9837-0DC0AA703F4C}" destId="{E6D029A8-82BB-4F74-BBC0-63ADFB46535C}" srcOrd="0" destOrd="0" presId="urn:microsoft.com/office/officeart/2005/8/layout/process4"/>
    <dgm:cxn modelId="{EEAFEE05-A88A-4B4D-81C1-1A065112FCA6}" type="presOf" srcId="{EAA86E31-467B-4E7B-B109-D3B85A124F02}" destId="{F03E549E-FF53-4C04-868D-69B170AFDA49}" srcOrd="0" destOrd="0" presId="urn:microsoft.com/office/officeart/2005/8/layout/process4"/>
    <dgm:cxn modelId="{F8CA5BF2-9D31-4415-BF91-89D5D37F32A6}" srcId="{BD1D7DA6-1555-4CFC-BAE7-526C9FE203B6}" destId="{424E2350-00EE-46BF-9837-0DC0AA703F4C}" srcOrd="1" destOrd="0" parTransId="{284FE3F6-1E38-4EEF-80FC-05C05E8C4087}" sibTransId="{C0B585D2-89FA-486C-B2BD-C6A9BEE82D0C}"/>
    <dgm:cxn modelId="{9AB301B3-E062-4F3B-81E8-5F6C9F77BFFD}" type="presOf" srcId="{60F63116-3CEF-4B59-BC75-13A2E9AB66B7}" destId="{F8B3884C-8AA1-4B8C-8E80-61A320F91385}" srcOrd="0" destOrd="0" presId="urn:microsoft.com/office/officeart/2005/8/layout/process4"/>
    <dgm:cxn modelId="{C0C312F0-4C3E-461A-B36E-021B4EE8F249}" type="presOf" srcId="{2E5ABE13-E3BD-49AD-90F9-53BABDD73320}" destId="{2FBA6979-575D-4E9F-B7B9-F93FA521CF48}" srcOrd="0" destOrd="0" presId="urn:microsoft.com/office/officeart/2005/8/layout/process4"/>
    <dgm:cxn modelId="{873C47AE-F3E6-4ADA-928E-33EE46E7252D}" srcId="{3E6E42D5-DED6-4C5D-9A7C-965BDCFD97D1}" destId="{EAA86E31-467B-4E7B-B109-D3B85A124F02}" srcOrd="1" destOrd="0" parTransId="{1960F494-C3F2-42A1-9231-11F4EDD59C27}" sibTransId="{D16037FA-67F9-4020-9109-C3FF450054D5}"/>
    <dgm:cxn modelId="{1761E83A-DC98-425F-AC4B-E1FAA76A3AE5}" srcId="{424E2350-00EE-46BF-9837-0DC0AA703F4C}" destId="{60F63116-3CEF-4B59-BC75-13A2E9AB66B7}" srcOrd="1" destOrd="0" parTransId="{D552CB8A-9290-4BCC-8906-C773FD1C9FBF}" sibTransId="{5CF192BB-E245-44D3-A830-93C77D9A64F4}"/>
    <dgm:cxn modelId="{BBBBA613-0A0F-4B76-B29B-95CCD6B9FF43}" type="presOf" srcId="{2E5ABE13-E3BD-49AD-90F9-53BABDD73320}" destId="{4BD4CB87-7B04-427B-A970-FBED7E42CED3}" srcOrd="1" destOrd="0" presId="urn:microsoft.com/office/officeart/2005/8/layout/process4"/>
    <dgm:cxn modelId="{B19CB6B5-2306-40B7-99BC-8CC49BE0CF71}" srcId="{424E2350-00EE-46BF-9837-0DC0AA703F4C}" destId="{441DF9D8-3E41-44A8-9022-998BEC6B55A7}" srcOrd="0" destOrd="0" parTransId="{1985F5E4-AB3C-412B-AD4D-008E0E23CE33}" sibTransId="{D7D5D1E8-4243-4BBC-9D12-CD388F75E207}"/>
    <dgm:cxn modelId="{4BD67E0D-D0E0-41A0-B656-46EB795C6C9B}" srcId="{3E6E42D5-DED6-4C5D-9A7C-965BDCFD97D1}" destId="{04DC2979-AFED-4CAF-BCFF-6223D66E65AA}" srcOrd="0" destOrd="0" parTransId="{094AD39A-5C2E-4002-BE43-EA3875683BC9}" sibTransId="{BE5587F4-12B3-4150-A51D-04BF2C2F23EC}"/>
    <dgm:cxn modelId="{FC454C98-01F1-4F65-9B71-EFBEFED364D0}" type="presOf" srcId="{3E6E42D5-DED6-4C5D-9A7C-965BDCFD97D1}" destId="{778CD1B4-6F5A-4FB0-85C5-FA563CBEF2CD}" srcOrd="1" destOrd="0" presId="urn:microsoft.com/office/officeart/2005/8/layout/process4"/>
    <dgm:cxn modelId="{B1A67B22-1982-4062-BA2B-16DF9ADC8080}" srcId="{2E5ABE13-E3BD-49AD-90F9-53BABDD73320}" destId="{A39767AF-5AD2-4CE6-B4F7-585C76A346CC}" srcOrd="1" destOrd="0" parTransId="{DA6B2943-AF4B-417F-BC78-6BCA39D4A1B2}" sibTransId="{12F562F4-F7A0-4E28-BA9D-E450B09E947A}"/>
    <dgm:cxn modelId="{01F5C4B2-B519-4996-82BA-1F9709A244BA}" type="presOf" srcId="{A39767AF-5AD2-4CE6-B4F7-585C76A346CC}" destId="{B1866E1D-E1D6-448A-942A-D6BA11A7FCCE}" srcOrd="0" destOrd="0" presId="urn:microsoft.com/office/officeart/2005/8/layout/process4"/>
    <dgm:cxn modelId="{76BDC8BC-1667-4CAD-90F8-47BB63CF3E73}" srcId="{BD1D7DA6-1555-4CFC-BAE7-526C9FE203B6}" destId="{2E5ABE13-E3BD-49AD-90F9-53BABDD73320}" srcOrd="0" destOrd="0" parTransId="{3EFA04CF-48A3-4767-B66F-A4A21AC1395A}" sibTransId="{1F855203-53FF-4CB1-BD07-B019AC1A7F13}"/>
    <dgm:cxn modelId="{4FBA402E-B48C-4EE8-92AB-28EC6DC8F22A}" type="presOf" srcId="{04DC2979-AFED-4CAF-BCFF-6223D66E65AA}" destId="{FF9E87CD-EBC0-4469-99C3-504AC92A38E9}" srcOrd="0" destOrd="0" presId="urn:microsoft.com/office/officeart/2005/8/layout/process4"/>
    <dgm:cxn modelId="{99B34475-331B-4A93-A2A4-4134296F0B4A}" type="presOf" srcId="{424E2350-00EE-46BF-9837-0DC0AA703F4C}" destId="{50645C3D-B8D6-4AF8-97B1-16ECDAD77F86}" srcOrd="1" destOrd="0" presId="urn:microsoft.com/office/officeart/2005/8/layout/process4"/>
    <dgm:cxn modelId="{D081DB9C-56C7-47AB-8BD6-E8A77C634C07}" type="presOf" srcId="{BD1D7DA6-1555-4CFC-BAE7-526C9FE203B6}" destId="{51F42E17-D1FE-4576-9EE6-572656791077}" srcOrd="0" destOrd="0" presId="urn:microsoft.com/office/officeart/2005/8/layout/process4"/>
    <dgm:cxn modelId="{2E5BD9D8-07E3-4ECA-BD90-03C77CFFBBB5}" srcId="{2E5ABE13-E3BD-49AD-90F9-53BABDD73320}" destId="{D44A5E1F-FC9A-4B22-BD42-F169BABA1551}" srcOrd="0" destOrd="0" parTransId="{B2639D6B-5B68-49EF-9E6E-40600673AD62}" sibTransId="{14FBC86F-B910-4535-A9BF-9BD3F61D5C7B}"/>
    <dgm:cxn modelId="{CB746ED6-6F7B-44C0-8533-5E349C5C4045}" type="presOf" srcId="{3E6E42D5-DED6-4C5D-9A7C-965BDCFD97D1}" destId="{EE32A2DE-32C3-4198-9731-C921ABFC16F1}" srcOrd="0" destOrd="0" presId="urn:microsoft.com/office/officeart/2005/8/layout/process4"/>
    <dgm:cxn modelId="{3C39EEFB-A0EE-4B8A-9F5F-1AE770406A29}" type="presOf" srcId="{D44A5E1F-FC9A-4B22-BD42-F169BABA1551}" destId="{1455B2EF-9A0C-4DE3-BCE6-B3EF30DFE0AF}" srcOrd="0" destOrd="0" presId="urn:microsoft.com/office/officeart/2005/8/layout/process4"/>
    <dgm:cxn modelId="{9801BC7B-C52E-4B40-870E-C9AF197577AB}" type="presOf" srcId="{441DF9D8-3E41-44A8-9022-998BEC6B55A7}" destId="{6F6BB299-F5AA-4983-ACEF-30EB49EFC8EA}" srcOrd="0" destOrd="0" presId="urn:microsoft.com/office/officeart/2005/8/layout/process4"/>
    <dgm:cxn modelId="{70757234-562D-4A2D-BD70-DF4E663F93FE}" srcId="{BD1D7DA6-1555-4CFC-BAE7-526C9FE203B6}" destId="{3E6E42D5-DED6-4C5D-9A7C-965BDCFD97D1}" srcOrd="2" destOrd="0" parTransId="{ACAA301C-FECD-4D3E-95FA-C68AAD1338CB}" sibTransId="{3E4F5530-F48F-4CF1-B4D8-CC716420189D}"/>
    <dgm:cxn modelId="{4C9B3DD8-ED74-4266-B186-CB81BBCEED2C}" type="presParOf" srcId="{51F42E17-D1FE-4576-9EE6-572656791077}" destId="{8FC4BAEB-FF7E-4536-A136-F5A0F3CACD48}" srcOrd="0" destOrd="0" presId="urn:microsoft.com/office/officeart/2005/8/layout/process4"/>
    <dgm:cxn modelId="{A3C44984-BE33-406B-BAC6-E683B5D09353}" type="presParOf" srcId="{8FC4BAEB-FF7E-4536-A136-F5A0F3CACD48}" destId="{EE32A2DE-32C3-4198-9731-C921ABFC16F1}" srcOrd="0" destOrd="0" presId="urn:microsoft.com/office/officeart/2005/8/layout/process4"/>
    <dgm:cxn modelId="{E318F349-C81B-440B-B08A-6DEE6B1E2DAE}" type="presParOf" srcId="{8FC4BAEB-FF7E-4536-A136-F5A0F3CACD48}" destId="{778CD1B4-6F5A-4FB0-85C5-FA563CBEF2CD}" srcOrd="1" destOrd="0" presId="urn:microsoft.com/office/officeart/2005/8/layout/process4"/>
    <dgm:cxn modelId="{104C20EB-FE7E-4F60-BE9D-406C419173CD}" type="presParOf" srcId="{8FC4BAEB-FF7E-4536-A136-F5A0F3CACD48}" destId="{EC4E52FA-E4A9-4903-A700-B46CEDCF5415}" srcOrd="2" destOrd="0" presId="urn:microsoft.com/office/officeart/2005/8/layout/process4"/>
    <dgm:cxn modelId="{97589F39-775C-41C0-A11F-C059015412D6}" type="presParOf" srcId="{EC4E52FA-E4A9-4903-A700-B46CEDCF5415}" destId="{FF9E87CD-EBC0-4469-99C3-504AC92A38E9}" srcOrd="0" destOrd="0" presId="urn:microsoft.com/office/officeart/2005/8/layout/process4"/>
    <dgm:cxn modelId="{17982EBC-3DB8-4929-A966-2A34283B14A4}" type="presParOf" srcId="{EC4E52FA-E4A9-4903-A700-B46CEDCF5415}" destId="{F03E549E-FF53-4C04-868D-69B170AFDA49}" srcOrd="1" destOrd="0" presId="urn:microsoft.com/office/officeart/2005/8/layout/process4"/>
    <dgm:cxn modelId="{EBFD86A3-B937-41E0-975A-5CFFD109228D}" type="presParOf" srcId="{51F42E17-D1FE-4576-9EE6-572656791077}" destId="{12CAA145-7BF8-44E6-8C77-4241AA44096C}" srcOrd="1" destOrd="0" presId="urn:microsoft.com/office/officeart/2005/8/layout/process4"/>
    <dgm:cxn modelId="{212ADB36-2BEA-4D1E-8178-705B603CA075}" type="presParOf" srcId="{51F42E17-D1FE-4576-9EE6-572656791077}" destId="{B143F27C-B38A-4C07-9760-195A1A4BF956}" srcOrd="2" destOrd="0" presId="urn:microsoft.com/office/officeart/2005/8/layout/process4"/>
    <dgm:cxn modelId="{9D6824B2-A75B-4CB1-929C-7BA85C7C293B}" type="presParOf" srcId="{B143F27C-B38A-4C07-9760-195A1A4BF956}" destId="{E6D029A8-82BB-4F74-BBC0-63ADFB46535C}" srcOrd="0" destOrd="0" presId="urn:microsoft.com/office/officeart/2005/8/layout/process4"/>
    <dgm:cxn modelId="{C3AE5EFB-538E-4C6A-A7E7-DE8D78887827}" type="presParOf" srcId="{B143F27C-B38A-4C07-9760-195A1A4BF956}" destId="{50645C3D-B8D6-4AF8-97B1-16ECDAD77F86}" srcOrd="1" destOrd="0" presId="urn:microsoft.com/office/officeart/2005/8/layout/process4"/>
    <dgm:cxn modelId="{351FD5C3-BB05-4260-9692-272429AE9019}" type="presParOf" srcId="{B143F27C-B38A-4C07-9760-195A1A4BF956}" destId="{2D48C969-FD71-4759-BD38-DAB553AFA763}" srcOrd="2" destOrd="0" presId="urn:microsoft.com/office/officeart/2005/8/layout/process4"/>
    <dgm:cxn modelId="{E6E33540-4F20-46B3-AA21-EEAD45C6910E}" type="presParOf" srcId="{2D48C969-FD71-4759-BD38-DAB553AFA763}" destId="{6F6BB299-F5AA-4983-ACEF-30EB49EFC8EA}" srcOrd="0" destOrd="0" presId="urn:microsoft.com/office/officeart/2005/8/layout/process4"/>
    <dgm:cxn modelId="{2697EA64-7831-473C-9138-5778A3F36B6B}" type="presParOf" srcId="{2D48C969-FD71-4759-BD38-DAB553AFA763}" destId="{F8B3884C-8AA1-4B8C-8E80-61A320F91385}" srcOrd="1" destOrd="0" presId="urn:microsoft.com/office/officeart/2005/8/layout/process4"/>
    <dgm:cxn modelId="{02978704-06E3-4DD1-844B-8852820A0316}" type="presParOf" srcId="{51F42E17-D1FE-4576-9EE6-572656791077}" destId="{9791BC3E-DF85-44B2-96A4-9350A1CFBC2C}" srcOrd="3" destOrd="0" presId="urn:microsoft.com/office/officeart/2005/8/layout/process4"/>
    <dgm:cxn modelId="{F482CC18-A985-492E-B03B-AB39A751DBC4}" type="presParOf" srcId="{51F42E17-D1FE-4576-9EE6-572656791077}" destId="{7BF7A779-1211-4BD9-88E9-9727F7571912}" srcOrd="4" destOrd="0" presId="urn:microsoft.com/office/officeart/2005/8/layout/process4"/>
    <dgm:cxn modelId="{B64AC677-7632-4599-9061-E12A4EE3AB83}" type="presParOf" srcId="{7BF7A779-1211-4BD9-88E9-9727F7571912}" destId="{2FBA6979-575D-4E9F-B7B9-F93FA521CF48}" srcOrd="0" destOrd="0" presId="urn:microsoft.com/office/officeart/2005/8/layout/process4"/>
    <dgm:cxn modelId="{49800089-11D2-41DE-996D-75DE84BBDF8E}" type="presParOf" srcId="{7BF7A779-1211-4BD9-88E9-9727F7571912}" destId="{4BD4CB87-7B04-427B-A970-FBED7E42CED3}" srcOrd="1" destOrd="0" presId="urn:microsoft.com/office/officeart/2005/8/layout/process4"/>
    <dgm:cxn modelId="{B9B733B3-A556-44EC-8056-DDD9379566AC}" type="presParOf" srcId="{7BF7A779-1211-4BD9-88E9-9727F7571912}" destId="{2B0B9CDD-70F7-4C28-B652-4B410700281A}" srcOrd="2" destOrd="0" presId="urn:microsoft.com/office/officeart/2005/8/layout/process4"/>
    <dgm:cxn modelId="{5D70361C-8856-414E-8340-5A48BECCAE25}" type="presParOf" srcId="{2B0B9CDD-70F7-4C28-B652-4B410700281A}" destId="{1455B2EF-9A0C-4DE3-BCE6-B3EF30DFE0AF}" srcOrd="0" destOrd="0" presId="urn:microsoft.com/office/officeart/2005/8/layout/process4"/>
    <dgm:cxn modelId="{3093CB42-C116-4CDC-9B49-B98CD8934C89}" type="presParOf" srcId="{2B0B9CDD-70F7-4C28-B652-4B410700281A}" destId="{B1866E1D-E1D6-448A-942A-D6BA11A7FCCE}"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ED509-0A49-4DBA-AF89-9D1F3E9AD3C8}" type="datetimeFigureOut">
              <a:rPr lang="en-US" smtClean="0"/>
              <a:t>4/10/2017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0CE1B-03F8-4816-B52F-F80315E1AF2F}" type="slidenum">
              <a:rPr lang="en-US" smtClean="0"/>
              <a:t>‹#›</a:t>
            </a:fld>
            <a:endParaRPr lang="en-US"/>
          </a:p>
        </p:txBody>
      </p:sp>
    </p:spTree>
    <p:extLst>
      <p:ext uri="{BB962C8B-B14F-4D97-AF65-F5344CB8AC3E}">
        <p14:creationId xmlns:p14="http://schemas.microsoft.com/office/powerpoint/2010/main" val="224316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Anxiet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Correct!</a:t>
            </a:r>
          </a:p>
          <a:p>
            <a:r>
              <a:rPr lang="en-US" sz="1200" b="0" i="0" kern="1200" dirty="0" smtClean="0">
                <a:solidFill>
                  <a:schemeClr val="tx1"/>
                </a:solidFill>
                <a:effectLst/>
                <a:latin typeface="+mn-lt"/>
                <a:ea typeface="+mn-ea"/>
                <a:cs typeface="+mn-cs"/>
              </a:rPr>
              <a:t>Compulsions : Repetitive or ritualized behaviour patterns that an individual feels driven to perform in order to prevent some negative outcome happening.</a:t>
            </a:r>
            <a:endParaRPr lang="en-US" dirty="0"/>
          </a:p>
        </p:txBody>
      </p:sp>
      <p:sp>
        <p:nvSpPr>
          <p:cNvPr id="4" name="Slide Number Placeholder 3"/>
          <p:cNvSpPr>
            <a:spLocks noGrp="1"/>
          </p:cNvSpPr>
          <p:nvPr>
            <p:ph type="sldNum" sz="quarter" idx="10"/>
          </p:nvPr>
        </p:nvSpPr>
        <p:spPr/>
        <p:txBody>
          <a:bodyPr/>
          <a:lstStyle/>
          <a:p>
            <a:fld id="{6230CE1B-03F8-4816-B52F-F80315E1AF2F}" type="slidenum">
              <a:rPr lang="en-US" smtClean="0"/>
              <a:t>5</a:t>
            </a:fld>
            <a:endParaRPr lang="en-US"/>
          </a:p>
        </p:txBody>
      </p:sp>
    </p:spTree>
    <p:extLst>
      <p:ext uri="{BB962C8B-B14F-4D97-AF65-F5344CB8AC3E}">
        <p14:creationId xmlns:p14="http://schemas.microsoft.com/office/powerpoint/2010/main" val="2715656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1655A4"/>
              </a:buClr>
              <a:buNone/>
            </a:pPr>
            <a:r>
              <a:rPr lang="en-US" dirty="0" smtClean="0"/>
              <a:t>In Saudi Arabia</a:t>
            </a:r>
          </a:p>
          <a:p>
            <a:pPr>
              <a:buClr>
                <a:srgbClr val="1655A4"/>
              </a:buClr>
              <a:buFont typeface="Wingdings" panose="05000000000000000000" pitchFamily="2" charset="2"/>
              <a:buChar char="v"/>
            </a:pPr>
            <a:r>
              <a:rPr lang="en-US" dirty="0" smtClean="0"/>
              <a:t> A study was performed in Saudi Arabia </a:t>
            </a:r>
            <a:r>
              <a:rPr lang="en-US" b="1" dirty="0" smtClean="0"/>
              <a:t>2002</a:t>
            </a:r>
            <a:r>
              <a:rPr lang="en-US" dirty="0" smtClean="0"/>
              <a:t>, out of </a:t>
            </a:r>
            <a:r>
              <a:rPr lang="en-US" b="1" dirty="0" smtClean="0"/>
              <a:t>431</a:t>
            </a:r>
            <a:r>
              <a:rPr lang="en-US" dirty="0" smtClean="0"/>
              <a:t> primary care patients shows clinically significant prevalence rates of somatization</a:t>
            </a:r>
            <a:r>
              <a:rPr lang="en-US" b="1" dirty="0" smtClean="0">
                <a:solidFill>
                  <a:srgbClr val="CB374B"/>
                </a:solidFill>
              </a:rPr>
              <a:t> (19.3 %)</a:t>
            </a:r>
            <a:r>
              <a:rPr lang="en-US" dirty="0" smtClean="0">
                <a:solidFill>
                  <a:srgbClr val="CB374B"/>
                </a:solidFill>
              </a:rPr>
              <a:t> .</a:t>
            </a:r>
          </a:p>
          <a:p>
            <a:pPr>
              <a:buClr>
                <a:srgbClr val="1655A4"/>
              </a:buClr>
              <a:buFont typeface="Wingdings" panose="05000000000000000000" pitchFamily="2" charset="2"/>
              <a:buChar char="v"/>
            </a:pPr>
            <a:r>
              <a:rPr lang="en-US" dirty="0" smtClean="0"/>
              <a:t>A study was performed in </a:t>
            </a:r>
            <a:r>
              <a:rPr lang="en-US" dirty="0" err="1" smtClean="0"/>
              <a:t>Asir</a:t>
            </a:r>
            <a:r>
              <a:rPr lang="en-US" dirty="0" smtClean="0"/>
              <a:t> region </a:t>
            </a:r>
            <a:r>
              <a:rPr lang="en-US" b="1" dirty="0" smtClean="0"/>
              <a:t>2008</a:t>
            </a:r>
            <a:r>
              <a:rPr lang="en-US" dirty="0" smtClean="0"/>
              <a:t>, of the </a:t>
            </a:r>
            <a:r>
              <a:rPr lang="en-US" b="1" dirty="0" smtClean="0"/>
              <a:t>227</a:t>
            </a:r>
            <a:r>
              <a:rPr lang="en-US" dirty="0" smtClean="0"/>
              <a:t> patients who were approached, </a:t>
            </a:r>
            <a:r>
              <a:rPr lang="en-US" b="1" dirty="0" smtClean="0">
                <a:solidFill>
                  <a:srgbClr val="C00000"/>
                </a:solidFill>
              </a:rPr>
              <a:t>(N=37, 16%) </a:t>
            </a:r>
            <a:r>
              <a:rPr lang="en-US" dirty="0" smtClean="0"/>
              <a:t>shows Somatic Symptoms.</a:t>
            </a:r>
          </a:p>
          <a:p>
            <a:pPr>
              <a:buClr>
                <a:srgbClr val="1655A4"/>
              </a:buClr>
              <a:buFont typeface="Wingdings" panose="05000000000000000000" pitchFamily="2" charset="2"/>
              <a:buChar char="v"/>
            </a:pPr>
            <a:r>
              <a:rPr lang="en-US" dirty="0" smtClean="0"/>
              <a:t> High prevalence rates reported </a:t>
            </a:r>
            <a:r>
              <a:rPr lang="en-US" b="1" dirty="0" smtClean="0">
                <a:solidFill>
                  <a:srgbClr val="C00000"/>
                </a:solidFill>
              </a:rPr>
              <a:t>(60.8%)</a:t>
            </a:r>
            <a:r>
              <a:rPr lang="en-US" dirty="0" smtClean="0"/>
              <a:t> among </a:t>
            </a:r>
            <a:r>
              <a:rPr lang="en-US" b="1" dirty="0" smtClean="0"/>
              <a:t>400</a:t>
            </a:r>
            <a:r>
              <a:rPr lang="en-US" dirty="0" smtClean="0"/>
              <a:t> adults attending the primary health care centers in </a:t>
            </a:r>
            <a:r>
              <a:rPr lang="en-US" dirty="0" err="1" smtClean="0"/>
              <a:t>Abha</a:t>
            </a:r>
            <a:r>
              <a:rPr lang="en-US" dirty="0" smtClean="0"/>
              <a:t> City </a:t>
            </a:r>
            <a:r>
              <a:rPr lang="en-US" b="1" dirty="0" smtClean="0"/>
              <a:t>2014</a:t>
            </a:r>
            <a:r>
              <a:rPr lang="en-US" dirty="0" smtClean="0"/>
              <a:t>. High prevalence of somatization was reported among patients in the age group 51-60 years. This finding is higher than what have been reported in a very large international study conducted by the WHO  that found somatization in </a:t>
            </a:r>
            <a:r>
              <a:rPr lang="en-US" b="1" dirty="0" smtClean="0">
                <a:solidFill>
                  <a:srgbClr val="1655A4"/>
                </a:solidFill>
              </a:rPr>
              <a:t>20%</a:t>
            </a:r>
            <a:r>
              <a:rPr lang="en-US" dirty="0" smtClean="0">
                <a:solidFill>
                  <a:srgbClr val="1655A4"/>
                </a:solidFill>
              </a:rPr>
              <a:t> </a:t>
            </a:r>
            <a:r>
              <a:rPr lang="en-US" dirty="0" smtClean="0"/>
              <a:t>of primary care attenders.</a:t>
            </a:r>
          </a:p>
          <a:p>
            <a:endParaRPr lang="en-US" dirty="0"/>
          </a:p>
        </p:txBody>
      </p:sp>
      <p:sp>
        <p:nvSpPr>
          <p:cNvPr id="4" name="Slide Number Placeholder 3"/>
          <p:cNvSpPr>
            <a:spLocks noGrp="1"/>
          </p:cNvSpPr>
          <p:nvPr>
            <p:ph type="sldNum" sz="quarter" idx="10"/>
          </p:nvPr>
        </p:nvSpPr>
        <p:spPr/>
        <p:txBody>
          <a:bodyPr/>
          <a:lstStyle/>
          <a:p>
            <a:fld id="{6230CE1B-03F8-4816-B52F-F80315E1AF2F}" type="slidenum">
              <a:rPr lang="en-US" smtClean="0"/>
              <a:t>61</a:t>
            </a:fld>
            <a:endParaRPr lang="en-US"/>
          </a:p>
        </p:txBody>
      </p:sp>
    </p:spTree>
    <p:extLst>
      <p:ext uri="{BB962C8B-B14F-4D97-AF65-F5344CB8AC3E}">
        <p14:creationId xmlns:p14="http://schemas.microsoft.com/office/powerpoint/2010/main" val="71853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0000"/>
                </a:solidFill>
              </a:rPr>
              <a:t>It is important to remember that the patient with somatization, as with all patients, remains at risk for developing new and potentially serious medical conditions.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solidFill>
                <a:srgbClr val="FF0000"/>
              </a:solidFill>
            </a:endParaRPr>
          </a:p>
          <a:p>
            <a:pPr>
              <a:buClr>
                <a:srgbClr val="1655A4"/>
              </a:buClr>
              <a:buFont typeface="Arial" panose="020B0604020202020204" pitchFamily="34" charset="0"/>
              <a:buChar char="•"/>
            </a:pPr>
            <a:r>
              <a:rPr lang="en-US" b="1" dirty="0" smtClean="0"/>
              <a:t> Cognitive behavioral therapy</a:t>
            </a:r>
          </a:p>
          <a:p>
            <a:r>
              <a:rPr lang="en-US" dirty="0" smtClean="0"/>
              <a:t>Cognitive and behavioral therapies can be used individually or in combination as a program of interventions known as cognitive behavioral therapy or CBT. CBT often includes education, relaxation exercises, coping skills training, stress management, or assertiveness training.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solidFill>
                <a:srgbClr val="FF0000"/>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30CE1B-03F8-4816-B52F-F80315E1AF2F}" type="slidenum">
              <a:rPr lang="en-US" smtClean="0"/>
              <a:t>67</a:t>
            </a:fld>
            <a:endParaRPr lang="en-US"/>
          </a:p>
        </p:txBody>
      </p:sp>
    </p:spTree>
    <p:extLst>
      <p:ext uri="{BB962C8B-B14F-4D97-AF65-F5344CB8AC3E}">
        <p14:creationId xmlns:p14="http://schemas.microsoft.com/office/powerpoint/2010/main" val="33609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0CE1B-03F8-4816-B52F-F80315E1AF2F}" type="slidenum">
              <a:rPr lang="en-US" smtClean="0"/>
              <a:t>69</a:t>
            </a:fld>
            <a:endParaRPr lang="en-US"/>
          </a:p>
        </p:txBody>
      </p:sp>
    </p:spTree>
    <p:extLst>
      <p:ext uri="{BB962C8B-B14F-4D97-AF65-F5344CB8AC3E}">
        <p14:creationId xmlns:p14="http://schemas.microsoft.com/office/powerpoint/2010/main" val="51930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generalized anxiety disorder</a:t>
            </a:r>
            <a:endParaRPr lang="en-US" dirty="0"/>
          </a:p>
        </p:txBody>
      </p:sp>
      <p:sp>
        <p:nvSpPr>
          <p:cNvPr id="4" name="Slide Number Placeholder 3"/>
          <p:cNvSpPr>
            <a:spLocks noGrp="1"/>
          </p:cNvSpPr>
          <p:nvPr>
            <p:ph type="sldNum" sz="quarter" idx="10"/>
          </p:nvPr>
        </p:nvSpPr>
        <p:spPr/>
        <p:txBody>
          <a:bodyPr/>
          <a:lstStyle/>
          <a:p>
            <a:fld id="{6230CE1B-03F8-4816-B52F-F80315E1AF2F}" type="slidenum">
              <a:rPr lang="en-US" smtClean="0"/>
              <a:t>19</a:t>
            </a:fld>
            <a:endParaRPr lang="en-US"/>
          </a:p>
        </p:txBody>
      </p:sp>
    </p:spTree>
    <p:extLst>
      <p:ext uri="{BB962C8B-B14F-4D97-AF65-F5344CB8AC3E}">
        <p14:creationId xmlns:p14="http://schemas.microsoft.com/office/powerpoint/2010/main" val="318707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Difference</a:t>
            </a:r>
            <a:r>
              <a:rPr lang="en-US" baseline="0" dirty="0" smtClean="0"/>
              <a:t> between phobia and fear </a:t>
            </a:r>
            <a:endParaRPr lang="en-GB" dirty="0"/>
          </a:p>
        </p:txBody>
      </p:sp>
      <p:sp>
        <p:nvSpPr>
          <p:cNvPr id="4" name="عنصر نائب لرقم الشريحة 3"/>
          <p:cNvSpPr>
            <a:spLocks noGrp="1"/>
          </p:cNvSpPr>
          <p:nvPr>
            <p:ph type="sldNum" sz="quarter" idx="10"/>
          </p:nvPr>
        </p:nvSpPr>
        <p:spPr/>
        <p:txBody>
          <a:bodyPr/>
          <a:lstStyle/>
          <a:p>
            <a:fld id="{9590AE9C-46BC-4177-8F14-3B56A022AF21}" type="slidenum">
              <a:rPr lang="en-GB" smtClean="0"/>
              <a:pPr/>
              <a:t>21</a:t>
            </a:fld>
            <a:endParaRPr lang="en-GB"/>
          </a:p>
        </p:txBody>
      </p:sp>
    </p:spTree>
    <p:extLst>
      <p:ext uri="{BB962C8B-B14F-4D97-AF65-F5344CB8AC3E}">
        <p14:creationId xmlns:p14="http://schemas.microsoft.com/office/powerpoint/2010/main" val="69575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social anxiety disorder known</a:t>
            </a:r>
            <a:r>
              <a:rPr lang="en-GB" baseline="0" dirty="0" smtClean="0"/>
              <a:t> as </a:t>
            </a:r>
            <a:r>
              <a:rPr lang="en-GB" dirty="0" smtClean="0"/>
              <a:t>social phobias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Saudi Arabia no statistics </a:t>
            </a:r>
            <a:endParaRPr lang="en-GB" dirty="0" smtClean="0"/>
          </a:p>
        </p:txBody>
      </p:sp>
      <p:sp>
        <p:nvSpPr>
          <p:cNvPr id="4" name="عنصر نائب لرقم الشريحة 3"/>
          <p:cNvSpPr>
            <a:spLocks noGrp="1"/>
          </p:cNvSpPr>
          <p:nvPr>
            <p:ph type="sldNum" sz="quarter" idx="10"/>
          </p:nvPr>
        </p:nvSpPr>
        <p:spPr/>
        <p:txBody>
          <a:bodyPr/>
          <a:lstStyle/>
          <a:p>
            <a:fld id="{9590AE9C-46BC-4177-8F14-3B56A022AF21}" type="slidenum">
              <a:rPr lang="en-GB" smtClean="0"/>
              <a:pPr/>
              <a:t>23</a:t>
            </a:fld>
            <a:endParaRPr lang="en-GB"/>
          </a:p>
        </p:txBody>
      </p:sp>
    </p:spTree>
    <p:extLst>
      <p:ext uri="{BB962C8B-B14F-4D97-AF65-F5344CB8AC3E}">
        <p14:creationId xmlns:p14="http://schemas.microsoft.com/office/powerpoint/2010/main" val="164211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treatments for the two subtypes are quite different</a:t>
            </a:r>
          </a:p>
          <a:p>
            <a:endParaRPr lang="en-GB" dirty="0"/>
          </a:p>
        </p:txBody>
      </p:sp>
      <p:sp>
        <p:nvSpPr>
          <p:cNvPr id="4" name="عنصر نائب لرقم الشريحة 3"/>
          <p:cNvSpPr>
            <a:spLocks noGrp="1"/>
          </p:cNvSpPr>
          <p:nvPr>
            <p:ph type="sldNum" sz="quarter" idx="10"/>
          </p:nvPr>
        </p:nvSpPr>
        <p:spPr/>
        <p:txBody>
          <a:bodyPr/>
          <a:lstStyle/>
          <a:p>
            <a:fld id="{9590AE9C-46BC-4177-8F14-3B56A022AF21}" type="slidenum">
              <a:rPr lang="en-GB" smtClean="0"/>
              <a:pPr/>
              <a:t>26</a:t>
            </a:fld>
            <a:endParaRPr lang="en-GB"/>
          </a:p>
        </p:txBody>
      </p:sp>
    </p:spTree>
    <p:extLst>
      <p:ext uri="{BB962C8B-B14F-4D97-AF65-F5344CB8AC3E}">
        <p14:creationId xmlns:p14="http://schemas.microsoft.com/office/powerpoint/2010/main" val="365298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9590AE9C-46BC-4177-8F14-3B56A022AF21}" type="slidenum">
              <a:rPr lang="en-GB" smtClean="0"/>
              <a:pPr/>
              <a:t>29</a:t>
            </a:fld>
            <a:endParaRPr lang="en-GB"/>
          </a:p>
        </p:txBody>
      </p:sp>
    </p:spTree>
    <p:extLst>
      <p:ext uri="{BB962C8B-B14F-4D97-AF65-F5344CB8AC3E}">
        <p14:creationId xmlns:p14="http://schemas.microsoft.com/office/powerpoint/2010/main" val="74460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It involves the exposure of the patient to the feared object or context without any danger, in order to overcome their </a:t>
            </a:r>
            <a:r>
              <a:rPr lang="en-GB" sz="1200" b="0" i="0" u="none" strike="noStrike" kern="1200" dirty="0" smtClean="0">
                <a:solidFill>
                  <a:schemeClr val="tx1"/>
                </a:solidFill>
                <a:latin typeface="+mn-lt"/>
                <a:ea typeface="+mn-ea"/>
                <a:cs typeface="+mn-cs"/>
                <a:hlinkClick r:id="rId3" tooltip="Anxiety"/>
              </a:rPr>
              <a:t>anxiety</a:t>
            </a:r>
            <a:r>
              <a:rPr lang="en-GB" sz="1200" b="0" i="0" kern="1200" dirty="0" smtClean="0">
                <a:solidFill>
                  <a:schemeClr val="tx1"/>
                </a:solidFill>
                <a:latin typeface="+mn-lt"/>
                <a:ea typeface="+mn-ea"/>
                <a:cs typeface="+mn-cs"/>
              </a:rPr>
              <a:t> and/or distress</a:t>
            </a:r>
            <a:endParaRPr lang="en-GB" dirty="0"/>
          </a:p>
        </p:txBody>
      </p:sp>
      <p:sp>
        <p:nvSpPr>
          <p:cNvPr id="4" name="عنصر نائب لرقم الشريحة 3"/>
          <p:cNvSpPr>
            <a:spLocks noGrp="1"/>
          </p:cNvSpPr>
          <p:nvPr>
            <p:ph type="sldNum" sz="quarter" idx="10"/>
          </p:nvPr>
        </p:nvSpPr>
        <p:spPr/>
        <p:txBody>
          <a:bodyPr/>
          <a:lstStyle/>
          <a:p>
            <a:fld id="{9590AE9C-46BC-4177-8F14-3B56A022AF21}" type="slidenum">
              <a:rPr lang="en-GB" smtClean="0"/>
              <a:pPr/>
              <a:t>30</a:t>
            </a:fld>
            <a:endParaRPr lang="en-GB"/>
          </a:p>
        </p:txBody>
      </p:sp>
    </p:spTree>
    <p:extLst>
      <p:ext uri="{BB962C8B-B14F-4D97-AF65-F5344CB8AC3E}">
        <p14:creationId xmlns:p14="http://schemas.microsoft.com/office/powerpoint/2010/main" val="390197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Open spaces</a:t>
            </a:r>
            <a:r>
              <a:rPr lang="en-US" baseline="0" dirty="0" smtClean="0"/>
              <a:t> like in parking</a:t>
            </a:r>
          </a:p>
          <a:p>
            <a:r>
              <a:rPr lang="en-US" baseline="0" dirty="0" smtClean="0"/>
              <a:t>Closed spaces like shops </a:t>
            </a:r>
          </a:p>
          <a:p>
            <a:r>
              <a:rPr lang="en-US" baseline="0" dirty="0" smtClean="0"/>
              <a:t>Mental disorders like OCD or specific phobia</a:t>
            </a:r>
            <a:endParaRPr lang="en-GB" dirty="0"/>
          </a:p>
        </p:txBody>
      </p:sp>
      <p:sp>
        <p:nvSpPr>
          <p:cNvPr id="4" name="عنصر نائب لرقم الشريحة 3"/>
          <p:cNvSpPr>
            <a:spLocks noGrp="1"/>
          </p:cNvSpPr>
          <p:nvPr>
            <p:ph type="sldNum" sz="quarter" idx="10"/>
          </p:nvPr>
        </p:nvSpPr>
        <p:spPr/>
        <p:txBody>
          <a:bodyPr/>
          <a:lstStyle/>
          <a:p>
            <a:fld id="{6230CE1B-03F8-4816-B52F-F80315E1AF2F}" type="slidenum">
              <a:rPr lang="en-US" smtClean="0"/>
              <a:pPr/>
              <a:t>31</a:t>
            </a:fld>
            <a:endParaRPr lang="en-US"/>
          </a:p>
        </p:txBody>
      </p:sp>
    </p:spTree>
    <p:extLst>
      <p:ext uri="{BB962C8B-B14F-4D97-AF65-F5344CB8AC3E}">
        <p14:creationId xmlns:p14="http://schemas.microsoft.com/office/powerpoint/2010/main" val="232824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Selective serotonin reuptake inhibitors (SSRI).  Selective serotonin – Norepinephrine Reuptake Inhibitors(SNRIs) e.g. </a:t>
            </a:r>
            <a:r>
              <a:rPr lang="en-US" dirty="0" err="1" smtClean="0"/>
              <a:t>venlafaxine,duloxetine</a:t>
            </a:r>
            <a:r>
              <a:rPr lang="en-US" dirty="0" smtClean="0"/>
              <a:t>.  Or Monoamine oxidase inhibitors (MAOI). Avoid combining with SSRI or tricyclic antidepressants.</a:t>
            </a:r>
            <a:endParaRPr lang="ar-SA" dirty="0"/>
          </a:p>
        </p:txBody>
      </p:sp>
      <p:sp>
        <p:nvSpPr>
          <p:cNvPr id="4" name="عنصر نائب لرقم الشريحة 3"/>
          <p:cNvSpPr>
            <a:spLocks noGrp="1"/>
          </p:cNvSpPr>
          <p:nvPr>
            <p:ph type="sldNum" sz="quarter" idx="10"/>
          </p:nvPr>
        </p:nvSpPr>
        <p:spPr/>
        <p:txBody>
          <a:bodyPr/>
          <a:lstStyle/>
          <a:p>
            <a:fld id="{6F88E9D4-863A-4ED9-9BFF-DF9F51C396A0}" type="slidenum">
              <a:rPr lang="ar-SA" smtClean="0"/>
              <a:t>54</a:t>
            </a:fld>
            <a:endParaRPr lang="ar-SA"/>
          </a:p>
        </p:txBody>
      </p:sp>
    </p:spTree>
    <p:extLst>
      <p:ext uri="{BB962C8B-B14F-4D97-AF65-F5344CB8AC3E}">
        <p14:creationId xmlns:p14="http://schemas.microsoft.com/office/powerpoint/2010/main" val="1640642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DF0848-5D90-413F-AF44-FB3CF63FE7C6}"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245C-19A7-4512-947C-7250671C5DB6}" type="slidenum">
              <a:rPr lang="en-US" smtClean="0"/>
              <a:t>‹#›</a:t>
            </a:fld>
            <a:endParaRPr lang="en-US"/>
          </a:p>
        </p:txBody>
      </p:sp>
    </p:spTree>
    <p:extLst>
      <p:ext uri="{BB962C8B-B14F-4D97-AF65-F5344CB8AC3E}">
        <p14:creationId xmlns:p14="http://schemas.microsoft.com/office/powerpoint/2010/main" val="122179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F0848-5D90-413F-AF44-FB3CF63FE7C6}"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245C-19A7-4512-947C-7250671C5DB6}" type="slidenum">
              <a:rPr lang="en-US" smtClean="0"/>
              <a:t>‹#›</a:t>
            </a:fld>
            <a:endParaRPr lang="en-US"/>
          </a:p>
        </p:txBody>
      </p:sp>
    </p:spTree>
    <p:extLst>
      <p:ext uri="{BB962C8B-B14F-4D97-AF65-F5344CB8AC3E}">
        <p14:creationId xmlns:p14="http://schemas.microsoft.com/office/powerpoint/2010/main" val="251213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F0848-5D90-413F-AF44-FB3CF63FE7C6}"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245C-19A7-4512-947C-7250671C5DB6}" type="slidenum">
              <a:rPr lang="en-US" smtClean="0"/>
              <a:t>‹#›</a:t>
            </a:fld>
            <a:endParaRPr lang="en-US"/>
          </a:p>
        </p:txBody>
      </p:sp>
    </p:spTree>
    <p:extLst>
      <p:ext uri="{BB962C8B-B14F-4D97-AF65-F5344CB8AC3E}">
        <p14:creationId xmlns:p14="http://schemas.microsoft.com/office/powerpoint/2010/main" val="344802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F0848-5D90-413F-AF44-FB3CF63FE7C6}"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245C-19A7-4512-947C-7250671C5DB6}" type="slidenum">
              <a:rPr lang="en-US" smtClean="0"/>
              <a:t>‹#›</a:t>
            </a:fld>
            <a:endParaRPr lang="en-US"/>
          </a:p>
        </p:txBody>
      </p:sp>
    </p:spTree>
    <p:extLst>
      <p:ext uri="{BB962C8B-B14F-4D97-AF65-F5344CB8AC3E}">
        <p14:creationId xmlns:p14="http://schemas.microsoft.com/office/powerpoint/2010/main" val="86659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F0848-5D90-413F-AF44-FB3CF63FE7C6}"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245C-19A7-4512-947C-7250671C5DB6}" type="slidenum">
              <a:rPr lang="en-US" smtClean="0"/>
              <a:t>‹#›</a:t>
            </a:fld>
            <a:endParaRPr lang="en-US"/>
          </a:p>
        </p:txBody>
      </p:sp>
    </p:spTree>
    <p:extLst>
      <p:ext uri="{BB962C8B-B14F-4D97-AF65-F5344CB8AC3E}">
        <p14:creationId xmlns:p14="http://schemas.microsoft.com/office/powerpoint/2010/main" val="216503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DF0848-5D90-413F-AF44-FB3CF63FE7C6}"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9245C-19A7-4512-947C-7250671C5DB6}" type="slidenum">
              <a:rPr lang="en-US" smtClean="0"/>
              <a:t>‹#›</a:t>
            </a:fld>
            <a:endParaRPr lang="en-US"/>
          </a:p>
        </p:txBody>
      </p:sp>
    </p:spTree>
    <p:extLst>
      <p:ext uri="{BB962C8B-B14F-4D97-AF65-F5344CB8AC3E}">
        <p14:creationId xmlns:p14="http://schemas.microsoft.com/office/powerpoint/2010/main" val="169112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DF0848-5D90-413F-AF44-FB3CF63FE7C6}"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19245C-19A7-4512-947C-7250671C5DB6}" type="slidenum">
              <a:rPr lang="en-US" smtClean="0"/>
              <a:t>‹#›</a:t>
            </a:fld>
            <a:endParaRPr lang="en-US"/>
          </a:p>
        </p:txBody>
      </p:sp>
    </p:spTree>
    <p:extLst>
      <p:ext uri="{BB962C8B-B14F-4D97-AF65-F5344CB8AC3E}">
        <p14:creationId xmlns:p14="http://schemas.microsoft.com/office/powerpoint/2010/main" val="212126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DF0848-5D90-413F-AF44-FB3CF63FE7C6}"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9245C-19A7-4512-947C-7250671C5DB6}" type="slidenum">
              <a:rPr lang="en-US" smtClean="0"/>
              <a:t>‹#›</a:t>
            </a:fld>
            <a:endParaRPr lang="en-US"/>
          </a:p>
        </p:txBody>
      </p:sp>
    </p:spTree>
    <p:extLst>
      <p:ext uri="{BB962C8B-B14F-4D97-AF65-F5344CB8AC3E}">
        <p14:creationId xmlns:p14="http://schemas.microsoft.com/office/powerpoint/2010/main" val="352765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F0848-5D90-413F-AF44-FB3CF63FE7C6}"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19245C-19A7-4512-947C-7250671C5DB6}" type="slidenum">
              <a:rPr lang="en-US" smtClean="0"/>
              <a:t>‹#›</a:t>
            </a:fld>
            <a:endParaRPr lang="en-US"/>
          </a:p>
        </p:txBody>
      </p:sp>
    </p:spTree>
    <p:extLst>
      <p:ext uri="{BB962C8B-B14F-4D97-AF65-F5344CB8AC3E}">
        <p14:creationId xmlns:p14="http://schemas.microsoft.com/office/powerpoint/2010/main" val="168801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F0848-5D90-413F-AF44-FB3CF63FE7C6}"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9245C-19A7-4512-947C-7250671C5DB6}" type="slidenum">
              <a:rPr lang="en-US" smtClean="0"/>
              <a:t>‹#›</a:t>
            </a:fld>
            <a:endParaRPr lang="en-US"/>
          </a:p>
        </p:txBody>
      </p:sp>
    </p:spTree>
    <p:extLst>
      <p:ext uri="{BB962C8B-B14F-4D97-AF65-F5344CB8AC3E}">
        <p14:creationId xmlns:p14="http://schemas.microsoft.com/office/powerpoint/2010/main" val="373556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F0848-5D90-413F-AF44-FB3CF63FE7C6}"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9245C-19A7-4512-947C-7250671C5DB6}" type="slidenum">
              <a:rPr lang="en-US" smtClean="0"/>
              <a:t>‹#›</a:t>
            </a:fld>
            <a:endParaRPr lang="en-US"/>
          </a:p>
        </p:txBody>
      </p:sp>
    </p:spTree>
    <p:extLst>
      <p:ext uri="{BB962C8B-B14F-4D97-AF65-F5344CB8AC3E}">
        <p14:creationId xmlns:p14="http://schemas.microsoft.com/office/powerpoint/2010/main" val="373314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2D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F0848-5D90-413F-AF44-FB3CF63FE7C6}" type="datetimeFigureOut">
              <a:rPr lang="en-US" smtClean="0"/>
              <a:t>4/10/2017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9245C-19A7-4512-947C-7250671C5DB6}" type="slidenum">
              <a:rPr lang="en-US" smtClean="0"/>
              <a:t>‹#›</a:t>
            </a:fld>
            <a:endParaRPr lang="en-US"/>
          </a:p>
        </p:txBody>
      </p:sp>
    </p:spTree>
    <p:extLst>
      <p:ext uri="{BB962C8B-B14F-4D97-AF65-F5344CB8AC3E}">
        <p14:creationId xmlns:p14="http://schemas.microsoft.com/office/powerpoint/2010/main" val="15067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pKq4zzpya7k" TargetMode="Externa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bCI68IfY0D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jpg"/><Relationship Id="rId4" Type="http://schemas.microsoft.com/office/2007/relationships/hdphoto" Target="../media/hdphoto2.wdp"/><Relationship Id="rId9" Type="http://schemas.openxmlformats.org/officeDocument/2006/relationships/image" Target="../media/image34.pn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tmp"/><Relationship Id="rId1" Type="http://schemas.openxmlformats.org/officeDocument/2006/relationships/slideLayout" Target="../slideLayouts/slideLayout2.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5.jpg"/><Relationship Id="rId1" Type="http://schemas.openxmlformats.org/officeDocument/2006/relationships/slideLayout" Target="../slideLayouts/slideLayout2.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bmcpsychiatry.biomedcentral.com/articles/10.1186/1471-244X-14-190" TargetMode="External"/><Relationship Id="rId2" Type="http://schemas.openxmlformats.org/officeDocument/2006/relationships/hyperlink" Target="http://emedicine.medscape.com/article/288016-overview" TargetMode="External"/><Relationship Id="rId1" Type="http://schemas.openxmlformats.org/officeDocument/2006/relationships/slideLayout" Target="../slideLayouts/slideLayout2.xml"/><Relationship Id="rId6" Type="http://schemas.openxmlformats.org/officeDocument/2006/relationships/hyperlink" Target="https://youtu.be/I8Jofzx_8p4" TargetMode="External"/><Relationship Id="rId5" Type="http://schemas.openxmlformats.org/officeDocument/2006/relationships/hyperlink" Target="http://ksumsc.com/download_center/2nd/1-%20CNS%20block/Female/Pharmacology/10-%20Drugs%20used%20in%20Depression-new%20groups.pdf" TargetMode="External"/><Relationship Id="rId4" Type="http://schemas.openxmlformats.org/officeDocument/2006/relationships/hyperlink" Target="http://ksumsc.com/download_center/2nd/1-%20CNS%20block/Female/Psychiatry/1-%20DEPRESSIVE%20DISORDERS.pdf"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981200"/>
            <a:ext cx="3124200" cy="3124200"/>
          </a:xfrm>
          <a:prstGeom prst="rect">
            <a:avLst/>
          </a:prstGeom>
          <a:solidFill>
            <a:srgbClr val="E5E2D1"/>
          </a:solidFill>
        </p:spPr>
      </p:pic>
      <p:cxnSp>
        <p:nvCxnSpPr>
          <p:cNvPr id="6" name="Straight Connector 5"/>
          <p:cNvCxnSpPr/>
          <p:nvPr/>
        </p:nvCxnSpPr>
        <p:spPr>
          <a:xfrm>
            <a:off x="0" y="5123597"/>
            <a:ext cx="8686800" cy="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23446" y="5380672"/>
            <a:ext cx="4267200" cy="1477328"/>
          </a:xfrm>
          <a:prstGeom prst="rect">
            <a:avLst/>
          </a:prstGeom>
          <a:noFill/>
        </p:spPr>
        <p:txBody>
          <a:bodyPr wrap="square" rtlCol="0">
            <a:spAutoFit/>
          </a:bodyPr>
          <a:lstStyle/>
          <a:p>
            <a:r>
              <a:rPr lang="en-US" b="1" dirty="0">
                <a:solidFill>
                  <a:schemeClr val="accent2">
                    <a:lumMod val="75000"/>
                  </a:schemeClr>
                </a:solidFill>
              </a:rPr>
              <a:t>Arwa Al-Naseeb</a:t>
            </a:r>
          </a:p>
          <a:p>
            <a:r>
              <a:rPr lang="en-US" b="1" dirty="0">
                <a:solidFill>
                  <a:schemeClr val="accent2">
                    <a:lumMod val="75000"/>
                  </a:schemeClr>
                </a:solidFill>
              </a:rPr>
              <a:t>Nada Dawood</a:t>
            </a:r>
            <a:endParaRPr lang="en-GB" b="1" dirty="0">
              <a:solidFill>
                <a:schemeClr val="accent2">
                  <a:lumMod val="75000"/>
                </a:schemeClr>
              </a:solidFill>
            </a:endParaRPr>
          </a:p>
          <a:p>
            <a:r>
              <a:rPr lang="en-US" b="1" dirty="0" err="1">
                <a:solidFill>
                  <a:schemeClr val="accent2">
                    <a:lumMod val="75000"/>
                  </a:schemeClr>
                </a:solidFill>
              </a:rPr>
              <a:t>Hajar</a:t>
            </a:r>
            <a:r>
              <a:rPr lang="en-US" b="1" dirty="0">
                <a:solidFill>
                  <a:schemeClr val="accent2">
                    <a:lumMod val="75000"/>
                  </a:schemeClr>
                </a:solidFill>
              </a:rPr>
              <a:t> Al-</a:t>
            </a:r>
            <a:r>
              <a:rPr lang="en-US" b="1" dirty="0" err="1">
                <a:solidFill>
                  <a:schemeClr val="accent2">
                    <a:lumMod val="75000"/>
                  </a:schemeClr>
                </a:solidFill>
              </a:rPr>
              <a:t>Otaibi</a:t>
            </a:r>
            <a:endParaRPr lang="en-US" b="1" dirty="0">
              <a:solidFill>
                <a:schemeClr val="accent2">
                  <a:lumMod val="75000"/>
                </a:schemeClr>
              </a:solidFill>
            </a:endParaRPr>
          </a:p>
          <a:p>
            <a:r>
              <a:rPr lang="en-US" b="1" dirty="0" smtClean="0">
                <a:solidFill>
                  <a:schemeClr val="accent2">
                    <a:lumMod val="75000"/>
                  </a:schemeClr>
                </a:solidFill>
              </a:rPr>
              <a:t>Mariam</a:t>
            </a:r>
            <a:r>
              <a:rPr lang="en-US" dirty="0" smtClean="0">
                <a:solidFill>
                  <a:schemeClr val="tx1">
                    <a:tint val="75000"/>
                  </a:schemeClr>
                </a:solidFill>
              </a:rPr>
              <a:t> </a:t>
            </a:r>
            <a:r>
              <a:rPr lang="en-US" b="1" dirty="0" smtClean="0">
                <a:solidFill>
                  <a:schemeClr val="accent2">
                    <a:lumMod val="75000"/>
                  </a:schemeClr>
                </a:solidFill>
              </a:rPr>
              <a:t>Bawazir</a:t>
            </a:r>
          </a:p>
          <a:p>
            <a:r>
              <a:rPr lang="en-US" b="1" dirty="0" err="1" smtClean="0">
                <a:solidFill>
                  <a:schemeClr val="accent2">
                    <a:lumMod val="75000"/>
                  </a:schemeClr>
                </a:solidFill>
              </a:rPr>
              <a:t>Afnan</a:t>
            </a:r>
            <a:r>
              <a:rPr lang="en-US" b="1" dirty="0" smtClean="0">
                <a:solidFill>
                  <a:schemeClr val="accent2">
                    <a:lumMod val="75000"/>
                  </a:schemeClr>
                </a:solidFill>
              </a:rPr>
              <a:t> Al-Shenaifi</a:t>
            </a:r>
          </a:p>
        </p:txBody>
      </p:sp>
      <p:sp>
        <p:nvSpPr>
          <p:cNvPr id="2" name="Title 1"/>
          <p:cNvSpPr>
            <a:spLocks noGrp="1"/>
          </p:cNvSpPr>
          <p:nvPr>
            <p:ph type="ctrTitle"/>
          </p:nvPr>
        </p:nvSpPr>
        <p:spPr>
          <a:xfrm>
            <a:off x="76200" y="3535339"/>
            <a:ext cx="6934200" cy="1470025"/>
          </a:xfrm>
        </p:spPr>
        <p:txBody>
          <a:bodyPr/>
          <a:lstStyle/>
          <a:p>
            <a:r>
              <a:rPr lang="en-US" b="1" dirty="0">
                <a:solidFill>
                  <a:srgbClr val="27A4BA"/>
                </a:solidFill>
              </a:rPr>
              <a:t>Common Psychiatric Problems in Primary Care</a:t>
            </a:r>
            <a:endParaRPr lang="en-US" dirty="0">
              <a:solidFill>
                <a:srgbClr val="27A4BA"/>
              </a:solidFill>
            </a:endParaRPr>
          </a:p>
        </p:txBody>
      </p:sp>
    </p:spTree>
    <p:extLst>
      <p:ext uri="{BB962C8B-B14F-4D97-AF65-F5344CB8AC3E}">
        <p14:creationId xmlns:p14="http://schemas.microsoft.com/office/powerpoint/2010/main" val="1367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4" algn="ctr" rtl="0">
              <a:spcBef>
                <a:spcPct val="0"/>
              </a:spcBef>
            </a:pPr>
            <a:r>
              <a:rPr lang="en-US" sz="4400" b="1" kern="1200" dirty="0">
                <a:solidFill>
                  <a:srgbClr val="27A4BA"/>
                </a:solidFill>
                <a:latin typeface="+mj-lt"/>
                <a:ea typeface="+mj-ea"/>
                <a:cs typeface="+mj-cs"/>
              </a:rPr>
              <a:t>Anxiety disorders </a:t>
            </a:r>
            <a:endParaRPr lang="ar-SA" sz="4400" b="1" kern="1200" dirty="0">
              <a:solidFill>
                <a:srgbClr val="27A4BA"/>
              </a:solidFill>
              <a:latin typeface="+mj-lt"/>
              <a:ea typeface="+mj-ea"/>
              <a:cs typeface="+mj-cs"/>
            </a:endParaRPr>
          </a:p>
        </p:txBody>
      </p:sp>
      <p:sp>
        <p:nvSpPr>
          <p:cNvPr id="3" name="عنصر نائب للمحتوى 2"/>
          <p:cNvSpPr>
            <a:spLocks noGrp="1"/>
          </p:cNvSpPr>
          <p:nvPr>
            <p:ph sz="half" idx="1"/>
          </p:nvPr>
        </p:nvSpPr>
        <p:spPr>
          <a:xfrm>
            <a:off x="539552" y="1772816"/>
            <a:ext cx="8291264" cy="3629000"/>
          </a:xfrm>
        </p:spPr>
        <p:txBody>
          <a:bodyPr>
            <a:normAutofit/>
          </a:bodyPr>
          <a:lstStyle/>
          <a:p>
            <a:pPr algn="l" rtl="0"/>
            <a:r>
              <a:rPr lang="en-US" sz="2000" dirty="0" smtClean="0"/>
              <a:t>Anxiety is a normal human physiological response that helps us respond to potential threats or dangers. We cannot get by without it. </a:t>
            </a:r>
          </a:p>
          <a:p>
            <a:pPr algn="l" rtl="0"/>
            <a:r>
              <a:rPr lang="en-US" sz="2000" dirty="0" smtClean="0"/>
              <a:t>With an increase in anxiety, our performance should increase accordingly (e.g. preparing for exams).</a:t>
            </a:r>
          </a:p>
          <a:p>
            <a:pPr algn="l" rtl="0"/>
            <a:r>
              <a:rPr lang="en-US" sz="2000" dirty="0"/>
              <a:t>Anxiety becomes a problem when the stressor </a:t>
            </a:r>
            <a:r>
              <a:rPr lang="en-US" sz="2000" dirty="0" smtClean="0"/>
              <a:t>overwhelms </a:t>
            </a:r>
            <a:r>
              <a:rPr lang="en-US" sz="2000" dirty="0"/>
              <a:t>us, resulting in poor performance, or if </a:t>
            </a:r>
            <a:r>
              <a:rPr lang="en-US" sz="2000" dirty="0" smtClean="0"/>
              <a:t>the </a:t>
            </a:r>
            <a:r>
              <a:rPr lang="en-US" sz="2000" dirty="0"/>
              <a:t>unwanted consequences of the anxiety response </a:t>
            </a:r>
            <a:r>
              <a:rPr lang="en-US" sz="2000" dirty="0" smtClean="0"/>
              <a:t>give </a:t>
            </a:r>
            <a:r>
              <a:rPr lang="en-US" sz="2000" dirty="0"/>
              <a:t>us undesirable physiological </a:t>
            </a:r>
            <a:r>
              <a:rPr lang="en-US" sz="2000" dirty="0" smtClean="0"/>
              <a:t>consequences</a:t>
            </a:r>
          </a:p>
          <a:p>
            <a:pPr algn="l" rtl="0"/>
            <a:r>
              <a:rPr lang="en-US" sz="2000" dirty="0"/>
              <a:t>The stressor causes limbic activation, which in turn </a:t>
            </a:r>
            <a:r>
              <a:rPr lang="en-US" sz="2000" dirty="0" smtClean="0"/>
              <a:t>leads </a:t>
            </a:r>
            <a:r>
              <a:rPr lang="en-US" sz="2000" dirty="0"/>
              <a:t>to autonomic and </a:t>
            </a:r>
            <a:r>
              <a:rPr lang="en-US" sz="2000" dirty="0" err="1"/>
              <a:t>neuro</a:t>
            </a:r>
            <a:r>
              <a:rPr lang="en-US" sz="2000" dirty="0"/>
              <a:t>-endocrine </a:t>
            </a:r>
            <a:r>
              <a:rPr lang="en-US" sz="2000" dirty="0" smtClean="0"/>
              <a:t>activity (down-regulation</a:t>
            </a:r>
            <a:r>
              <a:rPr lang="en-US" sz="2000" dirty="0"/>
              <a:t>) that causes various physiological </a:t>
            </a:r>
            <a:r>
              <a:rPr lang="en-US" sz="2000" dirty="0" smtClean="0"/>
              <a:t>responses.</a:t>
            </a:r>
            <a:endParaRPr lang="en-US" sz="2000"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831" y="-23613"/>
            <a:ext cx="1106289" cy="1106289"/>
          </a:xfrm>
          <a:prstGeom prst="rect">
            <a:avLst/>
          </a:prstGeom>
        </p:spPr>
      </p:pic>
    </p:spTree>
    <p:extLst>
      <p:ext uri="{BB962C8B-B14F-4D97-AF65-F5344CB8AC3E}">
        <p14:creationId xmlns:p14="http://schemas.microsoft.com/office/powerpoint/2010/main" val="6510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0" y="17309"/>
            <a:ext cx="9144000" cy="1143000"/>
          </a:xfrm>
        </p:spPr>
        <p:txBody>
          <a:bodyPr>
            <a:noAutofit/>
          </a:bodyPr>
          <a:lstStyle/>
          <a:p>
            <a:pPr lvl="4" algn="ctr" rtl="0">
              <a:spcBef>
                <a:spcPct val="0"/>
              </a:spcBef>
            </a:pPr>
            <a:r>
              <a:rPr lang="en-US" sz="4000" b="1" kern="1200" dirty="0">
                <a:solidFill>
                  <a:srgbClr val="27A4BA"/>
                </a:solidFill>
                <a:latin typeface="+mj-lt"/>
                <a:ea typeface="+mj-ea"/>
                <a:cs typeface="+mj-cs"/>
              </a:rPr>
              <a:t>Prevalence and classification of anxiety</a:t>
            </a:r>
            <a:endParaRPr lang="ar-SA" sz="4000" b="1" kern="1200" dirty="0">
              <a:solidFill>
                <a:srgbClr val="27A4BA"/>
              </a:solidFill>
              <a:latin typeface="+mj-lt"/>
              <a:ea typeface="+mj-ea"/>
              <a:cs typeface="+mj-cs"/>
            </a:endParaRPr>
          </a:p>
        </p:txBody>
      </p:sp>
      <p:sp>
        <p:nvSpPr>
          <p:cNvPr id="4" name="عنصر نائب للمحتوى 3"/>
          <p:cNvSpPr>
            <a:spLocks noGrp="1"/>
          </p:cNvSpPr>
          <p:nvPr>
            <p:ph idx="1"/>
          </p:nvPr>
        </p:nvSpPr>
        <p:spPr>
          <a:xfrm>
            <a:off x="457199" y="1524000"/>
            <a:ext cx="8229600" cy="4525963"/>
          </a:xfrm>
        </p:spPr>
        <p:txBody>
          <a:bodyPr>
            <a:normAutofit/>
          </a:bodyPr>
          <a:lstStyle/>
          <a:p>
            <a:pPr algn="l" rtl="0"/>
            <a:r>
              <a:rPr lang="en-US" sz="2400" dirty="0"/>
              <a:t>Anxiety disorders affect 14% of the population, </a:t>
            </a:r>
            <a:r>
              <a:rPr lang="en-US" sz="2400" dirty="0" smtClean="0"/>
              <a:t>with </a:t>
            </a:r>
            <a:r>
              <a:rPr lang="en-US" sz="2400" dirty="0"/>
              <a:t>many people fulfilling the criteria for multiple </a:t>
            </a:r>
            <a:r>
              <a:rPr lang="en-US" sz="2400" dirty="0" smtClean="0"/>
              <a:t>anxiety disorders.</a:t>
            </a:r>
          </a:p>
          <a:p>
            <a:pPr algn="l" rtl="0"/>
            <a:r>
              <a:rPr lang="en-US" sz="2400" dirty="0"/>
              <a:t>also a common co-diagnosis of </a:t>
            </a:r>
            <a:r>
              <a:rPr lang="en-US" sz="2400" dirty="0" smtClean="0"/>
              <a:t>depression. Specific </a:t>
            </a:r>
            <a:r>
              <a:rPr lang="en-US" sz="2400" dirty="0"/>
              <a:t>phobias are the most common </a:t>
            </a:r>
            <a:r>
              <a:rPr lang="en-US" sz="2400" dirty="0" smtClean="0"/>
              <a:t>anxiety-related </a:t>
            </a:r>
            <a:r>
              <a:rPr lang="en-US" sz="2400" dirty="0"/>
              <a:t>diagnosis (1 in 5 women and 1 in 10 </a:t>
            </a:r>
            <a:r>
              <a:rPr lang="en-US" sz="2400" dirty="0" smtClean="0"/>
              <a:t>men</a:t>
            </a:r>
            <a:r>
              <a:rPr lang="en-US" sz="2400" dirty="0"/>
              <a:t>), and PTSD is the most common disorder (over </a:t>
            </a:r>
            <a:r>
              <a:rPr lang="en-US" sz="2400" dirty="0" smtClean="0"/>
              <a:t>6</a:t>
            </a:r>
            <a:r>
              <a:rPr lang="en-US" sz="2400" dirty="0"/>
              <a:t>%). </a:t>
            </a:r>
          </a:p>
        </p:txBody>
      </p:sp>
      <p:pic>
        <p:nvPicPr>
          <p:cNvPr id="6" name="صورة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544117"/>
            <a:ext cx="3897924" cy="3313884"/>
          </a:xfrm>
          <a:prstGeom prst="rect">
            <a:avLst/>
          </a:prstGeom>
        </p:spPr>
      </p:pic>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795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7A4BA"/>
                </a:solidFill>
              </a:rPr>
              <a:t>Etiology </a:t>
            </a:r>
          </a:p>
        </p:txBody>
      </p:sp>
      <p:sp>
        <p:nvSpPr>
          <p:cNvPr id="3" name="Content Placeholder 2"/>
          <p:cNvSpPr>
            <a:spLocks noGrp="1"/>
          </p:cNvSpPr>
          <p:nvPr>
            <p:ph idx="1"/>
          </p:nvPr>
        </p:nvSpPr>
        <p:spPr/>
        <p:txBody>
          <a:bodyPr>
            <a:normAutofit fontScale="85000" lnSpcReduction="20000"/>
          </a:bodyPr>
          <a:lstStyle/>
          <a:p>
            <a:r>
              <a:rPr lang="en-US" dirty="0"/>
              <a:t>The first consideration is the possibility that anxiety is due to a known or unrecognized medical condition. </a:t>
            </a:r>
          </a:p>
          <a:p>
            <a:r>
              <a:rPr lang="en-US" dirty="0"/>
              <a:t>Substance-induced anxiety disorder (over-the-counter medications, herbal medications, substances of abuse) is a diagnosis that often is missed.</a:t>
            </a:r>
          </a:p>
          <a:p>
            <a:r>
              <a:rPr lang="en-US" dirty="0"/>
              <a:t>Genetic factors significantly influence risk for many anxiety disorders. </a:t>
            </a:r>
          </a:p>
          <a:p>
            <a:r>
              <a:rPr lang="en-US" dirty="0"/>
              <a:t>Environmental factors such as early childhood trauma can also contribute to risk for later anxiety disorders. </a:t>
            </a:r>
          </a:p>
          <a:p>
            <a:r>
              <a:rPr lang="en-US" dirty="0"/>
              <a:t>Some individuals appear resilient to stress, while others are vulnerable to stress, which precipitates an anxiety disorder</a:t>
            </a:r>
            <a:r>
              <a:rPr lang="en-US" dirty="0" smtClean="0"/>
              <a:t>.</a:t>
            </a:r>
            <a:endParaRPr lang="en-US"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62768"/>
            <a:ext cx="1106289" cy="1106289"/>
          </a:xfrm>
          <a:prstGeom prst="rect">
            <a:avLst/>
          </a:prstGeom>
        </p:spPr>
      </p:pic>
    </p:spTree>
    <p:extLst>
      <p:ext uri="{BB962C8B-B14F-4D97-AF65-F5344CB8AC3E}">
        <p14:creationId xmlns:p14="http://schemas.microsoft.com/office/powerpoint/2010/main" val="148176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276872"/>
            <a:ext cx="8229600" cy="1143000"/>
          </a:xfrm>
        </p:spPr>
        <p:txBody>
          <a:bodyPr>
            <a:normAutofit/>
          </a:bodyPr>
          <a:lstStyle/>
          <a:p>
            <a:pPr lvl="4" algn="ctr" rtl="0">
              <a:spcBef>
                <a:spcPct val="0"/>
              </a:spcBef>
            </a:pPr>
            <a:r>
              <a:rPr lang="en-US" sz="4400" b="1" kern="1200" dirty="0" smtClean="0">
                <a:solidFill>
                  <a:srgbClr val="27A4BA"/>
                </a:solidFill>
                <a:latin typeface="+mj-lt"/>
                <a:ea typeface="+mj-ea"/>
                <a:cs typeface="+mj-cs"/>
              </a:rPr>
              <a:t>Generalized Anxiety </a:t>
            </a:r>
            <a:r>
              <a:rPr lang="en-US" sz="4400" b="1" kern="1200" dirty="0">
                <a:solidFill>
                  <a:srgbClr val="27A4BA"/>
                </a:solidFill>
                <a:latin typeface="+mj-lt"/>
                <a:ea typeface="+mj-ea"/>
                <a:cs typeface="+mj-cs"/>
              </a:rPr>
              <a:t>Disorder </a:t>
            </a:r>
            <a:endParaRPr lang="ar-SA" sz="4400" b="1" kern="1200" dirty="0">
              <a:solidFill>
                <a:srgbClr val="27A4BA"/>
              </a:solidFill>
              <a:latin typeface="+mj-lt"/>
              <a:ea typeface="+mj-ea"/>
              <a:cs typeface="+mj-cs"/>
            </a:endParaRPr>
          </a:p>
        </p:txBody>
      </p:sp>
      <p:sp>
        <p:nvSpPr>
          <p:cNvPr id="3" name="عنصر نائب للمحتوى 2"/>
          <p:cNvSpPr>
            <a:spLocks noGrp="1"/>
          </p:cNvSpPr>
          <p:nvPr>
            <p:ph idx="1"/>
          </p:nvPr>
        </p:nvSpPr>
        <p:spPr>
          <a:xfrm>
            <a:off x="395536" y="3573016"/>
            <a:ext cx="8229600" cy="1368152"/>
          </a:xfrm>
        </p:spPr>
        <p:txBody>
          <a:bodyPr/>
          <a:lstStyle/>
          <a:p>
            <a:pPr marL="0" indent="0" algn="ctr" rtl="0">
              <a:buNone/>
            </a:pPr>
            <a:r>
              <a:rPr lang="en-US" sz="2400" dirty="0"/>
              <a:t>C</a:t>
            </a:r>
            <a:r>
              <a:rPr lang="en-US" sz="2400" dirty="0" smtClean="0"/>
              <a:t>omprises </a:t>
            </a:r>
            <a:r>
              <a:rPr lang="en-US" sz="2400" dirty="0"/>
              <a:t>excessive anxiety and </a:t>
            </a:r>
            <a:r>
              <a:rPr lang="en-US" sz="2400" dirty="0" smtClean="0"/>
              <a:t>worry </a:t>
            </a:r>
            <a:r>
              <a:rPr lang="en-US" sz="2400" dirty="0"/>
              <a:t>about various life circumstances and is not </a:t>
            </a:r>
            <a:r>
              <a:rPr lang="en-US" sz="2400" dirty="0" smtClean="0"/>
              <a:t>related </a:t>
            </a:r>
            <a:r>
              <a:rPr lang="en-US" sz="2400" dirty="0"/>
              <a:t>to a specific </a:t>
            </a:r>
            <a:r>
              <a:rPr lang="en-US" sz="2400" dirty="0" smtClean="0"/>
              <a:t>activity</a:t>
            </a:r>
            <a:r>
              <a:rPr lang="en-US" sz="2400" dirty="0"/>
              <a:t>, time or event such as </a:t>
            </a:r>
            <a:r>
              <a:rPr lang="en-US" sz="2400" dirty="0" smtClean="0"/>
              <a:t>trauma</a:t>
            </a:r>
            <a:r>
              <a:rPr lang="en-US" sz="2400" dirty="0"/>
              <a:t>, obsessions or phobias</a:t>
            </a:r>
            <a:r>
              <a:rPr lang="en-US" sz="2400" dirty="0" smtClean="0"/>
              <a:t>.</a:t>
            </a:r>
            <a:endParaRPr lang="en-US" sz="2400" dirty="0"/>
          </a:p>
        </p:txBody>
      </p:sp>
    </p:spTree>
    <p:extLst>
      <p:ext uri="{BB962C8B-B14F-4D97-AF65-F5344CB8AC3E}">
        <p14:creationId xmlns:p14="http://schemas.microsoft.com/office/powerpoint/2010/main" val="235676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42950" y="358462"/>
            <a:ext cx="6121225" cy="769441"/>
          </a:xfrm>
          <a:prstGeom prst="rect">
            <a:avLst/>
          </a:prstGeom>
          <a:noFill/>
        </p:spPr>
        <p:txBody>
          <a:bodyPr wrap="square" rtlCol="1">
            <a:spAutoFit/>
          </a:bodyPr>
          <a:lstStyle/>
          <a:p>
            <a:pPr lvl="4" algn="ctr">
              <a:spcBef>
                <a:spcPct val="0"/>
              </a:spcBef>
            </a:pPr>
            <a:r>
              <a:rPr lang="en-US" sz="4400" b="1" dirty="0" smtClean="0">
                <a:solidFill>
                  <a:srgbClr val="27A4BA"/>
                </a:solidFill>
                <a:latin typeface="+mj-lt"/>
                <a:ea typeface="+mj-ea"/>
                <a:cs typeface="+mj-cs"/>
              </a:rPr>
              <a:t>Clinical Features </a:t>
            </a:r>
            <a:endParaRPr lang="en-US" sz="4400" b="1" dirty="0">
              <a:solidFill>
                <a:srgbClr val="27A4BA"/>
              </a:solidFill>
              <a:latin typeface="+mj-lt"/>
              <a:ea typeface="+mj-ea"/>
              <a:cs typeface="+mj-cs"/>
            </a:endParaRPr>
          </a:p>
        </p:txBody>
      </p:sp>
      <p:sp>
        <p:nvSpPr>
          <p:cNvPr id="3" name="مربع نص 2"/>
          <p:cNvSpPr txBox="1"/>
          <p:nvPr/>
        </p:nvSpPr>
        <p:spPr>
          <a:xfrm>
            <a:off x="5410200" y="2732880"/>
            <a:ext cx="3168352" cy="3046988"/>
          </a:xfrm>
          <a:prstGeom prst="rect">
            <a:avLst/>
          </a:prstGeom>
          <a:noFill/>
        </p:spPr>
        <p:txBody>
          <a:bodyPr wrap="square" rtlCol="1">
            <a:spAutoFit/>
          </a:bodyPr>
          <a:lstStyle/>
          <a:p>
            <a:pPr marL="285750" indent="-285750" algn="l" rtl="0">
              <a:buFont typeface="Arial" pitchFamily="34" charset="0"/>
              <a:buChar char="•"/>
            </a:pPr>
            <a:r>
              <a:rPr lang="en-US" sz="1600" dirty="0"/>
              <a:t>Apprehension/fearful anticipation </a:t>
            </a:r>
          </a:p>
          <a:p>
            <a:pPr marL="285750" indent="-285750" algn="l" rtl="0">
              <a:buFont typeface="Arial" pitchFamily="34" charset="0"/>
              <a:buChar char="•"/>
            </a:pPr>
            <a:r>
              <a:rPr lang="en-US" sz="1600" dirty="0" smtClean="0"/>
              <a:t>Irritability </a:t>
            </a:r>
            <a:endParaRPr lang="en-US" sz="1600" dirty="0"/>
          </a:p>
          <a:p>
            <a:pPr marL="285750" indent="-285750" algn="l" rtl="0">
              <a:buFont typeface="Arial" pitchFamily="34" charset="0"/>
              <a:buChar char="•"/>
            </a:pPr>
            <a:r>
              <a:rPr lang="en-US" sz="1600" dirty="0" smtClean="0"/>
              <a:t>Exaggerated </a:t>
            </a:r>
            <a:r>
              <a:rPr lang="en-US" sz="1600" dirty="0"/>
              <a:t>startle response </a:t>
            </a:r>
          </a:p>
          <a:p>
            <a:pPr marL="285750" indent="-285750" algn="l" rtl="0">
              <a:buFont typeface="Arial" pitchFamily="34" charset="0"/>
              <a:buChar char="•"/>
            </a:pPr>
            <a:r>
              <a:rPr lang="en-US" sz="1600" dirty="0" smtClean="0"/>
              <a:t>Sleep </a:t>
            </a:r>
            <a:r>
              <a:rPr lang="en-US" sz="1600" dirty="0"/>
              <a:t>disturbance and nightmares </a:t>
            </a:r>
          </a:p>
          <a:p>
            <a:pPr marL="285750" indent="-285750" algn="l" rtl="0">
              <a:buFont typeface="Arial" pitchFamily="34" charset="0"/>
              <a:buChar char="•"/>
            </a:pPr>
            <a:r>
              <a:rPr lang="en-US" sz="1600" dirty="0" smtClean="0"/>
              <a:t>Impatience </a:t>
            </a:r>
            <a:endParaRPr lang="en-US" sz="1600" dirty="0"/>
          </a:p>
          <a:p>
            <a:pPr marL="285750" indent="-285750" algn="l" rtl="0">
              <a:buFont typeface="Arial" pitchFamily="34" charset="0"/>
              <a:buChar char="•"/>
            </a:pPr>
            <a:r>
              <a:rPr lang="en-US" sz="1600" dirty="0" smtClean="0"/>
              <a:t>Panic </a:t>
            </a:r>
          </a:p>
          <a:p>
            <a:pPr marL="285750" indent="-285750" algn="l" rtl="0">
              <a:buFont typeface="Arial" pitchFamily="34" charset="0"/>
              <a:buChar char="•"/>
            </a:pPr>
            <a:r>
              <a:rPr lang="en-US" sz="1600" dirty="0" smtClean="0"/>
              <a:t>Sensitivity </a:t>
            </a:r>
            <a:r>
              <a:rPr lang="en-US" sz="1600" dirty="0"/>
              <a:t>to noise </a:t>
            </a:r>
          </a:p>
          <a:p>
            <a:pPr marL="285750" indent="-285750" algn="l" rtl="0">
              <a:buFont typeface="Arial" pitchFamily="34" charset="0"/>
              <a:buChar char="•"/>
            </a:pPr>
            <a:r>
              <a:rPr lang="en-US" sz="1600" dirty="0" smtClean="0"/>
              <a:t>Difficulty </a:t>
            </a:r>
            <a:r>
              <a:rPr lang="en-US" sz="1600" dirty="0"/>
              <a:t>concentrating or ‘</a:t>
            </a:r>
            <a:r>
              <a:rPr lang="en-US" sz="1600" dirty="0" smtClean="0"/>
              <a:t>mind going </a:t>
            </a:r>
            <a:r>
              <a:rPr lang="en-US" sz="1600" dirty="0"/>
              <a:t>blank’ </a:t>
            </a:r>
          </a:p>
          <a:p>
            <a:pPr algn="l" rtl="0"/>
            <a:endParaRPr lang="ar-SA" sz="1600" dirty="0"/>
          </a:p>
        </p:txBody>
      </p:sp>
      <p:sp>
        <p:nvSpPr>
          <p:cNvPr id="4" name="مربع نص 3"/>
          <p:cNvSpPr txBox="1"/>
          <p:nvPr/>
        </p:nvSpPr>
        <p:spPr>
          <a:xfrm>
            <a:off x="392701" y="4999294"/>
            <a:ext cx="2951924" cy="1815882"/>
          </a:xfrm>
          <a:prstGeom prst="rect">
            <a:avLst/>
          </a:prstGeom>
          <a:noFill/>
        </p:spPr>
        <p:txBody>
          <a:bodyPr wrap="square" rtlCol="1">
            <a:spAutoFit/>
          </a:bodyPr>
          <a:lstStyle/>
          <a:p>
            <a:pPr algn="l" rtl="0"/>
            <a:r>
              <a:rPr lang="en-US" sz="1600" b="1" dirty="0"/>
              <a:t>Motor tension:</a:t>
            </a:r>
          </a:p>
          <a:p>
            <a:pPr marL="285750" indent="-285750" algn="l" rtl="0">
              <a:buFont typeface="Courier New" pitchFamily="49" charset="0"/>
              <a:buChar char="o"/>
            </a:pPr>
            <a:r>
              <a:rPr lang="en-US" sz="1600" dirty="0" smtClean="0"/>
              <a:t>muscle </a:t>
            </a:r>
            <a:r>
              <a:rPr lang="en-US" sz="1600" dirty="0"/>
              <a:t>tension/aching </a:t>
            </a:r>
          </a:p>
          <a:p>
            <a:pPr marL="285750" indent="-285750" algn="l" rtl="0">
              <a:buFont typeface="Courier New" pitchFamily="49" charset="0"/>
              <a:buChar char="o"/>
            </a:pPr>
            <a:r>
              <a:rPr lang="en-US" sz="1600" dirty="0" smtClean="0"/>
              <a:t>tension </a:t>
            </a:r>
            <a:r>
              <a:rPr lang="en-US" sz="1600" dirty="0"/>
              <a:t>headache </a:t>
            </a:r>
          </a:p>
          <a:p>
            <a:pPr marL="285750" indent="-285750" algn="l" rtl="0">
              <a:buFont typeface="Courier New" pitchFamily="49" charset="0"/>
              <a:buChar char="o"/>
            </a:pPr>
            <a:r>
              <a:rPr lang="en-US" sz="1600" dirty="0" smtClean="0"/>
              <a:t>trembling/shaky/twitching </a:t>
            </a:r>
            <a:endParaRPr lang="en-US" sz="1600" dirty="0"/>
          </a:p>
          <a:p>
            <a:pPr marL="285750" indent="-285750" algn="l" rtl="0">
              <a:buFont typeface="Courier New" pitchFamily="49" charset="0"/>
              <a:buChar char="o"/>
            </a:pPr>
            <a:r>
              <a:rPr lang="en-US" sz="1600" dirty="0" smtClean="0"/>
              <a:t>restlessness </a:t>
            </a:r>
            <a:endParaRPr lang="en-US" sz="1600" dirty="0"/>
          </a:p>
          <a:p>
            <a:pPr marL="285750" indent="-285750" algn="l" rtl="0">
              <a:buFont typeface="Courier New" pitchFamily="49" charset="0"/>
              <a:buChar char="o"/>
            </a:pPr>
            <a:r>
              <a:rPr lang="en-US" sz="1600" dirty="0" smtClean="0"/>
              <a:t>tiredness/fatigue </a:t>
            </a:r>
            <a:endParaRPr lang="en-US" sz="1600" dirty="0"/>
          </a:p>
          <a:p>
            <a:pPr algn="l" rtl="0"/>
            <a:endParaRPr lang="ar-SA" sz="1600" dirty="0"/>
          </a:p>
        </p:txBody>
      </p:sp>
      <p:sp>
        <p:nvSpPr>
          <p:cNvPr id="5" name="مربع نص 4"/>
          <p:cNvSpPr txBox="1"/>
          <p:nvPr/>
        </p:nvSpPr>
        <p:spPr>
          <a:xfrm>
            <a:off x="380978" y="2690970"/>
            <a:ext cx="4924850" cy="2308324"/>
          </a:xfrm>
          <a:prstGeom prst="rect">
            <a:avLst/>
          </a:prstGeom>
          <a:noFill/>
        </p:spPr>
        <p:txBody>
          <a:bodyPr wrap="square" rtlCol="1">
            <a:spAutoFit/>
          </a:bodyPr>
          <a:lstStyle/>
          <a:p>
            <a:pPr algn="l" rtl="0"/>
            <a:r>
              <a:rPr lang="en-US" sz="1600" b="1" dirty="0"/>
              <a:t>Autonomic </a:t>
            </a:r>
            <a:r>
              <a:rPr lang="en-US" sz="1600" b="1" dirty="0" err="1"/>
              <a:t>overactivity</a:t>
            </a:r>
            <a:r>
              <a:rPr lang="en-US" sz="1600" b="1" dirty="0"/>
              <a:t>:</a:t>
            </a:r>
          </a:p>
          <a:p>
            <a:pPr marL="285750" indent="-285750" algn="l" rtl="0">
              <a:buFont typeface="Courier New" pitchFamily="49" charset="0"/>
              <a:buChar char="o"/>
            </a:pPr>
            <a:r>
              <a:rPr lang="en-US" sz="1600" dirty="0" smtClean="0"/>
              <a:t>dry </a:t>
            </a:r>
            <a:r>
              <a:rPr lang="en-US" sz="1600" dirty="0"/>
              <a:t>mouth </a:t>
            </a:r>
          </a:p>
          <a:p>
            <a:pPr marL="285750" indent="-285750" algn="l" rtl="0">
              <a:buFont typeface="Courier New" pitchFamily="49" charset="0"/>
              <a:buChar char="o"/>
            </a:pPr>
            <a:r>
              <a:rPr lang="en-US" sz="1600" dirty="0" smtClean="0"/>
              <a:t>palpitations/tachycardia sweating/cold</a:t>
            </a:r>
            <a:r>
              <a:rPr lang="en-US" sz="1600" dirty="0"/>
              <a:t>, clammy hands </a:t>
            </a:r>
            <a:r>
              <a:rPr lang="en-US" sz="1600" dirty="0" smtClean="0"/>
              <a:t>flushes/chills </a:t>
            </a:r>
            <a:endParaRPr lang="en-US" sz="1600" dirty="0"/>
          </a:p>
          <a:p>
            <a:pPr marL="285750" indent="-285750" algn="l" rtl="0">
              <a:buFont typeface="Courier New" pitchFamily="49" charset="0"/>
              <a:buChar char="o"/>
            </a:pPr>
            <a:r>
              <a:rPr lang="en-US" sz="1600" dirty="0" smtClean="0"/>
              <a:t>difficulty </a:t>
            </a:r>
            <a:r>
              <a:rPr lang="en-US" sz="1600" dirty="0"/>
              <a:t>swallowing or ‘lump in throat’ </a:t>
            </a:r>
          </a:p>
          <a:p>
            <a:pPr marL="285750" indent="-285750" algn="l" rtl="0">
              <a:buFont typeface="Courier New" pitchFamily="49" charset="0"/>
              <a:buChar char="o"/>
            </a:pPr>
            <a:r>
              <a:rPr lang="en-US" sz="1600" dirty="0" err="1" smtClean="0"/>
              <a:t>diarrhoea</a:t>
            </a:r>
            <a:r>
              <a:rPr lang="en-US" sz="1600" dirty="0" smtClean="0"/>
              <a:t>/abdominal </a:t>
            </a:r>
            <a:r>
              <a:rPr lang="en-US" sz="1600" dirty="0"/>
              <a:t>distress </a:t>
            </a:r>
          </a:p>
          <a:p>
            <a:pPr marL="285750" indent="-285750" algn="l" rtl="0">
              <a:buFont typeface="Courier New" pitchFamily="49" charset="0"/>
              <a:buChar char="o"/>
            </a:pPr>
            <a:r>
              <a:rPr lang="en-US" sz="1600" dirty="0" smtClean="0"/>
              <a:t>frequency </a:t>
            </a:r>
            <a:r>
              <a:rPr lang="en-US" sz="1600" dirty="0"/>
              <a:t>of micturition </a:t>
            </a:r>
          </a:p>
          <a:p>
            <a:pPr marL="285750" indent="-285750" algn="l" rtl="0">
              <a:buFont typeface="Courier New" pitchFamily="49" charset="0"/>
              <a:buChar char="o"/>
            </a:pPr>
            <a:r>
              <a:rPr lang="en-US" sz="1600" dirty="0" smtClean="0"/>
              <a:t>difficulty </a:t>
            </a:r>
            <a:r>
              <a:rPr lang="en-US" sz="1600" dirty="0"/>
              <a:t>breathing/smothering feeling </a:t>
            </a:r>
          </a:p>
          <a:p>
            <a:pPr marL="285750" indent="-285750" algn="l" rtl="0">
              <a:buFont typeface="Courier New" pitchFamily="49" charset="0"/>
              <a:buChar char="o"/>
            </a:pPr>
            <a:r>
              <a:rPr lang="en-US" sz="1600" dirty="0" smtClean="0"/>
              <a:t>dizziness </a:t>
            </a:r>
            <a:r>
              <a:rPr lang="en-US" sz="1600" dirty="0"/>
              <a:t>or lightheadedness </a:t>
            </a:r>
          </a:p>
        </p:txBody>
      </p:sp>
      <p:sp>
        <p:nvSpPr>
          <p:cNvPr id="6" name="مستطيل 5"/>
          <p:cNvSpPr/>
          <p:nvPr/>
        </p:nvSpPr>
        <p:spPr>
          <a:xfrm>
            <a:off x="5911726" y="2363548"/>
            <a:ext cx="1656031" cy="400110"/>
          </a:xfrm>
          <a:prstGeom prst="rect">
            <a:avLst/>
          </a:prstGeom>
        </p:spPr>
        <p:txBody>
          <a:bodyPr wrap="none">
            <a:spAutoFit/>
          </a:bodyPr>
          <a:lstStyle/>
          <a:p>
            <a:r>
              <a:rPr lang="en-US" sz="2000" b="1" dirty="0" smtClean="0">
                <a:solidFill>
                  <a:schemeClr val="accent3"/>
                </a:solidFill>
              </a:rPr>
              <a:t>Psychological </a:t>
            </a:r>
            <a:endParaRPr lang="ar-SA" b="1" dirty="0">
              <a:solidFill>
                <a:schemeClr val="accent3"/>
              </a:solidFill>
            </a:endParaRPr>
          </a:p>
        </p:txBody>
      </p:sp>
      <p:sp>
        <p:nvSpPr>
          <p:cNvPr id="7" name="مستطيل 6"/>
          <p:cNvSpPr/>
          <p:nvPr/>
        </p:nvSpPr>
        <p:spPr>
          <a:xfrm>
            <a:off x="819078" y="2342426"/>
            <a:ext cx="1092287" cy="400110"/>
          </a:xfrm>
          <a:prstGeom prst="rect">
            <a:avLst/>
          </a:prstGeom>
        </p:spPr>
        <p:txBody>
          <a:bodyPr wrap="none">
            <a:spAutoFit/>
          </a:bodyPr>
          <a:lstStyle/>
          <a:p>
            <a:r>
              <a:rPr lang="en-US" sz="2000" b="1" dirty="0" smtClean="0">
                <a:solidFill>
                  <a:schemeClr val="accent3"/>
                </a:solidFill>
              </a:rPr>
              <a:t>Physical </a:t>
            </a:r>
            <a:endParaRPr lang="ar-SA" b="1" dirty="0">
              <a:solidFill>
                <a:schemeClr val="accent3"/>
              </a:solidFill>
            </a:endParaRPr>
          </a:p>
        </p:txBody>
      </p:sp>
      <p:sp>
        <p:nvSpPr>
          <p:cNvPr id="8" name="مستطيل 7"/>
          <p:cNvSpPr/>
          <p:nvPr/>
        </p:nvSpPr>
        <p:spPr>
          <a:xfrm>
            <a:off x="533400" y="1439884"/>
            <a:ext cx="7056784" cy="954107"/>
          </a:xfrm>
          <a:prstGeom prst="rect">
            <a:avLst/>
          </a:prstGeom>
        </p:spPr>
        <p:txBody>
          <a:bodyPr wrap="square">
            <a:spAutoFit/>
          </a:bodyPr>
          <a:lstStyle/>
          <a:p>
            <a:pPr algn="l" rtl="0"/>
            <a:r>
              <a:rPr lang="en-US" sz="2000" b="1" dirty="0">
                <a:solidFill>
                  <a:schemeClr val="accent3"/>
                </a:solidFill>
              </a:rPr>
              <a:t>General features:</a:t>
            </a:r>
          </a:p>
          <a:p>
            <a:pPr algn="l" rtl="0"/>
            <a:r>
              <a:rPr lang="en-US" dirty="0"/>
              <a:t>• </a:t>
            </a:r>
            <a:r>
              <a:rPr lang="en-US" dirty="0" smtClean="0"/>
              <a:t>persistent </a:t>
            </a:r>
            <a:r>
              <a:rPr lang="en-US" dirty="0"/>
              <a:t>unrealistic and excessive anxiety </a:t>
            </a:r>
          </a:p>
          <a:p>
            <a:pPr algn="l" rtl="0"/>
            <a:r>
              <a:rPr lang="en-US" dirty="0"/>
              <a:t>• </a:t>
            </a:r>
            <a:r>
              <a:rPr lang="en-US" dirty="0" smtClean="0"/>
              <a:t>worry </a:t>
            </a:r>
            <a:r>
              <a:rPr lang="en-US" dirty="0"/>
              <a:t>about a number of life </a:t>
            </a:r>
            <a:r>
              <a:rPr lang="en-US" dirty="0" smtClean="0"/>
              <a:t>circumstances for 6 </a:t>
            </a:r>
            <a:r>
              <a:rPr lang="en-US" dirty="0"/>
              <a:t>months or longer </a:t>
            </a:r>
          </a:p>
        </p:txBody>
      </p:sp>
      <p:cxnSp>
        <p:nvCxnSpPr>
          <p:cNvPr id="9" name="Straight Connector 8"/>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449" y="-47794"/>
            <a:ext cx="1106289" cy="1106289"/>
          </a:xfrm>
          <a:prstGeom prst="rect">
            <a:avLst/>
          </a:prstGeom>
        </p:spPr>
      </p:pic>
    </p:spTree>
    <p:extLst>
      <p:ext uri="{BB962C8B-B14F-4D97-AF65-F5344CB8AC3E}">
        <p14:creationId xmlns:p14="http://schemas.microsoft.com/office/powerpoint/2010/main" val="175884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48988"/>
            <a:ext cx="9067800" cy="1143000"/>
          </a:xfrm>
        </p:spPr>
        <p:txBody>
          <a:bodyPr>
            <a:noAutofit/>
          </a:bodyPr>
          <a:lstStyle/>
          <a:p>
            <a:pPr lvl="4" algn="ctr" rtl="0">
              <a:spcBef>
                <a:spcPct val="0"/>
              </a:spcBef>
            </a:pPr>
            <a:r>
              <a:rPr lang="en-US" sz="4000" b="1" kern="1200" dirty="0">
                <a:solidFill>
                  <a:srgbClr val="27A4BA"/>
                </a:solidFill>
                <a:latin typeface="+mj-lt"/>
                <a:ea typeface="+mj-ea"/>
                <a:cs typeface="+mj-cs"/>
              </a:rPr>
              <a:t>Diagnosis of </a:t>
            </a:r>
            <a:r>
              <a:rPr lang="en-US" sz="4000" b="1" kern="1200" dirty="0" smtClean="0">
                <a:solidFill>
                  <a:srgbClr val="27A4BA"/>
                </a:solidFill>
                <a:latin typeface="+mj-lt"/>
                <a:ea typeface="+mj-ea"/>
                <a:cs typeface="+mj-cs"/>
              </a:rPr>
              <a:t>Generalized </a:t>
            </a:r>
            <a:r>
              <a:rPr lang="en-US" sz="4000" b="1" kern="1200" dirty="0">
                <a:solidFill>
                  <a:srgbClr val="27A4BA"/>
                </a:solidFill>
                <a:latin typeface="+mj-lt"/>
                <a:ea typeface="+mj-ea"/>
                <a:cs typeface="+mj-cs"/>
              </a:rPr>
              <a:t>A</a:t>
            </a:r>
            <a:r>
              <a:rPr lang="en-US" sz="4000" b="1" kern="1200" dirty="0" smtClean="0">
                <a:solidFill>
                  <a:srgbClr val="27A4BA"/>
                </a:solidFill>
                <a:latin typeface="+mj-lt"/>
                <a:ea typeface="+mj-ea"/>
                <a:cs typeface="+mj-cs"/>
              </a:rPr>
              <a:t>nxiety Disorder</a:t>
            </a:r>
            <a:br>
              <a:rPr lang="en-US" sz="4000" b="1" kern="1200" dirty="0" smtClean="0">
                <a:solidFill>
                  <a:srgbClr val="27A4BA"/>
                </a:solidFill>
                <a:latin typeface="+mj-lt"/>
                <a:ea typeface="+mj-ea"/>
                <a:cs typeface="+mj-cs"/>
              </a:rPr>
            </a:br>
            <a:r>
              <a:rPr lang="en-US" sz="3200" b="1" kern="1200" dirty="0" smtClean="0">
                <a:solidFill>
                  <a:srgbClr val="27A4BA"/>
                </a:solidFill>
                <a:latin typeface="+mj-lt"/>
                <a:ea typeface="+mj-ea"/>
                <a:cs typeface="+mj-cs"/>
              </a:rPr>
              <a:t>DSM-5 criteria </a:t>
            </a:r>
            <a:endParaRPr lang="ar-SA" sz="4000" b="1" kern="1200" dirty="0">
              <a:solidFill>
                <a:srgbClr val="27A4BA"/>
              </a:solidFill>
              <a:latin typeface="+mj-lt"/>
              <a:ea typeface="+mj-ea"/>
              <a:cs typeface="+mj-cs"/>
            </a:endParaRPr>
          </a:p>
        </p:txBody>
      </p:sp>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
        <p:nvSpPr>
          <p:cNvPr id="6" name="عنصر نائب للمحتوى 5"/>
          <p:cNvSpPr>
            <a:spLocks noGrp="1"/>
          </p:cNvSpPr>
          <p:nvPr>
            <p:ph idx="1"/>
          </p:nvPr>
        </p:nvSpPr>
        <p:spPr>
          <a:xfrm>
            <a:off x="266700" y="1524000"/>
            <a:ext cx="8610600" cy="5105400"/>
          </a:xfrm>
        </p:spPr>
        <p:txBody>
          <a:bodyPr>
            <a:normAutofit fontScale="92500" lnSpcReduction="10000"/>
          </a:bodyPr>
          <a:lstStyle/>
          <a:p>
            <a:r>
              <a:rPr lang="en-US" sz="1900" dirty="0"/>
              <a:t>The presence of excessive anxiety </a:t>
            </a:r>
            <a:r>
              <a:rPr lang="en-US" sz="1900" dirty="0" smtClean="0"/>
              <a:t>and worry </a:t>
            </a:r>
            <a:r>
              <a:rPr lang="en-US" sz="1900" dirty="0"/>
              <a:t>occurs more often than not for at least 6 months and is clearly excessive</a:t>
            </a:r>
            <a:r>
              <a:rPr lang="en-US" sz="1900" dirty="0" smtClean="0"/>
              <a:t>.</a:t>
            </a:r>
          </a:p>
          <a:p>
            <a:r>
              <a:rPr lang="en-US" sz="1900" dirty="0"/>
              <a:t>The worry is experienced as very challenging to control</a:t>
            </a:r>
            <a:r>
              <a:rPr lang="en-US" sz="1900" dirty="0" smtClean="0"/>
              <a:t>.</a:t>
            </a:r>
          </a:p>
          <a:p>
            <a:r>
              <a:rPr lang="en-US" sz="1900" dirty="0"/>
              <a:t>The anxiety and worry is associated with at least 3 of the following </a:t>
            </a:r>
            <a:r>
              <a:rPr lang="en-US" sz="1900" dirty="0" smtClean="0"/>
              <a:t>physical or </a:t>
            </a:r>
            <a:r>
              <a:rPr lang="en-US" sz="1900" dirty="0"/>
              <a:t>cognitive symptoms</a:t>
            </a:r>
            <a:r>
              <a:rPr lang="en-US" sz="2200" dirty="0"/>
              <a:t> </a:t>
            </a:r>
            <a:r>
              <a:rPr lang="en-US" sz="1700" dirty="0"/>
              <a:t>(</a:t>
            </a:r>
            <a:r>
              <a:rPr lang="en-US" sz="1700" i="1" dirty="0"/>
              <a:t>In children, </a:t>
            </a:r>
            <a:r>
              <a:rPr lang="en-US" sz="1700" i="1" dirty="0" smtClean="0"/>
              <a:t>only 1 </a:t>
            </a:r>
            <a:r>
              <a:rPr lang="en-US" sz="1700" i="1" dirty="0"/>
              <a:t>symptom is necessary for a diagnosis of GAD.)</a:t>
            </a:r>
            <a:r>
              <a:rPr lang="en-US" sz="2200" dirty="0"/>
              <a:t>:</a:t>
            </a:r>
            <a:r>
              <a:rPr lang="en-US" sz="2000" dirty="0"/>
              <a:t> </a:t>
            </a:r>
            <a:endParaRPr lang="en-US" sz="2000" dirty="0" smtClean="0"/>
          </a:p>
          <a:p>
            <a:pPr marL="457200" indent="-457200">
              <a:buFont typeface="+mj-lt"/>
              <a:buAutoNum type="arabicPeriod"/>
            </a:pPr>
            <a:r>
              <a:rPr lang="en-US" sz="1800" dirty="0"/>
              <a:t>Edginess or restlessness.</a:t>
            </a:r>
          </a:p>
          <a:p>
            <a:pPr marL="457200" indent="-457200">
              <a:buFont typeface="+mj-lt"/>
              <a:buAutoNum type="arabicPeriod"/>
            </a:pPr>
            <a:r>
              <a:rPr lang="en-US" sz="1800" dirty="0"/>
              <a:t>Tiring easily; more fatigued than usual.</a:t>
            </a:r>
          </a:p>
          <a:p>
            <a:pPr marL="457200" indent="-457200">
              <a:buFont typeface="+mj-lt"/>
              <a:buAutoNum type="arabicPeriod"/>
            </a:pPr>
            <a:r>
              <a:rPr lang="en-US" sz="1800" dirty="0"/>
              <a:t>Impaired concentration or feeling as though the mind goes blank.</a:t>
            </a:r>
          </a:p>
          <a:p>
            <a:pPr marL="457200" indent="-457200">
              <a:buFont typeface="+mj-lt"/>
              <a:buAutoNum type="arabicPeriod"/>
            </a:pPr>
            <a:r>
              <a:rPr lang="en-US" sz="1800" dirty="0"/>
              <a:t>Irritability (which may or may not be observable to others).</a:t>
            </a:r>
          </a:p>
          <a:p>
            <a:pPr marL="457200" indent="-457200">
              <a:buFont typeface="+mj-lt"/>
              <a:buAutoNum type="arabicPeriod"/>
            </a:pPr>
            <a:r>
              <a:rPr lang="en-US" sz="1800" dirty="0"/>
              <a:t>Increased muscle aches or soreness.</a:t>
            </a:r>
          </a:p>
          <a:p>
            <a:pPr marL="457200" indent="-457200">
              <a:buFont typeface="+mj-lt"/>
              <a:buAutoNum type="arabicPeriod"/>
            </a:pPr>
            <a:r>
              <a:rPr lang="en-US" sz="1800" dirty="0"/>
              <a:t>Difficulty sleeping (due to trouble falling asleep or staying asleep, restlessness at night, or unsatisfying sleep).</a:t>
            </a:r>
          </a:p>
          <a:p>
            <a:r>
              <a:rPr lang="en-US" sz="1900" dirty="0" smtClean="0"/>
              <a:t>Hard </a:t>
            </a:r>
            <a:r>
              <a:rPr lang="en-US" sz="1900" dirty="0"/>
              <a:t>to carry out day-to-day activities and responsibilities. They may cause problems in relationships, at work, or in other important areas</a:t>
            </a:r>
            <a:r>
              <a:rPr lang="en-US" sz="1900" dirty="0" smtClean="0"/>
              <a:t>.</a:t>
            </a:r>
          </a:p>
          <a:p>
            <a:r>
              <a:rPr lang="en-US" sz="1900" dirty="0"/>
              <a:t>These symptoms are unrelated to any other medical conditions and cannot be explained by the effect of substances including a prescription medication, alcohol or recreational drugs</a:t>
            </a:r>
            <a:r>
              <a:rPr lang="en-US" sz="1900" dirty="0" smtClean="0"/>
              <a:t>.</a:t>
            </a:r>
          </a:p>
          <a:p>
            <a:r>
              <a:rPr lang="en-US" sz="1900" dirty="0" smtClean="0"/>
              <a:t>These </a:t>
            </a:r>
            <a:r>
              <a:rPr lang="en-US" sz="1900" dirty="0"/>
              <a:t>symptoms are not better explained by a different mental disorder.</a:t>
            </a:r>
            <a:endParaRPr lang="ar-SA" sz="1900" dirty="0"/>
          </a:p>
        </p:txBody>
      </p:sp>
    </p:spTree>
    <p:extLst>
      <p:ext uri="{BB962C8B-B14F-4D97-AF65-F5344CB8AC3E}">
        <p14:creationId xmlns:p14="http://schemas.microsoft.com/office/powerpoint/2010/main" val="306149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995"/>
            <a:ext cx="8229600" cy="1143000"/>
          </a:xfrm>
        </p:spPr>
        <p:txBody>
          <a:bodyPr>
            <a:normAutofit/>
          </a:bodyPr>
          <a:lstStyle/>
          <a:p>
            <a:r>
              <a:rPr lang="en-US" b="1" dirty="0">
                <a:solidFill>
                  <a:srgbClr val="27A4BA"/>
                </a:solidFill>
              </a:rPr>
              <a:t>Management </a:t>
            </a:r>
            <a:endParaRPr lang="ar-SA" b="1" dirty="0">
              <a:solidFill>
                <a:srgbClr val="27A4BA"/>
              </a:solidFill>
            </a:endParaRPr>
          </a:p>
        </p:txBody>
      </p:sp>
      <p:sp>
        <p:nvSpPr>
          <p:cNvPr id="3" name="عنصر نائب للمحتوى 2"/>
          <p:cNvSpPr>
            <a:spLocks noGrp="1"/>
          </p:cNvSpPr>
          <p:nvPr>
            <p:ph idx="1"/>
          </p:nvPr>
        </p:nvSpPr>
        <p:spPr>
          <a:xfrm>
            <a:off x="228600" y="2133600"/>
            <a:ext cx="3886200" cy="4525963"/>
          </a:xfrm>
        </p:spPr>
        <p:txBody>
          <a:bodyPr>
            <a:normAutofit/>
          </a:bodyPr>
          <a:lstStyle/>
          <a:p>
            <a:pPr algn="l" rtl="0"/>
            <a:r>
              <a:rPr lang="en-US" sz="2400" dirty="0" smtClean="0"/>
              <a:t>Mainly</a:t>
            </a:r>
          </a:p>
          <a:p>
            <a:pPr algn="l" rtl="0"/>
            <a:r>
              <a:rPr lang="en-US" sz="1900" b="1" dirty="0" smtClean="0"/>
              <a:t>Cognitive </a:t>
            </a:r>
            <a:r>
              <a:rPr lang="en-US" sz="1900" b="1" dirty="0" err="1"/>
              <a:t>behaviour</a:t>
            </a:r>
            <a:r>
              <a:rPr lang="en-US" sz="1900" b="1" dirty="0"/>
              <a:t> </a:t>
            </a:r>
            <a:r>
              <a:rPr lang="en-US" sz="1900" b="1" dirty="0" smtClean="0"/>
              <a:t>therapy </a:t>
            </a:r>
            <a:r>
              <a:rPr lang="en-US" sz="1900" b="1" dirty="0"/>
              <a:t>(CBT), </a:t>
            </a:r>
            <a:r>
              <a:rPr lang="en-US" sz="1900" dirty="0"/>
              <a:t>in which maladaptive </a:t>
            </a:r>
            <a:r>
              <a:rPr lang="en-US" sz="1900" dirty="0" smtClean="0"/>
              <a:t>thinking, feelings</a:t>
            </a:r>
            <a:r>
              <a:rPr lang="en-US" sz="1900" dirty="0"/>
              <a:t>, perceptions and related </a:t>
            </a:r>
            <a:r>
              <a:rPr lang="en-US" sz="1900" dirty="0" err="1"/>
              <a:t>behaviours</a:t>
            </a:r>
            <a:r>
              <a:rPr lang="en-US" sz="1900" dirty="0"/>
              <a:t> are </a:t>
            </a:r>
            <a:r>
              <a:rPr lang="en-US" sz="1900" dirty="0" smtClean="0"/>
              <a:t>identified</a:t>
            </a:r>
            <a:r>
              <a:rPr lang="en-US" sz="1900" dirty="0"/>
              <a:t>, assessed, </a:t>
            </a:r>
            <a:r>
              <a:rPr lang="en-US" sz="1900" dirty="0" smtClean="0"/>
              <a:t>challenged </a:t>
            </a:r>
            <a:r>
              <a:rPr lang="en-US" sz="1900" dirty="0"/>
              <a:t>and </a:t>
            </a:r>
            <a:r>
              <a:rPr lang="en-US" sz="1900" dirty="0" smtClean="0"/>
              <a:t>modified, </a:t>
            </a:r>
            <a:r>
              <a:rPr lang="en-US" sz="1900" dirty="0"/>
              <a:t>of considerable benefit. </a:t>
            </a:r>
            <a:endParaRPr lang="en-US" sz="1900" dirty="0" smtClean="0"/>
          </a:p>
          <a:p>
            <a:pPr algn="l" rtl="0"/>
            <a:r>
              <a:rPr lang="en-US" sz="1900" dirty="0" smtClean="0"/>
              <a:t>Hence </a:t>
            </a:r>
            <a:r>
              <a:rPr lang="en-US" sz="1900" dirty="0"/>
              <a:t>psychological therapy </a:t>
            </a:r>
            <a:r>
              <a:rPr lang="en-US" sz="1900" dirty="0" smtClean="0"/>
              <a:t>and </a:t>
            </a:r>
            <a:r>
              <a:rPr lang="en-US" sz="1900" dirty="0"/>
              <a:t>non-drug strategies are first-line therapy for </a:t>
            </a:r>
            <a:r>
              <a:rPr lang="en-US" sz="1900" dirty="0" smtClean="0"/>
              <a:t>most </a:t>
            </a:r>
            <a:r>
              <a:rPr lang="en-US" sz="1900" dirty="0"/>
              <a:t>anxiety disorders. </a:t>
            </a:r>
          </a:p>
          <a:p>
            <a:pPr algn="l" rtl="0"/>
            <a:r>
              <a:rPr lang="en-US" sz="1900" b="1" dirty="0" smtClean="0"/>
              <a:t>Life coaching.</a:t>
            </a:r>
            <a:endParaRPr lang="en-US" sz="1900" b="1" dirty="0"/>
          </a:p>
          <a:p>
            <a:pPr marL="0" indent="0" algn="l" rtl="0">
              <a:buNone/>
            </a:pPr>
            <a:endParaRPr lang="ar-SA" sz="2400"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3446"/>
            <a:ext cx="1106289" cy="1106289"/>
          </a:xfrm>
          <a:prstGeom prst="rect">
            <a:avLst/>
          </a:prstGeom>
        </p:spPr>
      </p:pic>
      <p:sp>
        <p:nvSpPr>
          <p:cNvPr id="7" name="عنصر نائب للمحتوى 2"/>
          <p:cNvSpPr txBox="1">
            <a:spLocks/>
          </p:cNvSpPr>
          <p:nvPr/>
        </p:nvSpPr>
        <p:spPr>
          <a:xfrm>
            <a:off x="4267200" y="1981200"/>
            <a:ext cx="4572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t>The key principles of using medication for anxiety disorders are:</a:t>
            </a:r>
          </a:p>
          <a:p>
            <a:pPr marL="0" indent="0">
              <a:buFont typeface="Arial" pitchFamily="34" charset="0"/>
              <a:buNone/>
            </a:pPr>
            <a:r>
              <a:rPr lang="en-US" sz="2000" dirty="0" smtClean="0"/>
              <a:t>• </a:t>
            </a:r>
            <a:r>
              <a:rPr lang="en-US" sz="1800" b="1" dirty="0" smtClean="0"/>
              <a:t>SSRIs</a:t>
            </a:r>
            <a:r>
              <a:rPr lang="en-US" sz="1800" dirty="0" smtClean="0"/>
              <a:t> and other </a:t>
            </a:r>
            <a:r>
              <a:rPr lang="en-US" sz="1800" b="1" dirty="0" smtClean="0"/>
              <a:t>antidepressants</a:t>
            </a:r>
            <a:r>
              <a:rPr lang="en-US" sz="1800" dirty="0" smtClean="0"/>
              <a:t> have shown to benefit some anxiety disorders but their benefits are not as long lasting  as psychological and </a:t>
            </a:r>
            <a:r>
              <a:rPr lang="en-US" sz="1800" dirty="0" err="1" smtClean="0"/>
              <a:t>behavioural</a:t>
            </a:r>
            <a:r>
              <a:rPr lang="en-US" sz="1800" dirty="0" smtClean="0"/>
              <a:t> approaches. </a:t>
            </a:r>
          </a:p>
          <a:p>
            <a:pPr marL="0" indent="0">
              <a:buFont typeface="Arial" pitchFamily="34" charset="0"/>
              <a:buNone/>
            </a:pPr>
            <a:r>
              <a:rPr lang="en-US" sz="1800" dirty="0" smtClean="0"/>
              <a:t>• assess efficacy after at least 12 weeks and treat for at least 6 months </a:t>
            </a:r>
          </a:p>
          <a:p>
            <a:pPr marL="0" indent="0">
              <a:buFont typeface="Arial" pitchFamily="34" charset="0"/>
              <a:buNone/>
            </a:pPr>
            <a:r>
              <a:rPr lang="en-US" sz="1800" dirty="0" smtClean="0"/>
              <a:t>• </a:t>
            </a:r>
            <a:r>
              <a:rPr lang="en-US" sz="1800" b="1" dirty="0" smtClean="0"/>
              <a:t>benzodiazepines</a:t>
            </a:r>
            <a:r>
              <a:rPr lang="en-US" sz="1800" dirty="0" smtClean="0"/>
              <a:t> have a limited role in anxiety disorders. If used, they should be reserved for people who have not responded to at least 2 therapies (e.g. psychological therapy and antidepressant) and used only in the short term (stop within 6 weeks). </a:t>
            </a:r>
            <a:endParaRPr lang="ar-SA" sz="2000" dirty="0"/>
          </a:p>
        </p:txBody>
      </p:sp>
      <p:sp>
        <p:nvSpPr>
          <p:cNvPr id="8" name="مستطيل 7"/>
          <p:cNvSpPr/>
          <p:nvPr/>
        </p:nvSpPr>
        <p:spPr>
          <a:xfrm>
            <a:off x="5334000" y="1519535"/>
            <a:ext cx="2127634" cy="461665"/>
          </a:xfrm>
          <a:prstGeom prst="rect">
            <a:avLst/>
          </a:prstGeom>
        </p:spPr>
        <p:txBody>
          <a:bodyPr wrap="none">
            <a:spAutoFit/>
          </a:bodyPr>
          <a:lstStyle/>
          <a:p>
            <a:r>
              <a:rPr lang="en-US" sz="2400" b="1" dirty="0">
                <a:solidFill>
                  <a:schemeClr val="accent3"/>
                </a:solidFill>
              </a:rPr>
              <a:t>Pharmacologic </a:t>
            </a:r>
            <a:endParaRPr lang="ar-SA" dirty="0">
              <a:solidFill>
                <a:schemeClr val="accent3"/>
              </a:solidFill>
            </a:endParaRPr>
          </a:p>
        </p:txBody>
      </p:sp>
      <p:sp>
        <p:nvSpPr>
          <p:cNvPr id="9" name="مستطيل 8"/>
          <p:cNvSpPr/>
          <p:nvPr/>
        </p:nvSpPr>
        <p:spPr>
          <a:xfrm>
            <a:off x="990600" y="1507319"/>
            <a:ext cx="2059346" cy="461665"/>
          </a:xfrm>
          <a:prstGeom prst="rect">
            <a:avLst/>
          </a:prstGeom>
        </p:spPr>
        <p:txBody>
          <a:bodyPr wrap="none">
            <a:spAutoFit/>
          </a:bodyPr>
          <a:lstStyle/>
          <a:p>
            <a:r>
              <a:rPr lang="en-US" sz="2400" b="1" dirty="0" smtClean="0">
                <a:solidFill>
                  <a:schemeClr val="accent3"/>
                </a:solidFill>
              </a:rPr>
              <a:t>psychotherapy</a:t>
            </a:r>
            <a:endParaRPr lang="ar-SA" sz="2000" dirty="0">
              <a:solidFill>
                <a:schemeClr val="accent3"/>
              </a:solidFill>
            </a:endParaRPr>
          </a:p>
        </p:txBody>
      </p:sp>
    </p:spTree>
    <p:extLst>
      <p:ext uri="{BB962C8B-B14F-4D97-AF65-F5344CB8AC3E}">
        <p14:creationId xmlns:p14="http://schemas.microsoft.com/office/powerpoint/2010/main" val="99388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9134"/>
            <a:ext cx="8229600" cy="1143000"/>
          </a:xfrm>
        </p:spPr>
        <p:txBody>
          <a:bodyPr>
            <a:normAutofit/>
          </a:bodyPr>
          <a:lstStyle/>
          <a:p>
            <a:r>
              <a:rPr lang="en-US" b="1" dirty="0">
                <a:solidFill>
                  <a:srgbClr val="27A4BA"/>
                </a:solidFill>
              </a:rPr>
              <a:t>Panic </a:t>
            </a:r>
            <a:r>
              <a:rPr lang="en-US" b="1" dirty="0" smtClean="0">
                <a:solidFill>
                  <a:srgbClr val="27A4BA"/>
                </a:solidFill>
              </a:rPr>
              <a:t>Attack </a:t>
            </a:r>
            <a:endParaRPr lang="ar-SA" b="1" dirty="0">
              <a:solidFill>
                <a:srgbClr val="27A4BA"/>
              </a:solidFill>
            </a:endParaRPr>
          </a:p>
        </p:txBody>
      </p:sp>
      <p:sp>
        <p:nvSpPr>
          <p:cNvPr id="3" name="عنصر نائب للمحتوى 2"/>
          <p:cNvSpPr>
            <a:spLocks noGrp="1"/>
          </p:cNvSpPr>
          <p:nvPr>
            <p:ph idx="1"/>
          </p:nvPr>
        </p:nvSpPr>
        <p:spPr>
          <a:xfrm>
            <a:off x="374848" y="1516478"/>
            <a:ext cx="8229600" cy="4525963"/>
          </a:xfrm>
        </p:spPr>
        <p:txBody>
          <a:bodyPr>
            <a:noAutofit/>
          </a:bodyPr>
          <a:lstStyle/>
          <a:p>
            <a:pPr marL="0" indent="0" algn="l" rtl="0">
              <a:buNone/>
            </a:pPr>
            <a:r>
              <a:rPr lang="en-US" sz="1600" dirty="0"/>
              <a:t>A panic attack is defined </a:t>
            </a:r>
            <a:r>
              <a:rPr lang="en-US" sz="1600" dirty="0" smtClean="0"/>
              <a:t>as </a:t>
            </a:r>
            <a:r>
              <a:rPr lang="en-US" sz="1600" dirty="0"/>
              <a:t>a discrete period of </a:t>
            </a:r>
            <a:r>
              <a:rPr lang="en-US" sz="1600" dirty="0" smtClean="0"/>
              <a:t>intense </a:t>
            </a:r>
            <a:r>
              <a:rPr lang="en-US" sz="1600" dirty="0"/>
              <a:t>fear or discomfort in which four (or more) of </a:t>
            </a:r>
            <a:r>
              <a:rPr lang="en-US" sz="1600" dirty="0" smtClean="0"/>
              <a:t>the </a:t>
            </a:r>
            <a:r>
              <a:rPr lang="en-US" sz="1600" dirty="0"/>
              <a:t>following symptoms develop abruptly and reach a </a:t>
            </a:r>
            <a:r>
              <a:rPr lang="en-US" sz="1600" dirty="0" smtClean="0"/>
              <a:t>peak </a:t>
            </a:r>
            <a:r>
              <a:rPr lang="en-US" sz="1600" dirty="0"/>
              <a:t>within 10 minutes</a:t>
            </a:r>
            <a:r>
              <a:rPr lang="en-US" sz="1600" dirty="0" smtClean="0"/>
              <a:t>:</a:t>
            </a:r>
            <a:endParaRPr lang="en-US" sz="1600" dirty="0"/>
          </a:p>
          <a:p>
            <a:pPr marL="0" indent="0" algn="l" rtl="0">
              <a:buNone/>
            </a:pPr>
            <a:r>
              <a:rPr lang="en-US" sz="1600" dirty="0"/>
              <a:t>• </a:t>
            </a:r>
            <a:r>
              <a:rPr lang="en-US" sz="1600" dirty="0" smtClean="0"/>
              <a:t>shortness </a:t>
            </a:r>
            <a:r>
              <a:rPr lang="en-US" sz="1600" dirty="0"/>
              <a:t>of breath or smothering sensations </a:t>
            </a:r>
          </a:p>
          <a:p>
            <a:pPr marL="0" indent="0" algn="l" rtl="0">
              <a:buNone/>
            </a:pPr>
            <a:r>
              <a:rPr lang="en-US" sz="1600" dirty="0"/>
              <a:t>• </a:t>
            </a:r>
            <a:r>
              <a:rPr lang="en-US" sz="1600" dirty="0" smtClean="0"/>
              <a:t>dizziness</a:t>
            </a:r>
            <a:r>
              <a:rPr lang="en-US" sz="1600" dirty="0"/>
              <a:t>, unsteady feelings, lightheadedness or </a:t>
            </a:r>
          </a:p>
          <a:p>
            <a:pPr marL="0" indent="0" algn="l" rtl="0">
              <a:buNone/>
            </a:pPr>
            <a:r>
              <a:rPr lang="en-US" sz="1600" dirty="0"/>
              <a:t>faintness </a:t>
            </a:r>
          </a:p>
          <a:p>
            <a:pPr marL="0" indent="0" algn="l" rtl="0">
              <a:buNone/>
            </a:pPr>
            <a:r>
              <a:rPr lang="en-US" sz="1600" dirty="0"/>
              <a:t>• </a:t>
            </a:r>
            <a:r>
              <a:rPr lang="en-US" sz="1600" dirty="0" smtClean="0"/>
              <a:t>palpitations </a:t>
            </a:r>
            <a:r>
              <a:rPr lang="en-US" sz="1600" dirty="0"/>
              <a:t>or accelerated heart rate </a:t>
            </a:r>
          </a:p>
          <a:p>
            <a:pPr marL="0" indent="0" algn="l" rtl="0">
              <a:buNone/>
            </a:pPr>
            <a:r>
              <a:rPr lang="en-US" sz="1600" dirty="0"/>
              <a:t>• </a:t>
            </a:r>
            <a:r>
              <a:rPr lang="en-US" sz="1600" dirty="0" smtClean="0"/>
              <a:t>trembling </a:t>
            </a:r>
            <a:r>
              <a:rPr lang="en-US" sz="1600" dirty="0"/>
              <a:t>or shaking </a:t>
            </a:r>
          </a:p>
          <a:p>
            <a:pPr marL="0" indent="0" algn="l" rtl="0">
              <a:buNone/>
            </a:pPr>
            <a:r>
              <a:rPr lang="en-US" sz="1600" dirty="0"/>
              <a:t>• </a:t>
            </a:r>
            <a:r>
              <a:rPr lang="en-US" sz="1600" dirty="0" smtClean="0"/>
              <a:t>sweating </a:t>
            </a:r>
            <a:endParaRPr lang="en-US" sz="1600" dirty="0"/>
          </a:p>
          <a:p>
            <a:pPr marL="0" indent="0" algn="l" rtl="0">
              <a:buNone/>
            </a:pPr>
            <a:r>
              <a:rPr lang="en-US" sz="1600" dirty="0"/>
              <a:t>• </a:t>
            </a:r>
            <a:r>
              <a:rPr lang="en-US" sz="1600" dirty="0" smtClean="0"/>
              <a:t>feeling </a:t>
            </a:r>
            <a:r>
              <a:rPr lang="en-US" sz="1600" dirty="0"/>
              <a:t>of choking </a:t>
            </a:r>
          </a:p>
          <a:p>
            <a:pPr marL="0" indent="0" algn="l" rtl="0">
              <a:buNone/>
            </a:pPr>
            <a:r>
              <a:rPr lang="en-US" sz="1600" dirty="0"/>
              <a:t>• </a:t>
            </a:r>
            <a:r>
              <a:rPr lang="en-US" sz="1600" dirty="0" smtClean="0"/>
              <a:t>nausea </a:t>
            </a:r>
            <a:r>
              <a:rPr lang="en-US" sz="1600" dirty="0"/>
              <a:t>or abdominal distress </a:t>
            </a:r>
          </a:p>
          <a:p>
            <a:pPr marL="0" indent="0" algn="l" rtl="0">
              <a:buNone/>
            </a:pPr>
            <a:r>
              <a:rPr lang="en-US" sz="1600" dirty="0"/>
              <a:t>• </a:t>
            </a:r>
            <a:r>
              <a:rPr lang="en-US" sz="1600" dirty="0" err="1" smtClean="0"/>
              <a:t>depersonalisation</a:t>
            </a:r>
            <a:r>
              <a:rPr lang="en-US" sz="1600" dirty="0" smtClean="0"/>
              <a:t> </a:t>
            </a:r>
            <a:r>
              <a:rPr lang="en-US" sz="1600" dirty="0"/>
              <a:t>or </a:t>
            </a:r>
            <a:r>
              <a:rPr lang="en-US" sz="1600" dirty="0" err="1"/>
              <a:t>derealisation</a:t>
            </a:r>
            <a:r>
              <a:rPr lang="en-US" sz="1600" dirty="0"/>
              <a:t> </a:t>
            </a:r>
          </a:p>
          <a:p>
            <a:pPr marL="0" indent="0" algn="l" rtl="0">
              <a:buNone/>
            </a:pPr>
            <a:r>
              <a:rPr lang="en-US" sz="1600" dirty="0"/>
              <a:t>• </a:t>
            </a:r>
            <a:r>
              <a:rPr lang="en-US" sz="1600" dirty="0" smtClean="0"/>
              <a:t>numbness </a:t>
            </a:r>
            <a:r>
              <a:rPr lang="en-US" sz="1600" dirty="0"/>
              <a:t>or tingling sensations (</a:t>
            </a:r>
            <a:r>
              <a:rPr lang="en-US" sz="1600" dirty="0" err="1"/>
              <a:t>paraesthesia</a:t>
            </a:r>
            <a:r>
              <a:rPr lang="en-US" sz="1600" dirty="0"/>
              <a:t>) </a:t>
            </a:r>
          </a:p>
          <a:p>
            <a:pPr marL="0" indent="0" algn="l" rtl="0">
              <a:buNone/>
            </a:pPr>
            <a:r>
              <a:rPr lang="en-US" sz="1600" dirty="0"/>
              <a:t>• </a:t>
            </a:r>
            <a:r>
              <a:rPr lang="en-US" sz="1600" dirty="0" smtClean="0"/>
              <a:t>flushes </a:t>
            </a:r>
            <a:r>
              <a:rPr lang="en-US" sz="1600" dirty="0"/>
              <a:t>(hot flashes) or chills </a:t>
            </a:r>
          </a:p>
          <a:p>
            <a:pPr marL="0" indent="0" algn="l" rtl="0">
              <a:buNone/>
            </a:pPr>
            <a:r>
              <a:rPr lang="en-US" sz="1600" dirty="0"/>
              <a:t>• </a:t>
            </a:r>
            <a:r>
              <a:rPr lang="en-US" sz="1600" dirty="0" smtClean="0"/>
              <a:t>chest </a:t>
            </a:r>
            <a:r>
              <a:rPr lang="en-US" sz="1600" dirty="0"/>
              <a:t>pain or discomfort </a:t>
            </a:r>
          </a:p>
          <a:p>
            <a:pPr marL="0" indent="0" algn="l" rtl="0">
              <a:buNone/>
            </a:pPr>
            <a:r>
              <a:rPr lang="en-US" sz="1600" dirty="0"/>
              <a:t>• </a:t>
            </a:r>
            <a:r>
              <a:rPr lang="en-US" sz="1600" dirty="0" smtClean="0"/>
              <a:t>fear </a:t>
            </a:r>
            <a:r>
              <a:rPr lang="en-US" sz="1600" dirty="0"/>
              <a:t>of dying </a:t>
            </a:r>
          </a:p>
          <a:p>
            <a:pPr marL="0" indent="0" algn="l" rtl="0">
              <a:buNone/>
            </a:pPr>
            <a:r>
              <a:rPr lang="en-US" sz="1600" dirty="0"/>
              <a:t>• </a:t>
            </a:r>
            <a:r>
              <a:rPr lang="en-US" sz="1600" dirty="0" smtClean="0"/>
              <a:t>fear </a:t>
            </a:r>
            <a:r>
              <a:rPr lang="en-US" sz="1600" dirty="0"/>
              <a:t>of going crazy or of doing something </a:t>
            </a:r>
            <a:r>
              <a:rPr lang="en-US" sz="1600" dirty="0" smtClean="0"/>
              <a:t>uncontrolled.</a:t>
            </a:r>
            <a:endParaRPr lang="en-US" sz="1600" dirty="0"/>
          </a:p>
          <a:p>
            <a:pPr marL="0" indent="0" algn="l" rtl="0">
              <a:buNone/>
            </a:pPr>
            <a:r>
              <a:rPr lang="en-US" sz="1600" dirty="0" smtClean="0"/>
              <a:t>*Organic </a:t>
            </a:r>
            <a:r>
              <a:rPr lang="en-US" sz="1600" dirty="0"/>
              <a:t>disorders that simulate a panic attack </a:t>
            </a:r>
            <a:r>
              <a:rPr lang="en-US" sz="1600" dirty="0" smtClean="0"/>
              <a:t>are </a:t>
            </a:r>
            <a:r>
              <a:rPr lang="en-US" sz="1600" dirty="0"/>
              <a:t>hyperthyroidism, </a:t>
            </a:r>
            <a:r>
              <a:rPr lang="en-US" sz="1600" dirty="0" err="1"/>
              <a:t>phaeochromocytoma</a:t>
            </a:r>
            <a:r>
              <a:rPr lang="en-US" sz="1600" dirty="0"/>
              <a:t> and </a:t>
            </a:r>
            <a:r>
              <a:rPr lang="en-US" sz="1600" dirty="0" err="1" smtClean="0"/>
              <a:t>hypoglycaemia</a:t>
            </a:r>
            <a:r>
              <a:rPr lang="en-US" sz="1600" dirty="0" smtClean="0"/>
              <a:t>.. </a:t>
            </a:r>
          </a:p>
        </p:txBody>
      </p:sp>
      <p:sp>
        <p:nvSpPr>
          <p:cNvPr id="4" name="مربع نص 3"/>
          <p:cNvSpPr txBox="1"/>
          <p:nvPr/>
        </p:nvSpPr>
        <p:spPr>
          <a:xfrm>
            <a:off x="5004048" y="2132856"/>
            <a:ext cx="3600400" cy="3293209"/>
          </a:xfrm>
          <a:prstGeom prst="rect">
            <a:avLst/>
          </a:prstGeom>
          <a:noFill/>
          <a:ln>
            <a:solidFill>
              <a:schemeClr val="tx1"/>
            </a:solidFill>
            <a:prstDash val="dash"/>
          </a:ln>
        </p:spPr>
        <p:txBody>
          <a:bodyPr wrap="square" rtlCol="1">
            <a:spAutoFit/>
          </a:bodyPr>
          <a:lstStyle/>
          <a:p>
            <a:pPr algn="l" rtl="0"/>
            <a:r>
              <a:rPr lang="en-US" sz="1600" b="1" dirty="0"/>
              <a:t>Note:</a:t>
            </a:r>
          </a:p>
          <a:p>
            <a:pPr algn="l" rtl="0"/>
            <a:r>
              <a:rPr lang="en-US" sz="1600" dirty="0"/>
              <a:t>A single panic attack is not synonymous with </a:t>
            </a:r>
            <a:r>
              <a:rPr lang="en-US" sz="1600" dirty="0" smtClean="0"/>
              <a:t>panic </a:t>
            </a:r>
            <a:r>
              <a:rPr lang="en-US" sz="1600" dirty="0"/>
              <a:t>disorder. Some 40% of young people have had </a:t>
            </a:r>
            <a:r>
              <a:rPr lang="en-US" sz="1600" dirty="0" smtClean="0"/>
              <a:t>at </a:t>
            </a:r>
            <a:r>
              <a:rPr lang="en-US" sz="1600" dirty="0"/>
              <a:t>least one spontaneous panic attack. Panic disorder </a:t>
            </a:r>
            <a:r>
              <a:rPr lang="en-US" sz="1600" dirty="0" smtClean="0"/>
              <a:t>is </a:t>
            </a:r>
            <a:r>
              <a:rPr lang="en-US" sz="1600" dirty="0"/>
              <a:t>when there are recurrent attacks that are followed </a:t>
            </a:r>
            <a:r>
              <a:rPr lang="en-US" sz="1600" dirty="0" smtClean="0"/>
              <a:t>by </a:t>
            </a:r>
            <a:r>
              <a:rPr lang="en-US" sz="1600" dirty="0"/>
              <a:t>at least a month of worrying about future attacks </a:t>
            </a:r>
            <a:r>
              <a:rPr lang="en-US" sz="1600" dirty="0" smtClean="0"/>
              <a:t>and/or the consequences </a:t>
            </a:r>
            <a:r>
              <a:rPr lang="en-US" sz="1600" dirty="0"/>
              <a:t>of them. Panic disorder can </a:t>
            </a:r>
            <a:r>
              <a:rPr lang="en-US" sz="1600" dirty="0" smtClean="0"/>
              <a:t>occur </a:t>
            </a:r>
            <a:r>
              <a:rPr lang="en-US" sz="1600" dirty="0"/>
              <a:t>with or without associated agoraphobia, though </a:t>
            </a:r>
            <a:r>
              <a:rPr lang="en-US" sz="1600" dirty="0" smtClean="0"/>
              <a:t>&gt;90</a:t>
            </a:r>
            <a:r>
              <a:rPr lang="en-US" sz="1600" dirty="0"/>
              <a:t>% of people with agoraphobia develop it as a </a:t>
            </a:r>
            <a:r>
              <a:rPr lang="en-US" sz="1600" dirty="0" smtClean="0"/>
              <a:t>result </a:t>
            </a:r>
            <a:r>
              <a:rPr lang="en-US" sz="1600" dirty="0"/>
              <a:t>of recurrent panic attacks. </a:t>
            </a:r>
          </a:p>
        </p:txBody>
      </p:sp>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46588"/>
            <a:ext cx="1106289" cy="1106289"/>
          </a:xfrm>
          <a:prstGeom prst="rect">
            <a:avLst/>
          </a:prstGeom>
        </p:spPr>
      </p:pic>
    </p:spTree>
    <p:extLst>
      <p:ext uri="{BB962C8B-B14F-4D97-AF65-F5344CB8AC3E}">
        <p14:creationId xmlns:p14="http://schemas.microsoft.com/office/powerpoint/2010/main" val="400797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27A4BA"/>
                </a:solidFill>
              </a:rPr>
              <a:t>M</a:t>
            </a:r>
            <a:r>
              <a:rPr lang="en-US" b="1" dirty="0" smtClean="0">
                <a:solidFill>
                  <a:srgbClr val="27A4BA"/>
                </a:solidFill>
              </a:rPr>
              <a:t>anagement</a:t>
            </a:r>
            <a:endParaRPr lang="ar-SA" b="1" dirty="0">
              <a:solidFill>
                <a:srgbClr val="27A4BA"/>
              </a:solidFill>
            </a:endParaRPr>
          </a:p>
        </p:txBody>
      </p:sp>
      <p:sp>
        <p:nvSpPr>
          <p:cNvPr id="3" name="عنصر نائب للمحتوى 2"/>
          <p:cNvSpPr>
            <a:spLocks noGrp="1"/>
          </p:cNvSpPr>
          <p:nvPr>
            <p:ph idx="1"/>
          </p:nvPr>
        </p:nvSpPr>
        <p:spPr>
          <a:xfrm>
            <a:off x="457200" y="1600200"/>
            <a:ext cx="8363272" cy="4525963"/>
          </a:xfrm>
        </p:spPr>
        <p:txBody>
          <a:bodyPr>
            <a:normAutofit fontScale="77500" lnSpcReduction="20000"/>
          </a:bodyPr>
          <a:lstStyle/>
          <a:p>
            <a:pPr algn="l" rtl="0"/>
            <a:r>
              <a:rPr lang="en-US" dirty="0"/>
              <a:t>Reassurance, explanation and support (as </a:t>
            </a:r>
            <a:r>
              <a:rPr lang="en-US" dirty="0" smtClean="0"/>
              <a:t>for  </a:t>
            </a:r>
            <a:r>
              <a:rPr lang="en-US" dirty="0" err="1" smtClean="0"/>
              <a:t>generalised</a:t>
            </a:r>
            <a:r>
              <a:rPr lang="en-US" dirty="0" smtClean="0"/>
              <a:t> </a:t>
            </a:r>
            <a:r>
              <a:rPr lang="en-US" dirty="0"/>
              <a:t>anxiety). This is the mainstay </a:t>
            </a:r>
            <a:r>
              <a:rPr lang="en-US" dirty="0" smtClean="0"/>
              <a:t>of treatment</a:t>
            </a:r>
            <a:r>
              <a:rPr lang="en-US" dirty="0"/>
              <a:t>.</a:t>
            </a:r>
          </a:p>
          <a:p>
            <a:pPr algn="l" rtl="0"/>
            <a:r>
              <a:rPr lang="en-US" dirty="0"/>
              <a:t>breathing techniques to </a:t>
            </a:r>
            <a:r>
              <a:rPr lang="en-US" dirty="0" smtClean="0"/>
              <a:t>help </a:t>
            </a:r>
            <a:r>
              <a:rPr lang="en-US" dirty="0"/>
              <a:t>control hyperventilation (e.g. timing breaths, </a:t>
            </a:r>
            <a:r>
              <a:rPr lang="en-US" dirty="0" smtClean="0"/>
              <a:t>breathing </a:t>
            </a:r>
            <a:r>
              <a:rPr lang="en-US" dirty="0"/>
              <a:t>through nose, slow inspiration, measured </a:t>
            </a:r>
            <a:r>
              <a:rPr lang="en-US" dirty="0" smtClean="0"/>
              <a:t>medium-sized </a:t>
            </a:r>
            <a:r>
              <a:rPr lang="en-US" dirty="0"/>
              <a:t>breaths). </a:t>
            </a:r>
            <a:endParaRPr lang="en-US" dirty="0" smtClean="0"/>
          </a:p>
          <a:p>
            <a:pPr algn="l" rtl="0"/>
            <a:r>
              <a:rPr lang="en-US" dirty="0" smtClean="0"/>
              <a:t>Relaxation techniques.</a:t>
            </a:r>
          </a:p>
          <a:p>
            <a:pPr algn="l" rtl="0"/>
            <a:r>
              <a:rPr lang="en-US" dirty="0"/>
              <a:t>Cognitive </a:t>
            </a:r>
            <a:r>
              <a:rPr lang="en-US" dirty="0" err="1"/>
              <a:t>behaviour</a:t>
            </a:r>
            <a:r>
              <a:rPr lang="en-US" dirty="0"/>
              <a:t> therapy (CBT)</a:t>
            </a:r>
          </a:p>
          <a:p>
            <a:pPr algn="l" rtl="0"/>
            <a:r>
              <a:rPr lang="en-US" dirty="0"/>
              <a:t>Pharmacological </a:t>
            </a:r>
            <a:r>
              <a:rPr lang="en-US" dirty="0" smtClean="0"/>
              <a:t>treatment:</a:t>
            </a:r>
          </a:p>
          <a:p>
            <a:pPr marL="0" indent="0" algn="l" rtl="0">
              <a:buNone/>
            </a:pPr>
            <a:r>
              <a:rPr lang="en-US" dirty="0"/>
              <a:t>Antidepressants can be </a:t>
            </a:r>
            <a:r>
              <a:rPr lang="en-US" dirty="0" smtClean="0"/>
              <a:t>useful </a:t>
            </a:r>
            <a:r>
              <a:rPr lang="en-US" dirty="0"/>
              <a:t>in reducing panic </a:t>
            </a:r>
            <a:r>
              <a:rPr lang="en-US" dirty="0" smtClean="0"/>
              <a:t>attacks  but, not in the acute attacks. </a:t>
            </a:r>
          </a:p>
          <a:p>
            <a:pPr marL="0" indent="0" algn="l" rtl="0">
              <a:buNone/>
            </a:pPr>
            <a:r>
              <a:rPr lang="en-US" dirty="0" smtClean="0"/>
              <a:t>Benzodiazepine is now no longer recommended for anxiety.</a:t>
            </a:r>
            <a:endParaRPr lang="en-US" dirty="0"/>
          </a:p>
          <a:p>
            <a:pPr marL="0" indent="0" algn="l" rtl="0">
              <a:buNone/>
            </a:pPr>
            <a:endParaRPr lang="en-US" dirty="0"/>
          </a:p>
          <a:p>
            <a:pPr algn="l" rtl="0"/>
            <a:endParaRPr lang="en-US"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0"/>
            <a:ext cx="1106289" cy="1106289"/>
          </a:xfrm>
          <a:prstGeom prst="rect">
            <a:avLst/>
          </a:prstGeom>
        </p:spPr>
      </p:pic>
    </p:spTree>
    <p:extLst>
      <p:ext uri="{BB962C8B-B14F-4D97-AF65-F5344CB8AC3E}">
        <p14:creationId xmlns:p14="http://schemas.microsoft.com/office/powerpoint/2010/main" val="140008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7A4BA"/>
                </a:solidFill>
              </a:rPr>
              <a:t>Case Study </a:t>
            </a:r>
          </a:p>
        </p:txBody>
      </p:sp>
      <p:sp>
        <p:nvSpPr>
          <p:cNvPr id="3" name="Content Placeholder 2"/>
          <p:cNvSpPr>
            <a:spLocks noGrp="1"/>
          </p:cNvSpPr>
          <p:nvPr>
            <p:ph idx="1"/>
          </p:nvPr>
        </p:nvSpPr>
        <p:spPr>
          <a:xfrm>
            <a:off x="76200" y="1600200"/>
            <a:ext cx="9067800" cy="4525963"/>
          </a:xfrm>
        </p:spPr>
        <p:txBody>
          <a:bodyPr>
            <a:noAutofit/>
          </a:bodyPr>
          <a:lstStyle/>
          <a:p>
            <a:pPr marL="0" indent="0">
              <a:buNone/>
            </a:pPr>
            <a:r>
              <a:rPr lang="en-US" sz="2000" dirty="0" smtClean="0"/>
              <a:t>Kristen </a:t>
            </a:r>
            <a:r>
              <a:rPr lang="en-US" sz="2000" dirty="0"/>
              <a:t>is a 38 year-old divorced mother of two teenagers. She has had a successful, well-paying career for the past several years in upper-level management. Even though she has worked for the same, thriving company for over 6 years, she’s found herself worrying constantly about losing her job and being unable to provide for her children. This worry has been troubling her for the past 8 months. Despite her best efforts, she hasn’t been able to shake the negative thoughts.</a:t>
            </a:r>
            <a:br>
              <a:rPr lang="en-US" sz="2000" dirty="0"/>
            </a:br>
            <a:r>
              <a:rPr lang="en-US" sz="2000" dirty="0"/>
              <a:t/>
            </a:r>
            <a:br>
              <a:rPr lang="en-US" sz="2000" dirty="0"/>
            </a:br>
            <a:r>
              <a:rPr lang="en-US" sz="2000" dirty="0"/>
              <a:t>Ever since the worry started, Kristen has found herself feeling restless, tired, and tense. She often paces in her office when she’s there alone. She’s had several embarrassing moments in meetings where she has lost track of what she was trying to say. When she goes to bed at night, it’s as if her brain won’t shut off. She finds herself mentally rehearsing all the worse-case scenarios regarding losing her job, including ending up homeless. </a:t>
            </a:r>
            <a:br>
              <a:rPr lang="en-US" sz="2000" dirty="0"/>
            </a:br>
            <a:endParaRPr lang="en-US" sz="2000"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248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A4BA"/>
                </a:solidFill>
              </a:rPr>
              <a:t>Objectives</a:t>
            </a:r>
            <a:endParaRPr lang="en-US" dirty="0">
              <a:solidFill>
                <a:srgbClr val="27A4BA"/>
              </a:solidFill>
            </a:endParaRPr>
          </a:p>
        </p:txBody>
      </p:sp>
      <p:sp>
        <p:nvSpPr>
          <p:cNvPr id="3" name="Content Placeholder 2"/>
          <p:cNvSpPr>
            <a:spLocks noGrp="1"/>
          </p:cNvSpPr>
          <p:nvPr>
            <p:ph idx="1"/>
          </p:nvPr>
        </p:nvSpPr>
        <p:spPr/>
        <p:txBody>
          <a:bodyPr>
            <a:normAutofit fontScale="62500" lnSpcReduction="20000"/>
          </a:bodyPr>
          <a:lstStyle/>
          <a:p>
            <a:r>
              <a:rPr lang="en-US" dirty="0" smtClean="0"/>
              <a:t>Highlight </a:t>
            </a:r>
            <a:r>
              <a:rPr lang="en-US" dirty="0"/>
              <a:t>the prevalence of anxiety, depression , and somatization in </a:t>
            </a:r>
            <a:r>
              <a:rPr lang="en-US" dirty="0" smtClean="0"/>
              <a:t>Saudi Arabia.</a:t>
            </a:r>
            <a:endParaRPr lang="en-US" dirty="0"/>
          </a:p>
          <a:p>
            <a:r>
              <a:rPr lang="en-US" dirty="0" smtClean="0"/>
              <a:t>Highlight </a:t>
            </a:r>
            <a:r>
              <a:rPr lang="en-US" dirty="0"/>
              <a:t>the </a:t>
            </a:r>
            <a:r>
              <a:rPr lang="en-US" dirty="0" err="1"/>
              <a:t>aetiology</a:t>
            </a:r>
            <a:r>
              <a:rPr lang="en-US" dirty="0"/>
              <a:t> of anxiety, depression and </a:t>
            </a:r>
            <a:r>
              <a:rPr lang="en-US" dirty="0" smtClean="0"/>
              <a:t>somatization.</a:t>
            </a:r>
            <a:endParaRPr lang="en-US" dirty="0"/>
          </a:p>
          <a:p>
            <a:r>
              <a:rPr lang="en-US" dirty="0" smtClean="0"/>
              <a:t>Highlight </a:t>
            </a:r>
            <a:r>
              <a:rPr lang="en-US" dirty="0"/>
              <a:t>on use of Tricyclic antidepressants and Selective </a:t>
            </a:r>
            <a:r>
              <a:rPr lang="en-US" dirty="0" smtClean="0"/>
              <a:t>Serotonin Reuptake </a:t>
            </a:r>
            <a:r>
              <a:rPr lang="en-US" dirty="0"/>
              <a:t>Inhibitors “SSRI</a:t>
            </a:r>
            <a:r>
              <a:rPr lang="en-US" dirty="0" smtClean="0"/>
              <a:t>”.</a:t>
            </a:r>
            <a:endParaRPr lang="en-US" dirty="0"/>
          </a:p>
          <a:p>
            <a:r>
              <a:rPr lang="en-US" dirty="0" smtClean="0"/>
              <a:t>Discuss </a:t>
            </a:r>
            <a:r>
              <a:rPr lang="en-US" dirty="0"/>
              <a:t>the clinical features and management of anxiety in family </a:t>
            </a:r>
            <a:r>
              <a:rPr lang="en-US" dirty="0" smtClean="0"/>
              <a:t>medicine setting.</a:t>
            </a:r>
            <a:endParaRPr lang="en-US" dirty="0"/>
          </a:p>
          <a:p>
            <a:r>
              <a:rPr lang="en-US" dirty="0" smtClean="0"/>
              <a:t>Discuss </a:t>
            </a:r>
            <a:r>
              <a:rPr lang="en-US" dirty="0"/>
              <a:t>the clinical features and management of depression in </a:t>
            </a:r>
            <a:r>
              <a:rPr lang="en-US" dirty="0" smtClean="0"/>
              <a:t>family medicine setting.</a:t>
            </a:r>
            <a:endParaRPr lang="en-US" dirty="0"/>
          </a:p>
          <a:p>
            <a:r>
              <a:rPr lang="en-US" dirty="0" smtClean="0"/>
              <a:t>Discuss </a:t>
            </a:r>
            <a:r>
              <a:rPr lang="en-US" dirty="0"/>
              <a:t>the clinical features and management of psycho-somatic illness </a:t>
            </a:r>
            <a:r>
              <a:rPr lang="en-US" dirty="0" smtClean="0"/>
              <a:t>in family </a:t>
            </a:r>
            <a:r>
              <a:rPr lang="en-US" dirty="0"/>
              <a:t>medicine </a:t>
            </a:r>
            <a:r>
              <a:rPr lang="en-US" dirty="0" smtClean="0"/>
              <a:t>setting.</a:t>
            </a:r>
            <a:endParaRPr lang="en-US" dirty="0"/>
          </a:p>
          <a:p>
            <a:r>
              <a:rPr lang="en-US" dirty="0" smtClean="0"/>
              <a:t>Brief </a:t>
            </a:r>
            <a:r>
              <a:rPr lang="en-US" dirty="0"/>
              <a:t>discussion about the role of counseling and psychotherapy in </a:t>
            </a:r>
            <a:r>
              <a:rPr lang="en-US" dirty="0" smtClean="0"/>
              <a:t>the management </a:t>
            </a:r>
            <a:r>
              <a:rPr lang="en-US" dirty="0"/>
              <a:t>of common psychiatric problems in family </a:t>
            </a:r>
            <a:r>
              <a:rPr lang="en-US" dirty="0" smtClean="0"/>
              <a:t>medicine.</a:t>
            </a:r>
            <a:endParaRPr lang="en-US" dirty="0"/>
          </a:p>
          <a:p>
            <a:r>
              <a:rPr lang="en-US" dirty="0" smtClean="0"/>
              <a:t>When </a:t>
            </a:r>
            <a:r>
              <a:rPr lang="en-US" dirty="0"/>
              <a:t>to refer to </a:t>
            </a:r>
            <a:r>
              <a:rPr lang="en-US" dirty="0" smtClean="0"/>
              <a:t>Psychiatrist.</a:t>
            </a:r>
            <a:endParaRPr lang="en-US"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48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2276872"/>
            <a:ext cx="4032448" cy="1470025"/>
          </a:xfrm>
        </p:spPr>
        <p:txBody>
          <a:bodyPr>
            <a:noAutofit/>
          </a:bodyPr>
          <a:lstStyle/>
          <a:p>
            <a:r>
              <a:rPr lang="en-US" sz="6000" b="1" dirty="0">
                <a:solidFill>
                  <a:srgbClr val="27A4BA"/>
                </a:solidFill>
              </a:rPr>
              <a:t>Phobic Disorders</a:t>
            </a:r>
            <a:endParaRPr lang="en-GB" sz="6000" b="1" dirty="0">
              <a:solidFill>
                <a:srgbClr val="27A4BA"/>
              </a:solidFill>
            </a:endParaRPr>
          </a:p>
        </p:txBody>
      </p:sp>
      <p:sp>
        <p:nvSpPr>
          <p:cNvPr id="3" name="عنوان فرعي 2"/>
          <p:cNvSpPr>
            <a:spLocks noGrp="1"/>
          </p:cNvSpPr>
          <p:nvPr>
            <p:ph type="subTitle" idx="1"/>
          </p:nvPr>
        </p:nvSpPr>
        <p:spPr>
          <a:xfrm>
            <a:off x="-284584" y="3962400"/>
            <a:ext cx="4816624" cy="987896"/>
          </a:xfrm>
        </p:spPr>
        <p:txBody>
          <a:bodyPr/>
          <a:lstStyle/>
          <a:p>
            <a:r>
              <a:rPr lang="en-US" dirty="0" smtClean="0"/>
              <a:t>Nada Dawood</a:t>
            </a:r>
            <a:endParaRPr lang="en-GB" dirty="0"/>
          </a:p>
        </p:txBody>
      </p:sp>
      <p:pic>
        <p:nvPicPr>
          <p:cNvPr id="17410" name="Picture 2" descr="نتيجة بحث الصور عن ‪phobia‬‏"/>
          <p:cNvPicPr>
            <a:picLocks noChangeAspect="1" noChangeArrowheads="1"/>
          </p:cNvPicPr>
          <p:nvPr/>
        </p:nvPicPr>
        <p:blipFill>
          <a:blip r:embed="rId2" cstate="print"/>
          <a:srcRect/>
          <a:stretch>
            <a:fillRect/>
          </a:stretch>
        </p:blipFill>
        <p:spPr bwMode="auto">
          <a:xfrm>
            <a:off x="4417981" y="0"/>
            <a:ext cx="4726019" cy="6858000"/>
          </a:xfrm>
          <a:prstGeom prst="rect">
            <a:avLst/>
          </a:prstGeom>
          <a:noFill/>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600200"/>
            <a:ext cx="1221779" cy="1221779"/>
          </a:xfrm>
          <a:prstGeom prst="rect">
            <a:avLst/>
          </a:prstGeom>
        </p:spPr>
      </p:pic>
    </p:spTree>
    <p:extLst>
      <p:ext uri="{BB962C8B-B14F-4D97-AF65-F5344CB8AC3E}">
        <p14:creationId xmlns:p14="http://schemas.microsoft.com/office/powerpoint/2010/main" val="212733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27A4BA"/>
                </a:solidFill>
              </a:rPr>
              <a:t>What is phobia?</a:t>
            </a:r>
            <a:endParaRPr lang="en-GB" b="1" dirty="0">
              <a:solidFill>
                <a:srgbClr val="27A4BA"/>
              </a:solidFill>
            </a:endParaRPr>
          </a:p>
        </p:txBody>
      </p:sp>
      <p:sp>
        <p:nvSpPr>
          <p:cNvPr id="3" name="عنصر نائب للمحتوى 2"/>
          <p:cNvSpPr>
            <a:spLocks noGrp="1"/>
          </p:cNvSpPr>
          <p:nvPr>
            <p:ph idx="1"/>
          </p:nvPr>
        </p:nvSpPr>
        <p:spPr>
          <a:xfrm>
            <a:off x="457200" y="1600200"/>
            <a:ext cx="8229600" cy="4997152"/>
          </a:xfrm>
        </p:spPr>
        <p:txBody>
          <a:bodyPr>
            <a:normAutofit fontScale="92500" lnSpcReduction="20000"/>
          </a:bodyPr>
          <a:lstStyle/>
          <a:p>
            <a:r>
              <a:rPr lang="en-GB" dirty="0" smtClean="0"/>
              <a:t>It is  anxiety related to specific situations or objects. </a:t>
            </a:r>
          </a:p>
          <a:p>
            <a:endParaRPr lang="en-GB" dirty="0" smtClean="0"/>
          </a:p>
          <a:p>
            <a:r>
              <a:rPr lang="en-GB" dirty="0" smtClean="0"/>
              <a:t>Patients avoid these objects or situations, become anxious when they anticipate having to meet them and/or endure them with intense distress.</a:t>
            </a:r>
          </a:p>
          <a:p>
            <a:endParaRPr lang="en-GB" dirty="0" smtClean="0"/>
          </a:p>
          <a:p>
            <a:r>
              <a:rPr lang="en-GB" dirty="0" smtClean="0"/>
              <a:t>Common phobias are spiders, people and social situations, flying, open spaces, confined spaces, heights, cancer, thunderstorms, death and heart disease. </a:t>
            </a:r>
          </a:p>
          <a:p>
            <a:endParaRPr lang="en-GB" dirty="0" smtClean="0"/>
          </a:p>
          <a:p>
            <a:endParaRPr lang="en-GB" dirty="0" smtClean="0"/>
          </a:p>
          <a:p>
            <a:pPr>
              <a:buNone/>
            </a:pPr>
            <a:endParaRPr lang="en-GB" dirty="0" smtClean="0"/>
          </a:p>
          <a:p>
            <a:endParaRPr lang="en-GB"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51"/>
            <a:ext cx="1023341" cy="1023341"/>
          </a:xfrm>
          <a:prstGeom prst="rect">
            <a:avLst/>
          </a:prstGeom>
        </p:spPr>
      </p:pic>
    </p:spTree>
    <p:extLst>
      <p:ext uri="{BB962C8B-B14F-4D97-AF65-F5344CB8AC3E}">
        <p14:creationId xmlns:p14="http://schemas.microsoft.com/office/powerpoint/2010/main" val="416653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27A4BA"/>
                </a:solidFill>
              </a:rPr>
              <a:t>Signs &amp; Symptoms</a:t>
            </a:r>
            <a:endParaRPr lang="en-GB" b="1" dirty="0">
              <a:solidFill>
                <a:srgbClr val="27A4BA"/>
              </a:solidFill>
            </a:endParaRPr>
          </a:p>
        </p:txBody>
      </p:sp>
      <p:sp>
        <p:nvSpPr>
          <p:cNvPr id="3" name="عنصر نائب للمحتوى 2"/>
          <p:cNvSpPr>
            <a:spLocks noGrp="1"/>
          </p:cNvSpPr>
          <p:nvPr>
            <p:ph idx="1"/>
          </p:nvPr>
        </p:nvSpPr>
        <p:spPr>
          <a:xfrm>
            <a:off x="457200" y="1600200"/>
            <a:ext cx="8229600" cy="4997152"/>
          </a:xfrm>
        </p:spPr>
        <p:txBody>
          <a:bodyPr>
            <a:normAutofit fontScale="85000" lnSpcReduction="20000"/>
          </a:bodyPr>
          <a:lstStyle/>
          <a:p>
            <a:pPr>
              <a:buNone/>
            </a:pPr>
            <a:r>
              <a:rPr lang="en-GB" dirty="0" smtClean="0">
                <a:solidFill>
                  <a:srgbClr val="C00000"/>
                </a:solidFill>
              </a:rPr>
              <a:t>Anxiety</a:t>
            </a:r>
            <a:r>
              <a:rPr lang="en-GB" dirty="0" smtClean="0"/>
              <a:t> is the most common feature in phobic disorders</a:t>
            </a:r>
          </a:p>
          <a:p>
            <a:pPr>
              <a:buNone/>
            </a:pPr>
            <a:r>
              <a:rPr lang="en-GB" dirty="0" smtClean="0"/>
              <a:t>Manifestations include the following:</a:t>
            </a:r>
          </a:p>
          <a:p>
            <a:pPr>
              <a:buNone/>
            </a:pPr>
            <a:endParaRPr lang="en-GB" dirty="0" smtClean="0"/>
          </a:p>
          <a:p>
            <a:r>
              <a:rPr lang="en-GB" dirty="0" smtClean="0"/>
              <a:t>Elevated heart rate</a:t>
            </a:r>
          </a:p>
          <a:p>
            <a:r>
              <a:rPr lang="en-GB" dirty="0" smtClean="0"/>
              <a:t>Elevated blood pressure</a:t>
            </a:r>
          </a:p>
          <a:p>
            <a:r>
              <a:rPr lang="en-GB" dirty="0" smtClean="0"/>
              <a:t>Tremor</a:t>
            </a:r>
          </a:p>
          <a:p>
            <a:r>
              <a:rPr lang="en-GB" dirty="0" smtClean="0"/>
              <a:t>Palpitations</a:t>
            </a:r>
          </a:p>
          <a:p>
            <a:r>
              <a:rPr lang="en-GB" dirty="0" err="1" smtClean="0"/>
              <a:t>Diarrhea</a:t>
            </a:r>
            <a:endParaRPr lang="en-GB" dirty="0" smtClean="0"/>
          </a:p>
          <a:p>
            <a:r>
              <a:rPr lang="en-GB" dirty="0" smtClean="0"/>
              <a:t>Sweating</a:t>
            </a:r>
          </a:p>
          <a:p>
            <a:r>
              <a:rPr lang="en-GB" dirty="0" err="1" smtClean="0"/>
              <a:t>Dyspnea</a:t>
            </a:r>
            <a:endParaRPr lang="en-GB" dirty="0" smtClean="0"/>
          </a:p>
          <a:p>
            <a:r>
              <a:rPr lang="en-GB" dirty="0" err="1" smtClean="0"/>
              <a:t>Paresthesias</a:t>
            </a:r>
            <a:endParaRPr lang="en-GB" dirty="0" smtClean="0"/>
          </a:p>
          <a:p>
            <a:r>
              <a:rPr lang="en-GB" dirty="0" smtClean="0"/>
              <a:t>Dizziness</a:t>
            </a:r>
          </a:p>
          <a:p>
            <a:endParaRPr lang="en-GB"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92076"/>
            <a:ext cx="1023341" cy="1023341"/>
          </a:xfrm>
          <a:prstGeom prst="rect">
            <a:avLst/>
          </a:prstGeom>
        </p:spPr>
      </p:pic>
    </p:spTree>
    <p:extLst>
      <p:ext uri="{BB962C8B-B14F-4D97-AF65-F5344CB8AC3E}">
        <p14:creationId xmlns:p14="http://schemas.microsoft.com/office/powerpoint/2010/main" val="7556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3" end="3"/>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4" end="4"/>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1" dur="500"/>
                                        <p:tgtEl>
                                          <p:spTgt spid="3">
                                            <p:txEl>
                                              <p:pRg st="5" end="5"/>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45"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6"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8" dur="500"/>
                                        <p:tgtEl>
                                          <p:spTgt spid="3">
                                            <p:txEl>
                                              <p:pRg st="6" end="6"/>
                                            </p:txEl>
                                          </p:spTgt>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2"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3"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4"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55" dur="500"/>
                                        <p:tgtEl>
                                          <p:spTgt spid="3">
                                            <p:txEl>
                                              <p:pRg st="7" end="7"/>
                                            </p:txEl>
                                          </p:spTgt>
                                        </p:tgtEl>
                                      </p:cBhvr>
                                    </p:animEffect>
                                  </p:childTnLst>
                                </p:cTn>
                              </p:par>
                              <p:par>
                                <p:cTn id="56" presetID="54" presetClass="entr" presetSubtype="0" accel="10000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59"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0"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1"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2" dur="500"/>
                                        <p:tgtEl>
                                          <p:spTgt spid="3">
                                            <p:txEl>
                                              <p:pRg st="8" end="8"/>
                                            </p:txEl>
                                          </p:spTgt>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p:cTn id="65"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66"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67"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68"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69" dur="500"/>
                                        <p:tgtEl>
                                          <p:spTgt spid="3">
                                            <p:txEl>
                                              <p:pRg st="9" end="9"/>
                                            </p:txEl>
                                          </p:spTgt>
                                        </p:tgtEl>
                                      </p:cBhvr>
                                    </p:animEffect>
                                  </p:childTnLst>
                                </p:cTn>
                              </p:par>
                              <p:par>
                                <p:cTn id="70" presetID="54" presetClass="entr" presetSubtype="0" accel="100000" fill="hold" nodeType="with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p:cTn id="72"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3"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4"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75"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76" dur="500"/>
                                        <p:tgtEl>
                                          <p:spTgt spid="3">
                                            <p:txEl>
                                              <p:pRg st="10" end="10"/>
                                            </p:txEl>
                                          </p:spTgt>
                                        </p:tgtEl>
                                      </p:cBhvr>
                                    </p:animEffect>
                                  </p:childTnLst>
                                </p:cTn>
                              </p:par>
                              <p:par>
                                <p:cTn id="77" presetID="54" presetClass="entr" presetSubtype="0" accel="100000" fill="hold" nodeType="with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p:cTn id="79" dur="5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0"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1"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2"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32083" t="32593" r="37917" b="20000"/>
          <a:stretch>
            <a:fillRect/>
          </a:stretch>
        </p:blipFill>
        <p:spPr bwMode="auto">
          <a:xfrm>
            <a:off x="0" y="914400"/>
            <a:ext cx="5486400" cy="4876800"/>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l="62083" t="32593" r="19167" b="20000"/>
          <a:stretch>
            <a:fillRect/>
          </a:stretch>
        </p:blipFill>
        <p:spPr bwMode="auto">
          <a:xfrm>
            <a:off x="5486400" y="914400"/>
            <a:ext cx="3429000" cy="4876800"/>
          </a:xfrm>
          <a:prstGeom prst="rect">
            <a:avLst/>
          </a:prstGeom>
          <a:noFill/>
          <a:ln w="9525">
            <a:noFill/>
            <a:miter lim="800000"/>
            <a:headEnd/>
            <a:tailEnd/>
          </a:ln>
        </p:spPr>
      </p:pic>
    </p:spTree>
    <p:extLst>
      <p:ext uri="{BB962C8B-B14F-4D97-AF65-F5344CB8AC3E}">
        <p14:creationId xmlns:p14="http://schemas.microsoft.com/office/powerpoint/2010/main" val="1466570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strVal val="#ppt_w*0.05"/>
                                          </p:val>
                                        </p:tav>
                                        <p:tav tm="100000">
                                          <p:val>
                                            <p:strVal val="#ppt_w"/>
                                          </p:val>
                                        </p:tav>
                                      </p:tavLst>
                                    </p:anim>
                                    <p:anim calcmode="lin" valueType="num">
                                      <p:cBhvr>
                                        <p:cTn id="8" dur="500" fill="hold"/>
                                        <p:tgtEl>
                                          <p:spTgt spid="1027"/>
                                        </p:tgtEl>
                                        <p:attrNameLst>
                                          <p:attrName>ppt_h</p:attrName>
                                        </p:attrNameLst>
                                      </p:cBhvr>
                                      <p:tavLst>
                                        <p:tav tm="0">
                                          <p:val>
                                            <p:strVal val="#ppt_h"/>
                                          </p:val>
                                        </p:tav>
                                        <p:tav tm="100000">
                                          <p:val>
                                            <p:strVal val="#ppt_h"/>
                                          </p:val>
                                        </p:tav>
                                      </p:tavLst>
                                    </p:anim>
                                    <p:anim calcmode="lin" valueType="num">
                                      <p:cBhvr>
                                        <p:cTn id="9" dur="500" fill="hold"/>
                                        <p:tgtEl>
                                          <p:spTgt spid="1027"/>
                                        </p:tgtEl>
                                        <p:attrNameLst>
                                          <p:attrName>ppt_x</p:attrName>
                                        </p:attrNameLst>
                                      </p:cBhvr>
                                      <p:tavLst>
                                        <p:tav tm="0">
                                          <p:val>
                                            <p:strVal val="#ppt_x-.2"/>
                                          </p:val>
                                        </p:tav>
                                        <p:tav tm="100000">
                                          <p:val>
                                            <p:strVal val="#ppt_x"/>
                                          </p:val>
                                        </p:tav>
                                      </p:tavLst>
                                    </p:anim>
                                    <p:anim calcmode="lin" valueType="num">
                                      <p:cBhvr>
                                        <p:cTn id="10" dur="500" fill="hold"/>
                                        <p:tgtEl>
                                          <p:spTgt spid="1027"/>
                                        </p:tgtEl>
                                        <p:attrNameLst>
                                          <p:attrName>ppt_y</p:attrName>
                                        </p:attrNameLst>
                                      </p:cBhvr>
                                      <p:tavLst>
                                        <p:tav tm="0">
                                          <p:val>
                                            <p:strVal val="#ppt_y"/>
                                          </p:val>
                                        </p:tav>
                                        <p:tav tm="100000">
                                          <p:val>
                                            <p:strVal val="#ppt_y"/>
                                          </p:val>
                                        </p:tav>
                                      </p:tavLst>
                                    </p:anim>
                                    <p:animEffect transition="in" filter="fade">
                                      <p:cBhvr>
                                        <p:cTn id="11" dur="500"/>
                                        <p:tgtEl>
                                          <p:spTgt spid="1027"/>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strVal val="#ppt_w*0.05"/>
                                          </p:val>
                                        </p:tav>
                                        <p:tav tm="100000">
                                          <p:val>
                                            <p:strVal val="#ppt_w"/>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anim calcmode="lin" valueType="num">
                                      <p:cBhvr>
                                        <p:cTn id="18" dur="500" fill="hold"/>
                                        <p:tgtEl>
                                          <p:spTgt spid="14"/>
                                        </p:tgtEl>
                                        <p:attrNameLst>
                                          <p:attrName>ppt_x</p:attrName>
                                        </p:attrNameLst>
                                      </p:cBhvr>
                                      <p:tavLst>
                                        <p:tav tm="0">
                                          <p:val>
                                            <p:strVal val="#ppt_x-.2"/>
                                          </p:val>
                                        </p:tav>
                                        <p:tav tm="100000">
                                          <p:val>
                                            <p:strVal val="#ppt_x"/>
                                          </p:val>
                                        </p:tav>
                                      </p:tavLst>
                                    </p:anim>
                                    <p:anim calcmode="lin" valueType="num">
                                      <p:cBhvr>
                                        <p:cTn id="19" dur="500" fill="hold"/>
                                        <p:tgtEl>
                                          <p:spTgt spid="14"/>
                                        </p:tgtEl>
                                        <p:attrNameLst>
                                          <p:attrName>ppt_y</p:attrName>
                                        </p:attrNameLst>
                                      </p:cBhvr>
                                      <p:tavLst>
                                        <p:tav tm="0">
                                          <p:val>
                                            <p:strVal val="#ppt_y"/>
                                          </p:val>
                                        </p:tav>
                                        <p:tav tm="100000">
                                          <p:val>
                                            <p:strVal val="#ppt_y"/>
                                          </p:val>
                                        </p:tav>
                                      </p:tavLst>
                                    </p:anim>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solidFill>
                  <a:srgbClr val="27A4BA"/>
                </a:solidFill>
              </a:rPr>
              <a:t>Agoraphobia</a:t>
            </a:r>
            <a:endParaRPr lang="en-GB" b="1" dirty="0">
              <a:solidFill>
                <a:srgbClr val="27A4BA"/>
              </a:solidFill>
            </a:endParaRPr>
          </a:p>
        </p:txBody>
      </p:sp>
      <p:sp>
        <p:nvSpPr>
          <p:cNvPr id="3" name="عنصر نائب للمحتوى 2"/>
          <p:cNvSpPr>
            <a:spLocks noGrp="1"/>
          </p:cNvSpPr>
          <p:nvPr>
            <p:ph idx="1"/>
          </p:nvPr>
        </p:nvSpPr>
        <p:spPr/>
        <p:txBody>
          <a:bodyPr>
            <a:normAutofit/>
          </a:bodyPr>
          <a:lstStyle/>
          <a:p>
            <a:pPr marL="514350" indent="-514350">
              <a:buFont typeface="Courier New" pitchFamily="49" charset="0"/>
              <a:buChar char="o"/>
            </a:pPr>
            <a:r>
              <a:rPr lang="en-GB" dirty="0" smtClean="0"/>
              <a:t>Avoidance includes staying away from many situations where there are issues of distance from home, crowding or confinement. </a:t>
            </a:r>
          </a:p>
          <a:p>
            <a:pPr marL="514350" indent="-514350">
              <a:buFont typeface="Courier New" pitchFamily="49" charset="0"/>
              <a:buChar char="o"/>
            </a:pPr>
            <a:endParaRPr lang="en-GB" dirty="0" smtClean="0"/>
          </a:p>
          <a:p>
            <a:pPr marL="514350" indent="-514350">
              <a:buFont typeface="Courier New" pitchFamily="49" charset="0"/>
              <a:buChar char="o"/>
            </a:pPr>
            <a:r>
              <a:rPr lang="en-GB" dirty="0" smtClean="0"/>
              <a:t>Typical examples are travel on public transport, crowded shops and confined places. </a:t>
            </a:r>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66051"/>
            <a:ext cx="1023341" cy="1023341"/>
          </a:xfrm>
          <a:prstGeom prst="rect">
            <a:avLst/>
          </a:prstGeom>
        </p:spPr>
      </p:pic>
    </p:spTree>
    <p:extLst>
      <p:ext uri="{BB962C8B-B14F-4D97-AF65-F5344CB8AC3E}">
        <p14:creationId xmlns:p14="http://schemas.microsoft.com/office/powerpoint/2010/main" val="206029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27A4BA"/>
                </a:solidFill>
              </a:rPr>
              <a:t>Treatment</a:t>
            </a:r>
            <a:endParaRPr lang="en-GB" b="1" dirty="0">
              <a:solidFill>
                <a:srgbClr val="27A4BA"/>
              </a:solidFill>
            </a:endParaRPr>
          </a:p>
        </p:txBody>
      </p:sp>
      <p:sp>
        <p:nvSpPr>
          <p:cNvPr id="3" name="عنصر نائب للمحتوى 2"/>
          <p:cNvSpPr>
            <a:spLocks noGrp="1"/>
          </p:cNvSpPr>
          <p:nvPr>
            <p:ph idx="1"/>
          </p:nvPr>
        </p:nvSpPr>
        <p:spPr/>
        <p:txBody>
          <a:bodyPr/>
          <a:lstStyle/>
          <a:p>
            <a:pPr>
              <a:buFont typeface="Courier New" pitchFamily="49" charset="0"/>
              <a:buChar char="o"/>
            </a:pPr>
            <a:r>
              <a:rPr lang="en-US" dirty="0" smtClean="0"/>
              <a:t>If associated with panic        </a:t>
            </a:r>
            <a:r>
              <a:rPr lang="en-GB" dirty="0" smtClean="0"/>
              <a:t>SSNRI, venlafaxine controlled release (75–225 mg) </a:t>
            </a:r>
          </a:p>
          <a:p>
            <a:pPr>
              <a:buFont typeface="Courier New" pitchFamily="49" charset="0"/>
              <a:buChar char="o"/>
            </a:pPr>
            <a:endParaRPr lang="en-GB" dirty="0" smtClean="0"/>
          </a:p>
          <a:p>
            <a:pPr>
              <a:buFont typeface="Courier New" pitchFamily="49" charset="0"/>
              <a:buChar char="o"/>
            </a:pPr>
            <a:r>
              <a:rPr lang="en-GB" dirty="0" smtClean="0"/>
              <a:t>Agoraphobia without panic, no medication required         Cognitive behavioural therapy (CBT)</a:t>
            </a:r>
          </a:p>
          <a:p>
            <a:pPr>
              <a:buFont typeface="Courier New" pitchFamily="49" charset="0"/>
              <a:buChar char="o"/>
            </a:pPr>
            <a:endParaRPr lang="en-GB" dirty="0" smtClean="0"/>
          </a:p>
          <a:p>
            <a:pPr>
              <a:buNone/>
            </a:pPr>
            <a:r>
              <a:rPr lang="en-US" dirty="0" smtClean="0"/>
              <a:t>  </a:t>
            </a:r>
            <a:endParaRPr lang="en-GB" i="1" dirty="0" smtClean="0"/>
          </a:p>
          <a:p>
            <a:pPr>
              <a:buFont typeface="Courier New" pitchFamily="49" charset="0"/>
              <a:buChar char="o"/>
            </a:pPr>
            <a:endParaRPr lang="en-GB" dirty="0" smtClean="0"/>
          </a:p>
        </p:txBody>
      </p:sp>
      <p:sp>
        <p:nvSpPr>
          <p:cNvPr id="4" name="سهم إلى اليمين 3"/>
          <p:cNvSpPr/>
          <p:nvPr/>
        </p:nvSpPr>
        <p:spPr>
          <a:xfrm>
            <a:off x="4932040" y="1772816"/>
            <a:ext cx="432048"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سهم إلى اليمين 4"/>
          <p:cNvSpPr/>
          <p:nvPr/>
        </p:nvSpPr>
        <p:spPr>
          <a:xfrm>
            <a:off x="2483768" y="3933056"/>
            <a:ext cx="432048"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cxnSp>
        <p:nvCxnSpPr>
          <p:cNvPr id="6" name="Straight Connector 5"/>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3396" y="71912"/>
            <a:ext cx="1023341" cy="1023341"/>
          </a:xfrm>
          <a:prstGeom prst="rect">
            <a:avLst/>
          </a:prstGeom>
        </p:spPr>
      </p:pic>
    </p:spTree>
    <p:extLst>
      <p:ext uri="{BB962C8B-B14F-4D97-AF65-F5344CB8AC3E}">
        <p14:creationId xmlns:p14="http://schemas.microsoft.com/office/powerpoint/2010/main" val="95466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2" end="2"/>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05"/>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 calcmode="lin" valueType="num">
                                      <p:cBhvr>
                                        <p:cTn id="16" dur="500" fill="hold"/>
                                        <p:tgtEl>
                                          <p:spTgt spid="5"/>
                                        </p:tgtEl>
                                        <p:attrNameLst>
                                          <p:attrName>ppt_x</p:attrName>
                                        </p:attrNameLst>
                                      </p:cBhvr>
                                      <p:tavLst>
                                        <p:tav tm="0">
                                          <p:val>
                                            <p:strVal val="#ppt_x-.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solidFill>
                  <a:srgbClr val="27A4BA"/>
                </a:solidFill>
              </a:rPr>
              <a:t>Social anxiety disorder </a:t>
            </a:r>
            <a:endParaRPr lang="en-GB" b="1" dirty="0">
              <a:solidFill>
                <a:srgbClr val="27A4BA"/>
              </a:solidFill>
            </a:endParaRPr>
          </a:p>
        </p:txBody>
      </p:sp>
      <p:sp>
        <p:nvSpPr>
          <p:cNvPr id="3" name="عنصر نائب للمحتوى 2"/>
          <p:cNvSpPr>
            <a:spLocks noGrp="1"/>
          </p:cNvSpPr>
          <p:nvPr>
            <p:ph idx="1"/>
          </p:nvPr>
        </p:nvSpPr>
        <p:spPr>
          <a:xfrm>
            <a:off x="457200" y="1600200"/>
            <a:ext cx="8229600" cy="4853136"/>
          </a:xfrm>
        </p:spPr>
        <p:txBody>
          <a:bodyPr>
            <a:normAutofit lnSpcReduction="10000"/>
          </a:bodyPr>
          <a:lstStyle/>
          <a:p>
            <a:pPr>
              <a:buFont typeface="Courier New" pitchFamily="49" charset="0"/>
              <a:buChar char="o"/>
            </a:pPr>
            <a:r>
              <a:rPr lang="en-GB" dirty="0" smtClean="0"/>
              <a:t>Is experienced in anxiety provoking social situations in which the person feels subject to critical public scrutiny (e.g. canteens, restaurants, staff meetings, speaking engagements). </a:t>
            </a:r>
          </a:p>
          <a:p>
            <a:pPr>
              <a:buFont typeface="Courier New" pitchFamily="49" charset="0"/>
              <a:buChar char="o"/>
            </a:pPr>
            <a:endParaRPr lang="en-GB" dirty="0" smtClean="0"/>
          </a:p>
          <a:p>
            <a:pPr>
              <a:buFont typeface="Courier New" pitchFamily="49" charset="0"/>
              <a:buChar char="o"/>
            </a:pPr>
            <a:r>
              <a:rPr lang="en-GB" dirty="0" smtClean="0"/>
              <a:t>The sufferer may be a shy and  self-conscious.</a:t>
            </a:r>
          </a:p>
          <a:p>
            <a:pPr>
              <a:buFont typeface="Courier New" pitchFamily="49" charset="0"/>
              <a:buChar char="o"/>
            </a:pPr>
            <a:endParaRPr lang="en-GB" dirty="0" smtClean="0"/>
          </a:p>
          <a:p>
            <a:pPr>
              <a:buFont typeface="Courier New" pitchFamily="49" charset="0"/>
              <a:buChar char="o"/>
            </a:pPr>
            <a:r>
              <a:rPr lang="en-GB" dirty="0" smtClean="0"/>
              <a:t>Often related to sympathetic overactivity. </a:t>
            </a:r>
          </a:p>
          <a:p>
            <a:pPr>
              <a:buNone/>
            </a:pPr>
            <a:endParaRPr lang="en-GB"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71912"/>
            <a:ext cx="1023341" cy="1023341"/>
          </a:xfrm>
          <a:prstGeom prst="rect">
            <a:avLst/>
          </a:prstGeom>
        </p:spPr>
      </p:pic>
    </p:spTree>
    <p:extLst>
      <p:ext uri="{BB962C8B-B14F-4D97-AF65-F5344CB8AC3E}">
        <p14:creationId xmlns:p14="http://schemas.microsoft.com/office/powerpoint/2010/main" val="81461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27A4BA"/>
                </a:solidFill>
              </a:rPr>
              <a:t>Types &amp; management</a:t>
            </a:r>
            <a:endParaRPr lang="en-GB" b="1" dirty="0">
              <a:solidFill>
                <a:srgbClr val="27A4BA"/>
              </a:solidFill>
            </a:endParaRPr>
          </a:p>
        </p:txBody>
      </p:sp>
      <p:pic>
        <p:nvPicPr>
          <p:cNvPr id="6" name="Picture 1"/>
          <p:cNvPicPr>
            <a:picLocks noChangeAspect="1" noChangeArrowheads="1"/>
          </p:cNvPicPr>
          <p:nvPr/>
        </p:nvPicPr>
        <p:blipFill>
          <a:blip r:embed="rId2" cstate="print"/>
          <a:srcRect l="42131" t="33317" r="16720" b="43475"/>
          <a:stretch>
            <a:fillRect/>
          </a:stretch>
        </p:blipFill>
        <p:spPr bwMode="auto">
          <a:xfrm>
            <a:off x="1259632" y="1828800"/>
            <a:ext cx="6817568" cy="2162908"/>
          </a:xfrm>
          <a:prstGeom prst="rect">
            <a:avLst/>
          </a:prstGeom>
          <a:noFill/>
          <a:ln w="9525">
            <a:noFill/>
            <a:miter lim="800000"/>
            <a:headEnd/>
            <a:tailEnd/>
          </a:ln>
        </p:spPr>
      </p:pic>
      <p:pic>
        <p:nvPicPr>
          <p:cNvPr id="7" name="Picture 1"/>
          <p:cNvPicPr>
            <a:picLocks noChangeAspect="1" noChangeArrowheads="1"/>
          </p:cNvPicPr>
          <p:nvPr/>
        </p:nvPicPr>
        <p:blipFill>
          <a:blip r:embed="rId2" cstate="print"/>
          <a:srcRect l="42131" t="58070" r="16720" b="22307"/>
          <a:stretch>
            <a:fillRect/>
          </a:stretch>
        </p:blipFill>
        <p:spPr bwMode="auto">
          <a:xfrm>
            <a:off x="1259632" y="3962400"/>
            <a:ext cx="6817568" cy="1828800"/>
          </a:xfrm>
          <a:prstGeom prst="rect">
            <a:avLst/>
          </a:prstGeom>
          <a:noFill/>
          <a:ln w="9525">
            <a:noFill/>
            <a:miter lim="800000"/>
            <a:headEnd/>
            <a:tailEnd/>
          </a:ln>
        </p:spPr>
      </p:pic>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8308"/>
            <a:ext cx="1023341" cy="1023341"/>
          </a:xfrm>
          <a:prstGeom prst="rect">
            <a:avLst/>
          </a:prstGeom>
        </p:spPr>
      </p:pic>
    </p:spTree>
    <p:extLst>
      <p:ext uri="{BB962C8B-B14F-4D97-AF65-F5344CB8AC3E}">
        <p14:creationId xmlns:p14="http://schemas.microsoft.com/office/powerpoint/2010/main" val="424034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strVal val="#ppt_w*0.05"/>
                                          </p:val>
                                        </p:tav>
                                        <p:tav tm="100000">
                                          <p:val>
                                            <p:strVal val="#ppt_w"/>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anim calcmode="lin" valueType="num">
                                      <p:cBhvr>
                                        <p:cTn id="18" dur="500" fill="hold"/>
                                        <p:tgtEl>
                                          <p:spTgt spid="7"/>
                                        </p:tgtEl>
                                        <p:attrNameLst>
                                          <p:attrName>ppt_x</p:attrName>
                                        </p:attrNameLst>
                                      </p:cBhvr>
                                      <p:tavLst>
                                        <p:tav tm="0">
                                          <p:val>
                                            <p:strVal val="#ppt_x-.2"/>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solidFill>
                  <a:srgbClr val="27A4BA"/>
                </a:solidFill>
              </a:rPr>
              <a:t>Specific phobias</a:t>
            </a:r>
            <a:endParaRPr lang="en-GB" b="1" dirty="0">
              <a:solidFill>
                <a:srgbClr val="27A4BA"/>
              </a:solidFill>
            </a:endParaRPr>
          </a:p>
        </p:txBody>
      </p:sp>
      <p:sp>
        <p:nvSpPr>
          <p:cNvPr id="3" name="عنصر نائب للمحتوى 2"/>
          <p:cNvSpPr>
            <a:spLocks noGrp="1"/>
          </p:cNvSpPr>
          <p:nvPr>
            <p:ph idx="1"/>
          </p:nvPr>
        </p:nvSpPr>
        <p:spPr/>
        <p:txBody>
          <a:bodyPr/>
          <a:lstStyle/>
          <a:p>
            <a:pPr>
              <a:buFont typeface="Courier New" pitchFamily="49" charset="0"/>
              <a:buChar char="o"/>
            </a:pPr>
            <a:r>
              <a:rPr lang="en-US" dirty="0" smtClean="0"/>
              <a:t>It</a:t>
            </a:r>
            <a:r>
              <a:rPr lang="en-GB" dirty="0" smtClean="0"/>
              <a:t> is anxiety caused by the presence or thought of a specific object or situation that usually poses little or no actual danger. </a:t>
            </a:r>
          </a:p>
          <a:p>
            <a:pPr>
              <a:buFont typeface="Courier New" pitchFamily="49" charset="0"/>
              <a:buChar char="o"/>
            </a:pPr>
            <a:endParaRPr lang="en-GB" dirty="0" smtClean="0"/>
          </a:p>
          <a:p>
            <a:pPr>
              <a:buFont typeface="Courier New" pitchFamily="49" charset="0"/>
              <a:buChar char="o"/>
            </a:pPr>
            <a:r>
              <a:rPr lang="en-GB" dirty="0" smtClean="0"/>
              <a:t>Specific phobias are the most common anxiety-related diagnosis (1 in 5 women and 1 in 10 men)</a:t>
            </a:r>
          </a:p>
          <a:p>
            <a:pPr>
              <a:buFont typeface="Courier New" pitchFamily="49" charset="0"/>
              <a:buChar char="o"/>
            </a:pPr>
            <a:endParaRPr lang="en-GB" dirty="0" smtClean="0"/>
          </a:p>
          <a:p>
            <a:pPr>
              <a:buFont typeface="Courier New" pitchFamily="49" charset="0"/>
              <a:buChar char="o"/>
            </a:pPr>
            <a:endParaRPr lang="en-GB" dirty="0" smtClean="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1859" y="89497"/>
            <a:ext cx="1023341" cy="1023341"/>
          </a:xfrm>
          <a:prstGeom prst="rect">
            <a:avLst/>
          </a:prstGeom>
        </p:spPr>
      </p:pic>
    </p:spTree>
    <p:extLst>
      <p:ext uri="{BB962C8B-B14F-4D97-AF65-F5344CB8AC3E}">
        <p14:creationId xmlns:p14="http://schemas.microsoft.com/office/powerpoint/2010/main" val="274581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endParaRPr lang="en-GB" dirty="0"/>
          </a:p>
        </p:txBody>
      </p:sp>
      <p:pic>
        <p:nvPicPr>
          <p:cNvPr id="15362" name="Picture 2"/>
          <p:cNvPicPr>
            <a:picLocks noChangeAspect="1" noChangeArrowheads="1"/>
          </p:cNvPicPr>
          <p:nvPr/>
        </p:nvPicPr>
        <p:blipFill>
          <a:blip r:embed="rId3" cstate="print"/>
          <a:srcRect l="21456" t="14434" r="51375" b="23267"/>
          <a:stretch>
            <a:fillRect/>
          </a:stretch>
        </p:blipFill>
        <p:spPr bwMode="auto">
          <a:xfrm>
            <a:off x="35496" y="188640"/>
            <a:ext cx="4968552" cy="6408712"/>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l="21059" t="11913" r="53738" b="23967"/>
          <a:stretch>
            <a:fillRect/>
          </a:stretch>
        </p:blipFill>
        <p:spPr bwMode="auto">
          <a:xfrm>
            <a:off x="4499572" y="181069"/>
            <a:ext cx="4608932" cy="6596067"/>
          </a:xfrm>
          <a:prstGeom prst="rect">
            <a:avLst/>
          </a:prstGeom>
          <a:noFill/>
          <a:ln w="9525">
            <a:noFill/>
            <a:miter lim="800000"/>
            <a:headEnd/>
            <a:tailEnd/>
          </a:ln>
        </p:spPr>
      </p:pic>
      <p:cxnSp>
        <p:nvCxnSpPr>
          <p:cNvPr id="7" name="رابط مستقيم 6"/>
          <p:cNvCxnSpPr/>
          <p:nvPr/>
        </p:nvCxnSpPr>
        <p:spPr>
          <a:xfrm>
            <a:off x="4499992" y="0"/>
            <a:ext cx="0" cy="6858000"/>
          </a:xfrm>
          <a:prstGeom prst="line">
            <a:avLst/>
          </a:prstGeom>
          <a:ln w="38100"/>
        </p:spPr>
        <p:style>
          <a:lnRef idx="1">
            <a:schemeClr val="dk1"/>
          </a:lnRef>
          <a:fillRef idx="0">
            <a:schemeClr val="dk1"/>
          </a:fillRef>
          <a:effectRef idx="0">
            <a:schemeClr val="dk1"/>
          </a:effectRef>
          <a:fontRef idx="minor">
            <a:schemeClr val="tx1"/>
          </a:fontRef>
        </p:style>
      </p:cxnSp>
      <p:sp>
        <p:nvSpPr>
          <p:cNvPr id="8" name="مستطيل 7"/>
          <p:cNvSpPr/>
          <p:nvPr/>
        </p:nvSpPr>
        <p:spPr>
          <a:xfrm rot="21048706">
            <a:off x="1651361" y="2308877"/>
            <a:ext cx="5196542" cy="171639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مربع نص 8"/>
          <p:cNvSpPr txBox="1"/>
          <p:nvPr/>
        </p:nvSpPr>
        <p:spPr>
          <a:xfrm rot="21007076">
            <a:off x="1885517" y="2628704"/>
            <a:ext cx="4320480" cy="954107"/>
          </a:xfrm>
          <a:prstGeom prst="rect">
            <a:avLst/>
          </a:prstGeom>
          <a:noFill/>
        </p:spPr>
        <p:txBody>
          <a:bodyPr wrap="square" rtlCol="0">
            <a:spAutoFit/>
          </a:bodyPr>
          <a:lstStyle/>
          <a:p>
            <a:r>
              <a:rPr lang="en-US" sz="2800" dirty="0" smtClean="0">
                <a:solidFill>
                  <a:srgbClr val="FF0000"/>
                </a:solidFill>
                <a:effectLst>
                  <a:outerShdw blurRad="38100" dist="38100" dir="2700000" algn="tl">
                    <a:srgbClr val="000000">
                      <a:alpha val="43137"/>
                    </a:srgbClr>
                  </a:outerShdw>
                </a:effectLst>
              </a:rPr>
              <a:t>There are more than 500 specific phobias !!</a:t>
            </a:r>
            <a:endParaRPr lang="en-GB" sz="2800" dirty="0">
              <a:solidFill>
                <a:srgbClr val="FF0000"/>
              </a:solidFill>
              <a:effectLst>
                <a:outerShdw blurRad="38100" dist="38100" dir="2700000" algn="tl">
                  <a:srgbClr val="000000">
                    <a:alpha val="43137"/>
                  </a:srgbClr>
                </a:outerShdw>
              </a:effectLst>
            </a:endParaRPr>
          </a:p>
        </p:txBody>
      </p:sp>
      <p:sp>
        <p:nvSpPr>
          <p:cNvPr id="11" name="مستطيل 10"/>
          <p:cNvSpPr/>
          <p:nvPr/>
        </p:nvSpPr>
        <p:spPr>
          <a:xfrm>
            <a:off x="4572000" y="838200"/>
            <a:ext cx="1143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مستطيل 11"/>
          <p:cNvSpPr/>
          <p:nvPr/>
        </p:nvSpPr>
        <p:spPr>
          <a:xfrm>
            <a:off x="0" y="2286000"/>
            <a:ext cx="1143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مستطيل 12"/>
          <p:cNvSpPr/>
          <p:nvPr/>
        </p:nvSpPr>
        <p:spPr>
          <a:xfrm>
            <a:off x="0" y="3048000"/>
            <a:ext cx="1143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324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05"/>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 calcmode="lin" valueType="num">
                                      <p:cBhvr>
                                        <p:cTn id="9" dur="500" fill="hold"/>
                                        <p:tgtEl>
                                          <p:spTgt spid="12"/>
                                        </p:tgtEl>
                                        <p:attrNameLst>
                                          <p:attrName>ppt_x</p:attrName>
                                        </p:attrNameLst>
                                      </p:cBhvr>
                                      <p:tavLst>
                                        <p:tav tm="0">
                                          <p:val>
                                            <p:strVal val="#ppt_x-.2"/>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animEffect transition="in" filter="fade">
                                      <p:cBhvr>
                                        <p:cTn id="11" dur="500"/>
                                        <p:tgtEl>
                                          <p:spTgt spid="1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strVal val="#ppt_w*0.05"/>
                                          </p:val>
                                        </p:tav>
                                        <p:tav tm="100000">
                                          <p:val>
                                            <p:strVal val="#ppt_w"/>
                                          </p:val>
                                        </p:tav>
                                      </p:tavLst>
                                    </p:anim>
                                    <p:anim calcmode="lin" valueType="num">
                                      <p:cBhvr>
                                        <p:cTn id="15" dur="500" fill="hold"/>
                                        <p:tgtEl>
                                          <p:spTgt spid="13"/>
                                        </p:tgtEl>
                                        <p:attrNameLst>
                                          <p:attrName>ppt_h</p:attrName>
                                        </p:attrNameLst>
                                      </p:cBhvr>
                                      <p:tavLst>
                                        <p:tav tm="0">
                                          <p:val>
                                            <p:strVal val="#ppt_h"/>
                                          </p:val>
                                        </p:tav>
                                        <p:tav tm="100000">
                                          <p:val>
                                            <p:strVal val="#ppt_h"/>
                                          </p:val>
                                        </p:tav>
                                      </p:tavLst>
                                    </p:anim>
                                    <p:anim calcmode="lin" valueType="num">
                                      <p:cBhvr>
                                        <p:cTn id="16" dur="500" fill="hold"/>
                                        <p:tgtEl>
                                          <p:spTgt spid="13"/>
                                        </p:tgtEl>
                                        <p:attrNameLst>
                                          <p:attrName>ppt_x</p:attrName>
                                        </p:attrNameLst>
                                      </p:cBhvr>
                                      <p:tavLst>
                                        <p:tav tm="0">
                                          <p:val>
                                            <p:strVal val="#ppt_x-.2"/>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Effect transition="in" filter="fade">
                                      <p:cBhvr>
                                        <p:cTn id="18" dur="500"/>
                                        <p:tgtEl>
                                          <p:spTgt spid="13"/>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0.05"/>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anim calcmode="lin" valueType="num">
                                      <p:cBhvr>
                                        <p:cTn id="23" dur="500" fill="hold"/>
                                        <p:tgtEl>
                                          <p:spTgt spid="11"/>
                                        </p:tgtEl>
                                        <p:attrNameLst>
                                          <p:attrName>ppt_x</p:attrName>
                                        </p:attrNameLst>
                                      </p:cBhvr>
                                      <p:tavLst>
                                        <p:tav tm="0">
                                          <p:val>
                                            <p:strVal val="#ppt_x-.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strVal val="#ppt_w*0.05"/>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anim calcmode="lin" valueType="num">
                                      <p:cBhvr>
                                        <p:cTn id="32" dur="500" fill="hold"/>
                                        <p:tgtEl>
                                          <p:spTgt spid="8"/>
                                        </p:tgtEl>
                                        <p:attrNameLst>
                                          <p:attrName>ppt_x</p:attrName>
                                        </p:attrNameLst>
                                      </p:cBhvr>
                                      <p:tavLst>
                                        <p:tav tm="0">
                                          <p:val>
                                            <p:strVal val="#ppt_x-.2"/>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Effect transition="in" filter="fade">
                                      <p:cBhvr>
                                        <p:cTn id="34" dur="500"/>
                                        <p:tgtEl>
                                          <p:spTgt spid="8"/>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strVal val="#ppt_w*0.05"/>
                                          </p:val>
                                        </p:tav>
                                        <p:tav tm="100000">
                                          <p:val>
                                            <p:strVal val="#ppt_w"/>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anim calcmode="lin" valueType="num">
                                      <p:cBhvr>
                                        <p:cTn id="39" dur="500" fill="hold"/>
                                        <p:tgtEl>
                                          <p:spTgt spid="9"/>
                                        </p:tgtEl>
                                        <p:attrNameLst>
                                          <p:attrName>ppt_x</p:attrName>
                                        </p:attrNameLst>
                                      </p:cBhvr>
                                      <p:tavLst>
                                        <p:tav tm="0">
                                          <p:val>
                                            <p:strVal val="#ppt_x-.2"/>
                                          </p:val>
                                        </p:tav>
                                        <p:tav tm="100000">
                                          <p:val>
                                            <p:strVal val="#ppt_x"/>
                                          </p:val>
                                        </p:tav>
                                      </p:tavLst>
                                    </p:anim>
                                    <p:anim calcmode="lin" valueType="num">
                                      <p:cBhvr>
                                        <p:cTn id="40" dur="500" fill="hold"/>
                                        <p:tgtEl>
                                          <p:spTgt spid="9"/>
                                        </p:tgtEl>
                                        <p:attrNameLst>
                                          <p:attrName>ppt_y</p:attrName>
                                        </p:attrNameLst>
                                      </p:cBhvr>
                                      <p:tavLst>
                                        <p:tav tm="0">
                                          <p:val>
                                            <p:strVal val="#ppt_y"/>
                                          </p:val>
                                        </p:tav>
                                        <p:tav tm="100000">
                                          <p:val>
                                            <p:strVal val="#ppt_y"/>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27A4BA"/>
                </a:solidFill>
              </a:rPr>
              <a:t>Q1</a:t>
            </a:r>
            <a:endParaRPr lang="ar-SA" dirty="0"/>
          </a:p>
        </p:txBody>
      </p:sp>
      <p:sp>
        <p:nvSpPr>
          <p:cNvPr id="5" name="Rectangle 1"/>
          <p:cNvSpPr>
            <a:spLocks noChangeArrowheads="1"/>
          </p:cNvSpPr>
          <p:nvPr/>
        </p:nvSpPr>
        <p:spPr bwMode="auto">
          <a:xfrm>
            <a:off x="609600" y="1471673"/>
            <a:ext cx="77238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fontAlgn="base">
              <a:lnSpc>
                <a:spcPct val="100000"/>
              </a:lnSpc>
              <a:spcBef>
                <a:spcPct val="20000"/>
              </a:spcBef>
              <a:spcAft>
                <a:spcPct val="0"/>
              </a:spcAft>
              <a:buClrTx/>
              <a:buSzTx/>
              <a:buFont typeface="Arial" pitchFamily="34" charset="0"/>
              <a:buChar char="•"/>
              <a:tabLst/>
            </a:pPr>
            <a:r>
              <a:rPr lang="ar-SA" sz="3200" b="1" dirty="0"/>
              <a:t> </a:t>
            </a:r>
            <a:r>
              <a:rPr lang="ar-SA" sz="3200" b="1" dirty="0" err="1"/>
              <a:t>Generalised</a:t>
            </a:r>
            <a:r>
              <a:rPr lang="ar-SA" sz="3200" b="1" dirty="0"/>
              <a:t> </a:t>
            </a:r>
            <a:r>
              <a:rPr lang="ar-SA" sz="3200" b="1" dirty="0" err="1"/>
              <a:t>Anxiety</a:t>
            </a:r>
            <a:r>
              <a:rPr lang="ar-SA" sz="3200" b="1" dirty="0"/>
              <a:t> </a:t>
            </a:r>
            <a:r>
              <a:rPr lang="ar-SA" sz="3200" b="1" dirty="0" err="1"/>
              <a:t>Disorder</a:t>
            </a:r>
            <a:r>
              <a:rPr lang="ar-SA" sz="3200" b="1" dirty="0"/>
              <a:t> (GAD) </a:t>
            </a:r>
            <a:r>
              <a:rPr lang="ar-SA" sz="3200" b="1" dirty="0" err="1"/>
              <a:t>is</a:t>
            </a:r>
            <a:r>
              <a:rPr lang="ar-SA" sz="3200" b="1" dirty="0"/>
              <a:t> a </a:t>
            </a:r>
            <a:r>
              <a:rPr lang="ar-SA" sz="3200" b="1" dirty="0" err="1"/>
              <a:t>pervasive</a:t>
            </a:r>
            <a:r>
              <a:rPr lang="ar-SA" sz="3200" b="1" dirty="0"/>
              <a:t> </a:t>
            </a:r>
            <a:r>
              <a:rPr lang="ar-SA" sz="3200" b="1" dirty="0" err="1"/>
              <a:t>condition</a:t>
            </a:r>
            <a:r>
              <a:rPr lang="ar-SA" sz="3200" b="1" dirty="0"/>
              <a:t> </a:t>
            </a:r>
            <a:r>
              <a:rPr lang="ar-SA" sz="3200" b="1" dirty="0" err="1"/>
              <a:t>in</a:t>
            </a:r>
            <a:r>
              <a:rPr lang="ar-SA" sz="3200" b="1" dirty="0"/>
              <a:t> </a:t>
            </a:r>
            <a:r>
              <a:rPr lang="ar-SA" sz="3200" b="1" dirty="0" err="1"/>
              <a:t>which</a:t>
            </a:r>
            <a:r>
              <a:rPr lang="ar-SA" sz="3200" b="1" dirty="0"/>
              <a:t> </a:t>
            </a:r>
            <a:r>
              <a:rPr lang="ar-SA" sz="3200" b="1" dirty="0" err="1"/>
              <a:t>the</a:t>
            </a:r>
            <a:r>
              <a:rPr lang="ar-SA" sz="3200" b="1" dirty="0"/>
              <a:t> </a:t>
            </a:r>
            <a:r>
              <a:rPr lang="ar-SA" sz="3200" b="1" dirty="0" err="1"/>
              <a:t>sufferer</a:t>
            </a:r>
            <a:r>
              <a:rPr lang="ar-SA" sz="3200" b="1" dirty="0"/>
              <a:t> </a:t>
            </a:r>
            <a:r>
              <a:rPr lang="ar-SA" sz="3200" b="1" dirty="0" err="1"/>
              <a:t>experiences</a:t>
            </a:r>
            <a:r>
              <a:rPr lang="ar-SA" sz="3200" b="1" dirty="0"/>
              <a:t>:</a:t>
            </a:r>
          </a:p>
        </p:txBody>
      </p:sp>
      <p:sp>
        <p:nvSpPr>
          <p:cNvPr id="6" name="Control 2"/>
          <p:cNvSpPr>
            <a:spLocks noChangeArrowheads="1" noChangeShapeType="1"/>
          </p:cNvSpPr>
          <p:nvPr/>
        </p:nvSpPr>
        <p:spPr bwMode="auto">
          <a:xfrm>
            <a:off x="2181225" y="2460625"/>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SA"/>
          </a:p>
        </p:txBody>
      </p:sp>
      <p:sp>
        <p:nvSpPr>
          <p:cNvPr id="7" name="Control 3"/>
          <p:cNvSpPr>
            <a:spLocks noChangeArrowheads="1" noChangeShapeType="1"/>
          </p:cNvSpPr>
          <p:nvPr/>
        </p:nvSpPr>
        <p:spPr bwMode="auto">
          <a:xfrm>
            <a:off x="2181225" y="2460625"/>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SA"/>
          </a:p>
        </p:txBody>
      </p:sp>
      <p:sp>
        <p:nvSpPr>
          <p:cNvPr id="8" name="Control 4"/>
          <p:cNvSpPr>
            <a:spLocks noChangeArrowheads="1" noChangeShapeType="1"/>
          </p:cNvSpPr>
          <p:nvPr/>
        </p:nvSpPr>
        <p:spPr bwMode="auto">
          <a:xfrm>
            <a:off x="2181225" y="2460625"/>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SA"/>
          </a:p>
        </p:txBody>
      </p:sp>
      <p:sp>
        <p:nvSpPr>
          <p:cNvPr id="9" name="Control 5"/>
          <p:cNvSpPr>
            <a:spLocks noChangeArrowheads="1" noChangeShapeType="1"/>
          </p:cNvSpPr>
          <p:nvPr/>
        </p:nvSpPr>
        <p:spPr bwMode="auto">
          <a:xfrm>
            <a:off x="2181225" y="2460625"/>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SA"/>
          </a:p>
        </p:txBody>
      </p:sp>
      <p:cxnSp>
        <p:nvCxnSpPr>
          <p:cNvPr id="10" name="Straight Connector 9"/>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31609"/>
            <a:ext cx="990600" cy="990600"/>
          </a:xfrm>
          <a:prstGeom prst="rect">
            <a:avLst/>
          </a:prstGeom>
        </p:spPr>
      </p:pic>
      <p:sp>
        <p:nvSpPr>
          <p:cNvPr id="3" name="TextBox 2"/>
          <p:cNvSpPr txBox="1"/>
          <p:nvPr/>
        </p:nvSpPr>
        <p:spPr>
          <a:xfrm>
            <a:off x="597877" y="3117482"/>
            <a:ext cx="7848600" cy="2492990"/>
          </a:xfrm>
          <a:prstGeom prst="rect">
            <a:avLst/>
          </a:prstGeom>
          <a:noFill/>
        </p:spPr>
        <p:txBody>
          <a:bodyPr wrap="square" rtlCol="0">
            <a:spAutoFit/>
          </a:bodyPr>
          <a:lstStyle/>
          <a:p>
            <a:pPr marL="514350" indent="-514350">
              <a:buClr>
                <a:srgbClr val="27A4BA"/>
              </a:buClr>
              <a:buFont typeface="+mj-lt"/>
              <a:buAutoNum type="arabicParenR"/>
            </a:pPr>
            <a:r>
              <a:rPr lang="en-US" sz="2800" dirty="0" smtClean="0"/>
              <a:t>Fear </a:t>
            </a:r>
            <a:r>
              <a:rPr lang="en-US" sz="2800" dirty="0"/>
              <a:t>of fear.</a:t>
            </a:r>
          </a:p>
          <a:p>
            <a:pPr marL="514350" indent="-514350">
              <a:buClr>
                <a:srgbClr val="27A4BA"/>
              </a:buClr>
              <a:buFont typeface="+mj-lt"/>
              <a:buAutoNum type="arabicParenR"/>
            </a:pPr>
            <a:r>
              <a:rPr lang="en-US" sz="2800" dirty="0" smtClean="0"/>
              <a:t>Continual apprehension </a:t>
            </a:r>
            <a:r>
              <a:rPr lang="en-US" sz="2800" dirty="0"/>
              <a:t>and anxiety about future events.</a:t>
            </a:r>
          </a:p>
          <a:p>
            <a:pPr marL="514350" indent="-514350">
              <a:buClr>
                <a:srgbClr val="27A4BA"/>
              </a:buClr>
              <a:buFont typeface="+mj-lt"/>
              <a:buAutoNum type="arabicParenR"/>
            </a:pPr>
            <a:r>
              <a:rPr lang="en-US" sz="2800" dirty="0" smtClean="0"/>
              <a:t>Continual </a:t>
            </a:r>
            <a:r>
              <a:rPr lang="en-US" sz="2800" dirty="0"/>
              <a:t>flashbacks to past events.</a:t>
            </a:r>
          </a:p>
          <a:p>
            <a:pPr marL="514350" indent="-514350">
              <a:buClr>
                <a:srgbClr val="27A4BA"/>
              </a:buClr>
              <a:buFont typeface="+mj-lt"/>
              <a:buAutoNum type="arabicParenR"/>
            </a:pPr>
            <a:r>
              <a:rPr lang="en-US" sz="2800" dirty="0" smtClean="0"/>
              <a:t>A </a:t>
            </a:r>
            <a:r>
              <a:rPr lang="en-US" sz="2800" dirty="0"/>
              <a:t>desire to check that the environment is safe.</a:t>
            </a:r>
          </a:p>
          <a:p>
            <a:pPr marL="342900" indent="-342900">
              <a:buClr>
                <a:srgbClr val="27A4BA"/>
              </a:buClr>
              <a:buFont typeface="+mj-lt"/>
              <a:buAutoNum type="arabicParenR"/>
            </a:pPr>
            <a:endParaRPr lang="en-US" sz="16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911" y="5293702"/>
            <a:ext cx="2781231" cy="1552575"/>
          </a:xfrm>
          <a:prstGeom prst="rect">
            <a:avLst/>
          </a:prstGeom>
        </p:spPr>
      </p:pic>
    </p:spTree>
    <p:extLst>
      <p:ext uri="{BB962C8B-B14F-4D97-AF65-F5344CB8AC3E}">
        <p14:creationId xmlns:p14="http://schemas.microsoft.com/office/powerpoint/2010/main" val="181336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27A4BA"/>
                </a:solidFill>
              </a:rPr>
              <a:t>Treatment</a:t>
            </a:r>
            <a:endParaRPr lang="en-GB" b="1" dirty="0">
              <a:solidFill>
                <a:srgbClr val="27A4BA"/>
              </a:solidFill>
            </a:endParaRPr>
          </a:p>
        </p:txBody>
      </p:sp>
      <p:sp>
        <p:nvSpPr>
          <p:cNvPr id="3" name="عنصر نائب للمحتوى 2"/>
          <p:cNvSpPr>
            <a:spLocks noGrp="1"/>
          </p:cNvSpPr>
          <p:nvPr>
            <p:ph idx="1"/>
          </p:nvPr>
        </p:nvSpPr>
        <p:spPr/>
        <p:txBody>
          <a:bodyPr/>
          <a:lstStyle/>
          <a:p>
            <a:r>
              <a:rPr lang="en-GB" dirty="0" smtClean="0"/>
              <a:t>Cognitive behavioural therapy (CBT)</a:t>
            </a:r>
          </a:p>
          <a:p>
            <a:endParaRPr lang="en-GB" dirty="0" smtClean="0"/>
          </a:p>
          <a:p>
            <a:r>
              <a:rPr lang="en-GB" dirty="0" smtClean="0">
                <a:solidFill>
                  <a:srgbClr val="C00000"/>
                </a:solidFill>
              </a:rPr>
              <a:t>Exposure therapy</a:t>
            </a:r>
            <a:r>
              <a:rPr lang="en-GB" dirty="0" smtClean="0"/>
              <a:t> is a particularly effective form of CBT for specific phobias.</a:t>
            </a:r>
          </a:p>
          <a:p>
            <a:endParaRPr lang="en-GB" dirty="0" smtClean="0"/>
          </a:p>
          <a:p>
            <a:r>
              <a:rPr lang="en-GB" dirty="0" smtClean="0"/>
              <a:t>No medication required.</a:t>
            </a:r>
          </a:p>
          <a:p>
            <a:endParaRPr lang="en-GB"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2768"/>
            <a:ext cx="1023341" cy="1023341"/>
          </a:xfrm>
          <a:prstGeom prst="rect">
            <a:avLst/>
          </a:prstGeom>
        </p:spPr>
      </p:pic>
    </p:spTree>
    <p:extLst>
      <p:ext uri="{BB962C8B-B14F-4D97-AF65-F5344CB8AC3E}">
        <p14:creationId xmlns:p14="http://schemas.microsoft.com/office/powerpoint/2010/main" val="418603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52400"/>
            <a:ext cx="8229600" cy="1143000"/>
          </a:xfrm>
        </p:spPr>
        <p:txBody>
          <a:bodyPr>
            <a:normAutofit/>
          </a:bodyPr>
          <a:lstStyle/>
          <a:p>
            <a:r>
              <a:rPr lang="en-GB" sz="4900" b="1" dirty="0" smtClean="0">
                <a:solidFill>
                  <a:srgbClr val="27A4BA"/>
                </a:solidFill>
              </a:rPr>
              <a:t>DSM-5 criteria</a:t>
            </a:r>
            <a:r>
              <a:rPr lang="en-GB" dirty="0" smtClean="0">
                <a:solidFill>
                  <a:srgbClr val="2A2A2A"/>
                </a:solidFill>
                <a:latin typeface="proxima_nova_rgregular"/>
              </a:rPr>
              <a:t> </a:t>
            </a:r>
            <a:endParaRPr lang="en-GB" b="1" dirty="0">
              <a:solidFill>
                <a:srgbClr val="27A4BA"/>
              </a:solidFill>
            </a:endParaRPr>
          </a:p>
        </p:txBody>
      </p:sp>
      <p:graphicFrame>
        <p:nvGraphicFramePr>
          <p:cNvPr id="6" name="عنصر نائب للمحتوى 3"/>
          <p:cNvGraphicFramePr>
            <a:graphicFrameLocks/>
          </p:cNvGraphicFramePr>
          <p:nvPr/>
        </p:nvGraphicFramePr>
        <p:xfrm>
          <a:off x="152400" y="762000"/>
          <a:ext cx="8686800" cy="6004560"/>
        </p:xfrm>
        <a:graphic>
          <a:graphicData uri="http://schemas.openxmlformats.org/drawingml/2006/table">
            <a:tbl>
              <a:tblPr firstRow="1" bandRow="1">
                <a:tableStyleId>{5FD0F851-EC5A-4D38-B0AD-8093EC10F338}</a:tableStyleId>
              </a:tblPr>
              <a:tblGrid>
                <a:gridCol w="3200400"/>
                <a:gridCol w="2788380"/>
                <a:gridCol w="2698020"/>
              </a:tblGrid>
              <a:tr h="269656">
                <a:tc>
                  <a:txBody>
                    <a:bodyPr/>
                    <a:lstStyle/>
                    <a:p>
                      <a:r>
                        <a:rPr lang="en-US" sz="1600" b="1" dirty="0" smtClean="0"/>
                        <a:t>Agoraphobia</a:t>
                      </a:r>
                      <a:endParaRPr lang="en-GB" sz="1600" b="1" dirty="0"/>
                    </a:p>
                  </a:txBody>
                  <a:tcPr>
                    <a:lnR w="19050" cap="flat" cmpd="sng" algn="ctr">
                      <a:solidFill>
                        <a:srgbClr val="27A4BA"/>
                      </a:solidFill>
                      <a:prstDash val="solid"/>
                      <a:round/>
                      <a:headEnd type="none" w="med" len="med"/>
                      <a:tailEnd type="none" w="med" len="med"/>
                    </a:lnR>
                    <a:lnT w="19050" cap="flat" cmpd="sng" algn="ctr">
                      <a:solidFill>
                        <a:srgbClr val="27A4BA"/>
                      </a:solidFill>
                      <a:prstDash val="solid"/>
                      <a:round/>
                      <a:headEnd type="none" w="med" len="med"/>
                      <a:tailEnd type="none" w="med" len="med"/>
                    </a:lnT>
                    <a:lnB w="19050" cap="flat" cmpd="sng" algn="ctr">
                      <a:solidFill>
                        <a:srgbClr val="27A4BA"/>
                      </a:solidFill>
                      <a:prstDash val="solid"/>
                      <a:round/>
                      <a:headEnd type="none" w="med" len="med"/>
                      <a:tailEnd type="none" w="med" len="med"/>
                    </a:lnB>
                  </a:tcPr>
                </a:tc>
                <a:tc>
                  <a:txBody>
                    <a:bodyPr/>
                    <a:lstStyle/>
                    <a:p>
                      <a:r>
                        <a:rPr lang="en-US" sz="1600" b="1" dirty="0" smtClean="0"/>
                        <a:t>Social anxiety disorder</a:t>
                      </a:r>
                      <a:endParaRPr lang="en-GB" sz="1600" b="1" dirty="0"/>
                    </a:p>
                  </a:txBody>
                  <a:tcPr>
                    <a:lnL w="19050" cap="flat" cmpd="sng" algn="ctr">
                      <a:solidFill>
                        <a:srgbClr val="27A4BA"/>
                      </a:solidFill>
                      <a:prstDash val="solid"/>
                      <a:round/>
                      <a:headEnd type="none" w="med" len="med"/>
                      <a:tailEnd type="none" w="med" len="med"/>
                    </a:lnL>
                    <a:lnR w="19050" cap="flat" cmpd="sng" algn="ctr">
                      <a:solidFill>
                        <a:srgbClr val="27A4BA"/>
                      </a:solidFill>
                      <a:prstDash val="solid"/>
                      <a:round/>
                      <a:headEnd type="none" w="med" len="med"/>
                      <a:tailEnd type="none" w="med" len="med"/>
                    </a:lnR>
                    <a:lnT w="19050" cap="flat" cmpd="sng" algn="ctr">
                      <a:solidFill>
                        <a:srgbClr val="27A4BA"/>
                      </a:solidFill>
                      <a:prstDash val="solid"/>
                      <a:round/>
                      <a:headEnd type="none" w="med" len="med"/>
                      <a:tailEnd type="none" w="med" len="med"/>
                    </a:lnT>
                    <a:lnB w="19050" cap="flat" cmpd="sng" algn="ctr">
                      <a:solidFill>
                        <a:srgbClr val="27A4BA"/>
                      </a:solidFill>
                      <a:prstDash val="solid"/>
                      <a:round/>
                      <a:headEnd type="none" w="med" len="med"/>
                      <a:tailEnd type="none" w="med" len="med"/>
                    </a:lnB>
                  </a:tcPr>
                </a:tc>
                <a:tc>
                  <a:txBody>
                    <a:bodyPr/>
                    <a:lstStyle/>
                    <a:p>
                      <a:r>
                        <a:rPr lang="en-US" sz="1600" b="1" dirty="0" smtClean="0"/>
                        <a:t>Specific phobia</a:t>
                      </a:r>
                      <a:endParaRPr lang="en-GB" sz="1600" b="1" dirty="0"/>
                    </a:p>
                  </a:txBody>
                  <a:tcPr>
                    <a:lnL w="19050" cap="flat" cmpd="sng" algn="ctr">
                      <a:solidFill>
                        <a:srgbClr val="27A4BA"/>
                      </a:solidFill>
                      <a:prstDash val="solid"/>
                      <a:round/>
                      <a:headEnd type="none" w="med" len="med"/>
                      <a:tailEnd type="none" w="med" len="med"/>
                    </a:lnL>
                    <a:lnT w="19050" cap="flat" cmpd="sng" algn="ctr">
                      <a:solidFill>
                        <a:srgbClr val="27A4BA"/>
                      </a:solidFill>
                      <a:prstDash val="solid"/>
                      <a:round/>
                      <a:headEnd type="none" w="med" len="med"/>
                      <a:tailEnd type="none" w="med" len="med"/>
                    </a:lnT>
                    <a:lnB w="19050" cap="flat" cmpd="sng" algn="ctr">
                      <a:solidFill>
                        <a:srgbClr val="27A4BA"/>
                      </a:solidFill>
                      <a:prstDash val="solid"/>
                      <a:round/>
                      <a:headEnd type="none" w="med" len="med"/>
                      <a:tailEnd type="none" w="med" len="med"/>
                    </a:lnB>
                  </a:tcPr>
                </a:tc>
              </a:tr>
              <a:tr h="13482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dirty="0" smtClean="0"/>
                        <a:t>Marked fear or anxiety about at least 2 of the following 5 situations: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t>(1) Using public transportation.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t>(2) being in open spaces.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t>(3) being in enclosed places.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t>(4) standing in line or being in a crowd.</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t>(5) being outside the home alone.</a:t>
                      </a:r>
                    </a:p>
                  </a:txBody>
                  <a:tcPr>
                    <a:lnR w="19050" cap="flat" cmpd="sng" algn="ctr">
                      <a:solidFill>
                        <a:srgbClr val="27A4BA"/>
                      </a:solidFill>
                      <a:prstDash val="solid"/>
                      <a:round/>
                      <a:headEnd type="none" w="med" len="med"/>
                      <a:tailEnd type="none" w="med" len="med"/>
                    </a:lnR>
                    <a:lnT w="19050" cap="flat" cmpd="sng" algn="ctr">
                      <a:solidFill>
                        <a:srgbClr val="27A4BA"/>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dirty="0" smtClean="0"/>
                        <a:t>Marked fear or anxiety about 1 or more social situations in which the individual might be scrutinized by others, such as social interactions, being observed, and performing in front of others.</a:t>
                      </a:r>
                    </a:p>
                  </a:txBody>
                  <a:tcPr>
                    <a:lnL w="19050" cap="flat" cmpd="sng" algn="ctr">
                      <a:solidFill>
                        <a:srgbClr val="27A4BA"/>
                      </a:solidFill>
                      <a:prstDash val="solid"/>
                      <a:round/>
                      <a:headEnd type="none" w="med" len="med"/>
                      <a:tailEnd type="none" w="med" len="med"/>
                    </a:lnL>
                    <a:lnR w="19050" cap="flat" cmpd="sng" algn="ctr">
                      <a:solidFill>
                        <a:srgbClr val="27A4BA"/>
                      </a:solidFill>
                      <a:prstDash val="solid"/>
                      <a:round/>
                      <a:headEnd type="none" w="med" len="med"/>
                      <a:tailEnd type="none" w="med" len="med"/>
                    </a:lnR>
                    <a:lnT w="19050" cap="flat" cmpd="sng" algn="ctr">
                      <a:solidFill>
                        <a:srgbClr val="27A4BA"/>
                      </a:solidFill>
                      <a:prstDash val="solid"/>
                      <a:round/>
                      <a:headEnd type="none" w="med" len="med"/>
                      <a:tailEnd type="none" w="med" len="med"/>
                    </a:lnT>
                  </a:tcPr>
                </a:tc>
                <a:tc>
                  <a:txBody>
                    <a:bodyPr/>
                    <a:lstStyle/>
                    <a:p>
                      <a:r>
                        <a:rPr lang="en-GB" sz="1300" b="1" dirty="0" smtClean="0"/>
                        <a:t>Marked fear or anxiety about a specific object or situation.</a:t>
                      </a:r>
                      <a:endParaRPr lang="en-GB" sz="1300" b="1" dirty="0"/>
                    </a:p>
                  </a:txBody>
                  <a:tcPr>
                    <a:lnL w="19050" cap="flat" cmpd="sng" algn="ctr">
                      <a:solidFill>
                        <a:srgbClr val="27A4BA"/>
                      </a:solidFill>
                      <a:prstDash val="solid"/>
                      <a:round/>
                      <a:headEnd type="none" w="med" len="med"/>
                      <a:tailEnd type="none" w="med" len="med"/>
                    </a:lnL>
                    <a:lnT w="19050" cap="flat" cmpd="sng" algn="ctr">
                      <a:solidFill>
                        <a:srgbClr val="27A4BA"/>
                      </a:solidFill>
                      <a:prstDash val="solid"/>
                      <a:round/>
                      <a:headEnd type="none" w="med" len="med"/>
                      <a:tailEnd type="none" w="med" len="med"/>
                    </a:lnT>
                  </a:tcPr>
                </a:tc>
              </a:tr>
              <a:tr h="26965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dirty="0" smtClean="0"/>
                        <a:t>The situations/</a:t>
                      </a:r>
                      <a:r>
                        <a:rPr lang="en-GB" sz="1300" b="1" baseline="0" dirty="0" smtClean="0"/>
                        <a:t> object</a:t>
                      </a:r>
                      <a:r>
                        <a:rPr lang="en-US" sz="1300" b="1" baseline="0" dirty="0" smtClean="0"/>
                        <a:t>s </a:t>
                      </a:r>
                      <a:r>
                        <a:rPr lang="en-US" sz="1300" b="0" baseline="0" dirty="0" smtClean="0"/>
                        <a:t>(in specific phobia) </a:t>
                      </a:r>
                      <a:r>
                        <a:rPr lang="en-GB" sz="1300" b="1" dirty="0" smtClean="0"/>
                        <a:t>almost always provokes immediate fear or anxiety.</a:t>
                      </a:r>
                    </a:p>
                  </a:txBody>
                  <a:tcPr/>
                </a:tc>
                <a:tc hMerge="1">
                  <a:txBody>
                    <a:bodyPr/>
                    <a:lstStyle/>
                    <a:p>
                      <a:endParaRPr lang="en-GB"/>
                    </a:p>
                  </a:txBody>
                  <a:tcPr/>
                </a:tc>
                <a:tc hMerge="1">
                  <a:txBody>
                    <a:bodyPr/>
                    <a:lstStyle/>
                    <a:p>
                      <a:endParaRPr lang="en-GB"/>
                    </a:p>
                  </a:txBody>
                  <a:tcPr/>
                </a:tc>
              </a:tr>
              <a:tr h="274918">
                <a:tc gridSpan="3">
                  <a:txBody>
                    <a:bodyPr/>
                    <a:lstStyle/>
                    <a:p>
                      <a:r>
                        <a:rPr lang="en-GB" sz="1300" b="1" dirty="0" smtClean="0"/>
                        <a:t>The situations/</a:t>
                      </a:r>
                      <a:r>
                        <a:rPr lang="en-GB" sz="1300" b="1" baseline="0" dirty="0" smtClean="0"/>
                        <a:t> objects</a:t>
                      </a:r>
                      <a:r>
                        <a:rPr lang="en-GB" sz="1300" b="1" dirty="0" smtClean="0"/>
                        <a:t> </a:t>
                      </a:r>
                      <a:r>
                        <a:rPr lang="en-US" sz="1300" b="1" baseline="0" dirty="0" smtClean="0"/>
                        <a:t> </a:t>
                      </a:r>
                      <a:r>
                        <a:rPr lang="en-US" sz="1300" b="0" baseline="0" dirty="0" smtClean="0"/>
                        <a:t>(in specific phobia) </a:t>
                      </a:r>
                      <a:r>
                        <a:rPr lang="en-GB" sz="1300" b="1" dirty="0" smtClean="0"/>
                        <a:t>actively avoided or endured with intense fear or anxiety.</a:t>
                      </a:r>
                      <a:endParaRPr lang="en-GB" sz="1300" b="1" dirty="0"/>
                    </a:p>
                  </a:txBody>
                  <a:tcPr/>
                </a:tc>
                <a:tc hMerge="1">
                  <a:txBody>
                    <a:bodyPr/>
                    <a:lstStyle/>
                    <a:p>
                      <a:endParaRPr lang="en-GB"/>
                    </a:p>
                  </a:txBody>
                  <a:tcPr/>
                </a:tc>
                <a:tc hMerge="1">
                  <a:txBody>
                    <a:bodyPr/>
                    <a:lstStyle/>
                    <a:p>
                      <a:endParaRPr lang="en-GB"/>
                    </a:p>
                  </a:txBody>
                  <a:tcPr/>
                </a:tc>
              </a:tr>
              <a:tr h="665232">
                <a:tc>
                  <a:txBody>
                    <a:bodyPr/>
                    <a:lstStyle/>
                    <a:p>
                      <a:r>
                        <a:rPr lang="en-GB" sz="1300" b="1" dirty="0" smtClean="0"/>
                        <a:t>The individual avoids these situations because of thoughts that escape might be difficult.</a:t>
                      </a:r>
                      <a:endParaRPr lang="en-GB" sz="1300" b="1" dirty="0"/>
                    </a:p>
                  </a:txBody>
                  <a:tcPr>
                    <a:lnR w="19050" cap="flat" cmpd="sng" algn="ctr">
                      <a:solidFill>
                        <a:srgbClr val="27A4BA"/>
                      </a:solidFill>
                      <a:prstDash val="solid"/>
                      <a:round/>
                      <a:headEnd type="none" w="med" len="med"/>
                      <a:tailEnd type="none" w="med" len="med"/>
                    </a:lnR>
                  </a:tcPr>
                </a:tc>
                <a:tc>
                  <a:txBody>
                    <a:bodyPr/>
                    <a:lstStyle/>
                    <a:p>
                      <a:r>
                        <a:rPr lang="en-GB" sz="1300" b="1" dirty="0" smtClean="0"/>
                        <a:t>The individual fears acting in a way or showing anxiety symptoms that will be negatively evaluated .</a:t>
                      </a:r>
                      <a:endParaRPr lang="en-GB" sz="1300" b="1" dirty="0"/>
                    </a:p>
                  </a:txBody>
                  <a:tcPr>
                    <a:lnL w="19050" cap="flat" cmpd="sng" algn="ctr">
                      <a:solidFill>
                        <a:srgbClr val="27A4BA"/>
                      </a:solidFill>
                      <a:prstDash val="solid"/>
                      <a:round/>
                      <a:headEnd type="none" w="med" len="med"/>
                      <a:tailEnd type="none" w="med" len="med"/>
                    </a:lnL>
                    <a:lnR w="19050" cap="flat" cmpd="sng" algn="ctr">
                      <a:solidFill>
                        <a:srgbClr val="27A4BA"/>
                      </a:solidFill>
                      <a:prstDash val="solid"/>
                      <a:round/>
                      <a:headEnd type="none" w="med" len="med"/>
                      <a:tailEnd type="none" w="med" len="med"/>
                    </a:lnR>
                  </a:tcPr>
                </a:tc>
                <a:tc>
                  <a:txBody>
                    <a:bodyPr/>
                    <a:lstStyle/>
                    <a:p>
                      <a:endParaRPr lang="en-GB" sz="1300" b="1"/>
                    </a:p>
                  </a:txBody>
                  <a:tcPr>
                    <a:lnL w="19050" cap="flat" cmpd="sng" algn="ctr">
                      <a:solidFill>
                        <a:srgbClr val="27A4BA"/>
                      </a:solidFill>
                      <a:prstDash val="solid"/>
                      <a:round/>
                      <a:headEnd type="none" w="med" len="med"/>
                      <a:tailEnd type="none" w="med" len="med"/>
                    </a:lnL>
                  </a:tcPr>
                </a:tc>
              </a:tr>
              <a:tr h="685800">
                <a:tc>
                  <a:txBody>
                    <a:bodyPr/>
                    <a:lstStyle/>
                    <a:p>
                      <a:endParaRPr lang="en-GB" sz="1300" b="1" dirty="0"/>
                    </a:p>
                  </a:txBody>
                  <a:tcPr>
                    <a:lnR w="19050" cap="flat" cmpd="sng" algn="ctr">
                      <a:solidFill>
                        <a:srgbClr val="27A4BA"/>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dirty="0" smtClean="0"/>
                        <a:t>The fear, anxiety or avoidance cannot be attributed to the physiologic effects of a substance or another medical condition.</a:t>
                      </a:r>
                    </a:p>
                  </a:txBody>
                  <a:tcPr>
                    <a:lnL w="19050" cap="flat" cmpd="sng" algn="ctr">
                      <a:solidFill>
                        <a:srgbClr val="27A4BA"/>
                      </a:solidFill>
                      <a:prstDash val="solid"/>
                      <a:round/>
                      <a:headEnd type="none" w="med" len="med"/>
                      <a:tailEnd type="none" w="med" len="med"/>
                    </a:lnL>
                    <a:lnR w="19050" cap="flat" cmpd="sng" algn="ctr">
                      <a:solidFill>
                        <a:srgbClr val="27A4BA"/>
                      </a:solidFill>
                      <a:prstDash val="solid"/>
                      <a:round/>
                      <a:headEnd type="none" w="med" len="med"/>
                      <a:tailEnd type="none" w="med" len="med"/>
                    </a:lnR>
                  </a:tcPr>
                </a:tc>
                <a:tc>
                  <a:txBody>
                    <a:bodyPr/>
                    <a:lstStyle/>
                    <a:p>
                      <a:endParaRPr lang="en-GB" sz="1300" b="1" dirty="0"/>
                    </a:p>
                  </a:txBody>
                  <a:tcPr>
                    <a:lnL w="19050" cap="flat" cmpd="sng" algn="ctr">
                      <a:solidFill>
                        <a:srgbClr val="27A4BA"/>
                      </a:solidFill>
                      <a:prstDash val="solid"/>
                      <a:round/>
                      <a:headEnd type="none" w="med" len="med"/>
                      <a:tailEnd type="none" w="med" len="med"/>
                    </a:lnL>
                  </a:tcPr>
                </a:tc>
              </a:tr>
              <a:tr h="6858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dirty="0" smtClean="0"/>
                        <a:t>If another medical condition (</a:t>
                      </a:r>
                      <a:r>
                        <a:rPr lang="en-GB" sz="1300" b="1" dirty="0" err="1" smtClean="0"/>
                        <a:t>eg</a:t>
                      </a:r>
                      <a:r>
                        <a:rPr lang="en-GB" sz="1300" b="1" dirty="0" smtClean="0"/>
                        <a:t>, Parkinson disease, obesity, or disfigurement caused by a burn or injury) is present, the fear, anxiety, or avoidance is clearly unrelated or is excessive.</a:t>
                      </a:r>
                    </a:p>
                  </a:txBody>
                  <a:tcPr>
                    <a:lnR w="19050" cap="flat" cmpd="sng" algn="ctr">
                      <a:solidFill>
                        <a:srgbClr val="27A4BA"/>
                      </a:solidFill>
                      <a:prstDash val="solid"/>
                      <a:round/>
                      <a:headEnd type="none" w="med" len="med"/>
                      <a:tailEnd type="none" w="med" len="med"/>
                    </a:ln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300" b="1" dirty="0" smtClean="0"/>
                    </a:p>
                  </a:txBody>
                  <a:tcPr>
                    <a:lnL w="19050" cap="flat" cmpd="sng" algn="ctr">
                      <a:solidFill>
                        <a:srgbClr val="27A4BA"/>
                      </a:solidFill>
                      <a:prstDash val="solid"/>
                      <a:round/>
                      <a:headEnd type="none" w="med" len="med"/>
                      <a:tailEnd type="none" w="med" len="med"/>
                    </a:lnL>
                    <a:lnR w="19050" cap="flat" cmpd="sng" algn="ctr">
                      <a:solidFill>
                        <a:srgbClr val="27A4BA"/>
                      </a:solidFill>
                      <a:prstDash val="solid"/>
                      <a:round/>
                      <a:headEnd type="none" w="med" len="med"/>
                      <a:tailEnd type="none" w="med" len="med"/>
                    </a:lnR>
                  </a:tcPr>
                </a:tc>
                <a:tc>
                  <a:txBody>
                    <a:bodyPr/>
                    <a:lstStyle/>
                    <a:p>
                      <a:endParaRPr lang="en-GB" sz="1300" b="1" dirty="0"/>
                    </a:p>
                  </a:txBody>
                  <a:tcPr>
                    <a:lnL w="19050" cap="flat" cmpd="sng" algn="ctr">
                      <a:solidFill>
                        <a:srgbClr val="27A4BA"/>
                      </a:solidFill>
                      <a:prstDash val="solid"/>
                      <a:round/>
                      <a:headEnd type="none" w="med" len="med"/>
                      <a:tailEnd type="none" w="med" len="med"/>
                    </a:lnL>
                  </a:tcPr>
                </a:tc>
              </a:tr>
              <a:tr h="26965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dirty="0" smtClean="0"/>
                        <a:t>The fear, anxiety, or avoidance persists, typically for 6 months or longer.</a:t>
                      </a:r>
                    </a:p>
                  </a:txBody>
                  <a:tcPr/>
                </a:tc>
                <a:tc hMerge="1">
                  <a:txBody>
                    <a:bodyPr/>
                    <a:lstStyle/>
                    <a:p>
                      <a:endParaRPr lang="en-GB"/>
                    </a:p>
                  </a:txBody>
                  <a:tcPr/>
                </a:tc>
                <a:tc hMerge="1">
                  <a:txBody>
                    <a:bodyPr/>
                    <a:lstStyle/>
                    <a:p>
                      <a:endParaRPr lang="en-GB"/>
                    </a:p>
                  </a:txBody>
                  <a:tcPr/>
                </a:tc>
              </a:tr>
              <a:tr h="27491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dirty="0" smtClean="0"/>
                        <a:t>The fear or anxiety is out of proportion to situation and to the sociocultural context.</a:t>
                      </a:r>
                    </a:p>
                  </a:txBody>
                  <a:tcPr/>
                </a:tc>
                <a:tc hMerge="1">
                  <a:txBody>
                    <a:bodyPr/>
                    <a:lstStyle/>
                    <a:p>
                      <a:endParaRPr lang="en-GB"/>
                    </a:p>
                  </a:txBody>
                  <a:tcPr/>
                </a:tc>
                <a:tc hMerge="1">
                  <a:txBody>
                    <a:bodyPr/>
                    <a:lstStyle/>
                    <a:p>
                      <a:endParaRPr lang="en-GB"/>
                    </a:p>
                  </a:txBody>
                  <a:tcPr/>
                </a:tc>
              </a:tr>
              <a:tr h="34334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dirty="0" smtClean="0"/>
                        <a:t>The fear, anxiety or avoidance causes clinically significant distress or impairment in social, occupational, or other important areas of functioning.</a:t>
                      </a:r>
                    </a:p>
                  </a:txBody>
                  <a:tcPr/>
                </a:tc>
                <a:tc hMerge="1">
                  <a:txBody>
                    <a:bodyPr/>
                    <a:lstStyle/>
                    <a:p>
                      <a:endParaRPr lang="en-GB"/>
                    </a:p>
                  </a:txBody>
                  <a:tcPr/>
                </a:tc>
                <a:tc hMerge="1">
                  <a:txBody>
                    <a:bodyPr/>
                    <a:lstStyle/>
                    <a:p>
                      <a:endParaRPr lang="en-GB"/>
                    </a:p>
                  </a:txBody>
                  <a:tcPr/>
                </a:tc>
              </a:tr>
              <a:tr h="274918">
                <a:tc gridSpan="3">
                  <a:txBody>
                    <a:bodyPr/>
                    <a:lstStyle/>
                    <a:p>
                      <a:r>
                        <a:rPr lang="en-GB" sz="1300" b="1" dirty="0" smtClean="0"/>
                        <a:t>The fear, anxiety or avoidance cannot be better explained by the symptoms of another mental disorder .</a:t>
                      </a:r>
                      <a:endParaRPr lang="en-GB" sz="1300" b="1" dirty="0"/>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102769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455231"/>
            <a:ext cx="4312096" cy="3523456"/>
          </a:xfrm>
        </p:spPr>
        <p:txBody>
          <a:bodyPr>
            <a:noAutofit/>
          </a:bodyPr>
          <a:lstStyle/>
          <a:p>
            <a:r>
              <a:rPr lang="en-US" sz="6000" b="1" dirty="0">
                <a:solidFill>
                  <a:srgbClr val="27A4BA"/>
                </a:solidFill>
              </a:rPr>
              <a:t>Obsessive Compulsive Disorder</a:t>
            </a:r>
            <a:endParaRPr lang="ar-SA" sz="6000" b="1" dirty="0">
              <a:solidFill>
                <a:srgbClr val="27A4BA"/>
              </a:solidFill>
            </a:endParaRPr>
          </a:p>
        </p:txBody>
      </p:sp>
      <p:pic>
        <p:nvPicPr>
          <p:cNvPr id="4" name="صورة 3"/>
          <p:cNvPicPr>
            <a:picLocks noChangeAspect="1"/>
          </p:cNvPicPr>
          <p:nvPr/>
        </p:nvPicPr>
        <p:blipFill>
          <a:blip r:embed="rId2"/>
          <a:stretch>
            <a:fillRect/>
          </a:stretch>
        </p:blipFill>
        <p:spPr>
          <a:xfrm>
            <a:off x="4495800" y="0"/>
            <a:ext cx="4648200" cy="6858000"/>
          </a:xfrm>
          <a:prstGeom prst="rect">
            <a:avLst/>
          </a:prstGeom>
        </p:spPr>
      </p:pic>
      <p:sp>
        <p:nvSpPr>
          <p:cNvPr id="3" name="TextBox 2"/>
          <p:cNvSpPr txBox="1"/>
          <p:nvPr/>
        </p:nvSpPr>
        <p:spPr>
          <a:xfrm>
            <a:off x="609600" y="4724400"/>
            <a:ext cx="3200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err="1" smtClean="0">
                <a:ln>
                  <a:noFill/>
                </a:ln>
                <a:solidFill>
                  <a:prstClr val="black">
                    <a:tint val="75000"/>
                  </a:prstClr>
                </a:solidFill>
                <a:effectLst/>
                <a:uLnTx/>
                <a:uFillTx/>
                <a:latin typeface="Calibri"/>
                <a:ea typeface="+mn-ea"/>
                <a:cs typeface="+mn-cs"/>
              </a:rPr>
              <a:t>Hajar</a:t>
            </a:r>
            <a:r>
              <a:rPr kumimoji="0" lang="en-US" sz="3200" b="0" i="0" u="none" strike="noStrike" kern="1200" cap="none" spc="0" normalizeH="0" baseline="0" noProof="0" dirty="0" smtClean="0">
                <a:ln>
                  <a:noFill/>
                </a:ln>
                <a:solidFill>
                  <a:prstClr val="black">
                    <a:tint val="75000"/>
                  </a:prstClr>
                </a:solidFill>
                <a:effectLst/>
                <a:uLnTx/>
                <a:uFillTx/>
                <a:latin typeface="Calibri"/>
                <a:ea typeface="+mn-ea"/>
                <a:cs typeface="+mn-cs"/>
              </a:rPr>
              <a:t> Al-</a:t>
            </a:r>
            <a:r>
              <a:rPr kumimoji="0" lang="en-US" sz="3200" b="0" i="0" u="none" strike="noStrike" kern="1200" cap="none" spc="0" normalizeH="0" baseline="0" noProof="0" dirty="0" err="1" smtClean="0">
                <a:ln>
                  <a:noFill/>
                </a:ln>
                <a:solidFill>
                  <a:prstClr val="black">
                    <a:tint val="75000"/>
                  </a:prstClr>
                </a:solidFill>
                <a:effectLst/>
                <a:uLnTx/>
                <a:uFillTx/>
                <a:latin typeface="Calibri"/>
                <a:ea typeface="+mn-ea"/>
                <a:cs typeface="+mn-cs"/>
              </a:rPr>
              <a:t>Otaibi</a:t>
            </a:r>
            <a:endParaRPr kumimoji="0" lang="en-US" sz="3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798" y="1150143"/>
            <a:ext cx="1212404" cy="1212404"/>
          </a:xfrm>
          <a:prstGeom prst="rect">
            <a:avLst/>
          </a:prstGeom>
        </p:spPr>
      </p:pic>
    </p:spTree>
    <p:extLst>
      <p:ext uri="{BB962C8B-B14F-4D97-AF65-F5344CB8AC3E}">
        <p14:creationId xmlns:p14="http://schemas.microsoft.com/office/powerpoint/2010/main" val="367077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98376" y="1412776"/>
            <a:ext cx="8147248" cy="3845024"/>
          </a:xfrm>
        </p:spPr>
        <p:txBody>
          <a:bodyPr>
            <a:normAutofit/>
          </a:bodyPr>
          <a:lstStyle/>
          <a:p>
            <a:pPr marL="0" indent="0" algn="ctr">
              <a:buNone/>
            </a:pPr>
            <a:r>
              <a:rPr lang="en-US" sz="7200" dirty="0" smtClean="0">
                <a:ln w="0"/>
                <a:solidFill>
                  <a:schemeClr val="accent1"/>
                </a:solidFill>
                <a:effectLst>
                  <a:outerShdw blurRad="38100" dist="25400" dir="5400000" algn="ctr" rotWithShape="0">
                    <a:srgbClr val="6E747A">
                      <a:alpha val="43000"/>
                    </a:srgbClr>
                  </a:outerShdw>
                </a:effectLst>
              </a:rPr>
              <a:t>What is obsessive compulsive disorder?</a:t>
            </a:r>
            <a:endParaRPr lang="ar-SA" sz="7200" dirty="0">
              <a:ln w="0"/>
              <a:solidFill>
                <a:schemeClr val="accent1"/>
              </a:solidFill>
              <a:effectLst>
                <a:outerShdw blurRad="38100" dist="25400" dir="5400000" algn="ctr" rotWithShape="0">
                  <a:srgbClr val="6E747A">
                    <a:alpha val="43000"/>
                  </a:srgbClr>
                </a:outerShdw>
              </a:effectLst>
            </a:endParaRPr>
          </a:p>
        </p:txBody>
      </p:sp>
      <p:sp>
        <p:nvSpPr>
          <p:cNvPr id="5" name="AutoShape 2" descr="نتيجة بحث الصور عن ‪thin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7" name="صورة 6"/>
          <p:cNvPicPr>
            <a:picLocks noChangeAspect="1"/>
          </p:cNvPicPr>
          <p:nvPr/>
        </p:nvPicPr>
        <p:blipFill>
          <a:blip r:embed="rId2"/>
          <a:stretch>
            <a:fillRect/>
          </a:stretch>
        </p:blipFill>
        <p:spPr>
          <a:xfrm>
            <a:off x="5940152" y="4040530"/>
            <a:ext cx="2993504" cy="27905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0535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274638"/>
            <a:ext cx="7931224" cy="1143000"/>
          </a:xfrm>
        </p:spPr>
        <p:txBody>
          <a:bodyPr/>
          <a:lstStyle/>
          <a:p>
            <a:r>
              <a:rPr lang="en-US" dirty="0" smtClean="0">
                <a:ln w="0"/>
                <a:solidFill>
                  <a:schemeClr val="accent1"/>
                </a:solidFill>
                <a:effectLst>
                  <a:outerShdw blurRad="38100" dist="25400" dir="5400000" algn="ctr" rotWithShape="0">
                    <a:srgbClr val="6E747A">
                      <a:alpha val="43000"/>
                    </a:srgbClr>
                  </a:outerShdw>
                </a:effectLst>
              </a:rPr>
              <a:t>Obsessive - Compulsive disorder</a:t>
            </a:r>
            <a:endParaRPr lang="ar-SA" dirty="0">
              <a:ln w="0"/>
              <a:solidFill>
                <a:schemeClr val="accent1"/>
              </a:solidFill>
              <a:effectLst>
                <a:outerShdw blurRad="38100" dist="25400" dir="5400000" algn="ctr" rotWithShape="0">
                  <a:srgbClr val="6E747A">
                    <a:alpha val="43000"/>
                  </a:srgbClr>
                </a:outerShdw>
              </a:effectLst>
            </a:endParaRPr>
          </a:p>
        </p:txBody>
      </p:sp>
      <p:sp>
        <p:nvSpPr>
          <p:cNvPr id="3" name="عنصر نائب للمحتوى 2"/>
          <p:cNvSpPr>
            <a:spLocks noGrp="1"/>
          </p:cNvSpPr>
          <p:nvPr>
            <p:ph sz="half" idx="1"/>
          </p:nvPr>
        </p:nvSpPr>
        <p:spPr>
          <a:xfrm>
            <a:off x="174340" y="2759539"/>
            <a:ext cx="3600400" cy="3250913"/>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p>
            <a:pPr marL="0" indent="0" algn="ctr">
              <a:buNone/>
            </a:pPr>
            <a:r>
              <a:rPr lang="en-US" dirty="0"/>
              <a:t>recurrent and persistent intrusive ideas, thoughts, impulses or images that are usually resisted by the patient.</a:t>
            </a:r>
          </a:p>
          <a:p>
            <a:pPr marL="0" indent="0" algn="ctr">
              <a:buNone/>
            </a:pPr>
            <a:r>
              <a:rPr lang="en-US" dirty="0" smtClean="0"/>
              <a:t>It will cause Anxiety.</a:t>
            </a:r>
            <a:endParaRPr lang="ar-SA" dirty="0"/>
          </a:p>
        </p:txBody>
      </p:sp>
      <p:sp>
        <p:nvSpPr>
          <p:cNvPr id="4" name="عنصر نائب للمحتوى 3"/>
          <p:cNvSpPr>
            <a:spLocks noGrp="1"/>
          </p:cNvSpPr>
          <p:nvPr>
            <p:ph sz="half" idx="2"/>
          </p:nvPr>
        </p:nvSpPr>
        <p:spPr>
          <a:xfrm>
            <a:off x="4283968" y="2759539"/>
            <a:ext cx="3826768" cy="3556992"/>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p>
            <a:pPr marL="0" indent="0" algn="ctr">
              <a:buNone/>
            </a:pPr>
            <a:r>
              <a:rPr lang="en-US" dirty="0"/>
              <a:t>repetitive, purposeful and intentional </a:t>
            </a:r>
            <a:r>
              <a:rPr lang="en-US" dirty="0" smtClean="0"/>
              <a:t>behaviors </a:t>
            </a:r>
            <a:r>
              <a:rPr lang="en-US" dirty="0"/>
              <a:t>conducted in response to an obsession to prevent a bad outcome for the patient</a:t>
            </a:r>
            <a:r>
              <a:rPr lang="en-US" dirty="0" smtClean="0"/>
              <a:t>.</a:t>
            </a:r>
          </a:p>
          <a:p>
            <a:pPr marL="0" indent="0" algn="ctr">
              <a:buNone/>
            </a:pPr>
            <a:r>
              <a:rPr lang="en-US" dirty="0" smtClean="0"/>
              <a:t>It impact daily life.  </a:t>
            </a:r>
            <a:endParaRPr lang="ar-SA" dirty="0"/>
          </a:p>
          <a:p>
            <a:pPr marL="0" indent="0" algn="ctr">
              <a:buNone/>
            </a:pPr>
            <a:endParaRPr lang="ar-SA" dirty="0"/>
          </a:p>
        </p:txBody>
      </p:sp>
      <p:sp>
        <p:nvSpPr>
          <p:cNvPr id="12" name="سهم للأسفل 11"/>
          <p:cNvSpPr/>
          <p:nvPr/>
        </p:nvSpPr>
        <p:spPr>
          <a:xfrm>
            <a:off x="1763688" y="1196752"/>
            <a:ext cx="421704" cy="1440160"/>
          </a:xfrm>
          <a:prstGeom prst="downArrow">
            <a:avLst/>
          </a:prstGeom>
        </p:spPr>
        <p:style>
          <a:lnRef idx="1">
            <a:schemeClr val="accent1"/>
          </a:lnRef>
          <a:fillRef idx="2">
            <a:schemeClr val="accent1"/>
          </a:fillRef>
          <a:effectRef idx="1">
            <a:schemeClr val="accent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3" name="سهم للأسفل 12"/>
          <p:cNvSpPr/>
          <p:nvPr/>
        </p:nvSpPr>
        <p:spPr>
          <a:xfrm>
            <a:off x="5292080" y="1196752"/>
            <a:ext cx="432048" cy="1440160"/>
          </a:xfrm>
          <a:prstGeom prst="downArrow">
            <a:avLst/>
          </a:prstGeom>
        </p:spPr>
        <p:style>
          <a:lnRef idx="1">
            <a:schemeClr val="accent1"/>
          </a:lnRef>
          <a:fillRef idx="2">
            <a:schemeClr val="accent1"/>
          </a:fillRef>
          <a:effectRef idx="1">
            <a:schemeClr val="accent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w="0"/>
              <a:solidFill>
                <a:srgbClr val="4F81BD"/>
              </a:solidFill>
              <a:effectLst>
                <a:outerShdw blurRad="38100" dist="25400" dir="5400000" algn="ctr" rotWithShape="0">
                  <a:srgbClr val="6E747A">
                    <a:alpha val="43000"/>
                  </a:srgbClr>
                </a:outerShdw>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5721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circle(in)">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animEffect transition="in" filter="circle(in)">
                                      <p:cBhvr>
                                        <p:cTn id="32" dur="2000"/>
                                        <p:tgtEl>
                                          <p:spTgt spid="4">
                                            <p:bg/>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circle(in)">
                                      <p:cBhvr>
                                        <p:cTn id="37" dur="20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circle(in)">
                                      <p:cBhvr>
                                        <p:cTn id="4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6000" dirty="0" smtClean="0">
                <a:ln w="0"/>
                <a:solidFill>
                  <a:schemeClr val="accent1"/>
                </a:solidFill>
                <a:effectLst>
                  <a:outerShdw blurRad="38100" dist="25400" dir="5400000" algn="ctr" rotWithShape="0">
                    <a:srgbClr val="6E747A">
                      <a:alpha val="43000"/>
                    </a:srgbClr>
                  </a:outerShdw>
                </a:effectLst>
              </a:rPr>
              <a:t>OCD cycle </a:t>
            </a:r>
            <a:endParaRPr lang="ar-SA" sz="6000" dirty="0">
              <a:ln w="0"/>
              <a:solidFill>
                <a:schemeClr val="accent1"/>
              </a:solidFill>
              <a:effectLst>
                <a:outerShdw blurRad="38100" dist="25400" dir="5400000" algn="ctr" rotWithShape="0">
                  <a:srgbClr val="6E747A">
                    <a:alpha val="43000"/>
                  </a:srgbClr>
                </a:outerShdw>
              </a:effectLst>
            </a:endParaRPr>
          </a:p>
        </p:txBody>
      </p:sp>
      <p:sp>
        <p:nvSpPr>
          <p:cNvPr id="3" name="مستطيل مستدير الزوايا 2"/>
          <p:cNvSpPr/>
          <p:nvPr/>
        </p:nvSpPr>
        <p:spPr>
          <a:xfrm>
            <a:off x="3131840" y="1755528"/>
            <a:ext cx="280831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i="1" dirty="0" smtClean="0"/>
              <a:t>obsession</a:t>
            </a:r>
            <a:endParaRPr lang="ar-SA" b="1" i="1" dirty="0"/>
          </a:p>
        </p:txBody>
      </p:sp>
      <p:sp>
        <p:nvSpPr>
          <p:cNvPr id="10" name="سهم منحني 9"/>
          <p:cNvSpPr/>
          <p:nvPr/>
        </p:nvSpPr>
        <p:spPr>
          <a:xfrm rot="5400000">
            <a:off x="6606226" y="2114854"/>
            <a:ext cx="900100" cy="10081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13" name="صورة 12"/>
          <p:cNvPicPr>
            <a:picLocks noChangeAspect="1"/>
          </p:cNvPicPr>
          <p:nvPr/>
        </p:nvPicPr>
        <p:blipFill>
          <a:blip r:embed="rId2"/>
          <a:stretch>
            <a:fillRect/>
          </a:stretch>
        </p:blipFill>
        <p:spPr>
          <a:xfrm rot="16200000">
            <a:off x="1406240" y="2100888"/>
            <a:ext cx="1030313" cy="920576"/>
          </a:xfrm>
          <a:prstGeom prst="rect">
            <a:avLst/>
          </a:prstGeom>
        </p:spPr>
      </p:pic>
      <p:pic>
        <p:nvPicPr>
          <p:cNvPr id="14" name="صورة 13"/>
          <p:cNvPicPr>
            <a:picLocks noChangeAspect="1"/>
          </p:cNvPicPr>
          <p:nvPr/>
        </p:nvPicPr>
        <p:blipFill>
          <a:blip r:embed="rId2"/>
          <a:stretch>
            <a:fillRect/>
          </a:stretch>
        </p:blipFill>
        <p:spPr>
          <a:xfrm rot="10800000">
            <a:off x="1351371" y="5379772"/>
            <a:ext cx="1030313" cy="920576"/>
          </a:xfrm>
          <a:prstGeom prst="rect">
            <a:avLst/>
          </a:prstGeom>
        </p:spPr>
      </p:pic>
      <p:pic>
        <p:nvPicPr>
          <p:cNvPr id="15" name="صورة 14"/>
          <p:cNvPicPr>
            <a:picLocks noChangeAspect="1"/>
          </p:cNvPicPr>
          <p:nvPr/>
        </p:nvPicPr>
        <p:blipFill>
          <a:blip r:embed="rId2"/>
          <a:stretch>
            <a:fillRect/>
          </a:stretch>
        </p:blipFill>
        <p:spPr>
          <a:xfrm rot="5400000">
            <a:off x="6865155" y="5301208"/>
            <a:ext cx="1030313" cy="920576"/>
          </a:xfrm>
          <a:prstGeom prst="rect">
            <a:avLst/>
          </a:prstGeom>
        </p:spPr>
      </p:pic>
      <p:pic>
        <p:nvPicPr>
          <p:cNvPr id="16" name="صورة 15"/>
          <p:cNvPicPr>
            <a:picLocks noChangeAspect="1"/>
          </p:cNvPicPr>
          <p:nvPr/>
        </p:nvPicPr>
        <p:blipFill>
          <a:blip r:embed="rId3"/>
          <a:stretch>
            <a:fillRect/>
          </a:stretch>
        </p:blipFill>
        <p:spPr>
          <a:xfrm>
            <a:off x="348497" y="3462645"/>
            <a:ext cx="2828789" cy="1390008"/>
          </a:xfrm>
          <a:prstGeom prst="rect">
            <a:avLst/>
          </a:prstGeom>
        </p:spPr>
      </p:pic>
      <p:pic>
        <p:nvPicPr>
          <p:cNvPr id="17" name="صورة 16"/>
          <p:cNvPicPr>
            <a:picLocks noChangeAspect="1"/>
          </p:cNvPicPr>
          <p:nvPr/>
        </p:nvPicPr>
        <p:blipFill>
          <a:blip r:embed="rId3"/>
          <a:stretch>
            <a:fillRect/>
          </a:stretch>
        </p:blipFill>
        <p:spPr>
          <a:xfrm>
            <a:off x="5965916" y="3462645"/>
            <a:ext cx="2828789" cy="1390008"/>
          </a:xfrm>
          <a:prstGeom prst="rect">
            <a:avLst/>
          </a:prstGeom>
        </p:spPr>
      </p:pic>
      <p:pic>
        <p:nvPicPr>
          <p:cNvPr id="18" name="صورة 17"/>
          <p:cNvPicPr>
            <a:picLocks noChangeAspect="1"/>
          </p:cNvPicPr>
          <p:nvPr/>
        </p:nvPicPr>
        <p:blipFill>
          <a:blip r:embed="rId3"/>
          <a:stretch>
            <a:fillRect/>
          </a:stretch>
        </p:blipFill>
        <p:spPr>
          <a:xfrm>
            <a:off x="3177286" y="5050158"/>
            <a:ext cx="2828789" cy="1390008"/>
          </a:xfrm>
          <a:prstGeom prst="rect">
            <a:avLst/>
          </a:prstGeom>
        </p:spPr>
      </p:pic>
      <p:sp>
        <p:nvSpPr>
          <p:cNvPr id="19" name="مربع نص 18"/>
          <p:cNvSpPr txBox="1"/>
          <p:nvPr/>
        </p:nvSpPr>
        <p:spPr>
          <a:xfrm>
            <a:off x="6552218" y="3820182"/>
            <a:ext cx="1656184" cy="923330"/>
          </a:xfrm>
          <a:prstGeom prst="rect">
            <a:avLst/>
          </a:prstGeom>
          <a:noFill/>
        </p:spPr>
        <p:txBody>
          <a:bodyPr wrap="square" rtlCol="1">
            <a:spAutoFit/>
          </a:bodyPr>
          <a:lstStyle/>
          <a:p>
            <a:r>
              <a:rPr lang="en-US" sz="3600" b="1" i="1" dirty="0" smtClean="0">
                <a:solidFill>
                  <a:schemeClr val="lt1"/>
                </a:solidFill>
              </a:rPr>
              <a:t>Anxiety</a:t>
            </a:r>
            <a:r>
              <a:rPr lang="en-US" dirty="0" smtClean="0"/>
              <a:t> </a:t>
            </a:r>
            <a:endParaRPr lang="ar-SA" dirty="0"/>
          </a:p>
        </p:txBody>
      </p:sp>
      <p:sp>
        <p:nvSpPr>
          <p:cNvPr id="20" name="مربع نص 19"/>
          <p:cNvSpPr txBox="1"/>
          <p:nvPr/>
        </p:nvSpPr>
        <p:spPr>
          <a:xfrm>
            <a:off x="3249740" y="5438330"/>
            <a:ext cx="2644520" cy="646331"/>
          </a:xfrm>
          <a:prstGeom prst="rect">
            <a:avLst/>
          </a:prstGeom>
          <a:noFill/>
        </p:spPr>
        <p:txBody>
          <a:bodyPr wrap="square" rtlCol="1">
            <a:spAutoFit/>
          </a:bodyPr>
          <a:lstStyle/>
          <a:p>
            <a:r>
              <a:rPr lang="en-US" sz="3600" b="1" i="1" dirty="0">
                <a:solidFill>
                  <a:schemeClr val="lt1"/>
                </a:solidFill>
              </a:rPr>
              <a:t>Compulsion</a:t>
            </a:r>
            <a:r>
              <a:rPr lang="en-US" dirty="0" smtClean="0"/>
              <a:t> </a:t>
            </a:r>
            <a:endParaRPr lang="ar-SA" dirty="0"/>
          </a:p>
        </p:txBody>
      </p:sp>
      <p:sp>
        <p:nvSpPr>
          <p:cNvPr id="21" name="مربع نص 20"/>
          <p:cNvSpPr txBox="1"/>
          <p:nvPr/>
        </p:nvSpPr>
        <p:spPr>
          <a:xfrm>
            <a:off x="790783" y="3834483"/>
            <a:ext cx="1944216" cy="646331"/>
          </a:xfrm>
          <a:prstGeom prst="rect">
            <a:avLst/>
          </a:prstGeom>
          <a:noFill/>
        </p:spPr>
        <p:txBody>
          <a:bodyPr wrap="square" rtlCol="1">
            <a:spAutoFit/>
          </a:bodyPr>
          <a:lstStyle/>
          <a:p>
            <a:pPr algn="ctr"/>
            <a:r>
              <a:rPr lang="en-US" sz="3600" b="1" i="1" dirty="0" smtClean="0">
                <a:solidFill>
                  <a:schemeClr val="lt1"/>
                </a:solidFill>
              </a:rPr>
              <a:t>Relief</a:t>
            </a:r>
            <a:r>
              <a:rPr lang="en-US" dirty="0" smtClean="0"/>
              <a:t> </a:t>
            </a:r>
            <a:endParaRPr lang="ar-SA" dirty="0"/>
          </a:p>
        </p:txBody>
      </p:sp>
    </p:spTree>
    <p:extLst>
      <p:ext uri="{BB962C8B-B14F-4D97-AF65-F5344CB8AC3E}">
        <p14:creationId xmlns:p14="http://schemas.microsoft.com/office/powerpoint/2010/main" val="327620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1000"/>
                                        <p:tgtEl>
                                          <p:spTgt spid="21">
                                            <p:txEl>
                                              <p:pRg st="0" end="0"/>
                                            </p:txEl>
                                          </p:spTgt>
                                        </p:tgtEl>
                                      </p:cBhvr>
                                    </p:animEffect>
                                    <p:anim calcmode="lin" valueType="num">
                                      <p:cBhvr>
                                        <p:cTn id="2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27A4BA"/>
                </a:solidFill>
              </a:rPr>
              <a:t>P</a:t>
            </a:r>
            <a:r>
              <a:rPr lang="en-US" b="1" dirty="0" smtClean="0">
                <a:solidFill>
                  <a:srgbClr val="27A4BA"/>
                </a:solidFill>
              </a:rPr>
              <a:t>revalance</a:t>
            </a:r>
            <a:endParaRPr lang="ar-SA" b="1" dirty="0">
              <a:solidFill>
                <a:srgbClr val="27A4BA"/>
              </a:solidFill>
            </a:endParaRPr>
          </a:p>
        </p:txBody>
      </p:sp>
      <p:sp>
        <p:nvSpPr>
          <p:cNvPr id="3" name="عنصر نائب للمحتوى 2"/>
          <p:cNvSpPr>
            <a:spLocks noGrp="1"/>
          </p:cNvSpPr>
          <p:nvPr>
            <p:ph idx="1"/>
          </p:nvPr>
        </p:nvSpPr>
        <p:spPr/>
        <p:txBody>
          <a:bodyPr>
            <a:normAutofit/>
          </a:bodyPr>
          <a:lstStyle/>
          <a:p>
            <a:pPr marL="0" indent="0" algn="l">
              <a:buNone/>
            </a:pPr>
            <a:r>
              <a:rPr lang="en-US" sz="4000" dirty="0" smtClean="0">
                <a:solidFill>
                  <a:schemeClr val="accent1"/>
                </a:solidFill>
              </a:rPr>
              <a:t>3% of the population</a:t>
            </a:r>
          </a:p>
          <a:p>
            <a:pPr marL="0" indent="0" algn="l">
              <a:buNone/>
            </a:pPr>
            <a:endParaRPr lang="en-US" sz="4000" dirty="0" smtClean="0">
              <a:solidFill>
                <a:schemeClr val="accent1"/>
              </a:solidFill>
            </a:endParaRPr>
          </a:p>
          <a:p>
            <a:pPr marL="0" indent="0" algn="l">
              <a:buNone/>
            </a:pPr>
            <a:r>
              <a:rPr lang="en-US" sz="4000" dirty="0" smtClean="0">
                <a:solidFill>
                  <a:schemeClr val="accent1"/>
                </a:solidFill>
              </a:rPr>
              <a:t>men= women</a:t>
            </a:r>
          </a:p>
          <a:p>
            <a:pPr marL="0" indent="0" algn="l">
              <a:buNone/>
            </a:pPr>
            <a:endParaRPr lang="en-US" sz="4000" dirty="0" smtClean="0">
              <a:solidFill>
                <a:schemeClr val="accent1"/>
              </a:solidFill>
            </a:endParaRPr>
          </a:p>
          <a:p>
            <a:pPr marL="0" indent="0" algn="l">
              <a:buNone/>
            </a:pPr>
            <a:r>
              <a:rPr lang="en-US" sz="4000" dirty="0" smtClean="0">
                <a:solidFill>
                  <a:schemeClr val="accent1"/>
                </a:solidFill>
              </a:rPr>
              <a:t>start: childhood/teens</a:t>
            </a:r>
            <a:endParaRPr lang="ar-SA" sz="4000" dirty="0">
              <a:solidFill>
                <a:schemeClr val="accent1"/>
              </a:solidFill>
            </a:endParaRPr>
          </a:p>
        </p:txBody>
      </p:sp>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70296"/>
            <a:ext cx="1029842" cy="1029842"/>
          </a:xfrm>
          <a:prstGeom prst="rect">
            <a:avLst/>
          </a:prstGeom>
        </p:spPr>
      </p:pic>
      <p:pic>
        <p:nvPicPr>
          <p:cNvPr id="10" name="صورة 9"/>
          <p:cNvPicPr>
            <a:picLocks noChangeAspect="1"/>
          </p:cNvPicPr>
          <p:nvPr/>
        </p:nvPicPr>
        <p:blipFill>
          <a:blip r:embed="rId3"/>
          <a:stretch>
            <a:fillRect/>
          </a:stretch>
        </p:blipFill>
        <p:spPr>
          <a:xfrm>
            <a:off x="5580111" y="1640609"/>
            <a:ext cx="3563889" cy="5117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987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4985" y="31256"/>
            <a:ext cx="9393969" cy="1143000"/>
          </a:xfrm>
        </p:spPr>
        <p:txBody>
          <a:bodyPr>
            <a:noAutofit/>
          </a:bodyPr>
          <a:lstStyle/>
          <a:p>
            <a:r>
              <a:rPr lang="en-US" b="1" dirty="0">
                <a:solidFill>
                  <a:srgbClr val="27A4BA"/>
                </a:solidFill>
              </a:rPr>
              <a:t>Examples of obsessions and compulsions</a:t>
            </a:r>
            <a:endParaRPr lang="ar-SA" b="1" dirty="0">
              <a:solidFill>
                <a:srgbClr val="27A4BA"/>
              </a:solidFill>
            </a:endParaRPr>
          </a:p>
        </p:txBody>
      </p:sp>
      <p:sp>
        <p:nvSpPr>
          <p:cNvPr id="3" name="عنصر نائب للنص 2"/>
          <p:cNvSpPr>
            <a:spLocks noGrp="1"/>
          </p:cNvSpPr>
          <p:nvPr>
            <p:ph type="body" idx="1"/>
          </p:nvPr>
        </p:nvSpPr>
        <p:spPr>
          <a:xfrm>
            <a:off x="457200" y="1535112"/>
            <a:ext cx="4035252" cy="885775"/>
          </a:xfrm>
        </p:spPr>
        <p:txBody>
          <a:bodyPr/>
          <a:lstStyle/>
          <a:p>
            <a:pPr algn="ctr"/>
            <a:r>
              <a:rPr lang="en-US" sz="3600" b="0" dirty="0" smtClean="0">
                <a:ln w="0"/>
                <a:solidFill>
                  <a:schemeClr val="accent1"/>
                </a:solidFill>
                <a:effectLst>
                  <a:outerShdw blurRad="38100" dist="25400" dir="5400000" algn="ctr" rotWithShape="0">
                    <a:srgbClr val="6E747A">
                      <a:alpha val="43000"/>
                    </a:srgbClr>
                  </a:outerShdw>
                </a:effectLst>
              </a:rPr>
              <a:t>obsessions</a:t>
            </a:r>
            <a:endParaRPr lang="ar-SA" b="0" dirty="0">
              <a:ln w="0"/>
              <a:solidFill>
                <a:schemeClr val="accent1"/>
              </a:solidFill>
              <a:effectLst>
                <a:outerShdw blurRad="38100" dist="25400" dir="5400000" algn="ctr" rotWithShape="0">
                  <a:srgbClr val="6E747A">
                    <a:alpha val="43000"/>
                  </a:srgbClr>
                </a:outerShdw>
              </a:effectLst>
            </a:endParaRPr>
          </a:p>
        </p:txBody>
      </p:sp>
      <p:sp>
        <p:nvSpPr>
          <p:cNvPr id="4" name="عنصر نائب للمحتوى 3"/>
          <p:cNvSpPr>
            <a:spLocks noGrp="1"/>
          </p:cNvSpPr>
          <p:nvPr>
            <p:ph sz="half" idx="2"/>
          </p:nvPr>
        </p:nvSpPr>
        <p:spPr>
          <a:xfrm>
            <a:off x="480071" y="2443015"/>
            <a:ext cx="4040188" cy="3995074"/>
          </a:xfrm>
        </p:spPr>
        <p:txBody>
          <a:bodyPr>
            <a:noAutofit/>
          </a:bodyPr>
          <a:lstStyle/>
          <a:p>
            <a:pPr marL="0" indent="0" algn="ctr">
              <a:buNone/>
            </a:pPr>
            <a:r>
              <a:rPr lang="en-US" dirty="0" smtClean="0">
                <a:solidFill>
                  <a:srgbClr val="00B0F0"/>
                </a:solidFill>
              </a:rPr>
              <a:t>Germ</a:t>
            </a:r>
          </a:p>
          <a:p>
            <a:pPr marL="0" indent="0" algn="ctr">
              <a:buNone/>
            </a:pPr>
            <a:r>
              <a:rPr lang="en-US" dirty="0" smtClean="0">
                <a:solidFill>
                  <a:srgbClr val="00B0F0"/>
                </a:solidFill>
              </a:rPr>
              <a:t> </a:t>
            </a:r>
          </a:p>
          <a:p>
            <a:pPr marL="0" indent="0" algn="ctr">
              <a:buNone/>
            </a:pPr>
            <a:r>
              <a:rPr lang="en-US" dirty="0" smtClean="0">
                <a:solidFill>
                  <a:srgbClr val="00B0F0"/>
                </a:solidFill>
              </a:rPr>
              <a:t>Unsafe</a:t>
            </a:r>
          </a:p>
          <a:p>
            <a:pPr marL="0" indent="0" algn="ctr">
              <a:buNone/>
            </a:pPr>
            <a:endParaRPr lang="en-US" dirty="0" smtClean="0">
              <a:solidFill>
                <a:srgbClr val="00B0F0"/>
              </a:solidFill>
            </a:endParaRPr>
          </a:p>
          <a:p>
            <a:pPr marL="0" indent="0" algn="ctr">
              <a:buNone/>
            </a:pPr>
            <a:endParaRPr lang="en-US" dirty="0" smtClean="0">
              <a:solidFill>
                <a:srgbClr val="00B0F0"/>
              </a:solidFill>
            </a:endParaRPr>
          </a:p>
          <a:p>
            <a:pPr marL="0" indent="0" algn="ctr">
              <a:buNone/>
            </a:pPr>
            <a:r>
              <a:rPr lang="en-US" dirty="0" smtClean="0">
                <a:solidFill>
                  <a:srgbClr val="00B0F0"/>
                </a:solidFill>
              </a:rPr>
              <a:t>Disorder causes anxiety</a:t>
            </a:r>
          </a:p>
          <a:p>
            <a:pPr marL="0" indent="0" algn="ctr">
              <a:buNone/>
            </a:pPr>
            <a:endParaRPr lang="en-US" dirty="0" smtClean="0">
              <a:solidFill>
                <a:srgbClr val="00B0F0"/>
              </a:solidFill>
            </a:endParaRPr>
          </a:p>
          <a:p>
            <a:pPr marL="0" indent="0" algn="ctr">
              <a:buNone/>
            </a:pPr>
            <a:r>
              <a:rPr lang="en-US" dirty="0" smtClean="0">
                <a:solidFill>
                  <a:srgbClr val="00B0F0"/>
                </a:solidFill>
              </a:rPr>
              <a:t>Mental rituals</a:t>
            </a:r>
            <a:endParaRPr lang="ar-SA" dirty="0">
              <a:solidFill>
                <a:srgbClr val="00B0F0"/>
              </a:solidFill>
            </a:endParaRPr>
          </a:p>
        </p:txBody>
      </p:sp>
      <p:sp>
        <p:nvSpPr>
          <p:cNvPr id="5" name="عنصر نائب للنص 4"/>
          <p:cNvSpPr>
            <a:spLocks noGrp="1"/>
          </p:cNvSpPr>
          <p:nvPr>
            <p:ph type="body" sz="quarter" idx="3"/>
          </p:nvPr>
        </p:nvSpPr>
        <p:spPr>
          <a:xfrm>
            <a:off x="4669286" y="1535113"/>
            <a:ext cx="4017514" cy="885774"/>
          </a:xfrm>
        </p:spPr>
        <p:txBody>
          <a:bodyPr/>
          <a:lstStyle/>
          <a:p>
            <a:pPr algn="ctr"/>
            <a:r>
              <a:rPr lang="en-US" sz="3600" b="0" dirty="0">
                <a:ln w="0"/>
                <a:solidFill>
                  <a:schemeClr val="accent1"/>
                </a:solidFill>
                <a:effectLst>
                  <a:outerShdw blurRad="38100" dist="25400" dir="5400000" algn="ctr" rotWithShape="0">
                    <a:srgbClr val="6E747A">
                      <a:alpha val="43000"/>
                    </a:srgbClr>
                  </a:outerShdw>
                </a:effectLst>
              </a:rPr>
              <a:t>compulsions</a:t>
            </a:r>
            <a:endParaRPr lang="ar-SA" dirty="0"/>
          </a:p>
        </p:txBody>
      </p:sp>
      <p:sp>
        <p:nvSpPr>
          <p:cNvPr id="6" name="عنصر نائب للمحتوى 5"/>
          <p:cNvSpPr>
            <a:spLocks noGrp="1"/>
          </p:cNvSpPr>
          <p:nvPr>
            <p:ph sz="quarter" idx="4"/>
          </p:nvPr>
        </p:nvSpPr>
        <p:spPr>
          <a:xfrm>
            <a:off x="4669286" y="2443015"/>
            <a:ext cx="4041775" cy="4115364"/>
          </a:xfrm>
        </p:spPr>
        <p:txBody>
          <a:bodyPr>
            <a:normAutofit/>
          </a:bodyPr>
          <a:lstStyle/>
          <a:p>
            <a:pPr marL="0" indent="0" algn="ctr">
              <a:buNone/>
            </a:pPr>
            <a:r>
              <a:rPr lang="en-US" dirty="0" smtClean="0">
                <a:solidFill>
                  <a:srgbClr val="00B0F0"/>
                </a:solidFill>
              </a:rPr>
              <a:t>Cleaning</a:t>
            </a:r>
          </a:p>
          <a:p>
            <a:pPr marL="0" indent="0" algn="ctr">
              <a:buNone/>
            </a:pPr>
            <a:r>
              <a:rPr lang="en-US" dirty="0" smtClean="0">
                <a:solidFill>
                  <a:srgbClr val="00B0F0"/>
                </a:solidFill>
              </a:rPr>
              <a:t> </a:t>
            </a:r>
          </a:p>
          <a:p>
            <a:pPr marL="0" indent="0" algn="ctr">
              <a:buNone/>
            </a:pPr>
            <a:r>
              <a:rPr lang="en-US" dirty="0" smtClean="0">
                <a:solidFill>
                  <a:srgbClr val="00B0F0"/>
                </a:solidFill>
              </a:rPr>
              <a:t>Checking</a:t>
            </a:r>
          </a:p>
          <a:p>
            <a:pPr marL="0" indent="0" algn="ctr">
              <a:buNone/>
            </a:pPr>
            <a:r>
              <a:rPr lang="en-US" dirty="0" smtClean="0">
                <a:solidFill>
                  <a:srgbClr val="00B0F0"/>
                </a:solidFill>
              </a:rPr>
              <a:t> </a:t>
            </a:r>
          </a:p>
          <a:p>
            <a:pPr marL="0" indent="0" algn="ctr">
              <a:buNone/>
            </a:pPr>
            <a:endParaRPr lang="en-US" dirty="0" smtClean="0">
              <a:solidFill>
                <a:srgbClr val="00B0F0"/>
              </a:solidFill>
            </a:endParaRPr>
          </a:p>
          <a:p>
            <a:pPr marL="0" indent="0" algn="ctr">
              <a:buNone/>
            </a:pPr>
            <a:r>
              <a:rPr lang="en-US" dirty="0" smtClean="0">
                <a:solidFill>
                  <a:srgbClr val="00B0F0"/>
                </a:solidFill>
              </a:rPr>
              <a:t>Arranging </a:t>
            </a:r>
          </a:p>
          <a:p>
            <a:pPr marL="0" indent="0" algn="ctr">
              <a:buNone/>
            </a:pPr>
            <a:endParaRPr lang="en-US" dirty="0" smtClean="0">
              <a:solidFill>
                <a:srgbClr val="00B0F0"/>
              </a:solidFill>
            </a:endParaRPr>
          </a:p>
          <a:p>
            <a:pPr marL="0" indent="0" algn="ctr">
              <a:buNone/>
            </a:pPr>
            <a:r>
              <a:rPr lang="en-US" dirty="0" smtClean="0">
                <a:solidFill>
                  <a:srgbClr val="00B0F0"/>
                </a:solidFill>
              </a:rPr>
              <a:t>Call good thoughts</a:t>
            </a:r>
            <a:endParaRPr lang="ar-SA" dirty="0">
              <a:solidFill>
                <a:srgbClr val="00B0F0"/>
              </a:solidFill>
            </a:endParaRPr>
          </a:p>
        </p:txBody>
      </p:sp>
      <p:cxnSp>
        <p:nvCxnSpPr>
          <p:cNvPr id="8" name="رابط كسهم مستقيم 7"/>
          <p:cNvCxnSpPr/>
          <p:nvPr/>
        </p:nvCxnSpPr>
        <p:spPr>
          <a:xfrm>
            <a:off x="3779912" y="2667000"/>
            <a:ext cx="136815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3707904" y="3789040"/>
            <a:ext cx="15121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a:off x="4291488" y="4876800"/>
            <a:ext cx="118813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3995936" y="5721961"/>
            <a:ext cx="1224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صورة 16"/>
          <p:cNvPicPr>
            <a:picLocks noChangeAspect="1"/>
          </p:cNvPicPr>
          <p:nvPr/>
        </p:nvPicPr>
        <p:blipFill>
          <a:blip r:embed="rId2"/>
          <a:stretch>
            <a:fillRect/>
          </a:stretch>
        </p:blipFill>
        <p:spPr>
          <a:xfrm>
            <a:off x="7421892" y="2443015"/>
            <a:ext cx="796415" cy="785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صورة 17"/>
          <p:cNvPicPr>
            <a:picLocks noChangeAspect="1"/>
          </p:cNvPicPr>
          <p:nvPr/>
        </p:nvPicPr>
        <p:blipFill>
          <a:blip r:embed="rId3"/>
          <a:stretch>
            <a:fillRect/>
          </a:stretch>
        </p:blipFill>
        <p:spPr>
          <a:xfrm>
            <a:off x="7421892" y="3440438"/>
            <a:ext cx="966532" cy="6658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صورة 22"/>
          <p:cNvPicPr>
            <a:picLocks noChangeAspect="1"/>
          </p:cNvPicPr>
          <p:nvPr/>
        </p:nvPicPr>
        <p:blipFill>
          <a:blip r:embed="rId4"/>
          <a:stretch>
            <a:fillRect/>
          </a:stretch>
        </p:blipFill>
        <p:spPr>
          <a:xfrm>
            <a:off x="7336600" y="4528106"/>
            <a:ext cx="1673733" cy="697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صورة 23"/>
          <p:cNvPicPr>
            <a:picLocks noChangeAspect="1"/>
          </p:cNvPicPr>
          <p:nvPr/>
        </p:nvPicPr>
        <p:blipFill>
          <a:blip r:embed="rId5"/>
          <a:stretch>
            <a:fillRect/>
          </a:stretch>
        </p:blipFill>
        <p:spPr>
          <a:xfrm>
            <a:off x="7965508" y="5410200"/>
            <a:ext cx="861832" cy="6235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0" name="Straight Connector 19"/>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167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down)">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ipe(down)">
                                      <p:cBhvr>
                                        <p:cTn id="43" dur="500"/>
                                        <p:tgtEl>
                                          <p:spTgt spid="6">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36926" y="-18833"/>
            <a:ext cx="9180926" cy="6876833"/>
          </a:xfrm>
          <a:prstGeom prst="rect">
            <a:avLst/>
          </a:prstGeom>
        </p:spPr>
      </p:pic>
      <p:sp>
        <p:nvSpPr>
          <p:cNvPr id="4" name="مربع نص 3"/>
          <p:cNvSpPr txBox="1"/>
          <p:nvPr/>
        </p:nvSpPr>
        <p:spPr>
          <a:xfrm>
            <a:off x="1043608" y="5301208"/>
            <a:ext cx="5544616" cy="369332"/>
          </a:xfrm>
          <a:prstGeom prst="rect">
            <a:avLst/>
          </a:prstGeom>
          <a:noFill/>
        </p:spPr>
        <p:txBody>
          <a:bodyPr wrap="square" rtlCol="1">
            <a:spAutoFit/>
          </a:bodyPr>
          <a:lstStyle/>
          <a:p>
            <a:r>
              <a:rPr lang="en-US" dirty="0">
                <a:hlinkClick r:id="rId3"/>
              </a:rPr>
              <a:t>https://</a:t>
            </a:r>
            <a:r>
              <a:rPr lang="en-US" dirty="0" smtClean="0">
                <a:hlinkClick r:id="rId3"/>
              </a:rPr>
              <a:t>www.youtube.com/watch?v=pKq4zzpya7k</a:t>
            </a:r>
            <a:r>
              <a:rPr lang="en-US" dirty="0" smtClean="0"/>
              <a:t> </a:t>
            </a:r>
            <a:endParaRPr lang="ar-SA" dirty="0"/>
          </a:p>
        </p:txBody>
      </p:sp>
    </p:spTree>
    <p:extLst>
      <p:ext uri="{BB962C8B-B14F-4D97-AF65-F5344CB8AC3E}">
        <p14:creationId xmlns:p14="http://schemas.microsoft.com/office/powerpoint/2010/main" val="4410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27A4BA"/>
                </a:solidFill>
              </a:rPr>
              <a:t>Diagnosis </a:t>
            </a:r>
            <a:endParaRPr lang="ar-SA" b="1" dirty="0">
              <a:solidFill>
                <a:srgbClr val="27A4BA"/>
              </a:solidFill>
            </a:endParaRPr>
          </a:p>
        </p:txBody>
      </p:sp>
      <p:sp>
        <p:nvSpPr>
          <p:cNvPr id="3" name="عنصر نائب للمحتوى 2"/>
          <p:cNvSpPr>
            <a:spLocks noGrp="1"/>
          </p:cNvSpPr>
          <p:nvPr>
            <p:ph idx="1"/>
          </p:nvPr>
        </p:nvSpPr>
        <p:spPr/>
        <p:txBody>
          <a:bodyPr/>
          <a:lstStyle/>
          <a:p>
            <a:pPr marL="0" indent="0" algn="l">
              <a:buNone/>
            </a:pPr>
            <a:r>
              <a:rPr lang="en-US" b="1" i="1" dirty="0">
                <a:solidFill>
                  <a:schemeClr val="accent1">
                    <a:lumMod val="75000"/>
                  </a:schemeClr>
                </a:solidFill>
              </a:rPr>
              <a:t>Diagnostic and Statistical Manual of Mental </a:t>
            </a:r>
            <a:r>
              <a:rPr lang="en-US" b="1" i="1" dirty="0" smtClean="0">
                <a:solidFill>
                  <a:schemeClr val="accent1">
                    <a:lumMod val="75000"/>
                  </a:schemeClr>
                </a:solidFill>
              </a:rPr>
              <a:t>Disorders-5(DSM-5) criteria:</a:t>
            </a:r>
          </a:p>
          <a:p>
            <a:pPr marL="0" indent="0" algn="l">
              <a:buNone/>
            </a:pPr>
            <a:r>
              <a:rPr lang="en-US" i="1" dirty="0" smtClean="0">
                <a:solidFill>
                  <a:srgbClr val="00B0F0"/>
                </a:solidFill>
              </a:rPr>
              <a:t>1- presence of obsessions, compulsions or both.</a:t>
            </a:r>
          </a:p>
          <a:p>
            <a:pPr marL="0" indent="0" algn="l">
              <a:buNone/>
            </a:pPr>
            <a:r>
              <a:rPr lang="en-US" i="1" dirty="0" smtClean="0">
                <a:solidFill>
                  <a:srgbClr val="00B0F0"/>
                </a:solidFill>
              </a:rPr>
              <a:t>2- time consuming(distress to daily life)</a:t>
            </a:r>
            <a:r>
              <a:rPr lang="en-US" dirty="0" smtClean="0">
                <a:solidFill>
                  <a:srgbClr val="00B0F0"/>
                </a:solidFill>
              </a:rPr>
              <a:t>.</a:t>
            </a:r>
          </a:p>
          <a:p>
            <a:pPr marL="0" indent="0" algn="l">
              <a:buNone/>
            </a:pPr>
            <a:r>
              <a:rPr lang="en-US" i="1" dirty="0" smtClean="0">
                <a:solidFill>
                  <a:srgbClr val="00B0F0"/>
                </a:solidFill>
              </a:rPr>
              <a:t>3-not physiological effects of substance or medical conditions.</a:t>
            </a:r>
          </a:p>
          <a:p>
            <a:pPr marL="0" indent="0" algn="l">
              <a:buNone/>
            </a:pPr>
            <a:r>
              <a:rPr lang="en-US" i="1" dirty="0" smtClean="0">
                <a:solidFill>
                  <a:srgbClr val="00B0F0"/>
                </a:solidFill>
              </a:rPr>
              <a:t>4- not better explained by another </a:t>
            </a:r>
          </a:p>
          <a:p>
            <a:pPr marL="0" indent="0" algn="l">
              <a:buNone/>
            </a:pPr>
            <a:r>
              <a:rPr lang="en-US" i="1" dirty="0" smtClean="0">
                <a:solidFill>
                  <a:srgbClr val="00B0F0"/>
                </a:solidFill>
              </a:rPr>
              <a:t>mental disorder.</a:t>
            </a:r>
          </a:p>
          <a:p>
            <a:pPr marL="0" indent="0" algn="l">
              <a:buNone/>
            </a:pPr>
            <a:endParaRPr lang="en-US" b="1" i="1"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8642"/>
            <a:ext cx="1029842" cy="1029842"/>
          </a:xfrm>
          <a:prstGeom prst="rect">
            <a:avLst/>
          </a:prstGeom>
        </p:spPr>
      </p:pic>
      <p:cxnSp>
        <p:nvCxnSpPr>
          <p:cNvPr id="6" name="Straight Connector 5"/>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8" name="صورة 7"/>
          <p:cNvPicPr>
            <a:picLocks noChangeAspect="1"/>
          </p:cNvPicPr>
          <p:nvPr/>
        </p:nvPicPr>
        <p:blipFill>
          <a:blip r:embed="rId3"/>
          <a:stretch>
            <a:fillRect/>
          </a:stretch>
        </p:blipFill>
        <p:spPr>
          <a:xfrm>
            <a:off x="6228184" y="4221088"/>
            <a:ext cx="2751998" cy="2492896"/>
          </a:xfrm>
          <a:prstGeom prst="ellipse">
            <a:avLst/>
          </a:prstGeom>
          <a:ln>
            <a:noFill/>
          </a:ln>
          <a:effectLst>
            <a:softEdge rad="112500"/>
          </a:effectLst>
        </p:spPr>
      </p:pic>
    </p:spTree>
    <p:extLst>
      <p:ext uri="{BB962C8B-B14F-4D97-AF65-F5344CB8AC3E}">
        <p14:creationId xmlns:p14="http://schemas.microsoft.com/office/powerpoint/2010/main" val="216701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27A4BA"/>
                </a:solidFill>
              </a:rPr>
              <a:t>Q2</a:t>
            </a:r>
            <a:endParaRPr lang="en-US" dirty="0"/>
          </a:p>
        </p:txBody>
      </p:sp>
      <p:sp>
        <p:nvSpPr>
          <p:cNvPr id="3" name="Content Placeholder 2"/>
          <p:cNvSpPr>
            <a:spLocks noGrp="1"/>
          </p:cNvSpPr>
          <p:nvPr>
            <p:ph idx="1"/>
          </p:nvPr>
        </p:nvSpPr>
        <p:spPr/>
        <p:txBody>
          <a:bodyPr>
            <a:normAutofit lnSpcReduction="10000"/>
          </a:bodyPr>
          <a:lstStyle/>
          <a:p>
            <a:r>
              <a:rPr lang="en-GB" b="1" dirty="0"/>
              <a:t>If a person is diagnosed with specific phobia that interferes with his life, what is the best way of management:</a:t>
            </a:r>
          </a:p>
          <a:p>
            <a:pPr marL="514350" indent="-514350">
              <a:buClr>
                <a:srgbClr val="27A4BA"/>
              </a:buClr>
              <a:buFont typeface="+mj-lt"/>
              <a:buAutoNum type="arabicParenR"/>
            </a:pPr>
            <a:r>
              <a:rPr lang="en-US" sz="2800" dirty="0" smtClean="0"/>
              <a:t> SSRI.</a:t>
            </a:r>
            <a:endParaRPr lang="en-US" sz="2800" dirty="0"/>
          </a:p>
          <a:p>
            <a:pPr marL="514350" indent="-514350">
              <a:buClr>
                <a:srgbClr val="27A4BA"/>
              </a:buClr>
              <a:buFont typeface="+mj-lt"/>
              <a:buAutoNum type="arabicParenR"/>
            </a:pPr>
            <a:r>
              <a:rPr lang="en-US" sz="2800" dirty="0"/>
              <a:t> </a:t>
            </a:r>
            <a:r>
              <a:rPr lang="en-US" sz="2800" dirty="0" smtClean="0"/>
              <a:t>Exposure therapy.</a:t>
            </a:r>
          </a:p>
          <a:p>
            <a:pPr marL="514350" indent="-514350">
              <a:buClr>
                <a:srgbClr val="27A4BA"/>
              </a:buClr>
              <a:buFont typeface="+mj-lt"/>
              <a:buAutoNum type="arabicParenR"/>
            </a:pPr>
            <a:r>
              <a:rPr lang="en-US" sz="2800" dirty="0" smtClean="0"/>
              <a:t> Avoidance </a:t>
            </a:r>
            <a:r>
              <a:rPr lang="en-US" sz="2800" dirty="0"/>
              <a:t>of feared </a:t>
            </a:r>
            <a:r>
              <a:rPr lang="en-US" sz="2800" dirty="0" smtClean="0"/>
              <a:t>object.</a:t>
            </a:r>
          </a:p>
          <a:p>
            <a:pPr marL="514350" indent="-514350">
              <a:buClr>
                <a:srgbClr val="27A4BA"/>
              </a:buClr>
              <a:buFont typeface="+mj-lt"/>
              <a:buAutoNum type="arabicParenR"/>
            </a:pPr>
            <a:r>
              <a:rPr lang="en-US" sz="2800" dirty="0" smtClean="0"/>
              <a:t> All above.</a:t>
            </a:r>
            <a:endParaRPr lang="en-US" sz="2800" dirty="0"/>
          </a:p>
          <a:p>
            <a:pPr marL="0" indent="0">
              <a:buNone/>
            </a:pPr>
            <a:r>
              <a:rPr lang="en-US" dirty="0"/>
              <a:t/>
            </a:r>
            <a:br>
              <a:rPr lang="en-US" dirty="0"/>
            </a:br>
            <a:endParaRPr lang="en-US"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31609"/>
            <a:ext cx="990600" cy="990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911" y="5293702"/>
            <a:ext cx="2781231" cy="1552575"/>
          </a:xfrm>
          <a:prstGeom prst="rect">
            <a:avLst/>
          </a:prstGeom>
        </p:spPr>
      </p:pic>
    </p:spTree>
    <p:extLst>
      <p:ext uri="{BB962C8B-B14F-4D97-AF65-F5344CB8AC3E}">
        <p14:creationId xmlns:p14="http://schemas.microsoft.com/office/powerpoint/2010/main" val="339930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27A4BA"/>
                </a:solidFill>
              </a:rPr>
              <a:t>Causes </a:t>
            </a:r>
            <a:endParaRPr lang="ar-SA" b="1" dirty="0">
              <a:solidFill>
                <a:srgbClr val="27A4BA"/>
              </a:solidFill>
            </a:endParaRPr>
          </a:p>
        </p:txBody>
      </p:sp>
      <p:sp>
        <p:nvSpPr>
          <p:cNvPr id="3" name="عنصر نائب للمحتوى 2"/>
          <p:cNvSpPr>
            <a:spLocks noGrp="1"/>
          </p:cNvSpPr>
          <p:nvPr>
            <p:ph idx="1"/>
          </p:nvPr>
        </p:nvSpPr>
        <p:spPr/>
        <p:txBody>
          <a:bodyPr/>
          <a:lstStyle/>
          <a:p>
            <a:pPr marL="0" indent="0" algn="l">
              <a:buNone/>
            </a:pPr>
            <a:r>
              <a:rPr lang="en-US" sz="4400" b="1" u="sng" dirty="0" smtClean="0">
                <a:solidFill>
                  <a:srgbClr val="C00000"/>
                </a:solidFill>
              </a:rPr>
              <a:t>UNKNOWN</a:t>
            </a:r>
          </a:p>
          <a:p>
            <a:pPr marL="0" indent="0" algn="l">
              <a:buNone/>
            </a:pPr>
            <a:endParaRPr lang="en-US" b="1" u="sng" dirty="0" smtClean="0">
              <a:solidFill>
                <a:srgbClr val="C00000"/>
              </a:solidFill>
            </a:endParaRPr>
          </a:p>
          <a:p>
            <a:pPr marL="0" indent="0" algn="l">
              <a:buNone/>
            </a:pPr>
            <a:r>
              <a:rPr lang="en-US" sz="3600" b="1" dirty="0" smtClean="0">
                <a:solidFill>
                  <a:schemeClr val="accent1">
                    <a:lumMod val="75000"/>
                  </a:schemeClr>
                </a:solidFill>
              </a:rPr>
              <a:t>- Genetics + environment</a:t>
            </a:r>
          </a:p>
          <a:p>
            <a:pPr marL="0" indent="0" algn="l">
              <a:buNone/>
            </a:pPr>
            <a:r>
              <a:rPr lang="en-US" sz="2800" dirty="0" smtClean="0">
                <a:solidFill>
                  <a:srgbClr val="00B0F0"/>
                </a:solidFill>
              </a:rPr>
              <a:t>  ( identical twins more often than non- identical)</a:t>
            </a:r>
          </a:p>
          <a:p>
            <a:pPr marL="0" indent="0" algn="l">
              <a:buNone/>
            </a:pPr>
            <a:endParaRPr lang="en-US" dirty="0"/>
          </a:p>
          <a:p>
            <a:pPr marL="0" indent="0" algn="l">
              <a:buNone/>
            </a:pPr>
            <a:r>
              <a:rPr lang="en-US" sz="3600" b="1" dirty="0">
                <a:solidFill>
                  <a:schemeClr val="accent1">
                    <a:lumMod val="75000"/>
                  </a:schemeClr>
                </a:solidFill>
              </a:rPr>
              <a:t>- Serotonin neurotransmission</a:t>
            </a:r>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82996"/>
            <a:ext cx="1029842" cy="1029842"/>
          </a:xfrm>
          <a:prstGeom prst="rect">
            <a:avLst/>
          </a:prstGeom>
        </p:spPr>
      </p:pic>
    </p:spTree>
    <p:extLst>
      <p:ext uri="{BB962C8B-B14F-4D97-AF65-F5344CB8AC3E}">
        <p14:creationId xmlns:p14="http://schemas.microsoft.com/office/powerpoint/2010/main" val="393491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27A4BA"/>
                </a:solidFill>
              </a:rPr>
              <a:t>Treatment </a:t>
            </a:r>
            <a:endParaRPr lang="ar-SA" b="1" dirty="0">
              <a:solidFill>
                <a:srgbClr val="27A4BA"/>
              </a:solidFill>
            </a:endParaRPr>
          </a:p>
        </p:txBody>
      </p:sp>
      <p:sp>
        <p:nvSpPr>
          <p:cNvPr id="3" name="عنصر نائب للمحتوى 2"/>
          <p:cNvSpPr>
            <a:spLocks noGrp="1"/>
          </p:cNvSpPr>
          <p:nvPr>
            <p:ph idx="1"/>
          </p:nvPr>
        </p:nvSpPr>
        <p:spPr/>
        <p:txBody>
          <a:bodyPr/>
          <a:lstStyle/>
          <a:p>
            <a:pPr marL="0" indent="0" algn="l">
              <a:buNone/>
            </a:pPr>
            <a:r>
              <a:rPr lang="en-US" b="1" u="sng" dirty="0" smtClean="0">
                <a:solidFill>
                  <a:srgbClr val="C00000"/>
                </a:solidFill>
              </a:rPr>
              <a:t>1- psychotherapy:</a:t>
            </a:r>
          </a:p>
          <a:p>
            <a:pPr marL="0" indent="0" algn="l">
              <a:buNone/>
            </a:pPr>
            <a:r>
              <a:rPr lang="en-US" dirty="0" smtClean="0"/>
              <a:t>      </a:t>
            </a:r>
            <a:r>
              <a:rPr lang="en-US" dirty="0" smtClean="0">
                <a:solidFill>
                  <a:schemeClr val="accent1">
                    <a:lumMod val="75000"/>
                  </a:schemeClr>
                </a:solidFill>
              </a:rPr>
              <a:t>cognitive behavior therapy</a:t>
            </a:r>
          </a:p>
          <a:p>
            <a:pPr marL="0" indent="0" algn="l">
              <a:buNone/>
            </a:pPr>
            <a:r>
              <a:rPr lang="en-US" dirty="0" smtClean="0"/>
              <a:t>               </a:t>
            </a:r>
            <a:r>
              <a:rPr lang="en-US" dirty="0" smtClean="0">
                <a:solidFill>
                  <a:srgbClr val="00B0F0"/>
                </a:solidFill>
              </a:rPr>
              <a:t>* Exposure &amp; Response</a:t>
            </a:r>
          </a:p>
          <a:p>
            <a:pPr marL="0" indent="0" algn="l">
              <a:buNone/>
            </a:pPr>
            <a:r>
              <a:rPr lang="en-US" dirty="0"/>
              <a:t> </a:t>
            </a:r>
            <a:r>
              <a:rPr lang="en-US" dirty="0" smtClean="0"/>
              <a:t>                                           </a:t>
            </a:r>
          </a:p>
          <a:p>
            <a:pPr marL="0" indent="0" algn="l">
              <a:buNone/>
            </a:pPr>
            <a:r>
              <a:rPr lang="en-US" sz="3600" dirty="0">
                <a:solidFill>
                  <a:srgbClr val="00B0F0"/>
                </a:solidFill>
              </a:rPr>
              <a:t> </a:t>
            </a:r>
            <a:r>
              <a:rPr lang="en-US" sz="3600" dirty="0" smtClean="0">
                <a:solidFill>
                  <a:srgbClr val="00B0F0"/>
                </a:solidFill>
              </a:rPr>
              <a:t>                              </a:t>
            </a:r>
            <a:r>
              <a:rPr lang="en-US" sz="2000" dirty="0" smtClean="0">
                <a:solidFill>
                  <a:srgbClr val="00B0F0"/>
                </a:solidFill>
              </a:rPr>
              <a:t>lower the anxiety without compulsions </a:t>
            </a:r>
          </a:p>
          <a:p>
            <a:pPr marL="0" indent="0">
              <a:buNone/>
            </a:pPr>
            <a:r>
              <a:rPr lang="en-US" b="1" u="sng" dirty="0">
                <a:solidFill>
                  <a:srgbClr val="C00000"/>
                </a:solidFill>
              </a:rPr>
              <a:t>2- medications:</a:t>
            </a:r>
          </a:p>
          <a:p>
            <a:pPr marL="0" indent="0" algn="l">
              <a:buNone/>
            </a:pPr>
            <a:r>
              <a:rPr lang="en-US" sz="1800" dirty="0"/>
              <a:t> </a:t>
            </a:r>
            <a:r>
              <a:rPr lang="en-US" sz="1800" dirty="0" smtClean="0"/>
              <a:t>                      </a:t>
            </a:r>
            <a:r>
              <a:rPr lang="en-US" dirty="0" smtClean="0">
                <a:solidFill>
                  <a:schemeClr val="accent1">
                    <a:lumMod val="75000"/>
                  </a:schemeClr>
                </a:solidFill>
              </a:rPr>
              <a:t>SSRI</a:t>
            </a:r>
            <a:endParaRPr lang="en-US" dirty="0">
              <a:solidFill>
                <a:schemeClr val="accent1">
                  <a:lumMod val="75000"/>
                </a:schemeClr>
              </a:solidFill>
            </a:endParaRPr>
          </a:p>
        </p:txBody>
      </p:sp>
      <p:sp>
        <p:nvSpPr>
          <p:cNvPr id="4" name="سهم للأسفل 3"/>
          <p:cNvSpPr/>
          <p:nvPr/>
        </p:nvSpPr>
        <p:spPr>
          <a:xfrm>
            <a:off x="5364088" y="3284984"/>
            <a:ext cx="216024" cy="792088"/>
          </a:xfrm>
          <a:prstGeom prst="downArrow">
            <a:avLst/>
          </a:prstGeom>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cxnSp>
        <p:nvCxnSpPr>
          <p:cNvPr id="7" name="Straight Connector 6"/>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8876"/>
            <a:ext cx="1029842" cy="1029842"/>
          </a:xfrm>
          <a:prstGeom prst="rect">
            <a:avLst/>
          </a:prstGeom>
        </p:spPr>
      </p:pic>
      <p:pic>
        <p:nvPicPr>
          <p:cNvPr id="9" name="صورة 8"/>
          <p:cNvPicPr>
            <a:picLocks noChangeAspect="1"/>
          </p:cNvPicPr>
          <p:nvPr/>
        </p:nvPicPr>
        <p:blipFill>
          <a:blip r:embed="rId3"/>
          <a:stretch>
            <a:fillRect/>
          </a:stretch>
        </p:blipFill>
        <p:spPr>
          <a:xfrm>
            <a:off x="6393930" y="4509120"/>
            <a:ext cx="2310948" cy="2310948"/>
          </a:xfrm>
          <a:prstGeom prst="ellipse">
            <a:avLst/>
          </a:prstGeom>
          <a:ln>
            <a:noFill/>
          </a:ln>
          <a:effectLst>
            <a:softEdge rad="112500"/>
          </a:effectLst>
        </p:spPr>
      </p:pic>
    </p:spTree>
    <p:extLst>
      <p:ext uri="{BB962C8B-B14F-4D97-AF65-F5344CB8AC3E}">
        <p14:creationId xmlns:p14="http://schemas.microsoft.com/office/powerpoint/2010/main" val="102567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27A4BA"/>
                </a:solidFill>
              </a:rPr>
              <a:t>When to </a:t>
            </a:r>
            <a:r>
              <a:rPr lang="en-US" b="1" dirty="0" smtClean="0">
                <a:solidFill>
                  <a:srgbClr val="27A4BA"/>
                </a:solidFill>
              </a:rPr>
              <a:t>Refer</a:t>
            </a:r>
            <a:endParaRPr lang="ar-SA" b="1" dirty="0">
              <a:solidFill>
                <a:srgbClr val="27A4BA"/>
              </a:solidFill>
            </a:endParaRPr>
          </a:p>
        </p:txBody>
      </p:sp>
      <p:sp>
        <p:nvSpPr>
          <p:cNvPr id="3" name="عنصر نائب للمحتوى 2"/>
          <p:cNvSpPr>
            <a:spLocks noGrp="1"/>
          </p:cNvSpPr>
          <p:nvPr>
            <p:ph idx="1"/>
          </p:nvPr>
        </p:nvSpPr>
        <p:spPr/>
        <p:txBody>
          <a:bodyPr>
            <a:normAutofit/>
          </a:bodyPr>
          <a:lstStyle/>
          <a:p>
            <a:pPr algn="l" rtl="0"/>
            <a:r>
              <a:rPr lang="en-US" dirty="0">
                <a:solidFill>
                  <a:srgbClr val="00B0F0"/>
                </a:solidFill>
              </a:rPr>
              <a:t>If the diagnosis is </a:t>
            </a:r>
            <a:r>
              <a:rPr lang="en-US" dirty="0" smtClean="0">
                <a:solidFill>
                  <a:srgbClr val="00B0F0"/>
                </a:solidFill>
              </a:rPr>
              <a:t>doubtful.</a:t>
            </a:r>
            <a:endParaRPr lang="en-US" dirty="0">
              <a:solidFill>
                <a:srgbClr val="00B0F0"/>
              </a:solidFill>
            </a:endParaRPr>
          </a:p>
          <a:p>
            <a:pPr marL="0" indent="0" algn="l" rtl="0">
              <a:buNone/>
            </a:pPr>
            <a:r>
              <a:rPr lang="en-US" dirty="0">
                <a:solidFill>
                  <a:srgbClr val="00B0F0"/>
                </a:solidFill>
              </a:rPr>
              <a:t>• </a:t>
            </a:r>
            <a:r>
              <a:rPr lang="en-US" dirty="0" smtClean="0">
                <a:solidFill>
                  <a:srgbClr val="00B0F0"/>
                </a:solidFill>
              </a:rPr>
              <a:t>If </a:t>
            </a:r>
            <a:r>
              <a:rPr lang="en-US" dirty="0">
                <a:solidFill>
                  <a:srgbClr val="00B0F0"/>
                </a:solidFill>
              </a:rPr>
              <a:t>drug and alcohol dependence or withdrawal </a:t>
            </a:r>
          </a:p>
          <a:p>
            <a:pPr marL="0" indent="0" algn="l" rtl="0">
              <a:buNone/>
            </a:pPr>
            <a:r>
              <a:rPr lang="en-US" dirty="0">
                <a:solidFill>
                  <a:srgbClr val="00B0F0"/>
                </a:solidFill>
              </a:rPr>
              <a:t>complicate the </a:t>
            </a:r>
            <a:r>
              <a:rPr lang="en-US" dirty="0" smtClean="0">
                <a:solidFill>
                  <a:srgbClr val="00B0F0"/>
                </a:solidFill>
              </a:rPr>
              <a:t>management. </a:t>
            </a:r>
            <a:endParaRPr lang="en-US" dirty="0">
              <a:solidFill>
                <a:srgbClr val="00B0F0"/>
              </a:solidFill>
            </a:endParaRPr>
          </a:p>
          <a:p>
            <a:pPr marL="0" indent="0" algn="l" rtl="0">
              <a:buNone/>
            </a:pPr>
            <a:r>
              <a:rPr lang="en-US" dirty="0">
                <a:solidFill>
                  <a:srgbClr val="00B0F0"/>
                </a:solidFill>
              </a:rPr>
              <a:t>• </a:t>
            </a:r>
            <a:r>
              <a:rPr lang="en-US" dirty="0" smtClean="0">
                <a:solidFill>
                  <a:srgbClr val="00B0F0"/>
                </a:solidFill>
              </a:rPr>
              <a:t>If </a:t>
            </a:r>
            <a:r>
              <a:rPr lang="en-US" dirty="0">
                <a:solidFill>
                  <a:srgbClr val="00B0F0"/>
                </a:solidFill>
              </a:rPr>
              <a:t>depression or a psychosis appears to be </a:t>
            </a:r>
          </a:p>
          <a:p>
            <a:pPr marL="0" indent="0" algn="l" rtl="0">
              <a:buNone/>
            </a:pPr>
            <a:r>
              <a:rPr lang="en-US" dirty="0" smtClean="0">
                <a:solidFill>
                  <a:srgbClr val="00B0F0"/>
                </a:solidFill>
              </a:rPr>
              <a:t>Involved.</a:t>
            </a:r>
            <a:endParaRPr lang="en-US" dirty="0">
              <a:solidFill>
                <a:srgbClr val="00B0F0"/>
              </a:solidFill>
            </a:endParaRPr>
          </a:p>
          <a:p>
            <a:pPr marL="0" indent="0" algn="l" rtl="0">
              <a:buNone/>
            </a:pPr>
            <a:r>
              <a:rPr lang="en-US" dirty="0">
                <a:solidFill>
                  <a:srgbClr val="00B0F0"/>
                </a:solidFill>
              </a:rPr>
              <a:t>• </a:t>
            </a:r>
            <a:r>
              <a:rPr lang="en-US" dirty="0" smtClean="0">
                <a:solidFill>
                  <a:srgbClr val="00B0F0"/>
                </a:solidFill>
              </a:rPr>
              <a:t>Failure </a:t>
            </a:r>
            <a:r>
              <a:rPr lang="en-US" dirty="0">
                <a:solidFill>
                  <a:srgbClr val="00B0F0"/>
                </a:solidFill>
              </a:rPr>
              <a:t>of response to basic </a:t>
            </a:r>
            <a:r>
              <a:rPr lang="en-US" dirty="0" smtClean="0">
                <a:solidFill>
                  <a:srgbClr val="00B0F0"/>
                </a:solidFill>
              </a:rPr>
              <a:t>treatment.</a:t>
            </a:r>
            <a:endParaRPr lang="en-US" dirty="0">
              <a:solidFill>
                <a:srgbClr val="00B0F0"/>
              </a:solidFill>
            </a:endParaRPr>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53991"/>
            <a:ext cx="1106289" cy="1106289"/>
          </a:xfrm>
          <a:prstGeom prst="rect">
            <a:avLst/>
          </a:prstGeom>
        </p:spPr>
      </p:pic>
    </p:spTree>
    <p:extLst>
      <p:ext uri="{BB962C8B-B14F-4D97-AF65-F5344CB8AC3E}">
        <p14:creationId xmlns:p14="http://schemas.microsoft.com/office/powerpoint/2010/main" val="381008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3006624"/>
            <a:ext cx="4134544" cy="1490464"/>
          </a:xfrm>
        </p:spPr>
        <p:txBody>
          <a:bodyPr>
            <a:normAutofit fontScale="90000"/>
          </a:bodyPr>
          <a:lstStyle/>
          <a:p>
            <a:r>
              <a:rPr lang="en-US" sz="6700" b="1" dirty="0" smtClean="0">
                <a:solidFill>
                  <a:srgbClr val="27A4BA"/>
                </a:solidFill>
              </a:rPr>
              <a:t>Depression</a:t>
            </a:r>
            <a:r>
              <a:rPr lang="en-US" dirty="0" smtClean="0"/>
              <a:t/>
            </a:r>
            <a:br>
              <a:rPr lang="en-US" dirty="0" smtClean="0"/>
            </a:br>
            <a:endParaRPr lang="ar-SA" dirty="0">
              <a:solidFill>
                <a:schemeClr val="bg1">
                  <a:lumMod val="50000"/>
                </a:schemeClr>
              </a:solidFill>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0"/>
            <a:ext cx="4860032" cy="6858000"/>
          </a:xfrm>
        </p:spPr>
      </p:pic>
      <p:sp>
        <p:nvSpPr>
          <p:cNvPr id="3" name="TextBox 2"/>
          <p:cNvSpPr txBox="1"/>
          <p:nvPr/>
        </p:nvSpPr>
        <p:spPr>
          <a:xfrm>
            <a:off x="390872" y="4073565"/>
            <a:ext cx="2895600" cy="584775"/>
          </a:xfrm>
          <a:prstGeom prst="rect">
            <a:avLst/>
          </a:prstGeom>
          <a:noFill/>
        </p:spPr>
        <p:txBody>
          <a:bodyPr wrap="square" rtlCol="0">
            <a:spAutoFit/>
          </a:bodyPr>
          <a:lstStyle/>
          <a:p>
            <a:pPr algn="ctr">
              <a:spcBef>
                <a:spcPct val="20000"/>
              </a:spcBef>
            </a:pPr>
            <a:r>
              <a:rPr lang="en-US" sz="3200" dirty="0">
                <a:solidFill>
                  <a:schemeClr val="tx1">
                    <a:tint val="75000"/>
                  </a:schemeClr>
                </a:solidFill>
              </a:rPr>
              <a:t>M</a:t>
            </a:r>
            <a:r>
              <a:rPr lang="en-US" sz="3200" dirty="0" smtClean="0">
                <a:solidFill>
                  <a:schemeClr val="tx1">
                    <a:tint val="75000"/>
                  </a:schemeClr>
                </a:solidFill>
              </a:rPr>
              <a:t>ariam </a:t>
            </a:r>
            <a:r>
              <a:rPr lang="en-US" sz="3200" dirty="0">
                <a:solidFill>
                  <a:schemeClr val="tx1">
                    <a:tint val="75000"/>
                  </a:schemeClr>
                </a:solidFill>
              </a:rPr>
              <a:t>B</a:t>
            </a:r>
            <a:r>
              <a:rPr lang="en-US" sz="3200" dirty="0" smtClean="0">
                <a:solidFill>
                  <a:schemeClr val="tx1">
                    <a:tint val="75000"/>
                  </a:schemeClr>
                </a:solidFill>
              </a:rPr>
              <a:t>awazir</a:t>
            </a:r>
            <a:endParaRPr lang="en-US" sz="3200" dirty="0">
              <a:solidFill>
                <a:schemeClr val="tx1">
                  <a:tint val="75000"/>
                </a:schemeClr>
              </a:solidFill>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6836" b="95117" l="0" r="100000"/>
                    </a14:imgEffect>
                  </a14:imgLayer>
                </a14:imgProps>
              </a:ext>
              <a:ext uri="{28A0092B-C50C-407E-A947-70E740481C1C}">
                <a14:useLocalDpi xmlns:a14="http://schemas.microsoft.com/office/drawing/2010/main" val="0"/>
              </a:ext>
            </a:extLst>
          </a:blip>
          <a:stretch>
            <a:fillRect/>
          </a:stretch>
        </p:blipFill>
        <p:spPr>
          <a:xfrm>
            <a:off x="2889470" y="2392527"/>
            <a:ext cx="1359329" cy="1359329"/>
          </a:xfrm>
          <a:prstGeom prst="rect">
            <a:avLst/>
          </a:prstGeom>
        </p:spPr>
      </p:pic>
    </p:spTree>
    <p:extLst>
      <p:ext uri="{BB962C8B-B14F-4D97-AF65-F5344CB8AC3E}">
        <p14:creationId xmlns:p14="http://schemas.microsoft.com/office/powerpoint/2010/main" val="301192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smtClean="0"/>
              <a:t> The  most common psychiatric illness. </a:t>
            </a:r>
          </a:p>
          <a:p>
            <a:pPr algn="l" rtl="0"/>
            <a:r>
              <a:rPr lang="en-US" dirty="0" smtClean="0"/>
              <a:t>Lifetime prevalence of nearly 17% for major depression and about 2% for bipolar I and II disorders </a:t>
            </a:r>
          </a:p>
          <a:p>
            <a:pPr algn="l" rtl="0"/>
            <a:r>
              <a:rPr lang="en-US" dirty="0" smtClean="0"/>
              <a:t>More common in women than in men</a:t>
            </a:r>
          </a:p>
          <a:p>
            <a:pPr algn="l" rtl="0"/>
            <a:r>
              <a:rPr lang="en-US" dirty="0" smtClean="0"/>
              <a:t>Mean age is around 27 </a:t>
            </a:r>
            <a:r>
              <a:rPr lang="en-US" dirty="0" err="1" smtClean="0"/>
              <a:t>yrs</a:t>
            </a:r>
            <a:r>
              <a:rPr lang="en-US" dirty="0" smtClean="0"/>
              <a:t> ?</a:t>
            </a:r>
          </a:p>
          <a:p>
            <a:pPr algn="l" rtl="0"/>
            <a:endParaRPr lang="en-US" dirty="0"/>
          </a:p>
        </p:txBody>
      </p:sp>
      <p:sp>
        <p:nvSpPr>
          <p:cNvPr id="4" name="زر إجراء: الأمام أو التالي 3">
            <a:hlinkClick r:id="rId2" highlightClick="1"/>
          </p:cNvPr>
          <p:cNvSpPr/>
          <p:nvPr/>
        </p:nvSpPr>
        <p:spPr>
          <a:xfrm>
            <a:off x="7308304" y="5013176"/>
            <a:ext cx="1224136" cy="1080120"/>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882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60648"/>
            <a:ext cx="8229600" cy="1143000"/>
          </a:xfrm>
        </p:spPr>
        <p:txBody>
          <a:bodyPr>
            <a:normAutofit/>
          </a:bodyPr>
          <a:lstStyle/>
          <a:p>
            <a:r>
              <a:rPr lang="en-US" b="1" dirty="0">
                <a:solidFill>
                  <a:srgbClr val="27A4BA"/>
                </a:solidFill>
              </a:rPr>
              <a:t>Prevalence in Saudi Arabia</a:t>
            </a:r>
            <a:endParaRPr lang="ar-SA" b="1" dirty="0">
              <a:solidFill>
                <a:srgbClr val="27A4BA"/>
              </a:solidFill>
            </a:endParaRPr>
          </a:p>
        </p:txBody>
      </p:sp>
      <p:sp>
        <p:nvSpPr>
          <p:cNvPr id="3" name="عنصر نائب للمحتوى 2"/>
          <p:cNvSpPr>
            <a:spLocks noGrp="1"/>
          </p:cNvSpPr>
          <p:nvPr>
            <p:ph idx="1"/>
          </p:nvPr>
        </p:nvSpPr>
        <p:spPr/>
        <p:txBody>
          <a:bodyPr>
            <a:normAutofit/>
          </a:bodyPr>
          <a:lstStyle/>
          <a:p>
            <a:pPr algn="l" rtl="0"/>
            <a:r>
              <a:rPr lang="en-US" b="1" dirty="0" smtClean="0"/>
              <a:t>Adult depression screening in Saudi primary care: prevalence, instrument and cost (2012)</a:t>
            </a:r>
          </a:p>
          <a:p>
            <a:pPr algn="l" rtl="0"/>
            <a:r>
              <a:rPr lang="en-US" sz="2600" dirty="0" smtClean="0">
                <a:latin typeface="+mj-lt"/>
              </a:rPr>
              <a:t>Its prevalence in primary care varies between 15.3-22%, with global prevalence up to 13% and between </a:t>
            </a:r>
            <a:r>
              <a:rPr lang="en-US" sz="3600" dirty="0" smtClean="0">
                <a:solidFill>
                  <a:srgbClr val="FF0000"/>
                </a:solidFill>
                <a:latin typeface="+mj-lt"/>
              </a:rPr>
              <a:t>17-46% in Saudi Arabia</a:t>
            </a:r>
            <a:endParaRPr lang="en-US" sz="3600" b="1" dirty="0">
              <a:solidFill>
                <a:srgbClr val="FF0000"/>
              </a:solidFill>
              <a:latin typeface="+mj-lt"/>
            </a:endParaRPr>
          </a:p>
          <a:p>
            <a:pPr algn="l" rtl="0"/>
            <a:r>
              <a:rPr lang="en-US" sz="2600" dirty="0" smtClean="0">
                <a:latin typeface="+mj-lt"/>
              </a:rPr>
              <a:t>significantly associated with </a:t>
            </a:r>
            <a:r>
              <a:rPr lang="en-US" sz="2600" dirty="0" smtClean="0">
                <a:solidFill>
                  <a:srgbClr val="FF3399"/>
                </a:solidFill>
                <a:latin typeface="+mj-lt"/>
              </a:rPr>
              <a:t>female</a:t>
            </a:r>
            <a:r>
              <a:rPr lang="en-US" sz="2600" dirty="0" smtClean="0">
                <a:latin typeface="+mj-lt"/>
              </a:rPr>
              <a:t> </a:t>
            </a:r>
            <a:r>
              <a:rPr lang="en-US" sz="1800" dirty="0" smtClean="0">
                <a:latin typeface="+mj-lt"/>
              </a:rPr>
              <a:t>gender (p-value 0.049), </a:t>
            </a:r>
            <a:r>
              <a:rPr lang="en-US" sz="2400" b="1" dirty="0" smtClean="0">
                <a:latin typeface="+mj-lt"/>
              </a:rPr>
              <a:t>married</a:t>
            </a:r>
            <a:r>
              <a:rPr lang="en-US" sz="1800" dirty="0" smtClean="0">
                <a:latin typeface="+mj-lt"/>
              </a:rPr>
              <a:t> , </a:t>
            </a:r>
            <a:r>
              <a:rPr lang="en-US" sz="2600" dirty="0" smtClean="0">
                <a:latin typeface="+mj-lt"/>
              </a:rPr>
              <a:t>and </a:t>
            </a:r>
            <a:r>
              <a:rPr lang="en-US" sz="2600" b="1" dirty="0" smtClean="0">
                <a:latin typeface="+mj-lt"/>
              </a:rPr>
              <a:t>higher educational level </a:t>
            </a:r>
            <a:r>
              <a:rPr lang="en-US" sz="1800" dirty="0" smtClean="0">
                <a:latin typeface="+mj-lt"/>
              </a:rPr>
              <a:t>(p-value 0.002)</a:t>
            </a:r>
            <a:endParaRPr lang="ar-SA" sz="1800" dirty="0">
              <a:latin typeface="+mj-lt"/>
            </a:endParaRPr>
          </a:p>
        </p:txBody>
      </p:sp>
      <p:cxnSp>
        <p:nvCxnSpPr>
          <p:cNvPr id="6" name="Straight Connector 5"/>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6836" b="95117" l="0" r="100000"/>
                    </a14:imgEffect>
                  </a14:imgLayer>
                </a14:imgProps>
              </a:ext>
              <a:ext uri="{28A0092B-C50C-407E-A947-70E740481C1C}">
                <a14:useLocalDpi xmlns:a14="http://schemas.microsoft.com/office/drawing/2010/main" val="0"/>
              </a:ext>
            </a:extLst>
          </a:blip>
          <a:stretch>
            <a:fillRect/>
          </a:stretch>
        </p:blipFill>
        <p:spPr>
          <a:xfrm>
            <a:off x="6934200" y="-118950"/>
            <a:ext cx="1217798" cy="1217798"/>
          </a:xfrm>
          <a:prstGeom prst="rect">
            <a:avLst/>
          </a:prstGeom>
        </p:spPr>
      </p:pic>
    </p:spTree>
    <p:extLst>
      <p:ext uri="{BB962C8B-B14F-4D97-AF65-F5344CB8AC3E}">
        <p14:creationId xmlns:p14="http://schemas.microsoft.com/office/powerpoint/2010/main" val="191400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lvl="4" algn="ctr" rtl="0">
              <a:spcBef>
                <a:spcPct val="0"/>
              </a:spcBef>
            </a:pPr>
            <a:r>
              <a:rPr lang="en-US" sz="4400" b="1" kern="1200" dirty="0">
                <a:solidFill>
                  <a:srgbClr val="27A4BA"/>
                </a:solidFill>
                <a:latin typeface="+mj-lt"/>
                <a:ea typeface="+mj-ea"/>
                <a:cs typeface="+mj-cs"/>
              </a:rPr>
              <a:t>Depressive D</a:t>
            </a:r>
            <a:r>
              <a:rPr lang="en-US" sz="4400" b="1" kern="1200" dirty="0" smtClean="0">
                <a:solidFill>
                  <a:srgbClr val="27A4BA"/>
                </a:solidFill>
                <a:latin typeface="+mj-lt"/>
                <a:ea typeface="+mj-ea"/>
                <a:cs typeface="+mj-cs"/>
              </a:rPr>
              <a:t>isorders </a:t>
            </a:r>
            <a:r>
              <a:rPr lang="en-US" sz="4400" b="1" kern="1200" dirty="0">
                <a:solidFill>
                  <a:srgbClr val="27A4BA"/>
                </a:solidFill>
                <a:latin typeface="+mj-lt"/>
                <a:ea typeface="+mj-ea"/>
                <a:cs typeface="+mj-cs"/>
              </a:rPr>
              <a:t>( DSM-V) </a:t>
            </a:r>
            <a:r>
              <a:rPr lang="en-US" sz="4400" b="1" kern="1200" dirty="0" smtClean="0">
                <a:solidFill>
                  <a:srgbClr val="27A4BA"/>
                </a:solidFill>
                <a:latin typeface="+mj-lt"/>
                <a:ea typeface="+mj-ea"/>
                <a:cs typeface="+mj-cs"/>
              </a:rPr>
              <a:t>:</a:t>
            </a:r>
            <a:endParaRPr lang="ar-SA" sz="4400" b="1" kern="1200" dirty="0">
              <a:solidFill>
                <a:srgbClr val="27A4BA"/>
              </a:solidFill>
              <a:latin typeface="+mj-lt"/>
              <a:ea typeface="+mj-ea"/>
              <a:cs typeface="+mj-cs"/>
            </a:endParaRPr>
          </a:p>
        </p:txBody>
      </p:sp>
      <p:sp>
        <p:nvSpPr>
          <p:cNvPr id="3" name="عنصر نائب للمحتوى 2"/>
          <p:cNvSpPr>
            <a:spLocks noGrp="1"/>
          </p:cNvSpPr>
          <p:nvPr>
            <p:ph idx="1"/>
          </p:nvPr>
        </p:nvSpPr>
        <p:spPr>
          <a:xfrm>
            <a:off x="323528" y="1556792"/>
            <a:ext cx="8496944" cy="4525963"/>
          </a:xfrm>
        </p:spPr>
        <p:txBody>
          <a:bodyPr>
            <a:normAutofit/>
          </a:bodyPr>
          <a:lstStyle/>
          <a:p>
            <a:pPr marL="360000" indent="-514350" algn="l" rtl="0">
              <a:buAutoNum type="arabicPeriod"/>
            </a:pPr>
            <a:r>
              <a:rPr lang="en-US" dirty="0" smtClean="0">
                <a:latin typeface="Microsoft Himalaya" pitchFamily="2" charset="0"/>
                <a:ea typeface="Microsoft Himalaya" pitchFamily="2" charset="0"/>
                <a:cs typeface="Microsoft Himalaya" pitchFamily="2" charset="0"/>
              </a:rPr>
              <a:t>Major Depressive Disorder, Single and Recurrent Episodes </a:t>
            </a:r>
          </a:p>
          <a:p>
            <a:pPr marL="0" indent="0" algn="l" rtl="0">
              <a:buNone/>
            </a:pPr>
            <a:r>
              <a:rPr lang="en-US" dirty="0" smtClean="0">
                <a:latin typeface="Microsoft Himalaya" pitchFamily="2" charset="0"/>
                <a:ea typeface="Microsoft Himalaya" pitchFamily="2" charset="0"/>
                <a:cs typeface="Microsoft Himalaya" pitchFamily="2" charset="0"/>
              </a:rPr>
              <a:t>2. Persistent Depressive Disorder (dysthymic Disorder &amp; chronic major depressive disorder) </a:t>
            </a:r>
          </a:p>
          <a:p>
            <a:pPr marL="0" indent="0" algn="l" rtl="0">
              <a:buNone/>
            </a:pPr>
            <a:r>
              <a:rPr lang="en-US" dirty="0" smtClean="0">
                <a:latin typeface="Microsoft Himalaya" pitchFamily="2" charset="0"/>
                <a:ea typeface="Microsoft Himalaya" pitchFamily="2" charset="0"/>
                <a:cs typeface="Microsoft Himalaya" pitchFamily="2" charset="0"/>
              </a:rPr>
              <a:t>3. Disruptive Mood Dysregulation Disorder (in children). </a:t>
            </a:r>
          </a:p>
          <a:p>
            <a:pPr marL="0" indent="0" algn="l" rtl="0">
              <a:buNone/>
            </a:pPr>
            <a:r>
              <a:rPr lang="en-US" dirty="0" smtClean="0">
                <a:latin typeface="Microsoft Himalaya" pitchFamily="2" charset="0"/>
                <a:ea typeface="Microsoft Himalaya" pitchFamily="2" charset="0"/>
                <a:cs typeface="Microsoft Himalaya" pitchFamily="2" charset="0"/>
              </a:rPr>
              <a:t>4. Premenstrual Dysphoric Disorder </a:t>
            </a:r>
          </a:p>
          <a:p>
            <a:pPr marL="0" indent="0" algn="l" rtl="0">
              <a:buNone/>
            </a:pPr>
            <a:r>
              <a:rPr lang="en-US" dirty="0" smtClean="0">
                <a:latin typeface="Microsoft Himalaya" pitchFamily="2" charset="0"/>
                <a:ea typeface="Microsoft Himalaya" pitchFamily="2" charset="0"/>
                <a:cs typeface="Microsoft Himalaya" pitchFamily="2" charset="0"/>
              </a:rPr>
              <a:t>5. Substance/Medication-Induced Depressive Disorder </a:t>
            </a:r>
          </a:p>
          <a:p>
            <a:pPr marL="0" indent="0" algn="l" rtl="0">
              <a:buNone/>
            </a:pPr>
            <a:r>
              <a:rPr lang="en-US" dirty="0" smtClean="0">
                <a:latin typeface="Microsoft Himalaya" pitchFamily="2" charset="0"/>
                <a:ea typeface="Microsoft Himalaya" pitchFamily="2" charset="0"/>
                <a:cs typeface="Microsoft Himalaya" pitchFamily="2" charset="0"/>
              </a:rPr>
              <a:t>6. Depressive Disorder Due to </a:t>
            </a:r>
            <a:r>
              <a:rPr lang="en-US" dirty="0">
                <a:latin typeface="Microsoft Himalaya" pitchFamily="2" charset="0"/>
                <a:ea typeface="Microsoft Himalaya" pitchFamily="2" charset="0"/>
                <a:cs typeface="Microsoft Himalaya" pitchFamily="2" charset="0"/>
              </a:rPr>
              <a:t>another Medical Condition </a:t>
            </a:r>
            <a:endParaRPr lang="ar-SA" dirty="0">
              <a:latin typeface="Microsoft Himalaya" pitchFamily="2" charset="0"/>
              <a:ea typeface="Microsoft Himalaya" pitchFamily="2" charset="0"/>
              <a:cs typeface="Microsoft Himalaya" pitchFamily="2" charset="0"/>
            </a:endParaRPr>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6836" b="95117" l="0" r="100000"/>
                    </a14:imgEffect>
                  </a14:imgLayer>
                </a14:imgProps>
              </a:ext>
              <a:ext uri="{28A0092B-C50C-407E-A947-70E740481C1C}">
                <a14:useLocalDpi xmlns:a14="http://schemas.microsoft.com/office/drawing/2010/main" val="0"/>
              </a:ext>
            </a:extLst>
          </a:blip>
          <a:stretch>
            <a:fillRect/>
          </a:stretch>
        </p:blipFill>
        <p:spPr>
          <a:xfrm>
            <a:off x="7602674" y="-79137"/>
            <a:ext cx="1217798" cy="1217798"/>
          </a:xfrm>
          <a:prstGeom prst="rect">
            <a:avLst/>
          </a:prstGeom>
        </p:spPr>
      </p:pic>
    </p:spTree>
    <p:extLst>
      <p:ext uri="{BB962C8B-B14F-4D97-AF65-F5344CB8AC3E}">
        <p14:creationId xmlns:p14="http://schemas.microsoft.com/office/powerpoint/2010/main" val="2241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6195"/>
            <a:ext cx="9144000" cy="1143000"/>
          </a:xfrm>
        </p:spPr>
        <p:txBody>
          <a:bodyPr>
            <a:noAutofit/>
          </a:bodyPr>
          <a:lstStyle/>
          <a:p>
            <a:r>
              <a:rPr lang="en-US" b="1" dirty="0">
                <a:solidFill>
                  <a:srgbClr val="27A4BA"/>
                </a:solidFill>
              </a:rPr>
              <a:t>Etiology and Pathophysiology of Mood Disorder</a:t>
            </a:r>
            <a:endParaRPr lang="ar-SA" b="1" dirty="0">
              <a:solidFill>
                <a:srgbClr val="27A4BA"/>
              </a:solidFill>
            </a:endParaRPr>
          </a:p>
        </p:txBody>
      </p:sp>
      <p:sp>
        <p:nvSpPr>
          <p:cNvPr id="3" name="عنصر نائب للمحتوى 2"/>
          <p:cNvSpPr>
            <a:spLocks noGrp="1"/>
          </p:cNvSpPr>
          <p:nvPr>
            <p:ph idx="1"/>
          </p:nvPr>
        </p:nvSpPr>
        <p:spPr/>
        <p:txBody>
          <a:bodyPr>
            <a:noAutofit/>
          </a:bodyPr>
          <a:lstStyle/>
          <a:p>
            <a:pPr algn="l" rtl="0"/>
            <a:r>
              <a:rPr lang="en-US" dirty="0">
                <a:latin typeface="Microsoft Himalaya" pitchFamily="2" charset="0"/>
                <a:ea typeface="Microsoft Himalaya" pitchFamily="2" charset="0"/>
                <a:cs typeface="Microsoft Himalaya" pitchFamily="2" charset="0"/>
              </a:rPr>
              <a:t>Genetics </a:t>
            </a:r>
          </a:p>
          <a:p>
            <a:pPr algn="l" rtl="0"/>
            <a:r>
              <a:rPr lang="en-US" dirty="0">
                <a:latin typeface="Microsoft Himalaya" pitchFamily="2" charset="0"/>
                <a:ea typeface="Microsoft Himalaya" pitchFamily="2" charset="0"/>
                <a:cs typeface="Microsoft Himalaya" pitchFamily="2" charset="0"/>
              </a:rPr>
              <a:t>Social and Environmental Factors </a:t>
            </a:r>
          </a:p>
          <a:p>
            <a:pPr algn="l" rtl="0"/>
            <a:r>
              <a:rPr lang="en-US" dirty="0">
                <a:latin typeface="Microsoft Himalaya" pitchFamily="2" charset="0"/>
                <a:ea typeface="Microsoft Himalaya" pitchFamily="2" charset="0"/>
                <a:cs typeface="Microsoft Himalaya" pitchFamily="2" charset="0"/>
              </a:rPr>
              <a:t>Neurobiology (catecholamine hypothesis, decrease of norepinephrine) \ serotonin ? </a:t>
            </a:r>
          </a:p>
          <a:p>
            <a:pPr algn="l" rtl="0"/>
            <a:r>
              <a:rPr lang="en-US" dirty="0">
                <a:latin typeface="Microsoft Himalaya" pitchFamily="2" charset="0"/>
                <a:ea typeface="Microsoft Himalaya" pitchFamily="2" charset="0"/>
                <a:cs typeface="Microsoft Himalaya" pitchFamily="2" charset="0"/>
              </a:rPr>
              <a:t>Neuroimaging Studies (</a:t>
            </a:r>
            <a:r>
              <a:rPr lang="en-US" dirty="0" err="1">
                <a:latin typeface="Microsoft Himalaya" pitchFamily="2" charset="0"/>
                <a:ea typeface="Microsoft Himalaya" pitchFamily="2" charset="0"/>
                <a:cs typeface="Microsoft Himalaya" pitchFamily="2" charset="0"/>
              </a:rPr>
              <a:t>subgenual</a:t>
            </a:r>
            <a:r>
              <a:rPr lang="en-US" dirty="0">
                <a:latin typeface="Microsoft Himalaya" pitchFamily="2" charset="0"/>
                <a:ea typeface="Microsoft Himalaya" pitchFamily="2" charset="0"/>
                <a:cs typeface="Microsoft Himalaya" pitchFamily="2" charset="0"/>
              </a:rPr>
              <a:t> prefrontal cortex (SGPFC) ↓ blood flow </a:t>
            </a:r>
          </a:p>
          <a:p>
            <a:pPr algn="l" rtl="0"/>
            <a:r>
              <a:rPr lang="en-US" dirty="0">
                <a:latin typeface="Microsoft Himalaya" pitchFamily="2" charset="0"/>
                <a:ea typeface="Microsoft Himalaya" pitchFamily="2" charset="0"/>
                <a:cs typeface="Microsoft Himalaya" pitchFamily="2" charset="0"/>
              </a:rPr>
              <a:t>Abnormalities in Neuroendocrine Function (abnormal diurnal variation in cortisol production , hypothalamic-pituitary-adrenal axis , GH ?</a:t>
            </a:r>
            <a:endParaRPr lang="ar-SA" dirty="0">
              <a:latin typeface="Microsoft Himalaya" pitchFamily="2" charset="0"/>
              <a:ea typeface="Microsoft Himalaya" pitchFamily="2" charset="0"/>
              <a:cs typeface="Microsoft Himalaya" pitchFamily="2" charset="0"/>
            </a:endParaRPr>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98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sp>
        <p:nvSpPr>
          <p:cNvPr id="4" name="سهم لأعلى 3"/>
          <p:cNvSpPr/>
          <p:nvPr/>
        </p:nvSpPr>
        <p:spPr>
          <a:xfrm>
            <a:off x="0" y="1844824"/>
            <a:ext cx="2987824" cy="2952328"/>
          </a:xfrm>
          <a:prstGeom prst="up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a:t>glucocorticoid</a:t>
            </a:r>
          </a:p>
          <a:p>
            <a:pPr algn="ctr"/>
            <a:r>
              <a:rPr lang="en-US" dirty="0" smtClean="0"/>
              <a:t>Activity</a:t>
            </a:r>
          </a:p>
          <a:p>
            <a:pPr algn="ctr"/>
            <a:r>
              <a:rPr lang="en-US" dirty="0" smtClean="0"/>
              <a:t>neuronal </a:t>
            </a:r>
            <a:r>
              <a:rPr lang="en-US" dirty="0"/>
              <a:t>mitochondrial</a:t>
            </a:r>
          </a:p>
          <a:p>
            <a:pPr algn="ctr"/>
            <a:r>
              <a:rPr lang="en-US" dirty="0"/>
              <a:t>activity</a:t>
            </a:r>
            <a:endParaRPr lang="ar-SA" dirty="0"/>
          </a:p>
        </p:txBody>
      </p:sp>
      <p:cxnSp>
        <p:nvCxnSpPr>
          <p:cNvPr id="7" name="رابط مستقيم 6"/>
          <p:cNvCxnSpPr/>
          <p:nvPr/>
        </p:nvCxnSpPr>
        <p:spPr>
          <a:xfrm>
            <a:off x="5076056" y="2923808"/>
            <a:ext cx="1080120" cy="0"/>
          </a:xfrm>
          <a:prstGeom prst="line">
            <a:avLst/>
          </a:prstGeom>
        </p:spPr>
        <p:style>
          <a:lnRef idx="3">
            <a:schemeClr val="dk1"/>
          </a:lnRef>
          <a:fillRef idx="0">
            <a:schemeClr val="dk1"/>
          </a:fillRef>
          <a:effectRef idx="2">
            <a:schemeClr val="dk1"/>
          </a:effectRef>
          <a:fontRef idx="minor">
            <a:schemeClr val="tx1"/>
          </a:fontRef>
        </p:style>
      </p:cxnSp>
      <p:cxnSp>
        <p:nvCxnSpPr>
          <p:cNvPr id="8" name="رابط مستقيم 7"/>
          <p:cNvCxnSpPr/>
          <p:nvPr/>
        </p:nvCxnSpPr>
        <p:spPr>
          <a:xfrm>
            <a:off x="5076056" y="3320988"/>
            <a:ext cx="1080120" cy="0"/>
          </a:xfrm>
          <a:prstGeom prst="line">
            <a:avLst/>
          </a:prstGeom>
        </p:spPr>
        <p:style>
          <a:lnRef idx="3">
            <a:schemeClr val="dk1"/>
          </a:lnRef>
          <a:fillRef idx="0">
            <a:schemeClr val="dk1"/>
          </a:fillRef>
          <a:effectRef idx="2">
            <a:schemeClr val="dk1"/>
          </a:effectRef>
          <a:fontRef idx="minor">
            <a:schemeClr val="tx1"/>
          </a:fontRef>
        </p:style>
      </p:cxnSp>
      <p:sp>
        <p:nvSpPr>
          <p:cNvPr id="9" name="انفجار 1 8"/>
          <p:cNvSpPr/>
          <p:nvPr/>
        </p:nvSpPr>
        <p:spPr>
          <a:xfrm>
            <a:off x="6516216" y="1844824"/>
            <a:ext cx="2304256" cy="2592288"/>
          </a:xfrm>
          <a:prstGeom prst="irregularSeal1">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en-US" dirty="0"/>
              <a:t>neuronal </a:t>
            </a:r>
            <a:r>
              <a:rPr lang="en-US" dirty="0" smtClean="0"/>
              <a:t>death</a:t>
            </a:r>
            <a:endParaRPr lang="ar-SA" dirty="0"/>
          </a:p>
        </p:txBody>
      </p:sp>
      <p:sp>
        <p:nvSpPr>
          <p:cNvPr id="10" name="سهم للأسفل 9"/>
          <p:cNvSpPr/>
          <p:nvPr/>
        </p:nvSpPr>
        <p:spPr>
          <a:xfrm>
            <a:off x="2555776" y="1844824"/>
            <a:ext cx="2880320" cy="3096344"/>
          </a:xfrm>
          <a:prstGeom prst="down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a:t>(BDNF</a:t>
            </a:r>
            <a:r>
              <a:rPr lang="en-US" dirty="0" smtClean="0"/>
              <a:t>)</a:t>
            </a:r>
            <a:r>
              <a:rPr lang="en-US" dirty="0"/>
              <a:t> Serotonin, </a:t>
            </a:r>
            <a:r>
              <a:rPr lang="en-US" dirty="0" smtClean="0"/>
              <a:t>noradrenalin</a:t>
            </a:r>
          </a:p>
          <a:p>
            <a:pPr algn="ctr"/>
            <a:r>
              <a:rPr lang="en-US" dirty="0" smtClean="0"/>
              <a:t>dopamine</a:t>
            </a:r>
            <a:endParaRPr lang="ar-SA" dirty="0"/>
          </a:p>
        </p:txBody>
      </p:sp>
    </p:spTree>
    <p:extLst>
      <p:ext uri="{BB962C8B-B14F-4D97-AF65-F5344CB8AC3E}">
        <p14:creationId xmlns:p14="http://schemas.microsoft.com/office/powerpoint/2010/main" val="310994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27A4BA"/>
                </a:solidFill>
              </a:rPr>
              <a:t>Clinical</a:t>
            </a:r>
            <a:r>
              <a:rPr lang="en-US" dirty="0" smtClean="0"/>
              <a:t> </a:t>
            </a:r>
            <a:r>
              <a:rPr lang="en-US" b="1" dirty="0">
                <a:solidFill>
                  <a:srgbClr val="27A4BA"/>
                </a:solidFill>
              </a:rPr>
              <a:t>Findings</a:t>
            </a:r>
            <a:endParaRPr lang="ar-SA" b="1" dirty="0">
              <a:solidFill>
                <a:srgbClr val="27A4BA"/>
              </a:solidFill>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021" y="1447800"/>
            <a:ext cx="2982979" cy="5410200"/>
          </a:xfrm>
          <a:prstGeom prst="rect">
            <a:avLst/>
          </a:prstGeom>
        </p:spPr>
      </p:pic>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6836" b="95117" l="0" r="100000"/>
                    </a14:imgEffect>
                  </a14:imgLayer>
                </a14:imgProps>
              </a:ext>
              <a:ext uri="{28A0092B-C50C-407E-A947-70E740481C1C}">
                <a14:useLocalDpi xmlns:a14="http://schemas.microsoft.com/office/drawing/2010/main" val="0"/>
              </a:ext>
            </a:extLst>
          </a:blip>
          <a:stretch>
            <a:fillRect/>
          </a:stretch>
        </p:blipFill>
        <p:spPr>
          <a:xfrm>
            <a:off x="5943600" y="-43140"/>
            <a:ext cx="1217798" cy="1217798"/>
          </a:xfrm>
          <a:prstGeom prst="rect">
            <a:avLst/>
          </a:prstGeom>
        </p:spPr>
      </p:pic>
      <p:pic>
        <p:nvPicPr>
          <p:cNvPr id="4" name="صورة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716950"/>
            <a:ext cx="1071562" cy="1071562"/>
          </a:xfrm>
          <a:prstGeom prst="rect">
            <a:avLst/>
          </a:prstGeom>
        </p:spPr>
      </p:pic>
      <p:pic>
        <p:nvPicPr>
          <p:cNvPr id="8" name="صورة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1721712"/>
            <a:ext cx="1066800" cy="1066800"/>
          </a:xfrm>
          <a:prstGeom prst="rect">
            <a:avLst/>
          </a:prstGeom>
        </p:spPr>
      </p:pic>
      <p:pic>
        <p:nvPicPr>
          <p:cNvPr id="9" name="صورة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400" y="1721712"/>
            <a:ext cx="1143000" cy="1066800"/>
          </a:xfrm>
          <a:prstGeom prst="rect">
            <a:avLst/>
          </a:prstGeom>
        </p:spPr>
      </p:pic>
      <p:pic>
        <p:nvPicPr>
          <p:cNvPr id="10" name="صورة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800" y="1716950"/>
            <a:ext cx="1066800" cy="1071562"/>
          </a:xfrm>
          <a:prstGeom prst="rect">
            <a:avLst/>
          </a:prstGeom>
        </p:spPr>
      </p:pic>
      <p:pic>
        <p:nvPicPr>
          <p:cNvPr id="11" name="صورة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503" y="3549204"/>
            <a:ext cx="1072059" cy="1071562"/>
          </a:xfrm>
          <a:prstGeom prst="rect">
            <a:avLst/>
          </a:prstGeom>
        </p:spPr>
      </p:pic>
      <p:pic>
        <p:nvPicPr>
          <p:cNvPr id="12" name="صورة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9810" y="3549204"/>
            <a:ext cx="1191767" cy="1071562"/>
          </a:xfrm>
          <a:prstGeom prst="rect">
            <a:avLst/>
          </a:prstGeom>
        </p:spPr>
      </p:pic>
      <p:pic>
        <p:nvPicPr>
          <p:cNvPr id="13" name="صورة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8000" y="3549204"/>
            <a:ext cx="1066800" cy="1071562"/>
          </a:xfrm>
          <a:prstGeom prst="rect">
            <a:avLst/>
          </a:prstGeom>
        </p:spPr>
      </p:pic>
      <p:pic>
        <p:nvPicPr>
          <p:cNvPr id="15" name="صورة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2697" y="5250422"/>
            <a:ext cx="1191767" cy="1039367"/>
          </a:xfrm>
          <a:prstGeom prst="rect">
            <a:avLst/>
          </a:prstGeom>
        </p:spPr>
      </p:pic>
      <p:pic>
        <p:nvPicPr>
          <p:cNvPr id="16" name="صورة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04211" y="3549204"/>
            <a:ext cx="1066800" cy="1066800"/>
          </a:xfrm>
          <a:prstGeom prst="rect">
            <a:avLst/>
          </a:prstGeom>
        </p:spPr>
      </p:pic>
      <p:sp>
        <p:nvSpPr>
          <p:cNvPr id="17" name="مستطيل 16"/>
          <p:cNvSpPr/>
          <p:nvPr/>
        </p:nvSpPr>
        <p:spPr>
          <a:xfrm>
            <a:off x="370114" y="2832979"/>
            <a:ext cx="965997" cy="461665"/>
          </a:xfrm>
          <a:prstGeom prst="rect">
            <a:avLst/>
          </a:prstGeom>
        </p:spPr>
        <p:txBody>
          <a:bodyPr wrap="square">
            <a:spAutoFit/>
          </a:bodyPr>
          <a:lstStyle/>
          <a:p>
            <a:pPr lvl="0" algn="ctr">
              <a:spcBef>
                <a:spcPct val="20000"/>
              </a:spcBef>
            </a:pPr>
            <a:r>
              <a:rPr lang="en-US" sz="1200" dirty="0">
                <a:solidFill>
                  <a:prstClr val="black"/>
                </a:solidFill>
              </a:rPr>
              <a:t>Alteration of mood </a:t>
            </a:r>
          </a:p>
        </p:txBody>
      </p:sp>
      <p:sp>
        <p:nvSpPr>
          <p:cNvPr id="18" name="مستطيل 17"/>
          <p:cNvSpPr/>
          <p:nvPr/>
        </p:nvSpPr>
        <p:spPr>
          <a:xfrm>
            <a:off x="1618706" y="2832979"/>
            <a:ext cx="1143000" cy="523220"/>
          </a:xfrm>
          <a:prstGeom prst="rect">
            <a:avLst/>
          </a:prstGeom>
        </p:spPr>
        <p:txBody>
          <a:bodyPr wrap="square">
            <a:spAutoFit/>
          </a:bodyPr>
          <a:lstStyle/>
          <a:p>
            <a:pPr lvl="0" algn="ctr">
              <a:spcBef>
                <a:spcPct val="20000"/>
              </a:spcBef>
            </a:pPr>
            <a:r>
              <a:rPr lang="en-US" sz="1400" dirty="0">
                <a:solidFill>
                  <a:prstClr val="black"/>
                </a:solidFill>
              </a:rPr>
              <a:t>lack of energy </a:t>
            </a:r>
          </a:p>
        </p:txBody>
      </p:sp>
      <p:sp>
        <p:nvSpPr>
          <p:cNvPr id="19" name="مستطيل 18"/>
          <p:cNvSpPr/>
          <p:nvPr/>
        </p:nvSpPr>
        <p:spPr>
          <a:xfrm>
            <a:off x="4114800" y="2812015"/>
            <a:ext cx="1143000" cy="646331"/>
          </a:xfrm>
          <a:prstGeom prst="rect">
            <a:avLst/>
          </a:prstGeom>
        </p:spPr>
        <p:txBody>
          <a:bodyPr wrap="square">
            <a:spAutoFit/>
          </a:bodyPr>
          <a:lstStyle/>
          <a:p>
            <a:pPr algn="ctr"/>
            <a:r>
              <a:rPr lang="en-US" sz="1200" dirty="0" smtClean="0">
                <a:solidFill>
                  <a:prstClr val="black"/>
                </a:solidFill>
              </a:rPr>
              <a:t>Decreased or increase  </a:t>
            </a:r>
            <a:r>
              <a:rPr lang="en-US" sz="1200" dirty="0">
                <a:solidFill>
                  <a:prstClr val="black"/>
                </a:solidFill>
              </a:rPr>
              <a:t>appetite </a:t>
            </a:r>
            <a:endParaRPr lang="ar-SA" sz="1200" dirty="0"/>
          </a:p>
        </p:txBody>
      </p:sp>
      <p:sp>
        <p:nvSpPr>
          <p:cNvPr id="20" name="مستطيل 19"/>
          <p:cNvSpPr/>
          <p:nvPr/>
        </p:nvSpPr>
        <p:spPr>
          <a:xfrm>
            <a:off x="193111" y="6391253"/>
            <a:ext cx="2286000" cy="276999"/>
          </a:xfrm>
          <a:prstGeom prst="rect">
            <a:avLst/>
          </a:prstGeom>
        </p:spPr>
        <p:txBody>
          <a:bodyPr>
            <a:spAutoFit/>
          </a:bodyPr>
          <a:lstStyle/>
          <a:p>
            <a:pPr lvl="0">
              <a:spcBef>
                <a:spcPct val="20000"/>
              </a:spcBef>
            </a:pPr>
            <a:r>
              <a:rPr lang="en-US" sz="1200" dirty="0">
                <a:solidFill>
                  <a:prstClr val="black"/>
                </a:solidFill>
              </a:rPr>
              <a:t>Decrease sex drive</a:t>
            </a:r>
            <a:endParaRPr lang="ar-SA" sz="1200" dirty="0">
              <a:solidFill>
                <a:prstClr val="black"/>
              </a:solidFill>
            </a:endParaRPr>
          </a:p>
        </p:txBody>
      </p:sp>
      <p:sp>
        <p:nvSpPr>
          <p:cNvPr id="21" name="مستطيل 20"/>
          <p:cNvSpPr/>
          <p:nvPr/>
        </p:nvSpPr>
        <p:spPr>
          <a:xfrm>
            <a:off x="3001169" y="4603387"/>
            <a:ext cx="1160462" cy="647035"/>
          </a:xfrm>
          <a:prstGeom prst="rect">
            <a:avLst/>
          </a:prstGeom>
        </p:spPr>
        <p:txBody>
          <a:bodyPr wrap="square">
            <a:spAutoFit/>
          </a:bodyPr>
          <a:lstStyle/>
          <a:p>
            <a:pPr lvl="0" algn="ctr">
              <a:spcBef>
                <a:spcPct val="20000"/>
              </a:spcBef>
            </a:pPr>
            <a:r>
              <a:rPr lang="en-US" sz="1200" dirty="0">
                <a:solidFill>
                  <a:prstClr val="black"/>
                </a:solidFill>
              </a:rPr>
              <a:t>Psychomotor retardation\ agitation </a:t>
            </a:r>
          </a:p>
        </p:txBody>
      </p:sp>
      <p:sp>
        <p:nvSpPr>
          <p:cNvPr id="22" name="مستطيل 21"/>
          <p:cNvSpPr/>
          <p:nvPr/>
        </p:nvSpPr>
        <p:spPr>
          <a:xfrm>
            <a:off x="3939359" y="4643734"/>
            <a:ext cx="2012950" cy="461665"/>
          </a:xfrm>
          <a:prstGeom prst="rect">
            <a:avLst/>
          </a:prstGeom>
        </p:spPr>
        <p:txBody>
          <a:bodyPr wrap="square">
            <a:spAutoFit/>
          </a:bodyPr>
          <a:lstStyle/>
          <a:p>
            <a:pPr algn="ctr"/>
            <a:r>
              <a:rPr lang="en-US" sz="1200" dirty="0">
                <a:solidFill>
                  <a:prstClr val="black"/>
                </a:solidFill>
              </a:rPr>
              <a:t>Feelings of worthlessness and guilt \ hopeless </a:t>
            </a:r>
            <a:endParaRPr lang="ar-SA" sz="1200" dirty="0"/>
          </a:p>
        </p:txBody>
      </p:sp>
      <p:sp>
        <p:nvSpPr>
          <p:cNvPr id="23" name="مستطيل 22"/>
          <p:cNvSpPr/>
          <p:nvPr/>
        </p:nvSpPr>
        <p:spPr>
          <a:xfrm>
            <a:off x="1748995" y="4736066"/>
            <a:ext cx="882421" cy="276999"/>
          </a:xfrm>
          <a:prstGeom prst="rect">
            <a:avLst/>
          </a:prstGeom>
        </p:spPr>
        <p:txBody>
          <a:bodyPr wrap="none">
            <a:spAutoFit/>
          </a:bodyPr>
          <a:lstStyle/>
          <a:p>
            <a:r>
              <a:rPr lang="en-US" sz="1200" dirty="0" smtClean="0">
                <a:solidFill>
                  <a:prstClr val="black"/>
                </a:solidFill>
              </a:rPr>
              <a:t>weight loss</a:t>
            </a:r>
            <a:endParaRPr lang="ar-SA" sz="1200" dirty="0"/>
          </a:p>
        </p:txBody>
      </p:sp>
      <p:sp>
        <p:nvSpPr>
          <p:cNvPr id="24" name="مستطيل 23"/>
          <p:cNvSpPr/>
          <p:nvPr/>
        </p:nvSpPr>
        <p:spPr>
          <a:xfrm>
            <a:off x="324499" y="4597566"/>
            <a:ext cx="1128063" cy="646331"/>
          </a:xfrm>
          <a:prstGeom prst="rect">
            <a:avLst/>
          </a:prstGeom>
        </p:spPr>
        <p:txBody>
          <a:bodyPr wrap="square">
            <a:spAutoFit/>
          </a:bodyPr>
          <a:lstStyle/>
          <a:p>
            <a:pPr algn="ctr"/>
            <a:r>
              <a:rPr lang="en-US" sz="1200" dirty="0" smtClean="0">
                <a:solidFill>
                  <a:prstClr val="black"/>
                </a:solidFill>
              </a:rPr>
              <a:t>Insomnia or sleep most of the day </a:t>
            </a:r>
            <a:endParaRPr lang="ar-SA" sz="1200" dirty="0"/>
          </a:p>
        </p:txBody>
      </p:sp>
      <p:pic>
        <p:nvPicPr>
          <p:cNvPr id="25" name="صورة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88688" y="5219699"/>
            <a:ext cx="1191767" cy="1039367"/>
          </a:xfrm>
          <a:prstGeom prst="rect">
            <a:avLst/>
          </a:prstGeom>
        </p:spPr>
      </p:pic>
      <p:sp>
        <p:nvSpPr>
          <p:cNvPr id="26" name="مستطيل 25"/>
          <p:cNvSpPr/>
          <p:nvPr/>
        </p:nvSpPr>
        <p:spPr>
          <a:xfrm>
            <a:off x="1589096" y="6289789"/>
            <a:ext cx="1760537" cy="461665"/>
          </a:xfrm>
          <a:prstGeom prst="rect">
            <a:avLst/>
          </a:prstGeom>
        </p:spPr>
        <p:txBody>
          <a:bodyPr wrap="square">
            <a:spAutoFit/>
          </a:bodyPr>
          <a:lstStyle/>
          <a:p>
            <a:pPr lvl="0" algn="ctr">
              <a:spcBef>
                <a:spcPct val="20000"/>
              </a:spcBef>
            </a:pPr>
            <a:r>
              <a:rPr lang="en-US" sz="1200" dirty="0">
                <a:solidFill>
                  <a:prstClr val="black"/>
                </a:solidFill>
              </a:rPr>
              <a:t>difficulty in concentrating or thinking clearly</a:t>
            </a:r>
          </a:p>
        </p:txBody>
      </p:sp>
      <p:pic>
        <p:nvPicPr>
          <p:cNvPr id="27" name="صورة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49633" y="5250422"/>
            <a:ext cx="1071562" cy="1008644"/>
          </a:xfrm>
          <a:prstGeom prst="rect">
            <a:avLst/>
          </a:prstGeom>
        </p:spPr>
      </p:pic>
      <p:sp>
        <p:nvSpPr>
          <p:cNvPr id="28" name="مستطيل 27"/>
          <p:cNvSpPr/>
          <p:nvPr/>
        </p:nvSpPr>
        <p:spPr>
          <a:xfrm>
            <a:off x="3349633" y="6295510"/>
            <a:ext cx="1256626" cy="276999"/>
          </a:xfrm>
          <a:prstGeom prst="rect">
            <a:avLst/>
          </a:prstGeom>
        </p:spPr>
        <p:txBody>
          <a:bodyPr wrap="none">
            <a:spAutoFit/>
          </a:bodyPr>
          <a:lstStyle/>
          <a:p>
            <a:pPr lvl="0" algn="ctr">
              <a:spcBef>
                <a:spcPct val="20000"/>
              </a:spcBef>
            </a:pPr>
            <a:r>
              <a:rPr lang="en-US" sz="1200" dirty="0">
                <a:solidFill>
                  <a:prstClr val="black"/>
                </a:solidFill>
              </a:rPr>
              <a:t>Diurnal variation </a:t>
            </a:r>
          </a:p>
        </p:txBody>
      </p:sp>
      <p:sp>
        <p:nvSpPr>
          <p:cNvPr id="29" name="مستطيل 28"/>
          <p:cNvSpPr/>
          <p:nvPr/>
        </p:nvSpPr>
        <p:spPr>
          <a:xfrm>
            <a:off x="2819400" y="2812014"/>
            <a:ext cx="1080421" cy="646331"/>
          </a:xfrm>
          <a:prstGeom prst="rect">
            <a:avLst/>
          </a:prstGeom>
        </p:spPr>
        <p:txBody>
          <a:bodyPr wrap="square">
            <a:spAutoFit/>
          </a:bodyPr>
          <a:lstStyle/>
          <a:p>
            <a:pPr lvl="0" algn="ctr">
              <a:spcBef>
                <a:spcPct val="20000"/>
              </a:spcBef>
            </a:pPr>
            <a:r>
              <a:rPr lang="en-US" sz="1200" dirty="0">
                <a:solidFill>
                  <a:prstClr val="black"/>
                </a:solidFill>
              </a:rPr>
              <a:t>think a about death or suicide  </a:t>
            </a:r>
          </a:p>
        </p:txBody>
      </p:sp>
    </p:spTree>
    <p:extLst>
      <p:ext uri="{BB962C8B-B14F-4D97-AF65-F5344CB8AC3E}">
        <p14:creationId xmlns:p14="http://schemas.microsoft.com/office/powerpoint/2010/main" val="16925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27A4BA"/>
                </a:solidFill>
              </a:rPr>
              <a:t>Q3</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In Obsessive Compulsive Disorder (OCD) compulsions are generally thought to be which of the following</a:t>
            </a:r>
            <a:r>
              <a:rPr lang="en-US" dirty="0" smtClean="0"/>
              <a:t>:</a:t>
            </a:r>
          </a:p>
          <a:p>
            <a:pPr marL="0" indent="0">
              <a:buNone/>
            </a:pPr>
            <a:endParaRPr lang="en-US" dirty="0" smtClean="0"/>
          </a:p>
          <a:p>
            <a:pPr marL="514350" indent="-514350">
              <a:buClr>
                <a:srgbClr val="27A4BA"/>
              </a:buClr>
              <a:buFont typeface="+mj-lt"/>
              <a:buAutoNum type="arabicParenR"/>
            </a:pPr>
            <a:r>
              <a:rPr lang="en-US" dirty="0"/>
              <a:t>Repetitive or ritualized behaviour patterns that the individual feels driven to perform in order to prevent some negative outcome happening</a:t>
            </a:r>
            <a:r>
              <a:rPr lang="en-US" dirty="0" smtClean="0"/>
              <a:t>.</a:t>
            </a:r>
          </a:p>
          <a:p>
            <a:pPr marL="514350" indent="-514350">
              <a:buClr>
                <a:srgbClr val="27A4BA"/>
              </a:buClr>
              <a:buFont typeface="+mj-lt"/>
              <a:buAutoNum type="arabicParenR"/>
            </a:pPr>
            <a:r>
              <a:rPr lang="en-US" dirty="0"/>
              <a:t>Repetitive thoughts about harming or distressing others</a:t>
            </a:r>
            <a:r>
              <a:rPr lang="en-US" dirty="0" smtClean="0"/>
              <a:t>.</a:t>
            </a:r>
          </a:p>
          <a:p>
            <a:pPr marL="514350" indent="-514350">
              <a:buClr>
                <a:srgbClr val="27A4BA"/>
              </a:buClr>
              <a:buFont typeface="+mj-lt"/>
              <a:buAutoNum type="arabicParenR"/>
            </a:pPr>
            <a:r>
              <a:rPr lang="en-US" dirty="0"/>
              <a:t>Overwhelming desires to behave in an inappropriate fashion</a:t>
            </a:r>
            <a:r>
              <a:rPr lang="en-US" dirty="0" smtClean="0"/>
              <a:t>.</a:t>
            </a:r>
          </a:p>
          <a:p>
            <a:pPr marL="514350" indent="-514350">
              <a:buClr>
                <a:srgbClr val="27A4BA"/>
              </a:buClr>
              <a:buFont typeface="+mj-lt"/>
              <a:buAutoNum type="arabicParenR"/>
            </a:pPr>
            <a:r>
              <a:rPr lang="en-US" dirty="0"/>
              <a:t>Ritualised worrying about negative outcome of events.</a:t>
            </a:r>
            <a:br>
              <a:rPr lang="en-US" dirty="0"/>
            </a:br>
            <a:endParaRPr lang="en-US"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31609"/>
            <a:ext cx="990600" cy="990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911" y="5293702"/>
            <a:ext cx="2781231" cy="1552575"/>
          </a:xfrm>
          <a:prstGeom prst="rect">
            <a:avLst/>
          </a:prstGeom>
        </p:spPr>
      </p:pic>
    </p:spTree>
    <p:extLst>
      <p:ext uri="{BB962C8B-B14F-4D97-AF65-F5344CB8AC3E}">
        <p14:creationId xmlns:p14="http://schemas.microsoft.com/office/powerpoint/2010/main" val="418991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John Murtagh’s General Practice-6th Edition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52952" t="22008" r="12775" b="16637"/>
          <a:stretch/>
        </p:blipFill>
        <p:spPr>
          <a:xfrm>
            <a:off x="1547664" y="548680"/>
            <a:ext cx="5770984" cy="5819358"/>
          </a:xfrm>
        </p:spPr>
      </p:pic>
    </p:spTree>
    <p:extLst>
      <p:ext uri="{BB962C8B-B14F-4D97-AF65-F5344CB8AC3E}">
        <p14:creationId xmlns:p14="http://schemas.microsoft.com/office/powerpoint/2010/main" val="21830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27A4BA"/>
                </a:solidFill>
              </a:rPr>
              <a:t>Management</a:t>
            </a:r>
            <a:endParaRPr lang="ar-SA" b="1" dirty="0">
              <a:solidFill>
                <a:srgbClr val="27A4BA"/>
              </a:solidFill>
            </a:endParaRPr>
          </a:p>
        </p:txBody>
      </p:sp>
      <p:pic>
        <p:nvPicPr>
          <p:cNvPr id="4" name="عنصر نائب للمحتوى 3" descr="John Murtagh’s General Practice-6th Edition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4444" t="30912" r="19074" b="30218"/>
          <a:stretch/>
        </p:blipFill>
        <p:spPr>
          <a:xfrm>
            <a:off x="539552" y="1772816"/>
            <a:ext cx="8396515" cy="3110840"/>
          </a:xfrm>
        </p:spPr>
      </p:pic>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6836" b="95117" l="0" r="100000"/>
                    </a14:imgEffect>
                  </a14:imgLayer>
                </a14:imgProps>
              </a:ext>
              <a:ext uri="{28A0092B-C50C-407E-A947-70E740481C1C}">
                <a14:useLocalDpi xmlns:a14="http://schemas.microsoft.com/office/drawing/2010/main" val="0"/>
              </a:ext>
            </a:extLst>
          </a:blip>
          <a:stretch>
            <a:fillRect/>
          </a:stretch>
        </p:blipFill>
        <p:spPr>
          <a:xfrm>
            <a:off x="5562600" y="-80540"/>
            <a:ext cx="1217798" cy="1217798"/>
          </a:xfrm>
          <a:prstGeom prst="rect">
            <a:avLst/>
          </a:prstGeom>
        </p:spPr>
      </p:pic>
    </p:spTree>
    <p:extLst>
      <p:ext uri="{BB962C8B-B14F-4D97-AF65-F5344CB8AC3E}">
        <p14:creationId xmlns:p14="http://schemas.microsoft.com/office/powerpoint/2010/main" val="8370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27A4BA"/>
                </a:solidFill>
              </a:rPr>
              <a:t>Suicide</a:t>
            </a:r>
            <a:r>
              <a:rPr lang="en-US" b="1" dirty="0"/>
              <a:t> </a:t>
            </a:r>
            <a:r>
              <a:rPr lang="en-US" b="1" dirty="0">
                <a:solidFill>
                  <a:srgbClr val="27A4BA"/>
                </a:solidFill>
              </a:rPr>
              <a:t>A</a:t>
            </a:r>
            <a:r>
              <a:rPr lang="en-US" b="1" dirty="0" smtClean="0">
                <a:solidFill>
                  <a:srgbClr val="27A4BA"/>
                </a:solidFill>
              </a:rPr>
              <a:t>ssessment</a:t>
            </a:r>
            <a:endParaRPr lang="ar-SA" b="1" dirty="0">
              <a:solidFill>
                <a:srgbClr val="27A4BA"/>
              </a:solidFill>
            </a:endParaRPr>
          </a:p>
        </p:txBody>
      </p:sp>
      <p:graphicFrame>
        <p:nvGraphicFramePr>
          <p:cNvPr id="4" name="عنصر نائب للمحتوى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6836" b="95117" l="0" r="100000"/>
                    </a14:imgEffect>
                  </a14:imgLayer>
                </a14:imgProps>
              </a:ext>
              <a:ext uri="{28A0092B-C50C-407E-A947-70E740481C1C}">
                <a14:useLocalDpi xmlns:a14="http://schemas.microsoft.com/office/drawing/2010/main" val="0"/>
              </a:ext>
            </a:extLst>
          </a:blip>
          <a:stretch>
            <a:fillRect/>
          </a:stretch>
        </p:blipFill>
        <p:spPr>
          <a:xfrm>
            <a:off x="6324600" y="-41554"/>
            <a:ext cx="1217798" cy="1217798"/>
          </a:xfrm>
          <a:prstGeom prst="rect">
            <a:avLst/>
          </a:prstGeom>
        </p:spPr>
      </p:pic>
    </p:spTree>
    <p:extLst>
      <p:ext uri="{BB962C8B-B14F-4D97-AF65-F5344CB8AC3E}">
        <p14:creationId xmlns:p14="http://schemas.microsoft.com/office/powerpoint/2010/main" val="176904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27A4BA"/>
                </a:solidFill>
              </a:rPr>
              <a:t>Useful</a:t>
            </a:r>
            <a:r>
              <a:rPr lang="en-US" dirty="0" smtClean="0"/>
              <a:t> </a:t>
            </a:r>
            <a:r>
              <a:rPr lang="en-US" b="1" dirty="0">
                <a:solidFill>
                  <a:srgbClr val="27A4BA"/>
                </a:solidFill>
              </a:rPr>
              <a:t>M</a:t>
            </a:r>
            <a:r>
              <a:rPr lang="en-US" b="1" dirty="0" smtClean="0">
                <a:solidFill>
                  <a:srgbClr val="27A4BA"/>
                </a:solidFill>
              </a:rPr>
              <a:t>anagement</a:t>
            </a:r>
            <a:r>
              <a:rPr lang="en-US" dirty="0" smtClean="0"/>
              <a:t> </a:t>
            </a:r>
            <a:r>
              <a:rPr lang="en-US" b="1" dirty="0">
                <a:solidFill>
                  <a:srgbClr val="27A4BA"/>
                </a:solidFill>
              </a:rPr>
              <a:t>G</a:t>
            </a:r>
            <a:r>
              <a:rPr lang="en-US" b="1" dirty="0" smtClean="0">
                <a:solidFill>
                  <a:srgbClr val="27A4BA"/>
                </a:solidFill>
              </a:rPr>
              <a:t>uidelines</a:t>
            </a:r>
            <a:endParaRPr lang="ar-SA" b="1" dirty="0">
              <a:solidFill>
                <a:srgbClr val="27A4BA"/>
              </a:solidFill>
            </a:endParaRPr>
          </a:p>
        </p:txBody>
      </p:sp>
      <p:sp>
        <p:nvSpPr>
          <p:cNvPr id="3" name="عنصر نائب للمحتوى 2"/>
          <p:cNvSpPr>
            <a:spLocks noGrp="1"/>
          </p:cNvSpPr>
          <p:nvPr>
            <p:ph idx="1"/>
          </p:nvPr>
        </p:nvSpPr>
        <p:spPr/>
        <p:txBody>
          <a:bodyPr>
            <a:normAutofit fontScale="92500" lnSpcReduction="10000"/>
          </a:bodyPr>
          <a:lstStyle/>
          <a:p>
            <a:pPr marL="0" indent="0" algn="ctr" rtl="0">
              <a:buNone/>
            </a:pPr>
            <a:r>
              <a:rPr lang="en-US" dirty="0" smtClean="0"/>
              <a:t> </a:t>
            </a:r>
            <a:r>
              <a:rPr lang="en-US" b="1" dirty="0"/>
              <a:t>Mild depression: </a:t>
            </a:r>
            <a:endParaRPr lang="en-US" b="1" dirty="0" smtClean="0"/>
          </a:p>
          <a:p>
            <a:pPr marL="0" indent="0" algn="ctr" rtl="0">
              <a:buNone/>
            </a:pPr>
            <a:r>
              <a:rPr lang="en-US" dirty="0" smtClean="0"/>
              <a:t>psychological </a:t>
            </a:r>
            <a:r>
              <a:rPr lang="en-US" dirty="0"/>
              <a:t>therapy</a:t>
            </a:r>
          </a:p>
          <a:p>
            <a:pPr marL="0" indent="0" algn="ctr" rtl="0">
              <a:buNone/>
            </a:pPr>
            <a:r>
              <a:rPr lang="en-US" dirty="0" smtClean="0"/>
              <a:t> </a:t>
            </a:r>
            <a:r>
              <a:rPr lang="en-US" b="1" dirty="0"/>
              <a:t>Moderate depression: </a:t>
            </a:r>
            <a:endParaRPr lang="en-US" b="1" dirty="0" smtClean="0"/>
          </a:p>
          <a:p>
            <a:pPr marL="0" indent="0" algn="ctr" rtl="0">
              <a:buNone/>
            </a:pPr>
            <a:r>
              <a:rPr lang="en-US" dirty="0" smtClean="0"/>
              <a:t>psychological </a:t>
            </a:r>
            <a:r>
              <a:rPr lang="en-US" dirty="0"/>
              <a:t>therapy </a:t>
            </a:r>
            <a:r>
              <a:rPr lang="en-US" dirty="0" smtClean="0"/>
              <a:t>and/or </a:t>
            </a:r>
            <a:r>
              <a:rPr lang="en-US" dirty="0"/>
              <a:t>antidepressants</a:t>
            </a:r>
          </a:p>
          <a:p>
            <a:pPr marL="0" indent="0" algn="ctr" rtl="0">
              <a:buNone/>
            </a:pPr>
            <a:r>
              <a:rPr lang="en-US" dirty="0" smtClean="0"/>
              <a:t> </a:t>
            </a:r>
            <a:r>
              <a:rPr lang="en-US" b="1" dirty="0"/>
              <a:t>Severe depression</a:t>
            </a:r>
            <a:r>
              <a:rPr lang="en-US" b="1" dirty="0" smtClean="0"/>
              <a:t>:</a:t>
            </a:r>
          </a:p>
          <a:p>
            <a:pPr marL="0" indent="0" algn="ctr" rtl="0">
              <a:buNone/>
            </a:pPr>
            <a:r>
              <a:rPr lang="en-US" b="1" dirty="0"/>
              <a:t> </a:t>
            </a:r>
            <a:r>
              <a:rPr lang="en-US" b="1" dirty="0" smtClean="0"/>
              <a:t> </a:t>
            </a:r>
            <a:r>
              <a:rPr lang="en-US" dirty="0"/>
              <a:t>antidepressants, and </a:t>
            </a:r>
            <a:r>
              <a:rPr lang="en-US" dirty="0" smtClean="0"/>
              <a:t>consider addition </a:t>
            </a:r>
            <a:r>
              <a:rPr lang="en-US" dirty="0"/>
              <a:t>of psychological therapy to </a:t>
            </a:r>
            <a:r>
              <a:rPr lang="en-US" dirty="0" smtClean="0"/>
              <a:t>maintain remission</a:t>
            </a:r>
            <a:r>
              <a:rPr lang="en-US" dirty="0"/>
              <a:t>. Consider psychiatric review, </a:t>
            </a:r>
            <a:r>
              <a:rPr lang="en-US" dirty="0" smtClean="0"/>
              <a:t>Electroconvulsive therapy (ECT).</a:t>
            </a:r>
            <a:endParaRPr lang="ar-SA"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6836" b="95117" l="0" r="100000"/>
                    </a14:imgEffect>
                  </a14:imgLayer>
                </a14:imgProps>
              </a:ext>
              <a:ext uri="{28A0092B-C50C-407E-A947-70E740481C1C}">
                <a14:useLocalDpi xmlns:a14="http://schemas.microsoft.com/office/drawing/2010/main" val="0"/>
              </a:ext>
            </a:extLst>
          </a:blip>
          <a:stretch>
            <a:fillRect/>
          </a:stretch>
        </p:blipFill>
        <p:spPr>
          <a:xfrm>
            <a:off x="7602674" y="-79137"/>
            <a:ext cx="1217798" cy="1217798"/>
          </a:xfrm>
          <a:prstGeom prst="rect">
            <a:avLst/>
          </a:prstGeom>
        </p:spPr>
      </p:pic>
    </p:spTree>
    <p:extLst>
      <p:ext uri="{BB962C8B-B14F-4D97-AF65-F5344CB8AC3E}">
        <p14:creationId xmlns:p14="http://schemas.microsoft.com/office/powerpoint/2010/main" val="414478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John Murtagh’s General Practice-6th Edition (1).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52778" t="11993" r="16111" b="2698"/>
          <a:stretch/>
        </p:blipFill>
        <p:spPr>
          <a:xfrm>
            <a:off x="1619672" y="620688"/>
            <a:ext cx="6192688" cy="5832647"/>
          </a:xfrm>
        </p:spPr>
      </p:pic>
    </p:spTree>
    <p:extLst>
      <p:ext uri="{BB962C8B-B14F-4D97-AF65-F5344CB8AC3E}">
        <p14:creationId xmlns:p14="http://schemas.microsoft.com/office/powerpoint/2010/main" val="171218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3395"/>
            <a:ext cx="8229600" cy="990600"/>
          </a:xfrm>
        </p:spPr>
        <p:txBody>
          <a:bodyPr>
            <a:noAutofit/>
          </a:bodyPr>
          <a:lstStyle/>
          <a:p>
            <a:r>
              <a:rPr lang="en-US" b="1" dirty="0">
                <a:solidFill>
                  <a:srgbClr val="27A4BA"/>
                </a:solidFill>
              </a:rPr>
              <a:t>Therapeutic Uses of (SSRIs) and (TCAs)</a:t>
            </a:r>
            <a:br>
              <a:rPr lang="en-US" b="1" dirty="0">
                <a:solidFill>
                  <a:srgbClr val="27A4BA"/>
                </a:solidFill>
              </a:rPr>
            </a:br>
            <a:endParaRPr lang="ar-SA" b="1" dirty="0">
              <a:solidFill>
                <a:srgbClr val="27A4BA"/>
              </a:solidFill>
            </a:endParaRPr>
          </a:p>
        </p:txBody>
      </p:sp>
      <p:sp>
        <p:nvSpPr>
          <p:cNvPr id="3" name="عنصر نائب للمحتوى 2"/>
          <p:cNvSpPr>
            <a:spLocks noGrp="1"/>
          </p:cNvSpPr>
          <p:nvPr>
            <p:ph idx="1"/>
          </p:nvPr>
        </p:nvSpPr>
        <p:spPr>
          <a:xfrm>
            <a:off x="457200" y="1600200"/>
            <a:ext cx="8229600" cy="5257800"/>
          </a:xfrm>
        </p:spPr>
        <p:txBody>
          <a:bodyPr>
            <a:normAutofit/>
          </a:bodyPr>
          <a:lstStyle/>
          <a:p>
            <a:pPr algn="l" rtl="0"/>
            <a:endParaRPr lang="en-US" sz="2400" dirty="0"/>
          </a:p>
          <a:p>
            <a:pPr algn="l" rtl="0"/>
            <a:r>
              <a:rPr lang="en-US" sz="2400" dirty="0" smtClean="0"/>
              <a:t>Depression. </a:t>
            </a:r>
          </a:p>
          <a:p>
            <a:pPr algn="l" rtl="0"/>
            <a:r>
              <a:rPr lang="en-US" sz="2400" dirty="0" smtClean="0"/>
              <a:t>Anxiety Disorder. </a:t>
            </a:r>
          </a:p>
          <a:p>
            <a:pPr algn="l" rtl="0"/>
            <a:r>
              <a:rPr lang="en-US" sz="2400" dirty="0" smtClean="0"/>
              <a:t>Eating disorders- bulimia nervosa (fluoxetine), Anorexia nervosa . </a:t>
            </a:r>
          </a:p>
          <a:p>
            <a:pPr algn="l" rtl="0"/>
            <a:r>
              <a:rPr lang="en-US" sz="2400" dirty="0" smtClean="0"/>
              <a:t>Post traumatic stress disorder.  </a:t>
            </a:r>
          </a:p>
          <a:p>
            <a:pPr algn="l" rtl="0"/>
            <a:r>
              <a:rPr lang="en-US" sz="2400" dirty="0" smtClean="0"/>
              <a:t>Attention Deficit Hyperkinetic Disorder (ADHD). </a:t>
            </a:r>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934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9220" y="63690"/>
            <a:ext cx="8229600" cy="990600"/>
          </a:xfrm>
        </p:spPr>
        <p:txBody>
          <a:bodyPr>
            <a:normAutofit/>
          </a:bodyPr>
          <a:lstStyle/>
          <a:p>
            <a:pPr algn="ctr"/>
            <a:r>
              <a:rPr lang="en-US" b="1" dirty="0">
                <a:solidFill>
                  <a:srgbClr val="27A4BA"/>
                </a:solidFill>
              </a:rPr>
              <a:t>Role of primary care </a:t>
            </a:r>
            <a:endParaRPr lang="ar-SA" b="1" dirty="0">
              <a:solidFill>
                <a:srgbClr val="27A4BA"/>
              </a:solidFill>
            </a:endParaRPr>
          </a:p>
        </p:txBody>
      </p:sp>
      <p:grpSp>
        <p:nvGrpSpPr>
          <p:cNvPr id="5" name="مجموعة 4"/>
          <p:cNvGrpSpPr/>
          <p:nvPr/>
        </p:nvGrpSpPr>
        <p:grpSpPr>
          <a:xfrm>
            <a:off x="1318279" y="1190680"/>
            <a:ext cx="2354483" cy="2442201"/>
            <a:chOff x="4228655" y="2571"/>
            <a:chExt cx="692252" cy="795692"/>
          </a:xfrm>
          <a:solidFill>
            <a:srgbClr val="FFC000"/>
          </a:solidFill>
        </p:grpSpPr>
        <p:sp>
          <p:nvSpPr>
            <p:cNvPr id="6" name="سداسي 5"/>
            <p:cNvSpPr/>
            <p:nvPr/>
          </p:nvSpPr>
          <p:spPr>
            <a:xfrm rot="5400000">
              <a:off x="4176935" y="54291"/>
              <a:ext cx="795692" cy="692252"/>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سداسي 4"/>
            <p:cNvSpPr/>
            <p:nvPr/>
          </p:nvSpPr>
          <p:spPr>
            <a:xfrm>
              <a:off x="4336531" y="126566"/>
              <a:ext cx="476500" cy="5477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r>
                <a:rPr lang="en-US" sz="2400" kern="1200" dirty="0" smtClean="0"/>
                <a:t>Perinatal depression</a:t>
              </a:r>
              <a:endParaRPr lang="ar-SA" sz="2400" kern="1200" dirty="0"/>
            </a:p>
          </p:txBody>
        </p:sp>
      </p:grpSp>
      <p:grpSp>
        <p:nvGrpSpPr>
          <p:cNvPr id="8" name="مجموعة 7"/>
          <p:cNvGrpSpPr/>
          <p:nvPr/>
        </p:nvGrpSpPr>
        <p:grpSpPr>
          <a:xfrm>
            <a:off x="3672762" y="1196752"/>
            <a:ext cx="2483413" cy="2442201"/>
            <a:chOff x="3853406" y="677954"/>
            <a:chExt cx="692252" cy="795692"/>
          </a:xfrm>
          <a:solidFill>
            <a:srgbClr val="CC6600"/>
          </a:solidFill>
        </p:grpSpPr>
        <p:sp>
          <p:nvSpPr>
            <p:cNvPr id="9" name="سداسي 8"/>
            <p:cNvSpPr/>
            <p:nvPr/>
          </p:nvSpPr>
          <p:spPr>
            <a:xfrm rot="5400000">
              <a:off x="3801686" y="729674"/>
              <a:ext cx="795692" cy="692252"/>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سداسي 4"/>
            <p:cNvSpPr/>
            <p:nvPr/>
          </p:nvSpPr>
          <p:spPr>
            <a:xfrm>
              <a:off x="3961282" y="801949"/>
              <a:ext cx="476500" cy="5477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r>
                <a:rPr lang="en-US" sz="2400" kern="1200" smtClean="0"/>
                <a:t>children and adolescents</a:t>
              </a:r>
              <a:endParaRPr lang="ar-SA" sz="2400" kern="1200" smtClean="0"/>
            </a:p>
          </p:txBody>
        </p:sp>
      </p:grpSp>
      <p:grpSp>
        <p:nvGrpSpPr>
          <p:cNvPr id="14" name="مجموعة 13"/>
          <p:cNvGrpSpPr/>
          <p:nvPr/>
        </p:nvGrpSpPr>
        <p:grpSpPr>
          <a:xfrm>
            <a:off x="4914468" y="2984568"/>
            <a:ext cx="2537852" cy="2397192"/>
            <a:chOff x="3765282" y="787190"/>
            <a:chExt cx="804340" cy="924529"/>
          </a:xfrm>
          <a:solidFill>
            <a:srgbClr val="FFC000"/>
          </a:solidFill>
        </p:grpSpPr>
        <p:sp>
          <p:nvSpPr>
            <p:cNvPr id="15" name="سداسي 14"/>
            <p:cNvSpPr/>
            <p:nvPr/>
          </p:nvSpPr>
          <p:spPr>
            <a:xfrm rot="5400000">
              <a:off x="3705187" y="847285"/>
              <a:ext cx="924529" cy="804340"/>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سداسي 4"/>
            <p:cNvSpPr/>
            <p:nvPr/>
          </p:nvSpPr>
          <p:spPr>
            <a:xfrm>
              <a:off x="3890624" y="931263"/>
              <a:ext cx="553654" cy="6363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rtl="1">
                <a:lnSpc>
                  <a:spcPct val="90000"/>
                </a:lnSpc>
                <a:spcBef>
                  <a:spcPct val="0"/>
                </a:spcBef>
                <a:spcAft>
                  <a:spcPct val="35000"/>
                </a:spcAft>
              </a:pPr>
              <a:r>
                <a:rPr lang="en-US" sz="2400" kern="1200" dirty="0" smtClean="0"/>
                <a:t>Depression secondary to medical diseases</a:t>
              </a:r>
              <a:endParaRPr lang="ar-SA" sz="2400" kern="1200" dirty="0" smtClean="0"/>
            </a:p>
          </p:txBody>
        </p:sp>
      </p:grpSp>
      <p:grpSp>
        <p:nvGrpSpPr>
          <p:cNvPr id="17" name="مجموعة 16"/>
          <p:cNvGrpSpPr/>
          <p:nvPr/>
        </p:nvGrpSpPr>
        <p:grpSpPr>
          <a:xfrm>
            <a:off x="2512680" y="2996624"/>
            <a:ext cx="2430018" cy="2541208"/>
            <a:chOff x="6875147" y="1252738"/>
            <a:chExt cx="960019" cy="1103471"/>
          </a:xfrm>
          <a:solidFill>
            <a:srgbClr val="CC9900"/>
          </a:solidFill>
        </p:grpSpPr>
        <p:sp>
          <p:nvSpPr>
            <p:cNvPr id="18" name="سداسي 17"/>
            <p:cNvSpPr/>
            <p:nvPr/>
          </p:nvSpPr>
          <p:spPr>
            <a:xfrm rot="5400000">
              <a:off x="6803421" y="1324464"/>
              <a:ext cx="1103471" cy="960019"/>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سداسي 4"/>
            <p:cNvSpPr/>
            <p:nvPr/>
          </p:nvSpPr>
          <p:spPr>
            <a:xfrm>
              <a:off x="7024750" y="1424697"/>
              <a:ext cx="660813" cy="7595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rtl="1">
                <a:lnSpc>
                  <a:spcPct val="90000"/>
                </a:lnSpc>
                <a:spcBef>
                  <a:spcPct val="0"/>
                </a:spcBef>
                <a:spcAft>
                  <a:spcPct val="35000"/>
                </a:spcAft>
              </a:pPr>
              <a:r>
                <a:rPr lang="en-US" sz="2800" kern="1200" dirty="0" smtClean="0"/>
                <a:t> secondary to substance abuse</a:t>
              </a:r>
              <a:endParaRPr lang="ar-SA" sz="2800" kern="1200" dirty="0"/>
            </a:p>
          </p:txBody>
        </p:sp>
      </p:grpSp>
      <p:grpSp>
        <p:nvGrpSpPr>
          <p:cNvPr id="20" name="مجموعة 19"/>
          <p:cNvGrpSpPr/>
          <p:nvPr/>
        </p:nvGrpSpPr>
        <p:grpSpPr>
          <a:xfrm>
            <a:off x="1350367" y="4700161"/>
            <a:ext cx="2376619" cy="2554085"/>
            <a:chOff x="6291120" y="388641"/>
            <a:chExt cx="1189386" cy="1367111"/>
          </a:xfrm>
          <a:solidFill>
            <a:srgbClr val="FFC000"/>
          </a:solidFill>
        </p:grpSpPr>
        <p:sp>
          <p:nvSpPr>
            <p:cNvPr id="21" name="سداسي 20"/>
            <p:cNvSpPr/>
            <p:nvPr/>
          </p:nvSpPr>
          <p:spPr>
            <a:xfrm rot="5400000">
              <a:off x="6202257" y="477504"/>
              <a:ext cx="1367111" cy="118938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سداسي 4"/>
            <p:cNvSpPr/>
            <p:nvPr/>
          </p:nvSpPr>
          <p:spPr>
            <a:xfrm>
              <a:off x="6476465" y="601683"/>
              <a:ext cx="818694" cy="941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en-US" sz="2800" kern="1200" dirty="0" smtClean="0"/>
                <a:t> </a:t>
              </a:r>
              <a:r>
                <a:rPr lang="en-US" sz="2400" kern="1200" dirty="0" smtClean="0"/>
                <a:t>secondary</a:t>
              </a:r>
              <a:r>
                <a:rPr lang="en-US" sz="2800" kern="1200" dirty="0" smtClean="0"/>
                <a:t> to </a:t>
              </a:r>
              <a:r>
                <a:rPr lang="en-US" sz="2400" kern="1200" dirty="0" smtClean="0"/>
                <a:t>medications</a:t>
              </a:r>
              <a:endParaRPr lang="ar-SA" sz="2800" kern="1200" dirty="0"/>
            </a:p>
          </p:txBody>
        </p:sp>
      </p:grpSp>
      <p:grpSp>
        <p:nvGrpSpPr>
          <p:cNvPr id="23" name="مجموعة 22"/>
          <p:cNvGrpSpPr/>
          <p:nvPr/>
        </p:nvGrpSpPr>
        <p:grpSpPr>
          <a:xfrm>
            <a:off x="3672762" y="4700162"/>
            <a:ext cx="2627429" cy="2348882"/>
            <a:chOff x="7067300" y="248347"/>
            <a:chExt cx="1565091" cy="1798955"/>
          </a:xfrm>
          <a:solidFill>
            <a:srgbClr val="FF9900"/>
          </a:solidFill>
        </p:grpSpPr>
        <p:sp>
          <p:nvSpPr>
            <p:cNvPr id="24" name="سداسي 23"/>
            <p:cNvSpPr/>
            <p:nvPr/>
          </p:nvSpPr>
          <p:spPr>
            <a:xfrm rot="5400000">
              <a:off x="6950368" y="365279"/>
              <a:ext cx="1798955" cy="156509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سداسي 4"/>
            <p:cNvSpPr/>
            <p:nvPr/>
          </p:nvSpPr>
          <p:spPr>
            <a:xfrm>
              <a:off x="7351060" y="586610"/>
              <a:ext cx="1077305" cy="10444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2000" kern="1200" dirty="0" smtClean="0"/>
                <a:t>Depression in the elderly</a:t>
              </a:r>
              <a:endParaRPr lang="ar-SA" sz="2000" kern="1200" dirty="0"/>
            </a:p>
          </p:txBody>
        </p:sp>
      </p:grpSp>
      <p:grpSp>
        <p:nvGrpSpPr>
          <p:cNvPr id="27" name="مجموعة 26"/>
          <p:cNvGrpSpPr/>
          <p:nvPr/>
        </p:nvGrpSpPr>
        <p:grpSpPr>
          <a:xfrm>
            <a:off x="107504" y="2984569"/>
            <a:ext cx="2412623" cy="2427954"/>
            <a:chOff x="3853406" y="677954"/>
            <a:chExt cx="692252" cy="795692"/>
          </a:xfrm>
        </p:grpSpPr>
        <p:sp>
          <p:nvSpPr>
            <p:cNvPr id="28" name="سداسي 27"/>
            <p:cNvSpPr/>
            <p:nvPr/>
          </p:nvSpPr>
          <p:spPr>
            <a:xfrm rot="5400000">
              <a:off x="3801686" y="729674"/>
              <a:ext cx="795692" cy="692252"/>
            </a:xfrm>
            <a:prstGeom prst="hexagon">
              <a:avLst>
                <a:gd name="adj" fmla="val 25000"/>
                <a:gd name="vf" fmla="val 115470"/>
              </a:avLst>
            </a:prstGeom>
            <a:solidFill>
              <a:srgbClr val="FFCC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سداسي 4"/>
            <p:cNvSpPr/>
            <p:nvPr/>
          </p:nvSpPr>
          <p:spPr>
            <a:xfrm>
              <a:off x="3961282" y="801949"/>
              <a:ext cx="476500" cy="5477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r>
                <a:rPr lang="en-US" sz="2400" kern="1200" dirty="0" smtClean="0"/>
                <a:t>Postnatal</a:t>
              </a:r>
            </a:p>
            <a:p>
              <a:pPr lvl="0" algn="ctr" defTabSz="266700" rtl="1">
                <a:lnSpc>
                  <a:spcPct val="90000"/>
                </a:lnSpc>
                <a:spcBef>
                  <a:spcPct val="0"/>
                </a:spcBef>
                <a:spcAft>
                  <a:spcPct val="35000"/>
                </a:spcAft>
              </a:pPr>
              <a:r>
                <a:rPr lang="en-US" sz="2400" dirty="0" smtClean="0"/>
                <a:t>depression</a:t>
              </a:r>
              <a:endParaRPr lang="ar-SA" sz="2400" kern="1200" dirty="0" smtClean="0"/>
            </a:p>
          </p:txBody>
        </p:sp>
      </p:grpSp>
      <p:sp>
        <p:nvSpPr>
          <p:cNvPr id="32" name="عنصر نائب للمحتوى 25"/>
          <p:cNvSpPr>
            <a:spLocks noGrp="1"/>
          </p:cNvSpPr>
          <p:nvPr>
            <p:ph idx="1"/>
          </p:nvPr>
        </p:nvSpPr>
        <p:spPr>
          <a:xfrm>
            <a:off x="219522" y="2636912"/>
            <a:ext cx="7859216" cy="1822021"/>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2400" dirty="0" smtClean="0"/>
              <a:t>Nearly half of the patients visiting primary care have some depressive symptoms, which require further exploration into their psychiatric history.</a:t>
            </a:r>
            <a:endParaRPr lang="ar-SA" sz="2400" dirty="0"/>
          </a:p>
        </p:txBody>
      </p:sp>
      <p:cxnSp>
        <p:nvCxnSpPr>
          <p:cNvPr id="30" name="Straight Connector 29"/>
          <p:cNvCxnSpPr/>
          <p:nvPr/>
        </p:nvCxnSpPr>
        <p:spPr>
          <a:xfrm flipV="1">
            <a:off x="0" y="1015145"/>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31" name="Picture 30"/>
          <p:cNvPicPr>
            <a:picLocks noChangeAspect="1"/>
          </p:cNvPicPr>
          <p:nvPr/>
        </p:nvPicPr>
        <p:blipFill>
          <a:blip r:embed="rId2" cstate="print">
            <a:extLst>
              <a:ext uri="{BEBA8EAE-BF5A-486C-A8C5-ECC9F3942E4B}">
                <a14:imgProps xmlns:a14="http://schemas.microsoft.com/office/drawing/2010/main">
                  <a14:imgLayer r:embed="rId3">
                    <a14:imgEffect>
                      <a14:backgroundRemoval t="6836" b="95117" l="0" r="100000"/>
                    </a14:imgEffect>
                  </a14:imgLayer>
                </a14:imgProps>
              </a:ext>
              <a:ext uri="{28A0092B-C50C-407E-A947-70E740481C1C}">
                <a14:useLocalDpi xmlns:a14="http://schemas.microsoft.com/office/drawing/2010/main" val="0"/>
              </a:ext>
            </a:extLst>
          </a:blip>
          <a:stretch>
            <a:fillRect/>
          </a:stretch>
        </p:blipFill>
        <p:spPr>
          <a:xfrm>
            <a:off x="6705600" y="-167328"/>
            <a:ext cx="1111604" cy="1111604"/>
          </a:xfrm>
          <a:prstGeom prst="rect">
            <a:avLst/>
          </a:prstGeom>
        </p:spPr>
      </p:pic>
    </p:spTree>
    <p:extLst>
      <p:ext uri="{BB962C8B-B14F-4D97-AF65-F5344CB8AC3E}">
        <p14:creationId xmlns:p14="http://schemas.microsoft.com/office/powerpoint/2010/main" val="23068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bg/>
                                          </p:spTgt>
                                        </p:tgtEl>
                                        <p:attrNameLst>
                                          <p:attrName>style.visibility</p:attrName>
                                        </p:attrNameLst>
                                      </p:cBhvr>
                                      <p:to>
                                        <p:strVal val="visible"/>
                                      </p:to>
                                    </p:set>
                                    <p:animEffect transition="in" filter="barn(inVertical)">
                                      <p:cBhvr>
                                        <p:cTn id="7" dur="500"/>
                                        <p:tgtEl>
                                          <p:spTgt spid="3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barn(inVertical)">
                                      <p:cBhvr>
                                        <p:cTn id="1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27A4BA"/>
                </a:solidFill>
              </a:rPr>
              <a:t>When to R</a:t>
            </a:r>
            <a:r>
              <a:rPr lang="en-US" b="1" dirty="0" smtClean="0">
                <a:solidFill>
                  <a:srgbClr val="27A4BA"/>
                </a:solidFill>
              </a:rPr>
              <a:t>efer</a:t>
            </a:r>
            <a:endParaRPr lang="ar-SA" b="1" dirty="0">
              <a:solidFill>
                <a:srgbClr val="27A4BA"/>
              </a:solidFill>
            </a:endParaRPr>
          </a:p>
        </p:txBody>
      </p:sp>
      <p:sp>
        <p:nvSpPr>
          <p:cNvPr id="3" name="عنصر نائب للمحتوى 2"/>
          <p:cNvSpPr>
            <a:spLocks noGrp="1"/>
          </p:cNvSpPr>
          <p:nvPr>
            <p:ph idx="1"/>
          </p:nvPr>
        </p:nvSpPr>
        <p:spPr/>
        <p:txBody>
          <a:bodyPr>
            <a:normAutofit fontScale="70000" lnSpcReduction="20000"/>
          </a:bodyPr>
          <a:lstStyle/>
          <a:p>
            <a:pPr algn="l" rtl="0"/>
            <a:r>
              <a:rPr lang="en-US" dirty="0" smtClean="0"/>
              <a:t> </a:t>
            </a:r>
            <a:r>
              <a:rPr lang="en-US" dirty="0"/>
              <a:t>Uncertainty about diagnosis</a:t>
            </a:r>
          </a:p>
          <a:p>
            <a:pPr algn="l" rtl="0"/>
            <a:r>
              <a:rPr lang="en-US" dirty="0" smtClean="0"/>
              <a:t> </a:t>
            </a:r>
            <a:r>
              <a:rPr lang="en-US" dirty="0"/>
              <a:t>Inpatient care obviously necessary</a:t>
            </a:r>
          </a:p>
          <a:p>
            <a:pPr algn="l" rtl="0"/>
            <a:r>
              <a:rPr lang="en-US" dirty="0" smtClean="0"/>
              <a:t> </a:t>
            </a:r>
            <a:r>
              <a:rPr lang="en-US" dirty="0"/>
              <a:t>Severe depression</a:t>
            </a:r>
          </a:p>
          <a:p>
            <a:pPr algn="l" rtl="0"/>
            <a:r>
              <a:rPr lang="en-US" dirty="0" smtClean="0"/>
              <a:t> </a:t>
            </a:r>
            <a:r>
              <a:rPr lang="en-US" dirty="0"/>
              <a:t>Inability to cope at home</a:t>
            </a:r>
          </a:p>
          <a:p>
            <a:pPr algn="l" rtl="0"/>
            <a:r>
              <a:rPr lang="en-US" dirty="0" smtClean="0"/>
              <a:t> </a:t>
            </a:r>
            <a:r>
              <a:rPr lang="en-US" dirty="0"/>
              <a:t>Psychotically depressed (with delusions or</a:t>
            </a:r>
          </a:p>
          <a:p>
            <a:pPr algn="l" rtl="0"/>
            <a:r>
              <a:rPr lang="en-US" dirty="0"/>
              <a:t>hallucinations)</a:t>
            </a:r>
          </a:p>
          <a:p>
            <a:pPr algn="l" rtl="0"/>
            <a:r>
              <a:rPr lang="en-US" dirty="0" smtClean="0"/>
              <a:t> </a:t>
            </a:r>
            <a:r>
              <a:rPr lang="en-US" dirty="0"/>
              <a:t>Substantial suicide risk</a:t>
            </a:r>
          </a:p>
          <a:p>
            <a:pPr algn="l" rtl="0"/>
            <a:r>
              <a:rPr lang="en-US" dirty="0" smtClean="0"/>
              <a:t>Failure </a:t>
            </a:r>
            <a:r>
              <a:rPr lang="en-US" dirty="0"/>
              <a:t>of response to routine antidepressant</a:t>
            </a:r>
          </a:p>
          <a:p>
            <a:pPr algn="l" rtl="0"/>
            <a:r>
              <a:rPr lang="en-US" dirty="0"/>
              <a:t>therapy</a:t>
            </a:r>
          </a:p>
          <a:p>
            <a:pPr algn="l" rtl="0"/>
            <a:r>
              <a:rPr lang="en-US" dirty="0" smtClean="0"/>
              <a:t> </a:t>
            </a:r>
            <a:r>
              <a:rPr lang="en-US" dirty="0"/>
              <a:t>Associated psychiatric or physical disorders</a:t>
            </a:r>
          </a:p>
          <a:p>
            <a:pPr algn="l" rtl="0"/>
            <a:r>
              <a:rPr lang="en-US" dirty="0" smtClean="0"/>
              <a:t> </a:t>
            </a:r>
            <a:r>
              <a:rPr lang="en-US" dirty="0"/>
              <a:t>Depression in the elderly can be a difficult</a:t>
            </a:r>
          </a:p>
          <a:p>
            <a:pPr algn="l" rtl="0"/>
            <a:r>
              <a:rPr lang="en-US" dirty="0"/>
              <a:t>problem—where diagnosis including dementia </a:t>
            </a:r>
            <a:r>
              <a:rPr lang="en-US" dirty="0" smtClean="0"/>
              <a:t>is doubtful</a:t>
            </a:r>
            <a:endParaRPr lang="en-US" dirty="0"/>
          </a:p>
          <a:p>
            <a:pPr algn="l" rtl="0"/>
            <a:r>
              <a:rPr lang="en-US" dirty="0" smtClean="0"/>
              <a:t> </a:t>
            </a:r>
            <a:r>
              <a:rPr lang="en-US" dirty="0"/>
              <a:t>Children with apparent major depression</a:t>
            </a:r>
            <a:endParaRPr lang="ar-SA"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7088" y="1600200"/>
            <a:ext cx="2636912" cy="2636912"/>
          </a:xfrm>
          <a:prstGeom prst="rect">
            <a:avLst/>
          </a:prstGeom>
        </p:spPr>
      </p:pic>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6836" b="95117" l="0" r="100000"/>
                    </a14:imgEffect>
                  </a14:imgLayer>
                </a14:imgProps>
              </a:ext>
              <a:ext uri="{28A0092B-C50C-407E-A947-70E740481C1C}">
                <a14:useLocalDpi xmlns:a14="http://schemas.microsoft.com/office/drawing/2010/main" val="0"/>
              </a:ext>
            </a:extLst>
          </a:blip>
          <a:stretch>
            <a:fillRect/>
          </a:stretch>
        </p:blipFill>
        <p:spPr>
          <a:xfrm>
            <a:off x="5898189" y="-12246"/>
            <a:ext cx="1217798" cy="1217798"/>
          </a:xfrm>
          <a:prstGeom prst="rect">
            <a:avLst/>
          </a:prstGeom>
        </p:spPr>
      </p:pic>
    </p:spTree>
    <p:extLst>
      <p:ext uri="{BB962C8B-B14F-4D97-AF65-F5344CB8AC3E}">
        <p14:creationId xmlns:p14="http://schemas.microsoft.com/office/powerpoint/2010/main" val="388361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0"/>
            <a:ext cx="5688632" cy="6741368"/>
          </a:xfrm>
        </p:spPr>
      </p:pic>
    </p:spTree>
    <p:extLst>
      <p:ext uri="{BB962C8B-B14F-4D97-AF65-F5344CB8AC3E}">
        <p14:creationId xmlns:p14="http://schemas.microsoft.com/office/powerpoint/2010/main" val="293637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21168"/>
            <a:ext cx="4343400" cy="1015663"/>
          </a:xfrm>
          <a:prstGeom prst="rect">
            <a:avLst/>
          </a:prstGeom>
          <a:noFill/>
        </p:spPr>
        <p:txBody>
          <a:bodyPr wrap="square" rtlCol="0">
            <a:spAutoFit/>
          </a:bodyPr>
          <a:lstStyle/>
          <a:p>
            <a:pPr algn="ctr"/>
            <a:r>
              <a:rPr lang="en-US" sz="6000" b="1" dirty="0">
                <a:solidFill>
                  <a:srgbClr val="27A4BA"/>
                </a:solidFill>
                <a:latin typeface="+mj-lt"/>
                <a:ea typeface="+mj-ea"/>
                <a:cs typeface="+mj-cs"/>
              </a:rPr>
              <a:t>Somatization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0"/>
            <a:ext cx="4267200" cy="6858000"/>
          </a:xfrm>
          <a:prstGeom prst="rect">
            <a:avLst/>
          </a:prstGeom>
        </p:spPr>
      </p:pic>
      <p:sp>
        <p:nvSpPr>
          <p:cNvPr id="5" name="TextBox 4"/>
          <p:cNvSpPr txBox="1"/>
          <p:nvPr/>
        </p:nvSpPr>
        <p:spPr>
          <a:xfrm>
            <a:off x="587991" y="4191000"/>
            <a:ext cx="3200400" cy="584775"/>
          </a:xfrm>
          <a:prstGeom prst="rect">
            <a:avLst/>
          </a:prstGeom>
          <a:noFill/>
        </p:spPr>
        <p:txBody>
          <a:bodyPr wrap="square" rtlCol="0">
            <a:spAutoFit/>
          </a:bodyPr>
          <a:lstStyle/>
          <a:p>
            <a:pPr algn="ctr">
              <a:spcBef>
                <a:spcPct val="20000"/>
              </a:spcBef>
            </a:pPr>
            <a:r>
              <a:rPr lang="en-US" sz="3200" dirty="0" smtClean="0">
                <a:solidFill>
                  <a:schemeClr val="tx1">
                    <a:tint val="75000"/>
                  </a:schemeClr>
                </a:solidFill>
              </a:rPr>
              <a:t>Afnan Al-Shenaifi</a:t>
            </a:r>
            <a:endParaRPr lang="en-US" sz="3200" dirty="0">
              <a:solidFill>
                <a:schemeClr val="tx1">
                  <a:tint val="7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391" y="2666999"/>
            <a:ext cx="990600" cy="990600"/>
          </a:xfrm>
          <a:prstGeom prst="rect">
            <a:avLst/>
          </a:prstGeom>
        </p:spPr>
      </p:pic>
    </p:spTree>
    <p:extLst>
      <p:ext uri="{BB962C8B-B14F-4D97-AF65-F5344CB8AC3E}">
        <p14:creationId xmlns:p14="http://schemas.microsoft.com/office/powerpoint/2010/main" val="198938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2046" y="1590829"/>
            <a:ext cx="8891954" cy="4525963"/>
          </a:xfrm>
        </p:spPr>
        <p:txBody>
          <a:bodyPr/>
          <a:lstStyle/>
          <a:p>
            <a:r>
              <a:rPr lang="en-US" b="1" dirty="0"/>
              <a:t>What is the most common </a:t>
            </a:r>
            <a:r>
              <a:rPr lang="en-US" b="1" dirty="0" smtClean="0"/>
              <a:t>psychatric </a:t>
            </a:r>
            <a:r>
              <a:rPr lang="en-US" b="1" dirty="0"/>
              <a:t>disorder?</a:t>
            </a:r>
          </a:p>
          <a:p>
            <a:pPr marL="514350" indent="-514350" algn="l" rtl="0">
              <a:buClr>
                <a:srgbClr val="27A4BA"/>
              </a:buClr>
              <a:buFont typeface="+mj-lt"/>
              <a:buAutoNum type="arabicParenR"/>
            </a:pPr>
            <a:r>
              <a:rPr lang="en-US" sz="2800" dirty="0"/>
              <a:t>Phobia </a:t>
            </a:r>
          </a:p>
          <a:p>
            <a:pPr marL="514350" indent="-514350" algn="l" rtl="0">
              <a:buClr>
                <a:srgbClr val="27A4BA"/>
              </a:buClr>
              <a:buFont typeface="+mj-lt"/>
              <a:buAutoNum type="arabicParenR"/>
            </a:pPr>
            <a:r>
              <a:rPr lang="en-US" sz="2800" dirty="0"/>
              <a:t>Obsession</a:t>
            </a:r>
          </a:p>
          <a:p>
            <a:pPr marL="514350" indent="-514350" algn="l" rtl="0">
              <a:buClr>
                <a:srgbClr val="27A4BA"/>
              </a:buClr>
              <a:buFont typeface="+mj-lt"/>
              <a:buAutoNum type="arabicParenR"/>
            </a:pPr>
            <a:r>
              <a:rPr lang="en-US" sz="2800" dirty="0"/>
              <a:t>Anxiety </a:t>
            </a:r>
          </a:p>
          <a:p>
            <a:pPr marL="514350" indent="-514350" algn="l" rtl="0">
              <a:buClr>
                <a:srgbClr val="27A4BA"/>
              </a:buClr>
              <a:buFont typeface="+mj-lt"/>
              <a:buAutoNum type="arabicParenR"/>
            </a:pPr>
            <a:r>
              <a:rPr lang="en-US" sz="2800" dirty="0"/>
              <a:t>Depression </a:t>
            </a:r>
          </a:p>
          <a:p>
            <a:endParaRPr lang="ar-S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31609"/>
            <a:ext cx="990600" cy="990600"/>
          </a:xfrm>
          <a:prstGeom prst="rect">
            <a:avLst/>
          </a:prstGeom>
        </p:spPr>
      </p:pic>
      <p:cxnSp>
        <p:nvCxnSpPr>
          <p:cNvPr id="6" name="Straight Connector 5"/>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
        <p:nvSpPr>
          <p:cNvPr id="7" name="Title 1"/>
          <p:cNvSpPr>
            <a:spLocks noGrp="1"/>
          </p:cNvSpPr>
          <p:nvPr>
            <p:ph type="title"/>
          </p:nvPr>
        </p:nvSpPr>
        <p:spPr>
          <a:xfrm>
            <a:off x="457200" y="274638"/>
            <a:ext cx="8229600" cy="1143000"/>
          </a:xfrm>
        </p:spPr>
        <p:txBody>
          <a:bodyPr/>
          <a:lstStyle/>
          <a:p>
            <a:r>
              <a:rPr lang="en-US" sz="5400" b="1" dirty="0" smtClean="0">
                <a:solidFill>
                  <a:srgbClr val="27A4BA"/>
                </a:solidFill>
              </a:rPr>
              <a:t>Q4</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911" y="5293702"/>
            <a:ext cx="2781231" cy="1552575"/>
          </a:xfrm>
          <a:prstGeom prst="rect">
            <a:avLst/>
          </a:prstGeom>
        </p:spPr>
      </p:pic>
    </p:spTree>
    <p:extLst>
      <p:ext uri="{BB962C8B-B14F-4D97-AF65-F5344CB8AC3E}">
        <p14:creationId xmlns:p14="http://schemas.microsoft.com/office/powerpoint/2010/main" val="37316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7A4BA"/>
                </a:solidFill>
              </a:rPr>
              <a:t>Somatization</a:t>
            </a:r>
          </a:p>
        </p:txBody>
      </p:sp>
      <p:sp>
        <p:nvSpPr>
          <p:cNvPr id="3" name="Content Placeholder 2"/>
          <p:cNvSpPr>
            <a:spLocks noGrp="1"/>
          </p:cNvSpPr>
          <p:nvPr>
            <p:ph idx="1"/>
          </p:nvPr>
        </p:nvSpPr>
        <p:spPr>
          <a:xfrm>
            <a:off x="228600" y="1828800"/>
            <a:ext cx="8229600" cy="3124200"/>
          </a:xfrm>
        </p:spPr>
        <p:txBody>
          <a:bodyPr>
            <a:normAutofit/>
          </a:bodyPr>
          <a:lstStyle/>
          <a:p>
            <a:r>
              <a:rPr lang="en-US" sz="2400" dirty="0" smtClean="0"/>
              <a:t>A </a:t>
            </a:r>
            <a:r>
              <a:rPr lang="en-US" sz="2400" dirty="0"/>
              <a:t>n</a:t>
            </a:r>
            <a:r>
              <a:rPr lang="en-US" sz="2400" dirty="0" smtClean="0"/>
              <a:t>onspecific </a:t>
            </a:r>
            <a:r>
              <a:rPr lang="en-US" sz="2400" dirty="0"/>
              <a:t>physical symptoms that cannot be fully explained by a known medical condition after appropriate investigation</a:t>
            </a:r>
            <a:r>
              <a:rPr lang="en-US" sz="2400" dirty="0" smtClean="0"/>
              <a:t>.</a:t>
            </a:r>
          </a:p>
          <a:p>
            <a:r>
              <a:rPr lang="en-US" sz="2400" dirty="0" smtClean="0"/>
              <a:t>In </a:t>
            </a:r>
            <a:r>
              <a:rPr lang="en-US" sz="2400" dirty="0"/>
              <a:t>addition, the symptoms may be caused or exacerbated by anxiety, </a:t>
            </a:r>
            <a:r>
              <a:rPr lang="en-US" sz="2400" dirty="0" smtClean="0"/>
              <a:t>depression.</a:t>
            </a:r>
          </a:p>
          <a:p>
            <a:r>
              <a:rPr lang="en-US" sz="2400" dirty="0"/>
              <a:t>I</a:t>
            </a:r>
            <a:r>
              <a:rPr lang="en-US" sz="2400" dirty="0" smtClean="0"/>
              <a:t>t </a:t>
            </a:r>
            <a:r>
              <a:rPr lang="en-US" sz="2400" dirty="0"/>
              <a:t>is common for somatization, depression, and anxiety to all occur </a:t>
            </a:r>
            <a:r>
              <a:rPr lang="en-US" sz="2400" dirty="0" smtClean="0"/>
              <a:t>together.</a:t>
            </a:r>
            <a:endParaRPr lang="en-US" sz="2400"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610723"/>
            <a:ext cx="2133600" cy="2133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610723"/>
            <a:ext cx="1981200" cy="1981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159" y="4184169"/>
            <a:ext cx="2539682" cy="253968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1841" y="99219"/>
            <a:ext cx="990600" cy="990600"/>
          </a:xfrm>
          <a:prstGeom prst="rect">
            <a:avLst/>
          </a:prstGeom>
        </p:spPr>
      </p:pic>
    </p:spTree>
    <p:extLst>
      <p:ext uri="{BB962C8B-B14F-4D97-AF65-F5344CB8AC3E}">
        <p14:creationId xmlns:p14="http://schemas.microsoft.com/office/powerpoint/2010/main" val="170175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27A4BA"/>
                </a:solidFill>
              </a:rPr>
              <a:t>Prevalence </a:t>
            </a:r>
            <a:r>
              <a:rPr lang="en-US" b="1" dirty="0" smtClean="0">
                <a:solidFill>
                  <a:srgbClr val="27A4BA"/>
                </a:solidFill>
              </a:rPr>
              <a:t/>
            </a:r>
            <a:br>
              <a:rPr lang="en-US" b="1" dirty="0" smtClean="0">
                <a:solidFill>
                  <a:srgbClr val="27A4BA"/>
                </a:solidFill>
              </a:rPr>
            </a:br>
            <a:r>
              <a:rPr lang="en-US" b="1" dirty="0" smtClean="0">
                <a:solidFill>
                  <a:srgbClr val="27A4BA"/>
                </a:solidFill>
              </a:rPr>
              <a:t>in Saudi Arabia</a:t>
            </a:r>
            <a:endParaRPr lang="en-US" dirty="0">
              <a:solidFill>
                <a:srgbClr val="27A4BA"/>
              </a:solidFill>
            </a:endParaRPr>
          </a:p>
        </p:txBody>
      </p:sp>
      <p:cxnSp>
        <p:nvCxnSpPr>
          <p:cNvPr id="9" name="Curved Connector 8"/>
          <p:cNvCxnSpPr/>
          <p:nvPr/>
        </p:nvCxnSpPr>
        <p:spPr>
          <a:xfrm flipV="1">
            <a:off x="4953000" y="2057400"/>
            <a:ext cx="2209800" cy="609600"/>
          </a:xfrm>
          <a:prstGeom prst="curvedConnector3">
            <a:avLst>
              <a:gd name="adj1" fmla="val 50000"/>
            </a:avLst>
          </a:prstGeom>
          <a:ln w="196850">
            <a:solidFill>
              <a:srgbClr val="27A4BA"/>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7124086" y="1609993"/>
            <a:ext cx="1981200" cy="830997"/>
          </a:xfrm>
          <a:prstGeom prst="rect">
            <a:avLst/>
          </a:prstGeom>
          <a:noFill/>
        </p:spPr>
        <p:txBody>
          <a:bodyPr wrap="square" rtlCol="0">
            <a:spAutoFit/>
          </a:bodyPr>
          <a:lstStyle/>
          <a:p>
            <a:pPr algn="ctr"/>
            <a:r>
              <a:rPr lang="en-US" sz="2400" dirty="0" smtClean="0"/>
              <a:t>Saudi </a:t>
            </a:r>
            <a:r>
              <a:rPr lang="en-US" sz="2400" dirty="0"/>
              <a:t>Arabia </a:t>
            </a:r>
            <a:r>
              <a:rPr lang="en-US" sz="2400" b="1" dirty="0"/>
              <a:t>2002</a:t>
            </a:r>
            <a:endParaRPr lang="en-US" sz="2400" dirty="0"/>
          </a:p>
        </p:txBody>
      </p:sp>
      <p:sp>
        <p:nvSpPr>
          <p:cNvPr id="18" name="TextBox 17"/>
          <p:cNvSpPr txBox="1"/>
          <p:nvPr/>
        </p:nvSpPr>
        <p:spPr>
          <a:xfrm>
            <a:off x="6648143" y="2651999"/>
            <a:ext cx="990600" cy="461665"/>
          </a:xfrm>
          <a:prstGeom prst="rect">
            <a:avLst/>
          </a:prstGeom>
          <a:noFill/>
        </p:spPr>
        <p:txBody>
          <a:bodyPr wrap="square" rtlCol="0">
            <a:spAutoFit/>
          </a:bodyPr>
          <a:lstStyle/>
          <a:p>
            <a:pPr algn="ctr"/>
            <a:r>
              <a:rPr lang="en-US" sz="2400" b="1" dirty="0"/>
              <a:t>431</a:t>
            </a:r>
            <a:endParaRPr lang="en-US"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4192" y="2504673"/>
            <a:ext cx="2140907" cy="938431"/>
          </a:xfrm>
          <a:prstGeom prst="rect">
            <a:avLst/>
          </a:prstGeom>
        </p:spPr>
      </p:pic>
      <p:sp>
        <p:nvSpPr>
          <p:cNvPr id="23" name="TextBox 22"/>
          <p:cNvSpPr txBox="1"/>
          <p:nvPr/>
        </p:nvSpPr>
        <p:spPr>
          <a:xfrm>
            <a:off x="6679442" y="3560330"/>
            <a:ext cx="2133600" cy="769441"/>
          </a:xfrm>
          <a:prstGeom prst="rect">
            <a:avLst/>
          </a:prstGeom>
          <a:noFill/>
        </p:spPr>
        <p:txBody>
          <a:bodyPr wrap="square" rtlCol="0">
            <a:spAutoFit/>
          </a:bodyPr>
          <a:lstStyle/>
          <a:p>
            <a:pPr algn="ctr"/>
            <a:r>
              <a:rPr lang="en-US" sz="4400" b="1" dirty="0">
                <a:solidFill>
                  <a:srgbClr val="FF0000"/>
                </a:solidFill>
                <a:effectLst>
                  <a:glow rad="228600">
                    <a:schemeClr val="accent2">
                      <a:satMod val="175000"/>
                      <a:alpha val="40000"/>
                    </a:schemeClr>
                  </a:glow>
                </a:effectLst>
              </a:rPr>
              <a:t>19.3 %</a:t>
            </a:r>
          </a:p>
        </p:txBody>
      </p:sp>
      <p:cxnSp>
        <p:nvCxnSpPr>
          <p:cNvPr id="25" name="Curved Connector 24"/>
          <p:cNvCxnSpPr>
            <a:stCxn id="5" idx="2"/>
          </p:cNvCxnSpPr>
          <p:nvPr/>
        </p:nvCxnSpPr>
        <p:spPr>
          <a:xfrm rot="5400000">
            <a:off x="4190857" y="5181457"/>
            <a:ext cx="762286" cy="1"/>
          </a:xfrm>
          <a:prstGeom prst="curvedConnector3">
            <a:avLst/>
          </a:prstGeom>
          <a:ln w="196850">
            <a:solidFill>
              <a:srgbClr val="27A4BA"/>
            </a:solidFill>
            <a:tailEnd type="triangle"/>
          </a:ln>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2654444" y="4934348"/>
            <a:ext cx="1524000" cy="830997"/>
          </a:xfrm>
          <a:prstGeom prst="rect">
            <a:avLst/>
          </a:prstGeom>
          <a:noFill/>
        </p:spPr>
        <p:txBody>
          <a:bodyPr wrap="square" rtlCol="0">
            <a:spAutoFit/>
          </a:bodyPr>
          <a:lstStyle/>
          <a:p>
            <a:pPr algn="ctr"/>
            <a:r>
              <a:rPr lang="en-US" sz="2400" dirty="0" err="1"/>
              <a:t>Asir</a:t>
            </a:r>
            <a:r>
              <a:rPr lang="en-US" sz="2400" dirty="0"/>
              <a:t> </a:t>
            </a:r>
          </a:p>
          <a:p>
            <a:pPr algn="ctr"/>
            <a:r>
              <a:rPr lang="en-US" sz="2400" b="1" dirty="0"/>
              <a:t>2008</a:t>
            </a:r>
          </a:p>
        </p:txBody>
      </p:sp>
      <p:sp>
        <p:nvSpPr>
          <p:cNvPr id="27" name="TextBox 26"/>
          <p:cNvSpPr txBox="1"/>
          <p:nvPr/>
        </p:nvSpPr>
        <p:spPr>
          <a:xfrm>
            <a:off x="5290717" y="5066941"/>
            <a:ext cx="873676" cy="461665"/>
          </a:xfrm>
          <a:prstGeom prst="rect">
            <a:avLst/>
          </a:prstGeom>
          <a:noFill/>
        </p:spPr>
        <p:txBody>
          <a:bodyPr wrap="square" rtlCol="0">
            <a:spAutoFit/>
          </a:bodyPr>
          <a:lstStyle/>
          <a:p>
            <a:pPr algn="ctr"/>
            <a:r>
              <a:rPr lang="en-US" sz="2400" b="1" dirty="0"/>
              <a:t>227</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836" y="4892801"/>
            <a:ext cx="2140907" cy="938431"/>
          </a:xfrm>
          <a:prstGeom prst="rect">
            <a:avLst/>
          </a:prstGeom>
        </p:spPr>
      </p:pic>
      <p:sp>
        <p:nvSpPr>
          <p:cNvPr id="29" name="TextBox 28"/>
          <p:cNvSpPr txBox="1"/>
          <p:nvPr/>
        </p:nvSpPr>
        <p:spPr>
          <a:xfrm>
            <a:off x="3701932" y="5923720"/>
            <a:ext cx="1893539" cy="769441"/>
          </a:xfrm>
          <a:prstGeom prst="rect">
            <a:avLst/>
          </a:prstGeom>
          <a:noFill/>
        </p:spPr>
        <p:txBody>
          <a:bodyPr wrap="square" rtlCol="0">
            <a:spAutoFit/>
          </a:bodyPr>
          <a:lstStyle/>
          <a:p>
            <a:pPr algn="ctr"/>
            <a:r>
              <a:rPr lang="en-US" sz="4400" b="1" dirty="0" smtClean="0">
                <a:solidFill>
                  <a:srgbClr val="FF0000"/>
                </a:solidFill>
                <a:effectLst>
                  <a:glow rad="228600">
                    <a:schemeClr val="accent2">
                      <a:satMod val="175000"/>
                      <a:alpha val="40000"/>
                    </a:schemeClr>
                  </a:glow>
                </a:effectLst>
              </a:rPr>
              <a:t>16 %</a:t>
            </a:r>
            <a:endParaRPr lang="en-US" sz="4400" b="1" dirty="0">
              <a:solidFill>
                <a:srgbClr val="FF0000"/>
              </a:solidFill>
              <a:effectLst>
                <a:glow rad="228600">
                  <a:schemeClr val="accent2">
                    <a:satMod val="175000"/>
                    <a:alpha val="40000"/>
                  </a:schemeClr>
                </a:glow>
              </a:effectLst>
            </a:endParaRPr>
          </a:p>
        </p:txBody>
      </p:sp>
      <p:cxnSp>
        <p:nvCxnSpPr>
          <p:cNvPr id="34" name="Curved Connector 33"/>
          <p:cNvCxnSpPr/>
          <p:nvPr/>
        </p:nvCxnSpPr>
        <p:spPr>
          <a:xfrm rot="10800000">
            <a:off x="1600201" y="2150785"/>
            <a:ext cx="2400913" cy="609900"/>
          </a:xfrm>
          <a:prstGeom prst="curvedConnector3">
            <a:avLst/>
          </a:prstGeom>
          <a:ln w="196850">
            <a:solidFill>
              <a:srgbClr val="27A4BA"/>
            </a:solidFill>
            <a:tailEnd type="triangle"/>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444" y="2514600"/>
            <a:ext cx="2311111" cy="2285714"/>
          </a:xfrm>
          <a:prstGeom prst="rect">
            <a:avLst/>
          </a:prstGeom>
        </p:spPr>
      </p:pic>
      <p:sp>
        <p:nvSpPr>
          <p:cNvPr id="36" name="TextBox 35"/>
          <p:cNvSpPr txBox="1"/>
          <p:nvPr/>
        </p:nvSpPr>
        <p:spPr>
          <a:xfrm>
            <a:off x="130199" y="1868269"/>
            <a:ext cx="1505257" cy="830997"/>
          </a:xfrm>
          <a:prstGeom prst="rect">
            <a:avLst/>
          </a:prstGeom>
          <a:noFill/>
        </p:spPr>
        <p:txBody>
          <a:bodyPr wrap="square" rtlCol="0">
            <a:spAutoFit/>
          </a:bodyPr>
          <a:lstStyle/>
          <a:p>
            <a:pPr algn="ctr"/>
            <a:r>
              <a:rPr lang="en-US" sz="2400" dirty="0" err="1"/>
              <a:t>Abha</a:t>
            </a:r>
            <a:r>
              <a:rPr lang="en-US" sz="2400" dirty="0"/>
              <a:t> </a:t>
            </a:r>
          </a:p>
          <a:p>
            <a:pPr algn="ctr"/>
            <a:r>
              <a:rPr lang="en-US" sz="2400" b="1" dirty="0"/>
              <a:t>2014</a:t>
            </a:r>
          </a:p>
        </p:txBody>
      </p:sp>
      <p:sp>
        <p:nvSpPr>
          <p:cNvPr id="37" name="TextBox 36"/>
          <p:cNvSpPr txBox="1"/>
          <p:nvPr/>
        </p:nvSpPr>
        <p:spPr>
          <a:xfrm>
            <a:off x="1325407" y="2923050"/>
            <a:ext cx="914400" cy="461665"/>
          </a:xfrm>
          <a:prstGeom prst="rect">
            <a:avLst/>
          </a:prstGeom>
          <a:noFill/>
        </p:spPr>
        <p:txBody>
          <a:bodyPr wrap="square" rtlCol="0">
            <a:spAutoFit/>
          </a:bodyPr>
          <a:lstStyle/>
          <a:p>
            <a:pPr algn="ctr"/>
            <a:r>
              <a:rPr lang="en-US" sz="2400" b="1" dirty="0"/>
              <a:t>400</a:t>
            </a: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099" y="2740694"/>
            <a:ext cx="2140907" cy="938431"/>
          </a:xfrm>
          <a:prstGeom prst="rect">
            <a:avLst/>
          </a:prstGeom>
        </p:spPr>
      </p:pic>
      <p:sp>
        <p:nvSpPr>
          <p:cNvPr id="39" name="TextBox 38"/>
          <p:cNvSpPr txBox="1"/>
          <p:nvPr/>
        </p:nvSpPr>
        <p:spPr>
          <a:xfrm>
            <a:off x="349728" y="3840732"/>
            <a:ext cx="2114829" cy="769441"/>
          </a:xfrm>
          <a:prstGeom prst="rect">
            <a:avLst/>
          </a:prstGeom>
          <a:noFill/>
        </p:spPr>
        <p:txBody>
          <a:bodyPr wrap="square" rtlCol="0">
            <a:spAutoFit/>
          </a:bodyPr>
          <a:lstStyle/>
          <a:p>
            <a:pPr algn="ctr"/>
            <a:r>
              <a:rPr lang="en-US" sz="4400" b="1" dirty="0" smtClean="0">
                <a:solidFill>
                  <a:srgbClr val="FF0000"/>
                </a:solidFill>
                <a:effectLst>
                  <a:glow rad="228600">
                    <a:schemeClr val="accent2">
                      <a:satMod val="175000"/>
                      <a:alpha val="40000"/>
                    </a:schemeClr>
                  </a:glow>
                </a:effectLst>
              </a:rPr>
              <a:t>60.8 %</a:t>
            </a:r>
            <a:endParaRPr lang="en-US" sz="4400" b="1" dirty="0">
              <a:solidFill>
                <a:srgbClr val="FF0000"/>
              </a:solidFill>
              <a:effectLst>
                <a:glow rad="228600">
                  <a:schemeClr val="accent2">
                    <a:satMod val="175000"/>
                    <a:alpha val="40000"/>
                  </a:schemeClr>
                </a:glow>
              </a:effectLst>
            </a:endParaRP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42" y="4625691"/>
            <a:ext cx="990600" cy="990600"/>
          </a:xfrm>
          <a:prstGeom prst="rect">
            <a:avLst/>
          </a:prstGeom>
        </p:spPr>
      </p:pic>
    </p:spTree>
    <p:extLst>
      <p:ext uri="{BB962C8B-B14F-4D97-AF65-F5344CB8AC3E}">
        <p14:creationId xmlns:p14="http://schemas.microsoft.com/office/powerpoint/2010/main" val="380981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par>
                          <p:cTn id="70" fill="hold">
                            <p:stCondLst>
                              <p:cond delay="2500"/>
                            </p:stCondLst>
                            <p:childTnLst>
                              <p:par>
                                <p:cTn id="71" presetID="10" presetClass="entr" presetSubtype="0"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6" grpId="0"/>
      <p:bldP spid="27" grpId="0"/>
      <p:bldP spid="29" grpId="0"/>
      <p:bldP spid="36" grpId="0"/>
      <p:bldP spid="37" grpId="0"/>
      <p:bldP spid="3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27A4BA"/>
                </a:solidFill>
              </a:rPr>
              <a:t>Aetiology</a:t>
            </a:r>
            <a:endParaRPr lang="en-US" dirty="0">
              <a:solidFill>
                <a:srgbClr val="27A4BA"/>
              </a:solidFill>
            </a:endParaRPr>
          </a:p>
        </p:txBody>
      </p:sp>
      <p:sp>
        <p:nvSpPr>
          <p:cNvPr id="3" name="Content Placeholder 2"/>
          <p:cNvSpPr>
            <a:spLocks noGrp="1"/>
          </p:cNvSpPr>
          <p:nvPr>
            <p:ph idx="1"/>
          </p:nvPr>
        </p:nvSpPr>
        <p:spPr>
          <a:xfrm>
            <a:off x="0" y="1600200"/>
            <a:ext cx="9144000" cy="4525963"/>
          </a:xfrm>
        </p:spPr>
        <p:txBody>
          <a:bodyPr>
            <a:noAutofit/>
          </a:bodyPr>
          <a:lstStyle/>
          <a:p>
            <a:r>
              <a:rPr lang="en-US" sz="2400" dirty="0"/>
              <a:t>The etiology of somatic symptom disorder is </a:t>
            </a:r>
            <a:r>
              <a:rPr lang="en-US" sz="2400" dirty="0" smtClean="0">
                <a:solidFill>
                  <a:srgbClr val="FF0000"/>
                </a:solidFill>
              </a:rPr>
              <a:t>not well understood.</a:t>
            </a:r>
          </a:p>
          <a:p>
            <a:r>
              <a:rPr lang="en-US" sz="2400" dirty="0"/>
              <a:t>However, studies have determined that </a:t>
            </a:r>
            <a:r>
              <a:rPr lang="en-US" sz="2400" dirty="0">
                <a:solidFill>
                  <a:srgbClr val="FF0000"/>
                </a:solidFill>
              </a:rPr>
              <a:t>risk factors </a:t>
            </a:r>
            <a:r>
              <a:rPr lang="en-US" sz="2400" dirty="0"/>
              <a:t>for chronic and severe somatic symptoms include childhood neglect, sexual </a:t>
            </a:r>
            <a:r>
              <a:rPr lang="en-US" sz="2400" dirty="0" smtClean="0"/>
              <a:t>abuse, </a:t>
            </a:r>
            <a:r>
              <a:rPr lang="en-US" sz="2400" dirty="0"/>
              <a:t>and a history of alcohol and substance abuse. </a:t>
            </a:r>
            <a:endParaRPr lang="en-US" sz="2400" dirty="0" smtClean="0"/>
          </a:p>
          <a:p>
            <a:r>
              <a:rPr lang="en-US" sz="2400" dirty="0" smtClean="0"/>
              <a:t>Recent</a:t>
            </a:r>
            <a:r>
              <a:rPr lang="en-US" sz="2400" dirty="0" smtClean="0">
                <a:solidFill>
                  <a:srgbClr val="FF0000"/>
                </a:solidFill>
              </a:rPr>
              <a:t> stressful life events.</a:t>
            </a:r>
          </a:p>
          <a:p>
            <a:r>
              <a:rPr lang="en-US" sz="2400" dirty="0"/>
              <a:t>Patients may also present with physical symptoms when </a:t>
            </a:r>
            <a:r>
              <a:rPr lang="en-US" sz="2400" dirty="0">
                <a:solidFill>
                  <a:srgbClr val="FF0000"/>
                </a:solidFill>
              </a:rPr>
              <a:t>psychiatric symptoms </a:t>
            </a:r>
            <a:r>
              <a:rPr lang="en-US" sz="2400" dirty="0"/>
              <a:t>are </a:t>
            </a:r>
            <a:r>
              <a:rPr lang="en-US" sz="2400" dirty="0" smtClean="0"/>
              <a:t>stigmatized.</a:t>
            </a:r>
          </a:p>
          <a:p>
            <a:r>
              <a:rPr lang="en-US" sz="2400" dirty="0" smtClean="0"/>
              <a:t>A genetic data indicate that, in at least some families, the transmission of somatization disorder has </a:t>
            </a:r>
            <a:r>
              <a:rPr lang="en-US" sz="2400" dirty="0" smtClean="0">
                <a:solidFill>
                  <a:srgbClr val="FF0000"/>
                </a:solidFill>
              </a:rPr>
              <a:t>genetic components</a:t>
            </a:r>
            <a:r>
              <a:rPr lang="en-US" sz="2400" dirty="0" smtClean="0"/>
              <a:t>.</a:t>
            </a:r>
            <a:endParaRPr lang="en-US" sz="1200"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22238"/>
            <a:ext cx="990600" cy="990600"/>
          </a:xfrm>
          <a:prstGeom prst="rect">
            <a:avLst/>
          </a:prstGeom>
        </p:spPr>
      </p:pic>
    </p:spTree>
    <p:extLst>
      <p:ext uri="{BB962C8B-B14F-4D97-AF65-F5344CB8AC3E}">
        <p14:creationId xmlns:p14="http://schemas.microsoft.com/office/powerpoint/2010/main" val="288782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25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250"/>
                            </p:stCondLst>
                            <p:childTnLst>
                              <p:par>
                                <p:cTn id="21" presetID="10" presetClass="entr" presetSubtype="0"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7A4BA"/>
                </a:solidFill>
              </a:rPr>
              <a:t>Clinical Features</a:t>
            </a:r>
            <a:endParaRPr lang="en-US" dirty="0">
              <a:solidFill>
                <a:srgbClr val="27A4BA"/>
              </a:solidFill>
            </a:endParaRPr>
          </a:p>
        </p:txBody>
      </p:sp>
      <p:sp>
        <p:nvSpPr>
          <p:cNvPr id="3" name="Content Placeholder 2"/>
          <p:cNvSpPr>
            <a:spLocks noGrp="1"/>
          </p:cNvSpPr>
          <p:nvPr>
            <p:ph idx="1"/>
          </p:nvPr>
        </p:nvSpPr>
        <p:spPr>
          <a:xfrm>
            <a:off x="609600" y="1478408"/>
            <a:ext cx="8229600" cy="914399"/>
          </a:xfrm>
        </p:spPr>
        <p:txBody>
          <a:bodyPr>
            <a:normAutofit/>
          </a:bodyPr>
          <a:lstStyle/>
          <a:p>
            <a:r>
              <a:rPr lang="en-US" sz="1600" dirty="0"/>
              <a:t>The essential feature of somatization is a chronic history of </a:t>
            </a:r>
            <a:r>
              <a:rPr lang="en-US" sz="1600" dirty="0">
                <a:solidFill>
                  <a:srgbClr val="FF0000"/>
                </a:solidFill>
              </a:rPr>
              <a:t>unexplained physical symptoms</a:t>
            </a:r>
            <a:r>
              <a:rPr lang="en-US" sz="1600" dirty="0"/>
              <a:t>, which the patient attributes to a </a:t>
            </a:r>
            <a:r>
              <a:rPr lang="en-US" sz="1600" dirty="0" err="1"/>
              <a:t>nonpsychiatric</a:t>
            </a:r>
            <a:r>
              <a:rPr lang="en-US" sz="1600" dirty="0"/>
              <a:t> disease.</a:t>
            </a:r>
          </a:p>
          <a:p>
            <a:r>
              <a:rPr lang="en-US" sz="1600" dirty="0" err="1"/>
              <a:t>Somatizing</a:t>
            </a:r>
            <a:r>
              <a:rPr lang="en-US" sz="1600" dirty="0"/>
              <a:t> patients present with a wide array of symptoms:</a:t>
            </a:r>
          </a:p>
          <a:p>
            <a:pPr marL="0" indent="0">
              <a:buNone/>
            </a:pPr>
            <a:endParaRPr lang="en-US" sz="1600"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98900"/>
            <a:ext cx="990600" cy="990600"/>
          </a:xfrm>
          <a:prstGeom prst="rect">
            <a:avLst/>
          </a:prstGeom>
        </p:spPr>
      </p:pic>
      <p:sp>
        <p:nvSpPr>
          <p:cNvPr id="6" name="TextBox 5"/>
          <p:cNvSpPr txBox="1"/>
          <p:nvPr/>
        </p:nvSpPr>
        <p:spPr>
          <a:xfrm>
            <a:off x="1874426" y="2601548"/>
            <a:ext cx="6629400" cy="646331"/>
          </a:xfrm>
          <a:prstGeom prst="rect">
            <a:avLst/>
          </a:prstGeom>
          <a:noFill/>
        </p:spPr>
        <p:txBody>
          <a:bodyPr wrap="square" rtlCol="0">
            <a:spAutoFit/>
          </a:bodyPr>
          <a:lstStyle/>
          <a:p>
            <a:r>
              <a:rPr lang="en-US" b="1" dirty="0">
                <a:solidFill>
                  <a:srgbClr val="16606C"/>
                </a:solidFill>
              </a:rPr>
              <a:t>Pain symptoms</a:t>
            </a:r>
            <a:r>
              <a:rPr lang="en-US" dirty="0"/>
              <a:t>, including headache, back pain, dysuria, joint pain, diffuse pain, and extremity </a:t>
            </a:r>
            <a:r>
              <a:rPr lang="en-US" dirty="0" smtClean="0"/>
              <a:t>pain.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898" y="2385887"/>
            <a:ext cx="786821" cy="786821"/>
          </a:xfrm>
          <a:prstGeom prst="rect">
            <a:avLst/>
          </a:prstGeom>
        </p:spPr>
      </p:pic>
      <p:sp>
        <p:nvSpPr>
          <p:cNvPr id="8" name="TextBox 7"/>
          <p:cNvSpPr txBox="1"/>
          <p:nvPr/>
        </p:nvSpPr>
        <p:spPr>
          <a:xfrm>
            <a:off x="1837107" y="3594904"/>
            <a:ext cx="6666719" cy="646331"/>
          </a:xfrm>
          <a:prstGeom prst="rect">
            <a:avLst/>
          </a:prstGeom>
          <a:noFill/>
        </p:spPr>
        <p:txBody>
          <a:bodyPr wrap="square" rtlCol="0">
            <a:spAutoFit/>
          </a:bodyPr>
          <a:lstStyle/>
          <a:p>
            <a:r>
              <a:rPr lang="en-US" b="1" dirty="0">
                <a:solidFill>
                  <a:srgbClr val="16606C"/>
                </a:solidFill>
              </a:rPr>
              <a:t>Gastrointestinal symptoms</a:t>
            </a:r>
            <a:r>
              <a:rPr lang="en-US" dirty="0"/>
              <a:t>, including nausea, vomiting, abdominal pain, bloating, gas, and </a:t>
            </a:r>
            <a:r>
              <a:rPr lang="en-US" dirty="0" smtClean="0"/>
              <a:t>diarrhea.</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286" y="3294965"/>
            <a:ext cx="793433" cy="786821"/>
          </a:xfrm>
          <a:prstGeom prst="rect">
            <a:avLst/>
          </a:prstGeom>
        </p:spPr>
      </p:pic>
      <p:sp>
        <p:nvSpPr>
          <p:cNvPr id="10" name="TextBox 9"/>
          <p:cNvSpPr txBox="1"/>
          <p:nvPr/>
        </p:nvSpPr>
        <p:spPr>
          <a:xfrm>
            <a:off x="1874426" y="4590631"/>
            <a:ext cx="6629400" cy="646331"/>
          </a:xfrm>
          <a:prstGeom prst="rect">
            <a:avLst/>
          </a:prstGeom>
          <a:noFill/>
        </p:spPr>
        <p:txBody>
          <a:bodyPr wrap="square" rtlCol="0">
            <a:spAutoFit/>
          </a:bodyPr>
          <a:lstStyle/>
          <a:p>
            <a:r>
              <a:rPr lang="en-US" b="1" dirty="0">
                <a:solidFill>
                  <a:srgbClr val="16606C"/>
                </a:solidFill>
              </a:rPr>
              <a:t>Cardiopulmonary symptoms</a:t>
            </a:r>
            <a:r>
              <a:rPr lang="en-US" dirty="0"/>
              <a:t>, including chest pain, dizziness, shortness of breath, and </a:t>
            </a:r>
            <a:r>
              <a:rPr lang="en-US" dirty="0" smtClean="0"/>
              <a:t>palpitations.</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286" y="4338362"/>
            <a:ext cx="786821" cy="797445"/>
          </a:xfrm>
          <a:prstGeom prst="rect">
            <a:avLst/>
          </a:prstGeom>
        </p:spPr>
      </p:pic>
      <p:sp>
        <p:nvSpPr>
          <p:cNvPr id="12" name="TextBox 11"/>
          <p:cNvSpPr txBox="1"/>
          <p:nvPr/>
        </p:nvSpPr>
        <p:spPr>
          <a:xfrm>
            <a:off x="1861530" y="5597657"/>
            <a:ext cx="6642296" cy="1200329"/>
          </a:xfrm>
          <a:prstGeom prst="rect">
            <a:avLst/>
          </a:prstGeom>
          <a:noFill/>
        </p:spPr>
        <p:txBody>
          <a:bodyPr wrap="square" rtlCol="0">
            <a:spAutoFit/>
          </a:bodyPr>
          <a:lstStyle/>
          <a:p>
            <a:r>
              <a:rPr lang="en-US" b="1" dirty="0" err="1">
                <a:solidFill>
                  <a:srgbClr val="16606C"/>
                </a:solidFill>
              </a:rPr>
              <a:t>Pseudoneurologic</a:t>
            </a:r>
            <a:r>
              <a:rPr lang="en-US" b="1" dirty="0">
                <a:solidFill>
                  <a:srgbClr val="16606C"/>
                </a:solidFill>
              </a:rPr>
              <a:t> symptoms</a:t>
            </a:r>
            <a:r>
              <a:rPr lang="en-US" dirty="0"/>
              <a:t>, including fainting, </a:t>
            </a:r>
            <a:r>
              <a:rPr lang="en-US" dirty="0" err="1"/>
              <a:t>pseudoseizures</a:t>
            </a:r>
            <a:r>
              <a:rPr lang="en-US" dirty="0"/>
              <a:t>, amnesia, muscle weakness, dysphagia, double or blurred vision, difficulty walking, difficulty urinating, deafness, and hoarseness or </a:t>
            </a:r>
            <a:r>
              <a:rPr lang="en-US" dirty="0" err="1" smtClean="0"/>
              <a:t>aphonia</a:t>
            </a:r>
            <a:endParaRPr lang="en-US"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436" y="5373348"/>
            <a:ext cx="806283" cy="821908"/>
          </a:xfrm>
          <a:prstGeom prst="rect">
            <a:avLst/>
          </a:prstGeom>
        </p:spPr>
      </p:pic>
    </p:spTree>
    <p:extLst>
      <p:ext uri="{BB962C8B-B14F-4D97-AF65-F5344CB8AC3E}">
        <p14:creationId xmlns:p14="http://schemas.microsoft.com/office/powerpoint/2010/main" val="245869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8" grpId="0"/>
      <p:bldP spid="10"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7A4BA"/>
                </a:solidFill>
              </a:rPr>
              <a:t>Diagnosis</a:t>
            </a:r>
          </a:p>
        </p:txBody>
      </p:sp>
      <p:sp>
        <p:nvSpPr>
          <p:cNvPr id="3" name="Content Placeholder 2"/>
          <p:cNvSpPr>
            <a:spLocks noGrp="1"/>
          </p:cNvSpPr>
          <p:nvPr>
            <p:ph idx="1"/>
          </p:nvPr>
        </p:nvSpPr>
        <p:spPr>
          <a:xfrm>
            <a:off x="176212" y="1436688"/>
            <a:ext cx="8967788" cy="5421312"/>
          </a:xfrm>
        </p:spPr>
        <p:txBody>
          <a:bodyPr>
            <a:noAutofit/>
          </a:bodyPr>
          <a:lstStyle/>
          <a:p>
            <a:pPr marL="0" indent="0" algn="ctr">
              <a:buNone/>
            </a:pPr>
            <a:r>
              <a:rPr lang="en-US" sz="2000" b="1" dirty="0" smtClean="0">
                <a:solidFill>
                  <a:srgbClr val="27A4BA"/>
                </a:solidFill>
              </a:rPr>
              <a:t>      Somatic </a:t>
            </a:r>
            <a:r>
              <a:rPr lang="en-US" sz="2000" b="1" dirty="0">
                <a:solidFill>
                  <a:srgbClr val="27A4BA"/>
                </a:solidFill>
              </a:rPr>
              <a:t>Symptom Disorder 	</a:t>
            </a:r>
          </a:p>
          <a:p>
            <a:pPr marL="0" indent="0">
              <a:buNone/>
            </a:pPr>
            <a:r>
              <a:rPr lang="en-US" sz="2000" dirty="0" smtClean="0"/>
              <a:t>According </a:t>
            </a:r>
            <a:r>
              <a:rPr lang="en-US" sz="2000" dirty="0"/>
              <a:t>to Diagnostic and Statistical Manual of Mental Disorders, </a:t>
            </a:r>
            <a:r>
              <a:rPr lang="en-US" sz="2000" dirty="0" smtClean="0"/>
              <a:t>Fifth </a:t>
            </a:r>
            <a:r>
              <a:rPr lang="en-US" sz="2000" dirty="0"/>
              <a:t>Edition (</a:t>
            </a:r>
            <a:r>
              <a:rPr lang="en-US" sz="2000" dirty="0" smtClean="0">
                <a:solidFill>
                  <a:srgbClr val="FF0000"/>
                </a:solidFill>
              </a:rPr>
              <a:t>DSM-5</a:t>
            </a:r>
            <a:r>
              <a:rPr lang="en-US" sz="2000" dirty="0" smtClean="0"/>
              <a:t>):</a:t>
            </a:r>
          </a:p>
          <a:p>
            <a:pPr marL="0" indent="0">
              <a:buNone/>
            </a:pPr>
            <a:r>
              <a:rPr lang="en-US" sz="2000" b="1" dirty="0"/>
              <a:t>Diagnostic criteria: </a:t>
            </a:r>
            <a:r>
              <a:rPr lang="en-US" sz="2000" dirty="0"/>
              <a:t>	</a:t>
            </a:r>
          </a:p>
          <a:p>
            <a:pPr marL="457200" indent="-457200">
              <a:buAutoNum type="alphaUcPeriod"/>
            </a:pPr>
            <a:r>
              <a:rPr lang="en-US" sz="2000" b="1" dirty="0" smtClean="0">
                <a:solidFill>
                  <a:srgbClr val="16606C"/>
                </a:solidFill>
              </a:rPr>
              <a:t>One </a:t>
            </a:r>
            <a:r>
              <a:rPr lang="en-US" sz="2000" b="1" dirty="0">
                <a:solidFill>
                  <a:srgbClr val="16606C"/>
                </a:solidFill>
              </a:rPr>
              <a:t>or more somatic symptoms that are distressing or result in significant disruption of daily </a:t>
            </a:r>
            <a:r>
              <a:rPr lang="en-US" sz="2000" b="1" dirty="0" smtClean="0">
                <a:solidFill>
                  <a:srgbClr val="16606C"/>
                </a:solidFill>
              </a:rPr>
              <a:t>life.</a:t>
            </a:r>
          </a:p>
          <a:p>
            <a:pPr marL="457200" indent="-457200">
              <a:buAutoNum type="alphaUcPeriod"/>
            </a:pPr>
            <a:r>
              <a:rPr lang="en-US" sz="2000" b="1" dirty="0" smtClean="0">
                <a:solidFill>
                  <a:srgbClr val="16606C"/>
                </a:solidFill>
              </a:rPr>
              <a:t>Excessive </a:t>
            </a:r>
            <a:r>
              <a:rPr lang="en-US" sz="2000" b="1" dirty="0">
                <a:solidFill>
                  <a:srgbClr val="16606C"/>
                </a:solidFill>
              </a:rPr>
              <a:t>thoughts, feelings, or behaviors related to the somatic symptoms or associated health concerns as manifested by at least one of the following</a:t>
            </a:r>
            <a:r>
              <a:rPr lang="en-US" sz="2000" b="1" dirty="0" smtClean="0">
                <a:solidFill>
                  <a:srgbClr val="16606C"/>
                </a:solidFill>
              </a:rPr>
              <a:t>:</a:t>
            </a:r>
            <a:endParaRPr lang="en-US" sz="2000" dirty="0"/>
          </a:p>
          <a:p>
            <a:pPr marL="457200" indent="-457200">
              <a:buFont typeface="+mj-lt"/>
              <a:buAutoNum type="arabicPeriod"/>
            </a:pPr>
            <a:r>
              <a:rPr lang="en-US" sz="2000" dirty="0" smtClean="0"/>
              <a:t>Disproportionate </a:t>
            </a:r>
            <a:r>
              <a:rPr lang="en-US" sz="2000" dirty="0"/>
              <a:t>and persistent thoughts about the seriousness of one’s symptoms. 	</a:t>
            </a:r>
          </a:p>
          <a:p>
            <a:pPr marL="457200" indent="-457200">
              <a:buFont typeface="+mj-lt"/>
              <a:buAutoNum type="arabicPeriod"/>
            </a:pPr>
            <a:r>
              <a:rPr lang="en-US" sz="2000" dirty="0" smtClean="0"/>
              <a:t>Persistently </a:t>
            </a:r>
            <a:r>
              <a:rPr lang="en-US" sz="2000" dirty="0"/>
              <a:t>high level of anxiety about health or symptoms. 	</a:t>
            </a:r>
          </a:p>
          <a:p>
            <a:pPr marL="457200" indent="-457200">
              <a:buFont typeface="+mj-lt"/>
              <a:buAutoNum type="arabicPeriod"/>
            </a:pPr>
            <a:r>
              <a:rPr lang="en-US" sz="2000" dirty="0" smtClean="0"/>
              <a:t>Excessive </a:t>
            </a:r>
            <a:r>
              <a:rPr lang="en-US" sz="2000" dirty="0"/>
              <a:t>time and energy devoted to these symptoms or health concerns</a:t>
            </a:r>
            <a:r>
              <a:rPr lang="en-US" sz="2000" dirty="0" smtClean="0"/>
              <a:t>.</a:t>
            </a:r>
          </a:p>
          <a:p>
            <a:pPr marL="0" indent="0">
              <a:buNone/>
            </a:pPr>
            <a:r>
              <a:rPr lang="en-US" sz="2000" b="1" dirty="0">
                <a:solidFill>
                  <a:srgbClr val="16606C"/>
                </a:solidFill>
              </a:rPr>
              <a:t>C.    Although any one somatic symptom may not be continuously present, the state of being symptomatic is persistent (typically more than 6 months). </a:t>
            </a:r>
            <a:r>
              <a:rPr lang="en-US" sz="2000" dirty="0"/>
              <a:t>	</a:t>
            </a:r>
          </a:p>
          <a:p>
            <a:pPr marL="0" indent="0">
              <a:buNone/>
            </a:pPr>
            <a:r>
              <a:rPr lang="en-US" sz="2000" dirty="0" smtClean="0"/>
              <a:t> </a:t>
            </a:r>
            <a:r>
              <a:rPr lang="en-US" sz="2000"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62768"/>
            <a:ext cx="990600" cy="990600"/>
          </a:xfrm>
          <a:prstGeom prst="rect">
            <a:avLst/>
          </a:prstGeom>
        </p:spPr>
      </p:pic>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003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7A4BA"/>
                </a:solidFill>
              </a:rPr>
              <a:t>Diagnosis</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solidFill>
                  <a:srgbClr val="16606C"/>
                </a:solidFill>
              </a:rPr>
              <a:t>Specify if: 	</a:t>
            </a:r>
          </a:p>
          <a:p>
            <a:r>
              <a:rPr lang="en-US" sz="2000" dirty="0"/>
              <a:t>With </a:t>
            </a:r>
            <a:r>
              <a:rPr lang="en-US" sz="2000" b="1" dirty="0"/>
              <a:t>predominant pain </a:t>
            </a:r>
            <a:r>
              <a:rPr lang="en-US" sz="2000" dirty="0"/>
              <a:t>(previously pain disorder): This </a:t>
            </a:r>
            <a:r>
              <a:rPr lang="en-US" sz="2000" dirty="0" err="1"/>
              <a:t>specifier</a:t>
            </a:r>
            <a:r>
              <a:rPr lang="en-US" sz="2000" dirty="0"/>
              <a:t> is for individuals whose somatic symptoms predominantly involve pain. 	</a:t>
            </a:r>
          </a:p>
          <a:p>
            <a:pPr marL="0" indent="0">
              <a:buNone/>
            </a:pPr>
            <a:r>
              <a:rPr lang="en-US" sz="2000" b="1" dirty="0">
                <a:solidFill>
                  <a:srgbClr val="16606C"/>
                </a:solidFill>
              </a:rPr>
              <a:t>Specify if: 	</a:t>
            </a:r>
          </a:p>
          <a:p>
            <a:r>
              <a:rPr lang="en-US" sz="2000" b="1" dirty="0"/>
              <a:t>Persistent: </a:t>
            </a:r>
            <a:r>
              <a:rPr lang="en-US" sz="2000" dirty="0"/>
              <a:t>A persistent course is characterized by severe symptoms, marked impairment, and long duration (more than 6 months). 	</a:t>
            </a:r>
          </a:p>
          <a:p>
            <a:r>
              <a:rPr lang="en-US" sz="2000" i="1" dirty="0"/>
              <a:t>Specify </a:t>
            </a:r>
            <a:r>
              <a:rPr lang="en-US" sz="2000" dirty="0"/>
              <a:t>current severity: 	</a:t>
            </a:r>
          </a:p>
          <a:p>
            <a:r>
              <a:rPr lang="en-US" sz="2000" b="1" dirty="0"/>
              <a:t>Mild: </a:t>
            </a:r>
            <a:r>
              <a:rPr lang="en-US" sz="2000" dirty="0"/>
              <a:t>Only one of the symptoms specified in Criterion B is fulfilled. 	</a:t>
            </a:r>
          </a:p>
          <a:p>
            <a:r>
              <a:rPr lang="en-US" sz="2000" b="1" dirty="0"/>
              <a:t>Moderate: </a:t>
            </a:r>
            <a:r>
              <a:rPr lang="en-US" sz="2000" dirty="0"/>
              <a:t>Two or more of the symptoms specified in Criterion B are fulfilled. 	</a:t>
            </a:r>
          </a:p>
          <a:p>
            <a:r>
              <a:rPr lang="en-US" sz="2000" b="1" dirty="0"/>
              <a:t>Severe: </a:t>
            </a:r>
            <a:r>
              <a:rPr lang="en-US" sz="2000" dirty="0"/>
              <a:t>Two or more of the symptoms specified in Criterion B are fulfilled, plus there are multiple somatic complaints (or one very severe somatic symptom).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62768"/>
            <a:ext cx="990600" cy="990600"/>
          </a:xfrm>
          <a:prstGeom prst="rect">
            <a:avLst/>
          </a:prstGeom>
        </p:spPr>
      </p:pic>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123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7A4BA"/>
                </a:solidFill>
              </a:rPr>
              <a:t>Diagnosis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62768"/>
            <a:ext cx="990600" cy="990600"/>
          </a:xfrm>
          <a:prstGeom prst="rect">
            <a:avLst/>
          </a:prstGeom>
        </p:spPr>
      </p:pic>
      <p:cxnSp>
        <p:nvCxnSpPr>
          <p:cNvPr id="5" name="Straight Connector 4"/>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559927"/>
            <a:ext cx="4256485" cy="5298073"/>
          </a:xfrm>
        </p:spPr>
      </p:pic>
    </p:spTree>
    <p:extLst>
      <p:ext uri="{BB962C8B-B14F-4D97-AF65-F5344CB8AC3E}">
        <p14:creationId xmlns:p14="http://schemas.microsoft.com/office/powerpoint/2010/main" val="352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A4BA"/>
                </a:solidFill>
              </a:rPr>
              <a:t>Management</a:t>
            </a:r>
            <a:endParaRPr lang="en-US" dirty="0">
              <a:solidFill>
                <a:srgbClr val="27A4BA"/>
              </a:solidFill>
            </a:endParaRPr>
          </a:p>
        </p:txBody>
      </p:sp>
      <p:sp>
        <p:nvSpPr>
          <p:cNvPr id="3" name="Content Placeholder 2"/>
          <p:cNvSpPr>
            <a:spLocks noGrp="1"/>
          </p:cNvSpPr>
          <p:nvPr>
            <p:ph idx="1"/>
          </p:nvPr>
        </p:nvSpPr>
        <p:spPr>
          <a:xfrm>
            <a:off x="0" y="1544342"/>
            <a:ext cx="9144000" cy="5257800"/>
          </a:xfrm>
        </p:spPr>
        <p:txBody>
          <a:bodyPr>
            <a:noAutofit/>
          </a:bodyPr>
          <a:lstStyle/>
          <a:p>
            <a:pPr marL="0" indent="0">
              <a:buNone/>
            </a:pPr>
            <a:r>
              <a:rPr lang="en-US" sz="1600" dirty="0"/>
              <a:t>The </a:t>
            </a:r>
            <a:r>
              <a:rPr lang="en-US" sz="1600" b="1" dirty="0">
                <a:solidFill>
                  <a:srgbClr val="FF0000"/>
                </a:solidFill>
              </a:rPr>
              <a:t>CARE MD </a:t>
            </a:r>
            <a:r>
              <a:rPr lang="en-US" sz="1600" dirty="0"/>
              <a:t>treatment approach was developed to help primary care clinicians work more effectively with patients who have somatic symptom disorder</a:t>
            </a:r>
          </a:p>
          <a:p>
            <a:r>
              <a:rPr lang="en-US" sz="2400" b="1" dirty="0">
                <a:solidFill>
                  <a:srgbClr val="FF0000"/>
                </a:solidFill>
              </a:rPr>
              <a:t>C</a:t>
            </a:r>
            <a:r>
              <a:rPr lang="en-US" sz="1600" b="1" dirty="0">
                <a:solidFill>
                  <a:srgbClr val="16606C"/>
                </a:solidFill>
              </a:rPr>
              <a:t>onsultation</a:t>
            </a:r>
            <a:r>
              <a:rPr lang="en-US" sz="1600" dirty="0"/>
              <a:t> (psychiatry or cognitive behavior </a:t>
            </a:r>
            <a:r>
              <a:rPr lang="en-US" sz="1600" dirty="0" smtClean="0"/>
              <a:t>therapy)</a:t>
            </a:r>
          </a:p>
          <a:p>
            <a:pPr marL="0" indent="0">
              <a:buNone/>
            </a:pPr>
            <a:r>
              <a:rPr lang="en-US" sz="1600" dirty="0" smtClean="0"/>
              <a:t>Consult </a:t>
            </a:r>
            <a:r>
              <a:rPr lang="en-US" sz="1600" dirty="0"/>
              <a:t>and collaborate with mental health </a:t>
            </a:r>
            <a:r>
              <a:rPr lang="en-US" sz="1600" dirty="0" smtClean="0"/>
              <a:t>professionals. </a:t>
            </a:r>
            <a:endParaRPr lang="en-US" sz="1600" dirty="0"/>
          </a:p>
          <a:p>
            <a:r>
              <a:rPr lang="en-US" sz="2400" b="1" dirty="0" smtClean="0">
                <a:solidFill>
                  <a:srgbClr val="FF0000"/>
                </a:solidFill>
              </a:rPr>
              <a:t>A</a:t>
            </a:r>
            <a:r>
              <a:rPr lang="en-US" sz="1600" b="1" dirty="0" smtClean="0">
                <a:solidFill>
                  <a:srgbClr val="16606C"/>
                </a:solidFill>
              </a:rPr>
              <a:t>ssessment</a:t>
            </a:r>
            <a:endParaRPr lang="en-US" sz="1600" dirty="0" smtClean="0">
              <a:solidFill>
                <a:srgbClr val="16606C"/>
              </a:solidFill>
            </a:endParaRPr>
          </a:p>
          <a:p>
            <a:pPr marL="0" indent="0">
              <a:buNone/>
            </a:pPr>
            <a:r>
              <a:rPr lang="en-US" sz="1600" dirty="0" smtClean="0"/>
              <a:t>Evaluate </a:t>
            </a:r>
            <a:r>
              <a:rPr lang="en-US" sz="1600" dirty="0"/>
              <a:t>for other medical and psychiatric diseases.</a:t>
            </a:r>
          </a:p>
          <a:p>
            <a:r>
              <a:rPr lang="en-US" sz="2400" b="1" dirty="0">
                <a:solidFill>
                  <a:srgbClr val="FF0000"/>
                </a:solidFill>
              </a:rPr>
              <a:t>R</a:t>
            </a:r>
            <a:r>
              <a:rPr lang="en-US" sz="1600" b="1" dirty="0">
                <a:solidFill>
                  <a:srgbClr val="16606C"/>
                </a:solidFill>
              </a:rPr>
              <a:t>egular </a:t>
            </a:r>
            <a:r>
              <a:rPr lang="en-US" sz="1600" b="1" dirty="0" smtClean="0">
                <a:solidFill>
                  <a:srgbClr val="16606C"/>
                </a:solidFill>
              </a:rPr>
              <a:t>visits</a:t>
            </a:r>
          </a:p>
          <a:p>
            <a:pPr marL="0" indent="0">
              <a:buNone/>
            </a:pPr>
            <a:r>
              <a:rPr lang="en-US" sz="1600" dirty="0" smtClean="0"/>
              <a:t>Schedule </a:t>
            </a:r>
            <a:r>
              <a:rPr lang="en-US" sz="1600" dirty="0"/>
              <a:t>short-interval follow-up to stop overuse of medical care (e.g., </a:t>
            </a:r>
            <a:r>
              <a:rPr lang="en-US" sz="1600"/>
              <a:t>inappropriate </a:t>
            </a:r>
            <a:r>
              <a:rPr lang="en-US" sz="1600" smtClean="0"/>
              <a:t>emergency department </a:t>
            </a:r>
            <a:r>
              <a:rPr lang="en-US" sz="1600" dirty="0"/>
              <a:t>visits, excessive calls) and avoid the need for symptoms to get an </a:t>
            </a:r>
            <a:r>
              <a:rPr lang="en-US" sz="1600" dirty="0" smtClean="0"/>
              <a:t>appointment.</a:t>
            </a:r>
            <a:endParaRPr lang="en-US" sz="1600" dirty="0"/>
          </a:p>
          <a:p>
            <a:r>
              <a:rPr lang="en-US" sz="2400" b="1" dirty="0" smtClean="0">
                <a:solidFill>
                  <a:srgbClr val="FF0000"/>
                </a:solidFill>
              </a:rPr>
              <a:t>E</a:t>
            </a:r>
            <a:r>
              <a:rPr lang="en-US" sz="1600" b="1" dirty="0" smtClean="0">
                <a:solidFill>
                  <a:srgbClr val="16606C"/>
                </a:solidFill>
              </a:rPr>
              <a:t>mpathy</a:t>
            </a:r>
            <a:endParaRPr lang="en-US" sz="1600" dirty="0" smtClean="0">
              <a:solidFill>
                <a:srgbClr val="16606C"/>
              </a:solidFill>
            </a:endParaRPr>
          </a:p>
          <a:p>
            <a:pPr marL="0" indent="0">
              <a:buNone/>
            </a:pPr>
            <a:r>
              <a:rPr lang="en-US" sz="1600" dirty="0" smtClean="0"/>
              <a:t>Spend </a:t>
            </a:r>
            <a:r>
              <a:rPr lang="en-US" sz="1600" dirty="0"/>
              <a:t>most of the time listening to the patient and acknowledge that what he or she is feeling is </a:t>
            </a:r>
            <a:r>
              <a:rPr lang="en-US" sz="1600" dirty="0" smtClean="0"/>
              <a:t>real.</a:t>
            </a:r>
            <a:endParaRPr lang="en-US" sz="1600" dirty="0"/>
          </a:p>
          <a:p>
            <a:r>
              <a:rPr lang="en-US" sz="2000" b="1" dirty="0">
                <a:solidFill>
                  <a:srgbClr val="FF0000"/>
                </a:solidFill>
              </a:rPr>
              <a:t>M</a:t>
            </a:r>
            <a:r>
              <a:rPr lang="en-US" sz="1600" b="1" dirty="0">
                <a:solidFill>
                  <a:srgbClr val="16606C"/>
                </a:solidFill>
              </a:rPr>
              <a:t>edical-psychiatric </a:t>
            </a:r>
            <a:r>
              <a:rPr lang="en-US" sz="1600" b="1" dirty="0" smtClean="0">
                <a:solidFill>
                  <a:srgbClr val="16606C"/>
                </a:solidFill>
              </a:rPr>
              <a:t>interface</a:t>
            </a:r>
          </a:p>
          <a:p>
            <a:pPr marL="0" indent="0">
              <a:buNone/>
            </a:pPr>
            <a:r>
              <a:rPr lang="en-US" sz="1600" dirty="0" smtClean="0"/>
              <a:t>Emphasize </a:t>
            </a:r>
            <a:r>
              <a:rPr lang="en-US" sz="1600" dirty="0"/>
              <a:t>the mind-body connection; avoid comments such as “there is nothing medically wrong with you”.</a:t>
            </a:r>
          </a:p>
          <a:p>
            <a:r>
              <a:rPr lang="en-US" sz="2400" b="1" dirty="0">
                <a:solidFill>
                  <a:srgbClr val="FF0000"/>
                </a:solidFill>
              </a:rPr>
              <a:t>D</a:t>
            </a:r>
            <a:r>
              <a:rPr lang="en-US" sz="1600" b="1" dirty="0">
                <a:solidFill>
                  <a:srgbClr val="16606C"/>
                </a:solidFill>
              </a:rPr>
              <a:t>o no </a:t>
            </a:r>
            <a:r>
              <a:rPr lang="en-US" sz="1600" b="1" dirty="0" smtClean="0">
                <a:solidFill>
                  <a:srgbClr val="16606C"/>
                </a:solidFill>
              </a:rPr>
              <a:t>harm</a:t>
            </a:r>
          </a:p>
          <a:p>
            <a:pPr marL="0" indent="0">
              <a:buNone/>
            </a:pPr>
            <a:r>
              <a:rPr lang="en-US" sz="1600" dirty="0" smtClean="0"/>
              <a:t>Limit </a:t>
            </a:r>
            <a:r>
              <a:rPr lang="en-US" sz="1600" dirty="0"/>
              <a:t>diagnostic testing and referrals to subspecialists; reassure the patient that serious medical diseases have been ruled </a:t>
            </a:r>
            <a:r>
              <a:rPr lang="en-US" sz="1600" dirty="0" smtClean="0"/>
              <a:t>out.</a:t>
            </a:r>
            <a:endParaRPr lang="en-US" sz="1600"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87231"/>
            <a:ext cx="990600" cy="990600"/>
          </a:xfrm>
          <a:prstGeom prst="rect">
            <a:avLst/>
          </a:prstGeom>
        </p:spPr>
      </p:pic>
    </p:spTree>
    <p:extLst>
      <p:ext uri="{BB962C8B-B14F-4D97-AF65-F5344CB8AC3E}">
        <p14:creationId xmlns:p14="http://schemas.microsoft.com/office/powerpoint/2010/main" val="106845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1000"/>
                                        <p:tgtEl>
                                          <p:spTgt spid="3">
                                            <p:txEl>
                                              <p:pRg st="11" end="11"/>
                                            </p:txEl>
                                          </p:spTgt>
                                        </p:tgtEl>
                                      </p:cBhvr>
                                    </p:animEffect>
                                    <p:anim calcmode="lin" valueType="num">
                                      <p:cBhvr>
                                        <p:cTn id="6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1000"/>
                                        <p:tgtEl>
                                          <p:spTgt spid="3">
                                            <p:txEl>
                                              <p:pRg st="12" end="12"/>
                                            </p:txEl>
                                          </p:spTgt>
                                        </p:tgtEl>
                                      </p:cBhvr>
                                    </p:animEffect>
                                    <p:anim calcmode="lin" valueType="num">
                                      <p:cBhvr>
                                        <p:cTn id="7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A4BA"/>
                </a:solidFill>
              </a:rPr>
              <a:t>Management</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solidFill>
                  <a:srgbClr val="16606C"/>
                </a:solidFill>
              </a:rPr>
              <a:t>Psychotropic </a:t>
            </a:r>
            <a:r>
              <a:rPr lang="en-US" sz="2400" b="1" dirty="0" smtClean="0">
                <a:solidFill>
                  <a:srgbClr val="16606C"/>
                </a:solidFill>
              </a:rPr>
              <a:t>Medication</a:t>
            </a:r>
            <a:endParaRPr lang="en-US" sz="2400" dirty="0" smtClean="0">
              <a:solidFill>
                <a:srgbClr val="16606C"/>
              </a:solidFill>
            </a:endParaRPr>
          </a:p>
          <a:p>
            <a:r>
              <a:rPr lang="en-US" sz="2400" dirty="0"/>
              <a:t>U</a:t>
            </a:r>
            <a:r>
              <a:rPr lang="en-US" sz="2400" dirty="0" smtClean="0"/>
              <a:t>se </a:t>
            </a:r>
            <a:r>
              <a:rPr lang="en-US" sz="2400" dirty="0"/>
              <a:t>of antidepressant </a:t>
            </a:r>
            <a:r>
              <a:rPr lang="en-US" sz="2400" dirty="0" smtClean="0"/>
              <a:t>medication.</a:t>
            </a:r>
          </a:p>
          <a:p>
            <a:r>
              <a:rPr lang="en-US" sz="2400" dirty="0"/>
              <a:t>They may play a useful role even if the patient is not </a:t>
            </a:r>
            <a:r>
              <a:rPr lang="en-US" sz="2400" dirty="0" smtClean="0"/>
              <a:t>depressed.</a:t>
            </a:r>
            <a:endParaRPr lang="en-US" sz="2400"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87231"/>
            <a:ext cx="990600" cy="990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038600"/>
            <a:ext cx="1815104" cy="1609725"/>
          </a:xfrm>
          <a:prstGeom prst="rect">
            <a:avLst/>
          </a:prstGeom>
        </p:spPr>
      </p:pic>
    </p:spTree>
    <p:extLst>
      <p:ext uri="{BB962C8B-B14F-4D97-AF65-F5344CB8AC3E}">
        <p14:creationId xmlns:p14="http://schemas.microsoft.com/office/powerpoint/2010/main" val="323179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A4BA"/>
                </a:solidFill>
              </a:rPr>
              <a:t>Referral </a:t>
            </a:r>
            <a:endParaRPr lang="en-US" b="1" dirty="0">
              <a:solidFill>
                <a:srgbClr val="27A4BA"/>
              </a:solidFill>
            </a:endParaRPr>
          </a:p>
        </p:txBody>
      </p:sp>
      <p:sp>
        <p:nvSpPr>
          <p:cNvPr id="3" name="Content Placeholder 2"/>
          <p:cNvSpPr>
            <a:spLocks noGrp="1"/>
          </p:cNvSpPr>
          <p:nvPr>
            <p:ph idx="1"/>
          </p:nvPr>
        </p:nvSpPr>
        <p:spPr>
          <a:xfrm>
            <a:off x="304800" y="1733265"/>
            <a:ext cx="8229600" cy="4525963"/>
          </a:xfrm>
        </p:spPr>
        <p:txBody>
          <a:bodyPr>
            <a:normAutofit/>
          </a:bodyPr>
          <a:lstStyle/>
          <a:p>
            <a:r>
              <a:rPr lang="en-US" sz="2000" dirty="0" smtClean="0"/>
              <a:t>The </a:t>
            </a:r>
            <a:r>
              <a:rPr lang="en-US" sz="2000" dirty="0"/>
              <a:t>patient has a </a:t>
            </a:r>
            <a:r>
              <a:rPr lang="en-US" sz="2000" dirty="0">
                <a:solidFill>
                  <a:srgbClr val="FF0000"/>
                </a:solidFill>
              </a:rPr>
              <a:t>psychiatric disorder</a:t>
            </a:r>
            <a:r>
              <a:rPr lang="en-US" sz="2000" dirty="0"/>
              <a:t>, on psychotropic medications, or has a past history of such. </a:t>
            </a:r>
            <a:endParaRPr lang="en-US" sz="2000" dirty="0" smtClean="0"/>
          </a:p>
          <a:p>
            <a:r>
              <a:rPr lang="en-US" sz="2000" dirty="0" smtClean="0"/>
              <a:t>The patient with disturbing, demanding behavior.</a:t>
            </a:r>
          </a:p>
          <a:p>
            <a:r>
              <a:rPr lang="en-US" sz="2000" dirty="0" smtClean="0"/>
              <a:t>Risk of </a:t>
            </a:r>
            <a:r>
              <a:rPr lang="en-US" sz="2000" dirty="0" smtClean="0">
                <a:solidFill>
                  <a:srgbClr val="FF0000"/>
                </a:solidFill>
              </a:rPr>
              <a:t>suicide</a:t>
            </a:r>
            <a:r>
              <a:rPr lang="en-US" sz="2000" dirty="0" smtClean="0"/>
              <a:t>. </a:t>
            </a:r>
          </a:p>
          <a:p>
            <a:r>
              <a:rPr lang="en-US" sz="2000" dirty="0" smtClean="0"/>
              <a:t>Diagnostic </a:t>
            </a:r>
            <a:r>
              <a:rPr lang="en-US" sz="2000" dirty="0"/>
              <a:t>uncertainty </a:t>
            </a:r>
            <a:r>
              <a:rPr lang="en-US" sz="2000" dirty="0" smtClean="0"/>
              <a:t>with </a:t>
            </a:r>
            <a:r>
              <a:rPr lang="en-US" sz="2000" dirty="0"/>
              <a:t>suspicion of a psychiatric problem behind the physical symptoms. </a:t>
            </a:r>
            <a:endParaRPr lang="en-US" sz="2000" dirty="0" smtClean="0"/>
          </a:p>
          <a:p>
            <a:r>
              <a:rPr lang="en-US" sz="2000" dirty="0" smtClean="0"/>
              <a:t>The </a:t>
            </a:r>
            <a:r>
              <a:rPr lang="en-US" sz="2000" dirty="0"/>
              <a:t>patient has </a:t>
            </a:r>
            <a:r>
              <a:rPr lang="en-US" sz="2000" dirty="0">
                <a:solidFill>
                  <a:srgbClr val="FF0000"/>
                </a:solidFill>
              </a:rPr>
              <a:t>asked</a:t>
            </a:r>
            <a:r>
              <a:rPr lang="en-US" sz="2000" dirty="0"/>
              <a:t> to see a psychiatrist. However, patients are usually reluctant to see </a:t>
            </a:r>
            <a:r>
              <a:rPr lang="en-US" sz="2000" dirty="0" smtClean="0"/>
              <a:t>psychiatrist.</a:t>
            </a:r>
            <a:endParaRPr lang="en-US" sz="2000"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9880"/>
            <a:ext cx="990600" cy="990600"/>
          </a:xfrm>
          <a:prstGeom prst="rect">
            <a:avLst/>
          </a:prstGeom>
        </p:spPr>
      </p:pic>
    </p:spTree>
    <p:extLst>
      <p:ext uri="{BB962C8B-B14F-4D97-AF65-F5344CB8AC3E}">
        <p14:creationId xmlns:p14="http://schemas.microsoft.com/office/powerpoint/2010/main" val="25537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27A4BA"/>
                </a:solidFill>
              </a:rPr>
              <a:t>Q5</a:t>
            </a:r>
            <a:endParaRPr lang="en-US" dirty="0"/>
          </a:p>
        </p:txBody>
      </p:sp>
      <p:sp>
        <p:nvSpPr>
          <p:cNvPr id="3" name="Content Placeholder 2"/>
          <p:cNvSpPr>
            <a:spLocks noGrp="1"/>
          </p:cNvSpPr>
          <p:nvPr>
            <p:ph idx="1"/>
          </p:nvPr>
        </p:nvSpPr>
        <p:spPr/>
        <p:txBody>
          <a:bodyPr/>
          <a:lstStyle/>
          <a:p>
            <a:r>
              <a:rPr lang="en-US" b="1" dirty="0" smtClean="0"/>
              <a:t>Somatizing patients may present with:</a:t>
            </a:r>
            <a:endParaRPr lang="en-US" b="1" dirty="0"/>
          </a:p>
          <a:p>
            <a:pPr marL="514350" indent="-514350">
              <a:buClr>
                <a:srgbClr val="27A4BA"/>
              </a:buClr>
              <a:buFont typeface="+mj-lt"/>
              <a:buAutoNum type="arabicParenR"/>
            </a:pPr>
            <a:r>
              <a:rPr lang="en-US" sz="2800" dirty="0"/>
              <a:t> </a:t>
            </a:r>
            <a:r>
              <a:rPr lang="en-US" sz="2800" dirty="0" smtClean="0"/>
              <a:t>Back pain.</a:t>
            </a:r>
            <a:endParaRPr lang="en-US" sz="2800" dirty="0"/>
          </a:p>
          <a:p>
            <a:pPr marL="514350" indent="-514350">
              <a:buClr>
                <a:srgbClr val="27A4BA"/>
              </a:buClr>
              <a:buFont typeface="+mj-lt"/>
              <a:buAutoNum type="arabicParenR"/>
            </a:pPr>
            <a:r>
              <a:rPr lang="en-US" sz="2800" dirty="0"/>
              <a:t> </a:t>
            </a:r>
            <a:r>
              <a:rPr lang="en-US" sz="2800" dirty="0" smtClean="0"/>
              <a:t>Depression.</a:t>
            </a:r>
          </a:p>
          <a:p>
            <a:pPr marL="514350" indent="-514350">
              <a:buClr>
                <a:srgbClr val="27A4BA"/>
              </a:buClr>
              <a:buFont typeface="+mj-lt"/>
              <a:buAutoNum type="arabicParenR"/>
            </a:pPr>
            <a:r>
              <a:rPr lang="en-US" sz="2800" dirty="0" smtClean="0"/>
              <a:t> Headache.</a:t>
            </a:r>
          </a:p>
          <a:p>
            <a:pPr marL="514350" indent="-514350">
              <a:buClr>
                <a:srgbClr val="27A4BA"/>
              </a:buClr>
              <a:buFont typeface="+mj-lt"/>
              <a:buAutoNum type="arabicParenR"/>
            </a:pPr>
            <a:r>
              <a:rPr lang="en-US" sz="2800" dirty="0" smtClean="0"/>
              <a:t> All of the above.</a:t>
            </a:r>
            <a:endParaRPr lang="en-US" sz="2800" dirty="0"/>
          </a:p>
          <a:p>
            <a:pPr marL="0" indent="0">
              <a:buNone/>
            </a:pPr>
            <a:r>
              <a:rPr lang="en-US" dirty="0"/>
              <a:t/>
            </a:r>
            <a:br>
              <a:rPr lang="en-US" dirty="0"/>
            </a:br>
            <a:endParaRPr lang="en-US" dirty="0"/>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31609"/>
            <a:ext cx="990600" cy="990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560" y="5218454"/>
            <a:ext cx="2781231" cy="1552575"/>
          </a:xfrm>
          <a:prstGeom prst="rect">
            <a:avLst/>
          </a:prstGeom>
        </p:spPr>
      </p:pic>
    </p:spTree>
    <p:extLst>
      <p:ext uri="{BB962C8B-B14F-4D97-AF65-F5344CB8AC3E}">
        <p14:creationId xmlns:p14="http://schemas.microsoft.com/office/powerpoint/2010/main" val="222219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rgbClr val="27A4BA"/>
                </a:solidFill>
              </a:rPr>
              <a:t>References </a:t>
            </a:r>
            <a:endParaRPr lang="ar-SA" b="1" dirty="0">
              <a:solidFill>
                <a:srgbClr val="27A4BA"/>
              </a:solidFill>
            </a:endParaRPr>
          </a:p>
        </p:txBody>
      </p:sp>
      <p:sp>
        <p:nvSpPr>
          <p:cNvPr id="3" name="عنصر نائب للمحتوى 2"/>
          <p:cNvSpPr>
            <a:spLocks noGrp="1"/>
          </p:cNvSpPr>
          <p:nvPr>
            <p:ph idx="1"/>
          </p:nvPr>
        </p:nvSpPr>
        <p:spPr>
          <a:xfrm>
            <a:off x="76200" y="1600200"/>
            <a:ext cx="8991600" cy="4525963"/>
          </a:xfrm>
        </p:spPr>
        <p:txBody>
          <a:bodyPr>
            <a:noAutofit/>
          </a:bodyPr>
          <a:lstStyle/>
          <a:p>
            <a:pPr algn="l" rtl="0"/>
            <a:r>
              <a:rPr lang="en-US" sz="1200" dirty="0"/>
              <a:t>Murtagh’s General Practice 6th Edition</a:t>
            </a:r>
          </a:p>
          <a:p>
            <a:r>
              <a:rPr lang="en-GB" sz="1200" dirty="0">
                <a:hlinkClick r:id="rId2"/>
              </a:rPr>
              <a:t>http://emedicine.medscape.com/article/288016-overview#a1</a:t>
            </a:r>
            <a:endParaRPr lang="en-US" sz="1200" dirty="0"/>
          </a:p>
          <a:p>
            <a:pPr algn="l" rtl="0"/>
            <a:r>
              <a:rPr lang="en-US" sz="1200" dirty="0">
                <a:hlinkClick r:id="rId3"/>
              </a:rPr>
              <a:t>http://bmcpsychiatry.biomedcentral.com/articles/10.1186/1471-244X-14-190</a:t>
            </a:r>
            <a:endParaRPr lang="en-US" sz="1200" dirty="0"/>
          </a:p>
          <a:p>
            <a:pPr algn="l" rtl="0"/>
            <a:r>
              <a:rPr lang="en-US" sz="1200" dirty="0">
                <a:hlinkClick r:id="rId4"/>
              </a:rPr>
              <a:t>http://ksumsc.com/download_center/2nd/1-%20CNS%20block/Female/Psychiatry/1-%20DEPRESSIVE%20DISORDERS.pdf</a:t>
            </a:r>
            <a:endParaRPr lang="en-US" sz="1200" dirty="0"/>
          </a:p>
          <a:p>
            <a:pPr marL="285750" indent="-285750"/>
            <a:r>
              <a:rPr lang="en-US" sz="1200" dirty="0"/>
              <a:t>INTRODUCTORY TEXTBOOK OF Psychiatry</a:t>
            </a:r>
          </a:p>
          <a:p>
            <a:pPr marL="285750" indent="-285750"/>
            <a:r>
              <a:rPr lang="en-US" sz="1200" dirty="0"/>
              <a:t>S I X T H E D I T I O N by : Donald W. Black, M.D. Nancy C. </a:t>
            </a:r>
            <a:r>
              <a:rPr lang="en-US" sz="1200" dirty="0" err="1"/>
              <a:t>Andreasen</a:t>
            </a:r>
            <a:r>
              <a:rPr lang="en-US" sz="1200" dirty="0"/>
              <a:t>, M.D., Ph.D. Washington, DC.</a:t>
            </a:r>
          </a:p>
          <a:p>
            <a:pPr algn="l" rtl="0"/>
            <a:r>
              <a:rPr lang="en-US" sz="1200" dirty="0">
                <a:hlinkClick r:id="rId5"/>
              </a:rPr>
              <a:t>http://ksumsc.com/download_center/2nd/1-%20CNS%20block/Female/Pharmacology/10-%20Drugs%20used%20in%20Depression-new%20groups.pdf</a:t>
            </a:r>
            <a:endParaRPr lang="en-US" sz="1200" dirty="0"/>
          </a:p>
          <a:p>
            <a:r>
              <a:rPr lang="en-US" sz="1200" dirty="0">
                <a:hlinkClick r:id="rId6"/>
              </a:rPr>
              <a:t>https://youtu.be/I8Jofzx_8p4</a:t>
            </a:r>
            <a:endParaRPr lang="en-US" sz="1200" dirty="0"/>
          </a:p>
          <a:p>
            <a:pPr marL="285750" indent="-285750"/>
            <a:r>
              <a:rPr lang="en-US" sz="1200" dirty="0"/>
              <a:t>Alqahtani MM, Salmon P. PREVALENSCREENING CE OF SOMATIZATION AND MINOR PSYCHIATRIC MORBIDITY IN PRIMARY HEALTHCARE IN SAUDI ARABIA: A PRELIMINARY STUDY IN ASIR REGION. Journal of Family &amp; Community Medicine. 2008;15(1):27-33.</a:t>
            </a:r>
          </a:p>
          <a:p>
            <a:pPr marL="285750" indent="-285750"/>
            <a:r>
              <a:rPr lang="en-US" sz="1200" dirty="0"/>
              <a:t>FOR SOMATOFORM DISORDERS AMONG ADULT PATIENTS ATTENDING PRIMARY HEALTH CARE CENTERS]. Aamj.eg.net.</a:t>
            </a:r>
          </a:p>
          <a:p>
            <a:pPr marL="285750" indent="-285750"/>
            <a:r>
              <a:rPr lang="en-US" sz="1200" dirty="0"/>
              <a:t>Becker S, Al Zaid K, Al Faris E. Screening for Somatization and Depression in Saudi Arabia: A Validation Study of the Phq in Primary Care. The International Journal of Psychiatry in Medicine. 2002;32(3):271-283.</a:t>
            </a:r>
          </a:p>
          <a:p>
            <a:pPr marL="285750" indent="-285750"/>
            <a:r>
              <a:rPr lang="en-US" sz="1200" dirty="0"/>
              <a:t>The American Psychiatric Publishing Textbook of Psychiatry, 6th Edition.</a:t>
            </a:r>
          </a:p>
          <a:p>
            <a:pPr marL="285750" indent="-285750"/>
            <a:r>
              <a:rPr lang="en-US" sz="1200" dirty="0"/>
              <a:t>Synopsis of Psychiatry byKaplan &amp; Sadock, 10th Edition.</a:t>
            </a:r>
          </a:p>
          <a:p>
            <a:pPr marL="285750" indent="-285750"/>
            <a:r>
              <a:rPr lang="en-US" sz="1200" dirty="0"/>
              <a:t>STUART L. KURLANSIK, PhD, and MARIO S. MAFFEI, MD, Somatic Symptom Disorder. American Academy of Family Physicians 2016.</a:t>
            </a:r>
          </a:p>
          <a:p>
            <a:pPr marL="285750" indent="-285750"/>
            <a:r>
              <a:rPr lang="en-US" sz="1200" dirty="0"/>
              <a:t>UpToDate, Somatization: Epidemiology, pathogenesis, clinical features, medical evaluation, and diagnosis</a:t>
            </a:r>
          </a:p>
          <a:p>
            <a:pPr marL="285750" indent="-285750"/>
            <a:r>
              <a:rPr lang="en-US" sz="1200" dirty="0"/>
              <a:t>THE EVIDENCE FOR TREATMENTS FOR SOMATOFORM DISORDERS A View From the Trenches Susan Levenstein, M.D</a:t>
            </a:r>
          </a:p>
          <a:p>
            <a:pPr marL="285750" indent="-285750" fontAlgn="ctr"/>
            <a:r>
              <a:rPr lang="en-US" sz="1200" dirty="0"/>
              <a:t>UpToDate, Overview of psychotherapy</a:t>
            </a:r>
          </a:p>
          <a:p>
            <a:pPr marL="285750" indent="-285750"/>
            <a:r>
              <a:rPr lang="en-US" sz="1200" dirty="0"/>
              <a:t>M. A. Al-Sughayir - Manual of Basic Psychiatry</a:t>
            </a:r>
          </a:p>
          <a:p>
            <a:pPr marL="285750" indent="-285750"/>
            <a:r>
              <a:rPr lang="en-US" sz="1200" dirty="0"/>
              <a:t>Primary Care: A Collaborative Practice by Terry Mahan Buttaro‏،JoAnn Trybulski‏،Patricia Polgar Bailey‏،Joanne </a:t>
            </a:r>
            <a:r>
              <a:rPr lang="en-US" sz="1200" dirty="0" smtClean="0"/>
              <a:t>Sandberg-Cook</a:t>
            </a:r>
          </a:p>
          <a:p>
            <a:r>
              <a:rPr lang="en-US" sz="1200" dirty="0"/>
              <a:t>Hani Raoul Khouzam, Susan Field, Somatization Disorder: Clinical Presentation and Treatment in Primary Care‏</a:t>
            </a:r>
          </a:p>
        </p:txBody>
      </p:sp>
      <p:cxnSp>
        <p:nvCxnSpPr>
          <p:cNvPr id="4" name="Straight Connector 3"/>
          <p:cNvCxnSpPr/>
          <p:nvPr/>
        </p:nvCxnSpPr>
        <p:spPr>
          <a:xfrm flipV="1">
            <a:off x="0" y="1295400"/>
            <a:ext cx="9144000" cy="32390"/>
          </a:xfrm>
          <a:prstGeom prst="line">
            <a:avLst/>
          </a:prstGeom>
          <a:ln w="196850">
            <a:solidFill>
              <a:srgbClr val="27A4B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713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229600" cy="1143000"/>
          </a:xfrm>
        </p:spPr>
        <p:txBody>
          <a:bodyPr>
            <a:noAutofit/>
          </a:bodyPr>
          <a:lstStyle/>
          <a:p>
            <a:r>
              <a:rPr lang="en-US" sz="8000" b="1" dirty="0">
                <a:solidFill>
                  <a:srgbClr val="27A4BA"/>
                </a:solidFill>
              </a:rPr>
              <a:t>Thank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124200"/>
            <a:ext cx="4762500" cy="2676525"/>
          </a:xfrm>
          <a:prstGeom prst="rect">
            <a:avLst/>
          </a:prstGeom>
        </p:spPr>
      </p:pic>
    </p:spTree>
    <p:extLst>
      <p:ext uri="{BB962C8B-B14F-4D97-AF65-F5344CB8AC3E}">
        <p14:creationId xmlns:p14="http://schemas.microsoft.com/office/powerpoint/2010/main" val="40253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14400" y="2667000"/>
            <a:ext cx="6781800" cy="1569660"/>
          </a:xfrm>
          <a:prstGeom prst="rect">
            <a:avLst/>
          </a:prstGeom>
          <a:noFill/>
        </p:spPr>
        <p:txBody>
          <a:bodyPr wrap="square" rtlCol="1">
            <a:spAutoFit/>
          </a:bodyPr>
          <a:lstStyle/>
          <a:p>
            <a:pPr algn="ctr"/>
            <a:r>
              <a:rPr lang="en-US" sz="3200" dirty="0" smtClean="0"/>
              <a:t> </a:t>
            </a:r>
            <a:r>
              <a:rPr lang="en-US" sz="3200" b="1" dirty="0" smtClean="0"/>
              <a:t>1</a:t>
            </a:r>
            <a:r>
              <a:rPr lang="en-US" sz="3200" dirty="0" smtClean="0"/>
              <a:t> in </a:t>
            </a:r>
            <a:r>
              <a:rPr lang="en-US" sz="3200" b="1" dirty="0" smtClean="0"/>
              <a:t>4</a:t>
            </a:r>
            <a:r>
              <a:rPr lang="en-US" sz="3200" dirty="0" smtClean="0"/>
              <a:t> people in the world will be affected by mental or neurologic disorders at some point in their lives</a:t>
            </a:r>
            <a:endParaRPr lang="ar-SA" sz="3200" dirty="0"/>
          </a:p>
        </p:txBody>
      </p:sp>
      <p:sp>
        <p:nvSpPr>
          <p:cNvPr id="3" name="مربع نص 2"/>
          <p:cNvSpPr txBox="1"/>
          <p:nvPr/>
        </p:nvSpPr>
        <p:spPr>
          <a:xfrm>
            <a:off x="4800600" y="4495800"/>
            <a:ext cx="2895600" cy="369332"/>
          </a:xfrm>
          <a:prstGeom prst="rect">
            <a:avLst/>
          </a:prstGeom>
          <a:noFill/>
        </p:spPr>
        <p:txBody>
          <a:bodyPr wrap="square" rtlCol="1">
            <a:spAutoFit/>
          </a:bodyPr>
          <a:lstStyle/>
          <a:p>
            <a:r>
              <a:rPr lang="en-US" dirty="0" smtClean="0"/>
              <a:t>World </a:t>
            </a:r>
            <a:r>
              <a:rPr lang="en-US" dirty="0"/>
              <a:t>H</a:t>
            </a:r>
            <a:r>
              <a:rPr lang="en-US" dirty="0" smtClean="0"/>
              <a:t>ealth </a:t>
            </a:r>
            <a:r>
              <a:rPr lang="en-US" dirty="0"/>
              <a:t>O</a:t>
            </a:r>
            <a:r>
              <a:rPr lang="en-US" dirty="0" smtClean="0"/>
              <a:t>rganization</a:t>
            </a:r>
            <a:endParaRPr lang="ar-SA" dirty="0"/>
          </a:p>
        </p:txBody>
      </p:sp>
    </p:spTree>
    <p:extLst>
      <p:ext uri="{BB962C8B-B14F-4D97-AF65-F5344CB8AC3E}">
        <p14:creationId xmlns:p14="http://schemas.microsoft.com/office/powerpoint/2010/main" val="31701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04800" y="2667000"/>
            <a:ext cx="3355032" cy="1281385"/>
          </a:xfrm>
        </p:spPr>
        <p:txBody>
          <a:bodyPr>
            <a:normAutofit/>
          </a:bodyPr>
          <a:lstStyle/>
          <a:p>
            <a:r>
              <a:rPr lang="en-US" sz="6000" b="1" dirty="0">
                <a:solidFill>
                  <a:srgbClr val="27A4BA"/>
                </a:solidFill>
              </a:rPr>
              <a:t>Anxiety</a:t>
            </a:r>
            <a:endParaRPr lang="ar-SA" sz="6000" b="1" dirty="0">
              <a:solidFill>
                <a:srgbClr val="27A4BA"/>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4953000" cy="6858000"/>
          </a:xfrm>
          <a:prstGeom prst="rect">
            <a:avLst/>
          </a:prstGeom>
        </p:spPr>
      </p:pic>
      <p:sp>
        <p:nvSpPr>
          <p:cNvPr id="5" name="TextBox 4"/>
          <p:cNvSpPr txBox="1"/>
          <p:nvPr/>
        </p:nvSpPr>
        <p:spPr>
          <a:xfrm>
            <a:off x="534516" y="3936662"/>
            <a:ext cx="2895600" cy="584775"/>
          </a:xfrm>
          <a:prstGeom prst="rect">
            <a:avLst/>
          </a:prstGeom>
          <a:noFill/>
        </p:spPr>
        <p:txBody>
          <a:bodyPr wrap="square" rtlCol="0">
            <a:spAutoFit/>
          </a:bodyPr>
          <a:lstStyle/>
          <a:p>
            <a:pPr algn="ctr">
              <a:spcBef>
                <a:spcPct val="20000"/>
              </a:spcBef>
            </a:pPr>
            <a:r>
              <a:rPr lang="en-US" sz="3200" dirty="0" smtClean="0">
                <a:solidFill>
                  <a:schemeClr val="tx1">
                    <a:tint val="75000"/>
                  </a:schemeClr>
                </a:solidFill>
              </a:rPr>
              <a:t>Arwa Al-Naseeb</a:t>
            </a:r>
            <a:endParaRPr lang="en-US" sz="3200" dirty="0">
              <a:solidFill>
                <a:schemeClr val="tx1">
                  <a:tint val="7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690" y="2362200"/>
            <a:ext cx="1288851" cy="1288851"/>
          </a:xfrm>
          <a:prstGeom prst="rect">
            <a:avLst/>
          </a:prstGeom>
        </p:spPr>
      </p:pic>
    </p:spTree>
    <p:extLst>
      <p:ext uri="{BB962C8B-B14F-4D97-AF65-F5344CB8AC3E}">
        <p14:creationId xmlns:p14="http://schemas.microsoft.com/office/powerpoint/2010/main" val="79075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6850">
          <a:solidFill>
            <a:srgbClr val="27A4BA"/>
          </a:solidFill>
        </a:ln>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3478</Words>
  <Application>Microsoft Office PowerPoint</Application>
  <PresentationFormat>On-screen Show (4:3)</PresentationFormat>
  <Paragraphs>512</Paragraphs>
  <Slides>71</Slides>
  <Notes>12</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Common Psychiatric Problems in Primary Care</vt:lpstr>
      <vt:lpstr>Objectives</vt:lpstr>
      <vt:lpstr>Q1</vt:lpstr>
      <vt:lpstr>Q2</vt:lpstr>
      <vt:lpstr>Q3</vt:lpstr>
      <vt:lpstr>Q4</vt:lpstr>
      <vt:lpstr>Q5</vt:lpstr>
      <vt:lpstr>PowerPoint Presentation</vt:lpstr>
      <vt:lpstr>Anxiety</vt:lpstr>
      <vt:lpstr>Anxiety disorders </vt:lpstr>
      <vt:lpstr>Prevalence and classification of anxiety</vt:lpstr>
      <vt:lpstr>Etiology </vt:lpstr>
      <vt:lpstr>Generalized Anxiety Disorder </vt:lpstr>
      <vt:lpstr>PowerPoint Presentation</vt:lpstr>
      <vt:lpstr>Diagnosis of Generalized Anxiety Disorder DSM-5 criteria </vt:lpstr>
      <vt:lpstr>Management </vt:lpstr>
      <vt:lpstr>Panic Attack </vt:lpstr>
      <vt:lpstr>Management</vt:lpstr>
      <vt:lpstr>Case Study </vt:lpstr>
      <vt:lpstr>Phobic Disorders</vt:lpstr>
      <vt:lpstr>What is phobia?</vt:lpstr>
      <vt:lpstr>Signs &amp; Symptoms</vt:lpstr>
      <vt:lpstr>PowerPoint Presentation</vt:lpstr>
      <vt:lpstr>Agoraphobia</vt:lpstr>
      <vt:lpstr>Treatment</vt:lpstr>
      <vt:lpstr>Social anxiety disorder </vt:lpstr>
      <vt:lpstr>Types &amp; management</vt:lpstr>
      <vt:lpstr>Specific phobias</vt:lpstr>
      <vt:lpstr>PowerPoint Presentation</vt:lpstr>
      <vt:lpstr>Treatment</vt:lpstr>
      <vt:lpstr>DSM-5 criteria </vt:lpstr>
      <vt:lpstr>Obsessive Compulsive Disorder</vt:lpstr>
      <vt:lpstr>PowerPoint Presentation</vt:lpstr>
      <vt:lpstr>Obsessive - Compulsive disorder</vt:lpstr>
      <vt:lpstr>OCD cycle </vt:lpstr>
      <vt:lpstr>Prevalance</vt:lpstr>
      <vt:lpstr>Examples of obsessions and compulsions</vt:lpstr>
      <vt:lpstr>PowerPoint Presentation</vt:lpstr>
      <vt:lpstr>Diagnosis </vt:lpstr>
      <vt:lpstr>Causes </vt:lpstr>
      <vt:lpstr>Treatment </vt:lpstr>
      <vt:lpstr>When to Refer</vt:lpstr>
      <vt:lpstr>Depression </vt:lpstr>
      <vt:lpstr>PowerPoint Presentation</vt:lpstr>
      <vt:lpstr>Prevalence in Saudi Arabia</vt:lpstr>
      <vt:lpstr>Depressive Disorders ( DSM-V) :</vt:lpstr>
      <vt:lpstr>Etiology and Pathophysiology of Mood Disorder</vt:lpstr>
      <vt:lpstr>PowerPoint Presentation</vt:lpstr>
      <vt:lpstr>Clinical Findings</vt:lpstr>
      <vt:lpstr>PowerPoint Presentation</vt:lpstr>
      <vt:lpstr>Management</vt:lpstr>
      <vt:lpstr>Suicide Assessment</vt:lpstr>
      <vt:lpstr>Useful Management Guidelines</vt:lpstr>
      <vt:lpstr>PowerPoint Presentation</vt:lpstr>
      <vt:lpstr>Therapeutic Uses of (SSRIs) and (TCAs) </vt:lpstr>
      <vt:lpstr>Role of primary care </vt:lpstr>
      <vt:lpstr>When to Refer</vt:lpstr>
      <vt:lpstr>PowerPoint Presentation</vt:lpstr>
      <vt:lpstr>PowerPoint Presentation</vt:lpstr>
      <vt:lpstr>Somatization</vt:lpstr>
      <vt:lpstr>Prevalence  in Saudi Arabia</vt:lpstr>
      <vt:lpstr>Aetiology</vt:lpstr>
      <vt:lpstr>Clinical Features</vt:lpstr>
      <vt:lpstr>Diagnosis</vt:lpstr>
      <vt:lpstr>Diagnosis</vt:lpstr>
      <vt:lpstr>Diagnosis</vt:lpstr>
      <vt:lpstr>Management</vt:lpstr>
      <vt:lpstr>Management</vt:lpstr>
      <vt:lpstr>Referral </vt:lpstr>
      <vt:lpstr>References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3422</dc:creator>
  <cp:lastModifiedBy>3422</cp:lastModifiedBy>
  <cp:revision>84</cp:revision>
  <dcterms:created xsi:type="dcterms:W3CDTF">2017-03-13T10:46:22Z</dcterms:created>
  <dcterms:modified xsi:type="dcterms:W3CDTF">2017-04-10T10:00:02Z</dcterms:modified>
</cp:coreProperties>
</file>