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80"/>
  </p:notesMasterIdLst>
  <p:sldIdLst>
    <p:sldId id="256" r:id="rId2"/>
    <p:sldId id="379" r:id="rId3"/>
    <p:sldId id="259" r:id="rId4"/>
    <p:sldId id="389" r:id="rId5"/>
    <p:sldId id="286" r:id="rId6"/>
    <p:sldId id="290" r:id="rId7"/>
    <p:sldId id="291" r:id="rId8"/>
    <p:sldId id="377" r:id="rId9"/>
    <p:sldId id="303" r:id="rId10"/>
    <p:sldId id="304" r:id="rId11"/>
    <p:sldId id="321" r:id="rId12"/>
    <p:sldId id="356" r:id="rId13"/>
    <p:sldId id="305" r:id="rId14"/>
    <p:sldId id="306" r:id="rId15"/>
    <p:sldId id="307" r:id="rId16"/>
    <p:sldId id="308" r:id="rId17"/>
    <p:sldId id="375" r:id="rId18"/>
    <p:sldId id="363" r:id="rId19"/>
    <p:sldId id="364" r:id="rId20"/>
    <p:sldId id="370" r:id="rId21"/>
    <p:sldId id="371" r:id="rId22"/>
    <p:sldId id="368" r:id="rId23"/>
    <p:sldId id="367" r:id="rId24"/>
    <p:sldId id="369" r:id="rId25"/>
    <p:sldId id="372" r:id="rId26"/>
    <p:sldId id="373" r:id="rId27"/>
    <p:sldId id="378" r:id="rId28"/>
    <p:sldId id="409" r:id="rId29"/>
    <p:sldId id="410" r:id="rId30"/>
    <p:sldId id="411" r:id="rId31"/>
    <p:sldId id="412" r:id="rId32"/>
    <p:sldId id="413" r:id="rId33"/>
    <p:sldId id="414" r:id="rId34"/>
    <p:sldId id="415" r:id="rId35"/>
    <p:sldId id="416" r:id="rId36"/>
    <p:sldId id="417" r:id="rId37"/>
    <p:sldId id="419" r:id="rId38"/>
    <p:sldId id="420" r:id="rId39"/>
    <p:sldId id="421" r:id="rId40"/>
    <p:sldId id="422" r:id="rId41"/>
    <p:sldId id="376" r:id="rId42"/>
    <p:sldId id="335" r:id="rId43"/>
    <p:sldId id="336" r:id="rId44"/>
    <p:sldId id="347" r:id="rId45"/>
    <p:sldId id="426" r:id="rId46"/>
    <p:sldId id="429" r:id="rId47"/>
    <p:sldId id="348" r:id="rId48"/>
    <p:sldId id="349" r:id="rId49"/>
    <p:sldId id="350" r:id="rId50"/>
    <p:sldId id="360" r:id="rId51"/>
    <p:sldId id="354" r:id="rId52"/>
    <p:sldId id="361" r:id="rId53"/>
    <p:sldId id="355" r:id="rId54"/>
    <p:sldId id="390" r:id="rId55"/>
    <p:sldId id="394" r:id="rId56"/>
    <p:sldId id="395" r:id="rId57"/>
    <p:sldId id="396" r:id="rId58"/>
    <p:sldId id="397" r:id="rId59"/>
    <p:sldId id="399" r:id="rId60"/>
    <p:sldId id="400" r:id="rId61"/>
    <p:sldId id="401" r:id="rId62"/>
    <p:sldId id="402" r:id="rId63"/>
    <p:sldId id="403" r:id="rId64"/>
    <p:sldId id="404" r:id="rId65"/>
    <p:sldId id="405" r:id="rId66"/>
    <p:sldId id="428" r:id="rId67"/>
    <p:sldId id="407" r:id="rId68"/>
    <p:sldId id="408" r:id="rId69"/>
    <p:sldId id="338" r:id="rId70"/>
    <p:sldId id="380" r:id="rId71"/>
    <p:sldId id="381" r:id="rId72"/>
    <p:sldId id="342" r:id="rId73"/>
    <p:sldId id="340" r:id="rId74"/>
    <p:sldId id="341" r:id="rId75"/>
    <p:sldId id="344" r:id="rId76"/>
    <p:sldId id="346" r:id="rId77"/>
    <p:sldId id="424" r:id="rId78"/>
    <p:sldId id="279" r:id="rId7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2D6EBB-A275-4140-9446-06EF193D62DF}">
  <a:tblStyle styleId="{132D6EBB-A275-4140-9446-06EF193D62DF}"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6" autoAdjust="0"/>
    <p:restoredTop sz="82602" autoAdjust="0"/>
  </p:normalViewPr>
  <p:slideViewPr>
    <p:cSldViewPr snapToGrid="0" snapToObjects="1">
      <p:cViewPr>
        <p:scale>
          <a:sx n="100" d="100"/>
          <a:sy n="100" d="100"/>
        </p:scale>
        <p:origin x="392"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jpeg"/><Relationship Id="rId3" Type="http://schemas.openxmlformats.org/officeDocument/2006/relationships/image" Target="../media/image54.jpeg"/></Relationships>
</file>

<file path=ppt/diagrams/_rels/data3.xml.rels><?xml version="1.0" encoding="UTF-8" standalone="yes"?>
<Relationships xmlns="http://schemas.openxmlformats.org/package/2006/relationships"><Relationship Id="rId1" Type="http://schemas.openxmlformats.org/officeDocument/2006/relationships/image" Target="../media/image6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jpeg"/><Relationship Id="rId3" Type="http://schemas.openxmlformats.org/officeDocument/2006/relationships/image" Target="../media/image5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6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685D0-7F00-4EDB-9CE0-AA7BEC5F2623}" type="doc">
      <dgm:prSet loTypeId="urn:microsoft.com/office/officeart/2005/8/layout/vList3" loCatId="list" qsTypeId="urn:microsoft.com/office/officeart/2005/8/quickstyle/simple1" qsCatId="simple" csTypeId="urn:microsoft.com/office/officeart/2005/8/colors/accent1_2" csCatId="accent1" phldr="1"/>
      <dgm:spPr/>
    </dgm:pt>
    <dgm:pt modelId="{B24553A0-B05A-4188-9F44-556A520F0381}">
      <dgm:prSet phldrT="[Text]"/>
      <dgm:spPr/>
      <dgm:t>
        <a:bodyPr/>
        <a:lstStyle/>
        <a:p>
          <a:r>
            <a:rPr lang="en-US" b="1" dirty="0" smtClean="0"/>
            <a:t>Urinalysis ( blood, protein , glucose, </a:t>
          </a:r>
          <a:r>
            <a:rPr lang="en-US" altLang="en-US" b="1" dirty="0" smtClean="0"/>
            <a:t>Uric Acid and Calcium</a:t>
          </a:r>
          <a:r>
            <a:rPr lang="en-US" b="1" dirty="0" smtClean="0"/>
            <a:t> )  </a:t>
          </a:r>
          <a:endParaRPr lang="en-US" b="1" dirty="0"/>
        </a:p>
      </dgm:t>
    </dgm:pt>
    <dgm:pt modelId="{3B514FCF-0A80-456D-81B1-998CB5E95BEE}" type="parTrans" cxnId="{209CBECE-AAFF-4244-9CEA-A2F687CA518A}">
      <dgm:prSet/>
      <dgm:spPr/>
      <dgm:t>
        <a:bodyPr/>
        <a:lstStyle/>
        <a:p>
          <a:endParaRPr lang="en-US"/>
        </a:p>
      </dgm:t>
    </dgm:pt>
    <dgm:pt modelId="{01F5A766-AE8C-4B4D-A432-EC772E7596EC}" type="sibTrans" cxnId="{209CBECE-AAFF-4244-9CEA-A2F687CA518A}">
      <dgm:prSet/>
      <dgm:spPr/>
      <dgm:t>
        <a:bodyPr/>
        <a:lstStyle/>
        <a:p>
          <a:endParaRPr lang="en-US"/>
        </a:p>
      </dgm:t>
    </dgm:pt>
    <dgm:pt modelId="{EC46541B-0993-4D3F-BB3B-F57162935F7D}">
      <dgm:prSet phldrT="[Text]"/>
      <dgm:spPr/>
      <dgm:t>
        <a:bodyPr/>
        <a:lstStyle/>
        <a:p>
          <a:r>
            <a:rPr lang="en-US" b="1" dirty="0" smtClean="0"/>
            <a:t>Blood urea, electrolytes and creatinine</a:t>
          </a:r>
          <a:endParaRPr lang="en-US" b="1" dirty="0"/>
        </a:p>
      </dgm:t>
    </dgm:pt>
    <dgm:pt modelId="{3369B1EB-1CE6-4013-A5D2-B20CE0FCF77B}" type="parTrans" cxnId="{CCB08141-9433-490E-BD22-0C2441EFCB22}">
      <dgm:prSet/>
      <dgm:spPr/>
      <dgm:t>
        <a:bodyPr/>
        <a:lstStyle/>
        <a:p>
          <a:endParaRPr lang="en-US"/>
        </a:p>
      </dgm:t>
    </dgm:pt>
    <dgm:pt modelId="{44F9C2D5-4D83-41CF-B217-EE0F2334E63A}" type="sibTrans" cxnId="{CCB08141-9433-490E-BD22-0C2441EFCB22}">
      <dgm:prSet/>
      <dgm:spPr/>
      <dgm:t>
        <a:bodyPr/>
        <a:lstStyle/>
        <a:p>
          <a:endParaRPr lang="en-US"/>
        </a:p>
      </dgm:t>
    </dgm:pt>
    <dgm:pt modelId="{D49BA0D6-2751-465F-B941-4999EBBDF054}">
      <dgm:prSet phldrT="[Text]"/>
      <dgm:spPr/>
      <dgm:t>
        <a:bodyPr/>
        <a:lstStyle/>
        <a:p>
          <a:r>
            <a:rPr lang="en-US" b="1" dirty="0" smtClean="0"/>
            <a:t>Hematocrit</a:t>
          </a:r>
          <a:endParaRPr lang="en-US" b="1" dirty="0"/>
        </a:p>
      </dgm:t>
    </dgm:pt>
    <dgm:pt modelId="{31E7624B-3D13-42BE-AD9B-128EED486CC2}" type="parTrans" cxnId="{6BE28BE5-F7D4-48AD-9D20-E20BFBCED28C}">
      <dgm:prSet/>
      <dgm:spPr/>
      <dgm:t>
        <a:bodyPr/>
        <a:lstStyle/>
        <a:p>
          <a:endParaRPr lang="en-US"/>
        </a:p>
      </dgm:t>
    </dgm:pt>
    <dgm:pt modelId="{0B2503FA-E135-4CCC-82EB-8EB2CB11C6F2}" type="sibTrans" cxnId="{6BE28BE5-F7D4-48AD-9D20-E20BFBCED28C}">
      <dgm:prSet/>
      <dgm:spPr/>
      <dgm:t>
        <a:bodyPr/>
        <a:lstStyle/>
        <a:p>
          <a:endParaRPr lang="en-US"/>
        </a:p>
      </dgm:t>
    </dgm:pt>
    <dgm:pt modelId="{1850EEC9-DB3B-4CEC-ABDE-628F1EA353A1}" type="pres">
      <dgm:prSet presAssocID="{DBF685D0-7F00-4EDB-9CE0-AA7BEC5F2623}" presName="linearFlow" presStyleCnt="0">
        <dgm:presLayoutVars>
          <dgm:dir/>
          <dgm:resizeHandles val="exact"/>
        </dgm:presLayoutVars>
      </dgm:prSet>
      <dgm:spPr/>
    </dgm:pt>
    <dgm:pt modelId="{0D5A85AA-1804-4BE2-B785-A6AFDE7D87A0}" type="pres">
      <dgm:prSet presAssocID="{B24553A0-B05A-4188-9F44-556A520F0381}" presName="composite" presStyleCnt="0"/>
      <dgm:spPr/>
    </dgm:pt>
    <dgm:pt modelId="{DD176AE0-D11C-46C1-8CC9-07F61E011AA3}" type="pres">
      <dgm:prSet presAssocID="{B24553A0-B05A-4188-9F44-556A520F0381}"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a:solidFill>
            <a:schemeClr val="accent1"/>
          </a:solidFill>
        </a:ln>
      </dgm:spPr>
    </dgm:pt>
    <dgm:pt modelId="{B72BB254-ECDB-4286-A2F4-E58AF52EFB74}" type="pres">
      <dgm:prSet presAssocID="{B24553A0-B05A-4188-9F44-556A520F0381}" presName="txShp" presStyleLbl="node1" presStyleIdx="0" presStyleCnt="3">
        <dgm:presLayoutVars>
          <dgm:bulletEnabled val="1"/>
        </dgm:presLayoutVars>
      </dgm:prSet>
      <dgm:spPr/>
      <dgm:t>
        <a:bodyPr/>
        <a:lstStyle/>
        <a:p>
          <a:endParaRPr lang="en-US"/>
        </a:p>
      </dgm:t>
    </dgm:pt>
    <dgm:pt modelId="{CFD17E3F-C31B-42A1-81F6-7C332F8F8474}" type="pres">
      <dgm:prSet presAssocID="{01F5A766-AE8C-4B4D-A432-EC772E7596EC}" presName="spacing" presStyleCnt="0"/>
      <dgm:spPr/>
    </dgm:pt>
    <dgm:pt modelId="{86899D8D-FBB3-4068-AC68-512EEFEC9BEF}" type="pres">
      <dgm:prSet presAssocID="{EC46541B-0993-4D3F-BB3B-F57162935F7D}" presName="composite" presStyleCnt="0"/>
      <dgm:spPr/>
    </dgm:pt>
    <dgm:pt modelId="{2643B0FC-B4B2-4345-B44B-3A7A8DC28D40}" type="pres">
      <dgm:prSet presAssocID="{EC46541B-0993-4D3F-BB3B-F57162935F7D}"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a:solidFill>
            <a:schemeClr val="accent1"/>
          </a:solidFill>
        </a:ln>
      </dgm:spPr>
    </dgm:pt>
    <dgm:pt modelId="{172398B6-8BF3-41A2-B21F-0F03097791C4}" type="pres">
      <dgm:prSet presAssocID="{EC46541B-0993-4D3F-BB3B-F57162935F7D}" presName="txShp" presStyleLbl="node1" presStyleIdx="1" presStyleCnt="3">
        <dgm:presLayoutVars>
          <dgm:bulletEnabled val="1"/>
        </dgm:presLayoutVars>
      </dgm:prSet>
      <dgm:spPr/>
      <dgm:t>
        <a:bodyPr/>
        <a:lstStyle/>
        <a:p>
          <a:endParaRPr lang="en-US"/>
        </a:p>
      </dgm:t>
    </dgm:pt>
    <dgm:pt modelId="{6337CF71-339E-4655-8DA4-940F7C8FCDC5}" type="pres">
      <dgm:prSet presAssocID="{44F9C2D5-4D83-41CF-B217-EE0F2334E63A}" presName="spacing" presStyleCnt="0"/>
      <dgm:spPr/>
    </dgm:pt>
    <dgm:pt modelId="{202B3E57-137F-4959-B20C-7B6EC69199BD}" type="pres">
      <dgm:prSet presAssocID="{D49BA0D6-2751-465F-B941-4999EBBDF054}" presName="composite" presStyleCnt="0"/>
      <dgm:spPr/>
    </dgm:pt>
    <dgm:pt modelId="{5CE613FC-1E0B-47D3-BB91-23934FF37D94}" type="pres">
      <dgm:prSet presAssocID="{D49BA0D6-2751-465F-B941-4999EBBDF054}" presName="imgShp" presStyleLbl="fgImgPlace1" presStyleIdx="2" presStyleCnt="3" custLinFactNeighborY="-124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a:solidFill>
            <a:schemeClr val="accent1"/>
          </a:solidFill>
        </a:ln>
      </dgm:spPr>
    </dgm:pt>
    <dgm:pt modelId="{97469FFD-9191-47EE-978A-7A4CC2F80E2A}" type="pres">
      <dgm:prSet presAssocID="{D49BA0D6-2751-465F-B941-4999EBBDF054}" presName="txShp" presStyleLbl="node1" presStyleIdx="2" presStyleCnt="3">
        <dgm:presLayoutVars>
          <dgm:bulletEnabled val="1"/>
        </dgm:presLayoutVars>
      </dgm:prSet>
      <dgm:spPr/>
      <dgm:t>
        <a:bodyPr/>
        <a:lstStyle/>
        <a:p>
          <a:endParaRPr lang="en-US"/>
        </a:p>
      </dgm:t>
    </dgm:pt>
  </dgm:ptLst>
  <dgm:cxnLst>
    <dgm:cxn modelId="{39FE776E-CF1F-42E3-950F-ACE9D22FC3A1}" type="presOf" srcId="{EC46541B-0993-4D3F-BB3B-F57162935F7D}" destId="{172398B6-8BF3-41A2-B21F-0F03097791C4}" srcOrd="0" destOrd="0" presId="urn:microsoft.com/office/officeart/2005/8/layout/vList3"/>
    <dgm:cxn modelId="{150F7DD0-453E-4A70-B47C-215632DEF983}" type="presOf" srcId="{D49BA0D6-2751-465F-B941-4999EBBDF054}" destId="{97469FFD-9191-47EE-978A-7A4CC2F80E2A}" srcOrd="0" destOrd="0" presId="urn:microsoft.com/office/officeart/2005/8/layout/vList3"/>
    <dgm:cxn modelId="{209CBECE-AAFF-4244-9CEA-A2F687CA518A}" srcId="{DBF685D0-7F00-4EDB-9CE0-AA7BEC5F2623}" destId="{B24553A0-B05A-4188-9F44-556A520F0381}" srcOrd="0" destOrd="0" parTransId="{3B514FCF-0A80-456D-81B1-998CB5E95BEE}" sibTransId="{01F5A766-AE8C-4B4D-A432-EC772E7596EC}"/>
    <dgm:cxn modelId="{076AD4D1-2599-41A9-8969-20C77AC9A2E5}" type="presOf" srcId="{B24553A0-B05A-4188-9F44-556A520F0381}" destId="{B72BB254-ECDB-4286-A2F4-E58AF52EFB74}" srcOrd="0" destOrd="0" presId="urn:microsoft.com/office/officeart/2005/8/layout/vList3"/>
    <dgm:cxn modelId="{CCB08141-9433-490E-BD22-0C2441EFCB22}" srcId="{DBF685D0-7F00-4EDB-9CE0-AA7BEC5F2623}" destId="{EC46541B-0993-4D3F-BB3B-F57162935F7D}" srcOrd="1" destOrd="0" parTransId="{3369B1EB-1CE6-4013-A5D2-B20CE0FCF77B}" sibTransId="{44F9C2D5-4D83-41CF-B217-EE0F2334E63A}"/>
    <dgm:cxn modelId="{6BE28BE5-F7D4-48AD-9D20-E20BFBCED28C}" srcId="{DBF685D0-7F00-4EDB-9CE0-AA7BEC5F2623}" destId="{D49BA0D6-2751-465F-B941-4999EBBDF054}" srcOrd="2" destOrd="0" parTransId="{31E7624B-3D13-42BE-AD9B-128EED486CC2}" sibTransId="{0B2503FA-E135-4CCC-82EB-8EB2CB11C6F2}"/>
    <dgm:cxn modelId="{A927814D-58CF-4F17-ACF9-199A663362C0}" type="presOf" srcId="{DBF685D0-7F00-4EDB-9CE0-AA7BEC5F2623}" destId="{1850EEC9-DB3B-4CEC-ABDE-628F1EA353A1}" srcOrd="0" destOrd="0" presId="urn:microsoft.com/office/officeart/2005/8/layout/vList3"/>
    <dgm:cxn modelId="{5FA6BC85-1CAD-49E9-8793-8286AF7890BF}" type="presParOf" srcId="{1850EEC9-DB3B-4CEC-ABDE-628F1EA353A1}" destId="{0D5A85AA-1804-4BE2-B785-A6AFDE7D87A0}" srcOrd="0" destOrd="0" presId="urn:microsoft.com/office/officeart/2005/8/layout/vList3"/>
    <dgm:cxn modelId="{6CFAC92C-81FE-4430-B2A0-3C9A2A2318E2}" type="presParOf" srcId="{0D5A85AA-1804-4BE2-B785-A6AFDE7D87A0}" destId="{DD176AE0-D11C-46C1-8CC9-07F61E011AA3}" srcOrd="0" destOrd="0" presId="urn:microsoft.com/office/officeart/2005/8/layout/vList3"/>
    <dgm:cxn modelId="{A4271D6D-1DF1-4794-BCD9-215DCA635BC2}" type="presParOf" srcId="{0D5A85AA-1804-4BE2-B785-A6AFDE7D87A0}" destId="{B72BB254-ECDB-4286-A2F4-E58AF52EFB74}" srcOrd="1" destOrd="0" presId="urn:microsoft.com/office/officeart/2005/8/layout/vList3"/>
    <dgm:cxn modelId="{724FAFA5-4A46-45C1-ABCE-F0A4E8F4CF03}" type="presParOf" srcId="{1850EEC9-DB3B-4CEC-ABDE-628F1EA353A1}" destId="{CFD17E3F-C31B-42A1-81F6-7C332F8F8474}" srcOrd="1" destOrd="0" presId="urn:microsoft.com/office/officeart/2005/8/layout/vList3"/>
    <dgm:cxn modelId="{C3A519A8-3748-49D2-8A90-0BFE0B17F351}" type="presParOf" srcId="{1850EEC9-DB3B-4CEC-ABDE-628F1EA353A1}" destId="{86899D8D-FBB3-4068-AC68-512EEFEC9BEF}" srcOrd="2" destOrd="0" presId="urn:microsoft.com/office/officeart/2005/8/layout/vList3"/>
    <dgm:cxn modelId="{C1065F13-84D8-4E6C-AF15-7D5D1520233C}" type="presParOf" srcId="{86899D8D-FBB3-4068-AC68-512EEFEC9BEF}" destId="{2643B0FC-B4B2-4345-B44B-3A7A8DC28D40}" srcOrd="0" destOrd="0" presId="urn:microsoft.com/office/officeart/2005/8/layout/vList3"/>
    <dgm:cxn modelId="{C18FC605-3A1D-40A9-A597-42354C41C2B0}" type="presParOf" srcId="{86899D8D-FBB3-4068-AC68-512EEFEC9BEF}" destId="{172398B6-8BF3-41A2-B21F-0F03097791C4}" srcOrd="1" destOrd="0" presId="urn:microsoft.com/office/officeart/2005/8/layout/vList3"/>
    <dgm:cxn modelId="{447D10FB-0145-49CA-ABA6-E088627C0356}" type="presParOf" srcId="{1850EEC9-DB3B-4CEC-ABDE-628F1EA353A1}" destId="{6337CF71-339E-4655-8DA4-940F7C8FCDC5}" srcOrd="3" destOrd="0" presId="urn:microsoft.com/office/officeart/2005/8/layout/vList3"/>
    <dgm:cxn modelId="{D1236DF6-E057-472E-8557-907E63D8793A}" type="presParOf" srcId="{1850EEC9-DB3B-4CEC-ABDE-628F1EA353A1}" destId="{202B3E57-137F-4959-B20C-7B6EC69199BD}" srcOrd="4" destOrd="0" presId="urn:microsoft.com/office/officeart/2005/8/layout/vList3"/>
    <dgm:cxn modelId="{3064038A-58B9-43B4-8F0B-E196442608D2}" type="presParOf" srcId="{202B3E57-137F-4959-B20C-7B6EC69199BD}" destId="{5CE613FC-1E0B-47D3-BB91-23934FF37D94}" srcOrd="0" destOrd="0" presId="urn:microsoft.com/office/officeart/2005/8/layout/vList3"/>
    <dgm:cxn modelId="{C851F6FD-24B2-4040-9B38-B220206FB212}" type="presParOf" srcId="{202B3E57-137F-4959-B20C-7B6EC69199BD}" destId="{97469FFD-9191-47EE-978A-7A4CC2F80E2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7FBE0-AD68-4C8A-AE69-BA9C0265FE87}" type="doc">
      <dgm:prSet loTypeId="urn:microsoft.com/office/officeart/2005/8/layout/chevron2" loCatId="list" qsTypeId="urn:microsoft.com/office/officeart/2005/8/quickstyle/simple1" qsCatId="simple" csTypeId="urn:microsoft.com/office/officeart/2005/8/colors/accent5_4" csCatId="accent5" phldr="1"/>
      <dgm:spPr/>
      <dgm:t>
        <a:bodyPr/>
        <a:lstStyle/>
        <a:p>
          <a:endParaRPr lang="en-US"/>
        </a:p>
      </dgm:t>
    </dgm:pt>
    <dgm:pt modelId="{42A60937-10AD-43F8-B970-39A6731032FC}">
      <dgm:prSet phldrT="[Text]"/>
      <dgm:spPr/>
      <dgm:t>
        <a:bodyPr/>
        <a:lstStyle/>
        <a:p>
          <a:r>
            <a:rPr lang="en-US" dirty="0" smtClean="0"/>
            <a:t>Blood pressure is </a:t>
          </a:r>
          <a:r>
            <a:rPr lang="en-US" b="1" i="0" dirty="0" smtClean="0"/>
            <a:t>&gt;= </a:t>
          </a:r>
          <a:r>
            <a:rPr lang="en-US" b="1" dirty="0" smtClean="0"/>
            <a:t>150/90</a:t>
          </a:r>
          <a:r>
            <a:rPr lang="en-US" dirty="0" smtClean="0"/>
            <a:t> mmHg in </a:t>
          </a:r>
          <a:r>
            <a:rPr lang="en-US" u="sng" dirty="0" smtClean="0">
              <a:solidFill>
                <a:srgbClr val="FF0000"/>
              </a:solidFill>
            </a:rPr>
            <a:t>adult 60 years and older.</a:t>
          </a:r>
          <a:r>
            <a:rPr lang="en-US" dirty="0" smtClean="0">
              <a:solidFill>
                <a:srgbClr val="FF0000"/>
              </a:solidFill>
            </a:rPr>
            <a:t> </a:t>
          </a:r>
          <a:endParaRPr lang="en-US" dirty="0">
            <a:solidFill>
              <a:srgbClr val="FF0000"/>
            </a:solidFill>
          </a:endParaRPr>
        </a:p>
      </dgm:t>
    </dgm:pt>
    <dgm:pt modelId="{1D660BD9-F339-40DA-8F6D-87E86213D48D}" type="parTrans" cxnId="{D168563A-D4C5-4A50-9F2F-36ABD009C0E9}">
      <dgm:prSet/>
      <dgm:spPr/>
      <dgm:t>
        <a:bodyPr/>
        <a:lstStyle/>
        <a:p>
          <a:endParaRPr lang="en-US"/>
        </a:p>
      </dgm:t>
    </dgm:pt>
    <dgm:pt modelId="{FB4E279C-7F91-4F65-8431-A61BDE9CBAA7}" type="sibTrans" cxnId="{D168563A-D4C5-4A50-9F2F-36ABD009C0E9}">
      <dgm:prSet/>
      <dgm:spPr/>
      <dgm:t>
        <a:bodyPr/>
        <a:lstStyle/>
        <a:p>
          <a:endParaRPr lang="en-US"/>
        </a:p>
      </dgm:t>
    </dgm:pt>
    <dgm:pt modelId="{BDE326D0-28DE-432D-8D9A-DF6FC3DC4725}">
      <dgm:prSet phldrT="[Text]"/>
      <dgm:spPr/>
      <dgm:t>
        <a:bodyPr/>
        <a:lstStyle/>
        <a:p>
          <a:endParaRPr lang="en-US" dirty="0"/>
        </a:p>
      </dgm:t>
    </dgm:pt>
    <dgm:pt modelId="{37E86AC2-FF13-4CDA-A992-1F0F3EF535EA}" type="parTrans" cxnId="{9FA44D77-E4ED-4601-9EF8-7D8AC24E6928}">
      <dgm:prSet/>
      <dgm:spPr/>
      <dgm:t>
        <a:bodyPr/>
        <a:lstStyle/>
        <a:p>
          <a:endParaRPr lang="en-US"/>
        </a:p>
      </dgm:t>
    </dgm:pt>
    <dgm:pt modelId="{442AC598-0BC8-4924-AF07-137C359999E3}" type="sibTrans" cxnId="{9FA44D77-E4ED-4601-9EF8-7D8AC24E6928}">
      <dgm:prSet/>
      <dgm:spPr/>
      <dgm:t>
        <a:bodyPr/>
        <a:lstStyle/>
        <a:p>
          <a:endParaRPr lang="en-US"/>
        </a:p>
      </dgm:t>
    </dgm:pt>
    <dgm:pt modelId="{75AC1C9F-AAA3-4A11-97BF-202CEC59AFBC}">
      <dgm:prSet phldrT="[Text]"/>
      <dgm:spPr/>
      <dgm:t>
        <a:bodyPr/>
        <a:lstStyle/>
        <a:p>
          <a:r>
            <a:rPr lang="en-US" dirty="0" smtClean="0"/>
            <a:t>Blood pressure is </a:t>
          </a:r>
          <a:r>
            <a:rPr lang="en-US" b="1" i="0" dirty="0" smtClean="0"/>
            <a:t>&gt;= 140/90 </a:t>
          </a:r>
          <a:r>
            <a:rPr lang="en-US" b="0" i="0" dirty="0" smtClean="0"/>
            <a:t>mmHg in </a:t>
          </a:r>
          <a:r>
            <a:rPr lang="en-US" b="0" i="0" u="sng" dirty="0" smtClean="0">
              <a:solidFill>
                <a:srgbClr val="FF0000"/>
              </a:solidFill>
            </a:rPr>
            <a:t>adult younger than 60 years.</a:t>
          </a:r>
          <a:endParaRPr lang="en-US" u="sng" dirty="0">
            <a:solidFill>
              <a:srgbClr val="FF0000"/>
            </a:solidFill>
          </a:endParaRPr>
        </a:p>
      </dgm:t>
    </dgm:pt>
    <dgm:pt modelId="{1653A48C-0DA0-47A8-9C04-05E8F9C66C16}" type="parTrans" cxnId="{BD245F35-590B-4B42-BDB0-E121C6FF4617}">
      <dgm:prSet/>
      <dgm:spPr/>
      <dgm:t>
        <a:bodyPr/>
        <a:lstStyle/>
        <a:p>
          <a:endParaRPr lang="en-US"/>
        </a:p>
      </dgm:t>
    </dgm:pt>
    <dgm:pt modelId="{0FE182EF-E6B2-41E9-9F29-2A88B6E6B37C}" type="sibTrans" cxnId="{BD245F35-590B-4B42-BDB0-E121C6FF4617}">
      <dgm:prSet/>
      <dgm:spPr/>
      <dgm:t>
        <a:bodyPr/>
        <a:lstStyle/>
        <a:p>
          <a:endParaRPr lang="en-US"/>
        </a:p>
      </dgm:t>
    </dgm:pt>
    <dgm:pt modelId="{BBAE9F25-DE1C-476D-BE51-D4CF007CB5C1}">
      <dgm:prSet phldrT="[Text]"/>
      <dgm:spPr/>
      <dgm:t>
        <a:bodyPr/>
        <a:lstStyle/>
        <a:p>
          <a:endParaRPr lang="en-US" dirty="0"/>
        </a:p>
      </dgm:t>
    </dgm:pt>
    <dgm:pt modelId="{4814E02B-097A-4CD7-8E8C-F1610456CFBF}" type="parTrans" cxnId="{8527F93F-D575-4A53-915A-00E0A2CE33BA}">
      <dgm:prSet/>
      <dgm:spPr/>
      <dgm:t>
        <a:bodyPr/>
        <a:lstStyle/>
        <a:p>
          <a:endParaRPr lang="en-US"/>
        </a:p>
      </dgm:t>
    </dgm:pt>
    <dgm:pt modelId="{B81066F7-7588-4B35-BB93-015026EC36EC}" type="sibTrans" cxnId="{8527F93F-D575-4A53-915A-00E0A2CE33BA}">
      <dgm:prSet/>
      <dgm:spPr/>
      <dgm:t>
        <a:bodyPr/>
        <a:lstStyle/>
        <a:p>
          <a:endParaRPr lang="en-US"/>
        </a:p>
      </dgm:t>
    </dgm:pt>
    <dgm:pt modelId="{C444EC6D-ED90-42E7-AFE9-97E8CD380771}">
      <dgm:prSet phldrT="[Text]"/>
      <dgm:spPr/>
      <dgm:t>
        <a:bodyPr/>
        <a:lstStyle/>
        <a:p>
          <a:r>
            <a:rPr lang="en-US" dirty="0" smtClean="0"/>
            <a:t>In patient with </a:t>
          </a:r>
          <a:r>
            <a:rPr lang="en-US" u="sng" dirty="0" smtClean="0">
              <a:solidFill>
                <a:srgbClr val="FF0000"/>
              </a:solidFill>
            </a:rPr>
            <a:t>hypertension and diabetes</a:t>
          </a:r>
          <a:r>
            <a:rPr lang="en-US" u="none" dirty="0" smtClean="0">
              <a:solidFill>
                <a:srgbClr val="FF0000"/>
              </a:solidFill>
            </a:rPr>
            <a:t> </a:t>
          </a:r>
          <a:r>
            <a:rPr lang="en-US" dirty="0" smtClean="0"/>
            <a:t>when blood pressure </a:t>
          </a:r>
          <a:r>
            <a:rPr lang="en-US" b="1" i="0" dirty="0" smtClean="0"/>
            <a:t>&gt;= 140/90 </a:t>
          </a:r>
          <a:r>
            <a:rPr lang="en-US" b="0" i="0" dirty="0" smtClean="0"/>
            <a:t>mmHg regardless of age</a:t>
          </a:r>
          <a:endParaRPr lang="en-US" dirty="0"/>
        </a:p>
      </dgm:t>
    </dgm:pt>
    <dgm:pt modelId="{89E2E08B-ED79-4F06-9371-3F002B60F52D}" type="parTrans" cxnId="{D9D63E1F-9192-4909-A0FE-C4254A23157C}">
      <dgm:prSet/>
      <dgm:spPr/>
      <dgm:t>
        <a:bodyPr/>
        <a:lstStyle/>
        <a:p>
          <a:endParaRPr lang="en-US"/>
        </a:p>
      </dgm:t>
    </dgm:pt>
    <dgm:pt modelId="{3E230B10-66A3-48BD-B9F6-274E23C225B7}" type="sibTrans" cxnId="{D9D63E1F-9192-4909-A0FE-C4254A23157C}">
      <dgm:prSet/>
      <dgm:spPr/>
      <dgm:t>
        <a:bodyPr/>
        <a:lstStyle/>
        <a:p>
          <a:endParaRPr lang="en-US"/>
        </a:p>
      </dgm:t>
    </dgm:pt>
    <dgm:pt modelId="{97F714BB-22C9-441C-9B76-218861896C73}">
      <dgm:prSet phldrT="[Text]"/>
      <dgm:spPr/>
      <dgm:t>
        <a:bodyPr/>
        <a:lstStyle/>
        <a:p>
          <a:endParaRPr lang="en-US" dirty="0"/>
        </a:p>
      </dgm:t>
    </dgm:pt>
    <dgm:pt modelId="{1B03F2B0-866F-464A-920A-F7C8A6076D12}" type="sibTrans" cxnId="{70CC3031-0BAE-4233-97BA-C05AE85942BF}">
      <dgm:prSet/>
      <dgm:spPr/>
      <dgm:t>
        <a:bodyPr/>
        <a:lstStyle/>
        <a:p>
          <a:endParaRPr lang="en-US"/>
        </a:p>
      </dgm:t>
    </dgm:pt>
    <dgm:pt modelId="{098BBDA0-A8F5-4F0E-B588-09B00D84FE07}" type="parTrans" cxnId="{70CC3031-0BAE-4233-97BA-C05AE85942BF}">
      <dgm:prSet/>
      <dgm:spPr/>
      <dgm:t>
        <a:bodyPr/>
        <a:lstStyle/>
        <a:p>
          <a:endParaRPr lang="en-US"/>
        </a:p>
      </dgm:t>
    </dgm:pt>
    <dgm:pt modelId="{A24BED4C-7A43-43A9-9981-716E88ECBC2A}" type="pres">
      <dgm:prSet presAssocID="{E5A7FBE0-AD68-4C8A-AE69-BA9C0265FE87}" presName="linearFlow" presStyleCnt="0">
        <dgm:presLayoutVars>
          <dgm:dir/>
          <dgm:animLvl val="lvl"/>
          <dgm:resizeHandles val="exact"/>
        </dgm:presLayoutVars>
      </dgm:prSet>
      <dgm:spPr/>
      <dgm:t>
        <a:bodyPr/>
        <a:lstStyle/>
        <a:p>
          <a:endParaRPr lang="en-US"/>
        </a:p>
      </dgm:t>
    </dgm:pt>
    <dgm:pt modelId="{88CA8DDD-F06C-41AA-8023-D1BD36745DF9}" type="pres">
      <dgm:prSet presAssocID="{97F714BB-22C9-441C-9B76-218861896C73}" presName="composite" presStyleCnt="0"/>
      <dgm:spPr/>
    </dgm:pt>
    <dgm:pt modelId="{519CB9AD-83BB-4F38-A477-13C9A40FF1C8}" type="pres">
      <dgm:prSet presAssocID="{97F714BB-22C9-441C-9B76-218861896C73}" presName="parentText" presStyleLbl="alignNode1" presStyleIdx="0" presStyleCnt="3">
        <dgm:presLayoutVars>
          <dgm:chMax val="1"/>
          <dgm:bulletEnabled val="1"/>
        </dgm:presLayoutVars>
      </dgm:prSet>
      <dgm:spPr/>
      <dgm:t>
        <a:bodyPr/>
        <a:lstStyle/>
        <a:p>
          <a:endParaRPr lang="en-US"/>
        </a:p>
      </dgm:t>
    </dgm:pt>
    <dgm:pt modelId="{E0B83F25-18D7-48E0-B9C7-5D3E4150CF7D}" type="pres">
      <dgm:prSet presAssocID="{97F714BB-22C9-441C-9B76-218861896C73}" presName="descendantText" presStyleLbl="alignAcc1" presStyleIdx="0" presStyleCnt="3">
        <dgm:presLayoutVars>
          <dgm:bulletEnabled val="1"/>
        </dgm:presLayoutVars>
      </dgm:prSet>
      <dgm:spPr/>
      <dgm:t>
        <a:bodyPr/>
        <a:lstStyle/>
        <a:p>
          <a:endParaRPr lang="en-US"/>
        </a:p>
      </dgm:t>
    </dgm:pt>
    <dgm:pt modelId="{7A13C64F-2498-4442-8089-8FC86088B02D}" type="pres">
      <dgm:prSet presAssocID="{1B03F2B0-866F-464A-920A-F7C8A6076D12}" presName="sp" presStyleCnt="0"/>
      <dgm:spPr/>
    </dgm:pt>
    <dgm:pt modelId="{A0555B9B-BF79-4FAB-BA54-6887B8E91B39}" type="pres">
      <dgm:prSet presAssocID="{BDE326D0-28DE-432D-8D9A-DF6FC3DC4725}" presName="composite" presStyleCnt="0"/>
      <dgm:spPr/>
    </dgm:pt>
    <dgm:pt modelId="{739456BE-DACD-49EA-A446-ACF278D1F610}" type="pres">
      <dgm:prSet presAssocID="{BDE326D0-28DE-432D-8D9A-DF6FC3DC4725}" presName="parentText" presStyleLbl="alignNode1" presStyleIdx="1" presStyleCnt="3">
        <dgm:presLayoutVars>
          <dgm:chMax val="1"/>
          <dgm:bulletEnabled val="1"/>
        </dgm:presLayoutVars>
      </dgm:prSet>
      <dgm:spPr/>
      <dgm:t>
        <a:bodyPr/>
        <a:lstStyle/>
        <a:p>
          <a:endParaRPr lang="en-US"/>
        </a:p>
      </dgm:t>
    </dgm:pt>
    <dgm:pt modelId="{2A5CDE11-B0B2-458A-8DB9-68955999873D}" type="pres">
      <dgm:prSet presAssocID="{BDE326D0-28DE-432D-8D9A-DF6FC3DC4725}" presName="descendantText" presStyleLbl="alignAcc1" presStyleIdx="1" presStyleCnt="3">
        <dgm:presLayoutVars>
          <dgm:bulletEnabled val="1"/>
        </dgm:presLayoutVars>
      </dgm:prSet>
      <dgm:spPr/>
      <dgm:t>
        <a:bodyPr/>
        <a:lstStyle/>
        <a:p>
          <a:endParaRPr lang="en-US"/>
        </a:p>
      </dgm:t>
    </dgm:pt>
    <dgm:pt modelId="{1C9605F7-888F-4532-94A1-A95EBECE1459}" type="pres">
      <dgm:prSet presAssocID="{442AC598-0BC8-4924-AF07-137C359999E3}" presName="sp" presStyleCnt="0"/>
      <dgm:spPr/>
    </dgm:pt>
    <dgm:pt modelId="{66FBBAD2-BDFA-45A6-8D05-ADBE0EAE26B2}" type="pres">
      <dgm:prSet presAssocID="{BBAE9F25-DE1C-476D-BE51-D4CF007CB5C1}" presName="composite" presStyleCnt="0"/>
      <dgm:spPr/>
    </dgm:pt>
    <dgm:pt modelId="{0AB337DE-BE1C-47EE-839B-02CBF81BE2E4}" type="pres">
      <dgm:prSet presAssocID="{BBAE9F25-DE1C-476D-BE51-D4CF007CB5C1}" presName="parentText" presStyleLbl="alignNode1" presStyleIdx="2" presStyleCnt="3">
        <dgm:presLayoutVars>
          <dgm:chMax val="1"/>
          <dgm:bulletEnabled val="1"/>
        </dgm:presLayoutVars>
      </dgm:prSet>
      <dgm:spPr/>
      <dgm:t>
        <a:bodyPr/>
        <a:lstStyle/>
        <a:p>
          <a:endParaRPr lang="en-US"/>
        </a:p>
      </dgm:t>
    </dgm:pt>
    <dgm:pt modelId="{5B1D73E3-BE5C-4645-AD5E-EFC23F1DEB40}" type="pres">
      <dgm:prSet presAssocID="{BBAE9F25-DE1C-476D-BE51-D4CF007CB5C1}" presName="descendantText" presStyleLbl="alignAcc1" presStyleIdx="2" presStyleCnt="3">
        <dgm:presLayoutVars>
          <dgm:bulletEnabled val="1"/>
        </dgm:presLayoutVars>
      </dgm:prSet>
      <dgm:spPr/>
      <dgm:t>
        <a:bodyPr/>
        <a:lstStyle/>
        <a:p>
          <a:endParaRPr lang="en-US"/>
        </a:p>
      </dgm:t>
    </dgm:pt>
  </dgm:ptLst>
  <dgm:cxnLst>
    <dgm:cxn modelId="{4DFF13F4-98E6-4C14-9AFB-BDAAFE7919C2}" type="presOf" srcId="{42A60937-10AD-43F8-B970-39A6731032FC}" destId="{E0B83F25-18D7-48E0-B9C7-5D3E4150CF7D}" srcOrd="0" destOrd="0" presId="urn:microsoft.com/office/officeart/2005/8/layout/chevron2"/>
    <dgm:cxn modelId="{E96FEC0C-C911-4381-BE27-D9BAD51BF3BF}" type="presOf" srcId="{C444EC6D-ED90-42E7-AFE9-97E8CD380771}" destId="{5B1D73E3-BE5C-4645-AD5E-EFC23F1DEB40}" srcOrd="0" destOrd="0" presId="urn:microsoft.com/office/officeart/2005/8/layout/chevron2"/>
    <dgm:cxn modelId="{8DA1443C-4E5B-4D75-A6F8-231382D34E1F}" type="presOf" srcId="{BBAE9F25-DE1C-476D-BE51-D4CF007CB5C1}" destId="{0AB337DE-BE1C-47EE-839B-02CBF81BE2E4}" srcOrd="0" destOrd="0" presId="urn:microsoft.com/office/officeart/2005/8/layout/chevron2"/>
    <dgm:cxn modelId="{994104BF-6074-48DE-866D-E3AC12AA9DF2}" type="presOf" srcId="{BDE326D0-28DE-432D-8D9A-DF6FC3DC4725}" destId="{739456BE-DACD-49EA-A446-ACF278D1F610}" srcOrd="0" destOrd="0" presId="urn:microsoft.com/office/officeart/2005/8/layout/chevron2"/>
    <dgm:cxn modelId="{2308B1E6-8CEB-4458-B190-E9F01A062051}" type="presOf" srcId="{97F714BB-22C9-441C-9B76-218861896C73}" destId="{519CB9AD-83BB-4F38-A477-13C9A40FF1C8}" srcOrd="0" destOrd="0" presId="urn:microsoft.com/office/officeart/2005/8/layout/chevron2"/>
    <dgm:cxn modelId="{D9D63E1F-9192-4909-A0FE-C4254A23157C}" srcId="{BBAE9F25-DE1C-476D-BE51-D4CF007CB5C1}" destId="{C444EC6D-ED90-42E7-AFE9-97E8CD380771}" srcOrd="0" destOrd="0" parTransId="{89E2E08B-ED79-4F06-9371-3F002B60F52D}" sibTransId="{3E230B10-66A3-48BD-B9F6-274E23C225B7}"/>
    <dgm:cxn modelId="{70CC3031-0BAE-4233-97BA-C05AE85942BF}" srcId="{E5A7FBE0-AD68-4C8A-AE69-BA9C0265FE87}" destId="{97F714BB-22C9-441C-9B76-218861896C73}" srcOrd="0" destOrd="0" parTransId="{098BBDA0-A8F5-4F0E-B588-09B00D84FE07}" sibTransId="{1B03F2B0-866F-464A-920A-F7C8A6076D12}"/>
    <dgm:cxn modelId="{8527F93F-D575-4A53-915A-00E0A2CE33BA}" srcId="{E5A7FBE0-AD68-4C8A-AE69-BA9C0265FE87}" destId="{BBAE9F25-DE1C-476D-BE51-D4CF007CB5C1}" srcOrd="2" destOrd="0" parTransId="{4814E02B-097A-4CD7-8E8C-F1610456CFBF}" sibTransId="{B81066F7-7588-4B35-BB93-015026EC36EC}"/>
    <dgm:cxn modelId="{8E717874-EC15-4151-AD91-00AA72AB1760}" type="presOf" srcId="{E5A7FBE0-AD68-4C8A-AE69-BA9C0265FE87}" destId="{A24BED4C-7A43-43A9-9981-716E88ECBC2A}" srcOrd="0" destOrd="0" presId="urn:microsoft.com/office/officeart/2005/8/layout/chevron2"/>
    <dgm:cxn modelId="{BD245F35-590B-4B42-BDB0-E121C6FF4617}" srcId="{BDE326D0-28DE-432D-8D9A-DF6FC3DC4725}" destId="{75AC1C9F-AAA3-4A11-97BF-202CEC59AFBC}" srcOrd="0" destOrd="0" parTransId="{1653A48C-0DA0-47A8-9C04-05E8F9C66C16}" sibTransId="{0FE182EF-E6B2-41E9-9F29-2A88B6E6B37C}"/>
    <dgm:cxn modelId="{9FA44D77-E4ED-4601-9EF8-7D8AC24E6928}" srcId="{E5A7FBE0-AD68-4C8A-AE69-BA9C0265FE87}" destId="{BDE326D0-28DE-432D-8D9A-DF6FC3DC4725}" srcOrd="1" destOrd="0" parTransId="{37E86AC2-FF13-4CDA-A992-1F0F3EF535EA}" sibTransId="{442AC598-0BC8-4924-AF07-137C359999E3}"/>
    <dgm:cxn modelId="{D168563A-D4C5-4A50-9F2F-36ABD009C0E9}" srcId="{97F714BB-22C9-441C-9B76-218861896C73}" destId="{42A60937-10AD-43F8-B970-39A6731032FC}" srcOrd="0" destOrd="0" parTransId="{1D660BD9-F339-40DA-8F6D-87E86213D48D}" sibTransId="{FB4E279C-7F91-4F65-8431-A61BDE9CBAA7}"/>
    <dgm:cxn modelId="{7B6E5386-64DF-4B6D-8212-5981B6CCD3C4}" type="presOf" srcId="{75AC1C9F-AAA3-4A11-97BF-202CEC59AFBC}" destId="{2A5CDE11-B0B2-458A-8DB9-68955999873D}" srcOrd="0" destOrd="0" presId="urn:microsoft.com/office/officeart/2005/8/layout/chevron2"/>
    <dgm:cxn modelId="{6F54E64D-390D-48AA-9089-02630CDA4B63}" type="presParOf" srcId="{A24BED4C-7A43-43A9-9981-716E88ECBC2A}" destId="{88CA8DDD-F06C-41AA-8023-D1BD36745DF9}" srcOrd="0" destOrd="0" presId="urn:microsoft.com/office/officeart/2005/8/layout/chevron2"/>
    <dgm:cxn modelId="{84B4F547-606C-415A-9906-90EB8B9DDF9C}" type="presParOf" srcId="{88CA8DDD-F06C-41AA-8023-D1BD36745DF9}" destId="{519CB9AD-83BB-4F38-A477-13C9A40FF1C8}" srcOrd="0" destOrd="0" presId="urn:microsoft.com/office/officeart/2005/8/layout/chevron2"/>
    <dgm:cxn modelId="{5FEFCA27-5466-4145-8C27-5D018E3A83CB}" type="presParOf" srcId="{88CA8DDD-F06C-41AA-8023-D1BD36745DF9}" destId="{E0B83F25-18D7-48E0-B9C7-5D3E4150CF7D}" srcOrd="1" destOrd="0" presId="urn:microsoft.com/office/officeart/2005/8/layout/chevron2"/>
    <dgm:cxn modelId="{55FF8E60-9A3F-4962-8AF6-DBF1A557367B}" type="presParOf" srcId="{A24BED4C-7A43-43A9-9981-716E88ECBC2A}" destId="{7A13C64F-2498-4442-8089-8FC86088B02D}" srcOrd="1" destOrd="0" presId="urn:microsoft.com/office/officeart/2005/8/layout/chevron2"/>
    <dgm:cxn modelId="{86A44B7E-63E8-4003-BF8B-F89417D7381A}" type="presParOf" srcId="{A24BED4C-7A43-43A9-9981-716E88ECBC2A}" destId="{A0555B9B-BF79-4FAB-BA54-6887B8E91B39}" srcOrd="2" destOrd="0" presId="urn:microsoft.com/office/officeart/2005/8/layout/chevron2"/>
    <dgm:cxn modelId="{D914E338-40ED-4512-A009-60AD9E9F41FE}" type="presParOf" srcId="{A0555B9B-BF79-4FAB-BA54-6887B8E91B39}" destId="{739456BE-DACD-49EA-A446-ACF278D1F610}" srcOrd="0" destOrd="0" presId="urn:microsoft.com/office/officeart/2005/8/layout/chevron2"/>
    <dgm:cxn modelId="{B13838E6-9E4F-42C6-9474-8EE3C2804C31}" type="presParOf" srcId="{A0555B9B-BF79-4FAB-BA54-6887B8E91B39}" destId="{2A5CDE11-B0B2-458A-8DB9-68955999873D}" srcOrd="1" destOrd="0" presId="urn:microsoft.com/office/officeart/2005/8/layout/chevron2"/>
    <dgm:cxn modelId="{E34819B6-6242-4886-A2A9-E97F9DA813BC}" type="presParOf" srcId="{A24BED4C-7A43-43A9-9981-716E88ECBC2A}" destId="{1C9605F7-888F-4532-94A1-A95EBECE1459}" srcOrd="3" destOrd="0" presId="urn:microsoft.com/office/officeart/2005/8/layout/chevron2"/>
    <dgm:cxn modelId="{1FC9DB6D-308A-4A17-8921-D1D2AFEECCD0}" type="presParOf" srcId="{A24BED4C-7A43-43A9-9981-716E88ECBC2A}" destId="{66FBBAD2-BDFA-45A6-8D05-ADBE0EAE26B2}" srcOrd="4" destOrd="0" presId="urn:microsoft.com/office/officeart/2005/8/layout/chevron2"/>
    <dgm:cxn modelId="{0FF0EB40-432B-4A39-851B-DFF43626F8F8}" type="presParOf" srcId="{66FBBAD2-BDFA-45A6-8D05-ADBE0EAE26B2}" destId="{0AB337DE-BE1C-47EE-839B-02CBF81BE2E4}" srcOrd="0" destOrd="0" presId="urn:microsoft.com/office/officeart/2005/8/layout/chevron2"/>
    <dgm:cxn modelId="{B54F4D65-6A18-46F7-9F96-9DA4795CE6D0}" type="presParOf" srcId="{66FBBAD2-BDFA-45A6-8D05-ADBE0EAE26B2}" destId="{5B1D73E3-BE5C-4645-AD5E-EFC23F1DEB4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9C0B52-BBFC-4F6D-AAA3-57FB8F06CFC4}"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en-US"/>
        </a:p>
      </dgm:t>
    </dgm:pt>
    <dgm:pt modelId="{30CF123B-B95F-46CA-92CC-432EA3E7A1D0}">
      <dgm:prSet phldrT="[Text]" custT="1"/>
      <dgm:spPr/>
      <dgm:t>
        <a:bodyPr/>
        <a:lstStyle/>
        <a:p>
          <a:r>
            <a:rPr lang="en-US" sz="2000" dirty="0" smtClean="0"/>
            <a:t>Blood pressure is not at goal level on a single agent.</a:t>
          </a:r>
          <a:endParaRPr lang="en-US" sz="2000" dirty="0"/>
        </a:p>
      </dgm:t>
    </dgm:pt>
    <dgm:pt modelId="{DB9CA1C2-D7CD-45AB-93A4-27B73BCCBF23}" type="parTrans" cxnId="{97BAF803-1CF3-4DDE-9429-9E772BB5D197}">
      <dgm:prSet/>
      <dgm:spPr/>
      <dgm:t>
        <a:bodyPr/>
        <a:lstStyle/>
        <a:p>
          <a:endParaRPr lang="en-US"/>
        </a:p>
      </dgm:t>
    </dgm:pt>
    <dgm:pt modelId="{4A8F7A58-5306-4738-B1EA-DF4BDEAEDB17}" type="sibTrans" cxnId="{97BAF803-1CF3-4DDE-9429-9E772BB5D197}">
      <dgm:prSet/>
      <dgm:spPr/>
      <dgm:t>
        <a:bodyPr/>
        <a:lstStyle/>
        <a:p>
          <a:endParaRPr lang="en-US"/>
        </a:p>
      </dgm:t>
    </dgm:pt>
    <dgm:pt modelId="{DF260A52-CD04-4CE8-9D06-1F5476966F29}">
      <dgm:prSet phldrT="[Text]" custT="1"/>
      <dgm:spPr/>
      <dgm:t>
        <a:bodyPr/>
        <a:lstStyle/>
        <a:p>
          <a:r>
            <a:rPr lang="en-US" sz="2000" dirty="0" smtClean="0"/>
            <a:t>Patient experiences adverse effects of single agent that may be improved by the addition of a second agent. </a:t>
          </a:r>
        </a:p>
        <a:p>
          <a:r>
            <a:rPr lang="en-US" sz="1000" dirty="0" smtClean="0"/>
            <a:t>(e.g., adding an </a:t>
          </a:r>
          <a:r>
            <a:rPr lang="en-US" sz="1000" dirty="0" err="1" smtClean="0"/>
            <a:t>angiotensin</a:t>
          </a:r>
          <a:r>
            <a:rPr lang="en-US" sz="1000" dirty="0" smtClean="0"/>
            <a:t>-converting enzyme inhibitor to a calcium channel blocker to reduce peripheral edema) </a:t>
          </a:r>
          <a:endParaRPr lang="en-US" sz="2000" dirty="0"/>
        </a:p>
      </dgm:t>
    </dgm:pt>
    <dgm:pt modelId="{7079413F-8787-4E32-AB27-0C6AFC9E761B}" type="parTrans" cxnId="{213E0A52-5068-456A-A650-F38B3AACD949}">
      <dgm:prSet/>
      <dgm:spPr/>
      <dgm:t>
        <a:bodyPr/>
        <a:lstStyle/>
        <a:p>
          <a:endParaRPr lang="en-US"/>
        </a:p>
      </dgm:t>
    </dgm:pt>
    <dgm:pt modelId="{111B8A7B-C502-4F65-B934-51818FE4DAD8}" type="sibTrans" cxnId="{213E0A52-5068-456A-A650-F38B3AACD949}">
      <dgm:prSet/>
      <dgm:spPr/>
      <dgm:t>
        <a:bodyPr/>
        <a:lstStyle/>
        <a:p>
          <a:endParaRPr lang="en-US"/>
        </a:p>
      </dgm:t>
    </dgm:pt>
    <dgm:pt modelId="{6FA760D4-2E55-427D-8242-A1AAE277E314}">
      <dgm:prSet phldrT="[Text]" custT="1"/>
      <dgm:spPr/>
      <dgm:t>
        <a:bodyPr/>
        <a:lstStyle/>
        <a:p>
          <a:r>
            <a:rPr lang="en-US" sz="2000" dirty="0" smtClean="0"/>
            <a:t>Systolic blood pressure ≥ 20 mm Hg or diastolic blood pressure ≥ 10 mm Hg above goal.</a:t>
          </a:r>
          <a:endParaRPr lang="en-US" sz="2000" dirty="0"/>
        </a:p>
      </dgm:t>
    </dgm:pt>
    <dgm:pt modelId="{86A93655-AB42-4E7D-B413-7429F74FA30D}" type="parTrans" cxnId="{D6BFAB6E-89A3-4AD7-9C25-02F51DC793D1}">
      <dgm:prSet/>
      <dgm:spPr/>
      <dgm:t>
        <a:bodyPr/>
        <a:lstStyle/>
        <a:p>
          <a:endParaRPr lang="en-US"/>
        </a:p>
      </dgm:t>
    </dgm:pt>
    <dgm:pt modelId="{77795C0F-1976-4B57-87B1-DBAFCE5F1F51}" type="sibTrans" cxnId="{D6BFAB6E-89A3-4AD7-9C25-02F51DC793D1}">
      <dgm:prSet/>
      <dgm:spPr/>
      <dgm:t>
        <a:bodyPr/>
        <a:lstStyle/>
        <a:p>
          <a:endParaRPr lang="en-US"/>
        </a:p>
      </dgm:t>
    </dgm:pt>
    <dgm:pt modelId="{62F1533D-B257-45F8-94A0-0A0E2513FC79}" type="pres">
      <dgm:prSet presAssocID="{3F9C0B52-BBFC-4F6D-AAA3-57FB8F06CFC4}" presName="linear" presStyleCnt="0">
        <dgm:presLayoutVars>
          <dgm:dir/>
          <dgm:resizeHandles val="exact"/>
        </dgm:presLayoutVars>
      </dgm:prSet>
      <dgm:spPr/>
      <dgm:t>
        <a:bodyPr/>
        <a:lstStyle/>
        <a:p>
          <a:pPr rtl="1"/>
          <a:endParaRPr lang="ar-SA"/>
        </a:p>
      </dgm:t>
    </dgm:pt>
    <dgm:pt modelId="{8930D7C7-DA01-47C3-9B11-0AE73488E3E7}" type="pres">
      <dgm:prSet presAssocID="{30CF123B-B95F-46CA-92CC-432EA3E7A1D0}" presName="comp" presStyleCnt="0"/>
      <dgm:spPr/>
      <dgm:t>
        <a:bodyPr/>
        <a:lstStyle/>
        <a:p>
          <a:endParaRPr lang="en-US"/>
        </a:p>
      </dgm:t>
    </dgm:pt>
    <dgm:pt modelId="{743680A1-7F3E-4FA6-9F31-B844E8A1948B}" type="pres">
      <dgm:prSet presAssocID="{30CF123B-B95F-46CA-92CC-432EA3E7A1D0}" presName="box" presStyleLbl="node1" presStyleIdx="0" presStyleCnt="3"/>
      <dgm:spPr/>
      <dgm:t>
        <a:bodyPr/>
        <a:lstStyle/>
        <a:p>
          <a:endParaRPr lang="en-US"/>
        </a:p>
      </dgm:t>
    </dgm:pt>
    <dgm:pt modelId="{57A81EA4-6D17-4E79-A0C3-5BD4505A218E}" type="pres">
      <dgm:prSet presAssocID="{30CF123B-B95F-46CA-92CC-432EA3E7A1D0}" presName="img" presStyleLbl="fgImgPlace1" presStyleIdx="0" presStyleCnt="3"/>
      <dgm:spPr>
        <a:blipFill rotWithShape="0">
          <a:blip xmlns:r="http://schemas.openxmlformats.org/officeDocument/2006/relationships" r:embed="rId1"/>
          <a:stretch>
            <a:fillRect/>
          </a:stretch>
        </a:blipFill>
      </dgm:spPr>
      <dgm:t>
        <a:bodyPr/>
        <a:lstStyle/>
        <a:p>
          <a:pPr rtl="1"/>
          <a:endParaRPr lang="ar-SA"/>
        </a:p>
      </dgm:t>
    </dgm:pt>
    <dgm:pt modelId="{3E714577-BB65-4945-8F38-17B058DEE560}" type="pres">
      <dgm:prSet presAssocID="{30CF123B-B95F-46CA-92CC-432EA3E7A1D0}" presName="text" presStyleLbl="node1" presStyleIdx="0" presStyleCnt="3">
        <dgm:presLayoutVars>
          <dgm:bulletEnabled val="1"/>
        </dgm:presLayoutVars>
      </dgm:prSet>
      <dgm:spPr/>
      <dgm:t>
        <a:bodyPr/>
        <a:lstStyle/>
        <a:p>
          <a:endParaRPr lang="en-US"/>
        </a:p>
      </dgm:t>
    </dgm:pt>
    <dgm:pt modelId="{7C954AAC-F106-4D59-8CB6-EC37ADEF710A}" type="pres">
      <dgm:prSet presAssocID="{4A8F7A58-5306-4738-B1EA-DF4BDEAEDB17}" presName="spacer" presStyleCnt="0"/>
      <dgm:spPr/>
      <dgm:t>
        <a:bodyPr/>
        <a:lstStyle/>
        <a:p>
          <a:endParaRPr lang="en-US"/>
        </a:p>
      </dgm:t>
    </dgm:pt>
    <dgm:pt modelId="{7A9D7C08-0A6A-4305-BA63-3CB75B355ED6}" type="pres">
      <dgm:prSet presAssocID="{DF260A52-CD04-4CE8-9D06-1F5476966F29}" presName="comp" presStyleCnt="0"/>
      <dgm:spPr/>
      <dgm:t>
        <a:bodyPr/>
        <a:lstStyle/>
        <a:p>
          <a:endParaRPr lang="en-US"/>
        </a:p>
      </dgm:t>
    </dgm:pt>
    <dgm:pt modelId="{FD2F0141-DC46-4072-84CD-CFE11CEB47E8}" type="pres">
      <dgm:prSet presAssocID="{DF260A52-CD04-4CE8-9D06-1F5476966F29}" presName="box" presStyleLbl="node1" presStyleIdx="1" presStyleCnt="3"/>
      <dgm:spPr/>
      <dgm:t>
        <a:bodyPr/>
        <a:lstStyle/>
        <a:p>
          <a:endParaRPr lang="en-US"/>
        </a:p>
      </dgm:t>
    </dgm:pt>
    <dgm:pt modelId="{C2B94B6F-E4FE-44D0-8D8F-B2C365A10FB6}" type="pres">
      <dgm:prSet presAssocID="{DF260A52-CD04-4CE8-9D06-1F5476966F29}" presName="img" presStyleLbl="fgImgPlace1" presStyleIdx="1" presStyleCnt="3" custLinFactNeighborX="-2686" custLinFactNeighborY="2686"/>
      <dgm:spPr>
        <a:blipFill rotWithShape="0">
          <a:blip xmlns:r="http://schemas.openxmlformats.org/officeDocument/2006/relationships" r:embed="rId1"/>
          <a:stretch>
            <a:fillRect/>
          </a:stretch>
        </a:blipFill>
      </dgm:spPr>
      <dgm:t>
        <a:bodyPr/>
        <a:lstStyle/>
        <a:p>
          <a:pPr rtl="1"/>
          <a:endParaRPr lang="ar-SA"/>
        </a:p>
      </dgm:t>
    </dgm:pt>
    <dgm:pt modelId="{7CC764FE-0244-46CD-98C5-0C5F70370095}" type="pres">
      <dgm:prSet presAssocID="{DF260A52-CD04-4CE8-9D06-1F5476966F29}" presName="text" presStyleLbl="node1" presStyleIdx="1" presStyleCnt="3">
        <dgm:presLayoutVars>
          <dgm:bulletEnabled val="1"/>
        </dgm:presLayoutVars>
      </dgm:prSet>
      <dgm:spPr/>
      <dgm:t>
        <a:bodyPr/>
        <a:lstStyle/>
        <a:p>
          <a:endParaRPr lang="en-US"/>
        </a:p>
      </dgm:t>
    </dgm:pt>
    <dgm:pt modelId="{8B547F2E-5431-45D4-929E-72078A6443E4}" type="pres">
      <dgm:prSet presAssocID="{111B8A7B-C502-4F65-B934-51818FE4DAD8}" presName="spacer" presStyleCnt="0"/>
      <dgm:spPr/>
      <dgm:t>
        <a:bodyPr/>
        <a:lstStyle/>
        <a:p>
          <a:endParaRPr lang="en-US"/>
        </a:p>
      </dgm:t>
    </dgm:pt>
    <dgm:pt modelId="{117686F8-F2C4-4B4D-99BB-849D9D9FB6DE}" type="pres">
      <dgm:prSet presAssocID="{6FA760D4-2E55-427D-8242-A1AAE277E314}" presName="comp" presStyleCnt="0"/>
      <dgm:spPr/>
      <dgm:t>
        <a:bodyPr/>
        <a:lstStyle/>
        <a:p>
          <a:endParaRPr lang="en-US"/>
        </a:p>
      </dgm:t>
    </dgm:pt>
    <dgm:pt modelId="{405645C5-8719-4F8F-AD36-97D09DC35063}" type="pres">
      <dgm:prSet presAssocID="{6FA760D4-2E55-427D-8242-A1AAE277E314}" presName="box" presStyleLbl="node1" presStyleIdx="2" presStyleCnt="3" custLinFactNeighborY="10136"/>
      <dgm:spPr/>
      <dgm:t>
        <a:bodyPr/>
        <a:lstStyle/>
        <a:p>
          <a:endParaRPr lang="en-US"/>
        </a:p>
      </dgm:t>
    </dgm:pt>
    <dgm:pt modelId="{37EA6BDA-BC32-42CD-8486-20D0600F5764}" type="pres">
      <dgm:prSet presAssocID="{6FA760D4-2E55-427D-8242-A1AAE277E314}" presName="img" presStyleLbl="fgImgPlace1" presStyleIdx="2" presStyleCnt="3"/>
      <dgm:spPr>
        <a:blipFill rotWithShape="0">
          <a:blip xmlns:r="http://schemas.openxmlformats.org/officeDocument/2006/relationships" r:embed="rId1"/>
          <a:stretch>
            <a:fillRect/>
          </a:stretch>
        </a:blipFill>
      </dgm:spPr>
      <dgm:t>
        <a:bodyPr/>
        <a:lstStyle/>
        <a:p>
          <a:pPr rtl="1"/>
          <a:endParaRPr lang="ar-SA"/>
        </a:p>
      </dgm:t>
    </dgm:pt>
    <dgm:pt modelId="{BDE45531-AA4E-43F0-B3FF-0667A46EE6B4}" type="pres">
      <dgm:prSet presAssocID="{6FA760D4-2E55-427D-8242-A1AAE277E314}" presName="text" presStyleLbl="node1" presStyleIdx="2" presStyleCnt="3">
        <dgm:presLayoutVars>
          <dgm:bulletEnabled val="1"/>
        </dgm:presLayoutVars>
      </dgm:prSet>
      <dgm:spPr/>
      <dgm:t>
        <a:bodyPr/>
        <a:lstStyle/>
        <a:p>
          <a:endParaRPr lang="en-US"/>
        </a:p>
      </dgm:t>
    </dgm:pt>
  </dgm:ptLst>
  <dgm:cxnLst>
    <dgm:cxn modelId="{213E0A52-5068-456A-A650-F38B3AACD949}" srcId="{3F9C0B52-BBFC-4F6D-AAA3-57FB8F06CFC4}" destId="{DF260A52-CD04-4CE8-9D06-1F5476966F29}" srcOrd="1" destOrd="0" parTransId="{7079413F-8787-4E32-AB27-0C6AFC9E761B}" sibTransId="{111B8A7B-C502-4F65-B934-51818FE4DAD8}"/>
    <dgm:cxn modelId="{1F29A929-30F1-4C45-A8E8-9CED8DB2CF4C}" type="presOf" srcId="{6FA760D4-2E55-427D-8242-A1AAE277E314}" destId="{BDE45531-AA4E-43F0-B3FF-0667A46EE6B4}" srcOrd="1" destOrd="0" presId="urn:microsoft.com/office/officeart/2005/8/layout/vList4#1"/>
    <dgm:cxn modelId="{1FD6A0F6-C6FB-47D7-BFA1-B1D44EACF7AF}" type="presOf" srcId="{3F9C0B52-BBFC-4F6D-AAA3-57FB8F06CFC4}" destId="{62F1533D-B257-45F8-94A0-0A0E2513FC79}" srcOrd="0" destOrd="0" presId="urn:microsoft.com/office/officeart/2005/8/layout/vList4#1"/>
    <dgm:cxn modelId="{F4602BA8-065B-4BED-A177-CD4E4C5366A6}" type="presOf" srcId="{6FA760D4-2E55-427D-8242-A1AAE277E314}" destId="{405645C5-8719-4F8F-AD36-97D09DC35063}" srcOrd="0" destOrd="0" presId="urn:microsoft.com/office/officeart/2005/8/layout/vList4#1"/>
    <dgm:cxn modelId="{C6C39506-0E5B-43CC-AD8B-AFDA7CF79970}" type="presOf" srcId="{DF260A52-CD04-4CE8-9D06-1F5476966F29}" destId="{FD2F0141-DC46-4072-84CD-CFE11CEB47E8}" srcOrd="0" destOrd="0" presId="urn:microsoft.com/office/officeart/2005/8/layout/vList4#1"/>
    <dgm:cxn modelId="{D6BFAB6E-89A3-4AD7-9C25-02F51DC793D1}" srcId="{3F9C0B52-BBFC-4F6D-AAA3-57FB8F06CFC4}" destId="{6FA760D4-2E55-427D-8242-A1AAE277E314}" srcOrd="2" destOrd="0" parTransId="{86A93655-AB42-4E7D-B413-7429F74FA30D}" sibTransId="{77795C0F-1976-4B57-87B1-DBAFCE5F1F51}"/>
    <dgm:cxn modelId="{97BAF803-1CF3-4DDE-9429-9E772BB5D197}" srcId="{3F9C0B52-BBFC-4F6D-AAA3-57FB8F06CFC4}" destId="{30CF123B-B95F-46CA-92CC-432EA3E7A1D0}" srcOrd="0" destOrd="0" parTransId="{DB9CA1C2-D7CD-45AB-93A4-27B73BCCBF23}" sibTransId="{4A8F7A58-5306-4738-B1EA-DF4BDEAEDB17}"/>
    <dgm:cxn modelId="{E69A8615-15F8-445A-963D-F4BB669CD7F3}" type="presOf" srcId="{30CF123B-B95F-46CA-92CC-432EA3E7A1D0}" destId="{3E714577-BB65-4945-8F38-17B058DEE560}" srcOrd="1" destOrd="0" presId="urn:microsoft.com/office/officeart/2005/8/layout/vList4#1"/>
    <dgm:cxn modelId="{D8A932F2-2724-406C-BB9F-E61E0A00754B}" type="presOf" srcId="{30CF123B-B95F-46CA-92CC-432EA3E7A1D0}" destId="{743680A1-7F3E-4FA6-9F31-B844E8A1948B}" srcOrd="0" destOrd="0" presId="urn:microsoft.com/office/officeart/2005/8/layout/vList4#1"/>
    <dgm:cxn modelId="{B1BD50D5-AED3-45DE-8C7C-9C86DD27EC0A}" type="presOf" srcId="{DF260A52-CD04-4CE8-9D06-1F5476966F29}" destId="{7CC764FE-0244-46CD-98C5-0C5F70370095}" srcOrd="1" destOrd="0" presId="urn:microsoft.com/office/officeart/2005/8/layout/vList4#1"/>
    <dgm:cxn modelId="{186C8B90-1BC6-469D-93F8-ABE9357E06DD}" type="presParOf" srcId="{62F1533D-B257-45F8-94A0-0A0E2513FC79}" destId="{8930D7C7-DA01-47C3-9B11-0AE73488E3E7}" srcOrd="0" destOrd="0" presId="urn:microsoft.com/office/officeart/2005/8/layout/vList4#1"/>
    <dgm:cxn modelId="{2648A2E8-DBE3-4834-8F4C-DDCB82B02918}" type="presParOf" srcId="{8930D7C7-DA01-47C3-9B11-0AE73488E3E7}" destId="{743680A1-7F3E-4FA6-9F31-B844E8A1948B}" srcOrd="0" destOrd="0" presId="urn:microsoft.com/office/officeart/2005/8/layout/vList4#1"/>
    <dgm:cxn modelId="{EA227E5E-CB09-4CB8-9B56-7475AF03C6AD}" type="presParOf" srcId="{8930D7C7-DA01-47C3-9B11-0AE73488E3E7}" destId="{57A81EA4-6D17-4E79-A0C3-5BD4505A218E}" srcOrd="1" destOrd="0" presId="urn:microsoft.com/office/officeart/2005/8/layout/vList4#1"/>
    <dgm:cxn modelId="{DE4C60E7-4EA2-4503-BA84-31F986797659}" type="presParOf" srcId="{8930D7C7-DA01-47C3-9B11-0AE73488E3E7}" destId="{3E714577-BB65-4945-8F38-17B058DEE560}" srcOrd="2" destOrd="0" presId="urn:microsoft.com/office/officeart/2005/8/layout/vList4#1"/>
    <dgm:cxn modelId="{A9A52A01-FBF1-43A5-B9F3-8A139632BF02}" type="presParOf" srcId="{62F1533D-B257-45F8-94A0-0A0E2513FC79}" destId="{7C954AAC-F106-4D59-8CB6-EC37ADEF710A}" srcOrd="1" destOrd="0" presId="urn:microsoft.com/office/officeart/2005/8/layout/vList4#1"/>
    <dgm:cxn modelId="{00F30E44-D10E-4541-9C59-945E71199879}" type="presParOf" srcId="{62F1533D-B257-45F8-94A0-0A0E2513FC79}" destId="{7A9D7C08-0A6A-4305-BA63-3CB75B355ED6}" srcOrd="2" destOrd="0" presId="urn:microsoft.com/office/officeart/2005/8/layout/vList4#1"/>
    <dgm:cxn modelId="{40F32FEE-1279-4E6A-9157-BE77DC77BBBC}" type="presParOf" srcId="{7A9D7C08-0A6A-4305-BA63-3CB75B355ED6}" destId="{FD2F0141-DC46-4072-84CD-CFE11CEB47E8}" srcOrd="0" destOrd="0" presId="urn:microsoft.com/office/officeart/2005/8/layout/vList4#1"/>
    <dgm:cxn modelId="{A9980BDE-F333-4868-B942-281759C7156F}" type="presParOf" srcId="{7A9D7C08-0A6A-4305-BA63-3CB75B355ED6}" destId="{C2B94B6F-E4FE-44D0-8D8F-B2C365A10FB6}" srcOrd="1" destOrd="0" presId="urn:microsoft.com/office/officeart/2005/8/layout/vList4#1"/>
    <dgm:cxn modelId="{E11B095A-1B57-4505-9DA2-51B19C191B66}" type="presParOf" srcId="{7A9D7C08-0A6A-4305-BA63-3CB75B355ED6}" destId="{7CC764FE-0244-46CD-98C5-0C5F70370095}" srcOrd="2" destOrd="0" presId="urn:microsoft.com/office/officeart/2005/8/layout/vList4#1"/>
    <dgm:cxn modelId="{4CB02784-7FBD-4399-85F0-EEFF13934043}" type="presParOf" srcId="{62F1533D-B257-45F8-94A0-0A0E2513FC79}" destId="{8B547F2E-5431-45D4-929E-72078A6443E4}" srcOrd="3" destOrd="0" presId="urn:microsoft.com/office/officeart/2005/8/layout/vList4#1"/>
    <dgm:cxn modelId="{1D1DDD71-FBE4-4824-B5FF-5310E3683EEE}" type="presParOf" srcId="{62F1533D-B257-45F8-94A0-0A0E2513FC79}" destId="{117686F8-F2C4-4B4D-99BB-849D9D9FB6DE}" srcOrd="4" destOrd="0" presId="urn:microsoft.com/office/officeart/2005/8/layout/vList4#1"/>
    <dgm:cxn modelId="{63AB69F3-C2F2-4964-9AA0-917AE23A826B}" type="presParOf" srcId="{117686F8-F2C4-4B4D-99BB-849D9D9FB6DE}" destId="{405645C5-8719-4F8F-AD36-97D09DC35063}" srcOrd="0" destOrd="0" presId="urn:microsoft.com/office/officeart/2005/8/layout/vList4#1"/>
    <dgm:cxn modelId="{CBC45990-96EA-422A-988E-17707C0C5F7F}" type="presParOf" srcId="{117686F8-F2C4-4B4D-99BB-849D9D9FB6DE}" destId="{37EA6BDA-BC32-42CD-8486-20D0600F5764}" srcOrd="1" destOrd="0" presId="urn:microsoft.com/office/officeart/2005/8/layout/vList4#1"/>
    <dgm:cxn modelId="{F5AE93E8-A591-42D9-84D7-7257B5B76B2B}" type="presParOf" srcId="{117686F8-F2C4-4B4D-99BB-849D9D9FB6DE}" destId="{BDE45531-AA4E-43F0-B3FF-0667A46EE6B4}"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82A791-24B7-41CD-BBDD-E99C9243600C}"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pPr rtl="1"/>
          <a:endParaRPr lang="ar-SA"/>
        </a:p>
      </dgm:t>
    </dgm:pt>
    <dgm:pt modelId="{5681C944-5BEC-4250-8215-F048B1D081D7}">
      <dgm:prSet phldrT="[Text]"/>
      <dgm:spPr/>
      <dgm:t>
        <a:bodyPr/>
        <a:lstStyle/>
        <a:p>
          <a:pPr rtl="1"/>
          <a:endParaRPr lang="ar-SA" dirty="0"/>
        </a:p>
      </dgm:t>
    </dgm:pt>
    <dgm:pt modelId="{72947B2A-BDC0-4B45-9AF7-C52FCECBD7B4}" type="parTrans" cxnId="{4AB89103-64B8-4155-9E19-A1B5CA26F878}">
      <dgm:prSet/>
      <dgm:spPr/>
      <dgm:t>
        <a:bodyPr/>
        <a:lstStyle/>
        <a:p>
          <a:pPr rtl="1"/>
          <a:endParaRPr lang="ar-SA"/>
        </a:p>
      </dgm:t>
    </dgm:pt>
    <dgm:pt modelId="{EAAE2813-718C-4AB3-8B78-C19680370EA5}" type="sibTrans" cxnId="{4AB89103-64B8-4155-9E19-A1B5CA26F878}">
      <dgm:prSet/>
      <dgm:spPr/>
      <dgm:t>
        <a:bodyPr/>
        <a:lstStyle/>
        <a:p>
          <a:pPr rtl="1"/>
          <a:endParaRPr lang="ar-SA"/>
        </a:p>
      </dgm:t>
    </dgm:pt>
    <dgm:pt modelId="{F4AA9327-8CCD-4F02-8373-A102AC7C5F3A}">
      <dgm:prSet phldrT="[Text]" custT="1"/>
      <dgm:spPr/>
      <dgm:t>
        <a:bodyPr/>
        <a:lstStyle/>
        <a:p>
          <a:pPr algn="l" rtl="0"/>
          <a:r>
            <a:rPr lang="en-US" sz="1600" b="1" dirty="0" smtClean="0"/>
            <a:t>Methyldopa, labetalol, and </a:t>
          </a:r>
          <a:r>
            <a:rPr lang="en-US" sz="1600" b="1" dirty="0" err="1" smtClean="0"/>
            <a:t>nifedipine</a:t>
          </a:r>
          <a:r>
            <a:rPr lang="en-US" sz="1600" b="1" dirty="0" smtClean="0"/>
            <a:t> </a:t>
          </a:r>
          <a:r>
            <a:rPr lang="en-US" sz="1600" dirty="0" smtClean="0"/>
            <a:t>are the most commonly used oral agents to treat severe chronic hypertension in pregnancy.</a:t>
          </a:r>
          <a:endParaRPr lang="ar-SA" sz="1600" dirty="0"/>
        </a:p>
      </dgm:t>
    </dgm:pt>
    <dgm:pt modelId="{DFAD436B-F4C9-499F-B980-BA97235D36D1}" type="parTrans" cxnId="{38D02BDD-E60F-4E5E-9482-75EDC41636AB}">
      <dgm:prSet/>
      <dgm:spPr/>
      <dgm:t>
        <a:bodyPr/>
        <a:lstStyle/>
        <a:p>
          <a:pPr rtl="1"/>
          <a:endParaRPr lang="ar-SA"/>
        </a:p>
      </dgm:t>
    </dgm:pt>
    <dgm:pt modelId="{E9088D63-3172-4CB9-9828-227E020B04C1}" type="sibTrans" cxnId="{38D02BDD-E60F-4E5E-9482-75EDC41636AB}">
      <dgm:prSet/>
      <dgm:spPr/>
      <dgm:t>
        <a:bodyPr/>
        <a:lstStyle/>
        <a:p>
          <a:pPr rtl="1"/>
          <a:endParaRPr lang="ar-SA"/>
        </a:p>
      </dgm:t>
    </dgm:pt>
    <dgm:pt modelId="{C135B88D-6C56-4DB3-B8E8-36DE600A864D}">
      <dgm:prSet phldrT="[Text]"/>
      <dgm:spPr/>
      <dgm:t>
        <a:bodyPr/>
        <a:lstStyle/>
        <a:p>
          <a:pPr rtl="1"/>
          <a:endParaRPr lang="ar-SA" dirty="0"/>
        </a:p>
      </dgm:t>
    </dgm:pt>
    <dgm:pt modelId="{46ED9513-3EE1-4191-94F1-9EF27CA63ECA}" type="parTrans" cxnId="{2BCFBB05-9D1F-455F-990B-270E342054F1}">
      <dgm:prSet/>
      <dgm:spPr/>
      <dgm:t>
        <a:bodyPr/>
        <a:lstStyle/>
        <a:p>
          <a:pPr rtl="1"/>
          <a:endParaRPr lang="ar-SA"/>
        </a:p>
      </dgm:t>
    </dgm:pt>
    <dgm:pt modelId="{4BCBEFFF-DEB0-41CD-8B38-38E0AC539D12}" type="sibTrans" cxnId="{2BCFBB05-9D1F-455F-990B-270E342054F1}">
      <dgm:prSet/>
      <dgm:spPr/>
      <dgm:t>
        <a:bodyPr/>
        <a:lstStyle/>
        <a:p>
          <a:pPr rtl="1"/>
          <a:endParaRPr lang="ar-SA"/>
        </a:p>
      </dgm:t>
    </dgm:pt>
    <dgm:pt modelId="{578DC309-EA29-4987-93E8-C72FF927C848}">
      <dgm:prSet phldrT="[Text]" custT="1"/>
      <dgm:spPr/>
      <dgm:t>
        <a:bodyPr/>
        <a:lstStyle/>
        <a:p>
          <a:pPr algn="l" rtl="0"/>
          <a:r>
            <a:rPr lang="en-US" sz="1500" b="1" dirty="0" smtClean="0"/>
            <a:t>Beta blocker atenolol </a:t>
          </a:r>
          <a:r>
            <a:rPr lang="en-US" sz="1500" dirty="0" smtClean="0"/>
            <a:t>also may cause intrauterine growth restriction.</a:t>
          </a:r>
          <a:endParaRPr lang="ar-SA" sz="1500" b="1" dirty="0"/>
        </a:p>
      </dgm:t>
    </dgm:pt>
    <dgm:pt modelId="{3897DBF7-C41D-4B02-B476-9CC1DA772659}" type="parTrans" cxnId="{E979AC81-3005-434A-858D-87C0A25CE15C}">
      <dgm:prSet/>
      <dgm:spPr/>
      <dgm:t>
        <a:bodyPr/>
        <a:lstStyle/>
        <a:p>
          <a:pPr rtl="1"/>
          <a:endParaRPr lang="ar-SA"/>
        </a:p>
      </dgm:t>
    </dgm:pt>
    <dgm:pt modelId="{24F88E5C-E86C-487B-8897-8B0CEAB126CC}" type="sibTrans" cxnId="{E979AC81-3005-434A-858D-87C0A25CE15C}">
      <dgm:prSet/>
      <dgm:spPr/>
      <dgm:t>
        <a:bodyPr/>
        <a:lstStyle/>
        <a:p>
          <a:pPr rtl="1"/>
          <a:endParaRPr lang="ar-SA"/>
        </a:p>
      </dgm:t>
    </dgm:pt>
    <dgm:pt modelId="{E1269589-5581-418F-96C8-0FAA1B4E2399}">
      <dgm:prSet phldrT="[Text]"/>
      <dgm:spPr/>
      <dgm:t>
        <a:bodyPr/>
        <a:lstStyle/>
        <a:p>
          <a:pPr rtl="1"/>
          <a:endParaRPr lang="ar-SA" dirty="0"/>
        </a:p>
      </dgm:t>
    </dgm:pt>
    <dgm:pt modelId="{7CD33420-F06F-4AA7-8E73-75AF66434AE4}" type="parTrans" cxnId="{3E0B7A92-1B26-4372-8211-672162AAF4EF}">
      <dgm:prSet/>
      <dgm:spPr/>
      <dgm:t>
        <a:bodyPr/>
        <a:lstStyle/>
        <a:p>
          <a:pPr rtl="1"/>
          <a:endParaRPr lang="ar-SA"/>
        </a:p>
      </dgm:t>
    </dgm:pt>
    <dgm:pt modelId="{A1C554C2-3F1B-43C1-BC60-9E984F35C410}" type="sibTrans" cxnId="{3E0B7A92-1B26-4372-8211-672162AAF4EF}">
      <dgm:prSet/>
      <dgm:spPr/>
      <dgm:t>
        <a:bodyPr/>
        <a:lstStyle/>
        <a:p>
          <a:pPr rtl="1"/>
          <a:endParaRPr lang="ar-SA"/>
        </a:p>
      </dgm:t>
    </dgm:pt>
    <dgm:pt modelId="{A850EF2A-0E37-4A4B-BF84-DC7C9EBB0240}">
      <dgm:prSet phldrT="[Text]" custT="1"/>
      <dgm:spPr/>
      <dgm:t>
        <a:bodyPr/>
        <a:lstStyle/>
        <a:p>
          <a:pPr algn="l" rtl="0"/>
          <a:r>
            <a:rPr lang="en-US" sz="1500" b="1" smtClean="0"/>
            <a:t>Thiazide diuretics </a:t>
          </a:r>
          <a:r>
            <a:rPr lang="en-US" sz="1500" smtClean="0"/>
            <a:t>that were used before pregnancy may be continued, but should be stopped if preeclampsia develops to avoid worsening intravascular volume depletion.</a:t>
          </a:r>
          <a:endParaRPr lang="ar-SA" sz="1500" dirty="0"/>
        </a:p>
      </dgm:t>
    </dgm:pt>
    <dgm:pt modelId="{768D68E6-DB0B-4C65-AF84-6AAD42BF6646}" type="parTrans" cxnId="{76F5F12F-AECD-4246-BDA7-029218C6BF9C}">
      <dgm:prSet/>
      <dgm:spPr/>
      <dgm:t>
        <a:bodyPr/>
        <a:lstStyle/>
        <a:p>
          <a:pPr rtl="1"/>
          <a:endParaRPr lang="ar-SA"/>
        </a:p>
      </dgm:t>
    </dgm:pt>
    <dgm:pt modelId="{64BFE4F0-982E-4CE4-A233-1BF31D140D8A}" type="sibTrans" cxnId="{76F5F12F-AECD-4246-BDA7-029218C6BF9C}">
      <dgm:prSet/>
      <dgm:spPr/>
      <dgm:t>
        <a:bodyPr/>
        <a:lstStyle/>
        <a:p>
          <a:pPr rtl="1"/>
          <a:endParaRPr lang="ar-SA"/>
        </a:p>
      </dgm:t>
    </dgm:pt>
    <dgm:pt modelId="{B1E9DC5F-A49D-4820-9683-34B6581154C7}">
      <dgm:prSet/>
      <dgm:spPr/>
      <dgm:t>
        <a:bodyPr/>
        <a:lstStyle/>
        <a:p>
          <a:pPr rtl="1"/>
          <a:endParaRPr lang="ar-SA"/>
        </a:p>
      </dgm:t>
    </dgm:pt>
    <dgm:pt modelId="{650F33F4-847A-4A85-9C4F-1510662D59C2}" type="parTrans" cxnId="{9397301C-0F50-4381-9DF0-13A1CC5DE84E}">
      <dgm:prSet/>
      <dgm:spPr/>
      <dgm:t>
        <a:bodyPr/>
        <a:lstStyle/>
        <a:p>
          <a:pPr rtl="1"/>
          <a:endParaRPr lang="ar-SA"/>
        </a:p>
      </dgm:t>
    </dgm:pt>
    <dgm:pt modelId="{4BB3183D-CEB2-4AA7-A60A-A1E573A61FDE}" type="sibTrans" cxnId="{9397301C-0F50-4381-9DF0-13A1CC5DE84E}">
      <dgm:prSet/>
      <dgm:spPr/>
      <dgm:t>
        <a:bodyPr/>
        <a:lstStyle/>
        <a:p>
          <a:pPr rtl="1"/>
          <a:endParaRPr lang="ar-SA"/>
        </a:p>
      </dgm:t>
    </dgm:pt>
    <dgm:pt modelId="{92006D72-8E4F-4F67-AF15-766FC424F7C7}">
      <dgm:prSet custT="1"/>
      <dgm:spPr/>
      <dgm:t>
        <a:bodyPr/>
        <a:lstStyle/>
        <a:p>
          <a:pPr algn="l" rtl="0"/>
          <a:r>
            <a:rPr lang="en-US" sz="1500" b="1" smtClean="0"/>
            <a:t>Angiotensin-converting enzyme inhibitors and angiotensin II receptor blockers </a:t>
          </a:r>
          <a:r>
            <a:rPr lang="en-US" sz="1500" smtClean="0"/>
            <a:t>are contraindicated because of their association with intrauterine growth restriction, neonatal renal failure, oligohydramnios, and death.</a:t>
          </a:r>
          <a:endParaRPr lang="ar-SA" sz="1500" dirty="0"/>
        </a:p>
      </dgm:t>
    </dgm:pt>
    <dgm:pt modelId="{B0786676-5912-493C-B9F9-FD9CE8FE81B9}" type="parTrans" cxnId="{897418FA-0285-493C-A1CD-BBD4321B5CFB}">
      <dgm:prSet/>
      <dgm:spPr/>
      <dgm:t>
        <a:bodyPr/>
        <a:lstStyle/>
        <a:p>
          <a:pPr rtl="1"/>
          <a:endParaRPr lang="ar-SA"/>
        </a:p>
      </dgm:t>
    </dgm:pt>
    <dgm:pt modelId="{B7C573C5-EFB3-4A59-8BF7-E581F07D7658}" type="sibTrans" cxnId="{897418FA-0285-493C-A1CD-BBD4321B5CFB}">
      <dgm:prSet/>
      <dgm:spPr/>
      <dgm:t>
        <a:bodyPr/>
        <a:lstStyle/>
        <a:p>
          <a:pPr rtl="1"/>
          <a:endParaRPr lang="ar-SA"/>
        </a:p>
      </dgm:t>
    </dgm:pt>
    <dgm:pt modelId="{104309AF-8DB7-4960-86F6-5B5B8D1BE783}" type="pres">
      <dgm:prSet presAssocID="{2382A791-24B7-41CD-BBDD-E99C9243600C}" presName="linearFlow" presStyleCnt="0">
        <dgm:presLayoutVars>
          <dgm:dir/>
          <dgm:animLvl val="lvl"/>
          <dgm:resizeHandles val="exact"/>
        </dgm:presLayoutVars>
      </dgm:prSet>
      <dgm:spPr/>
      <dgm:t>
        <a:bodyPr/>
        <a:lstStyle/>
        <a:p>
          <a:endParaRPr lang="en-US"/>
        </a:p>
      </dgm:t>
    </dgm:pt>
    <dgm:pt modelId="{7BB929DF-F0B1-44E4-8EEF-6E71DF66C8C9}" type="pres">
      <dgm:prSet presAssocID="{5681C944-5BEC-4250-8215-F048B1D081D7}" presName="composite" presStyleCnt="0"/>
      <dgm:spPr/>
    </dgm:pt>
    <dgm:pt modelId="{4B0F5503-B071-4C3F-B2E0-6311DD01CC87}" type="pres">
      <dgm:prSet presAssocID="{5681C944-5BEC-4250-8215-F048B1D081D7}" presName="parentText" presStyleLbl="alignNode1" presStyleIdx="0" presStyleCnt="4">
        <dgm:presLayoutVars>
          <dgm:chMax val="1"/>
          <dgm:bulletEnabled val="1"/>
        </dgm:presLayoutVars>
      </dgm:prSet>
      <dgm:spPr/>
      <dgm:t>
        <a:bodyPr/>
        <a:lstStyle/>
        <a:p>
          <a:endParaRPr lang="en-US"/>
        </a:p>
      </dgm:t>
    </dgm:pt>
    <dgm:pt modelId="{A4B7427A-BA77-48BB-9FF6-A14E365A7C59}" type="pres">
      <dgm:prSet presAssocID="{5681C944-5BEC-4250-8215-F048B1D081D7}" presName="descendantText" presStyleLbl="alignAcc1" presStyleIdx="0" presStyleCnt="4">
        <dgm:presLayoutVars>
          <dgm:bulletEnabled val="1"/>
        </dgm:presLayoutVars>
      </dgm:prSet>
      <dgm:spPr/>
      <dgm:t>
        <a:bodyPr/>
        <a:lstStyle/>
        <a:p>
          <a:pPr rtl="1"/>
          <a:endParaRPr lang="ar-SA"/>
        </a:p>
      </dgm:t>
    </dgm:pt>
    <dgm:pt modelId="{E22E078B-0747-4AEE-9C06-2058E649F6BE}" type="pres">
      <dgm:prSet presAssocID="{EAAE2813-718C-4AB3-8B78-C19680370EA5}" presName="sp" presStyleCnt="0"/>
      <dgm:spPr/>
    </dgm:pt>
    <dgm:pt modelId="{2BB43409-59DD-46C4-BCB4-37802ECDF56F}" type="pres">
      <dgm:prSet presAssocID="{B1E9DC5F-A49D-4820-9683-34B6581154C7}" presName="composite" presStyleCnt="0"/>
      <dgm:spPr/>
    </dgm:pt>
    <dgm:pt modelId="{DEA887C1-1E5B-4428-9D90-3D0053E4CA4D}" type="pres">
      <dgm:prSet presAssocID="{B1E9DC5F-A49D-4820-9683-34B6581154C7}" presName="parentText" presStyleLbl="alignNode1" presStyleIdx="1" presStyleCnt="4">
        <dgm:presLayoutVars>
          <dgm:chMax val="1"/>
          <dgm:bulletEnabled val="1"/>
        </dgm:presLayoutVars>
      </dgm:prSet>
      <dgm:spPr/>
      <dgm:t>
        <a:bodyPr/>
        <a:lstStyle/>
        <a:p>
          <a:endParaRPr lang="en-US"/>
        </a:p>
      </dgm:t>
    </dgm:pt>
    <dgm:pt modelId="{68A74343-5A7B-45E7-960F-330B61158EC3}" type="pres">
      <dgm:prSet presAssocID="{B1E9DC5F-A49D-4820-9683-34B6581154C7}" presName="descendantText" presStyleLbl="alignAcc1" presStyleIdx="1" presStyleCnt="4">
        <dgm:presLayoutVars>
          <dgm:bulletEnabled val="1"/>
        </dgm:presLayoutVars>
      </dgm:prSet>
      <dgm:spPr/>
      <dgm:t>
        <a:bodyPr/>
        <a:lstStyle/>
        <a:p>
          <a:pPr rtl="1"/>
          <a:endParaRPr lang="ar-SA"/>
        </a:p>
      </dgm:t>
    </dgm:pt>
    <dgm:pt modelId="{7D34C181-DF89-4790-A7F8-C2026D3BFEF0}" type="pres">
      <dgm:prSet presAssocID="{4BB3183D-CEB2-4AA7-A60A-A1E573A61FDE}" presName="sp" presStyleCnt="0"/>
      <dgm:spPr/>
    </dgm:pt>
    <dgm:pt modelId="{D088B8E1-6AAD-4B03-A4FE-3BFA3F740F4B}" type="pres">
      <dgm:prSet presAssocID="{C135B88D-6C56-4DB3-B8E8-36DE600A864D}" presName="composite" presStyleCnt="0"/>
      <dgm:spPr/>
    </dgm:pt>
    <dgm:pt modelId="{83E25B42-8FBA-46F0-BFCB-6E3436DC70E0}" type="pres">
      <dgm:prSet presAssocID="{C135B88D-6C56-4DB3-B8E8-36DE600A864D}" presName="parentText" presStyleLbl="alignNode1" presStyleIdx="2" presStyleCnt="4">
        <dgm:presLayoutVars>
          <dgm:chMax val="1"/>
          <dgm:bulletEnabled val="1"/>
        </dgm:presLayoutVars>
      </dgm:prSet>
      <dgm:spPr/>
      <dgm:t>
        <a:bodyPr/>
        <a:lstStyle/>
        <a:p>
          <a:endParaRPr lang="en-US"/>
        </a:p>
      </dgm:t>
    </dgm:pt>
    <dgm:pt modelId="{749B499D-B290-4EC6-8328-74F567BD6328}" type="pres">
      <dgm:prSet presAssocID="{C135B88D-6C56-4DB3-B8E8-36DE600A864D}" presName="descendantText" presStyleLbl="alignAcc1" presStyleIdx="2" presStyleCnt="4">
        <dgm:presLayoutVars>
          <dgm:bulletEnabled val="1"/>
        </dgm:presLayoutVars>
      </dgm:prSet>
      <dgm:spPr/>
      <dgm:t>
        <a:bodyPr/>
        <a:lstStyle/>
        <a:p>
          <a:pPr rtl="1"/>
          <a:endParaRPr lang="ar-SA"/>
        </a:p>
      </dgm:t>
    </dgm:pt>
    <dgm:pt modelId="{8CA03BA4-EE93-4750-AE01-B00632B81F75}" type="pres">
      <dgm:prSet presAssocID="{4BCBEFFF-DEB0-41CD-8B38-38E0AC539D12}" presName="sp" presStyleCnt="0"/>
      <dgm:spPr/>
    </dgm:pt>
    <dgm:pt modelId="{714B5293-D144-4854-83A6-7F1B8F2C0730}" type="pres">
      <dgm:prSet presAssocID="{E1269589-5581-418F-96C8-0FAA1B4E2399}" presName="composite" presStyleCnt="0"/>
      <dgm:spPr/>
    </dgm:pt>
    <dgm:pt modelId="{3D79D437-DD5D-4620-A61C-953E65754D21}" type="pres">
      <dgm:prSet presAssocID="{E1269589-5581-418F-96C8-0FAA1B4E2399}" presName="parentText" presStyleLbl="alignNode1" presStyleIdx="3" presStyleCnt="4">
        <dgm:presLayoutVars>
          <dgm:chMax val="1"/>
          <dgm:bulletEnabled val="1"/>
        </dgm:presLayoutVars>
      </dgm:prSet>
      <dgm:spPr/>
      <dgm:t>
        <a:bodyPr/>
        <a:lstStyle/>
        <a:p>
          <a:endParaRPr lang="en-US"/>
        </a:p>
      </dgm:t>
    </dgm:pt>
    <dgm:pt modelId="{21C62C25-F71B-47D8-BBC2-A4B516F45E74}" type="pres">
      <dgm:prSet presAssocID="{E1269589-5581-418F-96C8-0FAA1B4E2399}" presName="descendantText" presStyleLbl="alignAcc1" presStyleIdx="3" presStyleCnt="4">
        <dgm:presLayoutVars>
          <dgm:bulletEnabled val="1"/>
        </dgm:presLayoutVars>
      </dgm:prSet>
      <dgm:spPr/>
      <dgm:t>
        <a:bodyPr/>
        <a:lstStyle/>
        <a:p>
          <a:pPr rtl="1"/>
          <a:endParaRPr lang="ar-SA"/>
        </a:p>
      </dgm:t>
    </dgm:pt>
  </dgm:ptLst>
  <dgm:cxnLst>
    <dgm:cxn modelId="{897418FA-0285-493C-A1CD-BBD4321B5CFB}" srcId="{B1E9DC5F-A49D-4820-9683-34B6581154C7}" destId="{92006D72-8E4F-4F67-AF15-766FC424F7C7}" srcOrd="0" destOrd="0" parTransId="{B0786676-5912-493C-B9F9-FD9CE8FE81B9}" sibTransId="{B7C573C5-EFB3-4A59-8BF7-E581F07D7658}"/>
    <dgm:cxn modelId="{38D02BDD-E60F-4E5E-9482-75EDC41636AB}" srcId="{5681C944-5BEC-4250-8215-F048B1D081D7}" destId="{F4AA9327-8CCD-4F02-8373-A102AC7C5F3A}" srcOrd="0" destOrd="0" parTransId="{DFAD436B-F4C9-499F-B980-BA97235D36D1}" sibTransId="{E9088D63-3172-4CB9-9828-227E020B04C1}"/>
    <dgm:cxn modelId="{9397301C-0F50-4381-9DF0-13A1CC5DE84E}" srcId="{2382A791-24B7-41CD-BBDD-E99C9243600C}" destId="{B1E9DC5F-A49D-4820-9683-34B6581154C7}" srcOrd="1" destOrd="0" parTransId="{650F33F4-847A-4A85-9C4F-1510662D59C2}" sibTransId="{4BB3183D-CEB2-4AA7-A60A-A1E573A61FDE}"/>
    <dgm:cxn modelId="{2E9947CD-832E-49E9-B22F-D03FDD0B1E5D}" type="presOf" srcId="{F4AA9327-8CCD-4F02-8373-A102AC7C5F3A}" destId="{A4B7427A-BA77-48BB-9FF6-A14E365A7C59}" srcOrd="0" destOrd="0" presId="urn:microsoft.com/office/officeart/2005/8/layout/chevron2"/>
    <dgm:cxn modelId="{B1D58A1D-27A5-453A-8FEF-EF514404FB25}" type="presOf" srcId="{2382A791-24B7-41CD-BBDD-E99C9243600C}" destId="{104309AF-8DB7-4960-86F6-5B5B8D1BE783}" srcOrd="0" destOrd="0" presId="urn:microsoft.com/office/officeart/2005/8/layout/chevron2"/>
    <dgm:cxn modelId="{3E0B7A92-1B26-4372-8211-672162AAF4EF}" srcId="{2382A791-24B7-41CD-BBDD-E99C9243600C}" destId="{E1269589-5581-418F-96C8-0FAA1B4E2399}" srcOrd="3" destOrd="0" parTransId="{7CD33420-F06F-4AA7-8E73-75AF66434AE4}" sibTransId="{A1C554C2-3F1B-43C1-BC60-9E984F35C410}"/>
    <dgm:cxn modelId="{C1DF0CD5-C0C3-4E3A-BF5F-C1F6C1A9954A}" type="presOf" srcId="{E1269589-5581-418F-96C8-0FAA1B4E2399}" destId="{3D79D437-DD5D-4620-A61C-953E65754D21}" srcOrd="0" destOrd="0" presId="urn:microsoft.com/office/officeart/2005/8/layout/chevron2"/>
    <dgm:cxn modelId="{E06DCAE5-22FA-4866-87DB-5AE78E64FE41}" type="presOf" srcId="{92006D72-8E4F-4F67-AF15-766FC424F7C7}" destId="{68A74343-5A7B-45E7-960F-330B61158EC3}" srcOrd="0" destOrd="0" presId="urn:microsoft.com/office/officeart/2005/8/layout/chevron2"/>
    <dgm:cxn modelId="{2BCFBB05-9D1F-455F-990B-270E342054F1}" srcId="{2382A791-24B7-41CD-BBDD-E99C9243600C}" destId="{C135B88D-6C56-4DB3-B8E8-36DE600A864D}" srcOrd="2" destOrd="0" parTransId="{46ED9513-3EE1-4191-94F1-9EF27CA63ECA}" sibTransId="{4BCBEFFF-DEB0-41CD-8B38-38E0AC539D12}"/>
    <dgm:cxn modelId="{4AB89103-64B8-4155-9E19-A1B5CA26F878}" srcId="{2382A791-24B7-41CD-BBDD-E99C9243600C}" destId="{5681C944-5BEC-4250-8215-F048B1D081D7}" srcOrd="0" destOrd="0" parTransId="{72947B2A-BDC0-4B45-9AF7-C52FCECBD7B4}" sibTransId="{EAAE2813-718C-4AB3-8B78-C19680370EA5}"/>
    <dgm:cxn modelId="{6DDCDA46-C215-4624-9A53-5F6C87AD606B}" type="presOf" srcId="{C135B88D-6C56-4DB3-B8E8-36DE600A864D}" destId="{83E25B42-8FBA-46F0-BFCB-6E3436DC70E0}" srcOrd="0" destOrd="0" presId="urn:microsoft.com/office/officeart/2005/8/layout/chevron2"/>
    <dgm:cxn modelId="{051FCBB4-C56D-46C6-9CAD-4F99D0A92C63}" type="presOf" srcId="{B1E9DC5F-A49D-4820-9683-34B6581154C7}" destId="{DEA887C1-1E5B-4428-9D90-3D0053E4CA4D}" srcOrd="0" destOrd="0" presId="urn:microsoft.com/office/officeart/2005/8/layout/chevron2"/>
    <dgm:cxn modelId="{1533EF2A-EA42-4EE2-8E2E-D1402755BF00}" type="presOf" srcId="{5681C944-5BEC-4250-8215-F048B1D081D7}" destId="{4B0F5503-B071-4C3F-B2E0-6311DD01CC87}" srcOrd="0" destOrd="0" presId="urn:microsoft.com/office/officeart/2005/8/layout/chevron2"/>
    <dgm:cxn modelId="{76F5F12F-AECD-4246-BDA7-029218C6BF9C}" srcId="{E1269589-5581-418F-96C8-0FAA1B4E2399}" destId="{A850EF2A-0E37-4A4B-BF84-DC7C9EBB0240}" srcOrd="0" destOrd="0" parTransId="{768D68E6-DB0B-4C65-AF84-6AAD42BF6646}" sibTransId="{64BFE4F0-982E-4CE4-A233-1BF31D140D8A}"/>
    <dgm:cxn modelId="{4C48FE5C-8917-4F5F-9464-0B6BEC74CF19}" type="presOf" srcId="{A850EF2A-0E37-4A4B-BF84-DC7C9EBB0240}" destId="{21C62C25-F71B-47D8-BBC2-A4B516F45E74}" srcOrd="0" destOrd="0" presId="urn:microsoft.com/office/officeart/2005/8/layout/chevron2"/>
    <dgm:cxn modelId="{1079D33E-5953-4656-BE4F-B3EA0F8E4CB4}" type="presOf" srcId="{578DC309-EA29-4987-93E8-C72FF927C848}" destId="{749B499D-B290-4EC6-8328-74F567BD6328}" srcOrd="0" destOrd="0" presId="urn:microsoft.com/office/officeart/2005/8/layout/chevron2"/>
    <dgm:cxn modelId="{E979AC81-3005-434A-858D-87C0A25CE15C}" srcId="{C135B88D-6C56-4DB3-B8E8-36DE600A864D}" destId="{578DC309-EA29-4987-93E8-C72FF927C848}" srcOrd="0" destOrd="0" parTransId="{3897DBF7-C41D-4B02-B476-9CC1DA772659}" sibTransId="{24F88E5C-E86C-487B-8897-8B0CEAB126CC}"/>
    <dgm:cxn modelId="{B7A29AA3-4E08-4EA8-82D1-3D8EFC15BD45}" type="presParOf" srcId="{104309AF-8DB7-4960-86F6-5B5B8D1BE783}" destId="{7BB929DF-F0B1-44E4-8EEF-6E71DF66C8C9}" srcOrd="0" destOrd="0" presId="urn:microsoft.com/office/officeart/2005/8/layout/chevron2"/>
    <dgm:cxn modelId="{A0567392-C716-452B-9DE4-AEED7920F2ED}" type="presParOf" srcId="{7BB929DF-F0B1-44E4-8EEF-6E71DF66C8C9}" destId="{4B0F5503-B071-4C3F-B2E0-6311DD01CC87}" srcOrd="0" destOrd="0" presId="urn:microsoft.com/office/officeart/2005/8/layout/chevron2"/>
    <dgm:cxn modelId="{7EDC62C8-98A9-431E-940C-895C6FF7A850}" type="presParOf" srcId="{7BB929DF-F0B1-44E4-8EEF-6E71DF66C8C9}" destId="{A4B7427A-BA77-48BB-9FF6-A14E365A7C59}" srcOrd="1" destOrd="0" presId="urn:microsoft.com/office/officeart/2005/8/layout/chevron2"/>
    <dgm:cxn modelId="{481EBBA3-795B-4C6B-8B8C-9322B0459595}" type="presParOf" srcId="{104309AF-8DB7-4960-86F6-5B5B8D1BE783}" destId="{E22E078B-0747-4AEE-9C06-2058E649F6BE}" srcOrd="1" destOrd="0" presId="urn:microsoft.com/office/officeart/2005/8/layout/chevron2"/>
    <dgm:cxn modelId="{A90B4379-F58A-4A15-B271-AA5CB1ACEAA5}" type="presParOf" srcId="{104309AF-8DB7-4960-86F6-5B5B8D1BE783}" destId="{2BB43409-59DD-46C4-BCB4-37802ECDF56F}" srcOrd="2" destOrd="0" presId="urn:microsoft.com/office/officeart/2005/8/layout/chevron2"/>
    <dgm:cxn modelId="{4C2C29C3-F91D-4127-931C-2ECB1FAEC1B0}" type="presParOf" srcId="{2BB43409-59DD-46C4-BCB4-37802ECDF56F}" destId="{DEA887C1-1E5B-4428-9D90-3D0053E4CA4D}" srcOrd="0" destOrd="0" presId="urn:microsoft.com/office/officeart/2005/8/layout/chevron2"/>
    <dgm:cxn modelId="{8B81BA5C-A624-41FC-A8D7-728A02F48B0F}" type="presParOf" srcId="{2BB43409-59DD-46C4-BCB4-37802ECDF56F}" destId="{68A74343-5A7B-45E7-960F-330B61158EC3}" srcOrd="1" destOrd="0" presId="urn:microsoft.com/office/officeart/2005/8/layout/chevron2"/>
    <dgm:cxn modelId="{5C0C8006-6CE8-48A5-A2BA-9562A0309789}" type="presParOf" srcId="{104309AF-8DB7-4960-86F6-5B5B8D1BE783}" destId="{7D34C181-DF89-4790-A7F8-C2026D3BFEF0}" srcOrd="3" destOrd="0" presId="urn:microsoft.com/office/officeart/2005/8/layout/chevron2"/>
    <dgm:cxn modelId="{1E4DF3EB-65E5-46A6-B846-237C4A2C7112}" type="presParOf" srcId="{104309AF-8DB7-4960-86F6-5B5B8D1BE783}" destId="{D088B8E1-6AAD-4B03-A4FE-3BFA3F740F4B}" srcOrd="4" destOrd="0" presId="urn:microsoft.com/office/officeart/2005/8/layout/chevron2"/>
    <dgm:cxn modelId="{B0161100-4CF5-4878-B781-CDD5CE363636}" type="presParOf" srcId="{D088B8E1-6AAD-4B03-A4FE-3BFA3F740F4B}" destId="{83E25B42-8FBA-46F0-BFCB-6E3436DC70E0}" srcOrd="0" destOrd="0" presId="urn:microsoft.com/office/officeart/2005/8/layout/chevron2"/>
    <dgm:cxn modelId="{303FF29F-3E46-4155-B1E5-4E40193B862A}" type="presParOf" srcId="{D088B8E1-6AAD-4B03-A4FE-3BFA3F740F4B}" destId="{749B499D-B290-4EC6-8328-74F567BD6328}" srcOrd="1" destOrd="0" presId="urn:microsoft.com/office/officeart/2005/8/layout/chevron2"/>
    <dgm:cxn modelId="{889B6B95-5682-4769-A026-2D62FE6233E6}" type="presParOf" srcId="{104309AF-8DB7-4960-86F6-5B5B8D1BE783}" destId="{8CA03BA4-EE93-4750-AE01-B00632B81F75}" srcOrd="5" destOrd="0" presId="urn:microsoft.com/office/officeart/2005/8/layout/chevron2"/>
    <dgm:cxn modelId="{AD71EB9A-073E-40F3-A8AA-AA50A1BCB09E}" type="presParOf" srcId="{104309AF-8DB7-4960-86F6-5B5B8D1BE783}" destId="{714B5293-D144-4854-83A6-7F1B8F2C0730}" srcOrd="6" destOrd="0" presId="urn:microsoft.com/office/officeart/2005/8/layout/chevron2"/>
    <dgm:cxn modelId="{5B88DD5C-D093-4647-B42B-E908936B57B2}" type="presParOf" srcId="{714B5293-D144-4854-83A6-7F1B8F2C0730}" destId="{3D79D437-DD5D-4620-A61C-953E65754D21}" srcOrd="0" destOrd="0" presId="urn:microsoft.com/office/officeart/2005/8/layout/chevron2"/>
    <dgm:cxn modelId="{05713B33-7DD7-4E6D-B305-9289BBC20683}" type="presParOf" srcId="{714B5293-D144-4854-83A6-7F1B8F2C0730}" destId="{21C62C25-F71B-47D8-BBC2-A4B516F45E7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BB254-ECDB-4286-A2F4-E58AF52EFB74}">
      <dsp:nvSpPr>
        <dsp:cNvPr id="0" name=""/>
        <dsp:cNvSpPr/>
      </dsp:nvSpPr>
      <dsp:spPr>
        <a:xfrm rot="10800000">
          <a:off x="1617091" y="549"/>
          <a:ext cx="5244655" cy="118427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233" tIns="95250" rIns="177800" bIns="95250" numCol="1" spcCol="1270" anchor="ctr" anchorCtr="0">
          <a:noAutofit/>
        </a:bodyPr>
        <a:lstStyle/>
        <a:p>
          <a:pPr lvl="0" algn="ctr" defTabSz="1111250">
            <a:lnSpc>
              <a:spcPct val="90000"/>
            </a:lnSpc>
            <a:spcBef>
              <a:spcPct val="0"/>
            </a:spcBef>
            <a:spcAft>
              <a:spcPct val="35000"/>
            </a:spcAft>
          </a:pPr>
          <a:r>
            <a:rPr lang="en-US" sz="2500" b="1" kern="1200" dirty="0" smtClean="0"/>
            <a:t>Urinalysis ( blood, protein , glucose, </a:t>
          </a:r>
          <a:r>
            <a:rPr lang="en-US" altLang="en-US" sz="2500" b="1" kern="1200" dirty="0" smtClean="0"/>
            <a:t>Uric Acid and Calcium</a:t>
          </a:r>
          <a:r>
            <a:rPr lang="en-US" sz="2500" b="1" kern="1200" dirty="0" smtClean="0"/>
            <a:t> )  </a:t>
          </a:r>
          <a:endParaRPr lang="en-US" sz="2500" b="1" kern="1200" dirty="0"/>
        </a:p>
      </dsp:txBody>
      <dsp:txXfrm rot="10800000">
        <a:off x="1913160" y="549"/>
        <a:ext cx="4948586" cy="1184275"/>
      </dsp:txXfrm>
    </dsp:sp>
    <dsp:sp modelId="{DD176AE0-D11C-46C1-8CC9-07F61E011AA3}">
      <dsp:nvSpPr>
        <dsp:cNvPr id="0" name=""/>
        <dsp:cNvSpPr/>
      </dsp:nvSpPr>
      <dsp:spPr>
        <a:xfrm>
          <a:off x="1024953" y="549"/>
          <a:ext cx="1184275" cy="118427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172398B6-8BF3-41A2-B21F-0F03097791C4}">
      <dsp:nvSpPr>
        <dsp:cNvPr id="0" name=""/>
        <dsp:cNvSpPr/>
      </dsp:nvSpPr>
      <dsp:spPr>
        <a:xfrm rot="10800000">
          <a:off x="1617091" y="1538340"/>
          <a:ext cx="5244655" cy="118427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233" tIns="95250" rIns="177800" bIns="95250" numCol="1" spcCol="1270" anchor="ctr" anchorCtr="0">
          <a:noAutofit/>
        </a:bodyPr>
        <a:lstStyle/>
        <a:p>
          <a:pPr lvl="0" algn="ctr" defTabSz="1111250">
            <a:lnSpc>
              <a:spcPct val="90000"/>
            </a:lnSpc>
            <a:spcBef>
              <a:spcPct val="0"/>
            </a:spcBef>
            <a:spcAft>
              <a:spcPct val="35000"/>
            </a:spcAft>
          </a:pPr>
          <a:r>
            <a:rPr lang="en-US" sz="2500" b="1" kern="1200" dirty="0" smtClean="0"/>
            <a:t>Blood urea, electrolytes and creatinine</a:t>
          </a:r>
          <a:endParaRPr lang="en-US" sz="2500" b="1" kern="1200" dirty="0"/>
        </a:p>
      </dsp:txBody>
      <dsp:txXfrm rot="10800000">
        <a:off x="1913160" y="1538340"/>
        <a:ext cx="4948586" cy="1184275"/>
      </dsp:txXfrm>
    </dsp:sp>
    <dsp:sp modelId="{2643B0FC-B4B2-4345-B44B-3A7A8DC28D40}">
      <dsp:nvSpPr>
        <dsp:cNvPr id="0" name=""/>
        <dsp:cNvSpPr/>
      </dsp:nvSpPr>
      <dsp:spPr>
        <a:xfrm>
          <a:off x="1024953" y="1538340"/>
          <a:ext cx="1184275" cy="118427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7469FFD-9191-47EE-978A-7A4CC2F80E2A}">
      <dsp:nvSpPr>
        <dsp:cNvPr id="0" name=""/>
        <dsp:cNvSpPr/>
      </dsp:nvSpPr>
      <dsp:spPr>
        <a:xfrm rot="10800000">
          <a:off x="1617091" y="3076131"/>
          <a:ext cx="5244655" cy="118427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233" tIns="95250" rIns="177800" bIns="95250" numCol="1" spcCol="1270" anchor="ctr" anchorCtr="0">
          <a:noAutofit/>
        </a:bodyPr>
        <a:lstStyle/>
        <a:p>
          <a:pPr lvl="0" algn="ctr" defTabSz="1111250">
            <a:lnSpc>
              <a:spcPct val="90000"/>
            </a:lnSpc>
            <a:spcBef>
              <a:spcPct val="0"/>
            </a:spcBef>
            <a:spcAft>
              <a:spcPct val="35000"/>
            </a:spcAft>
          </a:pPr>
          <a:r>
            <a:rPr lang="en-US" sz="2500" b="1" kern="1200" dirty="0" smtClean="0"/>
            <a:t>Hematocrit</a:t>
          </a:r>
          <a:endParaRPr lang="en-US" sz="2500" b="1" kern="1200" dirty="0"/>
        </a:p>
      </dsp:txBody>
      <dsp:txXfrm rot="10800000">
        <a:off x="1913160" y="3076131"/>
        <a:ext cx="4948586" cy="1184275"/>
      </dsp:txXfrm>
    </dsp:sp>
    <dsp:sp modelId="{5CE613FC-1E0B-47D3-BB91-23934FF37D94}">
      <dsp:nvSpPr>
        <dsp:cNvPr id="0" name=""/>
        <dsp:cNvSpPr/>
      </dsp:nvSpPr>
      <dsp:spPr>
        <a:xfrm>
          <a:off x="1024953" y="3061446"/>
          <a:ext cx="1184275" cy="118427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CB9AD-83BB-4F38-A477-13C9A40FF1C8}">
      <dsp:nvSpPr>
        <dsp:cNvPr id="0" name=""/>
        <dsp:cNvSpPr/>
      </dsp:nvSpPr>
      <dsp:spPr>
        <a:xfrm rot="5400000">
          <a:off x="-172566" y="173091"/>
          <a:ext cx="1150441" cy="805308"/>
        </a:xfrm>
        <a:prstGeom prst="chevron">
          <a:avLst/>
        </a:prstGeom>
        <a:solidFill>
          <a:schemeClr val="accent5">
            <a:shade val="50000"/>
            <a:hueOff val="0"/>
            <a:satOff val="0"/>
            <a:lumOff val="0"/>
            <a:alphaOff val="0"/>
          </a:schemeClr>
        </a:solidFill>
        <a:ln w="254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403178"/>
        <a:ext cx="805308" cy="345133"/>
      </dsp:txXfrm>
    </dsp:sp>
    <dsp:sp modelId="{E0B83F25-18D7-48E0-B9C7-5D3E4150CF7D}">
      <dsp:nvSpPr>
        <dsp:cNvPr id="0" name=""/>
        <dsp:cNvSpPr/>
      </dsp:nvSpPr>
      <dsp:spPr>
        <a:xfrm rot="5400000">
          <a:off x="2783067" y="-1977232"/>
          <a:ext cx="747786" cy="4703303"/>
        </a:xfrm>
        <a:prstGeom prst="round2SameRect">
          <a:avLst/>
        </a:prstGeom>
        <a:solidFill>
          <a:schemeClr val="lt1">
            <a:alpha val="90000"/>
            <a:hueOff val="0"/>
            <a:satOff val="0"/>
            <a:lumOff val="0"/>
            <a:alphaOff val="0"/>
          </a:schemeClr>
        </a:solidFill>
        <a:ln w="254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Blood pressure is </a:t>
          </a:r>
          <a:r>
            <a:rPr lang="en-US" sz="1600" b="1" i="0" kern="1200" dirty="0" smtClean="0"/>
            <a:t>&gt;= </a:t>
          </a:r>
          <a:r>
            <a:rPr lang="en-US" sz="1600" b="1" kern="1200" dirty="0" smtClean="0"/>
            <a:t>150/90</a:t>
          </a:r>
          <a:r>
            <a:rPr lang="en-US" sz="1600" kern="1200" dirty="0" smtClean="0"/>
            <a:t> mmHg in </a:t>
          </a:r>
          <a:r>
            <a:rPr lang="en-US" sz="1600" u="sng" kern="1200" dirty="0" smtClean="0">
              <a:solidFill>
                <a:srgbClr val="FF0000"/>
              </a:solidFill>
            </a:rPr>
            <a:t>adult 60 years and older.</a:t>
          </a:r>
          <a:r>
            <a:rPr lang="en-US" sz="1600" kern="1200" dirty="0" smtClean="0">
              <a:solidFill>
                <a:srgbClr val="FF0000"/>
              </a:solidFill>
            </a:rPr>
            <a:t> </a:t>
          </a:r>
          <a:endParaRPr lang="en-US" sz="1600" kern="1200" dirty="0">
            <a:solidFill>
              <a:srgbClr val="FF0000"/>
            </a:solidFill>
          </a:endParaRPr>
        </a:p>
      </dsp:txBody>
      <dsp:txXfrm rot="-5400000">
        <a:off x="805309" y="37030"/>
        <a:ext cx="4666799" cy="674778"/>
      </dsp:txXfrm>
    </dsp:sp>
    <dsp:sp modelId="{739456BE-DACD-49EA-A446-ACF278D1F610}">
      <dsp:nvSpPr>
        <dsp:cNvPr id="0" name=""/>
        <dsp:cNvSpPr/>
      </dsp:nvSpPr>
      <dsp:spPr>
        <a:xfrm rot="5400000">
          <a:off x="-172566" y="1121345"/>
          <a:ext cx="1150441" cy="805308"/>
        </a:xfrm>
        <a:prstGeom prst="chevron">
          <a:avLst/>
        </a:prstGeom>
        <a:solidFill>
          <a:schemeClr val="accent5">
            <a:shade val="50000"/>
            <a:hueOff val="-56479"/>
            <a:satOff val="11118"/>
            <a:lumOff val="24012"/>
            <a:alphaOff val="0"/>
          </a:schemeClr>
        </a:solidFill>
        <a:ln w="25400" cap="flat" cmpd="sng" algn="ctr">
          <a:solidFill>
            <a:schemeClr val="accent5">
              <a:shade val="50000"/>
              <a:hueOff val="-56479"/>
              <a:satOff val="11118"/>
              <a:lumOff val="240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1351432"/>
        <a:ext cx="805308" cy="345133"/>
      </dsp:txXfrm>
    </dsp:sp>
    <dsp:sp modelId="{2A5CDE11-B0B2-458A-8DB9-68955999873D}">
      <dsp:nvSpPr>
        <dsp:cNvPr id="0" name=""/>
        <dsp:cNvSpPr/>
      </dsp:nvSpPr>
      <dsp:spPr>
        <a:xfrm rot="5400000">
          <a:off x="2783067" y="-1028978"/>
          <a:ext cx="747786" cy="4703303"/>
        </a:xfrm>
        <a:prstGeom prst="round2SameRect">
          <a:avLst/>
        </a:prstGeom>
        <a:solidFill>
          <a:schemeClr val="lt1">
            <a:alpha val="90000"/>
            <a:hueOff val="0"/>
            <a:satOff val="0"/>
            <a:lumOff val="0"/>
            <a:alphaOff val="0"/>
          </a:schemeClr>
        </a:solidFill>
        <a:ln w="25400" cap="flat" cmpd="sng" algn="ctr">
          <a:solidFill>
            <a:schemeClr val="accent5">
              <a:shade val="50000"/>
              <a:hueOff val="-56479"/>
              <a:satOff val="11118"/>
              <a:lumOff val="240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Blood pressure is </a:t>
          </a:r>
          <a:r>
            <a:rPr lang="en-US" sz="1600" b="1" i="0" kern="1200" dirty="0" smtClean="0"/>
            <a:t>&gt;= 140/90 </a:t>
          </a:r>
          <a:r>
            <a:rPr lang="en-US" sz="1600" b="0" i="0" kern="1200" dirty="0" smtClean="0"/>
            <a:t>mmHg in </a:t>
          </a:r>
          <a:r>
            <a:rPr lang="en-US" sz="1600" b="0" i="0" u="sng" kern="1200" dirty="0" smtClean="0">
              <a:solidFill>
                <a:srgbClr val="FF0000"/>
              </a:solidFill>
            </a:rPr>
            <a:t>adult younger than 60 years.</a:t>
          </a:r>
          <a:endParaRPr lang="en-US" sz="1600" u="sng" kern="1200" dirty="0">
            <a:solidFill>
              <a:srgbClr val="FF0000"/>
            </a:solidFill>
          </a:endParaRPr>
        </a:p>
      </dsp:txBody>
      <dsp:txXfrm rot="-5400000">
        <a:off x="805309" y="985284"/>
        <a:ext cx="4666799" cy="674778"/>
      </dsp:txXfrm>
    </dsp:sp>
    <dsp:sp modelId="{0AB337DE-BE1C-47EE-839B-02CBF81BE2E4}">
      <dsp:nvSpPr>
        <dsp:cNvPr id="0" name=""/>
        <dsp:cNvSpPr/>
      </dsp:nvSpPr>
      <dsp:spPr>
        <a:xfrm rot="5400000">
          <a:off x="-172566" y="2069599"/>
          <a:ext cx="1150441" cy="805308"/>
        </a:xfrm>
        <a:prstGeom prst="chevron">
          <a:avLst/>
        </a:prstGeom>
        <a:solidFill>
          <a:schemeClr val="accent5">
            <a:shade val="50000"/>
            <a:hueOff val="-56479"/>
            <a:satOff val="11118"/>
            <a:lumOff val="24012"/>
            <a:alphaOff val="0"/>
          </a:schemeClr>
        </a:solidFill>
        <a:ln w="25400" cap="flat" cmpd="sng" algn="ctr">
          <a:solidFill>
            <a:schemeClr val="accent5">
              <a:shade val="50000"/>
              <a:hueOff val="-56479"/>
              <a:satOff val="11118"/>
              <a:lumOff val="240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1" y="2299686"/>
        <a:ext cx="805308" cy="345133"/>
      </dsp:txXfrm>
    </dsp:sp>
    <dsp:sp modelId="{5B1D73E3-BE5C-4645-AD5E-EFC23F1DEB40}">
      <dsp:nvSpPr>
        <dsp:cNvPr id="0" name=""/>
        <dsp:cNvSpPr/>
      </dsp:nvSpPr>
      <dsp:spPr>
        <a:xfrm rot="5400000">
          <a:off x="2783067" y="-80725"/>
          <a:ext cx="747786" cy="4703303"/>
        </a:xfrm>
        <a:prstGeom prst="round2SameRect">
          <a:avLst/>
        </a:prstGeom>
        <a:solidFill>
          <a:schemeClr val="lt1">
            <a:alpha val="90000"/>
            <a:hueOff val="0"/>
            <a:satOff val="0"/>
            <a:lumOff val="0"/>
            <a:alphaOff val="0"/>
          </a:schemeClr>
        </a:solidFill>
        <a:ln w="25400" cap="flat" cmpd="sng" algn="ctr">
          <a:solidFill>
            <a:schemeClr val="accent5">
              <a:shade val="50000"/>
              <a:hueOff val="-56479"/>
              <a:satOff val="11118"/>
              <a:lumOff val="240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In patient with </a:t>
          </a:r>
          <a:r>
            <a:rPr lang="en-US" sz="1600" u="sng" kern="1200" dirty="0" smtClean="0">
              <a:solidFill>
                <a:srgbClr val="FF0000"/>
              </a:solidFill>
            </a:rPr>
            <a:t>hypertension and diabetes</a:t>
          </a:r>
          <a:r>
            <a:rPr lang="en-US" sz="1600" u="none" kern="1200" dirty="0" smtClean="0">
              <a:solidFill>
                <a:srgbClr val="FF0000"/>
              </a:solidFill>
            </a:rPr>
            <a:t> </a:t>
          </a:r>
          <a:r>
            <a:rPr lang="en-US" sz="1600" kern="1200" dirty="0" smtClean="0"/>
            <a:t>when blood pressure </a:t>
          </a:r>
          <a:r>
            <a:rPr lang="en-US" sz="1600" b="1" i="0" kern="1200" dirty="0" smtClean="0"/>
            <a:t>&gt;= 140/90 </a:t>
          </a:r>
          <a:r>
            <a:rPr lang="en-US" sz="1600" b="0" i="0" kern="1200" dirty="0" smtClean="0"/>
            <a:t>mmHg regardless of age</a:t>
          </a:r>
          <a:endParaRPr lang="en-US" sz="1600" kern="1200" dirty="0"/>
        </a:p>
      </dsp:txBody>
      <dsp:txXfrm rot="-5400000">
        <a:off x="805309" y="1933537"/>
        <a:ext cx="4666799" cy="674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680A1-7F3E-4FA6-9F31-B844E8A1948B}">
      <dsp:nvSpPr>
        <dsp:cNvPr id="0" name=""/>
        <dsp:cNvSpPr/>
      </dsp:nvSpPr>
      <dsp:spPr>
        <a:xfrm>
          <a:off x="0" y="0"/>
          <a:ext cx="6588732" cy="120195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Blood pressure is not at goal level on a single agent.</a:t>
          </a:r>
          <a:endParaRPr lang="en-US" sz="2000" kern="1200" dirty="0"/>
        </a:p>
      </dsp:txBody>
      <dsp:txXfrm>
        <a:off x="1437941" y="0"/>
        <a:ext cx="5150790" cy="1201955"/>
      </dsp:txXfrm>
    </dsp:sp>
    <dsp:sp modelId="{57A81EA4-6D17-4E79-A0C3-5BD4505A218E}">
      <dsp:nvSpPr>
        <dsp:cNvPr id="0" name=""/>
        <dsp:cNvSpPr/>
      </dsp:nvSpPr>
      <dsp:spPr>
        <a:xfrm>
          <a:off x="120195" y="120195"/>
          <a:ext cx="1317746" cy="961564"/>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2F0141-DC46-4072-84CD-CFE11CEB47E8}">
      <dsp:nvSpPr>
        <dsp:cNvPr id="0" name=""/>
        <dsp:cNvSpPr/>
      </dsp:nvSpPr>
      <dsp:spPr>
        <a:xfrm>
          <a:off x="0" y="1322151"/>
          <a:ext cx="6588732" cy="1201955"/>
        </a:xfrm>
        <a:prstGeom prst="roundRect">
          <a:avLst>
            <a:gd name="adj" fmla="val 10000"/>
          </a:avLst>
        </a:prstGeom>
        <a:solidFill>
          <a:schemeClr val="accent5">
            <a:hueOff val="3359558"/>
            <a:satOff val="945"/>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Patient experiences adverse effects of single agent that may be improved by the addition of a second agent. </a:t>
          </a:r>
        </a:p>
        <a:p>
          <a:pPr lvl="0" algn="l" defTabSz="889000">
            <a:lnSpc>
              <a:spcPct val="90000"/>
            </a:lnSpc>
            <a:spcBef>
              <a:spcPct val="0"/>
            </a:spcBef>
            <a:spcAft>
              <a:spcPct val="35000"/>
            </a:spcAft>
          </a:pPr>
          <a:r>
            <a:rPr lang="en-US" sz="1000" kern="1200" dirty="0" smtClean="0"/>
            <a:t>(e.g., adding an </a:t>
          </a:r>
          <a:r>
            <a:rPr lang="en-US" sz="1000" kern="1200" dirty="0" err="1" smtClean="0"/>
            <a:t>angiotensin</a:t>
          </a:r>
          <a:r>
            <a:rPr lang="en-US" sz="1000" kern="1200" dirty="0" smtClean="0"/>
            <a:t>-converting enzyme inhibitor to a calcium channel blocker to reduce peripheral edema) </a:t>
          </a:r>
          <a:endParaRPr lang="en-US" sz="2000" kern="1200" dirty="0"/>
        </a:p>
      </dsp:txBody>
      <dsp:txXfrm>
        <a:off x="1437941" y="1322151"/>
        <a:ext cx="5150790" cy="1201955"/>
      </dsp:txXfrm>
    </dsp:sp>
    <dsp:sp modelId="{C2B94B6F-E4FE-44D0-8D8F-B2C365A10FB6}">
      <dsp:nvSpPr>
        <dsp:cNvPr id="0" name=""/>
        <dsp:cNvSpPr/>
      </dsp:nvSpPr>
      <dsp:spPr>
        <a:xfrm>
          <a:off x="84800" y="1468174"/>
          <a:ext cx="1317746" cy="961564"/>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5645C5-8719-4F8F-AD36-97D09DC35063}">
      <dsp:nvSpPr>
        <dsp:cNvPr id="0" name=""/>
        <dsp:cNvSpPr/>
      </dsp:nvSpPr>
      <dsp:spPr>
        <a:xfrm>
          <a:off x="0" y="2644302"/>
          <a:ext cx="6588732" cy="1201955"/>
        </a:xfrm>
        <a:prstGeom prst="roundRect">
          <a:avLst>
            <a:gd name="adj" fmla="val 10000"/>
          </a:avLst>
        </a:prstGeom>
        <a:solidFill>
          <a:schemeClr val="accent5">
            <a:hueOff val="6719117"/>
            <a:satOff val="1889"/>
            <a:lumOff val="-270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Systolic blood pressure ≥ 20 mm Hg or diastolic blood pressure ≥ 10 mm Hg above goal.</a:t>
          </a:r>
          <a:endParaRPr lang="en-US" sz="2000" kern="1200" dirty="0"/>
        </a:p>
      </dsp:txBody>
      <dsp:txXfrm>
        <a:off x="1437941" y="2644302"/>
        <a:ext cx="5150790" cy="1201955"/>
      </dsp:txXfrm>
    </dsp:sp>
    <dsp:sp modelId="{37EA6BDA-BC32-42CD-8486-20D0600F5764}">
      <dsp:nvSpPr>
        <dsp:cNvPr id="0" name=""/>
        <dsp:cNvSpPr/>
      </dsp:nvSpPr>
      <dsp:spPr>
        <a:xfrm>
          <a:off x="120195" y="2764497"/>
          <a:ext cx="1317746" cy="961564"/>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F5503-B071-4C3F-B2E0-6311DD01CC87}">
      <dsp:nvSpPr>
        <dsp:cNvPr id="0" name=""/>
        <dsp:cNvSpPr/>
      </dsp:nvSpPr>
      <dsp:spPr>
        <a:xfrm rot="5400000">
          <a:off x="-176898" y="177319"/>
          <a:ext cx="1179320" cy="82552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endParaRPr lang="ar-SA" sz="2400" kern="1200" dirty="0"/>
        </a:p>
      </dsp:txBody>
      <dsp:txXfrm rot="-5400000">
        <a:off x="0" y="413183"/>
        <a:ext cx="825524" cy="353796"/>
      </dsp:txXfrm>
    </dsp:sp>
    <dsp:sp modelId="{A4B7427A-BA77-48BB-9FF6-A14E365A7C59}">
      <dsp:nvSpPr>
        <dsp:cNvPr id="0" name=""/>
        <dsp:cNvSpPr/>
      </dsp:nvSpPr>
      <dsp:spPr>
        <a:xfrm rot="5400000">
          <a:off x="3919311" y="-3093366"/>
          <a:ext cx="766558" cy="695413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1" kern="1200" dirty="0" smtClean="0"/>
            <a:t>Methyldopa, labetalol, and </a:t>
          </a:r>
          <a:r>
            <a:rPr lang="en-US" sz="1600" b="1" kern="1200" dirty="0" err="1" smtClean="0"/>
            <a:t>nifedipine</a:t>
          </a:r>
          <a:r>
            <a:rPr lang="en-US" sz="1600" b="1" kern="1200" dirty="0" smtClean="0"/>
            <a:t> </a:t>
          </a:r>
          <a:r>
            <a:rPr lang="en-US" sz="1600" kern="1200" dirty="0" smtClean="0"/>
            <a:t>are the most commonly used oral agents to treat severe chronic hypertension in pregnancy.</a:t>
          </a:r>
          <a:endParaRPr lang="ar-SA" sz="1600" kern="1200" dirty="0"/>
        </a:p>
      </dsp:txBody>
      <dsp:txXfrm rot="-5400000">
        <a:off x="825524" y="37841"/>
        <a:ext cx="6916712" cy="691718"/>
      </dsp:txXfrm>
    </dsp:sp>
    <dsp:sp modelId="{DEA887C1-1E5B-4428-9D90-3D0053E4CA4D}">
      <dsp:nvSpPr>
        <dsp:cNvPr id="0" name=""/>
        <dsp:cNvSpPr/>
      </dsp:nvSpPr>
      <dsp:spPr>
        <a:xfrm rot="5400000">
          <a:off x="-176898" y="1208856"/>
          <a:ext cx="1179320" cy="825524"/>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endParaRPr lang="ar-SA" sz="2400" kern="1200"/>
        </a:p>
      </dsp:txBody>
      <dsp:txXfrm rot="-5400000">
        <a:off x="0" y="1444720"/>
        <a:ext cx="825524" cy="353796"/>
      </dsp:txXfrm>
    </dsp:sp>
    <dsp:sp modelId="{68A74343-5A7B-45E7-960F-330B61158EC3}">
      <dsp:nvSpPr>
        <dsp:cNvPr id="0" name=""/>
        <dsp:cNvSpPr/>
      </dsp:nvSpPr>
      <dsp:spPr>
        <a:xfrm rot="5400000">
          <a:off x="3919311" y="-2061828"/>
          <a:ext cx="766558" cy="6954132"/>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smtClean="0"/>
            <a:t>Angiotensin-converting enzyme inhibitors and angiotensin II receptor blockers </a:t>
          </a:r>
          <a:r>
            <a:rPr lang="en-US" sz="1500" kern="1200" smtClean="0"/>
            <a:t>are contraindicated because of their association with intrauterine growth restriction, neonatal renal failure, oligohydramnios, and death.</a:t>
          </a:r>
          <a:endParaRPr lang="ar-SA" sz="1500" kern="1200" dirty="0"/>
        </a:p>
      </dsp:txBody>
      <dsp:txXfrm rot="-5400000">
        <a:off x="825524" y="1069379"/>
        <a:ext cx="6916712" cy="691718"/>
      </dsp:txXfrm>
    </dsp:sp>
    <dsp:sp modelId="{83E25B42-8FBA-46F0-BFCB-6E3436DC70E0}">
      <dsp:nvSpPr>
        <dsp:cNvPr id="0" name=""/>
        <dsp:cNvSpPr/>
      </dsp:nvSpPr>
      <dsp:spPr>
        <a:xfrm rot="5400000">
          <a:off x="-176898" y="2240394"/>
          <a:ext cx="1179320" cy="825524"/>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endParaRPr lang="ar-SA" sz="2400" kern="1200" dirty="0"/>
        </a:p>
      </dsp:txBody>
      <dsp:txXfrm rot="-5400000">
        <a:off x="0" y="2476258"/>
        <a:ext cx="825524" cy="353796"/>
      </dsp:txXfrm>
    </dsp:sp>
    <dsp:sp modelId="{749B499D-B290-4EC6-8328-74F567BD6328}">
      <dsp:nvSpPr>
        <dsp:cNvPr id="0" name=""/>
        <dsp:cNvSpPr/>
      </dsp:nvSpPr>
      <dsp:spPr>
        <a:xfrm rot="5400000">
          <a:off x="3919311" y="-1030291"/>
          <a:ext cx="766558" cy="6954132"/>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dirty="0" smtClean="0"/>
            <a:t>Beta blocker atenolol </a:t>
          </a:r>
          <a:r>
            <a:rPr lang="en-US" sz="1500" kern="1200" dirty="0" smtClean="0"/>
            <a:t>also may cause intrauterine growth restriction.</a:t>
          </a:r>
          <a:endParaRPr lang="ar-SA" sz="1500" b="1" kern="1200" dirty="0"/>
        </a:p>
      </dsp:txBody>
      <dsp:txXfrm rot="-5400000">
        <a:off x="825524" y="2100916"/>
        <a:ext cx="6916712" cy="691718"/>
      </dsp:txXfrm>
    </dsp:sp>
    <dsp:sp modelId="{3D79D437-DD5D-4620-A61C-953E65754D21}">
      <dsp:nvSpPr>
        <dsp:cNvPr id="0" name=""/>
        <dsp:cNvSpPr/>
      </dsp:nvSpPr>
      <dsp:spPr>
        <a:xfrm rot="5400000">
          <a:off x="-176898" y="3271931"/>
          <a:ext cx="1179320" cy="825524"/>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endParaRPr lang="ar-SA" sz="2400" kern="1200" dirty="0"/>
        </a:p>
      </dsp:txBody>
      <dsp:txXfrm rot="-5400000">
        <a:off x="0" y="3507795"/>
        <a:ext cx="825524" cy="353796"/>
      </dsp:txXfrm>
    </dsp:sp>
    <dsp:sp modelId="{21C62C25-F71B-47D8-BBC2-A4B516F45E74}">
      <dsp:nvSpPr>
        <dsp:cNvPr id="0" name=""/>
        <dsp:cNvSpPr/>
      </dsp:nvSpPr>
      <dsp:spPr>
        <a:xfrm rot="5400000">
          <a:off x="3919311" y="1246"/>
          <a:ext cx="766558" cy="6954132"/>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smtClean="0"/>
            <a:t>Thiazide diuretics </a:t>
          </a:r>
          <a:r>
            <a:rPr lang="en-US" sz="1500" kern="1200" smtClean="0"/>
            <a:t>that were used before pregnancy may be continued, but should be stopped if preeclampsia develops to avoid worsening intravascular volume depletion.</a:t>
          </a:r>
          <a:endParaRPr lang="ar-SA" sz="1500" kern="1200" dirty="0"/>
        </a:p>
      </dsp:txBody>
      <dsp:txXfrm rot="-5400000">
        <a:off x="825524" y="3132453"/>
        <a:ext cx="6916712" cy="69171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84172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ebmd.com/hypertension-high-blood-pressure/guide/renal-artery-stenosis-symptoms-treatments" TargetMode="External"/><Relationship Id="rId4" Type="http://schemas.openxmlformats.org/officeDocument/2006/relationships/hyperlink" Target="http://www.webmd.com/eye-health/eye-assessment/default.htm"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troke" TargetMode="External"/><Relationship Id="rId4" Type="http://schemas.openxmlformats.org/officeDocument/2006/relationships/hyperlink" Target="https://en.wikipedia.org/wiki/Complications_of_hypertension#cite_note-pmid19124445-21" TargetMode="External"/><Relationship Id="rId5" Type="http://schemas.openxmlformats.org/officeDocument/2006/relationships/hyperlink" Target="https://en.wikipedia.org/wiki/Heart_failure" TargetMode="External"/><Relationship Id="rId6" Type="http://schemas.openxmlformats.org/officeDocument/2006/relationships/hyperlink" Target="https://en.wikipedia.org/wiki/Sudden_cardiac_death"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Eclampsia" TargetMode="External"/><Relationship Id="rId4" Type="http://schemas.openxmlformats.org/officeDocument/2006/relationships/hyperlink" Target="https://en.wikipedia.org/wiki/Nephritis" TargetMode="External"/><Relationship Id="rId5" Type="http://schemas.openxmlformats.org/officeDocument/2006/relationships/hyperlink" Target="https://en.wikipedia.org/wiki/Hypertension" TargetMode="External"/><Relationship Id="rId6" Type="http://schemas.openxmlformats.org/officeDocument/2006/relationships/hyperlink" Target="https://en.wikipedia.org/wiki/Seizure" TargetMode="External"/><Relationship Id="rId7" Type="http://schemas.openxmlformats.org/officeDocument/2006/relationships/hyperlink" Target="https://en.wikipedia.org/wiki/Retinal_haemorrhage" TargetMode="External"/><Relationship Id="rId8" Type="http://schemas.openxmlformats.org/officeDocument/2006/relationships/hyperlink" Target="https://en.wikipedia.org/wiki/Papilledema"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webmd.com/heart/picture-of-the-heart" TargetMode="External"/><Relationship Id="rId4" Type="http://schemas.openxmlformats.org/officeDocument/2006/relationships/hyperlink" Target="http://www.webmd.com/drugs/index-drugs.aspx"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books/n/nicecg127/ch15/def-item/glossary.gl1-d150/" TargetMode="External"/><Relationship Id="rId4" Type="http://schemas.openxmlformats.org/officeDocument/2006/relationships/hyperlink" Target="https://www.ncbi.nlm.nih.gov/books/n/nicecg127/ch15/def-item/glossary.gl1-d18/" TargetMode="External"/><Relationship Id="rId5" Type="http://schemas.openxmlformats.org/officeDocument/2006/relationships/hyperlink" Target="https://www.ncbi.nlm.nih.gov/books/n/nicecg127/ch15/def-item/glossary.gl1-d136/" TargetMode="External"/><Relationship Id="rId6" Type="http://schemas.openxmlformats.org/officeDocument/2006/relationships/hyperlink" Target="https://www.ncbi.nlm.nih.gov/books/n/nicecg127/ch15/def-item/glossary.gl1-d122/" TargetMode="External"/><Relationship Id="rId7" Type="http://schemas.openxmlformats.org/officeDocument/2006/relationships/hyperlink" Target="https://www.ncbi.nlm.nih.gov/books/n/nicecg127/ch15/def-item/glossary.gl1-d12/" TargetMode="External"/><Relationship Id="rId8" Type="http://schemas.openxmlformats.org/officeDocument/2006/relationships/hyperlink" Target="https://www.ncbi.nlm.nih.gov/books/n/nicecg127/ch15/def-item/glossary.gl1-d1/" TargetMode="External"/><Relationship Id="rId9" Type="http://schemas.openxmlformats.org/officeDocument/2006/relationships/hyperlink" Target="https://www.ncbi.nlm.nih.gov/books/n/nicecg127/ch15/def-item/glossary.gl1-d76/" TargetMode="External"/><Relationship Id="rId10" Type="http://schemas.openxmlformats.org/officeDocument/2006/relationships/hyperlink" Target="https://www.ncbi.nlm.nih.gov/books/n/nicecg127/ch15/def-item/glossary.gl1-d11/" TargetMode="External"/><Relationship Id="rId11" Type="http://schemas.openxmlformats.org/officeDocument/2006/relationships/hyperlink" Target="https://www.ncbi.nlm.nih.gov/books/n/nicecg127/ch15/def-item/glossary.gl1-d13/"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42174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Check for Extra heart sounds </a:t>
            </a:r>
          </a:p>
          <a:p>
            <a:r>
              <a:rPr lang="en-US" dirty="0" smtClean="0"/>
              <a:t>Cardiovascular exam</a:t>
            </a:r>
          </a:p>
          <a:p>
            <a:r>
              <a:rPr lang="en-US" dirty="0" smtClean="0"/>
              <a:t>Swollen (distended) neck veins.</a:t>
            </a:r>
          </a:p>
          <a:p>
            <a:r>
              <a:rPr lang="en-US" dirty="0" smtClean="0"/>
              <a:t>Abnormal sounds when the doctor listens to the blood vessels in the abdomen (abdominal bruits) or (</a:t>
            </a:r>
            <a:r>
              <a:rPr lang="en-US" dirty="0" smtClean="0">
                <a:hlinkClick r:id="rId3"/>
              </a:rPr>
              <a:t>renal artery stenosis</a:t>
            </a:r>
            <a:r>
              <a:rPr lang="en-US" dirty="0" smtClean="0"/>
              <a:t>).</a:t>
            </a:r>
          </a:p>
          <a:p>
            <a:r>
              <a:rPr lang="en-US" dirty="0" smtClean="0"/>
              <a:t>Abnormal sound of blood flow (bruit) or diminished or absent blood flow (pulses) in the blood vessels of the arms and legs.</a:t>
            </a:r>
          </a:p>
          <a:p>
            <a:r>
              <a:rPr lang="en-US" dirty="0" smtClean="0"/>
              <a:t>Abnormal buildup of fluid in the abdomen or legs (edema).</a:t>
            </a:r>
          </a:p>
          <a:p>
            <a:r>
              <a:rPr lang="en-US" dirty="0" smtClean="0"/>
              <a:t>Abnormalities of the blood vessels in the back of the </a:t>
            </a:r>
            <a:r>
              <a:rPr lang="en-US" dirty="0" smtClean="0">
                <a:hlinkClick r:id="rId4"/>
              </a:rPr>
              <a:t>eye</a:t>
            </a:r>
            <a:r>
              <a:rPr lang="en-US" dirty="0" smtClean="0"/>
              <a:t>.</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7A04E5-730D-413C-990E-80E99B282633}" type="slidenum">
              <a:rPr lang="en-US" smtClean="0"/>
              <a:t>26</a:t>
            </a:fld>
            <a:endParaRPr lang="en-US"/>
          </a:p>
        </p:txBody>
      </p:sp>
    </p:spTree>
    <p:extLst>
      <p:ext uri="{BB962C8B-B14F-4D97-AF65-F5344CB8AC3E}">
        <p14:creationId xmlns:p14="http://schemas.microsoft.com/office/powerpoint/2010/main" val="1592205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https://</a:t>
            </a:r>
            <a:r>
              <a:rPr lang="en-US" dirty="0" err="1" smtClean="0"/>
              <a:t>www.researchgate.net</a:t>
            </a:r>
            <a:r>
              <a:rPr lang="en-US" dirty="0" smtClean="0"/>
              <a:t>/figure/273509700_fig1_Diagnostic-algorithm-for-hypertension-BP-blood-pressure-DBP-diastolic-blood-pressure</a:t>
            </a:r>
          </a:p>
          <a:p>
            <a:pPr marL="171450" indent="-171450">
              <a:buFontTx/>
              <a:buChar char="-"/>
            </a:pPr>
            <a:endParaRPr lang="en-US" dirty="0"/>
          </a:p>
        </p:txBody>
      </p:sp>
    </p:spTree>
    <p:extLst>
      <p:ext uri="{BB962C8B-B14F-4D97-AF65-F5344CB8AC3E}">
        <p14:creationId xmlns:p14="http://schemas.microsoft.com/office/powerpoint/2010/main" val="2976125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Ambulatory blood pressure monitoring (ABPM) involves a cuff and bladder connected to electronic sensors which detect changes in cuff pressure and allow blood pressure to be measured </a:t>
            </a:r>
            <a:r>
              <a:rPr lang="en-US" sz="1100" b="0" i="0" kern="1200" dirty="0" err="1" smtClean="0">
                <a:solidFill>
                  <a:schemeClr val="tx1"/>
                </a:solidFill>
                <a:effectLst/>
                <a:latin typeface="+mn-lt"/>
                <a:ea typeface="+mn-ea"/>
                <a:cs typeface="+mn-cs"/>
              </a:rPr>
              <a:t>oscillometrically</a:t>
            </a:r>
            <a:r>
              <a:rPr lang="en-US" sz="1100" b="0" i="0" kern="1200" dirty="0" smtClean="0">
                <a:solidFill>
                  <a:schemeClr val="tx1"/>
                </a:solidFill>
                <a:effectLst/>
                <a:latin typeface="+mn-lt"/>
                <a:ea typeface="+mn-ea"/>
                <a:cs typeface="+mn-cs"/>
              </a:rPr>
              <a:t>.</a:t>
            </a:r>
          </a:p>
          <a:p>
            <a:r>
              <a:rPr lang="en-US" sz="1100" b="0" i="0" kern="1200" dirty="0" smtClean="0">
                <a:solidFill>
                  <a:schemeClr val="tx1"/>
                </a:solidFill>
                <a:effectLst/>
                <a:latin typeface="+mn-lt"/>
                <a:ea typeface="+mn-ea"/>
                <a:cs typeface="+mn-cs"/>
              </a:rPr>
              <a:t>A patient's blood pressure can be automatically measured at repeated intervals throughout the day and night, while they continue routine activities. Systolic and diastolic pressure can be plotted over time, with most devices providing average day, night and 24-hour pressures. NICE recommends recording a daytime average to confirm diagnosis.</a:t>
            </a:r>
            <a:endParaRPr lang="en-US" dirty="0"/>
          </a:p>
        </p:txBody>
      </p:sp>
    </p:spTree>
    <p:extLst>
      <p:ext uri="{BB962C8B-B14F-4D97-AF65-F5344CB8AC3E}">
        <p14:creationId xmlns:p14="http://schemas.microsoft.com/office/powerpoint/2010/main" val="142117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buFont typeface="Wingdings 2" panose="05020102010507070707" pitchFamily="18" charset="2"/>
              <a:buChar char=""/>
              <a:defRPr/>
            </a:pPr>
            <a:r>
              <a:rPr lang="en-US" sz="1100" dirty="0" smtClean="0"/>
              <a:t>White coat hypertension is defined when a patient has a persistently elevated clinic BP</a:t>
            </a:r>
          </a:p>
          <a:p>
            <a:pPr marL="0" indent="0" algn="l" rtl="0">
              <a:buFont typeface="Wingdings 2" panose="05020102010507070707" pitchFamily="18" charset="2"/>
              <a:buNone/>
              <a:defRPr/>
            </a:pPr>
            <a:r>
              <a:rPr lang="en-US" sz="1100" dirty="0" smtClean="0"/>
              <a:t>   </a:t>
            </a:r>
            <a:r>
              <a:rPr lang="en-US" sz="1100" b="1" dirty="0" smtClean="0"/>
              <a:t>≥ 140/90 </a:t>
            </a:r>
            <a:r>
              <a:rPr lang="en-US" sz="1100" dirty="0" smtClean="0"/>
              <a:t>and a normal HBPM or ABPM day </a:t>
            </a:r>
          </a:p>
          <a:p>
            <a:pPr marL="0" indent="0" algn="l" rtl="0">
              <a:buFont typeface="Wingdings 2" panose="05020102010507070707" pitchFamily="18" charset="2"/>
              <a:buNone/>
              <a:defRPr/>
            </a:pPr>
            <a:r>
              <a:rPr lang="en-US" sz="1100" dirty="0" smtClean="0"/>
              <a:t>   time average, i.e. </a:t>
            </a:r>
            <a:r>
              <a:rPr lang="en-US" sz="1100" b="1" dirty="0" smtClean="0"/>
              <a:t>&lt;135/85 </a:t>
            </a:r>
          </a:p>
          <a:p>
            <a:pPr algn="l" rtl="0">
              <a:buFont typeface="Wingdings 2" panose="05020102010507070707" pitchFamily="18" charset="2"/>
              <a:buChar char=""/>
              <a:defRPr/>
            </a:pPr>
            <a:r>
              <a:rPr lang="en-US" sz="1100" dirty="0" smtClean="0"/>
              <a:t>White coat hypertension is present in as many as </a:t>
            </a:r>
            <a:r>
              <a:rPr lang="en-US" sz="1100" dirty="0" smtClean="0">
                <a:solidFill>
                  <a:srgbClr val="C00000"/>
                </a:solidFill>
              </a:rPr>
              <a:t>25%</a:t>
            </a:r>
            <a:r>
              <a:rPr lang="en-US" sz="1100" dirty="0" smtClean="0"/>
              <a:t> of patients, possibly leading to: </a:t>
            </a:r>
          </a:p>
          <a:p>
            <a:pPr algn="l" rtl="0">
              <a:buFont typeface="Wingdings" pitchFamily="2" charset="2"/>
              <a:buChar char="q"/>
              <a:defRPr/>
            </a:pPr>
            <a:r>
              <a:rPr lang="en-US" dirty="0" smtClean="0">
                <a:solidFill>
                  <a:srgbClr val="002060"/>
                </a:solidFill>
              </a:rPr>
              <a:t>Incorrect diagnosis of  hypertension. </a:t>
            </a:r>
          </a:p>
          <a:p>
            <a:pPr algn="l" rtl="0">
              <a:buFont typeface="Wingdings" pitchFamily="2" charset="2"/>
              <a:buChar char="q"/>
              <a:defRPr/>
            </a:pPr>
            <a:r>
              <a:rPr lang="en-US" dirty="0" smtClean="0">
                <a:solidFill>
                  <a:srgbClr val="002060"/>
                </a:solidFill>
              </a:rPr>
              <a:t>Diagnosis of uncontrolled hypertension (receive inappropriate dose titrations or additional antihypertensive agents)</a:t>
            </a:r>
          </a:p>
          <a:p>
            <a:pPr algn="l" rtl="0">
              <a:buFont typeface="Wingdings" pitchFamily="2" charset="2"/>
              <a:buChar char="q"/>
              <a:defRPr/>
            </a:pPr>
            <a:r>
              <a:rPr lang="en-US" dirty="0" smtClean="0">
                <a:solidFill>
                  <a:srgbClr val="002060"/>
                </a:solidFill>
              </a:rPr>
              <a:t>Resistant hypertension, with a reported prevalence of </a:t>
            </a:r>
            <a:r>
              <a:rPr lang="en-US" dirty="0" smtClean="0">
                <a:solidFill>
                  <a:srgbClr val="C00000"/>
                </a:solidFill>
              </a:rPr>
              <a:t>37 </a:t>
            </a:r>
            <a:r>
              <a:rPr lang="en-US" dirty="0" smtClean="0"/>
              <a:t>to</a:t>
            </a:r>
            <a:r>
              <a:rPr lang="en-US" dirty="0" smtClean="0">
                <a:solidFill>
                  <a:srgbClr val="C00000"/>
                </a:solidFill>
              </a:rPr>
              <a:t> 44 %</a:t>
            </a:r>
            <a:r>
              <a:rPr lang="en-US" dirty="0" smtClean="0"/>
              <a:t> </a:t>
            </a:r>
            <a:r>
              <a:rPr lang="en-US" dirty="0" smtClean="0">
                <a:solidFill>
                  <a:srgbClr val="002060"/>
                </a:solidFill>
              </a:rPr>
              <a:t>in some studies. </a:t>
            </a:r>
          </a:p>
          <a:p>
            <a:endParaRPr lang="en-US" dirty="0"/>
          </a:p>
        </p:txBody>
      </p:sp>
    </p:spTree>
    <p:extLst>
      <p:ext uri="{BB962C8B-B14F-4D97-AF65-F5344CB8AC3E}">
        <p14:creationId xmlns:p14="http://schemas.microsoft.com/office/powerpoint/2010/main" val="1674111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altLang="en-US" dirty="0" smtClean="0"/>
              <a:t>When using HBPM to confirm a diagnosis of hypertension, ensure that: </a:t>
            </a:r>
            <a:endParaRPr lang="en-US" altLang="en-US" sz="2000" dirty="0" smtClean="0"/>
          </a:p>
          <a:p>
            <a:pPr lvl="1" algn="l" rtl="0">
              <a:buFont typeface="Wingdings" charset="2"/>
              <a:buChar char="Ø"/>
            </a:pPr>
            <a:r>
              <a:rPr lang="en-US" altLang="en-US" sz="2000" dirty="0" smtClean="0">
                <a:solidFill>
                  <a:schemeClr val="tx1"/>
                </a:solidFill>
              </a:rPr>
              <a:t>For each blood pressure recording, two consecutive measurements are taken, at least 1 minute apart and with the person seated.</a:t>
            </a:r>
          </a:p>
          <a:p>
            <a:pPr lvl="1" algn="l" rtl="0">
              <a:buFont typeface="Wingdings" charset="2"/>
              <a:buChar char="Ø"/>
            </a:pPr>
            <a:r>
              <a:rPr lang="en-US" altLang="en-US" sz="2000" dirty="0" smtClean="0">
                <a:solidFill>
                  <a:schemeClr val="tx1"/>
                </a:solidFill>
              </a:rPr>
              <a:t>Blood pressure is recorded twice daily, ideally in the morning and evening.</a:t>
            </a:r>
          </a:p>
          <a:p>
            <a:pPr lvl="1" algn="l" rtl="0">
              <a:buFont typeface="Wingdings" charset="2"/>
              <a:buChar char="Ø"/>
            </a:pPr>
            <a:r>
              <a:rPr lang="en-US" altLang="en-US" sz="2000" dirty="0" smtClean="0">
                <a:solidFill>
                  <a:schemeClr val="tx1"/>
                </a:solidFill>
              </a:rPr>
              <a:t>Blood pressure recording continues for at least 4 days, ideally for 7 days. </a:t>
            </a:r>
          </a:p>
          <a:p>
            <a:pPr lvl="1" algn="l" rtl="0">
              <a:buFont typeface="Wingdings" charset="2"/>
              <a:buChar char="Ø"/>
            </a:pPr>
            <a:r>
              <a:rPr lang="en-US" altLang="en-US" sz="2000" dirty="0" smtClean="0">
                <a:solidFill>
                  <a:schemeClr val="tx1"/>
                </a:solidFill>
              </a:rPr>
              <a:t>Discard the measurements taken on the first day and use the average value of all the remaining measurements to confirm a diagnosis of hypertension</a:t>
            </a:r>
            <a:endParaRPr lang="en-US" dirty="0"/>
          </a:p>
        </p:txBody>
      </p:sp>
    </p:spTree>
    <p:extLst>
      <p:ext uri="{BB962C8B-B14F-4D97-AF65-F5344CB8AC3E}">
        <p14:creationId xmlns:p14="http://schemas.microsoft.com/office/powerpoint/2010/main" val="786623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altLang="en-US" dirty="0" smtClean="0"/>
              <a:t>When using HBPM to confirm a diagnosis of hypertension, ensure that: </a:t>
            </a:r>
            <a:endParaRPr lang="en-US" altLang="en-US" sz="2000" dirty="0" smtClean="0"/>
          </a:p>
          <a:p>
            <a:pPr lvl="1" algn="l" rtl="0">
              <a:buFont typeface="Wingdings" charset="2"/>
              <a:buChar char="Ø"/>
            </a:pPr>
            <a:r>
              <a:rPr lang="en-US" altLang="en-US" sz="2000" dirty="0" smtClean="0">
                <a:solidFill>
                  <a:schemeClr val="tx1"/>
                </a:solidFill>
              </a:rPr>
              <a:t>For each blood pressure recording, two consecutive measurements are taken, at least 1 minute apart and with the person seated.</a:t>
            </a:r>
          </a:p>
          <a:p>
            <a:pPr lvl="1" algn="l" rtl="0">
              <a:buFont typeface="Wingdings" charset="2"/>
              <a:buChar char="Ø"/>
            </a:pPr>
            <a:r>
              <a:rPr lang="en-US" altLang="en-US" sz="2000" dirty="0" smtClean="0">
                <a:solidFill>
                  <a:schemeClr val="tx1"/>
                </a:solidFill>
              </a:rPr>
              <a:t>Blood pressure is recorded twice daily, ideally in the morning and evening.</a:t>
            </a:r>
          </a:p>
          <a:p>
            <a:pPr lvl="1" algn="l" rtl="0">
              <a:buFont typeface="Wingdings" charset="2"/>
              <a:buChar char="Ø"/>
            </a:pPr>
            <a:r>
              <a:rPr lang="en-US" altLang="en-US" sz="2000" dirty="0" smtClean="0">
                <a:solidFill>
                  <a:schemeClr val="tx1"/>
                </a:solidFill>
              </a:rPr>
              <a:t>Blood pressure recording continues for at least 4 days, ideally for 7 days. </a:t>
            </a:r>
          </a:p>
          <a:p>
            <a:pPr lvl="1" algn="l" rtl="0">
              <a:buFont typeface="Wingdings" charset="2"/>
              <a:buChar char="Ø"/>
            </a:pPr>
            <a:r>
              <a:rPr lang="en-US" altLang="en-US" sz="2000" dirty="0" smtClean="0">
                <a:solidFill>
                  <a:schemeClr val="tx1"/>
                </a:solidFill>
              </a:rPr>
              <a:t>Discard the measurements taken on the first day and use the average value of all the remaining measurements to confirm a diagnosis of hypertension</a:t>
            </a:r>
            <a:endParaRPr lang="en-US" dirty="0" smtClean="0"/>
          </a:p>
          <a:p>
            <a:pPr algn="l" rtl="0"/>
            <a:endParaRPr lang="en-US" dirty="0"/>
          </a:p>
        </p:txBody>
      </p:sp>
    </p:spTree>
    <p:extLst>
      <p:ext uri="{BB962C8B-B14F-4D97-AF65-F5344CB8AC3E}">
        <p14:creationId xmlns:p14="http://schemas.microsoft.com/office/powerpoint/2010/main" val="115620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endParaRPr lang="en-US" dirty="0"/>
          </a:p>
        </p:txBody>
      </p:sp>
    </p:spTree>
    <p:extLst>
      <p:ext uri="{BB962C8B-B14F-4D97-AF65-F5344CB8AC3E}">
        <p14:creationId xmlns:p14="http://schemas.microsoft.com/office/powerpoint/2010/main" val="1546713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mn-lt"/>
                <a:ea typeface="+mn-ea"/>
                <a:cs typeface="+mn-cs"/>
              </a:rPr>
              <a:t>Blood pressure often increases as weight increases. Being overweight also can cause disrupted breathing while you sleep (sleep apnea), which further raises your blood pressure.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Weight loss is one of the most effective lifestyle changes for controlling blood pressure.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535818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you have slightly high blood pressure (prehypertension), exercise can help you avoid developing full-blown hypertension.</a:t>
            </a:r>
          </a:p>
          <a:p>
            <a:endParaRPr lang="en-US" dirty="0" smtClean="0"/>
          </a:p>
          <a:p>
            <a:endParaRPr lang="en-US" dirty="0"/>
          </a:p>
        </p:txBody>
      </p:sp>
    </p:spTree>
    <p:extLst>
      <p:ext uri="{BB962C8B-B14F-4D97-AF65-F5344CB8AC3E}">
        <p14:creationId xmlns:p14="http://schemas.microsoft.com/office/powerpoint/2010/main" val="3508650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eating plan is known as the Dietary Approaches to Stop Hypertension (DASH) diet.</a:t>
            </a:r>
          </a:p>
          <a:p>
            <a:endParaRPr lang="en-US" dirty="0"/>
          </a:p>
        </p:txBody>
      </p:sp>
    </p:spTree>
    <p:extLst>
      <p:ext uri="{BB962C8B-B14F-4D97-AF65-F5344CB8AC3E}">
        <p14:creationId xmlns:p14="http://schemas.microsoft.com/office/powerpoint/2010/main" val="2698229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4265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first DASH diet research showed that it could lower blood pressure as well as the first line blood pressure medications, even with a sodium intake of 3300 mg/day.</a:t>
            </a:r>
          </a:p>
          <a:p>
            <a:r>
              <a:rPr lang="en-US" dirty="0" smtClean="0"/>
              <a:t>It has been proven to be an effective way to lose weight and become healthier at the same time.</a:t>
            </a:r>
          </a:p>
          <a:p>
            <a:r>
              <a:rPr lang="en-US" dirty="0" smtClean="0"/>
              <a:t>It is a plan that follows US guidelines for sodium content, along with vitamins and minerals</a:t>
            </a:r>
          </a:p>
          <a:p>
            <a:r>
              <a:rPr lang="en-US" dirty="0" smtClean="0"/>
              <a:t>The DASH diet eating plan is a diet rich in fruits, vegetables, low fat or nonfat dairy. </a:t>
            </a:r>
          </a:p>
          <a:p>
            <a:r>
              <a:rPr lang="en-US" dirty="0" smtClean="0"/>
              <a:t>It also includes mostly whole grains; lean meats, fish and poultry; nuts and beans.</a:t>
            </a:r>
          </a:p>
          <a:p>
            <a:r>
              <a:rPr lang="en-US" dirty="0" smtClean="0"/>
              <a:t> It is high fiber and low to moderate in fat.</a:t>
            </a:r>
          </a:p>
          <a:p>
            <a:endParaRPr lang="ar-SA" dirty="0" smtClean="0"/>
          </a:p>
          <a:p>
            <a:endParaRPr lang="ar-SA" dirty="0" smtClean="0"/>
          </a:p>
          <a:p>
            <a:endParaRPr lang="en-US" dirty="0" smtClean="0"/>
          </a:p>
          <a:p>
            <a:endParaRPr lang="en-US" dirty="0"/>
          </a:p>
        </p:txBody>
      </p:sp>
    </p:spTree>
    <p:extLst>
      <p:ext uri="{BB962C8B-B14F-4D97-AF65-F5344CB8AC3E}">
        <p14:creationId xmlns:p14="http://schemas.microsoft.com/office/powerpoint/2010/main" val="130092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4899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6541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rtl="0"/>
            <a:r>
              <a:rPr lang="en-US" b="1" dirty="0" smtClean="0"/>
              <a:t>Why beta blocker consider as 2</a:t>
            </a:r>
            <a:r>
              <a:rPr lang="en-US" b="1" baseline="30000" dirty="0" smtClean="0"/>
              <a:t>nd</a:t>
            </a:r>
            <a:r>
              <a:rPr lang="en-US" b="1" dirty="0" smtClean="0"/>
              <a:t> line</a:t>
            </a:r>
            <a:r>
              <a:rPr lang="en-US" b="1" baseline="0" dirty="0" smtClean="0"/>
              <a:t> of treatment ? It used to be 1</a:t>
            </a:r>
            <a:r>
              <a:rPr lang="en-US" b="1" baseline="30000" dirty="0" smtClean="0"/>
              <a:t>st</a:t>
            </a:r>
            <a:r>
              <a:rPr lang="en-US" b="1" baseline="0" dirty="0" smtClean="0"/>
              <a:t> line </a:t>
            </a:r>
          </a:p>
          <a:p>
            <a:pPr algn="l" rtl="0"/>
            <a:endParaRPr lang="en-US" b="1" baseline="0" dirty="0" smtClean="0"/>
          </a:p>
          <a:p>
            <a:pPr algn="l" rtl="0"/>
            <a:endParaRPr lang="en-US" b="1" baseline="0" dirty="0" smtClean="0"/>
          </a:p>
          <a:p>
            <a:pPr algn="l" rtl="0"/>
            <a:r>
              <a:rPr lang="en-US" b="1" baseline="0" dirty="0" smtClean="0"/>
              <a:t> </a:t>
            </a:r>
          </a:p>
          <a:p>
            <a:pPr algn="l" rtl="0"/>
            <a:endParaRPr lang="en-US" b="1" dirty="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55</a:t>
            </a:fld>
            <a:endParaRPr lang="ar-SA"/>
          </a:p>
        </p:txBody>
      </p:sp>
    </p:spTree>
    <p:extLst>
      <p:ext uri="{BB962C8B-B14F-4D97-AF65-F5344CB8AC3E}">
        <p14:creationId xmlns:p14="http://schemas.microsoft.com/office/powerpoint/2010/main" val="2410720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Before it was patient with Blood pressure </a:t>
            </a:r>
            <a:r>
              <a:rPr lang="en-US" b="1" i="0" dirty="0" smtClean="0"/>
              <a:t>&gt;= </a:t>
            </a:r>
            <a:r>
              <a:rPr lang="en-US" b="1" dirty="0" smtClean="0"/>
              <a:t>140/90</a:t>
            </a:r>
            <a:r>
              <a:rPr lang="en-US" dirty="0" smtClean="0"/>
              <a:t> mmHg in </a:t>
            </a:r>
            <a:r>
              <a:rPr lang="en-US" u="sng" dirty="0" smtClean="0">
                <a:solidFill>
                  <a:srgbClr val="FF0000"/>
                </a:solidFill>
              </a:rPr>
              <a:t>adult 60 years and older.</a:t>
            </a:r>
            <a:r>
              <a:rPr lang="en-US" dirty="0" smtClean="0">
                <a:solidFill>
                  <a:srgbClr val="FF0000"/>
                </a:solidFill>
              </a:rPr>
              <a:t> </a:t>
            </a:r>
          </a:p>
          <a:p>
            <a:pPr algn="l" rtl="0"/>
            <a:endParaRPr lang="en-US" dirty="0" smtClean="0"/>
          </a:p>
          <a:p>
            <a:pPr algn="l" rtl="0"/>
            <a:r>
              <a:rPr lang="en-US" dirty="0" smtClean="0"/>
              <a:t>Reference :</a:t>
            </a:r>
          </a:p>
          <a:p>
            <a:pPr algn="l" rtl="0"/>
            <a:r>
              <a:rPr lang="en-US" dirty="0" smtClean="0"/>
              <a:t>http://www.aafp.org/afp/2014/1001/p503.html</a:t>
            </a:r>
            <a:endParaRPr lang="en-US" dirty="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56</a:t>
            </a:fld>
            <a:endParaRPr lang="ar-SA"/>
          </a:p>
        </p:txBody>
      </p:sp>
    </p:spTree>
    <p:extLst>
      <p:ext uri="{BB962C8B-B14F-4D97-AF65-F5344CB8AC3E}">
        <p14:creationId xmlns:p14="http://schemas.microsoft.com/office/powerpoint/2010/main" val="4156995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rtl="0"/>
            <a:r>
              <a:rPr lang="en-US" sz="1200" b="1" dirty="0" smtClean="0"/>
              <a:t>Initial antihypertensive treatment should include: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B050"/>
                </a:solidFill>
              </a:rPr>
              <a:t>General nonblack population </a:t>
            </a:r>
            <a:r>
              <a:rPr lang="en-US" sz="1200" b="1" dirty="0" smtClean="0">
                <a:solidFill>
                  <a:srgbClr val="FF0000"/>
                </a:solidFill>
              </a:rPr>
              <a:t>(</a:t>
            </a:r>
            <a:r>
              <a:rPr lang="en-US" sz="1200" dirty="0" smtClean="0"/>
              <a:t>Thiazide </a:t>
            </a:r>
            <a:r>
              <a:rPr lang="en-US" sz="1200" dirty="0" err="1" smtClean="0"/>
              <a:t>diuretic,calcium</a:t>
            </a:r>
            <a:r>
              <a:rPr lang="en-US" sz="1200" dirty="0" smtClean="0"/>
              <a:t> channel blocker, ACE inhibitor, or ARB</a:t>
            </a:r>
            <a:r>
              <a:rPr lang="en-US" sz="1200"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General black population (</a:t>
            </a:r>
            <a:r>
              <a:rPr lang="en-US" sz="1200" dirty="0" smtClean="0"/>
              <a:t>Thiazide diuretic or calcium channel blocker</a:t>
            </a:r>
            <a:r>
              <a:rPr lang="en-US" sz="1200" b="1" i="0" dirty="0" smtClean="0">
                <a:solidFill>
                  <a:srgbClr val="FF0000"/>
                </a:solidFill>
                <a:effectLst/>
                <a:latin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dirty="0" smtClean="0">
              <a:solidFill>
                <a:srgbClr val="FF0000"/>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Angiotensin receptor blockers should be reserved for patients who cannot tolerate angiotensin-converting enzyme inhibitors.</a:t>
            </a:r>
            <a:endParaRPr lang="en-US" sz="1200" b="1" i="0" dirty="0" smtClean="0">
              <a:solidFill>
                <a:srgbClr val="FF0000"/>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dirty="0" smtClean="0">
              <a:solidFill>
                <a:srgbClr val="FF0000"/>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FF0000"/>
                </a:solidFill>
                <a:effectLst/>
                <a:latin typeface="Arial" panose="020B0604020202020204" pitchFamily="34" charset="0"/>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FF0000"/>
                </a:solidFill>
                <a:effectLst/>
                <a:latin typeface="Arial" panose="020B0604020202020204" pitchFamily="34" charset="0"/>
              </a:rPr>
              <a:t>http://www.aafp.org/afp/2014/1001/p503.html</a:t>
            </a:r>
          </a:p>
          <a:p>
            <a:pPr algn="l" rtl="0"/>
            <a:endParaRPr lang="en-US" sz="1200" dirty="0" smtClean="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57</a:t>
            </a:fld>
            <a:endParaRPr lang="ar-SA"/>
          </a:p>
        </p:txBody>
      </p:sp>
    </p:spTree>
    <p:extLst>
      <p:ext uri="{BB962C8B-B14F-4D97-AF65-F5344CB8AC3E}">
        <p14:creationId xmlns:p14="http://schemas.microsoft.com/office/powerpoint/2010/main" val="4230164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Most patients with hypertension require more than a single antihypertensive agent, particularly if they have comorbid conditions.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References</a:t>
            </a: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b="0" dirty="0" smtClean="0"/>
              <a:t>http://www.aafp.org/afp/2008/0501/p1279.pdf </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b="1" dirty="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58</a:t>
            </a:fld>
            <a:endParaRPr lang="ar-SA"/>
          </a:p>
        </p:txBody>
      </p:sp>
    </p:spTree>
    <p:extLst>
      <p:ext uri="{BB962C8B-B14F-4D97-AF65-F5344CB8AC3E}">
        <p14:creationId xmlns:p14="http://schemas.microsoft.com/office/powerpoint/2010/main" val="2810902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References</a:t>
            </a: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b="0" dirty="0" smtClean="0"/>
              <a:t>http://www.aafp.org/afp/2008/0501/p1279.pdf </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b="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US" b="1" dirty="0" smtClean="0"/>
          </a:p>
          <a:p>
            <a:endParaRPr lang="ar-SA" dirty="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59</a:t>
            </a:fld>
            <a:endParaRPr lang="ar-SA"/>
          </a:p>
        </p:txBody>
      </p:sp>
    </p:spTree>
    <p:extLst>
      <p:ext uri="{BB962C8B-B14F-4D97-AF65-F5344CB8AC3E}">
        <p14:creationId xmlns:p14="http://schemas.microsoft.com/office/powerpoint/2010/main" val="175188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smtClean="0"/>
              <a:t>Reference:</a:t>
            </a:r>
          </a:p>
          <a:p>
            <a:pPr algn="l" rtl="0"/>
            <a:r>
              <a:rPr lang="en-US" dirty="0" smtClean="0"/>
              <a:t>https://www.michigan.gov/documents/mdch/2014_Evidenced-Based_Guidelines_for_Management_of_HBP_in_Adults_444163_7.pdf</a:t>
            </a:r>
            <a:endParaRPr lang="ar-SA" dirty="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60</a:t>
            </a:fld>
            <a:endParaRPr lang="ar-SA"/>
          </a:p>
        </p:txBody>
      </p:sp>
    </p:spTree>
    <p:extLst>
      <p:ext uri="{BB962C8B-B14F-4D97-AF65-F5344CB8AC3E}">
        <p14:creationId xmlns:p14="http://schemas.microsoft.com/office/powerpoint/2010/main" val="2803491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smtClean="0"/>
              <a:t>Certain chronic illnesses like Diabetes, IHD, Stroke, heart failure)</a:t>
            </a:r>
            <a:endParaRPr lang="en-US" u="sng" dirty="0" smtClean="0">
              <a:solidFill>
                <a:srgbClr val="FF0000"/>
              </a:solidFill>
            </a:endParaRPr>
          </a:p>
          <a:p>
            <a:pPr marL="228600" indent="-228600" algn="l" rtl="0">
              <a:buFont typeface="+mj-lt"/>
              <a:buAutoNum type="arabicParenR"/>
            </a:pPr>
            <a:r>
              <a:rPr lang="en-US" u="sng" dirty="0" smtClean="0">
                <a:solidFill>
                  <a:srgbClr val="FF0000"/>
                </a:solidFill>
              </a:rPr>
              <a:t>Hypertensive patients with heart failure </a:t>
            </a:r>
            <a:r>
              <a:rPr lang="en-US" dirty="0" smtClean="0"/>
              <a:t>: angiotensin-converting enzyme inhibitors, angiotensin receptor blockers, diuretics, beta blockers, or aldosterone antagonists .</a:t>
            </a:r>
          </a:p>
          <a:p>
            <a:pPr marL="228600" indent="-228600" algn="l" rtl="0">
              <a:buFont typeface="+mj-lt"/>
              <a:buAutoNum type="arabicParenR"/>
            </a:pPr>
            <a:r>
              <a:rPr lang="en-US" u="sng" dirty="0" smtClean="0"/>
              <a:t>Hypertensive patients with diabetes:</a:t>
            </a:r>
            <a:r>
              <a:rPr lang="en-US" baseline="0" dirty="0" smtClean="0"/>
              <a:t> </a:t>
            </a:r>
            <a:r>
              <a:rPr lang="en-US" dirty="0" smtClean="0"/>
              <a:t>diuretics, beta blockers, angiotensin-converting enzyme inhibitors, angiotensin receptor blockers, and/or calcium channel blockers.</a:t>
            </a:r>
          </a:p>
          <a:p>
            <a:pPr marL="228600" indent="-228600" algn="l" rtl="0">
              <a:buFont typeface="+mj-lt"/>
              <a:buAutoNum type="arabicParenR"/>
            </a:pPr>
            <a:r>
              <a:rPr lang="en-US" u="sng" dirty="0" smtClean="0"/>
              <a:t>Hypertensive patients with increased risk of coronary disease:</a:t>
            </a:r>
            <a:r>
              <a:rPr lang="en-US" u="none" baseline="0" dirty="0" smtClean="0"/>
              <a:t> </a:t>
            </a:r>
            <a:r>
              <a:rPr lang="en-US" dirty="0" smtClean="0"/>
              <a:t>diuretic, beta blockers, angiotensin-converting enzyme inhibitors, and/or calcium channel blocker. </a:t>
            </a:r>
          </a:p>
          <a:p>
            <a:pPr marL="228600" marR="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u="sng" dirty="0" smtClean="0"/>
              <a:t>Hypertensive patients who are </a:t>
            </a:r>
            <a:r>
              <a:rPr lang="en-US" u="sng" dirty="0" err="1" smtClean="0"/>
              <a:t>postmyocardial</a:t>
            </a:r>
            <a:r>
              <a:rPr lang="en-US" u="sng" dirty="0" smtClean="0"/>
              <a:t> infarction:</a:t>
            </a:r>
            <a:r>
              <a:rPr lang="en-US" u="sng" baseline="0" dirty="0" smtClean="0"/>
              <a:t> </a:t>
            </a:r>
            <a:r>
              <a:rPr lang="en-US" dirty="0" smtClean="0"/>
              <a:t>beta blockers, angiotensin-converting enzyme inhibitors, and aldosterone antagonists.</a:t>
            </a:r>
          </a:p>
          <a:p>
            <a:pPr marL="228600" marR="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u="sng" dirty="0" smtClean="0"/>
              <a:t>Hypertensive patients with chronic kidney disease</a:t>
            </a:r>
            <a:r>
              <a:rPr lang="en-US" dirty="0" smtClean="0"/>
              <a:t>: angiotensin-converting enzyme inhibitors and angiotensin receptor blockers.</a:t>
            </a:r>
            <a:r>
              <a:rPr lang="en-US" baseline="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arenR"/>
              <a:tabLst/>
              <a:defRPr/>
            </a:pPr>
            <a:r>
              <a:rPr lang="en-US" u="sng" dirty="0" smtClean="0"/>
              <a:t>Recurrent stroke prevention in patients with hypertension</a:t>
            </a:r>
            <a:r>
              <a:rPr lang="en-US" dirty="0" smtClean="0"/>
              <a:t>: diuretic and angiotensin-converting enzyme inhibitors.</a:t>
            </a:r>
          </a:p>
          <a:p>
            <a:pPr algn="l" rtl="0"/>
            <a:endParaRPr lang="en-US" dirty="0" smtClean="0"/>
          </a:p>
          <a:p>
            <a:pPr algn="l" rtl="0"/>
            <a:r>
              <a:rPr lang="en-US" dirty="0" smtClean="0"/>
              <a:t>Reference :</a:t>
            </a:r>
          </a:p>
          <a:p>
            <a:pPr algn="l" rtl="0"/>
            <a:r>
              <a:rPr lang="en-US" dirty="0" smtClean="0"/>
              <a:t>http://www.aafp.org/afp/2008/0501/p1279.pdf</a:t>
            </a:r>
            <a:endParaRPr lang="ar-SA" dirty="0" smtClean="0"/>
          </a:p>
          <a:p>
            <a:endParaRPr lang="ar-SA" dirty="0" smtClean="0"/>
          </a:p>
          <a:p>
            <a:endParaRPr lang="en-US" dirty="0"/>
          </a:p>
        </p:txBody>
      </p:sp>
    </p:spTree>
    <p:extLst>
      <p:ext uri="{BB962C8B-B14F-4D97-AF65-F5344CB8AC3E}">
        <p14:creationId xmlns:p14="http://schemas.microsoft.com/office/powerpoint/2010/main" val="359053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kern="1200" dirty="0" smtClean="0">
                <a:solidFill>
                  <a:schemeClr val="tx1"/>
                </a:solidFill>
                <a:latin typeface="+mn-lt"/>
                <a:ea typeface="+mn-ea"/>
                <a:cs typeface="+mn-cs"/>
              </a:rPr>
              <a:t>Too much salt (sodium) in your diet</a:t>
            </a:r>
            <a:endParaRPr lang="en-US" sz="1100" b="0" i="0" kern="1200" dirty="0" smtClean="0">
              <a:solidFill>
                <a:schemeClr val="tx1"/>
              </a:solidFill>
              <a:latin typeface="+mn-lt"/>
              <a:ea typeface="+mn-ea"/>
              <a:cs typeface="+mn-cs"/>
            </a:endParaRPr>
          </a:p>
          <a:p>
            <a:r>
              <a:rPr lang="en-US" sz="1100" b="0" i="0" kern="1200" dirty="0" smtClean="0">
                <a:solidFill>
                  <a:schemeClr val="tx1"/>
                </a:solidFill>
                <a:latin typeface="+mn-lt"/>
                <a:ea typeface="+mn-ea"/>
                <a:cs typeface="+mn-cs"/>
              </a:rPr>
              <a:t>Too much sodium in your diet can cause your body to retain fluid, and also causes the arteries in your body to constrict. Both factors increase blood pressure.</a:t>
            </a:r>
          </a:p>
          <a:p>
            <a:r>
              <a:rPr lang="en-US" sz="1100" b="1" i="0" kern="1200" dirty="0" smtClean="0">
                <a:solidFill>
                  <a:schemeClr val="tx1"/>
                </a:solidFill>
                <a:latin typeface="+mn-lt"/>
                <a:ea typeface="+mn-ea"/>
                <a:cs typeface="+mn-cs"/>
              </a:rPr>
              <a:t>Too little potassium in your diet</a:t>
            </a:r>
            <a:endParaRPr lang="en-US" sz="1100" b="0" i="0" kern="1200" dirty="0" smtClean="0">
              <a:solidFill>
                <a:schemeClr val="tx1"/>
              </a:solidFill>
              <a:latin typeface="+mn-lt"/>
              <a:ea typeface="+mn-ea"/>
              <a:cs typeface="+mn-cs"/>
            </a:endParaRPr>
          </a:p>
          <a:p>
            <a:r>
              <a:rPr lang="en-US" sz="1100" b="0" i="0" kern="1200" dirty="0" smtClean="0">
                <a:solidFill>
                  <a:schemeClr val="tx1"/>
                </a:solidFill>
                <a:latin typeface="+mn-lt"/>
                <a:ea typeface="+mn-ea"/>
                <a:cs typeface="+mn-cs"/>
              </a:rPr>
              <a:t>Potassium helps balance the amount of sodium in your cells. Potassium causes the smooth muscle cells in your arteries to relax, which lowers blood pressure.</a:t>
            </a:r>
          </a:p>
          <a:p>
            <a:r>
              <a:rPr lang="en-US" sz="1100" b="1" i="0" kern="1200" dirty="0" smtClean="0">
                <a:solidFill>
                  <a:schemeClr val="tx1"/>
                </a:solidFill>
                <a:latin typeface="+mn-lt"/>
                <a:ea typeface="+mn-ea"/>
                <a:cs typeface="+mn-cs"/>
              </a:rPr>
              <a:t>Not being physically active</a:t>
            </a:r>
            <a:endParaRPr lang="en-US" sz="1100" b="0" i="0" kern="1200" dirty="0" smtClean="0">
              <a:solidFill>
                <a:schemeClr val="tx1"/>
              </a:solidFill>
              <a:latin typeface="+mn-lt"/>
              <a:ea typeface="+mn-ea"/>
              <a:cs typeface="+mn-cs"/>
            </a:endParaRPr>
          </a:p>
          <a:p>
            <a:r>
              <a:rPr lang="en-US" sz="1100" b="0" i="0" kern="1200" dirty="0" smtClean="0">
                <a:solidFill>
                  <a:schemeClr val="tx1"/>
                </a:solidFill>
                <a:latin typeface="+mn-lt"/>
                <a:ea typeface="+mn-ea"/>
                <a:cs typeface="+mn-cs"/>
              </a:rPr>
              <a:t>Exercise increases blood flow through all arteries of the body, which leads to release of natural hormones and cytokines that relax blood vessels, which in turn lowers blood pressure. Lack of physical activity also increases the risk of being overweight.</a:t>
            </a:r>
          </a:p>
          <a:p>
            <a:r>
              <a:rPr lang="en-US" sz="1100" b="0" i="0" kern="1200" dirty="0" smtClean="0">
                <a:solidFill>
                  <a:schemeClr val="tx1"/>
                </a:solidFill>
                <a:latin typeface="+mn-lt"/>
                <a:ea typeface="+mn-ea"/>
                <a:cs typeface="+mn-cs"/>
              </a:rPr>
              <a:t>The more you weigh the more blood flow you need to supply oxygen and nutrients to your tissues. As the volume of blood circulated through your blood vessels increases, so does the pressure inside your arteries.</a:t>
            </a:r>
          </a:p>
          <a:p>
            <a:r>
              <a:rPr lang="en-US" sz="1100" b="0" i="0" kern="1200" dirty="0" smtClean="0">
                <a:solidFill>
                  <a:schemeClr val="tx1"/>
                </a:solidFill>
                <a:latin typeface="+mn-lt"/>
                <a:ea typeface="+mn-ea"/>
                <a:cs typeface="+mn-cs"/>
              </a:rPr>
              <a:t>Having more than two drinks per day can cause hypertension, probably by activating your adrenergic nervous system, causing constriction of blood vessels and simultaneous increase in blood flow and heart rate.</a:t>
            </a:r>
          </a:p>
          <a:p>
            <a:r>
              <a:rPr lang="en-US" sz="1100" b="0" i="0" kern="1200" dirty="0" smtClean="0">
                <a:solidFill>
                  <a:schemeClr val="tx1"/>
                </a:solidFill>
                <a:latin typeface="+mn-lt"/>
                <a:ea typeface="+mn-ea"/>
                <a:cs typeface="+mn-cs"/>
              </a:rPr>
              <a:t>Using tobacco can cause your blood pressure to temporarily increase and can contribute to damaged arteries. Secondhand smoke, exposure to other people’s smoke, also increases the risk of heart disease for nonsmokers.</a:t>
            </a:r>
          </a:p>
          <a:p>
            <a:r>
              <a:rPr lang="en-US" sz="1100" b="0" i="0" kern="1200" dirty="0" smtClean="0">
                <a:solidFill>
                  <a:schemeClr val="tx1"/>
                </a:solidFill>
                <a:latin typeface="+mn-lt"/>
                <a:ea typeface="+mn-ea"/>
                <a:cs typeface="+mn-cs"/>
              </a:rPr>
              <a:t>Cough and cold medicines frequently contain decongestants such as pseudoephedrine and phenylephrine. These medications cause your blood pressure and heart rate to rise, by constricting all your arteries, not just those in you nose.</a:t>
            </a:r>
            <a:endParaRPr lang="ar-SA" dirty="0" smtClean="0"/>
          </a:p>
          <a:p>
            <a:endParaRPr lang="en-US" sz="1100" b="0" i="0" kern="1200" dirty="0" smtClean="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3337191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rtl="0">
              <a:buFont typeface="Wingdings" panose="05000000000000000000" pitchFamily="2" charset="2"/>
              <a:buChar char="§"/>
            </a:pPr>
            <a:r>
              <a:rPr lang="en-US" sz="1100" b="0" i="0" u="none" strike="noStrike" kern="1200" baseline="0" dirty="0" smtClean="0">
                <a:solidFill>
                  <a:schemeClr val="tx1"/>
                </a:solidFill>
                <a:latin typeface="+mn-lt"/>
                <a:ea typeface="+mn-ea"/>
                <a:cs typeface="+mn-cs"/>
              </a:rPr>
              <a:t>Tight control of blood pressure is associated with significant reductions in the risk of stroke, </a:t>
            </a:r>
            <a:r>
              <a:rPr lang="en-US" sz="1100" b="0" i="0" u="none" strike="noStrike" kern="1200" baseline="0" dirty="0" err="1" smtClean="0">
                <a:solidFill>
                  <a:schemeClr val="tx1"/>
                </a:solidFill>
                <a:latin typeface="+mn-lt"/>
                <a:ea typeface="+mn-ea"/>
                <a:cs typeface="+mn-cs"/>
              </a:rPr>
              <a:t>macrovascular</a:t>
            </a:r>
            <a:r>
              <a:rPr lang="en-US" sz="1100" b="0" i="0" u="none" strike="noStrike" kern="1200" baseline="0" dirty="0" smtClean="0">
                <a:solidFill>
                  <a:schemeClr val="tx1"/>
                </a:solidFill>
                <a:latin typeface="+mn-lt"/>
                <a:ea typeface="+mn-ea"/>
                <a:cs typeface="+mn-cs"/>
              </a:rPr>
              <a:t> complications, and diabetes-related mortality.</a:t>
            </a:r>
          </a:p>
          <a:p>
            <a:pPr marL="171450" indent="-171450" algn="l" rtl="0">
              <a:buFont typeface="Wingdings" panose="05000000000000000000" pitchFamily="2" charset="2"/>
              <a:buChar char="§"/>
            </a:pPr>
            <a:r>
              <a:rPr lang="en-US" sz="1100" b="0" i="0" u="none" strike="noStrike" kern="1200" baseline="0" dirty="0" smtClean="0">
                <a:solidFill>
                  <a:schemeClr val="tx1"/>
                </a:solidFill>
                <a:latin typeface="+mn-lt"/>
                <a:ea typeface="+mn-ea"/>
                <a:cs typeface="+mn-cs"/>
              </a:rPr>
              <a:t>Patients with diabetes whose diastolic blood pressure (DBP) was less than 80 mm Hg had a 50 percent reduction in major cardiovascular events compared with those whose DBP was less than 90 mm Hg.</a:t>
            </a:r>
          </a:p>
          <a:p>
            <a:pPr marL="171450" indent="-171450" algn="l" rtl="0">
              <a:buFont typeface="Wingdings" panose="05000000000000000000" pitchFamily="2" charset="2"/>
              <a:buChar char="§"/>
            </a:pPr>
            <a:r>
              <a:rPr lang="en-US" sz="1100" b="0" i="0" u="none" strike="noStrike" kern="1200" baseline="0" dirty="0" smtClean="0">
                <a:solidFill>
                  <a:schemeClr val="tx1"/>
                </a:solidFill>
                <a:latin typeface="+mn-lt"/>
                <a:ea typeface="+mn-ea"/>
                <a:cs typeface="+mn-cs"/>
              </a:rPr>
              <a:t>Recommend a blood pressure goal of less than 130/80 mm Hg in patients with diabetes.</a:t>
            </a:r>
          </a:p>
          <a:p>
            <a:pPr marL="171450" indent="-171450" algn="l" rtl="0">
              <a:buFont typeface="Wingdings" panose="05000000000000000000" pitchFamily="2" charset="2"/>
              <a:buChar char="§"/>
            </a:pPr>
            <a:r>
              <a:rPr lang="en-US" sz="1100" b="0" i="0" u="none" strike="noStrike" kern="1200" baseline="0" dirty="0" smtClean="0">
                <a:solidFill>
                  <a:schemeClr val="tx1"/>
                </a:solidFill>
                <a:latin typeface="+mn-lt"/>
                <a:ea typeface="+mn-ea"/>
                <a:cs typeface="+mn-cs"/>
              </a:rPr>
              <a:t>Patients with diabetes whose systolic blood pressure is between 130 and 139 mm Hg or whose DBP is between 80 and 89 mm Hg are candidates for</a:t>
            </a:r>
          </a:p>
          <a:p>
            <a:pPr marL="171450" indent="-171450" algn="l" rtl="0">
              <a:buFont typeface="Wingdings" panose="05000000000000000000" pitchFamily="2" charset="2"/>
              <a:buChar char="§"/>
            </a:pPr>
            <a:r>
              <a:rPr lang="en-US" sz="1100" b="0" i="0" u="none" strike="noStrike" kern="1200" baseline="0" dirty="0" smtClean="0">
                <a:solidFill>
                  <a:schemeClr val="tx1"/>
                </a:solidFill>
                <a:latin typeface="+mn-lt"/>
                <a:ea typeface="+mn-ea"/>
                <a:cs typeface="+mn-cs"/>
              </a:rPr>
              <a:t>a three-month trial of lifestyle modifications. </a:t>
            </a:r>
          </a:p>
          <a:p>
            <a:pPr marL="171450" indent="-171450" algn="l" rtl="0">
              <a:buFont typeface="Wingdings" panose="05000000000000000000" pitchFamily="2" charset="2"/>
              <a:buChar char="§"/>
            </a:pPr>
            <a:r>
              <a:rPr lang="en-US" sz="1100" b="0" i="0" u="none" strike="noStrike" kern="1200" baseline="0" dirty="0" smtClean="0">
                <a:solidFill>
                  <a:schemeClr val="tx1"/>
                </a:solidFill>
                <a:latin typeface="+mn-lt"/>
                <a:ea typeface="+mn-ea"/>
                <a:cs typeface="+mn-cs"/>
              </a:rPr>
              <a:t>Patients who do not achieve a blood pressure of less than 130/80 mm Hg with lifestyle modifications, and those whose blood pressure is greater than 140/90 mm Hg, should be treated with pharmacologic therapy.</a:t>
            </a:r>
          </a:p>
          <a:p>
            <a:pPr marL="171450" indent="-171450" algn="l" rtl="0">
              <a:buFont typeface="Wingdings" panose="05000000000000000000" pitchFamily="2" charset="2"/>
              <a:buChar char="§"/>
            </a:pPr>
            <a:r>
              <a:rPr lang="en-US" sz="1100" b="0" i="0" u="none" strike="noStrike" kern="1200" baseline="0" dirty="0" smtClean="0">
                <a:solidFill>
                  <a:schemeClr val="tx1"/>
                </a:solidFill>
                <a:latin typeface="+mn-lt"/>
                <a:ea typeface="+mn-ea"/>
                <a:cs typeface="+mn-cs"/>
              </a:rPr>
              <a:t>Angiotensin-converting enzyme (ACE) inhibitors prevent or delay </a:t>
            </a:r>
            <a:r>
              <a:rPr lang="en-US" sz="1100" b="0" i="0" u="none" strike="noStrike" kern="1200" baseline="0" dirty="0" err="1" smtClean="0">
                <a:solidFill>
                  <a:schemeClr val="tx1"/>
                </a:solidFill>
                <a:latin typeface="+mn-lt"/>
                <a:ea typeface="+mn-ea"/>
                <a:cs typeface="+mn-cs"/>
              </a:rPr>
              <a:t>microvascular</a:t>
            </a:r>
            <a:r>
              <a:rPr lang="en-US" sz="1100" b="0" i="0" u="none" strike="noStrike" kern="1200" baseline="0" dirty="0" smtClean="0">
                <a:solidFill>
                  <a:schemeClr val="tx1"/>
                </a:solidFill>
                <a:latin typeface="+mn-lt"/>
                <a:ea typeface="+mn-ea"/>
                <a:cs typeface="+mn-cs"/>
              </a:rPr>
              <a:t> and </a:t>
            </a:r>
            <a:r>
              <a:rPr lang="en-US" sz="1100" b="0" i="0" u="none" strike="noStrike" kern="1200" baseline="0" dirty="0" err="1" smtClean="0">
                <a:solidFill>
                  <a:schemeClr val="tx1"/>
                </a:solidFill>
                <a:latin typeface="+mn-lt"/>
                <a:ea typeface="+mn-ea"/>
                <a:cs typeface="+mn-cs"/>
              </a:rPr>
              <a:t>macrovascular</a:t>
            </a:r>
            <a:r>
              <a:rPr lang="en-US" sz="1100" b="0" i="0" u="none" strike="noStrike" kern="1200" baseline="0" dirty="0" smtClean="0">
                <a:solidFill>
                  <a:schemeClr val="tx1"/>
                </a:solidFill>
                <a:latin typeface="+mn-lt"/>
                <a:ea typeface="+mn-ea"/>
                <a:cs typeface="+mn-cs"/>
              </a:rPr>
              <a:t> complications of diabetes and are recommended as first-line antihypertensive agents in patients with diabetes.</a:t>
            </a:r>
          </a:p>
          <a:p>
            <a:pPr algn="l" rtl="0"/>
            <a:endParaRPr lang="en-US" dirty="0" smtClean="0"/>
          </a:p>
          <a:p>
            <a:pPr algn="l" rtl="0"/>
            <a:r>
              <a:rPr lang="en-US" dirty="0" smtClean="0"/>
              <a:t>Reference :</a:t>
            </a:r>
          </a:p>
          <a:p>
            <a:pPr algn="l" rtl="0"/>
            <a:r>
              <a:rPr lang="en-US" dirty="0" smtClean="0"/>
              <a:t>http://www.aafp.org/afp/2008/1201/p1277.pdf</a:t>
            </a:r>
            <a:endParaRPr lang="ar-SA" dirty="0" smtClean="0"/>
          </a:p>
          <a:p>
            <a:endParaRPr lang="en-US" dirty="0"/>
          </a:p>
        </p:txBody>
      </p:sp>
    </p:spTree>
    <p:extLst>
      <p:ext uri="{BB962C8B-B14F-4D97-AF65-F5344CB8AC3E}">
        <p14:creationId xmlns:p14="http://schemas.microsoft.com/office/powerpoint/2010/main" val="28745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smtClean="0"/>
              <a:t>Reference :</a:t>
            </a:r>
          </a:p>
          <a:p>
            <a:pPr algn="l" rtl="0"/>
            <a:r>
              <a:rPr lang="en-US" dirty="0" smtClean="0"/>
              <a:t>http://www.aafp.org/afp/2008/1201/p1277.pdf</a:t>
            </a:r>
            <a:endParaRPr lang="ar-SA" dirty="0" smtClean="0"/>
          </a:p>
          <a:p>
            <a:endParaRPr lang="en-US" dirty="0"/>
          </a:p>
        </p:txBody>
      </p:sp>
    </p:spTree>
    <p:extLst>
      <p:ext uri="{BB962C8B-B14F-4D97-AF65-F5344CB8AC3E}">
        <p14:creationId xmlns:p14="http://schemas.microsoft.com/office/powerpoint/2010/main" val="2662577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smtClean="0"/>
              <a:t>Reference:</a:t>
            </a:r>
          </a:p>
          <a:p>
            <a:pPr algn="l" rtl="0"/>
            <a:r>
              <a:rPr lang="en-US" dirty="0" smtClean="0"/>
              <a:t>http://www.aafp.org/afp/2016/0115/p121.pdf</a:t>
            </a:r>
            <a:endParaRPr lang="ar-SA" dirty="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67</a:t>
            </a:fld>
            <a:endParaRPr lang="ar-SA"/>
          </a:p>
        </p:txBody>
      </p:sp>
    </p:spTree>
    <p:extLst>
      <p:ext uri="{BB962C8B-B14F-4D97-AF65-F5344CB8AC3E}">
        <p14:creationId xmlns:p14="http://schemas.microsoft.com/office/powerpoint/2010/main" val="3140821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en-US" dirty="0" smtClean="0"/>
              <a:t>Reference:</a:t>
            </a:r>
          </a:p>
          <a:p>
            <a:pPr algn="l" rtl="0"/>
            <a:r>
              <a:rPr lang="en-US" dirty="0" smtClean="0"/>
              <a:t>http://www.aafp.org/afp/2016/0115/p121.pdf</a:t>
            </a:r>
            <a:endParaRPr lang="ar-SA" dirty="0" smtClean="0"/>
          </a:p>
          <a:p>
            <a:endParaRPr lang="ar-SA" dirty="0"/>
          </a:p>
        </p:txBody>
      </p:sp>
      <p:sp>
        <p:nvSpPr>
          <p:cNvPr id="4" name="Slide Number Placeholder 3"/>
          <p:cNvSpPr>
            <a:spLocks noGrp="1"/>
          </p:cNvSpPr>
          <p:nvPr>
            <p:ph type="sldNum" sz="quarter" idx="10"/>
          </p:nvPr>
        </p:nvSpPr>
        <p:spPr>
          <a:xfrm>
            <a:off x="1588" y="8685213"/>
            <a:ext cx="2971800" cy="458787"/>
          </a:xfrm>
          <a:prstGeom prst="rect">
            <a:avLst/>
          </a:prstGeom>
        </p:spPr>
        <p:txBody>
          <a:bodyPr/>
          <a:lstStyle/>
          <a:p>
            <a:fld id="{A3C46789-9EE2-45DF-9D5F-F07926225EAE}" type="slidenum">
              <a:rPr lang="ar-SA" smtClean="0"/>
              <a:pPr/>
              <a:t>68</a:t>
            </a:fld>
            <a:endParaRPr lang="ar-SA"/>
          </a:p>
        </p:txBody>
      </p:sp>
    </p:spTree>
    <p:extLst>
      <p:ext uri="{BB962C8B-B14F-4D97-AF65-F5344CB8AC3E}">
        <p14:creationId xmlns:p14="http://schemas.microsoft.com/office/powerpoint/2010/main" val="3959199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 Check with your doctor as to what blood pressure readings you should be aiming for on a consistent basis.</a:t>
            </a:r>
            <a:br>
              <a:rPr lang="en-US" sz="1100" b="1" dirty="0" smtClean="0"/>
            </a:br>
            <a:r>
              <a:rPr lang="en-US" sz="1100" b="1" dirty="0" smtClean="0"/>
              <a:t/>
            </a:r>
            <a:br>
              <a:rPr lang="en-US" sz="1100" b="1" dirty="0" smtClean="0"/>
            </a:br>
            <a:endParaRPr lang="en-US" dirty="0" smtClean="0"/>
          </a:p>
          <a:p>
            <a:endParaRPr lang="en-US" dirty="0"/>
          </a:p>
        </p:txBody>
      </p:sp>
    </p:spTree>
    <p:extLst>
      <p:ext uri="{BB962C8B-B14F-4D97-AF65-F5344CB8AC3E}">
        <p14:creationId xmlns:p14="http://schemas.microsoft.com/office/powerpoint/2010/main" val="2524053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Your drug dosage may need to be changed or you may be prescribed a new medication.</a:t>
            </a:r>
            <a:br>
              <a:rPr lang="en-US" sz="1100" b="1" dirty="0" smtClean="0"/>
            </a:br>
            <a:endParaRPr lang="en-US" dirty="0" smtClean="0"/>
          </a:p>
          <a:p>
            <a:endParaRPr lang="en-US" dirty="0"/>
          </a:p>
        </p:txBody>
      </p:sp>
    </p:spTree>
    <p:extLst>
      <p:ext uri="{BB962C8B-B14F-4D97-AF65-F5344CB8AC3E}">
        <p14:creationId xmlns:p14="http://schemas.microsoft.com/office/powerpoint/2010/main" val="3309718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591882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7106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1979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kern="1200" dirty="0" smtClean="0">
                <a:solidFill>
                  <a:schemeClr val="tx1"/>
                </a:solidFill>
                <a:effectLst/>
                <a:latin typeface="+mn-lt"/>
                <a:ea typeface="+mn-ea"/>
                <a:cs typeface="+mn-cs"/>
              </a:rPr>
              <a:t>individuals with left ventricular hypertrophy are at increased risk for, </a:t>
            </a:r>
            <a:r>
              <a:rPr lang="en-US" sz="1100" b="0" i="0" u="none" strike="noStrike" kern="1200" dirty="0" smtClean="0">
                <a:solidFill>
                  <a:schemeClr val="tx1"/>
                </a:solidFill>
                <a:effectLst/>
                <a:latin typeface="+mn-lt"/>
                <a:ea typeface="+mn-ea"/>
                <a:cs typeface="+mn-cs"/>
                <a:hlinkClick r:id="rId3" tooltip="Stroke"/>
              </a:rPr>
              <a:t>stroke</a:t>
            </a:r>
            <a:r>
              <a:rPr lang="en-US" sz="1100" b="0" i="0" kern="1200" dirty="0" smtClean="0">
                <a:solidFill>
                  <a:schemeClr val="tx1"/>
                </a:solidFill>
                <a:effectLst/>
                <a:latin typeface="+mn-lt"/>
                <a:ea typeface="+mn-ea"/>
                <a:cs typeface="+mn-cs"/>
              </a:rPr>
              <a:t>,</a:t>
            </a:r>
            <a:r>
              <a:rPr lang="en-US" sz="1100" b="0" i="0" u="none" strike="noStrike" kern="1200" baseline="30000" dirty="0" smtClean="0">
                <a:solidFill>
                  <a:schemeClr val="tx1"/>
                </a:solidFill>
                <a:effectLst/>
                <a:latin typeface="+mn-lt"/>
                <a:ea typeface="+mn-ea"/>
                <a:cs typeface="+mn-cs"/>
                <a:hlinkClick r:id="rId4"/>
              </a:rPr>
              <a:t>[21]</a:t>
            </a:r>
            <a:r>
              <a:rPr lang="en-US" sz="1100" b="0" i="0" kern="1200" dirty="0" smtClean="0">
                <a:solidFill>
                  <a:schemeClr val="tx1"/>
                </a:solidFill>
                <a:effectLst/>
                <a:latin typeface="+mn-lt"/>
                <a:ea typeface="+mn-ea"/>
                <a:cs typeface="+mn-cs"/>
              </a:rPr>
              <a:t> </a:t>
            </a:r>
            <a:r>
              <a:rPr lang="en-US" sz="1100" b="0" i="0" u="none" strike="noStrike" kern="1200" dirty="0" smtClean="0">
                <a:solidFill>
                  <a:schemeClr val="tx1"/>
                </a:solidFill>
                <a:effectLst/>
                <a:latin typeface="+mn-lt"/>
                <a:ea typeface="+mn-ea"/>
                <a:cs typeface="+mn-cs"/>
                <a:hlinkClick r:id="rId5" tooltip="Heart failure"/>
              </a:rPr>
              <a:t>CHF</a:t>
            </a:r>
            <a:r>
              <a:rPr lang="en-US" sz="1100" b="0" i="0" kern="1200" dirty="0" smtClean="0">
                <a:solidFill>
                  <a:schemeClr val="tx1"/>
                </a:solidFill>
                <a:effectLst/>
                <a:latin typeface="+mn-lt"/>
                <a:ea typeface="+mn-ea"/>
                <a:cs typeface="+mn-cs"/>
              </a:rPr>
              <a:t>,</a:t>
            </a:r>
            <a:r>
              <a:rPr lang="en-US" sz="1100" b="0" i="0" u="none" strike="noStrike" kern="1200" baseline="30000" dirty="0" smtClean="0">
                <a:solidFill>
                  <a:schemeClr val="tx1"/>
                </a:solidFill>
                <a:effectLst/>
                <a:latin typeface="+mn-lt"/>
                <a:ea typeface="+mn-ea"/>
                <a:cs typeface="+mn-cs"/>
                <a:hlinkClick r:id="rId4"/>
              </a:rPr>
              <a:t>[21]</a:t>
            </a:r>
            <a:r>
              <a:rPr lang="en-US" sz="1100" b="0" i="0" kern="1200" dirty="0" smtClean="0">
                <a:solidFill>
                  <a:schemeClr val="tx1"/>
                </a:solidFill>
                <a:effectLst/>
                <a:latin typeface="+mn-lt"/>
                <a:ea typeface="+mn-ea"/>
                <a:cs typeface="+mn-cs"/>
              </a:rPr>
              <a:t> and </a:t>
            </a:r>
            <a:r>
              <a:rPr lang="en-US" sz="1100" b="0" i="0" u="none" strike="noStrike" kern="1200" dirty="0" smtClean="0">
                <a:solidFill>
                  <a:schemeClr val="tx1"/>
                </a:solidFill>
                <a:effectLst/>
                <a:latin typeface="+mn-lt"/>
                <a:ea typeface="+mn-ea"/>
                <a:cs typeface="+mn-cs"/>
                <a:hlinkClick r:id="rId6" tooltip="Sudden cardiac death"/>
              </a:rPr>
              <a:t>sudden death</a:t>
            </a:r>
            <a:r>
              <a:rPr lang="en-US" sz="1100" b="0" i="0" kern="1200" dirty="0" smtClean="0">
                <a:solidFill>
                  <a:schemeClr val="tx1"/>
                </a:solidFill>
                <a:effectLst/>
                <a:latin typeface="+mn-lt"/>
                <a:ea typeface="+mn-ea"/>
                <a:cs typeface="+mn-cs"/>
              </a:rPr>
              <a:t>.</a:t>
            </a:r>
            <a:endParaRPr lang="ar-SA" dirty="0" smtClean="0"/>
          </a:p>
          <a:p>
            <a:endParaRPr lang="en-US" dirty="0"/>
          </a:p>
        </p:txBody>
      </p:sp>
    </p:spTree>
    <p:extLst>
      <p:ext uri="{BB962C8B-B14F-4D97-AF65-F5344CB8AC3E}">
        <p14:creationId xmlns:p14="http://schemas.microsoft.com/office/powerpoint/2010/main" val="584690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Hypertensive encephalopathy occurs in </a:t>
            </a:r>
            <a:r>
              <a:rPr lang="en-US" sz="1100" b="0" i="0" u="none" strike="noStrike" kern="1200" dirty="0" err="1" smtClean="0">
                <a:solidFill>
                  <a:schemeClr val="tx1"/>
                </a:solidFill>
                <a:effectLst/>
                <a:latin typeface="+mn-lt"/>
                <a:ea typeface="+mn-ea"/>
                <a:cs typeface="+mn-cs"/>
                <a:hlinkClick r:id="rId3" tooltip="Eclampsia"/>
              </a:rPr>
              <a:t>eclampsia</a:t>
            </a:r>
            <a:r>
              <a:rPr lang="en-US" sz="1100" b="0" i="0" kern="1200" dirty="0" smtClean="0">
                <a:solidFill>
                  <a:schemeClr val="tx1"/>
                </a:solidFill>
                <a:effectLst/>
                <a:latin typeface="+mn-lt"/>
                <a:ea typeface="+mn-ea"/>
                <a:cs typeface="+mn-cs"/>
              </a:rPr>
              <a:t>, acute </a:t>
            </a:r>
            <a:r>
              <a:rPr lang="en-US" sz="1100" b="0" i="0" u="none" strike="noStrike" kern="1200" dirty="0" smtClean="0">
                <a:solidFill>
                  <a:schemeClr val="tx1"/>
                </a:solidFill>
                <a:effectLst/>
                <a:latin typeface="+mn-lt"/>
                <a:ea typeface="+mn-ea"/>
                <a:cs typeface="+mn-cs"/>
                <a:hlinkClick r:id="rId4" tooltip="Nephritis"/>
              </a:rPr>
              <a:t>nephritis</a:t>
            </a:r>
            <a:r>
              <a:rPr lang="en-US" sz="1100" b="0" i="0" kern="1200" dirty="0" smtClean="0">
                <a:solidFill>
                  <a:schemeClr val="tx1"/>
                </a:solidFill>
                <a:effectLst/>
                <a:latin typeface="+mn-lt"/>
                <a:ea typeface="+mn-ea"/>
                <a:cs typeface="+mn-cs"/>
              </a:rPr>
              <a:t> and crises in essential </a:t>
            </a:r>
            <a:r>
              <a:rPr lang="en-US" sz="1100" b="0" i="0" u="none" strike="noStrike" kern="1200" dirty="0" smtClean="0">
                <a:solidFill>
                  <a:schemeClr val="tx1"/>
                </a:solidFill>
                <a:effectLst/>
                <a:latin typeface="+mn-lt"/>
                <a:ea typeface="+mn-ea"/>
                <a:cs typeface="+mn-cs"/>
                <a:hlinkClick r:id="rId5" tooltip="Hypertension"/>
              </a:rPr>
              <a:t>hypertension</a:t>
            </a:r>
            <a:r>
              <a:rPr lang="en-US" sz="1100" b="0" i="0" kern="1200" dirty="0" smtClean="0">
                <a:solidFill>
                  <a:schemeClr val="tx1"/>
                </a:solidFill>
                <a:effectLst/>
                <a:latin typeface="+mn-lt"/>
                <a:ea typeface="+mn-ea"/>
                <a:cs typeface="+mn-cs"/>
              </a:rPr>
              <a:t>. Symptoms of hypertensive encephalopathy include headache, restlessness, nausea, disturbances of consciousness, </a:t>
            </a:r>
            <a:r>
              <a:rPr lang="en-US" sz="1100" b="0" i="0" u="none" strike="noStrike" kern="1200" dirty="0" smtClean="0">
                <a:solidFill>
                  <a:schemeClr val="tx1"/>
                </a:solidFill>
                <a:effectLst/>
                <a:latin typeface="+mn-lt"/>
                <a:ea typeface="+mn-ea"/>
                <a:cs typeface="+mn-cs"/>
                <a:hlinkClick r:id="rId6" tooltip="Seizure"/>
              </a:rPr>
              <a:t>seizures</a:t>
            </a:r>
            <a:r>
              <a:rPr lang="en-US" sz="1100" b="0" i="0" kern="1200" dirty="0" smtClean="0">
                <a:solidFill>
                  <a:schemeClr val="tx1"/>
                </a:solidFill>
                <a:effectLst/>
                <a:latin typeface="+mn-lt"/>
                <a:ea typeface="+mn-ea"/>
                <a:cs typeface="+mn-cs"/>
              </a:rPr>
              <a:t>, </a:t>
            </a:r>
            <a:r>
              <a:rPr lang="en-US" sz="1100" b="0" i="0" u="none" strike="noStrike" kern="1200" dirty="0" smtClean="0">
                <a:solidFill>
                  <a:schemeClr val="tx1"/>
                </a:solidFill>
                <a:effectLst/>
                <a:latin typeface="+mn-lt"/>
                <a:ea typeface="+mn-ea"/>
                <a:cs typeface="+mn-cs"/>
                <a:hlinkClick r:id="rId7" tooltip="Retinal haemorrhage"/>
              </a:rPr>
              <a:t>bleeding in the retina</a:t>
            </a:r>
            <a:r>
              <a:rPr lang="en-US" sz="1100" b="0" i="0" kern="1200" dirty="0" smtClean="0">
                <a:solidFill>
                  <a:schemeClr val="tx1"/>
                </a:solidFill>
                <a:effectLst/>
                <a:latin typeface="+mn-lt"/>
                <a:ea typeface="+mn-ea"/>
                <a:cs typeface="+mn-cs"/>
              </a:rPr>
              <a:t>, and </a:t>
            </a:r>
            <a:r>
              <a:rPr lang="en-US" sz="1100" b="0" i="0" u="none" strike="noStrike" kern="1200" dirty="0" smtClean="0">
                <a:solidFill>
                  <a:schemeClr val="tx1"/>
                </a:solidFill>
                <a:effectLst/>
                <a:latin typeface="+mn-lt"/>
                <a:ea typeface="+mn-ea"/>
                <a:cs typeface="+mn-cs"/>
                <a:hlinkClick r:id="rId8" tooltip="Papilledema"/>
              </a:rPr>
              <a:t>papilledema</a:t>
            </a:r>
            <a:r>
              <a:rPr lang="en-US" sz="1100" b="0" i="0" kern="1200" dirty="0" smtClean="0">
                <a:solidFill>
                  <a:schemeClr val="tx1"/>
                </a:solidFill>
                <a:effectLst/>
                <a:latin typeface="+mn-lt"/>
                <a:ea typeface="+mn-ea"/>
                <a:cs typeface="+mn-cs"/>
              </a:rPr>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either </a:t>
            </a:r>
            <a:r>
              <a:rPr lang="en-US" dirty="0" err="1" smtClean="0"/>
              <a:t>intracerebral</a:t>
            </a:r>
            <a:r>
              <a:rPr lang="en-US" dirty="0" smtClean="0"/>
              <a:t> hemorrhage or subarachnoid hemorrhage.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hypertension is an important risk factor for brain infarction (85%) and hemorrhage (15%)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incidence of stroke rises progressively with increasing blood pressure levels, particularly systolic blood pressure in individuals &gt;65 years. </a:t>
            </a:r>
          </a:p>
          <a:p>
            <a:endParaRPr lang="ar-SA" dirty="0" smtClean="0"/>
          </a:p>
          <a:p>
            <a:endParaRPr lang="en-US" dirty="0"/>
          </a:p>
        </p:txBody>
      </p:sp>
    </p:spTree>
    <p:extLst>
      <p:ext uri="{BB962C8B-B14F-4D97-AF65-F5344CB8AC3E}">
        <p14:creationId xmlns:p14="http://schemas.microsoft.com/office/powerpoint/2010/main" val="329030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effectLst/>
              </a:rPr>
              <a:t>age </a:t>
            </a:r>
          </a:p>
          <a:p>
            <a:r>
              <a:rPr lang="en-US" dirty="0" smtClean="0">
                <a:effectLst/>
                <a:hlinkClick r:id="rId3"/>
              </a:rPr>
              <a:t>heart</a:t>
            </a:r>
            <a:r>
              <a:rPr lang="en-US" dirty="0" smtClean="0">
                <a:effectLst/>
              </a:rPr>
              <a:t> condition</a:t>
            </a:r>
          </a:p>
          <a:p>
            <a:r>
              <a:rPr lang="en-US" dirty="0" smtClean="0">
                <a:effectLst/>
              </a:rPr>
              <a:t>Emotions</a:t>
            </a:r>
          </a:p>
          <a:p>
            <a:r>
              <a:rPr lang="en-US" dirty="0" smtClean="0">
                <a:effectLst/>
              </a:rPr>
              <a:t>Activity</a:t>
            </a:r>
          </a:p>
          <a:p>
            <a:r>
              <a:rPr lang="en-US" dirty="0" smtClean="0">
                <a:effectLst/>
              </a:rPr>
              <a:t>and the </a:t>
            </a:r>
            <a:r>
              <a:rPr lang="en-US" dirty="0" smtClean="0">
                <a:effectLst/>
                <a:hlinkClick r:id="rId4"/>
              </a:rPr>
              <a:t>medications</a:t>
            </a:r>
            <a:r>
              <a:rPr lang="en-US" dirty="0" smtClean="0">
                <a:effectLst/>
              </a:rPr>
              <a:t> you take </a:t>
            </a:r>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E7A04E5-730D-413C-990E-80E99B282633}" type="slidenum">
              <a:rPr lang="en-US" smtClean="0"/>
              <a:t>20</a:t>
            </a:fld>
            <a:endParaRPr lang="en-US"/>
          </a:p>
        </p:txBody>
      </p:sp>
    </p:spTree>
    <p:extLst>
      <p:ext uri="{BB962C8B-B14F-4D97-AF65-F5344CB8AC3E}">
        <p14:creationId xmlns:p14="http://schemas.microsoft.com/office/powerpoint/2010/main" val="103075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1- NICE</a:t>
            </a:r>
            <a:r>
              <a:rPr lang="en-US" baseline="0" dirty="0" smtClean="0"/>
              <a:t> guidelines for HTN </a:t>
            </a:r>
          </a:p>
          <a:p>
            <a:r>
              <a:rPr lang="en-US" dirty="0" smtClean="0"/>
              <a:t>https://www.ncbi.nlm.nih.gov/books/NBK83269/?report=classic</a:t>
            </a:r>
          </a:p>
          <a:p>
            <a:endParaRPr lang="en-US" dirty="0"/>
          </a:p>
        </p:txBody>
      </p:sp>
    </p:spTree>
    <p:extLst>
      <p:ext uri="{BB962C8B-B14F-4D97-AF65-F5344CB8AC3E}">
        <p14:creationId xmlns:p14="http://schemas.microsoft.com/office/powerpoint/2010/main" val="424801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6.5.1. Mercury sphygmomanometer</a:t>
            </a:r>
          </a:p>
          <a:p>
            <a:r>
              <a:rPr lang="en-US" dirty="0" smtClean="0">
                <a:effectLst/>
              </a:rPr>
              <a:t>The mercury </a:t>
            </a:r>
            <a:r>
              <a:rPr lang="en-US" dirty="0" smtClean="0">
                <a:effectLst/>
                <a:hlinkClick r:id="rId3"/>
              </a:rPr>
              <a:t>sphygmomanometer</a:t>
            </a:r>
            <a:r>
              <a:rPr lang="en-US" dirty="0" smtClean="0">
                <a:effectLst/>
              </a:rPr>
              <a:t> has been used for the traditional measurement of </a:t>
            </a:r>
            <a:r>
              <a:rPr lang="en-US" dirty="0" smtClean="0">
                <a:effectLst/>
                <a:hlinkClick r:id="rId4"/>
              </a:rPr>
              <a:t>blood pressure</a:t>
            </a:r>
            <a:r>
              <a:rPr lang="en-US" dirty="0" smtClean="0">
                <a:effectLst/>
              </a:rPr>
              <a:t>. It is reliable and provides the </a:t>
            </a:r>
            <a:r>
              <a:rPr lang="en-US" dirty="0" smtClean="0">
                <a:effectLst/>
                <a:hlinkClick r:id="rId5"/>
              </a:rPr>
              <a:t>reference standard</a:t>
            </a:r>
            <a:r>
              <a:rPr lang="en-US" dirty="0" smtClean="0">
                <a:effectLst/>
              </a:rPr>
              <a:t> for indirect measurement. However it is bulky, fragile and there are particular safety and economic concerns about the toxic effects of mercury. Mercury is being phased out of clinical use and mercury sphygmomanometers have already been removed from clinical areas in hospitals and </a:t>
            </a:r>
            <a:r>
              <a:rPr lang="en-US" dirty="0" smtClean="0">
                <a:effectLst/>
                <a:hlinkClick r:id="rId6"/>
              </a:rPr>
              <a:t>primary care</a:t>
            </a:r>
            <a:r>
              <a:rPr lang="en-US" dirty="0" smtClean="0">
                <a:effectLst/>
              </a:rPr>
              <a:t>. Thus, alternatives to mercury sphygmomanometer are now required for routine clinical use.</a:t>
            </a:r>
          </a:p>
          <a:p>
            <a:r>
              <a:rPr lang="en-US" dirty="0" smtClean="0">
                <a:effectLst/>
              </a:rPr>
              <a:t>Non-mercury devices that operate in a similar way to the traditional mercury column devices are available and provide a suitable alternative to mercury devices when manual </a:t>
            </a:r>
            <a:r>
              <a:rPr lang="en-US" dirty="0" smtClean="0">
                <a:effectLst/>
                <a:hlinkClick r:id="rId7"/>
              </a:rPr>
              <a:t>auscultation</a:t>
            </a:r>
            <a:r>
              <a:rPr lang="en-US" dirty="0" smtClean="0">
                <a:effectLst/>
              </a:rPr>
              <a:t> is required to measure </a:t>
            </a:r>
            <a:r>
              <a:rPr lang="en-US" dirty="0" smtClean="0">
                <a:effectLst/>
                <a:hlinkClick r:id="rId4"/>
              </a:rPr>
              <a:t>blood pressure</a:t>
            </a:r>
            <a:r>
              <a:rPr lang="en-US" dirty="0" smtClean="0">
                <a:effectLst/>
              </a:rPr>
              <a:t>.</a:t>
            </a:r>
          </a:p>
          <a:p>
            <a:r>
              <a:rPr lang="en-US" b="1" dirty="0" smtClean="0"/>
              <a:t>6.5.2. Aneroid sphygmomanometers</a:t>
            </a:r>
          </a:p>
          <a:p>
            <a:r>
              <a:rPr lang="en-US" dirty="0" smtClean="0">
                <a:effectLst/>
              </a:rPr>
              <a:t>Aneroid sphygmomanometers measure pressure using a lever and bellows system. They may be less accurate than mercury sphygmomanometers and their alternatives (see above), especially over time. Using the manual </a:t>
            </a:r>
            <a:r>
              <a:rPr lang="en-US" dirty="0" smtClean="0">
                <a:effectLst/>
                <a:hlinkClick r:id="rId7"/>
              </a:rPr>
              <a:t>auscultation</a:t>
            </a:r>
            <a:r>
              <a:rPr lang="en-US" dirty="0" smtClean="0">
                <a:effectLst/>
              </a:rPr>
              <a:t> technique they are subject to the same sources of observer error.</a:t>
            </a:r>
          </a:p>
          <a:p>
            <a:r>
              <a:rPr lang="en-US" b="1" dirty="0" smtClean="0"/>
              <a:t>6.5.3. Automated devices</a:t>
            </a:r>
          </a:p>
          <a:p>
            <a:r>
              <a:rPr lang="en-US" dirty="0" smtClean="0">
                <a:effectLst/>
              </a:rPr>
              <a:t>Automated devices are increasingly being used in hospitals and </a:t>
            </a:r>
            <a:r>
              <a:rPr lang="en-US" dirty="0" smtClean="0">
                <a:effectLst/>
                <a:hlinkClick r:id="rId6"/>
              </a:rPr>
              <a:t>primary care</a:t>
            </a:r>
            <a:r>
              <a:rPr lang="en-US" dirty="0" smtClean="0">
                <a:effectLst/>
              </a:rPr>
              <a:t>. All sphygmomanometers need regular maintenance. Rubber tubing can crack and leak making cuff deflation hard to control, underestimating systolic and overestimating diastolic readings. Faulty valves can cause similar problems.</a:t>
            </a:r>
            <a:endParaRPr lang="en-US" dirty="0" smtClean="0"/>
          </a:p>
          <a:p>
            <a:r>
              <a:rPr lang="en-US" b="1" dirty="0" smtClean="0"/>
              <a:t>6.6. Ambulatory blood pressure monitors</a:t>
            </a:r>
          </a:p>
          <a:p>
            <a:r>
              <a:rPr lang="en-US" dirty="0" smtClean="0">
                <a:effectLst/>
                <a:hlinkClick r:id="rId8"/>
              </a:rPr>
              <a:t>Ambulatory Blood Pressure monitoring</a:t>
            </a:r>
            <a:r>
              <a:rPr lang="en-US" dirty="0" smtClean="0">
                <a:effectLst/>
              </a:rPr>
              <a:t> (ABPM) involves a cuff and bladder connected to electronic sensors which detect changes in cuff pressure and allow blood pressure to be measured </a:t>
            </a:r>
            <a:r>
              <a:rPr lang="en-US" dirty="0" err="1" smtClean="0">
                <a:effectLst/>
              </a:rPr>
              <a:t>oscillometrically</a:t>
            </a:r>
            <a:r>
              <a:rPr lang="en-US" dirty="0" smtClean="0">
                <a:effectLst/>
              </a:rPr>
              <a:t>. The cuff is inflated by a battery powered compressor and sensors within the cuff detect changes in pressure oscillations during cuff deflation. Systolic and diastolic pressure readings are deduced from the shape of these </a:t>
            </a:r>
            <a:r>
              <a:rPr lang="en-US" dirty="0" err="1" smtClean="0">
                <a:effectLst/>
              </a:rPr>
              <a:t>oscillometric</a:t>
            </a:r>
            <a:r>
              <a:rPr lang="en-US" dirty="0" smtClean="0">
                <a:effectLst/>
              </a:rPr>
              <a:t> pressure changes using an algorithm built into the measuring device. Developed as a research tool in the 1960s, these devices have considerably reduced in size and now can be described properly as ambulatory. Thus a patient's blood pressure can be automatically measured at repeated intervals (commonly every 30 minutes) throughout the day and night, while they continue routine activities. Systolic and diastolic pressure can be plotted over time, with most devices providing average day, night and 24 hour pressures.  An advantage of ABPM is the removal of observer error with automated reading. However, </a:t>
            </a:r>
            <a:r>
              <a:rPr lang="en-US" dirty="0" err="1" smtClean="0">
                <a:effectLst/>
              </a:rPr>
              <a:t>oscillometric</a:t>
            </a:r>
            <a:r>
              <a:rPr lang="en-US" dirty="0" smtClean="0">
                <a:effectLst/>
              </a:rPr>
              <a:t> measurement may be difficult in the presence of arrhythmias, particularly rapid atrial fibrillation, and in a subgroup of the general population in whom </a:t>
            </a:r>
            <a:r>
              <a:rPr lang="en-US" dirty="0" err="1" smtClean="0">
                <a:effectLst/>
              </a:rPr>
              <a:t>oscillometric</a:t>
            </a:r>
            <a:r>
              <a:rPr lang="en-US" dirty="0" smtClean="0">
                <a:effectLst/>
              </a:rPr>
              <a:t> readings are inaccurate for unknown reasons.</a:t>
            </a:r>
          </a:p>
          <a:p>
            <a:r>
              <a:rPr lang="en-US" dirty="0" smtClean="0">
                <a:effectLst/>
              </a:rPr>
              <a:t>A number of ABPM</a:t>
            </a:r>
            <a:r>
              <a:rPr lang="en-US" baseline="0" dirty="0" smtClean="0">
                <a:effectLst/>
              </a:rPr>
              <a:t> </a:t>
            </a:r>
            <a:r>
              <a:rPr lang="en-US" dirty="0" smtClean="0">
                <a:effectLst/>
              </a:rPr>
              <a:t>devices are available varying in size, weight, noise level, data manipulation and cost.</a:t>
            </a:r>
            <a:r>
              <a:rPr lang="en-US" baseline="30000" dirty="0" smtClean="0">
                <a:effectLst/>
              </a:rPr>
              <a:t> </a:t>
            </a:r>
            <a:r>
              <a:rPr lang="en-US" dirty="0" smtClean="0">
                <a:effectLst/>
              </a:rPr>
              <a:t>Devices should be independently validated to one or both of two internationally accepted standards from the British </a:t>
            </a:r>
            <a:r>
              <a:rPr lang="en-US" dirty="0" smtClean="0">
                <a:effectLst/>
                <a:hlinkClick r:id="rId9"/>
              </a:rPr>
              <a:t>Hypertension</a:t>
            </a:r>
            <a:r>
              <a:rPr lang="en-US" dirty="0" smtClean="0">
                <a:effectLst/>
              </a:rPr>
              <a:t> Society and the </a:t>
            </a:r>
            <a:r>
              <a:rPr lang="en-US" dirty="0" smtClean="0">
                <a:effectLst/>
                <a:hlinkClick r:id="rId10"/>
              </a:rPr>
              <a:t>Association</a:t>
            </a:r>
            <a:r>
              <a:rPr lang="en-US" dirty="0" smtClean="0">
                <a:effectLst/>
              </a:rPr>
              <a:t> for the Advancement of Medical Instrumentation. </a:t>
            </a:r>
          </a:p>
          <a:p>
            <a:r>
              <a:rPr lang="en-US" dirty="0" smtClean="0">
                <a:effectLst/>
              </a:rPr>
              <a:t>When using </a:t>
            </a:r>
            <a:r>
              <a:rPr lang="en-US" dirty="0" smtClean="0">
                <a:effectLst/>
                <a:hlinkClick r:id="rId8"/>
              </a:rPr>
              <a:t>ABPM</a:t>
            </a:r>
            <a:r>
              <a:rPr lang="en-US" dirty="0" smtClean="0">
                <a:effectLst/>
              </a:rPr>
              <a:t>, patients need some understanding of how the device works and instruction about manual deflation, missed readings, arm position, and machine location: fitting takes 15–30 minutes. An appropriately sized cuff is necessary as with non-ambulatory monitoring and if one arm gives a higher reading at </a:t>
            </a:r>
            <a:r>
              <a:rPr lang="en-US" dirty="0" smtClean="0">
                <a:effectLst/>
                <a:hlinkClick r:id="rId11"/>
              </a:rPr>
              <a:t>baseline</a:t>
            </a:r>
            <a:r>
              <a:rPr lang="en-US" dirty="0" smtClean="0">
                <a:effectLst/>
              </a:rPr>
              <a:t> then this should be used subsequently. Patients may be asked to make diary records of events that are known to affect </a:t>
            </a:r>
            <a:r>
              <a:rPr lang="en-US" dirty="0" smtClean="0">
                <a:effectLst/>
                <a:hlinkClick r:id="rId4"/>
              </a:rPr>
              <a:t>blood pressure</a:t>
            </a:r>
            <a:r>
              <a:rPr lang="en-US" dirty="0" smtClean="0">
                <a:effectLst/>
              </a:rPr>
              <a:t> so that readings can be related to them, for example, periods of sleep. Sleeping times can be recorded or fixed times may be predefined, including preparing for sleep (e.g. 9pm – midnight) and waking up (e.g. 6am – 9 am).</a:t>
            </a:r>
          </a:p>
          <a:p>
            <a:endParaRPr lang="en-US" dirty="0"/>
          </a:p>
        </p:txBody>
      </p:sp>
    </p:spTree>
    <p:extLst>
      <p:ext uri="{BB962C8B-B14F-4D97-AF65-F5344CB8AC3E}">
        <p14:creationId xmlns:p14="http://schemas.microsoft.com/office/powerpoint/2010/main" val="4192255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rot="10800000">
            <a:off x="-150" y="4156674"/>
            <a:ext cx="9144000" cy="276600"/>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150" y="0"/>
            <a:ext cx="9144000" cy="41567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685800" y="2525225"/>
            <a:ext cx="5309699" cy="1159799"/>
          </a:xfrm>
          <a:prstGeom prst="rect">
            <a:avLst/>
          </a:prstGeom>
        </p:spPr>
        <p:txBody>
          <a:bodyPr lIns="91425" tIns="91425" rIns="91425" bIns="91425" anchor="b" anchorCtr="0"/>
          <a:lstStyle>
            <a:lvl1pPr lvl="0">
              <a:spcBef>
                <a:spcPts val="0"/>
              </a:spcBef>
              <a:buClr>
                <a:srgbClr val="FFFFFF"/>
              </a:buClr>
              <a:buSzPct val="100000"/>
              <a:defRPr sz="6000">
                <a:solidFill>
                  <a:srgbClr val="FFFFFF"/>
                </a:solidFill>
              </a:defRPr>
            </a:lvl1pPr>
            <a:lvl2pPr lvl="1">
              <a:spcBef>
                <a:spcPts val="0"/>
              </a:spcBef>
              <a:buClr>
                <a:srgbClr val="FFFFFF"/>
              </a:buClr>
              <a:buSzPct val="100000"/>
              <a:defRPr sz="6000">
                <a:solidFill>
                  <a:srgbClr val="FFFFFF"/>
                </a:solidFill>
              </a:defRPr>
            </a:lvl2pPr>
            <a:lvl3pPr lvl="2">
              <a:spcBef>
                <a:spcPts val="0"/>
              </a:spcBef>
              <a:buClr>
                <a:srgbClr val="FFFFFF"/>
              </a:buClr>
              <a:buSzPct val="100000"/>
              <a:defRPr sz="6000">
                <a:solidFill>
                  <a:srgbClr val="FFFFFF"/>
                </a:solidFill>
              </a:defRPr>
            </a:lvl3pPr>
            <a:lvl4pPr lvl="3">
              <a:spcBef>
                <a:spcPts val="0"/>
              </a:spcBef>
              <a:buClr>
                <a:srgbClr val="FFFFFF"/>
              </a:buClr>
              <a:buSzPct val="100000"/>
              <a:defRPr sz="6000">
                <a:solidFill>
                  <a:srgbClr val="FFFFFF"/>
                </a:solidFill>
              </a:defRPr>
            </a:lvl4pPr>
            <a:lvl5pPr lvl="4">
              <a:spcBef>
                <a:spcPts val="0"/>
              </a:spcBef>
              <a:buClr>
                <a:srgbClr val="FFFFFF"/>
              </a:buClr>
              <a:buSzPct val="100000"/>
              <a:defRPr sz="6000">
                <a:solidFill>
                  <a:srgbClr val="FFFFFF"/>
                </a:solidFill>
              </a:defRPr>
            </a:lvl5pPr>
            <a:lvl6pPr lvl="5">
              <a:spcBef>
                <a:spcPts val="0"/>
              </a:spcBef>
              <a:buClr>
                <a:srgbClr val="FFFFFF"/>
              </a:buClr>
              <a:buSzPct val="100000"/>
              <a:defRPr sz="6000">
                <a:solidFill>
                  <a:srgbClr val="FFFFFF"/>
                </a:solidFill>
              </a:defRPr>
            </a:lvl6pPr>
            <a:lvl7pPr lvl="6">
              <a:spcBef>
                <a:spcPts val="0"/>
              </a:spcBef>
              <a:buClr>
                <a:srgbClr val="FFFFFF"/>
              </a:buClr>
              <a:buSzPct val="100000"/>
              <a:defRPr sz="6000">
                <a:solidFill>
                  <a:srgbClr val="FFFFFF"/>
                </a:solidFill>
              </a:defRPr>
            </a:lvl7pPr>
            <a:lvl8pPr lvl="7">
              <a:spcBef>
                <a:spcPts val="0"/>
              </a:spcBef>
              <a:buClr>
                <a:srgbClr val="FFFFFF"/>
              </a:buClr>
              <a:buSzPct val="100000"/>
              <a:defRPr sz="6000">
                <a:solidFill>
                  <a:srgbClr val="FFFFFF"/>
                </a:solidFill>
              </a:defRPr>
            </a:lvl8pPr>
            <a:lvl9pPr lvl="8">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3"/>
        <p:cNvGrpSpPr/>
        <p:nvPr/>
      </p:nvGrpSpPr>
      <p:grpSpPr>
        <a:xfrm>
          <a:off x="0" y="0"/>
          <a:ext cx="0" cy="0"/>
          <a:chOff x="0" y="0"/>
          <a:chExt cx="0" cy="0"/>
        </a:xfrm>
      </p:grpSpPr>
      <p:sp>
        <p:nvSpPr>
          <p:cNvPr id="14" name="Shape 14"/>
          <p:cNvSpPr/>
          <p:nvPr/>
        </p:nvSpPr>
        <p:spPr>
          <a:xfrm rot="10800000">
            <a:off x="-150" y="3082199"/>
            <a:ext cx="9144000" cy="687600"/>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flipH="1">
            <a:off x="-150" y="0"/>
            <a:ext cx="9144000" cy="3082200"/>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ctrTitle"/>
          </p:nvPr>
        </p:nvSpPr>
        <p:spPr>
          <a:xfrm>
            <a:off x="685800" y="1907658"/>
            <a:ext cx="5008199" cy="1045199"/>
          </a:xfrm>
          <a:prstGeom prst="rect">
            <a:avLst/>
          </a:prstGeom>
        </p:spPr>
        <p:txBody>
          <a:bodyPr lIns="91425" tIns="91425" rIns="91425" bIns="91425" anchor="b" anchorCtr="0"/>
          <a:lstStyle>
            <a:lvl1pPr lvl="0" rtl="0">
              <a:spcBef>
                <a:spcPts val="0"/>
              </a:spcBef>
              <a:buClr>
                <a:srgbClr val="FFFFFF"/>
              </a:buClr>
              <a:buSzPct val="100000"/>
              <a:defRPr sz="4800">
                <a:solidFill>
                  <a:srgbClr val="FFFFFF"/>
                </a:solidFill>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endParaRPr/>
          </a:p>
        </p:txBody>
      </p:sp>
      <p:sp>
        <p:nvSpPr>
          <p:cNvPr id="17" name="Shape 17"/>
          <p:cNvSpPr txBox="1">
            <a:spLocks noGrp="1"/>
          </p:cNvSpPr>
          <p:nvPr>
            <p:ph type="subTitle" idx="1"/>
          </p:nvPr>
        </p:nvSpPr>
        <p:spPr>
          <a:xfrm>
            <a:off x="685800" y="3082250"/>
            <a:ext cx="5008199" cy="687600"/>
          </a:xfrm>
          <a:prstGeom prst="rect">
            <a:avLst/>
          </a:prstGeom>
        </p:spPr>
        <p:txBody>
          <a:bodyPr lIns="91425" tIns="91425" rIns="91425" bIns="91425" anchor="ctr" anchorCtr="0"/>
          <a:lstStyle>
            <a:lvl1pPr lvl="0" rtl="0">
              <a:spcBef>
                <a:spcPts val="0"/>
              </a:spcBef>
              <a:buClr>
                <a:srgbClr val="415665"/>
              </a:buClr>
              <a:buSzPct val="100000"/>
              <a:buNone/>
              <a:defRPr sz="1800"/>
            </a:lvl1pPr>
            <a:lvl2pPr lvl="1" rtl="0">
              <a:spcBef>
                <a:spcPts val="0"/>
              </a:spcBef>
              <a:buClr>
                <a:srgbClr val="415665"/>
              </a:buClr>
              <a:buSzPct val="100000"/>
              <a:buNone/>
              <a:defRPr sz="1800"/>
            </a:lvl2pPr>
            <a:lvl3pPr lvl="2" rtl="0">
              <a:spcBef>
                <a:spcPts val="0"/>
              </a:spcBef>
              <a:buClr>
                <a:srgbClr val="415665"/>
              </a:buClr>
              <a:buSzPct val="100000"/>
              <a:buNone/>
              <a:defRPr sz="1800"/>
            </a:lvl3pPr>
            <a:lvl4pPr lvl="3" rtl="0">
              <a:spcBef>
                <a:spcPts val="0"/>
              </a:spcBef>
              <a:buClr>
                <a:srgbClr val="415665"/>
              </a:buClr>
              <a:buNone/>
              <a:defRPr/>
            </a:lvl4pPr>
            <a:lvl5pPr lvl="4" rtl="0">
              <a:spcBef>
                <a:spcPts val="0"/>
              </a:spcBef>
              <a:buClr>
                <a:srgbClr val="415665"/>
              </a:buClr>
              <a:buNone/>
              <a:defRPr/>
            </a:lvl5pPr>
            <a:lvl6pPr lvl="5" rtl="0">
              <a:spcBef>
                <a:spcPts val="0"/>
              </a:spcBef>
              <a:buClr>
                <a:srgbClr val="415665"/>
              </a:buClr>
              <a:buNone/>
              <a:defRPr/>
            </a:lvl6pPr>
            <a:lvl7pPr lvl="6" rtl="0">
              <a:spcBef>
                <a:spcPts val="0"/>
              </a:spcBef>
              <a:buClr>
                <a:srgbClr val="415665"/>
              </a:buClr>
              <a:buNone/>
              <a:defRPr/>
            </a:lvl7pPr>
            <a:lvl8pPr lvl="7" rtl="0">
              <a:spcBef>
                <a:spcPts val="0"/>
              </a:spcBef>
              <a:buClr>
                <a:srgbClr val="415665"/>
              </a:buClr>
              <a:buNone/>
              <a:defRPr/>
            </a:lvl8pPr>
            <a:lvl9pPr lvl="8" rtl="0">
              <a:spcBef>
                <a:spcPts val="0"/>
              </a:spcBef>
              <a:buClr>
                <a:srgbClr val="415665"/>
              </a:buClr>
              <a:buNone/>
              <a:defRPr/>
            </a:lvl9pPr>
          </a:lstStyle>
          <a:p>
            <a:endParaRPr/>
          </a:p>
        </p:txBody>
      </p:sp>
      <p:sp>
        <p:nvSpPr>
          <p:cNvPr id="18" name="Shape 18"/>
          <p:cNvSpPr txBox="1">
            <a:spLocks noGrp="1"/>
          </p:cNvSpPr>
          <p:nvPr>
            <p:ph type="sldNum" idx="12"/>
          </p:nvPr>
        </p:nvSpPr>
        <p:spPr>
          <a:xfrm>
            <a:off x="-75" y="3420000"/>
            <a:ext cx="669599" cy="1723500"/>
          </a:xfrm>
          <a:prstGeom prst="rect">
            <a:avLst/>
          </a:prstGeom>
        </p:spPr>
        <p:txBody>
          <a:bodyPr lIns="91425" tIns="91425" rIns="91425" bIns="91425" anchor="b" anchorCtr="0">
            <a:noAutofit/>
          </a:bodyPr>
          <a:lstStyle/>
          <a:p>
            <a:pPr lvl="0" rtl="0">
              <a:spcBef>
                <a:spcPts val="0"/>
              </a:spcBef>
              <a:buNone/>
            </a:pPr>
            <a:fld id="{00000000-1234-1234-1234-123412341234}" type="slidenum">
              <a:rPr lang="en">
                <a:solidFill>
                  <a:srgbClr val="0DB7C4"/>
                </a:solidFill>
              </a:rPr>
              <a:t>‹#›</a:t>
            </a:fld>
            <a:endParaRPr lang="en">
              <a:solidFill>
                <a:srgbClr val="0DB7C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5"/>
        <p:cNvGrpSpPr/>
        <p:nvPr/>
      </p:nvGrpSpPr>
      <p:grpSpPr>
        <a:xfrm>
          <a:off x="0" y="0"/>
          <a:ext cx="0" cy="0"/>
          <a:chOff x="0" y="0"/>
          <a:chExt cx="0" cy="0"/>
        </a:xfrm>
      </p:grpSpPr>
      <p:sp>
        <p:nvSpPr>
          <p:cNvPr id="26" name="Shape 26"/>
          <p:cNvSpPr/>
          <p:nvPr/>
        </p:nvSpPr>
        <p:spPr>
          <a:xfrm flipH="1">
            <a:off x="-74" y="0"/>
            <a:ext cx="669599"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flipH="1">
            <a:off x="-74" y="0"/>
            <a:ext cx="669599"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28" name="Shape 28"/>
          <p:cNvSpPr txBox="1">
            <a:spLocks noGrp="1"/>
          </p:cNvSpPr>
          <p:nvPr>
            <p:ph type="title"/>
          </p:nvPr>
        </p:nvSpPr>
        <p:spPr>
          <a:xfrm>
            <a:off x="844425" y="5597"/>
            <a:ext cx="3552600" cy="1139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844425" y="1538075"/>
            <a:ext cx="5169000" cy="3387899"/>
          </a:xfrm>
          <a:prstGeom prst="rect">
            <a:avLst/>
          </a:prstGeom>
        </p:spPr>
        <p:txBody>
          <a:bodyPr lIns="91425" tIns="91425" rIns="91425" bIns="91425" anchor="t" anchorCtr="0"/>
          <a:lstStyle>
            <a:lvl1pPr lvl="0">
              <a:spcBef>
                <a:spcPts val="0"/>
              </a:spcBef>
              <a:buSzPct val="100000"/>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
        <p:cNvGrpSpPr/>
        <p:nvPr/>
      </p:nvGrpSpPr>
      <p:grpSpPr>
        <a:xfrm>
          <a:off x="0" y="0"/>
          <a:ext cx="0" cy="0"/>
          <a:chOff x="0" y="0"/>
          <a:chExt cx="0" cy="0"/>
        </a:xfrm>
      </p:grpSpPr>
      <p:sp>
        <p:nvSpPr>
          <p:cNvPr id="47" name="Shape 47"/>
          <p:cNvSpPr/>
          <p:nvPr/>
        </p:nvSpPr>
        <p:spPr>
          <a:xfrm flipH="1">
            <a:off x="-74" y="0"/>
            <a:ext cx="669599"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48" name="Shape 48"/>
          <p:cNvSpPr/>
          <p:nvPr/>
        </p:nvSpPr>
        <p:spPr>
          <a:xfrm flipH="1">
            <a:off x="-74" y="0"/>
            <a:ext cx="669599"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844425" y="5597"/>
            <a:ext cx="3552600" cy="1139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0" name="Shape 50"/>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DA19FC93-4DEA-4081-A1DD-A0014EBCC467}" type="datetimeFigureOut">
              <a:rPr lang="en-US" smtClean="0"/>
              <a:t>3/29/17</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73B7B43-BE10-47C6-9185-4D7512EB09DA}" type="slidenum">
              <a:rPr lang="en-US" smtClean="0"/>
              <a:t>‹#›</a:t>
            </a:fld>
            <a:endParaRPr lang="en-US"/>
          </a:p>
        </p:txBody>
      </p:sp>
    </p:spTree>
    <p:extLst>
      <p:ext uri="{BB962C8B-B14F-4D97-AF65-F5344CB8AC3E}">
        <p14:creationId xmlns:p14="http://schemas.microsoft.com/office/powerpoint/2010/main" val="245657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53200" y="4767263"/>
            <a:ext cx="2133600" cy="273844"/>
          </a:xfrm>
          <a:prstGeom prst="rect">
            <a:avLst/>
          </a:prstGeom>
        </p:spPr>
        <p:txBody>
          <a:bodyPr/>
          <a:lstStyle/>
          <a:p>
            <a:fld id="{E71D3AA6-E6BA-4B14-A41F-B16123A42BE4}" type="datetimeFigureOut">
              <a:rPr lang="ar-SA" smtClean="0"/>
              <a:pPr/>
              <a:t>2 رجب، 1438</a:t>
            </a:fld>
            <a:endParaRPr lang="ar-SA"/>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ar-SA"/>
          </a:p>
        </p:txBody>
      </p:sp>
      <p:sp>
        <p:nvSpPr>
          <p:cNvPr id="4" name="Slide Number Placeholder 3"/>
          <p:cNvSpPr>
            <a:spLocks noGrp="1"/>
          </p:cNvSpPr>
          <p:nvPr>
            <p:ph type="sldNum" sz="quarter" idx="12"/>
          </p:nvPr>
        </p:nvSpPr>
        <p:spPr/>
        <p:txBody>
          <a:bodyPr/>
          <a:lstStyle/>
          <a:p>
            <a:fld id="{E15A9F5E-0355-430F-B731-E013805582FC}" type="slidenum">
              <a:rPr lang="ar-SA" smtClean="0"/>
              <a:pPr/>
              <a:t>‹#›</a:t>
            </a:fld>
            <a:endParaRPr lang="ar-SA"/>
          </a:p>
        </p:txBody>
      </p:sp>
    </p:spTree>
    <p:extLst>
      <p:ext uri="{BB962C8B-B14F-4D97-AF65-F5344CB8AC3E}">
        <p14:creationId xmlns:p14="http://schemas.microsoft.com/office/powerpoint/2010/main" val="130861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583"/>
            <a:ext cx="9144000" cy="802136"/>
          </a:xfrm>
          <a:prstGeom prst="rect">
            <a:avLst/>
          </a:prstGeom>
        </p:spPr>
        <p:txBody>
          <a:bodyPr anchor="ctr"/>
          <a:lstStyle>
            <a:lvl1pPr>
              <a:defRPr b="1" baseline="0">
                <a:solidFill>
                  <a:schemeClr val="bg1"/>
                </a:solidFill>
                <a:latin typeface="Arial" pitchFamily="34" charset="0"/>
                <a:cs typeface="Arial" pitchFamily="34" charset="0"/>
              </a:defRPr>
            </a:lvl1pPr>
          </a:lstStyle>
          <a:p>
            <a:r>
              <a:rPr lang="en-US" altLang="ko-KR" dirty="0" smtClean="0"/>
              <a:t> Click to add title</a:t>
            </a:r>
            <a:endParaRPr lang="ko-KR" altLang="en-US" dirty="0"/>
          </a:p>
        </p:txBody>
      </p:sp>
      <p:sp>
        <p:nvSpPr>
          <p:cNvPr id="3" name="Content Placeholder 2"/>
          <p:cNvSpPr>
            <a:spLocks noGrp="1"/>
          </p:cNvSpPr>
          <p:nvPr>
            <p:ph idx="1"/>
          </p:nvPr>
        </p:nvSpPr>
        <p:spPr>
          <a:xfrm>
            <a:off x="457200" y="1200151"/>
            <a:ext cx="8229600" cy="345486"/>
          </a:xfrm>
          <a:prstGeom prst="rect">
            <a:avLst/>
          </a:prstGeom>
        </p:spPr>
        <p:txBody>
          <a:bodyPr anchor="ctr"/>
          <a:lstStyle>
            <a:lvl1pPr marL="0" indent="0">
              <a:buNone/>
              <a:defRPr sz="1500">
                <a:solidFill>
                  <a:schemeClr val="tx1">
                    <a:lumMod val="75000"/>
                    <a:lumOff val="25000"/>
                  </a:schemeClr>
                </a:solidFill>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1707654"/>
            <a:ext cx="8229600" cy="2700300"/>
          </a:xfrm>
          <a:prstGeom prst="rect">
            <a:avLst/>
          </a:prstGeom>
        </p:spPr>
        <p:txBody>
          <a:bodyPr lIns="396000" anchor="t"/>
          <a:lstStyle>
            <a:lvl1pPr marL="0" indent="0">
              <a:buNone/>
              <a:defRPr sz="105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9113113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44425" y="5597"/>
            <a:ext cx="3552600" cy="1139999"/>
          </a:xfrm>
          <a:prstGeom prst="rect">
            <a:avLst/>
          </a:prstGeom>
          <a:noFill/>
          <a:ln>
            <a:noFill/>
          </a:ln>
        </p:spPr>
        <p:txBody>
          <a:bodyPr lIns="91425" tIns="91425" rIns="91425" bIns="91425" anchor="b" anchorCtr="0"/>
          <a:lstStyle>
            <a:lvl1pPr lvl="0">
              <a:spcBef>
                <a:spcPts val="0"/>
              </a:spcBef>
              <a:buClr>
                <a:srgbClr val="0DB7C4"/>
              </a:buClr>
              <a:buSzPct val="100000"/>
              <a:buFont typeface="Dosis"/>
              <a:buNone/>
              <a:defRPr sz="2400">
                <a:solidFill>
                  <a:srgbClr val="0DB7C4"/>
                </a:solidFill>
                <a:latin typeface="Dosis"/>
                <a:ea typeface="Dosis"/>
                <a:cs typeface="Dosis"/>
                <a:sym typeface="Dosis"/>
              </a:defRPr>
            </a:lvl1pPr>
            <a:lvl2pPr lvl="1">
              <a:spcBef>
                <a:spcPts val="0"/>
              </a:spcBef>
              <a:buClr>
                <a:srgbClr val="0DB7C4"/>
              </a:buClr>
              <a:buSzPct val="100000"/>
              <a:buFont typeface="Dosis"/>
              <a:buNone/>
              <a:defRPr sz="2400">
                <a:solidFill>
                  <a:srgbClr val="0DB7C4"/>
                </a:solidFill>
                <a:latin typeface="Dosis"/>
                <a:ea typeface="Dosis"/>
                <a:cs typeface="Dosis"/>
                <a:sym typeface="Dosis"/>
              </a:defRPr>
            </a:lvl2pPr>
            <a:lvl3pPr lvl="2">
              <a:spcBef>
                <a:spcPts val="0"/>
              </a:spcBef>
              <a:buClr>
                <a:srgbClr val="0DB7C4"/>
              </a:buClr>
              <a:buSzPct val="100000"/>
              <a:buFont typeface="Dosis"/>
              <a:buNone/>
              <a:defRPr sz="2400">
                <a:solidFill>
                  <a:srgbClr val="0DB7C4"/>
                </a:solidFill>
                <a:latin typeface="Dosis"/>
                <a:ea typeface="Dosis"/>
                <a:cs typeface="Dosis"/>
                <a:sym typeface="Dosis"/>
              </a:defRPr>
            </a:lvl3pPr>
            <a:lvl4pPr lvl="3">
              <a:spcBef>
                <a:spcPts val="0"/>
              </a:spcBef>
              <a:buClr>
                <a:srgbClr val="0DB7C4"/>
              </a:buClr>
              <a:buSzPct val="100000"/>
              <a:buFont typeface="Dosis"/>
              <a:buNone/>
              <a:defRPr sz="2400">
                <a:solidFill>
                  <a:srgbClr val="0DB7C4"/>
                </a:solidFill>
                <a:latin typeface="Dosis"/>
                <a:ea typeface="Dosis"/>
                <a:cs typeface="Dosis"/>
                <a:sym typeface="Dosis"/>
              </a:defRPr>
            </a:lvl4pPr>
            <a:lvl5pPr lvl="4">
              <a:spcBef>
                <a:spcPts val="0"/>
              </a:spcBef>
              <a:buClr>
                <a:srgbClr val="0DB7C4"/>
              </a:buClr>
              <a:buSzPct val="100000"/>
              <a:buFont typeface="Dosis"/>
              <a:buNone/>
              <a:defRPr sz="2400">
                <a:solidFill>
                  <a:srgbClr val="0DB7C4"/>
                </a:solidFill>
                <a:latin typeface="Dosis"/>
                <a:ea typeface="Dosis"/>
                <a:cs typeface="Dosis"/>
                <a:sym typeface="Dosis"/>
              </a:defRPr>
            </a:lvl5pPr>
            <a:lvl6pPr lvl="5">
              <a:spcBef>
                <a:spcPts val="0"/>
              </a:spcBef>
              <a:buClr>
                <a:srgbClr val="0DB7C4"/>
              </a:buClr>
              <a:buSzPct val="100000"/>
              <a:buFont typeface="Dosis"/>
              <a:buNone/>
              <a:defRPr sz="2400">
                <a:solidFill>
                  <a:srgbClr val="0DB7C4"/>
                </a:solidFill>
                <a:latin typeface="Dosis"/>
                <a:ea typeface="Dosis"/>
                <a:cs typeface="Dosis"/>
                <a:sym typeface="Dosis"/>
              </a:defRPr>
            </a:lvl6pPr>
            <a:lvl7pPr lvl="6">
              <a:spcBef>
                <a:spcPts val="0"/>
              </a:spcBef>
              <a:buClr>
                <a:srgbClr val="0DB7C4"/>
              </a:buClr>
              <a:buSzPct val="100000"/>
              <a:buFont typeface="Dosis"/>
              <a:buNone/>
              <a:defRPr sz="2400">
                <a:solidFill>
                  <a:srgbClr val="0DB7C4"/>
                </a:solidFill>
                <a:latin typeface="Dosis"/>
                <a:ea typeface="Dosis"/>
                <a:cs typeface="Dosis"/>
                <a:sym typeface="Dosis"/>
              </a:defRPr>
            </a:lvl7pPr>
            <a:lvl8pPr lvl="7">
              <a:spcBef>
                <a:spcPts val="0"/>
              </a:spcBef>
              <a:buClr>
                <a:srgbClr val="0DB7C4"/>
              </a:buClr>
              <a:buSzPct val="100000"/>
              <a:buFont typeface="Dosis"/>
              <a:buNone/>
              <a:defRPr sz="2400">
                <a:solidFill>
                  <a:srgbClr val="0DB7C4"/>
                </a:solidFill>
                <a:latin typeface="Dosis"/>
                <a:ea typeface="Dosis"/>
                <a:cs typeface="Dosis"/>
                <a:sym typeface="Dosis"/>
              </a:defRPr>
            </a:lvl8pPr>
            <a:lvl9pPr lvl="8">
              <a:spcBef>
                <a:spcPts val="0"/>
              </a:spcBef>
              <a:buClr>
                <a:srgbClr val="0DB7C4"/>
              </a:buClr>
              <a:buSzPct val="100000"/>
              <a:buFont typeface="Dosis"/>
              <a:buNone/>
              <a:defRPr sz="2400">
                <a:solidFill>
                  <a:srgbClr val="0DB7C4"/>
                </a:solidFill>
                <a:latin typeface="Dosis"/>
                <a:ea typeface="Dosis"/>
                <a:cs typeface="Dosis"/>
                <a:sym typeface="Dosis"/>
              </a:defRPr>
            </a:lvl9pPr>
          </a:lstStyle>
          <a:p>
            <a:endParaRPr/>
          </a:p>
        </p:txBody>
      </p:sp>
      <p:sp>
        <p:nvSpPr>
          <p:cNvPr id="7" name="Shape 7"/>
          <p:cNvSpPr txBox="1">
            <a:spLocks noGrp="1"/>
          </p:cNvSpPr>
          <p:nvPr>
            <p:ph type="body" idx="1"/>
          </p:nvPr>
        </p:nvSpPr>
        <p:spPr>
          <a:xfrm>
            <a:off x="844425" y="1538075"/>
            <a:ext cx="5169000" cy="3387899"/>
          </a:xfrm>
          <a:prstGeom prst="rect">
            <a:avLst/>
          </a:prstGeom>
          <a:noFill/>
          <a:ln>
            <a:noFill/>
          </a:ln>
        </p:spPr>
        <p:txBody>
          <a:bodyPr lIns="91425" tIns="91425" rIns="91425" bIns="91425" anchor="t" anchorCtr="0"/>
          <a:lstStyle>
            <a:lvl1pPr lvl="0">
              <a:spcBef>
                <a:spcPts val="600"/>
              </a:spcBef>
              <a:buClr>
                <a:srgbClr val="0DB7C4"/>
              </a:buClr>
              <a:buSzPct val="100000"/>
              <a:buFont typeface="Source Sans Pro"/>
              <a:buChar char="▹"/>
              <a:defRPr sz="3000">
                <a:solidFill>
                  <a:srgbClr val="415665"/>
                </a:solidFill>
                <a:latin typeface="Source Sans Pro"/>
                <a:ea typeface="Source Sans Pro"/>
                <a:cs typeface="Source Sans Pro"/>
                <a:sym typeface="Source Sans Pro"/>
              </a:defRPr>
            </a:lvl1pPr>
            <a:lvl2pPr lvl="1">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2pPr>
            <a:lvl3pPr lvl="2">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3pPr>
            <a:lvl4pPr lvl="3">
              <a:spcBef>
                <a:spcPts val="360"/>
              </a:spcBef>
              <a:buClr>
                <a:srgbClr val="0DB7C4"/>
              </a:buClr>
              <a:buSzPct val="100000"/>
              <a:buFont typeface="Source Sans Pro"/>
              <a:buChar char="⬞"/>
              <a:defRPr sz="1800">
                <a:solidFill>
                  <a:srgbClr val="415665"/>
                </a:solidFill>
                <a:latin typeface="Source Sans Pro"/>
                <a:ea typeface="Source Sans Pro"/>
                <a:cs typeface="Source Sans Pro"/>
                <a:sym typeface="Source Sans Pro"/>
              </a:defRPr>
            </a:lvl4pPr>
            <a:lvl5pPr lvl="4">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5pPr>
            <a:lvl6pPr lvl="5">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6pPr>
            <a:lvl7pPr lvl="6">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7pPr>
            <a:lvl8pPr lvl="7">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8pPr>
            <a:lvl9pPr lvl="8">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75" y="0"/>
            <a:ext cx="669599" cy="1139999"/>
          </a:xfrm>
          <a:prstGeom prst="rect">
            <a:avLst/>
          </a:prstGeom>
          <a:noFill/>
          <a:ln>
            <a:noFill/>
          </a:ln>
        </p:spPr>
        <p:txBody>
          <a:bodyPr lIns="91425" tIns="91425" rIns="91425" bIns="91425" anchor="b" anchorCtr="0">
            <a:noAutofit/>
          </a:bodyPr>
          <a:lstStyle/>
          <a:p>
            <a:pPr lvl="0" algn="ctr" rtl="0">
              <a:spcBef>
                <a:spcPts val="0"/>
              </a:spcBef>
              <a:buNone/>
            </a:pPr>
            <a:fld id="{00000000-1234-1234-1234-123412341234}" type="slidenum">
              <a:rPr lang="en" sz="2400">
                <a:solidFill>
                  <a:srgbClr val="FFFFFF"/>
                </a:solidFill>
                <a:latin typeface="Dosis"/>
                <a:ea typeface="Dosis"/>
                <a:cs typeface="Dosis"/>
                <a:sym typeface="Dosis"/>
              </a:rPr>
              <a:t>‹#›</a:t>
            </a:fld>
            <a:endParaRPr lang="en" sz="2400">
              <a:solidFill>
                <a:srgbClr val="FFFFFF"/>
              </a:solidFill>
              <a:latin typeface="Dosis"/>
              <a:ea typeface="Dosis"/>
              <a:cs typeface="Dosis"/>
              <a:sym typeface="Dosi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9" r:id="rId5"/>
    <p:sldLayoutId id="2147483662" r:id="rId6"/>
    <p:sldLayoutId id="214748366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pPxnIh_WTb8" TargetMode="Externa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f6HtqolhKqo" TargetMode="Externa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microsoft.com/office/2007/relationships/hdphoto" Target="../media/hdphoto1.wdp"/><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microsoft.com/office/2007/relationships/hdphoto" Target="../media/hdphoto3.wdp"/><Relationship Id="rId9"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5.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qorFdyF038" TargetMode="External"/><Relationship Id="rId4" Type="http://schemas.openxmlformats.org/officeDocument/2006/relationships/image" Target="../media/image50.tiff"/><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heart.org/HEARTORG/Conditions/HighBloodPressure/GettheFactsAboutHighBloodPressure/Hypertensive-Crisis-When-You-Should-Call-9-1-1-for-High-Blood-Pressure_UCM_301782_Article.jsp"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diagramData" Target="../diagrams/data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jpeg"/><Relationship Id="rId3" Type="http://schemas.openxmlformats.org/officeDocument/2006/relationships/image" Target="../media/image5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png"/><Relationship Id="rId3" Type="http://schemas.openxmlformats.org/officeDocument/2006/relationships/image" Target="../media/image5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ncbi.nlm.nih.gov/pubmed/17206295"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1.jp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hyperlink" Target="https://www.ncbi.nlm.nih.gov/pubmedhealth/PMH0072415/" TargetMode="External"/><Relationship Id="rId4" Type="http://schemas.openxmlformats.org/officeDocument/2006/relationships/hyperlink" Target="http://dashdiet.org/what_is_the_dash_diet.asp" TargetMode="External"/><Relationship Id="rId5" Type="http://schemas.openxmlformats.org/officeDocument/2006/relationships/hyperlink" Target="http://emedicine.medscape.com/article/2172178-overview?pa=3xbTjm7d3Td5EFg6MypbuE/DcwgukYInbWdLcqklPcze6qwIzXzkN2MkAUkJyYO0xFp/kFoXpbCnBehgP1kDsXf7Bj2Gvk6BKC47oRZ1BB8=" TargetMode="External"/><Relationship Id="rId6" Type="http://schemas.openxmlformats.org/officeDocument/2006/relationships/hyperlink" Target="https://www.nhlbi.nih.gov/files/docs/guidelines/phycard.pdf" TargetMode="External"/><Relationship Id="rId7" Type="http://schemas.openxmlformats.org/officeDocument/2006/relationships/hyperlink" Target="http://www.webmd.com/hypertension-high-blood-pressure/guide/high-blood-pressure-follow-up-care" TargetMode="External"/><Relationship Id="rId8" Type="http://schemas.openxmlformats.org/officeDocument/2006/relationships/hyperlink" Target="http://www.aafp.org/afp/2016/0115/p121.pdf" TargetMode="External"/><Relationship Id="rId9" Type="http://schemas.openxmlformats.org/officeDocument/2006/relationships/hyperlink" Target="http://www.aafp.org/afp/2008/1201/p1277.pdf" TargetMode="External"/><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77.xml.rels><?xml version="1.0" encoding="UTF-8" standalone="yes"?>
<Relationships xmlns="http://schemas.openxmlformats.org/package/2006/relationships"><Relationship Id="rId3" Type="http://schemas.openxmlformats.org/officeDocument/2006/relationships/hyperlink" Target="https://www.researchgate.net/figure/273509700_fig1_Diagnostic-algorithm-for-hypertension-BP-blood-pressure-DBP-diastolic-blood-pressure" TargetMode="External"/><Relationship Id="rId4" Type="http://schemas.openxmlformats.org/officeDocument/2006/relationships/hyperlink" Target="http://www.bhsoc.org/files/4414/1088/8031/Protocol.pdf" TargetMode="External"/><Relationship Id="rId1" Type="http://schemas.openxmlformats.org/officeDocument/2006/relationships/slideLayout" Target="../slideLayouts/slideLayout3.xml"/><Relationship Id="rId2" Type="http://schemas.openxmlformats.org/officeDocument/2006/relationships/hyperlink" Target="https://www.nice.org.uk/guidance/CG127/chapter/1-Guidance#diagnosing-hypertension-2"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grpSp>
        <p:nvGrpSpPr>
          <p:cNvPr id="69" name="Shape 69"/>
          <p:cNvGrpSpPr/>
          <p:nvPr/>
        </p:nvGrpSpPr>
        <p:grpSpPr>
          <a:xfrm>
            <a:off x="6533473" y="417730"/>
            <a:ext cx="2120984" cy="4361089"/>
            <a:chOff x="5160100" y="1609475"/>
            <a:chExt cx="975300" cy="2005375"/>
          </a:xfrm>
        </p:grpSpPr>
        <p:sp>
          <p:nvSpPr>
            <p:cNvPr id="70" name="Shape 70"/>
            <p:cNvSpPr/>
            <p:nvPr/>
          </p:nvSpPr>
          <p:spPr>
            <a:xfrm>
              <a:off x="5160100" y="1609475"/>
              <a:ext cx="975300" cy="2005375"/>
            </a:xfrm>
            <a:custGeom>
              <a:avLst/>
              <a:gdLst/>
              <a:ahLst/>
              <a:cxnLst/>
              <a:rect l="0" t="0" r="0" b="0"/>
              <a:pathLst>
                <a:path w="39012" h="80215" extrusionOk="0">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1" name="Shape 71"/>
            <p:cNvSpPr/>
            <p:nvPr/>
          </p:nvSpPr>
          <p:spPr>
            <a:xfrm>
              <a:off x="5160100" y="1609475"/>
              <a:ext cx="975300" cy="2005375"/>
            </a:xfrm>
            <a:custGeom>
              <a:avLst/>
              <a:gdLst/>
              <a:ahLst/>
              <a:cxnLst/>
              <a:rect l="0" t="0" r="0" b="0"/>
              <a:pathLst>
                <a:path w="39012" h="80215" extrusionOk="0">
                  <a:moveTo>
                    <a:pt x="20115" y="366"/>
                  </a:moveTo>
                  <a:lnTo>
                    <a:pt x="20725" y="488"/>
                  </a:lnTo>
                  <a:lnTo>
                    <a:pt x="21274" y="731"/>
                  </a:lnTo>
                  <a:lnTo>
                    <a:pt x="21822" y="1036"/>
                  </a:lnTo>
                  <a:lnTo>
                    <a:pt x="22127" y="1219"/>
                  </a:lnTo>
                  <a:lnTo>
                    <a:pt x="22371" y="1524"/>
                  </a:lnTo>
                  <a:lnTo>
                    <a:pt x="22554" y="1768"/>
                  </a:lnTo>
                  <a:lnTo>
                    <a:pt x="22736" y="2072"/>
                  </a:lnTo>
                  <a:lnTo>
                    <a:pt x="23041" y="2743"/>
                  </a:lnTo>
                  <a:lnTo>
                    <a:pt x="23163" y="3413"/>
                  </a:lnTo>
                  <a:lnTo>
                    <a:pt x="23285" y="4206"/>
                  </a:lnTo>
                  <a:lnTo>
                    <a:pt x="23346" y="4998"/>
                  </a:lnTo>
                  <a:lnTo>
                    <a:pt x="23285" y="5791"/>
                  </a:lnTo>
                  <a:lnTo>
                    <a:pt x="23163" y="6583"/>
                  </a:lnTo>
                  <a:lnTo>
                    <a:pt x="22858" y="7924"/>
                  </a:lnTo>
                  <a:lnTo>
                    <a:pt x="22615" y="8533"/>
                  </a:lnTo>
                  <a:lnTo>
                    <a:pt x="22371" y="9204"/>
                  </a:lnTo>
                  <a:lnTo>
                    <a:pt x="22310" y="9326"/>
                  </a:lnTo>
                  <a:lnTo>
                    <a:pt x="22188" y="9509"/>
                  </a:lnTo>
                  <a:lnTo>
                    <a:pt x="21883" y="9752"/>
                  </a:lnTo>
                  <a:lnTo>
                    <a:pt x="21152" y="10179"/>
                  </a:lnTo>
                  <a:lnTo>
                    <a:pt x="20420" y="10606"/>
                  </a:lnTo>
                  <a:lnTo>
                    <a:pt x="19994" y="10789"/>
                  </a:lnTo>
                  <a:lnTo>
                    <a:pt x="19567" y="10850"/>
                  </a:lnTo>
                  <a:lnTo>
                    <a:pt x="19201" y="10850"/>
                  </a:lnTo>
                  <a:lnTo>
                    <a:pt x="18774" y="10667"/>
                  </a:lnTo>
                  <a:lnTo>
                    <a:pt x="17982" y="10240"/>
                  </a:lnTo>
                  <a:lnTo>
                    <a:pt x="17251" y="9813"/>
                  </a:lnTo>
                  <a:lnTo>
                    <a:pt x="16946" y="9570"/>
                  </a:lnTo>
                  <a:lnTo>
                    <a:pt x="16763" y="9387"/>
                  </a:lnTo>
                  <a:lnTo>
                    <a:pt x="16702" y="9265"/>
                  </a:lnTo>
                  <a:lnTo>
                    <a:pt x="16519" y="8777"/>
                  </a:lnTo>
                  <a:lnTo>
                    <a:pt x="16336" y="8351"/>
                  </a:lnTo>
                  <a:lnTo>
                    <a:pt x="16093" y="7497"/>
                  </a:lnTo>
                  <a:lnTo>
                    <a:pt x="15910" y="6705"/>
                  </a:lnTo>
                  <a:lnTo>
                    <a:pt x="15788" y="5912"/>
                  </a:lnTo>
                  <a:lnTo>
                    <a:pt x="15727" y="5120"/>
                  </a:lnTo>
                  <a:lnTo>
                    <a:pt x="15727" y="4328"/>
                  </a:lnTo>
                  <a:lnTo>
                    <a:pt x="15849" y="3474"/>
                  </a:lnTo>
                  <a:lnTo>
                    <a:pt x="15971" y="2804"/>
                  </a:lnTo>
                  <a:lnTo>
                    <a:pt x="16275" y="2194"/>
                  </a:lnTo>
                  <a:lnTo>
                    <a:pt x="16641" y="1585"/>
                  </a:lnTo>
                  <a:lnTo>
                    <a:pt x="16824" y="1341"/>
                  </a:lnTo>
                  <a:lnTo>
                    <a:pt x="17129" y="1097"/>
                  </a:lnTo>
                  <a:lnTo>
                    <a:pt x="17677" y="731"/>
                  </a:lnTo>
                  <a:lnTo>
                    <a:pt x="18226" y="549"/>
                  </a:lnTo>
                  <a:lnTo>
                    <a:pt x="18896" y="427"/>
                  </a:lnTo>
                  <a:lnTo>
                    <a:pt x="19506" y="366"/>
                  </a:lnTo>
                  <a:close/>
                  <a:moveTo>
                    <a:pt x="27491" y="19566"/>
                  </a:moveTo>
                  <a:lnTo>
                    <a:pt x="27491" y="19566"/>
                  </a:lnTo>
                  <a:lnTo>
                    <a:pt x="27491" y="19566"/>
                  </a:lnTo>
                  <a:close/>
                  <a:moveTo>
                    <a:pt x="19323" y="32732"/>
                  </a:moveTo>
                  <a:lnTo>
                    <a:pt x="19201" y="32854"/>
                  </a:lnTo>
                  <a:lnTo>
                    <a:pt x="19140" y="33037"/>
                  </a:lnTo>
                  <a:lnTo>
                    <a:pt x="19140" y="33219"/>
                  </a:lnTo>
                  <a:lnTo>
                    <a:pt x="19201" y="33341"/>
                  </a:lnTo>
                  <a:lnTo>
                    <a:pt x="19262" y="33463"/>
                  </a:lnTo>
                  <a:lnTo>
                    <a:pt x="19567" y="33463"/>
                  </a:lnTo>
                  <a:lnTo>
                    <a:pt x="19628" y="33341"/>
                  </a:lnTo>
                  <a:lnTo>
                    <a:pt x="19689" y="33280"/>
                  </a:lnTo>
                  <a:lnTo>
                    <a:pt x="19628" y="33097"/>
                  </a:lnTo>
                  <a:lnTo>
                    <a:pt x="19567" y="33280"/>
                  </a:lnTo>
                  <a:lnTo>
                    <a:pt x="19445" y="33280"/>
                  </a:lnTo>
                  <a:lnTo>
                    <a:pt x="19384" y="33097"/>
                  </a:lnTo>
                  <a:lnTo>
                    <a:pt x="19384" y="32915"/>
                  </a:lnTo>
                  <a:lnTo>
                    <a:pt x="19384" y="32854"/>
                  </a:lnTo>
                  <a:lnTo>
                    <a:pt x="19506" y="32793"/>
                  </a:lnTo>
                  <a:lnTo>
                    <a:pt x="19384" y="32732"/>
                  </a:lnTo>
                  <a:close/>
                  <a:moveTo>
                    <a:pt x="5060" y="39437"/>
                  </a:moveTo>
                  <a:lnTo>
                    <a:pt x="4877" y="39619"/>
                  </a:lnTo>
                  <a:lnTo>
                    <a:pt x="4572" y="40046"/>
                  </a:lnTo>
                  <a:lnTo>
                    <a:pt x="4146" y="40412"/>
                  </a:lnTo>
                  <a:lnTo>
                    <a:pt x="3597" y="40717"/>
                  </a:lnTo>
                  <a:lnTo>
                    <a:pt x="3109" y="40960"/>
                  </a:lnTo>
                  <a:lnTo>
                    <a:pt x="3414" y="40960"/>
                  </a:lnTo>
                  <a:lnTo>
                    <a:pt x="3780" y="40899"/>
                  </a:lnTo>
                  <a:lnTo>
                    <a:pt x="4085" y="40778"/>
                  </a:lnTo>
                  <a:lnTo>
                    <a:pt x="4329" y="40534"/>
                  </a:lnTo>
                  <a:lnTo>
                    <a:pt x="4572" y="40290"/>
                  </a:lnTo>
                  <a:lnTo>
                    <a:pt x="4816" y="40046"/>
                  </a:lnTo>
                  <a:lnTo>
                    <a:pt x="4938" y="39741"/>
                  </a:lnTo>
                  <a:lnTo>
                    <a:pt x="5060" y="39437"/>
                  </a:lnTo>
                  <a:close/>
                  <a:moveTo>
                    <a:pt x="34013" y="39437"/>
                  </a:moveTo>
                  <a:lnTo>
                    <a:pt x="34074" y="39741"/>
                  </a:lnTo>
                  <a:lnTo>
                    <a:pt x="34257" y="40046"/>
                  </a:lnTo>
                  <a:lnTo>
                    <a:pt x="34440" y="40290"/>
                  </a:lnTo>
                  <a:lnTo>
                    <a:pt x="34683" y="40534"/>
                  </a:lnTo>
                  <a:lnTo>
                    <a:pt x="34988" y="40778"/>
                  </a:lnTo>
                  <a:lnTo>
                    <a:pt x="35293" y="40899"/>
                  </a:lnTo>
                  <a:lnTo>
                    <a:pt x="35598" y="40960"/>
                  </a:lnTo>
                  <a:lnTo>
                    <a:pt x="35963" y="40960"/>
                  </a:lnTo>
                  <a:lnTo>
                    <a:pt x="35598" y="40839"/>
                  </a:lnTo>
                  <a:lnTo>
                    <a:pt x="35232" y="40656"/>
                  </a:lnTo>
                  <a:lnTo>
                    <a:pt x="35171" y="40595"/>
                  </a:lnTo>
                  <a:lnTo>
                    <a:pt x="34805" y="40351"/>
                  </a:lnTo>
                  <a:lnTo>
                    <a:pt x="34500" y="40046"/>
                  </a:lnTo>
                  <a:lnTo>
                    <a:pt x="34013" y="39437"/>
                  </a:lnTo>
                  <a:close/>
                  <a:moveTo>
                    <a:pt x="20908" y="57905"/>
                  </a:moveTo>
                  <a:lnTo>
                    <a:pt x="20908" y="57905"/>
                  </a:lnTo>
                  <a:lnTo>
                    <a:pt x="20908" y="57905"/>
                  </a:lnTo>
                  <a:close/>
                  <a:moveTo>
                    <a:pt x="15361" y="56138"/>
                  </a:moveTo>
                  <a:lnTo>
                    <a:pt x="15239" y="56442"/>
                  </a:lnTo>
                  <a:lnTo>
                    <a:pt x="15117" y="56747"/>
                  </a:lnTo>
                  <a:lnTo>
                    <a:pt x="15117" y="57052"/>
                  </a:lnTo>
                  <a:lnTo>
                    <a:pt x="15178" y="57418"/>
                  </a:lnTo>
                  <a:lnTo>
                    <a:pt x="15239" y="57722"/>
                  </a:lnTo>
                  <a:lnTo>
                    <a:pt x="15422" y="57966"/>
                  </a:lnTo>
                  <a:lnTo>
                    <a:pt x="15605" y="58210"/>
                  </a:lnTo>
                  <a:lnTo>
                    <a:pt x="15910" y="58454"/>
                  </a:lnTo>
                  <a:lnTo>
                    <a:pt x="16153" y="58576"/>
                  </a:lnTo>
                  <a:lnTo>
                    <a:pt x="16519" y="58698"/>
                  </a:lnTo>
                  <a:lnTo>
                    <a:pt x="16824" y="58698"/>
                  </a:lnTo>
                  <a:lnTo>
                    <a:pt x="17129" y="58637"/>
                  </a:lnTo>
                  <a:lnTo>
                    <a:pt x="17434" y="58576"/>
                  </a:lnTo>
                  <a:lnTo>
                    <a:pt x="17738" y="58393"/>
                  </a:lnTo>
                  <a:lnTo>
                    <a:pt x="17982" y="58210"/>
                  </a:lnTo>
                  <a:lnTo>
                    <a:pt x="18165" y="57905"/>
                  </a:lnTo>
                  <a:lnTo>
                    <a:pt x="17860" y="58149"/>
                  </a:lnTo>
                  <a:lnTo>
                    <a:pt x="17555" y="58332"/>
                  </a:lnTo>
                  <a:lnTo>
                    <a:pt x="17312" y="58454"/>
                  </a:lnTo>
                  <a:lnTo>
                    <a:pt x="17068" y="58515"/>
                  </a:lnTo>
                  <a:lnTo>
                    <a:pt x="16763" y="58515"/>
                  </a:lnTo>
                  <a:lnTo>
                    <a:pt x="16519" y="58454"/>
                  </a:lnTo>
                  <a:lnTo>
                    <a:pt x="16275" y="58393"/>
                  </a:lnTo>
                  <a:lnTo>
                    <a:pt x="16032" y="58271"/>
                  </a:lnTo>
                  <a:lnTo>
                    <a:pt x="15849" y="58088"/>
                  </a:lnTo>
                  <a:lnTo>
                    <a:pt x="15666" y="57905"/>
                  </a:lnTo>
                  <a:lnTo>
                    <a:pt x="15422" y="57540"/>
                  </a:lnTo>
                  <a:lnTo>
                    <a:pt x="15300" y="57052"/>
                  </a:lnTo>
                  <a:lnTo>
                    <a:pt x="15300" y="56625"/>
                  </a:lnTo>
                  <a:lnTo>
                    <a:pt x="15361" y="56138"/>
                  </a:lnTo>
                  <a:close/>
                  <a:moveTo>
                    <a:pt x="23651" y="56138"/>
                  </a:moveTo>
                  <a:lnTo>
                    <a:pt x="23712" y="56442"/>
                  </a:lnTo>
                  <a:lnTo>
                    <a:pt x="23773" y="56747"/>
                  </a:lnTo>
                  <a:lnTo>
                    <a:pt x="23773" y="57052"/>
                  </a:lnTo>
                  <a:lnTo>
                    <a:pt x="23712" y="57357"/>
                  </a:lnTo>
                  <a:lnTo>
                    <a:pt x="23590" y="57601"/>
                  </a:lnTo>
                  <a:lnTo>
                    <a:pt x="23407" y="57905"/>
                  </a:lnTo>
                  <a:lnTo>
                    <a:pt x="23224" y="58088"/>
                  </a:lnTo>
                  <a:lnTo>
                    <a:pt x="22919" y="58271"/>
                  </a:lnTo>
                  <a:lnTo>
                    <a:pt x="22676" y="58393"/>
                  </a:lnTo>
                  <a:lnTo>
                    <a:pt x="22432" y="58454"/>
                  </a:lnTo>
                  <a:lnTo>
                    <a:pt x="22127" y="58515"/>
                  </a:lnTo>
                  <a:lnTo>
                    <a:pt x="21883" y="58454"/>
                  </a:lnTo>
                  <a:lnTo>
                    <a:pt x="21578" y="58393"/>
                  </a:lnTo>
                  <a:lnTo>
                    <a:pt x="21335" y="58271"/>
                  </a:lnTo>
                  <a:lnTo>
                    <a:pt x="21091" y="58088"/>
                  </a:lnTo>
                  <a:lnTo>
                    <a:pt x="20908" y="57905"/>
                  </a:lnTo>
                  <a:lnTo>
                    <a:pt x="21091" y="58210"/>
                  </a:lnTo>
                  <a:lnTo>
                    <a:pt x="21335" y="58393"/>
                  </a:lnTo>
                  <a:lnTo>
                    <a:pt x="21578" y="58576"/>
                  </a:lnTo>
                  <a:lnTo>
                    <a:pt x="21883" y="58637"/>
                  </a:lnTo>
                  <a:lnTo>
                    <a:pt x="22249" y="58698"/>
                  </a:lnTo>
                  <a:lnTo>
                    <a:pt x="22554" y="58698"/>
                  </a:lnTo>
                  <a:lnTo>
                    <a:pt x="22858" y="58576"/>
                  </a:lnTo>
                  <a:lnTo>
                    <a:pt x="23163" y="58454"/>
                  </a:lnTo>
                  <a:lnTo>
                    <a:pt x="23407" y="58210"/>
                  </a:lnTo>
                  <a:lnTo>
                    <a:pt x="23590" y="57966"/>
                  </a:lnTo>
                  <a:lnTo>
                    <a:pt x="23773" y="57722"/>
                  </a:lnTo>
                  <a:lnTo>
                    <a:pt x="23895" y="57357"/>
                  </a:lnTo>
                  <a:lnTo>
                    <a:pt x="23895" y="57052"/>
                  </a:lnTo>
                  <a:lnTo>
                    <a:pt x="23895" y="56747"/>
                  </a:lnTo>
                  <a:lnTo>
                    <a:pt x="23834" y="56442"/>
                  </a:lnTo>
                  <a:lnTo>
                    <a:pt x="23651" y="56138"/>
                  </a:lnTo>
                  <a:close/>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21883" y="10118"/>
                  </a:moveTo>
                  <a:lnTo>
                    <a:pt x="22066" y="12191"/>
                  </a:lnTo>
                  <a:lnTo>
                    <a:pt x="22066" y="12313"/>
                  </a:lnTo>
                  <a:lnTo>
                    <a:pt x="22127" y="12434"/>
                  </a:lnTo>
                  <a:lnTo>
                    <a:pt x="22371" y="12617"/>
                  </a:lnTo>
                  <a:lnTo>
                    <a:pt x="22676" y="12739"/>
                  </a:lnTo>
                  <a:lnTo>
                    <a:pt x="23224" y="13105"/>
                  </a:lnTo>
                  <a:lnTo>
                    <a:pt x="24321" y="13836"/>
                  </a:lnTo>
                  <a:lnTo>
                    <a:pt x="22493" y="14141"/>
                  </a:lnTo>
                  <a:lnTo>
                    <a:pt x="22493" y="14141"/>
                  </a:lnTo>
                  <a:lnTo>
                    <a:pt x="24138" y="14080"/>
                  </a:lnTo>
                  <a:lnTo>
                    <a:pt x="25784" y="14080"/>
                  </a:lnTo>
                  <a:lnTo>
                    <a:pt x="26637" y="14141"/>
                  </a:lnTo>
                  <a:lnTo>
                    <a:pt x="27491" y="14324"/>
                  </a:lnTo>
                  <a:lnTo>
                    <a:pt x="27918" y="14446"/>
                  </a:lnTo>
                  <a:lnTo>
                    <a:pt x="28344" y="14629"/>
                  </a:lnTo>
                  <a:lnTo>
                    <a:pt x="28710" y="14812"/>
                  </a:lnTo>
                  <a:lnTo>
                    <a:pt x="29076" y="15055"/>
                  </a:lnTo>
                  <a:lnTo>
                    <a:pt x="29319" y="15421"/>
                  </a:lnTo>
                  <a:lnTo>
                    <a:pt x="29624" y="15787"/>
                  </a:lnTo>
                  <a:lnTo>
                    <a:pt x="30051" y="16518"/>
                  </a:lnTo>
                  <a:lnTo>
                    <a:pt x="30417" y="17311"/>
                  </a:lnTo>
                  <a:lnTo>
                    <a:pt x="30539" y="17676"/>
                  </a:lnTo>
                  <a:lnTo>
                    <a:pt x="30599" y="18103"/>
                  </a:lnTo>
                  <a:lnTo>
                    <a:pt x="30660" y="19017"/>
                  </a:lnTo>
                  <a:lnTo>
                    <a:pt x="30660" y="19932"/>
                  </a:lnTo>
                  <a:lnTo>
                    <a:pt x="30599" y="20846"/>
                  </a:lnTo>
                  <a:lnTo>
                    <a:pt x="30599" y="21151"/>
                  </a:lnTo>
                  <a:lnTo>
                    <a:pt x="30660" y="21455"/>
                  </a:lnTo>
                  <a:lnTo>
                    <a:pt x="31026" y="23345"/>
                  </a:lnTo>
                  <a:lnTo>
                    <a:pt x="31270" y="25235"/>
                  </a:lnTo>
                  <a:lnTo>
                    <a:pt x="31331" y="26149"/>
                  </a:lnTo>
                  <a:lnTo>
                    <a:pt x="31331" y="27063"/>
                  </a:lnTo>
                  <a:lnTo>
                    <a:pt x="31392" y="27429"/>
                  </a:lnTo>
                  <a:lnTo>
                    <a:pt x="31514" y="27795"/>
                  </a:lnTo>
                  <a:lnTo>
                    <a:pt x="31697" y="28160"/>
                  </a:lnTo>
                  <a:lnTo>
                    <a:pt x="31879" y="28465"/>
                  </a:lnTo>
                  <a:lnTo>
                    <a:pt x="32123" y="28770"/>
                  </a:lnTo>
                  <a:lnTo>
                    <a:pt x="32306" y="29136"/>
                  </a:lnTo>
                  <a:lnTo>
                    <a:pt x="32611" y="29928"/>
                  </a:lnTo>
                  <a:lnTo>
                    <a:pt x="32916" y="30781"/>
                  </a:lnTo>
                  <a:lnTo>
                    <a:pt x="33220" y="31696"/>
                  </a:lnTo>
                  <a:lnTo>
                    <a:pt x="33342" y="32366"/>
                  </a:lnTo>
                  <a:lnTo>
                    <a:pt x="33525" y="33097"/>
                  </a:lnTo>
                  <a:lnTo>
                    <a:pt x="33708" y="34499"/>
                  </a:lnTo>
                  <a:lnTo>
                    <a:pt x="33830" y="35536"/>
                  </a:lnTo>
                  <a:lnTo>
                    <a:pt x="34074" y="36511"/>
                  </a:lnTo>
                  <a:lnTo>
                    <a:pt x="34379" y="37547"/>
                  </a:lnTo>
                  <a:lnTo>
                    <a:pt x="34805" y="38461"/>
                  </a:lnTo>
                  <a:lnTo>
                    <a:pt x="34440" y="38522"/>
                  </a:lnTo>
                  <a:lnTo>
                    <a:pt x="34257" y="38644"/>
                  </a:lnTo>
                  <a:lnTo>
                    <a:pt x="34196" y="38705"/>
                  </a:lnTo>
                  <a:lnTo>
                    <a:pt x="34135" y="38827"/>
                  </a:lnTo>
                  <a:lnTo>
                    <a:pt x="34257" y="38888"/>
                  </a:lnTo>
                  <a:lnTo>
                    <a:pt x="34500" y="38827"/>
                  </a:lnTo>
                  <a:lnTo>
                    <a:pt x="34927" y="38705"/>
                  </a:lnTo>
                  <a:lnTo>
                    <a:pt x="35354" y="38705"/>
                  </a:lnTo>
                  <a:lnTo>
                    <a:pt x="35720" y="38766"/>
                  </a:lnTo>
                  <a:lnTo>
                    <a:pt x="36085" y="39010"/>
                  </a:lnTo>
                  <a:lnTo>
                    <a:pt x="36512" y="39376"/>
                  </a:lnTo>
                  <a:lnTo>
                    <a:pt x="36878" y="39802"/>
                  </a:lnTo>
                  <a:lnTo>
                    <a:pt x="37609" y="40717"/>
                  </a:lnTo>
                  <a:lnTo>
                    <a:pt x="37975" y="41143"/>
                  </a:lnTo>
                  <a:lnTo>
                    <a:pt x="38402" y="41509"/>
                  </a:lnTo>
                  <a:lnTo>
                    <a:pt x="38706" y="41753"/>
                  </a:lnTo>
                  <a:lnTo>
                    <a:pt x="38767" y="41814"/>
                  </a:lnTo>
                  <a:lnTo>
                    <a:pt x="38767" y="41875"/>
                  </a:lnTo>
                  <a:lnTo>
                    <a:pt x="38767" y="41936"/>
                  </a:lnTo>
                  <a:lnTo>
                    <a:pt x="38645" y="41997"/>
                  </a:lnTo>
                  <a:lnTo>
                    <a:pt x="38280" y="41997"/>
                  </a:lnTo>
                  <a:lnTo>
                    <a:pt x="37914" y="41875"/>
                  </a:lnTo>
                  <a:lnTo>
                    <a:pt x="37609" y="41753"/>
                  </a:lnTo>
                  <a:lnTo>
                    <a:pt x="37426" y="41570"/>
                  </a:lnTo>
                  <a:lnTo>
                    <a:pt x="37000" y="41204"/>
                  </a:lnTo>
                  <a:lnTo>
                    <a:pt x="36878" y="41082"/>
                  </a:lnTo>
                  <a:lnTo>
                    <a:pt x="36634" y="41021"/>
                  </a:lnTo>
                  <a:lnTo>
                    <a:pt x="36451" y="40960"/>
                  </a:lnTo>
                  <a:lnTo>
                    <a:pt x="36390" y="41021"/>
                  </a:lnTo>
                  <a:lnTo>
                    <a:pt x="36390" y="41143"/>
                  </a:lnTo>
                  <a:lnTo>
                    <a:pt x="36390" y="41326"/>
                  </a:lnTo>
                  <a:lnTo>
                    <a:pt x="36451" y="41570"/>
                  </a:lnTo>
                  <a:lnTo>
                    <a:pt x="36695" y="42119"/>
                  </a:lnTo>
                  <a:lnTo>
                    <a:pt x="37000" y="42667"/>
                  </a:lnTo>
                  <a:lnTo>
                    <a:pt x="37609" y="43764"/>
                  </a:lnTo>
                  <a:lnTo>
                    <a:pt x="37792" y="44069"/>
                  </a:lnTo>
                  <a:lnTo>
                    <a:pt x="37914" y="44191"/>
                  </a:lnTo>
                  <a:lnTo>
                    <a:pt x="37914" y="44374"/>
                  </a:lnTo>
                  <a:lnTo>
                    <a:pt x="37914" y="44496"/>
                  </a:lnTo>
                  <a:lnTo>
                    <a:pt x="37853" y="44557"/>
                  </a:lnTo>
                  <a:lnTo>
                    <a:pt x="37792" y="44557"/>
                  </a:lnTo>
                  <a:lnTo>
                    <a:pt x="37670" y="44496"/>
                  </a:lnTo>
                  <a:lnTo>
                    <a:pt x="37487" y="44374"/>
                  </a:lnTo>
                  <a:lnTo>
                    <a:pt x="37365" y="44252"/>
                  </a:lnTo>
                  <a:lnTo>
                    <a:pt x="36817" y="43399"/>
                  </a:lnTo>
                  <a:lnTo>
                    <a:pt x="36512" y="42972"/>
                  </a:lnTo>
                  <a:lnTo>
                    <a:pt x="36207" y="42606"/>
                  </a:lnTo>
                  <a:lnTo>
                    <a:pt x="36024" y="42545"/>
                  </a:lnTo>
                  <a:lnTo>
                    <a:pt x="35902" y="42484"/>
                  </a:lnTo>
                  <a:lnTo>
                    <a:pt x="35781" y="42606"/>
                  </a:lnTo>
                  <a:lnTo>
                    <a:pt x="35720" y="42789"/>
                  </a:lnTo>
                  <a:lnTo>
                    <a:pt x="35781" y="43094"/>
                  </a:lnTo>
                  <a:lnTo>
                    <a:pt x="35841" y="43399"/>
                  </a:lnTo>
                  <a:lnTo>
                    <a:pt x="36268" y="44496"/>
                  </a:lnTo>
                  <a:lnTo>
                    <a:pt x="36390" y="44861"/>
                  </a:lnTo>
                  <a:lnTo>
                    <a:pt x="36512" y="45288"/>
                  </a:lnTo>
                  <a:lnTo>
                    <a:pt x="36512" y="45471"/>
                  </a:lnTo>
                  <a:lnTo>
                    <a:pt x="36451" y="45593"/>
                  </a:lnTo>
                  <a:lnTo>
                    <a:pt x="36390" y="45654"/>
                  </a:lnTo>
                  <a:lnTo>
                    <a:pt x="36329" y="45715"/>
                  </a:lnTo>
                  <a:lnTo>
                    <a:pt x="36268" y="45654"/>
                  </a:lnTo>
                  <a:lnTo>
                    <a:pt x="36207" y="45593"/>
                  </a:lnTo>
                  <a:lnTo>
                    <a:pt x="36085" y="45410"/>
                  </a:lnTo>
                  <a:lnTo>
                    <a:pt x="35963" y="45166"/>
                  </a:lnTo>
                  <a:lnTo>
                    <a:pt x="35781" y="44739"/>
                  </a:lnTo>
                  <a:lnTo>
                    <a:pt x="35354" y="43642"/>
                  </a:lnTo>
                  <a:lnTo>
                    <a:pt x="35232" y="43216"/>
                  </a:lnTo>
                  <a:lnTo>
                    <a:pt x="35110" y="42972"/>
                  </a:lnTo>
                  <a:lnTo>
                    <a:pt x="35049" y="42911"/>
                  </a:lnTo>
                  <a:lnTo>
                    <a:pt x="34866" y="42911"/>
                  </a:lnTo>
                  <a:lnTo>
                    <a:pt x="34805" y="42972"/>
                  </a:lnTo>
                  <a:lnTo>
                    <a:pt x="34744" y="43216"/>
                  </a:lnTo>
                  <a:lnTo>
                    <a:pt x="34744" y="43642"/>
                  </a:lnTo>
                  <a:lnTo>
                    <a:pt x="34805" y="44739"/>
                  </a:lnTo>
                  <a:lnTo>
                    <a:pt x="34866" y="45166"/>
                  </a:lnTo>
                  <a:lnTo>
                    <a:pt x="34805" y="45410"/>
                  </a:lnTo>
                  <a:lnTo>
                    <a:pt x="34744" y="45593"/>
                  </a:lnTo>
                  <a:lnTo>
                    <a:pt x="34622" y="45654"/>
                  </a:lnTo>
                  <a:lnTo>
                    <a:pt x="34561" y="45593"/>
                  </a:lnTo>
                  <a:lnTo>
                    <a:pt x="34440" y="45349"/>
                  </a:lnTo>
                  <a:lnTo>
                    <a:pt x="34379" y="44800"/>
                  </a:lnTo>
                  <a:lnTo>
                    <a:pt x="34318" y="44130"/>
                  </a:lnTo>
                  <a:lnTo>
                    <a:pt x="34318" y="43825"/>
                  </a:lnTo>
                  <a:lnTo>
                    <a:pt x="34196" y="43338"/>
                  </a:lnTo>
                  <a:lnTo>
                    <a:pt x="34135" y="43094"/>
                  </a:lnTo>
                  <a:lnTo>
                    <a:pt x="34074" y="42911"/>
                  </a:lnTo>
                  <a:lnTo>
                    <a:pt x="33891" y="42850"/>
                  </a:lnTo>
                  <a:lnTo>
                    <a:pt x="33769" y="42911"/>
                  </a:lnTo>
                  <a:lnTo>
                    <a:pt x="33647" y="42972"/>
                  </a:lnTo>
                  <a:lnTo>
                    <a:pt x="33647" y="43094"/>
                  </a:lnTo>
                  <a:lnTo>
                    <a:pt x="33586" y="43338"/>
                  </a:lnTo>
                  <a:lnTo>
                    <a:pt x="33647" y="43825"/>
                  </a:lnTo>
                  <a:lnTo>
                    <a:pt x="33647" y="44252"/>
                  </a:lnTo>
                  <a:lnTo>
                    <a:pt x="33647" y="44618"/>
                  </a:lnTo>
                  <a:lnTo>
                    <a:pt x="33647" y="44800"/>
                  </a:lnTo>
                  <a:lnTo>
                    <a:pt x="33586" y="44983"/>
                  </a:lnTo>
                  <a:lnTo>
                    <a:pt x="33525" y="45044"/>
                  </a:lnTo>
                  <a:lnTo>
                    <a:pt x="33464" y="44983"/>
                  </a:lnTo>
                  <a:lnTo>
                    <a:pt x="33403" y="44922"/>
                  </a:lnTo>
                  <a:lnTo>
                    <a:pt x="33281" y="44679"/>
                  </a:lnTo>
                  <a:lnTo>
                    <a:pt x="33281" y="44435"/>
                  </a:lnTo>
                  <a:lnTo>
                    <a:pt x="33220" y="43886"/>
                  </a:lnTo>
                  <a:lnTo>
                    <a:pt x="33099" y="42667"/>
                  </a:lnTo>
                  <a:lnTo>
                    <a:pt x="33099" y="42423"/>
                  </a:lnTo>
                  <a:lnTo>
                    <a:pt x="33038" y="42240"/>
                  </a:lnTo>
                  <a:lnTo>
                    <a:pt x="32794" y="41509"/>
                  </a:lnTo>
                  <a:lnTo>
                    <a:pt x="32550" y="40717"/>
                  </a:lnTo>
                  <a:lnTo>
                    <a:pt x="32489" y="40412"/>
                  </a:lnTo>
                  <a:lnTo>
                    <a:pt x="32489" y="40046"/>
                  </a:lnTo>
                  <a:lnTo>
                    <a:pt x="32489" y="39863"/>
                  </a:lnTo>
                  <a:lnTo>
                    <a:pt x="32550" y="39741"/>
                  </a:lnTo>
                  <a:lnTo>
                    <a:pt x="32672" y="39619"/>
                  </a:lnTo>
                  <a:lnTo>
                    <a:pt x="32794" y="39498"/>
                  </a:lnTo>
                  <a:lnTo>
                    <a:pt x="32916" y="39437"/>
                  </a:lnTo>
                  <a:lnTo>
                    <a:pt x="32916" y="39376"/>
                  </a:lnTo>
                  <a:lnTo>
                    <a:pt x="32916" y="39315"/>
                  </a:lnTo>
                  <a:lnTo>
                    <a:pt x="32794" y="39254"/>
                  </a:lnTo>
                  <a:lnTo>
                    <a:pt x="32672" y="39254"/>
                  </a:lnTo>
                  <a:lnTo>
                    <a:pt x="32489" y="39376"/>
                  </a:lnTo>
                  <a:lnTo>
                    <a:pt x="32123" y="38400"/>
                  </a:lnTo>
                  <a:lnTo>
                    <a:pt x="31697" y="37364"/>
                  </a:lnTo>
                  <a:lnTo>
                    <a:pt x="30721" y="35414"/>
                  </a:lnTo>
                  <a:lnTo>
                    <a:pt x="29807" y="33463"/>
                  </a:lnTo>
                  <a:lnTo>
                    <a:pt x="29380" y="32488"/>
                  </a:lnTo>
                  <a:lnTo>
                    <a:pt x="29015" y="31452"/>
                  </a:lnTo>
                  <a:lnTo>
                    <a:pt x="28710" y="30355"/>
                  </a:lnTo>
                  <a:lnTo>
                    <a:pt x="28466" y="29257"/>
                  </a:lnTo>
                  <a:lnTo>
                    <a:pt x="28161" y="28160"/>
                  </a:lnTo>
                  <a:lnTo>
                    <a:pt x="27796" y="27063"/>
                  </a:lnTo>
                  <a:lnTo>
                    <a:pt x="27064" y="25356"/>
                  </a:lnTo>
                  <a:lnTo>
                    <a:pt x="27064" y="25174"/>
                  </a:lnTo>
                  <a:lnTo>
                    <a:pt x="27064" y="24991"/>
                  </a:lnTo>
                  <a:lnTo>
                    <a:pt x="27125" y="24747"/>
                  </a:lnTo>
                  <a:lnTo>
                    <a:pt x="27247" y="24625"/>
                  </a:lnTo>
                  <a:lnTo>
                    <a:pt x="27369" y="24503"/>
                  </a:lnTo>
                  <a:lnTo>
                    <a:pt x="27552" y="24259"/>
                  </a:lnTo>
                  <a:lnTo>
                    <a:pt x="27674" y="23955"/>
                  </a:lnTo>
                  <a:lnTo>
                    <a:pt x="27796" y="23345"/>
                  </a:lnTo>
                  <a:lnTo>
                    <a:pt x="27857" y="22735"/>
                  </a:lnTo>
                  <a:lnTo>
                    <a:pt x="27857" y="22126"/>
                  </a:lnTo>
                  <a:lnTo>
                    <a:pt x="27735" y="21455"/>
                  </a:lnTo>
                  <a:lnTo>
                    <a:pt x="27613" y="20846"/>
                  </a:lnTo>
                  <a:lnTo>
                    <a:pt x="27491" y="20541"/>
                  </a:lnTo>
                  <a:lnTo>
                    <a:pt x="27430" y="20236"/>
                  </a:lnTo>
                  <a:lnTo>
                    <a:pt x="27491" y="19566"/>
                  </a:lnTo>
                  <a:lnTo>
                    <a:pt x="27369" y="20175"/>
                  </a:lnTo>
                  <a:lnTo>
                    <a:pt x="27369" y="20358"/>
                  </a:lnTo>
                  <a:lnTo>
                    <a:pt x="27430" y="20602"/>
                  </a:lnTo>
                  <a:lnTo>
                    <a:pt x="27491" y="21212"/>
                  </a:lnTo>
                  <a:lnTo>
                    <a:pt x="27552" y="21821"/>
                  </a:lnTo>
                  <a:lnTo>
                    <a:pt x="27613" y="22370"/>
                  </a:lnTo>
                  <a:lnTo>
                    <a:pt x="27552" y="22979"/>
                  </a:lnTo>
                  <a:lnTo>
                    <a:pt x="27430" y="23589"/>
                  </a:lnTo>
                  <a:lnTo>
                    <a:pt x="27369" y="23833"/>
                  </a:lnTo>
                  <a:lnTo>
                    <a:pt x="27186" y="24076"/>
                  </a:lnTo>
                  <a:lnTo>
                    <a:pt x="27064" y="24320"/>
                  </a:lnTo>
                  <a:lnTo>
                    <a:pt x="26820" y="24503"/>
                  </a:lnTo>
                  <a:lnTo>
                    <a:pt x="26637" y="24686"/>
                  </a:lnTo>
                  <a:lnTo>
                    <a:pt x="26394" y="24808"/>
                  </a:lnTo>
                  <a:lnTo>
                    <a:pt x="25845" y="24991"/>
                  </a:lnTo>
                  <a:lnTo>
                    <a:pt x="25297" y="25052"/>
                  </a:lnTo>
                  <a:lnTo>
                    <a:pt x="24016" y="25235"/>
                  </a:lnTo>
                  <a:lnTo>
                    <a:pt x="23468" y="25295"/>
                  </a:lnTo>
                  <a:lnTo>
                    <a:pt x="22797" y="25295"/>
                  </a:lnTo>
                  <a:lnTo>
                    <a:pt x="22676" y="25235"/>
                  </a:lnTo>
                  <a:lnTo>
                    <a:pt x="22493" y="25174"/>
                  </a:lnTo>
                  <a:lnTo>
                    <a:pt x="22249" y="24991"/>
                  </a:lnTo>
                  <a:lnTo>
                    <a:pt x="21639" y="24625"/>
                  </a:lnTo>
                  <a:lnTo>
                    <a:pt x="20359" y="23894"/>
                  </a:lnTo>
                  <a:lnTo>
                    <a:pt x="21883" y="24991"/>
                  </a:lnTo>
                  <a:lnTo>
                    <a:pt x="22249" y="25295"/>
                  </a:lnTo>
                  <a:lnTo>
                    <a:pt x="22432" y="25417"/>
                  </a:lnTo>
                  <a:lnTo>
                    <a:pt x="22676" y="25539"/>
                  </a:lnTo>
                  <a:lnTo>
                    <a:pt x="22797" y="25600"/>
                  </a:lnTo>
                  <a:lnTo>
                    <a:pt x="23346" y="25600"/>
                  </a:lnTo>
                  <a:lnTo>
                    <a:pt x="24260" y="25539"/>
                  </a:lnTo>
                  <a:lnTo>
                    <a:pt x="25175" y="25417"/>
                  </a:lnTo>
                  <a:lnTo>
                    <a:pt x="26028" y="25295"/>
                  </a:lnTo>
                  <a:lnTo>
                    <a:pt x="26455" y="25174"/>
                  </a:lnTo>
                  <a:lnTo>
                    <a:pt x="26820" y="24991"/>
                  </a:lnTo>
                  <a:lnTo>
                    <a:pt x="26698" y="25539"/>
                  </a:lnTo>
                  <a:lnTo>
                    <a:pt x="25845" y="28099"/>
                  </a:lnTo>
                  <a:lnTo>
                    <a:pt x="25784" y="28282"/>
                  </a:lnTo>
                  <a:lnTo>
                    <a:pt x="25723" y="28709"/>
                  </a:lnTo>
                  <a:lnTo>
                    <a:pt x="25784" y="30416"/>
                  </a:lnTo>
                  <a:lnTo>
                    <a:pt x="25784" y="32610"/>
                  </a:lnTo>
                  <a:lnTo>
                    <a:pt x="25784" y="32976"/>
                  </a:lnTo>
                  <a:lnTo>
                    <a:pt x="25723" y="33280"/>
                  </a:lnTo>
                  <a:lnTo>
                    <a:pt x="25723" y="33585"/>
                  </a:lnTo>
                  <a:lnTo>
                    <a:pt x="25723" y="33890"/>
                  </a:lnTo>
                  <a:lnTo>
                    <a:pt x="25845" y="34195"/>
                  </a:lnTo>
                  <a:lnTo>
                    <a:pt x="26028" y="35109"/>
                  </a:lnTo>
                  <a:lnTo>
                    <a:pt x="26333" y="36877"/>
                  </a:lnTo>
                  <a:lnTo>
                    <a:pt x="26455" y="37730"/>
                  </a:lnTo>
                  <a:lnTo>
                    <a:pt x="26516" y="38644"/>
                  </a:lnTo>
                  <a:lnTo>
                    <a:pt x="26516" y="40412"/>
                  </a:lnTo>
                  <a:lnTo>
                    <a:pt x="26455" y="42240"/>
                  </a:lnTo>
                  <a:lnTo>
                    <a:pt x="26394" y="44008"/>
                  </a:lnTo>
                  <a:lnTo>
                    <a:pt x="26272" y="45776"/>
                  </a:lnTo>
                  <a:lnTo>
                    <a:pt x="26028" y="47543"/>
                  </a:lnTo>
                  <a:lnTo>
                    <a:pt x="25784" y="49311"/>
                  </a:lnTo>
                  <a:lnTo>
                    <a:pt x="25479" y="51079"/>
                  </a:lnTo>
                  <a:lnTo>
                    <a:pt x="25053" y="52846"/>
                  </a:lnTo>
                  <a:lnTo>
                    <a:pt x="24565" y="54553"/>
                  </a:lnTo>
                  <a:lnTo>
                    <a:pt x="24382" y="55406"/>
                  </a:lnTo>
                  <a:lnTo>
                    <a:pt x="24260" y="56260"/>
                  </a:lnTo>
                  <a:lnTo>
                    <a:pt x="24260" y="57235"/>
                  </a:lnTo>
                  <a:lnTo>
                    <a:pt x="24321" y="58210"/>
                  </a:lnTo>
                  <a:lnTo>
                    <a:pt x="24504" y="59063"/>
                  </a:lnTo>
                  <a:lnTo>
                    <a:pt x="24687" y="59917"/>
                  </a:lnTo>
                  <a:lnTo>
                    <a:pt x="24931" y="60770"/>
                  </a:lnTo>
                  <a:lnTo>
                    <a:pt x="25053" y="61684"/>
                  </a:lnTo>
                  <a:lnTo>
                    <a:pt x="25114" y="62538"/>
                  </a:lnTo>
                  <a:lnTo>
                    <a:pt x="25114" y="63391"/>
                  </a:lnTo>
                  <a:lnTo>
                    <a:pt x="24992" y="64244"/>
                  </a:lnTo>
                  <a:lnTo>
                    <a:pt x="24870" y="65098"/>
                  </a:lnTo>
                  <a:lnTo>
                    <a:pt x="24565" y="66317"/>
                  </a:lnTo>
                  <a:lnTo>
                    <a:pt x="24260" y="67475"/>
                  </a:lnTo>
                  <a:lnTo>
                    <a:pt x="23529" y="69791"/>
                  </a:lnTo>
                  <a:lnTo>
                    <a:pt x="22493" y="73326"/>
                  </a:lnTo>
                  <a:lnTo>
                    <a:pt x="22127" y="74789"/>
                  </a:lnTo>
                  <a:lnTo>
                    <a:pt x="22066" y="75216"/>
                  </a:lnTo>
                  <a:lnTo>
                    <a:pt x="22005" y="75460"/>
                  </a:lnTo>
                  <a:lnTo>
                    <a:pt x="22066" y="75704"/>
                  </a:lnTo>
                  <a:lnTo>
                    <a:pt x="22127" y="75947"/>
                  </a:lnTo>
                  <a:lnTo>
                    <a:pt x="22249" y="76252"/>
                  </a:lnTo>
                  <a:lnTo>
                    <a:pt x="22493" y="76740"/>
                  </a:lnTo>
                  <a:lnTo>
                    <a:pt x="22858" y="77410"/>
                  </a:lnTo>
                  <a:lnTo>
                    <a:pt x="23346" y="78081"/>
                  </a:lnTo>
                  <a:lnTo>
                    <a:pt x="23590" y="78386"/>
                  </a:lnTo>
                  <a:lnTo>
                    <a:pt x="23834" y="78568"/>
                  </a:lnTo>
                  <a:lnTo>
                    <a:pt x="24260" y="78873"/>
                  </a:lnTo>
                  <a:lnTo>
                    <a:pt x="24321" y="78995"/>
                  </a:lnTo>
                  <a:lnTo>
                    <a:pt x="24321" y="79056"/>
                  </a:lnTo>
                  <a:lnTo>
                    <a:pt x="24260" y="79117"/>
                  </a:lnTo>
                  <a:lnTo>
                    <a:pt x="24199" y="79178"/>
                  </a:lnTo>
                  <a:lnTo>
                    <a:pt x="23956" y="79239"/>
                  </a:lnTo>
                  <a:lnTo>
                    <a:pt x="23773" y="79300"/>
                  </a:lnTo>
                  <a:lnTo>
                    <a:pt x="22919" y="79483"/>
                  </a:lnTo>
                  <a:lnTo>
                    <a:pt x="22493" y="79544"/>
                  </a:lnTo>
                  <a:lnTo>
                    <a:pt x="22066" y="79605"/>
                  </a:lnTo>
                  <a:lnTo>
                    <a:pt x="21700" y="79544"/>
                  </a:lnTo>
                  <a:lnTo>
                    <a:pt x="21578" y="79422"/>
                  </a:lnTo>
                  <a:lnTo>
                    <a:pt x="21578" y="79300"/>
                  </a:lnTo>
                  <a:lnTo>
                    <a:pt x="21517" y="78995"/>
                  </a:lnTo>
                  <a:lnTo>
                    <a:pt x="21456" y="78873"/>
                  </a:lnTo>
                  <a:lnTo>
                    <a:pt x="21335" y="78751"/>
                  </a:lnTo>
                  <a:lnTo>
                    <a:pt x="21213" y="78751"/>
                  </a:lnTo>
                  <a:lnTo>
                    <a:pt x="21213" y="78873"/>
                  </a:lnTo>
                  <a:lnTo>
                    <a:pt x="21274" y="79117"/>
                  </a:lnTo>
                  <a:lnTo>
                    <a:pt x="21335" y="79422"/>
                  </a:lnTo>
                  <a:lnTo>
                    <a:pt x="21335" y="79605"/>
                  </a:lnTo>
                  <a:lnTo>
                    <a:pt x="21335" y="79727"/>
                  </a:lnTo>
                  <a:lnTo>
                    <a:pt x="21213" y="79848"/>
                  </a:lnTo>
                  <a:lnTo>
                    <a:pt x="21030" y="79909"/>
                  </a:lnTo>
                  <a:lnTo>
                    <a:pt x="20725" y="79970"/>
                  </a:lnTo>
                  <a:lnTo>
                    <a:pt x="20359" y="79970"/>
                  </a:lnTo>
                  <a:lnTo>
                    <a:pt x="20176" y="79909"/>
                  </a:lnTo>
                  <a:lnTo>
                    <a:pt x="19994" y="79848"/>
                  </a:lnTo>
                  <a:lnTo>
                    <a:pt x="19872" y="79666"/>
                  </a:lnTo>
                  <a:lnTo>
                    <a:pt x="19750" y="79422"/>
                  </a:lnTo>
                  <a:lnTo>
                    <a:pt x="19628" y="78995"/>
                  </a:lnTo>
                  <a:lnTo>
                    <a:pt x="19628" y="78507"/>
                  </a:lnTo>
                  <a:lnTo>
                    <a:pt x="19628" y="78020"/>
                  </a:lnTo>
                  <a:lnTo>
                    <a:pt x="19628" y="75582"/>
                  </a:lnTo>
                  <a:lnTo>
                    <a:pt x="19750" y="74119"/>
                  </a:lnTo>
                  <a:lnTo>
                    <a:pt x="19872" y="72656"/>
                  </a:lnTo>
                  <a:lnTo>
                    <a:pt x="19994" y="71193"/>
                  </a:lnTo>
                  <a:lnTo>
                    <a:pt x="20115" y="69669"/>
                  </a:lnTo>
                  <a:lnTo>
                    <a:pt x="20115" y="68816"/>
                  </a:lnTo>
                  <a:lnTo>
                    <a:pt x="20055" y="67963"/>
                  </a:lnTo>
                  <a:lnTo>
                    <a:pt x="19994" y="66195"/>
                  </a:lnTo>
                  <a:lnTo>
                    <a:pt x="19933" y="64915"/>
                  </a:lnTo>
                  <a:lnTo>
                    <a:pt x="19994" y="63696"/>
                  </a:lnTo>
                  <a:lnTo>
                    <a:pt x="20055" y="62172"/>
                  </a:lnTo>
                  <a:lnTo>
                    <a:pt x="20176" y="60587"/>
                  </a:lnTo>
                  <a:lnTo>
                    <a:pt x="20237" y="59734"/>
                  </a:lnTo>
                  <a:lnTo>
                    <a:pt x="20298" y="58820"/>
                  </a:lnTo>
                  <a:lnTo>
                    <a:pt x="20298" y="58515"/>
                  </a:lnTo>
                  <a:lnTo>
                    <a:pt x="20237" y="58271"/>
                  </a:lnTo>
                  <a:lnTo>
                    <a:pt x="20115" y="57905"/>
                  </a:lnTo>
                  <a:lnTo>
                    <a:pt x="19994" y="57540"/>
                  </a:lnTo>
                  <a:lnTo>
                    <a:pt x="19872" y="57113"/>
                  </a:lnTo>
                  <a:lnTo>
                    <a:pt x="19872" y="56625"/>
                  </a:lnTo>
                  <a:lnTo>
                    <a:pt x="19994" y="55772"/>
                  </a:lnTo>
                  <a:lnTo>
                    <a:pt x="19994" y="55345"/>
                  </a:lnTo>
                  <a:lnTo>
                    <a:pt x="19994" y="54919"/>
                  </a:lnTo>
                  <a:lnTo>
                    <a:pt x="19933" y="54065"/>
                  </a:lnTo>
                  <a:lnTo>
                    <a:pt x="19750" y="52359"/>
                  </a:lnTo>
                  <a:lnTo>
                    <a:pt x="19689" y="50652"/>
                  </a:lnTo>
                  <a:lnTo>
                    <a:pt x="19689" y="48275"/>
                  </a:lnTo>
                  <a:lnTo>
                    <a:pt x="19689" y="45898"/>
                  </a:lnTo>
                  <a:lnTo>
                    <a:pt x="19628" y="44130"/>
                  </a:lnTo>
                  <a:lnTo>
                    <a:pt x="19628" y="43338"/>
                  </a:lnTo>
                  <a:lnTo>
                    <a:pt x="19628" y="43155"/>
                  </a:lnTo>
                  <a:lnTo>
                    <a:pt x="19628" y="42911"/>
                  </a:lnTo>
                  <a:lnTo>
                    <a:pt x="19872" y="42911"/>
                  </a:lnTo>
                  <a:lnTo>
                    <a:pt x="20237" y="42789"/>
                  </a:lnTo>
                  <a:lnTo>
                    <a:pt x="20542" y="42667"/>
                  </a:lnTo>
                  <a:lnTo>
                    <a:pt x="20786" y="42423"/>
                  </a:lnTo>
                  <a:lnTo>
                    <a:pt x="20969" y="42119"/>
                  </a:lnTo>
                  <a:lnTo>
                    <a:pt x="21030" y="41814"/>
                  </a:lnTo>
                  <a:lnTo>
                    <a:pt x="21030" y="41509"/>
                  </a:lnTo>
                  <a:lnTo>
                    <a:pt x="20847" y="41936"/>
                  </a:lnTo>
                  <a:lnTo>
                    <a:pt x="20725" y="42119"/>
                  </a:lnTo>
                  <a:lnTo>
                    <a:pt x="20542" y="42301"/>
                  </a:lnTo>
                  <a:lnTo>
                    <a:pt x="20359" y="42423"/>
                  </a:lnTo>
                  <a:lnTo>
                    <a:pt x="20115" y="42484"/>
                  </a:lnTo>
                  <a:lnTo>
                    <a:pt x="19567" y="42545"/>
                  </a:lnTo>
                  <a:lnTo>
                    <a:pt x="19018" y="42484"/>
                  </a:lnTo>
                  <a:lnTo>
                    <a:pt x="18774" y="42423"/>
                  </a:lnTo>
                  <a:lnTo>
                    <a:pt x="18592" y="42301"/>
                  </a:lnTo>
                  <a:lnTo>
                    <a:pt x="18409" y="42119"/>
                  </a:lnTo>
                  <a:lnTo>
                    <a:pt x="18287" y="41936"/>
                  </a:lnTo>
                  <a:lnTo>
                    <a:pt x="18104" y="41509"/>
                  </a:lnTo>
                  <a:lnTo>
                    <a:pt x="18104" y="41753"/>
                  </a:lnTo>
                  <a:lnTo>
                    <a:pt x="18104" y="41997"/>
                  </a:lnTo>
                  <a:lnTo>
                    <a:pt x="18226" y="42240"/>
                  </a:lnTo>
                  <a:lnTo>
                    <a:pt x="18348" y="42484"/>
                  </a:lnTo>
                  <a:lnTo>
                    <a:pt x="18592" y="42667"/>
                  </a:lnTo>
                  <a:lnTo>
                    <a:pt x="18896" y="42789"/>
                  </a:lnTo>
                  <a:lnTo>
                    <a:pt x="19201" y="42850"/>
                  </a:lnTo>
                  <a:lnTo>
                    <a:pt x="19323" y="42911"/>
                  </a:lnTo>
                  <a:lnTo>
                    <a:pt x="19445" y="42911"/>
                  </a:lnTo>
                  <a:lnTo>
                    <a:pt x="19445" y="43033"/>
                  </a:lnTo>
                  <a:lnTo>
                    <a:pt x="19445" y="43094"/>
                  </a:lnTo>
                  <a:lnTo>
                    <a:pt x="19384" y="43642"/>
                  </a:lnTo>
                  <a:lnTo>
                    <a:pt x="19384" y="46324"/>
                  </a:lnTo>
                  <a:lnTo>
                    <a:pt x="19384" y="48458"/>
                  </a:lnTo>
                  <a:lnTo>
                    <a:pt x="19384" y="50652"/>
                  </a:lnTo>
                  <a:lnTo>
                    <a:pt x="19323" y="51993"/>
                  </a:lnTo>
                  <a:lnTo>
                    <a:pt x="19201" y="53395"/>
                  </a:lnTo>
                  <a:lnTo>
                    <a:pt x="19079" y="54858"/>
                  </a:lnTo>
                  <a:lnTo>
                    <a:pt x="19079" y="55528"/>
                  </a:lnTo>
                  <a:lnTo>
                    <a:pt x="19079" y="56260"/>
                  </a:lnTo>
                  <a:lnTo>
                    <a:pt x="19140" y="56930"/>
                  </a:lnTo>
                  <a:lnTo>
                    <a:pt x="19018" y="57662"/>
                  </a:lnTo>
                  <a:lnTo>
                    <a:pt x="18835" y="58149"/>
                  </a:lnTo>
                  <a:lnTo>
                    <a:pt x="18774" y="58393"/>
                  </a:lnTo>
                  <a:lnTo>
                    <a:pt x="18714" y="58637"/>
                  </a:lnTo>
                  <a:lnTo>
                    <a:pt x="18714" y="59368"/>
                  </a:lnTo>
                  <a:lnTo>
                    <a:pt x="18835" y="60100"/>
                  </a:lnTo>
                  <a:lnTo>
                    <a:pt x="18896" y="60831"/>
                  </a:lnTo>
                  <a:lnTo>
                    <a:pt x="18957" y="61563"/>
                  </a:lnTo>
                  <a:lnTo>
                    <a:pt x="19018" y="63818"/>
                  </a:lnTo>
                  <a:lnTo>
                    <a:pt x="19079" y="64854"/>
                  </a:lnTo>
                  <a:lnTo>
                    <a:pt x="19079" y="65829"/>
                  </a:lnTo>
                  <a:lnTo>
                    <a:pt x="19018" y="67292"/>
                  </a:lnTo>
                  <a:lnTo>
                    <a:pt x="18896" y="68755"/>
                  </a:lnTo>
                  <a:lnTo>
                    <a:pt x="18957" y="70218"/>
                  </a:lnTo>
                  <a:lnTo>
                    <a:pt x="19079" y="71681"/>
                  </a:lnTo>
                  <a:lnTo>
                    <a:pt x="19262" y="73144"/>
                  </a:lnTo>
                  <a:lnTo>
                    <a:pt x="19384" y="74606"/>
                  </a:lnTo>
                  <a:lnTo>
                    <a:pt x="19384" y="75886"/>
                  </a:lnTo>
                  <a:lnTo>
                    <a:pt x="19384" y="77959"/>
                  </a:lnTo>
                  <a:lnTo>
                    <a:pt x="19384" y="78873"/>
                  </a:lnTo>
                  <a:lnTo>
                    <a:pt x="19384" y="79178"/>
                  </a:lnTo>
                  <a:lnTo>
                    <a:pt x="19323" y="79422"/>
                  </a:lnTo>
                  <a:lnTo>
                    <a:pt x="19140" y="79727"/>
                  </a:lnTo>
                  <a:lnTo>
                    <a:pt x="18957" y="79909"/>
                  </a:lnTo>
                  <a:lnTo>
                    <a:pt x="18653" y="79970"/>
                  </a:lnTo>
                  <a:lnTo>
                    <a:pt x="18348" y="79970"/>
                  </a:lnTo>
                  <a:lnTo>
                    <a:pt x="18043" y="79909"/>
                  </a:lnTo>
                  <a:lnTo>
                    <a:pt x="17799" y="79787"/>
                  </a:lnTo>
                  <a:lnTo>
                    <a:pt x="17738" y="79666"/>
                  </a:lnTo>
                  <a:lnTo>
                    <a:pt x="17677" y="79605"/>
                  </a:lnTo>
                  <a:lnTo>
                    <a:pt x="17738" y="79361"/>
                  </a:lnTo>
                  <a:lnTo>
                    <a:pt x="17799" y="79056"/>
                  </a:lnTo>
                  <a:lnTo>
                    <a:pt x="17860" y="78934"/>
                  </a:lnTo>
                  <a:lnTo>
                    <a:pt x="17921" y="78873"/>
                  </a:lnTo>
                  <a:lnTo>
                    <a:pt x="17860" y="78812"/>
                  </a:lnTo>
                  <a:lnTo>
                    <a:pt x="17799" y="78751"/>
                  </a:lnTo>
                  <a:lnTo>
                    <a:pt x="17677" y="78751"/>
                  </a:lnTo>
                  <a:lnTo>
                    <a:pt x="17616" y="78812"/>
                  </a:lnTo>
                  <a:lnTo>
                    <a:pt x="17555" y="78995"/>
                  </a:lnTo>
                  <a:lnTo>
                    <a:pt x="17555" y="79178"/>
                  </a:lnTo>
                  <a:lnTo>
                    <a:pt x="17494" y="79300"/>
                  </a:lnTo>
                  <a:lnTo>
                    <a:pt x="17434" y="79483"/>
                  </a:lnTo>
                  <a:lnTo>
                    <a:pt x="17312" y="79544"/>
                  </a:lnTo>
                  <a:lnTo>
                    <a:pt x="17129" y="79605"/>
                  </a:lnTo>
                  <a:lnTo>
                    <a:pt x="16824" y="79605"/>
                  </a:lnTo>
                  <a:lnTo>
                    <a:pt x="16458" y="79544"/>
                  </a:lnTo>
                  <a:lnTo>
                    <a:pt x="16032" y="79483"/>
                  </a:lnTo>
                  <a:lnTo>
                    <a:pt x="15361" y="79361"/>
                  </a:lnTo>
                  <a:lnTo>
                    <a:pt x="14995" y="79239"/>
                  </a:lnTo>
                  <a:lnTo>
                    <a:pt x="14813" y="79178"/>
                  </a:lnTo>
                  <a:lnTo>
                    <a:pt x="14752" y="79117"/>
                  </a:lnTo>
                  <a:lnTo>
                    <a:pt x="14691" y="79056"/>
                  </a:lnTo>
                  <a:lnTo>
                    <a:pt x="14691" y="78934"/>
                  </a:lnTo>
                  <a:lnTo>
                    <a:pt x="14813" y="78873"/>
                  </a:lnTo>
                  <a:lnTo>
                    <a:pt x="14995" y="78751"/>
                  </a:lnTo>
                  <a:lnTo>
                    <a:pt x="15483" y="78386"/>
                  </a:lnTo>
                  <a:lnTo>
                    <a:pt x="15910" y="77898"/>
                  </a:lnTo>
                  <a:lnTo>
                    <a:pt x="16214" y="77349"/>
                  </a:lnTo>
                  <a:lnTo>
                    <a:pt x="16519" y="76801"/>
                  </a:lnTo>
                  <a:lnTo>
                    <a:pt x="16824" y="76252"/>
                  </a:lnTo>
                  <a:lnTo>
                    <a:pt x="17007" y="75765"/>
                  </a:lnTo>
                  <a:lnTo>
                    <a:pt x="17007" y="75399"/>
                  </a:lnTo>
                  <a:lnTo>
                    <a:pt x="16946" y="75033"/>
                  </a:lnTo>
                  <a:lnTo>
                    <a:pt x="16763" y="74058"/>
                  </a:lnTo>
                  <a:lnTo>
                    <a:pt x="16519" y="73144"/>
                  </a:lnTo>
                  <a:lnTo>
                    <a:pt x="15910" y="71315"/>
                  </a:lnTo>
                  <a:lnTo>
                    <a:pt x="15239" y="68938"/>
                  </a:lnTo>
                  <a:lnTo>
                    <a:pt x="14813" y="67536"/>
                  </a:lnTo>
                  <a:lnTo>
                    <a:pt x="14386" y="66073"/>
                  </a:lnTo>
                  <a:lnTo>
                    <a:pt x="14081" y="64610"/>
                  </a:lnTo>
                  <a:lnTo>
                    <a:pt x="13959" y="63879"/>
                  </a:lnTo>
                  <a:lnTo>
                    <a:pt x="13898" y="63147"/>
                  </a:lnTo>
                  <a:lnTo>
                    <a:pt x="13959" y="62355"/>
                  </a:lnTo>
                  <a:lnTo>
                    <a:pt x="14020" y="61623"/>
                  </a:lnTo>
                  <a:lnTo>
                    <a:pt x="14142" y="60831"/>
                  </a:lnTo>
                  <a:lnTo>
                    <a:pt x="14325" y="60100"/>
                  </a:lnTo>
                  <a:lnTo>
                    <a:pt x="14630" y="58698"/>
                  </a:lnTo>
                  <a:lnTo>
                    <a:pt x="14752" y="57966"/>
                  </a:lnTo>
                  <a:lnTo>
                    <a:pt x="14813" y="57235"/>
                  </a:lnTo>
                  <a:lnTo>
                    <a:pt x="14752" y="56686"/>
                  </a:lnTo>
                  <a:lnTo>
                    <a:pt x="14752" y="56077"/>
                  </a:lnTo>
                  <a:lnTo>
                    <a:pt x="14508" y="54919"/>
                  </a:lnTo>
                  <a:lnTo>
                    <a:pt x="14264" y="53761"/>
                  </a:lnTo>
                  <a:lnTo>
                    <a:pt x="13959" y="52602"/>
                  </a:lnTo>
                  <a:lnTo>
                    <a:pt x="13593" y="51079"/>
                  </a:lnTo>
                  <a:lnTo>
                    <a:pt x="13289" y="49555"/>
                  </a:lnTo>
                  <a:lnTo>
                    <a:pt x="13045" y="48031"/>
                  </a:lnTo>
                  <a:lnTo>
                    <a:pt x="12862" y="46446"/>
                  </a:lnTo>
                  <a:lnTo>
                    <a:pt x="12618" y="43399"/>
                  </a:lnTo>
                  <a:lnTo>
                    <a:pt x="12557" y="40290"/>
                  </a:lnTo>
                  <a:lnTo>
                    <a:pt x="12557" y="38766"/>
                  </a:lnTo>
                  <a:lnTo>
                    <a:pt x="12557" y="38035"/>
                  </a:lnTo>
                  <a:lnTo>
                    <a:pt x="12679" y="37242"/>
                  </a:lnTo>
                  <a:lnTo>
                    <a:pt x="12862" y="35658"/>
                  </a:lnTo>
                  <a:lnTo>
                    <a:pt x="13167" y="34134"/>
                  </a:lnTo>
                  <a:lnTo>
                    <a:pt x="13228" y="33890"/>
                  </a:lnTo>
                  <a:lnTo>
                    <a:pt x="13228" y="33585"/>
                  </a:lnTo>
                  <a:lnTo>
                    <a:pt x="13167" y="33280"/>
                  </a:lnTo>
                  <a:lnTo>
                    <a:pt x="13045" y="32976"/>
                  </a:lnTo>
                  <a:lnTo>
                    <a:pt x="13045" y="29379"/>
                  </a:lnTo>
                  <a:lnTo>
                    <a:pt x="13045" y="28587"/>
                  </a:lnTo>
                  <a:lnTo>
                    <a:pt x="12984" y="28343"/>
                  </a:lnTo>
                  <a:lnTo>
                    <a:pt x="12923" y="28038"/>
                  </a:lnTo>
                  <a:lnTo>
                    <a:pt x="12801" y="27673"/>
                  </a:lnTo>
                  <a:lnTo>
                    <a:pt x="12496" y="26576"/>
                  </a:lnTo>
                  <a:lnTo>
                    <a:pt x="12192" y="25600"/>
                  </a:lnTo>
                  <a:lnTo>
                    <a:pt x="12192" y="25235"/>
                  </a:lnTo>
                  <a:lnTo>
                    <a:pt x="12131" y="24930"/>
                  </a:lnTo>
                  <a:lnTo>
                    <a:pt x="12496" y="25113"/>
                  </a:lnTo>
                  <a:lnTo>
                    <a:pt x="12923" y="25235"/>
                  </a:lnTo>
                  <a:lnTo>
                    <a:pt x="13776" y="25417"/>
                  </a:lnTo>
                  <a:lnTo>
                    <a:pt x="14691" y="25539"/>
                  </a:lnTo>
                  <a:lnTo>
                    <a:pt x="15666" y="25600"/>
                  </a:lnTo>
                  <a:lnTo>
                    <a:pt x="16214" y="25600"/>
                  </a:lnTo>
                  <a:lnTo>
                    <a:pt x="16397" y="25539"/>
                  </a:lnTo>
                  <a:lnTo>
                    <a:pt x="16519" y="25478"/>
                  </a:lnTo>
                  <a:lnTo>
                    <a:pt x="16702" y="25356"/>
                  </a:lnTo>
                  <a:lnTo>
                    <a:pt x="17068" y="25052"/>
                  </a:lnTo>
                  <a:lnTo>
                    <a:pt x="18653" y="23894"/>
                  </a:lnTo>
                  <a:lnTo>
                    <a:pt x="18653" y="23894"/>
                  </a:lnTo>
                  <a:lnTo>
                    <a:pt x="16519" y="25113"/>
                  </a:lnTo>
                  <a:lnTo>
                    <a:pt x="16397" y="25235"/>
                  </a:lnTo>
                  <a:lnTo>
                    <a:pt x="16275" y="25295"/>
                  </a:lnTo>
                  <a:lnTo>
                    <a:pt x="15971" y="25295"/>
                  </a:lnTo>
                  <a:lnTo>
                    <a:pt x="15361" y="25235"/>
                  </a:lnTo>
                  <a:lnTo>
                    <a:pt x="14081" y="25113"/>
                  </a:lnTo>
                  <a:lnTo>
                    <a:pt x="13532" y="25052"/>
                  </a:lnTo>
                  <a:lnTo>
                    <a:pt x="12923" y="24930"/>
                  </a:lnTo>
                  <a:lnTo>
                    <a:pt x="12435" y="24686"/>
                  </a:lnTo>
                  <a:lnTo>
                    <a:pt x="12192" y="24503"/>
                  </a:lnTo>
                  <a:lnTo>
                    <a:pt x="11948" y="24320"/>
                  </a:lnTo>
                  <a:lnTo>
                    <a:pt x="11826" y="24076"/>
                  </a:lnTo>
                  <a:lnTo>
                    <a:pt x="11704" y="23833"/>
                  </a:lnTo>
                  <a:lnTo>
                    <a:pt x="11521" y="23284"/>
                  </a:lnTo>
                  <a:lnTo>
                    <a:pt x="11460" y="22735"/>
                  </a:lnTo>
                  <a:lnTo>
                    <a:pt x="11460" y="22126"/>
                  </a:lnTo>
                  <a:lnTo>
                    <a:pt x="11521" y="21455"/>
                  </a:lnTo>
                  <a:lnTo>
                    <a:pt x="11582" y="20785"/>
                  </a:lnTo>
                  <a:lnTo>
                    <a:pt x="11643" y="20541"/>
                  </a:lnTo>
                  <a:lnTo>
                    <a:pt x="11704" y="20297"/>
                  </a:lnTo>
                  <a:lnTo>
                    <a:pt x="11521" y="19566"/>
                  </a:lnTo>
                  <a:lnTo>
                    <a:pt x="11582" y="20114"/>
                  </a:lnTo>
                  <a:lnTo>
                    <a:pt x="11582" y="20419"/>
                  </a:lnTo>
                  <a:lnTo>
                    <a:pt x="11460" y="20724"/>
                  </a:lnTo>
                  <a:lnTo>
                    <a:pt x="11338" y="21212"/>
                  </a:lnTo>
                  <a:lnTo>
                    <a:pt x="11216" y="21760"/>
                  </a:lnTo>
                  <a:lnTo>
                    <a:pt x="11216" y="22309"/>
                  </a:lnTo>
                  <a:lnTo>
                    <a:pt x="11216" y="22918"/>
                  </a:lnTo>
                  <a:lnTo>
                    <a:pt x="11277" y="23467"/>
                  </a:lnTo>
                  <a:lnTo>
                    <a:pt x="11399" y="24015"/>
                  </a:lnTo>
                  <a:lnTo>
                    <a:pt x="11643" y="24442"/>
                  </a:lnTo>
                  <a:lnTo>
                    <a:pt x="11765" y="24564"/>
                  </a:lnTo>
                  <a:lnTo>
                    <a:pt x="11826" y="24747"/>
                  </a:lnTo>
                  <a:lnTo>
                    <a:pt x="11887" y="24991"/>
                  </a:lnTo>
                  <a:lnTo>
                    <a:pt x="11887" y="25235"/>
                  </a:lnTo>
                  <a:lnTo>
                    <a:pt x="11887" y="25478"/>
                  </a:lnTo>
                  <a:lnTo>
                    <a:pt x="11765" y="25722"/>
                  </a:lnTo>
                  <a:lnTo>
                    <a:pt x="11460" y="26515"/>
                  </a:lnTo>
                  <a:lnTo>
                    <a:pt x="11033" y="27612"/>
                  </a:lnTo>
                  <a:lnTo>
                    <a:pt x="10729" y="28648"/>
                  </a:lnTo>
                  <a:lnTo>
                    <a:pt x="10485" y="29745"/>
                  </a:lnTo>
                  <a:lnTo>
                    <a:pt x="10241" y="30842"/>
                  </a:lnTo>
                  <a:lnTo>
                    <a:pt x="9875" y="31939"/>
                  </a:lnTo>
                  <a:lnTo>
                    <a:pt x="9449" y="33037"/>
                  </a:lnTo>
                  <a:lnTo>
                    <a:pt x="8961" y="34134"/>
                  </a:lnTo>
                  <a:lnTo>
                    <a:pt x="8412" y="35170"/>
                  </a:lnTo>
                  <a:lnTo>
                    <a:pt x="7437" y="37242"/>
                  </a:lnTo>
                  <a:lnTo>
                    <a:pt x="6950" y="38278"/>
                  </a:lnTo>
                  <a:lnTo>
                    <a:pt x="6523" y="39376"/>
                  </a:lnTo>
                  <a:lnTo>
                    <a:pt x="6340" y="39254"/>
                  </a:lnTo>
                  <a:lnTo>
                    <a:pt x="6157" y="39254"/>
                  </a:lnTo>
                  <a:lnTo>
                    <a:pt x="6157" y="39315"/>
                  </a:lnTo>
                  <a:lnTo>
                    <a:pt x="6096" y="39376"/>
                  </a:lnTo>
                  <a:lnTo>
                    <a:pt x="6157" y="39437"/>
                  </a:lnTo>
                  <a:lnTo>
                    <a:pt x="6157" y="39498"/>
                  </a:lnTo>
                  <a:lnTo>
                    <a:pt x="6279" y="39498"/>
                  </a:lnTo>
                  <a:lnTo>
                    <a:pt x="6462" y="39619"/>
                  </a:lnTo>
                  <a:lnTo>
                    <a:pt x="6523" y="39802"/>
                  </a:lnTo>
                  <a:lnTo>
                    <a:pt x="6584" y="39985"/>
                  </a:lnTo>
                  <a:lnTo>
                    <a:pt x="6584" y="40229"/>
                  </a:lnTo>
                  <a:lnTo>
                    <a:pt x="6523" y="40717"/>
                  </a:lnTo>
                  <a:lnTo>
                    <a:pt x="6401" y="41204"/>
                  </a:lnTo>
                  <a:lnTo>
                    <a:pt x="6035" y="42119"/>
                  </a:lnTo>
                  <a:lnTo>
                    <a:pt x="5974" y="42301"/>
                  </a:lnTo>
                  <a:lnTo>
                    <a:pt x="5913" y="42545"/>
                  </a:lnTo>
                  <a:lnTo>
                    <a:pt x="5791" y="43886"/>
                  </a:lnTo>
                  <a:lnTo>
                    <a:pt x="5791" y="44496"/>
                  </a:lnTo>
                  <a:lnTo>
                    <a:pt x="5730" y="44800"/>
                  </a:lnTo>
                  <a:lnTo>
                    <a:pt x="5669" y="44922"/>
                  </a:lnTo>
                  <a:lnTo>
                    <a:pt x="5609" y="45044"/>
                  </a:lnTo>
                  <a:lnTo>
                    <a:pt x="5487" y="45044"/>
                  </a:lnTo>
                  <a:lnTo>
                    <a:pt x="5426" y="44983"/>
                  </a:lnTo>
                  <a:lnTo>
                    <a:pt x="5365" y="44800"/>
                  </a:lnTo>
                  <a:lnTo>
                    <a:pt x="5365" y="44374"/>
                  </a:lnTo>
                  <a:lnTo>
                    <a:pt x="5426" y="43764"/>
                  </a:lnTo>
                  <a:lnTo>
                    <a:pt x="5426" y="43459"/>
                  </a:lnTo>
                  <a:lnTo>
                    <a:pt x="5426" y="43216"/>
                  </a:lnTo>
                  <a:lnTo>
                    <a:pt x="5365" y="43033"/>
                  </a:lnTo>
                  <a:lnTo>
                    <a:pt x="5243" y="42911"/>
                  </a:lnTo>
                  <a:lnTo>
                    <a:pt x="5121" y="42850"/>
                  </a:lnTo>
                  <a:lnTo>
                    <a:pt x="4938" y="42972"/>
                  </a:lnTo>
                  <a:lnTo>
                    <a:pt x="4816" y="43216"/>
                  </a:lnTo>
                  <a:lnTo>
                    <a:pt x="4755" y="43459"/>
                  </a:lnTo>
                  <a:lnTo>
                    <a:pt x="4694" y="43947"/>
                  </a:lnTo>
                  <a:lnTo>
                    <a:pt x="4633" y="44800"/>
                  </a:lnTo>
                  <a:lnTo>
                    <a:pt x="4572" y="45349"/>
                  </a:lnTo>
                  <a:lnTo>
                    <a:pt x="4450" y="45593"/>
                  </a:lnTo>
                  <a:lnTo>
                    <a:pt x="4389" y="45654"/>
                  </a:lnTo>
                  <a:lnTo>
                    <a:pt x="4268" y="45532"/>
                  </a:lnTo>
                  <a:lnTo>
                    <a:pt x="4207" y="45349"/>
                  </a:lnTo>
                  <a:lnTo>
                    <a:pt x="4207" y="45105"/>
                  </a:lnTo>
                  <a:lnTo>
                    <a:pt x="4268" y="44374"/>
                  </a:lnTo>
                  <a:lnTo>
                    <a:pt x="4268" y="43825"/>
                  </a:lnTo>
                  <a:lnTo>
                    <a:pt x="4329" y="43277"/>
                  </a:lnTo>
                  <a:lnTo>
                    <a:pt x="4268" y="43094"/>
                  </a:lnTo>
                  <a:lnTo>
                    <a:pt x="4207" y="42972"/>
                  </a:lnTo>
                  <a:lnTo>
                    <a:pt x="4146" y="42911"/>
                  </a:lnTo>
                  <a:lnTo>
                    <a:pt x="4085" y="42911"/>
                  </a:lnTo>
                  <a:lnTo>
                    <a:pt x="3963" y="42972"/>
                  </a:lnTo>
                  <a:lnTo>
                    <a:pt x="3841" y="43155"/>
                  </a:lnTo>
                  <a:lnTo>
                    <a:pt x="3658" y="43642"/>
                  </a:lnTo>
                  <a:lnTo>
                    <a:pt x="3231" y="44861"/>
                  </a:lnTo>
                  <a:lnTo>
                    <a:pt x="2988" y="45349"/>
                  </a:lnTo>
                  <a:lnTo>
                    <a:pt x="2866" y="45593"/>
                  </a:lnTo>
                  <a:lnTo>
                    <a:pt x="2744" y="45654"/>
                  </a:lnTo>
                  <a:lnTo>
                    <a:pt x="2683" y="45715"/>
                  </a:lnTo>
                  <a:lnTo>
                    <a:pt x="2622" y="45654"/>
                  </a:lnTo>
                  <a:lnTo>
                    <a:pt x="2561" y="45593"/>
                  </a:lnTo>
                  <a:lnTo>
                    <a:pt x="2561" y="45410"/>
                  </a:lnTo>
                  <a:lnTo>
                    <a:pt x="2561" y="45105"/>
                  </a:lnTo>
                  <a:lnTo>
                    <a:pt x="2683" y="44739"/>
                  </a:lnTo>
                  <a:lnTo>
                    <a:pt x="2927" y="44069"/>
                  </a:lnTo>
                  <a:lnTo>
                    <a:pt x="3048" y="43703"/>
                  </a:lnTo>
                  <a:lnTo>
                    <a:pt x="3292" y="43094"/>
                  </a:lnTo>
                  <a:lnTo>
                    <a:pt x="3292" y="42728"/>
                  </a:lnTo>
                  <a:lnTo>
                    <a:pt x="3292" y="42606"/>
                  </a:lnTo>
                  <a:lnTo>
                    <a:pt x="3170" y="42484"/>
                  </a:lnTo>
                  <a:lnTo>
                    <a:pt x="3109" y="42484"/>
                  </a:lnTo>
                  <a:lnTo>
                    <a:pt x="2988" y="42545"/>
                  </a:lnTo>
                  <a:lnTo>
                    <a:pt x="2805" y="42728"/>
                  </a:lnTo>
                  <a:lnTo>
                    <a:pt x="2378" y="43216"/>
                  </a:lnTo>
                  <a:lnTo>
                    <a:pt x="2012" y="43703"/>
                  </a:lnTo>
                  <a:lnTo>
                    <a:pt x="1708" y="44191"/>
                  </a:lnTo>
                  <a:lnTo>
                    <a:pt x="1525" y="44435"/>
                  </a:lnTo>
                  <a:lnTo>
                    <a:pt x="1403" y="44496"/>
                  </a:lnTo>
                  <a:lnTo>
                    <a:pt x="1281" y="44557"/>
                  </a:lnTo>
                  <a:lnTo>
                    <a:pt x="1159" y="44557"/>
                  </a:lnTo>
                  <a:lnTo>
                    <a:pt x="1098" y="44496"/>
                  </a:lnTo>
                  <a:lnTo>
                    <a:pt x="1098" y="44374"/>
                  </a:lnTo>
                  <a:lnTo>
                    <a:pt x="1159" y="44252"/>
                  </a:lnTo>
                  <a:lnTo>
                    <a:pt x="1281" y="43947"/>
                  </a:lnTo>
                  <a:lnTo>
                    <a:pt x="1403" y="43825"/>
                  </a:lnTo>
                  <a:lnTo>
                    <a:pt x="1951" y="42789"/>
                  </a:lnTo>
                  <a:lnTo>
                    <a:pt x="2317" y="42119"/>
                  </a:lnTo>
                  <a:lnTo>
                    <a:pt x="2500" y="41753"/>
                  </a:lnTo>
                  <a:lnTo>
                    <a:pt x="2622" y="41387"/>
                  </a:lnTo>
                  <a:lnTo>
                    <a:pt x="2683" y="41204"/>
                  </a:lnTo>
                  <a:lnTo>
                    <a:pt x="2622" y="41082"/>
                  </a:lnTo>
                  <a:lnTo>
                    <a:pt x="2561" y="41021"/>
                  </a:lnTo>
                  <a:lnTo>
                    <a:pt x="2378" y="40960"/>
                  </a:lnTo>
                  <a:lnTo>
                    <a:pt x="2134" y="41082"/>
                  </a:lnTo>
                  <a:lnTo>
                    <a:pt x="1890" y="41326"/>
                  </a:lnTo>
                  <a:lnTo>
                    <a:pt x="1647" y="41570"/>
                  </a:lnTo>
                  <a:lnTo>
                    <a:pt x="1403" y="41753"/>
                  </a:lnTo>
                  <a:lnTo>
                    <a:pt x="976" y="41936"/>
                  </a:lnTo>
                  <a:lnTo>
                    <a:pt x="732" y="41997"/>
                  </a:lnTo>
                  <a:lnTo>
                    <a:pt x="488" y="41997"/>
                  </a:lnTo>
                  <a:lnTo>
                    <a:pt x="306" y="41936"/>
                  </a:lnTo>
                  <a:lnTo>
                    <a:pt x="245" y="41875"/>
                  </a:lnTo>
                  <a:lnTo>
                    <a:pt x="306" y="41814"/>
                  </a:lnTo>
                  <a:lnTo>
                    <a:pt x="367" y="41692"/>
                  </a:lnTo>
                  <a:lnTo>
                    <a:pt x="793" y="41326"/>
                  </a:lnTo>
                  <a:lnTo>
                    <a:pt x="1342" y="40778"/>
                  </a:lnTo>
                  <a:lnTo>
                    <a:pt x="1829" y="40168"/>
                  </a:lnTo>
                  <a:lnTo>
                    <a:pt x="2317" y="39619"/>
                  </a:lnTo>
                  <a:lnTo>
                    <a:pt x="2866" y="39071"/>
                  </a:lnTo>
                  <a:lnTo>
                    <a:pt x="3170" y="38888"/>
                  </a:lnTo>
                  <a:lnTo>
                    <a:pt x="3414" y="38705"/>
                  </a:lnTo>
                  <a:lnTo>
                    <a:pt x="4085" y="38705"/>
                  </a:lnTo>
                  <a:lnTo>
                    <a:pt x="4511" y="38827"/>
                  </a:lnTo>
                  <a:lnTo>
                    <a:pt x="4633" y="38827"/>
                  </a:lnTo>
                  <a:lnTo>
                    <a:pt x="4755" y="38888"/>
                  </a:lnTo>
                  <a:lnTo>
                    <a:pt x="4877" y="38888"/>
                  </a:lnTo>
                  <a:lnTo>
                    <a:pt x="4877" y="38827"/>
                  </a:lnTo>
                  <a:lnTo>
                    <a:pt x="4816" y="38705"/>
                  </a:lnTo>
                  <a:lnTo>
                    <a:pt x="4755" y="38644"/>
                  </a:lnTo>
                  <a:lnTo>
                    <a:pt x="4511" y="38522"/>
                  </a:lnTo>
                  <a:lnTo>
                    <a:pt x="4207" y="38461"/>
                  </a:lnTo>
                  <a:lnTo>
                    <a:pt x="4633" y="37608"/>
                  </a:lnTo>
                  <a:lnTo>
                    <a:pt x="4877" y="36755"/>
                  </a:lnTo>
                  <a:lnTo>
                    <a:pt x="5121" y="35840"/>
                  </a:lnTo>
                  <a:lnTo>
                    <a:pt x="5304" y="34987"/>
                  </a:lnTo>
                  <a:lnTo>
                    <a:pt x="5426" y="33768"/>
                  </a:lnTo>
                  <a:lnTo>
                    <a:pt x="5609" y="32549"/>
                  </a:lnTo>
                  <a:lnTo>
                    <a:pt x="5852" y="31635"/>
                  </a:lnTo>
                  <a:lnTo>
                    <a:pt x="6096" y="30781"/>
                  </a:lnTo>
                  <a:lnTo>
                    <a:pt x="6462" y="29928"/>
                  </a:lnTo>
                  <a:lnTo>
                    <a:pt x="6828" y="29075"/>
                  </a:lnTo>
                  <a:lnTo>
                    <a:pt x="6950" y="28709"/>
                  </a:lnTo>
                  <a:lnTo>
                    <a:pt x="7132" y="28465"/>
                  </a:lnTo>
                  <a:lnTo>
                    <a:pt x="7376" y="28099"/>
                  </a:lnTo>
                  <a:lnTo>
                    <a:pt x="7559" y="27673"/>
                  </a:lnTo>
                  <a:lnTo>
                    <a:pt x="7681" y="27368"/>
                  </a:lnTo>
                  <a:lnTo>
                    <a:pt x="7681" y="27063"/>
                  </a:lnTo>
                  <a:lnTo>
                    <a:pt x="7742" y="26149"/>
                  </a:lnTo>
                  <a:lnTo>
                    <a:pt x="7803" y="25235"/>
                  </a:lnTo>
                  <a:lnTo>
                    <a:pt x="7925" y="24259"/>
                  </a:lnTo>
                  <a:lnTo>
                    <a:pt x="8169" y="22370"/>
                  </a:lnTo>
                  <a:lnTo>
                    <a:pt x="8351" y="21455"/>
                  </a:lnTo>
                  <a:lnTo>
                    <a:pt x="8412" y="21151"/>
                  </a:lnTo>
                  <a:lnTo>
                    <a:pt x="8412" y="20846"/>
                  </a:lnTo>
                  <a:lnTo>
                    <a:pt x="8351" y="19932"/>
                  </a:lnTo>
                  <a:lnTo>
                    <a:pt x="8351" y="19017"/>
                  </a:lnTo>
                  <a:lnTo>
                    <a:pt x="8412" y="18164"/>
                  </a:lnTo>
                  <a:lnTo>
                    <a:pt x="8534" y="17737"/>
                  </a:lnTo>
                  <a:lnTo>
                    <a:pt x="8656" y="17311"/>
                  </a:lnTo>
                  <a:lnTo>
                    <a:pt x="9022" y="16457"/>
                  </a:lnTo>
                  <a:lnTo>
                    <a:pt x="9510" y="15726"/>
                  </a:lnTo>
                  <a:lnTo>
                    <a:pt x="9753" y="15360"/>
                  </a:lnTo>
                  <a:lnTo>
                    <a:pt x="9997" y="15055"/>
                  </a:lnTo>
                  <a:lnTo>
                    <a:pt x="10302" y="14812"/>
                  </a:lnTo>
                  <a:lnTo>
                    <a:pt x="10668" y="14629"/>
                  </a:lnTo>
                  <a:lnTo>
                    <a:pt x="11094" y="14446"/>
                  </a:lnTo>
                  <a:lnTo>
                    <a:pt x="11521" y="14324"/>
                  </a:lnTo>
                  <a:lnTo>
                    <a:pt x="12374" y="14202"/>
                  </a:lnTo>
                  <a:lnTo>
                    <a:pt x="13411" y="14080"/>
                  </a:lnTo>
                  <a:lnTo>
                    <a:pt x="14447" y="14080"/>
                  </a:lnTo>
                  <a:lnTo>
                    <a:pt x="16519" y="14141"/>
                  </a:lnTo>
                  <a:lnTo>
                    <a:pt x="14691" y="13836"/>
                  </a:lnTo>
                  <a:lnTo>
                    <a:pt x="15727" y="13166"/>
                  </a:lnTo>
                  <a:lnTo>
                    <a:pt x="16336" y="12739"/>
                  </a:lnTo>
                  <a:lnTo>
                    <a:pt x="16641" y="12617"/>
                  </a:lnTo>
                  <a:lnTo>
                    <a:pt x="16885" y="12434"/>
                  </a:lnTo>
                  <a:lnTo>
                    <a:pt x="16946" y="12313"/>
                  </a:lnTo>
                  <a:lnTo>
                    <a:pt x="17007" y="12191"/>
                  </a:lnTo>
                  <a:lnTo>
                    <a:pt x="17190" y="10118"/>
                  </a:lnTo>
                  <a:lnTo>
                    <a:pt x="17738" y="10484"/>
                  </a:lnTo>
                  <a:lnTo>
                    <a:pt x="18348" y="10789"/>
                  </a:lnTo>
                  <a:lnTo>
                    <a:pt x="18896" y="11032"/>
                  </a:lnTo>
                  <a:lnTo>
                    <a:pt x="19201" y="11093"/>
                  </a:lnTo>
                  <a:lnTo>
                    <a:pt x="19506" y="11154"/>
                  </a:lnTo>
                  <a:lnTo>
                    <a:pt x="19811" y="11093"/>
                  </a:lnTo>
                  <a:lnTo>
                    <a:pt x="20115" y="11032"/>
                  </a:lnTo>
                  <a:lnTo>
                    <a:pt x="20664" y="10789"/>
                  </a:lnTo>
                  <a:lnTo>
                    <a:pt x="21274" y="10484"/>
                  </a:lnTo>
                  <a:lnTo>
                    <a:pt x="21883" y="10118"/>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0A95B0"/>
            </a:solidFill>
            <a:ln>
              <a:noFill/>
            </a:ln>
          </p:spPr>
          <p:txBody>
            <a:bodyPr lIns="91425" tIns="91425" rIns="91425" bIns="91425" anchor="ctr" anchorCtr="0">
              <a:noAutofit/>
            </a:bodyPr>
            <a:lstStyle/>
            <a:p>
              <a:pPr lvl="0">
                <a:spcBef>
                  <a:spcPts val="0"/>
                </a:spcBef>
                <a:buNone/>
              </a:pPr>
              <a:endParaRPr/>
            </a:p>
          </p:txBody>
        </p:sp>
      </p:grpSp>
      <p:sp>
        <p:nvSpPr>
          <p:cNvPr id="72" name="Shape 72"/>
          <p:cNvSpPr txBox="1">
            <a:spLocks noGrp="1"/>
          </p:cNvSpPr>
          <p:nvPr>
            <p:ph type="ctrTitle"/>
          </p:nvPr>
        </p:nvSpPr>
        <p:spPr>
          <a:xfrm>
            <a:off x="91440" y="1508264"/>
            <a:ext cx="6533473" cy="1159799"/>
          </a:xfrm>
          <a:prstGeom prst="rect">
            <a:avLst/>
          </a:prstGeom>
        </p:spPr>
        <p:txBody>
          <a:bodyPr lIns="91425" tIns="91425" rIns="91425" bIns="91425" anchor="b" anchorCtr="0">
            <a:noAutofit/>
          </a:bodyPr>
          <a:lstStyle/>
          <a:p>
            <a:pPr lvl="0" algn="ctr">
              <a:spcBef>
                <a:spcPts val="0"/>
              </a:spcBef>
              <a:buNone/>
            </a:pPr>
            <a:r>
              <a:rPr lang="en-US" b="1" dirty="0" smtClean="0"/>
              <a:t>HYPERTENSION</a:t>
            </a:r>
            <a:endParaRPr lang="en" b="1" dirty="0"/>
          </a:p>
        </p:txBody>
      </p:sp>
      <p:sp>
        <p:nvSpPr>
          <p:cNvPr id="10" name="Shape 157"/>
          <p:cNvSpPr/>
          <p:nvPr/>
        </p:nvSpPr>
        <p:spPr>
          <a:xfrm>
            <a:off x="7637238" y="1380744"/>
            <a:ext cx="263178" cy="255041"/>
          </a:xfrm>
          <a:prstGeom prst="heart">
            <a:avLst/>
          </a:prstGeom>
          <a:solidFill>
            <a:srgbClr val="F24745"/>
          </a:solidFill>
          <a:ln>
            <a:noFill/>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632335" y="764089"/>
            <a:ext cx="8775564" cy="3947684"/>
          </a:xfrm>
        </p:spPr>
        <p:txBody>
          <a:bodyPr/>
          <a:lstStyle/>
          <a:p>
            <a:pPr algn="ctr"/>
            <a:r>
              <a:rPr lang="en-US" dirty="0"/>
              <a:t>Video describing the mechanism and systemic effect of hypertension</a:t>
            </a:r>
            <a:endParaRPr lang="ar-SA" dirty="0"/>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10</a:t>
            </a:fld>
            <a:endParaRPr lang="en"/>
          </a:p>
        </p:txBody>
      </p:sp>
      <p:pic>
        <p:nvPicPr>
          <p:cNvPr id="5" name="Picture 4" descr="11.png">
            <a:hlinkClick r:id="rId2"/>
          </p:cNvPr>
          <p:cNvPicPr>
            <a:picLocks noChangeAspect="1"/>
          </p:cNvPicPr>
          <p:nvPr/>
        </p:nvPicPr>
        <p:blipFill>
          <a:blip r:embed="rId3" cstate="print"/>
          <a:stretch>
            <a:fillRect/>
          </a:stretch>
        </p:blipFill>
        <p:spPr>
          <a:xfrm>
            <a:off x="3424155" y="2140098"/>
            <a:ext cx="2536722" cy="2536722"/>
          </a:xfrm>
          <a:prstGeom prst="rect">
            <a:avLst/>
          </a:prstGeom>
        </p:spPr>
      </p:pic>
    </p:spTree>
    <p:extLst>
      <p:ext uri="{BB962C8B-B14F-4D97-AF65-F5344CB8AC3E}">
        <p14:creationId xmlns:p14="http://schemas.microsoft.com/office/powerpoint/2010/main" val="2117861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7184759" cy="1139999"/>
          </a:xfrm>
        </p:spPr>
        <p:txBody>
          <a:bodyPr/>
          <a:lstStyle/>
          <a:p>
            <a:pPr algn="ctr"/>
            <a:r>
              <a:rPr lang="en-US" b="1" dirty="0"/>
              <a:t>HTN ORGAN SPECIFIC COMPLICATIONS</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11</a:t>
            </a:fld>
            <a:endParaRPr lang="en"/>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538075"/>
            <a:ext cx="8067805" cy="2996348"/>
          </a:xfrm>
          <a:prstGeom prst="rect">
            <a:avLst/>
          </a:prstGeom>
          <a:noFill/>
          <a:ln>
            <a:noFill/>
          </a:ln>
        </p:spPr>
      </p:pic>
    </p:spTree>
    <p:extLst>
      <p:ext uri="{BB962C8B-B14F-4D97-AF65-F5344CB8AC3E}">
        <p14:creationId xmlns:p14="http://schemas.microsoft.com/office/powerpoint/2010/main" val="2906366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12</a:t>
            </a:fld>
            <a:endParaRPr lang="en"/>
          </a:p>
        </p:txBody>
      </p:sp>
      <p:pic>
        <p:nvPicPr>
          <p:cNvPr id="5" name="Picture 2" descr="نتيجة بحث الصور عن ‪HTN complications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827" y="1139999"/>
            <a:ext cx="4902396" cy="363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69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5" y="5597"/>
            <a:ext cx="7886216" cy="1139999"/>
          </a:xfrm>
        </p:spPr>
        <p:txBody>
          <a:bodyPr/>
          <a:lstStyle/>
          <a:p>
            <a:r>
              <a:rPr lang="en-US" sz="3000" dirty="0" smtClean="0"/>
              <a:t>HTN organ specific complications</a:t>
            </a:r>
            <a:endParaRPr lang="en-US" sz="3000" dirty="0"/>
          </a:p>
        </p:txBody>
      </p:sp>
      <p:sp>
        <p:nvSpPr>
          <p:cNvPr id="3" name="Text Placeholder 2"/>
          <p:cNvSpPr>
            <a:spLocks noGrp="1"/>
          </p:cNvSpPr>
          <p:nvPr>
            <p:ph type="body" idx="1"/>
          </p:nvPr>
        </p:nvSpPr>
        <p:spPr/>
        <p:txBody>
          <a:bodyPr/>
          <a:lstStyle/>
          <a:p>
            <a:pPr marL="0" indent="0">
              <a:buNone/>
            </a:pPr>
            <a:r>
              <a:rPr lang="en-US" dirty="0"/>
              <a:t> </a:t>
            </a:r>
            <a:r>
              <a:rPr lang="en-US" dirty="0" smtClean="0"/>
              <a:t> Heart : </a:t>
            </a:r>
          </a:p>
          <a:p>
            <a:pPr marL="0" indent="0">
              <a:buNone/>
            </a:pPr>
            <a:endParaRPr lang="en-US" dirty="0"/>
          </a:p>
          <a:p>
            <a:pPr marL="342900" indent="-342900">
              <a:buFont typeface="Wingdings" panose="05000000000000000000" pitchFamily="2" charset="2"/>
              <a:buChar char="ü"/>
            </a:pPr>
            <a:r>
              <a:rPr lang="en-US" dirty="0"/>
              <a:t>Left ventricular hypertrophy (25%) </a:t>
            </a:r>
            <a:endParaRPr lang="en-US" dirty="0" smtClean="0"/>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r>
              <a:rPr lang="en-US" dirty="0"/>
              <a:t>Systolic </a:t>
            </a:r>
            <a:r>
              <a:rPr lang="en-US" dirty="0" smtClean="0"/>
              <a:t>defect</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r>
              <a:rPr lang="en-US" dirty="0"/>
              <a:t>Congestive heart failure</a:t>
            </a:r>
          </a:p>
          <a:p>
            <a:pPr marL="342900" indent="-342900">
              <a:buFont typeface="Wingdings" panose="05000000000000000000" pitchFamily="2" charset="2"/>
              <a:buChar char="ü"/>
            </a:pPr>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13</a:t>
            </a:fld>
            <a:endParaRPr lang="en"/>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90688"/>
            <a:ext cx="201460" cy="2761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29" y="2517731"/>
            <a:ext cx="2297931" cy="1923171"/>
          </a:xfrm>
          <a:prstGeom prst="rect">
            <a:avLst/>
          </a:prstGeom>
        </p:spPr>
      </p:pic>
    </p:spTree>
    <p:extLst>
      <p:ext uri="{BB962C8B-B14F-4D97-AF65-F5344CB8AC3E}">
        <p14:creationId xmlns:p14="http://schemas.microsoft.com/office/powerpoint/2010/main" val="525994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77" y="149711"/>
            <a:ext cx="7953091" cy="1139999"/>
          </a:xfrm>
        </p:spPr>
        <p:txBody>
          <a:bodyPr/>
          <a:lstStyle/>
          <a:p>
            <a:r>
              <a:rPr lang="en-US" sz="3000" dirty="0" smtClean="0"/>
              <a:t>HTN organ specific complications</a:t>
            </a:r>
            <a:endParaRPr lang="en-US" sz="3000" dirty="0"/>
          </a:p>
        </p:txBody>
      </p:sp>
      <p:sp>
        <p:nvSpPr>
          <p:cNvPr id="3" name="Text Placeholder 2"/>
          <p:cNvSpPr>
            <a:spLocks noGrp="1"/>
          </p:cNvSpPr>
          <p:nvPr>
            <p:ph type="body" idx="1"/>
          </p:nvPr>
        </p:nvSpPr>
        <p:spPr>
          <a:xfrm>
            <a:off x="1170804" y="1538074"/>
            <a:ext cx="7861164" cy="3387899"/>
          </a:xfrm>
        </p:spPr>
        <p:txBody>
          <a:bodyPr/>
          <a:lstStyle/>
          <a:p>
            <a:r>
              <a:rPr lang="en-US" dirty="0"/>
              <a:t> </a:t>
            </a:r>
            <a:r>
              <a:rPr lang="en-US" dirty="0" smtClean="0"/>
              <a:t>Brain</a:t>
            </a:r>
          </a:p>
          <a:p>
            <a:endParaRPr lang="en-US" dirty="0"/>
          </a:p>
          <a:p>
            <a:pPr marL="342900" indent="-342900">
              <a:buFont typeface="Wingdings 2" panose="05020102010507070707" pitchFamily="18" charset="2"/>
              <a:buChar char="P"/>
            </a:pPr>
            <a:r>
              <a:rPr lang="en-US" dirty="0" smtClean="0"/>
              <a:t>Brain infarction and hemorrhage</a:t>
            </a:r>
          </a:p>
          <a:p>
            <a:pPr marL="342900" indent="-342900">
              <a:buFont typeface="Wingdings 2" panose="05020102010507070707" pitchFamily="18" charset="2"/>
              <a:buChar char="P"/>
            </a:pPr>
            <a:endParaRPr lang="en-US" dirty="0" smtClean="0"/>
          </a:p>
          <a:p>
            <a:pPr marL="342900" indent="-342900">
              <a:buFont typeface="Wingdings 2" panose="05020102010507070707" pitchFamily="18" charset="2"/>
              <a:buChar char="P"/>
            </a:pPr>
            <a:r>
              <a:rPr lang="en-US" dirty="0" smtClean="0"/>
              <a:t>Stroke </a:t>
            </a:r>
          </a:p>
          <a:p>
            <a:pPr marL="342900" indent="-342900">
              <a:buFont typeface="Wingdings 2" panose="05020102010507070707" pitchFamily="18" charset="2"/>
              <a:buChar char="P"/>
            </a:pPr>
            <a:endParaRPr lang="en-US" dirty="0" smtClean="0"/>
          </a:p>
          <a:p>
            <a:pPr marL="342900" indent="-342900">
              <a:buFont typeface="Wingdings 2" panose="05020102010507070707" pitchFamily="18" charset="2"/>
              <a:buChar char="P"/>
            </a:pPr>
            <a:r>
              <a:rPr lang="en-US" dirty="0" smtClean="0"/>
              <a:t>Hypertensive encephalopathy</a:t>
            </a:r>
          </a:p>
          <a:p>
            <a:pPr marL="342900" indent="-342900">
              <a:buFont typeface="Wingdings 2" panose="05020102010507070707" pitchFamily="18" charset="2"/>
              <a:buChar char="P"/>
            </a:pPr>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14</a:t>
            </a:fld>
            <a:endParaRPr lang="en"/>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299" y="1538074"/>
            <a:ext cx="530338" cy="509125"/>
          </a:xfrm>
          <a:prstGeom prst="rect">
            <a:avLst/>
          </a:prstGeom>
        </p:spPr>
      </p:pic>
    </p:spTree>
    <p:extLst>
      <p:ext uri="{BB962C8B-B14F-4D97-AF65-F5344CB8AC3E}">
        <p14:creationId xmlns:p14="http://schemas.microsoft.com/office/powerpoint/2010/main" val="1234186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6395619" cy="1139999"/>
          </a:xfrm>
        </p:spPr>
        <p:txBody>
          <a:bodyPr/>
          <a:lstStyle/>
          <a:p>
            <a:r>
              <a:rPr lang="en-US" sz="3000" dirty="0" smtClean="0"/>
              <a:t>HTN organ specific complications</a:t>
            </a:r>
            <a:endParaRPr lang="en-US" sz="3000" dirty="0"/>
          </a:p>
        </p:txBody>
      </p:sp>
      <p:sp>
        <p:nvSpPr>
          <p:cNvPr id="3" name="Text Placeholder 2"/>
          <p:cNvSpPr>
            <a:spLocks noGrp="1"/>
          </p:cNvSpPr>
          <p:nvPr>
            <p:ph type="body" idx="1"/>
          </p:nvPr>
        </p:nvSpPr>
        <p:spPr/>
        <p:txBody>
          <a:bodyPr/>
          <a:lstStyle/>
          <a:p>
            <a:r>
              <a:rPr lang="en-US" dirty="0"/>
              <a:t> </a:t>
            </a:r>
            <a:r>
              <a:rPr lang="en-US" dirty="0" smtClean="0"/>
              <a:t>Eye : </a:t>
            </a:r>
          </a:p>
          <a:p>
            <a:endParaRPr lang="en-US" dirty="0"/>
          </a:p>
          <a:p>
            <a:pPr marL="342900" indent="-342900">
              <a:buFont typeface="Wingdings 2" panose="05020102010507070707" pitchFamily="18" charset="2"/>
              <a:buChar char="P"/>
            </a:pPr>
            <a:r>
              <a:rPr lang="en-US" dirty="0"/>
              <a:t>Hypertensive </a:t>
            </a:r>
            <a:r>
              <a:rPr lang="en-US" dirty="0" smtClean="0"/>
              <a:t>retinopathy</a:t>
            </a:r>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15</a:t>
            </a:fld>
            <a:endParaRPr lang="en"/>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77112"/>
            <a:ext cx="426929" cy="2970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359" y="2408645"/>
            <a:ext cx="3543367" cy="2358571"/>
          </a:xfrm>
          <a:prstGeom prst="rect">
            <a:avLst/>
          </a:prstGeom>
        </p:spPr>
      </p:pic>
    </p:spTree>
    <p:extLst>
      <p:ext uri="{BB962C8B-B14F-4D97-AF65-F5344CB8AC3E}">
        <p14:creationId xmlns:p14="http://schemas.microsoft.com/office/powerpoint/2010/main" val="951699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7172233" cy="1139999"/>
          </a:xfrm>
        </p:spPr>
        <p:txBody>
          <a:bodyPr/>
          <a:lstStyle/>
          <a:p>
            <a:r>
              <a:rPr lang="en-US" sz="3000" dirty="0" smtClean="0"/>
              <a:t>HTN organ specific complications</a:t>
            </a:r>
            <a:endParaRPr lang="en-US" sz="3000" dirty="0"/>
          </a:p>
        </p:txBody>
      </p:sp>
      <p:sp>
        <p:nvSpPr>
          <p:cNvPr id="3" name="Text Placeholder 2"/>
          <p:cNvSpPr>
            <a:spLocks noGrp="1"/>
          </p:cNvSpPr>
          <p:nvPr>
            <p:ph type="body" idx="1"/>
          </p:nvPr>
        </p:nvSpPr>
        <p:spPr/>
        <p:txBody>
          <a:bodyPr/>
          <a:lstStyle/>
          <a:p>
            <a:r>
              <a:rPr lang="en-US" dirty="0"/>
              <a:t>Kidney </a:t>
            </a:r>
            <a:r>
              <a:rPr lang="en-US" dirty="0" smtClean="0"/>
              <a:t> : </a:t>
            </a:r>
          </a:p>
          <a:p>
            <a:endParaRPr lang="en-US" dirty="0"/>
          </a:p>
          <a:p>
            <a:pPr marL="342900" indent="-342900">
              <a:buFont typeface="Wingdings" panose="05000000000000000000" pitchFamily="2" charset="2"/>
              <a:buChar char="ü"/>
            </a:pPr>
            <a:r>
              <a:rPr lang="en-US" dirty="0"/>
              <a:t>Renal injury (related to SBP</a:t>
            </a:r>
            <a:r>
              <a:rPr lang="en-US" dirty="0" smtClean="0"/>
              <a:t>)</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r>
              <a:rPr lang="en-US" dirty="0" err="1" smtClean="0"/>
              <a:t>Glomerulosclerosis</a:t>
            </a:r>
            <a:endParaRPr lang="en-US" dirty="0" smtClean="0"/>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r>
              <a:rPr lang="en-US" dirty="0"/>
              <a:t>End stage renal disease </a:t>
            </a:r>
          </a:p>
          <a:p>
            <a:pPr marL="342900" indent="-342900">
              <a:buFont typeface="Wingdings" panose="05000000000000000000" pitchFamily="2" charset="2"/>
              <a:buChar char="ü"/>
            </a:pPr>
            <a:endParaRPr lang="ar-SA" dirty="0"/>
          </a:p>
          <a:p>
            <a:pPr marL="342900" indent="-342900">
              <a:buFont typeface="Wingdings" panose="05000000000000000000" pitchFamily="2" charset="2"/>
              <a:buChar char="ü"/>
            </a:pPr>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16</a:t>
            </a:fld>
            <a:endParaRPr lang="en"/>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653" y="1532478"/>
            <a:ext cx="524215" cy="524215"/>
          </a:xfrm>
          <a:prstGeom prst="rect">
            <a:avLst/>
          </a:prstGeom>
        </p:spPr>
      </p:pic>
    </p:spTree>
    <p:extLst>
      <p:ext uri="{BB962C8B-B14F-4D97-AF65-F5344CB8AC3E}">
        <p14:creationId xmlns:p14="http://schemas.microsoft.com/office/powerpoint/2010/main" val="1264830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Zhour</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17</a:t>
            </a:fld>
            <a:endParaRPr lang="en">
              <a:solidFill>
                <a:srgbClr val="0DB7C4"/>
              </a:solidFill>
            </a:endParaRPr>
          </a:p>
        </p:txBody>
      </p:sp>
    </p:spTree>
    <p:extLst>
      <p:ext uri="{BB962C8B-B14F-4D97-AF65-F5344CB8AC3E}">
        <p14:creationId xmlns:p14="http://schemas.microsoft.com/office/powerpoint/2010/main" val="4154142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5143499"/>
          </a:xfrm>
        </p:spPr>
      </p:pic>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3" y="48987"/>
            <a:ext cx="2035875" cy="2173742"/>
          </a:xfrm>
          <a:prstGeom prst="ellipse">
            <a:avLst/>
          </a:prstGeom>
          <a:ln>
            <a:noFill/>
          </a:ln>
          <a:effectLst>
            <a:softEdge rad="112500"/>
          </a:effectLst>
        </p:spPr>
      </p:pic>
    </p:spTree>
    <p:extLst>
      <p:ext uri="{BB962C8B-B14F-4D97-AF65-F5344CB8AC3E}">
        <p14:creationId xmlns:p14="http://schemas.microsoft.com/office/powerpoint/2010/main" val="83777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006" y="157237"/>
            <a:ext cx="6927975" cy="1139999"/>
          </a:xfrm>
        </p:spPr>
        <p:txBody>
          <a:bodyPr/>
          <a:lstStyle/>
          <a:p>
            <a:r>
              <a:rPr lang="en-US" sz="3000" b="1" dirty="0"/>
              <a:t>How to measure BP correctly and make a diagnosis of Hypertension:</a:t>
            </a:r>
            <a:endParaRPr lang="en-US" sz="3000" dirty="0"/>
          </a:p>
        </p:txBody>
      </p:sp>
      <p:sp>
        <p:nvSpPr>
          <p:cNvPr id="3" name="Text Placeholder 2"/>
          <p:cNvSpPr>
            <a:spLocks noGrp="1"/>
          </p:cNvSpPr>
          <p:nvPr>
            <p:ph type="body" idx="1"/>
          </p:nvPr>
        </p:nvSpPr>
        <p:spPr>
          <a:xfrm>
            <a:off x="844424" y="1755601"/>
            <a:ext cx="7541929" cy="3387899"/>
          </a:xfrm>
        </p:spPr>
        <p:txBody>
          <a:bodyPr/>
          <a:lstStyle/>
          <a:p>
            <a:r>
              <a:rPr lang="en-US" dirty="0">
                <a:hlinkClick r:id="rId2"/>
              </a:rPr>
              <a:t>https://www.youtube.com/watch?v=f6HtqolhKqo</a:t>
            </a:r>
            <a:r>
              <a:rPr lang="en-US" dirty="0"/>
              <a:t> </a:t>
            </a: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19</a:t>
            </a:fld>
            <a:endParaRPr lang="en"/>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94" y="2672331"/>
            <a:ext cx="7543800" cy="2471169"/>
          </a:xfrm>
          <a:prstGeom prst="rect">
            <a:avLst/>
          </a:prstGeom>
        </p:spPr>
      </p:pic>
    </p:spTree>
    <p:extLst>
      <p:ext uri="{BB962C8B-B14F-4D97-AF65-F5344CB8AC3E}">
        <p14:creationId xmlns:p14="http://schemas.microsoft.com/office/powerpoint/2010/main" val="3303177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Shaikhaa</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2</a:t>
            </a:fld>
            <a:endParaRPr lang="en">
              <a:solidFill>
                <a:srgbClr val="0DB7C4"/>
              </a:solidFill>
            </a:endParaRPr>
          </a:p>
        </p:txBody>
      </p:sp>
    </p:spTree>
    <p:extLst>
      <p:ext uri="{BB962C8B-B14F-4D97-AF65-F5344CB8AC3E}">
        <p14:creationId xmlns:p14="http://schemas.microsoft.com/office/powerpoint/2010/main" val="4244178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74224" y="375731"/>
          <a:ext cx="7040394" cy="4392038"/>
        </p:xfrm>
        <a:graphic>
          <a:graphicData uri="http://schemas.openxmlformats.org/drawingml/2006/table">
            <a:tbl>
              <a:tblPr firstRow="1" bandRow="1">
                <a:tableStyleId>{7DF18680-E054-41AD-8BC1-D1AEF772440D}</a:tableStyleId>
              </a:tblPr>
              <a:tblGrid>
                <a:gridCol w="3520197"/>
                <a:gridCol w="3520197"/>
              </a:tblGrid>
              <a:tr h="476654">
                <a:tc gridSpan="2">
                  <a:txBody>
                    <a:bodyPr/>
                    <a:lstStyle/>
                    <a:p>
                      <a:pPr algn="l"/>
                      <a:r>
                        <a:rPr lang="en-US" sz="2100" b="1" dirty="0" smtClean="0"/>
                        <a:t>Factors that affect readings of BP at</a:t>
                      </a:r>
                      <a:r>
                        <a:rPr lang="en-US" sz="2100" b="1" baseline="0" dirty="0" smtClean="0"/>
                        <a:t> clinical setting </a:t>
                      </a:r>
                      <a:endParaRPr lang="en-US" sz="2100" dirty="0"/>
                    </a:p>
                  </a:txBody>
                  <a:tcPr marL="68580" marR="68580" marT="34290" marB="34290"/>
                </a:tc>
                <a:tc hMerge="1">
                  <a:txBody>
                    <a:bodyPr/>
                    <a:lstStyle/>
                    <a:p>
                      <a:endParaRPr lang="en-US"/>
                    </a:p>
                  </a:txBody>
                  <a:tcPr/>
                </a:tc>
              </a:tr>
              <a:tr h="3915384">
                <a:tc>
                  <a:txBody>
                    <a:bodyPr/>
                    <a:lstStyle/>
                    <a:p>
                      <a:pPr marL="285750" indent="-285750" algn="l">
                        <a:buFont typeface="Arial" panose="020B0604020202020204" pitchFamily="34" charset="0"/>
                        <a:buChar char="•"/>
                      </a:pPr>
                      <a:endParaRPr lang="en-US" sz="2100" dirty="0" smtClean="0">
                        <a:effectLst/>
                      </a:endParaRPr>
                    </a:p>
                    <a:p>
                      <a:pPr marL="285750" indent="-285750" algn="l">
                        <a:buFont typeface="Arial" panose="020B0604020202020204" pitchFamily="34" charset="0"/>
                        <a:buChar char="•"/>
                      </a:pPr>
                      <a:r>
                        <a:rPr lang="en-US" sz="2100" dirty="0" smtClean="0">
                          <a:effectLst/>
                        </a:rPr>
                        <a:t>Caffeine.</a:t>
                      </a:r>
                    </a:p>
                    <a:p>
                      <a:pPr marL="0" indent="0" algn="l">
                        <a:buFont typeface="Arial" panose="020B0604020202020204" pitchFamily="34" charset="0"/>
                        <a:buNone/>
                      </a:pPr>
                      <a:endParaRPr lang="en-US" sz="2100" dirty="0" smtClean="0">
                        <a:effectLst/>
                      </a:endParaRPr>
                    </a:p>
                    <a:p>
                      <a:pPr marL="285750" indent="-285750" algn="l">
                        <a:buFont typeface="Arial" panose="020B0604020202020204" pitchFamily="34" charset="0"/>
                        <a:buChar char="•"/>
                      </a:pPr>
                      <a:r>
                        <a:rPr lang="en-US" sz="2100" dirty="0" smtClean="0">
                          <a:effectLst/>
                        </a:rPr>
                        <a:t>Smoking.</a:t>
                      </a:r>
                      <a:r>
                        <a:rPr lang="en-US" sz="2100" baseline="0" dirty="0" smtClean="0">
                          <a:effectLst/>
                        </a:rPr>
                        <a:t> </a:t>
                      </a:r>
                    </a:p>
                    <a:p>
                      <a:pPr marL="0" indent="0" algn="l">
                        <a:buFont typeface="Arial" panose="020B0604020202020204" pitchFamily="34" charset="0"/>
                        <a:buNone/>
                      </a:pPr>
                      <a:endParaRPr lang="en-US" sz="2100" dirty="0" smtClean="0">
                        <a:effectLst/>
                      </a:endParaRPr>
                    </a:p>
                    <a:p>
                      <a:pPr marL="285750" indent="-285750" algn="l">
                        <a:buFont typeface="Arial" panose="020B0604020202020204" pitchFamily="34" charset="0"/>
                        <a:buChar char="•"/>
                      </a:pPr>
                      <a:r>
                        <a:rPr lang="en-US" sz="2100" dirty="0" smtClean="0">
                          <a:effectLst/>
                        </a:rPr>
                        <a:t>Posture.</a:t>
                      </a:r>
                    </a:p>
                    <a:p>
                      <a:pPr marL="285750" indent="-285750" algn="l">
                        <a:buFont typeface="Arial" panose="020B0604020202020204" pitchFamily="34" charset="0"/>
                        <a:buChar char="•"/>
                      </a:pPr>
                      <a:endParaRPr lang="en-US" sz="2100" dirty="0" smtClean="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smtClean="0">
                          <a:effectLst/>
                        </a:rPr>
                        <a:t>Emotions.</a:t>
                      </a:r>
                    </a:p>
                    <a:p>
                      <a:pPr marL="0" indent="0" algn="l">
                        <a:buFont typeface="Arial" panose="020B0604020202020204" pitchFamily="34" charset="0"/>
                        <a:buNone/>
                      </a:pPr>
                      <a:endParaRPr lang="en-US" sz="2100" dirty="0" smtClean="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smtClean="0">
                          <a:effectLst/>
                        </a:rPr>
                        <a:t>Exercise.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100" dirty="0" smtClean="0">
                        <a:effectLst/>
                      </a:endParaRPr>
                    </a:p>
                  </a:txBody>
                  <a:tcPr marL="68580" marR="68580" marT="34290" marB="34290"/>
                </a:tc>
                <a:tc>
                  <a:txBody>
                    <a:bodyPr/>
                    <a:lstStyle/>
                    <a:p>
                      <a:pPr marL="285750" indent="-285750" algn="l">
                        <a:buFont typeface="Arial" panose="020B0604020202020204" pitchFamily="34" charset="0"/>
                        <a:buChar char="•"/>
                      </a:pPr>
                      <a:endParaRPr lang="en-US" sz="1500" dirty="0" smtClean="0">
                        <a:effectLst/>
                      </a:endParaRPr>
                    </a:p>
                    <a:p>
                      <a:pPr marL="285750" indent="-285750" algn="l">
                        <a:buFont typeface="Arial" panose="020B0604020202020204" pitchFamily="34" charset="0"/>
                        <a:buChar char="•"/>
                      </a:pPr>
                      <a:endParaRPr lang="en-US" sz="1500" dirty="0" smtClean="0">
                        <a:effectLst/>
                      </a:endParaRPr>
                    </a:p>
                    <a:p>
                      <a:pPr marL="285750" indent="-285750" algn="l">
                        <a:buFont typeface="Arial" panose="020B0604020202020204" pitchFamily="34" charset="0"/>
                        <a:buChar char="•"/>
                      </a:pPr>
                      <a:r>
                        <a:rPr lang="en-US" sz="2100" dirty="0" smtClean="0">
                          <a:effectLst/>
                        </a:rPr>
                        <a:t>Drugs.</a:t>
                      </a:r>
                    </a:p>
                    <a:p>
                      <a:pPr marL="0" indent="0" algn="l">
                        <a:buFont typeface="Arial" panose="020B0604020202020204" pitchFamily="34" charset="0"/>
                        <a:buNone/>
                      </a:pPr>
                      <a:endParaRPr lang="en-US" sz="2100" dirty="0" smtClean="0">
                        <a:effectLst/>
                      </a:endParaRPr>
                    </a:p>
                    <a:p>
                      <a:pPr marL="285750" indent="-285750" algn="l">
                        <a:buFont typeface="Arial" panose="020B0604020202020204" pitchFamily="34" charset="0"/>
                        <a:buChar char="•"/>
                      </a:pPr>
                      <a:r>
                        <a:rPr lang="en-US" sz="2100" dirty="0" smtClean="0">
                          <a:effectLst/>
                        </a:rPr>
                        <a:t>fullness of bladder. </a:t>
                      </a:r>
                    </a:p>
                    <a:p>
                      <a:pPr marL="285750" indent="-285750" algn="l">
                        <a:buFont typeface="Arial" panose="020B0604020202020204" pitchFamily="34" charset="0"/>
                        <a:buChar char="•"/>
                      </a:pPr>
                      <a:endParaRPr lang="en-US" sz="2100" dirty="0" smtClean="0">
                        <a:effectLst/>
                      </a:endParaRPr>
                    </a:p>
                    <a:p>
                      <a:pPr marL="285750" indent="-285750" algn="l">
                        <a:buFont typeface="Arial" panose="020B0604020202020204" pitchFamily="34" charset="0"/>
                        <a:buChar char="•"/>
                      </a:pPr>
                      <a:r>
                        <a:rPr lang="en-US" sz="2100" dirty="0" smtClean="0">
                          <a:effectLst/>
                        </a:rPr>
                        <a:t>Pain, shock, dehydration.</a:t>
                      </a:r>
                    </a:p>
                    <a:p>
                      <a:pPr marL="285750" indent="-285750" algn="l">
                        <a:buFont typeface="Arial" panose="020B0604020202020204" pitchFamily="34" charset="0"/>
                        <a:buChar char="•"/>
                      </a:pPr>
                      <a:endParaRPr lang="en-US" sz="2100" dirty="0" smtClean="0">
                        <a:effectLst/>
                      </a:endParaRPr>
                    </a:p>
                    <a:p>
                      <a:pPr marL="285750" indent="-285750" algn="l">
                        <a:buFont typeface="Arial" panose="020B0604020202020204" pitchFamily="34" charset="0"/>
                        <a:buChar char="•"/>
                      </a:pPr>
                      <a:r>
                        <a:rPr lang="en-US" sz="2100" dirty="0" smtClean="0">
                          <a:effectLst/>
                        </a:rPr>
                        <a:t>acute changes in temperature. </a:t>
                      </a:r>
                    </a:p>
                    <a:p>
                      <a:pPr marL="0" indent="0" algn="l">
                        <a:buFont typeface="Arial" panose="020B0604020202020204" pitchFamily="34" charset="0"/>
                        <a:buNone/>
                      </a:pPr>
                      <a:endParaRPr lang="en-US" sz="1200" kern="1200" dirty="0" smtClean="0">
                        <a:effectLst/>
                      </a:endParaRPr>
                    </a:p>
                    <a:p>
                      <a:pPr marL="0" indent="0" algn="l">
                        <a:buFont typeface="Arial" panose="020B0604020202020204" pitchFamily="34" charset="0"/>
                        <a:buNone/>
                      </a:pPr>
                      <a:endParaRPr lang="en-US" sz="1500" kern="1200" dirty="0" smtClean="0">
                        <a:effectLst/>
                      </a:endParaRPr>
                    </a:p>
                  </a:txBody>
                  <a:tcPr marL="68580" marR="68580" marT="34290" marB="34290"/>
                </a:tc>
              </a:tr>
            </a:tbl>
          </a:graphicData>
        </a:graphic>
      </p:graphicFrame>
      <p:pic>
        <p:nvPicPr>
          <p:cNvPr id="7" name="Picture 6"/>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28966" y="0"/>
            <a:ext cx="1415035" cy="514350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1747668" y="955223"/>
            <a:ext cx="546497" cy="624567"/>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738" y="1400665"/>
            <a:ext cx="1023228" cy="758617"/>
          </a:xfrm>
          <a:prstGeom prst="rect">
            <a:avLst/>
          </a:prstGeom>
        </p:spPr>
      </p:pic>
      <p:pic>
        <p:nvPicPr>
          <p:cNvPr id="8" name="Picture 7"/>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20808" y="3510989"/>
            <a:ext cx="642682" cy="61161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5591" y="2265750"/>
            <a:ext cx="1341572" cy="1028539"/>
          </a:xfrm>
          <a:prstGeom prst="rect">
            <a:avLst/>
          </a:prstGeom>
          <a:ln>
            <a:noFill/>
          </a:ln>
          <a:effectLst>
            <a:softEdge rad="112500"/>
          </a:effectLst>
        </p:spPr>
      </p:pic>
      <p:pic>
        <p:nvPicPr>
          <p:cNvPr id="10" name="Picture 9"/>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15210" y="958317"/>
            <a:ext cx="632349" cy="884696"/>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tretch>
            <a:fillRect/>
          </a:stretch>
        </p:blipFill>
        <p:spPr>
          <a:xfrm>
            <a:off x="5991586" y="3294289"/>
            <a:ext cx="923218" cy="923218"/>
          </a:xfrm>
          <a:prstGeom prst="ellipse">
            <a:avLst/>
          </a:prstGeom>
          <a:ln>
            <a:noFill/>
          </a:ln>
          <a:effectLst>
            <a:softEdge rad="112500"/>
          </a:effectLst>
        </p:spPr>
      </p:pic>
    </p:spTree>
    <p:extLst>
      <p:ext uri="{BB962C8B-B14F-4D97-AF65-F5344CB8AC3E}">
        <p14:creationId xmlns:p14="http://schemas.microsoft.com/office/powerpoint/2010/main" val="3614502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1526762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22</a:t>
            </a:fld>
            <a:endParaRPr lang="en"/>
          </a:p>
        </p:txBody>
      </p:sp>
      <p:pic>
        <p:nvPicPr>
          <p:cNvPr id="7" name="Picture 6"/>
          <p:cNvPicPr>
            <a:picLocks noChangeAspect="1"/>
          </p:cNvPicPr>
          <p:nvPr/>
        </p:nvPicPr>
        <p:blipFill rotWithShape="1">
          <a:blip r:embed="rId3"/>
          <a:srcRect l="27611" t="19666" r="12553" b="20832"/>
          <a:stretch/>
        </p:blipFill>
        <p:spPr>
          <a:xfrm>
            <a:off x="0" y="0"/>
            <a:ext cx="9143999" cy="5029201"/>
          </a:xfrm>
          <a:prstGeom prst="rect">
            <a:avLst/>
          </a:prstGeom>
        </p:spPr>
      </p:pic>
    </p:spTree>
    <p:extLst>
      <p:ext uri="{BB962C8B-B14F-4D97-AF65-F5344CB8AC3E}">
        <p14:creationId xmlns:p14="http://schemas.microsoft.com/office/powerpoint/2010/main" val="1418446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5" y="5597"/>
            <a:ext cx="4366204" cy="1139999"/>
          </a:xfrm>
        </p:spPr>
        <p:txBody>
          <a:bodyPr/>
          <a:lstStyle/>
          <a:p>
            <a:pPr algn="ctr"/>
            <a:r>
              <a:rPr lang="en-US" sz="3000" b="1" dirty="0"/>
              <a:t>Types of Blood Pressure monitors </a:t>
            </a:r>
            <a:endParaRPr lang="en-US" sz="3000" dirty="0"/>
          </a:p>
        </p:txBody>
      </p:sp>
      <p:sp>
        <p:nvSpPr>
          <p:cNvPr id="3" name="Text Placeholder 2"/>
          <p:cNvSpPr>
            <a:spLocks noGrp="1"/>
          </p:cNvSpPr>
          <p:nvPr>
            <p:ph type="body" idx="1"/>
          </p:nvPr>
        </p:nvSpPr>
        <p:spPr/>
        <p:txBody>
          <a:bodyPr/>
          <a:lstStyle/>
          <a:p>
            <a:r>
              <a:rPr lang="en-US" b="1" dirty="0">
                <a:solidFill>
                  <a:srgbClr val="7030A0"/>
                </a:solidFill>
              </a:rPr>
              <a:t>Mercury sphygmomanometer</a:t>
            </a:r>
          </a:p>
          <a:p>
            <a:endParaRPr lang="en-US" b="1" dirty="0">
              <a:solidFill>
                <a:srgbClr val="7030A0"/>
              </a:solidFill>
            </a:endParaRPr>
          </a:p>
          <a:p>
            <a:endParaRPr lang="en-US" b="1" dirty="0">
              <a:solidFill>
                <a:srgbClr val="7030A0"/>
              </a:solidFill>
            </a:endParaRPr>
          </a:p>
          <a:p>
            <a:r>
              <a:rPr lang="en-US" b="1" dirty="0">
                <a:solidFill>
                  <a:srgbClr val="7030A0"/>
                </a:solidFill>
              </a:rPr>
              <a:t>Aneroid monitors </a:t>
            </a:r>
          </a:p>
          <a:p>
            <a:pPr marL="0" indent="0">
              <a:buNone/>
            </a:pPr>
            <a:endParaRPr lang="en-US" b="1" dirty="0">
              <a:solidFill>
                <a:srgbClr val="7030A0"/>
              </a:solidFill>
            </a:endParaRPr>
          </a:p>
          <a:p>
            <a:pPr marL="0" indent="0">
              <a:buNone/>
            </a:pPr>
            <a:r>
              <a:rPr lang="en-US" b="1" dirty="0">
                <a:solidFill>
                  <a:srgbClr val="7030A0"/>
                </a:solidFill>
              </a:rPr>
              <a:t>  </a:t>
            </a:r>
          </a:p>
          <a:p>
            <a:r>
              <a:rPr lang="en-US" b="1" dirty="0">
                <a:solidFill>
                  <a:srgbClr val="7030A0"/>
                </a:solidFill>
              </a:rPr>
              <a:t>Digital monitors </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23</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118" y="366815"/>
            <a:ext cx="2342520" cy="23425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852" y="2709335"/>
            <a:ext cx="2400409" cy="2400409"/>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884" y="2182732"/>
            <a:ext cx="1553936" cy="197189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7578" y="3567050"/>
            <a:ext cx="1542694" cy="1542694"/>
          </a:xfrm>
          <a:prstGeom prst="rect">
            <a:avLst/>
          </a:prstGeom>
          <a:ln>
            <a:noFill/>
          </a:ln>
          <a:effectLst>
            <a:softEdge rad="112500"/>
          </a:effectLst>
        </p:spPr>
      </p:pic>
    </p:spTree>
    <p:extLst>
      <p:ext uri="{BB962C8B-B14F-4D97-AF65-F5344CB8AC3E}">
        <p14:creationId xmlns:p14="http://schemas.microsoft.com/office/powerpoint/2010/main" val="2334704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253" y="-329271"/>
            <a:ext cx="5169000" cy="1139999"/>
          </a:xfrm>
        </p:spPr>
        <p:txBody>
          <a:bodyPr/>
          <a:lstStyle/>
          <a:p>
            <a:r>
              <a:rPr lang="en-US" b="1" dirty="0"/>
              <a:t>Blood pressure reading </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24</a:t>
            </a:fld>
            <a:endParaRPr lang="en"/>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273" y="988800"/>
            <a:ext cx="4276214" cy="3937174"/>
          </a:xfrm>
          <a:prstGeom prst="rect">
            <a:avLst/>
          </a:prstGeom>
          <a:noFill/>
          <a:ln>
            <a:noFill/>
          </a:ln>
        </p:spPr>
      </p:pic>
    </p:spTree>
    <p:extLst>
      <p:ext uri="{BB962C8B-B14F-4D97-AF65-F5344CB8AC3E}">
        <p14:creationId xmlns:p14="http://schemas.microsoft.com/office/powerpoint/2010/main" val="39913455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787" y="2226564"/>
            <a:ext cx="3112063" cy="2857500"/>
          </a:xfrm>
          <a:prstGeom prst="rect">
            <a:avLst/>
          </a:prstGeom>
        </p:spPr>
      </p:pic>
      <p:sp>
        <p:nvSpPr>
          <p:cNvPr id="2" name="Title 1"/>
          <p:cNvSpPr>
            <a:spLocks noGrp="1"/>
          </p:cNvSpPr>
          <p:nvPr>
            <p:ph type="title"/>
          </p:nvPr>
        </p:nvSpPr>
        <p:spPr>
          <a:xfrm>
            <a:off x="176022" y="143161"/>
            <a:ext cx="7886700" cy="994172"/>
          </a:xfrm>
        </p:spPr>
        <p:txBody>
          <a:bodyPr/>
          <a:lstStyle/>
          <a:p>
            <a:r>
              <a:rPr lang="en-US" b="1" dirty="0" smtClean="0"/>
              <a:t>Key points to look for in hypertension:</a:t>
            </a:r>
            <a:endParaRPr lang="en-US" b="1" dirty="0"/>
          </a:p>
        </p:txBody>
      </p:sp>
      <p:sp>
        <p:nvSpPr>
          <p:cNvPr id="3" name="Content Placeholder 2"/>
          <p:cNvSpPr>
            <a:spLocks noGrp="1"/>
          </p:cNvSpPr>
          <p:nvPr>
            <p:ph idx="1"/>
          </p:nvPr>
        </p:nvSpPr>
        <p:spPr>
          <a:xfrm>
            <a:off x="299465" y="1197279"/>
            <a:ext cx="5683323" cy="3792732"/>
          </a:xfrm>
          <a:noFill/>
          <a:ln>
            <a:prstDash val="dashDot"/>
          </a:ln>
        </p:spPr>
        <p:style>
          <a:lnRef idx="2">
            <a:schemeClr val="accent1"/>
          </a:lnRef>
          <a:fillRef idx="1">
            <a:schemeClr val="lt1"/>
          </a:fillRef>
          <a:effectRef idx="0">
            <a:schemeClr val="accent1"/>
          </a:effectRef>
          <a:fontRef idx="minor">
            <a:schemeClr val="dk1"/>
          </a:fontRef>
        </p:style>
        <p:txBody>
          <a:bodyPr>
            <a:noAutofit/>
          </a:bodyPr>
          <a:lstStyle/>
          <a:p>
            <a:r>
              <a:rPr lang="en-US" sz="1500" b="1" dirty="0"/>
              <a:t>Smoker </a:t>
            </a:r>
          </a:p>
          <a:p>
            <a:r>
              <a:rPr lang="en-US" sz="1500" b="1" dirty="0"/>
              <a:t>Family history of HTN </a:t>
            </a:r>
          </a:p>
          <a:p>
            <a:r>
              <a:rPr lang="en-US" sz="1500" b="1" dirty="0"/>
              <a:t>at least two or&gt;2 measurement of blood pressure high.</a:t>
            </a:r>
          </a:p>
          <a:p>
            <a:r>
              <a:rPr lang="en-US" sz="1500" b="1" dirty="0"/>
              <a:t>Being overweight </a:t>
            </a:r>
          </a:p>
          <a:p>
            <a:r>
              <a:rPr lang="en-US" sz="1500" b="1" dirty="0"/>
              <a:t>Stress &amp; lack of exercise </a:t>
            </a:r>
          </a:p>
          <a:p>
            <a:r>
              <a:rPr lang="en-US" sz="1500" b="1" dirty="0"/>
              <a:t>High cholesterol </a:t>
            </a:r>
          </a:p>
          <a:p>
            <a:r>
              <a:rPr lang="en-US" sz="1500" b="1" dirty="0"/>
              <a:t>few people may have: (usually don't occur until high BP</a:t>
            </a:r>
          </a:p>
          <a:p>
            <a:pPr>
              <a:buNone/>
            </a:pPr>
            <a:r>
              <a:rPr lang="en-US" sz="1500" b="1" dirty="0"/>
              <a:t> has reached a severe or life-threatening stage)</a:t>
            </a:r>
          </a:p>
          <a:p>
            <a:pPr>
              <a:buNone/>
            </a:pPr>
            <a:r>
              <a:rPr lang="en-US" sz="1500" b="1" dirty="0"/>
              <a:t>1-headaches</a:t>
            </a:r>
          </a:p>
          <a:p>
            <a:pPr>
              <a:buNone/>
            </a:pPr>
            <a:r>
              <a:rPr lang="en-US" sz="1500" b="1" dirty="0"/>
              <a:t>2-shortness of breath </a:t>
            </a:r>
          </a:p>
          <a:p>
            <a:pPr>
              <a:buNone/>
            </a:pPr>
            <a:r>
              <a:rPr lang="en-US" sz="1500" b="1" dirty="0"/>
              <a:t>3-nosebleeds </a:t>
            </a:r>
            <a:r>
              <a:rPr lang="en-US" sz="1500" dirty="0"/>
              <a:t/>
            </a:r>
            <a:br>
              <a:rPr lang="en-US" sz="1500" dirty="0"/>
            </a:br>
            <a:endParaRPr lang="en-US" sz="1500" dirty="0"/>
          </a:p>
          <a:p>
            <a:pPr>
              <a:buNone/>
            </a:pPr>
            <a:endParaRPr lang="en-US" sz="1500" dirty="0"/>
          </a:p>
        </p:txBody>
      </p:sp>
    </p:spTree>
    <p:extLst>
      <p:ext uri="{BB962C8B-B14F-4D97-AF65-F5344CB8AC3E}">
        <p14:creationId xmlns:p14="http://schemas.microsoft.com/office/powerpoint/2010/main" val="877030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752344" cy="733092"/>
          </a:xfrm>
        </p:spPr>
        <p:txBody>
          <a:bodyPr/>
          <a:lstStyle/>
          <a:p>
            <a:r>
              <a:rPr lang="en-US" b="1" dirty="0"/>
              <a:t>In examination:</a:t>
            </a:r>
          </a:p>
        </p:txBody>
      </p:sp>
      <p:sp>
        <p:nvSpPr>
          <p:cNvPr id="4" name="Flowchart: Connector 3"/>
          <p:cNvSpPr/>
          <p:nvPr/>
        </p:nvSpPr>
        <p:spPr>
          <a:xfrm>
            <a:off x="4227136" y="2000176"/>
            <a:ext cx="1610833" cy="1525772"/>
          </a:xfrm>
          <a:prstGeom prst="flowChartConnector">
            <a:avLst/>
          </a:prstGeom>
          <a:solidFill>
            <a:schemeClr val="accent1">
              <a:lumMod val="40000"/>
              <a:lumOff val="60000"/>
            </a:schemeClr>
          </a:solidFill>
          <a:ln w="28575">
            <a:prstDash val="dash"/>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b="1" dirty="0"/>
              <a:t>Physical Exam</a:t>
            </a:r>
          </a:p>
        </p:txBody>
      </p:sp>
      <p:sp>
        <p:nvSpPr>
          <p:cNvPr id="7" name="Right Arrow 4"/>
          <p:cNvSpPr/>
          <p:nvPr/>
        </p:nvSpPr>
        <p:spPr>
          <a:xfrm rot="20828571">
            <a:off x="3341955" y="3085769"/>
            <a:ext cx="207719" cy="2841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00063">
              <a:lnSpc>
                <a:spcPct val="90000"/>
              </a:lnSpc>
              <a:spcBef>
                <a:spcPct val="0"/>
              </a:spcBef>
              <a:spcAft>
                <a:spcPct val="35000"/>
              </a:spcAft>
            </a:pPr>
            <a:endParaRPr lang="en-US" sz="1125" kern="1200"/>
          </a:p>
        </p:txBody>
      </p:sp>
      <p:cxnSp>
        <p:nvCxnSpPr>
          <p:cNvPr id="9" name="Straight Arrow Connector 8"/>
          <p:cNvCxnSpPr/>
          <p:nvPr/>
        </p:nvCxnSpPr>
        <p:spPr>
          <a:xfrm flipV="1">
            <a:off x="5032552" y="1366065"/>
            <a:ext cx="0" cy="579474"/>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a:off x="5764667" y="3273962"/>
            <a:ext cx="594510" cy="311167"/>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V="1">
            <a:off x="5720881" y="1864144"/>
            <a:ext cx="473150" cy="377567"/>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a:xfrm flipH="1" flipV="1">
            <a:off x="3844773" y="1864144"/>
            <a:ext cx="406694" cy="449225"/>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a:xfrm>
            <a:off x="5032552" y="3644309"/>
            <a:ext cx="0" cy="268473"/>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p:nvPr/>
        </p:nvCxnSpPr>
        <p:spPr>
          <a:xfrm flipH="1">
            <a:off x="3617946" y="3254246"/>
            <a:ext cx="644133" cy="330883"/>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087" y="3867739"/>
            <a:ext cx="1394671" cy="1275761"/>
          </a:xfrm>
          <a:prstGeom prst="ellipse">
            <a:avLst/>
          </a:prstGeom>
          <a:ln>
            <a:noFill/>
          </a:ln>
          <a:effectLst>
            <a:softEdge rad="112500"/>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554" y="79970"/>
            <a:ext cx="1065995" cy="1185934"/>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727" y="559849"/>
            <a:ext cx="1550194" cy="2021681"/>
          </a:xfrm>
          <a:prstGeom prst="ellipse">
            <a:avLst/>
          </a:prstGeom>
          <a:ln>
            <a:noFill/>
          </a:ln>
          <a:effectLst>
            <a:softEdge rad="112500"/>
          </a:effectLst>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0964" y="2874832"/>
            <a:ext cx="1617605" cy="1613612"/>
          </a:xfrm>
          <a:prstGeom prst="ellipse">
            <a:avLst/>
          </a:prstGeom>
          <a:ln>
            <a:noFill/>
          </a:ln>
          <a:effectLst>
            <a:softEdge rad="112500"/>
          </a:effectLst>
        </p:spPr>
      </p:pic>
      <p:pic>
        <p:nvPicPr>
          <p:cNvPr id="30" name="Picture 29"/>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903203" y="3066220"/>
            <a:ext cx="1574101" cy="1822447"/>
          </a:xfrm>
          <a:prstGeom prst="ellipse">
            <a:avLst/>
          </a:prstGeom>
          <a:ln>
            <a:noFill/>
          </a:ln>
          <a:effectLst>
            <a:softEdge rad="112500"/>
          </a:effectLst>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0180" y="617625"/>
            <a:ext cx="1367356" cy="2076355"/>
          </a:xfrm>
          <a:prstGeom prst="rect">
            <a:avLst/>
          </a:prstGeom>
          <a:ln>
            <a:noFill/>
          </a:ln>
          <a:effectLst>
            <a:softEdge rad="112500"/>
          </a:effectLst>
        </p:spPr>
      </p:pic>
    </p:spTree>
    <p:extLst>
      <p:ext uri="{BB962C8B-B14F-4D97-AF65-F5344CB8AC3E}">
        <p14:creationId xmlns:p14="http://schemas.microsoft.com/office/powerpoint/2010/main" val="28095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7658"/>
            <a:ext cx="6979596" cy="1045199"/>
          </a:xfrm>
        </p:spPr>
        <p:txBody>
          <a:bodyPr/>
          <a:lstStyle/>
          <a:p>
            <a:r>
              <a:rPr lang="en-US" b="1" dirty="0" smtClean="0"/>
              <a:t>Diagnosing Hypertension </a:t>
            </a:r>
            <a:endParaRPr lang="en-US" dirty="0"/>
          </a:p>
        </p:txBody>
      </p:sp>
      <p:sp>
        <p:nvSpPr>
          <p:cNvPr id="3" name="Subtitle 2"/>
          <p:cNvSpPr>
            <a:spLocks noGrp="1"/>
          </p:cNvSpPr>
          <p:nvPr>
            <p:ph type="subTitle" idx="1"/>
          </p:nvPr>
        </p:nvSpPr>
        <p:spPr/>
        <p:txBody>
          <a:bodyPr/>
          <a:lstStyle/>
          <a:p>
            <a:r>
              <a:rPr lang="en-US" sz="2000" b="1" dirty="0" smtClean="0"/>
              <a:t>NORAH ALNAEIM</a:t>
            </a:r>
            <a:endParaRPr lang="en-US" sz="2000" b="1" dirty="0"/>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27</a:t>
            </a:fld>
            <a:endParaRPr lang="en">
              <a:solidFill>
                <a:srgbClr val="0DB7C4"/>
              </a:solidFill>
            </a:endParaRPr>
          </a:p>
        </p:txBody>
      </p:sp>
    </p:spTree>
    <p:extLst>
      <p:ext uri="{BB962C8B-B14F-4D97-AF65-F5344CB8AC3E}">
        <p14:creationId xmlns:p14="http://schemas.microsoft.com/office/powerpoint/2010/main" val="2643295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224858"/>
            <a:ext cx="8216900" cy="1139999"/>
          </a:xfrm>
        </p:spPr>
        <p:txBody>
          <a:bodyPr/>
          <a:lstStyle/>
          <a:p>
            <a:pPr algn="ctr"/>
            <a:r>
              <a:rPr lang="en-US" sz="3600" b="1" dirty="0" smtClean="0"/>
              <a:t>Guidelines to Diagnose Hypertension </a:t>
            </a:r>
            <a:endParaRPr lang="en-US" sz="3600" b="1"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28</a:t>
            </a:fld>
            <a:endParaRPr lang="en"/>
          </a:p>
        </p:txBody>
      </p:sp>
      <p:pic>
        <p:nvPicPr>
          <p:cNvPr id="12" name="Picture 11"/>
          <p:cNvPicPr>
            <a:picLocks noChangeAspect="1"/>
          </p:cNvPicPr>
          <p:nvPr/>
        </p:nvPicPr>
        <p:blipFill>
          <a:blip r:embed="rId2"/>
          <a:stretch>
            <a:fillRect/>
          </a:stretch>
        </p:blipFill>
        <p:spPr>
          <a:xfrm>
            <a:off x="927100" y="1364857"/>
            <a:ext cx="8128000" cy="2209800"/>
          </a:xfrm>
          <a:prstGeom prst="rect">
            <a:avLst/>
          </a:prstGeom>
        </p:spPr>
      </p:pic>
      <p:sp>
        <p:nvSpPr>
          <p:cNvPr id="13" name="Rectangle 12"/>
          <p:cNvSpPr/>
          <p:nvPr/>
        </p:nvSpPr>
        <p:spPr>
          <a:xfrm>
            <a:off x="2655192" y="3464107"/>
            <a:ext cx="4214615" cy="461665"/>
          </a:xfrm>
          <a:prstGeom prst="rect">
            <a:avLst/>
          </a:prstGeom>
        </p:spPr>
        <p:txBody>
          <a:bodyPr wrap="none">
            <a:spAutoFit/>
          </a:bodyPr>
          <a:lstStyle/>
          <a:p>
            <a:r>
              <a:rPr lang="en-US" sz="2400" b="1" dirty="0"/>
              <a:t>http://</a:t>
            </a:r>
            <a:r>
              <a:rPr lang="en-US" sz="2400" b="1" dirty="0" err="1"/>
              <a:t>shms.wildapricot.org</a:t>
            </a:r>
            <a:r>
              <a:rPr lang="en-US" sz="2400" b="1" dirty="0"/>
              <a:t>/</a:t>
            </a:r>
          </a:p>
        </p:txBody>
      </p:sp>
    </p:spTree>
    <p:extLst>
      <p:ext uri="{BB962C8B-B14F-4D97-AF65-F5344CB8AC3E}">
        <p14:creationId xmlns:p14="http://schemas.microsoft.com/office/powerpoint/2010/main" val="24650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626" y="-345141"/>
            <a:ext cx="7488674" cy="1139999"/>
          </a:xfrm>
        </p:spPr>
        <p:txBody>
          <a:bodyPr/>
          <a:lstStyle/>
          <a:p>
            <a:r>
              <a:rPr lang="en-US" sz="3600" b="1" dirty="0" smtClean="0"/>
              <a:t>Guidelines </a:t>
            </a:r>
            <a:r>
              <a:rPr lang="en-US" sz="3600" b="1" smtClean="0"/>
              <a:t>to Diagnose Hypertension </a:t>
            </a:r>
            <a:endParaRPr lang="en-US" sz="3600" b="1"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29</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26" y="977865"/>
            <a:ext cx="8255000" cy="2717074"/>
          </a:xfrm>
          <a:prstGeom prst="rect">
            <a:avLst/>
          </a:prstGeom>
        </p:spPr>
      </p:pic>
      <p:sp>
        <p:nvSpPr>
          <p:cNvPr id="5" name="Rectangle 4"/>
          <p:cNvSpPr/>
          <p:nvPr/>
        </p:nvSpPr>
        <p:spPr>
          <a:xfrm>
            <a:off x="2605403" y="4131946"/>
            <a:ext cx="5067413" cy="400110"/>
          </a:xfrm>
          <a:prstGeom prst="rect">
            <a:avLst/>
          </a:prstGeom>
        </p:spPr>
        <p:txBody>
          <a:bodyPr wrap="none">
            <a:spAutoFit/>
          </a:bodyPr>
          <a:lstStyle/>
          <a:p>
            <a:r>
              <a:rPr lang="en-US" sz="2000" b="1" dirty="0"/>
              <a:t>https://</a:t>
            </a:r>
            <a:r>
              <a:rPr lang="en-US" sz="2000" b="1" dirty="0" err="1"/>
              <a:t>www.nice.org.uk</a:t>
            </a:r>
            <a:r>
              <a:rPr lang="en-US" sz="2000" b="1" dirty="0"/>
              <a:t>/guidance/cg127</a:t>
            </a:r>
          </a:p>
        </p:txBody>
      </p:sp>
    </p:spTree>
    <p:extLst>
      <p:ext uri="{BB962C8B-B14F-4D97-AF65-F5344CB8AC3E}">
        <p14:creationId xmlns:p14="http://schemas.microsoft.com/office/powerpoint/2010/main" val="26257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576024" y="347376"/>
            <a:ext cx="8377476" cy="1045199"/>
          </a:xfrm>
          <a:prstGeom prst="rect">
            <a:avLst/>
          </a:prstGeom>
        </p:spPr>
        <p:txBody>
          <a:bodyPr lIns="91425" tIns="91425" rIns="91425" bIns="91425" anchor="b" anchorCtr="0">
            <a:noAutofit/>
          </a:bodyPr>
          <a:lstStyle/>
          <a:p>
            <a:pPr lvl="0" rtl="0">
              <a:spcBef>
                <a:spcPts val="0"/>
              </a:spcBef>
              <a:buNone/>
            </a:pPr>
            <a:r>
              <a:rPr lang="en-US" b="1" dirty="0" smtClean="0"/>
              <a:t>WHAT IS HYPERTENSION?</a:t>
            </a:r>
            <a:endParaRPr lang="en" b="1" dirty="0"/>
          </a:p>
        </p:txBody>
      </p:sp>
      <p:sp>
        <p:nvSpPr>
          <p:cNvPr id="100" name="Shape 100"/>
          <p:cNvSpPr txBox="1">
            <a:spLocks noGrp="1"/>
          </p:cNvSpPr>
          <p:nvPr>
            <p:ph type="subTitle" idx="1"/>
          </p:nvPr>
        </p:nvSpPr>
        <p:spPr>
          <a:xfrm>
            <a:off x="685800" y="3082250"/>
            <a:ext cx="5008199" cy="687600"/>
          </a:xfrm>
          <a:prstGeom prst="rect">
            <a:avLst/>
          </a:prstGeom>
        </p:spPr>
        <p:txBody>
          <a:bodyPr lIns="91425" tIns="91425" rIns="91425" bIns="91425" anchor="ctr" anchorCtr="0">
            <a:noAutofit/>
          </a:bodyPr>
          <a:lstStyle/>
          <a:p>
            <a:pPr lvl="0" rtl="0">
              <a:spcBef>
                <a:spcPts val="0"/>
              </a:spcBef>
              <a:buNone/>
            </a:pPr>
            <a:endParaRPr lang="en" dirty="0"/>
          </a:p>
        </p:txBody>
      </p:sp>
      <p:sp>
        <p:nvSpPr>
          <p:cNvPr id="101" name="Shape 101"/>
          <p:cNvSpPr txBox="1">
            <a:spLocks noGrp="1"/>
          </p:cNvSpPr>
          <p:nvPr>
            <p:ph type="sldNum" idx="12"/>
          </p:nvPr>
        </p:nvSpPr>
        <p:spPr>
          <a:xfrm>
            <a:off x="-75" y="3420000"/>
            <a:ext cx="669599" cy="1723500"/>
          </a:xfrm>
          <a:prstGeom prst="rect">
            <a:avLst/>
          </a:prstGeom>
        </p:spPr>
        <p:txBody>
          <a:bodyPr lIns="91425" tIns="91425" rIns="91425" bIns="91425" anchor="b" anchorCtr="0">
            <a:noAutofit/>
          </a:bodyPr>
          <a:lstStyle/>
          <a:p>
            <a:pPr lvl="0">
              <a:spcBef>
                <a:spcPts val="0"/>
              </a:spcBef>
              <a:buNone/>
            </a:pPr>
            <a:fld id="{00000000-1234-1234-1234-123412341234}" type="slidenum">
              <a:rPr lang="en"/>
              <a:t>3</a:t>
            </a:fld>
            <a:endParaRPr lang="en"/>
          </a:p>
        </p:txBody>
      </p:sp>
      <p:pic>
        <p:nvPicPr>
          <p:cNvPr id="2" name="Picture 1"/>
          <p:cNvPicPr>
            <a:picLocks noChangeAspect="1"/>
          </p:cNvPicPr>
          <p:nvPr/>
        </p:nvPicPr>
        <p:blipFill>
          <a:blip r:embed="rId3"/>
          <a:stretch>
            <a:fillRect/>
          </a:stretch>
        </p:blipFill>
        <p:spPr>
          <a:xfrm>
            <a:off x="0" y="1524000"/>
            <a:ext cx="9144000" cy="3619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626" y="-345141"/>
            <a:ext cx="6252816" cy="1139999"/>
          </a:xfrm>
        </p:spPr>
        <p:txBody>
          <a:bodyPr/>
          <a:lstStyle/>
          <a:p>
            <a:r>
              <a:rPr lang="en-US" sz="3600" b="1"/>
              <a:t>Diagnosing Hypertension </a:t>
            </a:r>
            <a:endParaRPr lang="en-US" sz="3600" b="1"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30</a:t>
            </a:fld>
            <a:endParaRPr lang="en"/>
          </a:p>
        </p:txBody>
      </p:sp>
      <p:sp>
        <p:nvSpPr>
          <p:cNvPr id="5" name="Content Placeholder 4"/>
          <p:cNvSpPr>
            <a:spLocks noGrp="1"/>
          </p:cNvSpPr>
          <p:nvPr>
            <p:ph type="body" idx="1"/>
          </p:nvPr>
        </p:nvSpPr>
        <p:spPr>
          <a:xfrm>
            <a:off x="753626" y="811768"/>
            <a:ext cx="7927786" cy="1741565"/>
          </a:xfrm>
        </p:spPr>
        <p:txBody>
          <a:bodyPr/>
          <a:lstStyle/>
          <a:p>
            <a:r>
              <a:rPr lang="en-US" sz="2200" b="1" dirty="0" smtClean="0"/>
              <a:t>Measure blood </a:t>
            </a:r>
            <a:r>
              <a:rPr lang="en-US" sz="2200" b="1" dirty="0"/>
              <a:t>pressure in </a:t>
            </a:r>
            <a:r>
              <a:rPr lang="en-US" sz="2200" b="1" dirty="0">
                <a:solidFill>
                  <a:srgbClr val="FF0000"/>
                </a:solidFill>
              </a:rPr>
              <a:t>both arms</a:t>
            </a:r>
            <a:r>
              <a:rPr lang="en-US" sz="2200" b="1" dirty="0" smtClean="0"/>
              <a:t>.</a:t>
            </a:r>
            <a:br>
              <a:rPr lang="en-US" sz="2200" b="1" dirty="0" smtClean="0"/>
            </a:br>
            <a:endParaRPr lang="en-US" sz="2200" b="1" dirty="0"/>
          </a:p>
          <a:p>
            <a:r>
              <a:rPr lang="en-US" sz="2200" b="1" dirty="0">
                <a:solidFill>
                  <a:srgbClr val="0EB8C4"/>
                </a:solidFill>
              </a:rPr>
              <a:t>If the difference in readings between arms is more than 20 mmHg</a:t>
            </a:r>
            <a:r>
              <a:rPr lang="en-US" sz="2200" b="1" dirty="0" smtClean="0">
                <a:solidFill>
                  <a:srgbClr val="0EB8C4"/>
                </a:solidFill>
              </a:rPr>
              <a:t>, then what should we do?</a:t>
            </a:r>
            <a:r>
              <a:rPr lang="en-US" sz="2000" b="1" dirty="0" smtClean="0"/>
              <a:t/>
            </a:r>
            <a:br>
              <a:rPr lang="en-US" sz="2000" b="1" dirty="0" smtClean="0"/>
            </a:br>
            <a:r>
              <a:rPr lang="en-US" sz="2000" b="1" dirty="0"/>
              <a:t/>
            </a:r>
            <a:br>
              <a:rPr lang="en-US" sz="2000" b="1" dirty="0"/>
            </a:br>
            <a:endParaRPr lang="en-US" sz="2000" b="1" dirty="0"/>
          </a:p>
        </p:txBody>
      </p:sp>
      <p:sp>
        <p:nvSpPr>
          <p:cNvPr id="7" name="Content Placeholder 4"/>
          <p:cNvSpPr txBox="1">
            <a:spLocks/>
          </p:cNvSpPr>
          <p:nvPr/>
        </p:nvSpPr>
        <p:spPr>
          <a:xfrm>
            <a:off x="2394857" y="2417297"/>
            <a:ext cx="4267200" cy="630160"/>
          </a:xfrm>
          <a:prstGeom prst="rect">
            <a:avLst/>
          </a:prstGeom>
          <a:noFill/>
          <a:ln w="57150">
            <a:solidFill>
              <a:srgbClr val="0EB8C4"/>
            </a:solidFill>
            <a:prstDash val="solid"/>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9pPr>
          </a:lstStyle>
          <a:p>
            <a:pPr algn="ctr">
              <a:buNone/>
            </a:pPr>
            <a:r>
              <a:rPr lang="en-US" sz="2200" b="1" dirty="0" smtClean="0"/>
              <a:t>Repeat the measurement </a:t>
            </a:r>
            <a:r>
              <a:rPr lang="en-US" sz="2000" b="1" dirty="0" smtClean="0"/>
              <a:t/>
            </a:r>
            <a:br>
              <a:rPr lang="en-US" sz="2000" b="1" dirty="0" smtClean="0"/>
            </a:br>
            <a:endParaRPr lang="en-US" sz="2000" b="1" dirty="0"/>
          </a:p>
        </p:txBody>
      </p:sp>
      <p:sp>
        <p:nvSpPr>
          <p:cNvPr id="8" name="Content Placeholder 4"/>
          <p:cNvSpPr txBox="1">
            <a:spLocks/>
          </p:cNvSpPr>
          <p:nvPr/>
        </p:nvSpPr>
        <p:spPr>
          <a:xfrm>
            <a:off x="753626" y="3538145"/>
            <a:ext cx="8018585" cy="1425741"/>
          </a:xfrm>
          <a:prstGeom prst="rect">
            <a:avLst/>
          </a:prstGeom>
          <a:noFill/>
          <a:ln w="57150">
            <a:solidFill>
              <a:srgbClr val="0EB8C4"/>
            </a:solidFill>
            <a:prstDash val="lgDashDotDot"/>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9pPr>
          </a:lstStyle>
          <a:p>
            <a:pPr algn="ctr">
              <a:buNone/>
            </a:pPr>
            <a:r>
              <a:rPr lang="en-US" sz="2200" b="1" dirty="0"/>
              <a:t>If the difference in readings between arms remains more than 20 mmHg on the second measurement, </a:t>
            </a:r>
            <a:r>
              <a:rPr lang="en-US" sz="2200" b="1" dirty="0">
                <a:solidFill>
                  <a:srgbClr val="FF0000"/>
                </a:solidFill>
              </a:rPr>
              <a:t>measure subsequent blood pressures in the arm with the higher reading</a:t>
            </a:r>
            <a:r>
              <a:rPr lang="en-US" sz="2200" b="1" dirty="0"/>
              <a:t>.</a:t>
            </a:r>
          </a:p>
        </p:txBody>
      </p:sp>
      <p:sp>
        <p:nvSpPr>
          <p:cNvPr id="10" name="Down Arrow 9"/>
          <p:cNvSpPr/>
          <p:nvPr/>
        </p:nvSpPr>
        <p:spPr>
          <a:xfrm>
            <a:off x="4351625" y="3044021"/>
            <a:ext cx="411293" cy="459418"/>
          </a:xfrm>
          <a:prstGeom prst="downArrow">
            <a:avLst/>
          </a:prstGeom>
          <a:solidFill>
            <a:srgbClr val="0EB8C4"/>
          </a:solidFill>
          <a:ln>
            <a:solidFill>
              <a:srgbClr val="0EB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250" y="37046"/>
            <a:ext cx="1549443" cy="1549443"/>
          </a:xfrm>
          <a:prstGeom prst="rect">
            <a:avLst/>
          </a:prstGeom>
        </p:spPr>
      </p:pic>
    </p:spTree>
    <p:extLst>
      <p:ext uri="{BB962C8B-B14F-4D97-AF65-F5344CB8AC3E}">
        <p14:creationId xmlns:p14="http://schemas.microsoft.com/office/powerpoint/2010/main" val="4554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825" y="-264737"/>
            <a:ext cx="6953461" cy="1139999"/>
          </a:xfrm>
        </p:spPr>
        <p:txBody>
          <a:bodyPr/>
          <a:lstStyle/>
          <a:p>
            <a:r>
              <a:rPr lang="en-US" sz="3600" b="1" dirty="0"/>
              <a:t>Diagnosing </a:t>
            </a:r>
            <a:r>
              <a:rPr lang="en-US" sz="3600" b="1" dirty="0" smtClean="0"/>
              <a:t>Hypertension </a:t>
            </a:r>
            <a:endParaRPr lang="en-US" sz="3600" b="1"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31</a:t>
            </a:fld>
            <a:endParaRPr lang="en"/>
          </a:p>
        </p:txBody>
      </p:sp>
      <p:sp>
        <p:nvSpPr>
          <p:cNvPr id="5" name="Content Placeholder 4"/>
          <p:cNvSpPr>
            <a:spLocks noGrp="1"/>
          </p:cNvSpPr>
          <p:nvPr>
            <p:ph type="body" idx="1"/>
          </p:nvPr>
        </p:nvSpPr>
        <p:spPr>
          <a:xfrm>
            <a:off x="753625" y="811768"/>
            <a:ext cx="8307247" cy="1741565"/>
          </a:xfrm>
        </p:spPr>
        <p:txBody>
          <a:bodyPr/>
          <a:lstStyle/>
          <a:p>
            <a:r>
              <a:rPr lang="en-US" sz="2200" b="1" dirty="0">
                <a:solidFill>
                  <a:srgbClr val="0EB8C4"/>
                </a:solidFill>
              </a:rPr>
              <a:t>If blood pressure measured in the clinic is </a:t>
            </a:r>
            <a:r>
              <a:rPr lang="en-US" sz="2200" b="1" u="sng" dirty="0">
                <a:solidFill>
                  <a:srgbClr val="FF0000"/>
                </a:solidFill>
              </a:rPr>
              <a:t>140/90 mmHg </a:t>
            </a:r>
            <a:r>
              <a:rPr lang="en-US" sz="2200" b="1" dirty="0">
                <a:solidFill>
                  <a:srgbClr val="0EB8C4"/>
                </a:solidFill>
              </a:rPr>
              <a:t>or </a:t>
            </a:r>
            <a:r>
              <a:rPr lang="en-US" sz="2200" b="1" dirty="0" smtClean="0">
                <a:solidFill>
                  <a:srgbClr val="0EB8C4"/>
                </a:solidFill>
              </a:rPr>
              <a:t>higher</a:t>
            </a:r>
            <a:r>
              <a:rPr lang="en-US" sz="2000" b="1" dirty="0" smtClean="0"/>
              <a:t/>
            </a:r>
            <a:br>
              <a:rPr lang="en-US" sz="2000" b="1" dirty="0" smtClean="0"/>
            </a:br>
            <a:r>
              <a:rPr lang="en-US" sz="2000" b="1" dirty="0"/>
              <a:t/>
            </a:r>
            <a:br>
              <a:rPr lang="en-US" sz="2000" b="1" dirty="0"/>
            </a:br>
            <a:endParaRPr lang="en-US" sz="2000" b="1" dirty="0"/>
          </a:p>
        </p:txBody>
      </p:sp>
      <p:sp>
        <p:nvSpPr>
          <p:cNvPr id="7" name="Content Placeholder 4"/>
          <p:cNvSpPr txBox="1">
            <a:spLocks/>
          </p:cNvSpPr>
          <p:nvPr/>
        </p:nvSpPr>
        <p:spPr>
          <a:xfrm>
            <a:off x="2959581" y="1463569"/>
            <a:ext cx="3195377" cy="652116"/>
          </a:xfrm>
          <a:prstGeom prst="rect">
            <a:avLst/>
          </a:prstGeom>
          <a:noFill/>
          <a:ln w="57150">
            <a:solidFill>
              <a:srgbClr val="0EB8C4"/>
            </a:solidFill>
            <a:prstDash val="solid"/>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9pPr>
          </a:lstStyle>
          <a:p>
            <a:pPr algn="ctr">
              <a:buNone/>
            </a:pPr>
            <a:r>
              <a:rPr lang="en-US" sz="2200" b="1" dirty="0" smtClean="0"/>
              <a:t>What</a:t>
            </a:r>
            <a:r>
              <a:rPr lang="fr-FR" sz="2200" b="1" dirty="0" smtClean="0"/>
              <a:t>’</a:t>
            </a:r>
            <a:r>
              <a:rPr lang="en-US" sz="2200" b="1" dirty="0" smtClean="0"/>
              <a:t>s the next step?</a:t>
            </a:r>
            <a:endParaRPr lang="en-US" sz="2000" b="1" dirty="0"/>
          </a:p>
        </p:txBody>
      </p:sp>
      <p:sp>
        <p:nvSpPr>
          <p:cNvPr id="8" name="Content Placeholder 4"/>
          <p:cNvSpPr txBox="1">
            <a:spLocks/>
          </p:cNvSpPr>
          <p:nvPr/>
        </p:nvSpPr>
        <p:spPr>
          <a:xfrm>
            <a:off x="753625" y="2589949"/>
            <a:ext cx="8018585" cy="2468939"/>
          </a:xfrm>
          <a:prstGeom prst="rect">
            <a:avLst/>
          </a:prstGeom>
          <a:noFill/>
          <a:ln w="57150">
            <a:solidFill>
              <a:srgbClr val="0EB8C4"/>
            </a:solidFill>
            <a:prstDash val="lgDashDotDot"/>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9pPr>
          </a:lstStyle>
          <a:p>
            <a:r>
              <a:rPr lang="en-US" sz="2200" b="1" dirty="0">
                <a:solidFill>
                  <a:schemeClr val="tx1"/>
                </a:solidFill>
              </a:rPr>
              <a:t>Take </a:t>
            </a:r>
            <a:r>
              <a:rPr lang="en-US" sz="2200" b="1" dirty="0">
                <a:solidFill>
                  <a:srgbClr val="FF0000"/>
                </a:solidFill>
              </a:rPr>
              <a:t>a second measurement </a:t>
            </a:r>
            <a:r>
              <a:rPr lang="en-US" sz="2200" b="1" dirty="0">
                <a:solidFill>
                  <a:schemeClr val="tx1"/>
                </a:solidFill>
              </a:rPr>
              <a:t>during the consultation</a:t>
            </a:r>
            <a:r>
              <a:rPr lang="en-US" sz="2200" b="1" dirty="0" smtClean="0">
                <a:solidFill>
                  <a:schemeClr val="tx1"/>
                </a:solidFill>
              </a:rPr>
              <a:t>.</a:t>
            </a:r>
            <a:br>
              <a:rPr lang="en-US" sz="2200" b="1" dirty="0" smtClean="0">
                <a:solidFill>
                  <a:schemeClr val="tx1"/>
                </a:solidFill>
              </a:rPr>
            </a:br>
            <a:endParaRPr lang="en-US" sz="2200" b="1" dirty="0">
              <a:solidFill>
                <a:schemeClr val="tx1"/>
              </a:solidFill>
            </a:endParaRPr>
          </a:p>
          <a:p>
            <a:r>
              <a:rPr lang="en-US" sz="2200" b="1" dirty="0">
                <a:solidFill>
                  <a:schemeClr val="tx1"/>
                </a:solidFill>
              </a:rPr>
              <a:t>If the second measurement is substantially different from the first, </a:t>
            </a:r>
            <a:r>
              <a:rPr lang="en-US" sz="2200" b="1" dirty="0">
                <a:solidFill>
                  <a:srgbClr val="FF0000"/>
                </a:solidFill>
              </a:rPr>
              <a:t>take a third measurement</a:t>
            </a:r>
            <a:r>
              <a:rPr lang="en-US" sz="2200" b="1" dirty="0" smtClean="0">
                <a:solidFill>
                  <a:schemeClr val="tx1"/>
                </a:solidFill>
              </a:rPr>
              <a:t>.</a:t>
            </a:r>
          </a:p>
          <a:p>
            <a:endParaRPr lang="en-US" sz="2200" b="1" dirty="0">
              <a:solidFill>
                <a:schemeClr val="tx1"/>
              </a:solidFill>
            </a:endParaRPr>
          </a:p>
          <a:p>
            <a:r>
              <a:rPr lang="en-US" sz="2200" b="1" dirty="0">
                <a:solidFill>
                  <a:schemeClr val="tx1"/>
                </a:solidFill>
              </a:rPr>
              <a:t>Record the </a:t>
            </a:r>
            <a:r>
              <a:rPr lang="en-US" sz="2200" b="1" u="sng" dirty="0">
                <a:solidFill>
                  <a:srgbClr val="FF0000"/>
                </a:solidFill>
              </a:rPr>
              <a:t>lower</a:t>
            </a:r>
            <a:r>
              <a:rPr lang="en-US" sz="2200" b="1" dirty="0">
                <a:solidFill>
                  <a:schemeClr val="tx1"/>
                </a:solidFill>
              </a:rPr>
              <a:t> of the last two measurements as the clinic blood pressure.</a:t>
            </a:r>
            <a:r>
              <a:rPr lang="en-US" sz="2000" dirty="0"/>
              <a:t> </a:t>
            </a:r>
            <a:endParaRPr lang="en-US" sz="2200" b="1" dirty="0">
              <a:solidFill>
                <a:schemeClr val="tx1"/>
              </a:solidFill>
            </a:endParaRPr>
          </a:p>
        </p:txBody>
      </p:sp>
      <p:sp>
        <p:nvSpPr>
          <p:cNvPr id="10" name="Down Arrow 9"/>
          <p:cNvSpPr/>
          <p:nvPr/>
        </p:nvSpPr>
        <p:spPr>
          <a:xfrm>
            <a:off x="4351624" y="2130531"/>
            <a:ext cx="411293" cy="475425"/>
          </a:xfrm>
          <a:prstGeom prst="downArrow">
            <a:avLst/>
          </a:prstGeom>
          <a:solidFill>
            <a:srgbClr val="0EB8C4"/>
          </a:solidFill>
          <a:ln>
            <a:solidFill>
              <a:srgbClr val="0EB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67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32</a:t>
            </a:fld>
            <a:endParaRPr lang="en"/>
          </a:p>
        </p:txBody>
      </p:sp>
      <p:grpSp>
        <p:nvGrpSpPr>
          <p:cNvPr id="10" name="Group 9"/>
          <p:cNvGrpSpPr/>
          <p:nvPr/>
        </p:nvGrpSpPr>
        <p:grpSpPr>
          <a:xfrm>
            <a:off x="2963076" y="0"/>
            <a:ext cx="5515906" cy="5143500"/>
            <a:chOff x="2963076" y="0"/>
            <a:chExt cx="5515906" cy="5143500"/>
          </a:xfrm>
        </p:grpSpPr>
        <p:pic>
          <p:nvPicPr>
            <p:cNvPr id="6" name="Picture 5"/>
            <p:cNvPicPr>
              <a:picLocks noChangeAspect="1"/>
            </p:cNvPicPr>
            <p:nvPr/>
          </p:nvPicPr>
          <p:blipFill>
            <a:blip r:embed="rId3"/>
            <a:stretch>
              <a:fillRect/>
            </a:stretch>
          </p:blipFill>
          <p:spPr>
            <a:xfrm>
              <a:off x="2963076" y="0"/>
              <a:ext cx="5379158" cy="5143500"/>
            </a:xfrm>
            <a:prstGeom prst="rect">
              <a:avLst/>
            </a:prstGeom>
          </p:spPr>
        </p:pic>
        <p:sp>
          <p:nvSpPr>
            <p:cNvPr id="7" name="Rectangle 6"/>
            <p:cNvSpPr/>
            <p:nvPr/>
          </p:nvSpPr>
          <p:spPr>
            <a:xfrm>
              <a:off x="6341424" y="1816925"/>
              <a:ext cx="2137558" cy="2731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60125" y="2323358"/>
              <a:ext cx="2161309" cy="496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751577" y="4804946"/>
            <a:ext cx="2041109" cy="338554"/>
          </a:xfrm>
          <a:prstGeom prst="rect">
            <a:avLst/>
          </a:prstGeom>
        </p:spPr>
        <p:txBody>
          <a:bodyPr wrap="square">
            <a:spAutoFit/>
          </a:bodyPr>
          <a:lstStyle/>
          <a:p>
            <a:r>
              <a:rPr lang="en-US" sz="800" b="1" dirty="0" smtClean="0">
                <a:solidFill>
                  <a:srgbClr val="92D050"/>
                </a:solidFill>
              </a:rPr>
              <a:t>Courtesy of: The </a:t>
            </a:r>
            <a:r>
              <a:rPr lang="en-US" sz="800" b="1" dirty="0">
                <a:solidFill>
                  <a:srgbClr val="92D050"/>
                </a:solidFill>
              </a:rPr>
              <a:t>Canadian journal of cardiology</a:t>
            </a:r>
          </a:p>
        </p:txBody>
      </p:sp>
    </p:spTree>
    <p:extLst>
      <p:ext uri="{BB962C8B-B14F-4D97-AF65-F5344CB8AC3E}">
        <p14:creationId xmlns:p14="http://schemas.microsoft.com/office/powerpoint/2010/main" val="2748769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24" y="-338788"/>
            <a:ext cx="7361425" cy="1139999"/>
          </a:xfrm>
        </p:spPr>
        <p:txBody>
          <a:bodyPr/>
          <a:lstStyle/>
          <a:p>
            <a:r>
              <a:rPr lang="en-US" sz="3000" b="1" dirty="0" smtClean="0"/>
              <a:t>Ambulatory Blood Pressure Monitoring</a:t>
            </a:r>
            <a:endParaRPr lang="en-US" sz="3000"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33</a:t>
            </a:fld>
            <a:endParaRPr lang="en"/>
          </a:p>
        </p:txBody>
      </p:sp>
      <p:sp>
        <p:nvSpPr>
          <p:cNvPr id="14" name="Content Placeholder 4"/>
          <p:cNvSpPr>
            <a:spLocks noGrp="1"/>
          </p:cNvSpPr>
          <p:nvPr>
            <p:ph type="body" idx="1"/>
          </p:nvPr>
        </p:nvSpPr>
        <p:spPr>
          <a:xfrm>
            <a:off x="753625" y="811768"/>
            <a:ext cx="8307247" cy="1741565"/>
          </a:xfrm>
        </p:spPr>
        <p:txBody>
          <a:bodyPr/>
          <a:lstStyle/>
          <a:p>
            <a:r>
              <a:rPr lang="en-US" sz="2200" b="1" dirty="0">
                <a:solidFill>
                  <a:srgbClr val="0EB8C4"/>
                </a:solidFill>
              </a:rPr>
              <a:t>If </a:t>
            </a:r>
            <a:r>
              <a:rPr lang="en-US" sz="2200" b="1" dirty="0" smtClean="0">
                <a:solidFill>
                  <a:srgbClr val="0EB8C4"/>
                </a:solidFill>
              </a:rPr>
              <a:t>the office blood </a:t>
            </a:r>
            <a:r>
              <a:rPr lang="en-US" sz="2200" b="1" dirty="0">
                <a:solidFill>
                  <a:srgbClr val="0EB8C4"/>
                </a:solidFill>
              </a:rPr>
              <a:t>pressure </a:t>
            </a:r>
            <a:r>
              <a:rPr lang="en-US" sz="2200" b="1" dirty="0" smtClean="0">
                <a:solidFill>
                  <a:srgbClr val="0EB8C4"/>
                </a:solidFill>
              </a:rPr>
              <a:t>is </a:t>
            </a:r>
            <a:r>
              <a:rPr lang="en-US" sz="2200" b="1" u="sng" dirty="0">
                <a:solidFill>
                  <a:srgbClr val="FF0000"/>
                </a:solidFill>
              </a:rPr>
              <a:t>140/90 mmHg </a:t>
            </a:r>
            <a:r>
              <a:rPr lang="en-US" sz="2200" b="1" dirty="0">
                <a:solidFill>
                  <a:srgbClr val="0EB8C4"/>
                </a:solidFill>
              </a:rPr>
              <a:t>or </a:t>
            </a:r>
            <a:r>
              <a:rPr lang="en-US" sz="2200" b="1" dirty="0" smtClean="0">
                <a:solidFill>
                  <a:srgbClr val="0EB8C4"/>
                </a:solidFill>
              </a:rPr>
              <a:t>higher, offer ABPM</a:t>
            </a:r>
            <a:r>
              <a:rPr lang="en-US" sz="2000" b="1" dirty="0" smtClean="0"/>
              <a:t/>
            </a:r>
            <a:br>
              <a:rPr lang="en-US" sz="2000" b="1" dirty="0" smtClean="0"/>
            </a:br>
            <a:r>
              <a:rPr lang="en-US" sz="2000" b="1" dirty="0"/>
              <a:t/>
            </a:r>
            <a:br>
              <a:rPr lang="en-US" sz="2000" b="1" dirty="0"/>
            </a:br>
            <a:endParaRPr lang="en-US" sz="2000" b="1" dirty="0"/>
          </a:p>
        </p:txBody>
      </p:sp>
      <p:sp>
        <p:nvSpPr>
          <p:cNvPr id="15" name="Content Placeholder 4"/>
          <p:cNvSpPr txBox="1">
            <a:spLocks/>
          </p:cNvSpPr>
          <p:nvPr/>
        </p:nvSpPr>
        <p:spPr>
          <a:xfrm>
            <a:off x="2959581" y="1463569"/>
            <a:ext cx="3195377" cy="652116"/>
          </a:xfrm>
          <a:prstGeom prst="rect">
            <a:avLst/>
          </a:prstGeom>
          <a:noFill/>
          <a:ln w="57150">
            <a:solidFill>
              <a:srgbClr val="0EB8C4"/>
            </a:solidFill>
            <a:prstDash val="solid"/>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9pPr>
          </a:lstStyle>
          <a:p>
            <a:pPr algn="ctr">
              <a:buNone/>
            </a:pPr>
            <a:r>
              <a:rPr lang="en-US" sz="2200" b="1" dirty="0" smtClean="0"/>
              <a:t>What is ABPM?</a:t>
            </a:r>
            <a:endParaRPr lang="en-US" sz="2000" b="1" dirty="0"/>
          </a:p>
        </p:txBody>
      </p:sp>
      <p:sp>
        <p:nvSpPr>
          <p:cNvPr id="17" name="Down Arrow 16"/>
          <p:cNvSpPr/>
          <p:nvPr/>
        </p:nvSpPr>
        <p:spPr>
          <a:xfrm>
            <a:off x="4351624" y="2152301"/>
            <a:ext cx="411293" cy="475425"/>
          </a:xfrm>
          <a:prstGeom prst="downArrow">
            <a:avLst/>
          </a:prstGeom>
          <a:solidFill>
            <a:srgbClr val="0EB8C4"/>
          </a:solidFill>
          <a:ln>
            <a:solidFill>
              <a:srgbClr val="0EB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753625" y="2589949"/>
            <a:ext cx="8018585" cy="2468939"/>
            <a:chOff x="753625" y="2589949"/>
            <a:chExt cx="8018585" cy="2468939"/>
          </a:xfrm>
        </p:grpSpPr>
        <p:sp>
          <p:nvSpPr>
            <p:cNvPr id="16" name="Content Placeholder 4"/>
            <p:cNvSpPr txBox="1">
              <a:spLocks/>
            </p:cNvSpPr>
            <p:nvPr/>
          </p:nvSpPr>
          <p:spPr>
            <a:xfrm>
              <a:off x="753625" y="2589949"/>
              <a:ext cx="8018585" cy="2468939"/>
            </a:xfrm>
            <a:prstGeom prst="rect">
              <a:avLst/>
            </a:prstGeom>
            <a:noFill/>
            <a:ln w="57150">
              <a:solidFill>
                <a:srgbClr val="0EB8C4"/>
              </a:solidFill>
              <a:prstDash val="lgDashDotDot"/>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DB7C4"/>
                </a:buClr>
                <a:buSzPct val="100000"/>
                <a:buFont typeface="Source Sans Pro"/>
                <a:buChar char="⬞"/>
                <a:defRPr sz="2400" b="0" i="0" u="none" strike="noStrike" cap="none">
                  <a:solidFill>
                    <a:srgbClr val="415665"/>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DB7C4"/>
                </a:buClr>
                <a:buSzPct val="100000"/>
                <a:buFont typeface="Source Sans Pro"/>
                <a:buNone/>
                <a:defRPr sz="2400" b="0" i="0" u="none" strike="noStrike" cap="none">
                  <a:solidFill>
                    <a:srgbClr val="415665"/>
                  </a:solidFill>
                  <a:latin typeface="Source Sans Pro"/>
                  <a:ea typeface="Source Sans Pro"/>
                  <a:cs typeface="Source Sans Pro"/>
                  <a:sym typeface="Source Sans Pro"/>
                </a:defRPr>
              </a:lvl9pPr>
            </a:lstStyle>
            <a:p>
              <a:endParaRPr lang="en-US" sz="2200" b="1" dirty="0">
                <a:solidFill>
                  <a:schemeClr val="tx1"/>
                </a:solidFill>
              </a:endParaRPr>
            </a:p>
          </p:txBody>
        </p:sp>
        <p:pic>
          <p:nvPicPr>
            <p:cNvPr id="18" name="Picture 17"/>
            <p:cNvPicPr>
              <a:picLocks noChangeAspect="1"/>
            </p:cNvPicPr>
            <p:nvPr/>
          </p:nvPicPr>
          <p:blipFill>
            <a:blip r:embed="rId3"/>
            <a:stretch>
              <a:fillRect/>
            </a:stretch>
          </p:blipFill>
          <p:spPr>
            <a:xfrm>
              <a:off x="934720" y="2642572"/>
              <a:ext cx="7640320" cy="2393903"/>
            </a:xfrm>
            <a:prstGeom prst="rect">
              <a:avLst/>
            </a:prstGeom>
          </p:spPr>
        </p:pic>
      </p:grpSp>
    </p:spTree>
    <p:extLst>
      <p:ext uri="{BB962C8B-B14F-4D97-AF65-F5344CB8AC3E}">
        <p14:creationId xmlns:p14="http://schemas.microsoft.com/office/powerpoint/2010/main" val="247028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34</a:t>
            </a:fld>
            <a:endParaRPr lang="en"/>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66133" y="0"/>
            <a:ext cx="7234932" cy="5143500"/>
          </a:xfrm>
          <a:prstGeom prst="rect">
            <a:avLst/>
          </a:prstGeom>
          <a:noFill/>
          <a:ln>
            <a:noFill/>
          </a:ln>
        </p:spPr>
      </p:pic>
    </p:spTree>
    <p:extLst>
      <p:ext uri="{BB962C8B-B14F-4D97-AF65-F5344CB8AC3E}">
        <p14:creationId xmlns:p14="http://schemas.microsoft.com/office/powerpoint/2010/main" val="3201991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77307" y="3111501"/>
            <a:ext cx="2445515" cy="2032000"/>
          </a:xfrm>
          <a:prstGeom prst="rect">
            <a:avLst/>
          </a:prstGeom>
        </p:spPr>
      </p:pic>
      <p:sp>
        <p:nvSpPr>
          <p:cNvPr id="2" name="Title 1"/>
          <p:cNvSpPr>
            <a:spLocks noGrp="1"/>
          </p:cNvSpPr>
          <p:nvPr>
            <p:ph type="title"/>
          </p:nvPr>
        </p:nvSpPr>
        <p:spPr>
          <a:xfrm>
            <a:off x="669524" y="-338788"/>
            <a:ext cx="7361425" cy="1139999"/>
          </a:xfrm>
        </p:spPr>
        <p:txBody>
          <a:bodyPr/>
          <a:lstStyle/>
          <a:p>
            <a:r>
              <a:rPr lang="en-US" sz="3000" b="1" dirty="0" smtClean="0"/>
              <a:t>Ambulatory Blood Pressure Monitoring</a:t>
            </a:r>
            <a:endParaRPr lang="en-US" sz="3000" dirty="0"/>
          </a:p>
        </p:txBody>
      </p:sp>
      <p:sp>
        <p:nvSpPr>
          <p:cNvPr id="3" name="Text Placeholder 2"/>
          <p:cNvSpPr>
            <a:spLocks noGrp="1"/>
          </p:cNvSpPr>
          <p:nvPr>
            <p:ph type="body" idx="1"/>
          </p:nvPr>
        </p:nvSpPr>
        <p:spPr>
          <a:xfrm>
            <a:off x="844424" y="1009403"/>
            <a:ext cx="7308976" cy="4134097"/>
          </a:xfrm>
        </p:spPr>
        <p:txBody>
          <a:bodyPr/>
          <a:lstStyle/>
          <a:p>
            <a:pPr>
              <a:buNone/>
            </a:pPr>
            <a:r>
              <a:rPr lang="en-US" sz="2200" b="1" u="sng" dirty="0" smtClean="0">
                <a:solidFill>
                  <a:schemeClr val="tx1"/>
                </a:solidFill>
              </a:rPr>
              <a:t> </a:t>
            </a:r>
            <a:r>
              <a:rPr lang="en-US" sz="2200" b="1" u="sng" dirty="0">
                <a:solidFill>
                  <a:schemeClr val="tx1"/>
                </a:solidFill>
              </a:rPr>
              <a:t>When using ABPM to confirm a diagnosis of </a:t>
            </a:r>
            <a:r>
              <a:rPr lang="en-US" sz="2200" b="1" u="sng" dirty="0" smtClean="0">
                <a:solidFill>
                  <a:schemeClr val="tx1"/>
                </a:solidFill>
              </a:rPr>
              <a:t>hypertension:</a:t>
            </a:r>
            <a:br>
              <a:rPr lang="en-US" sz="2200" b="1" u="sng" dirty="0" smtClean="0">
                <a:solidFill>
                  <a:schemeClr val="tx1"/>
                </a:solidFill>
              </a:rPr>
            </a:br>
            <a:endParaRPr lang="en-US" sz="2200" b="1" u="sng" dirty="0" smtClean="0">
              <a:solidFill>
                <a:schemeClr val="tx1"/>
              </a:solidFill>
            </a:endParaRPr>
          </a:p>
          <a:p>
            <a:r>
              <a:rPr lang="en-US" sz="2200" b="1" dirty="0" smtClean="0">
                <a:solidFill>
                  <a:schemeClr val="tx1"/>
                </a:solidFill>
              </a:rPr>
              <a:t> At </a:t>
            </a:r>
            <a:r>
              <a:rPr lang="en-US" sz="2200" b="1" dirty="0">
                <a:solidFill>
                  <a:schemeClr val="tx1"/>
                </a:solidFill>
              </a:rPr>
              <a:t>least </a:t>
            </a:r>
            <a:r>
              <a:rPr lang="en-US" sz="2200" b="1" dirty="0">
                <a:solidFill>
                  <a:srgbClr val="FF0000"/>
                </a:solidFill>
              </a:rPr>
              <a:t>two measurements </a:t>
            </a:r>
            <a:r>
              <a:rPr lang="en-US" sz="2200" b="1" dirty="0">
                <a:solidFill>
                  <a:schemeClr val="tx1"/>
                </a:solidFill>
              </a:rPr>
              <a:t>per hour are taken during the person's usual waking </a:t>
            </a:r>
            <a:r>
              <a:rPr lang="en-US" sz="2200" b="1" dirty="0" smtClean="0">
                <a:solidFill>
                  <a:schemeClr val="tx1"/>
                </a:solidFill>
              </a:rPr>
              <a:t>hours.</a:t>
            </a:r>
          </a:p>
          <a:p>
            <a:endParaRPr lang="en-US" sz="2200" b="1" dirty="0">
              <a:solidFill>
                <a:schemeClr val="tx1"/>
              </a:solidFill>
            </a:endParaRPr>
          </a:p>
          <a:p>
            <a:r>
              <a:rPr lang="en-US" sz="2200" b="1" dirty="0">
                <a:solidFill>
                  <a:schemeClr val="tx1"/>
                </a:solidFill>
              </a:rPr>
              <a:t> </a:t>
            </a:r>
            <a:r>
              <a:rPr lang="en-US" sz="2200" b="1" dirty="0" smtClean="0">
                <a:solidFill>
                  <a:schemeClr val="tx1"/>
                </a:solidFill>
              </a:rPr>
              <a:t>Use </a:t>
            </a:r>
            <a:r>
              <a:rPr lang="en-US" sz="2200" b="1" dirty="0">
                <a:solidFill>
                  <a:schemeClr val="tx1"/>
                </a:solidFill>
              </a:rPr>
              <a:t>the average value of </a:t>
            </a:r>
            <a:r>
              <a:rPr lang="en-US" sz="2200" b="1" dirty="0">
                <a:solidFill>
                  <a:srgbClr val="FF0000"/>
                </a:solidFill>
              </a:rPr>
              <a:t>at least 14 </a:t>
            </a:r>
            <a:r>
              <a:rPr lang="en-US" sz="2200" b="1" dirty="0" smtClean="0">
                <a:solidFill>
                  <a:srgbClr val="FF0000"/>
                </a:solidFill>
              </a:rPr>
              <a:t>measurements</a:t>
            </a:r>
            <a:r>
              <a:rPr lang="en-US" sz="2200" b="1" dirty="0" smtClean="0">
                <a:solidFill>
                  <a:schemeClr val="tx1"/>
                </a:solidFill>
              </a:rPr>
              <a:t>.</a:t>
            </a:r>
            <a:r>
              <a:rPr lang="en-US" sz="2200" b="1" dirty="0">
                <a:solidFill>
                  <a:schemeClr val="tx1"/>
                </a:solidFill>
              </a:rPr>
              <a:t> </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35</a:t>
            </a:fld>
            <a:endParaRPr lang="en"/>
          </a:p>
        </p:txBody>
      </p:sp>
    </p:spTree>
    <p:extLst>
      <p:ext uri="{BB962C8B-B14F-4D97-AF65-F5344CB8AC3E}">
        <p14:creationId xmlns:p14="http://schemas.microsoft.com/office/powerpoint/2010/main" val="3178627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24" y="-338788"/>
            <a:ext cx="7361425" cy="1139999"/>
          </a:xfrm>
        </p:spPr>
        <p:txBody>
          <a:bodyPr/>
          <a:lstStyle/>
          <a:p>
            <a:r>
              <a:rPr lang="en-US" sz="3000" b="1" dirty="0" smtClean="0"/>
              <a:t>Definition of hypertension in ABPM </a:t>
            </a:r>
            <a:r>
              <a:rPr lang="en-US" b="1" dirty="0" smtClean="0"/>
              <a:t>(NICE):</a:t>
            </a:r>
            <a:endParaRPr lang="en-US" sz="3000" dirty="0"/>
          </a:p>
        </p:txBody>
      </p:sp>
      <p:sp>
        <p:nvSpPr>
          <p:cNvPr id="3" name="Text Placeholder 2"/>
          <p:cNvSpPr>
            <a:spLocks noGrp="1"/>
          </p:cNvSpPr>
          <p:nvPr>
            <p:ph type="body" idx="1"/>
          </p:nvPr>
        </p:nvSpPr>
        <p:spPr>
          <a:xfrm>
            <a:off x="844424" y="1009403"/>
            <a:ext cx="7308976" cy="4134097"/>
          </a:xfrm>
        </p:spPr>
        <p:txBody>
          <a:bodyPr/>
          <a:lstStyle/>
          <a:p>
            <a:pPr>
              <a:buNone/>
            </a:pPr>
            <a:r>
              <a:rPr lang="en-US" sz="2200" b="1" u="sng" dirty="0" smtClean="0">
                <a:solidFill>
                  <a:schemeClr val="tx1"/>
                </a:solidFill>
              </a:rPr>
              <a:t> </a:t>
            </a:r>
            <a:endParaRPr lang="en-US" sz="2200" b="1" dirty="0">
              <a:solidFill>
                <a:schemeClr val="tx1"/>
              </a:solidFill>
            </a:endParaRP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36</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24" y="801211"/>
            <a:ext cx="8299576" cy="4342289"/>
          </a:xfrm>
          <a:prstGeom prst="rect">
            <a:avLst/>
          </a:prstGeom>
        </p:spPr>
      </p:pic>
      <p:cxnSp>
        <p:nvCxnSpPr>
          <p:cNvPr id="7" name="Straight Connector 6"/>
          <p:cNvCxnSpPr/>
          <p:nvPr/>
        </p:nvCxnSpPr>
        <p:spPr>
          <a:xfrm>
            <a:off x="5077838" y="2762655"/>
            <a:ext cx="2081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00281" y="3557081"/>
            <a:ext cx="2081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912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24" y="-338788"/>
            <a:ext cx="7361425" cy="1139999"/>
          </a:xfrm>
        </p:spPr>
        <p:txBody>
          <a:bodyPr/>
          <a:lstStyle/>
          <a:p>
            <a:r>
              <a:rPr lang="en-US" sz="3000" b="1" dirty="0" smtClean="0"/>
              <a:t>ABPM Report</a:t>
            </a:r>
            <a:endParaRPr lang="en-US" sz="3000"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37</a:t>
            </a:fld>
            <a:endParaRPr lang="en"/>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l="140" t="20703" r="12837" b="36562"/>
          <a:stretch>
            <a:fillRect/>
          </a:stretch>
        </p:blipFill>
        <p:spPr bwMode="auto">
          <a:xfrm>
            <a:off x="669524" y="1139999"/>
            <a:ext cx="8474476" cy="400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a:xfrm>
            <a:off x="2565400" y="1478787"/>
            <a:ext cx="508000" cy="32461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2565400" y="2659887"/>
            <a:ext cx="508000" cy="36271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 name="Straight Connector 6"/>
          <p:cNvCxnSpPr/>
          <p:nvPr/>
        </p:nvCxnSpPr>
        <p:spPr>
          <a:xfrm>
            <a:off x="4572000" y="1451861"/>
            <a:ext cx="1244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235450" y="2659887"/>
            <a:ext cx="1917700" cy="167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028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24" y="-338788"/>
            <a:ext cx="7361425" cy="1139999"/>
          </a:xfrm>
        </p:spPr>
        <p:txBody>
          <a:bodyPr/>
          <a:lstStyle/>
          <a:p>
            <a:r>
              <a:rPr lang="en-US" sz="3000" b="1" dirty="0" smtClean="0"/>
              <a:t>Home Blood Pressure Monitoring</a:t>
            </a:r>
            <a:endParaRPr lang="en-US" sz="3000" dirty="0"/>
          </a:p>
        </p:txBody>
      </p:sp>
      <p:sp>
        <p:nvSpPr>
          <p:cNvPr id="3" name="Text Placeholder 2"/>
          <p:cNvSpPr>
            <a:spLocks noGrp="1"/>
          </p:cNvSpPr>
          <p:nvPr>
            <p:ph type="body" idx="1"/>
          </p:nvPr>
        </p:nvSpPr>
        <p:spPr>
          <a:xfrm>
            <a:off x="844424" y="1009403"/>
            <a:ext cx="7308976" cy="4134097"/>
          </a:xfrm>
        </p:spPr>
        <p:txBody>
          <a:bodyPr/>
          <a:lstStyle/>
          <a:p>
            <a:pPr marL="342900" indent="-342900">
              <a:buFontTx/>
              <a:buChar char="-"/>
            </a:pPr>
            <a:r>
              <a:rPr lang="en-US" sz="2200" b="1" dirty="0">
                <a:solidFill>
                  <a:schemeClr val="tx1"/>
                </a:solidFill>
              </a:rPr>
              <a:t>If a person is </a:t>
            </a:r>
            <a:r>
              <a:rPr lang="en-US" sz="2200" b="1" dirty="0">
                <a:solidFill>
                  <a:srgbClr val="FF0000"/>
                </a:solidFill>
              </a:rPr>
              <a:t>unable to tolerate ABPM</a:t>
            </a:r>
            <a:r>
              <a:rPr lang="en-US" sz="2200" b="1" dirty="0">
                <a:solidFill>
                  <a:schemeClr val="tx1"/>
                </a:solidFill>
              </a:rPr>
              <a:t>, </a:t>
            </a:r>
            <a:r>
              <a:rPr lang="en-US" sz="2200" b="1" dirty="0">
                <a:solidFill>
                  <a:srgbClr val="0EB8C4"/>
                </a:solidFill>
              </a:rPr>
              <a:t>home blood pressure monitoring (HBPM) </a:t>
            </a:r>
            <a:r>
              <a:rPr lang="en-US" sz="2200" b="1" dirty="0">
                <a:solidFill>
                  <a:schemeClr val="tx1"/>
                </a:solidFill>
              </a:rPr>
              <a:t>is a suitable </a:t>
            </a:r>
            <a:r>
              <a:rPr lang="en-US" sz="2200" b="1" u="sng" dirty="0">
                <a:solidFill>
                  <a:schemeClr val="tx1"/>
                </a:solidFill>
              </a:rPr>
              <a:t>alternative</a:t>
            </a:r>
            <a:r>
              <a:rPr lang="en-US" sz="2200" b="1" dirty="0">
                <a:solidFill>
                  <a:schemeClr val="tx1"/>
                </a:solidFill>
              </a:rPr>
              <a:t> to confirm the diagnosis of hypertension.</a:t>
            </a:r>
          </a:p>
          <a:p>
            <a:pPr marL="342900" indent="-342900">
              <a:buFontTx/>
              <a:buChar char="-"/>
            </a:pPr>
            <a:endParaRPr lang="en-US" sz="2200" b="1" dirty="0" smtClean="0">
              <a:solidFill>
                <a:schemeClr val="tx1"/>
              </a:solidFill>
            </a:endParaRP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38</a:t>
            </a:fld>
            <a:endParaRPr lang="en"/>
          </a:p>
        </p:txBody>
      </p:sp>
      <p:pic>
        <p:nvPicPr>
          <p:cNvPr id="7" name="Picture 6">
            <a:hlinkClick r:id="rId3"/>
          </p:cNvPr>
          <p:cNvPicPr>
            <a:picLocks noChangeAspect="1"/>
          </p:cNvPicPr>
          <p:nvPr/>
        </p:nvPicPr>
        <p:blipFill>
          <a:blip r:embed="rId4"/>
          <a:stretch>
            <a:fillRect/>
          </a:stretch>
        </p:blipFill>
        <p:spPr>
          <a:xfrm>
            <a:off x="2768600" y="2368550"/>
            <a:ext cx="3810000" cy="2540000"/>
          </a:xfrm>
          <a:prstGeom prst="rect">
            <a:avLst/>
          </a:prstGeom>
        </p:spPr>
      </p:pic>
      <p:sp>
        <p:nvSpPr>
          <p:cNvPr id="5" name="TextBox 4"/>
          <p:cNvSpPr txBox="1"/>
          <p:nvPr/>
        </p:nvSpPr>
        <p:spPr>
          <a:xfrm>
            <a:off x="2768600" y="4835723"/>
            <a:ext cx="4099199" cy="523220"/>
          </a:xfrm>
          <a:prstGeom prst="rect">
            <a:avLst/>
          </a:prstGeom>
          <a:noFill/>
        </p:spPr>
        <p:txBody>
          <a:bodyPr wrap="none" rtlCol="0">
            <a:spAutoFit/>
          </a:bodyPr>
          <a:lstStyle/>
          <a:p>
            <a:r>
              <a:rPr lang="en-US" dirty="0">
                <a:hlinkClick r:id="rId3"/>
              </a:rPr>
              <a:t>https://</a:t>
            </a:r>
            <a:r>
              <a:rPr lang="en-US" dirty="0" smtClean="0">
                <a:hlinkClick r:id="rId3"/>
              </a:rPr>
              <a:t>www.youtube.com/watch?v=GqorFdyF038</a:t>
            </a:r>
            <a:endParaRPr lang="en-US" dirty="0" smtClean="0"/>
          </a:p>
          <a:p>
            <a:endParaRPr lang="en-US" dirty="0"/>
          </a:p>
        </p:txBody>
      </p:sp>
    </p:spTree>
    <p:extLst>
      <p:ext uri="{BB962C8B-B14F-4D97-AF65-F5344CB8AC3E}">
        <p14:creationId xmlns:p14="http://schemas.microsoft.com/office/powerpoint/2010/main" val="16935195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24" y="-338788"/>
            <a:ext cx="7361425" cy="1139999"/>
          </a:xfrm>
        </p:spPr>
        <p:txBody>
          <a:bodyPr/>
          <a:lstStyle/>
          <a:p>
            <a:r>
              <a:rPr lang="en-US" sz="3000" b="1" dirty="0" smtClean="0"/>
              <a:t>Home Blood Pressure Monitoring </a:t>
            </a:r>
            <a:endParaRPr lang="en-US" sz="3000" dirty="0"/>
          </a:p>
        </p:txBody>
      </p:sp>
      <p:sp>
        <p:nvSpPr>
          <p:cNvPr id="3" name="Text Placeholder 2"/>
          <p:cNvSpPr>
            <a:spLocks noGrp="1"/>
          </p:cNvSpPr>
          <p:nvPr>
            <p:ph type="body" idx="1"/>
          </p:nvPr>
        </p:nvSpPr>
        <p:spPr>
          <a:xfrm>
            <a:off x="721973" y="801211"/>
            <a:ext cx="7308976" cy="4134097"/>
          </a:xfrm>
        </p:spPr>
        <p:txBody>
          <a:bodyPr/>
          <a:lstStyle/>
          <a:p>
            <a:pPr>
              <a:buNone/>
            </a:pPr>
            <a:r>
              <a:rPr lang="en-US" altLang="en-US" sz="2200" b="1" dirty="0">
                <a:solidFill>
                  <a:schemeClr val="tx1"/>
                </a:solidFill>
              </a:rPr>
              <a:t>When using HBPM to confirm a diagnosis of hypertension, ensure that: </a:t>
            </a:r>
            <a:r>
              <a:rPr lang="en-US" altLang="en-US" sz="2200" b="1" dirty="0" smtClean="0">
                <a:solidFill>
                  <a:schemeClr val="tx1"/>
                </a:solidFill>
              </a:rPr>
              <a:t/>
            </a:r>
            <a:br>
              <a:rPr lang="en-US" altLang="en-US" sz="2200" b="1" dirty="0" smtClean="0">
                <a:solidFill>
                  <a:schemeClr val="tx1"/>
                </a:solidFill>
              </a:rPr>
            </a:br>
            <a:endParaRPr lang="en-US" altLang="en-US" sz="2200" b="1" dirty="0">
              <a:solidFill>
                <a:schemeClr val="tx1"/>
              </a:solidFill>
            </a:endParaRPr>
          </a:p>
          <a:p>
            <a:pPr lvl="1">
              <a:buFont typeface="Wingdings" charset="2"/>
              <a:buChar char="Ø"/>
            </a:pPr>
            <a:r>
              <a:rPr lang="en-US" altLang="en-US" sz="2200" b="1" dirty="0">
                <a:solidFill>
                  <a:schemeClr val="tx1"/>
                </a:solidFill>
              </a:rPr>
              <a:t>For each blood pressure recording, </a:t>
            </a:r>
            <a:r>
              <a:rPr lang="en-US" altLang="en-US" sz="2200" b="1" dirty="0">
                <a:solidFill>
                  <a:srgbClr val="FF0000"/>
                </a:solidFill>
              </a:rPr>
              <a:t>two consecutive measurements</a:t>
            </a:r>
            <a:r>
              <a:rPr lang="en-US" altLang="en-US" sz="2200" b="1" dirty="0">
                <a:solidFill>
                  <a:schemeClr val="tx1"/>
                </a:solidFill>
              </a:rPr>
              <a:t> are taken, at least </a:t>
            </a:r>
            <a:r>
              <a:rPr lang="en-US" altLang="en-US" sz="2200" b="1" dirty="0">
                <a:solidFill>
                  <a:srgbClr val="FF0000"/>
                </a:solidFill>
              </a:rPr>
              <a:t>1 minute apart </a:t>
            </a:r>
            <a:r>
              <a:rPr lang="en-US" altLang="en-US" sz="2200" b="1" dirty="0">
                <a:solidFill>
                  <a:schemeClr val="tx1"/>
                </a:solidFill>
              </a:rPr>
              <a:t>and with the person </a:t>
            </a:r>
            <a:r>
              <a:rPr lang="en-US" altLang="en-US" sz="2200" b="1" dirty="0">
                <a:solidFill>
                  <a:srgbClr val="FF0000"/>
                </a:solidFill>
              </a:rPr>
              <a:t>seated</a:t>
            </a:r>
            <a:r>
              <a:rPr lang="en-US" altLang="en-US" sz="2200" b="1" dirty="0" smtClean="0">
                <a:solidFill>
                  <a:schemeClr val="tx1"/>
                </a:solidFill>
              </a:rPr>
              <a:t>.</a:t>
            </a:r>
            <a:br>
              <a:rPr lang="en-US" altLang="en-US" sz="2200" b="1" dirty="0" smtClean="0">
                <a:solidFill>
                  <a:schemeClr val="tx1"/>
                </a:solidFill>
              </a:rPr>
            </a:br>
            <a:endParaRPr lang="en-US" altLang="en-US" sz="2200" b="1" dirty="0">
              <a:solidFill>
                <a:schemeClr val="tx1"/>
              </a:solidFill>
            </a:endParaRPr>
          </a:p>
          <a:p>
            <a:pPr lvl="1">
              <a:buFont typeface="Wingdings" charset="2"/>
              <a:buChar char="Ø"/>
            </a:pPr>
            <a:r>
              <a:rPr lang="en-US" altLang="en-US" sz="2200" b="1" dirty="0">
                <a:solidFill>
                  <a:schemeClr val="tx1"/>
                </a:solidFill>
              </a:rPr>
              <a:t>Blood pressure is recorded </a:t>
            </a:r>
            <a:r>
              <a:rPr lang="en-US" altLang="en-US" sz="2200" b="1" dirty="0">
                <a:solidFill>
                  <a:srgbClr val="FF0000"/>
                </a:solidFill>
              </a:rPr>
              <a:t>twice daily</a:t>
            </a:r>
            <a:r>
              <a:rPr lang="en-US" altLang="en-US" sz="2200" b="1" dirty="0">
                <a:solidFill>
                  <a:schemeClr val="tx1"/>
                </a:solidFill>
              </a:rPr>
              <a:t>, ideally in the morning and evening</a:t>
            </a:r>
            <a:r>
              <a:rPr lang="en-US" altLang="en-US" sz="2200" b="1" dirty="0" smtClean="0">
                <a:solidFill>
                  <a:schemeClr val="tx1"/>
                </a:solidFill>
              </a:rPr>
              <a:t>.</a:t>
            </a:r>
            <a:br>
              <a:rPr lang="en-US" altLang="en-US" sz="2200" b="1" dirty="0" smtClean="0">
                <a:solidFill>
                  <a:schemeClr val="tx1"/>
                </a:solidFill>
              </a:rPr>
            </a:br>
            <a:endParaRPr lang="en-US" altLang="en-US" sz="2200" b="1" dirty="0">
              <a:solidFill>
                <a:schemeClr val="tx1"/>
              </a:solidFill>
            </a:endParaRPr>
          </a:p>
          <a:p>
            <a:pPr lvl="1">
              <a:buFont typeface="Wingdings" charset="2"/>
              <a:buChar char="Ø"/>
            </a:pPr>
            <a:r>
              <a:rPr lang="en-US" altLang="en-US" sz="2200" b="1" dirty="0">
                <a:solidFill>
                  <a:schemeClr val="tx1"/>
                </a:solidFill>
              </a:rPr>
              <a:t>Blood pressure recording continues for </a:t>
            </a:r>
            <a:r>
              <a:rPr lang="en-US" altLang="en-US" sz="2200" b="1" dirty="0">
                <a:solidFill>
                  <a:srgbClr val="FF0000"/>
                </a:solidFill>
              </a:rPr>
              <a:t>at least 4 days</a:t>
            </a:r>
            <a:r>
              <a:rPr lang="en-US" altLang="en-US" sz="2200" b="1" dirty="0">
                <a:solidFill>
                  <a:schemeClr val="tx1"/>
                </a:solidFill>
              </a:rPr>
              <a:t>, ideally for 7 days. </a:t>
            </a:r>
          </a:p>
          <a:p>
            <a:pPr marL="342900" indent="-342900">
              <a:buFontTx/>
              <a:buChar char="-"/>
            </a:pPr>
            <a:endParaRPr lang="en-US" sz="2200" b="1" dirty="0" smtClean="0">
              <a:solidFill>
                <a:schemeClr val="tx1"/>
              </a:solidFill>
            </a:endParaRP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39</a:t>
            </a:fld>
            <a:endParaRPr lang="en"/>
          </a:p>
        </p:txBody>
      </p:sp>
    </p:spTree>
    <p:extLst>
      <p:ext uri="{BB962C8B-B14F-4D97-AF65-F5344CB8AC3E}">
        <p14:creationId xmlns:p14="http://schemas.microsoft.com/office/powerpoint/2010/main" val="2097701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4294967295"/>
            <p:extLst>
              <p:ext uri="{D42A27DB-BD31-4B8C-83A1-F6EECF244321}">
                <p14:modId xmlns:p14="http://schemas.microsoft.com/office/powerpoint/2010/main" val="3996316825"/>
              </p:ext>
            </p:extLst>
          </p:nvPr>
        </p:nvGraphicFramePr>
        <p:xfrm>
          <a:off x="1277634" y="249492"/>
          <a:ext cx="6534728" cy="4661775"/>
        </p:xfrm>
        <a:graphic>
          <a:graphicData uri="http://schemas.openxmlformats.org/drawingml/2006/table">
            <a:tbl>
              <a:tblPr/>
              <a:tblGrid>
                <a:gridCol w="1633682">
                  <a:extLst>
                    <a:ext uri="{9D8B030D-6E8A-4147-A177-3AD203B41FA5}">
                      <a16:colId xmlns:a16="http://schemas.microsoft.com/office/drawing/2014/main" xmlns="" val="3773129679"/>
                    </a:ext>
                  </a:extLst>
                </a:gridCol>
                <a:gridCol w="1633682">
                  <a:extLst>
                    <a:ext uri="{9D8B030D-6E8A-4147-A177-3AD203B41FA5}">
                      <a16:colId xmlns:a16="http://schemas.microsoft.com/office/drawing/2014/main" xmlns="" val="3527645485"/>
                    </a:ext>
                  </a:extLst>
                </a:gridCol>
                <a:gridCol w="1633682">
                  <a:extLst>
                    <a:ext uri="{9D8B030D-6E8A-4147-A177-3AD203B41FA5}">
                      <a16:colId xmlns:a16="http://schemas.microsoft.com/office/drawing/2014/main" xmlns="" val="3669216344"/>
                    </a:ext>
                  </a:extLst>
                </a:gridCol>
                <a:gridCol w="1633682">
                  <a:extLst>
                    <a:ext uri="{9D8B030D-6E8A-4147-A177-3AD203B41FA5}">
                      <a16:colId xmlns:a16="http://schemas.microsoft.com/office/drawing/2014/main" xmlns="" val="2540712442"/>
                    </a:ext>
                  </a:extLst>
                </a:gridCol>
              </a:tblGrid>
              <a:tr h="581975">
                <a:tc>
                  <a:txBody>
                    <a:bodyPr/>
                    <a:lstStyle/>
                    <a:p>
                      <a:pPr algn="ctr" fontAlgn="b"/>
                      <a:r>
                        <a:rPr lang="en-US" sz="1500" b="1" dirty="0">
                          <a:effectLst/>
                        </a:rPr>
                        <a:t>Blood Pressure</a:t>
                      </a:r>
                      <a:br>
                        <a:rPr lang="en-US" sz="1500" b="1" dirty="0">
                          <a:effectLst/>
                        </a:rPr>
                      </a:br>
                      <a:r>
                        <a:rPr lang="en-US" sz="1500" b="1" dirty="0">
                          <a:effectLst/>
                        </a:rPr>
                        <a:t>Category</a:t>
                      </a:r>
                    </a:p>
                  </a:txBody>
                  <a:tcPr marL="42220" marR="42220" marT="42220" marB="42220" anchor="b">
                    <a:lnL>
                      <a:noFill/>
                    </a:lnL>
                    <a:lnR>
                      <a:noFill/>
                    </a:lnR>
                    <a:lnT>
                      <a:noFill/>
                    </a:lnT>
                    <a:lnB w="9525" cap="flat" cmpd="sng" algn="ctr">
                      <a:solidFill>
                        <a:srgbClr val="DDDDDD"/>
                      </a:solidFill>
                      <a:prstDash val="solid"/>
                      <a:round/>
                      <a:headEnd type="none" w="med" len="med"/>
                      <a:tailEnd type="none" w="med" len="med"/>
                    </a:lnB>
                    <a:solidFill>
                      <a:srgbClr val="E1F2E0"/>
                    </a:solidFill>
                  </a:tcPr>
                </a:tc>
                <a:tc>
                  <a:txBody>
                    <a:bodyPr/>
                    <a:lstStyle/>
                    <a:p>
                      <a:pPr algn="ctr" fontAlgn="b"/>
                      <a:r>
                        <a:rPr lang="en-US" sz="1500" b="1" dirty="0">
                          <a:effectLst/>
                        </a:rPr>
                        <a:t>Systolic</a:t>
                      </a:r>
                      <a:br>
                        <a:rPr lang="en-US" sz="1500" b="1" dirty="0">
                          <a:effectLst/>
                        </a:rPr>
                      </a:br>
                      <a:r>
                        <a:rPr lang="en-US" sz="1500" b="1" dirty="0">
                          <a:effectLst/>
                        </a:rPr>
                        <a:t>mm Hg (upper #)</a:t>
                      </a:r>
                    </a:p>
                  </a:txBody>
                  <a:tcPr marL="42220" marR="42220" marT="42220" marB="42220" anchor="b">
                    <a:lnL>
                      <a:noFill/>
                    </a:lnL>
                    <a:lnR>
                      <a:noFill/>
                    </a:lnR>
                    <a:lnT>
                      <a:noFill/>
                    </a:lnT>
                    <a:lnB w="9525" cap="flat" cmpd="sng" algn="ctr">
                      <a:solidFill>
                        <a:srgbClr val="DDDDDD"/>
                      </a:solidFill>
                      <a:prstDash val="solid"/>
                      <a:round/>
                      <a:headEnd type="none" w="med" len="med"/>
                      <a:tailEnd type="none" w="med" len="med"/>
                    </a:lnB>
                    <a:solidFill>
                      <a:srgbClr val="E1F2E0"/>
                    </a:solidFill>
                  </a:tcPr>
                </a:tc>
                <a:tc>
                  <a:txBody>
                    <a:bodyPr/>
                    <a:lstStyle/>
                    <a:p>
                      <a:pPr algn="ctr" fontAlgn="t"/>
                      <a:r>
                        <a:rPr lang="ar-SA" sz="1500" b="1">
                          <a:effectLst/>
                        </a:rPr>
                        <a:t> </a:t>
                      </a:r>
                    </a:p>
                  </a:txBody>
                  <a:tcPr marL="42220" marR="42220" marT="42220" marB="42220">
                    <a:lnL>
                      <a:noFill/>
                    </a:lnL>
                    <a:lnR>
                      <a:noFill/>
                    </a:lnR>
                    <a:lnT>
                      <a:noFill/>
                    </a:lnT>
                    <a:lnB w="9525" cap="flat" cmpd="sng" algn="ctr">
                      <a:solidFill>
                        <a:srgbClr val="DDDDDD"/>
                      </a:solidFill>
                      <a:prstDash val="solid"/>
                      <a:round/>
                      <a:headEnd type="none" w="med" len="med"/>
                      <a:tailEnd type="none" w="med" len="med"/>
                    </a:lnB>
                    <a:solidFill>
                      <a:srgbClr val="E1F2E0"/>
                    </a:solidFill>
                  </a:tcPr>
                </a:tc>
                <a:tc>
                  <a:txBody>
                    <a:bodyPr/>
                    <a:lstStyle/>
                    <a:p>
                      <a:pPr algn="ctr" fontAlgn="b"/>
                      <a:r>
                        <a:rPr lang="en-US" sz="1500" b="1" dirty="0">
                          <a:effectLst/>
                        </a:rPr>
                        <a:t>Diastolic</a:t>
                      </a:r>
                      <a:br>
                        <a:rPr lang="en-US" sz="1500" b="1" dirty="0">
                          <a:effectLst/>
                        </a:rPr>
                      </a:br>
                      <a:r>
                        <a:rPr lang="en-US" sz="1500" b="1" dirty="0">
                          <a:effectLst/>
                        </a:rPr>
                        <a:t>mm Hg (lower #)</a:t>
                      </a:r>
                    </a:p>
                  </a:txBody>
                  <a:tcPr marL="42220" marR="42220" marT="42220" marB="42220" anchor="b">
                    <a:lnL>
                      <a:noFill/>
                    </a:lnL>
                    <a:lnR>
                      <a:noFill/>
                    </a:lnR>
                    <a:lnT>
                      <a:noFill/>
                    </a:lnT>
                    <a:lnB w="9525" cap="flat" cmpd="sng" algn="ctr">
                      <a:solidFill>
                        <a:srgbClr val="DDDDDD"/>
                      </a:solidFill>
                      <a:prstDash val="solid"/>
                      <a:round/>
                      <a:headEnd type="none" w="med" len="med"/>
                      <a:tailEnd type="none" w="med" len="med"/>
                    </a:lnB>
                    <a:solidFill>
                      <a:srgbClr val="E1F2E0"/>
                    </a:solidFill>
                  </a:tcPr>
                </a:tc>
                <a:extLst>
                  <a:ext uri="{0D108BD9-81ED-4DB2-BD59-A6C34878D82A}">
                    <a16:rowId xmlns:a16="http://schemas.microsoft.com/office/drawing/2014/main" xmlns="" val="1154518338"/>
                  </a:ext>
                </a:extLst>
              </a:tr>
              <a:tr h="541640">
                <a:tc>
                  <a:txBody>
                    <a:bodyPr/>
                    <a:lstStyle/>
                    <a:p>
                      <a:pPr algn="ctr" fontAlgn="t"/>
                      <a:r>
                        <a:rPr lang="en-US" sz="1500" b="1">
                          <a:effectLst/>
                        </a:rPr>
                        <a:t>Normal</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1EBC16"/>
                    </a:solidFill>
                  </a:tcPr>
                </a:tc>
                <a:tc>
                  <a:txBody>
                    <a:bodyPr/>
                    <a:lstStyle/>
                    <a:p>
                      <a:pPr algn="ctr" fontAlgn="t"/>
                      <a:r>
                        <a:rPr lang="en-US" sz="1500" b="1">
                          <a:effectLst/>
                        </a:rPr>
                        <a:t>less than 120</a:t>
                      </a:r>
                      <a:br>
                        <a:rPr lang="en-US" sz="1500" b="1">
                          <a:effectLst/>
                        </a:rPr>
                      </a:br>
                      <a:endParaRPr lang="en-US" sz="1500" b="1">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1EBC16"/>
                    </a:solidFill>
                  </a:tcPr>
                </a:tc>
                <a:tc>
                  <a:txBody>
                    <a:bodyPr/>
                    <a:lstStyle/>
                    <a:p>
                      <a:pPr algn="ctr" fontAlgn="t"/>
                      <a:r>
                        <a:rPr lang="en-US" sz="1500" b="1">
                          <a:effectLst/>
                        </a:rPr>
                        <a:t>and</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1EBC16"/>
                    </a:solidFill>
                  </a:tcPr>
                </a:tc>
                <a:tc>
                  <a:txBody>
                    <a:bodyPr/>
                    <a:lstStyle/>
                    <a:p>
                      <a:pPr algn="ctr" fontAlgn="t"/>
                      <a:r>
                        <a:rPr lang="en-US" sz="1500" b="1">
                          <a:effectLst/>
                        </a:rPr>
                        <a:t>less than 80</a:t>
                      </a:r>
                      <a:br>
                        <a:rPr lang="en-US" sz="1500" b="1">
                          <a:effectLst/>
                        </a:rPr>
                      </a:br>
                      <a:endParaRPr lang="en-US" sz="1500" b="1">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1EBC16"/>
                    </a:solidFill>
                  </a:tcPr>
                </a:tc>
                <a:extLst>
                  <a:ext uri="{0D108BD9-81ED-4DB2-BD59-A6C34878D82A}">
                    <a16:rowId xmlns:a16="http://schemas.microsoft.com/office/drawing/2014/main" xmlns="" val="1787318627"/>
                  </a:ext>
                </a:extLst>
              </a:tr>
              <a:tr h="541640">
                <a:tc>
                  <a:txBody>
                    <a:bodyPr/>
                    <a:lstStyle/>
                    <a:p>
                      <a:pPr algn="ctr" fontAlgn="t"/>
                      <a:r>
                        <a:rPr lang="en-US" sz="1500" b="1">
                          <a:effectLst/>
                        </a:rPr>
                        <a:t>Prehypertension</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F4C"/>
                    </a:solidFill>
                  </a:tcPr>
                </a:tc>
                <a:tc>
                  <a:txBody>
                    <a:bodyPr/>
                    <a:lstStyle/>
                    <a:p>
                      <a:pPr algn="ctr" fontAlgn="t"/>
                      <a:r>
                        <a:rPr lang="en-US" sz="1500" b="1" dirty="0">
                          <a:effectLst/>
                        </a:rPr>
                        <a:t>120</a:t>
                      </a:r>
                      <a:r>
                        <a:rPr lang="en-US" sz="1500" b="1" baseline="0" dirty="0">
                          <a:effectLst/>
                        </a:rPr>
                        <a:t> - 139</a:t>
                      </a:r>
                      <a:r>
                        <a:rPr lang="ar-SA" sz="1500" b="1" dirty="0">
                          <a:effectLst/>
                        </a:rPr>
                        <a:t/>
                      </a:r>
                      <a:br>
                        <a:rPr lang="ar-SA" sz="1500" b="1" dirty="0">
                          <a:effectLst/>
                        </a:rPr>
                      </a:br>
                      <a:endParaRPr lang="ar-SA" sz="1500" b="1" dirty="0">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F4C"/>
                    </a:solidFill>
                  </a:tcPr>
                </a:tc>
                <a:tc>
                  <a:txBody>
                    <a:bodyPr/>
                    <a:lstStyle/>
                    <a:p>
                      <a:pPr algn="ctr" fontAlgn="t"/>
                      <a:r>
                        <a:rPr lang="en-US" sz="1500" b="1">
                          <a:effectLst/>
                        </a:rPr>
                        <a:t>or</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F4C"/>
                    </a:solidFill>
                  </a:tcPr>
                </a:tc>
                <a:tc>
                  <a:txBody>
                    <a:bodyPr/>
                    <a:lstStyle/>
                    <a:p>
                      <a:pPr algn="ctr" fontAlgn="t"/>
                      <a:r>
                        <a:rPr lang="en-US" sz="1500" b="1" dirty="0">
                          <a:effectLst/>
                        </a:rPr>
                        <a:t>80</a:t>
                      </a:r>
                      <a:r>
                        <a:rPr lang="en-US" sz="1500" b="1" baseline="0" dirty="0">
                          <a:effectLst/>
                        </a:rPr>
                        <a:t> - 89</a:t>
                      </a:r>
                      <a:endParaRPr lang="ar-SA" sz="1500" b="1" dirty="0">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F4C"/>
                    </a:solidFill>
                  </a:tcPr>
                </a:tc>
                <a:extLst>
                  <a:ext uri="{0D108BD9-81ED-4DB2-BD59-A6C34878D82A}">
                    <a16:rowId xmlns:a16="http://schemas.microsoft.com/office/drawing/2014/main" xmlns="" val="2597367659"/>
                  </a:ext>
                </a:extLst>
              </a:tr>
              <a:tr h="998840">
                <a:tc>
                  <a:txBody>
                    <a:bodyPr/>
                    <a:lstStyle/>
                    <a:p>
                      <a:pPr algn="ctr" fontAlgn="t"/>
                      <a:r>
                        <a:rPr lang="en-US" sz="1500" b="1" dirty="0">
                          <a:effectLst/>
                        </a:rPr>
                        <a:t>High Blood Pressure</a:t>
                      </a:r>
                      <a:br>
                        <a:rPr lang="en-US" sz="1500" b="1" dirty="0">
                          <a:effectLst/>
                        </a:rPr>
                      </a:br>
                      <a:r>
                        <a:rPr lang="en-US" sz="1500" b="1" dirty="0">
                          <a:effectLst/>
                        </a:rPr>
                        <a:t>(Hypertension) Stage 1</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9315"/>
                    </a:solidFill>
                  </a:tcPr>
                </a:tc>
                <a:tc>
                  <a:txBody>
                    <a:bodyPr/>
                    <a:lstStyle/>
                    <a:p>
                      <a:pPr algn="ctr" fontAlgn="t"/>
                      <a:endParaRPr lang="en-US" sz="1500" b="1" dirty="0">
                        <a:effectLst/>
                      </a:endParaRPr>
                    </a:p>
                    <a:p>
                      <a:pPr algn="ctr" fontAlgn="t"/>
                      <a:r>
                        <a:rPr lang="en-US" sz="1500" b="1" dirty="0">
                          <a:effectLst/>
                        </a:rPr>
                        <a:t>140</a:t>
                      </a:r>
                      <a:r>
                        <a:rPr lang="en-US" sz="1500" b="1" baseline="0" dirty="0">
                          <a:effectLst/>
                        </a:rPr>
                        <a:t> - 159</a:t>
                      </a:r>
                      <a:r>
                        <a:rPr lang="ar-SA" sz="1500" b="1" dirty="0">
                          <a:effectLst/>
                        </a:rPr>
                        <a:t> </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9315"/>
                    </a:solidFill>
                  </a:tcPr>
                </a:tc>
                <a:tc>
                  <a:txBody>
                    <a:bodyPr/>
                    <a:lstStyle/>
                    <a:p>
                      <a:pPr algn="ctr" fontAlgn="t"/>
                      <a:endParaRPr lang="en-US" sz="1500" b="1" dirty="0">
                        <a:effectLst/>
                      </a:endParaRPr>
                    </a:p>
                    <a:p>
                      <a:pPr algn="ctr" fontAlgn="t"/>
                      <a:r>
                        <a:rPr lang="en-US" sz="1500" b="1" dirty="0">
                          <a:effectLst/>
                        </a:rPr>
                        <a:t>or </a:t>
                      </a:r>
                      <a:br>
                        <a:rPr lang="en-US" sz="1500" b="1" dirty="0">
                          <a:effectLst/>
                        </a:rPr>
                      </a:br>
                      <a:r>
                        <a:rPr lang="en-US" sz="1500" b="1" dirty="0">
                          <a:effectLst/>
                        </a:rPr>
                        <a:t> </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9315"/>
                    </a:solidFill>
                  </a:tcPr>
                </a:tc>
                <a:tc>
                  <a:txBody>
                    <a:bodyPr/>
                    <a:lstStyle/>
                    <a:p>
                      <a:pPr algn="ctr" fontAlgn="t"/>
                      <a:endParaRPr lang="ar-SA" sz="1500" b="1" dirty="0">
                        <a:effectLst/>
                      </a:endParaRPr>
                    </a:p>
                    <a:p>
                      <a:pPr algn="ctr" fontAlgn="t"/>
                      <a:r>
                        <a:rPr lang="en-US" sz="1500" b="1" kern="1200" baseline="0" dirty="0">
                          <a:solidFill>
                            <a:schemeClr val="tx1"/>
                          </a:solidFill>
                          <a:effectLst/>
                          <a:latin typeface="+mn-lt"/>
                          <a:ea typeface="+mn-ea"/>
                          <a:cs typeface="+mn-cs"/>
                        </a:rPr>
                        <a:t>90 - 99</a:t>
                      </a:r>
                      <a:endParaRPr lang="ar-SA" sz="1500" b="1" kern="1200" baseline="0" dirty="0">
                        <a:solidFill>
                          <a:schemeClr val="tx1"/>
                        </a:solidFill>
                        <a:effectLst/>
                        <a:latin typeface="+mn-lt"/>
                        <a:ea typeface="+mn-ea"/>
                        <a:cs typeface="+mn-cs"/>
                      </a:endParaRP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9315"/>
                    </a:solidFill>
                  </a:tcPr>
                </a:tc>
                <a:extLst>
                  <a:ext uri="{0D108BD9-81ED-4DB2-BD59-A6C34878D82A}">
                    <a16:rowId xmlns:a16="http://schemas.microsoft.com/office/drawing/2014/main" xmlns="" val="2484346088"/>
                  </a:ext>
                </a:extLst>
              </a:tr>
              <a:tr h="998840">
                <a:tc>
                  <a:txBody>
                    <a:bodyPr/>
                    <a:lstStyle/>
                    <a:p>
                      <a:pPr algn="ctr" fontAlgn="t"/>
                      <a:r>
                        <a:rPr lang="en-US" sz="1500" b="1">
                          <a:effectLst/>
                        </a:rPr>
                        <a:t>High Blood Pressure</a:t>
                      </a:r>
                      <a:br>
                        <a:rPr lang="en-US" sz="1500" b="1">
                          <a:effectLst/>
                        </a:rPr>
                      </a:br>
                      <a:r>
                        <a:rPr lang="en-US" sz="1500" b="1">
                          <a:effectLst/>
                        </a:rPr>
                        <a:t>(Hypertension) Stage 2</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4A0E"/>
                    </a:solidFill>
                  </a:tcPr>
                </a:tc>
                <a:tc>
                  <a:txBody>
                    <a:bodyPr/>
                    <a:lstStyle/>
                    <a:p>
                      <a:pPr algn="ctr" fontAlgn="t"/>
                      <a:endParaRPr lang="en-US" sz="1500" b="1" dirty="0">
                        <a:effectLst/>
                      </a:endParaRPr>
                    </a:p>
                    <a:p>
                      <a:pPr algn="ctr" fontAlgn="t"/>
                      <a:r>
                        <a:rPr lang="en-US" sz="1500" b="1" dirty="0">
                          <a:effectLst/>
                        </a:rPr>
                        <a:t>160 or higher</a:t>
                      </a:r>
                      <a:br>
                        <a:rPr lang="en-US" sz="1500" b="1" dirty="0">
                          <a:effectLst/>
                        </a:rPr>
                      </a:br>
                      <a:r>
                        <a:rPr lang="en-US" sz="1500" b="1" dirty="0">
                          <a:effectLst/>
                        </a:rPr>
                        <a:t> </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4A0E"/>
                    </a:solidFill>
                  </a:tcPr>
                </a:tc>
                <a:tc>
                  <a:txBody>
                    <a:bodyPr/>
                    <a:lstStyle/>
                    <a:p>
                      <a:pPr algn="ctr" fontAlgn="t"/>
                      <a:endParaRPr lang="en-US" sz="1500" b="1" dirty="0">
                        <a:effectLst/>
                      </a:endParaRPr>
                    </a:p>
                    <a:p>
                      <a:pPr algn="ctr" fontAlgn="t"/>
                      <a:r>
                        <a:rPr lang="en-US" sz="1500" b="1" dirty="0">
                          <a:effectLst/>
                        </a:rPr>
                        <a:t>or</a:t>
                      </a:r>
                      <a:br>
                        <a:rPr lang="en-US" sz="1500" b="1" dirty="0">
                          <a:effectLst/>
                        </a:rPr>
                      </a:br>
                      <a:r>
                        <a:rPr lang="en-US" sz="1500" b="1" dirty="0">
                          <a:effectLst/>
                        </a:rPr>
                        <a:t> </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4A0E"/>
                    </a:solidFill>
                  </a:tcPr>
                </a:tc>
                <a:tc>
                  <a:txBody>
                    <a:bodyPr/>
                    <a:lstStyle/>
                    <a:p>
                      <a:pPr algn="ctr" fontAlgn="t"/>
                      <a:endParaRPr lang="en-US" sz="1500" b="1" dirty="0">
                        <a:effectLst/>
                      </a:endParaRPr>
                    </a:p>
                    <a:p>
                      <a:pPr algn="ctr" fontAlgn="t"/>
                      <a:r>
                        <a:rPr lang="en-US" sz="1500" b="1" dirty="0">
                          <a:effectLst/>
                        </a:rPr>
                        <a:t>100 or higher</a:t>
                      </a:r>
                    </a:p>
                    <a:p>
                      <a:pPr algn="ctr" fontAlgn="t"/>
                      <a:r>
                        <a:rPr lang="en-US" sz="1500" b="1" dirty="0">
                          <a:effectLst/>
                        </a:rPr>
                        <a:t/>
                      </a:r>
                      <a:br>
                        <a:rPr lang="en-US" sz="1500" b="1" dirty="0">
                          <a:effectLst/>
                        </a:rPr>
                      </a:br>
                      <a:r>
                        <a:rPr lang="en-US" sz="1500" b="1" dirty="0">
                          <a:effectLst/>
                        </a:rPr>
                        <a:t> </a:t>
                      </a:r>
                    </a:p>
                  </a:txBody>
                  <a:tcPr marL="42220" marR="42220" marT="42220" marB="4222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4A0E"/>
                    </a:solidFill>
                  </a:tcPr>
                </a:tc>
                <a:extLst>
                  <a:ext uri="{0D108BD9-81ED-4DB2-BD59-A6C34878D82A}">
                    <a16:rowId xmlns:a16="http://schemas.microsoft.com/office/drawing/2014/main" xmlns="" val="3616156413"/>
                  </a:ext>
                </a:extLst>
              </a:tr>
              <a:tr h="998840">
                <a:tc>
                  <a:txBody>
                    <a:bodyPr/>
                    <a:lstStyle/>
                    <a:p>
                      <a:pPr algn="ctr" fontAlgn="t"/>
                      <a:r>
                        <a:rPr lang="en-US" sz="1500" b="1" u="sng">
                          <a:solidFill>
                            <a:srgbClr val="FFFFFF"/>
                          </a:solidFill>
                          <a:effectLst/>
                          <a:hlinkClick r:id="rId2"/>
                        </a:rPr>
                        <a:t>Hypertensive Crisis</a:t>
                      </a:r>
                      <a:r>
                        <a:rPr lang="en-US" sz="1500" b="1">
                          <a:solidFill>
                            <a:srgbClr val="FFFFFF"/>
                          </a:solidFill>
                          <a:effectLst/>
                        </a:rPr>
                        <a:t/>
                      </a:r>
                      <a:br>
                        <a:rPr lang="en-US" sz="1500" b="1">
                          <a:solidFill>
                            <a:srgbClr val="FFFFFF"/>
                          </a:solidFill>
                          <a:effectLst/>
                        </a:rPr>
                      </a:br>
                      <a:r>
                        <a:rPr lang="en-US" sz="1500" b="1">
                          <a:solidFill>
                            <a:srgbClr val="FFFFFF"/>
                          </a:solidFill>
                          <a:effectLst/>
                        </a:rPr>
                        <a:t>(Emergency care needed)</a:t>
                      </a:r>
                      <a:endParaRPr lang="en-US" sz="1500" b="1">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a:noFill/>
                    </a:lnB>
                    <a:solidFill>
                      <a:srgbClr val="E60008"/>
                    </a:solidFill>
                  </a:tcPr>
                </a:tc>
                <a:tc>
                  <a:txBody>
                    <a:bodyPr/>
                    <a:lstStyle/>
                    <a:p>
                      <a:pPr algn="ctr" fontAlgn="t"/>
                      <a:endParaRPr lang="en-US" sz="1500" b="1" dirty="0">
                        <a:solidFill>
                          <a:srgbClr val="FFFFFF"/>
                        </a:solidFill>
                        <a:effectLst/>
                      </a:endParaRPr>
                    </a:p>
                    <a:p>
                      <a:pPr algn="ctr" fontAlgn="t"/>
                      <a:r>
                        <a:rPr lang="en-US" sz="1500" b="1" dirty="0">
                          <a:solidFill>
                            <a:srgbClr val="FFFFFF"/>
                          </a:solidFill>
                          <a:effectLst/>
                        </a:rPr>
                        <a:t>Higher than 180</a:t>
                      </a:r>
                    </a:p>
                    <a:p>
                      <a:pPr algn="ctr" fontAlgn="t"/>
                      <a:r>
                        <a:rPr lang="en-US" sz="1500" b="1" dirty="0">
                          <a:solidFill>
                            <a:srgbClr val="FFFFFF"/>
                          </a:solidFill>
                          <a:effectLst/>
                        </a:rPr>
                        <a:t/>
                      </a:r>
                      <a:br>
                        <a:rPr lang="en-US" sz="1500" b="1" dirty="0">
                          <a:solidFill>
                            <a:srgbClr val="FFFFFF"/>
                          </a:solidFill>
                          <a:effectLst/>
                        </a:rPr>
                      </a:br>
                      <a:endParaRPr lang="en-US" sz="1500" b="1" dirty="0">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a:noFill/>
                    </a:lnB>
                    <a:solidFill>
                      <a:srgbClr val="E60008"/>
                    </a:solidFill>
                  </a:tcPr>
                </a:tc>
                <a:tc>
                  <a:txBody>
                    <a:bodyPr/>
                    <a:lstStyle/>
                    <a:p>
                      <a:pPr algn="ctr" fontAlgn="t"/>
                      <a:endParaRPr lang="en-US" sz="1500" b="1" dirty="0">
                        <a:solidFill>
                          <a:srgbClr val="FFFFFF"/>
                        </a:solidFill>
                        <a:effectLst/>
                      </a:endParaRPr>
                    </a:p>
                    <a:p>
                      <a:pPr algn="ctr" fontAlgn="t"/>
                      <a:r>
                        <a:rPr lang="en-US" sz="1500" b="1" dirty="0">
                          <a:solidFill>
                            <a:srgbClr val="FFFFFF"/>
                          </a:solidFill>
                          <a:effectLst/>
                        </a:rPr>
                        <a:t>or</a:t>
                      </a:r>
                      <a:br>
                        <a:rPr lang="en-US" sz="1500" b="1" dirty="0">
                          <a:solidFill>
                            <a:srgbClr val="FFFFFF"/>
                          </a:solidFill>
                          <a:effectLst/>
                        </a:rPr>
                      </a:br>
                      <a:endParaRPr lang="en-US" sz="1500" b="1" dirty="0">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a:noFill/>
                    </a:lnB>
                    <a:solidFill>
                      <a:srgbClr val="E60008"/>
                    </a:solidFill>
                  </a:tcPr>
                </a:tc>
                <a:tc>
                  <a:txBody>
                    <a:bodyPr/>
                    <a:lstStyle/>
                    <a:p>
                      <a:pPr algn="ctr" fontAlgn="t"/>
                      <a:endParaRPr lang="en-US" sz="1500" b="1" dirty="0">
                        <a:solidFill>
                          <a:srgbClr val="FFFFFF"/>
                        </a:solidFill>
                        <a:effectLst/>
                      </a:endParaRPr>
                    </a:p>
                    <a:p>
                      <a:pPr algn="ctr" fontAlgn="t"/>
                      <a:r>
                        <a:rPr lang="en-US" sz="1500" b="1" dirty="0">
                          <a:solidFill>
                            <a:srgbClr val="FFFFFF"/>
                          </a:solidFill>
                          <a:effectLst/>
                        </a:rPr>
                        <a:t>Higher than 110</a:t>
                      </a:r>
                      <a:endParaRPr lang="en-US" sz="1500" b="1" dirty="0">
                        <a:effectLst/>
                      </a:endParaRPr>
                    </a:p>
                  </a:txBody>
                  <a:tcPr marL="42220" marR="42220" marT="42220" marB="42220">
                    <a:lnL>
                      <a:noFill/>
                    </a:lnL>
                    <a:lnR>
                      <a:noFill/>
                    </a:lnR>
                    <a:lnT w="9525" cap="flat" cmpd="sng" algn="ctr">
                      <a:solidFill>
                        <a:srgbClr val="DDDDDD"/>
                      </a:solidFill>
                      <a:prstDash val="solid"/>
                      <a:round/>
                      <a:headEnd type="none" w="med" len="med"/>
                      <a:tailEnd type="none" w="med" len="med"/>
                    </a:lnT>
                    <a:lnB>
                      <a:noFill/>
                    </a:lnB>
                    <a:solidFill>
                      <a:srgbClr val="E60008"/>
                    </a:solidFill>
                  </a:tcPr>
                </a:tc>
                <a:extLst>
                  <a:ext uri="{0D108BD9-81ED-4DB2-BD59-A6C34878D82A}">
                    <a16:rowId xmlns:a16="http://schemas.microsoft.com/office/drawing/2014/main" xmlns="" val="1441205377"/>
                  </a:ext>
                </a:extLst>
              </a:tr>
            </a:tbl>
          </a:graphicData>
        </a:graphic>
      </p:graphicFrame>
    </p:spTree>
    <p:extLst>
      <p:ext uri="{BB962C8B-B14F-4D97-AF65-F5344CB8AC3E}">
        <p14:creationId xmlns:p14="http://schemas.microsoft.com/office/powerpoint/2010/main" val="33691481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24" y="-338788"/>
            <a:ext cx="8634133" cy="1139999"/>
          </a:xfrm>
        </p:spPr>
        <p:txBody>
          <a:bodyPr/>
          <a:lstStyle/>
          <a:p>
            <a:r>
              <a:rPr lang="en-US" sz="3000" b="1" dirty="0" smtClean="0"/>
              <a:t>HBPM cuffs and devices (BHS guidelines)</a:t>
            </a:r>
            <a:endParaRPr lang="en-US" sz="3000" dirty="0"/>
          </a:p>
        </p:txBody>
      </p:sp>
      <p:sp>
        <p:nvSpPr>
          <p:cNvPr id="3" name="Text Placeholder 2"/>
          <p:cNvSpPr>
            <a:spLocks noGrp="1"/>
          </p:cNvSpPr>
          <p:nvPr>
            <p:ph type="body" idx="1"/>
          </p:nvPr>
        </p:nvSpPr>
        <p:spPr>
          <a:xfrm>
            <a:off x="669525" y="801211"/>
            <a:ext cx="6327063" cy="4134097"/>
          </a:xfrm>
        </p:spPr>
        <p:txBody>
          <a:bodyPr/>
          <a:lstStyle/>
          <a:p>
            <a:pPr marL="342900" indent="-342900">
              <a:buFont typeface="Wingdings" charset="2"/>
              <a:buChar char="§"/>
            </a:pPr>
            <a:r>
              <a:rPr lang="en-US" sz="2200" b="1" dirty="0">
                <a:solidFill>
                  <a:schemeClr val="tx1"/>
                </a:solidFill>
              </a:rPr>
              <a:t>Devices used for HBPM should be </a:t>
            </a:r>
            <a:r>
              <a:rPr lang="en-US" sz="2200" b="1" dirty="0">
                <a:solidFill>
                  <a:srgbClr val="FF0000"/>
                </a:solidFill>
              </a:rPr>
              <a:t>clinically validated </a:t>
            </a:r>
            <a:r>
              <a:rPr lang="en-US" sz="2200" b="1" dirty="0">
                <a:solidFill>
                  <a:schemeClr val="tx1"/>
                </a:solidFill>
              </a:rPr>
              <a:t>for home use.</a:t>
            </a:r>
          </a:p>
          <a:p>
            <a:pPr marL="342900" lvl="1" indent="-342900">
              <a:buFont typeface="Wingdings" charset="2"/>
              <a:buChar char="§"/>
            </a:pPr>
            <a:endParaRPr lang="en-US" sz="2200" b="1" dirty="0">
              <a:solidFill>
                <a:schemeClr val="tx1"/>
              </a:solidFill>
            </a:endParaRPr>
          </a:p>
          <a:p>
            <a:pPr marL="342900" lvl="1" indent="-342900">
              <a:buFont typeface="Wingdings" charset="2"/>
              <a:buChar char="§"/>
            </a:pPr>
            <a:r>
              <a:rPr lang="en-US" sz="2200" b="1" dirty="0">
                <a:solidFill>
                  <a:schemeClr val="tx1"/>
                </a:solidFill>
              </a:rPr>
              <a:t>Check patients’ monitors </a:t>
            </a:r>
            <a:r>
              <a:rPr lang="en-US" sz="2200" b="1" dirty="0">
                <a:solidFill>
                  <a:srgbClr val="FF0000"/>
                </a:solidFill>
              </a:rPr>
              <a:t>against other validated </a:t>
            </a:r>
            <a:r>
              <a:rPr lang="en-US" sz="2200" b="1" dirty="0">
                <a:solidFill>
                  <a:schemeClr val="tx1"/>
                </a:solidFill>
              </a:rPr>
              <a:t>devices.</a:t>
            </a:r>
          </a:p>
          <a:p>
            <a:pPr marL="342900" lvl="1" indent="-342900">
              <a:buFont typeface="Wingdings" charset="2"/>
              <a:buChar char="§"/>
            </a:pPr>
            <a:endParaRPr lang="en-US" altLang="en-US" sz="2200" b="1" dirty="0">
              <a:solidFill>
                <a:schemeClr val="tx1"/>
              </a:solidFill>
            </a:endParaRPr>
          </a:p>
          <a:p>
            <a:pPr marL="342900" lvl="1" indent="-342900">
              <a:buFont typeface="Wingdings" charset="2"/>
              <a:buChar char="§"/>
            </a:pPr>
            <a:r>
              <a:rPr lang="en-US" sz="2200" b="1" dirty="0">
                <a:solidFill>
                  <a:schemeClr val="tx1"/>
                </a:solidFill>
              </a:rPr>
              <a:t> An </a:t>
            </a:r>
            <a:r>
              <a:rPr lang="en-US" sz="2200" b="1" dirty="0">
                <a:solidFill>
                  <a:srgbClr val="FF0000"/>
                </a:solidFill>
              </a:rPr>
              <a:t>appropriately sized cuff</a:t>
            </a:r>
            <a:r>
              <a:rPr lang="en-US" sz="2200" b="1" dirty="0">
                <a:solidFill>
                  <a:schemeClr val="tx1"/>
                </a:solidFill>
              </a:rPr>
              <a:t>, containing the correct sized </a:t>
            </a:r>
            <a:r>
              <a:rPr lang="en-US" sz="2200" b="1" dirty="0">
                <a:solidFill>
                  <a:srgbClr val="FF0000"/>
                </a:solidFill>
              </a:rPr>
              <a:t>inflatable bladder</a:t>
            </a:r>
            <a:r>
              <a:rPr lang="en-US" sz="2200" b="1" dirty="0">
                <a:solidFill>
                  <a:schemeClr val="tx1"/>
                </a:solidFill>
              </a:rPr>
              <a:t>, must be used.</a:t>
            </a:r>
          </a:p>
          <a:p>
            <a:pPr marL="342900" lvl="1" indent="-342900">
              <a:buFont typeface="Wingdings" charset="2"/>
              <a:buChar char="§"/>
            </a:pPr>
            <a:endParaRPr lang="en-US" sz="2200" b="1" dirty="0">
              <a:solidFill>
                <a:schemeClr val="tx1"/>
              </a:solidFill>
            </a:endParaRPr>
          </a:p>
          <a:p>
            <a:pPr marL="342900" lvl="1" indent="-342900">
              <a:buFont typeface="Wingdings" charset="2"/>
              <a:buChar char="§"/>
            </a:pPr>
            <a:r>
              <a:rPr lang="en-US" sz="2200" b="1" dirty="0">
                <a:solidFill>
                  <a:schemeClr val="tx1"/>
                </a:solidFill>
              </a:rPr>
              <a:t> Upper arm monitors are preferred to wrist or watch devices. </a:t>
            </a:r>
            <a:r>
              <a:rPr lang="en-US" altLang="en-US" sz="2200" b="1" dirty="0">
                <a:solidFill>
                  <a:schemeClr val="tx1"/>
                </a:solidFill>
              </a:rPr>
              <a:t/>
            </a:r>
            <a:br>
              <a:rPr lang="en-US" altLang="en-US" sz="2200" b="1" dirty="0">
                <a:solidFill>
                  <a:schemeClr val="tx1"/>
                </a:solidFill>
              </a:rPr>
            </a:br>
            <a:endParaRPr lang="en-US" sz="2200" b="1" dirty="0">
              <a:solidFill>
                <a:schemeClr val="tx1"/>
              </a:solidFill>
            </a:endParaRP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40</a:t>
            </a:fld>
            <a:endParaRPr lang="en"/>
          </a:p>
        </p:txBody>
      </p:sp>
      <p:pic>
        <p:nvPicPr>
          <p:cNvPr id="5" name="Picture 4"/>
          <p:cNvPicPr>
            <a:picLocks noChangeAspect="1"/>
          </p:cNvPicPr>
          <p:nvPr/>
        </p:nvPicPr>
        <p:blipFill>
          <a:blip r:embed="rId3"/>
          <a:stretch>
            <a:fillRect/>
          </a:stretch>
        </p:blipFill>
        <p:spPr>
          <a:xfrm>
            <a:off x="6272688" y="1139999"/>
            <a:ext cx="2544111" cy="2544111"/>
          </a:xfrm>
          <a:prstGeom prst="rect">
            <a:avLst/>
          </a:prstGeom>
        </p:spPr>
      </p:pic>
    </p:spTree>
    <p:extLst>
      <p:ext uri="{BB962C8B-B14F-4D97-AF65-F5344CB8AC3E}">
        <p14:creationId xmlns:p14="http://schemas.microsoft.com/office/powerpoint/2010/main" val="18393582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7658"/>
            <a:ext cx="6201383" cy="1045199"/>
          </a:xfrm>
        </p:spPr>
        <p:txBody>
          <a:bodyPr/>
          <a:lstStyle/>
          <a:p>
            <a:r>
              <a:rPr lang="en-US" b="1" smtClean="0"/>
              <a:t>INVESTIGATIONS</a:t>
            </a:r>
            <a:endParaRPr lang="en-US" dirty="0"/>
          </a:p>
        </p:txBody>
      </p:sp>
      <p:sp>
        <p:nvSpPr>
          <p:cNvPr id="3" name="Subtitle 2"/>
          <p:cNvSpPr>
            <a:spLocks noGrp="1"/>
          </p:cNvSpPr>
          <p:nvPr>
            <p:ph type="subTitle" idx="1"/>
          </p:nvPr>
        </p:nvSpPr>
        <p:spPr/>
        <p:txBody>
          <a:bodyPr/>
          <a:lstStyle/>
          <a:p>
            <a:r>
              <a:rPr lang="en-US" sz="2400" b="1" dirty="0" smtClean="0"/>
              <a:t>SHAHAD ALMUHAIDEB </a:t>
            </a:r>
            <a:endParaRPr lang="en-US" sz="2400" b="1" dirty="0"/>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41</a:t>
            </a:fld>
            <a:endParaRPr lang="en">
              <a:solidFill>
                <a:srgbClr val="0DB7C4"/>
              </a:solidFill>
            </a:endParaRPr>
          </a:p>
        </p:txBody>
      </p:sp>
      <p:sp>
        <p:nvSpPr>
          <p:cNvPr id="5" name="TextBox 4"/>
          <p:cNvSpPr txBox="1"/>
          <p:nvPr/>
        </p:nvSpPr>
        <p:spPr>
          <a:xfrm>
            <a:off x="5556414" y="4774642"/>
            <a:ext cx="4800600" cy="392415"/>
          </a:xfrm>
          <a:prstGeom prst="rect">
            <a:avLst/>
          </a:prstGeom>
          <a:noFill/>
        </p:spPr>
        <p:txBody>
          <a:bodyPr wrap="square" rtlCol="0">
            <a:spAutoFit/>
          </a:bodyPr>
          <a:lstStyle/>
          <a:p>
            <a:r>
              <a:rPr lang="en-US" sz="900" dirty="0"/>
              <a:t>Davidsons Principles and practice of medicine_22Ed  - Page 610 </a:t>
            </a:r>
          </a:p>
          <a:p>
            <a:endParaRPr lang="en-US" sz="1050" dirty="0"/>
          </a:p>
        </p:txBody>
      </p:sp>
    </p:spTree>
    <p:extLst>
      <p:ext uri="{BB962C8B-B14F-4D97-AF65-F5344CB8AC3E}">
        <p14:creationId xmlns:p14="http://schemas.microsoft.com/office/powerpoint/2010/main" val="2703979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42</a:t>
            </a:fld>
            <a:endParaRPr lang="en"/>
          </a:p>
        </p:txBody>
      </p:sp>
      <p:graphicFrame>
        <p:nvGraphicFramePr>
          <p:cNvPr id="5" name="Content Placeholder 4"/>
          <p:cNvGraphicFramePr>
            <a:graphicFrameLocks/>
          </p:cNvGraphicFramePr>
          <p:nvPr>
            <p:extLst>
              <p:ext uri="{D42A27DB-BD31-4B8C-83A1-F6EECF244321}">
                <p14:modId xmlns:p14="http://schemas.microsoft.com/office/powerpoint/2010/main" val="2008473943"/>
              </p:ext>
            </p:extLst>
          </p:nvPr>
        </p:nvGraphicFramePr>
        <p:xfrm>
          <a:off x="628650" y="665018"/>
          <a:ext cx="7886700" cy="4260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94438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5" y="41057"/>
            <a:ext cx="3552600" cy="1139999"/>
          </a:xfrm>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43</a:t>
            </a:fld>
            <a:endParaRPr lang="en"/>
          </a:p>
        </p:txBody>
      </p:sp>
      <p:grpSp>
        <p:nvGrpSpPr>
          <p:cNvPr id="5" name="Group 4"/>
          <p:cNvGrpSpPr/>
          <p:nvPr/>
        </p:nvGrpSpPr>
        <p:grpSpPr>
          <a:xfrm>
            <a:off x="2070777" y="1512360"/>
            <a:ext cx="5588980" cy="1274383"/>
            <a:chOff x="1442126" y="1888269"/>
            <a:chExt cx="5244655" cy="484417"/>
          </a:xfrm>
        </p:grpSpPr>
        <p:sp>
          <p:nvSpPr>
            <p:cNvPr id="19" name="Pentagon 18"/>
            <p:cNvSpPr/>
            <p:nvPr/>
          </p:nvSpPr>
          <p:spPr>
            <a:xfrm rot="10800000">
              <a:off x="1442126" y="1888269"/>
              <a:ext cx="5244655" cy="48441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Pentagon 4"/>
            <p:cNvSpPr/>
            <p:nvPr/>
          </p:nvSpPr>
          <p:spPr>
            <a:xfrm rot="21600000">
              <a:off x="1563230" y="1888269"/>
              <a:ext cx="5123551" cy="484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615" tIns="53340" rIns="99568" bIns="53340" numCol="1" spcCol="1270" anchor="ctr" anchorCtr="0">
              <a:noAutofit/>
            </a:bodyPr>
            <a:lstStyle/>
            <a:p>
              <a:pPr lvl="0" algn="ctr" defTabSz="622300">
                <a:lnSpc>
                  <a:spcPct val="90000"/>
                </a:lnSpc>
                <a:spcBef>
                  <a:spcPct val="0"/>
                </a:spcBef>
                <a:spcAft>
                  <a:spcPct val="35000"/>
                </a:spcAft>
              </a:pPr>
              <a:r>
                <a:rPr lang="en-US" sz="2500" b="1" kern="1200" dirty="0" smtClean="0"/>
                <a:t>Blood glucose</a:t>
              </a:r>
            </a:p>
          </p:txBody>
        </p:sp>
      </p:grpSp>
      <p:sp>
        <p:nvSpPr>
          <p:cNvPr id="6" name="Oval 5"/>
          <p:cNvSpPr/>
          <p:nvPr/>
        </p:nvSpPr>
        <p:spPr>
          <a:xfrm>
            <a:off x="1721313" y="1512360"/>
            <a:ext cx="1035139" cy="924674"/>
          </a:xfrm>
          <a:prstGeom prst="ellipse">
            <a:avLst/>
          </a:prstGeom>
          <a:blipFill>
            <a:blip r:embed="rId2" cstate="print">
              <a:extLst>
                <a:ext uri="{28A0092B-C50C-407E-A947-70E740481C1C}">
                  <a14:useLocalDpi xmlns:a14="http://schemas.microsoft.com/office/drawing/2010/main" val="0"/>
                </a:ext>
              </a:extLst>
            </a:blip>
            <a:srcRect/>
            <a:stretch>
              <a:fillRect l="-25000" r="-25000"/>
            </a:stretch>
          </a:blipFill>
          <a:ln>
            <a:solidFill>
              <a:schemeClr val="accent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2070777" y="3200401"/>
            <a:ext cx="5588980" cy="1179502"/>
            <a:chOff x="1442126" y="2517289"/>
            <a:chExt cx="5244655" cy="487255"/>
          </a:xfrm>
        </p:grpSpPr>
        <p:sp>
          <p:nvSpPr>
            <p:cNvPr id="17" name="Pentagon 16"/>
            <p:cNvSpPr/>
            <p:nvPr/>
          </p:nvSpPr>
          <p:spPr>
            <a:xfrm rot="10800000">
              <a:off x="1442126" y="2520127"/>
              <a:ext cx="5244655" cy="48441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Pentagon 7"/>
            <p:cNvSpPr/>
            <p:nvPr/>
          </p:nvSpPr>
          <p:spPr>
            <a:xfrm rot="21600000">
              <a:off x="1563230" y="2517289"/>
              <a:ext cx="5123551" cy="484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615" tIns="53340" rIns="99568" bIns="53340" numCol="1" spcCol="1270" anchor="ctr" anchorCtr="0">
              <a:noAutofit/>
            </a:bodyPr>
            <a:lstStyle/>
            <a:p>
              <a:pPr lvl="0" algn="ctr" defTabSz="622300">
                <a:lnSpc>
                  <a:spcPct val="90000"/>
                </a:lnSpc>
                <a:spcBef>
                  <a:spcPct val="0"/>
                </a:spcBef>
                <a:spcAft>
                  <a:spcPct val="35000"/>
                </a:spcAft>
              </a:pPr>
              <a:r>
                <a:rPr lang="en-US" altLang="en-US" sz="2500" b="1" kern="1200" dirty="0" smtClean="0">
                  <a:latin typeface="Arial" panose="020B0604020202020204" pitchFamily="34" charset="0"/>
                </a:rPr>
                <a:t>Lipid Profile </a:t>
              </a:r>
              <a:endParaRPr lang="en-US" sz="2500" kern="1200" dirty="0"/>
            </a:p>
          </p:txBody>
        </p:sp>
      </p:grpSp>
      <p:sp>
        <p:nvSpPr>
          <p:cNvPr id="8" name="Oval 7"/>
          <p:cNvSpPr/>
          <p:nvPr/>
        </p:nvSpPr>
        <p:spPr>
          <a:xfrm>
            <a:off x="1760838" y="3290355"/>
            <a:ext cx="941136" cy="1006464"/>
          </a:xfrm>
          <a:prstGeom prst="ellipse">
            <a:avLst/>
          </a:prstGeom>
          <a:blipFill>
            <a:blip r:embed="rId3">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27277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44</a:t>
            </a:fld>
            <a:endParaRPr lang="en"/>
          </a:p>
        </p:txBody>
      </p:sp>
      <p:grpSp>
        <p:nvGrpSpPr>
          <p:cNvPr id="5" name="Group 4"/>
          <p:cNvGrpSpPr/>
          <p:nvPr/>
        </p:nvGrpSpPr>
        <p:grpSpPr>
          <a:xfrm>
            <a:off x="2070777" y="1828801"/>
            <a:ext cx="5244655" cy="1214008"/>
            <a:chOff x="1442126" y="3146309"/>
            <a:chExt cx="5244655" cy="484417"/>
          </a:xfrm>
        </p:grpSpPr>
        <p:sp>
          <p:nvSpPr>
            <p:cNvPr id="6" name="Pentagon 5"/>
            <p:cNvSpPr/>
            <p:nvPr/>
          </p:nvSpPr>
          <p:spPr>
            <a:xfrm rot="10800000">
              <a:off x="1442126" y="3146309"/>
              <a:ext cx="5244655" cy="48441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Pentagon 10"/>
            <p:cNvSpPr/>
            <p:nvPr/>
          </p:nvSpPr>
          <p:spPr>
            <a:xfrm rot="21600000">
              <a:off x="1563230" y="3146309"/>
              <a:ext cx="5123551" cy="484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615" tIns="53340" rIns="99568" bIns="53340" numCol="1" spcCol="1270" anchor="ctr" anchorCtr="0">
              <a:noAutofit/>
            </a:bodyPr>
            <a:lstStyle/>
            <a:p>
              <a:pPr lvl="0" algn="ctr" defTabSz="622300">
                <a:lnSpc>
                  <a:spcPct val="90000"/>
                </a:lnSpc>
                <a:spcBef>
                  <a:spcPct val="0"/>
                </a:spcBef>
                <a:spcAft>
                  <a:spcPct val="35000"/>
                </a:spcAft>
              </a:pPr>
              <a:r>
                <a:rPr lang="en-US" sz="2500" b="1" kern="1200" dirty="0" smtClean="0"/>
                <a:t>ECG </a:t>
              </a:r>
              <a:endParaRPr lang="en-US" sz="2500" b="1" kern="1200" dirty="0"/>
            </a:p>
          </p:txBody>
        </p:sp>
      </p:grpSp>
      <p:sp>
        <p:nvSpPr>
          <p:cNvPr id="8" name="Oval 7"/>
          <p:cNvSpPr/>
          <p:nvPr/>
        </p:nvSpPr>
        <p:spPr>
          <a:xfrm>
            <a:off x="1798857" y="1835919"/>
            <a:ext cx="1139919" cy="1074382"/>
          </a:xfrm>
          <a:prstGeom prst="ellipse">
            <a:avLst/>
          </a:prstGeom>
          <a:blipFill>
            <a:blip r:embed="rId2">
              <a:extLst>
                <a:ext uri="{28A0092B-C50C-407E-A947-70E740481C1C}">
                  <a14:useLocalDpi xmlns:a14="http://schemas.microsoft.com/office/drawing/2010/main" val="0"/>
                </a:ext>
              </a:extLst>
            </a:blip>
            <a:srcRect/>
            <a:stretch>
              <a:fillRect l="-14000" r="-14000"/>
            </a:stretch>
          </a:blipFill>
          <a:ln>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 8"/>
          <p:cNvGrpSpPr/>
          <p:nvPr/>
        </p:nvGrpSpPr>
        <p:grpSpPr>
          <a:xfrm>
            <a:off x="2070776" y="3411049"/>
            <a:ext cx="5244655" cy="1192911"/>
            <a:chOff x="1442126" y="3775329"/>
            <a:chExt cx="5244655" cy="484417"/>
          </a:xfrm>
        </p:grpSpPr>
        <p:sp>
          <p:nvSpPr>
            <p:cNvPr id="10" name="Pentagon 9"/>
            <p:cNvSpPr/>
            <p:nvPr/>
          </p:nvSpPr>
          <p:spPr>
            <a:xfrm rot="10800000">
              <a:off x="1442126" y="3775329"/>
              <a:ext cx="5244655" cy="484417"/>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Pentagon 13"/>
            <p:cNvSpPr/>
            <p:nvPr/>
          </p:nvSpPr>
          <p:spPr>
            <a:xfrm rot="21600000">
              <a:off x="1563230" y="3775329"/>
              <a:ext cx="5123551" cy="484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3615" tIns="53340" rIns="99568" bIns="53340" numCol="1" spcCol="1270" anchor="ctr" anchorCtr="0">
              <a:noAutofit/>
            </a:bodyPr>
            <a:lstStyle/>
            <a:p>
              <a:pPr lvl="0" algn="ctr" defTabSz="622300">
                <a:lnSpc>
                  <a:spcPct val="90000"/>
                </a:lnSpc>
                <a:spcBef>
                  <a:spcPct val="0"/>
                </a:spcBef>
                <a:spcAft>
                  <a:spcPct val="35000"/>
                </a:spcAft>
              </a:pPr>
              <a:r>
                <a:rPr lang="en-US" altLang="en-US" sz="2500" b="1" kern="1200" dirty="0" smtClean="0"/>
                <a:t>Chest X-ray   </a:t>
              </a:r>
              <a:endParaRPr lang="en-US" sz="2500" b="1" kern="1200" dirty="0"/>
            </a:p>
          </p:txBody>
        </p:sp>
      </p:grpSp>
      <p:sp>
        <p:nvSpPr>
          <p:cNvPr id="12" name="Oval 11"/>
          <p:cNvSpPr/>
          <p:nvPr/>
        </p:nvSpPr>
        <p:spPr>
          <a:xfrm>
            <a:off x="1798858" y="3483935"/>
            <a:ext cx="1139919" cy="1047137"/>
          </a:xfrm>
          <a:prstGeom prst="ellipse">
            <a:avLst/>
          </a:prstGeom>
          <a:blipFill>
            <a:blip r:embed="rId3">
              <a:extLst>
                <a:ext uri="{28A0092B-C50C-407E-A947-70E740481C1C}">
                  <a14:useLocalDpi xmlns:a14="http://schemas.microsoft.com/office/drawing/2010/main" val="0"/>
                </a:ext>
              </a:extLst>
            </a:blip>
            <a:srcRect/>
            <a:stretch>
              <a:fillRect t="-5000" b="-5000"/>
            </a:stretch>
          </a:blipFill>
          <a:ln>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9820234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Waad</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45</a:t>
            </a:fld>
            <a:endParaRPr lang="en">
              <a:solidFill>
                <a:srgbClr val="0DB7C4"/>
              </a:solidFill>
            </a:endParaRPr>
          </a:p>
        </p:txBody>
      </p:sp>
    </p:spTree>
    <p:extLst>
      <p:ext uri="{BB962C8B-B14F-4D97-AF65-F5344CB8AC3E}">
        <p14:creationId xmlns:p14="http://schemas.microsoft.com/office/powerpoint/2010/main" val="14834169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3247" y="569999"/>
            <a:ext cx="7667833" cy="4177099"/>
          </a:xfrm>
        </p:spPr>
        <p:txBody>
          <a:bodyPr/>
          <a:lstStyle/>
          <a:p>
            <a:pPr>
              <a:buNone/>
            </a:pPr>
            <a:r>
              <a:rPr lang="en-US" sz="3200" b="1" u="sng" dirty="0">
                <a:solidFill>
                  <a:srgbClr val="00B0F0"/>
                </a:solidFill>
              </a:rPr>
              <a:t>C</a:t>
            </a:r>
            <a:r>
              <a:rPr lang="en-US" sz="3200" b="1" u="sng" dirty="0" smtClean="0">
                <a:solidFill>
                  <a:srgbClr val="00B0F0"/>
                </a:solidFill>
              </a:rPr>
              <a:t>ase</a:t>
            </a:r>
            <a:r>
              <a:rPr lang="en-US" sz="2800" b="1" dirty="0">
                <a:solidFill>
                  <a:srgbClr val="00B0F0"/>
                </a:solidFill>
              </a:rPr>
              <a:t>: </a:t>
            </a:r>
            <a:r>
              <a:rPr lang="en-US" sz="2000" b="1" dirty="0"/>
              <a:t>46 years old male came in the primary clinic to do regular check ups. While taking history you found out that he’s an accountant, </a:t>
            </a:r>
            <a:r>
              <a:rPr lang="en-US" sz="2000" b="1" dirty="0">
                <a:solidFill>
                  <a:srgbClr val="FF0000"/>
                </a:solidFill>
              </a:rPr>
              <a:t>smokes 1 pack a day</a:t>
            </a:r>
            <a:r>
              <a:rPr lang="en-US" sz="2000" b="1" dirty="0"/>
              <a:t> for the past 20 years. When asked about his diet he says that he lives on his </a:t>
            </a:r>
            <a:r>
              <a:rPr lang="en-US" sz="2000" b="1" dirty="0" smtClean="0"/>
              <a:t>own, and </a:t>
            </a:r>
            <a:r>
              <a:rPr lang="en-US" sz="2000" b="1" dirty="0">
                <a:solidFill>
                  <a:srgbClr val="FF0000"/>
                </a:solidFill>
              </a:rPr>
              <a:t>orders lots of junk </a:t>
            </a:r>
            <a:r>
              <a:rPr lang="en-US" sz="2000" b="1" dirty="0"/>
              <a:t>food. </a:t>
            </a:r>
            <a:r>
              <a:rPr lang="en-US" sz="2000" b="1" dirty="0" smtClean="0"/>
              <a:t>He </a:t>
            </a:r>
            <a:r>
              <a:rPr lang="en-US" sz="2000" b="1" dirty="0">
                <a:solidFill>
                  <a:srgbClr val="FF0000"/>
                </a:solidFill>
              </a:rPr>
              <a:t>doesn’t do any type of exercise</a:t>
            </a:r>
            <a:r>
              <a:rPr lang="en-US" sz="2000" b="1" dirty="0"/>
              <a:t>. His father died from </a:t>
            </a:r>
            <a:r>
              <a:rPr lang="en-US" sz="2000" b="1" dirty="0" smtClean="0">
                <a:solidFill>
                  <a:srgbClr val="FF0000"/>
                </a:solidFill>
              </a:rPr>
              <a:t>stroke</a:t>
            </a:r>
            <a:r>
              <a:rPr lang="en-US" sz="2000" b="1" dirty="0" smtClean="0"/>
              <a:t> </a:t>
            </a:r>
            <a:r>
              <a:rPr lang="en-US" sz="2000" b="1" dirty="0"/>
              <a:t>at the age of 54. </a:t>
            </a:r>
            <a:r>
              <a:rPr lang="en-US" sz="2000" b="1" dirty="0" smtClean="0"/>
              <a:t>His </a:t>
            </a:r>
            <a:r>
              <a:rPr lang="en-US" sz="2000" b="1" dirty="0"/>
              <a:t>mother is alive and has </a:t>
            </a:r>
            <a:r>
              <a:rPr lang="en-US" sz="2000" b="1" dirty="0">
                <a:solidFill>
                  <a:srgbClr val="FF0000"/>
                </a:solidFill>
              </a:rPr>
              <a:t>hypertension</a:t>
            </a:r>
            <a:r>
              <a:rPr lang="en-US" sz="2000" b="1" dirty="0" smtClean="0"/>
              <a:t>.</a:t>
            </a:r>
          </a:p>
          <a:p>
            <a:endParaRPr lang="en-US" sz="2000" dirty="0" smtClean="0"/>
          </a:p>
          <a:p>
            <a:pPr>
              <a:buNone/>
            </a:pPr>
            <a:r>
              <a:rPr lang="en-US" b="1" u="sng" dirty="0">
                <a:solidFill>
                  <a:srgbClr val="00B0F0"/>
                </a:solidFill>
              </a:rPr>
              <a:t>His </a:t>
            </a:r>
            <a:r>
              <a:rPr lang="en-US" b="1" u="sng" dirty="0">
                <a:solidFill>
                  <a:srgbClr val="00B0F0"/>
                </a:solidFill>
              </a:rPr>
              <a:t>vitals were</a:t>
            </a:r>
            <a:r>
              <a:rPr lang="en-US" b="1" u="sng" dirty="0">
                <a:solidFill>
                  <a:srgbClr val="00B0F0"/>
                </a:solidFill>
              </a:rPr>
              <a:t>:</a:t>
            </a:r>
            <a:endParaRPr lang="en-US" b="1" u="sng" dirty="0">
              <a:solidFill>
                <a:srgbClr val="00B0F0"/>
              </a:solidFill>
            </a:endParaRPr>
          </a:p>
          <a:p>
            <a:pPr>
              <a:buNone/>
            </a:pPr>
            <a:r>
              <a:rPr lang="en-US" sz="2000" b="1" dirty="0" smtClean="0"/>
              <a:t>Temp</a:t>
            </a:r>
            <a:r>
              <a:rPr lang="en-US" sz="2000" b="1" dirty="0" smtClean="0"/>
              <a:t>: 37.2 </a:t>
            </a:r>
            <a:r>
              <a:rPr lang="en-US" sz="2000" b="1" dirty="0"/>
              <a:t>             </a:t>
            </a:r>
            <a:r>
              <a:rPr lang="en-US" sz="2000" b="1" dirty="0" smtClean="0"/>
              <a:t>          RR:18/min</a:t>
            </a:r>
          </a:p>
          <a:p>
            <a:pPr>
              <a:buNone/>
            </a:pPr>
            <a:r>
              <a:rPr lang="en-US" sz="2000" b="1" dirty="0" smtClean="0"/>
              <a:t>HR:120 bpm                     BP</a:t>
            </a:r>
            <a:r>
              <a:rPr lang="en-US" sz="2000" b="1" dirty="0" smtClean="0"/>
              <a:t>: 148/92 </a:t>
            </a:r>
            <a:r>
              <a:rPr lang="en-US" sz="2000" b="1" dirty="0" smtClean="0"/>
              <a:t>mmHg</a:t>
            </a:r>
          </a:p>
          <a:p>
            <a:pPr>
              <a:buNone/>
            </a:pPr>
            <a:r>
              <a:rPr lang="en-US" sz="2000" b="1" dirty="0" smtClean="0"/>
              <a:t>Height</a:t>
            </a:r>
            <a:r>
              <a:rPr lang="en-US" sz="2000" b="1" dirty="0"/>
              <a:t>: 176cm          </a:t>
            </a:r>
            <a:r>
              <a:rPr lang="en-US" sz="2000" b="1" dirty="0" smtClean="0"/>
              <a:t>        </a:t>
            </a:r>
            <a:r>
              <a:rPr lang="en-US" sz="2000" b="1" dirty="0"/>
              <a:t>BMI</a:t>
            </a:r>
            <a:r>
              <a:rPr lang="en-US" sz="2000" b="1" dirty="0" smtClean="0"/>
              <a:t>: 33.9</a:t>
            </a:r>
            <a:endParaRPr lang="en-US" sz="2000" b="1" dirty="0"/>
          </a:p>
          <a:p>
            <a:pPr>
              <a:buNone/>
            </a:pPr>
            <a:r>
              <a:rPr lang="en-US" sz="2000" b="1" dirty="0" smtClean="0"/>
              <a:t>Weight </a:t>
            </a:r>
            <a:r>
              <a:rPr lang="en-US" sz="2000" b="1" dirty="0"/>
              <a:t>: 105KG</a:t>
            </a:r>
          </a:p>
          <a:p>
            <a:pPr>
              <a:buNone/>
            </a:pPr>
            <a:endParaRPr lang="en-US" sz="2000" dirty="0"/>
          </a:p>
          <a:p>
            <a:pPr>
              <a:buNone/>
            </a:pPr>
            <a:endParaRPr lang="en-US" sz="2000"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46</a:t>
            </a:fld>
            <a:endParaRPr lang="en"/>
          </a:p>
        </p:txBody>
      </p:sp>
      <p:pic>
        <p:nvPicPr>
          <p:cNvPr id="5" name="Picture 4" descr="cholesterol.jpg"/>
          <p:cNvPicPr>
            <a:picLocks noChangeAspect="1"/>
          </p:cNvPicPr>
          <p:nvPr/>
        </p:nvPicPr>
        <p:blipFill>
          <a:blip r:embed="rId2" cstate="print"/>
          <a:stretch>
            <a:fillRect/>
          </a:stretch>
        </p:blipFill>
        <p:spPr>
          <a:xfrm>
            <a:off x="6149493" y="2768600"/>
            <a:ext cx="2741587" cy="2374900"/>
          </a:xfrm>
          <a:prstGeom prst="rect">
            <a:avLst/>
          </a:prstGeom>
        </p:spPr>
      </p:pic>
    </p:spTree>
    <p:extLst>
      <p:ext uri="{BB962C8B-B14F-4D97-AF65-F5344CB8AC3E}">
        <p14:creationId xmlns:p14="http://schemas.microsoft.com/office/powerpoint/2010/main" val="20822924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5" y="5597"/>
            <a:ext cx="4498284" cy="1139999"/>
          </a:xfrm>
        </p:spPr>
        <p:txBody>
          <a:bodyPr/>
          <a:lstStyle/>
          <a:p>
            <a:r>
              <a:rPr lang="en-US" sz="3000" dirty="0"/>
              <a:t>Measures of prevention</a:t>
            </a:r>
          </a:p>
        </p:txBody>
      </p:sp>
      <p:sp>
        <p:nvSpPr>
          <p:cNvPr id="3" name="Text Placeholder 2"/>
          <p:cNvSpPr>
            <a:spLocks noGrp="1"/>
          </p:cNvSpPr>
          <p:nvPr>
            <p:ph type="body" idx="1"/>
          </p:nvPr>
        </p:nvSpPr>
        <p:spPr>
          <a:xfrm>
            <a:off x="844425" y="1205600"/>
            <a:ext cx="6692844" cy="3387899"/>
          </a:xfrm>
        </p:spPr>
        <p:txBody>
          <a:bodyPr/>
          <a:lstStyle/>
          <a:p>
            <a:pPr marL="457200" indent="-457200">
              <a:buFont typeface="+mj-lt"/>
              <a:buAutoNum type="arabicPeriod"/>
            </a:pPr>
            <a:r>
              <a:rPr lang="en-US" b="1" dirty="0"/>
              <a:t>Weight </a:t>
            </a:r>
            <a:r>
              <a:rPr lang="en-US" b="1" dirty="0" smtClean="0"/>
              <a:t>loss</a:t>
            </a:r>
          </a:p>
          <a:p>
            <a:pPr>
              <a:buNone/>
            </a:pPr>
            <a:endParaRPr lang="en-US" b="1" dirty="0" smtClean="0"/>
          </a:p>
          <a:p>
            <a:pPr>
              <a:buNone/>
            </a:pPr>
            <a:endParaRPr lang="en-US" dirty="0"/>
          </a:p>
          <a:p>
            <a:pPr marL="342900" indent="-342900">
              <a:buFont typeface="Wingdings" panose="05000000000000000000" pitchFamily="2" charset="2"/>
              <a:buChar char="ü"/>
            </a:pPr>
            <a:r>
              <a:rPr lang="en-US" dirty="0" smtClean="0"/>
              <a:t>Losing </a:t>
            </a:r>
            <a:r>
              <a:rPr lang="en-US" dirty="0"/>
              <a:t>just 10 pounds (4.5 kilograms) can help reduce your blood pressure</a:t>
            </a:r>
            <a:r>
              <a:rPr lang="en-US" dirty="0" smtClean="0"/>
              <a:t>.</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r>
              <a:rPr lang="en-US" dirty="0"/>
              <a:t>The systolic value fell by 4.5 mmHg, the diastolic by 3 mmHg.</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47</a:t>
            </a:fld>
            <a:endParaRPr lang="en"/>
          </a:p>
        </p:txBody>
      </p:sp>
      <p:pic>
        <p:nvPicPr>
          <p:cNvPr id="1026" name="Picture 2" descr="نتيجة بحث الصور عن ‪weight loss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7611"/>
          <a:stretch/>
        </p:blipFill>
        <p:spPr bwMode="auto">
          <a:xfrm>
            <a:off x="6680019" y="347599"/>
            <a:ext cx="1714500" cy="171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1641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5830695" cy="1139999"/>
          </a:xfrm>
        </p:spPr>
        <p:txBody>
          <a:bodyPr/>
          <a:lstStyle/>
          <a:p>
            <a:r>
              <a:rPr lang="en-US" sz="3000" dirty="0"/>
              <a:t>Measures of prevention</a:t>
            </a:r>
          </a:p>
        </p:txBody>
      </p:sp>
      <p:sp>
        <p:nvSpPr>
          <p:cNvPr id="3" name="Text Placeholder 2"/>
          <p:cNvSpPr>
            <a:spLocks noGrp="1"/>
          </p:cNvSpPr>
          <p:nvPr>
            <p:ph type="body" idx="1"/>
          </p:nvPr>
        </p:nvSpPr>
        <p:spPr>
          <a:xfrm>
            <a:off x="844425" y="1462919"/>
            <a:ext cx="6078174" cy="3387899"/>
          </a:xfrm>
        </p:spPr>
        <p:txBody>
          <a:bodyPr/>
          <a:lstStyle/>
          <a:p>
            <a:pPr>
              <a:buNone/>
            </a:pPr>
            <a:r>
              <a:rPr lang="en-US" b="1" dirty="0" smtClean="0">
                <a:solidFill>
                  <a:srgbClr val="00B0F0"/>
                </a:solidFill>
              </a:rPr>
              <a:t>2. </a:t>
            </a:r>
            <a:r>
              <a:rPr lang="en-US" b="1" dirty="0" smtClean="0"/>
              <a:t>Exercise regularly</a:t>
            </a:r>
          </a:p>
          <a:p>
            <a:pPr>
              <a:buNone/>
            </a:pPr>
            <a:endParaRPr lang="en-US" b="1" dirty="0"/>
          </a:p>
          <a:p>
            <a:pPr marL="342900" indent="-342900">
              <a:buFont typeface="Wingdings 2" panose="05020102010507070707" pitchFamily="18" charset="2"/>
              <a:buChar char="P"/>
            </a:pPr>
            <a:r>
              <a:rPr lang="en-US" dirty="0"/>
              <a:t>Regular physical activity — at least 30 minutes most days of the week — can lower your blood pressure by 4 to 9 millimeters of mercury (mm Hg).</a:t>
            </a: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48</a:t>
            </a:fld>
            <a:endParaRPr lang="en"/>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599" y="3047122"/>
            <a:ext cx="1943100" cy="1943100"/>
          </a:xfrm>
          <a:prstGeom prst="rect">
            <a:avLst/>
          </a:prstGeom>
        </p:spPr>
      </p:pic>
    </p:spTree>
    <p:extLst>
      <p:ext uri="{BB962C8B-B14F-4D97-AF65-F5344CB8AC3E}">
        <p14:creationId xmlns:p14="http://schemas.microsoft.com/office/powerpoint/2010/main" val="9517195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4540375" cy="1139999"/>
          </a:xfrm>
        </p:spPr>
        <p:txBody>
          <a:bodyPr/>
          <a:lstStyle/>
          <a:p>
            <a:r>
              <a:rPr lang="en-US" sz="3000" dirty="0"/>
              <a:t>Measures of prevention</a:t>
            </a:r>
          </a:p>
        </p:txBody>
      </p:sp>
      <p:sp>
        <p:nvSpPr>
          <p:cNvPr id="3" name="Text Placeholder 2"/>
          <p:cNvSpPr>
            <a:spLocks noGrp="1"/>
          </p:cNvSpPr>
          <p:nvPr>
            <p:ph type="body" idx="1"/>
          </p:nvPr>
        </p:nvSpPr>
        <p:spPr>
          <a:xfrm>
            <a:off x="844425" y="1538075"/>
            <a:ext cx="5464935" cy="3387899"/>
          </a:xfrm>
        </p:spPr>
        <p:txBody>
          <a:bodyPr/>
          <a:lstStyle/>
          <a:p>
            <a:pPr>
              <a:buNone/>
            </a:pPr>
            <a:r>
              <a:rPr lang="en-US" b="1" dirty="0" smtClean="0">
                <a:solidFill>
                  <a:srgbClr val="00B0F0"/>
                </a:solidFill>
              </a:rPr>
              <a:t>3. </a:t>
            </a:r>
            <a:r>
              <a:rPr lang="en-US" b="1" dirty="0" smtClean="0"/>
              <a:t>Eat </a:t>
            </a:r>
            <a:r>
              <a:rPr lang="en-US" b="1" dirty="0"/>
              <a:t>a healthy </a:t>
            </a:r>
            <a:r>
              <a:rPr lang="en-US" b="1" dirty="0" smtClean="0"/>
              <a:t>diet </a:t>
            </a:r>
          </a:p>
          <a:p>
            <a:pPr>
              <a:buNone/>
            </a:pPr>
            <a:endParaRPr lang="en-US" b="1" dirty="0"/>
          </a:p>
          <a:p>
            <a:pPr marL="342900" indent="-342900">
              <a:buFont typeface="Wingdings 2" panose="05020102010507070707" pitchFamily="18" charset="2"/>
              <a:buChar char="P"/>
            </a:pPr>
            <a:r>
              <a:rPr lang="en-US" dirty="0"/>
              <a:t>Eating a diet that is rich in whole grains, fruits, vegetables and low-fat dairy products and skimps on saturated fat and cholesterol can lower your blood pressure by up to 14 mm Hg. </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49</a:t>
            </a:fld>
            <a:endParaRPr lang="en"/>
          </a:p>
        </p:txBody>
      </p:sp>
    </p:spTree>
    <p:extLst>
      <p:ext uri="{BB962C8B-B14F-4D97-AF65-F5344CB8AC3E}">
        <p14:creationId xmlns:p14="http://schemas.microsoft.com/office/powerpoint/2010/main" val="576497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457" y="174171"/>
            <a:ext cx="7678057" cy="1290739"/>
          </a:xfrm>
        </p:spPr>
        <p:txBody>
          <a:bodyPr/>
          <a:lstStyle/>
          <a:p>
            <a:pPr algn="ctr"/>
            <a:r>
              <a:rPr lang="en-US" sz="3000" b="1" dirty="0"/>
              <a:t>Epidemiology of Hypertension in KSA</a:t>
            </a:r>
            <a:r>
              <a:rPr lang="ar-SA" sz="3000" b="1" dirty="0"/>
              <a:t> </a:t>
            </a:r>
            <a:br>
              <a:rPr lang="ar-SA" sz="3000" b="1" dirty="0"/>
            </a:br>
            <a:endParaRPr lang="en-US" sz="3000" dirty="0"/>
          </a:p>
        </p:txBody>
      </p:sp>
      <p:sp>
        <p:nvSpPr>
          <p:cNvPr id="3" name="Text Placeholder 2"/>
          <p:cNvSpPr>
            <a:spLocks noGrp="1"/>
          </p:cNvSpPr>
          <p:nvPr>
            <p:ph type="body" idx="1"/>
          </p:nvPr>
        </p:nvSpPr>
        <p:spPr>
          <a:xfrm>
            <a:off x="1193747" y="1329613"/>
            <a:ext cx="7107772" cy="3387899"/>
          </a:xfrm>
        </p:spPr>
        <p:txBody>
          <a:bodyPr/>
          <a:lstStyle/>
          <a:p>
            <a:pPr marL="342900" indent="-342900">
              <a:buFont typeface="Wingdings" panose="05000000000000000000" pitchFamily="2" charset="2"/>
              <a:buChar char="Ø"/>
            </a:pPr>
            <a:r>
              <a:rPr lang="en-US" dirty="0" smtClean="0"/>
              <a:t>The </a:t>
            </a:r>
            <a:r>
              <a:rPr lang="en-US" dirty="0"/>
              <a:t>prevalence of hypertension was 26.1% in crude terms</a:t>
            </a:r>
            <a:r>
              <a:rPr lang="en-US" dirty="0" smtClean="0"/>
              <a:t>.</a:t>
            </a:r>
          </a:p>
          <a:p>
            <a:pPr>
              <a:buNone/>
            </a:pPr>
            <a:r>
              <a:rPr lang="en-US" dirty="0"/>
              <a:t> </a:t>
            </a:r>
            <a:endParaRPr lang="ar-SA" dirty="0"/>
          </a:p>
          <a:p>
            <a:pPr marL="342900" indent="-342900">
              <a:buFont typeface="Wingdings" panose="05000000000000000000" pitchFamily="2" charset="2"/>
              <a:buChar char="Ø"/>
            </a:pPr>
            <a:r>
              <a:rPr lang="en-US" dirty="0" smtClean="0"/>
              <a:t> </a:t>
            </a:r>
            <a:r>
              <a:rPr lang="en-US" dirty="0"/>
              <a:t>For males, the prevalence of hypertension was 28.6%, while for females; the prevalence was significantly lower at 23.9% (p&lt;0.001). </a:t>
            </a:r>
            <a:endParaRPr lang="ar-SA" dirty="0"/>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a:t>
            </a:fld>
            <a:endParaRPr lang="en"/>
          </a:p>
        </p:txBody>
      </p:sp>
      <p:sp>
        <p:nvSpPr>
          <p:cNvPr id="7" name="TextBox 6"/>
          <p:cNvSpPr txBox="1"/>
          <p:nvPr/>
        </p:nvSpPr>
        <p:spPr>
          <a:xfrm>
            <a:off x="1439652" y="4407954"/>
            <a:ext cx="6102678" cy="253916"/>
          </a:xfrm>
          <a:prstGeom prst="rect">
            <a:avLst/>
          </a:prstGeom>
          <a:noFill/>
        </p:spPr>
        <p:txBody>
          <a:bodyPr wrap="square" rtlCol="1">
            <a:spAutoFit/>
          </a:bodyPr>
          <a:lstStyle/>
          <a:p>
            <a:pPr algn="l"/>
            <a:r>
              <a:rPr lang="en-US" sz="1050" dirty="0"/>
              <a:t>Hypertension in Saudi Arabia.</a:t>
            </a:r>
            <a:r>
              <a:rPr lang="nn-NO" sz="1050" u="sng" dirty="0">
                <a:hlinkClick r:id="rId2" tooltip="Saudi medical journal."/>
              </a:rPr>
              <a:t> Saudi Med J.</a:t>
            </a:r>
            <a:r>
              <a:rPr lang="nn-NO" sz="1050" dirty="0"/>
              <a:t> 2007 Jan;28(1):77-84.</a:t>
            </a:r>
            <a:endParaRPr lang="ar-SA" sz="1050" dirty="0"/>
          </a:p>
        </p:txBody>
      </p:sp>
    </p:spTree>
    <p:extLst>
      <p:ext uri="{BB962C8B-B14F-4D97-AF65-F5344CB8AC3E}">
        <p14:creationId xmlns:p14="http://schemas.microsoft.com/office/powerpoint/2010/main" val="3991717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50</a:t>
            </a:fld>
            <a:endParaRPr lang="en"/>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602" y="411822"/>
            <a:ext cx="5062647" cy="4514152"/>
          </a:xfrm>
          <a:prstGeom prst="rect">
            <a:avLst/>
          </a:prstGeom>
          <a:noFill/>
          <a:ln>
            <a:noFill/>
          </a:ln>
        </p:spPr>
      </p:pic>
    </p:spTree>
    <p:extLst>
      <p:ext uri="{BB962C8B-B14F-4D97-AF65-F5344CB8AC3E}">
        <p14:creationId xmlns:p14="http://schemas.microsoft.com/office/powerpoint/2010/main" val="6703441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4758089" cy="1139999"/>
          </a:xfrm>
        </p:spPr>
        <p:txBody>
          <a:bodyPr/>
          <a:lstStyle/>
          <a:p>
            <a:r>
              <a:rPr lang="en-US" sz="3000" dirty="0"/>
              <a:t>Measures of prevention</a:t>
            </a:r>
          </a:p>
        </p:txBody>
      </p:sp>
      <p:sp>
        <p:nvSpPr>
          <p:cNvPr id="3" name="Text Placeholder 2"/>
          <p:cNvSpPr>
            <a:spLocks noGrp="1"/>
          </p:cNvSpPr>
          <p:nvPr>
            <p:ph type="body" idx="1"/>
          </p:nvPr>
        </p:nvSpPr>
        <p:spPr>
          <a:xfrm>
            <a:off x="844424" y="1538075"/>
            <a:ext cx="6318375" cy="3387899"/>
          </a:xfrm>
        </p:spPr>
        <p:txBody>
          <a:bodyPr/>
          <a:lstStyle/>
          <a:p>
            <a:pPr>
              <a:buNone/>
            </a:pPr>
            <a:r>
              <a:rPr lang="en-US" b="1" dirty="0" smtClean="0">
                <a:solidFill>
                  <a:srgbClr val="00B0F0"/>
                </a:solidFill>
              </a:rPr>
              <a:t>4. </a:t>
            </a:r>
            <a:r>
              <a:rPr lang="en-US" b="1" dirty="0" smtClean="0"/>
              <a:t>Reduce </a:t>
            </a:r>
            <a:r>
              <a:rPr lang="en-US" b="1" dirty="0"/>
              <a:t>sodium in your </a:t>
            </a:r>
            <a:r>
              <a:rPr lang="en-US" b="1" dirty="0" smtClean="0"/>
              <a:t>diet</a:t>
            </a:r>
          </a:p>
          <a:p>
            <a:pPr>
              <a:buNone/>
            </a:pPr>
            <a:endParaRPr lang="en-US" b="1" dirty="0"/>
          </a:p>
          <a:p>
            <a:pPr marL="342900" indent="-342900">
              <a:buFont typeface="Wingdings 2" panose="05020102010507070707" pitchFamily="18" charset="2"/>
              <a:buChar char="P"/>
            </a:pPr>
            <a:r>
              <a:rPr lang="en-US" dirty="0"/>
              <a:t>Even a small reduction in the sodium in your diet can reduce blood pressure by 2 to 8 mm Hg.</a:t>
            </a:r>
          </a:p>
          <a:p>
            <a:endParaRPr lang="en-US" dirty="0"/>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51</a:t>
            </a:fld>
            <a:endParaRPr lang="en"/>
          </a:p>
        </p:txBody>
      </p:sp>
      <p:pic>
        <p:nvPicPr>
          <p:cNvPr id="2052" name="Picture 4" descr="نتيجة بحث الصور عن ‪salty food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560" y="3028970"/>
            <a:ext cx="1538173" cy="17964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نتيجة بحث الصور عن ‪salty food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6017" y="3388778"/>
            <a:ext cx="2033699" cy="20336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نتيجة بحث الصور عن ‪salty food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186" y="3839194"/>
            <a:ext cx="696712" cy="113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950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4438775" cy="1139999"/>
          </a:xfrm>
        </p:spPr>
        <p:txBody>
          <a:bodyPr/>
          <a:lstStyle/>
          <a:p>
            <a:r>
              <a:rPr lang="en-US" sz="3000" dirty="0"/>
              <a:t>Measures of prevention</a:t>
            </a:r>
          </a:p>
        </p:txBody>
      </p:sp>
      <p:sp>
        <p:nvSpPr>
          <p:cNvPr id="3" name="Text Placeholder 2"/>
          <p:cNvSpPr>
            <a:spLocks noGrp="1"/>
          </p:cNvSpPr>
          <p:nvPr>
            <p:ph type="body" idx="1"/>
          </p:nvPr>
        </p:nvSpPr>
        <p:spPr>
          <a:xfrm>
            <a:off x="844425" y="1538075"/>
            <a:ext cx="6523026" cy="3387899"/>
          </a:xfrm>
        </p:spPr>
        <p:txBody>
          <a:bodyPr/>
          <a:lstStyle/>
          <a:p>
            <a:pPr>
              <a:buNone/>
            </a:pPr>
            <a:r>
              <a:rPr lang="en-US" dirty="0"/>
              <a:t>lower sodium intake — </a:t>
            </a:r>
            <a:r>
              <a:rPr lang="en-US" dirty="0">
                <a:solidFill>
                  <a:srgbClr val="FF0000"/>
                </a:solidFill>
              </a:rPr>
              <a:t>1,500 mg </a:t>
            </a:r>
            <a:r>
              <a:rPr lang="en-US" dirty="0"/>
              <a:t>a day or less </a:t>
            </a:r>
            <a:r>
              <a:rPr lang="en-US" dirty="0" smtClean="0"/>
              <a:t>—  </a:t>
            </a:r>
            <a:r>
              <a:rPr lang="en-US" dirty="0"/>
              <a:t>is recommended </a:t>
            </a:r>
            <a:r>
              <a:rPr lang="en-US" dirty="0" smtClean="0"/>
              <a:t>for :</a:t>
            </a:r>
          </a:p>
          <a:p>
            <a:pPr>
              <a:buNone/>
            </a:pPr>
            <a:endParaRPr lang="en-US" dirty="0"/>
          </a:p>
          <a:p>
            <a:pPr marL="342900" indent="-342900">
              <a:buFont typeface="Wingdings" panose="05000000000000000000" pitchFamily="2" charset="2"/>
              <a:buChar char="ü"/>
            </a:pPr>
            <a:r>
              <a:rPr lang="en-US" dirty="0"/>
              <a:t>Anyone age 51 or </a:t>
            </a:r>
            <a:r>
              <a:rPr lang="en-US" dirty="0" smtClean="0"/>
              <a:t>older</a:t>
            </a:r>
          </a:p>
          <a:p>
            <a:pPr marL="342900" indent="-342900">
              <a:buFont typeface="Wingdings" panose="05000000000000000000" pitchFamily="2" charset="2"/>
              <a:buChar char="ü"/>
            </a:pPr>
            <a:endParaRPr lang="en-US" dirty="0"/>
          </a:p>
          <a:p>
            <a:pPr marL="342900" indent="-342900">
              <a:buFont typeface="Wingdings" panose="05000000000000000000" pitchFamily="2" charset="2"/>
              <a:buChar char="ü"/>
            </a:pPr>
            <a:r>
              <a:rPr lang="en-US" dirty="0"/>
              <a:t>Anyone diagnosed with hypertension, diabetes or chronic kidney disease</a:t>
            </a:r>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52</a:t>
            </a:fld>
            <a:endParaRPr lang="en"/>
          </a:p>
        </p:txBody>
      </p:sp>
    </p:spTree>
    <p:extLst>
      <p:ext uri="{BB962C8B-B14F-4D97-AF65-F5344CB8AC3E}">
        <p14:creationId xmlns:p14="http://schemas.microsoft.com/office/powerpoint/2010/main" val="16582967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5" y="5597"/>
            <a:ext cx="4482318" cy="1139999"/>
          </a:xfrm>
        </p:spPr>
        <p:txBody>
          <a:bodyPr/>
          <a:lstStyle/>
          <a:p>
            <a:r>
              <a:rPr lang="en-US" sz="3000" dirty="0"/>
              <a:t>Measures of prevention</a:t>
            </a:r>
          </a:p>
        </p:txBody>
      </p:sp>
      <p:sp>
        <p:nvSpPr>
          <p:cNvPr id="3" name="Text Placeholder 2"/>
          <p:cNvSpPr>
            <a:spLocks noGrp="1"/>
          </p:cNvSpPr>
          <p:nvPr>
            <p:ph type="body" idx="1"/>
          </p:nvPr>
        </p:nvSpPr>
        <p:spPr>
          <a:xfrm>
            <a:off x="844424" y="1538075"/>
            <a:ext cx="5289675" cy="3387899"/>
          </a:xfrm>
        </p:spPr>
        <p:txBody>
          <a:bodyPr/>
          <a:lstStyle/>
          <a:p>
            <a:pPr>
              <a:buNone/>
            </a:pPr>
            <a:r>
              <a:rPr lang="en-US" b="1" dirty="0" smtClean="0">
                <a:solidFill>
                  <a:srgbClr val="00B0F0"/>
                </a:solidFill>
              </a:rPr>
              <a:t>5. </a:t>
            </a:r>
            <a:r>
              <a:rPr lang="en-US" b="1" dirty="0" smtClean="0"/>
              <a:t>Quit smoking</a:t>
            </a:r>
          </a:p>
          <a:p>
            <a:pPr>
              <a:buNone/>
            </a:pPr>
            <a:endParaRPr lang="en-US" b="1" dirty="0"/>
          </a:p>
          <a:p>
            <a:pPr marL="342900" indent="-342900">
              <a:buFont typeface="Wingdings 2" panose="05020102010507070707" pitchFamily="18" charset="2"/>
              <a:buChar char="P"/>
            </a:pPr>
            <a:r>
              <a:rPr lang="en-US" dirty="0"/>
              <a:t>Each cigarette you smoke increases your blood pressure for many minutes after you finish.</a:t>
            </a:r>
            <a:br>
              <a:rPr lang="en-US" dirty="0"/>
            </a:br>
            <a:endParaRPr lang="en-US" dirty="0"/>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53</a:t>
            </a:fld>
            <a:endParaRPr lang="en"/>
          </a:p>
        </p:txBody>
      </p:sp>
      <p:pic>
        <p:nvPicPr>
          <p:cNvPr id="3074" name="Picture 2" descr="نتيجة بحث الصور عن ‪smoking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547" y="3220998"/>
            <a:ext cx="278130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4136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Kholoud</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54</a:t>
            </a:fld>
            <a:endParaRPr lang="en">
              <a:solidFill>
                <a:srgbClr val="0DB7C4"/>
              </a:solidFill>
            </a:endParaRPr>
          </a:p>
        </p:txBody>
      </p:sp>
    </p:spTree>
    <p:extLst>
      <p:ext uri="{BB962C8B-B14F-4D97-AF65-F5344CB8AC3E}">
        <p14:creationId xmlns:p14="http://schemas.microsoft.com/office/powerpoint/2010/main" val="27178174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Antihypertensive medications</a:t>
            </a:r>
            <a:endParaRPr lang="ar-SA" sz="3000" dirty="0"/>
          </a:p>
        </p:txBody>
      </p:sp>
      <p:sp>
        <p:nvSpPr>
          <p:cNvPr id="5" name="TextBox 4"/>
          <p:cNvSpPr txBox="1"/>
          <p:nvPr/>
        </p:nvSpPr>
        <p:spPr>
          <a:xfrm>
            <a:off x="1493658" y="1437624"/>
            <a:ext cx="3348372" cy="2712232"/>
          </a:xfrm>
          <a:prstGeom prst="round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nSpc>
                <a:spcPct val="90000"/>
              </a:lnSpc>
            </a:pPr>
            <a:r>
              <a:rPr lang="en-US" altLang="en-US" sz="1050" b="1" dirty="0">
                <a:latin typeface="Arial" panose="020B0604020202020204" pitchFamily="34" charset="0"/>
              </a:rPr>
              <a:t>1)ACE Inhibitors</a:t>
            </a:r>
          </a:p>
          <a:p>
            <a:pPr>
              <a:lnSpc>
                <a:spcPct val="90000"/>
              </a:lnSpc>
            </a:pPr>
            <a:r>
              <a:rPr lang="en-US" altLang="en-US" sz="1050" dirty="0">
                <a:latin typeface="Arial" panose="020B0604020202020204" pitchFamily="34" charset="0"/>
              </a:rPr>
              <a:t>    </a:t>
            </a:r>
            <a:r>
              <a:rPr lang="en-US" altLang="en-US" sz="1050" b="1" dirty="0" err="1">
                <a:solidFill>
                  <a:srgbClr val="C00000"/>
                </a:solidFill>
                <a:latin typeface="Arial" panose="020B0604020202020204" pitchFamily="34" charset="0"/>
              </a:rPr>
              <a:t>Captopril</a:t>
            </a:r>
            <a:endParaRPr lang="en-US" altLang="en-US" sz="1050" b="1" dirty="0">
              <a:solidFill>
                <a:srgbClr val="C00000"/>
              </a:solidFill>
              <a:latin typeface="Arial" panose="020B0604020202020204" pitchFamily="34" charset="0"/>
            </a:endParaRPr>
          </a:p>
          <a:p>
            <a:pPr>
              <a:lnSpc>
                <a:spcPct val="90000"/>
              </a:lnSpc>
            </a:pPr>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Lisinopril</a:t>
            </a:r>
            <a:endParaRPr lang="en-US" altLang="en-US" sz="1050" b="1" dirty="0">
              <a:solidFill>
                <a:srgbClr val="C00000"/>
              </a:solidFill>
              <a:latin typeface="Arial" panose="020B0604020202020204" pitchFamily="34" charset="0"/>
            </a:endParaRPr>
          </a:p>
          <a:p>
            <a:pPr>
              <a:lnSpc>
                <a:spcPct val="90000"/>
              </a:lnSpc>
            </a:pPr>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Enalapril</a:t>
            </a:r>
            <a:endParaRPr lang="en-US" altLang="en-US" sz="1050" b="1" dirty="0">
              <a:solidFill>
                <a:srgbClr val="C00000"/>
              </a:solidFill>
              <a:latin typeface="Arial" panose="020B0604020202020204" pitchFamily="34" charset="0"/>
            </a:endParaRPr>
          </a:p>
          <a:p>
            <a:r>
              <a:rPr lang="en-US" altLang="en-US" sz="1050" b="1" dirty="0">
                <a:latin typeface="Arial" panose="020B0604020202020204" pitchFamily="34" charset="0"/>
              </a:rPr>
              <a:t>2)</a:t>
            </a:r>
            <a:r>
              <a:rPr lang="en-US" altLang="en-US" sz="1050" b="1" dirty="0" err="1">
                <a:latin typeface="Arial" panose="020B0604020202020204" pitchFamily="34" charset="0"/>
              </a:rPr>
              <a:t>Angiotensin</a:t>
            </a:r>
            <a:r>
              <a:rPr lang="en-US" altLang="en-US" sz="1050" b="1" dirty="0">
                <a:latin typeface="Arial" panose="020B0604020202020204" pitchFamily="34" charset="0"/>
              </a:rPr>
              <a:t> II Receptor Blockers</a:t>
            </a:r>
          </a:p>
          <a:p>
            <a:r>
              <a:rPr lang="en-US" altLang="en-US" sz="1050" dirty="0">
                <a:latin typeface="Arial" panose="020B0604020202020204" pitchFamily="34" charset="0"/>
              </a:rPr>
              <a:t>    </a:t>
            </a:r>
            <a:r>
              <a:rPr lang="en-US" altLang="en-US" sz="1050" b="1" dirty="0" err="1">
                <a:solidFill>
                  <a:srgbClr val="C00000"/>
                </a:solidFill>
                <a:latin typeface="Arial" panose="020B0604020202020204" pitchFamily="34" charset="0"/>
              </a:rPr>
              <a:t>Losartan</a:t>
            </a:r>
            <a:endParaRPr lang="en-US" altLang="en-US" sz="1050" b="1" dirty="0">
              <a:solidFill>
                <a:srgbClr val="C00000"/>
              </a:solidFill>
              <a:latin typeface="Arial" panose="020B0604020202020204" pitchFamily="34" charset="0"/>
            </a:endParaRPr>
          </a:p>
          <a:p>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Valsartan</a:t>
            </a:r>
            <a:endParaRPr lang="en-US" altLang="en-US" sz="1050" b="1" dirty="0">
              <a:solidFill>
                <a:srgbClr val="C00000"/>
              </a:solidFill>
              <a:latin typeface="Arial" panose="020B0604020202020204" pitchFamily="34" charset="0"/>
            </a:endParaRPr>
          </a:p>
          <a:p>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Candesartan</a:t>
            </a:r>
            <a:endParaRPr lang="en-US" altLang="en-US" sz="1050" b="1" dirty="0">
              <a:solidFill>
                <a:srgbClr val="C00000"/>
              </a:solidFill>
              <a:latin typeface="Arial" panose="020B0604020202020204" pitchFamily="34" charset="0"/>
            </a:endParaRPr>
          </a:p>
          <a:p>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Irbesartan</a:t>
            </a:r>
            <a:endParaRPr lang="en-US" altLang="en-US" sz="1050" b="1" dirty="0">
              <a:solidFill>
                <a:srgbClr val="C00000"/>
              </a:solidFill>
              <a:latin typeface="Arial" panose="020B0604020202020204" pitchFamily="34" charset="0"/>
            </a:endParaRPr>
          </a:p>
          <a:p>
            <a:r>
              <a:rPr lang="en-US" altLang="en-US" sz="1050" b="1" dirty="0">
                <a:latin typeface="Arial" panose="020B0604020202020204" pitchFamily="34" charset="0"/>
              </a:rPr>
              <a:t>3)Diuretics </a:t>
            </a:r>
            <a:endParaRPr lang="en-US" altLang="en-US" sz="1050" dirty="0">
              <a:latin typeface="Arial" panose="020B0604020202020204" pitchFamily="34" charset="0"/>
            </a:endParaRPr>
          </a:p>
          <a:p>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Thiazides</a:t>
            </a:r>
            <a:endParaRPr lang="en-US" altLang="en-US" sz="1050" b="1" dirty="0">
              <a:solidFill>
                <a:srgbClr val="C00000"/>
              </a:solidFill>
              <a:latin typeface="Arial" panose="020B0604020202020204" pitchFamily="34" charset="0"/>
            </a:endParaRPr>
          </a:p>
          <a:p>
            <a:r>
              <a:rPr lang="en-US" altLang="en-US" sz="1050" b="1" dirty="0">
                <a:latin typeface="Arial" panose="020B0604020202020204" pitchFamily="34" charset="0"/>
              </a:rPr>
              <a:t>4)Calcium Channel Blockers</a:t>
            </a:r>
          </a:p>
          <a:p>
            <a:r>
              <a:rPr lang="en-US" altLang="en-US" sz="1050" dirty="0">
                <a:latin typeface="Arial" panose="020B0604020202020204" pitchFamily="34" charset="0"/>
              </a:rPr>
              <a:t>    </a:t>
            </a:r>
            <a:r>
              <a:rPr lang="en-US" altLang="en-US" sz="1050" b="1" dirty="0" err="1">
                <a:solidFill>
                  <a:srgbClr val="C00000"/>
                </a:solidFill>
                <a:latin typeface="Arial" panose="020B0604020202020204" pitchFamily="34" charset="0"/>
              </a:rPr>
              <a:t>Nifedipine</a:t>
            </a:r>
            <a:r>
              <a:rPr lang="en-US" altLang="en-US" sz="1050" b="1" dirty="0">
                <a:solidFill>
                  <a:srgbClr val="C00000"/>
                </a:solidFill>
                <a:latin typeface="Arial" panose="020B0604020202020204" pitchFamily="34" charset="0"/>
              </a:rPr>
              <a:t> </a:t>
            </a:r>
          </a:p>
          <a:p>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Amlodipine</a:t>
            </a:r>
            <a:endParaRPr lang="en-US" altLang="en-US" sz="1050" b="1" dirty="0">
              <a:solidFill>
                <a:srgbClr val="C00000"/>
              </a:solidFill>
              <a:latin typeface="Arial" panose="020B0604020202020204" pitchFamily="34" charset="0"/>
            </a:endParaRPr>
          </a:p>
          <a:p>
            <a:r>
              <a:rPr lang="en-US" altLang="en-US" sz="1050" b="1" dirty="0">
                <a:solidFill>
                  <a:srgbClr val="C00000"/>
                </a:solidFill>
                <a:latin typeface="Arial" panose="020B0604020202020204" pitchFamily="34" charset="0"/>
              </a:rPr>
              <a:t>    </a:t>
            </a:r>
            <a:r>
              <a:rPr lang="en-US" altLang="en-US" sz="1050" b="1" dirty="0" err="1">
                <a:solidFill>
                  <a:srgbClr val="C00000"/>
                </a:solidFill>
                <a:latin typeface="Arial" panose="020B0604020202020204" pitchFamily="34" charset="0"/>
              </a:rPr>
              <a:t>Felodipine</a:t>
            </a:r>
            <a:endParaRPr lang="en-US" altLang="en-US" sz="1050" b="1" dirty="0">
              <a:solidFill>
                <a:srgbClr val="C00000"/>
              </a:solidFill>
              <a:latin typeface="Arial" panose="020B0604020202020204" pitchFamily="34" charset="0"/>
            </a:endParaRPr>
          </a:p>
        </p:txBody>
      </p:sp>
      <p:sp>
        <p:nvSpPr>
          <p:cNvPr id="6" name="TextBox 5"/>
          <p:cNvSpPr txBox="1"/>
          <p:nvPr/>
        </p:nvSpPr>
        <p:spPr>
          <a:xfrm>
            <a:off x="2519772" y="951570"/>
            <a:ext cx="1026114" cy="495062"/>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500" b="1" dirty="0"/>
              <a:t>1</a:t>
            </a:r>
            <a:r>
              <a:rPr lang="en-US" sz="1500" b="1" baseline="30000" dirty="0"/>
              <a:t>st</a:t>
            </a:r>
            <a:r>
              <a:rPr lang="en-US" sz="1500" b="1" dirty="0"/>
              <a:t> line</a:t>
            </a:r>
          </a:p>
        </p:txBody>
      </p:sp>
      <p:sp>
        <p:nvSpPr>
          <p:cNvPr id="7" name="Rounded Rectangle 6"/>
          <p:cNvSpPr/>
          <p:nvPr/>
        </p:nvSpPr>
        <p:spPr>
          <a:xfrm>
            <a:off x="5328084" y="1437624"/>
            <a:ext cx="2200554" cy="745736"/>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90000"/>
              </a:lnSpc>
            </a:pPr>
            <a:r>
              <a:rPr lang="en-US" altLang="en-US" sz="1050" b="1" dirty="0">
                <a:latin typeface="Arial" panose="020B0604020202020204" pitchFamily="34" charset="0"/>
              </a:rPr>
              <a:t> Beta blockers</a:t>
            </a:r>
          </a:p>
          <a:p>
            <a:pPr algn="ctr">
              <a:lnSpc>
                <a:spcPct val="90000"/>
              </a:lnSpc>
            </a:pPr>
            <a:r>
              <a:rPr lang="en-US" altLang="en-US" sz="1050" b="1" dirty="0" err="1">
                <a:solidFill>
                  <a:srgbClr val="7030A0"/>
                </a:solidFill>
                <a:latin typeface="Arial" panose="020B0604020202020204" pitchFamily="34" charset="0"/>
              </a:rPr>
              <a:t>Atenolol</a:t>
            </a:r>
            <a:endParaRPr lang="en-US" altLang="en-US" sz="1050" b="1" dirty="0">
              <a:solidFill>
                <a:srgbClr val="7030A0"/>
              </a:solidFill>
              <a:latin typeface="Arial" panose="020B0604020202020204" pitchFamily="34" charset="0"/>
            </a:endParaRPr>
          </a:p>
          <a:p>
            <a:pPr algn="ctr">
              <a:lnSpc>
                <a:spcPct val="90000"/>
              </a:lnSpc>
            </a:pPr>
            <a:r>
              <a:rPr lang="en-US" altLang="en-US" sz="1050" b="1" dirty="0">
                <a:solidFill>
                  <a:srgbClr val="7030A0"/>
                </a:solidFill>
                <a:latin typeface="Arial" panose="020B0604020202020204" pitchFamily="34" charset="0"/>
              </a:rPr>
              <a:t>    </a:t>
            </a:r>
            <a:r>
              <a:rPr lang="en-US" altLang="en-US" sz="1050" b="1" dirty="0" err="1">
                <a:solidFill>
                  <a:srgbClr val="7030A0"/>
                </a:solidFill>
                <a:latin typeface="Arial" panose="020B0604020202020204" pitchFamily="34" charset="0"/>
              </a:rPr>
              <a:t>Bisoprolol</a:t>
            </a:r>
            <a:endParaRPr lang="en-US" altLang="en-US" sz="1050" b="1" dirty="0">
              <a:solidFill>
                <a:srgbClr val="7030A0"/>
              </a:solidFill>
              <a:latin typeface="Arial" panose="020B0604020202020204" pitchFamily="34" charset="0"/>
            </a:endParaRPr>
          </a:p>
          <a:p>
            <a:pPr algn="ctr">
              <a:lnSpc>
                <a:spcPct val="90000"/>
              </a:lnSpc>
            </a:pPr>
            <a:r>
              <a:rPr lang="en-US" altLang="en-US" sz="1050" b="1" dirty="0">
                <a:solidFill>
                  <a:srgbClr val="7030A0"/>
                </a:solidFill>
                <a:latin typeface="Arial" panose="020B0604020202020204" pitchFamily="34" charset="0"/>
              </a:rPr>
              <a:t>    </a:t>
            </a:r>
            <a:r>
              <a:rPr lang="en-US" altLang="en-US" sz="1050" b="1" dirty="0" err="1">
                <a:solidFill>
                  <a:srgbClr val="7030A0"/>
                </a:solidFill>
                <a:latin typeface="Arial" panose="020B0604020202020204" pitchFamily="34" charset="0"/>
              </a:rPr>
              <a:t>Carvedilol</a:t>
            </a:r>
            <a:endParaRPr lang="en-US" altLang="en-US" sz="1050" b="1" dirty="0">
              <a:solidFill>
                <a:srgbClr val="7030A0"/>
              </a:solidFill>
              <a:latin typeface="Arial" panose="020B0604020202020204" pitchFamily="34" charset="0"/>
            </a:endParaRPr>
          </a:p>
        </p:txBody>
      </p:sp>
      <p:sp>
        <p:nvSpPr>
          <p:cNvPr id="8" name="TextBox 7"/>
          <p:cNvSpPr txBox="1"/>
          <p:nvPr/>
        </p:nvSpPr>
        <p:spPr>
          <a:xfrm>
            <a:off x="5814138" y="951570"/>
            <a:ext cx="1134126" cy="495062"/>
          </a:xfrm>
          <a:prstGeom prst="downArrowCallou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500" b="1" dirty="0"/>
              <a:t>2nd line</a:t>
            </a:r>
          </a:p>
        </p:txBody>
      </p:sp>
      <p:pic>
        <p:nvPicPr>
          <p:cNvPr id="10" name="Picture 9" descr="drugs.jpg"/>
          <p:cNvPicPr>
            <a:picLocks noChangeAspect="1"/>
          </p:cNvPicPr>
          <p:nvPr/>
        </p:nvPicPr>
        <p:blipFill>
          <a:blip r:embed="rId3" cstate="print"/>
          <a:stretch>
            <a:fillRect/>
          </a:stretch>
        </p:blipFill>
        <p:spPr>
          <a:xfrm>
            <a:off x="4950042" y="2409732"/>
            <a:ext cx="3050958" cy="2733768"/>
          </a:xfrm>
          <a:prstGeom prst="rect">
            <a:avLst/>
          </a:prstGeom>
        </p:spPr>
      </p:pic>
    </p:spTree>
    <p:extLst>
      <p:ext uri="{BB962C8B-B14F-4D97-AF65-F5344CB8AC3E}">
        <p14:creationId xmlns:p14="http://schemas.microsoft.com/office/powerpoint/2010/main" val="29236031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12583"/>
            <a:ext cx="6858000" cy="802136"/>
          </a:xfrm>
        </p:spPr>
        <p:txBody>
          <a:bodyPr/>
          <a:lstStyle/>
          <a:p>
            <a:r>
              <a:rPr lang="en-US" sz="2250" dirty="0"/>
              <a:t>When to decide the start of medication?</a:t>
            </a:r>
            <a:endParaRPr lang="ar-SA" sz="2250" dirty="0"/>
          </a:p>
        </p:txBody>
      </p:sp>
      <p:graphicFrame>
        <p:nvGraphicFramePr>
          <p:cNvPr id="7" name="Diagram 6"/>
          <p:cNvGraphicFramePr/>
          <p:nvPr/>
        </p:nvGraphicFramePr>
        <p:xfrm>
          <a:off x="1655676" y="981912"/>
          <a:ext cx="5508612"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iStock_000014368044Medium.jpg"/>
          <p:cNvPicPr>
            <a:picLocks noChangeAspect="1"/>
          </p:cNvPicPr>
          <p:nvPr/>
        </p:nvPicPr>
        <p:blipFill>
          <a:blip r:embed="rId8" cstate="print"/>
          <a:srcRect t="9756" b="9756"/>
          <a:stretch>
            <a:fillRect/>
          </a:stretch>
        </p:blipFill>
        <p:spPr>
          <a:xfrm>
            <a:off x="1143000" y="4083918"/>
            <a:ext cx="6858000" cy="1026114"/>
          </a:xfrm>
          <a:prstGeom prst="rect">
            <a:avLst/>
          </a:prstGeom>
        </p:spPr>
      </p:pic>
    </p:spTree>
    <p:extLst>
      <p:ext uri="{BB962C8B-B14F-4D97-AF65-F5344CB8AC3E}">
        <p14:creationId xmlns:p14="http://schemas.microsoft.com/office/powerpoint/2010/main" val="32897208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NC8 HTN algorithm 1.png"/>
          <p:cNvPicPr>
            <a:picLocks noChangeAspect="1"/>
          </p:cNvPicPr>
          <p:nvPr/>
        </p:nvPicPr>
        <p:blipFill>
          <a:blip r:embed="rId3" cstate="print"/>
          <a:stretch>
            <a:fillRect/>
          </a:stretch>
        </p:blipFill>
        <p:spPr>
          <a:xfrm>
            <a:off x="2303748" y="2027"/>
            <a:ext cx="5697252" cy="5139447"/>
          </a:xfrm>
          <a:prstGeom prst="rect">
            <a:avLst/>
          </a:prstGeom>
        </p:spPr>
      </p:pic>
    </p:spTree>
    <p:extLst>
      <p:ext uri="{BB962C8B-B14F-4D97-AF65-F5344CB8AC3E}">
        <p14:creationId xmlns:p14="http://schemas.microsoft.com/office/powerpoint/2010/main" val="5034762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Combination therapy</a:t>
            </a:r>
            <a:endParaRPr lang="en-US" sz="3000" dirty="0"/>
          </a:p>
        </p:txBody>
      </p:sp>
      <p:sp>
        <p:nvSpPr>
          <p:cNvPr id="9" name="TextBox 8"/>
          <p:cNvSpPr txBox="1"/>
          <p:nvPr/>
        </p:nvSpPr>
        <p:spPr>
          <a:xfrm>
            <a:off x="1237320" y="1437625"/>
            <a:ext cx="6669360" cy="3013591"/>
          </a:xfrm>
          <a:prstGeom prst="roundRect">
            <a:avLst/>
          </a:prstGeom>
          <a:solidFill>
            <a:schemeClr val="accent5">
              <a:lumMod val="20000"/>
              <a:lumOff val="80000"/>
            </a:schemeClr>
          </a:solidFill>
        </p:spPr>
        <p:txBody>
          <a:bodyPr wrap="square" rtlCol="0">
            <a:spAutoFit/>
          </a:bodyPr>
          <a:lstStyle/>
          <a:p>
            <a:pPr>
              <a:buFont typeface="Wingdings" pitchFamily="2" charset="2"/>
              <a:buChar char="ü"/>
            </a:pPr>
            <a:r>
              <a:rPr lang="en-US" sz="1425" dirty="0"/>
              <a:t>Combination therapy is treatment with two or more agents administered </a:t>
            </a:r>
          </a:p>
          <a:p>
            <a:r>
              <a:rPr lang="en-US" sz="1425" u="sng" dirty="0"/>
              <a:t>separately</a:t>
            </a:r>
            <a:r>
              <a:rPr lang="en-US" sz="1425" dirty="0"/>
              <a:t> or in a </a:t>
            </a:r>
            <a:r>
              <a:rPr lang="en-US" sz="1425" u="sng" dirty="0"/>
              <a:t>fixed-dose combination pill </a:t>
            </a:r>
            <a:r>
              <a:rPr lang="en-US" sz="1425" dirty="0"/>
              <a:t>and is required by most </a:t>
            </a:r>
          </a:p>
          <a:p>
            <a:r>
              <a:rPr lang="en-US" sz="1425" dirty="0"/>
              <a:t>patients with hypertension to reach target blood pressure.</a:t>
            </a:r>
          </a:p>
          <a:p>
            <a:endParaRPr lang="en-US" sz="1425" dirty="0"/>
          </a:p>
          <a:p>
            <a:pPr>
              <a:buFont typeface="Wingdings" pitchFamily="2" charset="2"/>
              <a:buChar char="ü"/>
            </a:pPr>
            <a:r>
              <a:rPr lang="en-US" sz="1425" dirty="0"/>
              <a:t>In many cases, combination therapy improves rates of blood </a:t>
            </a:r>
          </a:p>
          <a:p>
            <a:r>
              <a:rPr lang="en-US" sz="1425" dirty="0"/>
              <a:t>pressure control and requires less time to achieve target blood pressure.</a:t>
            </a:r>
          </a:p>
          <a:p>
            <a:pPr>
              <a:buFont typeface="Wingdings" pitchFamily="2" charset="2"/>
              <a:buChar char="ü"/>
            </a:pPr>
            <a:endParaRPr lang="en-US" sz="1425" dirty="0"/>
          </a:p>
          <a:p>
            <a:pPr>
              <a:buFont typeface="Wingdings" pitchFamily="2" charset="2"/>
              <a:buChar char="ü"/>
            </a:pPr>
            <a:r>
              <a:rPr lang="en-US" sz="1425" dirty="0"/>
              <a:t>Potential disadvantages include:</a:t>
            </a:r>
          </a:p>
          <a:p>
            <a:r>
              <a:rPr lang="en-US" sz="1425" dirty="0"/>
              <a:t>Increased cost for some combinations .</a:t>
            </a:r>
          </a:p>
          <a:p>
            <a:r>
              <a:rPr lang="en-US" sz="1425" dirty="0"/>
              <a:t>Increased risk of adverse events and drug-drug interactions.</a:t>
            </a:r>
          </a:p>
          <a:p>
            <a:r>
              <a:rPr lang="en-US" sz="1425" dirty="0"/>
              <a:t>Patients’ perception that taking more medications is equated with </a:t>
            </a:r>
          </a:p>
          <a:p>
            <a:r>
              <a:rPr lang="en-US" sz="1425" dirty="0"/>
              <a:t>being sicker.</a:t>
            </a:r>
          </a:p>
        </p:txBody>
      </p:sp>
    </p:spTree>
    <p:extLst>
      <p:ext uri="{BB962C8B-B14F-4D97-AF65-F5344CB8AC3E}">
        <p14:creationId xmlns:p14="http://schemas.microsoft.com/office/powerpoint/2010/main" val="1683752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75" dirty="0"/>
              <a:t>Indications for combination therapy </a:t>
            </a:r>
          </a:p>
        </p:txBody>
      </p:sp>
      <p:graphicFrame>
        <p:nvGraphicFramePr>
          <p:cNvPr id="6" name="Diagram 5"/>
          <p:cNvGraphicFramePr/>
          <p:nvPr>
            <p:extLst>
              <p:ext uri="{D42A27DB-BD31-4B8C-83A1-F6EECF244321}">
                <p14:modId xmlns:p14="http://schemas.microsoft.com/office/powerpoint/2010/main" val="3541578045"/>
              </p:ext>
            </p:extLst>
          </p:nvPr>
        </p:nvGraphicFramePr>
        <p:xfrm>
          <a:off x="1277634" y="1101756"/>
          <a:ext cx="6588732" cy="3846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4565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5364210" cy="1139999"/>
          </a:xfrm>
        </p:spPr>
        <p:txBody>
          <a:bodyPr/>
          <a:lstStyle/>
          <a:p>
            <a:r>
              <a:rPr lang="en-US" sz="3000" b="1" dirty="0"/>
              <a:t>Non</a:t>
            </a:r>
            <a:r>
              <a:rPr lang="en-US" sz="3000" dirty="0"/>
              <a:t>-</a:t>
            </a:r>
            <a:r>
              <a:rPr lang="en-US" sz="3000" b="1" dirty="0"/>
              <a:t>modifiable Risk Factors</a:t>
            </a:r>
            <a:endParaRPr lang="en-US" sz="3000" dirty="0"/>
          </a:p>
        </p:txBody>
      </p:sp>
      <p:sp>
        <p:nvSpPr>
          <p:cNvPr id="3" name="Text Placeholder 2"/>
          <p:cNvSpPr>
            <a:spLocks noGrp="1"/>
          </p:cNvSpPr>
          <p:nvPr>
            <p:ph type="body" idx="1"/>
          </p:nvPr>
        </p:nvSpPr>
        <p:spPr>
          <a:xfrm>
            <a:off x="1039634" y="2079082"/>
            <a:ext cx="5169000" cy="3387899"/>
          </a:xfrm>
        </p:spPr>
        <p:txBody>
          <a:bodyPr/>
          <a:lstStyle/>
          <a:p>
            <a:pPr marL="342900" indent="-342900">
              <a:buFont typeface="Wingdings" panose="05000000000000000000" pitchFamily="2" charset="2"/>
              <a:buChar char="Ø"/>
            </a:pPr>
            <a:r>
              <a:rPr lang="en-US" dirty="0"/>
              <a:t>Family history</a:t>
            </a:r>
          </a:p>
          <a:p>
            <a:pPr marL="342900" indent="-342900">
              <a:buFont typeface="Wingdings" panose="05000000000000000000" pitchFamily="2" charset="2"/>
              <a:buChar char="Ø"/>
            </a:pPr>
            <a:r>
              <a:rPr lang="en-US" dirty="0"/>
              <a:t>Age</a:t>
            </a:r>
          </a:p>
          <a:p>
            <a:pPr marL="342900" indent="-342900">
              <a:buFont typeface="Wingdings" panose="05000000000000000000" pitchFamily="2" charset="2"/>
              <a:buChar char="Ø"/>
            </a:pPr>
            <a:r>
              <a:rPr lang="en-US" dirty="0"/>
              <a:t>Gender</a:t>
            </a:r>
          </a:p>
          <a:p>
            <a:pPr marL="342900" indent="-342900">
              <a:buFont typeface="Wingdings" panose="05000000000000000000" pitchFamily="2" charset="2"/>
              <a:buChar char="Ø"/>
            </a:pPr>
            <a:r>
              <a:rPr lang="en-US" dirty="0"/>
              <a:t>Race </a:t>
            </a:r>
            <a:br>
              <a:rPr lang="en-US" dirty="0"/>
            </a:br>
            <a:endParaRPr lang="en-US" dirty="0"/>
          </a:p>
          <a:p>
            <a:pPr>
              <a:buNone/>
            </a:pPr>
            <a:endParaRPr lang="ar-SA" dirty="0"/>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a:t>
            </a:fld>
            <a:endParaRPr lang="en"/>
          </a:p>
        </p:txBody>
      </p:sp>
      <p:pic>
        <p:nvPicPr>
          <p:cNvPr id="5" name="Picture 4" descr="Picture1.png"/>
          <p:cNvPicPr>
            <a:picLocks noChangeAspect="1"/>
          </p:cNvPicPr>
          <p:nvPr/>
        </p:nvPicPr>
        <p:blipFill>
          <a:blip r:embed="rId2" cstate="print"/>
          <a:srcRect l="22299" t="15068" r="25873" b="13480"/>
          <a:stretch>
            <a:fillRect/>
          </a:stretch>
        </p:blipFill>
        <p:spPr>
          <a:xfrm>
            <a:off x="4072502" y="1869671"/>
            <a:ext cx="4321485" cy="2753699"/>
          </a:xfrm>
          <a:prstGeom prst="rect">
            <a:avLst/>
          </a:prstGeom>
        </p:spPr>
      </p:pic>
      <p:pic>
        <p:nvPicPr>
          <p:cNvPr id="6" name="Picture 5" descr="aaaaa.png"/>
          <p:cNvPicPr>
            <a:picLocks noChangeAspect="1"/>
          </p:cNvPicPr>
          <p:nvPr/>
        </p:nvPicPr>
        <p:blipFill>
          <a:blip r:embed="rId3" cstate="print"/>
          <a:stretch>
            <a:fillRect/>
          </a:stretch>
        </p:blipFill>
        <p:spPr>
          <a:xfrm>
            <a:off x="6808494" y="411980"/>
            <a:ext cx="1000125" cy="1000125"/>
          </a:xfrm>
          <a:prstGeom prst="rect">
            <a:avLst/>
          </a:prstGeom>
        </p:spPr>
      </p:pic>
    </p:spTree>
    <p:extLst>
      <p:ext uri="{BB962C8B-B14F-4D97-AF65-F5344CB8AC3E}">
        <p14:creationId xmlns:p14="http://schemas.microsoft.com/office/powerpoint/2010/main" val="702358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17" t="19652" r="4618" b="10422"/>
          <a:stretch/>
        </p:blipFill>
        <p:spPr>
          <a:xfrm>
            <a:off x="1169622" y="1113588"/>
            <a:ext cx="6831379" cy="4029912"/>
          </a:xfrm>
          <a:prstGeom prst="rect">
            <a:avLst/>
          </a:prstGeom>
        </p:spPr>
      </p:pic>
    </p:spTree>
    <p:extLst>
      <p:ext uri="{BB962C8B-B14F-4D97-AF65-F5344CB8AC3E}">
        <p14:creationId xmlns:p14="http://schemas.microsoft.com/office/powerpoint/2010/main" val="14749622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3"/>
          <p:cNvSpPr>
            <a:spLocks noGrp="1"/>
          </p:cNvSpPr>
          <p:nvPr>
            <p:ph idx="10"/>
          </p:nvPr>
        </p:nvSpPr>
        <p:spPr/>
        <p:txBody>
          <a:bodyPr/>
          <a:lstStyle/>
          <a:p>
            <a:endParaRPr lang="en-US"/>
          </a:p>
        </p:txBody>
      </p:sp>
      <p:pic>
        <p:nvPicPr>
          <p:cNvPr id="5" name="Picture 4"/>
          <p:cNvPicPr>
            <a:picLocks noChangeAspect="1"/>
          </p:cNvPicPr>
          <p:nvPr/>
        </p:nvPicPr>
        <p:blipFill rotWithShape="1">
          <a:blip r:embed="rId2"/>
          <a:srcRect l="34271" t="20189" r="19434" b="17956"/>
          <a:stretch/>
        </p:blipFill>
        <p:spPr>
          <a:xfrm>
            <a:off x="0" y="12583"/>
            <a:ext cx="9144000" cy="5130917"/>
          </a:xfrm>
          <a:prstGeom prst="rect">
            <a:avLst/>
          </a:prstGeom>
        </p:spPr>
      </p:pic>
    </p:spTree>
    <p:extLst>
      <p:ext uri="{BB962C8B-B14F-4D97-AF65-F5344CB8AC3E}">
        <p14:creationId xmlns:p14="http://schemas.microsoft.com/office/powerpoint/2010/main" val="9972844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62</a:t>
            </a:fld>
            <a:endParaRPr lang="en"/>
          </a:p>
        </p:txBody>
      </p:sp>
      <p:graphicFrame>
        <p:nvGraphicFramePr>
          <p:cNvPr id="5" name="Table 4"/>
          <p:cNvGraphicFramePr>
            <a:graphicFrameLocks noGrp="1"/>
          </p:cNvGraphicFramePr>
          <p:nvPr>
            <p:extLst>
              <p:ext uri="{D42A27DB-BD31-4B8C-83A1-F6EECF244321}">
                <p14:modId xmlns:p14="http://schemas.microsoft.com/office/powerpoint/2010/main" val="4260688306"/>
              </p:ext>
            </p:extLst>
          </p:nvPr>
        </p:nvGraphicFramePr>
        <p:xfrm>
          <a:off x="-74" y="5597"/>
          <a:ext cx="9144074" cy="5137903"/>
        </p:xfrm>
        <a:graphic>
          <a:graphicData uri="http://schemas.openxmlformats.org/drawingml/2006/table">
            <a:tbl>
              <a:tblPr rtl="1" firstRow="1" bandRow="1">
                <a:tableStyleId>{1E171933-4619-4E11-9A3F-F7608DF75F80}</a:tableStyleId>
              </a:tblPr>
              <a:tblGrid>
                <a:gridCol w="6148461"/>
                <a:gridCol w="2995613"/>
              </a:tblGrid>
              <a:tr h="712016">
                <a:tc>
                  <a:txBody>
                    <a:bodyPr/>
                    <a:lstStyle/>
                    <a:p>
                      <a:pPr algn="ctr" rtl="1"/>
                      <a:r>
                        <a:rPr lang="en-US" sz="2400" dirty="0" smtClean="0"/>
                        <a:t>Treatment choice </a:t>
                      </a:r>
                      <a:endParaRPr lang="ar-SA" sz="2400" dirty="0"/>
                    </a:p>
                  </a:txBody>
                  <a:tcPr/>
                </a:tc>
                <a:tc>
                  <a:txBody>
                    <a:bodyPr/>
                    <a:lstStyle/>
                    <a:p>
                      <a:pPr algn="ctr" rtl="1"/>
                      <a:r>
                        <a:rPr lang="en-US" sz="2400" dirty="0" smtClean="0"/>
                        <a:t>Indication</a:t>
                      </a:r>
                      <a:endParaRPr lang="ar-SA" sz="2400" dirty="0"/>
                    </a:p>
                  </a:txBody>
                  <a:tcPr/>
                </a:tc>
              </a:tr>
              <a:tr h="890020">
                <a:tc>
                  <a:txBody>
                    <a:bodyPr/>
                    <a:lstStyle/>
                    <a:p>
                      <a:pPr algn="ctr" rtl="1"/>
                      <a:r>
                        <a:rPr lang="en-US" dirty="0" smtClean="0"/>
                        <a:t>ACEI, ARBs, diuretics, BB, or aldosterone antagonists </a:t>
                      </a:r>
                      <a:endParaRPr lang="ar-SA" dirty="0"/>
                    </a:p>
                  </a:txBody>
                  <a:tcPr/>
                </a:tc>
                <a:tc>
                  <a:txBody>
                    <a:bodyPr/>
                    <a:lstStyle/>
                    <a:p>
                      <a:pPr algn="ctr" rtl="0"/>
                      <a:r>
                        <a:rPr lang="en-US" sz="2200" b="1" u="none" dirty="0" smtClean="0">
                          <a:solidFill>
                            <a:schemeClr val="tx1"/>
                          </a:solidFill>
                        </a:rPr>
                        <a:t>Heart failure </a:t>
                      </a:r>
                      <a:endParaRPr lang="ar-SA" sz="2200" b="1" u="none" dirty="0">
                        <a:solidFill>
                          <a:schemeClr val="tx1"/>
                        </a:solidFill>
                      </a:endParaRPr>
                    </a:p>
                  </a:txBody>
                  <a:tcPr/>
                </a:tc>
              </a:tr>
              <a:tr h="534011">
                <a:tc>
                  <a:txBody>
                    <a:bodyPr/>
                    <a:lstStyle/>
                    <a:p>
                      <a:pPr algn="ctr" rtl="1"/>
                      <a:r>
                        <a:rPr lang="en-US" dirty="0" smtClean="0"/>
                        <a:t>Diuretics, BB, ACEI, ARBs, and/or CCB</a:t>
                      </a:r>
                      <a:endParaRPr lang="ar-SA" dirty="0"/>
                    </a:p>
                  </a:txBody>
                  <a:tcPr/>
                </a:tc>
                <a:tc>
                  <a:txBody>
                    <a:bodyPr/>
                    <a:lstStyle/>
                    <a:p>
                      <a:pPr algn="ctr" rtl="0"/>
                      <a:r>
                        <a:rPr lang="en-US" sz="2200" b="1" u="none" dirty="0" smtClean="0">
                          <a:solidFill>
                            <a:schemeClr val="tx1"/>
                          </a:solidFill>
                        </a:rPr>
                        <a:t>Diabetes</a:t>
                      </a:r>
                      <a:endParaRPr lang="ar-SA" sz="2200" b="1" u="none" dirty="0">
                        <a:solidFill>
                          <a:schemeClr val="tx1"/>
                        </a:solidFill>
                      </a:endParaRPr>
                    </a:p>
                  </a:txBody>
                  <a:tcPr/>
                </a:tc>
              </a:tr>
              <a:tr h="979021">
                <a:tc>
                  <a:txBody>
                    <a:bodyPr/>
                    <a:lstStyle/>
                    <a:p>
                      <a:pPr algn="ctr" rtl="1"/>
                      <a:r>
                        <a:rPr lang="en-US" dirty="0" smtClean="0"/>
                        <a:t>Diuretic, BB, ACE, and/or CCB</a:t>
                      </a:r>
                      <a:endParaRPr lang="ar-SA" dirty="0"/>
                    </a:p>
                  </a:txBody>
                  <a:tcPr/>
                </a:tc>
                <a:tc>
                  <a:txBody>
                    <a:bodyPr/>
                    <a:lstStyle/>
                    <a:p>
                      <a:pPr algn="ctr" rtl="0"/>
                      <a:r>
                        <a:rPr lang="en-US" sz="2200" b="1" u="none" dirty="0" smtClean="0">
                          <a:solidFill>
                            <a:schemeClr val="tx1"/>
                          </a:solidFill>
                        </a:rPr>
                        <a:t>Coronary artery </a:t>
                      </a:r>
                    </a:p>
                    <a:p>
                      <a:pPr algn="ctr" rtl="0"/>
                      <a:r>
                        <a:rPr lang="en-US" sz="2200" b="1" u="none" dirty="0" smtClean="0">
                          <a:solidFill>
                            <a:schemeClr val="tx1"/>
                          </a:solidFill>
                        </a:rPr>
                        <a:t>disease</a:t>
                      </a:r>
                      <a:endParaRPr lang="ar-SA" sz="2200" b="1" u="none" dirty="0">
                        <a:solidFill>
                          <a:schemeClr val="tx1"/>
                        </a:solidFill>
                      </a:endParaRPr>
                    </a:p>
                  </a:txBody>
                  <a:tcPr/>
                </a:tc>
              </a:tr>
              <a:tr h="534011">
                <a:tc>
                  <a:txBody>
                    <a:bodyPr/>
                    <a:lstStyle/>
                    <a:p>
                      <a:pPr algn="ctr" rtl="1"/>
                      <a:r>
                        <a:rPr lang="en-US" dirty="0" smtClean="0"/>
                        <a:t>BB, ACEI, and aldosterone antagonists</a:t>
                      </a:r>
                      <a:endParaRPr lang="ar-SA" dirty="0"/>
                    </a:p>
                  </a:txBody>
                  <a:tcPr/>
                </a:tc>
                <a:tc>
                  <a:txBody>
                    <a:bodyPr/>
                    <a:lstStyle/>
                    <a:p>
                      <a:pPr algn="ctr" rtl="0"/>
                      <a:r>
                        <a:rPr lang="en-US" sz="2200" b="1" u="none" dirty="0" smtClean="0">
                          <a:solidFill>
                            <a:schemeClr val="tx1"/>
                          </a:solidFill>
                        </a:rPr>
                        <a:t>Post-MI</a:t>
                      </a:r>
                      <a:endParaRPr lang="ar-SA" sz="2200" b="1" u="none" dirty="0">
                        <a:solidFill>
                          <a:schemeClr val="tx1"/>
                        </a:solidFill>
                      </a:endParaRPr>
                    </a:p>
                  </a:txBody>
                  <a:tcPr/>
                </a:tc>
              </a:tr>
              <a:tr h="865811">
                <a:tc>
                  <a:txBody>
                    <a:bodyPr/>
                    <a:lstStyle/>
                    <a:p>
                      <a:pPr algn="ctr" rtl="1"/>
                      <a:endParaRPr lang="en-US" dirty="0" smtClean="0"/>
                    </a:p>
                    <a:p>
                      <a:pPr algn="ctr" rtl="1"/>
                      <a:r>
                        <a:rPr lang="en-US" dirty="0" smtClean="0"/>
                        <a:t>ACEI and ARBs.</a:t>
                      </a:r>
                      <a:r>
                        <a:rPr lang="en-US" baseline="0" dirty="0" smtClean="0"/>
                        <a:t> </a:t>
                      </a:r>
                      <a:endParaRPr lang="ar-SA" dirty="0"/>
                    </a:p>
                  </a:txBody>
                  <a:tcPr/>
                </a:tc>
                <a:tc>
                  <a:txBody>
                    <a:bodyPr/>
                    <a:lstStyle/>
                    <a:p>
                      <a:pPr algn="ctr" rtl="0"/>
                      <a:r>
                        <a:rPr lang="en-US" sz="2200" b="1" u="none" dirty="0" smtClean="0">
                          <a:solidFill>
                            <a:schemeClr val="tx1"/>
                          </a:solidFill>
                        </a:rPr>
                        <a:t>Chronic kidney </a:t>
                      </a:r>
                    </a:p>
                    <a:p>
                      <a:pPr algn="ctr" rtl="0"/>
                      <a:r>
                        <a:rPr lang="en-US" sz="2200" b="1" u="none" dirty="0" smtClean="0">
                          <a:solidFill>
                            <a:schemeClr val="tx1"/>
                          </a:solidFill>
                        </a:rPr>
                        <a:t>disease</a:t>
                      </a:r>
                      <a:endParaRPr lang="ar-SA" sz="2200" b="1" u="none" dirty="0">
                        <a:solidFill>
                          <a:schemeClr val="tx1"/>
                        </a:solidFill>
                      </a:endParaRPr>
                    </a:p>
                  </a:txBody>
                  <a:tcPr/>
                </a:tc>
              </a:tr>
              <a:tr h="623013">
                <a:tc>
                  <a:txBody>
                    <a:bodyPr/>
                    <a:lstStyle/>
                    <a:p>
                      <a:pPr algn="ctr" rtl="1"/>
                      <a:r>
                        <a:rPr lang="en-US" dirty="0" smtClean="0"/>
                        <a:t>Diuretic and ACEI</a:t>
                      </a:r>
                      <a:endParaRPr lang="ar-SA" dirty="0"/>
                    </a:p>
                  </a:txBody>
                  <a:tcPr/>
                </a:tc>
                <a:tc>
                  <a:txBody>
                    <a:bodyPr/>
                    <a:lstStyle/>
                    <a:p>
                      <a:pPr algn="ctr" rtl="0"/>
                      <a:r>
                        <a:rPr lang="en-US" sz="2200" b="1" u="none" dirty="0" smtClean="0">
                          <a:solidFill>
                            <a:schemeClr val="tx1"/>
                          </a:solidFill>
                        </a:rPr>
                        <a:t>Stroke</a:t>
                      </a:r>
                      <a:endParaRPr lang="ar-SA" sz="2200" b="1" u="none" dirty="0">
                        <a:solidFill>
                          <a:schemeClr val="tx1"/>
                        </a:solidFill>
                      </a:endParaRPr>
                    </a:p>
                  </a:txBody>
                  <a:tcPr/>
                </a:tc>
              </a:tr>
            </a:tbl>
          </a:graphicData>
        </a:graphic>
      </p:graphicFrame>
    </p:spTree>
    <p:extLst>
      <p:ext uri="{BB962C8B-B14F-4D97-AF65-F5344CB8AC3E}">
        <p14:creationId xmlns:p14="http://schemas.microsoft.com/office/powerpoint/2010/main" val="38250001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63</a:t>
            </a:fld>
            <a:endParaRPr lang="en"/>
          </a:p>
        </p:txBody>
      </p:sp>
      <p:pic>
        <p:nvPicPr>
          <p:cNvPr id="5" name="Picture 4"/>
          <p:cNvPicPr>
            <a:picLocks noChangeAspect="1"/>
          </p:cNvPicPr>
          <p:nvPr/>
        </p:nvPicPr>
        <p:blipFill rotWithShape="1">
          <a:blip r:embed="rId3"/>
          <a:srcRect l="22039" t="41841" r="50000" b="9439"/>
          <a:stretch/>
        </p:blipFill>
        <p:spPr>
          <a:xfrm>
            <a:off x="1494971" y="5597"/>
            <a:ext cx="6429829" cy="4954814"/>
          </a:xfrm>
          <a:prstGeom prst="rect">
            <a:avLst/>
          </a:prstGeom>
        </p:spPr>
      </p:pic>
    </p:spTree>
    <p:extLst>
      <p:ext uri="{BB962C8B-B14F-4D97-AF65-F5344CB8AC3E}">
        <p14:creationId xmlns:p14="http://schemas.microsoft.com/office/powerpoint/2010/main" val="38179452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64</a:t>
            </a:fld>
            <a:endParaRPr lang="en"/>
          </a:p>
        </p:txBody>
      </p:sp>
      <p:pic>
        <p:nvPicPr>
          <p:cNvPr id="5" name="Picture 4"/>
          <p:cNvPicPr>
            <a:picLocks noChangeAspect="1"/>
          </p:cNvPicPr>
          <p:nvPr/>
        </p:nvPicPr>
        <p:blipFill rotWithShape="1">
          <a:blip r:embed="rId3"/>
          <a:srcRect l="22329" t="19688" r="50553" b="6860"/>
          <a:stretch/>
        </p:blipFill>
        <p:spPr>
          <a:xfrm>
            <a:off x="1698096" y="5597"/>
            <a:ext cx="5747659" cy="5137902"/>
          </a:xfrm>
          <a:prstGeom prst="rect">
            <a:avLst/>
          </a:prstGeom>
        </p:spPr>
      </p:pic>
    </p:spTree>
    <p:extLst>
      <p:ext uri="{BB962C8B-B14F-4D97-AF65-F5344CB8AC3E}">
        <p14:creationId xmlns:p14="http://schemas.microsoft.com/office/powerpoint/2010/main" val="24983166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Case</a:t>
            </a:r>
          </a:p>
        </p:txBody>
      </p:sp>
      <p:sp>
        <p:nvSpPr>
          <p:cNvPr id="3" name="Text Placeholder 2"/>
          <p:cNvSpPr>
            <a:spLocks noGrp="1"/>
          </p:cNvSpPr>
          <p:nvPr>
            <p:ph type="body" idx="1"/>
          </p:nvPr>
        </p:nvSpPr>
        <p:spPr>
          <a:xfrm>
            <a:off x="844425" y="1538075"/>
            <a:ext cx="5817632" cy="3387899"/>
          </a:xfrm>
        </p:spPr>
        <p:txBody>
          <a:bodyPr/>
          <a:lstStyle/>
          <a:p>
            <a:r>
              <a:rPr lang="en-US" dirty="0">
                <a:solidFill>
                  <a:srgbClr val="222222"/>
                </a:solidFill>
                <a:latin typeface="arial" panose="020B0604020202020204" pitchFamily="34" charset="0"/>
              </a:rPr>
              <a:t>46 years old male obese known case of hypertension came to the primary clinic to do regular check ups.</a:t>
            </a:r>
          </a:p>
          <a:p>
            <a:r>
              <a:rPr lang="en-US" b="1" dirty="0">
                <a:latin typeface="Arial" panose="020B0604020202020204" pitchFamily="34" charset="0"/>
              </a:rPr>
              <a:t>His lab results showed:</a:t>
            </a:r>
          </a:p>
          <a:p>
            <a:r>
              <a:rPr lang="en-US" dirty="0"/>
              <a:t>FPG </a:t>
            </a:r>
            <a:r>
              <a:rPr lang="en-US" dirty="0">
                <a:solidFill>
                  <a:srgbClr val="FF0000"/>
                </a:solidFill>
              </a:rPr>
              <a:t>≥126 mg/</a:t>
            </a:r>
            <a:r>
              <a:rPr lang="en-US" dirty="0" err="1">
                <a:solidFill>
                  <a:srgbClr val="FF0000"/>
                </a:solidFill>
              </a:rPr>
              <a:t>dL</a:t>
            </a:r>
            <a:endParaRPr lang="en-US" dirty="0">
              <a:solidFill>
                <a:srgbClr val="FF0000"/>
              </a:solidFill>
            </a:endParaRPr>
          </a:p>
          <a:p>
            <a:r>
              <a:rPr lang="pt-BR" dirty="0"/>
              <a:t>2-h plasma glucose </a:t>
            </a:r>
            <a:r>
              <a:rPr lang="pt-BR" dirty="0">
                <a:solidFill>
                  <a:srgbClr val="FF0000"/>
                </a:solidFill>
              </a:rPr>
              <a:t>≥200 mg/dL</a:t>
            </a:r>
          </a:p>
          <a:p>
            <a:r>
              <a:rPr lang="en-US" dirty="0" err="1"/>
              <a:t>Hb</a:t>
            </a:r>
            <a:r>
              <a:rPr lang="en-US" dirty="0"/>
              <a:t> A1C </a:t>
            </a:r>
            <a:r>
              <a:rPr lang="en-US" dirty="0">
                <a:solidFill>
                  <a:srgbClr val="FF0000"/>
                </a:solidFill>
              </a:rPr>
              <a:t>≥6.5%</a:t>
            </a:r>
            <a:endParaRPr lang="en-US" dirty="0">
              <a:solidFill>
                <a:srgbClr val="FF0000"/>
              </a:solidFill>
              <a:latin typeface="Arial" panose="020B0604020202020204" pitchFamily="34" charset="0"/>
            </a:endParaRPr>
          </a:p>
          <a:p>
            <a:r>
              <a:rPr lang="en-US" dirty="0">
                <a:solidFill>
                  <a:srgbClr val="00B050"/>
                </a:solidFill>
                <a:latin typeface="Arial" panose="020B0604020202020204" pitchFamily="34" charset="0"/>
              </a:rPr>
              <a:t>How to approach this patient?</a:t>
            </a:r>
            <a:endParaRPr lang="ar-SA" dirty="0">
              <a:solidFill>
                <a:srgbClr val="00B050"/>
              </a:solidFill>
            </a:endParaRPr>
          </a:p>
          <a:p>
            <a:endParaRPr lang="en-US" b="1" dirty="0">
              <a:solidFill>
                <a:srgbClr val="222222"/>
              </a:solidFill>
              <a:latin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65</a:t>
            </a:fld>
            <a:endParaRPr lang="en"/>
          </a:p>
        </p:txBody>
      </p:sp>
    </p:spTree>
    <p:extLst>
      <p:ext uri="{BB962C8B-B14F-4D97-AF65-F5344CB8AC3E}">
        <p14:creationId xmlns:p14="http://schemas.microsoft.com/office/powerpoint/2010/main" val="14968863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Shahad</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66</a:t>
            </a:fld>
            <a:endParaRPr lang="en">
              <a:solidFill>
                <a:srgbClr val="0DB7C4"/>
              </a:solidFill>
            </a:endParaRPr>
          </a:p>
        </p:txBody>
      </p:sp>
    </p:spTree>
    <p:extLst>
      <p:ext uri="{BB962C8B-B14F-4D97-AF65-F5344CB8AC3E}">
        <p14:creationId xmlns:p14="http://schemas.microsoft.com/office/powerpoint/2010/main" val="19440344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smtClean="0"/>
              <a:t>Hypertension in pregnancy</a:t>
            </a:r>
            <a:endParaRPr lang="ar-SA" sz="3000" dirty="0"/>
          </a:p>
        </p:txBody>
      </p:sp>
      <p:graphicFrame>
        <p:nvGraphicFramePr>
          <p:cNvPr id="7" name="Table 6"/>
          <p:cNvGraphicFramePr>
            <a:graphicFrameLocks noGrp="1"/>
          </p:cNvGraphicFramePr>
          <p:nvPr>
            <p:extLst>
              <p:ext uri="{D42A27DB-BD31-4B8C-83A1-F6EECF244321}">
                <p14:modId xmlns:p14="http://schemas.microsoft.com/office/powerpoint/2010/main" val="678317048"/>
              </p:ext>
            </p:extLst>
          </p:nvPr>
        </p:nvGraphicFramePr>
        <p:xfrm>
          <a:off x="1143000" y="1113588"/>
          <a:ext cx="6858000" cy="1822956"/>
        </p:xfrm>
        <a:graphic>
          <a:graphicData uri="http://schemas.openxmlformats.org/drawingml/2006/table">
            <a:tbl>
              <a:tblPr rtl="1" firstRow="1" bandRow="1">
                <a:tableStyleId>{D27102A9-8310-4765-A935-A1911B00CA55}</a:tableStyleId>
              </a:tblPr>
              <a:tblGrid>
                <a:gridCol w="2286000"/>
                <a:gridCol w="2286000"/>
                <a:gridCol w="2286000"/>
              </a:tblGrid>
              <a:tr h="651510">
                <a:tc>
                  <a:txBody>
                    <a:bodyPr/>
                    <a:lstStyle/>
                    <a:p>
                      <a:pPr rtl="1"/>
                      <a:endParaRPr lang="en-US" sz="1300" b="1" dirty="0" smtClean="0"/>
                    </a:p>
                    <a:p>
                      <a:pPr rtl="1"/>
                      <a:r>
                        <a:rPr lang="en-US" sz="1300" b="1" dirty="0" smtClean="0"/>
                        <a:t>May or may not have </a:t>
                      </a:r>
                    </a:p>
                    <a:p>
                      <a:pPr rtl="1"/>
                      <a:r>
                        <a:rPr lang="en-US" sz="1300" b="1" dirty="0" smtClean="0"/>
                        <a:t>protein in the urine</a:t>
                      </a:r>
                      <a:endParaRPr lang="ar-SA" sz="1300" b="1" dirty="0">
                        <a:solidFill>
                          <a:schemeClr val="tx1"/>
                        </a:solidFill>
                      </a:endParaRPr>
                    </a:p>
                  </a:txBody>
                  <a:tcPr marL="68580" marR="68580" marT="34290" marB="34290"/>
                </a:tc>
                <a:tc>
                  <a:txBody>
                    <a:bodyPr/>
                    <a:lstStyle/>
                    <a:p>
                      <a:pPr rtl="1"/>
                      <a:endParaRPr lang="en-US" sz="1300" b="1" dirty="0" smtClean="0"/>
                    </a:p>
                    <a:p>
                      <a:pPr rtl="1"/>
                      <a:r>
                        <a:rPr lang="en-US" sz="1300" b="1" dirty="0" smtClean="0"/>
                        <a:t>Before pregnancy or before 20 weeks</a:t>
                      </a:r>
                      <a:endParaRPr lang="ar-SA" sz="1300" b="1" dirty="0">
                        <a:solidFill>
                          <a:schemeClr val="tx1"/>
                        </a:solidFill>
                      </a:endParaRPr>
                    </a:p>
                  </a:txBody>
                  <a:tcPr marL="68580" marR="68580" marT="34290" marB="34290"/>
                </a:tc>
                <a:tc>
                  <a:txBody>
                    <a:bodyPr/>
                    <a:lstStyle/>
                    <a:p>
                      <a:pPr algn="ctr" rtl="1"/>
                      <a:endParaRPr lang="en-US" sz="1100" b="1" dirty="0" smtClean="0"/>
                    </a:p>
                    <a:p>
                      <a:pPr algn="ctr" rtl="1"/>
                      <a:r>
                        <a:rPr lang="en-US" sz="1100" b="1" dirty="0" smtClean="0"/>
                        <a:t>Chronic hypertension</a:t>
                      </a:r>
                      <a:endParaRPr lang="ar-SA" sz="1100" b="1" dirty="0">
                        <a:solidFill>
                          <a:schemeClr val="bg1"/>
                        </a:solidFill>
                      </a:endParaRPr>
                    </a:p>
                  </a:txBody>
                  <a:tcPr marL="68580" marR="68580" marT="34290" marB="34290"/>
                </a:tc>
              </a:tr>
              <a:tr h="580008">
                <a:tc>
                  <a:txBody>
                    <a:bodyPr/>
                    <a:lstStyle/>
                    <a:p>
                      <a:pPr rtl="1"/>
                      <a:endParaRPr lang="en-US" sz="1300" b="1" dirty="0" smtClean="0"/>
                    </a:p>
                    <a:p>
                      <a:pPr rtl="1"/>
                      <a:r>
                        <a:rPr lang="en-US" sz="1300" b="1" dirty="0" smtClean="0"/>
                        <a:t>No protein in the urine</a:t>
                      </a:r>
                      <a:endParaRPr lang="ar-SA" sz="1300" b="1" dirty="0">
                        <a:solidFill>
                          <a:schemeClr val="tx1"/>
                        </a:solidFill>
                      </a:endParaRPr>
                    </a:p>
                  </a:txBody>
                  <a:tcPr marL="68580" marR="68580" marT="34290" marB="34290"/>
                </a:tc>
                <a:tc>
                  <a:txBody>
                    <a:bodyPr/>
                    <a:lstStyle/>
                    <a:p>
                      <a:pPr rtl="1"/>
                      <a:endParaRPr lang="en-US" sz="1200" b="1" dirty="0" smtClean="0"/>
                    </a:p>
                    <a:p>
                      <a:pPr rtl="1"/>
                      <a:r>
                        <a:rPr lang="en-US" sz="1200" b="1" dirty="0" smtClean="0"/>
                        <a:t>After 20 weeks of pregnancy</a:t>
                      </a:r>
                      <a:endParaRPr lang="ar-SA" sz="1200" b="1" dirty="0">
                        <a:solidFill>
                          <a:schemeClr val="tx1"/>
                        </a:solidFill>
                      </a:endParaRPr>
                    </a:p>
                  </a:txBody>
                  <a:tcPr marL="68580" marR="68580" marT="34290" marB="34290"/>
                </a:tc>
                <a:tc>
                  <a:txBody>
                    <a:bodyPr/>
                    <a:lstStyle/>
                    <a:p>
                      <a:pPr algn="ctr" rtl="1"/>
                      <a:endParaRPr lang="en-US" sz="1100" b="1" dirty="0" smtClean="0"/>
                    </a:p>
                    <a:p>
                      <a:pPr algn="ctr" rtl="1"/>
                      <a:r>
                        <a:rPr lang="en-US" sz="1100" b="1" dirty="0" smtClean="0"/>
                        <a:t>Gestational hypertension</a:t>
                      </a:r>
                      <a:endParaRPr lang="ar-SA" sz="1100" b="1" dirty="0">
                        <a:solidFill>
                          <a:schemeClr val="bg1"/>
                        </a:solidFill>
                      </a:endParaRPr>
                    </a:p>
                  </a:txBody>
                  <a:tcPr marL="68580" marR="68580" marT="34290" marB="34290"/>
                </a:tc>
              </a:tr>
              <a:tr h="580008">
                <a:tc>
                  <a:txBody>
                    <a:bodyPr/>
                    <a:lstStyle/>
                    <a:p>
                      <a:pPr rtl="1"/>
                      <a:endParaRPr lang="en-US" sz="1300" b="1" dirty="0" smtClean="0"/>
                    </a:p>
                    <a:p>
                      <a:pPr rtl="1"/>
                      <a:r>
                        <a:rPr lang="en-US" sz="1300" b="1" dirty="0" smtClean="0"/>
                        <a:t>Protein in the urine</a:t>
                      </a:r>
                      <a:endParaRPr lang="ar-SA" sz="1300" b="1" dirty="0">
                        <a:solidFill>
                          <a:schemeClr val="tx1"/>
                        </a:solidFill>
                      </a:endParaRPr>
                    </a:p>
                  </a:txBody>
                  <a:tcPr marL="68580" marR="68580" marT="34290" marB="34290"/>
                </a:tc>
                <a:tc>
                  <a:txBody>
                    <a:bodyPr/>
                    <a:lstStyle/>
                    <a:p>
                      <a:pPr rtl="1"/>
                      <a:endParaRPr lang="en-US" sz="1200" b="1" dirty="0" smtClean="0"/>
                    </a:p>
                    <a:p>
                      <a:pPr rtl="1"/>
                      <a:r>
                        <a:rPr lang="en-US" sz="1200" b="1" dirty="0" smtClean="0"/>
                        <a:t>After 20 weeks of pregnancy</a:t>
                      </a:r>
                      <a:endParaRPr lang="ar-SA" sz="1200" b="1" dirty="0">
                        <a:solidFill>
                          <a:schemeClr val="tx1"/>
                        </a:solidFill>
                      </a:endParaRPr>
                    </a:p>
                  </a:txBody>
                  <a:tcPr marL="68580" marR="68580" marT="34290" marB="34290"/>
                </a:tc>
                <a:tc>
                  <a:txBody>
                    <a:bodyPr/>
                    <a:lstStyle/>
                    <a:p>
                      <a:pPr algn="ctr" rtl="1"/>
                      <a:endParaRPr lang="en-US" sz="1100" b="1" dirty="0" smtClean="0"/>
                    </a:p>
                    <a:p>
                      <a:pPr algn="ctr" rtl="1"/>
                      <a:r>
                        <a:rPr lang="en-US" sz="1100" b="1" dirty="0" smtClean="0"/>
                        <a:t>Preeclampsia/eclampsia</a:t>
                      </a:r>
                      <a:endParaRPr lang="ar-SA" sz="1100" b="1" dirty="0">
                        <a:solidFill>
                          <a:schemeClr val="bg1"/>
                        </a:solidFill>
                      </a:endParaRPr>
                    </a:p>
                  </a:txBody>
                  <a:tcPr marL="68580" marR="68580" marT="34290" marB="34290"/>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003798"/>
            <a:ext cx="2294874" cy="2139702"/>
          </a:xfrm>
          <a:prstGeom prst="rect">
            <a:avLst/>
          </a:prstGeom>
        </p:spPr>
      </p:pic>
    </p:spTree>
    <p:extLst>
      <p:ext uri="{BB962C8B-B14F-4D97-AF65-F5344CB8AC3E}">
        <p14:creationId xmlns:p14="http://schemas.microsoft.com/office/powerpoint/2010/main" val="9322349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000" dirty="0"/>
              <a:t>Antihypertensive meds in pregnancy</a:t>
            </a:r>
            <a:endParaRPr lang="ar-SA" sz="3000" dirty="0"/>
          </a:p>
        </p:txBody>
      </p:sp>
      <p:graphicFrame>
        <p:nvGraphicFramePr>
          <p:cNvPr id="11" name="Diagram 10"/>
          <p:cNvGraphicFramePr/>
          <p:nvPr>
            <p:extLst>
              <p:ext uri="{D42A27DB-BD31-4B8C-83A1-F6EECF244321}">
                <p14:modId xmlns:p14="http://schemas.microsoft.com/office/powerpoint/2010/main" val="2706902395"/>
              </p:ext>
            </p:extLst>
          </p:nvPr>
        </p:nvGraphicFramePr>
        <p:xfrm>
          <a:off x="159657" y="1017919"/>
          <a:ext cx="7779657" cy="4274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44810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786" y="1911876"/>
            <a:ext cx="4531807" cy="1139999"/>
          </a:xfrm>
        </p:spPr>
        <p:txBody>
          <a:bodyPr/>
          <a:lstStyle/>
          <a:p>
            <a:pPr algn="ctr"/>
            <a:r>
              <a:rPr lang="en-US" sz="4800" dirty="0" smtClean="0"/>
              <a:t>Follow up </a:t>
            </a:r>
            <a:endParaRPr lang="en-US" sz="4800"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69</a:t>
            </a:fld>
            <a:endParaRPr lang="en"/>
          </a:p>
        </p:txBody>
      </p:sp>
    </p:spTree>
    <p:extLst>
      <p:ext uri="{BB962C8B-B14F-4D97-AF65-F5344CB8AC3E}">
        <p14:creationId xmlns:p14="http://schemas.microsoft.com/office/powerpoint/2010/main" val="3114995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5597"/>
            <a:ext cx="5048375" cy="1139999"/>
          </a:xfrm>
        </p:spPr>
        <p:txBody>
          <a:bodyPr/>
          <a:lstStyle/>
          <a:p>
            <a:r>
              <a:rPr lang="en-US" sz="3000" b="1" dirty="0"/>
              <a:t>Modifiable Risk Factors</a:t>
            </a:r>
            <a:endParaRPr lang="en-US" sz="3000" dirty="0"/>
          </a:p>
        </p:txBody>
      </p:sp>
      <p:sp>
        <p:nvSpPr>
          <p:cNvPr id="3" name="Text Placeholder 2"/>
          <p:cNvSpPr>
            <a:spLocks noGrp="1"/>
          </p:cNvSpPr>
          <p:nvPr>
            <p:ph type="body" idx="1"/>
          </p:nvPr>
        </p:nvSpPr>
        <p:spPr/>
        <p:txBody>
          <a:bodyPr/>
          <a:lstStyle/>
          <a:p>
            <a:pPr marL="342900" indent="-342900">
              <a:buFont typeface="Wingdings" panose="05000000000000000000" pitchFamily="2" charset="2"/>
              <a:buChar char="Ø"/>
            </a:pPr>
            <a:r>
              <a:rPr lang="en-US" dirty="0"/>
              <a:t>Lack of physical activity</a:t>
            </a:r>
            <a:endParaRPr lang="ar-SA" dirty="0"/>
          </a:p>
          <a:p>
            <a:pPr marL="342900" indent="-342900">
              <a:buFont typeface="Wingdings" panose="05000000000000000000" pitchFamily="2" charset="2"/>
              <a:buChar char="Ø"/>
            </a:pPr>
            <a:r>
              <a:rPr lang="en-US" dirty="0"/>
              <a:t>An unhealthy diet, especially one high in sodium</a:t>
            </a: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7</a:t>
            </a:fld>
            <a:endParaRPr lang="en"/>
          </a:p>
        </p:txBody>
      </p:sp>
      <p:pic>
        <p:nvPicPr>
          <p:cNvPr id="5" name="Picture 2"/>
          <p:cNvPicPr>
            <a:picLocks noChangeAspect="1" noChangeArrowheads="1"/>
          </p:cNvPicPr>
          <p:nvPr/>
        </p:nvPicPr>
        <p:blipFill>
          <a:blip r:embed="rId3" cstate="print"/>
          <a:srcRect l="2592" t="19724" r="20481" b="21409"/>
          <a:stretch>
            <a:fillRect/>
          </a:stretch>
        </p:blipFill>
        <p:spPr bwMode="auto">
          <a:xfrm>
            <a:off x="1275307" y="3232024"/>
            <a:ext cx="4738118" cy="1547267"/>
          </a:xfrm>
          <a:prstGeom prst="rect">
            <a:avLst/>
          </a:prstGeom>
          <a:noFill/>
          <a:ln w="9525">
            <a:noFill/>
            <a:miter lim="800000"/>
            <a:headEnd/>
            <a:tailEnd/>
          </a:ln>
        </p:spPr>
      </p:pic>
      <p:pic>
        <p:nvPicPr>
          <p:cNvPr id="6" name="Picture 5" descr="cholesterol.jpg"/>
          <p:cNvPicPr>
            <a:picLocks noChangeAspect="1"/>
          </p:cNvPicPr>
          <p:nvPr/>
        </p:nvPicPr>
        <p:blipFill>
          <a:blip r:embed="rId4" cstate="print"/>
          <a:stretch>
            <a:fillRect/>
          </a:stretch>
        </p:blipFill>
        <p:spPr>
          <a:xfrm>
            <a:off x="6339520" y="1139999"/>
            <a:ext cx="2354313" cy="2039424"/>
          </a:xfrm>
          <a:prstGeom prst="rect">
            <a:avLst/>
          </a:prstGeom>
        </p:spPr>
      </p:pic>
    </p:spTree>
    <p:extLst>
      <p:ext uri="{BB962C8B-B14F-4D97-AF65-F5344CB8AC3E}">
        <p14:creationId xmlns:p14="http://schemas.microsoft.com/office/powerpoint/2010/main" val="19887917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844425" y="1538075"/>
            <a:ext cx="7302048" cy="3387899"/>
          </a:xfrm>
        </p:spPr>
        <p:txBody>
          <a:bodyPr/>
          <a:lstStyle/>
          <a:p>
            <a:pPr marL="342900" indent="-342900">
              <a:buFont typeface="Wingdings 2" panose="05020102010507070707" pitchFamily="18" charset="2"/>
              <a:buChar char="P"/>
            </a:pPr>
            <a:r>
              <a:rPr lang="en-US" b="1" dirty="0"/>
              <a:t>If you have diabetes or have had a prior heart attack or stroke, your blood pressure control will need to be more stringent to prevent recurrent events</a:t>
            </a: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70</a:t>
            </a:fld>
            <a:endParaRPr lang="en"/>
          </a:p>
        </p:txBody>
      </p:sp>
    </p:spTree>
    <p:extLst>
      <p:ext uri="{BB962C8B-B14F-4D97-AF65-F5344CB8AC3E}">
        <p14:creationId xmlns:p14="http://schemas.microsoft.com/office/powerpoint/2010/main" val="38335666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844425" y="1538075"/>
            <a:ext cx="7408926" cy="3387899"/>
          </a:xfrm>
        </p:spPr>
        <p:txBody>
          <a:bodyPr/>
          <a:lstStyle/>
          <a:p>
            <a:pPr marL="342900" indent="-342900">
              <a:buFont typeface="Wingdings 2" panose="05020102010507070707" pitchFamily="18" charset="2"/>
              <a:buChar char="P"/>
            </a:pPr>
            <a:r>
              <a:rPr lang="en-US" b="1" dirty="0"/>
              <a:t>With aging and progression of the process of hardening of the arteries, your systolic blood pressure may creep up with time. A treatment that once worked well may no longer work. </a:t>
            </a:r>
          </a:p>
          <a:p>
            <a:endParaRPr lang="en-US" dirty="0"/>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71</a:t>
            </a:fld>
            <a:endParaRPr lang="en"/>
          </a:p>
        </p:txBody>
      </p:sp>
    </p:spTree>
    <p:extLst>
      <p:ext uri="{BB962C8B-B14F-4D97-AF65-F5344CB8AC3E}">
        <p14:creationId xmlns:p14="http://schemas.microsoft.com/office/powerpoint/2010/main" val="21167011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809" y="2792869"/>
            <a:ext cx="3552600" cy="1139999"/>
          </a:xfrm>
        </p:spPr>
        <p:txBody>
          <a:bodyPr/>
          <a:lstStyle/>
          <a:p>
            <a:r>
              <a:rPr lang="en-US" sz="5400" dirty="0"/>
              <a:t>Quiz </a:t>
            </a:r>
            <a:br>
              <a:rPr lang="en-US" sz="5400" dirty="0"/>
            </a:br>
            <a:endParaRPr lang="en-US" sz="5400" dirty="0"/>
          </a:p>
        </p:txBody>
      </p:sp>
      <p:sp>
        <p:nvSpPr>
          <p:cNvPr id="4" name="Slide Number Placeholder 3"/>
          <p:cNvSpPr>
            <a:spLocks noGrp="1"/>
          </p:cNvSpPr>
          <p:nvPr>
            <p:ph type="sldNum" sz="quarter" idx="12"/>
          </p:nvPr>
        </p:nvSpPr>
        <p:spPr/>
        <p:txBody>
          <a:bodyPr/>
          <a:lstStyle/>
          <a:p>
            <a:fld id="{673B7B43-BE10-47C6-9185-4D7512EB09DA}" type="slidenum">
              <a:rPr lang="en-US" smtClean="0"/>
              <a:t>72</a:t>
            </a:fld>
            <a:endParaRPr lang="en-US"/>
          </a:p>
        </p:txBody>
      </p:sp>
    </p:spTree>
    <p:extLst>
      <p:ext uri="{BB962C8B-B14F-4D97-AF65-F5344CB8AC3E}">
        <p14:creationId xmlns:p14="http://schemas.microsoft.com/office/powerpoint/2010/main" val="34539000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398076"/>
            <a:ext cx="5754679" cy="1139999"/>
          </a:xfrm>
        </p:spPr>
        <p:txBody>
          <a:bodyPr/>
          <a:lstStyle/>
          <a:p>
            <a:pPr lvl="0"/>
            <a:r>
              <a:rPr lang="en-US" sz="3000" dirty="0"/>
              <a:t>Which of the following is correct? </a:t>
            </a:r>
            <a:br>
              <a:rPr lang="en-US" sz="3000" dirty="0"/>
            </a:br>
            <a:endParaRPr lang="en-US" sz="3000" dirty="0"/>
          </a:p>
        </p:txBody>
      </p:sp>
      <p:sp>
        <p:nvSpPr>
          <p:cNvPr id="3" name="Content Placeholder 2"/>
          <p:cNvSpPr>
            <a:spLocks noGrp="1"/>
          </p:cNvSpPr>
          <p:nvPr>
            <p:ph idx="1"/>
          </p:nvPr>
        </p:nvSpPr>
        <p:spPr>
          <a:xfrm>
            <a:off x="844424" y="1538075"/>
            <a:ext cx="7263990" cy="3387899"/>
          </a:xfrm>
        </p:spPr>
        <p:txBody>
          <a:bodyPr/>
          <a:lstStyle/>
          <a:p>
            <a:pPr marL="457200" indent="-457200">
              <a:buFont typeface="+mj-lt"/>
              <a:buAutoNum type="alphaUcPeriod"/>
            </a:pPr>
            <a:r>
              <a:rPr lang="en-US" sz="2400" dirty="0"/>
              <a:t>H</a:t>
            </a:r>
            <a:r>
              <a:rPr lang="en-US" sz="2400" dirty="0" smtClean="0"/>
              <a:t>ypertension </a:t>
            </a:r>
            <a:r>
              <a:rPr lang="en-US" sz="2400" dirty="0"/>
              <a:t>is an important risk factor for brain </a:t>
            </a:r>
            <a:r>
              <a:rPr lang="en-US" sz="2400" dirty="0" smtClean="0"/>
              <a:t>infarction.</a:t>
            </a:r>
          </a:p>
          <a:p>
            <a:pPr marL="457200" indent="-457200">
              <a:buFont typeface="+mj-lt"/>
              <a:buAutoNum type="alphaUcPeriod"/>
            </a:pPr>
            <a:r>
              <a:rPr lang="en-US" sz="2400" dirty="0"/>
              <a:t>Lifestyle modifications are </a:t>
            </a:r>
            <a:r>
              <a:rPr lang="en-US" sz="2400" dirty="0" smtClean="0"/>
              <a:t>not essential </a:t>
            </a:r>
            <a:r>
              <a:rPr lang="en-US" sz="2400" dirty="0"/>
              <a:t>for the prevention of high </a:t>
            </a:r>
            <a:r>
              <a:rPr lang="en-US" sz="2400" dirty="0" smtClean="0"/>
              <a:t>BP.</a:t>
            </a:r>
          </a:p>
          <a:p>
            <a:pPr marL="457200" indent="-457200">
              <a:buFont typeface="+mj-lt"/>
              <a:buAutoNum type="alphaUcPeriod"/>
            </a:pPr>
            <a:r>
              <a:rPr lang="en-US" sz="2400" dirty="0" smtClean="0"/>
              <a:t>A nutritionist </a:t>
            </a:r>
            <a:r>
              <a:rPr lang="en-US" sz="2400" dirty="0"/>
              <a:t>and exercise specialist are </a:t>
            </a:r>
            <a:r>
              <a:rPr lang="en-US" sz="2400" dirty="0" smtClean="0"/>
              <a:t>often not </a:t>
            </a:r>
            <a:r>
              <a:rPr lang="en-US" sz="2400" dirty="0"/>
              <a:t>helpful in changing lifestyle and initiating weight </a:t>
            </a:r>
            <a:r>
              <a:rPr lang="en-US" sz="2400" dirty="0" smtClean="0"/>
              <a:t>loss</a:t>
            </a:r>
            <a:r>
              <a:rPr lang="en-US" dirty="0" smtClean="0"/>
              <a:t>.</a:t>
            </a:r>
            <a:endParaRPr lang="en-US" dirty="0"/>
          </a:p>
        </p:txBody>
      </p:sp>
      <p:sp>
        <p:nvSpPr>
          <p:cNvPr id="4" name="Slide Number Placeholder 3"/>
          <p:cNvSpPr>
            <a:spLocks noGrp="1"/>
          </p:cNvSpPr>
          <p:nvPr>
            <p:ph type="sldNum" sz="quarter" idx="12"/>
          </p:nvPr>
        </p:nvSpPr>
        <p:spPr/>
        <p:txBody>
          <a:bodyPr/>
          <a:lstStyle/>
          <a:p>
            <a:fld id="{673B7B43-BE10-47C6-9185-4D7512EB09DA}" type="slidenum">
              <a:rPr lang="en-US" smtClean="0"/>
              <a:t>73</a:t>
            </a:fld>
            <a:endParaRPr lang="en-US"/>
          </a:p>
        </p:txBody>
      </p:sp>
    </p:spTree>
    <p:extLst>
      <p:ext uri="{BB962C8B-B14F-4D97-AF65-F5344CB8AC3E}">
        <p14:creationId xmlns:p14="http://schemas.microsoft.com/office/powerpoint/2010/main" val="23460498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5" y="806951"/>
            <a:ext cx="6944500" cy="1139999"/>
          </a:xfrm>
        </p:spPr>
        <p:txBody>
          <a:bodyPr/>
          <a:lstStyle/>
          <a:p>
            <a:r>
              <a:rPr lang="en-US" sz="3000" dirty="0"/>
              <a:t>What are the routine investigations in hypertension? </a:t>
            </a:r>
            <a:br>
              <a:rPr lang="en-US" sz="3000" dirty="0"/>
            </a:br>
            <a:endParaRPr lang="en-US" sz="3000" dirty="0"/>
          </a:p>
        </p:txBody>
      </p:sp>
      <p:sp>
        <p:nvSpPr>
          <p:cNvPr id="3" name="Content Placeholder 2"/>
          <p:cNvSpPr>
            <a:spLocks noGrp="1"/>
          </p:cNvSpPr>
          <p:nvPr>
            <p:ph idx="1"/>
          </p:nvPr>
        </p:nvSpPr>
        <p:spPr>
          <a:xfrm>
            <a:off x="844425" y="2166036"/>
            <a:ext cx="6525859" cy="3387899"/>
          </a:xfrm>
        </p:spPr>
        <p:txBody>
          <a:bodyPr/>
          <a:lstStyle/>
          <a:p>
            <a:pPr marL="514350" indent="-514350">
              <a:buFont typeface="+mj-lt"/>
              <a:buAutoNum type="alphaUcPeriod"/>
            </a:pPr>
            <a:r>
              <a:rPr lang="en-US" sz="2400" dirty="0" smtClean="0"/>
              <a:t>Urinalysis and electrolytes.</a:t>
            </a:r>
          </a:p>
          <a:p>
            <a:pPr marL="514350" indent="-514350">
              <a:buFont typeface="+mj-lt"/>
              <a:buAutoNum type="alphaUcPeriod"/>
            </a:pPr>
            <a:r>
              <a:rPr lang="en-US" sz="2400" dirty="0" smtClean="0"/>
              <a:t>ECG and ultrasound. </a:t>
            </a:r>
          </a:p>
          <a:p>
            <a:pPr marL="514350" indent="-514350">
              <a:buFont typeface="+mj-lt"/>
              <a:buAutoNum type="alphaUcPeriod"/>
            </a:pPr>
            <a:r>
              <a:rPr lang="en-US" sz="2400" dirty="0"/>
              <a:t>Renal </a:t>
            </a:r>
            <a:r>
              <a:rPr lang="en-US" sz="2400" dirty="0" smtClean="0"/>
              <a:t>angiography and ECG.</a:t>
            </a:r>
            <a:endParaRPr lang="en-US" sz="2400" dirty="0"/>
          </a:p>
          <a:p>
            <a:pPr lvl="0">
              <a:buNone/>
            </a:pPr>
            <a:endParaRPr lang="en-US" sz="2400" dirty="0" smtClean="0"/>
          </a:p>
          <a:p>
            <a:pPr marL="514350" indent="-514350">
              <a:buFont typeface="+mj-lt"/>
              <a:buAutoNum type="alphaUcPeriod"/>
            </a:pPr>
            <a:endParaRPr lang="en-US" sz="2400" dirty="0"/>
          </a:p>
        </p:txBody>
      </p:sp>
      <p:sp>
        <p:nvSpPr>
          <p:cNvPr id="4" name="Slide Number Placeholder 3"/>
          <p:cNvSpPr>
            <a:spLocks noGrp="1"/>
          </p:cNvSpPr>
          <p:nvPr>
            <p:ph type="sldNum" sz="quarter" idx="12"/>
          </p:nvPr>
        </p:nvSpPr>
        <p:spPr/>
        <p:txBody>
          <a:bodyPr/>
          <a:lstStyle/>
          <a:p>
            <a:fld id="{673B7B43-BE10-47C6-9185-4D7512EB09DA}" type="slidenum">
              <a:rPr lang="en-US" smtClean="0"/>
              <a:t>74</a:t>
            </a:fld>
            <a:endParaRPr lang="en-US"/>
          </a:p>
        </p:txBody>
      </p:sp>
    </p:spTree>
    <p:extLst>
      <p:ext uri="{BB962C8B-B14F-4D97-AF65-F5344CB8AC3E}">
        <p14:creationId xmlns:p14="http://schemas.microsoft.com/office/powerpoint/2010/main" val="2921759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24" y="266854"/>
            <a:ext cx="6035347" cy="1139999"/>
          </a:xfrm>
        </p:spPr>
        <p:txBody>
          <a:bodyPr/>
          <a:lstStyle/>
          <a:p>
            <a:r>
              <a:rPr lang="en-US" sz="3000" dirty="0" smtClean="0"/>
              <a:t>What is the Ideal blood pressure ? </a:t>
            </a:r>
            <a:endParaRPr lang="en-US" sz="3000" dirty="0"/>
          </a:p>
        </p:txBody>
      </p:sp>
      <p:sp>
        <p:nvSpPr>
          <p:cNvPr id="3" name="Content Placeholder 2"/>
          <p:cNvSpPr>
            <a:spLocks noGrp="1"/>
          </p:cNvSpPr>
          <p:nvPr>
            <p:ph idx="1"/>
          </p:nvPr>
        </p:nvSpPr>
        <p:spPr>
          <a:xfrm>
            <a:off x="908742" y="2011802"/>
            <a:ext cx="5169000" cy="2549182"/>
          </a:xfrm>
        </p:spPr>
        <p:txBody>
          <a:bodyPr/>
          <a:lstStyle/>
          <a:p>
            <a:pPr marL="457200" indent="-457200">
              <a:buFont typeface="+mj-lt"/>
              <a:buAutoNum type="alphaUcPeriod"/>
            </a:pPr>
            <a:r>
              <a:rPr lang="en-US" sz="2400" dirty="0"/>
              <a:t>90-119 /60-79</a:t>
            </a:r>
            <a:endParaRPr lang="en-US" sz="2400" b="1" dirty="0"/>
          </a:p>
          <a:p>
            <a:pPr marL="457200" indent="-457200">
              <a:buFont typeface="+mj-lt"/>
              <a:buAutoNum type="alphaUcPeriod"/>
            </a:pPr>
            <a:r>
              <a:rPr lang="en-US" sz="2400" dirty="0"/>
              <a:t>120-139 /</a:t>
            </a:r>
            <a:r>
              <a:rPr lang="en-US" sz="2400" dirty="0" smtClean="0"/>
              <a:t>80-89</a:t>
            </a:r>
          </a:p>
          <a:p>
            <a:pPr marL="457200" indent="-457200">
              <a:buFont typeface="+mj-lt"/>
              <a:buAutoNum type="alphaUcPeriod"/>
            </a:pPr>
            <a:r>
              <a:rPr lang="en-US" sz="2400" dirty="0"/>
              <a:t>140-159 /90-99</a:t>
            </a:r>
            <a:endParaRPr lang="en-US" sz="2400" b="1" dirty="0"/>
          </a:p>
          <a:p>
            <a:pPr marL="457200" indent="-457200">
              <a:buFont typeface="+mj-lt"/>
              <a:buAutoNum type="alphaUcPeriod"/>
            </a:pPr>
            <a:endParaRPr lang="en-US" sz="2400" dirty="0" smtClean="0"/>
          </a:p>
          <a:p>
            <a:endParaRPr lang="en-US" b="1" dirty="0"/>
          </a:p>
          <a:p>
            <a:endParaRPr lang="en-US" dirty="0"/>
          </a:p>
        </p:txBody>
      </p:sp>
      <p:sp>
        <p:nvSpPr>
          <p:cNvPr id="4" name="Slide Number Placeholder 3"/>
          <p:cNvSpPr>
            <a:spLocks noGrp="1"/>
          </p:cNvSpPr>
          <p:nvPr>
            <p:ph type="sldNum" sz="quarter" idx="12"/>
          </p:nvPr>
        </p:nvSpPr>
        <p:spPr/>
        <p:txBody>
          <a:bodyPr/>
          <a:lstStyle/>
          <a:p>
            <a:fld id="{673B7B43-BE10-47C6-9185-4D7512EB09DA}" type="slidenum">
              <a:rPr lang="en-US" smtClean="0"/>
              <a:t>75</a:t>
            </a:fld>
            <a:endParaRPr lang="en-US"/>
          </a:p>
        </p:txBody>
      </p:sp>
    </p:spTree>
    <p:extLst>
      <p:ext uri="{BB962C8B-B14F-4D97-AF65-F5344CB8AC3E}">
        <p14:creationId xmlns:p14="http://schemas.microsoft.com/office/powerpoint/2010/main" val="27550449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316" y="319106"/>
            <a:ext cx="3552600" cy="1139999"/>
          </a:xfrm>
        </p:spPr>
        <p:txBody>
          <a:bodyPr/>
          <a:lstStyle/>
          <a:p>
            <a:r>
              <a:rPr lang="en-US" sz="3200" b="1" dirty="0"/>
              <a:t>REFRENCES</a:t>
            </a:r>
            <a:r>
              <a:rPr lang="en-US" sz="3000" dirty="0"/>
              <a:t/>
            </a:r>
            <a:br>
              <a:rPr lang="en-US" sz="3000" dirty="0"/>
            </a:br>
            <a:endParaRPr lang="en-US" sz="30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t>76</a:t>
            </a:fld>
            <a:endParaRPr lang="en"/>
          </a:p>
        </p:txBody>
      </p:sp>
      <p:sp>
        <p:nvSpPr>
          <p:cNvPr id="4" name="TextBox 3"/>
          <p:cNvSpPr txBox="1"/>
          <p:nvPr/>
        </p:nvSpPr>
        <p:spPr>
          <a:xfrm>
            <a:off x="1267097" y="1645920"/>
            <a:ext cx="7498080" cy="4401205"/>
          </a:xfrm>
          <a:prstGeom prst="rect">
            <a:avLst/>
          </a:prstGeom>
          <a:noFill/>
        </p:spPr>
        <p:txBody>
          <a:bodyPr wrap="square" rtlCol="0">
            <a:spAutoFit/>
          </a:bodyPr>
          <a:lstStyle/>
          <a:p>
            <a:pPr marL="285750" indent="-285750">
              <a:buClr>
                <a:srgbClr val="00B0F0"/>
              </a:buClr>
              <a:buFont typeface="Wingdings" panose="05000000000000000000" pitchFamily="2" charset="2"/>
              <a:buChar char="Ø"/>
            </a:pPr>
            <a:r>
              <a:rPr lang="en-US" dirty="0">
                <a:hlinkClick r:id="rId3"/>
              </a:rPr>
              <a:t>https://www.ncbi.nlm.nih.gov/pubmedhealth/PMH0072415/</a:t>
            </a:r>
            <a:endParaRPr lang="en-US" dirty="0"/>
          </a:p>
          <a:p>
            <a:pPr marL="285750" indent="-285750">
              <a:buClr>
                <a:srgbClr val="00B0F0"/>
              </a:buClr>
              <a:buFont typeface="Wingdings" panose="05000000000000000000" pitchFamily="2" charset="2"/>
              <a:buChar char="Ø"/>
            </a:pPr>
            <a:r>
              <a:rPr lang="en-US" dirty="0">
                <a:hlinkClick r:id="rId4"/>
              </a:rPr>
              <a:t>http://</a:t>
            </a:r>
            <a:r>
              <a:rPr lang="en-US" dirty="0" smtClean="0">
                <a:hlinkClick r:id="rId4"/>
              </a:rPr>
              <a:t>dashdiet.org/what_is_the_dash_diet.asp</a:t>
            </a:r>
            <a:endParaRPr lang="en-US" dirty="0" smtClean="0"/>
          </a:p>
          <a:p>
            <a:pPr marL="285750" indent="-285750">
              <a:buClr>
                <a:srgbClr val="00B0F0"/>
              </a:buClr>
              <a:buFont typeface="Wingdings" panose="05000000000000000000" pitchFamily="2" charset="2"/>
              <a:buChar char="Ø"/>
            </a:pPr>
            <a:r>
              <a:rPr lang="en-US" dirty="0">
                <a:hlinkClick r:id="rId5"/>
              </a:rPr>
              <a:t>http://emedicine.medscape.com/article/2172178-overview?pa=3xbTjm7d3Td5EFg6MypbuE%2FDcwgukYInbWdLcqklPcze6qwIzXzkN2MkAUkJyYO0xFp%2FkFoXpbCnBehgP1kDsXf7Bj2Gvk6BKC47oRZ1BB8%3D</a:t>
            </a:r>
            <a:r>
              <a:rPr lang="en-US" dirty="0"/>
              <a:t> </a:t>
            </a:r>
          </a:p>
          <a:p>
            <a:pPr marL="285750" indent="-285750">
              <a:buClr>
                <a:srgbClr val="00B0F0"/>
              </a:buClr>
              <a:buFont typeface="Wingdings" panose="05000000000000000000" pitchFamily="2" charset="2"/>
              <a:buChar char="Ø"/>
            </a:pPr>
            <a:r>
              <a:rPr lang="en-US" dirty="0" smtClean="0">
                <a:hlinkClick r:id="rId6"/>
              </a:rPr>
              <a:t>https</a:t>
            </a:r>
            <a:r>
              <a:rPr lang="en-US" dirty="0">
                <a:hlinkClick r:id="rId6"/>
              </a:rPr>
              <a:t>://www.nhlbi.nih.gov/files/docs/guidelines/phycard.pdf</a:t>
            </a:r>
            <a:r>
              <a:rPr lang="en-US" dirty="0"/>
              <a:t> </a:t>
            </a:r>
          </a:p>
          <a:p>
            <a:pPr marL="285750" indent="-285750">
              <a:buClr>
                <a:srgbClr val="00B0F0"/>
              </a:buClr>
              <a:buFont typeface="Wingdings" panose="05000000000000000000" pitchFamily="2" charset="2"/>
              <a:buChar char="Ø"/>
            </a:pPr>
            <a:endParaRPr lang="en-US" dirty="0" smtClean="0"/>
          </a:p>
          <a:p>
            <a:pPr marL="285750" indent="-285750">
              <a:buClr>
                <a:srgbClr val="00B0F0"/>
              </a:buClr>
              <a:buFont typeface="Wingdings" panose="05000000000000000000" pitchFamily="2" charset="2"/>
              <a:buChar char="Ø"/>
            </a:pPr>
            <a:r>
              <a:rPr lang="en-US" dirty="0">
                <a:hlinkClick r:id="rId7"/>
              </a:rPr>
              <a:t>http://www.webmd.com/hypertension-high-blood-pressure/guide/high-blood-pressure-follow-up-care</a:t>
            </a:r>
            <a:r>
              <a:rPr lang="en-US" dirty="0"/>
              <a:t> </a:t>
            </a:r>
            <a:endParaRPr lang="en-US" dirty="0" smtClean="0"/>
          </a:p>
          <a:p>
            <a:pPr marL="285750" indent="-285750">
              <a:buClr>
                <a:srgbClr val="00B0F0"/>
              </a:buClr>
              <a:buFont typeface="Wingdings" panose="05000000000000000000" pitchFamily="2" charset="2"/>
              <a:buChar char="Ø"/>
            </a:pPr>
            <a:r>
              <a:rPr lang="en-US" dirty="0">
                <a:hlinkClick r:id="rId8"/>
              </a:rPr>
              <a:t>http://</a:t>
            </a:r>
            <a:r>
              <a:rPr lang="en-US" dirty="0" smtClean="0">
                <a:hlinkClick r:id="rId8"/>
              </a:rPr>
              <a:t>www.aafp.org/afp/2016/0115/p121.pdf</a:t>
            </a:r>
            <a:endParaRPr lang="en-US" dirty="0" smtClean="0"/>
          </a:p>
          <a:p>
            <a:pPr marL="285750" indent="-285750">
              <a:buClr>
                <a:srgbClr val="00B0F0"/>
              </a:buClr>
              <a:buFont typeface="Wingdings" panose="05000000000000000000" pitchFamily="2" charset="2"/>
              <a:buChar char="Ø"/>
            </a:pPr>
            <a:r>
              <a:rPr lang="en-US" dirty="0">
                <a:hlinkClick r:id="rId9"/>
              </a:rPr>
              <a:t>http://</a:t>
            </a:r>
            <a:r>
              <a:rPr lang="en-US" dirty="0" smtClean="0">
                <a:hlinkClick r:id="rId9"/>
              </a:rPr>
              <a:t>www.aafp.org/afp/2008/1201/p1277.pdf</a:t>
            </a:r>
            <a:r>
              <a:rPr lang="en-US" dirty="0" smtClean="0"/>
              <a:t> </a:t>
            </a:r>
          </a:p>
          <a:p>
            <a:pPr marL="285750" indent="-285750">
              <a:buFont typeface="Arial" panose="020B0604020202020204" pitchFamily="34" charset="0"/>
              <a:buChar char="•"/>
            </a:pPr>
            <a:endParaRPr lang="ar-SA" dirty="0"/>
          </a:p>
          <a:p>
            <a:r>
              <a:rPr lang="en-US" dirty="0" smtClean="0"/>
              <a:t>  </a:t>
            </a:r>
          </a:p>
          <a:p>
            <a:pPr marL="285750" indent="-285750">
              <a:buFont typeface="Arial" panose="020B0604020202020204" pitchFamily="34" charset="0"/>
              <a:buChar char="•"/>
            </a:pPr>
            <a:endParaRPr lang="ar-SA"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ar-SA" dirty="0"/>
          </a:p>
          <a:p>
            <a:endParaRPr lang="en-US" dirty="0"/>
          </a:p>
          <a:p>
            <a:endParaRPr lang="en-US" dirty="0"/>
          </a:p>
          <a:p>
            <a:endParaRPr lang="en-US" dirty="0"/>
          </a:p>
        </p:txBody>
      </p:sp>
    </p:spTree>
    <p:extLst>
      <p:ext uri="{BB962C8B-B14F-4D97-AF65-F5344CB8AC3E}">
        <p14:creationId xmlns:p14="http://schemas.microsoft.com/office/powerpoint/2010/main" val="3202633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362703"/>
            <a:ext cx="3552600" cy="1139999"/>
          </a:xfrm>
        </p:spPr>
        <p:txBody>
          <a:bodyPr/>
          <a:lstStyle/>
          <a:p>
            <a:r>
              <a:rPr lang="en-US" sz="2800" b="1" dirty="0" smtClean="0"/>
              <a:t>REFRENCES</a:t>
            </a:r>
            <a:endParaRPr lang="en-US" sz="2800" b="1" dirty="0"/>
          </a:p>
        </p:txBody>
      </p:sp>
      <p:sp>
        <p:nvSpPr>
          <p:cNvPr id="3" name="Text Placeholder 2"/>
          <p:cNvSpPr>
            <a:spLocks noGrp="1"/>
          </p:cNvSpPr>
          <p:nvPr>
            <p:ph type="body" idx="1"/>
          </p:nvPr>
        </p:nvSpPr>
        <p:spPr>
          <a:xfrm>
            <a:off x="844424" y="777297"/>
            <a:ext cx="8413876" cy="4148678"/>
          </a:xfrm>
        </p:spPr>
        <p:txBody>
          <a:bodyPr/>
          <a:lstStyle/>
          <a:p>
            <a:r>
              <a:rPr lang="en-US" dirty="0" smtClean="0"/>
              <a:t>NICE guidelines (November 2016):</a:t>
            </a:r>
            <a:br>
              <a:rPr lang="en-US" dirty="0" smtClean="0"/>
            </a:br>
            <a:r>
              <a:rPr lang="en-US" sz="1600" dirty="0" smtClean="0">
                <a:hlinkClick r:id="rId2"/>
              </a:rPr>
              <a:t>https</a:t>
            </a:r>
            <a:r>
              <a:rPr lang="en-US" sz="1600" dirty="0">
                <a:hlinkClick r:id="rId2"/>
              </a:rPr>
              <a:t>://</a:t>
            </a:r>
            <a:r>
              <a:rPr lang="en-US" sz="1600" dirty="0" smtClean="0">
                <a:hlinkClick r:id="rId2"/>
              </a:rPr>
              <a:t>www.nice.org.uk/guidance/CG127/chapter/1-Guidance#diagnosing-hypertension-2</a:t>
            </a:r>
            <a:endParaRPr lang="en-US" sz="1600" dirty="0" smtClean="0"/>
          </a:p>
          <a:p>
            <a:endParaRPr lang="en-US" sz="1600" dirty="0"/>
          </a:p>
          <a:p>
            <a:r>
              <a:rPr lang="en-US" dirty="0"/>
              <a:t>Research gate/The Canadian journal of </a:t>
            </a:r>
            <a:r>
              <a:rPr lang="en-US" dirty="0" smtClean="0"/>
              <a:t>cardiology</a:t>
            </a:r>
            <a:br>
              <a:rPr lang="en-US" dirty="0" smtClean="0"/>
            </a:br>
            <a:r>
              <a:rPr lang="en-US" sz="1600" dirty="0" smtClean="0">
                <a:hlinkClick r:id="rId3"/>
              </a:rPr>
              <a:t>https</a:t>
            </a:r>
            <a:r>
              <a:rPr lang="en-US" sz="1600" dirty="0">
                <a:hlinkClick r:id="rId3"/>
              </a:rPr>
              <a:t>://</a:t>
            </a:r>
            <a:r>
              <a:rPr lang="en-US" sz="1600" dirty="0" smtClean="0">
                <a:hlinkClick r:id="rId3"/>
              </a:rPr>
              <a:t>www.researchgate.net/figure/273509700_fig1_Diagnostic-algorithm-for-hypertension-BP-blood-pressure-DBP-diastolic-blood-pressure</a:t>
            </a:r>
            <a:endParaRPr lang="en-US" sz="1600" dirty="0" smtClean="0"/>
          </a:p>
          <a:p>
            <a:endParaRPr lang="en-US" dirty="0"/>
          </a:p>
          <a:p>
            <a:r>
              <a:rPr lang="en-US" dirty="0"/>
              <a:t>Home Blood Pressure Monitoring </a:t>
            </a:r>
            <a:r>
              <a:rPr lang="en-US" dirty="0" smtClean="0"/>
              <a:t>Protocol</a:t>
            </a:r>
            <a:br>
              <a:rPr lang="en-US" dirty="0" smtClean="0"/>
            </a:br>
            <a:r>
              <a:rPr lang="en-US" dirty="0" smtClean="0"/>
              <a:t>(British </a:t>
            </a:r>
            <a:r>
              <a:rPr lang="en-US" dirty="0"/>
              <a:t>Hypertension Society)</a:t>
            </a:r>
            <a:endParaRPr lang="en-US" dirty="0">
              <a:hlinkClick r:id="rId4"/>
            </a:endParaRPr>
          </a:p>
          <a:p>
            <a:r>
              <a:rPr lang="en-US" sz="1600" dirty="0" smtClean="0">
                <a:hlinkClick r:id="rId4"/>
              </a:rPr>
              <a:t>http</a:t>
            </a:r>
            <a:r>
              <a:rPr lang="en-US" sz="1600" dirty="0">
                <a:hlinkClick r:id="rId4"/>
              </a:rPr>
              <a:t>://</a:t>
            </a:r>
            <a:r>
              <a:rPr lang="en-US" sz="1600" dirty="0" smtClean="0">
                <a:hlinkClick r:id="rId4"/>
              </a:rPr>
              <a:t>www.bhsoc.org/files/4414/1088/8031/Protocol.pdf</a:t>
            </a:r>
            <a:endParaRPr lang="en-US" sz="1600" dirty="0" smtClean="0"/>
          </a:p>
          <a:p>
            <a:endParaRPr lang="en-US" sz="1600" dirty="0"/>
          </a:p>
          <a:p>
            <a:r>
              <a:rPr lang="en-US" sz="1600" dirty="0" smtClean="0"/>
              <a:t> </a:t>
            </a:r>
            <a:r>
              <a:rPr lang="en-US" dirty="0"/>
              <a:t>Dr. </a:t>
            </a:r>
            <a:r>
              <a:rPr lang="en-US" dirty="0" err="1"/>
              <a:t>Batais</a:t>
            </a:r>
            <a:r>
              <a:rPr lang="en-US" dirty="0"/>
              <a:t> Hypertension Lecture notes. </a:t>
            </a:r>
          </a:p>
          <a:p>
            <a:endParaRPr lang="en-US" sz="1600" dirty="0"/>
          </a:p>
          <a:p>
            <a:endParaRPr lang="en-US" sz="1600" dirty="0"/>
          </a:p>
          <a:p>
            <a:endParaRPr lang="en-US" sz="1600" dirty="0" smtClean="0"/>
          </a:p>
          <a:p>
            <a:endParaRPr lang="en-US" sz="1600" dirty="0"/>
          </a:p>
        </p:txBody>
      </p:sp>
    </p:spTree>
    <p:extLst>
      <p:ext uri="{BB962C8B-B14F-4D97-AF65-F5344CB8AC3E}">
        <p14:creationId xmlns:p14="http://schemas.microsoft.com/office/powerpoint/2010/main" val="333296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78</a:t>
            </a:fld>
            <a:endParaRPr lang="en"/>
          </a:p>
        </p:txBody>
      </p:sp>
      <p:sp>
        <p:nvSpPr>
          <p:cNvPr id="364" name="Shape 364"/>
          <p:cNvSpPr txBox="1">
            <a:spLocks noGrp="1"/>
          </p:cNvSpPr>
          <p:nvPr>
            <p:ph type="title"/>
          </p:nvPr>
        </p:nvSpPr>
        <p:spPr>
          <a:xfrm>
            <a:off x="4860098" y="1114556"/>
            <a:ext cx="4283902" cy="1139999"/>
          </a:xfrm>
          <a:prstGeom prst="rect">
            <a:avLst/>
          </a:prstGeom>
        </p:spPr>
        <p:txBody>
          <a:bodyPr lIns="91425" tIns="91425" rIns="91425" bIns="91425" anchor="t" anchorCtr="0">
            <a:noAutofit/>
          </a:bodyPr>
          <a:lstStyle/>
          <a:p>
            <a:pPr lvl="0" rtl="0">
              <a:spcBef>
                <a:spcPts val="0"/>
              </a:spcBef>
              <a:buNone/>
            </a:pPr>
            <a:r>
              <a:rPr lang="en" sz="3600" b="1" dirty="0" smtClean="0"/>
              <a:t>THANK</a:t>
            </a:r>
            <a:r>
              <a:rPr lang="en-US" sz="3600" b="1" dirty="0" smtClean="0"/>
              <a:t> YOU FOR LISTENING</a:t>
            </a:r>
            <a:r>
              <a:rPr lang="en" sz="3600" b="1" dirty="0" smtClean="0"/>
              <a:t>!</a:t>
            </a:r>
            <a:endParaRPr lang="en" sz="3600" b="1" dirty="0"/>
          </a:p>
        </p:txBody>
      </p:sp>
      <p:sp>
        <p:nvSpPr>
          <p:cNvPr id="365" name="Shape 365"/>
          <p:cNvSpPr txBox="1">
            <a:spLocks noGrp="1"/>
          </p:cNvSpPr>
          <p:nvPr>
            <p:ph type="body" idx="1"/>
          </p:nvPr>
        </p:nvSpPr>
        <p:spPr>
          <a:xfrm>
            <a:off x="5184000" y="2779406"/>
            <a:ext cx="3378899" cy="2530799"/>
          </a:xfrm>
          <a:prstGeom prst="rect">
            <a:avLst/>
          </a:prstGeom>
        </p:spPr>
        <p:txBody>
          <a:bodyPr lIns="91425" tIns="91425" rIns="91425" bIns="91425" anchor="t" anchorCtr="0">
            <a:noAutofit/>
          </a:bodyPr>
          <a:lstStyle/>
          <a:p>
            <a:pPr lvl="0" rtl="0">
              <a:spcBef>
                <a:spcPts val="0"/>
              </a:spcBef>
              <a:buNone/>
            </a:pPr>
            <a:r>
              <a:rPr lang="en" sz="3000" b="1" dirty="0"/>
              <a:t>Any questions</a:t>
            </a:r>
            <a:r>
              <a:rPr lang="en" sz="3000" b="1" dirty="0" smtClean="0"/>
              <a:t>?</a:t>
            </a:r>
            <a:endParaRPr lang="en" sz="3000" b="1" dirty="0"/>
          </a:p>
        </p:txBody>
      </p:sp>
      <p:pic>
        <p:nvPicPr>
          <p:cNvPr id="6" name="Picture 5"/>
          <p:cNvPicPr>
            <a:picLocks noChangeAspect="1"/>
          </p:cNvPicPr>
          <p:nvPr/>
        </p:nvPicPr>
        <p:blipFill>
          <a:blip r:embed="rId3"/>
          <a:stretch>
            <a:fillRect/>
          </a:stretch>
        </p:blipFill>
        <p:spPr>
          <a:xfrm>
            <a:off x="669524" y="1139999"/>
            <a:ext cx="4058260" cy="4003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err="1"/>
              <a:t>Waad</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lvl="0" rtl="0">
              <a:spcBef>
                <a:spcPts val="0"/>
              </a:spcBef>
              <a:buNone/>
            </a:pPr>
            <a:fld id="{00000000-1234-1234-1234-123412341234}" type="slidenum">
              <a:rPr lang="en" smtClean="0">
                <a:solidFill>
                  <a:srgbClr val="0DB7C4"/>
                </a:solidFill>
              </a:rPr>
              <a:t>8</a:t>
            </a:fld>
            <a:endParaRPr lang="en">
              <a:solidFill>
                <a:srgbClr val="0DB7C4"/>
              </a:solidFill>
            </a:endParaRPr>
          </a:p>
        </p:txBody>
      </p:sp>
    </p:spTree>
    <p:extLst>
      <p:ext uri="{BB962C8B-B14F-4D97-AF65-F5344CB8AC3E}">
        <p14:creationId xmlns:p14="http://schemas.microsoft.com/office/powerpoint/2010/main" val="2396190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lvl="0">
              <a:spcBef>
                <a:spcPts val="0"/>
              </a:spcBef>
              <a:buNone/>
            </a:pPr>
            <a:fld id="{00000000-1234-1234-1234-123412341234}" type="slidenum">
              <a:rPr lang="en" smtClean="0"/>
              <a:t>9</a:t>
            </a:fld>
            <a:endParaRPr lang="en"/>
          </a:p>
        </p:txBody>
      </p:sp>
      <p:pic>
        <p:nvPicPr>
          <p:cNvPr id="5"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752" t="34641" r="1719" b="39273"/>
          <a:stretch/>
        </p:blipFill>
        <p:spPr>
          <a:xfrm>
            <a:off x="943627" y="1983526"/>
            <a:ext cx="7361129" cy="1593668"/>
          </a:xfrm>
          <a:prstGeom prst="rect">
            <a:avLst/>
          </a:prstGeom>
          <a:noFill/>
          <a:ln>
            <a:noFill/>
          </a:ln>
        </p:spPr>
      </p:pic>
    </p:spTree>
    <p:extLst>
      <p:ext uri="{BB962C8B-B14F-4D97-AF65-F5344CB8AC3E}">
        <p14:creationId xmlns:p14="http://schemas.microsoft.com/office/powerpoint/2010/main" val="3621027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9048</TotalTime>
  <Words>3421</Words>
  <Application>Microsoft Macintosh PowerPoint</Application>
  <PresentationFormat>On-screen Show (16:9)</PresentationFormat>
  <Paragraphs>558</Paragraphs>
  <Slides>78</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Dosis</vt:lpstr>
      <vt:lpstr>Source Sans Pro</vt:lpstr>
      <vt:lpstr>Wingdings</vt:lpstr>
      <vt:lpstr>Wingdings 2</vt:lpstr>
      <vt:lpstr>Arial</vt:lpstr>
      <vt:lpstr>Arial</vt:lpstr>
      <vt:lpstr>Cerimon template</vt:lpstr>
      <vt:lpstr>HYPERTENSION</vt:lpstr>
      <vt:lpstr>Shaikhaa</vt:lpstr>
      <vt:lpstr>WHAT IS HYPERTENSION?</vt:lpstr>
      <vt:lpstr>PowerPoint Presentation</vt:lpstr>
      <vt:lpstr>Epidemiology of Hypertension in KSA  </vt:lpstr>
      <vt:lpstr>Non-modifiable Risk Factors</vt:lpstr>
      <vt:lpstr>Modifiable Risk Factors</vt:lpstr>
      <vt:lpstr>Waad</vt:lpstr>
      <vt:lpstr>PowerPoint Presentation</vt:lpstr>
      <vt:lpstr>PowerPoint Presentation</vt:lpstr>
      <vt:lpstr>HTN ORGAN SPECIFIC COMPLICATIONS</vt:lpstr>
      <vt:lpstr>PowerPoint Presentation</vt:lpstr>
      <vt:lpstr>HTN organ specific complications</vt:lpstr>
      <vt:lpstr>HTN organ specific complications</vt:lpstr>
      <vt:lpstr>HTN organ specific complications</vt:lpstr>
      <vt:lpstr>HTN organ specific complications</vt:lpstr>
      <vt:lpstr>Zhour</vt:lpstr>
      <vt:lpstr>PowerPoint Presentation</vt:lpstr>
      <vt:lpstr>How to measure BP correctly and make a diagnosis of Hypertension:</vt:lpstr>
      <vt:lpstr>PowerPoint Presentation</vt:lpstr>
      <vt:lpstr>PowerPoint Presentation</vt:lpstr>
      <vt:lpstr>PowerPoint Presentation</vt:lpstr>
      <vt:lpstr>Types of Blood Pressure monitors </vt:lpstr>
      <vt:lpstr>Blood pressure reading </vt:lpstr>
      <vt:lpstr>Key points to look for in hypertension:</vt:lpstr>
      <vt:lpstr>In examination:</vt:lpstr>
      <vt:lpstr>Diagnosing Hypertension </vt:lpstr>
      <vt:lpstr>Guidelines to Diagnose Hypertension </vt:lpstr>
      <vt:lpstr>Guidelines to Diagnose Hypertension </vt:lpstr>
      <vt:lpstr>Diagnosing Hypertension </vt:lpstr>
      <vt:lpstr>Diagnosing Hypertension </vt:lpstr>
      <vt:lpstr>PowerPoint Presentation</vt:lpstr>
      <vt:lpstr>Ambulatory Blood Pressure Monitoring</vt:lpstr>
      <vt:lpstr>PowerPoint Presentation</vt:lpstr>
      <vt:lpstr>Ambulatory Blood Pressure Monitoring</vt:lpstr>
      <vt:lpstr>Definition of hypertension in ABPM (NICE):</vt:lpstr>
      <vt:lpstr>ABPM Report</vt:lpstr>
      <vt:lpstr>Home Blood Pressure Monitoring</vt:lpstr>
      <vt:lpstr>Home Blood Pressure Monitoring </vt:lpstr>
      <vt:lpstr>HBPM cuffs and devices (BHS guidelines)</vt:lpstr>
      <vt:lpstr>INVESTIGATIONS</vt:lpstr>
      <vt:lpstr>PowerPoint Presentation</vt:lpstr>
      <vt:lpstr>PowerPoint Presentation</vt:lpstr>
      <vt:lpstr>PowerPoint Presentation</vt:lpstr>
      <vt:lpstr>Waad</vt:lpstr>
      <vt:lpstr>PowerPoint Presentation</vt:lpstr>
      <vt:lpstr>Measures of prevention</vt:lpstr>
      <vt:lpstr>Measures of prevention</vt:lpstr>
      <vt:lpstr>Measures of prevention</vt:lpstr>
      <vt:lpstr>PowerPoint Presentation</vt:lpstr>
      <vt:lpstr>Measures of prevention</vt:lpstr>
      <vt:lpstr>Measures of prevention</vt:lpstr>
      <vt:lpstr>Measures of prevention</vt:lpstr>
      <vt:lpstr>Kholoud</vt:lpstr>
      <vt:lpstr>Antihypertensive medications</vt:lpstr>
      <vt:lpstr>When to decide the start of medication?</vt:lpstr>
      <vt:lpstr>PowerPoint Presentation</vt:lpstr>
      <vt:lpstr>Combination therapy</vt:lpstr>
      <vt:lpstr>Indications for combination therapy </vt:lpstr>
      <vt:lpstr>PowerPoint Presentation</vt:lpstr>
      <vt:lpstr>PowerPoint Presentation</vt:lpstr>
      <vt:lpstr>PowerPoint Presentation</vt:lpstr>
      <vt:lpstr>PowerPoint Presentation</vt:lpstr>
      <vt:lpstr>PowerPoint Presentation</vt:lpstr>
      <vt:lpstr>Case</vt:lpstr>
      <vt:lpstr>Shahad</vt:lpstr>
      <vt:lpstr>Hypertension in pregnancy</vt:lpstr>
      <vt:lpstr>Antihypertensive meds in pregnancy</vt:lpstr>
      <vt:lpstr>Follow up </vt:lpstr>
      <vt:lpstr>PowerPoint Presentation</vt:lpstr>
      <vt:lpstr>PowerPoint Presentation</vt:lpstr>
      <vt:lpstr>Quiz  </vt:lpstr>
      <vt:lpstr>Which of the following is correct?  </vt:lpstr>
      <vt:lpstr>What are the routine investigations in hypertension?  </vt:lpstr>
      <vt:lpstr>What is the Ideal blood pressure ? </vt:lpstr>
      <vt:lpstr>REFRENCES </vt:lpstr>
      <vt:lpstr>REFRENCES</vt:lpstr>
      <vt:lpstr>THANK YOU FOR LISTENING!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HYPERTENSION</dc:title>
  <dc:creator>laptop</dc:creator>
  <cp:lastModifiedBy>Microsoft Office User</cp:lastModifiedBy>
  <cp:revision>69</cp:revision>
  <dcterms:modified xsi:type="dcterms:W3CDTF">2017-03-29T05:43:10Z</dcterms:modified>
</cp:coreProperties>
</file>