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0" r:id="rId2"/>
    <p:sldId id="257" r:id="rId3"/>
    <p:sldId id="258" r:id="rId4"/>
    <p:sldId id="259" r:id="rId5"/>
    <p:sldId id="271" r:id="rId6"/>
    <p:sldId id="260" r:id="rId7"/>
    <p:sldId id="268" r:id="rId8"/>
    <p:sldId id="269" r:id="rId9"/>
    <p:sldId id="270" r:id="rId10"/>
    <p:sldId id="264" r:id="rId11"/>
    <p:sldId id="265" r:id="rId12"/>
    <p:sldId id="272" r:id="rId13"/>
    <p:sldId id="273" r:id="rId14"/>
    <p:sldId id="274" r:id="rId15"/>
    <p:sldId id="275" r:id="rId16"/>
    <p:sldId id="276" r:id="rId17"/>
    <p:sldId id="280" r:id="rId18"/>
    <p:sldId id="281" r:id="rId19"/>
    <p:sldId id="282" r:id="rId20"/>
    <p:sldId id="283" r:id="rId21"/>
    <p:sldId id="277" r:id="rId22"/>
    <p:sldId id="278" r:id="rId23"/>
    <p:sldId id="279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6" r:id="rId35"/>
    <p:sldId id="297" r:id="rId36"/>
    <p:sldId id="299" r:id="rId37"/>
    <p:sldId id="298" r:id="rId38"/>
    <p:sldId id="301" r:id="rId39"/>
    <p:sldId id="306" r:id="rId40"/>
    <p:sldId id="303" r:id="rId41"/>
    <p:sldId id="304" r:id="rId42"/>
    <p:sldId id="305" r:id="rId43"/>
    <p:sldId id="302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79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0"/>
    <p:restoredTop sz="94523"/>
  </p:normalViewPr>
  <p:slideViewPr>
    <p:cSldViewPr snapToGrid="0" snapToObjects="1">
      <p:cViewPr>
        <p:scale>
          <a:sx n="80" d="100"/>
          <a:sy n="80" d="100"/>
        </p:scale>
        <p:origin x="1520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3/12/17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3/12/17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3/12/17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3/12/17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3/12/17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3/12/17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3/12/17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3/12/17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3/12/17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3/12/17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3/12/17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3/12/17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cbi.nlm.nih.gov/pubmed/?term=.+Prevalence+of+osteoporosis+among+postmenopausal+females+with+diabetes+mellitus.+Al-Maatouq+MA,+El-Desouki+MI,+Othman+SA,+Mattar+EH,+Babay+ZA,+Addar+M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464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6486" y="5149516"/>
            <a:ext cx="10555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C000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Osteoporosis and Vitamin D Deficiency </a:t>
            </a:r>
            <a:endParaRPr lang="en-US" sz="4800" dirty="0">
              <a:solidFill>
                <a:srgbClr val="C0000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844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RISK Factors : </a:t>
            </a:r>
            <a:r>
              <a:rPr lang="en-US" dirty="0" smtClean="0">
                <a:solidFill>
                  <a:srgbClr val="B07996"/>
                </a:solidFill>
              </a:rPr>
              <a:t>Smoking</a:t>
            </a:r>
            <a:endParaRPr lang="en-US" dirty="0">
              <a:solidFill>
                <a:srgbClr val="B0799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834056"/>
            <a:ext cx="10092560" cy="467184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1" dirty="0" smtClean="0"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- Cigarette smoking </a:t>
            </a:r>
            <a:r>
              <a:rPr lang="en-US" sz="2000" b="1" dirty="0"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was first identified as a risk factor for osteoporosis more than 20 years ago. </a:t>
            </a:r>
            <a:endParaRPr lang="en-US" sz="2000" b="1" dirty="0" smtClean="0">
              <a:latin typeface="Century Gothic" panose="020B050202020202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 smtClean="0"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- Recent </a:t>
            </a:r>
            <a:r>
              <a:rPr lang="en-US" sz="2000" b="1" dirty="0"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studies have shown a direct relationship between tobacco use and </a:t>
            </a:r>
            <a:r>
              <a:rPr lang="en-US" sz="2000" b="1" dirty="0" smtClean="0"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decreased </a:t>
            </a:r>
            <a:r>
              <a:rPr lang="en-US" sz="2000" b="1" dirty="0"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bone density</a:t>
            </a:r>
            <a:r>
              <a:rPr lang="en-US" sz="2000" b="1" dirty="0" smtClean="0"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100" b="1" dirty="0"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How does smoking affect bone health?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000" b="1" dirty="0" smtClean="0"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Cigarette </a:t>
            </a:r>
            <a:r>
              <a:rPr lang="en-US" sz="2000" b="1" dirty="0"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smoke generates huge amounts of </a:t>
            </a:r>
            <a:r>
              <a:rPr lang="en-US" sz="2000" b="1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free radical and disturb balance of hormones </a:t>
            </a:r>
            <a:r>
              <a:rPr lang="en-US" sz="2000" b="1" dirty="0"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(like estrogen) that bones need to stay strong. </a:t>
            </a:r>
            <a:endParaRPr lang="en-US" sz="2000" b="1" dirty="0" smtClean="0">
              <a:latin typeface="Century Gothic" panose="020B050202020202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Increased </a:t>
            </a:r>
            <a:r>
              <a:rPr lang="en-US" sz="2000" b="1" dirty="0"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levels of the hormone </a:t>
            </a:r>
            <a:r>
              <a:rPr lang="en-US" sz="2000" b="1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cortisol</a:t>
            </a:r>
            <a:r>
              <a:rPr lang="en-US" sz="2000" b="1" dirty="0"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, which leads to bone </a:t>
            </a:r>
            <a:r>
              <a:rPr lang="en-US" sz="2000" b="1" dirty="0" smtClean="0"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breakdown.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000" b="1" dirty="0" smtClean="0"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Smoking </a:t>
            </a:r>
            <a:r>
              <a:rPr lang="en-US" sz="2000" b="1" dirty="0"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also damages blood vessels, so there is </a:t>
            </a:r>
            <a:r>
              <a:rPr lang="en-US" sz="2000" b="1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poor blood supply.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b="1" dirty="0">
              <a:latin typeface="Century Gothic" panose="020B050202020202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2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RISK Factors : </a:t>
            </a:r>
            <a:r>
              <a:rPr lang="en-US" dirty="0">
                <a:solidFill>
                  <a:srgbClr val="B07996"/>
                </a:solidFill>
              </a:rPr>
              <a:t>Physical inactivity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- People </a:t>
            </a:r>
            <a:r>
              <a:rPr lang="en-US" sz="2000" b="1" dirty="0"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who spend a lot of time sitting have a higher risk of osteoporosis than do those who are more active.</a:t>
            </a:r>
          </a:p>
          <a:p>
            <a:pPr marL="0" indent="0">
              <a:buNone/>
            </a:pPr>
            <a:r>
              <a:rPr lang="en-US" sz="2000" b="1" dirty="0" smtClean="0"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- Physical </a:t>
            </a:r>
            <a:r>
              <a:rPr lang="en-US" sz="2000" b="1" dirty="0"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activity prevent osteoporosis is based on evidence that it can regulate bone maintenance and </a:t>
            </a:r>
            <a:r>
              <a:rPr lang="en-US" sz="2000" b="1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stimulate bone formation </a:t>
            </a:r>
            <a:r>
              <a:rPr lang="en-US" sz="2000" b="1" dirty="0"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and this reducing the overall risk of falls and fractures. </a:t>
            </a:r>
          </a:p>
          <a:p>
            <a:pPr marL="0" indent="0">
              <a:buNone/>
            </a:pPr>
            <a:r>
              <a:rPr lang="en-US" sz="2000" b="1" dirty="0" smtClean="0"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- Most </a:t>
            </a:r>
            <a:r>
              <a:rPr lang="en-US" sz="2000" b="1" dirty="0"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experts recommend exercising for at </a:t>
            </a:r>
            <a:r>
              <a:rPr lang="en-US" sz="2000" b="1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least 30 minutes </a:t>
            </a:r>
            <a:r>
              <a:rPr lang="en-US" sz="2000" b="1" dirty="0"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three times per </a:t>
            </a:r>
            <a:r>
              <a:rPr lang="en-US" sz="2000" b="1" dirty="0" smtClean="0"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week.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03507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RISK Factors : </a:t>
            </a:r>
            <a:r>
              <a:rPr lang="en-US" dirty="0">
                <a:solidFill>
                  <a:srgbClr val="B07996"/>
                </a:solidFill>
              </a:rPr>
              <a:t>Medical diseases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8620" indent="-342900">
              <a:buFont typeface="Arial" charset="0"/>
              <a:buChar char="•"/>
            </a:pPr>
            <a:r>
              <a:rPr lang="en-US" sz="2000" b="1" dirty="0"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Premature menopause </a:t>
            </a:r>
          </a:p>
          <a:p>
            <a:pPr marL="388620" indent="-342900">
              <a:buFont typeface="Arial" charset="0"/>
              <a:buChar char="•"/>
            </a:pPr>
            <a:r>
              <a:rPr lang="en-US" sz="2000" b="1" dirty="0"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Malabsorption </a:t>
            </a:r>
          </a:p>
          <a:p>
            <a:pPr marL="388620" indent="-342900">
              <a:buFont typeface="Arial" charset="0"/>
              <a:buChar char="•"/>
            </a:pPr>
            <a:r>
              <a:rPr lang="en-US" sz="2000" b="1" dirty="0"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Chronic liver disease </a:t>
            </a:r>
            <a:endParaRPr lang="en-US" sz="2000" b="1" dirty="0" smtClean="0">
              <a:latin typeface="Century Gothic" panose="020B050202020202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88620" indent="-342900">
              <a:buFont typeface="Arial" charset="0"/>
              <a:buChar char="•"/>
            </a:pPr>
            <a:r>
              <a:rPr lang="en-US" sz="2000" b="1" dirty="0" smtClean="0"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IBD </a:t>
            </a:r>
            <a:endParaRPr lang="en-US" sz="2000" b="1" dirty="0">
              <a:latin typeface="Century Gothic" panose="020B050202020202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81698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RISK Factors : </a:t>
            </a:r>
            <a:r>
              <a:rPr lang="en-US" dirty="0">
                <a:solidFill>
                  <a:srgbClr val="B07996"/>
                </a:solidFill>
              </a:rPr>
              <a:t>Medication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sz="2000" b="1" dirty="0" smtClean="0"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 Steroids </a:t>
            </a:r>
          </a:p>
          <a:p>
            <a:pPr>
              <a:buFont typeface="Arial" charset="0"/>
              <a:buChar char="•"/>
            </a:pPr>
            <a:r>
              <a:rPr lang="en-US" altLang="en-US" sz="2000" b="1" dirty="0" smtClean="0"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</a:t>
            </a:r>
            <a:r>
              <a:rPr lang="en-US" altLang="en-US" sz="2000" b="1" dirty="0" err="1" smtClean="0"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Thyroxine</a:t>
            </a:r>
            <a:r>
              <a:rPr lang="en-US" altLang="en-US" sz="2000" b="1" dirty="0" smtClean="0"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(</a:t>
            </a:r>
            <a:r>
              <a:rPr lang="en-US" altLang="en-US" sz="2000" b="1" dirty="0" err="1" smtClean="0"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hight</a:t>
            </a:r>
            <a:r>
              <a:rPr lang="en-US" altLang="en-US" sz="2000" b="1" dirty="0" smtClean="0"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ammount</a:t>
            </a:r>
            <a:r>
              <a:rPr lang="en-US" altLang="en-US" sz="2000" b="1" dirty="0"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)</a:t>
            </a:r>
          </a:p>
          <a:p>
            <a:pPr>
              <a:buFont typeface="Arial" charset="0"/>
              <a:buChar char="•"/>
            </a:pPr>
            <a:r>
              <a:rPr lang="en-US" altLang="en-US" sz="2000" b="1" dirty="0" smtClean="0"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 Phenytoin and </a:t>
            </a:r>
            <a:r>
              <a:rPr lang="en-US" altLang="en-US" sz="2000" b="1" dirty="0"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Barbiturates</a:t>
            </a:r>
          </a:p>
          <a:p>
            <a:pPr>
              <a:buFont typeface="Arial" charset="0"/>
              <a:buChar char="•"/>
            </a:pPr>
            <a:r>
              <a:rPr lang="en-US" altLang="en-US" sz="2000" b="1" dirty="0" smtClean="0"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 Aromatase </a:t>
            </a:r>
            <a:r>
              <a:rPr lang="en-US" altLang="en-US" sz="2000" b="1" dirty="0"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Inhibitors and methotrexate</a:t>
            </a:r>
          </a:p>
          <a:p>
            <a:pPr>
              <a:buFont typeface="Arial" charset="0"/>
              <a:buChar char="•"/>
            </a:pPr>
            <a:r>
              <a:rPr lang="en-US" altLang="en-US" sz="2000" b="1" dirty="0" smtClean="0"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 </a:t>
            </a:r>
            <a:r>
              <a:rPr lang="en-US" altLang="en-US" sz="2000" b="1" dirty="0" err="1" smtClean="0"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Thiazolidinediones</a:t>
            </a:r>
            <a:endParaRPr lang="en-US" altLang="en-US" sz="2000" b="1" dirty="0">
              <a:latin typeface="Century Gothic" panose="020B050202020202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>
              <a:buFont typeface="Arial" charset="0"/>
              <a:buChar char="•"/>
            </a:pPr>
            <a:r>
              <a:rPr lang="en-US" altLang="en-US" sz="2000" b="1" dirty="0" smtClean="0"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 Chronic </a:t>
            </a:r>
            <a:r>
              <a:rPr lang="en-US" altLang="en-US" sz="2000" b="1" dirty="0"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Lithium use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7000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349725" cy="1499616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600" dirty="0">
                <a:solidFill>
                  <a:schemeClr val="accent2">
                    <a:lumMod val="75000"/>
                  </a:schemeClr>
                </a:solidFill>
              </a:rPr>
              <a:t>How patients could be </a:t>
            </a:r>
            <a:r>
              <a:rPr lang="en-US" sz="5600" dirty="0" smtClean="0">
                <a:solidFill>
                  <a:schemeClr val="accent2">
                    <a:lumMod val="75000"/>
                  </a:schemeClr>
                </a:solidFill>
              </a:rPr>
              <a:t>presented ?</a:t>
            </a:r>
            <a:r>
              <a:rPr lang="en-US" sz="5400" dirty="0"/>
              <a:t/>
            </a:r>
            <a:br>
              <a:rPr lang="en-US" sz="54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7" y="2084832"/>
            <a:ext cx="9720073" cy="4023360"/>
          </a:xfrm>
        </p:spPr>
        <p:txBody>
          <a:bodyPr/>
          <a:lstStyle/>
          <a:p>
            <a:pPr marL="0" indent="0">
              <a:spcBef>
                <a:spcPct val="20000"/>
              </a:spcBef>
              <a:buNone/>
            </a:pPr>
            <a:r>
              <a:rPr lang="en-US" b="1" dirty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There are </a:t>
            </a:r>
            <a:r>
              <a:rPr lang="en-US" b="1" dirty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no symptoms in the early stages of bone loss</a:t>
            </a:r>
            <a:r>
              <a:rPr lang="en-US" b="1" dirty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. But once bones have been weakened by osteoporosis, you may have signs and symptoms that include</a:t>
            </a:r>
            <a:r>
              <a:rPr lang="en-US" b="1" dirty="0" smtClean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:</a:t>
            </a:r>
          </a:p>
          <a:p>
            <a:pPr marL="0" indent="0">
              <a:spcBef>
                <a:spcPct val="20000"/>
              </a:spcBef>
              <a:buNone/>
            </a:pPr>
            <a:endParaRPr lang="en-US" b="1" dirty="0">
              <a:latin typeface="Century Gothic" pitchFamily="34" charset="0"/>
              <a:ea typeface="ＭＳ Ｐゴシック" pitchFamily="34" charset="-128"/>
              <a:cs typeface="Tahoma" pitchFamily="34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b="1" dirty="0" smtClean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 Back </a:t>
            </a:r>
            <a:r>
              <a:rPr lang="en-US" b="1" dirty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pain, caused by a fractured or collapsed vertebra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b="1" dirty="0" smtClean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 Loss </a:t>
            </a:r>
            <a:r>
              <a:rPr lang="en-US" b="1" dirty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of height over time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b="1" dirty="0" smtClean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 A </a:t>
            </a:r>
            <a:r>
              <a:rPr lang="en-US" b="1" dirty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stooped posture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b="1" dirty="0" smtClean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 A </a:t>
            </a:r>
            <a:r>
              <a:rPr lang="en-US" b="1" dirty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bone fracture that occurs much more easily than expected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26860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Common fracture with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osteoporosis :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 descr="C:\Users\Tala\Desktop\new-picture-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879" y="2197127"/>
            <a:ext cx="8598569" cy="42238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2327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Spine :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844200"/>
            <a:ext cx="10320631" cy="4023360"/>
          </a:xfrm>
        </p:spPr>
        <p:txBody>
          <a:bodyPr/>
          <a:lstStyle/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altLang="en-US" b="1" dirty="0" smtClean="0">
                <a:solidFill>
                  <a:srgbClr val="FF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altLang="en-US" b="1" dirty="0" smtClean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The </a:t>
            </a:r>
            <a:r>
              <a:rPr lang="en-US" altLang="en-US" b="1" dirty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most common type of spinal fracture </a:t>
            </a:r>
            <a:r>
              <a:rPr lang="en-US" altLang="en-US" b="1" dirty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(also known as </a:t>
            </a:r>
            <a:r>
              <a:rPr lang="en-US" altLang="en-US" b="1" dirty="0" smtClean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a vertebral fracture) </a:t>
            </a:r>
            <a:r>
              <a:rPr lang="en-US" altLang="en-US" b="1" dirty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in people with osteoporosis is called a wedge or compression fracture. </a:t>
            </a:r>
          </a:p>
          <a:p>
            <a:pPr>
              <a:lnSpc>
                <a:spcPct val="80000"/>
              </a:lnSpc>
              <a:buFont typeface="Wingdings" charset="2"/>
              <a:buChar char="§"/>
            </a:pPr>
            <a:r>
              <a:rPr lang="en-US" altLang="en-US" b="1" dirty="0" smtClean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altLang="en-US" b="1" dirty="0" smtClean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Severe </a:t>
            </a:r>
            <a:r>
              <a:rPr lang="en-US" altLang="en-US" b="1" dirty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osteoporosis </a:t>
            </a:r>
            <a:r>
              <a:rPr lang="en-US" altLang="en-US" b="1" dirty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: a spinal </a:t>
            </a:r>
            <a:r>
              <a:rPr lang="en-US" altLang="en-US" b="1" dirty="0" smtClean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fracture may </a:t>
            </a:r>
            <a:r>
              <a:rPr lang="en-US" altLang="en-US" b="1" dirty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be caused by simple movements such </a:t>
            </a:r>
            <a:r>
              <a:rPr lang="en-US" altLang="en-US" b="1" dirty="0" smtClean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 as </a:t>
            </a:r>
            <a:r>
              <a:rPr lang="en-US" altLang="en-US" b="1" dirty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lifting a light object, sneezing, or even just </a:t>
            </a:r>
            <a:r>
              <a:rPr lang="en-US" altLang="en-US" b="1" dirty="0" smtClean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bending forward</a:t>
            </a:r>
            <a:r>
              <a:rPr lang="en-US" altLang="en-US" b="1" dirty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. </a:t>
            </a:r>
            <a:r>
              <a:rPr lang="en-US" altLang="en-US" b="1" dirty="0" smtClean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en-US" altLang="en-US" b="1" dirty="0">
              <a:latin typeface="Century Gothic" pitchFamily="34" charset="0"/>
              <a:ea typeface="ＭＳ Ｐゴシック" pitchFamily="34" charset="-128"/>
              <a:cs typeface="Tahoma" pitchFamily="34" charset="0"/>
            </a:endParaRPr>
          </a:p>
          <a:p>
            <a:pPr>
              <a:lnSpc>
                <a:spcPct val="80000"/>
              </a:lnSpc>
              <a:buFont typeface="Wingdings" charset="2"/>
              <a:buChar char="§"/>
            </a:pPr>
            <a:r>
              <a:rPr lang="en-US" altLang="en-US" b="1" dirty="0" smtClean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altLang="en-US" b="1" dirty="0" smtClean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Moderate </a:t>
            </a:r>
            <a:r>
              <a:rPr lang="en-US" altLang="en-US" b="1" dirty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osteoporosis </a:t>
            </a:r>
            <a:r>
              <a:rPr lang="en-US" altLang="en-US" b="1" dirty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: more force may be required, for example, a fall or lifting a heavy object.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25141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Hip and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pelvis :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53916"/>
            <a:ext cx="10782861" cy="4023360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n-US" altLang="en-US" b="1" dirty="0" smtClean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 The </a:t>
            </a:r>
            <a:r>
              <a:rPr lang="en-US" altLang="en-US" b="1" dirty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most mobile type of joint in the body. </a:t>
            </a:r>
          </a:p>
          <a:p>
            <a:r>
              <a:rPr lang="en-US" alt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The two most common types of hip fractures</a:t>
            </a:r>
            <a:r>
              <a:rPr lang="en-US" alt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:</a:t>
            </a:r>
            <a:endParaRPr lang="en-US" altLang="en-US" b="1" dirty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  <a:ea typeface="ＭＳ Ｐゴシック" pitchFamily="34" charset="-128"/>
              <a:cs typeface="Tahoma" pitchFamily="34" charset="0"/>
            </a:endParaRPr>
          </a:p>
          <a:p>
            <a:pPr marL="502920" indent="-457200">
              <a:buFont typeface="Arial" charset="0"/>
              <a:buChar char="•"/>
            </a:pPr>
            <a:r>
              <a:rPr lang="en-US" altLang="en-US" b="1" dirty="0" smtClean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Femoral </a:t>
            </a:r>
            <a:r>
              <a:rPr lang="en-US" altLang="en-US" b="1" dirty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neck fractures : </a:t>
            </a:r>
            <a:r>
              <a:rPr lang="en-US" altLang="en-US" b="1" dirty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occurring in the narrow section of bone between the main shaft of the femur and the ball</a:t>
            </a:r>
          </a:p>
          <a:p>
            <a:pPr marL="502920" indent="-457200">
              <a:buFont typeface="Arial" charset="0"/>
              <a:buChar char="•"/>
            </a:pPr>
            <a:r>
              <a:rPr lang="en-US" altLang="en-US" b="1" dirty="0" smtClean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Intertrochanteric </a:t>
            </a:r>
            <a:r>
              <a:rPr lang="en-US" altLang="en-US" b="1" dirty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hip fractures : </a:t>
            </a:r>
            <a:r>
              <a:rPr lang="en-US" altLang="en-US" b="1" dirty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where the shaft of the femur breaks just below the femoral neck.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97034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التقاط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89" y="620921"/>
            <a:ext cx="11245516" cy="537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413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Wrist and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forearm :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7" y="1900990"/>
            <a:ext cx="9720073" cy="4023360"/>
          </a:xfrm>
        </p:spPr>
        <p:txBody>
          <a:bodyPr/>
          <a:lstStyle/>
          <a:p>
            <a:r>
              <a:rPr lang="en-US" altLang="en-US" sz="2000" b="1" dirty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Falls are the most common cause of fractures of the wrist and forearm.</a:t>
            </a:r>
          </a:p>
          <a:p>
            <a:r>
              <a:rPr lang="en-US" alt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The </a:t>
            </a:r>
            <a:r>
              <a:rPr lang="en-US" alt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two most common types of wrist fracture are</a:t>
            </a:r>
            <a:r>
              <a:rPr lang="en-US" alt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:</a:t>
            </a:r>
            <a:endParaRPr lang="en-US" altLang="en-US" sz="2000" b="1" dirty="0">
              <a:latin typeface="Century Gothic" pitchFamily="34" charset="0"/>
              <a:ea typeface="ＭＳ Ｐゴシック" pitchFamily="34" charset="-128"/>
              <a:cs typeface="Tahoma" pitchFamily="34" charset="0"/>
            </a:endParaRPr>
          </a:p>
          <a:p>
            <a:pPr marL="502920" indent="-457200">
              <a:buFont typeface="+mj-lt"/>
              <a:buAutoNum type="arabicPeriod"/>
            </a:pPr>
            <a:r>
              <a:rPr lang="en-US" altLang="en-US" sz="2000" b="1" dirty="0" err="1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Colles</a:t>
            </a:r>
            <a:r>
              <a:rPr lang="en-US" altLang="en-US" sz="2000" b="1" dirty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’ </a:t>
            </a:r>
            <a:r>
              <a:rPr lang="en-US" altLang="en-US" sz="2000" b="1" dirty="0" smtClean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fracture </a:t>
            </a:r>
            <a:r>
              <a:rPr lang="en-US" altLang="en-US" sz="2000" b="1" dirty="0" smtClean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: this </a:t>
            </a:r>
            <a:r>
              <a:rPr lang="en-US" altLang="en-US" sz="2000" b="1" dirty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is a fracture to the lower end of the radius, and very common in people with  osteoporosis</a:t>
            </a:r>
            <a:r>
              <a:rPr lang="en-US" altLang="en-US" sz="2000" b="1" dirty="0" smtClean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.</a:t>
            </a:r>
            <a:endParaRPr lang="en-US" altLang="en-US" sz="2000" b="1" dirty="0">
              <a:latin typeface="Century Gothic" pitchFamily="34" charset="0"/>
              <a:ea typeface="ＭＳ Ｐゴシック" pitchFamily="34" charset="-128"/>
              <a:cs typeface="Tahoma" pitchFamily="34" charset="0"/>
            </a:endParaRPr>
          </a:p>
          <a:p>
            <a:pPr marL="502920" indent="-457200">
              <a:buFont typeface="+mj-lt"/>
              <a:buAutoNum type="arabicPeriod"/>
            </a:pPr>
            <a:r>
              <a:rPr lang="en-US" altLang="en-US" sz="2000" b="1" dirty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Scaphoid fracture </a:t>
            </a:r>
            <a:r>
              <a:rPr lang="en-US" altLang="en-US" sz="2000" b="1" dirty="0" smtClean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: the </a:t>
            </a:r>
            <a:r>
              <a:rPr lang="en-US" altLang="en-US" sz="2000" b="1" dirty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scaphoid is a wedge-shaped bone located on the thumb side of the wrist,  just where it meets the radius. These fractures are less commonly related to osteoporosis.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95319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601258"/>
            <a:ext cx="9720072" cy="1047641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Objectives :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7" y="1992087"/>
            <a:ext cx="10686610" cy="4232250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Ø"/>
            </a:pP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Definition of Osteoporosis and </a:t>
            </a:r>
            <a:r>
              <a:rPr lang="en-US" sz="2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Osteomalacia</a:t>
            </a: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/ Rickets. </a:t>
            </a:r>
          </a:p>
          <a:p>
            <a:pPr>
              <a:buFont typeface="Wingdings" charset="2"/>
              <a:buChar char="Ø"/>
            </a:pP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Highlight 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on Vitamin D </a:t>
            </a: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deficiency. </a:t>
            </a:r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400" b="1" dirty="0" smtClean="0">
                <a:solidFill>
                  <a:srgbClr val="B07996"/>
                </a:solidFill>
              </a:rPr>
              <a:t> Prevalence </a:t>
            </a:r>
            <a:r>
              <a:rPr lang="en-US" sz="2400" b="1" dirty="0">
                <a:solidFill>
                  <a:srgbClr val="B07996"/>
                </a:solidFill>
              </a:rPr>
              <a:t>in world / Saudi Arabia</a:t>
            </a:r>
          </a:p>
          <a:p>
            <a:pPr>
              <a:buFont typeface="Arial" charset="0"/>
              <a:buChar char="•"/>
            </a:pPr>
            <a:r>
              <a:rPr lang="en-US" sz="2400" b="1" dirty="0" smtClean="0">
                <a:solidFill>
                  <a:srgbClr val="B07996"/>
                </a:solidFill>
              </a:rPr>
              <a:t> Factors </a:t>
            </a:r>
            <a:r>
              <a:rPr lang="en-US" sz="2400" b="1" dirty="0">
                <a:solidFill>
                  <a:srgbClr val="B07996"/>
                </a:solidFill>
              </a:rPr>
              <a:t>lead to Osteoporosis and Vitamin D deficiency</a:t>
            </a:r>
          </a:p>
          <a:p>
            <a:pPr>
              <a:buFont typeface="Arial" charset="0"/>
              <a:buChar char="•"/>
            </a:pPr>
            <a:r>
              <a:rPr lang="en-US" sz="2400" b="1" dirty="0" smtClean="0">
                <a:solidFill>
                  <a:srgbClr val="B07996"/>
                </a:solidFill>
              </a:rPr>
              <a:t> How </a:t>
            </a:r>
            <a:r>
              <a:rPr lang="en-US" sz="2400" b="1" dirty="0">
                <a:solidFill>
                  <a:srgbClr val="B07996"/>
                </a:solidFill>
              </a:rPr>
              <a:t>patients could be presented</a:t>
            </a:r>
          </a:p>
          <a:p>
            <a:pPr>
              <a:buFont typeface="Arial" charset="0"/>
              <a:buChar char="•"/>
            </a:pPr>
            <a:r>
              <a:rPr lang="en-US" sz="2400" b="1" dirty="0" smtClean="0">
                <a:solidFill>
                  <a:srgbClr val="B07996"/>
                </a:solidFill>
              </a:rPr>
              <a:t> Common </a:t>
            </a:r>
            <a:r>
              <a:rPr lang="en-US" sz="2400" b="1" dirty="0">
                <a:solidFill>
                  <a:srgbClr val="B07996"/>
                </a:solidFill>
              </a:rPr>
              <a:t>fractures with osteoporosis</a:t>
            </a:r>
          </a:p>
          <a:p>
            <a:pPr>
              <a:buFont typeface="Arial" charset="0"/>
              <a:buChar char="•"/>
            </a:pPr>
            <a:r>
              <a:rPr lang="en-US" sz="2400" b="1" dirty="0" smtClean="0">
                <a:solidFill>
                  <a:srgbClr val="B07996"/>
                </a:solidFill>
              </a:rPr>
              <a:t> Vitamin </a:t>
            </a:r>
            <a:r>
              <a:rPr lang="en-US" sz="2400" b="1" dirty="0">
                <a:solidFill>
                  <a:srgbClr val="B07996"/>
                </a:solidFill>
              </a:rPr>
              <a:t>D and </a:t>
            </a:r>
            <a:r>
              <a:rPr lang="en-US" sz="2400" b="1" dirty="0" smtClean="0">
                <a:solidFill>
                  <a:srgbClr val="B07996"/>
                </a:solidFill>
              </a:rPr>
              <a:t>Comorbidities</a:t>
            </a:r>
            <a:endParaRPr lang="en-US" sz="2400" b="1" dirty="0">
              <a:solidFill>
                <a:srgbClr val="B079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56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36089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Comorbidities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and Vitamin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 :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7" y="2021305"/>
            <a:ext cx="9720073" cy="402336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800" b="1" dirty="0" smtClean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 CVS</a:t>
            </a:r>
            <a:endParaRPr lang="en-US" sz="2800" b="1" dirty="0">
              <a:latin typeface="Century Gothic" pitchFamily="34" charset="0"/>
              <a:ea typeface="ＭＳ Ｐゴシック" pitchFamily="34" charset="-128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800" b="1" dirty="0" smtClean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 Hypertension</a:t>
            </a:r>
            <a:endParaRPr lang="en-US" sz="2800" b="1" dirty="0">
              <a:latin typeface="Century Gothic" pitchFamily="34" charset="0"/>
              <a:ea typeface="ＭＳ Ｐゴシック" pitchFamily="34" charset="-128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800" b="1" dirty="0" smtClean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 Obesity </a:t>
            </a:r>
            <a:endParaRPr lang="en-US" sz="2800" b="1" dirty="0">
              <a:latin typeface="Century Gothic" pitchFamily="34" charset="0"/>
              <a:ea typeface="ＭＳ Ｐゴシック" pitchFamily="34" charset="-128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800" b="1" dirty="0" smtClean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 Diabetes </a:t>
            </a:r>
            <a:endParaRPr lang="ar-SA" sz="2800" b="1" dirty="0">
              <a:latin typeface="Century Gothic" pitchFamily="34" charset="0"/>
              <a:ea typeface="ＭＳ Ｐゴシック" pitchFamily="34" charset="-128"/>
              <a:cs typeface="Tahoma" pitchFamily="34" charset="0"/>
            </a:endParaRP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32005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CVS :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707" y="2084832"/>
            <a:ext cx="9720073" cy="4457411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- In </a:t>
            </a:r>
            <a:r>
              <a:rPr lang="en-US" sz="2000" b="1" dirty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the National Health and Nutrition Examination Study (NHANES) 2001 to 2004, </a:t>
            </a:r>
            <a:r>
              <a:rPr lang="en-US" sz="2000" b="1" dirty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the prevalence of coronary heart disease </a:t>
            </a:r>
            <a:r>
              <a:rPr lang="en-US" sz="2000" b="1" dirty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(angina, myocardial infarction) ,</a:t>
            </a:r>
            <a:r>
              <a:rPr lang="en-US" sz="2000" b="1" dirty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heart failure and peripheral arterial diseases was more common in adults with 25-hydroxyvitamin D levels &lt;20 ng/mL compared with ≥30 ng/</a:t>
            </a:r>
            <a:r>
              <a:rPr lang="en-US" sz="2000" b="1" dirty="0" err="1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mL.</a:t>
            </a:r>
            <a:endParaRPr lang="en-US" sz="2000" b="1" dirty="0">
              <a:solidFill>
                <a:srgbClr val="C00000"/>
              </a:solidFill>
              <a:latin typeface="Century Gothic" pitchFamily="34" charset="0"/>
              <a:ea typeface="ＭＳ Ｐゴシック" pitchFamily="34" charset="-128"/>
              <a:cs typeface="Tahoma" pitchFamily="34" charset="0"/>
            </a:endParaRPr>
          </a:p>
          <a:p>
            <a:r>
              <a:rPr lang="en-US" sz="2000" b="1" dirty="0" smtClean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- Observational </a:t>
            </a:r>
            <a:r>
              <a:rPr lang="en-US" sz="2000" b="1" dirty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studies show an </a:t>
            </a:r>
            <a:r>
              <a:rPr lang="en-US" sz="2000" b="1" dirty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association between low vitamin D status and risk of hypertension and cardiovascular events</a:t>
            </a:r>
            <a:r>
              <a:rPr lang="en-US" sz="2000" b="1" dirty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. But, most randomized trials have not shown a cardiovascular benefit of vitamin D supplementation.</a:t>
            </a:r>
          </a:p>
          <a:p>
            <a:r>
              <a:rPr lang="en-US" sz="2000" b="1" dirty="0" smtClean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- In </a:t>
            </a:r>
            <a:r>
              <a:rPr lang="en-US" sz="2000" b="1" dirty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one of the larger trials included in the meta-analyses</a:t>
            </a:r>
            <a:r>
              <a:rPr lang="en-US" sz="2000" b="1" dirty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, there was no beneficial effect on cardiovascular or metabolic risks after increasing baseline 25-hydroxyvitamin D levels from 23 to well above 40 ng/mL </a:t>
            </a:r>
            <a:r>
              <a:rPr lang="en-US" sz="2000" b="1" dirty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(58 to 100 </a:t>
            </a:r>
            <a:r>
              <a:rPr lang="en-US" sz="2000" b="1" dirty="0" err="1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nmol</a:t>
            </a:r>
            <a:r>
              <a:rPr lang="en-US" sz="2000" b="1" dirty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/L).</a:t>
            </a:r>
          </a:p>
          <a:p>
            <a:endParaRPr lang="en-US" sz="2000" b="1" dirty="0">
              <a:latin typeface="Century Gothic" pitchFamily="34" charset="0"/>
              <a:ea typeface="ＭＳ Ｐゴシック" pitchFamily="34" charset="-128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813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Hypertension :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90" y="2084832"/>
            <a:ext cx="10766820" cy="1941736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- Observational </a:t>
            </a:r>
            <a:r>
              <a:rPr lang="en-US" sz="2000" b="1" dirty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studies are consistent with these preclinical data. In normotensive and hypertensive individuals, </a:t>
            </a:r>
            <a:r>
              <a:rPr lang="en-US" sz="2000" b="1" dirty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there is an association between 25-hydroxyvitamin D </a:t>
            </a:r>
            <a:r>
              <a:rPr lang="en-US" sz="2000" b="1" dirty="0" smtClean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concentration </a:t>
            </a:r>
            <a:r>
              <a:rPr lang="en-US" sz="2000" b="1" dirty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and blood pressure . </a:t>
            </a:r>
          </a:p>
          <a:p>
            <a:r>
              <a:rPr lang="en-US" sz="2000" b="1" dirty="0" smtClean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- A </a:t>
            </a:r>
            <a:r>
              <a:rPr lang="en-US" sz="2000" b="1" dirty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2015 meta-analyses of 46 intervention trials </a:t>
            </a:r>
            <a:r>
              <a:rPr lang="en-US" sz="2000" b="1" dirty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did not show a benefit of vitamin D supplementation on systolic or diastolic blood pressure .</a:t>
            </a:r>
            <a:endParaRPr lang="ar-SA" sz="2000" b="1" dirty="0">
              <a:solidFill>
                <a:srgbClr val="C00000"/>
              </a:solidFill>
              <a:latin typeface="Century Gothic" pitchFamily="34" charset="0"/>
              <a:ea typeface="ＭＳ Ｐゴシック" pitchFamily="34" charset="-128"/>
              <a:cs typeface="Tahoma" pitchFamily="34" charset="0"/>
            </a:endParaRPr>
          </a:p>
          <a:p>
            <a:endParaRPr lang="en-US" sz="2000" b="1" dirty="0">
              <a:latin typeface="Century Gothic" pitchFamily="34" charset="0"/>
              <a:ea typeface="ＭＳ Ｐゴシック" pitchFamily="34" charset="-128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379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Obesity :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494547"/>
            <a:ext cx="10670567" cy="1419726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- The </a:t>
            </a:r>
            <a:r>
              <a:rPr lang="en-US" sz="2400" b="1" dirty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prevalence of VDD was considered high in obese adolescents and their relationship with the obesity and related diseases was found in </a:t>
            </a:r>
            <a:r>
              <a:rPr lang="en-US" sz="2400" b="1" dirty="0" smtClean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adolescents</a:t>
            </a:r>
            <a:r>
              <a:rPr lang="en-US" sz="2400" b="1" dirty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.</a:t>
            </a:r>
            <a:endParaRPr lang="ar-SA" sz="2400" b="1" dirty="0">
              <a:latin typeface="Century Gothic" pitchFamily="34" charset="0"/>
              <a:ea typeface="ＭＳ Ｐゴシック" pitchFamily="34" charset="-128"/>
              <a:cs typeface="Tahoma" pitchFamily="34" charset="0"/>
            </a:endParaRPr>
          </a:p>
          <a:p>
            <a:endParaRPr lang="en-US" sz="2400" b="1" dirty="0">
              <a:latin typeface="Century Gothic" pitchFamily="34" charset="0"/>
              <a:ea typeface="ＭＳ Ｐゴシック" pitchFamily="34" charset="-128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84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diabetes mellitus type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2 :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84832"/>
            <a:ext cx="10879114" cy="4224528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- In </a:t>
            </a:r>
            <a:r>
              <a:rPr lang="en-US" sz="2000" b="1" dirty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several cross-sectional and prospective cohort studies</a:t>
            </a:r>
            <a:r>
              <a:rPr lang="en-US" sz="2000" b="1" dirty="0">
                <a:solidFill>
                  <a:srgbClr val="FF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, </a:t>
            </a:r>
            <a:r>
              <a:rPr lang="en-US" sz="2000" b="1" dirty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type 2 diabetes and conditions known to be part of the metabolic syndrome were associated with a poor vitamin D status </a:t>
            </a:r>
            <a:r>
              <a:rPr lang="en-US" sz="2000" b="1" dirty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. As an example, a meta-analysis of 21 prospective studies </a:t>
            </a:r>
            <a:r>
              <a:rPr lang="en-US" sz="2000" b="1" dirty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showed a relationship between circulating 25-hydroxyvitamin D levels and the risk of type 2 diabetes </a:t>
            </a:r>
          </a:p>
          <a:p>
            <a:r>
              <a:rPr lang="en-US" sz="2000" b="1" dirty="0" smtClean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- In </a:t>
            </a:r>
            <a:r>
              <a:rPr lang="en-US" sz="2000" b="1" dirty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a meta-analysis of eight trials evaluating the effect of </a:t>
            </a:r>
            <a:r>
              <a:rPr lang="en-US" sz="2000" b="1" dirty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vitamin D supplementation on </a:t>
            </a:r>
            <a:r>
              <a:rPr lang="en-US" sz="2000" b="1" dirty="0" err="1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glycemia</a:t>
            </a:r>
            <a:r>
              <a:rPr lang="en-US" sz="2000" b="1" dirty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, there was no effect of supplementation on </a:t>
            </a:r>
            <a:r>
              <a:rPr lang="en-US" sz="2000" b="1" dirty="0" err="1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glycemia</a:t>
            </a:r>
            <a:r>
              <a:rPr lang="en-US" sz="2000" b="1" dirty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 or incident diabetes.</a:t>
            </a:r>
            <a:endParaRPr lang="ar-SA" sz="2000" b="1" dirty="0">
              <a:solidFill>
                <a:srgbClr val="C00000"/>
              </a:solidFill>
              <a:latin typeface="Century Gothic" pitchFamily="34" charset="0"/>
              <a:ea typeface="ＭＳ Ｐゴシック" pitchFamily="34" charset="-128"/>
              <a:cs typeface="Tahoma" pitchFamily="34" charset="0"/>
            </a:endParaRP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352660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diabetes mellitus type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1 :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90" y="2269958"/>
            <a:ext cx="10879115" cy="402336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- Observational </a:t>
            </a:r>
            <a:r>
              <a:rPr lang="en-US" sz="2000" b="1" dirty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studies in humans </a:t>
            </a:r>
            <a:r>
              <a:rPr lang="en-US" sz="2000" b="1" dirty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suggest an association between vitamin D deficiency and type 1 diabetes.</a:t>
            </a:r>
          </a:p>
          <a:p>
            <a:r>
              <a:rPr lang="en-US" sz="2000" b="1" dirty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000" b="1" dirty="0" smtClean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- Several </a:t>
            </a:r>
            <a:r>
              <a:rPr lang="en-US" sz="2000" b="1" dirty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observational studies, mainly case-control studies, showed that </a:t>
            </a:r>
            <a:r>
              <a:rPr lang="en-US" sz="2000" b="1" dirty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vitamin D supplementation in early infancy </a:t>
            </a:r>
            <a:r>
              <a:rPr lang="en-US" sz="2000" b="1" u="sng" dirty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reduced</a:t>
            </a:r>
            <a:r>
              <a:rPr lang="en-US" sz="2000" b="1" dirty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 the subsequent risk of type 1 diabetes by about 30 percent .</a:t>
            </a:r>
            <a:r>
              <a:rPr lang="en-US" sz="2000" b="1" dirty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However, there are no randomized trials evaluating the effect of vitamin D supplementation on the incidence of type 1 diabetes in </a:t>
            </a:r>
            <a:r>
              <a:rPr lang="en-US" sz="2000" b="1" dirty="0" smtClean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childhood.</a:t>
            </a:r>
            <a:endParaRPr lang="ar-SA" sz="2000" b="1" dirty="0">
              <a:latin typeface="Century Gothic" pitchFamily="34" charset="0"/>
              <a:ea typeface="ＭＳ Ｐゴシック" pitchFamily="34" charset="-128"/>
              <a:cs typeface="Tahoma" pitchFamily="34" charset="0"/>
            </a:endParaRP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53557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Diagnosis :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7" y="2084832"/>
            <a:ext cx="9720073" cy="402336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800" b="1" dirty="0" smtClean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 X-ray</a:t>
            </a:r>
            <a:endParaRPr lang="en-US" sz="2800" b="1" dirty="0">
              <a:latin typeface="Century Gothic" pitchFamily="34" charset="0"/>
              <a:ea typeface="ＭＳ Ｐゴシック" pitchFamily="34" charset="-128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800" b="1" dirty="0" smtClean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 DEXA</a:t>
            </a:r>
            <a:endParaRPr lang="en-US" sz="2800" b="1" dirty="0">
              <a:latin typeface="Century Gothic" pitchFamily="34" charset="0"/>
              <a:ea typeface="ＭＳ Ｐゴシック" pitchFamily="34" charset="-128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800" b="1" dirty="0" smtClean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 Labs</a:t>
            </a:r>
            <a:endParaRPr lang="ar-SA" sz="2800" b="1" dirty="0">
              <a:latin typeface="Century Gothic" pitchFamily="34" charset="0"/>
              <a:ea typeface="ＭＳ Ｐゴシック" pitchFamily="34" charset="-128"/>
              <a:cs typeface="Tahoma" pitchFamily="34" charset="0"/>
            </a:endParaRP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428321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X-ray :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07" y="1876520"/>
            <a:ext cx="3378134" cy="35187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735" y="1876520"/>
            <a:ext cx="2143634" cy="3287732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664" y="1876520"/>
            <a:ext cx="4556530" cy="3287732"/>
          </a:xfrm>
        </p:spPr>
      </p:pic>
      <p:sp>
        <p:nvSpPr>
          <p:cNvPr id="7" name="TextBox 6"/>
          <p:cNvSpPr txBox="1"/>
          <p:nvPr/>
        </p:nvSpPr>
        <p:spPr>
          <a:xfrm>
            <a:off x="1657869" y="5416339"/>
            <a:ext cx="88777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Signs of Osteoporosis in an X-ray: 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- Cortical </a:t>
            </a:r>
            <a:r>
              <a:rPr lang="en-US" sz="2400" b="1" dirty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thinning </a:t>
            </a:r>
            <a:r>
              <a:rPr lang="en-US" sz="2400" b="1" dirty="0" smtClean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- Increased radiolucency</a:t>
            </a:r>
            <a:endParaRPr lang="en-US" sz="2400" b="1" dirty="0">
              <a:solidFill>
                <a:srgbClr val="C00000"/>
              </a:solidFill>
              <a:latin typeface="Century Gothic" pitchFamily="34" charset="0"/>
              <a:ea typeface="ＭＳ Ｐゴシック" pitchFamily="34" charset="-128"/>
              <a:cs typeface="Tahoma" pitchFamily="34" charset="0"/>
            </a:endParaRPr>
          </a:p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042159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Dual-energy x-ray absorptiometry (DEXA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) :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908368"/>
            <a:ext cx="10798904" cy="4224528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DXA is the most widely used method for measuring BMD </a:t>
            </a:r>
            <a:r>
              <a:rPr lang="en-US" sz="2000" b="1" dirty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because it gives very precise </a:t>
            </a:r>
            <a:r>
              <a:rPr lang="en-US" sz="2000" b="1" dirty="0" smtClean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measurements </a:t>
            </a:r>
            <a:r>
              <a:rPr lang="en-US" sz="2000" b="1" dirty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at clinically relevant skeletal sites. </a:t>
            </a:r>
            <a:r>
              <a:rPr lang="en-US" sz="2000" b="1" dirty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The major disadvantages of DXA are that the machine is large </a:t>
            </a:r>
            <a:r>
              <a:rPr lang="en-US" sz="2000" b="1" dirty="0" smtClean="0">
                <a:solidFill>
                  <a:schemeClr val="bg2">
                    <a:lumMod val="90000"/>
                  </a:schemeClr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(</a:t>
            </a:r>
            <a:r>
              <a:rPr lang="en-US" sz="2000" b="1" dirty="0">
                <a:solidFill>
                  <a:schemeClr val="bg2">
                    <a:lumMod val="90000"/>
                  </a:schemeClr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not portable)</a:t>
            </a:r>
            <a:r>
              <a:rPr lang="en-US" sz="2000" b="1" dirty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 and expensive, and that it uses ionizing radiation</a:t>
            </a:r>
            <a:r>
              <a:rPr lang="en-US" sz="2000" b="1" dirty="0" smtClean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.</a:t>
            </a:r>
          </a:p>
          <a:p>
            <a:endParaRPr lang="en-US" sz="2000" b="1" dirty="0">
              <a:latin typeface="Century Gothic" pitchFamily="34" charset="0"/>
              <a:ea typeface="ＭＳ Ｐゴシック" pitchFamily="34" charset="-128"/>
              <a:cs typeface="Tahoma" pitchFamily="34" charset="0"/>
            </a:endParaRPr>
          </a:p>
          <a:p>
            <a:endParaRPr lang="en-US" sz="2000" b="1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617" y="3546117"/>
            <a:ext cx="3410244" cy="29988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201" y="3546116"/>
            <a:ext cx="3367967" cy="299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78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DEXA :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952" y="1817225"/>
            <a:ext cx="10995949" cy="469932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- Bone </a:t>
            </a:r>
            <a:r>
              <a:rPr lang="en-US" sz="2000" b="1" dirty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mineral density</a:t>
            </a:r>
          </a:p>
          <a:p>
            <a:pPr>
              <a:lnSpc>
                <a:spcPct val="11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-</a:t>
            </a:r>
            <a:r>
              <a:rPr lang="en-US" sz="2000" b="1" dirty="0" smtClean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T-score </a:t>
            </a:r>
            <a:r>
              <a:rPr lang="en-US" sz="2000" b="1" dirty="0" smtClean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: according the SD difference between a patient's BMD and that of a young-adult reference population</a:t>
            </a:r>
          </a:p>
          <a:p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34" y="3525079"/>
            <a:ext cx="9515061" cy="183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12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7"/>
            <a:ext cx="9720072" cy="14996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Objectives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972538"/>
            <a:ext cx="10975367" cy="4749104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Ø"/>
            </a:pP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Diagnosis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through</a:t>
            </a:r>
          </a:p>
          <a:p>
            <a:pPr>
              <a:buFont typeface="Arial" charset="0"/>
              <a:buChar char="•"/>
            </a:pPr>
            <a:r>
              <a:rPr lang="en-US" sz="2400" b="1" dirty="0" smtClean="0">
                <a:solidFill>
                  <a:srgbClr val="B07996"/>
                </a:solidFill>
              </a:rPr>
              <a:t> </a:t>
            </a:r>
            <a:r>
              <a:rPr lang="mr-IN" sz="2400" b="1" dirty="0" smtClean="0">
                <a:solidFill>
                  <a:srgbClr val="B07996"/>
                </a:solidFill>
              </a:rPr>
              <a:t>X- </a:t>
            </a:r>
            <a:r>
              <a:rPr lang="mr-IN" sz="2400" b="1" dirty="0" err="1" smtClean="0">
                <a:solidFill>
                  <a:srgbClr val="B07996"/>
                </a:solidFill>
              </a:rPr>
              <a:t>Ray</a:t>
            </a:r>
            <a:endParaRPr lang="en-US" sz="2400" b="1" dirty="0">
              <a:solidFill>
                <a:srgbClr val="B07996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400" b="1" dirty="0" smtClean="0">
                <a:solidFill>
                  <a:srgbClr val="B07996"/>
                </a:solidFill>
              </a:rPr>
              <a:t> Role </a:t>
            </a:r>
            <a:r>
              <a:rPr lang="en-US" sz="2400" b="1" dirty="0">
                <a:solidFill>
                  <a:srgbClr val="B07996"/>
                </a:solidFill>
              </a:rPr>
              <a:t>of DXA and how interpret (Normal, Osteopenia [</a:t>
            </a:r>
            <a:r>
              <a:rPr lang="en-US" sz="2400" b="1" dirty="0" smtClean="0">
                <a:solidFill>
                  <a:srgbClr val="B07996"/>
                </a:solidFill>
              </a:rPr>
              <a:t>Grades] and Osteoporosis)</a:t>
            </a:r>
          </a:p>
          <a:p>
            <a:pPr>
              <a:buFont typeface="Arial" charset="0"/>
              <a:buChar char="•"/>
            </a:pPr>
            <a:r>
              <a:rPr lang="en-US" sz="2400" b="1" dirty="0" smtClean="0">
                <a:solidFill>
                  <a:srgbClr val="B07996"/>
                </a:solidFill>
              </a:rPr>
              <a:t> Biochemistry</a:t>
            </a:r>
            <a:endParaRPr lang="en-US" sz="2400" b="1" dirty="0">
              <a:solidFill>
                <a:srgbClr val="B07996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Management: (Osteopenia and Osteoporosis)</a:t>
            </a:r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400" b="1" dirty="0" smtClean="0">
                <a:solidFill>
                  <a:srgbClr val="B07996"/>
                </a:solidFill>
              </a:rPr>
              <a:t> Prevention </a:t>
            </a:r>
            <a:r>
              <a:rPr lang="en-US" sz="2400" b="1" dirty="0">
                <a:solidFill>
                  <a:srgbClr val="B07996"/>
                </a:solidFill>
              </a:rPr>
              <a:t>and </a:t>
            </a:r>
            <a:r>
              <a:rPr lang="en-US" sz="2400" b="1" dirty="0" smtClean="0">
                <a:solidFill>
                  <a:srgbClr val="B07996"/>
                </a:solidFill>
              </a:rPr>
              <a:t>advice</a:t>
            </a:r>
          </a:p>
          <a:p>
            <a:pPr>
              <a:buFont typeface="Arial" charset="0"/>
              <a:buChar char="•"/>
            </a:pPr>
            <a:r>
              <a:rPr lang="en-US" sz="2400" b="1" dirty="0" smtClean="0">
                <a:solidFill>
                  <a:srgbClr val="B07996"/>
                </a:solidFill>
              </a:rPr>
              <a:t> Role </a:t>
            </a:r>
            <a:r>
              <a:rPr lang="en-US" sz="2400" b="1" dirty="0">
                <a:solidFill>
                  <a:srgbClr val="B07996"/>
                </a:solidFill>
              </a:rPr>
              <a:t>of Vitamin D and </a:t>
            </a:r>
            <a:r>
              <a:rPr lang="en-US" sz="2400" b="1" dirty="0" smtClean="0">
                <a:solidFill>
                  <a:srgbClr val="B07996"/>
                </a:solidFill>
              </a:rPr>
              <a:t>Calcium</a:t>
            </a:r>
          </a:p>
          <a:p>
            <a:pPr>
              <a:buFont typeface="Arial" charset="0"/>
              <a:buChar char="•"/>
            </a:pPr>
            <a:r>
              <a:rPr lang="en-US" sz="2400" b="1" dirty="0" smtClean="0">
                <a:solidFill>
                  <a:srgbClr val="B07996"/>
                </a:solidFill>
              </a:rPr>
              <a:t> Vitamin </a:t>
            </a:r>
            <a:r>
              <a:rPr lang="en-US" sz="2400" b="1" dirty="0">
                <a:solidFill>
                  <a:srgbClr val="B07996"/>
                </a:solidFill>
              </a:rPr>
              <a:t>deficiency in </a:t>
            </a:r>
            <a:r>
              <a:rPr lang="en-US" sz="2400" b="1" dirty="0" smtClean="0">
                <a:solidFill>
                  <a:srgbClr val="B07996"/>
                </a:solidFill>
              </a:rPr>
              <a:t>pregnancy</a:t>
            </a:r>
          </a:p>
          <a:p>
            <a:pPr>
              <a:buFont typeface="Arial" charset="0"/>
              <a:buChar char="•"/>
            </a:pPr>
            <a:r>
              <a:rPr lang="en-US" sz="2400" b="1" dirty="0" smtClean="0">
                <a:solidFill>
                  <a:srgbClr val="B07996"/>
                </a:solidFill>
              </a:rPr>
              <a:t> Role </a:t>
            </a:r>
            <a:r>
              <a:rPr lang="en-US" sz="2400" b="1" dirty="0">
                <a:solidFill>
                  <a:srgbClr val="B07996"/>
                </a:solidFill>
              </a:rPr>
              <a:t>of medications for osteoporosis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4395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DEXA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91" y="2084832"/>
            <a:ext cx="11103704" cy="402336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- Z-score</a:t>
            </a:r>
            <a:r>
              <a:rPr lang="en-US" sz="2000" b="1" dirty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 </a:t>
            </a:r>
            <a:r>
              <a:rPr lang="en-US" sz="2000" b="1" dirty="0" smtClean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: is </a:t>
            </a:r>
            <a:r>
              <a:rPr lang="en-US" sz="2000" b="1" dirty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a </a:t>
            </a:r>
            <a:r>
              <a:rPr lang="en-US" sz="2000" b="1" dirty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comparison of the patient's BMD to an age-matched population.</a:t>
            </a:r>
            <a:r>
              <a:rPr lang="en-US" sz="2000" b="1" dirty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 </a:t>
            </a:r>
            <a:endParaRPr lang="en-US" sz="2000" b="1" dirty="0" smtClean="0">
              <a:latin typeface="Century Gothic" pitchFamily="34" charset="0"/>
              <a:ea typeface="ＭＳ Ｐゴシック" pitchFamily="34" charset="-128"/>
              <a:cs typeface="Tahoma" pitchFamily="34" charset="0"/>
            </a:endParaRPr>
          </a:p>
          <a:p>
            <a:r>
              <a:rPr lang="en-US" sz="2000" b="1" dirty="0" smtClean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- A </a:t>
            </a:r>
            <a:r>
              <a:rPr lang="en-US" sz="2000" b="1" dirty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Z-score of </a:t>
            </a:r>
            <a:r>
              <a:rPr lang="en-US" sz="2000" b="1" dirty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-2.0 or lower is considered below the expected range for </a:t>
            </a:r>
            <a:r>
              <a:rPr lang="en-US" sz="2000" b="1" dirty="0" smtClean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age. </a:t>
            </a:r>
            <a:r>
              <a:rPr lang="en-US" sz="2000" b="1" dirty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Thus, </a:t>
            </a:r>
            <a:r>
              <a:rPr lang="en-US" sz="2000" b="1" dirty="0" smtClean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the </a:t>
            </a:r>
            <a:r>
              <a:rPr lang="en-US" sz="2000" b="1" dirty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presence of Z-score values </a:t>
            </a:r>
            <a:r>
              <a:rPr lang="en-US" sz="2000" b="1" dirty="0" smtClean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more than 2 SD below the mean should clarify the presence of coexisting problems </a:t>
            </a:r>
            <a:r>
              <a:rPr lang="en-US" sz="2000" b="1" dirty="0" smtClean="0">
                <a:solidFill>
                  <a:schemeClr val="bg2">
                    <a:lumMod val="90000"/>
                  </a:schemeClr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(</a:t>
            </a:r>
            <a:r>
              <a:rPr lang="en-US" sz="2000" b="1" dirty="0" err="1" smtClean="0">
                <a:solidFill>
                  <a:schemeClr val="bg2">
                    <a:lumMod val="90000"/>
                  </a:schemeClr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eg</a:t>
            </a:r>
            <a:r>
              <a:rPr lang="en-US" sz="2000" b="1" dirty="0">
                <a:solidFill>
                  <a:schemeClr val="bg2">
                    <a:lumMod val="90000"/>
                  </a:schemeClr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, glucocorticoid therapy or alcoholism) </a:t>
            </a:r>
            <a:r>
              <a:rPr lang="en-US" sz="2000" b="1" dirty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that can contribute to osteoporosis.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07229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Labs :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832" y="1908369"/>
            <a:ext cx="10526189" cy="402336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- Laboratory </a:t>
            </a:r>
            <a:r>
              <a:rPr lang="en-US" sz="2000" b="1" dirty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evaluation – postmenopausal women with low BMD </a:t>
            </a:r>
            <a:r>
              <a:rPr lang="en-US" sz="2000" b="1" dirty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(T-score below -2.5)</a:t>
            </a:r>
            <a:r>
              <a:rPr lang="en-US" sz="2000" b="1" dirty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 and/or </a:t>
            </a:r>
            <a:r>
              <a:rPr lang="en-US" sz="2000" b="1" dirty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fragility fracture </a:t>
            </a:r>
            <a:r>
              <a:rPr lang="en-US" sz="2000" b="1" dirty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have the following basic tests </a:t>
            </a:r>
          </a:p>
          <a:p>
            <a:r>
              <a:rPr lang="en-US" sz="2000" b="1" dirty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•Biochemistry profile </a:t>
            </a:r>
            <a:r>
              <a:rPr lang="en-US" sz="2000" b="1" dirty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(especially calcium, phosphorous, albumin, total protein, creatinine, liver enzymes including alkaline phosphatase, electrolytes).</a:t>
            </a:r>
          </a:p>
          <a:p>
            <a:r>
              <a:rPr lang="en-US" sz="2000" b="1" dirty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•25-hydroxyvitamin D (25[OH]D).</a:t>
            </a:r>
          </a:p>
          <a:p>
            <a:r>
              <a:rPr lang="en-US" sz="2000" b="1" dirty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•Complete blood count (CBC</a:t>
            </a:r>
            <a:r>
              <a:rPr lang="en-US" sz="2000" b="1" dirty="0" smtClean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).</a:t>
            </a:r>
          </a:p>
          <a:p>
            <a:endParaRPr lang="en-US" sz="2000" b="1" dirty="0" smtClean="0">
              <a:latin typeface="Century Gothic" pitchFamily="34" charset="0"/>
              <a:ea typeface="ＭＳ Ｐゴシック" pitchFamily="34" charset="-128"/>
              <a:cs typeface="Tahoma" pitchFamily="34" charset="0"/>
            </a:endParaRPr>
          </a:p>
          <a:p>
            <a:pPr algn="ctr"/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Vitamin D deficiency, characterized by hypocalcemia and/or hypophosphatemia</a:t>
            </a:r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  <a:ea typeface="ＭＳ Ｐゴシック" pitchFamily="34" charset="-128"/>
              <a:cs typeface="Tahoma" pitchFamily="34" charset="0"/>
            </a:endParaRP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02179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Osteoporosis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Management :</a:t>
            </a:r>
            <a:r>
              <a:rPr lang="en-US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957137"/>
            <a:ext cx="9720073" cy="4352223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Management Goals: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2800" dirty="0">
              <a:latin typeface="Century Gothic" pitchFamily="34" charset="0"/>
              <a:ea typeface="ＭＳ Ｐゴシック" pitchFamily="34" charset="-128"/>
              <a:cs typeface="Tahoma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Prevent fractures.</a:t>
            </a:r>
            <a:endParaRPr lang="en-US" sz="2400" b="1" dirty="0">
              <a:solidFill>
                <a:srgbClr val="C00000"/>
              </a:solidFill>
              <a:latin typeface="Century Gothic" pitchFamily="34" charset="0"/>
              <a:ea typeface="ＭＳ Ｐゴシック" pitchFamily="34" charset="-128"/>
              <a:cs typeface="Tahoma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 Improve </a:t>
            </a:r>
            <a:r>
              <a:rPr lang="en-US" sz="2400" b="1" dirty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Quality of </a:t>
            </a:r>
            <a:r>
              <a:rPr lang="en-US" sz="2400" b="1" dirty="0" smtClean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Life.</a:t>
            </a:r>
            <a:endParaRPr lang="en-US" sz="2400" b="1" dirty="0">
              <a:solidFill>
                <a:srgbClr val="C00000"/>
              </a:solidFill>
              <a:latin typeface="Century Gothic" pitchFamily="34" charset="0"/>
              <a:ea typeface="ＭＳ Ｐゴシック" pitchFamily="34" charset="-128"/>
              <a:cs typeface="Tahoma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 Increase </a:t>
            </a:r>
            <a:r>
              <a:rPr lang="en-US" sz="2400" b="1" dirty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Bone Density and </a:t>
            </a:r>
            <a:r>
              <a:rPr lang="en-US" sz="2400" b="1" dirty="0" smtClean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Mineralization.</a:t>
            </a:r>
            <a:endParaRPr lang="en-US" sz="2400" b="1" dirty="0">
              <a:solidFill>
                <a:srgbClr val="C00000"/>
              </a:solidFill>
              <a:latin typeface="Century Gothic" pitchFamily="34" charset="0"/>
              <a:ea typeface="ＭＳ Ｐゴシック" pitchFamily="34" charset="-128"/>
              <a:cs typeface="Tahoma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 Prevent </a:t>
            </a:r>
            <a:r>
              <a:rPr lang="en-US" sz="2400" b="1" dirty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Further </a:t>
            </a:r>
            <a:r>
              <a:rPr lang="en-US" sz="2400" b="1" dirty="0" smtClean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Falls.</a:t>
            </a:r>
            <a:endParaRPr lang="en-US" sz="2400" b="1" dirty="0">
              <a:solidFill>
                <a:srgbClr val="C00000"/>
              </a:solidFill>
              <a:latin typeface="Century Gothic" pitchFamily="34" charset="0"/>
              <a:ea typeface="ＭＳ Ｐゴシック" pitchFamily="34" charset="-128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0298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599" y="547116"/>
            <a:ext cx="9720072" cy="14996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Prevention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597" y="1786269"/>
            <a:ext cx="10505263" cy="248478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Patients identified as at risk for osteoporosis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(including children and adolescents) </a:t>
            </a:r>
            <a:r>
              <a:rPr lang="en-US" b="1" dirty="0"/>
              <a:t>should undergo preventive measures</a:t>
            </a:r>
            <a:r>
              <a:rPr lang="en-US" b="1" dirty="0">
                <a:solidFill>
                  <a:srgbClr val="C00000"/>
                </a:solidFill>
              </a:rPr>
              <a:t>, including adequate calcium intake, vitamin D intake, and exercise</a:t>
            </a:r>
            <a:r>
              <a:rPr lang="en-US" b="1" dirty="0"/>
              <a:t>. It is recommended to counsel patients to </a:t>
            </a:r>
            <a:r>
              <a:rPr lang="en-US" b="1" dirty="0">
                <a:solidFill>
                  <a:srgbClr val="C00000"/>
                </a:solidFill>
              </a:rPr>
              <a:t>avoid tobacco and excessive alcohol use.</a:t>
            </a:r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597" y="3263997"/>
            <a:ext cx="714682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cap="all" spc="1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Role of vitamin D and calcium: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597" y="4204907"/>
            <a:ext cx="10695677" cy="2288386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ea typeface="ＭＳ Ｐゴシック" pitchFamily="34" charset="-128"/>
                <a:cs typeface="Tahoma" pitchFamily="34" charset="0"/>
              </a:rPr>
              <a:t>Calcium and vitamin D work together to protect your bones, calcium helps build and maintain bones, while vitamin D helps your body effectively absorb calcium. </a:t>
            </a:r>
          </a:p>
          <a:p>
            <a:endParaRPr lang="en-US" b="1" dirty="0" smtClean="0">
              <a:ea typeface="ＭＳ Ｐゴシック" pitchFamily="34" charset="-128"/>
              <a:cs typeface="Tahoma" pitchFamily="34" charset="0"/>
            </a:endParaRPr>
          </a:p>
          <a:p>
            <a:endParaRPr lang="en-US" b="1" dirty="0"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0042" y="5188000"/>
            <a:ext cx="9018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If you take adequate amount calcium but you are </a:t>
            </a:r>
            <a:r>
              <a:rPr lang="en-US" sz="2400" b="1" dirty="0" err="1" smtClean="0">
                <a:solidFill>
                  <a:srgbClr val="FF0000"/>
                </a:solidFill>
              </a:rPr>
              <a:t>Vit</a:t>
            </a:r>
            <a:r>
              <a:rPr lang="en-US" sz="2400" b="1" dirty="0" smtClean="0">
                <a:solidFill>
                  <a:srgbClr val="FF0000"/>
                </a:solidFill>
              </a:rPr>
              <a:t> D deficit it won't benefit you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0479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Pharmacological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therapy :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96" y="2084832"/>
            <a:ext cx="10901525" cy="4431715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- There </a:t>
            </a:r>
            <a:r>
              <a:rPr lang="en-US" sz="1800" b="1" dirty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is no role for pharmacological therapy as a means to </a:t>
            </a:r>
            <a:r>
              <a:rPr lang="en-US" sz="1800" b="1" dirty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maximize peak bone mass, </a:t>
            </a:r>
            <a:r>
              <a:rPr lang="en-US" sz="1800" b="1" dirty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except in very special circumstances. As an example, pharmacological doses of vitamin D for some children on anticonvulsant therapy or with celiac disease may be necessary to optimize skeletal </a:t>
            </a:r>
            <a:r>
              <a:rPr lang="en-US" sz="1800" b="1" dirty="0" smtClean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health.</a:t>
            </a:r>
          </a:p>
          <a:p>
            <a:pPr marL="0" indent="0">
              <a:buNone/>
            </a:pPr>
            <a:r>
              <a:rPr lang="en-US" sz="1800" b="1" dirty="0" smtClean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- In </a:t>
            </a:r>
            <a:r>
              <a:rPr lang="en-US" sz="1800" b="1" dirty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addition to lifestyle measures, patients at high risk for fracture should receive </a:t>
            </a:r>
            <a:r>
              <a:rPr lang="en-US" sz="1800" b="1" dirty="0" smtClean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    pharmacologic </a:t>
            </a:r>
            <a:r>
              <a:rPr lang="en-US" sz="1800" b="1" dirty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therapy. </a:t>
            </a:r>
            <a:r>
              <a:rPr lang="en-US" sz="1800" b="1" dirty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Our recommendations for initiation of therapy are largely in agreement with the National Osteoporosis Foundation (NOF) </a:t>
            </a:r>
            <a:r>
              <a:rPr lang="en-US" sz="1800" b="1" dirty="0" smtClean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recommendations.</a:t>
            </a:r>
          </a:p>
          <a:p>
            <a:pPr>
              <a:buFontTx/>
              <a:buChar char="-"/>
            </a:pPr>
            <a:r>
              <a:rPr lang="en-US" sz="1800" b="1" dirty="0" smtClean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We </a:t>
            </a:r>
            <a:r>
              <a:rPr lang="en-US" sz="1800" b="1" dirty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recommend pharmacologic therapy for postmenopausal women with a history of fragility fracture or with osteoporosis based upon bone mineral density (BMD) measurement (T-score ≤-2.5).</a:t>
            </a:r>
            <a:r>
              <a:rPr lang="en-US" sz="1800" b="1" dirty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 </a:t>
            </a:r>
            <a:endParaRPr lang="en-US" sz="1800" b="1" dirty="0" smtClean="0">
              <a:latin typeface="Century Gothic" pitchFamily="34" charset="0"/>
              <a:ea typeface="ＭＳ Ｐゴシック" pitchFamily="34" charset="-128"/>
              <a:cs typeface="Tahoma" pitchFamily="34" charset="0"/>
            </a:endParaRPr>
          </a:p>
          <a:p>
            <a:pPr>
              <a:buFontTx/>
              <a:buChar char="-"/>
            </a:pPr>
            <a:r>
              <a:rPr lang="en-US" sz="1800" b="1" dirty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We </a:t>
            </a:r>
            <a:r>
              <a:rPr lang="en-US" sz="1800" b="1" dirty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also suggest pharmacologic therapy for the treatment of high-risk postmenopausal women with T-scores between -1.0 and -2.5</a:t>
            </a:r>
            <a:endParaRPr lang="en-US" sz="1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0050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Pharmacological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therapy :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888" y="2373590"/>
            <a:ext cx="11517311" cy="402336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- Choice of drug : In the absence of high quality head-to-head drug comparison trials to determine the relative efficacy of the individual drugs, choice of therapy should be based upon efficacy, safety, cost, convenience, and other patient-related factors.</a:t>
            </a:r>
            <a:br>
              <a:rPr lang="en-US" sz="2000" b="1" dirty="0" smtClean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</a:br>
            <a:endParaRPr lang="en-US" sz="2000" b="1" dirty="0" smtClean="0">
              <a:latin typeface="Century Gothic" pitchFamily="34" charset="0"/>
              <a:ea typeface="ＭＳ Ｐゴシック" pitchFamily="34" charset="-128"/>
              <a:cs typeface="Tahoma" pitchFamily="34" charset="0"/>
            </a:endParaRPr>
          </a:p>
          <a:p>
            <a:r>
              <a:rPr lang="en-US" sz="2000" b="1" dirty="0" smtClean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- Oral bisphosphonates are the first-line therapy. </a:t>
            </a:r>
            <a:r>
              <a:rPr lang="en-US" sz="2000" b="1" dirty="0" smtClean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Oral bisphosphonates is preferred as initial therapy because of their efficacy, favorable cost, and the availability of long-term safety data. </a:t>
            </a:r>
          </a:p>
          <a:p>
            <a:r>
              <a:rPr lang="en-US" sz="2000" b="1" dirty="0" smtClean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- We favor</a:t>
            </a:r>
            <a:r>
              <a:rPr lang="en-US" sz="2000" b="1" dirty="0" smtClean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 </a:t>
            </a:r>
            <a:r>
              <a:rPr lang="en-US" sz="2000" b="1" u="sng" dirty="0" smtClean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alendronate</a:t>
            </a:r>
            <a:r>
              <a:rPr lang="en-US" sz="2000" b="1" dirty="0" smtClean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 or </a:t>
            </a:r>
            <a:r>
              <a:rPr lang="en-US" sz="2000" b="1" u="sng" dirty="0" err="1" smtClean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risedronate</a:t>
            </a:r>
            <a:r>
              <a:rPr lang="en-US" sz="2000" b="1" dirty="0" smtClean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  over other available bisphosphonates because of clinical trial data .</a:t>
            </a:r>
          </a:p>
          <a:p>
            <a:endParaRPr lang="en-US" sz="2000" b="1" dirty="0"/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41545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Pharmacological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therapy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37873"/>
            <a:ext cx="10301598" cy="402336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b="1" dirty="0" smtClean="0"/>
              <a:t>Calcitonin</a:t>
            </a:r>
          </a:p>
          <a:p>
            <a:pPr>
              <a:buFont typeface="Arial" charset="0"/>
              <a:buChar char="•"/>
            </a:pPr>
            <a:r>
              <a:rPr lang="en-US" b="1" dirty="0"/>
              <a:t>Parathyroid </a:t>
            </a:r>
            <a:r>
              <a:rPr lang="en-US" b="1" dirty="0" smtClean="0"/>
              <a:t>hormone</a:t>
            </a:r>
          </a:p>
          <a:p>
            <a:pPr>
              <a:buFont typeface="Arial" charset="0"/>
              <a:buChar char="•"/>
            </a:pPr>
            <a:r>
              <a:rPr lang="en-US" b="1" dirty="0" err="1" smtClean="0"/>
              <a:t>Denosumab</a:t>
            </a:r>
            <a:endParaRPr lang="en-US" b="1" dirty="0" smtClean="0"/>
          </a:p>
          <a:p>
            <a:pPr>
              <a:buFont typeface="Arial" charset="0"/>
              <a:buChar char="•"/>
            </a:pPr>
            <a:r>
              <a:rPr lang="en-US" b="1" dirty="0"/>
              <a:t>Estrogen </a:t>
            </a:r>
            <a:r>
              <a:rPr lang="en-US" b="1" dirty="0" smtClean="0"/>
              <a:t>Agonists/Antagonists </a:t>
            </a:r>
            <a:r>
              <a:rPr lang="en-US" b="1" dirty="0" smtClean="0">
                <a:solidFill>
                  <a:schemeClr val="bg2">
                    <a:lumMod val="90000"/>
                  </a:schemeClr>
                </a:solidFill>
              </a:rPr>
              <a:t>(</a:t>
            </a:r>
            <a:r>
              <a:rPr lang="en-US" b="1" dirty="0" err="1" smtClean="0">
                <a:solidFill>
                  <a:schemeClr val="bg2">
                    <a:lumMod val="90000"/>
                  </a:schemeClr>
                </a:solidFill>
              </a:rPr>
              <a:t>Raloxifene</a:t>
            </a:r>
            <a:r>
              <a:rPr lang="en-US" b="1" dirty="0" smtClean="0">
                <a:solidFill>
                  <a:schemeClr val="bg2">
                    <a:lumMod val="90000"/>
                  </a:schemeClr>
                </a:solidFill>
              </a:rPr>
              <a:t>)</a:t>
            </a:r>
          </a:p>
          <a:p>
            <a:pPr>
              <a:buFont typeface="Arial" charset="0"/>
              <a:buChar char="•"/>
            </a:pPr>
            <a:r>
              <a:rPr lang="en-US" b="1" dirty="0"/>
              <a:t>Hormone Replacement </a:t>
            </a:r>
            <a:r>
              <a:rPr lang="en-US" b="1" dirty="0">
                <a:solidFill>
                  <a:schemeClr val="bg2">
                    <a:lumMod val="90000"/>
                  </a:schemeClr>
                </a:solidFill>
              </a:rPr>
              <a:t>(Estrogen) </a:t>
            </a:r>
            <a:r>
              <a:rPr lang="en-US" b="1" dirty="0" smtClean="0"/>
              <a:t>Therapy</a:t>
            </a:r>
          </a:p>
          <a:p>
            <a:pPr>
              <a:buFont typeface="Arial" charset="0"/>
              <a:buChar char="•"/>
            </a:pPr>
            <a:r>
              <a:rPr lang="en-US" b="1" dirty="0" err="1"/>
              <a:t>Teriparatide</a:t>
            </a:r>
            <a:r>
              <a:rPr lang="en-US" b="1" dirty="0"/>
              <a:t> </a:t>
            </a:r>
            <a:r>
              <a:rPr lang="en-US" b="1" dirty="0">
                <a:solidFill>
                  <a:schemeClr val="bg2">
                    <a:lumMod val="90000"/>
                  </a:schemeClr>
                </a:solidFill>
              </a:rPr>
              <a:t>(PTH Analogue)</a:t>
            </a:r>
          </a:p>
        </p:txBody>
      </p:sp>
    </p:spTree>
    <p:extLst>
      <p:ext uri="{BB962C8B-B14F-4D97-AF65-F5344CB8AC3E}">
        <p14:creationId xmlns:p14="http://schemas.microsoft.com/office/powerpoint/2010/main" val="16117400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600" dirty="0">
                <a:solidFill>
                  <a:schemeClr val="accent2">
                    <a:lumMod val="75000"/>
                  </a:schemeClr>
                </a:solidFill>
              </a:rPr>
              <a:t>Vitamin deficiency in </a:t>
            </a:r>
            <a:r>
              <a:rPr lang="en-US" sz="5600" dirty="0" smtClean="0">
                <a:solidFill>
                  <a:schemeClr val="accent2">
                    <a:lumMod val="75000"/>
                  </a:schemeClr>
                </a:solidFill>
              </a:rPr>
              <a:t>pregnancy :</a:t>
            </a:r>
            <a:r>
              <a:rPr lang="en-US" sz="5400" dirty="0"/>
              <a:t/>
            </a:r>
            <a:br>
              <a:rPr lang="en-US" sz="54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117" y="2084832"/>
            <a:ext cx="10863072" cy="402336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- </a:t>
            </a:r>
            <a:r>
              <a:rPr lang="en-US" sz="2000" b="1" dirty="0" smtClean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Low </a:t>
            </a:r>
            <a:r>
              <a:rPr lang="en-US" sz="2000" b="1" dirty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calcium and vitamin D levels have been associated with adverse health outcomes in mother and child, </a:t>
            </a:r>
            <a:r>
              <a:rPr lang="en-US" sz="2000" b="1" dirty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but it is unclear whether low levels are the causal factor or a marker of poor health. </a:t>
            </a:r>
          </a:p>
          <a:p>
            <a:r>
              <a:rPr lang="en-US" sz="2000" b="1" dirty="0" smtClean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- The </a:t>
            </a:r>
            <a:r>
              <a:rPr lang="en-US" sz="2000" b="1" dirty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value of routine vitamin D supplementation in pregnancy is an active and controversial area of investigation, </a:t>
            </a:r>
            <a:r>
              <a:rPr lang="en-US" sz="2000" b="1" dirty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but there is no clear evidence of a reduction in adverse pregnancy outcomes.</a:t>
            </a:r>
          </a:p>
          <a:p>
            <a:r>
              <a:rPr lang="en-US" sz="2000" b="1" dirty="0" smtClean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- </a:t>
            </a:r>
            <a:r>
              <a:rPr lang="en-US" sz="2000" b="1" dirty="0"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In a 2016 Cochrane review including data from seven small trials, </a:t>
            </a:r>
            <a:r>
              <a:rPr lang="en-US" sz="2000" b="1" dirty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pregnant women who received daily vitamin D supplementation had higher 25-hydroxyvitamin D levels than those receiving placebo, but the response was </a:t>
            </a:r>
            <a:r>
              <a:rPr lang="en-US" sz="2000" b="1" dirty="0" smtClean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Tahoma" pitchFamily="34" charset="0"/>
              </a:rPr>
              <a:t>heterogeneous .</a:t>
            </a:r>
            <a:endParaRPr lang="en-US" sz="2000" b="1" dirty="0">
              <a:solidFill>
                <a:srgbClr val="C00000"/>
              </a:solidFill>
              <a:latin typeface="Century Gothic" pitchFamily="34" charset="0"/>
              <a:ea typeface="ＭＳ Ｐゴシック" pitchFamily="34" charset="-128"/>
              <a:cs typeface="Tahoma" pitchFamily="34" charset="0"/>
            </a:endParaRP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8056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1412" y="2084190"/>
            <a:ext cx="10766819" cy="3530547"/>
          </a:xfrm>
        </p:spPr>
        <p:txBody>
          <a:bodyPr>
            <a:noAutofit/>
          </a:bodyPr>
          <a:lstStyle/>
          <a:p>
            <a:pPr marL="274320" indent="-228600">
              <a:buFont typeface="+mj-lt"/>
              <a:buAutoNum type="arabicPeriod"/>
            </a:pPr>
            <a:r>
              <a:rPr lang="en-US" sz="2000" b="1" dirty="0" err="1" smtClean="0">
                <a:solidFill>
                  <a:srgbClr val="C00000"/>
                </a:solidFill>
              </a:rPr>
              <a:t>Uptodate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endParaRPr lang="en-US" sz="2000" b="1" dirty="0">
              <a:solidFill>
                <a:srgbClr val="C00000"/>
              </a:solidFill>
            </a:endParaRPr>
          </a:p>
          <a:p>
            <a:pPr marL="274320" indent="-228600">
              <a:buFont typeface="+mj-lt"/>
              <a:buAutoNum type="arabicPeriod"/>
            </a:pPr>
            <a:r>
              <a:rPr lang="en-US" sz="2000" b="1" dirty="0">
                <a:solidFill>
                  <a:srgbClr val="C00000"/>
                </a:solidFill>
              </a:rPr>
              <a:t>Harold N Rosen, MD. (May 27, 2016). </a:t>
            </a:r>
            <a:r>
              <a:rPr lang="en-US" sz="2000" b="1" i="1" dirty="0">
                <a:solidFill>
                  <a:srgbClr val="C00000"/>
                </a:solidFill>
              </a:rPr>
              <a:t>Clinical manifestations, diagnosis, and evaluation of osteoporosis in postmenopausal women</a:t>
            </a:r>
            <a:endParaRPr lang="ar-SA" sz="2000" b="1" i="1" dirty="0">
              <a:solidFill>
                <a:srgbClr val="C00000"/>
              </a:solidFill>
            </a:endParaRPr>
          </a:p>
          <a:p>
            <a:pPr marL="274320" indent="-228600">
              <a:buFont typeface="+mj-lt"/>
              <a:buAutoNum type="arabicPeriod"/>
            </a:pPr>
            <a:r>
              <a:rPr lang="en-US" sz="2000" b="1" dirty="0">
                <a:solidFill>
                  <a:srgbClr val="C00000"/>
                </a:solidFill>
              </a:rPr>
              <a:t>Harold N Rosen, MD. (Feb 02, 2016). </a:t>
            </a:r>
            <a:r>
              <a:rPr lang="en-US" sz="2000" b="1" i="1" dirty="0">
                <a:solidFill>
                  <a:srgbClr val="C00000"/>
                </a:solidFill>
              </a:rPr>
              <a:t>Calcium and vitamin D supplementation in osteoporosis</a:t>
            </a:r>
            <a:endParaRPr lang="ar-SA" sz="2000" b="1" dirty="0">
              <a:solidFill>
                <a:srgbClr val="C00000"/>
              </a:solidFill>
            </a:endParaRPr>
          </a:p>
          <a:p>
            <a:pPr marL="274320" indent="-228600">
              <a:buFont typeface="+mj-lt"/>
              <a:buAutoNum type="arabicPeriod"/>
            </a:pPr>
            <a:r>
              <a:rPr lang="en-US" sz="2000" b="1" dirty="0">
                <a:solidFill>
                  <a:srgbClr val="C00000"/>
                </a:solidFill>
              </a:rPr>
              <a:t>Michael </a:t>
            </a:r>
            <a:r>
              <a:rPr lang="en-US" sz="2000" b="1" dirty="0" err="1">
                <a:solidFill>
                  <a:srgbClr val="C00000"/>
                </a:solidFill>
              </a:rPr>
              <a:t>Kleerekoper</a:t>
            </a:r>
            <a:r>
              <a:rPr lang="en-US" sz="2000" b="1" dirty="0">
                <a:solidFill>
                  <a:srgbClr val="C00000"/>
                </a:solidFill>
              </a:rPr>
              <a:t>, MD. (Sep 22, 2015). </a:t>
            </a:r>
            <a:r>
              <a:rPr lang="en-US" sz="2000" b="1" i="1" dirty="0">
                <a:solidFill>
                  <a:srgbClr val="C00000"/>
                </a:solidFill>
              </a:rPr>
              <a:t>Screening for osteoporosis .</a:t>
            </a:r>
            <a:endParaRPr lang="ar-SA" sz="2000" b="1" i="1" dirty="0">
              <a:solidFill>
                <a:srgbClr val="C00000"/>
              </a:solidFill>
            </a:endParaRPr>
          </a:p>
          <a:p>
            <a:pPr marL="274320" indent="-228600">
              <a:buFont typeface="+mj-lt"/>
              <a:buAutoNum type="arabicPeriod"/>
            </a:pPr>
            <a:r>
              <a:rPr lang="en-US" sz="2000" b="1" dirty="0">
                <a:solidFill>
                  <a:srgbClr val="C00000"/>
                </a:solidFill>
              </a:rPr>
              <a:t>Roger Bouillon, MD, PhD, FRCP. (Mar 09, 2016). </a:t>
            </a:r>
            <a:r>
              <a:rPr lang="en-US" sz="2000" b="1" i="1" dirty="0">
                <a:solidFill>
                  <a:srgbClr val="C00000"/>
                </a:solidFill>
              </a:rPr>
              <a:t>Vitamin D and </a:t>
            </a:r>
            <a:r>
              <a:rPr lang="en-US" sz="2000" b="1" i="1" dirty="0" err="1">
                <a:solidFill>
                  <a:srgbClr val="C00000"/>
                </a:solidFill>
              </a:rPr>
              <a:t>extraskeletal</a:t>
            </a:r>
            <a:r>
              <a:rPr lang="en-US" sz="2000" b="1" i="1" dirty="0">
                <a:solidFill>
                  <a:srgbClr val="C00000"/>
                </a:solidFill>
              </a:rPr>
              <a:t> health</a:t>
            </a:r>
          </a:p>
          <a:p>
            <a:pPr marL="274320" indent="-228600">
              <a:buFont typeface="+mj-lt"/>
              <a:buAutoNum type="arabicPeriod"/>
            </a:pPr>
            <a:r>
              <a:rPr lang="pt-BR" sz="2000" b="1" dirty="0" err="1" smtClean="0">
                <a:solidFill>
                  <a:srgbClr val="C00000"/>
                </a:solidFill>
              </a:rPr>
              <a:t>Nutr</a:t>
            </a:r>
            <a:r>
              <a:rPr lang="pt-BR" sz="2000" b="1" dirty="0" smtClean="0">
                <a:solidFill>
                  <a:srgbClr val="C00000"/>
                </a:solidFill>
              </a:rPr>
              <a:t> </a:t>
            </a:r>
            <a:r>
              <a:rPr lang="pt-BR" sz="2000" b="1" dirty="0" err="1" smtClean="0">
                <a:solidFill>
                  <a:srgbClr val="C00000"/>
                </a:solidFill>
              </a:rPr>
              <a:t>Hosp</a:t>
            </a:r>
            <a:r>
              <a:rPr lang="pt-BR" sz="2000" b="1" dirty="0" smtClean="0">
                <a:solidFill>
                  <a:srgbClr val="C00000"/>
                </a:solidFill>
              </a:rPr>
              <a:t> 2016 </a:t>
            </a:r>
            <a:r>
              <a:rPr lang="pt-BR" sz="2000" b="1" dirty="0">
                <a:solidFill>
                  <a:srgbClr val="C00000"/>
                </a:solidFill>
              </a:rPr>
              <a:t>Jul 19;33(4):381. doi: 10.20960/nh.381 </a:t>
            </a:r>
            <a:r>
              <a:rPr lang="en-US" sz="2000" b="1" dirty="0">
                <a:solidFill>
                  <a:srgbClr val="C00000"/>
                </a:solidFill>
              </a:rPr>
              <a:t>Obesity, related diseases and their relationship with vitamin D deﬁciency in adolescents </a:t>
            </a:r>
          </a:p>
          <a:p>
            <a:pPr marL="274320" indent="-228600">
              <a:buFont typeface="+mj-lt"/>
              <a:buAutoNum type="arabicPeriod"/>
            </a:pP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600" dirty="0" smtClean="0">
                <a:solidFill>
                  <a:schemeClr val="accent2">
                    <a:lumMod val="75000"/>
                  </a:schemeClr>
                </a:solidFill>
              </a:rPr>
              <a:t>References:</a:t>
            </a:r>
            <a:r>
              <a:rPr lang="en-US" sz="5400" dirty="0"/>
              <a:t/>
            </a:r>
            <a:br>
              <a:rPr lang="en-US" sz="54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2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559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Definitions 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357" y="2084832"/>
            <a:ext cx="10924675" cy="4224528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B07996"/>
                </a:solidFill>
                <a:latin typeface="Apple Braille" charset="0"/>
                <a:ea typeface="Apple Braille" charset="0"/>
                <a:cs typeface="Apple Braille" charset="0"/>
              </a:rPr>
              <a:t>Osteoporosis : </a:t>
            </a:r>
          </a:p>
          <a:p>
            <a:r>
              <a:rPr lang="en-US" sz="2000" b="1" dirty="0" smtClean="0">
                <a:latin typeface="Apple Braille" charset="0"/>
                <a:ea typeface="Apple Braille" charset="0"/>
                <a:cs typeface="Apple Braille" charset="0"/>
              </a:rPr>
              <a:t>Characterized </a:t>
            </a:r>
            <a:r>
              <a:rPr lang="en-US" sz="2000" b="1" dirty="0">
                <a:latin typeface="Apple Braille" charset="0"/>
                <a:ea typeface="Apple Braille" charset="0"/>
                <a:cs typeface="Apple Braille" charset="0"/>
              </a:rPr>
              <a:t>by low bone mass(osteopenia), </a:t>
            </a:r>
            <a:r>
              <a:rPr lang="en-US" sz="2000" b="1" dirty="0" err="1" smtClean="0">
                <a:latin typeface="Apple Braille" charset="0"/>
                <a:ea typeface="Apple Braille" charset="0"/>
                <a:cs typeface="Apple Braille" charset="0"/>
              </a:rPr>
              <a:t>micro.architectural</a:t>
            </a:r>
            <a:r>
              <a:rPr lang="en-US" sz="2000" b="1" dirty="0" smtClean="0"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sz="2000" b="1" dirty="0">
                <a:latin typeface="Apple Braille" charset="0"/>
                <a:ea typeface="Apple Braille" charset="0"/>
                <a:cs typeface="Apple Braille" charset="0"/>
              </a:rPr>
              <a:t>disruption, and increased skeletal </a:t>
            </a:r>
            <a:r>
              <a:rPr lang="en-US" sz="2000" b="1" dirty="0" smtClean="0">
                <a:latin typeface="Apple Braille" charset="0"/>
                <a:ea typeface="Apple Braille" charset="0"/>
                <a:cs typeface="Apple Braille" charset="0"/>
              </a:rPr>
              <a:t>fragility resulting </a:t>
            </a:r>
            <a:r>
              <a:rPr lang="en-US" sz="2000" b="1" dirty="0">
                <a:latin typeface="Apple Braille" charset="0"/>
                <a:ea typeface="Apple Braille" charset="0"/>
                <a:cs typeface="Apple Braille" charset="0"/>
              </a:rPr>
              <a:t>in an increased risk of fracture mostly due to hormonal or calcium or vitamin D </a:t>
            </a:r>
            <a:r>
              <a:rPr lang="en-US" sz="2000" b="1" dirty="0" smtClean="0">
                <a:latin typeface="Apple Braille" charset="0"/>
                <a:ea typeface="Apple Braille" charset="0"/>
                <a:cs typeface="Apple Braille" charset="0"/>
              </a:rPr>
              <a:t>deficiency </a:t>
            </a:r>
            <a:r>
              <a:rPr lang="en-US" sz="2000" b="1" dirty="0" smtClean="0">
                <a:solidFill>
                  <a:srgbClr val="C00000"/>
                </a:solidFill>
                <a:latin typeface="Apple Braille" charset="0"/>
                <a:ea typeface="Apple Braille" charset="0"/>
                <a:cs typeface="Apple Braille" charset="0"/>
              </a:rPr>
              <a:t>despite </a:t>
            </a:r>
            <a:r>
              <a:rPr lang="en-US" sz="2000" b="1" dirty="0">
                <a:solidFill>
                  <a:srgbClr val="C00000"/>
                </a:solidFill>
                <a:latin typeface="Apple Braille" charset="0"/>
                <a:ea typeface="Apple Braille" charset="0"/>
                <a:cs typeface="Apple Braille" charset="0"/>
              </a:rPr>
              <a:t>the normal mineralization</a:t>
            </a:r>
            <a:r>
              <a:rPr lang="en-US" sz="2000" b="1" dirty="0" smtClean="0">
                <a:solidFill>
                  <a:srgbClr val="C00000"/>
                </a:solidFill>
                <a:latin typeface="Apple Braille" charset="0"/>
                <a:ea typeface="Apple Braille" charset="0"/>
                <a:cs typeface="Apple Braille" charset="0"/>
              </a:rPr>
              <a:t>.</a:t>
            </a:r>
          </a:p>
          <a:p>
            <a:r>
              <a:rPr lang="en-US" sz="2000" b="1" dirty="0" err="1">
                <a:solidFill>
                  <a:srgbClr val="B07996"/>
                </a:solidFill>
                <a:latin typeface="Apple Braille" charset="0"/>
                <a:ea typeface="Apple Braille" charset="0"/>
                <a:cs typeface="Apple Braille" charset="0"/>
              </a:rPr>
              <a:t>Osteomalacia</a:t>
            </a:r>
            <a:r>
              <a:rPr lang="en-US" sz="2000" b="1" dirty="0">
                <a:solidFill>
                  <a:srgbClr val="B07996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sz="2000" b="1" dirty="0" smtClean="0">
                <a:solidFill>
                  <a:srgbClr val="B07996"/>
                </a:solidFill>
                <a:latin typeface="Apple Braille" charset="0"/>
                <a:ea typeface="Apple Braille" charset="0"/>
                <a:cs typeface="Apple Braille" charset="0"/>
              </a:rPr>
              <a:t>: </a:t>
            </a:r>
          </a:p>
          <a:p>
            <a:r>
              <a:rPr lang="en-US" sz="2000" b="1" dirty="0" smtClean="0">
                <a:latin typeface="Apple Braille" charset="0"/>
                <a:ea typeface="Apple Braille" charset="0"/>
                <a:cs typeface="Apple Braille" charset="0"/>
              </a:rPr>
              <a:t>Deficient </a:t>
            </a:r>
            <a:r>
              <a:rPr lang="en-US" sz="2000" b="1" dirty="0">
                <a:latin typeface="Apple Braille" charset="0"/>
                <a:ea typeface="Apple Braille" charset="0"/>
                <a:cs typeface="Apple Braille" charset="0"/>
              </a:rPr>
              <a:t>mineralization of bone and occurs after the closure of the growth plates </a:t>
            </a:r>
            <a:r>
              <a:rPr lang="en-US" sz="2000" b="1" dirty="0">
                <a:solidFill>
                  <a:srgbClr val="C00000"/>
                </a:solidFill>
                <a:latin typeface="Apple Braille" charset="0"/>
                <a:ea typeface="Apple Braille" charset="0"/>
                <a:cs typeface="Apple Braille" charset="0"/>
              </a:rPr>
              <a:t>(in adulthood</a:t>
            </a:r>
            <a:r>
              <a:rPr lang="en-US" sz="2000" b="1" dirty="0" smtClean="0">
                <a:solidFill>
                  <a:srgbClr val="C00000"/>
                </a:solidFill>
                <a:latin typeface="Apple Braille" charset="0"/>
                <a:ea typeface="Apple Braille" charset="0"/>
                <a:cs typeface="Apple Braille" charset="0"/>
              </a:rPr>
              <a:t>)</a:t>
            </a:r>
            <a:r>
              <a:rPr lang="en-US" sz="2000" b="1" dirty="0" smtClean="0">
                <a:latin typeface="Apple Braille" charset="0"/>
                <a:ea typeface="Apple Braille" charset="0"/>
                <a:cs typeface="Apple Braille" charset="0"/>
              </a:rPr>
              <a:t>.</a:t>
            </a:r>
          </a:p>
          <a:p>
            <a:r>
              <a:rPr lang="en-US" sz="2000" b="1" dirty="0">
                <a:solidFill>
                  <a:srgbClr val="B07996"/>
                </a:solidFill>
                <a:latin typeface="Apple Braille" charset="0"/>
                <a:ea typeface="Apple Braille" charset="0"/>
                <a:cs typeface="Apple Braille" charset="0"/>
              </a:rPr>
              <a:t>Rickets</a:t>
            </a:r>
            <a:r>
              <a:rPr lang="en-US" sz="2000" b="1" dirty="0" smtClean="0">
                <a:solidFill>
                  <a:srgbClr val="B07996"/>
                </a:solidFill>
                <a:latin typeface="Apple Braille" charset="0"/>
                <a:ea typeface="Apple Braille" charset="0"/>
                <a:cs typeface="Apple Braille" charset="0"/>
              </a:rPr>
              <a:t> :</a:t>
            </a:r>
            <a:endParaRPr lang="en-US" sz="2000" b="1" dirty="0">
              <a:solidFill>
                <a:srgbClr val="B07996"/>
              </a:solidFill>
              <a:latin typeface="Apple Braille" charset="0"/>
              <a:ea typeface="Apple Braille" charset="0"/>
              <a:cs typeface="Apple Braille" charset="0"/>
            </a:endParaRPr>
          </a:p>
          <a:p>
            <a:r>
              <a:rPr lang="en-US" sz="2000" b="1" dirty="0" smtClean="0">
                <a:latin typeface="Apple Braille" charset="0"/>
                <a:ea typeface="Apple Braille" charset="0"/>
                <a:cs typeface="Apple Braille" charset="0"/>
              </a:rPr>
              <a:t>Deficient </a:t>
            </a:r>
            <a:r>
              <a:rPr lang="en-US" sz="2000" b="1" dirty="0">
                <a:latin typeface="Apple Braille" charset="0"/>
                <a:ea typeface="Apple Braille" charset="0"/>
                <a:cs typeface="Apple Braille" charset="0"/>
              </a:rPr>
              <a:t>mineralization of bone and cartilage and occurs before the closure of the growth plates </a:t>
            </a:r>
            <a:r>
              <a:rPr lang="en-US" sz="2000" b="1" dirty="0">
                <a:solidFill>
                  <a:srgbClr val="C00000"/>
                </a:solidFill>
                <a:latin typeface="Apple Braille" charset="0"/>
                <a:ea typeface="Apple Braille" charset="0"/>
                <a:cs typeface="Apple Braille" charset="0"/>
              </a:rPr>
              <a:t>(in childhood) </a:t>
            </a:r>
            <a:r>
              <a:rPr lang="en-US" altLang="en-US" sz="2000" b="1" dirty="0">
                <a:latin typeface="Apple Braille" charset="0"/>
                <a:ea typeface="Apple Braille" charset="0"/>
                <a:cs typeface="Apple Braille" charset="0"/>
              </a:rPr>
              <a:t>resulting in bow </a:t>
            </a:r>
            <a:r>
              <a:rPr lang="en-US" altLang="en-US" sz="2000" b="1" dirty="0" smtClean="0">
                <a:latin typeface="Apple Braille" charset="0"/>
                <a:ea typeface="Apple Braille" charset="0"/>
                <a:cs typeface="Apple Braille" charset="0"/>
              </a:rPr>
              <a:t>legs.</a:t>
            </a:r>
            <a:endParaRPr lang="en-US" sz="2000" b="1" dirty="0">
              <a:latin typeface="Apple Braille" charset="0"/>
              <a:ea typeface="Apple Braille" charset="0"/>
              <a:cs typeface="Apple Braille" charset="0"/>
            </a:endParaRPr>
          </a:p>
          <a:p>
            <a:endParaRPr lang="en-US" sz="2000" b="1" dirty="0">
              <a:latin typeface="Apple Braille" charset="0"/>
              <a:ea typeface="Apple Braille" charset="0"/>
              <a:cs typeface="Apple Braille" charset="0"/>
            </a:endParaRPr>
          </a:p>
          <a:p>
            <a:endParaRPr lang="en-US" sz="2000" b="1" dirty="0">
              <a:latin typeface="Apple Braille" charset="0"/>
              <a:ea typeface="Apple Braille" charset="0"/>
              <a:cs typeface="Apple Bra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3408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707" y="857931"/>
            <a:ext cx="9720072" cy="109118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+mn-lt"/>
                <a:ea typeface="ＭＳ Ｐゴシック" panose="020B0600070205080204" pitchFamily="34" charset="-128"/>
                <a:cs typeface="Tahoma" panose="020B0604030504040204" pitchFamily="34" charset="0"/>
              </a:rPr>
              <a:t>Osteoporosis</a:t>
            </a:r>
            <a:r>
              <a:rPr lang="en-US" sz="4000" dirty="0">
                <a:solidFill>
                  <a:srgbClr val="C00000"/>
                </a:solidFill>
                <a:latin typeface="+mn-lt"/>
                <a:ea typeface="ＭＳ Ｐゴシック" panose="020B0600070205080204" pitchFamily="34" charset="-128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+mn-lt"/>
                <a:ea typeface="ＭＳ Ｐゴシック" panose="020B0600070205080204" pitchFamily="34" charset="-128"/>
                <a:cs typeface="Tahoma" panose="020B0604030504040204" pitchFamily="34" charset="0"/>
              </a:rPr>
              <a:t>is </a:t>
            </a:r>
            <a:r>
              <a:rPr lang="en-US" sz="3200" dirty="0" smtClean="0">
                <a:solidFill>
                  <a:srgbClr val="C00000"/>
                </a:solidFill>
                <a:latin typeface="+mn-lt"/>
                <a:ea typeface="ＭＳ Ｐゴシック" panose="020B0600070205080204" pitchFamily="34" charset="-128"/>
                <a:cs typeface="Tahoma" panose="020B0604030504040204" pitchFamily="34" charset="0"/>
              </a:rPr>
              <a:t>:</a:t>
            </a:r>
            <a:endParaRPr lang="en-US" sz="3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21895" y="1804737"/>
            <a:ext cx="11341768" cy="4023360"/>
          </a:xfrm>
        </p:spPr>
        <p:txBody>
          <a:bodyPr/>
          <a:lstStyle/>
          <a:p>
            <a:endParaRPr lang="en-US" b="1" dirty="0">
              <a:latin typeface="Century Gothic" panose="020B050202020202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A-</a:t>
            </a:r>
            <a:r>
              <a:rPr lang="en-US" sz="2400" b="1" dirty="0"/>
              <a:t> A disease of children caused by vitamin D deficiency. </a:t>
            </a:r>
          </a:p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B-</a:t>
            </a:r>
            <a:r>
              <a:rPr lang="en-US" sz="2400" b="1" dirty="0"/>
              <a:t> A condition in which the bones become brittle and fragile from loss of tissue. </a:t>
            </a:r>
          </a:p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C-</a:t>
            </a:r>
            <a:r>
              <a:rPr lang="en-US" sz="2400" b="1" dirty="0"/>
              <a:t>A condition in which the bones become soft due to decreased in mineralization. </a:t>
            </a:r>
          </a:p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D-</a:t>
            </a:r>
            <a:r>
              <a:rPr lang="en-US" sz="2400" b="1" dirty="0"/>
              <a:t>All of the above. </a:t>
            </a:r>
          </a:p>
        </p:txBody>
      </p:sp>
    </p:spTree>
    <p:extLst>
      <p:ext uri="{BB962C8B-B14F-4D97-AF65-F5344CB8AC3E}">
        <p14:creationId xmlns:p14="http://schemas.microsoft.com/office/powerpoint/2010/main" val="19733135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749" y="713554"/>
            <a:ext cx="10863072" cy="129171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+mn-lt"/>
                <a:ea typeface="ＭＳ Ｐゴシック" panose="020B0600070205080204" pitchFamily="34" charset="-128"/>
                <a:cs typeface="Tahoma" panose="020B0604030504040204" pitchFamily="34" charset="0"/>
              </a:rPr>
              <a:t>Which of the following are considered signs of Osteoporosis in X- ray: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349" y="2470485"/>
            <a:ext cx="11167872" cy="272715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A-</a:t>
            </a:r>
            <a:r>
              <a:rPr lang="en-US" sz="2800" b="1" dirty="0"/>
              <a:t> Increased Radiolucency.</a:t>
            </a:r>
          </a:p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B-</a:t>
            </a:r>
            <a:r>
              <a:rPr lang="en-US" sz="2800" b="1" dirty="0"/>
              <a:t> Cortical Thinning.</a:t>
            </a:r>
          </a:p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C-</a:t>
            </a:r>
            <a:r>
              <a:rPr lang="en-US" sz="2800" b="1" dirty="0"/>
              <a:t> Cortical thickening.</a:t>
            </a:r>
          </a:p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D- </a:t>
            </a:r>
            <a:r>
              <a:rPr lang="en-US" sz="2800" b="1" dirty="0"/>
              <a:t> A and B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901683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351" y="786383"/>
            <a:ext cx="10397850" cy="1499616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+mn-lt"/>
                <a:ea typeface="ＭＳ Ｐゴシック" panose="020B0600070205080204" pitchFamily="34" charset="-128"/>
                <a:cs typeface="Tahoma" panose="020B0604030504040204" pitchFamily="34" charset="0"/>
              </a:rPr>
              <a:t>Which one of the following isn't a risk factor</a:t>
            </a:r>
            <a:r>
              <a:rPr lang="en-US" sz="4000" b="1" dirty="0"/>
              <a:t> </a:t>
            </a:r>
            <a:r>
              <a:rPr lang="en-US" sz="3200" dirty="0">
                <a:solidFill>
                  <a:srgbClr val="C00000"/>
                </a:solidFill>
                <a:latin typeface="+mn-lt"/>
                <a:ea typeface="ＭＳ Ｐゴシック" panose="020B0600070205080204" pitchFamily="34" charset="-128"/>
                <a:cs typeface="Tahoma" panose="020B0604030504040204" pitchFamily="34" charset="0"/>
              </a:rPr>
              <a:t>for osteoporosis?</a:t>
            </a:r>
            <a:r>
              <a:rPr lang="en-US" sz="4000" b="1" dirty="0"/>
              <a:t/>
            </a:r>
            <a:br>
              <a:rPr lang="en-US" sz="4000" b="1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351" y="2285999"/>
            <a:ext cx="10769386" cy="4023360"/>
          </a:xfrm>
        </p:spPr>
        <p:txBody>
          <a:bodyPr/>
          <a:lstStyle/>
          <a:p>
            <a:pPr marL="514350" indent="-514350">
              <a:buClr>
                <a:schemeClr val="accent2">
                  <a:lumMod val="60000"/>
                  <a:lumOff val="40000"/>
                </a:schemeClr>
              </a:buClr>
              <a:buFont typeface="+mj-lt"/>
              <a:buAutoNum type="alphaUcPeriod"/>
            </a:pPr>
            <a:r>
              <a:rPr lang="en-US" sz="2800" b="1" dirty="0" smtClean="0"/>
              <a:t>smoking</a:t>
            </a:r>
          </a:p>
          <a:p>
            <a:pPr marL="514350" indent="-514350">
              <a:buClr>
                <a:schemeClr val="accent2">
                  <a:lumMod val="60000"/>
                  <a:lumOff val="40000"/>
                </a:schemeClr>
              </a:buClr>
              <a:buFont typeface="+mj-lt"/>
              <a:buAutoNum type="alphaUcPeriod"/>
            </a:pPr>
            <a:r>
              <a:rPr lang="en-US" sz="2800" b="1" dirty="0" smtClean="0"/>
              <a:t>post-menopause</a:t>
            </a:r>
            <a:endParaRPr lang="en-US" sz="2800" b="1" dirty="0"/>
          </a:p>
          <a:p>
            <a:pPr marL="514350" indent="-514350">
              <a:buClr>
                <a:schemeClr val="accent2">
                  <a:lumMod val="60000"/>
                  <a:lumOff val="40000"/>
                </a:schemeClr>
              </a:buClr>
              <a:buFont typeface="+mj-lt"/>
              <a:buAutoNum type="alphaUcPeriod"/>
            </a:pPr>
            <a:r>
              <a:rPr lang="en-US" sz="2800" b="1" dirty="0"/>
              <a:t>history of fragility fracture</a:t>
            </a:r>
          </a:p>
          <a:p>
            <a:pPr marL="514350" indent="-514350">
              <a:buClr>
                <a:schemeClr val="accent2">
                  <a:lumMod val="60000"/>
                  <a:lumOff val="40000"/>
                </a:schemeClr>
              </a:buClr>
              <a:buFont typeface="+mj-lt"/>
              <a:buAutoNum type="alphaUcPeriod"/>
            </a:pPr>
            <a:r>
              <a:rPr lang="fr-FR" sz="2800" b="1" dirty="0"/>
              <a:t>D.M</a:t>
            </a:r>
            <a:endParaRPr lang="en-US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162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1013" y="5005136"/>
            <a:ext cx="9720073" cy="2029326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smtClean="0">
                <a:solidFill>
                  <a:srgbClr val="C00000"/>
                </a:solidFill>
              </a:rPr>
              <a:t>Thank You </a:t>
            </a:r>
            <a:endParaRPr lang="en-US" sz="96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2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3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ala\Desktop\osteoporosis-bon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254" y="483475"/>
            <a:ext cx="7425490" cy="557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539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381809" cy="149961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Vitamin D: From where do we get vitamin D ?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 descr="C:\Users\Tala\Desktop\vitamin-D-metabolis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759" y="1658675"/>
            <a:ext cx="7423930" cy="475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358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397851" cy="14996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Vitamin D: Role of vitamin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 :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790" y="1817226"/>
            <a:ext cx="8854633" cy="491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67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Prevalence of vitamin d deficiency 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- The </a:t>
            </a:r>
            <a:r>
              <a:rPr lang="en-US" sz="2000" b="1" dirty="0"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prevalence of vitamin D deficiency depends upon the definition used </a:t>
            </a:r>
            <a:r>
              <a:rPr lang="en-US" sz="2000" b="1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(&lt;20 or &lt;30 ng/mL [50 or 75 </a:t>
            </a:r>
            <a:r>
              <a:rPr lang="en-US" sz="2000" b="1" dirty="0" err="1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nmol</a:t>
            </a:r>
            <a:r>
              <a:rPr lang="en-US" sz="2000" b="1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/L</a:t>
            </a:r>
            <a:r>
              <a:rPr lang="en-US" sz="2000" b="1" dirty="0" smtClean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]).</a:t>
            </a:r>
          </a:p>
          <a:p>
            <a:r>
              <a:rPr lang="en-US" sz="2000" b="1" dirty="0" smtClean="0"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- The </a:t>
            </a:r>
            <a:r>
              <a:rPr lang="en-US" sz="2000" b="1" dirty="0"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prevalence of low vitamin D levels may be </a:t>
            </a:r>
            <a:r>
              <a:rPr lang="en-US" sz="2000" b="1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increasing globally  </a:t>
            </a:r>
            <a:r>
              <a:rPr lang="en-US" sz="2000" b="1" dirty="0"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In a review of vitamin D levels in different regions of the world, vitamin D levels </a:t>
            </a:r>
            <a:r>
              <a:rPr lang="en-US" sz="2000" b="1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below 30ng/mL (75 </a:t>
            </a:r>
            <a:r>
              <a:rPr lang="en-US" sz="2000" b="1" dirty="0" err="1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nmol</a:t>
            </a:r>
            <a:r>
              <a:rPr lang="en-US" sz="2000" b="1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/L) </a:t>
            </a:r>
            <a:r>
              <a:rPr lang="en-US" sz="2000" b="1" dirty="0"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were prevalent in every region studied, </a:t>
            </a:r>
            <a:r>
              <a:rPr lang="en-US" sz="2000" b="1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and low vitamin D levels (&lt;10 ng/mL [25 </a:t>
            </a:r>
            <a:r>
              <a:rPr lang="en-US" sz="2000" b="1" dirty="0" err="1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nmol</a:t>
            </a:r>
            <a:r>
              <a:rPr lang="en-US" sz="2000" b="1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/L])</a:t>
            </a:r>
            <a:r>
              <a:rPr lang="en-US" sz="2000" b="1" dirty="0"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 were more common in South Asia and the Middle East than in other regions </a:t>
            </a:r>
            <a:r>
              <a:rPr lang="en-US" sz="2000" b="1" dirty="0" smtClean="0"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.</a:t>
            </a:r>
          </a:p>
          <a:p>
            <a:r>
              <a:rPr lang="en-US" altLang="en-US" sz="2000" b="1" dirty="0" smtClean="0"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- In </a:t>
            </a:r>
            <a:r>
              <a:rPr lang="en-US" altLang="en-US" sz="2000" b="1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Saudi Arabia</a:t>
            </a:r>
            <a:r>
              <a:rPr lang="en-US" altLang="en-US" sz="2000" b="1" dirty="0"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, osteoporosis is already a serious issue a report in the eastern region of Saudi Arabia indicates an incidence of postmenopausal osteoporosis (PMO) of </a:t>
            </a:r>
            <a:r>
              <a:rPr lang="en-US" altLang="en-US" sz="2000" b="1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30 percent to 40 percent</a:t>
            </a:r>
            <a:r>
              <a:rPr lang="en-US" altLang="en-US" sz="2000" b="1" dirty="0"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, with over 60 percent of postmenopausal women already having some degree of osteopenia.  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n-US" sz="1100" b="1" dirty="0"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  <a:hlinkClick r:id="rId2" tooltip="Saudi medical journal."/>
              </a:rPr>
              <a:t>Saudi Med J.</a:t>
            </a:r>
            <a:r>
              <a:rPr lang="en-US" sz="1100" b="1" dirty="0">
                <a:latin typeface="Century Gothic" panose="020B0502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 2004 Oct;25(10):1423-7.</a:t>
            </a:r>
            <a:endParaRPr lang="en-US" altLang="en-US" sz="1100" b="1" dirty="0">
              <a:latin typeface="Century Gothic" panose="020B050202020202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endParaRPr lang="en-US" sz="2000" b="1" dirty="0">
              <a:latin typeface="Century Gothic" panose="020B050202020202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78653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1167873" cy="14996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Factors lead to Osteoporosis and Vitamin D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deficiency: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 descr="C:\Users\Tala\Desktop\USP1109-Osteo-T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684" y="2084832"/>
            <a:ext cx="7828548" cy="473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5913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1457</TotalTime>
  <Words>1876</Words>
  <Application>Microsoft Macintosh PowerPoint</Application>
  <PresentationFormat>Widescreen</PresentationFormat>
  <Paragraphs>179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5" baseType="lpstr">
      <vt:lpstr>Abadi MT Condensed Extra Bold</vt:lpstr>
      <vt:lpstr>Apple Braille</vt:lpstr>
      <vt:lpstr>Century Gothic</vt:lpstr>
      <vt:lpstr>Mangal</vt:lpstr>
      <vt:lpstr>ＭＳ Ｐゴシック</vt:lpstr>
      <vt:lpstr>Tahoma</vt:lpstr>
      <vt:lpstr>Tw Cen MT</vt:lpstr>
      <vt:lpstr>Tw Cen MT Condensed</vt:lpstr>
      <vt:lpstr>Wingdings</vt:lpstr>
      <vt:lpstr>Wingdings 3</vt:lpstr>
      <vt:lpstr>Arial</vt:lpstr>
      <vt:lpstr>Integral</vt:lpstr>
      <vt:lpstr>PowerPoint Presentation</vt:lpstr>
      <vt:lpstr>Objectives :</vt:lpstr>
      <vt:lpstr>Objectives :</vt:lpstr>
      <vt:lpstr>Definitions : </vt:lpstr>
      <vt:lpstr>PowerPoint Presentation</vt:lpstr>
      <vt:lpstr> Vitamin D: From where do we get vitamin D ? </vt:lpstr>
      <vt:lpstr>Vitamin D: Role of vitamin D :</vt:lpstr>
      <vt:lpstr>Prevalence of vitamin d deficiency : </vt:lpstr>
      <vt:lpstr>Factors lead to Osteoporosis and Vitamin D deficiency:</vt:lpstr>
      <vt:lpstr>RISK Factors : Smoking</vt:lpstr>
      <vt:lpstr>RISK Factors : Physical inactivity</vt:lpstr>
      <vt:lpstr>RISK Factors : Medical diseases</vt:lpstr>
      <vt:lpstr>RISK Factors : Medication</vt:lpstr>
      <vt:lpstr> How patients could be presented ? </vt:lpstr>
      <vt:lpstr>Common fracture with osteoporosis :</vt:lpstr>
      <vt:lpstr>Spine : </vt:lpstr>
      <vt:lpstr>Hip and pelvis : </vt:lpstr>
      <vt:lpstr>PowerPoint Presentation</vt:lpstr>
      <vt:lpstr>Wrist and forearm :</vt:lpstr>
      <vt:lpstr>Comorbidities and Vitamin D :</vt:lpstr>
      <vt:lpstr>CVS : </vt:lpstr>
      <vt:lpstr>Hypertension :</vt:lpstr>
      <vt:lpstr>Obesity :</vt:lpstr>
      <vt:lpstr>diabetes mellitus type 2 :</vt:lpstr>
      <vt:lpstr>diabetes mellitus type 1 :</vt:lpstr>
      <vt:lpstr>Diagnosis :</vt:lpstr>
      <vt:lpstr>X-ray :</vt:lpstr>
      <vt:lpstr>Dual-energy x-ray absorptiometry (DEXA) :</vt:lpstr>
      <vt:lpstr>DEXA :</vt:lpstr>
      <vt:lpstr>DEXA :</vt:lpstr>
      <vt:lpstr>Labs :</vt:lpstr>
      <vt:lpstr>Osteoporosis Management : </vt:lpstr>
      <vt:lpstr>Prevention :</vt:lpstr>
      <vt:lpstr>Pharmacological therapy :</vt:lpstr>
      <vt:lpstr>Pharmacological therapy :</vt:lpstr>
      <vt:lpstr>Pharmacological therapy :</vt:lpstr>
      <vt:lpstr> Vitamin deficiency in pregnancy : </vt:lpstr>
      <vt:lpstr> References: </vt:lpstr>
      <vt:lpstr>PowerPoint Presentation</vt:lpstr>
      <vt:lpstr>Osteoporosis is :</vt:lpstr>
      <vt:lpstr>Which of the following are considered signs of Osteoporosis in X- ray: </vt:lpstr>
      <vt:lpstr>Which one of the following isn't a risk factor for osteoporosis?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42</cp:revision>
  <dcterms:created xsi:type="dcterms:W3CDTF">2017-03-09T10:16:15Z</dcterms:created>
  <dcterms:modified xsi:type="dcterms:W3CDTF">2017-03-12T09:31:04Z</dcterms:modified>
</cp:coreProperties>
</file>