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101"/>
  </p:notesMasterIdLst>
  <p:sldIdLst>
    <p:sldId id="353" r:id="rId2"/>
    <p:sldId id="256" r:id="rId3"/>
    <p:sldId id="276" r:id="rId4"/>
    <p:sldId id="277" r:id="rId5"/>
    <p:sldId id="278" r:id="rId6"/>
    <p:sldId id="279" r:id="rId7"/>
    <p:sldId id="280" r:id="rId8"/>
    <p:sldId id="331" r:id="rId9"/>
    <p:sldId id="332" r:id="rId10"/>
    <p:sldId id="360" r:id="rId11"/>
    <p:sldId id="361" r:id="rId12"/>
    <p:sldId id="362" r:id="rId13"/>
    <p:sldId id="363" r:id="rId14"/>
    <p:sldId id="364" r:id="rId15"/>
    <p:sldId id="365" r:id="rId16"/>
    <p:sldId id="366" r:id="rId17"/>
    <p:sldId id="368" r:id="rId18"/>
    <p:sldId id="369" r:id="rId19"/>
    <p:sldId id="370" r:id="rId20"/>
    <p:sldId id="371" r:id="rId21"/>
    <p:sldId id="372" r:id="rId22"/>
    <p:sldId id="373" r:id="rId23"/>
    <p:sldId id="374" r:id="rId24"/>
    <p:sldId id="375" r:id="rId25"/>
    <p:sldId id="376" r:id="rId26"/>
    <p:sldId id="377" r:id="rId27"/>
    <p:sldId id="378" r:id="rId28"/>
    <p:sldId id="379" r:id="rId29"/>
    <p:sldId id="380" r:id="rId30"/>
    <p:sldId id="381" r:id="rId31"/>
    <p:sldId id="382" r:id="rId32"/>
    <p:sldId id="383" r:id="rId33"/>
    <p:sldId id="384" r:id="rId34"/>
    <p:sldId id="298" r:id="rId35"/>
    <p:sldId id="385" r:id="rId36"/>
    <p:sldId id="386" r:id="rId37"/>
    <p:sldId id="387" r:id="rId38"/>
    <p:sldId id="388" r:id="rId39"/>
    <p:sldId id="389" r:id="rId40"/>
    <p:sldId id="390" r:id="rId41"/>
    <p:sldId id="352" r:id="rId42"/>
    <p:sldId id="333" r:id="rId43"/>
    <p:sldId id="334" r:id="rId44"/>
    <p:sldId id="335" r:id="rId45"/>
    <p:sldId id="336" r:id="rId46"/>
    <p:sldId id="337" r:id="rId47"/>
    <p:sldId id="338" r:id="rId48"/>
    <p:sldId id="339" r:id="rId49"/>
    <p:sldId id="340" r:id="rId50"/>
    <p:sldId id="341" r:id="rId51"/>
    <p:sldId id="342" r:id="rId52"/>
    <p:sldId id="343" r:id="rId53"/>
    <p:sldId id="344" r:id="rId54"/>
    <p:sldId id="345" r:id="rId55"/>
    <p:sldId id="346" r:id="rId56"/>
    <p:sldId id="347" r:id="rId57"/>
    <p:sldId id="355" r:id="rId58"/>
    <p:sldId id="356" r:id="rId59"/>
    <p:sldId id="350" r:id="rId60"/>
    <p:sldId id="321" r:id="rId61"/>
    <p:sldId id="322" r:id="rId62"/>
    <p:sldId id="323" r:id="rId63"/>
    <p:sldId id="324" r:id="rId64"/>
    <p:sldId id="325" r:id="rId65"/>
    <p:sldId id="326" r:id="rId66"/>
    <p:sldId id="327" r:id="rId67"/>
    <p:sldId id="328" r:id="rId68"/>
    <p:sldId id="329" r:id="rId69"/>
    <p:sldId id="330" r:id="rId70"/>
    <p:sldId id="307" r:id="rId71"/>
    <p:sldId id="308" r:id="rId72"/>
    <p:sldId id="309" r:id="rId73"/>
    <p:sldId id="310" r:id="rId74"/>
    <p:sldId id="311" r:id="rId75"/>
    <p:sldId id="312" r:id="rId76"/>
    <p:sldId id="313" r:id="rId77"/>
    <p:sldId id="358" r:id="rId78"/>
    <p:sldId id="314" r:id="rId79"/>
    <p:sldId id="315" r:id="rId80"/>
    <p:sldId id="316" r:id="rId81"/>
    <p:sldId id="357" r:id="rId82"/>
    <p:sldId id="359" r:id="rId83"/>
    <p:sldId id="317" r:id="rId84"/>
    <p:sldId id="318" r:id="rId85"/>
    <p:sldId id="319" r:id="rId86"/>
    <p:sldId id="281" r:id="rId87"/>
    <p:sldId id="282" r:id="rId88"/>
    <p:sldId id="283" r:id="rId89"/>
    <p:sldId id="284" r:id="rId90"/>
    <p:sldId id="285" r:id="rId91"/>
    <p:sldId id="286" r:id="rId92"/>
    <p:sldId id="287" r:id="rId93"/>
    <p:sldId id="288" r:id="rId94"/>
    <p:sldId id="289" r:id="rId95"/>
    <p:sldId id="290" r:id="rId96"/>
    <p:sldId id="291" r:id="rId97"/>
    <p:sldId id="292" r:id="rId98"/>
    <p:sldId id="349" r:id="rId99"/>
    <p:sldId id="306" r:id="rId10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0A8"/>
    <a:srgbClr val="F9ED95"/>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426" autoAdjust="0"/>
    <p:restoredTop sz="89204" autoAdjust="0"/>
  </p:normalViewPr>
  <p:slideViewPr>
    <p:cSldViewPr snapToGrid="0">
      <p:cViewPr varScale="1">
        <p:scale>
          <a:sx n="66" d="100"/>
          <a:sy n="66" d="100"/>
        </p:scale>
        <p:origin x="1206"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E609C9-21FF-4895-A01C-71E85CE864E7}" type="doc">
      <dgm:prSet loTypeId="urn:microsoft.com/office/officeart/2005/8/layout/chevron2" loCatId="process" qsTypeId="urn:microsoft.com/office/officeart/2005/8/quickstyle/simple1" qsCatId="simple" csTypeId="urn:microsoft.com/office/officeart/2005/8/colors/accent1_4" csCatId="accent1" phldr="1"/>
      <dgm:spPr/>
      <dgm:t>
        <a:bodyPr/>
        <a:lstStyle/>
        <a:p>
          <a:endParaRPr lang="en-US"/>
        </a:p>
      </dgm:t>
    </dgm:pt>
    <dgm:pt modelId="{0CB23BD6-572F-468D-B186-7437175CC1E6}">
      <dgm:prSet phldrT="[Text]"/>
      <dgm:spPr/>
      <dgm:t>
        <a:bodyPr/>
        <a:lstStyle/>
        <a:p>
          <a:r>
            <a:rPr lang="en-US" dirty="0" smtClean="0"/>
            <a:t>Bacterial</a:t>
          </a:r>
          <a:endParaRPr lang="en-US" dirty="0"/>
        </a:p>
      </dgm:t>
    </dgm:pt>
    <dgm:pt modelId="{D1B22C34-65C5-4790-A89D-3E3337CAE3D8}" type="parTrans" cxnId="{F6103B8D-E07E-45C6-B3D3-F6FF0CC3863A}">
      <dgm:prSet/>
      <dgm:spPr/>
      <dgm:t>
        <a:bodyPr/>
        <a:lstStyle/>
        <a:p>
          <a:endParaRPr lang="en-US"/>
        </a:p>
      </dgm:t>
    </dgm:pt>
    <dgm:pt modelId="{329E5038-FF04-4565-8087-3DCFDB3A9EC9}" type="sibTrans" cxnId="{F6103B8D-E07E-45C6-B3D3-F6FF0CC3863A}">
      <dgm:prSet/>
      <dgm:spPr/>
      <dgm:t>
        <a:bodyPr/>
        <a:lstStyle/>
        <a:p>
          <a:endParaRPr lang="en-US"/>
        </a:p>
      </dgm:t>
    </dgm:pt>
    <dgm:pt modelId="{6CF8527D-300B-4FF5-842C-CC79F818C83A}">
      <dgm:prSet phldrT="[Text]"/>
      <dgm:spPr/>
      <dgm:t>
        <a:bodyPr/>
        <a:lstStyle/>
        <a:p>
          <a:r>
            <a:rPr lang="en-US" dirty="0" smtClean="0"/>
            <a:t>Syphilis</a:t>
          </a:r>
          <a:endParaRPr lang="en-US" dirty="0"/>
        </a:p>
      </dgm:t>
    </dgm:pt>
    <dgm:pt modelId="{CD2C317B-8364-443A-8D70-C2EDB858844A}" type="parTrans" cxnId="{C130E80A-A22E-482C-AA07-1976F14BA292}">
      <dgm:prSet/>
      <dgm:spPr/>
      <dgm:t>
        <a:bodyPr/>
        <a:lstStyle/>
        <a:p>
          <a:endParaRPr lang="en-US"/>
        </a:p>
      </dgm:t>
    </dgm:pt>
    <dgm:pt modelId="{DD1A8F4D-F924-417E-855E-783BBD57BB07}" type="sibTrans" cxnId="{C130E80A-A22E-482C-AA07-1976F14BA292}">
      <dgm:prSet/>
      <dgm:spPr/>
      <dgm:t>
        <a:bodyPr/>
        <a:lstStyle/>
        <a:p>
          <a:endParaRPr lang="en-US"/>
        </a:p>
      </dgm:t>
    </dgm:pt>
    <dgm:pt modelId="{F549A3CB-3F74-4D14-924F-040085C3D2E4}">
      <dgm:prSet phldrT="[Text]"/>
      <dgm:spPr/>
      <dgm:t>
        <a:bodyPr/>
        <a:lstStyle/>
        <a:p>
          <a:r>
            <a:rPr lang="en-US" dirty="0" smtClean="0"/>
            <a:t>viral</a:t>
          </a:r>
          <a:endParaRPr lang="en-US" dirty="0"/>
        </a:p>
      </dgm:t>
    </dgm:pt>
    <dgm:pt modelId="{F77258BC-F916-4A09-AA8C-9F422AF5D250}" type="parTrans" cxnId="{9FE4EC9F-0777-461D-9799-2687085FB57B}">
      <dgm:prSet/>
      <dgm:spPr/>
      <dgm:t>
        <a:bodyPr/>
        <a:lstStyle/>
        <a:p>
          <a:endParaRPr lang="en-US"/>
        </a:p>
      </dgm:t>
    </dgm:pt>
    <dgm:pt modelId="{E9D1584F-5737-45D2-A284-9EC19BE4399C}" type="sibTrans" cxnId="{9FE4EC9F-0777-461D-9799-2687085FB57B}">
      <dgm:prSet/>
      <dgm:spPr/>
      <dgm:t>
        <a:bodyPr/>
        <a:lstStyle/>
        <a:p>
          <a:endParaRPr lang="en-US"/>
        </a:p>
      </dgm:t>
    </dgm:pt>
    <dgm:pt modelId="{BD995E02-DEAF-43EF-8968-60607E07B89C}">
      <dgm:prSet phldrT="[Text]"/>
      <dgm:spPr/>
      <dgm:t>
        <a:bodyPr/>
        <a:lstStyle/>
        <a:p>
          <a:r>
            <a:rPr lang="en-US" dirty="0" smtClean="0"/>
            <a:t>Herpes</a:t>
          </a:r>
          <a:endParaRPr lang="en-US" dirty="0"/>
        </a:p>
      </dgm:t>
    </dgm:pt>
    <dgm:pt modelId="{C1EF29FB-3D98-4CAE-9218-7E7077165650}" type="parTrans" cxnId="{0BB4FAD9-1838-4F5C-9331-67E414A74EA4}">
      <dgm:prSet/>
      <dgm:spPr/>
      <dgm:t>
        <a:bodyPr/>
        <a:lstStyle/>
        <a:p>
          <a:endParaRPr lang="en-US"/>
        </a:p>
      </dgm:t>
    </dgm:pt>
    <dgm:pt modelId="{E59A1CF5-75C2-494D-84FB-91C849C1C4CB}" type="sibTrans" cxnId="{0BB4FAD9-1838-4F5C-9331-67E414A74EA4}">
      <dgm:prSet/>
      <dgm:spPr/>
      <dgm:t>
        <a:bodyPr/>
        <a:lstStyle/>
        <a:p>
          <a:endParaRPr lang="en-US"/>
        </a:p>
      </dgm:t>
    </dgm:pt>
    <dgm:pt modelId="{D1A285C3-AC52-43C6-A3F9-AA20E13FA182}">
      <dgm:prSet phldrT="[Text]"/>
      <dgm:spPr/>
      <dgm:t>
        <a:bodyPr/>
        <a:lstStyle/>
        <a:p>
          <a:r>
            <a:rPr lang="en-US" dirty="0" smtClean="0"/>
            <a:t>Parasitic </a:t>
          </a:r>
          <a:endParaRPr lang="en-US" dirty="0"/>
        </a:p>
      </dgm:t>
    </dgm:pt>
    <dgm:pt modelId="{5477F69F-2B8B-47A5-9710-3F6AF6AB1746}" type="parTrans" cxnId="{E4E86D88-5A66-4F80-A166-8ED4C3431A35}">
      <dgm:prSet/>
      <dgm:spPr/>
      <dgm:t>
        <a:bodyPr/>
        <a:lstStyle/>
        <a:p>
          <a:endParaRPr lang="en-US"/>
        </a:p>
      </dgm:t>
    </dgm:pt>
    <dgm:pt modelId="{F3FFC8A2-9EBB-4044-A395-6499B1C729A4}" type="sibTrans" cxnId="{E4E86D88-5A66-4F80-A166-8ED4C3431A35}">
      <dgm:prSet/>
      <dgm:spPr/>
      <dgm:t>
        <a:bodyPr/>
        <a:lstStyle/>
        <a:p>
          <a:endParaRPr lang="en-US"/>
        </a:p>
      </dgm:t>
    </dgm:pt>
    <dgm:pt modelId="{902A9F50-57EB-4757-9D1B-A2C0F49B9021}">
      <dgm:prSet phldrT="[Text]"/>
      <dgm:spPr/>
      <dgm:t>
        <a:bodyPr/>
        <a:lstStyle/>
        <a:p>
          <a:r>
            <a:rPr lang="en-US" dirty="0" smtClean="0"/>
            <a:t> Trichomonas vaginalis </a:t>
          </a:r>
          <a:endParaRPr lang="en-US" dirty="0"/>
        </a:p>
      </dgm:t>
    </dgm:pt>
    <dgm:pt modelId="{55792E80-8230-45DA-A2A5-87C3739E1BFD}" type="parTrans" cxnId="{FE84F6F2-5777-403A-B6D7-D2D09F09C02A}">
      <dgm:prSet/>
      <dgm:spPr/>
      <dgm:t>
        <a:bodyPr/>
        <a:lstStyle/>
        <a:p>
          <a:endParaRPr lang="en-US"/>
        </a:p>
      </dgm:t>
    </dgm:pt>
    <dgm:pt modelId="{1DD12A77-83A2-4FC1-9BC8-A281AF66BE4F}" type="sibTrans" cxnId="{FE84F6F2-5777-403A-B6D7-D2D09F09C02A}">
      <dgm:prSet/>
      <dgm:spPr/>
      <dgm:t>
        <a:bodyPr/>
        <a:lstStyle/>
        <a:p>
          <a:endParaRPr lang="en-US"/>
        </a:p>
      </dgm:t>
    </dgm:pt>
    <dgm:pt modelId="{FB817D15-8205-4545-A28F-E0DE22A20E31}">
      <dgm:prSet/>
      <dgm:spPr/>
      <dgm:t>
        <a:bodyPr/>
        <a:lstStyle/>
        <a:p>
          <a:r>
            <a:rPr lang="en-US" dirty="0" smtClean="0"/>
            <a:t> Chlamydia</a:t>
          </a:r>
          <a:endParaRPr lang="en-US" dirty="0"/>
        </a:p>
      </dgm:t>
    </dgm:pt>
    <dgm:pt modelId="{2D855EA4-87CE-4F54-8D4A-012B4998F6D6}" type="parTrans" cxnId="{54EC6FCF-B335-4073-8CE9-742BE9FBD78D}">
      <dgm:prSet/>
      <dgm:spPr/>
      <dgm:t>
        <a:bodyPr/>
        <a:lstStyle/>
        <a:p>
          <a:endParaRPr lang="en-US"/>
        </a:p>
      </dgm:t>
    </dgm:pt>
    <dgm:pt modelId="{A1F460DE-00DB-4B59-AC35-D3CE8B18CAAC}" type="sibTrans" cxnId="{54EC6FCF-B335-4073-8CE9-742BE9FBD78D}">
      <dgm:prSet/>
      <dgm:spPr/>
      <dgm:t>
        <a:bodyPr/>
        <a:lstStyle/>
        <a:p>
          <a:endParaRPr lang="en-US"/>
        </a:p>
      </dgm:t>
    </dgm:pt>
    <dgm:pt modelId="{AFEC59FB-45F2-49DF-8559-CF4C345C1C86}">
      <dgm:prSet/>
      <dgm:spPr/>
      <dgm:t>
        <a:bodyPr/>
        <a:lstStyle/>
        <a:p>
          <a:r>
            <a:rPr lang="en-US" dirty="0" smtClean="0"/>
            <a:t> Gonorrhea</a:t>
          </a:r>
          <a:endParaRPr lang="en-US" dirty="0"/>
        </a:p>
      </dgm:t>
    </dgm:pt>
    <dgm:pt modelId="{B715EA78-E225-4888-B76E-4A6B4DCA5E04}" type="parTrans" cxnId="{947715A3-C01A-4C29-A0A1-C89A310BB4CE}">
      <dgm:prSet/>
      <dgm:spPr/>
      <dgm:t>
        <a:bodyPr/>
        <a:lstStyle/>
        <a:p>
          <a:endParaRPr lang="en-US"/>
        </a:p>
      </dgm:t>
    </dgm:pt>
    <dgm:pt modelId="{7E8FD954-34DF-4C35-8244-D094AF25B464}" type="sibTrans" cxnId="{947715A3-C01A-4C29-A0A1-C89A310BB4CE}">
      <dgm:prSet/>
      <dgm:spPr/>
      <dgm:t>
        <a:bodyPr/>
        <a:lstStyle/>
        <a:p>
          <a:endParaRPr lang="en-US"/>
        </a:p>
      </dgm:t>
    </dgm:pt>
    <dgm:pt modelId="{7DBEEA2F-3124-464D-AB4A-6C0D3E851B43}">
      <dgm:prSet/>
      <dgm:spPr/>
      <dgm:t>
        <a:bodyPr/>
        <a:lstStyle/>
        <a:p>
          <a:r>
            <a:rPr lang="en-US" dirty="0" smtClean="0"/>
            <a:t> chancroid</a:t>
          </a:r>
          <a:endParaRPr lang="en-US" dirty="0"/>
        </a:p>
      </dgm:t>
    </dgm:pt>
    <dgm:pt modelId="{B3FFED11-B19E-4B80-8750-001F0C932733}" type="parTrans" cxnId="{736E222D-C1D6-473C-B2CF-A35061B82E56}">
      <dgm:prSet/>
      <dgm:spPr/>
      <dgm:t>
        <a:bodyPr/>
        <a:lstStyle/>
        <a:p>
          <a:endParaRPr lang="en-US"/>
        </a:p>
      </dgm:t>
    </dgm:pt>
    <dgm:pt modelId="{747B166B-D966-4F2B-96A9-F2C3D2894472}" type="sibTrans" cxnId="{736E222D-C1D6-473C-B2CF-A35061B82E56}">
      <dgm:prSet/>
      <dgm:spPr/>
      <dgm:t>
        <a:bodyPr/>
        <a:lstStyle/>
        <a:p>
          <a:endParaRPr lang="en-US"/>
        </a:p>
      </dgm:t>
    </dgm:pt>
    <dgm:pt modelId="{3574BDE5-69EE-4C70-A311-FAFA7B2A801E}">
      <dgm:prSet/>
      <dgm:spPr/>
      <dgm:t>
        <a:bodyPr/>
        <a:lstStyle/>
        <a:p>
          <a:r>
            <a:rPr lang="en-US" dirty="0" smtClean="0"/>
            <a:t>Human Papilloma Virus</a:t>
          </a:r>
          <a:endParaRPr lang="en-US" dirty="0"/>
        </a:p>
      </dgm:t>
    </dgm:pt>
    <dgm:pt modelId="{41978FB3-F9A1-454B-AADA-306877BC2A92}" type="parTrans" cxnId="{9D0DDE2A-8F0D-4081-9873-52CD2901670E}">
      <dgm:prSet/>
      <dgm:spPr/>
      <dgm:t>
        <a:bodyPr/>
        <a:lstStyle/>
        <a:p>
          <a:endParaRPr lang="en-US"/>
        </a:p>
      </dgm:t>
    </dgm:pt>
    <dgm:pt modelId="{FF3264E2-5E85-47AB-9C79-0CC7DE054760}" type="sibTrans" cxnId="{9D0DDE2A-8F0D-4081-9873-52CD2901670E}">
      <dgm:prSet/>
      <dgm:spPr/>
      <dgm:t>
        <a:bodyPr/>
        <a:lstStyle/>
        <a:p>
          <a:endParaRPr lang="en-US"/>
        </a:p>
      </dgm:t>
    </dgm:pt>
    <dgm:pt modelId="{729586CF-19B7-49BB-BE17-43634F8A8C81}">
      <dgm:prSet/>
      <dgm:spPr/>
      <dgm:t>
        <a:bodyPr/>
        <a:lstStyle/>
        <a:p>
          <a:r>
            <a:rPr lang="en-US" dirty="0" smtClean="0"/>
            <a:t> HIV</a:t>
          </a:r>
          <a:endParaRPr lang="en-US" dirty="0"/>
        </a:p>
      </dgm:t>
    </dgm:pt>
    <dgm:pt modelId="{49F22F1F-74DB-49CE-B9E1-ECDBA319F44E}" type="parTrans" cxnId="{895116BE-6399-40D4-AD47-9DE9D4E2159B}">
      <dgm:prSet/>
      <dgm:spPr/>
      <dgm:t>
        <a:bodyPr/>
        <a:lstStyle/>
        <a:p>
          <a:endParaRPr lang="en-US"/>
        </a:p>
      </dgm:t>
    </dgm:pt>
    <dgm:pt modelId="{E06B04F1-A71A-461A-899B-DE8F6C2AD7D4}" type="sibTrans" cxnId="{895116BE-6399-40D4-AD47-9DE9D4E2159B}">
      <dgm:prSet/>
      <dgm:spPr/>
      <dgm:t>
        <a:bodyPr/>
        <a:lstStyle/>
        <a:p>
          <a:endParaRPr lang="en-US"/>
        </a:p>
      </dgm:t>
    </dgm:pt>
    <dgm:pt modelId="{10306FC2-273C-4543-BB4B-4C7080542DBF}">
      <dgm:prSet/>
      <dgm:spPr/>
      <dgm:t>
        <a:bodyPr/>
        <a:lstStyle/>
        <a:p>
          <a:r>
            <a:rPr lang="en-US" dirty="0" smtClean="0"/>
            <a:t>Hepatitis B Virus</a:t>
          </a:r>
          <a:endParaRPr lang="en-US" dirty="0"/>
        </a:p>
      </dgm:t>
    </dgm:pt>
    <dgm:pt modelId="{86157266-0B8A-4DF0-B11D-4311BDCE84FF}" type="parTrans" cxnId="{57F93AE2-F0AF-4E51-8962-F27A5A2F85F1}">
      <dgm:prSet/>
      <dgm:spPr/>
      <dgm:t>
        <a:bodyPr/>
        <a:lstStyle/>
        <a:p>
          <a:endParaRPr lang="en-US"/>
        </a:p>
      </dgm:t>
    </dgm:pt>
    <dgm:pt modelId="{BB74C6C7-A6F5-4EBE-802E-1357AD57879E}" type="sibTrans" cxnId="{57F93AE2-F0AF-4E51-8962-F27A5A2F85F1}">
      <dgm:prSet/>
      <dgm:spPr/>
      <dgm:t>
        <a:bodyPr/>
        <a:lstStyle/>
        <a:p>
          <a:endParaRPr lang="en-US"/>
        </a:p>
      </dgm:t>
    </dgm:pt>
    <dgm:pt modelId="{38F5CA49-5FDE-41A8-AB51-3E7F410CC0C7}" type="pres">
      <dgm:prSet presAssocID="{98E609C9-21FF-4895-A01C-71E85CE864E7}" presName="linearFlow" presStyleCnt="0">
        <dgm:presLayoutVars>
          <dgm:dir/>
          <dgm:animLvl val="lvl"/>
          <dgm:resizeHandles val="exact"/>
        </dgm:presLayoutVars>
      </dgm:prSet>
      <dgm:spPr/>
      <dgm:t>
        <a:bodyPr/>
        <a:lstStyle/>
        <a:p>
          <a:endParaRPr lang="en-US"/>
        </a:p>
      </dgm:t>
    </dgm:pt>
    <dgm:pt modelId="{F459511B-742A-42B1-9847-6095E9FDE17A}" type="pres">
      <dgm:prSet presAssocID="{0CB23BD6-572F-468D-B186-7437175CC1E6}" presName="composite" presStyleCnt="0"/>
      <dgm:spPr/>
    </dgm:pt>
    <dgm:pt modelId="{F32376F4-0B07-48E1-BCC7-63D93B792FEC}" type="pres">
      <dgm:prSet presAssocID="{0CB23BD6-572F-468D-B186-7437175CC1E6}" presName="parentText" presStyleLbl="alignNode1" presStyleIdx="0" presStyleCnt="3">
        <dgm:presLayoutVars>
          <dgm:chMax val="1"/>
          <dgm:bulletEnabled val="1"/>
        </dgm:presLayoutVars>
      </dgm:prSet>
      <dgm:spPr/>
      <dgm:t>
        <a:bodyPr/>
        <a:lstStyle/>
        <a:p>
          <a:endParaRPr lang="en-US"/>
        </a:p>
      </dgm:t>
    </dgm:pt>
    <dgm:pt modelId="{CEEB2FEB-625C-42B3-A87A-CF77D0D6F03C}" type="pres">
      <dgm:prSet presAssocID="{0CB23BD6-572F-468D-B186-7437175CC1E6}" presName="descendantText" presStyleLbl="alignAcc1" presStyleIdx="0" presStyleCnt="3">
        <dgm:presLayoutVars>
          <dgm:bulletEnabled val="1"/>
        </dgm:presLayoutVars>
      </dgm:prSet>
      <dgm:spPr/>
      <dgm:t>
        <a:bodyPr/>
        <a:lstStyle/>
        <a:p>
          <a:endParaRPr lang="en-US"/>
        </a:p>
      </dgm:t>
    </dgm:pt>
    <dgm:pt modelId="{D0843AD4-9660-40D4-A333-15B8D213FF7D}" type="pres">
      <dgm:prSet presAssocID="{329E5038-FF04-4565-8087-3DCFDB3A9EC9}" presName="sp" presStyleCnt="0"/>
      <dgm:spPr/>
    </dgm:pt>
    <dgm:pt modelId="{B1E3A60B-B5AB-4721-9915-6C53742C2ED1}" type="pres">
      <dgm:prSet presAssocID="{F549A3CB-3F74-4D14-924F-040085C3D2E4}" presName="composite" presStyleCnt="0"/>
      <dgm:spPr/>
    </dgm:pt>
    <dgm:pt modelId="{21527E4D-26CD-4F8C-B976-641B72C23F74}" type="pres">
      <dgm:prSet presAssocID="{F549A3CB-3F74-4D14-924F-040085C3D2E4}" presName="parentText" presStyleLbl="alignNode1" presStyleIdx="1" presStyleCnt="3">
        <dgm:presLayoutVars>
          <dgm:chMax val="1"/>
          <dgm:bulletEnabled val="1"/>
        </dgm:presLayoutVars>
      </dgm:prSet>
      <dgm:spPr/>
      <dgm:t>
        <a:bodyPr/>
        <a:lstStyle/>
        <a:p>
          <a:endParaRPr lang="en-US"/>
        </a:p>
      </dgm:t>
    </dgm:pt>
    <dgm:pt modelId="{B8AC3108-6D04-4281-82AE-23931F87A213}" type="pres">
      <dgm:prSet presAssocID="{F549A3CB-3F74-4D14-924F-040085C3D2E4}" presName="descendantText" presStyleLbl="alignAcc1" presStyleIdx="1" presStyleCnt="3">
        <dgm:presLayoutVars>
          <dgm:bulletEnabled val="1"/>
        </dgm:presLayoutVars>
      </dgm:prSet>
      <dgm:spPr/>
      <dgm:t>
        <a:bodyPr/>
        <a:lstStyle/>
        <a:p>
          <a:endParaRPr lang="en-US"/>
        </a:p>
      </dgm:t>
    </dgm:pt>
    <dgm:pt modelId="{D1572A40-8754-4F09-BEEE-141938B57D71}" type="pres">
      <dgm:prSet presAssocID="{E9D1584F-5737-45D2-A284-9EC19BE4399C}" presName="sp" presStyleCnt="0"/>
      <dgm:spPr/>
    </dgm:pt>
    <dgm:pt modelId="{0314CA28-9B2F-486B-95CC-F9D2843BD71E}" type="pres">
      <dgm:prSet presAssocID="{D1A285C3-AC52-43C6-A3F9-AA20E13FA182}" presName="composite" presStyleCnt="0"/>
      <dgm:spPr/>
    </dgm:pt>
    <dgm:pt modelId="{C04808C6-ADA0-4A4B-A416-D1FE2F7578E5}" type="pres">
      <dgm:prSet presAssocID="{D1A285C3-AC52-43C6-A3F9-AA20E13FA182}" presName="parentText" presStyleLbl="alignNode1" presStyleIdx="2" presStyleCnt="3">
        <dgm:presLayoutVars>
          <dgm:chMax val="1"/>
          <dgm:bulletEnabled val="1"/>
        </dgm:presLayoutVars>
      </dgm:prSet>
      <dgm:spPr/>
      <dgm:t>
        <a:bodyPr/>
        <a:lstStyle/>
        <a:p>
          <a:endParaRPr lang="en-US"/>
        </a:p>
      </dgm:t>
    </dgm:pt>
    <dgm:pt modelId="{6A8D8185-DC39-4EF9-8075-34A477C56755}" type="pres">
      <dgm:prSet presAssocID="{D1A285C3-AC52-43C6-A3F9-AA20E13FA182}" presName="descendantText" presStyleLbl="alignAcc1" presStyleIdx="2" presStyleCnt="3">
        <dgm:presLayoutVars>
          <dgm:bulletEnabled val="1"/>
        </dgm:presLayoutVars>
      </dgm:prSet>
      <dgm:spPr/>
      <dgm:t>
        <a:bodyPr/>
        <a:lstStyle/>
        <a:p>
          <a:endParaRPr lang="en-US"/>
        </a:p>
      </dgm:t>
    </dgm:pt>
  </dgm:ptLst>
  <dgm:cxnLst>
    <dgm:cxn modelId="{01C8B003-151E-425B-B61A-79EC213827DF}" type="presOf" srcId="{BD995E02-DEAF-43EF-8968-60607E07B89C}" destId="{B8AC3108-6D04-4281-82AE-23931F87A213}" srcOrd="0" destOrd="0" presId="urn:microsoft.com/office/officeart/2005/8/layout/chevron2"/>
    <dgm:cxn modelId="{75A080C0-6FAF-403F-A80F-F301E8ED98B6}" type="presOf" srcId="{FB817D15-8205-4545-A28F-E0DE22A20E31}" destId="{CEEB2FEB-625C-42B3-A87A-CF77D0D6F03C}" srcOrd="0" destOrd="1" presId="urn:microsoft.com/office/officeart/2005/8/layout/chevron2"/>
    <dgm:cxn modelId="{457930ED-AD41-4F5C-89FD-6F0212116BF7}" type="presOf" srcId="{0CB23BD6-572F-468D-B186-7437175CC1E6}" destId="{F32376F4-0B07-48E1-BCC7-63D93B792FEC}" srcOrd="0" destOrd="0" presId="urn:microsoft.com/office/officeart/2005/8/layout/chevron2"/>
    <dgm:cxn modelId="{C08B3A86-A0B5-49E4-A134-236525B94A25}" type="presOf" srcId="{3574BDE5-69EE-4C70-A311-FAFA7B2A801E}" destId="{B8AC3108-6D04-4281-82AE-23931F87A213}" srcOrd="0" destOrd="1" presId="urn:microsoft.com/office/officeart/2005/8/layout/chevron2"/>
    <dgm:cxn modelId="{895116BE-6399-40D4-AD47-9DE9D4E2159B}" srcId="{F549A3CB-3F74-4D14-924F-040085C3D2E4}" destId="{729586CF-19B7-49BB-BE17-43634F8A8C81}" srcOrd="2" destOrd="0" parTransId="{49F22F1F-74DB-49CE-B9E1-ECDBA319F44E}" sibTransId="{E06B04F1-A71A-461A-899B-DE8F6C2AD7D4}"/>
    <dgm:cxn modelId="{57F93AE2-F0AF-4E51-8962-F27A5A2F85F1}" srcId="{F549A3CB-3F74-4D14-924F-040085C3D2E4}" destId="{10306FC2-273C-4543-BB4B-4C7080542DBF}" srcOrd="3" destOrd="0" parTransId="{86157266-0B8A-4DF0-B11D-4311BDCE84FF}" sibTransId="{BB74C6C7-A6F5-4EBE-802E-1357AD57879E}"/>
    <dgm:cxn modelId="{89ECD397-2E5B-4F96-8D67-291ACCD15849}" type="presOf" srcId="{7DBEEA2F-3124-464D-AB4A-6C0D3E851B43}" destId="{CEEB2FEB-625C-42B3-A87A-CF77D0D6F03C}" srcOrd="0" destOrd="3" presId="urn:microsoft.com/office/officeart/2005/8/layout/chevron2"/>
    <dgm:cxn modelId="{54EC6FCF-B335-4073-8CE9-742BE9FBD78D}" srcId="{0CB23BD6-572F-468D-B186-7437175CC1E6}" destId="{FB817D15-8205-4545-A28F-E0DE22A20E31}" srcOrd="1" destOrd="0" parTransId="{2D855EA4-87CE-4F54-8D4A-012B4998F6D6}" sibTransId="{A1F460DE-00DB-4B59-AC35-D3CE8B18CAAC}"/>
    <dgm:cxn modelId="{9FE4EC9F-0777-461D-9799-2687085FB57B}" srcId="{98E609C9-21FF-4895-A01C-71E85CE864E7}" destId="{F549A3CB-3F74-4D14-924F-040085C3D2E4}" srcOrd="1" destOrd="0" parTransId="{F77258BC-F916-4A09-AA8C-9F422AF5D250}" sibTransId="{E9D1584F-5737-45D2-A284-9EC19BE4399C}"/>
    <dgm:cxn modelId="{736E222D-C1D6-473C-B2CF-A35061B82E56}" srcId="{0CB23BD6-572F-468D-B186-7437175CC1E6}" destId="{7DBEEA2F-3124-464D-AB4A-6C0D3E851B43}" srcOrd="3" destOrd="0" parTransId="{B3FFED11-B19E-4B80-8750-001F0C932733}" sibTransId="{747B166B-D966-4F2B-96A9-F2C3D2894472}"/>
    <dgm:cxn modelId="{F6103B8D-E07E-45C6-B3D3-F6FF0CC3863A}" srcId="{98E609C9-21FF-4895-A01C-71E85CE864E7}" destId="{0CB23BD6-572F-468D-B186-7437175CC1E6}" srcOrd="0" destOrd="0" parTransId="{D1B22C34-65C5-4790-A89D-3E3337CAE3D8}" sibTransId="{329E5038-FF04-4565-8087-3DCFDB3A9EC9}"/>
    <dgm:cxn modelId="{0BB4FAD9-1838-4F5C-9331-67E414A74EA4}" srcId="{F549A3CB-3F74-4D14-924F-040085C3D2E4}" destId="{BD995E02-DEAF-43EF-8968-60607E07B89C}" srcOrd="0" destOrd="0" parTransId="{C1EF29FB-3D98-4CAE-9218-7E7077165650}" sibTransId="{E59A1CF5-75C2-494D-84FB-91C849C1C4CB}"/>
    <dgm:cxn modelId="{9D0DDE2A-8F0D-4081-9873-52CD2901670E}" srcId="{F549A3CB-3F74-4D14-924F-040085C3D2E4}" destId="{3574BDE5-69EE-4C70-A311-FAFA7B2A801E}" srcOrd="1" destOrd="0" parTransId="{41978FB3-F9A1-454B-AADA-306877BC2A92}" sibTransId="{FF3264E2-5E85-47AB-9C79-0CC7DE054760}"/>
    <dgm:cxn modelId="{C130E80A-A22E-482C-AA07-1976F14BA292}" srcId="{0CB23BD6-572F-468D-B186-7437175CC1E6}" destId="{6CF8527D-300B-4FF5-842C-CC79F818C83A}" srcOrd="0" destOrd="0" parTransId="{CD2C317B-8364-443A-8D70-C2EDB858844A}" sibTransId="{DD1A8F4D-F924-417E-855E-783BBD57BB07}"/>
    <dgm:cxn modelId="{E4E86D88-5A66-4F80-A166-8ED4C3431A35}" srcId="{98E609C9-21FF-4895-A01C-71E85CE864E7}" destId="{D1A285C3-AC52-43C6-A3F9-AA20E13FA182}" srcOrd="2" destOrd="0" parTransId="{5477F69F-2B8B-47A5-9710-3F6AF6AB1746}" sibTransId="{F3FFC8A2-9EBB-4044-A395-6499B1C729A4}"/>
    <dgm:cxn modelId="{8885E603-45D1-485C-98FE-A9AA5A681533}" type="presOf" srcId="{98E609C9-21FF-4895-A01C-71E85CE864E7}" destId="{38F5CA49-5FDE-41A8-AB51-3E7F410CC0C7}" srcOrd="0" destOrd="0" presId="urn:microsoft.com/office/officeart/2005/8/layout/chevron2"/>
    <dgm:cxn modelId="{E3262CE8-44B1-45CC-9A69-4FCF8C88A181}" type="presOf" srcId="{10306FC2-273C-4543-BB4B-4C7080542DBF}" destId="{B8AC3108-6D04-4281-82AE-23931F87A213}" srcOrd="0" destOrd="3" presId="urn:microsoft.com/office/officeart/2005/8/layout/chevron2"/>
    <dgm:cxn modelId="{947715A3-C01A-4C29-A0A1-C89A310BB4CE}" srcId="{0CB23BD6-572F-468D-B186-7437175CC1E6}" destId="{AFEC59FB-45F2-49DF-8559-CF4C345C1C86}" srcOrd="2" destOrd="0" parTransId="{B715EA78-E225-4888-B76E-4A6B4DCA5E04}" sibTransId="{7E8FD954-34DF-4C35-8244-D094AF25B464}"/>
    <dgm:cxn modelId="{AEE37AFE-BF4F-47CE-9E7D-C40FE92EBCA6}" type="presOf" srcId="{729586CF-19B7-49BB-BE17-43634F8A8C81}" destId="{B8AC3108-6D04-4281-82AE-23931F87A213}" srcOrd="0" destOrd="2" presId="urn:microsoft.com/office/officeart/2005/8/layout/chevron2"/>
    <dgm:cxn modelId="{DDE7A163-5E7A-414C-B9CC-19BD2C98B9A2}" type="presOf" srcId="{6CF8527D-300B-4FF5-842C-CC79F818C83A}" destId="{CEEB2FEB-625C-42B3-A87A-CF77D0D6F03C}" srcOrd="0" destOrd="0" presId="urn:microsoft.com/office/officeart/2005/8/layout/chevron2"/>
    <dgm:cxn modelId="{FE84F6F2-5777-403A-B6D7-D2D09F09C02A}" srcId="{D1A285C3-AC52-43C6-A3F9-AA20E13FA182}" destId="{902A9F50-57EB-4757-9D1B-A2C0F49B9021}" srcOrd="0" destOrd="0" parTransId="{55792E80-8230-45DA-A2A5-87C3739E1BFD}" sibTransId="{1DD12A77-83A2-4FC1-9BC8-A281AF66BE4F}"/>
    <dgm:cxn modelId="{9AE01AAA-6628-45FE-B1B8-603A9642F202}" type="presOf" srcId="{D1A285C3-AC52-43C6-A3F9-AA20E13FA182}" destId="{C04808C6-ADA0-4A4B-A416-D1FE2F7578E5}" srcOrd="0" destOrd="0" presId="urn:microsoft.com/office/officeart/2005/8/layout/chevron2"/>
    <dgm:cxn modelId="{F9718842-B4AF-4E85-AB2F-FECC9E0D48BE}" type="presOf" srcId="{902A9F50-57EB-4757-9D1B-A2C0F49B9021}" destId="{6A8D8185-DC39-4EF9-8075-34A477C56755}" srcOrd="0" destOrd="0" presId="urn:microsoft.com/office/officeart/2005/8/layout/chevron2"/>
    <dgm:cxn modelId="{CD79F547-1C6F-4EDD-A51C-ADED2E53EDAC}" type="presOf" srcId="{F549A3CB-3F74-4D14-924F-040085C3D2E4}" destId="{21527E4D-26CD-4F8C-B976-641B72C23F74}" srcOrd="0" destOrd="0" presId="urn:microsoft.com/office/officeart/2005/8/layout/chevron2"/>
    <dgm:cxn modelId="{8F3A990D-55A2-44E7-AE8F-FC286D00F701}" type="presOf" srcId="{AFEC59FB-45F2-49DF-8559-CF4C345C1C86}" destId="{CEEB2FEB-625C-42B3-A87A-CF77D0D6F03C}" srcOrd="0" destOrd="2" presId="urn:microsoft.com/office/officeart/2005/8/layout/chevron2"/>
    <dgm:cxn modelId="{6461834B-3FF7-4032-824C-CE90614ADF6C}" type="presParOf" srcId="{38F5CA49-5FDE-41A8-AB51-3E7F410CC0C7}" destId="{F459511B-742A-42B1-9847-6095E9FDE17A}" srcOrd="0" destOrd="0" presId="urn:microsoft.com/office/officeart/2005/8/layout/chevron2"/>
    <dgm:cxn modelId="{2AA6E99E-78F5-4CCA-8296-4F37F2229C9A}" type="presParOf" srcId="{F459511B-742A-42B1-9847-6095E9FDE17A}" destId="{F32376F4-0B07-48E1-BCC7-63D93B792FEC}" srcOrd="0" destOrd="0" presId="urn:microsoft.com/office/officeart/2005/8/layout/chevron2"/>
    <dgm:cxn modelId="{0EBE6E8D-FF1E-449C-9055-B6081B8E7591}" type="presParOf" srcId="{F459511B-742A-42B1-9847-6095E9FDE17A}" destId="{CEEB2FEB-625C-42B3-A87A-CF77D0D6F03C}" srcOrd="1" destOrd="0" presId="urn:microsoft.com/office/officeart/2005/8/layout/chevron2"/>
    <dgm:cxn modelId="{F6B77477-16AF-4A27-891C-01FB64454452}" type="presParOf" srcId="{38F5CA49-5FDE-41A8-AB51-3E7F410CC0C7}" destId="{D0843AD4-9660-40D4-A333-15B8D213FF7D}" srcOrd="1" destOrd="0" presId="urn:microsoft.com/office/officeart/2005/8/layout/chevron2"/>
    <dgm:cxn modelId="{51AC953F-FF06-484D-89D3-97BBE9D67D51}" type="presParOf" srcId="{38F5CA49-5FDE-41A8-AB51-3E7F410CC0C7}" destId="{B1E3A60B-B5AB-4721-9915-6C53742C2ED1}" srcOrd="2" destOrd="0" presId="urn:microsoft.com/office/officeart/2005/8/layout/chevron2"/>
    <dgm:cxn modelId="{FD16CA53-EC83-46DB-B4B5-11644B6F0A5B}" type="presParOf" srcId="{B1E3A60B-B5AB-4721-9915-6C53742C2ED1}" destId="{21527E4D-26CD-4F8C-B976-641B72C23F74}" srcOrd="0" destOrd="0" presId="urn:microsoft.com/office/officeart/2005/8/layout/chevron2"/>
    <dgm:cxn modelId="{AB6B0004-D472-461C-853D-49AD15DA7D05}" type="presParOf" srcId="{B1E3A60B-B5AB-4721-9915-6C53742C2ED1}" destId="{B8AC3108-6D04-4281-82AE-23931F87A213}" srcOrd="1" destOrd="0" presId="urn:microsoft.com/office/officeart/2005/8/layout/chevron2"/>
    <dgm:cxn modelId="{18774166-1FDB-4B09-B625-6C148CF12BC7}" type="presParOf" srcId="{38F5CA49-5FDE-41A8-AB51-3E7F410CC0C7}" destId="{D1572A40-8754-4F09-BEEE-141938B57D71}" srcOrd="3" destOrd="0" presId="urn:microsoft.com/office/officeart/2005/8/layout/chevron2"/>
    <dgm:cxn modelId="{83C5149B-6A4C-4FA8-A5C5-75E3D695E216}" type="presParOf" srcId="{38F5CA49-5FDE-41A8-AB51-3E7F410CC0C7}" destId="{0314CA28-9B2F-486B-95CC-F9D2843BD71E}" srcOrd="4" destOrd="0" presId="urn:microsoft.com/office/officeart/2005/8/layout/chevron2"/>
    <dgm:cxn modelId="{618455CB-DD83-407E-AD4E-84A51D191894}" type="presParOf" srcId="{0314CA28-9B2F-486B-95CC-F9D2843BD71E}" destId="{C04808C6-ADA0-4A4B-A416-D1FE2F7578E5}" srcOrd="0" destOrd="0" presId="urn:microsoft.com/office/officeart/2005/8/layout/chevron2"/>
    <dgm:cxn modelId="{DB8F8159-3AC8-4927-BBD9-ECA6BE33A501}" type="presParOf" srcId="{0314CA28-9B2F-486B-95CC-F9D2843BD71E}" destId="{6A8D8185-DC39-4EF9-8075-34A477C56755}"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023344-2F22-49B6-8C64-4C86FA31BEE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DCC2DBB-1172-48A3-95F3-5EBFF07634A1}">
      <dgm:prSet phldrT="[Text]" custT="1"/>
      <dgm:spPr/>
      <dgm:t>
        <a:bodyPr/>
        <a:lstStyle/>
        <a:p>
          <a:r>
            <a:rPr lang="en-US" sz="2000" dirty="0" smtClean="0"/>
            <a:t>Vaginal discharge </a:t>
          </a:r>
          <a:endParaRPr lang="en-US" sz="2000" dirty="0"/>
        </a:p>
      </dgm:t>
    </dgm:pt>
    <dgm:pt modelId="{AEC5DF8F-6B13-4EFE-8506-1AE055DEA249}" type="parTrans" cxnId="{2039D421-897F-434A-8001-3E8303E583D6}">
      <dgm:prSet/>
      <dgm:spPr/>
      <dgm:t>
        <a:bodyPr/>
        <a:lstStyle/>
        <a:p>
          <a:endParaRPr lang="en-US" sz="2400"/>
        </a:p>
      </dgm:t>
    </dgm:pt>
    <dgm:pt modelId="{E5F99652-44A8-43AA-AF73-955CAC4D8734}" type="sibTrans" cxnId="{2039D421-897F-434A-8001-3E8303E583D6}">
      <dgm:prSet/>
      <dgm:spPr/>
      <dgm:t>
        <a:bodyPr/>
        <a:lstStyle/>
        <a:p>
          <a:endParaRPr lang="en-US" sz="2400"/>
        </a:p>
      </dgm:t>
    </dgm:pt>
    <dgm:pt modelId="{9D6F8048-5A9A-4880-9304-982A18BC01E2}">
      <dgm:prSet phldrT="[Text]" custT="1"/>
      <dgm:spPr/>
      <dgm:t>
        <a:bodyPr/>
        <a:lstStyle/>
        <a:p>
          <a:r>
            <a:rPr lang="en-US" sz="1600" dirty="0" smtClean="0"/>
            <a:t>Urethral discharge </a:t>
          </a:r>
          <a:endParaRPr lang="en-US" sz="1600" dirty="0"/>
        </a:p>
      </dgm:t>
    </dgm:pt>
    <dgm:pt modelId="{62D9E4B8-1F9B-4478-957B-7D53955EEF42}" type="parTrans" cxnId="{6B6F01A3-9996-4E60-B239-0C1C9EAE73F6}">
      <dgm:prSet/>
      <dgm:spPr/>
      <dgm:t>
        <a:bodyPr/>
        <a:lstStyle/>
        <a:p>
          <a:endParaRPr lang="en-US" sz="2400"/>
        </a:p>
      </dgm:t>
    </dgm:pt>
    <dgm:pt modelId="{B128AF9E-1AC5-4175-B3AC-6C175C12C88F}" type="sibTrans" cxnId="{6B6F01A3-9996-4E60-B239-0C1C9EAE73F6}">
      <dgm:prSet/>
      <dgm:spPr/>
      <dgm:t>
        <a:bodyPr/>
        <a:lstStyle/>
        <a:p>
          <a:endParaRPr lang="en-US" sz="2400"/>
        </a:p>
      </dgm:t>
    </dgm:pt>
    <dgm:pt modelId="{8A8AED75-D6F5-4ADC-9710-4F388C8CBCB3}">
      <dgm:prSet phldrT="[Text]" custT="1"/>
      <dgm:spPr/>
      <dgm:t>
        <a:bodyPr/>
        <a:lstStyle/>
        <a:p>
          <a:r>
            <a:rPr lang="en-US" sz="1600" dirty="0" smtClean="0"/>
            <a:t>Genital ulcers </a:t>
          </a:r>
        </a:p>
      </dgm:t>
    </dgm:pt>
    <dgm:pt modelId="{9726C5D9-1D7C-4DE2-B77B-ADA5AC739704}" type="parTrans" cxnId="{DE21F238-BA35-460D-B53E-FF06274F9DAF}">
      <dgm:prSet/>
      <dgm:spPr/>
      <dgm:t>
        <a:bodyPr/>
        <a:lstStyle/>
        <a:p>
          <a:endParaRPr lang="en-US" sz="2400"/>
        </a:p>
      </dgm:t>
    </dgm:pt>
    <dgm:pt modelId="{4279BD37-676B-4242-A4C0-392F970A7DC3}" type="sibTrans" cxnId="{DE21F238-BA35-460D-B53E-FF06274F9DAF}">
      <dgm:prSet/>
      <dgm:spPr/>
      <dgm:t>
        <a:bodyPr/>
        <a:lstStyle/>
        <a:p>
          <a:endParaRPr lang="en-US" sz="2400"/>
        </a:p>
      </dgm:t>
    </dgm:pt>
    <dgm:pt modelId="{F9D905CF-BAF8-46F0-9033-A14F89E47D59}">
      <dgm:prSet custT="1"/>
      <dgm:spPr/>
      <dgm:t>
        <a:bodyPr/>
        <a:lstStyle/>
        <a:p>
          <a:r>
            <a:rPr lang="en-US" sz="1800" dirty="0" smtClean="0"/>
            <a:t>Candida</a:t>
          </a:r>
          <a:endParaRPr lang="en-US" sz="1800" dirty="0"/>
        </a:p>
      </dgm:t>
    </dgm:pt>
    <dgm:pt modelId="{D7852C08-FE5C-472A-8FC2-00E467DD5716}" type="parTrans" cxnId="{9ABB50C3-FD3E-4C11-AC2D-071A407078B9}">
      <dgm:prSet/>
      <dgm:spPr/>
      <dgm:t>
        <a:bodyPr/>
        <a:lstStyle/>
        <a:p>
          <a:endParaRPr lang="en-US" sz="2400"/>
        </a:p>
      </dgm:t>
    </dgm:pt>
    <dgm:pt modelId="{B44AB1E5-F13B-4EAC-BE37-BC46331CC264}" type="sibTrans" cxnId="{9ABB50C3-FD3E-4C11-AC2D-071A407078B9}">
      <dgm:prSet/>
      <dgm:spPr/>
      <dgm:t>
        <a:bodyPr/>
        <a:lstStyle/>
        <a:p>
          <a:endParaRPr lang="en-US" sz="2400"/>
        </a:p>
      </dgm:t>
    </dgm:pt>
    <dgm:pt modelId="{52612D4C-BCED-43F9-8737-C9A66FE9244D}">
      <dgm:prSet custT="1"/>
      <dgm:spPr/>
      <dgm:t>
        <a:bodyPr/>
        <a:lstStyle/>
        <a:p>
          <a:r>
            <a:rPr lang="en-US" sz="1800" dirty="0" smtClean="0"/>
            <a:t>Bacterial vaginosis</a:t>
          </a:r>
          <a:endParaRPr lang="en-US" sz="1800" dirty="0"/>
        </a:p>
      </dgm:t>
    </dgm:pt>
    <dgm:pt modelId="{9C3B5718-2F16-4DD2-8A21-57778C097A80}" type="parTrans" cxnId="{53F31BDB-F186-41D2-856F-93AB79A1CC86}">
      <dgm:prSet/>
      <dgm:spPr/>
      <dgm:t>
        <a:bodyPr/>
        <a:lstStyle/>
        <a:p>
          <a:endParaRPr lang="en-US" sz="2400"/>
        </a:p>
      </dgm:t>
    </dgm:pt>
    <dgm:pt modelId="{84C02077-BEF8-48FE-93C7-29346A2A78F9}" type="sibTrans" cxnId="{53F31BDB-F186-41D2-856F-93AB79A1CC86}">
      <dgm:prSet/>
      <dgm:spPr/>
      <dgm:t>
        <a:bodyPr/>
        <a:lstStyle/>
        <a:p>
          <a:endParaRPr lang="en-US" sz="2400"/>
        </a:p>
      </dgm:t>
    </dgm:pt>
    <dgm:pt modelId="{1F8455CB-9F91-4787-9288-AB43EED22579}">
      <dgm:prSet custT="1"/>
      <dgm:spPr/>
      <dgm:t>
        <a:bodyPr/>
        <a:lstStyle/>
        <a:p>
          <a:r>
            <a:rPr lang="en-US" sz="1800" dirty="0" smtClean="0"/>
            <a:t>Chlamydia trachomatis</a:t>
          </a:r>
          <a:endParaRPr lang="en-US" sz="1800" dirty="0"/>
        </a:p>
      </dgm:t>
    </dgm:pt>
    <dgm:pt modelId="{7A9A6523-73AC-42E6-B382-3F0457DBE79C}" type="parTrans" cxnId="{13CB1618-E9B7-480C-B709-098DD2EDDD04}">
      <dgm:prSet/>
      <dgm:spPr/>
      <dgm:t>
        <a:bodyPr/>
        <a:lstStyle/>
        <a:p>
          <a:endParaRPr lang="en-US" sz="2400"/>
        </a:p>
      </dgm:t>
    </dgm:pt>
    <dgm:pt modelId="{E50B9CD2-149C-4771-9D5E-0CEFE113DA7A}" type="sibTrans" cxnId="{13CB1618-E9B7-480C-B709-098DD2EDDD04}">
      <dgm:prSet/>
      <dgm:spPr/>
      <dgm:t>
        <a:bodyPr/>
        <a:lstStyle/>
        <a:p>
          <a:endParaRPr lang="en-US" sz="2400"/>
        </a:p>
      </dgm:t>
    </dgm:pt>
    <dgm:pt modelId="{E140E244-63C8-438C-86FA-EB24F9823A2E}">
      <dgm:prSet custT="1"/>
      <dgm:spPr/>
      <dgm:t>
        <a:bodyPr/>
        <a:lstStyle/>
        <a:p>
          <a:r>
            <a:rPr lang="en-US" sz="1800" dirty="0" smtClean="0"/>
            <a:t>Herpes simplex virus</a:t>
          </a:r>
          <a:endParaRPr lang="en-US" sz="1800" dirty="0"/>
        </a:p>
      </dgm:t>
    </dgm:pt>
    <dgm:pt modelId="{2081948B-00ED-413D-8C89-0A374F9630D7}" type="parTrans" cxnId="{3B183889-0CF1-4F68-962B-C10C7AEC12A7}">
      <dgm:prSet/>
      <dgm:spPr/>
      <dgm:t>
        <a:bodyPr/>
        <a:lstStyle/>
        <a:p>
          <a:endParaRPr lang="en-US" sz="2400"/>
        </a:p>
      </dgm:t>
    </dgm:pt>
    <dgm:pt modelId="{AD74D2F5-96E7-4A2D-B6E2-CE9708197935}" type="sibTrans" cxnId="{3B183889-0CF1-4F68-962B-C10C7AEC12A7}">
      <dgm:prSet/>
      <dgm:spPr/>
      <dgm:t>
        <a:bodyPr/>
        <a:lstStyle/>
        <a:p>
          <a:endParaRPr lang="en-US" sz="2400"/>
        </a:p>
      </dgm:t>
    </dgm:pt>
    <dgm:pt modelId="{A07DD94F-2B45-44E7-9C69-52C7C34D3498}">
      <dgm:prSet custT="1"/>
      <dgm:spPr/>
      <dgm:t>
        <a:bodyPr/>
        <a:lstStyle/>
        <a:p>
          <a:r>
            <a:rPr lang="en-US" sz="1800" dirty="0" smtClean="0"/>
            <a:t>Neisseria gonorrhea</a:t>
          </a:r>
          <a:endParaRPr lang="en-US" sz="1800" dirty="0"/>
        </a:p>
      </dgm:t>
    </dgm:pt>
    <dgm:pt modelId="{09C4C708-23D2-4FD2-AC27-C1461E5D264F}" type="parTrans" cxnId="{4D7BC73D-5F91-4F7C-9377-6DC5C17849F5}">
      <dgm:prSet/>
      <dgm:spPr/>
      <dgm:t>
        <a:bodyPr/>
        <a:lstStyle/>
        <a:p>
          <a:endParaRPr lang="en-US" sz="2400"/>
        </a:p>
      </dgm:t>
    </dgm:pt>
    <dgm:pt modelId="{1B20D86A-3D08-43C2-B5F0-6192E7B9572D}" type="sibTrans" cxnId="{4D7BC73D-5F91-4F7C-9377-6DC5C17849F5}">
      <dgm:prSet/>
      <dgm:spPr/>
      <dgm:t>
        <a:bodyPr/>
        <a:lstStyle/>
        <a:p>
          <a:endParaRPr lang="en-US" sz="2400"/>
        </a:p>
      </dgm:t>
    </dgm:pt>
    <dgm:pt modelId="{FD3ECEDB-F6C0-4E19-9872-31D28927FA60}">
      <dgm:prSet custT="1"/>
      <dgm:spPr/>
      <dgm:t>
        <a:bodyPr/>
        <a:lstStyle/>
        <a:p>
          <a:r>
            <a:rPr lang="en-US" sz="1800" dirty="0" smtClean="0"/>
            <a:t>Chlamydia trachomatis </a:t>
          </a:r>
          <a:endParaRPr lang="en-US" sz="1800" dirty="0"/>
        </a:p>
      </dgm:t>
    </dgm:pt>
    <dgm:pt modelId="{57AAE50A-A8C7-402B-BDFE-BD62830A9A83}" type="parTrans" cxnId="{0B98FFF8-B0BA-4621-87C6-6880BD36409C}">
      <dgm:prSet/>
      <dgm:spPr/>
      <dgm:t>
        <a:bodyPr/>
        <a:lstStyle/>
        <a:p>
          <a:endParaRPr lang="en-US" sz="2400"/>
        </a:p>
      </dgm:t>
    </dgm:pt>
    <dgm:pt modelId="{37AB307F-EA73-4C8D-A6BA-025E549AF7EB}" type="sibTrans" cxnId="{0B98FFF8-B0BA-4621-87C6-6880BD36409C}">
      <dgm:prSet/>
      <dgm:spPr/>
      <dgm:t>
        <a:bodyPr/>
        <a:lstStyle/>
        <a:p>
          <a:endParaRPr lang="en-US" sz="2400"/>
        </a:p>
      </dgm:t>
    </dgm:pt>
    <dgm:pt modelId="{AAE89B4B-5B1A-46FD-A69D-F523C191A9DB}">
      <dgm:prSet custT="1"/>
      <dgm:spPr/>
      <dgm:t>
        <a:bodyPr/>
        <a:lstStyle/>
        <a:p>
          <a:r>
            <a:rPr lang="en-US" sz="1800" dirty="0" smtClean="0"/>
            <a:t>Syphilis</a:t>
          </a:r>
          <a:endParaRPr lang="en-US" sz="1800" dirty="0"/>
        </a:p>
      </dgm:t>
    </dgm:pt>
    <dgm:pt modelId="{4AF0C08F-5E84-43DB-A5F0-CF9293E5F8F3}" type="parTrans" cxnId="{02734A3E-0D25-496E-9885-3C02F3A0F2DA}">
      <dgm:prSet/>
      <dgm:spPr/>
      <dgm:t>
        <a:bodyPr/>
        <a:lstStyle/>
        <a:p>
          <a:endParaRPr lang="en-US" sz="2400"/>
        </a:p>
      </dgm:t>
    </dgm:pt>
    <dgm:pt modelId="{9B2E9F2E-B08D-4ACF-96AF-D4763438EA7D}" type="sibTrans" cxnId="{02734A3E-0D25-496E-9885-3C02F3A0F2DA}">
      <dgm:prSet/>
      <dgm:spPr/>
      <dgm:t>
        <a:bodyPr/>
        <a:lstStyle/>
        <a:p>
          <a:endParaRPr lang="en-US" sz="2400"/>
        </a:p>
      </dgm:t>
    </dgm:pt>
    <dgm:pt modelId="{556EF3E6-117A-43C4-9682-5C00BC53E55D}">
      <dgm:prSet custT="1"/>
      <dgm:spPr/>
      <dgm:t>
        <a:bodyPr/>
        <a:lstStyle/>
        <a:p>
          <a:r>
            <a:rPr lang="en-US" sz="1800" dirty="0" smtClean="0"/>
            <a:t>Herpes</a:t>
          </a:r>
          <a:endParaRPr lang="en-US" sz="1800" dirty="0"/>
        </a:p>
      </dgm:t>
    </dgm:pt>
    <dgm:pt modelId="{327BE913-95CA-4508-8455-F217F61B6BAA}" type="parTrans" cxnId="{1E2B3089-C205-4927-BAA9-241ACCADC6A9}">
      <dgm:prSet/>
      <dgm:spPr/>
      <dgm:t>
        <a:bodyPr/>
        <a:lstStyle/>
        <a:p>
          <a:endParaRPr lang="en-US" sz="2400"/>
        </a:p>
      </dgm:t>
    </dgm:pt>
    <dgm:pt modelId="{88C9B751-992D-442D-B40B-629423B7F07A}" type="sibTrans" cxnId="{1E2B3089-C205-4927-BAA9-241ACCADC6A9}">
      <dgm:prSet/>
      <dgm:spPr/>
      <dgm:t>
        <a:bodyPr/>
        <a:lstStyle/>
        <a:p>
          <a:endParaRPr lang="en-US" sz="2400"/>
        </a:p>
      </dgm:t>
    </dgm:pt>
    <dgm:pt modelId="{E551FA55-CA7C-41DA-82DC-419C072A7B7D}">
      <dgm:prSet custT="1"/>
      <dgm:spPr/>
      <dgm:t>
        <a:bodyPr/>
        <a:lstStyle/>
        <a:p>
          <a:r>
            <a:rPr lang="en-US" sz="1800" dirty="0" err="1" smtClean="0"/>
            <a:t>chancroid</a:t>
          </a:r>
          <a:endParaRPr lang="en-US" sz="1800" dirty="0"/>
        </a:p>
      </dgm:t>
    </dgm:pt>
    <dgm:pt modelId="{02F10766-061D-47B7-A348-5600107FAA28}" type="parTrans" cxnId="{1FFD4A9D-CEA9-43D8-8780-768E0216B0FD}">
      <dgm:prSet/>
      <dgm:spPr/>
      <dgm:t>
        <a:bodyPr/>
        <a:lstStyle/>
        <a:p>
          <a:endParaRPr lang="en-US" sz="2400"/>
        </a:p>
      </dgm:t>
    </dgm:pt>
    <dgm:pt modelId="{1A959347-7891-4E51-851B-95C82FEAF2F1}" type="sibTrans" cxnId="{1FFD4A9D-CEA9-43D8-8780-768E0216B0FD}">
      <dgm:prSet/>
      <dgm:spPr/>
      <dgm:t>
        <a:bodyPr/>
        <a:lstStyle/>
        <a:p>
          <a:endParaRPr lang="en-US" sz="2400"/>
        </a:p>
      </dgm:t>
    </dgm:pt>
    <dgm:pt modelId="{F6E8454F-1BFC-45E1-80D4-6C3249F0D68D}" type="pres">
      <dgm:prSet presAssocID="{2A023344-2F22-49B6-8C64-4C86FA31BEE9}" presName="linear" presStyleCnt="0">
        <dgm:presLayoutVars>
          <dgm:dir/>
          <dgm:animLvl val="lvl"/>
          <dgm:resizeHandles val="exact"/>
        </dgm:presLayoutVars>
      </dgm:prSet>
      <dgm:spPr/>
      <dgm:t>
        <a:bodyPr/>
        <a:lstStyle/>
        <a:p>
          <a:endParaRPr lang="en-US"/>
        </a:p>
      </dgm:t>
    </dgm:pt>
    <dgm:pt modelId="{652B25FC-38F1-483D-A5F1-5FEAA7010C58}" type="pres">
      <dgm:prSet presAssocID="{5DCC2DBB-1172-48A3-95F3-5EBFF07634A1}" presName="parentLin" presStyleCnt="0"/>
      <dgm:spPr/>
    </dgm:pt>
    <dgm:pt modelId="{6F549E79-31F5-4137-B86F-0E333AD0EEAB}" type="pres">
      <dgm:prSet presAssocID="{5DCC2DBB-1172-48A3-95F3-5EBFF07634A1}" presName="parentLeftMargin" presStyleLbl="node1" presStyleIdx="0" presStyleCnt="3"/>
      <dgm:spPr/>
      <dgm:t>
        <a:bodyPr/>
        <a:lstStyle/>
        <a:p>
          <a:endParaRPr lang="en-US"/>
        </a:p>
      </dgm:t>
    </dgm:pt>
    <dgm:pt modelId="{B978D23C-CA7C-4DC4-A955-2153CFF59FF8}" type="pres">
      <dgm:prSet presAssocID="{5DCC2DBB-1172-48A3-95F3-5EBFF07634A1}" presName="parentText" presStyleLbl="node1" presStyleIdx="0" presStyleCnt="3">
        <dgm:presLayoutVars>
          <dgm:chMax val="0"/>
          <dgm:bulletEnabled val="1"/>
        </dgm:presLayoutVars>
      </dgm:prSet>
      <dgm:spPr/>
      <dgm:t>
        <a:bodyPr/>
        <a:lstStyle/>
        <a:p>
          <a:endParaRPr lang="en-US"/>
        </a:p>
      </dgm:t>
    </dgm:pt>
    <dgm:pt modelId="{907BAA37-DA87-4F3C-9B10-978A369714E7}" type="pres">
      <dgm:prSet presAssocID="{5DCC2DBB-1172-48A3-95F3-5EBFF07634A1}" presName="negativeSpace" presStyleCnt="0"/>
      <dgm:spPr/>
    </dgm:pt>
    <dgm:pt modelId="{4D44379B-3244-4722-B60A-88F6B9535918}" type="pres">
      <dgm:prSet presAssocID="{5DCC2DBB-1172-48A3-95F3-5EBFF07634A1}" presName="childText" presStyleLbl="conFgAcc1" presStyleIdx="0" presStyleCnt="3">
        <dgm:presLayoutVars>
          <dgm:bulletEnabled val="1"/>
        </dgm:presLayoutVars>
      </dgm:prSet>
      <dgm:spPr/>
      <dgm:t>
        <a:bodyPr/>
        <a:lstStyle/>
        <a:p>
          <a:endParaRPr lang="en-US"/>
        </a:p>
      </dgm:t>
    </dgm:pt>
    <dgm:pt modelId="{547BF01F-F81D-428B-8A71-957E7E520BF6}" type="pres">
      <dgm:prSet presAssocID="{E5F99652-44A8-43AA-AF73-955CAC4D8734}" presName="spaceBetweenRectangles" presStyleCnt="0"/>
      <dgm:spPr/>
    </dgm:pt>
    <dgm:pt modelId="{B39173A2-8C40-4CF1-B28D-715567713791}" type="pres">
      <dgm:prSet presAssocID="{9D6F8048-5A9A-4880-9304-982A18BC01E2}" presName="parentLin" presStyleCnt="0"/>
      <dgm:spPr/>
    </dgm:pt>
    <dgm:pt modelId="{DCF6D4D7-2006-44D4-891E-518EEBA64812}" type="pres">
      <dgm:prSet presAssocID="{9D6F8048-5A9A-4880-9304-982A18BC01E2}" presName="parentLeftMargin" presStyleLbl="node1" presStyleIdx="0" presStyleCnt="3"/>
      <dgm:spPr/>
      <dgm:t>
        <a:bodyPr/>
        <a:lstStyle/>
        <a:p>
          <a:endParaRPr lang="en-US"/>
        </a:p>
      </dgm:t>
    </dgm:pt>
    <dgm:pt modelId="{6358C480-4663-4EF7-A176-F07677D83CAE}" type="pres">
      <dgm:prSet presAssocID="{9D6F8048-5A9A-4880-9304-982A18BC01E2}" presName="parentText" presStyleLbl="node1" presStyleIdx="1" presStyleCnt="3">
        <dgm:presLayoutVars>
          <dgm:chMax val="0"/>
          <dgm:bulletEnabled val="1"/>
        </dgm:presLayoutVars>
      </dgm:prSet>
      <dgm:spPr/>
      <dgm:t>
        <a:bodyPr/>
        <a:lstStyle/>
        <a:p>
          <a:endParaRPr lang="en-US"/>
        </a:p>
      </dgm:t>
    </dgm:pt>
    <dgm:pt modelId="{986C31B2-3AFD-4596-B4FD-186F147A3258}" type="pres">
      <dgm:prSet presAssocID="{9D6F8048-5A9A-4880-9304-982A18BC01E2}" presName="negativeSpace" presStyleCnt="0"/>
      <dgm:spPr/>
    </dgm:pt>
    <dgm:pt modelId="{5DC4CBEF-BA99-48F2-B494-9FFFA712A279}" type="pres">
      <dgm:prSet presAssocID="{9D6F8048-5A9A-4880-9304-982A18BC01E2}" presName="childText" presStyleLbl="conFgAcc1" presStyleIdx="1" presStyleCnt="3">
        <dgm:presLayoutVars>
          <dgm:bulletEnabled val="1"/>
        </dgm:presLayoutVars>
      </dgm:prSet>
      <dgm:spPr/>
      <dgm:t>
        <a:bodyPr/>
        <a:lstStyle/>
        <a:p>
          <a:endParaRPr lang="en-US"/>
        </a:p>
      </dgm:t>
    </dgm:pt>
    <dgm:pt modelId="{C7E02211-0F5A-46C9-B719-703F4419B82B}" type="pres">
      <dgm:prSet presAssocID="{B128AF9E-1AC5-4175-B3AC-6C175C12C88F}" presName="spaceBetweenRectangles" presStyleCnt="0"/>
      <dgm:spPr/>
    </dgm:pt>
    <dgm:pt modelId="{9651C654-650F-4BF5-96EB-2840E9CCC19B}" type="pres">
      <dgm:prSet presAssocID="{8A8AED75-D6F5-4ADC-9710-4F388C8CBCB3}" presName="parentLin" presStyleCnt="0"/>
      <dgm:spPr/>
    </dgm:pt>
    <dgm:pt modelId="{44286A1E-7848-4D99-A10E-64B5CC17C261}" type="pres">
      <dgm:prSet presAssocID="{8A8AED75-D6F5-4ADC-9710-4F388C8CBCB3}" presName="parentLeftMargin" presStyleLbl="node1" presStyleIdx="1" presStyleCnt="3"/>
      <dgm:spPr/>
      <dgm:t>
        <a:bodyPr/>
        <a:lstStyle/>
        <a:p>
          <a:endParaRPr lang="en-US"/>
        </a:p>
      </dgm:t>
    </dgm:pt>
    <dgm:pt modelId="{94A2B670-08D5-427F-93A5-DFB98D3F6FC3}" type="pres">
      <dgm:prSet presAssocID="{8A8AED75-D6F5-4ADC-9710-4F388C8CBCB3}" presName="parentText" presStyleLbl="node1" presStyleIdx="2" presStyleCnt="3">
        <dgm:presLayoutVars>
          <dgm:chMax val="0"/>
          <dgm:bulletEnabled val="1"/>
        </dgm:presLayoutVars>
      </dgm:prSet>
      <dgm:spPr/>
      <dgm:t>
        <a:bodyPr/>
        <a:lstStyle/>
        <a:p>
          <a:endParaRPr lang="en-US"/>
        </a:p>
      </dgm:t>
    </dgm:pt>
    <dgm:pt modelId="{802E08CE-9C25-44D2-8A61-79BE78A0D987}" type="pres">
      <dgm:prSet presAssocID="{8A8AED75-D6F5-4ADC-9710-4F388C8CBCB3}" presName="negativeSpace" presStyleCnt="0"/>
      <dgm:spPr/>
    </dgm:pt>
    <dgm:pt modelId="{DA5493A3-8622-4BA1-9D8E-AE97300A2B3D}" type="pres">
      <dgm:prSet presAssocID="{8A8AED75-D6F5-4ADC-9710-4F388C8CBCB3}" presName="childText" presStyleLbl="conFgAcc1" presStyleIdx="2" presStyleCnt="3">
        <dgm:presLayoutVars>
          <dgm:bulletEnabled val="1"/>
        </dgm:presLayoutVars>
      </dgm:prSet>
      <dgm:spPr/>
      <dgm:t>
        <a:bodyPr/>
        <a:lstStyle/>
        <a:p>
          <a:endParaRPr lang="en-US"/>
        </a:p>
      </dgm:t>
    </dgm:pt>
  </dgm:ptLst>
  <dgm:cxnLst>
    <dgm:cxn modelId="{0B98FFF8-B0BA-4621-87C6-6880BD36409C}" srcId="{9D6F8048-5A9A-4880-9304-982A18BC01E2}" destId="{FD3ECEDB-F6C0-4E19-9872-31D28927FA60}" srcOrd="1" destOrd="0" parTransId="{57AAE50A-A8C7-402B-BDFE-BD62830A9A83}" sibTransId="{37AB307F-EA73-4C8D-A6BA-025E549AF7EB}"/>
    <dgm:cxn modelId="{53F31BDB-F186-41D2-856F-93AB79A1CC86}" srcId="{5DCC2DBB-1172-48A3-95F3-5EBFF07634A1}" destId="{52612D4C-BCED-43F9-8737-C9A66FE9244D}" srcOrd="1" destOrd="0" parTransId="{9C3B5718-2F16-4DD2-8A21-57778C097A80}" sibTransId="{84C02077-BEF8-48FE-93C7-29346A2A78F9}"/>
    <dgm:cxn modelId="{7789BC5D-8548-4B0D-AFAE-BC2862689BF3}" type="presOf" srcId="{E551FA55-CA7C-41DA-82DC-419C072A7B7D}" destId="{DA5493A3-8622-4BA1-9D8E-AE97300A2B3D}" srcOrd="0" destOrd="2" presId="urn:microsoft.com/office/officeart/2005/8/layout/list1"/>
    <dgm:cxn modelId="{D08FB452-479C-4272-993B-D615C1259D2F}" type="presOf" srcId="{2A023344-2F22-49B6-8C64-4C86FA31BEE9}" destId="{F6E8454F-1BFC-45E1-80D4-6C3249F0D68D}" srcOrd="0" destOrd="0" presId="urn:microsoft.com/office/officeart/2005/8/layout/list1"/>
    <dgm:cxn modelId="{8B8F23E6-2203-4B43-995A-D8D578C43945}" type="presOf" srcId="{FD3ECEDB-F6C0-4E19-9872-31D28927FA60}" destId="{5DC4CBEF-BA99-48F2-B494-9FFFA712A279}" srcOrd="0" destOrd="1" presId="urn:microsoft.com/office/officeart/2005/8/layout/list1"/>
    <dgm:cxn modelId="{6B6F01A3-9996-4E60-B239-0C1C9EAE73F6}" srcId="{2A023344-2F22-49B6-8C64-4C86FA31BEE9}" destId="{9D6F8048-5A9A-4880-9304-982A18BC01E2}" srcOrd="1" destOrd="0" parTransId="{62D9E4B8-1F9B-4478-957B-7D53955EEF42}" sibTransId="{B128AF9E-1AC5-4175-B3AC-6C175C12C88F}"/>
    <dgm:cxn modelId="{60CF3D47-2BE2-4C80-832A-4D0F085D3AE0}" type="presOf" srcId="{556EF3E6-117A-43C4-9682-5C00BC53E55D}" destId="{DA5493A3-8622-4BA1-9D8E-AE97300A2B3D}" srcOrd="0" destOrd="1" presId="urn:microsoft.com/office/officeart/2005/8/layout/list1"/>
    <dgm:cxn modelId="{2039D421-897F-434A-8001-3E8303E583D6}" srcId="{2A023344-2F22-49B6-8C64-4C86FA31BEE9}" destId="{5DCC2DBB-1172-48A3-95F3-5EBFF07634A1}" srcOrd="0" destOrd="0" parTransId="{AEC5DF8F-6B13-4EFE-8506-1AE055DEA249}" sibTransId="{E5F99652-44A8-43AA-AF73-955CAC4D8734}"/>
    <dgm:cxn modelId="{4D7BC73D-5F91-4F7C-9377-6DC5C17849F5}" srcId="{9D6F8048-5A9A-4880-9304-982A18BC01E2}" destId="{A07DD94F-2B45-44E7-9C69-52C7C34D3498}" srcOrd="0" destOrd="0" parTransId="{09C4C708-23D2-4FD2-AC27-C1461E5D264F}" sibTransId="{1B20D86A-3D08-43C2-B5F0-6192E7B9572D}"/>
    <dgm:cxn modelId="{02734A3E-0D25-496E-9885-3C02F3A0F2DA}" srcId="{8A8AED75-D6F5-4ADC-9710-4F388C8CBCB3}" destId="{AAE89B4B-5B1A-46FD-A69D-F523C191A9DB}" srcOrd="0" destOrd="0" parTransId="{4AF0C08F-5E84-43DB-A5F0-CF9293E5F8F3}" sibTransId="{9B2E9F2E-B08D-4ACF-96AF-D4763438EA7D}"/>
    <dgm:cxn modelId="{7859C79D-F6C7-412B-A1B4-3C2B9C1557BB}" type="presOf" srcId="{A07DD94F-2B45-44E7-9C69-52C7C34D3498}" destId="{5DC4CBEF-BA99-48F2-B494-9FFFA712A279}" srcOrd="0" destOrd="0" presId="urn:microsoft.com/office/officeart/2005/8/layout/list1"/>
    <dgm:cxn modelId="{1E2B3089-C205-4927-BAA9-241ACCADC6A9}" srcId="{8A8AED75-D6F5-4ADC-9710-4F388C8CBCB3}" destId="{556EF3E6-117A-43C4-9682-5C00BC53E55D}" srcOrd="1" destOrd="0" parTransId="{327BE913-95CA-4508-8455-F217F61B6BAA}" sibTransId="{88C9B751-992D-442D-B40B-629423B7F07A}"/>
    <dgm:cxn modelId="{247046FF-BF23-45DB-AC1B-2E37877EEDD2}" type="presOf" srcId="{9D6F8048-5A9A-4880-9304-982A18BC01E2}" destId="{DCF6D4D7-2006-44D4-891E-518EEBA64812}" srcOrd="0" destOrd="0" presId="urn:microsoft.com/office/officeart/2005/8/layout/list1"/>
    <dgm:cxn modelId="{749E4FB0-DBDF-47B0-857C-06A5118D8341}" type="presOf" srcId="{F9D905CF-BAF8-46F0-9033-A14F89E47D59}" destId="{4D44379B-3244-4722-B60A-88F6B9535918}" srcOrd="0" destOrd="0" presId="urn:microsoft.com/office/officeart/2005/8/layout/list1"/>
    <dgm:cxn modelId="{9ABB50C3-FD3E-4C11-AC2D-071A407078B9}" srcId="{5DCC2DBB-1172-48A3-95F3-5EBFF07634A1}" destId="{F9D905CF-BAF8-46F0-9033-A14F89E47D59}" srcOrd="0" destOrd="0" parTransId="{D7852C08-FE5C-472A-8FC2-00E467DD5716}" sibTransId="{B44AB1E5-F13B-4EAC-BE37-BC46331CC264}"/>
    <dgm:cxn modelId="{92BCFB2A-87BB-443B-8D0C-2892E64C89DB}" type="presOf" srcId="{5DCC2DBB-1172-48A3-95F3-5EBFF07634A1}" destId="{B978D23C-CA7C-4DC4-A955-2153CFF59FF8}" srcOrd="1" destOrd="0" presId="urn:microsoft.com/office/officeart/2005/8/layout/list1"/>
    <dgm:cxn modelId="{8D2739D5-FB44-48C5-97F8-DB5CBB50B1A5}" type="presOf" srcId="{8A8AED75-D6F5-4ADC-9710-4F388C8CBCB3}" destId="{94A2B670-08D5-427F-93A5-DFB98D3F6FC3}" srcOrd="1" destOrd="0" presId="urn:microsoft.com/office/officeart/2005/8/layout/list1"/>
    <dgm:cxn modelId="{D9058071-578F-4A40-866F-0EFA2BE9A6C3}" type="presOf" srcId="{AAE89B4B-5B1A-46FD-A69D-F523C191A9DB}" destId="{DA5493A3-8622-4BA1-9D8E-AE97300A2B3D}" srcOrd="0" destOrd="0" presId="urn:microsoft.com/office/officeart/2005/8/layout/list1"/>
    <dgm:cxn modelId="{37F3C876-817F-4212-8FB0-7C83A72A58F7}" type="presOf" srcId="{1F8455CB-9F91-4787-9288-AB43EED22579}" destId="{4D44379B-3244-4722-B60A-88F6B9535918}" srcOrd="0" destOrd="2" presId="urn:microsoft.com/office/officeart/2005/8/layout/list1"/>
    <dgm:cxn modelId="{DE21F238-BA35-460D-B53E-FF06274F9DAF}" srcId="{2A023344-2F22-49B6-8C64-4C86FA31BEE9}" destId="{8A8AED75-D6F5-4ADC-9710-4F388C8CBCB3}" srcOrd="2" destOrd="0" parTransId="{9726C5D9-1D7C-4DE2-B77B-ADA5AC739704}" sibTransId="{4279BD37-676B-4242-A4C0-392F970A7DC3}"/>
    <dgm:cxn modelId="{3B183889-0CF1-4F68-962B-C10C7AEC12A7}" srcId="{5DCC2DBB-1172-48A3-95F3-5EBFF07634A1}" destId="{E140E244-63C8-438C-86FA-EB24F9823A2E}" srcOrd="3" destOrd="0" parTransId="{2081948B-00ED-413D-8C89-0A374F9630D7}" sibTransId="{AD74D2F5-96E7-4A2D-B6E2-CE9708197935}"/>
    <dgm:cxn modelId="{60F3A6CF-6E26-4825-BF3D-72D42F667C70}" type="presOf" srcId="{52612D4C-BCED-43F9-8737-C9A66FE9244D}" destId="{4D44379B-3244-4722-B60A-88F6B9535918}" srcOrd="0" destOrd="1" presId="urn:microsoft.com/office/officeart/2005/8/layout/list1"/>
    <dgm:cxn modelId="{8B47D124-80CD-4EE4-B231-63084A977CD8}" type="presOf" srcId="{E140E244-63C8-438C-86FA-EB24F9823A2E}" destId="{4D44379B-3244-4722-B60A-88F6B9535918}" srcOrd="0" destOrd="3" presId="urn:microsoft.com/office/officeart/2005/8/layout/list1"/>
    <dgm:cxn modelId="{13CB1618-E9B7-480C-B709-098DD2EDDD04}" srcId="{5DCC2DBB-1172-48A3-95F3-5EBFF07634A1}" destId="{1F8455CB-9F91-4787-9288-AB43EED22579}" srcOrd="2" destOrd="0" parTransId="{7A9A6523-73AC-42E6-B382-3F0457DBE79C}" sibTransId="{E50B9CD2-149C-4771-9D5E-0CEFE113DA7A}"/>
    <dgm:cxn modelId="{220BDA64-E7B9-493C-BE09-12995169BAB5}" type="presOf" srcId="{9D6F8048-5A9A-4880-9304-982A18BC01E2}" destId="{6358C480-4663-4EF7-A176-F07677D83CAE}" srcOrd="1" destOrd="0" presId="urn:microsoft.com/office/officeart/2005/8/layout/list1"/>
    <dgm:cxn modelId="{6B68B772-86C9-4998-B351-247070E6C848}" type="presOf" srcId="{8A8AED75-D6F5-4ADC-9710-4F388C8CBCB3}" destId="{44286A1E-7848-4D99-A10E-64B5CC17C261}" srcOrd="0" destOrd="0" presId="urn:microsoft.com/office/officeart/2005/8/layout/list1"/>
    <dgm:cxn modelId="{1FFD4A9D-CEA9-43D8-8780-768E0216B0FD}" srcId="{8A8AED75-D6F5-4ADC-9710-4F388C8CBCB3}" destId="{E551FA55-CA7C-41DA-82DC-419C072A7B7D}" srcOrd="2" destOrd="0" parTransId="{02F10766-061D-47B7-A348-5600107FAA28}" sibTransId="{1A959347-7891-4E51-851B-95C82FEAF2F1}"/>
    <dgm:cxn modelId="{F08A8B36-27C2-41E1-AD84-7153CFA841CF}" type="presOf" srcId="{5DCC2DBB-1172-48A3-95F3-5EBFF07634A1}" destId="{6F549E79-31F5-4137-B86F-0E333AD0EEAB}" srcOrd="0" destOrd="0" presId="urn:microsoft.com/office/officeart/2005/8/layout/list1"/>
    <dgm:cxn modelId="{F9815DF3-F13E-4361-9063-6EECA04AAED8}" type="presParOf" srcId="{F6E8454F-1BFC-45E1-80D4-6C3249F0D68D}" destId="{652B25FC-38F1-483D-A5F1-5FEAA7010C58}" srcOrd="0" destOrd="0" presId="urn:microsoft.com/office/officeart/2005/8/layout/list1"/>
    <dgm:cxn modelId="{FF9C6A5E-7EEB-469F-81C1-9FCD52BA598F}" type="presParOf" srcId="{652B25FC-38F1-483D-A5F1-5FEAA7010C58}" destId="{6F549E79-31F5-4137-B86F-0E333AD0EEAB}" srcOrd="0" destOrd="0" presId="urn:microsoft.com/office/officeart/2005/8/layout/list1"/>
    <dgm:cxn modelId="{A509A99D-7412-416D-A0D7-53AB142AC10D}" type="presParOf" srcId="{652B25FC-38F1-483D-A5F1-5FEAA7010C58}" destId="{B978D23C-CA7C-4DC4-A955-2153CFF59FF8}" srcOrd="1" destOrd="0" presId="urn:microsoft.com/office/officeart/2005/8/layout/list1"/>
    <dgm:cxn modelId="{54C5B4D5-BA16-4F3E-8FE3-B9E5683F5866}" type="presParOf" srcId="{F6E8454F-1BFC-45E1-80D4-6C3249F0D68D}" destId="{907BAA37-DA87-4F3C-9B10-978A369714E7}" srcOrd="1" destOrd="0" presId="urn:microsoft.com/office/officeart/2005/8/layout/list1"/>
    <dgm:cxn modelId="{86709ADF-D327-496B-9ECE-D26AB565F80E}" type="presParOf" srcId="{F6E8454F-1BFC-45E1-80D4-6C3249F0D68D}" destId="{4D44379B-3244-4722-B60A-88F6B9535918}" srcOrd="2" destOrd="0" presId="urn:microsoft.com/office/officeart/2005/8/layout/list1"/>
    <dgm:cxn modelId="{12EA9D60-9A9C-418F-9B8E-5D99B701FF6D}" type="presParOf" srcId="{F6E8454F-1BFC-45E1-80D4-6C3249F0D68D}" destId="{547BF01F-F81D-428B-8A71-957E7E520BF6}" srcOrd="3" destOrd="0" presId="urn:microsoft.com/office/officeart/2005/8/layout/list1"/>
    <dgm:cxn modelId="{B9CA3804-C846-496D-A2E9-95E4280E9E97}" type="presParOf" srcId="{F6E8454F-1BFC-45E1-80D4-6C3249F0D68D}" destId="{B39173A2-8C40-4CF1-B28D-715567713791}" srcOrd="4" destOrd="0" presId="urn:microsoft.com/office/officeart/2005/8/layout/list1"/>
    <dgm:cxn modelId="{4BF917B3-7588-40B9-AFB6-8368760E4782}" type="presParOf" srcId="{B39173A2-8C40-4CF1-B28D-715567713791}" destId="{DCF6D4D7-2006-44D4-891E-518EEBA64812}" srcOrd="0" destOrd="0" presId="urn:microsoft.com/office/officeart/2005/8/layout/list1"/>
    <dgm:cxn modelId="{E0780C72-B45F-42C0-AFFF-FD0F317A9A51}" type="presParOf" srcId="{B39173A2-8C40-4CF1-B28D-715567713791}" destId="{6358C480-4663-4EF7-A176-F07677D83CAE}" srcOrd="1" destOrd="0" presId="urn:microsoft.com/office/officeart/2005/8/layout/list1"/>
    <dgm:cxn modelId="{9771F53E-4E04-475B-95C6-4BF14E19900F}" type="presParOf" srcId="{F6E8454F-1BFC-45E1-80D4-6C3249F0D68D}" destId="{986C31B2-3AFD-4596-B4FD-186F147A3258}" srcOrd="5" destOrd="0" presId="urn:microsoft.com/office/officeart/2005/8/layout/list1"/>
    <dgm:cxn modelId="{158728C4-124D-4A2B-B464-38DDA4695B8C}" type="presParOf" srcId="{F6E8454F-1BFC-45E1-80D4-6C3249F0D68D}" destId="{5DC4CBEF-BA99-48F2-B494-9FFFA712A279}" srcOrd="6" destOrd="0" presId="urn:microsoft.com/office/officeart/2005/8/layout/list1"/>
    <dgm:cxn modelId="{9BE539B8-7008-4945-80C8-5CB09E8B4885}" type="presParOf" srcId="{F6E8454F-1BFC-45E1-80D4-6C3249F0D68D}" destId="{C7E02211-0F5A-46C9-B719-703F4419B82B}" srcOrd="7" destOrd="0" presId="urn:microsoft.com/office/officeart/2005/8/layout/list1"/>
    <dgm:cxn modelId="{F750C4BC-FCE5-4F72-95A9-00351E5BE299}" type="presParOf" srcId="{F6E8454F-1BFC-45E1-80D4-6C3249F0D68D}" destId="{9651C654-650F-4BF5-96EB-2840E9CCC19B}" srcOrd="8" destOrd="0" presId="urn:microsoft.com/office/officeart/2005/8/layout/list1"/>
    <dgm:cxn modelId="{BEC4BC59-CB39-4FDA-8F68-65E29F529C51}" type="presParOf" srcId="{9651C654-650F-4BF5-96EB-2840E9CCC19B}" destId="{44286A1E-7848-4D99-A10E-64B5CC17C261}" srcOrd="0" destOrd="0" presId="urn:microsoft.com/office/officeart/2005/8/layout/list1"/>
    <dgm:cxn modelId="{326BF811-00D8-4913-B46D-512C6DEB91E9}" type="presParOf" srcId="{9651C654-650F-4BF5-96EB-2840E9CCC19B}" destId="{94A2B670-08D5-427F-93A5-DFB98D3F6FC3}" srcOrd="1" destOrd="0" presId="urn:microsoft.com/office/officeart/2005/8/layout/list1"/>
    <dgm:cxn modelId="{9FBC294D-EBD5-44E3-9A5C-EA48DC33D9E4}" type="presParOf" srcId="{F6E8454F-1BFC-45E1-80D4-6C3249F0D68D}" destId="{802E08CE-9C25-44D2-8A61-79BE78A0D987}" srcOrd="9" destOrd="0" presId="urn:microsoft.com/office/officeart/2005/8/layout/list1"/>
    <dgm:cxn modelId="{2E5EE43E-EB11-47E4-87EF-88DD086B1F3D}" type="presParOf" srcId="{F6E8454F-1BFC-45E1-80D4-6C3249F0D68D}" destId="{DA5493A3-8622-4BA1-9D8E-AE97300A2B3D}"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EAE507A-B467-8442-B591-E59D80E6FDD4}" type="doc">
      <dgm:prSet loTypeId="urn:microsoft.com/office/officeart/2005/8/layout/vList5" loCatId="" qsTypeId="urn:microsoft.com/office/officeart/2005/8/quickstyle/simple4" qsCatId="simple" csTypeId="urn:microsoft.com/office/officeart/2005/8/colors/accent1_2" csCatId="accent1" phldr="1"/>
      <dgm:spPr/>
      <dgm:t>
        <a:bodyPr/>
        <a:lstStyle/>
        <a:p>
          <a:endParaRPr lang="en-US"/>
        </a:p>
      </dgm:t>
    </dgm:pt>
    <dgm:pt modelId="{E0C282D3-AA3D-494C-8921-A7BD7FA74236}">
      <dgm:prSet phldrT="[Text]"/>
      <dgm:spPr/>
      <dgm:t>
        <a:bodyPr/>
        <a:lstStyle/>
        <a:p>
          <a:r>
            <a:rPr lang="en-US" dirty="0" smtClean="0"/>
            <a:t>ELISA</a:t>
          </a:r>
          <a:endParaRPr lang="en-US" dirty="0"/>
        </a:p>
      </dgm:t>
    </dgm:pt>
    <dgm:pt modelId="{EAE4DF5C-52E4-0747-ABB7-468C273F940E}" type="parTrans" cxnId="{B145248A-58E7-514E-AF44-AE139207D145}">
      <dgm:prSet/>
      <dgm:spPr/>
      <dgm:t>
        <a:bodyPr/>
        <a:lstStyle/>
        <a:p>
          <a:endParaRPr lang="en-US"/>
        </a:p>
      </dgm:t>
    </dgm:pt>
    <dgm:pt modelId="{53862554-88DD-C94B-AC9E-51B37CE5862B}" type="sibTrans" cxnId="{B145248A-58E7-514E-AF44-AE139207D145}">
      <dgm:prSet/>
      <dgm:spPr/>
      <dgm:t>
        <a:bodyPr/>
        <a:lstStyle/>
        <a:p>
          <a:endParaRPr lang="en-US"/>
        </a:p>
      </dgm:t>
    </dgm:pt>
    <dgm:pt modelId="{41F14AB9-F7F6-7445-B8CD-870DDDC7DDAA}">
      <dgm:prSet phldrT="[Text]"/>
      <dgm:spPr/>
      <dgm:t>
        <a:bodyPr/>
        <a:lstStyle/>
        <a:p>
          <a:pPr marL="285750" lvl="1" indent="0" algn="l" defTabSz="1289050" rtl="0">
            <a:lnSpc>
              <a:spcPct val="90000"/>
            </a:lnSpc>
            <a:spcBef>
              <a:spcPct val="0"/>
            </a:spcBef>
            <a:spcAft>
              <a:spcPct val="15000"/>
            </a:spcAft>
            <a:buNone/>
          </a:pPr>
          <a:r>
            <a:rPr lang="en-US" dirty="0" smtClean="0"/>
            <a:t>Screening </a:t>
          </a:r>
          <a:endParaRPr lang="en-US" dirty="0"/>
        </a:p>
      </dgm:t>
    </dgm:pt>
    <dgm:pt modelId="{6567DD18-8BBD-4645-87A8-BADCBC8FF26D}" type="parTrans" cxnId="{A6BE8921-FE8B-3C45-BEC0-03EFD6353D4C}">
      <dgm:prSet/>
      <dgm:spPr/>
      <dgm:t>
        <a:bodyPr/>
        <a:lstStyle/>
        <a:p>
          <a:endParaRPr lang="en-US"/>
        </a:p>
      </dgm:t>
    </dgm:pt>
    <dgm:pt modelId="{505E5C05-122D-B24B-9CB3-E39228E3350A}" type="sibTrans" cxnId="{A6BE8921-FE8B-3C45-BEC0-03EFD6353D4C}">
      <dgm:prSet/>
      <dgm:spPr/>
      <dgm:t>
        <a:bodyPr/>
        <a:lstStyle/>
        <a:p>
          <a:endParaRPr lang="en-US"/>
        </a:p>
      </dgm:t>
    </dgm:pt>
    <dgm:pt modelId="{185AD841-283E-6341-9124-B77DED91234C}">
      <dgm:prSet phldrT="[Text]"/>
      <dgm:spPr/>
      <dgm:t>
        <a:bodyPr/>
        <a:lstStyle/>
        <a:p>
          <a:pPr rtl="0"/>
          <a:r>
            <a:rPr lang="en-US" dirty="0" smtClean="0"/>
            <a:t>PCR</a:t>
          </a:r>
          <a:endParaRPr lang="en-US" dirty="0"/>
        </a:p>
      </dgm:t>
    </dgm:pt>
    <dgm:pt modelId="{966E7B7A-30EE-3643-BEF0-E4CF40DD801A}" type="parTrans" cxnId="{86AF8DD4-6453-8F4F-95A1-5ABC26A356D9}">
      <dgm:prSet/>
      <dgm:spPr/>
      <dgm:t>
        <a:bodyPr/>
        <a:lstStyle/>
        <a:p>
          <a:endParaRPr lang="en-US"/>
        </a:p>
      </dgm:t>
    </dgm:pt>
    <dgm:pt modelId="{5692D2FF-10B5-8642-BDF0-35CA357B322D}" type="sibTrans" cxnId="{86AF8DD4-6453-8F4F-95A1-5ABC26A356D9}">
      <dgm:prSet/>
      <dgm:spPr/>
      <dgm:t>
        <a:bodyPr/>
        <a:lstStyle/>
        <a:p>
          <a:endParaRPr lang="en-US"/>
        </a:p>
      </dgm:t>
    </dgm:pt>
    <dgm:pt modelId="{20A76177-A713-454B-A7C3-D42421BC9F48}">
      <dgm:prSet phldrT="[Text]"/>
      <dgm:spPr/>
      <dgm:t>
        <a:bodyPr/>
        <a:lstStyle/>
        <a:p>
          <a:pPr rtl="0"/>
          <a:r>
            <a:rPr lang="en-US" dirty="0" smtClean="0"/>
            <a:t>Measure the viral load</a:t>
          </a:r>
          <a:endParaRPr lang="en-US" dirty="0"/>
        </a:p>
      </dgm:t>
    </dgm:pt>
    <dgm:pt modelId="{2C5AC7C2-B462-B54E-810F-D8558DD84BCB}" type="parTrans" cxnId="{7544B883-2763-354E-BE86-C248051D14D4}">
      <dgm:prSet/>
      <dgm:spPr/>
      <dgm:t>
        <a:bodyPr/>
        <a:lstStyle/>
        <a:p>
          <a:endParaRPr lang="en-US"/>
        </a:p>
      </dgm:t>
    </dgm:pt>
    <dgm:pt modelId="{082E860C-9579-2642-92B4-64A9ECABC057}" type="sibTrans" cxnId="{7544B883-2763-354E-BE86-C248051D14D4}">
      <dgm:prSet/>
      <dgm:spPr/>
      <dgm:t>
        <a:bodyPr/>
        <a:lstStyle/>
        <a:p>
          <a:endParaRPr lang="en-US"/>
        </a:p>
      </dgm:t>
    </dgm:pt>
    <dgm:pt modelId="{EED47662-3A6B-B34A-942D-4D344F6D9408}">
      <dgm:prSet phldrT="[Text]"/>
      <dgm:spPr/>
      <dgm:t>
        <a:bodyPr/>
        <a:lstStyle/>
        <a:p>
          <a:pPr rtl="0"/>
          <a:r>
            <a:rPr lang="en-US" dirty="0" smtClean="0"/>
            <a:t>Western Blot</a:t>
          </a:r>
          <a:endParaRPr lang="en-US" dirty="0"/>
        </a:p>
      </dgm:t>
    </dgm:pt>
    <dgm:pt modelId="{815CE08B-4668-9D42-9A32-FF289021278C}" type="parTrans" cxnId="{A040EF70-3CC3-C84D-973D-568531A46862}">
      <dgm:prSet/>
      <dgm:spPr/>
      <dgm:t>
        <a:bodyPr/>
        <a:lstStyle/>
        <a:p>
          <a:endParaRPr lang="en-US"/>
        </a:p>
      </dgm:t>
    </dgm:pt>
    <dgm:pt modelId="{273DD10C-46CF-9C40-B2FD-21392CCC0957}" type="sibTrans" cxnId="{A040EF70-3CC3-C84D-973D-568531A46862}">
      <dgm:prSet/>
      <dgm:spPr/>
      <dgm:t>
        <a:bodyPr/>
        <a:lstStyle/>
        <a:p>
          <a:endParaRPr lang="en-US"/>
        </a:p>
      </dgm:t>
    </dgm:pt>
    <dgm:pt modelId="{EC72460C-7205-C64D-84FA-7ACC1A4325FE}">
      <dgm:prSet phldrT="[Text]"/>
      <dgm:spPr/>
      <dgm:t>
        <a:bodyPr/>
        <a:lstStyle/>
        <a:p>
          <a:pPr marL="285750" lvl="1" indent="0" algn="l" defTabSz="1289050" rtl="0">
            <a:lnSpc>
              <a:spcPct val="90000"/>
            </a:lnSpc>
            <a:spcBef>
              <a:spcPct val="0"/>
            </a:spcBef>
            <a:spcAft>
              <a:spcPct val="15000"/>
            </a:spcAft>
            <a:buNone/>
          </a:pPr>
          <a:r>
            <a:rPr lang="en-US" dirty="0" smtClean="0"/>
            <a:t>Confirmatory test</a:t>
          </a:r>
          <a:endParaRPr lang="en-US" dirty="0"/>
        </a:p>
      </dgm:t>
    </dgm:pt>
    <dgm:pt modelId="{08AE6123-7841-CE45-9DD3-C0237B2B1AB7}" type="parTrans" cxnId="{A66436D6-61F0-4C42-98DC-0E0ACC137885}">
      <dgm:prSet/>
      <dgm:spPr/>
      <dgm:t>
        <a:bodyPr/>
        <a:lstStyle/>
        <a:p>
          <a:endParaRPr lang="en-US"/>
        </a:p>
      </dgm:t>
    </dgm:pt>
    <dgm:pt modelId="{7CCFF0D5-96DB-414A-9745-E8A654722036}" type="sibTrans" cxnId="{A66436D6-61F0-4C42-98DC-0E0ACC137885}">
      <dgm:prSet/>
      <dgm:spPr/>
      <dgm:t>
        <a:bodyPr/>
        <a:lstStyle/>
        <a:p>
          <a:endParaRPr lang="en-US"/>
        </a:p>
      </dgm:t>
    </dgm:pt>
    <dgm:pt modelId="{FCF8AA61-C972-C743-B83B-8AE05E67BADE}" type="pres">
      <dgm:prSet presAssocID="{BEAE507A-B467-8442-B591-E59D80E6FDD4}" presName="Name0" presStyleCnt="0">
        <dgm:presLayoutVars>
          <dgm:dir/>
          <dgm:animLvl val="lvl"/>
          <dgm:resizeHandles val="exact"/>
        </dgm:presLayoutVars>
      </dgm:prSet>
      <dgm:spPr/>
      <dgm:t>
        <a:bodyPr/>
        <a:lstStyle/>
        <a:p>
          <a:endParaRPr lang="en-US"/>
        </a:p>
      </dgm:t>
    </dgm:pt>
    <dgm:pt modelId="{7F3039A8-C8D8-6343-876F-362FBFA61775}" type="pres">
      <dgm:prSet presAssocID="{E0C282D3-AA3D-494C-8921-A7BD7FA74236}" presName="linNode" presStyleCnt="0"/>
      <dgm:spPr/>
    </dgm:pt>
    <dgm:pt modelId="{F13D359A-3B82-1245-90DD-5F44ED6527FC}" type="pres">
      <dgm:prSet presAssocID="{E0C282D3-AA3D-494C-8921-A7BD7FA74236}" presName="parentText" presStyleLbl="node1" presStyleIdx="0" presStyleCnt="3">
        <dgm:presLayoutVars>
          <dgm:chMax val="1"/>
          <dgm:bulletEnabled val="1"/>
        </dgm:presLayoutVars>
      </dgm:prSet>
      <dgm:spPr/>
      <dgm:t>
        <a:bodyPr/>
        <a:lstStyle/>
        <a:p>
          <a:endParaRPr lang="en-US"/>
        </a:p>
      </dgm:t>
    </dgm:pt>
    <dgm:pt modelId="{FD09DD74-CDC9-2E47-B7DE-D3712627E478}" type="pres">
      <dgm:prSet presAssocID="{E0C282D3-AA3D-494C-8921-A7BD7FA74236}" presName="descendantText" presStyleLbl="alignAccFollowNode1" presStyleIdx="0" presStyleCnt="3">
        <dgm:presLayoutVars>
          <dgm:bulletEnabled val="1"/>
        </dgm:presLayoutVars>
      </dgm:prSet>
      <dgm:spPr/>
      <dgm:t>
        <a:bodyPr/>
        <a:lstStyle/>
        <a:p>
          <a:endParaRPr lang="en-US"/>
        </a:p>
      </dgm:t>
    </dgm:pt>
    <dgm:pt modelId="{34259C5D-67C2-0245-9C7D-CDA8B5AEB930}" type="pres">
      <dgm:prSet presAssocID="{53862554-88DD-C94B-AC9E-51B37CE5862B}" presName="sp" presStyleCnt="0"/>
      <dgm:spPr/>
    </dgm:pt>
    <dgm:pt modelId="{983C5B55-3B79-C44B-8A1E-5892D0D12B1C}" type="pres">
      <dgm:prSet presAssocID="{185AD841-283E-6341-9124-B77DED91234C}" presName="linNode" presStyleCnt="0"/>
      <dgm:spPr/>
    </dgm:pt>
    <dgm:pt modelId="{23459631-7CAB-1A40-A97C-49EA0059548D}" type="pres">
      <dgm:prSet presAssocID="{185AD841-283E-6341-9124-B77DED91234C}" presName="parentText" presStyleLbl="node1" presStyleIdx="1" presStyleCnt="3">
        <dgm:presLayoutVars>
          <dgm:chMax val="1"/>
          <dgm:bulletEnabled val="1"/>
        </dgm:presLayoutVars>
      </dgm:prSet>
      <dgm:spPr/>
      <dgm:t>
        <a:bodyPr/>
        <a:lstStyle/>
        <a:p>
          <a:endParaRPr lang="en-US"/>
        </a:p>
      </dgm:t>
    </dgm:pt>
    <dgm:pt modelId="{E081F0A7-E674-754E-ADF4-7D005FEFF0FF}" type="pres">
      <dgm:prSet presAssocID="{185AD841-283E-6341-9124-B77DED91234C}" presName="descendantText" presStyleLbl="alignAccFollowNode1" presStyleIdx="1" presStyleCnt="3">
        <dgm:presLayoutVars>
          <dgm:bulletEnabled val="1"/>
        </dgm:presLayoutVars>
      </dgm:prSet>
      <dgm:spPr/>
      <dgm:t>
        <a:bodyPr/>
        <a:lstStyle/>
        <a:p>
          <a:endParaRPr lang="en-US"/>
        </a:p>
      </dgm:t>
    </dgm:pt>
    <dgm:pt modelId="{BF9A825E-60C2-8040-B475-8EFBCF1C0BAB}" type="pres">
      <dgm:prSet presAssocID="{5692D2FF-10B5-8642-BDF0-35CA357B322D}" presName="sp" presStyleCnt="0"/>
      <dgm:spPr/>
    </dgm:pt>
    <dgm:pt modelId="{E1E832B1-3216-8F40-9C26-4AC343381390}" type="pres">
      <dgm:prSet presAssocID="{EED47662-3A6B-B34A-942D-4D344F6D9408}" presName="linNode" presStyleCnt="0"/>
      <dgm:spPr/>
    </dgm:pt>
    <dgm:pt modelId="{6A23A1C2-4828-8E4E-AA33-BC643D66B667}" type="pres">
      <dgm:prSet presAssocID="{EED47662-3A6B-B34A-942D-4D344F6D9408}" presName="parentText" presStyleLbl="node1" presStyleIdx="2" presStyleCnt="3">
        <dgm:presLayoutVars>
          <dgm:chMax val="1"/>
          <dgm:bulletEnabled val="1"/>
        </dgm:presLayoutVars>
      </dgm:prSet>
      <dgm:spPr/>
      <dgm:t>
        <a:bodyPr/>
        <a:lstStyle/>
        <a:p>
          <a:endParaRPr lang="en-US"/>
        </a:p>
      </dgm:t>
    </dgm:pt>
    <dgm:pt modelId="{32556B59-262E-B248-9965-6514A85DF33C}" type="pres">
      <dgm:prSet presAssocID="{EED47662-3A6B-B34A-942D-4D344F6D9408}" presName="descendantText" presStyleLbl="alignAccFollowNode1" presStyleIdx="2" presStyleCnt="3">
        <dgm:presLayoutVars>
          <dgm:bulletEnabled val="1"/>
        </dgm:presLayoutVars>
      </dgm:prSet>
      <dgm:spPr/>
      <dgm:t>
        <a:bodyPr/>
        <a:lstStyle/>
        <a:p>
          <a:endParaRPr lang="en-US"/>
        </a:p>
      </dgm:t>
    </dgm:pt>
  </dgm:ptLst>
  <dgm:cxnLst>
    <dgm:cxn modelId="{B145248A-58E7-514E-AF44-AE139207D145}" srcId="{BEAE507A-B467-8442-B591-E59D80E6FDD4}" destId="{E0C282D3-AA3D-494C-8921-A7BD7FA74236}" srcOrd="0" destOrd="0" parTransId="{EAE4DF5C-52E4-0747-ABB7-468C273F940E}" sibTransId="{53862554-88DD-C94B-AC9E-51B37CE5862B}"/>
    <dgm:cxn modelId="{7544B883-2763-354E-BE86-C248051D14D4}" srcId="{185AD841-283E-6341-9124-B77DED91234C}" destId="{20A76177-A713-454B-A7C3-D42421BC9F48}" srcOrd="0" destOrd="0" parTransId="{2C5AC7C2-B462-B54E-810F-D8558DD84BCB}" sibTransId="{082E860C-9579-2642-92B4-64A9ECABC057}"/>
    <dgm:cxn modelId="{3AF59D13-5EE2-4129-95AF-B42B30DBA100}" type="presOf" srcId="{E0C282D3-AA3D-494C-8921-A7BD7FA74236}" destId="{F13D359A-3B82-1245-90DD-5F44ED6527FC}" srcOrd="0" destOrd="0" presId="urn:microsoft.com/office/officeart/2005/8/layout/vList5"/>
    <dgm:cxn modelId="{A6BE8921-FE8B-3C45-BEC0-03EFD6353D4C}" srcId="{E0C282D3-AA3D-494C-8921-A7BD7FA74236}" destId="{41F14AB9-F7F6-7445-B8CD-870DDDC7DDAA}" srcOrd="0" destOrd="0" parTransId="{6567DD18-8BBD-4645-87A8-BADCBC8FF26D}" sibTransId="{505E5C05-122D-B24B-9CB3-E39228E3350A}"/>
    <dgm:cxn modelId="{D421E60E-B21F-49CD-A821-7D6B9FACDDBF}" type="presOf" srcId="{EED47662-3A6B-B34A-942D-4D344F6D9408}" destId="{6A23A1C2-4828-8E4E-AA33-BC643D66B667}" srcOrd="0" destOrd="0" presId="urn:microsoft.com/office/officeart/2005/8/layout/vList5"/>
    <dgm:cxn modelId="{32D64A8E-86A1-4E04-A4D4-020622B50157}" type="presOf" srcId="{BEAE507A-B467-8442-B591-E59D80E6FDD4}" destId="{FCF8AA61-C972-C743-B83B-8AE05E67BADE}" srcOrd="0" destOrd="0" presId="urn:microsoft.com/office/officeart/2005/8/layout/vList5"/>
    <dgm:cxn modelId="{A040EF70-3CC3-C84D-973D-568531A46862}" srcId="{BEAE507A-B467-8442-B591-E59D80E6FDD4}" destId="{EED47662-3A6B-B34A-942D-4D344F6D9408}" srcOrd="2" destOrd="0" parTransId="{815CE08B-4668-9D42-9A32-FF289021278C}" sibTransId="{273DD10C-46CF-9C40-B2FD-21392CCC0957}"/>
    <dgm:cxn modelId="{86AF8DD4-6453-8F4F-95A1-5ABC26A356D9}" srcId="{BEAE507A-B467-8442-B591-E59D80E6FDD4}" destId="{185AD841-283E-6341-9124-B77DED91234C}" srcOrd="1" destOrd="0" parTransId="{966E7B7A-30EE-3643-BEF0-E4CF40DD801A}" sibTransId="{5692D2FF-10B5-8642-BDF0-35CA357B322D}"/>
    <dgm:cxn modelId="{6B5593C5-1641-4753-97FC-55C1492014AB}" type="presOf" srcId="{EC72460C-7205-C64D-84FA-7ACC1A4325FE}" destId="{32556B59-262E-B248-9965-6514A85DF33C}" srcOrd="0" destOrd="0" presId="urn:microsoft.com/office/officeart/2005/8/layout/vList5"/>
    <dgm:cxn modelId="{4BDEDA8B-D9EA-42BD-8F75-F7D9DC11E01C}" type="presOf" srcId="{185AD841-283E-6341-9124-B77DED91234C}" destId="{23459631-7CAB-1A40-A97C-49EA0059548D}" srcOrd="0" destOrd="0" presId="urn:microsoft.com/office/officeart/2005/8/layout/vList5"/>
    <dgm:cxn modelId="{41A8FB01-6E9B-4F30-88BA-FD52771E35EE}" type="presOf" srcId="{41F14AB9-F7F6-7445-B8CD-870DDDC7DDAA}" destId="{FD09DD74-CDC9-2E47-B7DE-D3712627E478}" srcOrd="0" destOrd="0" presId="urn:microsoft.com/office/officeart/2005/8/layout/vList5"/>
    <dgm:cxn modelId="{A66436D6-61F0-4C42-98DC-0E0ACC137885}" srcId="{EED47662-3A6B-B34A-942D-4D344F6D9408}" destId="{EC72460C-7205-C64D-84FA-7ACC1A4325FE}" srcOrd="0" destOrd="0" parTransId="{08AE6123-7841-CE45-9DD3-C0237B2B1AB7}" sibTransId="{7CCFF0D5-96DB-414A-9745-E8A654722036}"/>
    <dgm:cxn modelId="{2C237C47-1C22-4C4B-98AA-DC05B4C82124}" type="presOf" srcId="{20A76177-A713-454B-A7C3-D42421BC9F48}" destId="{E081F0A7-E674-754E-ADF4-7D005FEFF0FF}" srcOrd="0" destOrd="0" presId="urn:microsoft.com/office/officeart/2005/8/layout/vList5"/>
    <dgm:cxn modelId="{ED9B3BD3-763F-45ED-BBC0-A308E05E6F73}" type="presParOf" srcId="{FCF8AA61-C972-C743-B83B-8AE05E67BADE}" destId="{7F3039A8-C8D8-6343-876F-362FBFA61775}" srcOrd="0" destOrd="0" presId="urn:microsoft.com/office/officeart/2005/8/layout/vList5"/>
    <dgm:cxn modelId="{57C572D5-277A-4AA4-8E68-4D279F689BF8}" type="presParOf" srcId="{7F3039A8-C8D8-6343-876F-362FBFA61775}" destId="{F13D359A-3B82-1245-90DD-5F44ED6527FC}" srcOrd="0" destOrd="0" presId="urn:microsoft.com/office/officeart/2005/8/layout/vList5"/>
    <dgm:cxn modelId="{A6B71215-FD22-4DD2-AD9D-1E72016E0CDA}" type="presParOf" srcId="{7F3039A8-C8D8-6343-876F-362FBFA61775}" destId="{FD09DD74-CDC9-2E47-B7DE-D3712627E478}" srcOrd="1" destOrd="0" presId="urn:microsoft.com/office/officeart/2005/8/layout/vList5"/>
    <dgm:cxn modelId="{851ACBF0-05AD-4AFF-AF05-EA7C1DEBBF35}" type="presParOf" srcId="{FCF8AA61-C972-C743-B83B-8AE05E67BADE}" destId="{34259C5D-67C2-0245-9C7D-CDA8B5AEB930}" srcOrd="1" destOrd="0" presId="urn:microsoft.com/office/officeart/2005/8/layout/vList5"/>
    <dgm:cxn modelId="{6B5A9426-5D02-4653-831A-95F537D4EDF1}" type="presParOf" srcId="{FCF8AA61-C972-C743-B83B-8AE05E67BADE}" destId="{983C5B55-3B79-C44B-8A1E-5892D0D12B1C}" srcOrd="2" destOrd="0" presId="urn:microsoft.com/office/officeart/2005/8/layout/vList5"/>
    <dgm:cxn modelId="{58972F28-F519-4475-B2FB-7DAD79DD101D}" type="presParOf" srcId="{983C5B55-3B79-C44B-8A1E-5892D0D12B1C}" destId="{23459631-7CAB-1A40-A97C-49EA0059548D}" srcOrd="0" destOrd="0" presId="urn:microsoft.com/office/officeart/2005/8/layout/vList5"/>
    <dgm:cxn modelId="{3CA6430A-9422-4AF6-A266-CC28499E4EB4}" type="presParOf" srcId="{983C5B55-3B79-C44B-8A1E-5892D0D12B1C}" destId="{E081F0A7-E674-754E-ADF4-7D005FEFF0FF}" srcOrd="1" destOrd="0" presId="urn:microsoft.com/office/officeart/2005/8/layout/vList5"/>
    <dgm:cxn modelId="{A0E47459-2FBC-4A8F-9BFD-0AC3BD4F4BBD}" type="presParOf" srcId="{FCF8AA61-C972-C743-B83B-8AE05E67BADE}" destId="{BF9A825E-60C2-8040-B475-8EFBCF1C0BAB}" srcOrd="3" destOrd="0" presId="urn:microsoft.com/office/officeart/2005/8/layout/vList5"/>
    <dgm:cxn modelId="{9BCC0906-1E25-4883-986A-1615CCD864F1}" type="presParOf" srcId="{FCF8AA61-C972-C743-B83B-8AE05E67BADE}" destId="{E1E832B1-3216-8F40-9C26-4AC343381390}" srcOrd="4" destOrd="0" presId="urn:microsoft.com/office/officeart/2005/8/layout/vList5"/>
    <dgm:cxn modelId="{1AC8C45C-68C8-44A0-BBE2-637D7A437BC6}" type="presParOf" srcId="{E1E832B1-3216-8F40-9C26-4AC343381390}" destId="{6A23A1C2-4828-8E4E-AA33-BC643D66B667}" srcOrd="0" destOrd="0" presId="urn:microsoft.com/office/officeart/2005/8/layout/vList5"/>
    <dgm:cxn modelId="{13726064-1841-4E5A-AEAE-CB31CD85C217}" type="presParOf" srcId="{E1E832B1-3216-8F40-9C26-4AC343381390}" destId="{32556B59-262E-B248-9965-6514A85DF33C}"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2376F4-0B07-48E1-BCC7-63D93B792FEC}">
      <dsp:nvSpPr>
        <dsp:cNvPr id="0" name=""/>
        <dsp:cNvSpPr/>
      </dsp:nvSpPr>
      <dsp:spPr>
        <a:xfrm rot="5400000">
          <a:off x="-289718" y="292805"/>
          <a:ext cx="1931458" cy="1352020"/>
        </a:xfrm>
        <a:prstGeom prst="chevron">
          <a:avLst/>
        </a:prstGeom>
        <a:solidFill>
          <a:schemeClr val="accent1">
            <a:shade val="50000"/>
            <a:hueOff val="0"/>
            <a:satOff val="0"/>
            <a:lumOff val="0"/>
            <a:alphaOff val="0"/>
          </a:schemeClr>
        </a:solidFill>
        <a:ln w="25400" cap="flat" cmpd="sng"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n-US" sz="2900" kern="1200" dirty="0" smtClean="0"/>
            <a:t>Bacterial</a:t>
          </a:r>
          <a:endParaRPr lang="en-US" sz="2900" kern="1200" dirty="0"/>
        </a:p>
      </dsp:txBody>
      <dsp:txXfrm rot="-5400000">
        <a:off x="1" y="679096"/>
        <a:ext cx="1352020" cy="579438"/>
      </dsp:txXfrm>
    </dsp:sp>
    <dsp:sp modelId="{CEEB2FEB-625C-42B3-A87A-CF77D0D6F03C}">
      <dsp:nvSpPr>
        <dsp:cNvPr id="0" name=""/>
        <dsp:cNvSpPr/>
      </dsp:nvSpPr>
      <dsp:spPr>
        <a:xfrm rot="5400000">
          <a:off x="4112286" y="-2757179"/>
          <a:ext cx="1255447" cy="6775979"/>
        </a:xfrm>
        <a:prstGeom prst="round2SameRect">
          <a:avLst/>
        </a:prstGeom>
        <a:solidFill>
          <a:schemeClr val="lt1">
            <a:alpha val="90000"/>
            <a:hueOff val="0"/>
            <a:satOff val="0"/>
            <a:lumOff val="0"/>
            <a:alphaOff val="0"/>
          </a:schemeClr>
        </a:solidFill>
        <a:ln w="25400" cap="flat" cmpd="sng"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smtClean="0"/>
            <a:t>Syphilis</a:t>
          </a:r>
          <a:endParaRPr lang="en-US" sz="1700" kern="1200" dirty="0"/>
        </a:p>
        <a:p>
          <a:pPr marL="171450" lvl="1" indent="-171450" algn="l" defTabSz="755650">
            <a:lnSpc>
              <a:spcPct val="90000"/>
            </a:lnSpc>
            <a:spcBef>
              <a:spcPct val="0"/>
            </a:spcBef>
            <a:spcAft>
              <a:spcPct val="15000"/>
            </a:spcAft>
            <a:buChar char="••"/>
          </a:pPr>
          <a:r>
            <a:rPr lang="en-US" sz="1700" kern="1200" dirty="0" smtClean="0"/>
            <a:t> Chlamydia</a:t>
          </a:r>
          <a:endParaRPr lang="en-US" sz="1700" kern="1200" dirty="0"/>
        </a:p>
        <a:p>
          <a:pPr marL="171450" lvl="1" indent="-171450" algn="l" defTabSz="755650">
            <a:lnSpc>
              <a:spcPct val="90000"/>
            </a:lnSpc>
            <a:spcBef>
              <a:spcPct val="0"/>
            </a:spcBef>
            <a:spcAft>
              <a:spcPct val="15000"/>
            </a:spcAft>
            <a:buChar char="••"/>
          </a:pPr>
          <a:r>
            <a:rPr lang="en-US" sz="1700" kern="1200" dirty="0" smtClean="0"/>
            <a:t> Gonorrhea</a:t>
          </a:r>
          <a:endParaRPr lang="en-US" sz="1700" kern="1200" dirty="0"/>
        </a:p>
        <a:p>
          <a:pPr marL="171450" lvl="1" indent="-171450" algn="l" defTabSz="755650">
            <a:lnSpc>
              <a:spcPct val="90000"/>
            </a:lnSpc>
            <a:spcBef>
              <a:spcPct val="0"/>
            </a:spcBef>
            <a:spcAft>
              <a:spcPct val="15000"/>
            </a:spcAft>
            <a:buChar char="••"/>
          </a:pPr>
          <a:r>
            <a:rPr lang="en-US" sz="1700" kern="1200" dirty="0" smtClean="0"/>
            <a:t> chancroid</a:t>
          </a:r>
          <a:endParaRPr lang="en-US" sz="1700" kern="1200" dirty="0"/>
        </a:p>
      </dsp:txBody>
      <dsp:txXfrm rot="-5400000">
        <a:off x="1352020" y="64373"/>
        <a:ext cx="6714693" cy="1132875"/>
      </dsp:txXfrm>
    </dsp:sp>
    <dsp:sp modelId="{21527E4D-26CD-4F8C-B976-641B72C23F74}">
      <dsp:nvSpPr>
        <dsp:cNvPr id="0" name=""/>
        <dsp:cNvSpPr/>
      </dsp:nvSpPr>
      <dsp:spPr>
        <a:xfrm rot="5400000">
          <a:off x="-289718" y="2033323"/>
          <a:ext cx="1931458" cy="1352020"/>
        </a:xfrm>
        <a:prstGeom prst="chevron">
          <a:avLst/>
        </a:prstGeom>
        <a:solidFill>
          <a:schemeClr val="accent1">
            <a:shade val="50000"/>
            <a:hueOff val="240958"/>
            <a:satOff val="-5040"/>
            <a:lumOff val="28042"/>
            <a:alphaOff val="0"/>
          </a:schemeClr>
        </a:solidFill>
        <a:ln w="25400" cap="flat" cmpd="sng" algn="ctr">
          <a:solidFill>
            <a:schemeClr val="accent1">
              <a:shade val="50000"/>
              <a:hueOff val="240958"/>
              <a:satOff val="-5040"/>
              <a:lumOff val="2804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n-US" sz="2900" kern="1200" dirty="0" smtClean="0"/>
            <a:t>viral</a:t>
          </a:r>
          <a:endParaRPr lang="en-US" sz="2900" kern="1200" dirty="0"/>
        </a:p>
      </dsp:txBody>
      <dsp:txXfrm rot="-5400000">
        <a:off x="1" y="2419614"/>
        <a:ext cx="1352020" cy="579438"/>
      </dsp:txXfrm>
    </dsp:sp>
    <dsp:sp modelId="{B8AC3108-6D04-4281-82AE-23931F87A213}">
      <dsp:nvSpPr>
        <dsp:cNvPr id="0" name=""/>
        <dsp:cNvSpPr/>
      </dsp:nvSpPr>
      <dsp:spPr>
        <a:xfrm rot="5400000">
          <a:off x="4112286" y="-1016661"/>
          <a:ext cx="1255447" cy="6775979"/>
        </a:xfrm>
        <a:prstGeom prst="round2SameRect">
          <a:avLst/>
        </a:prstGeom>
        <a:solidFill>
          <a:schemeClr val="lt1">
            <a:alpha val="90000"/>
            <a:hueOff val="0"/>
            <a:satOff val="0"/>
            <a:lumOff val="0"/>
            <a:alphaOff val="0"/>
          </a:schemeClr>
        </a:solidFill>
        <a:ln w="25400" cap="flat" cmpd="sng" algn="ctr">
          <a:solidFill>
            <a:schemeClr val="accent1">
              <a:shade val="50000"/>
              <a:hueOff val="240958"/>
              <a:satOff val="-5040"/>
              <a:lumOff val="2804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smtClean="0"/>
            <a:t>Herpes</a:t>
          </a:r>
          <a:endParaRPr lang="en-US" sz="1700" kern="1200" dirty="0"/>
        </a:p>
        <a:p>
          <a:pPr marL="171450" lvl="1" indent="-171450" algn="l" defTabSz="755650">
            <a:lnSpc>
              <a:spcPct val="90000"/>
            </a:lnSpc>
            <a:spcBef>
              <a:spcPct val="0"/>
            </a:spcBef>
            <a:spcAft>
              <a:spcPct val="15000"/>
            </a:spcAft>
            <a:buChar char="••"/>
          </a:pPr>
          <a:r>
            <a:rPr lang="en-US" sz="1700" kern="1200" dirty="0" smtClean="0"/>
            <a:t>Human Papilloma Virus</a:t>
          </a:r>
          <a:endParaRPr lang="en-US" sz="1700" kern="1200" dirty="0"/>
        </a:p>
        <a:p>
          <a:pPr marL="171450" lvl="1" indent="-171450" algn="l" defTabSz="755650">
            <a:lnSpc>
              <a:spcPct val="90000"/>
            </a:lnSpc>
            <a:spcBef>
              <a:spcPct val="0"/>
            </a:spcBef>
            <a:spcAft>
              <a:spcPct val="15000"/>
            </a:spcAft>
            <a:buChar char="••"/>
          </a:pPr>
          <a:r>
            <a:rPr lang="en-US" sz="1700" kern="1200" dirty="0" smtClean="0"/>
            <a:t> HIV</a:t>
          </a:r>
          <a:endParaRPr lang="en-US" sz="1700" kern="1200" dirty="0"/>
        </a:p>
        <a:p>
          <a:pPr marL="171450" lvl="1" indent="-171450" algn="l" defTabSz="755650">
            <a:lnSpc>
              <a:spcPct val="90000"/>
            </a:lnSpc>
            <a:spcBef>
              <a:spcPct val="0"/>
            </a:spcBef>
            <a:spcAft>
              <a:spcPct val="15000"/>
            </a:spcAft>
            <a:buChar char="••"/>
          </a:pPr>
          <a:r>
            <a:rPr lang="en-US" sz="1700" kern="1200" dirty="0" smtClean="0"/>
            <a:t>Hepatitis B Virus</a:t>
          </a:r>
          <a:endParaRPr lang="en-US" sz="1700" kern="1200" dirty="0"/>
        </a:p>
      </dsp:txBody>
      <dsp:txXfrm rot="-5400000">
        <a:off x="1352020" y="1804891"/>
        <a:ext cx="6714693" cy="1132875"/>
      </dsp:txXfrm>
    </dsp:sp>
    <dsp:sp modelId="{C04808C6-ADA0-4A4B-A416-D1FE2F7578E5}">
      <dsp:nvSpPr>
        <dsp:cNvPr id="0" name=""/>
        <dsp:cNvSpPr/>
      </dsp:nvSpPr>
      <dsp:spPr>
        <a:xfrm rot="5400000">
          <a:off x="-289718" y="3773840"/>
          <a:ext cx="1931458" cy="1352020"/>
        </a:xfrm>
        <a:prstGeom prst="chevron">
          <a:avLst/>
        </a:prstGeom>
        <a:solidFill>
          <a:schemeClr val="accent1">
            <a:shade val="50000"/>
            <a:hueOff val="240958"/>
            <a:satOff val="-5040"/>
            <a:lumOff val="28042"/>
            <a:alphaOff val="0"/>
          </a:schemeClr>
        </a:solidFill>
        <a:ln w="25400" cap="flat" cmpd="sng" algn="ctr">
          <a:solidFill>
            <a:schemeClr val="accent1">
              <a:shade val="50000"/>
              <a:hueOff val="240958"/>
              <a:satOff val="-5040"/>
              <a:lumOff val="2804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n-US" sz="2900" kern="1200" dirty="0" smtClean="0"/>
            <a:t>Parasitic </a:t>
          </a:r>
          <a:endParaRPr lang="en-US" sz="2900" kern="1200" dirty="0"/>
        </a:p>
      </dsp:txBody>
      <dsp:txXfrm rot="-5400000">
        <a:off x="1" y="4160131"/>
        <a:ext cx="1352020" cy="579438"/>
      </dsp:txXfrm>
    </dsp:sp>
    <dsp:sp modelId="{6A8D8185-DC39-4EF9-8075-34A477C56755}">
      <dsp:nvSpPr>
        <dsp:cNvPr id="0" name=""/>
        <dsp:cNvSpPr/>
      </dsp:nvSpPr>
      <dsp:spPr>
        <a:xfrm rot="5400000">
          <a:off x="4112286" y="723856"/>
          <a:ext cx="1255447" cy="6775979"/>
        </a:xfrm>
        <a:prstGeom prst="round2SameRect">
          <a:avLst/>
        </a:prstGeom>
        <a:solidFill>
          <a:schemeClr val="lt1">
            <a:alpha val="90000"/>
            <a:hueOff val="0"/>
            <a:satOff val="0"/>
            <a:lumOff val="0"/>
            <a:alphaOff val="0"/>
          </a:schemeClr>
        </a:solidFill>
        <a:ln w="25400" cap="flat" cmpd="sng" algn="ctr">
          <a:solidFill>
            <a:schemeClr val="accent1">
              <a:shade val="50000"/>
              <a:hueOff val="240958"/>
              <a:satOff val="-5040"/>
              <a:lumOff val="2804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smtClean="0"/>
            <a:t> Trichomonas vaginalis </a:t>
          </a:r>
          <a:endParaRPr lang="en-US" sz="1700" kern="1200" dirty="0"/>
        </a:p>
      </dsp:txBody>
      <dsp:txXfrm rot="-5400000">
        <a:off x="1352020" y="3545408"/>
        <a:ext cx="6714693" cy="11328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44379B-3244-4722-B60A-88F6B9535918}">
      <dsp:nvSpPr>
        <dsp:cNvPr id="0" name=""/>
        <dsp:cNvSpPr/>
      </dsp:nvSpPr>
      <dsp:spPr>
        <a:xfrm>
          <a:off x="0" y="162549"/>
          <a:ext cx="5778500" cy="14805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48476" tIns="208280" rIns="44847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t>Candida</a:t>
          </a:r>
          <a:endParaRPr lang="en-US" sz="1800" kern="1200" dirty="0"/>
        </a:p>
        <a:p>
          <a:pPr marL="171450" lvl="1" indent="-171450" algn="l" defTabSz="800100">
            <a:lnSpc>
              <a:spcPct val="90000"/>
            </a:lnSpc>
            <a:spcBef>
              <a:spcPct val="0"/>
            </a:spcBef>
            <a:spcAft>
              <a:spcPct val="15000"/>
            </a:spcAft>
            <a:buChar char="••"/>
          </a:pPr>
          <a:r>
            <a:rPr lang="en-US" sz="1800" kern="1200" dirty="0" smtClean="0"/>
            <a:t>Bacterial vaginosis</a:t>
          </a:r>
          <a:endParaRPr lang="en-US" sz="1800" kern="1200" dirty="0"/>
        </a:p>
        <a:p>
          <a:pPr marL="171450" lvl="1" indent="-171450" algn="l" defTabSz="800100">
            <a:lnSpc>
              <a:spcPct val="90000"/>
            </a:lnSpc>
            <a:spcBef>
              <a:spcPct val="0"/>
            </a:spcBef>
            <a:spcAft>
              <a:spcPct val="15000"/>
            </a:spcAft>
            <a:buChar char="••"/>
          </a:pPr>
          <a:r>
            <a:rPr lang="en-US" sz="1800" kern="1200" dirty="0" smtClean="0"/>
            <a:t>Chlamydia trachomatis</a:t>
          </a:r>
          <a:endParaRPr lang="en-US" sz="1800" kern="1200" dirty="0"/>
        </a:p>
        <a:p>
          <a:pPr marL="171450" lvl="1" indent="-171450" algn="l" defTabSz="800100">
            <a:lnSpc>
              <a:spcPct val="90000"/>
            </a:lnSpc>
            <a:spcBef>
              <a:spcPct val="0"/>
            </a:spcBef>
            <a:spcAft>
              <a:spcPct val="15000"/>
            </a:spcAft>
            <a:buChar char="••"/>
          </a:pPr>
          <a:r>
            <a:rPr lang="en-US" sz="1800" kern="1200" dirty="0" smtClean="0"/>
            <a:t>Herpes simplex virus</a:t>
          </a:r>
          <a:endParaRPr lang="en-US" sz="1800" kern="1200" dirty="0"/>
        </a:p>
      </dsp:txBody>
      <dsp:txXfrm>
        <a:off x="0" y="162549"/>
        <a:ext cx="5778500" cy="1480500"/>
      </dsp:txXfrm>
    </dsp:sp>
    <dsp:sp modelId="{B978D23C-CA7C-4DC4-A955-2153CFF59FF8}">
      <dsp:nvSpPr>
        <dsp:cNvPr id="0" name=""/>
        <dsp:cNvSpPr/>
      </dsp:nvSpPr>
      <dsp:spPr>
        <a:xfrm>
          <a:off x="288925" y="14949"/>
          <a:ext cx="4044950" cy="295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889" tIns="0" rIns="152889" bIns="0" numCol="1" spcCol="1270" anchor="ctr" anchorCtr="0">
          <a:noAutofit/>
        </a:bodyPr>
        <a:lstStyle/>
        <a:p>
          <a:pPr lvl="0" algn="l" defTabSz="889000">
            <a:lnSpc>
              <a:spcPct val="90000"/>
            </a:lnSpc>
            <a:spcBef>
              <a:spcPct val="0"/>
            </a:spcBef>
            <a:spcAft>
              <a:spcPct val="35000"/>
            </a:spcAft>
          </a:pPr>
          <a:r>
            <a:rPr lang="en-US" sz="2000" kern="1200" dirty="0" smtClean="0"/>
            <a:t>Vaginal discharge </a:t>
          </a:r>
          <a:endParaRPr lang="en-US" sz="2000" kern="1200" dirty="0"/>
        </a:p>
      </dsp:txBody>
      <dsp:txXfrm>
        <a:off x="303335" y="29359"/>
        <a:ext cx="4016130" cy="266380"/>
      </dsp:txXfrm>
    </dsp:sp>
    <dsp:sp modelId="{5DC4CBEF-BA99-48F2-B494-9FFFA712A279}">
      <dsp:nvSpPr>
        <dsp:cNvPr id="0" name=""/>
        <dsp:cNvSpPr/>
      </dsp:nvSpPr>
      <dsp:spPr>
        <a:xfrm>
          <a:off x="0" y="1844649"/>
          <a:ext cx="5778500" cy="882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48476" tIns="208280" rIns="44847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t>Neisseria gonorrhea</a:t>
          </a:r>
          <a:endParaRPr lang="en-US" sz="1800" kern="1200" dirty="0"/>
        </a:p>
        <a:p>
          <a:pPr marL="171450" lvl="1" indent="-171450" algn="l" defTabSz="800100">
            <a:lnSpc>
              <a:spcPct val="90000"/>
            </a:lnSpc>
            <a:spcBef>
              <a:spcPct val="0"/>
            </a:spcBef>
            <a:spcAft>
              <a:spcPct val="15000"/>
            </a:spcAft>
            <a:buChar char="••"/>
          </a:pPr>
          <a:r>
            <a:rPr lang="en-US" sz="1800" kern="1200" dirty="0" smtClean="0"/>
            <a:t>Chlamydia trachomatis </a:t>
          </a:r>
          <a:endParaRPr lang="en-US" sz="1800" kern="1200" dirty="0"/>
        </a:p>
      </dsp:txBody>
      <dsp:txXfrm>
        <a:off x="0" y="1844649"/>
        <a:ext cx="5778500" cy="882000"/>
      </dsp:txXfrm>
    </dsp:sp>
    <dsp:sp modelId="{6358C480-4663-4EF7-A176-F07677D83CAE}">
      <dsp:nvSpPr>
        <dsp:cNvPr id="0" name=""/>
        <dsp:cNvSpPr/>
      </dsp:nvSpPr>
      <dsp:spPr>
        <a:xfrm>
          <a:off x="288925" y="1697049"/>
          <a:ext cx="4044950" cy="295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889" tIns="0" rIns="152889" bIns="0" numCol="1" spcCol="1270" anchor="ctr" anchorCtr="0">
          <a:noAutofit/>
        </a:bodyPr>
        <a:lstStyle/>
        <a:p>
          <a:pPr lvl="0" algn="l" defTabSz="711200">
            <a:lnSpc>
              <a:spcPct val="90000"/>
            </a:lnSpc>
            <a:spcBef>
              <a:spcPct val="0"/>
            </a:spcBef>
            <a:spcAft>
              <a:spcPct val="35000"/>
            </a:spcAft>
          </a:pPr>
          <a:r>
            <a:rPr lang="en-US" sz="1600" kern="1200" dirty="0" smtClean="0"/>
            <a:t>Urethral discharge </a:t>
          </a:r>
          <a:endParaRPr lang="en-US" sz="1600" kern="1200" dirty="0"/>
        </a:p>
      </dsp:txBody>
      <dsp:txXfrm>
        <a:off x="303335" y="1711459"/>
        <a:ext cx="4016130" cy="266380"/>
      </dsp:txXfrm>
    </dsp:sp>
    <dsp:sp modelId="{DA5493A3-8622-4BA1-9D8E-AE97300A2B3D}">
      <dsp:nvSpPr>
        <dsp:cNvPr id="0" name=""/>
        <dsp:cNvSpPr/>
      </dsp:nvSpPr>
      <dsp:spPr>
        <a:xfrm>
          <a:off x="0" y="2928250"/>
          <a:ext cx="5778500" cy="1197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48476" tIns="208280" rIns="44847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t>Syphilis</a:t>
          </a:r>
          <a:endParaRPr lang="en-US" sz="1800" kern="1200" dirty="0"/>
        </a:p>
        <a:p>
          <a:pPr marL="171450" lvl="1" indent="-171450" algn="l" defTabSz="800100">
            <a:lnSpc>
              <a:spcPct val="90000"/>
            </a:lnSpc>
            <a:spcBef>
              <a:spcPct val="0"/>
            </a:spcBef>
            <a:spcAft>
              <a:spcPct val="15000"/>
            </a:spcAft>
            <a:buChar char="••"/>
          </a:pPr>
          <a:r>
            <a:rPr lang="en-US" sz="1800" kern="1200" dirty="0" smtClean="0"/>
            <a:t>Herpes</a:t>
          </a:r>
          <a:endParaRPr lang="en-US" sz="1800" kern="1200" dirty="0"/>
        </a:p>
        <a:p>
          <a:pPr marL="171450" lvl="1" indent="-171450" algn="l" defTabSz="800100">
            <a:lnSpc>
              <a:spcPct val="90000"/>
            </a:lnSpc>
            <a:spcBef>
              <a:spcPct val="0"/>
            </a:spcBef>
            <a:spcAft>
              <a:spcPct val="15000"/>
            </a:spcAft>
            <a:buChar char="••"/>
          </a:pPr>
          <a:r>
            <a:rPr lang="en-US" sz="1800" kern="1200" dirty="0" err="1" smtClean="0"/>
            <a:t>chancroid</a:t>
          </a:r>
          <a:endParaRPr lang="en-US" sz="1800" kern="1200" dirty="0"/>
        </a:p>
      </dsp:txBody>
      <dsp:txXfrm>
        <a:off x="0" y="2928250"/>
        <a:ext cx="5778500" cy="1197000"/>
      </dsp:txXfrm>
    </dsp:sp>
    <dsp:sp modelId="{94A2B670-08D5-427F-93A5-DFB98D3F6FC3}">
      <dsp:nvSpPr>
        <dsp:cNvPr id="0" name=""/>
        <dsp:cNvSpPr/>
      </dsp:nvSpPr>
      <dsp:spPr>
        <a:xfrm>
          <a:off x="288925" y="2780650"/>
          <a:ext cx="4044950" cy="295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889" tIns="0" rIns="152889" bIns="0" numCol="1" spcCol="1270" anchor="ctr" anchorCtr="0">
          <a:noAutofit/>
        </a:bodyPr>
        <a:lstStyle/>
        <a:p>
          <a:pPr lvl="0" algn="l" defTabSz="711200">
            <a:lnSpc>
              <a:spcPct val="90000"/>
            </a:lnSpc>
            <a:spcBef>
              <a:spcPct val="0"/>
            </a:spcBef>
            <a:spcAft>
              <a:spcPct val="35000"/>
            </a:spcAft>
          </a:pPr>
          <a:r>
            <a:rPr lang="en-US" sz="1600" kern="1200" dirty="0" smtClean="0"/>
            <a:t>Genital ulcers </a:t>
          </a:r>
        </a:p>
      </dsp:txBody>
      <dsp:txXfrm>
        <a:off x="303335" y="2795060"/>
        <a:ext cx="4016130" cy="2663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09DD74-CDC9-2E47-B7DE-D3712627E478}">
      <dsp:nvSpPr>
        <dsp:cNvPr id="0" name=""/>
        <dsp:cNvSpPr/>
      </dsp:nvSpPr>
      <dsp:spPr>
        <a:xfrm rot="5400000">
          <a:off x="6589693" y="-2661723"/>
          <a:ext cx="1121829" cy="6729984"/>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4310" tIns="97155" rIns="194310" bIns="97155" numCol="1" spcCol="1270" anchor="ctr" anchorCtr="0">
          <a:noAutofit/>
        </a:bodyPr>
        <a:lstStyle/>
        <a:p>
          <a:pPr marL="285750" lvl="1" indent="0" algn="l" defTabSz="1289050" rtl="0">
            <a:lnSpc>
              <a:spcPct val="90000"/>
            </a:lnSpc>
            <a:spcBef>
              <a:spcPct val="0"/>
            </a:spcBef>
            <a:spcAft>
              <a:spcPct val="15000"/>
            </a:spcAft>
            <a:buChar char="••"/>
          </a:pPr>
          <a:r>
            <a:rPr lang="en-US" sz="5100" kern="1200" dirty="0" smtClean="0"/>
            <a:t>Screening </a:t>
          </a:r>
          <a:endParaRPr lang="en-US" sz="5100" kern="1200" dirty="0"/>
        </a:p>
      </dsp:txBody>
      <dsp:txXfrm rot="-5400000">
        <a:off x="3785616" y="197117"/>
        <a:ext cx="6675221" cy="1012303"/>
      </dsp:txXfrm>
    </dsp:sp>
    <dsp:sp modelId="{F13D359A-3B82-1245-90DD-5F44ED6527FC}">
      <dsp:nvSpPr>
        <dsp:cNvPr id="0" name=""/>
        <dsp:cNvSpPr/>
      </dsp:nvSpPr>
      <dsp:spPr>
        <a:xfrm>
          <a:off x="0" y="2124"/>
          <a:ext cx="3785616" cy="1402286"/>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2880" tIns="91440" rIns="182880" bIns="91440" numCol="1" spcCol="1270" anchor="ctr" anchorCtr="0">
          <a:noAutofit/>
        </a:bodyPr>
        <a:lstStyle/>
        <a:p>
          <a:pPr lvl="0" algn="ctr" defTabSz="2133600">
            <a:lnSpc>
              <a:spcPct val="90000"/>
            </a:lnSpc>
            <a:spcBef>
              <a:spcPct val="0"/>
            </a:spcBef>
            <a:spcAft>
              <a:spcPct val="35000"/>
            </a:spcAft>
          </a:pPr>
          <a:r>
            <a:rPr lang="en-US" sz="4800" kern="1200" dirty="0" smtClean="0"/>
            <a:t>ELISA</a:t>
          </a:r>
          <a:endParaRPr lang="en-US" sz="4800" kern="1200" dirty="0"/>
        </a:p>
      </dsp:txBody>
      <dsp:txXfrm>
        <a:off x="68454" y="70578"/>
        <a:ext cx="3648708" cy="1265378"/>
      </dsp:txXfrm>
    </dsp:sp>
    <dsp:sp modelId="{E081F0A7-E674-754E-ADF4-7D005FEFF0FF}">
      <dsp:nvSpPr>
        <dsp:cNvPr id="0" name=""/>
        <dsp:cNvSpPr/>
      </dsp:nvSpPr>
      <dsp:spPr>
        <a:xfrm rot="5400000">
          <a:off x="6589693" y="-1189323"/>
          <a:ext cx="1121829" cy="6729984"/>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4310" tIns="97155" rIns="194310" bIns="97155" numCol="1" spcCol="1270" anchor="ctr" anchorCtr="0">
          <a:noAutofit/>
        </a:bodyPr>
        <a:lstStyle/>
        <a:p>
          <a:pPr marL="285750" lvl="1" indent="-285750" algn="l" defTabSz="2266950" rtl="0">
            <a:lnSpc>
              <a:spcPct val="90000"/>
            </a:lnSpc>
            <a:spcBef>
              <a:spcPct val="0"/>
            </a:spcBef>
            <a:spcAft>
              <a:spcPct val="15000"/>
            </a:spcAft>
            <a:buChar char="••"/>
          </a:pPr>
          <a:r>
            <a:rPr lang="en-US" sz="5100" kern="1200" dirty="0" smtClean="0"/>
            <a:t>Measure the viral load</a:t>
          </a:r>
          <a:endParaRPr lang="en-US" sz="5100" kern="1200" dirty="0"/>
        </a:p>
      </dsp:txBody>
      <dsp:txXfrm rot="-5400000">
        <a:off x="3785616" y="1669517"/>
        <a:ext cx="6675221" cy="1012303"/>
      </dsp:txXfrm>
    </dsp:sp>
    <dsp:sp modelId="{23459631-7CAB-1A40-A97C-49EA0059548D}">
      <dsp:nvSpPr>
        <dsp:cNvPr id="0" name=""/>
        <dsp:cNvSpPr/>
      </dsp:nvSpPr>
      <dsp:spPr>
        <a:xfrm>
          <a:off x="0" y="1474525"/>
          <a:ext cx="3785616" cy="1402286"/>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2880" tIns="91440" rIns="182880" bIns="91440" numCol="1" spcCol="1270" anchor="ctr" anchorCtr="0">
          <a:noAutofit/>
        </a:bodyPr>
        <a:lstStyle/>
        <a:p>
          <a:pPr lvl="0" algn="ctr" defTabSz="2133600" rtl="0">
            <a:lnSpc>
              <a:spcPct val="90000"/>
            </a:lnSpc>
            <a:spcBef>
              <a:spcPct val="0"/>
            </a:spcBef>
            <a:spcAft>
              <a:spcPct val="35000"/>
            </a:spcAft>
          </a:pPr>
          <a:r>
            <a:rPr lang="en-US" sz="4800" kern="1200" dirty="0" smtClean="0"/>
            <a:t>PCR</a:t>
          </a:r>
          <a:endParaRPr lang="en-US" sz="4800" kern="1200" dirty="0"/>
        </a:p>
      </dsp:txBody>
      <dsp:txXfrm>
        <a:off x="68454" y="1542979"/>
        <a:ext cx="3648708" cy="1265378"/>
      </dsp:txXfrm>
    </dsp:sp>
    <dsp:sp modelId="{32556B59-262E-B248-9965-6514A85DF33C}">
      <dsp:nvSpPr>
        <dsp:cNvPr id="0" name=""/>
        <dsp:cNvSpPr/>
      </dsp:nvSpPr>
      <dsp:spPr>
        <a:xfrm rot="5400000">
          <a:off x="6589693" y="283077"/>
          <a:ext cx="1121829" cy="6729984"/>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4310" tIns="97155" rIns="194310" bIns="97155" numCol="1" spcCol="1270" anchor="ctr" anchorCtr="0">
          <a:noAutofit/>
        </a:bodyPr>
        <a:lstStyle/>
        <a:p>
          <a:pPr marL="285750" lvl="1" indent="0" algn="l" defTabSz="1289050" rtl="0">
            <a:lnSpc>
              <a:spcPct val="90000"/>
            </a:lnSpc>
            <a:spcBef>
              <a:spcPct val="0"/>
            </a:spcBef>
            <a:spcAft>
              <a:spcPct val="15000"/>
            </a:spcAft>
            <a:buChar char="••"/>
          </a:pPr>
          <a:r>
            <a:rPr lang="en-US" sz="5100" kern="1200" dirty="0" smtClean="0"/>
            <a:t>Confirmatory test</a:t>
          </a:r>
          <a:endParaRPr lang="en-US" sz="5100" kern="1200" dirty="0"/>
        </a:p>
      </dsp:txBody>
      <dsp:txXfrm rot="-5400000">
        <a:off x="3785616" y="3141918"/>
        <a:ext cx="6675221" cy="1012303"/>
      </dsp:txXfrm>
    </dsp:sp>
    <dsp:sp modelId="{6A23A1C2-4828-8E4E-AA33-BC643D66B667}">
      <dsp:nvSpPr>
        <dsp:cNvPr id="0" name=""/>
        <dsp:cNvSpPr/>
      </dsp:nvSpPr>
      <dsp:spPr>
        <a:xfrm>
          <a:off x="0" y="2946926"/>
          <a:ext cx="3785616" cy="1402286"/>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2880" tIns="91440" rIns="182880" bIns="91440" numCol="1" spcCol="1270" anchor="ctr" anchorCtr="0">
          <a:noAutofit/>
        </a:bodyPr>
        <a:lstStyle/>
        <a:p>
          <a:pPr lvl="0" algn="ctr" defTabSz="2133600" rtl="0">
            <a:lnSpc>
              <a:spcPct val="90000"/>
            </a:lnSpc>
            <a:spcBef>
              <a:spcPct val="0"/>
            </a:spcBef>
            <a:spcAft>
              <a:spcPct val="35000"/>
            </a:spcAft>
          </a:pPr>
          <a:r>
            <a:rPr lang="en-US" sz="4800" kern="1200" dirty="0" smtClean="0"/>
            <a:t>Western Blot</a:t>
          </a:r>
          <a:endParaRPr lang="en-US" sz="4800" kern="1200" dirty="0"/>
        </a:p>
      </dsp:txBody>
      <dsp:txXfrm>
        <a:off x="68454" y="3015380"/>
        <a:ext cx="3648708" cy="1265378"/>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9BF37B-161B-4433-A4F6-6B8A1E34817A}" type="datetimeFigureOut">
              <a:rPr lang="en-US" smtClean="0"/>
              <a:pPr/>
              <a:t>3/20/2017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A54E1F-C108-4A30-B23A-BB9563FA54BA}" type="slidenum">
              <a:rPr lang="en-US" smtClean="0"/>
              <a:pPr/>
              <a:t>‹#›</a:t>
            </a:fld>
            <a:endParaRPr lang="en-US"/>
          </a:p>
        </p:txBody>
      </p:sp>
    </p:spTree>
    <p:extLst>
      <p:ext uri="{BB962C8B-B14F-4D97-AF65-F5344CB8AC3E}">
        <p14:creationId xmlns:p14="http://schemas.microsoft.com/office/powerpoint/2010/main" val="2734352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emedicine.medscape.com/article/258044-overview" TargetMode="External"/><Relationship Id="rId2" Type="http://schemas.openxmlformats.org/officeDocument/2006/relationships/slide" Target="../slides/slide56.xml"/><Relationship Id="rId1" Type="http://schemas.openxmlformats.org/officeDocument/2006/relationships/notesMaster" Target="../notesMasters/notesMaster1.xml"/><Relationship Id="rId5" Type="http://schemas.openxmlformats.org/officeDocument/2006/relationships/hyperlink" Target="http://emedicine.medscape.com/article/255865-overview" TargetMode="External"/><Relationship Id="rId4" Type="http://schemas.openxmlformats.org/officeDocument/2006/relationships/hyperlink" Target="http://emedicine.medscape.com/article/271899-overview"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once we think of a possible STDS, think of the cause of(symptoms) :</a:t>
            </a:r>
            <a:endParaRPr lang="en-US" dirty="0"/>
          </a:p>
        </p:txBody>
      </p:sp>
      <p:sp>
        <p:nvSpPr>
          <p:cNvPr id="4" name="Slide Number Placeholder 3"/>
          <p:cNvSpPr>
            <a:spLocks noGrp="1"/>
          </p:cNvSpPr>
          <p:nvPr>
            <p:ph type="sldNum" sz="quarter" idx="10"/>
          </p:nvPr>
        </p:nvSpPr>
        <p:spPr/>
        <p:txBody>
          <a:bodyPr/>
          <a:lstStyle/>
          <a:p>
            <a:fld id="{49A54E1F-C108-4A30-B23A-BB9563FA54BA}" type="slidenum">
              <a:rPr lang="en-US" smtClean="0"/>
              <a:t>15</a:t>
            </a:fld>
            <a:endParaRPr lang="en-US"/>
          </a:p>
        </p:txBody>
      </p:sp>
    </p:spTree>
    <p:extLst>
      <p:ext uri="{BB962C8B-B14F-4D97-AF65-F5344CB8AC3E}">
        <p14:creationId xmlns:p14="http://schemas.microsoft.com/office/powerpoint/2010/main" val="3924273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-Reiter syndrome, a reactive arthritis secondary to an immune-mediated response, has been associated with a primary </a:t>
            </a:r>
            <a:r>
              <a:rPr lang="en-US" sz="1200" b="0" i="0" kern="1200" dirty="0" err="1" smtClean="0">
                <a:solidFill>
                  <a:schemeClr val="tx1"/>
                </a:solidFill>
                <a:latin typeface="+mn-lt"/>
                <a:ea typeface="+mn-ea"/>
                <a:cs typeface="+mn-cs"/>
              </a:rPr>
              <a:t>chlamydial</a:t>
            </a:r>
            <a:r>
              <a:rPr lang="en-US" sz="1200" b="0" i="0" kern="1200" dirty="0" smtClean="0">
                <a:solidFill>
                  <a:schemeClr val="tx1"/>
                </a:solidFill>
                <a:latin typeface="+mn-lt"/>
                <a:ea typeface="+mn-ea"/>
                <a:cs typeface="+mn-cs"/>
              </a:rPr>
              <a:t> infection.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-Fitz-Hugh-Curtis syndrome (</a:t>
            </a:r>
            <a:r>
              <a:rPr lang="en-US" sz="1200" b="0" i="0" kern="1200" dirty="0" err="1" smtClean="0">
                <a:solidFill>
                  <a:schemeClr val="tx1"/>
                </a:solidFill>
                <a:latin typeface="+mn-lt"/>
                <a:ea typeface="+mn-ea"/>
                <a:cs typeface="+mn-cs"/>
              </a:rPr>
              <a:t>perihepatitis</a:t>
            </a:r>
            <a:r>
              <a:rPr lang="en-US" sz="1200" b="0" i="0" kern="1200" dirty="0" smtClean="0">
                <a:solidFill>
                  <a:schemeClr val="tx1"/>
                </a:solidFill>
                <a:latin typeface="+mn-lt"/>
                <a:ea typeface="+mn-ea"/>
                <a:cs typeface="+mn-cs"/>
              </a:rPr>
              <a:t>) is a rare complication of PID that is 5 times more likely to be caused by </a:t>
            </a:r>
            <a:r>
              <a:rPr lang="en-US" sz="1200" b="0" i="1" kern="1200" dirty="0" smtClean="0">
                <a:solidFill>
                  <a:schemeClr val="tx1"/>
                </a:solidFill>
                <a:latin typeface="+mn-lt"/>
                <a:ea typeface="+mn-ea"/>
                <a:cs typeface="+mn-cs"/>
              </a:rPr>
              <a:t>Chlamydia</a:t>
            </a:r>
            <a:r>
              <a:rPr lang="en-US" sz="1200" b="0" i="0" kern="1200" dirty="0" smtClean="0">
                <a:solidFill>
                  <a:schemeClr val="tx1"/>
                </a:solidFill>
                <a:latin typeface="+mn-lt"/>
                <a:ea typeface="+mn-ea"/>
                <a:cs typeface="+mn-cs"/>
              </a:rPr>
              <a:t> than by </a:t>
            </a:r>
            <a:r>
              <a:rPr lang="en-US" sz="1200" b="0" i="1" kern="1200" dirty="0" smtClean="0">
                <a:solidFill>
                  <a:schemeClr val="tx1"/>
                </a:solidFill>
                <a:latin typeface="+mn-lt"/>
                <a:ea typeface="+mn-ea"/>
                <a:cs typeface="+mn-cs"/>
              </a:rPr>
              <a:t>N </a:t>
            </a:r>
            <a:r>
              <a:rPr lang="en-US" sz="1200" b="0" i="1" kern="1200" dirty="0" err="1" smtClean="0">
                <a:solidFill>
                  <a:schemeClr val="tx1"/>
                </a:solidFill>
                <a:latin typeface="+mn-lt"/>
                <a:ea typeface="+mn-ea"/>
                <a:cs typeface="+mn-cs"/>
              </a:rPr>
              <a:t>gonorrhoeae</a:t>
            </a:r>
            <a:r>
              <a:rPr lang="en-US" sz="1200" b="0" i="0" kern="1200" dirty="0" smtClean="0">
                <a:solidFill>
                  <a:schemeClr val="tx1"/>
                </a:solidFill>
                <a:latin typeface="+mn-lt"/>
                <a:ea typeface="+mn-ea"/>
                <a:cs typeface="+mn-cs"/>
              </a:rPr>
              <a:t>. It frequently presents without the typical examination findings associated with PID (</a:t>
            </a:r>
            <a:r>
              <a:rPr lang="en-US" sz="1200" b="0" i="0" kern="1200" dirty="0" err="1" smtClean="0">
                <a:solidFill>
                  <a:schemeClr val="tx1"/>
                </a:solidFill>
                <a:latin typeface="+mn-lt"/>
                <a:ea typeface="+mn-ea"/>
                <a:cs typeface="+mn-cs"/>
              </a:rPr>
              <a:t>ie</a:t>
            </a:r>
            <a:r>
              <a:rPr lang="en-US" sz="1200" b="0" i="0" kern="1200" dirty="0" smtClean="0">
                <a:solidFill>
                  <a:schemeClr val="tx1"/>
                </a:solidFill>
                <a:latin typeface="+mn-lt"/>
                <a:ea typeface="+mn-ea"/>
                <a:cs typeface="+mn-cs"/>
              </a:rPr>
              <a:t>, the pelvic examination is normal).</a:t>
            </a:r>
            <a:endParaRPr lang="en-US" dirty="0" smtClean="0"/>
          </a:p>
          <a:p>
            <a:pPr>
              <a:buFontTx/>
              <a:buChar char="-"/>
            </a:pPr>
            <a:r>
              <a:rPr lang="en-US" sz="1200" b="0" i="0" kern="1200" dirty="0" smtClean="0">
                <a:solidFill>
                  <a:schemeClr val="tx1"/>
                </a:solidFill>
                <a:latin typeface="+mn-lt"/>
                <a:ea typeface="+mn-ea"/>
                <a:cs typeface="+mn-cs"/>
              </a:rPr>
              <a:t>Women with a </a:t>
            </a:r>
            <a:r>
              <a:rPr lang="en-US" sz="1200" b="0" i="0" kern="1200" dirty="0" err="1" smtClean="0">
                <a:solidFill>
                  <a:schemeClr val="tx1"/>
                </a:solidFill>
                <a:latin typeface="+mn-lt"/>
                <a:ea typeface="+mn-ea"/>
                <a:cs typeface="+mn-cs"/>
              </a:rPr>
              <a:t>chlamydial</a:t>
            </a:r>
            <a:r>
              <a:rPr lang="en-US" sz="1200" b="0" i="0" kern="1200" dirty="0" smtClean="0">
                <a:solidFill>
                  <a:schemeClr val="tx1"/>
                </a:solidFill>
                <a:latin typeface="+mn-lt"/>
                <a:ea typeface="+mn-ea"/>
                <a:cs typeface="+mn-cs"/>
              </a:rPr>
              <a:t> infection (especially one caused by serotype G) are at increased risk for the development of cervical cancer; the risk is as much as 6.5 times greater than it is in women without infection. </a:t>
            </a:r>
            <a:r>
              <a:rPr lang="en-US" sz="1200" b="0" i="0" kern="1200" dirty="0" err="1" smtClean="0">
                <a:solidFill>
                  <a:schemeClr val="tx1"/>
                </a:solidFill>
                <a:latin typeface="+mn-lt"/>
                <a:ea typeface="+mn-ea"/>
                <a:cs typeface="+mn-cs"/>
              </a:rPr>
              <a:t>Chlamydial</a:t>
            </a:r>
            <a:r>
              <a:rPr lang="en-US" sz="1200" b="0" i="0" kern="1200" dirty="0" smtClean="0">
                <a:solidFill>
                  <a:schemeClr val="tx1"/>
                </a:solidFill>
                <a:latin typeface="+mn-lt"/>
                <a:ea typeface="+mn-ea"/>
                <a:cs typeface="+mn-cs"/>
              </a:rPr>
              <a:t> infections also increase the risk of acquiring HIV infection by increasing genital mucosal inflammation.</a:t>
            </a:r>
          </a:p>
          <a:p>
            <a:pPr>
              <a:buFontTx/>
              <a:buChar char="-"/>
            </a:pP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Lymphogranuloma</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venereum</a:t>
            </a:r>
            <a:r>
              <a:rPr lang="en-US" sz="1200" b="0" i="0" kern="1200" dirty="0" smtClean="0">
                <a:solidFill>
                  <a:schemeClr val="tx1"/>
                </a:solidFill>
                <a:latin typeface="+mn-lt"/>
                <a:ea typeface="+mn-ea"/>
                <a:cs typeface="+mn-cs"/>
              </a:rPr>
              <a:t> (LGV) is an uncommon sexually transmitted disease (STD) caused by </a:t>
            </a:r>
            <a:r>
              <a:rPr lang="en-US" sz="1200" b="0" i="1" kern="1200" dirty="0" smtClean="0">
                <a:solidFill>
                  <a:schemeClr val="tx1"/>
                </a:solidFill>
                <a:latin typeface="+mn-lt"/>
                <a:ea typeface="+mn-ea"/>
                <a:cs typeface="+mn-cs"/>
              </a:rPr>
              <a:t>Chlamydia </a:t>
            </a:r>
            <a:r>
              <a:rPr lang="en-US" sz="1200" b="0" i="1" kern="1200" dirty="0" err="1" smtClean="0">
                <a:solidFill>
                  <a:schemeClr val="tx1"/>
                </a:solidFill>
                <a:latin typeface="+mn-lt"/>
                <a:ea typeface="+mn-ea"/>
                <a:cs typeface="+mn-cs"/>
              </a:rPr>
              <a:t>trachomatis</a:t>
            </a:r>
            <a:r>
              <a:rPr lang="en-US" sz="1200" b="0" i="0" kern="1200" dirty="0" smtClean="0">
                <a:solidFill>
                  <a:schemeClr val="tx1"/>
                </a:solidFill>
                <a:latin typeface="+mn-lt"/>
                <a:ea typeface="+mn-ea"/>
                <a:cs typeface="+mn-cs"/>
              </a:rPr>
              <a:t>. LGV is a subtype of genital ulcer diseases</a:t>
            </a:r>
          </a:p>
          <a:p>
            <a:pPr>
              <a:buFontTx/>
              <a:buChar char="-"/>
            </a:pPr>
            <a:endParaRPr lang="en-US" dirty="0"/>
          </a:p>
        </p:txBody>
      </p:sp>
      <p:sp>
        <p:nvSpPr>
          <p:cNvPr id="4" name="Slide Number Placeholder 3"/>
          <p:cNvSpPr>
            <a:spLocks noGrp="1"/>
          </p:cNvSpPr>
          <p:nvPr>
            <p:ph type="sldNum" sz="quarter" idx="10"/>
          </p:nvPr>
        </p:nvSpPr>
        <p:spPr/>
        <p:txBody>
          <a:bodyPr/>
          <a:lstStyle/>
          <a:p>
            <a:fld id="{E90E27C4-CCAB-4838-97AE-E4911AA6409C}" type="slidenum">
              <a:rPr lang="en-US" smtClean="0"/>
              <a:pPr/>
              <a:t>52</a:t>
            </a:fld>
            <a:endParaRPr lang="en-US"/>
          </a:p>
        </p:txBody>
      </p:sp>
    </p:spTree>
    <p:extLst>
      <p:ext uri="{BB962C8B-B14F-4D97-AF65-F5344CB8AC3E}">
        <p14:creationId xmlns:p14="http://schemas.microsoft.com/office/powerpoint/2010/main" val="38849741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90E27C4-CCAB-4838-97AE-E4911AA6409C}" type="slidenum">
              <a:rPr lang="en-US" smtClean="0"/>
              <a:pPr/>
              <a:t>54</a:t>
            </a:fld>
            <a:endParaRPr lang="en-US"/>
          </a:p>
        </p:txBody>
      </p:sp>
    </p:spTree>
    <p:extLst>
      <p:ext uri="{BB962C8B-B14F-4D97-AF65-F5344CB8AC3E}">
        <p14:creationId xmlns:p14="http://schemas.microsoft.com/office/powerpoint/2010/main" val="4890988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a:t>
            </a:r>
            <a:r>
              <a:rPr lang="en-US" sz="1200" b="0" i="0" kern="1200" baseline="0" dirty="0" smtClean="0">
                <a:solidFill>
                  <a:schemeClr val="tx1"/>
                </a:solidFill>
                <a:latin typeface="+mn-lt"/>
                <a:ea typeface="+mn-ea"/>
                <a:cs typeface="+mn-cs"/>
              </a:rPr>
              <a:t> </a:t>
            </a:r>
            <a:r>
              <a:rPr lang="en-US" sz="1200" b="0" i="0" kern="1200" dirty="0" smtClean="0">
                <a:solidFill>
                  <a:schemeClr val="tx1"/>
                </a:solidFill>
                <a:latin typeface="+mn-lt"/>
                <a:ea typeface="+mn-ea"/>
                <a:cs typeface="+mn-cs"/>
              </a:rPr>
              <a:t>Symptoms of PID include the following:</a:t>
            </a:r>
          </a:p>
          <a:p>
            <a:pPr>
              <a:buFont typeface="Arial" pitchFamily="34" charset="0"/>
              <a:buChar char="•"/>
            </a:pPr>
            <a:r>
              <a:rPr lang="en-US" sz="1200" b="0" i="0" kern="1200" dirty="0" smtClean="0">
                <a:solidFill>
                  <a:schemeClr val="tx1"/>
                </a:solidFill>
                <a:latin typeface="+mn-lt"/>
                <a:ea typeface="+mn-ea"/>
                <a:cs typeface="+mn-cs"/>
              </a:rPr>
              <a:t>Lower abdominal pain (most consistent symptom of PID)</a:t>
            </a:r>
          </a:p>
          <a:p>
            <a:pPr>
              <a:buFont typeface="Arial" pitchFamily="34" charset="0"/>
              <a:buChar char="•"/>
            </a:pPr>
            <a:r>
              <a:rPr lang="en-US" sz="1200" b="0" i="0" kern="1200" dirty="0" smtClean="0">
                <a:solidFill>
                  <a:schemeClr val="tx1"/>
                </a:solidFill>
                <a:latin typeface="+mn-lt"/>
                <a:ea typeface="+mn-ea"/>
                <a:cs typeface="+mn-cs"/>
              </a:rPr>
              <a:t>Increased vaginal discharge or </a:t>
            </a:r>
            <a:r>
              <a:rPr lang="en-US" sz="1200" b="0" i="0" kern="1200" dirty="0" err="1" smtClean="0">
                <a:solidFill>
                  <a:schemeClr val="tx1"/>
                </a:solidFill>
                <a:latin typeface="+mn-lt"/>
                <a:ea typeface="+mn-ea"/>
                <a:cs typeface="+mn-cs"/>
              </a:rPr>
              <a:t>mucopurulent</a:t>
            </a:r>
            <a:r>
              <a:rPr lang="en-US" sz="1200" b="0" i="0" kern="1200" dirty="0" smtClean="0">
                <a:solidFill>
                  <a:schemeClr val="tx1"/>
                </a:solidFill>
                <a:latin typeface="+mn-lt"/>
                <a:ea typeface="+mn-ea"/>
                <a:cs typeface="+mn-cs"/>
              </a:rPr>
              <a:t> urethral discharge</a:t>
            </a:r>
          </a:p>
          <a:p>
            <a:pPr>
              <a:buFont typeface="Arial" pitchFamily="34" charset="0"/>
              <a:buChar char="•"/>
            </a:pPr>
            <a:r>
              <a:rPr lang="en-US" sz="1200" b="0" i="0" kern="1200" dirty="0" err="1" smtClean="0">
                <a:solidFill>
                  <a:schemeClr val="tx1"/>
                </a:solidFill>
                <a:latin typeface="+mn-lt"/>
                <a:ea typeface="+mn-ea"/>
                <a:cs typeface="+mn-cs"/>
              </a:rPr>
              <a:t>Dysuria</a:t>
            </a:r>
            <a:r>
              <a:rPr lang="en-US" sz="1200" b="0" i="0" kern="1200" dirty="0" smtClean="0">
                <a:solidFill>
                  <a:schemeClr val="tx1"/>
                </a:solidFill>
                <a:latin typeface="+mn-lt"/>
                <a:ea typeface="+mn-ea"/>
                <a:cs typeface="+mn-cs"/>
              </a:rPr>
              <a:t> (usually without urgency or frequency)</a:t>
            </a:r>
          </a:p>
          <a:p>
            <a:pPr>
              <a:buFont typeface="Arial" pitchFamily="34" charset="0"/>
              <a:buChar char="•"/>
            </a:pPr>
            <a:r>
              <a:rPr lang="en-US" sz="1200" b="0" i="0" kern="1200" dirty="0" smtClean="0">
                <a:solidFill>
                  <a:schemeClr val="tx1"/>
                </a:solidFill>
                <a:latin typeface="+mn-lt"/>
                <a:ea typeface="+mn-ea"/>
                <a:cs typeface="+mn-cs"/>
              </a:rPr>
              <a:t>Cervical motion tenderness</a:t>
            </a:r>
          </a:p>
          <a:p>
            <a:pPr>
              <a:buFont typeface="Arial" pitchFamily="34" charset="0"/>
              <a:buChar char="•"/>
            </a:pPr>
            <a:r>
              <a:rPr lang="en-US" sz="1200" b="0" i="0" kern="1200" dirty="0" err="1" smtClean="0">
                <a:solidFill>
                  <a:schemeClr val="tx1"/>
                </a:solidFill>
                <a:latin typeface="+mn-lt"/>
                <a:ea typeface="+mn-ea"/>
                <a:cs typeface="+mn-cs"/>
              </a:rPr>
              <a:t>Adnexal</a:t>
            </a:r>
            <a:r>
              <a:rPr lang="en-US" sz="1200" b="0" i="0" kern="1200" dirty="0" smtClean="0">
                <a:solidFill>
                  <a:schemeClr val="tx1"/>
                </a:solidFill>
                <a:latin typeface="+mn-lt"/>
                <a:ea typeface="+mn-ea"/>
                <a:cs typeface="+mn-cs"/>
              </a:rPr>
              <a:t> tenderness (usually bilateral) or </a:t>
            </a:r>
            <a:r>
              <a:rPr lang="en-US" sz="1200" b="0" i="0" kern="1200" dirty="0" err="1" smtClean="0">
                <a:solidFill>
                  <a:schemeClr val="tx1"/>
                </a:solidFill>
                <a:latin typeface="+mn-lt"/>
                <a:ea typeface="+mn-ea"/>
                <a:cs typeface="+mn-cs"/>
              </a:rPr>
              <a:t>adnexal</a:t>
            </a:r>
            <a:r>
              <a:rPr lang="en-US" sz="1200" b="0" i="0" kern="1200" dirty="0" smtClean="0">
                <a:solidFill>
                  <a:schemeClr val="tx1"/>
                </a:solidFill>
                <a:latin typeface="+mn-lt"/>
                <a:ea typeface="+mn-ea"/>
                <a:cs typeface="+mn-cs"/>
              </a:rPr>
              <a:t> mass</a:t>
            </a:r>
          </a:p>
          <a:p>
            <a:pPr>
              <a:buFont typeface="Arial" pitchFamily="34" charset="0"/>
              <a:buChar char="•"/>
            </a:pPr>
            <a:r>
              <a:rPr lang="en-US" sz="1200" b="0" i="0" kern="1200" dirty="0" err="1" smtClean="0">
                <a:solidFill>
                  <a:schemeClr val="tx1"/>
                </a:solidFill>
                <a:latin typeface="+mn-lt"/>
                <a:ea typeface="+mn-ea"/>
                <a:cs typeface="+mn-cs"/>
              </a:rPr>
              <a:t>Intermenstrual</a:t>
            </a:r>
            <a:r>
              <a:rPr lang="en-US" sz="1200" b="0" i="0" kern="1200" dirty="0" smtClean="0">
                <a:solidFill>
                  <a:schemeClr val="tx1"/>
                </a:solidFill>
                <a:latin typeface="+mn-lt"/>
                <a:ea typeface="+mn-ea"/>
                <a:cs typeface="+mn-cs"/>
              </a:rPr>
              <a:t> bleeding</a:t>
            </a:r>
          </a:p>
          <a:p>
            <a:pPr>
              <a:buFont typeface="Arial" pitchFamily="34" charset="0"/>
              <a:buChar char="•"/>
            </a:pPr>
            <a:r>
              <a:rPr lang="en-US" sz="1200" b="0" i="0" kern="1200" dirty="0" smtClean="0">
                <a:solidFill>
                  <a:schemeClr val="tx1"/>
                </a:solidFill>
                <a:latin typeface="+mn-lt"/>
                <a:ea typeface="+mn-ea"/>
                <a:cs typeface="+mn-cs"/>
              </a:rPr>
              <a:t>Fever, chills, nausea, and vomiting (less common)</a:t>
            </a:r>
          </a:p>
          <a:p>
            <a:pPr>
              <a:buFont typeface="Arial" pitchFamily="34" charset="0"/>
              <a:buNone/>
            </a:pPr>
            <a:r>
              <a:rPr lang="en-US" sz="1200" b="0" i="0" kern="1200" dirty="0" smtClean="0">
                <a:solidFill>
                  <a:schemeClr val="tx1"/>
                </a:solidFill>
                <a:latin typeface="+mn-lt"/>
                <a:ea typeface="+mn-ea"/>
                <a:cs typeface="+mn-cs"/>
              </a:rPr>
              <a:t>is an infectious and inflammatory disorder of the upper female genital tract, including the uterus, fallopian tubes, and adjacent pelvic structures. Infection and inflammation may spread to the abdomen, including </a:t>
            </a:r>
            <a:r>
              <a:rPr lang="en-US" sz="1200" b="0" i="0" kern="1200" dirty="0" err="1" smtClean="0">
                <a:solidFill>
                  <a:schemeClr val="tx1"/>
                </a:solidFill>
                <a:latin typeface="+mn-lt"/>
                <a:ea typeface="+mn-ea"/>
                <a:cs typeface="+mn-cs"/>
              </a:rPr>
              <a:t>perihepatic</a:t>
            </a:r>
            <a:r>
              <a:rPr lang="en-US" sz="1200" b="0" i="0" kern="1200" dirty="0" smtClean="0">
                <a:solidFill>
                  <a:schemeClr val="tx1"/>
                </a:solidFill>
                <a:latin typeface="+mn-lt"/>
                <a:ea typeface="+mn-ea"/>
                <a:cs typeface="+mn-cs"/>
              </a:rPr>
              <a:t> structures (Fitz-Hugh−Curtis syndrome).</a:t>
            </a:r>
          </a:p>
          <a:p>
            <a:r>
              <a:rPr lang="en-US" sz="1200" b="0" i="0" kern="1200" dirty="0" err="1" smtClean="0">
                <a:solidFill>
                  <a:schemeClr val="tx1"/>
                </a:solidFill>
                <a:latin typeface="+mn-lt"/>
                <a:ea typeface="+mn-ea"/>
                <a:cs typeface="+mn-cs"/>
              </a:rPr>
              <a:t>linically</a:t>
            </a:r>
            <a:r>
              <a:rPr lang="en-US" sz="1200" b="0" i="0" kern="1200" dirty="0" smtClean="0">
                <a:solidFill>
                  <a:schemeClr val="tx1"/>
                </a:solidFill>
                <a:latin typeface="+mn-lt"/>
                <a:ea typeface="+mn-ea"/>
                <a:cs typeface="+mn-cs"/>
              </a:rPr>
              <a:t>, gonorrheal infection may be asymptomatic or may manifest similarly to </a:t>
            </a:r>
            <a:r>
              <a:rPr lang="en-US" sz="1200" b="0" i="0" kern="1200" dirty="0" err="1" smtClean="0">
                <a:solidFill>
                  <a:schemeClr val="tx1"/>
                </a:solidFill>
                <a:latin typeface="+mn-lt"/>
                <a:ea typeface="+mn-ea"/>
                <a:cs typeface="+mn-cs"/>
              </a:rPr>
              <a:t>chlamydial</a:t>
            </a:r>
            <a:r>
              <a:rPr lang="en-US" sz="1200" b="0" i="0" kern="1200" dirty="0" smtClean="0">
                <a:solidFill>
                  <a:schemeClr val="tx1"/>
                </a:solidFill>
                <a:latin typeface="+mn-lt"/>
                <a:ea typeface="+mn-ea"/>
                <a:cs typeface="+mn-cs"/>
              </a:rPr>
              <a:t> infection; however, it more often produces more acute symptomatic disease. An estimated 10-20% of untreated </a:t>
            </a:r>
            <a:r>
              <a:rPr lang="en-US" sz="1200" b="0" i="0" kern="1200" dirty="0" err="1" smtClean="0">
                <a:solidFill>
                  <a:schemeClr val="tx1"/>
                </a:solidFill>
                <a:latin typeface="+mn-lt"/>
                <a:ea typeface="+mn-ea"/>
                <a:cs typeface="+mn-cs"/>
              </a:rPr>
              <a:t>chlamydial</a:t>
            </a:r>
            <a:r>
              <a:rPr lang="en-US" sz="1200" b="0" i="0" kern="1200" dirty="0" smtClean="0">
                <a:solidFill>
                  <a:schemeClr val="tx1"/>
                </a:solidFill>
                <a:latin typeface="+mn-lt"/>
                <a:ea typeface="+mn-ea"/>
                <a:cs typeface="+mn-cs"/>
              </a:rPr>
              <a:t> or gonorrheal infections progress to PID</a:t>
            </a:r>
            <a:endParaRPr lang="en-US" dirty="0"/>
          </a:p>
        </p:txBody>
      </p:sp>
      <p:sp>
        <p:nvSpPr>
          <p:cNvPr id="4" name="Slide Number Placeholder 3"/>
          <p:cNvSpPr>
            <a:spLocks noGrp="1"/>
          </p:cNvSpPr>
          <p:nvPr>
            <p:ph type="sldNum" sz="quarter" idx="10"/>
          </p:nvPr>
        </p:nvSpPr>
        <p:spPr/>
        <p:txBody>
          <a:bodyPr/>
          <a:lstStyle/>
          <a:p>
            <a:fld id="{E90E27C4-CCAB-4838-97AE-E4911AA6409C}" type="slidenum">
              <a:rPr lang="en-US" smtClean="0"/>
              <a:pPr/>
              <a:t>55</a:t>
            </a:fld>
            <a:endParaRPr lang="en-US"/>
          </a:p>
        </p:txBody>
      </p:sp>
    </p:spTree>
    <p:extLst>
      <p:ext uri="{BB962C8B-B14F-4D97-AF65-F5344CB8AC3E}">
        <p14:creationId xmlns:p14="http://schemas.microsoft.com/office/powerpoint/2010/main" val="2865923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b="0" i="0" kern="1200" dirty="0" smtClean="0">
                <a:solidFill>
                  <a:schemeClr val="tx1"/>
                </a:solidFill>
                <a:latin typeface="+mn-lt"/>
                <a:ea typeface="+mn-ea"/>
                <a:cs typeface="+mn-cs"/>
              </a:rPr>
              <a:t>Because of the relatively poor specificity and sensitivity of clinical findings, the Centers for Disease Control and Prevention (CDC) has established minimal criteria for the diagnosis of PID. According to these criteria, empiric treatment of PID is indicated when a patient who is at risk for sexually transmitted disease (STD) has pelvic or lower abdominal pain, no identifiable cause for her illness other than PID, and, on pelvic examination, 1 or more of the following minimal criteria{Re36}:</a:t>
            </a:r>
          </a:p>
          <a:p>
            <a:r>
              <a:rPr lang="en-US" sz="1200" b="0" i="0" kern="1200" dirty="0" smtClean="0">
                <a:solidFill>
                  <a:schemeClr val="tx1"/>
                </a:solidFill>
                <a:latin typeface="+mn-lt"/>
                <a:ea typeface="+mn-ea"/>
                <a:cs typeface="+mn-cs"/>
              </a:rPr>
              <a:t>Cervical motion tenderness</a:t>
            </a:r>
          </a:p>
          <a:p>
            <a:r>
              <a:rPr lang="en-US" sz="1200" b="0" i="0" kern="1200" dirty="0" smtClean="0">
                <a:solidFill>
                  <a:schemeClr val="tx1"/>
                </a:solidFill>
                <a:latin typeface="+mn-lt"/>
                <a:ea typeface="+mn-ea"/>
                <a:cs typeface="+mn-cs"/>
              </a:rPr>
              <a:t>Uterine tenderness</a:t>
            </a:r>
          </a:p>
          <a:p>
            <a:r>
              <a:rPr lang="en-US" sz="1200" b="0" i="0" kern="1200" dirty="0" err="1" smtClean="0">
                <a:solidFill>
                  <a:schemeClr val="tx1"/>
                </a:solidFill>
                <a:latin typeface="+mn-lt"/>
                <a:ea typeface="+mn-ea"/>
                <a:cs typeface="+mn-cs"/>
              </a:rPr>
              <a:t>Adnexal</a:t>
            </a:r>
            <a:r>
              <a:rPr lang="en-US" sz="1200" b="0" i="0" kern="1200" dirty="0" smtClean="0">
                <a:solidFill>
                  <a:schemeClr val="tx1"/>
                </a:solidFill>
                <a:latin typeface="+mn-lt"/>
                <a:ea typeface="+mn-ea"/>
                <a:cs typeface="+mn-cs"/>
              </a:rPr>
              <a:t> tenderness</a:t>
            </a:r>
          </a:p>
          <a:p>
            <a:endParaRPr lang="en-US" sz="1200" b="0" i="0" kern="1200" dirty="0" smtClean="0">
              <a:solidFill>
                <a:schemeClr val="tx1"/>
              </a:solidFill>
              <a:latin typeface="+mn-lt"/>
              <a:ea typeface="+mn-ea"/>
              <a:cs typeface="+mn-cs"/>
            </a:endParaRPr>
          </a:p>
          <a:p>
            <a:r>
              <a:rPr lang="en-US" sz="1200" b="1" i="0" kern="1200" dirty="0" smtClean="0">
                <a:solidFill>
                  <a:schemeClr val="tx1"/>
                </a:solidFill>
                <a:latin typeface="+mn-lt"/>
                <a:ea typeface="+mn-ea"/>
                <a:cs typeface="+mn-cs"/>
              </a:rPr>
              <a:t>A delay in diagnosis or treatment can result in long-term </a:t>
            </a:r>
            <a:r>
              <a:rPr lang="en-US" sz="1200" b="1" i="0" kern="1200" dirty="0" err="1" smtClean="0">
                <a:solidFill>
                  <a:schemeClr val="tx1"/>
                </a:solidFill>
                <a:latin typeface="+mn-lt"/>
                <a:ea typeface="+mn-ea"/>
                <a:cs typeface="+mn-cs"/>
              </a:rPr>
              <a:t>sequelae</a:t>
            </a:r>
            <a:r>
              <a:rPr lang="en-US" sz="1200" b="1" i="0" kern="1200" dirty="0" smtClean="0">
                <a:solidFill>
                  <a:schemeClr val="tx1"/>
                </a:solidFill>
                <a:latin typeface="+mn-lt"/>
                <a:ea typeface="+mn-ea"/>
                <a:cs typeface="+mn-cs"/>
              </a:rPr>
              <a:t>, such as chronic pelvic pain and tubal infertility</a:t>
            </a:r>
          </a:p>
          <a:p>
            <a:r>
              <a:rPr lang="en-US" sz="1200" b="0" i="0" kern="1200" dirty="0" smtClean="0">
                <a:solidFill>
                  <a:schemeClr val="tx1"/>
                </a:solidFill>
                <a:latin typeface="+mn-lt"/>
                <a:ea typeface="+mn-ea"/>
                <a:cs typeface="+mn-cs"/>
              </a:rPr>
              <a:t>Differential Diagnoses</a:t>
            </a:r>
          </a:p>
          <a:p>
            <a:r>
              <a:rPr lang="en-US" sz="1200" b="0" i="0" u="none" strike="noStrike" kern="1200" dirty="0" err="1" smtClean="0">
                <a:solidFill>
                  <a:schemeClr val="tx1"/>
                </a:solidFill>
                <a:latin typeface="+mn-lt"/>
                <a:ea typeface="+mn-ea"/>
                <a:cs typeface="+mn-cs"/>
                <a:hlinkClick r:id="rId3"/>
              </a:rPr>
              <a:t>Adnexal</a:t>
            </a:r>
            <a:r>
              <a:rPr lang="en-US" sz="1200" b="0" i="0" u="none" strike="noStrike" kern="1200" dirty="0" smtClean="0">
                <a:solidFill>
                  <a:schemeClr val="tx1"/>
                </a:solidFill>
                <a:latin typeface="+mn-lt"/>
                <a:ea typeface="+mn-ea"/>
                <a:cs typeface="+mn-cs"/>
                <a:hlinkClick r:id="rId3"/>
              </a:rPr>
              <a:t> Tumors</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Appendicitis</a:t>
            </a:r>
          </a:p>
          <a:p>
            <a:r>
              <a:rPr lang="en-US" sz="1200" b="0" i="0" kern="1200" dirty="0" smtClean="0">
                <a:solidFill>
                  <a:schemeClr val="tx1"/>
                </a:solidFill>
                <a:latin typeface="+mn-lt"/>
                <a:ea typeface="+mn-ea"/>
                <a:cs typeface="+mn-cs"/>
              </a:rPr>
              <a:t>Ectopic Pregnancy</a:t>
            </a:r>
          </a:p>
          <a:p>
            <a:r>
              <a:rPr lang="en-US" sz="1200" b="0" i="0" u="none" strike="noStrike" kern="1200" dirty="0" smtClean="0">
                <a:solidFill>
                  <a:schemeClr val="tx1"/>
                </a:solidFill>
                <a:latin typeface="+mn-lt"/>
                <a:ea typeface="+mn-ea"/>
                <a:cs typeface="+mn-cs"/>
                <a:hlinkClick r:id="rId4"/>
              </a:rPr>
              <a:t>Endometriosis</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Interstitial Cystitis</a:t>
            </a:r>
          </a:p>
          <a:p>
            <a:r>
              <a:rPr lang="en-US" sz="1200" b="0" i="0" u="none" strike="noStrike" kern="1200" dirty="0" smtClean="0">
                <a:solidFill>
                  <a:schemeClr val="tx1"/>
                </a:solidFill>
                <a:latin typeface="+mn-lt"/>
                <a:ea typeface="+mn-ea"/>
                <a:cs typeface="+mn-cs"/>
                <a:hlinkClick r:id="rId5"/>
              </a:rPr>
              <a:t>Ovarian Cysts</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Ovarian Torsion</a:t>
            </a:r>
          </a:p>
          <a:p>
            <a:endParaRPr lang="en-US" sz="1200" b="1"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90E27C4-CCAB-4838-97AE-E4911AA6409C}" type="slidenum">
              <a:rPr lang="en-US" smtClean="0"/>
              <a:pPr/>
              <a:t>56</a:t>
            </a:fld>
            <a:endParaRPr lang="en-US"/>
          </a:p>
        </p:txBody>
      </p:sp>
    </p:spTree>
    <p:extLst>
      <p:ext uri="{BB962C8B-B14F-4D97-AF65-F5344CB8AC3E}">
        <p14:creationId xmlns:p14="http://schemas.microsoft.com/office/powerpoint/2010/main" val="19068024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kern="1200" dirty="0" smtClean="0">
                <a:solidFill>
                  <a:schemeClr val="tx1"/>
                </a:solidFill>
                <a:latin typeface="+mn-lt"/>
                <a:ea typeface="+mn-ea"/>
                <a:cs typeface="+mn-cs"/>
              </a:rPr>
              <a:t>1- </a:t>
            </a:r>
            <a:r>
              <a:rPr lang="en-US" sz="1200" kern="1200" dirty="0" err="1" smtClean="0">
                <a:solidFill>
                  <a:schemeClr val="tx1"/>
                </a:solidFill>
                <a:latin typeface="+mn-lt"/>
                <a:ea typeface="+mn-ea"/>
                <a:cs typeface="+mn-cs"/>
              </a:rPr>
              <a:t>Cervicitis</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The clinical diagnosis of </a:t>
            </a:r>
            <a:r>
              <a:rPr lang="en-US" sz="1200" kern="1200" dirty="0" err="1" smtClean="0">
                <a:solidFill>
                  <a:schemeClr val="tx1"/>
                </a:solidFill>
                <a:latin typeface="+mn-lt"/>
                <a:ea typeface="+mn-ea"/>
                <a:cs typeface="+mn-cs"/>
              </a:rPr>
              <a:t>cervicitis</a:t>
            </a:r>
            <a:r>
              <a:rPr lang="en-US" sz="1200" kern="1200" dirty="0" smtClean="0">
                <a:solidFill>
                  <a:schemeClr val="tx1"/>
                </a:solidFill>
                <a:latin typeface="+mn-lt"/>
                <a:ea typeface="+mn-ea"/>
                <a:cs typeface="+mn-cs"/>
              </a:rPr>
              <a:t> is made when a purulent or </a:t>
            </a:r>
            <a:r>
              <a:rPr lang="en-US" sz="1200" kern="1200" dirty="0" err="1" smtClean="0">
                <a:solidFill>
                  <a:schemeClr val="tx1"/>
                </a:solidFill>
                <a:latin typeface="+mn-lt"/>
                <a:ea typeface="+mn-ea"/>
                <a:cs typeface="+mn-cs"/>
              </a:rPr>
              <a:t>mucopurulent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exudate</a:t>
            </a:r>
            <a:r>
              <a:rPr lang="en-US" sz="1200" kern="1200" dirty="0" smtClean="0">
                <a:solidFill>
                  <a:schemeClr val="tx1"/>
                </a:solidFill>
                <a:latin typeface="+mn-lt"/>
                <a:ea typeface="+mn-ea"/>
                <a:cs typeface="+mn-cs"/>
              </a:rPr>
              <a:t> is seen coming from the </a:t>
            </a:r>
            <a:r>
              <a:rPr lang="en-US" sz="1200" kern="1200" dirty="0" err="1" smtClean="0">
                <a:solidFill>
                  <a:schemeClr val="tx1"/>
                </a:solidFill>
                <a:latin typeface="+mn-lt"/>
                <a:ea typeface="+mn-ea"/>
                <a:cs typeface="+mn-cs"/>
              </a:rPr>
              <a:t>endocervical</a:t>
            </a:r>
            <a:r>
              <a:rPr lang="en-US" sz="1200" kern="1200" dirty="0" smtClean="0">
                <a:solidFill>
                  <a:schemeClr val="tx1"/>
                </a:solidFill>
                <a:latin typeface="+mn-lt"/>
                <a:ea typeface="+mn-ea"/>
                <a:cs typeface="+mn-cs"/>
              </a:rPr>
              <a:t> canal, or on a swab placed in the </a:t>
            </a:r>
            <a:r>
              <a:rPr lang="en-US" sz="1200" kern="1200" dirty="0" err="1" smtClean="0">
                <a:solidFill>
                  <a:schemeClr val="tx1"/>
                </a:solidFill>
                <a:latin typeface="+mn-lt"/>
                <a:ea typeface="+mn-ea"/>
                <a:cs typeface="+mn-cs"/>
              </a:rPr>
              <a:t>endocervix</a:t>
            </a:r>
            <a:r>
              <a:rPr lang="en-US" sz="1200" kern="1200" dirty="0" smtClean="0">
                <a:solidFill>
                  <a:schemeClr val="tx1"/>
                </a:solidFill>
                <a:latin typeface="+mn-lt"/>
                <a:ea typeface="+mn-ea"/>
                <a:cs typeface="+mn-cs"/>
              </a:rPr>
              <a:t> (swab test).  Some experts also make the diagnosis of </a:t>
            </a:r>
            <a:r>
              <a:rPr lang="en-US" sz="1200" kern="1200" dirty="0" err="1" smtClean="0">
                <a:solidFill>
                  <a:schemeClr val="tx1"/>
                </a:solidFill>
                <a:latin typeface="+mn-lt"/>
                <a:ea typeface="+mn-ea"/>
                <a:cs typeface="+mn-cs"/>
              </a:rPr>
              <a:t>cervicitis</a:t>
            </a:r>
            <a:r>
              <a:rPr lang="en-US" sz="1200" kern="1200" dirty="0" smtClean="0">
                <a:solidFill>
                  <a:schemeClr val="tx1"/>
                </a:solidFill>
                <a:latin typeface="+mn-lt"/>
                <a:ea typeface="+mn-ea"/>
                <a:cs typeface="+mn-cs"/>
              </a:rPr>
              <a:t> based on cervical friability, or easily induced bleeding.</a:t>
            </a:r>
          </a:p>
          <a:p>
            <a:r>
              <a:rPr lang="en-US" dirty="0" smtClean="0"/>
              <a:t>2- </a:t>
            </a:r>
            <a:r>
              <a:rPr lang="en-US" sz="1200" i="0" kern="1200" dirty="0" smtClean="0">
                <a:solidFill>
                  <a:schemeClr val="tx1"/>
                </a:solidFill>
                <a:latin typeface="+mn-lt"/>
                <a:ea typeface="+mn-ea"/>
                <a:cs typeface="+mn-cs"/>
              </a:rPr>
              <a:t>Chlamydia and/or gonorrhea:</a:t>
            </a:r>
            <a:endParaRPr lang="en-US" sz="1200" i="1" kern="1200" dirty="0" smtClean="0">
              <a:solidFill>
                <a:schemeClr val="tx1"/>
              </a:solidFill>
              <a:latin typeface="+mn-lt"/>
              <a:ea typeface="+mn-ea"/>
              <a:cs typeface="+mn-cs"/>
            </a:endParaRPr>
          </a:p>
          <a:p>
            <a:r>
              <a:rPr lang="en-US" sz="1200" i="0" kern="1200" dirty="0" smtClean="0">
                <a:solidFill>
                  <a:schemeClr val="tx1"/>
                </a:solidFill>
                <a:latin typeface="+mn-lt"/>
                <a:ea typeface="+mn-ea"/>
                <a:cs typeface="+mn-cs"/>
              </a:rPr>
              <a:t>Based on the patient’s age and the overall epidemiology of STDs, </a:t>
            </a:r>
            <a:r>
              <a:rPr lang="en-US" sz="1200" i="0" kern="1200" dirty="0" err="1" smtClean="0">
                <a:solidFill>
                  <a:schemeClr val="tx1"/>
                </a:solidFill>
                <a:latin typeface="+mn-lt"/>
                <a:ea typeface="+mn-ea"/>
                <a:cs typeface="+mn-cs"/>
              </a:rPr>
              <a:t>chlamydia</a:t>
            </a:r>
            <a:r>
              <a:rPr lang="en-US" sz="1200" i="0" kern="1200" dirty="0" smtClean="0">
                <a:solidFill>
                  <a:schemeClr val="tx1"/>
                </a:solidFill>
                <a:latin typeface="+mn-lt"/>
                <a:ea typeface="+mn-ea"/>
                <a:cs typeface="+mn-cs"/>
              </a:rPr>
              <a:t> and/or gonorrhea are the most likely diagnoses.</a:t>
            </a:r>
            <a:endParaRPr lang="en-US" sz="1200" i="1"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 </a:t>
            </a:r>
          </a:p>
          <a:p>
            <a:r>
              <a:rPr lang="en-US" sz="1200" i="0" kern="1200" dirty="0" smtClean="0">
                <a:solidFill>
                  <a:schemeClr val="tx1"/>
                </a:solidFill>
                <a:latin typeface="+mn-lt"/>
                <a:ea typeface="+mn-ea"/>
                <a:cs typeface="+mn-cs"/>
              </a:rPr>
              <a:t>HSV and </a:t>
            </a:r>
            <a:r>
              <a:rPr lang="en-US" sz="1200" i="0" kern="1200" dirty="0" err="1" smtClean="0">
                <a:solidFill>
                  <a:schemeClr val="tx1"/>
                </a:solidFill>
                <a:latin typeface="+mn-lt"/>
                <a:ea typeface="+mn-ea"/>
                <a:cs typeface="+mn-cs"/>
              </a:rPr>
              <a:t>Trichomonas</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vaginalis</a:t>
            </a:r>
            <a:r>
              <a:rPr lang="en-US" sz="1200" i="0" kern="1200" dirty="0" smtClean="0">
                <a:solidFill>
                  <a:schemeClr val="tx1"/>
                </a:solidFill>
                <a:latin typeface="+mn-lt"/>
                <a:ea typeface="+mn-ea"/>
                <a:cs typeface="+mn-cs"/>
              </a:rPr>
              <a:t> tend to cause an </a:t>
            </a:r>
            <a:r>
              <a:rPr lang="en-US" sz="1200" i="0" kern="1200" dirty="0" err="1" smtClean="0">
                <a:solidFill>
                  <a:schemeClr val="tx1"/>
                </a:solidFill>
                <a:latin typeface="+mn-lt"/>
                <a:ea typeface="+mn-ea"/>
                <a:cs typeface="+mn-cs"/>
              </a:rPr>
              <a:t>ectocervicitis</a:t>
            </a:r>
            <a:r>
              <a:rPr lang="en-US" sz="1200" i="0" kern="1200" dirty="0" smtClean="0">
                <a:solidFill>
                  <a:schemeClr val="tx1"/>
                </a:solidFill>
                <a:latin typeface="+mn-lt"/>
                <a:ea typeface="+mn-ea"/>
                <a:cs typeface="+mn-cs"/>
              </a:rPr>
              <a:t> instead of a purulent </a:t>
            </a:r>
            <a:r>
              <a:rPr lang="en-US" sz="1200" i="0" kern="1200" dirty="0" err="1" smtClean="0">
                <a:solidFill>
                  <a:schemeClr val="tx1"/>
                </a:solidFill>
                <a:latin typeface="+mn-lt"/>
                <a:ea typeface="+mn-ea"/>
                <a:cs typeface="+mn-cs"/>
              </a:rPr>
              <a:t>endocervical</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exudate</a:t>
            </a:r>
            <a:r>
              <a:rPr lang="en-US" sz="1200" i="0" kern="1200" dirty="0" smtClean="0">
                <a:solidFill>
                  <a:schemeClr val="tx1"/>
                </a:solidFill>
                <a:latin typeface="+mn-lt"/>
                <a:ea typeface="+mn-ea"/>
                <a:cs typeface="+mn-cs"/>
              </a:rPr>
              <a:t>.  Also, </a:t>
            </a:r>
            <a:r>
              <a:rPr lang="en-US" sz="1200" i="0" kern="1200" dirty="0" err="1" smtClean="0">
                <a:solidFill>
                  <a:schemeClr val="tx1"/>
                </a:solidFill>
                <a:latin typeface="+mn-lt"/>
                <a:ea typeface="+mn-ea"/>
                <a:cs typeface="+mn-cs"/>
              </a:rPr>
              <a:t>trichomoniasis</a:t>
            </a:r>
            <a:r>
              <a:rPr lang="en-US" sz="1200" i="0" kern="1200" dirty="0" smtClean="0">
                <a:solidFill>
                  <a:schemeClr val="tx1"/>
                </a:solidFill>
                <a:latin typeface="+mn-lt"/>
                <a:ea typeface="+mn-ea"/>
                <a:cs typeface="+mn-cs"/>
              </a:rPr>
              <a:t> is usually accompanied by a copious vaginal discharge and vaginal irritation.  Herpetic </a:t>
            </a:r>
            <a:r>
              <a:rPr lang="en-US" sz="1200" i="0" kern="1200" dirty="0" err="1" smtClean="0">
                <a:solidFill>
                  <a:schemeClr val="tx1"/>
                </a:solidFill>
                <a:latin typeface="+mn-lt"/>
                <a:ea typeface="+mn-ea"/>
                <a:cs typeface="+mn-cs"/>
              </a:rPr>
              <a:t>cervicitis</a:t>
            </a:r>
            <a:r>
              <a:rPr lang="en-US" sz="1200" i="0" kern="1200" dirty="0" smtClean="0">
                <a:solidFill>
                  <a:schemeClr val="tx1"/>
                </a:solidFill>
                <a:latin typeface="+mn-lt"/>
                <a:ea typeface="+mn-ea"/>
                <a:cs typeface="+mn-cs"/>
              </a:rPr>
              <a:t> is often accompanied by ulcerations on other parts of the genital tract.  In many cases of </a:t>
            </a:r>
            <a:r>
              <a:rPr lang="en-US" sz="1200" i="0" kern="1200" dirty="0" err="1" smtClean="0">
                <a:solidFill>
                  <a:schemeClr val="tx1"/>
                </a:solidFill>
                <a:latin typeface="+mn-lt"/>
                <a:ea typeface="+mn-ea"/>
                <a:cs typeface="+mn-cs"/>
              </a:rPr>
              <a:t>cervicitis</a:t>
            </a:r>
            <a:r>
              <a:rPr lang="en-US" sz="1200" i="0" kern="1200" dirty="0" smtClean="0">
                <a:solidFill>
                  <a:schemeClr val="tx1"/>
                </a:solidFill>
                <a:latin typeface="+mn-lt"/>
                <a:ea typeface="+mn-ea"/>
                <a:cs typeface="+mn-cs"/>
              </a:rPr>
              <a:t>, no etiologic agent is found.</a:t>
            </a:r>
            <a:endParaRPr lang="en-US" sz="1200" i="1" kern="1200" dirty="0" smtClean="0">
              <a:solidFill>
                <a:schemeClr val="tx1"/>
              </a:solidFill>
              <a:latin typeface="+mn-lt"/>
              <a:ea typeface="+mn-ea"/>
              <a:cs typeface="+mn-cs"/>
            </a:endParaRPr>
          </a:p>
          <a:p>
            <a:r>
              <a:rPr lang="en-US" dirty="0" smtClean="0"/>
              <a:t>3- </a:t>
            </a:r>
            <a:r>
              <a:rPr lang="en-US" sz="1200" i="0" kern="1200" dirty="0" smtClean="0">
                <a:solidFill>
                  <a:schemeClr val="tx1"/>
                </a:solidFill>
                <a:latin typeface="+mn-lt"/>
                <a:ea typeface="+mn-ea"/>
                <a:cs typeface="+mn-cs"/>
              </a:rPr>
              <a:t>Appropriate laboratory tests include the following:</a:t>
            </a:r>
            <a:endParaRPr lang="en-US" sz="1200" i="1" kern="1200" dirty="0" smtClean="0">
              <a:solidFill>
                <a:schemeClr val="tx1"/>
              </a:solidFill>
              <a:latin typeface="+mn-lt"/>
              <a:ea typeface="+mn-ea"/>
              <a:cs typeface="+mn-cs"/>
            </a:endParaRPr>
          </a:p>
          <a:p>
            <a:pPr lvl="0"/>
            <a:r>
              <a:rPr lang="en-US" sz="1200" kern="1200" dirty="0" smtClean="0">
                <a:solidFill>
                  <a:schemeClr val="tx1"/>
                </a:solidFill>
                <a:latin typeface="+mn-lt"/>
                <a:ea typeface="+mn-ea"/>
                <a:cs typeface="+mn-cs"/>
              </a:rPr>
              <a:t>A pregnancy test – Irregular bleeding can also be caused by pregnancy. </a:t>
            </a:r>
          </a:p>
          <a:p>
            <a:pPr lvl="0"/>
            <a:r>
              <a:rPr lang="en-US" sz="1200" i="1" kern="1200" dirty="0" smtClean="0">
                <a:solidFill>
                  <a:schemeClr val="tx1"/>
                </a:solidFill>
                <a:latin typeface="+mn-lt"/>
                <a:ea typeface="+mn-ea"/>
                <a:cs typeface="+mn-cs"/>
              </a:rPr>
              <a:t>Chlamydia </a:t>
            </a:r>
            <a:r>
              <a:rPr lang="en-US" sz="1200" i="1" kern="1200" dirty="0" err="1" smtClean="0">
                <a:solidFill>
                  <a:schemeClr val="tx1"/>
                </a:solidFill>
                <a:latin typeface="+mn-lt"/>
                <a:ea typeface="+mn-ea"/>
                <a:cs typeface="+mn-cs"/>
              </a:rPr>
              <a:t>trachomatis</a:t>
            </a:r>
            <a:r>
              <a:rPr lang="en-US" sz="1200" i="1" kern="1200" dirty="0" smtClean="0">
                <a:solidFill>
                  <a:schemeClr val="tx1"/>
                </a:solidFill>
                <a:latin typeface="+mn-lt"/>
                <a:ea typeface="+mn-ea"/>
                <a:cs typeface="+mn-cs"/>
              </a:rPr>
              <a:t> – NAAT</a:t>
            </a:r>
            <a:r>
              <a:rPr lang="en-US" sz="1200" kern="1200" dirty="0" smtClean="0">
                <a:solidFill>
                  <a:schemeClr val="tx1"/>
                </a:solidFill>
                <a:latin typeface="+mn-lt"/>
                <a:ea typeface="+mn-ea"/>
                <a:cs typeface="+mn-cs"/>
              </a:rPr>
              <a:t> is the most sensitive test for detection.</a:t>
            </a:r>
          </a:p>
          <a:p>
            <a:pPr lvl="0"/>
            <a:r>
              <a:rPr lang="en-US" sz="1200" i="1" kern="1200" dirty="0" err="1" smtClean="0">
                <a:solidFill>
                  <a:schemeClr val="tx1"/>
                </a:solidFill>
                <a:latin typeface="+mn-lt"/>
                <a:ea typeface="+mn-ea"/>
                <a:cs typeface="+mn-cs"/>
              </a:rPr>
              <a:t>Neisseria</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gonorrhoeae</a:t>
            </a:r>
            <a:r>
              <a:rPr lang="en-US" sz="1200" i="1" kern="1200" dirty="0" smtClean="0">
                <a:solidFill>
                  <a:schemeClr val="tx1"/>
                </a:solidFill>
                <a:latin typeface="+mn-lt"/>
                <a:ea typeface="+mn-ea"/>
                <a:cs typeface="+mn-cs"/>
              </a:rPr>
              <a:t> – NAAT</a:t>
            </a:r>
            <a:r>
              <a:rPr lang="en-US" sz="1200" kern="1200" dirty="0" smtClean="0">
                <a:solidFill>
                  <a:schemeClr val="tx1"/>
                </a:solidFill>
                <a:latin typeface="+mn-lt"/>
                <a:ea typeface="+mn-ea"/>
                <a:cs typeface="+mn-cs"/>
              </a:rPr>
              <a:t> is the most sensitive test for detection. Saline wet mount, pH, and KOH preparation of vaginal secretions – A microscopic examination of vaginal secretions can help identify other etiologies of </a:t>
            </a:r>
            <a:r>
              <a:rPr lang="en-US" sz="1200" kern="1200" dirty="0" err="1" smtClean="0">
                <a:solidFill>
                  <a:schemeClr val="tx1"/>
                </a:solidFill>
                <a:latin typeface="+mn-lt"/>
                <a:ea typeface="+mn-ea"/>
                <a:cs typeface="+mn-cs"/>
              </a:rPr>
              <a:t>cervicitis</a:t>
            </a:r>
            <a:r>
              <a:rPr lang="en-US" sz="1200" kern="1200" dirty="0" smtClean="0">
                <a:solidFill>
                  <a:schemeClr val="tx1"/>
                </a:solidFill>
                <a:latin typeface="+mn-lt"/>
                <a:ea typeface="+mn-ea"/>
                <a:cs typeface="+mn-cs"/>
              </a:rPr>
              <a:t>, such as </a:t>
            </a:r>
            <a:r>
              <a:rPr lang="en-US" sz="1200" kern="1200" dirty="0" err="1" smtClean="0">
                <a:solidFill>
                  <a:schemeClr val="tx1"/>
                </a:solidFill>
                <a:latin typeface="+mn-lt"/>
                <a:ea typeface="+mn-ea"/>
                <a:cs typeface="+mn-cs"/>
              </a:rPr>
              <a:t>trichomoniasis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candidiasis</a:t>
            </a:r>
            <a:r>
              <a:rPr lang="en-US" sz="1200" kern="1200" dirty="0" smtClean="0">
                <a:solidFill>
                  <a:schemeClr val="tx1"/>
                </a:solidFill>
                <a:latin typeface="+mn-lt"/>
                <a:ea typeface="+mn-ea"/>
                <a:cs typeface="+mn-cs"/>
              </a:rPr>
              <a:t> or bacterial </a:t>
            </a:r>
            <a:r>
              <a:rPr lang="en-US" sz="1200" kern="1200" dirty="0" err="1" smtClean="0">
                <a:solidFill>
                  <a:schemeClr val="tx1"/>
                </a:solidFill>
                <a:latin typeface="+mn-lt"/>
                <a:ea typeface="+mn-ea"/>
                <a:cs typeface="+mn-cs"/>
              </a:rPr>
              <a:t>vaginosis</a:t>
            </a:r>
            <a:r>
              <a:rPr lang="en-US" sz="1200" kern="1200" dirty="0" smtClean="0">
                <a:solidFill>
                  <a:schemeClr val="tx1"/>
                </a:solidFill>
                <a:latin typeface="+mn-lt"/>
                <a:ea typeface="+mn-ea"/>
                <a:cs typeface="+mn-cs"/>
              </a:rPr>
              <a:t>.</a:t>
            </a:r>
          </a:p>
          <a:p>
            <a:pPr lvl="0"/>
            <a:r>
              <a:rPr lang="en-US" sz="1200" kern="1200" dirty="0" smtClean="0">
                <a:solidFill>
                  <a:schemeClr val="tx1"/>
                </a:solidFill>
                <a:latin typeface="+mn-lt"/>
                <a:ea typeface="+mn-ea"/>
                <a:cs typeface="+mn-cs"/>
              </a:rPr>
              <a:t>Counseling and testing for HIV – Age and history of sexual activity are an indication for offering HIV testing.</a:t>
            </a:r>
          </a:p>
          <a:p>
            <a:pPr lvl="0"/>
            <a:r>
              <a:rPr lang="en-US" sz="1200" kern="1200" dirty="0" smtClean="0">
                <a:solidFill>
                  <a:schemeClr val="tx1"/>
                </a:solidFill>
                <a:latin typeface="+mn-lt"/>
                <a:ea typeface="+mn-ea"/>
                <a:cs typeface="+mn-cs"/>
              </a:rPr>
              <a:t>Depending upon local epidemiology, additional testing for syphilis (RPR or VDRL) or </a:t>
            </a:r>
            <a:r>
              <a:rPr lang="en-US" sz="1200" kern="1200" dirty="0" err="1" smtClean="0">
                <a:solidFill>
                  <a:schemeClr val="tx1"/>
                </a:solidFill>
                <a:latin typeface="+mn-lt"/>
                <a:ea typeface="+mn-ea"/>
                <a:cs typeface="+mn-cs"/>
              </a:rPr>
              <a:t>trichomoniasis</a:t>
            </a:r>
            <a:r>
              <a:rPr lang="en-US" sz="1200" kern="1200" dirty="0" smtClean="0">
                <a:solidFill>
                  <a:schemeClr val="tx1"/>
                </a:solidFill>
                <a:latin typeface="+mn-lt"/>
                <a:ea typeface="+mn-ea"/>
                <a:cs typeface="+mn-cs"/>
              </a:rPr>
              <a:t> might be indicated. </a:t>
            </a:r>
          </a:p>
          <a:p>
            <a:endParaRPr lang="en-US" dirty="0"/>
          </a:p>
        </p:txBody>
      </p:sp>
      <p:sp>
        <p:nvSpPr>
          <p:cNvPr id="4" name="Slide Number Placeholder 3"/>
          <p:cNvSpPr>
            <a:spLocks noGrp="1"/>
          </p:cNvSpPr>
          <p:nvPr>
            <p:ph type="sldNum" sz="quarter" idx="10"/>
          </p:nvPr>
        </p:nvSpPr>
        <p:spPr/>
        <p:txBody>
          <a:bodyPr/>
          <a:lstStyle/>
          <a:p>
            <a:fld id="{E90E27C4-CCAB-4838-97AE-E4911AA6409C}" type="slidenum">
              <a:rPr lang="en-US" smtClean="0"/>
              <a:pPr/>
              <a:t>58</a:t>
            </a:fld>
            <a:endParaRPr lang="en-US"/>
          </a:p>
        </p:txBody>
      </p:sp>
    </p:spTree>
    <p:extLst>
      <p:ext uri="{BB962C8B-B14F-4D97-AF65-F5344CB8AC3E}">
        <p14:creationId xmlns:p14="http://schemas.microsoft.com/office/powerpoint/2010/main" val="37225274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err="1" smtClean="0"/>
              <a:t>HBsAg</a:t>
            </a:r>
            <a:r>
              <a:rPr lang="en-US" b="1" dirty="0" smtClean="0"/>
              <a:t>: indicate current hepatitis b infection</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err="1" smtClean="0"/>
              <a:t>HBcAg</a:t>
            </a:r>
            <a:r>
              <a:rPr lang="en-US" dirty="0" smtClean="0"/>
              <a:t>: </a:t>
            </a:r>
            <a:r>
              <a:rPr lang="en-US" b="1" dirty="0" smtClean="0"/>
              <a:t>core particle enclosing viral genome</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err="1" smtClean="0"/>
              <a:t>HBeAg</a:t>
            </a:r>
            <a:r>
              <a:rPr lang="en-US" dirty="0" smtClean="0"/>
              <a:t>: </a:t>
            </a:r>
            <a:r>
              <a:rPr lang="en-US" b="1" dirty="0" smtClean="0"/>
              <a:t>a marker of high levels of replication of the virus</a:t>
            </a:r>
          </a:p>
          <a:p>
            <a:endParaRPr lang="en-US" dirty="0"/>
          </a:p>
        </p:txBody>
      </p:sp>
      <p:sp>
        <p:nvSpPr>
          <p:cNvPr id="4" name="Slide Number Placeholder 3"/>
          <p:cNvSpPr>
            <a:spLocks noGrp="1"/>
          </p:cNvSpPr>
          <p:nvPr>
            <p:ph type="sldNum" sz="quarter" idx="10"/>
          </p:nvPr>
        </p:nvSpPr>
        <p:spPr/>
        <p:txBody>
          <a:bodyPr/>
          <a:lstStyle/>
          <a:p>
            <a:fld id="{696DFAEB-0C5F-374B-9956-11891E048EA9}" type="slidenum">
              <a:rPr lang="en-US" smtClean="0"/>
              <a:pPr/>
              <a:t>72</a:t>
            </a:fld>
            <a:endParaRPr lang="en-US"/>
          </a:p>
        </p:txBody>
      </p:sp>
    </p:spTree>
    <p:extLst>
      <p:ext uri="{BB962C8B-B14F-4D97-AF65-F5344CB8AC3E}">
        <p14:creationId xmlns:p14="http://schemas.microsoft.com/office/powerpoint/2010/main" val="27543294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Acute and Chronic infection</a:t>
            </a:r>
            <a:endParaRPr lang="en-US" dirty="0"/>
          </a:p>
        </p:txBody>
      </p:sp>
      <p:sp>
        <p:nvSpPr>
          <p:cNvPr id="4" name="Slide Number Placeholder 3"/>
          <p:cNvSpPr>
            <a:spLocks noGrp="1"/>
          </p:cNvSpPr>
          <p:nvPr>
            <p:ph type="sldNum" sz="quarter" idx="10"/>
          </p:nvPr>
        </p:nvSpPr>
        <p:spPr/>
        <p:txBody>
          <a:bodyPr/>
          <a:lstStyle/>
          <a:p>
            <a:fld id="{696DFAEB-0C5F-374B-9956-11891E048EA9}" type="slidenum">
              <a:rPr lang="en-US" smtClean="0"/>
              <a:pPr/>
              <a:t>74</a:t>
            </a:fld>
            <a:endParaRPr lang="en-US"/>
          </a:p>
        </p:txBody>
      </p:sp>
    </p:spTree>
    <p:extLst>
      <p:ext uri="{BB962C8B-B14F-4D97-AF65-F5344CB8AC3E}">
        <p14:creationId xmlns:p14="http://schemas.microsoft.com/office/powerpoint/2010/main" val="93698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**the presence of serum antigens and </a:t>
            </a:r>
            <a:r>
              <a:rPr lang="en-US" sz="1200" b="0" kern="1200" dirty="0" err="1" smtClean="0">
                <a:solidFill>
                  <a:schemeClr val="tx1"/>
                </a:solidFill>
                <a:effectLst/>
                <a:latin typeface="+mn-lt"/>
                <a:ea typeface="+mn-ea"/>
                <a:cs typeface="+mn-cs"/>
              </a:rPr>
              <a:t>immunoglobulins</a:t>
            </a:r>
            <a:r>
              <a:rPr lang="en-US" sz="1200" b="0" kern="1200" dirty="0" smtClean="0">
                <a:solidFill>
                  <a:schemeClr val="tx1"/>
                </a:solidFill>
                <a:effectLst/>
                <a:latin typeface="+mn-lt"/>
                <a:ea typeface="+mn-ea"/>
                <a:cs typeface="+mn-cs"/>
              </a:rPr>
              <a:t> is the most important factor for diagnosing viral hepatitis. These are helpful for deter- mining the acuity or chronicity of illness as well as adequate immunity </a:t>
            </a:r>
          </a:p>
          <a:p>
            <a:endParaRPr lang="en-US" dirty="0" smtClean="0"/>
          </a:p>
          <a:p>
            <a:r>
              <a:rPr lang="en-US" dirty="0" smtClean="0"/>
              <a:t>Acute HBV infection is characterized by the presence of </a:t>
            </a:r>
            <a:r>
              <a:rPr lang="en-US" dirty="0" err="1" smtClean="0"/>
              <a:t>HBsAg</a:t>
            </a:r>
            <a:r>
              <a:rPr lang="en-US" dirty="0" smtClean="0"/>
              <a:t> and immunoglobulin M (</a:t>
            </a:r>
            <a:r>
              <a:rPr lang="en-US" dirty="0" err="1" smtClean="0"/>
              <a:t>IgM</a:t>
            </a:r>
            <a:r>
              <a:rPr lang="en-US" dirty="0" smtClean="0"/>
              <a:t>) antibody to the core antigen, </a:t>
            </a:r>
            <a:r>
              <a:rPr lang="en-US" dirty="0" err="1" smtClean="0"/>
              <a:t>HBcAg</a:t>
            </a:r>
            <a:endParaRPr lang="en-US" dirty="0" smtClean="0"/>
          </a:p>
          <a:p>
            <a:r>
              <a:rPr lang="en-US" dirty="0" err="1" smtClean="0"/>
              <a:t>HBeAg</a:t>
            </a:r>
            <a:r>
              <a:rPr lang="en-US" dirty="0" smtClean="0"/>
              <a:t> is usually a marker of high levels of replication of the virus, The presence of </a:t>
            </a:r>
            <a:r>
              <a:rPr lang="en-US" dirty="0" err="1" smtClean="0"/>
              <a:t>HBeAg</a:t>
            </a:r>
            <a:r>
              <a:rPr lang="en-US" dirty="0" smtClean="0"/>
              <a:t> indicates that the blood and body fluids of the infected individual are highly contagious.</a:t>
            </a:r>
          </a:p>
          <a:p>
            <a:r>
              <a:rPr lang="en-US" dirty="0" smtClean="0"/>
              <a:t>Chronic infection is characterized by the persistence of </a:t>
            </a:r>
            <a:r>
              <a:rPr lang="en-US" dirty="0" err="1" smtClean="0"/>
              <a:t>HBsAg</a:t>
            </a:r>
            <a:r>
              <a:rPr lang="en-US" dirty="0" smtClean="0"/>
              <a:t> for at least 6 months (with or without concurrent </a:t>
            </a:r>
            <a:r>
              <a:rPr lang="en-US" dirty="0" err="1" smtClean="0"/>
              <a:t>HBeAg</a:t>
            </a:r>
            <a:r>
              <a:rPr lang="en-US" dirty="0" smtClean="0"/>
              <a: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96DFAEB-0C5F-374B-9956-11891E048EA9}" type="slidenum">
              <a:rPr lang="en-US" smtClean="0"/>
              <a:pPr/>
              <a:t>75</a:t>
            </a:fld>
            <a:endParaRPr lang="en-US"/>
          </a:p>
        </p:txBody>
      </p:sp>
    </p:spTree>
    <p:extLst>
      <p:ext uri="{BB962C8B-B14F-4D97-AF65-F5344CB8AC3E}">
        <p14:creationId xmlns:p14="http://schemas.microsoft.com/office/powerpoint/2010/main" val="13721644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Acute or Chronic</a:t>
            </a:r>
            <a:endParaRPr lang="en-US" dirty="0"/>
          </a:p>
        </p:txBody>
      </p:sp>
      <p:sp>
        <p:nvSpPr>
          <p:cNvPr id="4" name="Slide Number Placeholder 3"/>
          <p:cNvSpPr>
            <a:spLocks noGrp="1"/>
          </p:cNvSpPr>
          <p:nvPr>
            <p:ph type="sldNum" sz="quarter" idx="10"/>
          </p:nvPr>
        </p:nvSpPr>
        <p:spPr/>
        <p:txBody>
          <a:bodyPr/>
          <a:lstStyle/>
          <a:p>
            <a:fld id="{696DFAEB-0C5F-374B-9956-11891E048EA9}" type="slidenum">
              <a:rPr lang="en-US" smtClean="0"/>
              <a:pPr/>
              <a:t>83</a:t>
            </a:fld>
            <a:endParaRPr lang="en-US"/>
          </a:p>
        </p:txBody>
      </p:sp>
    </p:spTree>
    <p:extLst>
      <p:ext uri="{BB962C8B-B14F-4D97-AF65-F5344CB8AC3E}">
        <p14:creationId xmlns:p14="http://schemas.microsoft.com/office/powerpoint/2010/main" val="7588912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kern="1200" dirty="0" smtClean="0">
                <a:solidFill>
                  <a:srgbClr val="FF0000"/>
                </a:solidFill>
                <a:effectLst/>
                <a:latin typeface="+mn-lt"/>
                <a:ea typeface="+mn-ea"/>
                <a:cs typeface="+mn-cs"/>
              </a:rPr>
              <a:t>Worldwide, the predominant virus is HIV-1, </a:t>
            </a:r>
            <a:r>
              <a:rPr lang="en-US" sz="1200" b="0" i="0" kern="1200" dirty="0" smtClean="0">
                <a:solidFill>
                  <a:schemeClr val="tx1"/>
                </a:solidFill>
                <a:effectLst/>
                <a:latin typeface="+mn-lt"/>
                <a:ea typeface="+mn-ea"/>
                <a:cs typeface="+mn-cs"/>
              </a:rPr>
              <a:t>So when we generally say HIV, we are referring to HIV-1. The relatively uncommon HIV-2 type is concentrated in West Africa and is rarely found elsewhere.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HIV-1 and HIV-2 have many similarities including their intracellular replication pathways, transmission modes and clinical effects leading to acquired immune deficiency syndrome (AIDS). However, HIV-2 is less likely to progress into AIDS because of its lower transmissibility. Thus, individuals infected by HIV-2 mostly remain non-</a:t>
            </a:r>
            <a:r>
              <a:rPr lang="en-US" sz="1200" b="0" i="0" kern="1200" dirty="0" err="1" smtClean="0">
                <a:solidFill>
                  <a:schemeClr val="tx1"/>
                </a:solidFill>
                <a:effectLst/>
                <a:latin typeface="+mn-lt"/>
                <a:ea typeface="+mn-ea"/>
                <a:cs typeface="+mn-cs"/>
              </a:rPr>
              <a:t>progressors</a:t>
            </a:r>
            <a:r>
              <a:rPr lang="en-US" sz="1200" b="0" i="0" kern="1200" dirty="0" smtClean="0">
                <a:solidFill>
                  <a:schemeClr val="tx1"/>
                </a:solidFill>
                <a:effectLst/>
                <a:latin typeface="+mn-lt"/>
                <a:ea typeface="+mn-ea"/>
                <a:cs typeface="+mn-cs"/>
              </a:rPr>
              <a:t> for a long period of time, while patients infected by HIV-1 progress faster and contract AIDS.</a:t>
            </a:r>
          </a:p>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4A85571-0160-4B46-8AC4-AB5AE1469B73}" type="slidenum">
              <a:rPr lang="en-US" smtClean="0"/>
              <a:pPr/>
              <a:t>87</a:t>
            </a:fld>
            <a:endParaRPr lang="en-US"/>
          </a:p>
        </p:txBody>
      </p:sp>
    </p:spTree>
    <p:extLst>
      <p:ext uri="{BB962C8B-B14F-4D97-AF65-F5344CB8AC3E}">
        <p14:creationId xmlns:p14="http://schemas.microsoft.com/office/powerpoint/2010/main" val="2211198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These are the areas that you should </a:t>
            </a:r>
            <a:r>
              <a:rPr lang="en-US" u="sng" dirty="0" smtClean="0"/>
              <a:t>openly discuss </a:t>
            </a:r>
            <a:r>
              <a:rPr lang="en-US" dirty="0" smtClean="0"/>
              <a:t>with your patients. You probably will need to ask additional questions that are appropriate to each patient’s special situation or circumstances</a:t>
            </a:r>
          </a:p>
          <a:p>
            <a:endParaRPr lang="en-US" dirty="0"/>
          </a:p>
        </p:txBody>
      </p:sp>
      <p:sp>
        <p:nvSpPr>
          <p:cNvPr id="4" name="Slide Number Placeholder 3"/>
          <p:cNvSpPr>
            <a:spLocks noGrp="1"/>
          </p:cNvSpPr>
          <p:nvPr>
            <p:ph type="sldNum" sz="quarter" idx="10"/>
          </p:nvPr>
        </p:nvSpPr>
        <p:spPr/>
        <p:txBody>
          <a:bodyPr/>
          <a:lstStyle/>
          <a:p>
            <a:fld id="{49A54E1F-C108-4A30-B23A-BB9563FA54BA}" type="slidenum">
              <a:rPr lang="en-US" smtClean="0"/>
              <a:t>18</a:t>
            </a:fld>
            <a:endParaRPr lang="en-US"/>
          </a:p>
        </p:txBody>
      </p:sp>
    </p:spTree>
    <p:extLst>
      <p:ext uri="{BB962C8B-B14F-4D97-AF65-F5344CB8AC3E}">
        <p14:creationId xmlns:p14="http://schemas.microsoft.com/office/powerpoint/2010/main" val="31840950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9A54E1F-C108-4A30-B23A-BB9563FA54BA}" type="slidenum">
              <a:rPr lang="en-US" smtClean="0"/>
              <a:pPr/>
              <a:t>99</a:t>
            </a:fld>
            <a:endParaRPr lang="en-US"/>
          </a:p>
        </p:txBody>
      </p:sp>
    </p:spTree>
    <p:extLst>
      <p:ext uri="{BB962C8B-B14F-4D97-AF65-F5344CB8AC3E}">
        <p14:creationId xmlns:p14="http://schemas.microsoft.com/office/powerpoint/2010/main" val="3502456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Incubation: 1-14 d (usually 2-5 d)</a:t>
            </a:r>
          </a:p>
          <a:p>
            <a:pPr>
              <a:buFont typeface="Arial" pitchFamily="34" charset="0"/>
              <a:buChar char="•"/>
            </a:pPr>
            <a:r>
              <a:rPr lang="en-US" sz="1200" b="0" i="0" kern="1200" dirty="0" smtClean="0">
                <a:solidFill>
                  <a:schemeClr val="tx1"/>
                </a:solidFill>
                <a:latin typeface="+mn-lt"/>
                <a:ea typeface="+mn-ea"/>
                <a:cs typeface="+mn-cs"/>
              </a:rPr>
              <a:t> </a:t>
            </a:r>
            <a:r>
              <a:rPr lang="en-US" sz="1200" b="1" i="0" kern="1200" dirty="0" err="1" smtClean="0">
                <a:solidFill>
                  <a:schemeClr val="tx1"/>
                </a:solidFill>
                <a:latin typeface="+mn-lt"/>
                <a:ea typeface="+mn-ea"/>
                <a:cs typeface="+mn-cs"/>
              </a:rPr>
              <a:t>Balanitis</a:t>
            </a:r>
            <a:r>
              <a:rPr lang="en-US" sz="1200" b="0" i="0" kern="1200" dirty="0" smtClean="0">
                <a:solidFill>
                  <a:schemeClr val="tx1"/>
                </a:solidFill>
                <a:latin typeface="+mn-lt"/>
                <a:ea typeface="+mn-ea"/>
                <a:cs typeface="+mn-cs"/>
              </a:rPr>
              <a:t> is inflammation of the </a:t>
            </a:r>
            <a:r>
              <a:rPr lang="en-US" sz="1200" b="0" i="0" kern="1200" dirty="0" err="1" smtClean="0">
                <a:solidFill>
                  <a:schemeClr val="tx1"/>
                </a:solidFill>
                <a:latin typeface="+mn-lt"/>
                <a:ea typeface="+mn-ea"/>
                <a:cs typeface="+mn-cs"/>
              </a:rPr>
              <a:t>glans</a:t>
            </a:r>
            <a:r>
              <a:rPr lang="en-US" sz="1200" b="0" i="0" kern="1200" dirty="0" smtClean="0">
                <a:solidFill>
                  <a:schemeClr val="tx1"/>
                </a:solidFill>
                <a:latin typeface="+mn-lt"/>
                <a:ea typeface="+mn-ea"/>
                <a:cs typeface="+mn-cs"/>
              </a:rPr>
              <a:t> penis</a:t>
            </a:r>
          </a:p>
          <a:p>
            <a:pPr>
              <a:buFont typeface="Arial" pitchFamily="34" charset="0"/>
              <a:buChar char="•"/>
            </a:pPr>
            <a:r>
              <a:rPr lang="en-US" sz="1200" b="0" i="0" kern="1200" dirty="0" err="1" smtClean="0">
                <a:solidFill>
                  <a:schemeClr val="tx1"/>
                </a:solidFill>
                <a:latin typeface="+mn-lt"/>
                <a:ea typeface="+mn-ea"/>
                <a:cs typeface="+mn-cs"/>
              </a:rPr>
              <a:t>urethritis</a:t>
            </a:r>
            <a:r>
              <a:rPr lang="en-US" sz="1200" b="0" i="0" kern="1200" dirty="0" smtClean="0">
                <a:solidFill>
                  <a:schemeClr val="tx1"/>
                </a:solidFill>
                <a:latin typeface="+mn-lt"/>
                <a:ea typeface="+mn-ea"/>
                <a:cs typeface="+mn-cs"/>
              </a:rPr>
              <a:t> is the major manifestation of </a:t>
            </a:r>
            <a:r>
              <a:rPr lang="en-US" sz="1200" b="0" i="0" kern="1200" dirty="0" err="1" smtClean="0">
                <a:solidFill>
                  <a:schemeClr val="tx1"/>
                </a:solidFill>
                <a:latin typeface="+mn-lt"/>
                <a:ea typeface="+mn-ea"/>
                <a:cs typeface="+mn-cs"/>
              </a:rPr>
              <a:t>gonococcal</a:t>
            </a:r>
            <a:r>
              <a:rPr lang="en-US" sz="1200" b="0" i="0" kern="1200" dirty="0" smtClean="0">
                <a:solidFill>
                  <a:schemeClr val="tx1"/>
                </a:solidFill>
                <a:latin typeface="+mn-lt"/>
                <a:ea typeface="+mn-ea"/>
                <a:cs typeface="+mn-cs"/>
              </a:rPr>
              <a:t> infection</a:t>
            </a:r>
          </a:p>
          <a:p>
            <a:pPr>
              <a:buFont typeface="Arial" pitchFamily="34" charset="0"/>
              <a:buChar char="•"/>
            </a:pPr>
            <a:r>
              <a:rPr lang="en-US" sz="1200" b="0" i="0" kern="1200" dirty="0" smtClean="0">
                <a:solidFill>
                  <a:schemeClr val="tx1"/>
                </a:solidFill>
                <a:latin typeface="+mn-lt"/>
                <a:ea typeface="+mn-ea"/>
                <a:cs typeface="+mn-cs"/>
              </a:rPr>
              <a:t>Initial characteristics include burning upon urination and a serous discharge. A few days later, the discharge usually becomes more profuse, purulent, and, at times, blood-tinged.</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1" dirty="0" err="1" smtClean="0"/>
              <a:t>Endocervix</a:t>
            </a:r>
            <a:r>
              <a:rPr lang="en-US" b="1" dirty="0" smtClean="0"/>
              <a:t> infection </a:t>
            </a:r>
            <a:r>
              <a:rPr lang="en-US" dirty="0" smtClean="0"/>
              <a:t>is frequently asymptomatic (up to 50%)</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i="0" kern="1200" dirty="0" smtClean="0">
                <a:solidFill>
                  <a:schemeClr val="tx1"/>
                </a:solidFill>
                <a:latin typeface="+mn-lt"/>
                <a:ea typeface="+mn-ea"/>
                <a:cs typeface="+mn-cs"/>
              </a:rPr>
              <a:t>Acute </a:t>
            </a:r>
            <a:r>
              <a:rPr lang="en-US" sz="1200" b="0" i="0" kern="1200" dirty="0" err="1" smtClean="0">
                <a:solidFill>
                  <a:schemeClr val="tx1"/>
                </a:solidFill>
                <a:latin typeface="+mn-lt"/>
                <a:ea typeface="+mn-ea"/>
                <a:cs typeface="+mn-cs"/>
              </a:rPr>
              <a:t>epididymitis</a:t>
            </a:r>
            <a:r>
              <a:rPr lang="en-US" sz="1200" b="0" i="0" kern="1200" dirty="0" smtClean="0">
                <a:solidFill>
                  <a:schemeClr val="tx1"/>
                </a:solidFill>
                <a:latin typeface="+mn-lt"/>
                <a:ea typeface="+mn-ea"/>
                <a:cs typeface="+mn-cs"/>
              </a:rPr>
              <a:t>: Usually unilateral and often occurs in conjunction with a urethral </a:t>
            </a:r>
            <a:r>
              <a:rPr lang="en-US" sz="1200" b="0" i="0" kern="1200" dirty="0" err="1" smtClean="0">
                <a:solidFill>
                  <a:schemeClr val="tx1"/>
                </a:solidFill>
                <a:latin typeface="+mn-lt"/>
                <a:ea typeface="+mn-ea"/>
                <a:cs typeface="+mn-cs"/>
              </a:rPr>
              <a:t>exudate</a:t>
            </a: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i="0" kern="1200" dirty="0" smtClean="0">
                <a:solidFill>
                  <a:schemeClr val="tx1"/>
                </a:solidFill>
                <a:latin typeface="+mn-lt"/>
                <a:ea typeface="+mn-ea"/>
                <a:cs typeface="+mn-cs"/>
              </a:rPr>
              <a:t>The most common site of </a:t>
            </a:r>
            <a:r>
              <a:rPr lang="en-US" sz="1200" b="0" i="0" kern="1200" dirty="0" err="1" smtClean="0">
                <a:solidFill>
                  <a:schemeClr val="tx1"/>
                </a:solidFill>
                <a:latin typeface="+mn-lt"/>
                <a:ea typeface="+mn-ea"/>
                <a:cs typeface="+mn-cs"/>
              </a:rPr>
              <a:t>gonococcal</a:t>
            </a:r>
            <a:r>
              <a:rPr lang="en-US" sz="1200" b="0" i="0" kern="1200" dirty="0" smtClean="0">
                <a:solidFill>
                  <a:schemeClr val="tx1"/>
                </a:solidFill>
                <a:latin typeface="+mn-lt"/>
                <a:ea typeface="+mn-ea"/>
                <a:cs typeface="+mn-cs"/>
              </a:rPr>
              <a:t> infection in women is the </a:t>
            </a:r>
            <a:r>
              <a:rPr lang="en-US" sz="1200" b="0" i="0" kern="1200" dirty="0" err="1" smtClean="0">
                <a:solidFill>
                  <a:schemeClr val="tx1"/>
                </a:solidFill>
                <a:latin typeface="+mn-lt"/>
                <a:ea typeface="+mn-ea"/>
                <a:cs typeface="+mn-cs"/>
              </a:rPr>
              <a:t>endocervix</a:t>
            </a:r>
            <a:r>
              <a:rPr lang="en-US" sz="1200" b="0" i="0" kern="1200" dirty="0" smtClean="0">
                <a:solidFill>
                  <a:schemeClr val="tx1"/>
                </a:solidFill>
                <a:latin typeface="+mn-lt"/>
                <a:ea typeface="+mn-ea"/>
                <a:cs typeface="+mn-cs"/>
              </a:rPr>
              <a:t> (80%-90%), followed by the urethra (80%), rectum (40%), and pharynx (10%-20%).</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90E27C4-CCAB-4838-97AE-E4911AA6409C}" type="slidenum">
              <a:rPr lang="en-US" smtClean="0"/>
              <a:pPr/>
              <a:t>43</a:t>
            </a:fld>
            <a:endParaRPr lang="en-US"/>
          </a:p>
        </p:txBody>
      </p:sp>
    </p:spTree>
    <p:extLst>
      <p:ext uri="{BB962C8B-B14F-4D97-AF65-F5344CB8AC3E}">
        <p14:creationId xmlns:p14="http://schemas.microsoft.com/office/powerpoint/2010/main" val="2802416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200" b="0" i="0" kern="1200" dirty="0" smtClean="0">
                <a:solidFill>
                  <a:schemeClr val="tx1"/>
                </a:solidFill>
                <a:latin typeface="+mn-lt"/>
                <a:ea typeface="+mn-ea"/>
                <a:cs typeface="+mn-cs"/>
              </a:rPr>
              <a:t>Eye involvement in adults occurs by autoinoculation of gonococci into the </a:t>
            </a:r>
            <a:r>
              <a:rPr lang="en-US" sz="1200" b="0" i="0" kern="1200" dirty="0" err="1" smtClean="0">
                <a:solidFill>
                  <a:schemeClr val="tx1"/>
                </a:solidFill>
                <a:latin typeface="+mn-lt"/>
                <a:ea typeface="+mn-ea"/>
                <a:cs typeface="+mn-cs"/>
              </a:rPr>
              <a:t>conjunctival</a:t>
            </a:r>
            <a:r>
              <a:rPr lang="en-US" sz="1200" b="0" i="0" kern="1200" dirty="0" smtClean="0">
                <a:solidFill>
                  <a:schemeClr val="tx1"/>
                </a:solidFill>
                <a:latin typeface="+mn-lt"/>
                <a:ea typeface="+mn-ea"/>
                <a:cs typeface="+mn-cs"/>
              </a:rPr>
              <a:t> sac from a primary site of infection usually unilateral</a:t>
            </a:r>
          </a:p>
          <a:p>
            <a:pPr>
              <a:buFont typeface="Arial" pitchFamily="34" charset="0"/>
              <a:buChar char="•"/>
            </a:pPr>
            <a:r>
              <a:rPr lang="en-US" sz="1200" b="0" i="0" kern="1200" dirty="0" err="1" smtClean="0">
                <a:solidFill>
                  <a:schemeClr val="tx1"/>
                </a:solidFill>
                <a:latin typeface="+mn-lt"/>
                <a:ea typeface="+mn-ea"/>
                <a:cs typeface="+mn-cs"/>
              </a:rPr>
              <a:t>Pharyngitis</a:t>
            </a:r>
            <a:r>
              <a:rPr lang="en-US" sz="1200" b="0" i="0" kern="1200" dirty="0" smtClean="0">
                <a:solidFill>
                  <a:schemeClr val="tx1"/>
                </a:solidFill>
                <a:latin typeface="+mn-lt"/>
                <a:ea typeface="+mn-ea"/>
                <a:cs typeface="+mn-cs"/>
              </a:rPr>
              <a:t> is often asymptomatic; however, it may present as </a:t>
            </a:r>
            <a:r>
              <a:rPr lang="en-US" sz="1200" b="0" i="0" kern="1200" dirty="0" err="1" smtClean="0">
                <a:solidFill>
                  <a:schemeClr val="tx1"/>
                </a:solidFill>
                <a:latin typeface="+mn-lt"/>
                <a:ea typeface="+mn-ea"/>
                <a:cs typeface="+mn-cs"/>
              </a:rPr>
              <a:t>exudative</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pharyngitis</a:t>
            </a:r>
            <a:r>
              <a:rPr lang="en-US" sz="1200" b="0" i="0" kern="1200" dirty="0" smtClean="0">
                <a:solidFill>
                  <a:schemeClr val="tx1"/>
                </a:solidFill>
                <a:latin typeface="+mn-lt"/>
                <a:ea typeface="+mn-ea"/>
                <a:cs typeface="+mn-cs"/>
              </a:rPr>
              <a:t> with cervical </a:t>
            </a:r>
            <a:r>
              <a:rPr lang="en-US" sz="1200" b="0" i="0" kern="1200" dirty="0" err="1" smtClean="0">
                <a:solidFill>
                  <a:schemeClr val="tx1"/>
                </a:solidFill>
                <a:latin typeface="+mn-lt"/>
                <a:ea typeface="+mn-ea"/>
                <a:cs typeface="+mn-cs"/>
              </a:rPr>
              <a:t>lymphadenopathy</a:t>
            </a:r>
            <a:r>
              <a:rPr lang="en-US" sz="1200" b="0" i="0" kern="1200" dirty="0" smtClean="0">
                <a:solidFill>
                  <a:schemeClr val="tx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Rectal infection is often asymptomatic, but rectal pain, </a:t>
            </a:r>
            <a:r>
              <a:rPr lang="en-US" dirty="0" err="1" smtClean="0"/>
              <a:t>pruritus</a:t>
            </a:r>
            <a:r>
              <a:rPr lang="en-US" dirty="0" smtClean="0"/>
              <a:t>, </a:t>
            </a:r>
            <a:r>
              <a:rPr lang="en-US" dirty="0" err="1" smtClean="0"/>
              <a:t>tenesmus</a:t>
            </a:r>
            <a:r>
              <a:rPr lang="en-US" dirty="0" smtClean="0"/>
              <a:t>, and rectal discharge may be present if the rectal mucosa is infected. Bloody diarrhea may also occur. Rectal infection may occur from anal intercourse or, in women, by local spread of the organism.</a:t>
            </a:r>
          </a:p>
          <a:p>
            <a:pPr>
              <a:buFont typeface="Arial" pitchFamily="34" charset="0"/>
              <a:buChar char="•"/>
            </a:pPr>
            <a:endParaRPr lang="en-US" sz="1200" b="0" i="0" kern="1200" dirty="0" smtClean="0">
              <a:solidFill>
                <a:schemeClr val="tx1"/>
              </a:solidFill>
              <a:latin typeface="+mn-lt"/>
              <a:ea typeface="+mn-ea"/>
              <a:cs typeface="+mn-cs"/>
            </a:endParaRPr>
          </a:p>
          <a:p>
            <a:pPr>
              <a:buFont typeface="Arial" pitchFamily="34" charset="0"/>
              <a:buChar char="•"/>
            </a:pP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90E27C4-CCAB-4838-97AE-E4911AA6409C}" type="slidenum">
              <a:rPr lang="en-US" smtClean="0"/>
              <a:pPr/>
              <a:t>44</a:t>
            </a:fld>
            <a:endParaRPr lang="en-US"/>
          </a:p>
        </p:txBody>
      </p:sp>
    </p:spTree>
    <p:extLst>
      <p:ext uri="{BB962C8B-B14F-4D97-AF65-F5344CB8AC3E}">
        <p14:creationId xmlns:p14="http://schemas.microsoft.com/office/powerpoint/2010/main" val="2558825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the classic presentation of disseminated </a:t>
            </a:r>
            <a:r>
              <a:rPr lang="en-US" sz="1200" b="0" i="0" kern="1200" dirty="0" err="1" smtClean="0">
                <a:solidFill>
                  <a:schemeClr val="tx1"/>
                </a:solidFill>
                <a:latin typeface="+mn-lt"/>
                <a:ea typeface="+mn-ea"/>
                <a:cs typeface="+mn-cs"/>
              </a:rPr>
              <a:t>gonococcal</a:t>
            </a:r>
            <a:r>
              <a:rPr lang="en-US" sz="1200" b="0" i="0" kern="1200" dirty="0" smtClean="0">
                <a:solidFill>
                  <a:schemeClr val="tx1"/>
                </a:solidFill>
                <a:latin typeface="+mn-lt"/>
                <a:ea typeface="+mn-ea"/>
                <a:cs typeface="+mn-cs"/>
              </a:rPr>
              <a:t> infection (DGI) is an arthritis-dermatitis syndrome</a:t>
            </a:r>
            <a:r>
              <a:rPr lang="en-US" sz="1200" b="1" i="0" kern="1200" dirty="0" smtClean="0">
                <a:solidFill>
                  <a:schemeClr val="tx1"/>
                </a:solidFill>
                <a:latin typeface="+mn-lt"/>
                <a:ea typeface="+mn-ea"/>
                <a:cs typeface="+mn-cs"/>
              </a:rPr>
              <a:t>. Joint or tendon pain is the most common presenting </a:t>
            </a:r>
            <a:r>
              <a:rPr lang="en-US" sz="1200" b="0" i="0" kern="1200" dirty="0" smtClean="0">
                <a:solidFill>
                  <a:schemeClr val="tx1"/>
                </a:solidFill>
                <a:latin typeface="+mn-lt"/>
                <a:ea typeface="+mn-ea"/>
                <a:cs typeface="+mn-cs"/>
              </a:rPr>
              <a:t>complaint in the early stage of infection. The second stage of DGI is characterized by septic arthritis. The knee is the most common site of purulent </a:t>
            </a:r>
            <a:r>
              <a:rPr lang="en-US" sz="1200" b="0" i="0" kern="1200" dirty="0" err="1" smtClean="0">
                <a:solidFill>
                  <a:schemeClr val="tx1"/>
                </a:solidFill>
                <a:latin typeface="+mn-lt"/>
                <a:ea typeface="+mn-ea"/>
                <a:cs typeface="+mn-cs"/>
              </a:rPr>
              <a:t>gonococcal</a:t>
            </a:r>
            <a:r>
              <a:rPr lang="en-US" sz="1200" b="0" i="0" kern="1200" dirty="0" smtClean="0">
                <a:solidFill>
                  <a:schemeClr val="tx1"/>
                </a:solidFill>
                <a:latin typeface="+mn-lt"/>
                <a:ea typeface="+mn-ea"/>
                <a:cs typeface="+mn-cs"/>
              </a:rPr>
              <a:t> arthritis</a:t>
            </a:r>
          </a:p>
          <a:p>
            <a:r>
              <a:rPr lang="en-US" sz="1200" b="0" i="0" kern="1200" dirty="0" smtClean="0">
                <a:solidFill>
                  <a:schemeClr val="tx1"/>
                </a:solidFill>
                <a:latin typeface="+mn-lt"/>
                <a:ea typeface="+mn-ea"/>
                <a:cs typeface="+mn-cs"/>
              </a:rPr>
              <a:t>When </a:t>
            </a:r>
            <a:r>
              <a:rPr lang="en-US" sz="1200" b="0" i="0" kern="1200" dirty="0" err="1" smtClean="0">
                <a:solidFill>
                  <a:schemeClr val="tx1"/>
                </a:solidFill>
                <a:latin typeface="+mn-lt"/>
                <a:ea typeface="+mn-ea"/>
                <a:cs typeface="+mn-cs"/>
              </a:rPr>
              <a:t>gonococcal</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cervicitis</a:t>
            </a:r>
            <a:r>
              <a:rPr lang="en-US" sz="1200" b="0" i="0" kern="1200" dirty="0" smtClean="0">
                <a:solidFill>
                  <a:schemeClr val="tx1"/>
                </a:solidFill>
                <a:latin typeface="+mn-lt"/>
                <a:ea typeface="+mn-ea"/>
                <a:cs typeface="+mn-cs"/>
              </a:rPr>
              <a:t> is either asymptomatic or unrecognized, the patient may progress to PID</a:t>
            </a:r>
          </a:p>
        </p:txBody>
      </p:sp>
      <p:sp>
        <p:nvSpPr>
          <p:cNvPr id="4" name="Slide Number Placeholder 3"/>
          <p:cNvSpPr>
            <a:spLocks noGrp="1"/>
          </p:cNvSpPr>
          <p:nvPr>
            <p:ph type="sldNum" sz="quarter" idx="10"/>
          </p:nvPr>
        </p:nvSpPr>
        <p:spPr/>
        <p:txBody>
          <a:bodyPr/>
          <a:lstStyle/>
          <a:p>
            <a:fld id="{E90E27C4-CCAB-4838-97AE-E4911AA6409C}" type="slidenum">
              <a:rPr lang="en-US" smtClean="0"/>
              <a:pPr/>
              <a:t>45</a:t>
            </a:fld>
            <a:endParaRPr lang="en-US"/>
          </a:p>
        </p:txBody>
      </p:sp>
    </p:spTree>
    <p:extLst>
      <p:ext uri="{BB962C8B-B14F-4D97-AF65-F5344CB8AC3E}">
        <p14:creationId xmlns:p14="http://schemas.microsoft.com/office/powerpoint/2010/main" val="4106853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culture should be taken in all cases of </a:t>
            </a:r>
            <a:r>
              <a:rPr lang="en-US" dirty="0" err="1" smtClean="0"/>
              <a:t>gonorrhoea</a:t>
            </a:r>
            <a:r>
              <a:rPr lang="en-US" dirty="0" smtClean="0"/>
              <a:t> diagnosed by NAATs prior to antibiotics being given, if possible, for susceptibility testing</a:t>
            </a:r>
          </a:p>
          <a:p>
            <a:r>
              <a:rPr lang="en-US" dirty="0" smtClean="0"/>
              <a:t>Screening for coincident STIs should routinely be performed in patients with or at risk of </a:t>
            </a:r>
            <a:r>
              <a:rPr lang="en-US" dirty="0" err="1" smtClean="0"/>
              <a:t>gonorrhoea</a:t>
            </a:r>
            <a:r>
              <a:rPr lang="en-US" dirty="0" smtClean="0"/>
              <a: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90E27C4-CCAB-4838-97AE-E4911AA6409C}" type="slidenum">
              <a:rPr lang="en-US" smtClean="0"/>
              <a:pPr/>
              <a:t>47</a:t>
            </a:fld>
            <a:endParaRPr lang="en-US"/>
          </a:p>
        </p:txBody>
      </p:sp>
    </p:spTree>
    <p:extLst>
      <p:ext uri="{BB962C8B-B14F-4D97-AF65-F5344CB8AC3E}">
        <p14:creationId xmlns:p14="http://schemas.microsoft.com/office/powerpoint/2010/main" val="1339821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err="1" smtClean="0">
                <a:solidFill>
                  <a:schemeClr val="tx1"/>
                </a:solidFill>
                <a:latin typeface="+mn-lt"/>
                <a:ea typeface="+mn-ea"/>
                <a:cs typeface="+mn-cs"/>
              </a:rPr>
              <a:t>Azithromycin</a:t>
            </a:r>
            <a:r>
              <a:rPr lang="en-US" sz="1200" b="0" i="0" kern="1200" dirty="0" smtClean="0">
                <a:solidFill>
                  <a:schemeClr val="tx1"/>
                </a:solidFill>
                <a:latin typeface="+mn-lt"/>
                <a:ea typeface="+mn-ea"/>
                <a:cs typeface="+mn-cs"/>
              </a:rPr>
              <a:t> is recommended as co-treatment irrespective of the results of </a:t>
            </a:r>
            <a:r>
              <a:rPr lang="en-US" sz="1200" b="0" i="0" kern="1200" dirty="0" err="1" smtClean="0">
                <a:solidFill>
                  <a:schemeClr val="tx1"/>
                </a:solidFill>
                <a:latin typeface="+mn-lt"/>
                <a:ea typeface="+mn-ea"/>
                <a:cs typeface="+mn-cs"/>
              </a:rPr>
              <a:t>chlamydia</a:t>
            </a:r>
            <a:r>
              <a:rPr lang="en-US" sz="1200" b="0" i="0" kern="1200" dirty="0" smtClean="0">
                <a:solidFill>
                  <a:schemeClr val="tx1"/>
                </a:solidFill>
                <a:latin typeface="+mn-lt"/>
                <a:ea typeface="+mn-ea"/>
                <a:cs typeface="+mn-cs"/>
              </a:rPr>
              <a:t> testing (IV, C), to delay the onset of cephalosporin resistance.</a:t>
            </a:r>
            <a:endParaRPr lang="en-US" dirty="0"/>
          </a:p>
        </p:txBody>
      </p:sp>
      <p:sp>
        <p:nvSpPr>
          <p:cNvPr id="4" name="Slide Number Placeholder 3"/>
          <p:cNvSpPr>
            <a:spLocks noGrp="1"/>
          </p:cNvSpPr>
          <p:nvPr>
            <p:ph type="sldNum" sz="quarter" idx="10"/>
          </p:nvPr>
        </p:nvSpPr>
        <p:spPr/>
        <p:txBody>
          <a:bodyPr/>
          <a:lstStyle/>
          <a:p>
            <a:fld id="{E90E27C4-CCAB-4838-97AE-E4911AA6409C}" type="slidenum">
              <a:rPr lang="en-US" smtClean="0"/>
              <a:pPr/>
              <a:t>48</a:t>
            </a:fld>
            <a:endParaRPr lang="en-US"/>
          </a:p>
        </p:txBody>
      </p:sp>
    </p:spTree>
    <p:extLst>
      <p:ext uri="{BB962C8B-B14F-4D97-AF65-F5344CB8AC3E}">
        <p14:creationId xmlns:p14="http://schemas.microsoft.com/office/powerpoint/2010/main" val="4136221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The incubation period is 1-3 weeks. </a:t>
            </a:r>
          </a:p>
          <a:p>
            <a:r>
              <a:rPr lang="en-US" sz="1200" b="0" i="0" kern="1200" dirty="0" smtClean="0">
                <a:solidFill>
                  <a:schemeClr val="tx1"/>
                </a:solidFill>
                <a:latin typeface="+mn-lt"/>
                <a:ea typeface="+mn-ea"/>
                <a:cs typeface="+mn-cs"/>
              </a:rPr>
              <a:t>Approximately 50% of infected males and 80% of infected females are asymptomatic</a:t>
            </a:r>
            <a:endParaRPr lang="en-US" dirty="0"/>
          </a:p>
        </p:txBody>
      </p:sp>
      <p:sp>
        <p:nvSpPr>
          <p:cNvPr id="4" name="Slide Number Placeholder 3"/>
          <p:cNvSpPr>
            <a:spLocks noGrp="1"/>
          </p:cNvSpPr>
          <p:nvPr>
            <p:ph type="sldNum" sz="quarter" idx="10"/>
          </p:nvPr>
        </p:nvSpPr>
        <p:spPr/>
        <p:txBody>
          <a:bodyPr/>
          <a:lstStyle/>
          <a:p>
            <a:fld id="{E90E27C4-CCAB-4838-97AE-E4911AA6409C}" type="slidenum">
              <a:rPr lang="en-US" smtClean="0"/>
              <a:pPr/>
              <a:t>49</a:t>
            </a:fld>
            <a:endParaRPr lang="en-US"/>
          </a:p>
        </p:txBody>
      </p:sp>
    </p:spTree>
    <p:extLst>
      <p:ext uri="{BB962C8B-B14F-4D97-AF65-F5344CB8AC3E}">
        <p14:creationId xmlns:p14="http://schemas.microsoft.com/office/powerpoint/2010/main" val="3282337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sz="1200" b="0" i="0" kern="1200" dirty="0" smtClean="0">
              <a:solidFill>
                <a:schemeClr val="tx1"/>
              </a:solidFill>
              <a:latin typeface="+mn-lt"/>
              <a:ea typeface="+mn-ea"/>
              <a:cs typeface="+mn-cs"/>
            </a:endParaRPr>
          </a:p>
          <a:p>
            <a:pPr>
              <a:buFont typeface="Arial" pitchFamily="34" charset="0"/>
              <a:buChar char="•"/>
            </a:pP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90E27C4-CCAB-4838-97AE-E4911AA6409C}" type="slidenum">
              <a:rPr lang="en-US" smtClean="0"/>
              <a:pPr/>
              <a:t>51</a:t>
            </a:fld>
            <a:endParaRPr lang="en-US"/>
          </a:p>
        </p:txBody>
      </p:sp>
    </p:spTree>
    <p:extLst>
      <p:ext uri="{BB962C8B-B14F-4D97-AF65-F5344CB8AC3E}">
        <p14:creationId xmlns:p14="http://schemas.microsoft.com/office/powerpoint/2010/main" val="3829458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A896DA7-BBF3-486E-9220-1D6060D29449}" type="datetimeFigureOut">
              <a:rPr lang="en-US" smtClean="0"/>
              <a:pPr/>
              <a:t>3/20/2017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4D1AB8-E872-4F96-8D0C-E67D620DA84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896DA7-BBF3-486E-9220-1D6060D29449}" type="datetimeFigureOut">
              <a:rPr lang="en-US" smtClean="0"/>
              <a:pPr/>
              <a:t>3/20/2017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4D1AB8-E872-4F96-8D0C-E67D620DA84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1"/>
            <a:ext cx="36576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74641"/>
            <a:ext cx="10769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896DA7-BBF3-486E-9220-1D6060D29449}" type="datetimeFigureOut">
              <a:rPr lang="en-US" smtClean="0"/>
              <a:pPr/>
              <a:t>3/20/2017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4D1AB8-E872-4F96-8D0C-E67D620DA84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896DA7-BBF3-486E-9220-1D6060D29449}" type="datetimeFigureOut">
              <a:rPr lang="en-US" smtClean="0"/>
              <a:pPr/>
              <a:t>3/20/2017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4D1AB8-E872-4F96-8D0C-E67D620DA84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A896DA7-BBF3-486E-9220-1D6060D29449}" type="datetimeFigureOut">
              <a:rPr lang="en-US" smtClean="0"/>
              <a:pPr/>
              <a:t>3/20/2017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4D1AB8-E872-4F96-8D0C-E67D620DA84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296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A896DA7-BBF3-486E-9220-1D6060D29449}" type="datetimeFigureOut">
              <a:rPr lang="en-US" smtClean="0"/>
              <a:pPr/>
              <a:t>3/20/2017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4D1AB8-E872-4F96-8D0C-E67D620DA84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A896DA7-BBF3-486E-9220-1D6060D29449}" type="datetimeFigureOut">
              <a:rPr lang="en-US" smtClean="0"/>
              <a:pPr/>
              <a:t>3/20/2017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4D1AB8-E872-4F96-8D0C-E67D620DA84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A896DA7-BBF3-486E-9220-1D6060D29449}" type="datetimeFigureOut">
              <a:rPr lang="en-US" smtClean="0"/>
              <a:pPr/>
              <a:t>3/20/2017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4D1AB8-E872-4F96-8D0C-E67D620DA84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896DA7-BBF3-486E-9220-1D6060D29449}" type="datetimeFigureOut">
              <a:rPr lang="en-US" smtClean="0"/>
              <a:pPr/>
              <a:t>3/20/2017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4D1AB8-E872-4F96-8D0C-E67D620DA84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896DA7-BBF3-486E-9220-1D6060D29449}" type="datetimeFigureOut">
              <a:rPr lang="en-US" smtClean="0"/>
              <a:pPr/>
              <a:t>3/20/2017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4D1AB8-E872-4F96-8D0C-E67D620DA84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896DA7-BBF3-486E-9220-1D6060D29449}" type="datetimeFigureOut">
              <a:rPr lang="en-US" smtClean="0"/>
              <a:pPr/>
              <a:t>3/20/2017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4D1AB8-E872-4F96-8D0C-E67D620DA84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9ED95"/>
            </a:gs>
            <a:gs pos="0">
              <a:srgbClr val="F9ED95"/>
            </a:gs>
            <a:gs pos="92000">
              <a:srgbClr val="F9ED95">
                <a:alpha val="0"/>
              </a:srgbClr>
            </a:gs>
            <a:gs pos="40000">
              <a:schemeClr val="bg2">
                <a:tint val="45000"/>
                <a:shade val="99000"/>
                <a:satMod val="350000"/>
              </a:schemeClr>
            </a:gs>
            <a:gs pos="100000">
              <a:schemeClr val="bg2">
                <a:shade val="20000"/>
                <a:satMod val="255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896DA7-BBF3-486E-9220-1D6060D29449}" type="datetimeFigureOut">
              <a:rPr lang="en-US" smtClean="0"/>
              <a:pPr/>
              <a:t>3/20/2017</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4D1AB8-E872-4F96-8D0C-E67D620DA84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teens.webmd.com/default.htm"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18.emf"/><Relationship Id="rId7" Type="http://schemas.openxmlformats.org/officeDocument/2006/relationships/image" Target="../media/image22.emf"/><Relationship Id="rId2" Type="http://schemas.openxmlformats.org/officeDocument/2006/relationships/image" Target="../media/image17.emf"/><Relationship Id="rId1" Type="http://schemas.openxmlformats.org/officeDocument/2006/relationships/slideLayout" Target="../slideLayouts/slideLayout7.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8" Type="http://schemas.openxmlformats.org/officeDocument/2006/relationships/hyperlink" Target="http://www.wikihow.com/Recognize-Trichomoniasis-Symptoms-(Women)" TargetMode="External"/><Relationship Id="rId13" Type="http://schemas.openxmlformats.org/officeDocument/2006/relationships/hyperlink" Target="https://www.cdc.gov/hepatitis/hbv/hbvfaq.htm" TargetMode="External"/><Relationship Id="rId18" Type="http://schemas.openxmlformats.org/officeDocument/2006/relationships/hyperlink" Target="https://www.uptodate.com/contents/hiv-and-pregnancy-beyond-the-basics" TargetMode="External"/><Relationship Id="rId26" Type="http://schemas.openxmlformats.org/officeDocument/2006/relationships/hyperlink" Target="https://www.slideshare.net/drmcbansal/stds-40446788" TargetMode="External"/><Relationship Id="rId3" Type="http://schemas.openxmlformats.org/officeDocument/2006/relationships/hyperlink" Target="https://www.ncbi.nlm.nih.gov/pmc/articles/PMC3312652/" TargetMode="External"/><Relationship Id="rId21" Type="http://schemas.openxmlformats.org/officeDocument/2006/relationships/hyperlink" Target="http://emedicine.medscape.com/article/218059-overview" TargetMode="External"/><Relationship Id="rId7" Type="http://schemas.openxmlformats.org/officeDocument/2006/relationships/hyperlink" Target="http://www.wikihow.com/Recognize-Trichomoniasis-Symptoms-(Men)" TargetMode="External"/><Relationship Id="rId12" Type="http://schemas.openxmlformats.org/officeDocument/2006/relationships/hyperlink" Target="https://www.haikudeck.com/treponema-pallidum-uncategorized-presentation-mNTZBPTAfJ" TargetMode="External"/><Relationship Id="rId17" Type="http://schemas.openxmlformats.org/officeDocument/2006/relationships/hyperlink" Target="http://www.mayoclinic.org/diseases-conditions/hiv-aids/basics/risk-factors/con-20013732" TargetMode="External"/><Relationship Id="rId25" Type="http://schemas.openxmlformats.org/officeDocument/2006/relationships/hyperlink" Target="https://www.cdc.gov/std/treatment/sexualhistory.pdf" TargetMode="External"/><Relationship Id="rId2" Type="http://schemas.openxmlformats.org/officeDocument/2006/relationships/notesSlide" Target="../notesSlides/notesSlide20.xml"/><Relationship Id="rId16" Type="http://schemas.openxmlformats.org/officeDocument/2006/relationships/hyperlink" Target="https://www.cdc.gov/hiv/basics/transmission.html" TargetMode="External"/><Relationship Id="rId20" Type="http://schemas.openxmlformats.org/officeDocument/2006/relationships/hyperlink" Target="https://www.slideshare.net/elnashar/cervicitis-37322962" TargetMode="External"/><Relationship Id="rId1" Type="http://schemas.openxmlformats.org/officeDocument/2006/relationships/slideLayout" Target="../slideLayouts/slideLayout2.xml"/><Relationship Id="rId6" Type="http://schemas.openxmlformats.org/officeDocument/2006/relationships/hyperlink" Target="http://healthlifemedia.com/healthy/understanding-stds-syphilis/" TargetMode="External"/><Relationship Id="rId11" Type="http://schemas.openxmlformats.org/officeDocument/2006/relationships/hyperlink" Target="http://www.microbeworld.org/component/jlibrary/?view=article&amp;id=9229" TargetMode="External"/><Relationship Id="rId24" Type="http://schemas.openxmlformats.org/officeDocument/2006/relationships/hyperlink" Target="http://www.webmd.com/sexual-conditions/guide/sexual-health-stds" TargetMode="External"/><Relationship Id="rId5" Type="http://schemas.openxmlformats.org/officeDocument/2006/relationships/hyperlink" Target="https://aidsinfo.nih.gov/education-materials/glossary/738/vertical-transmission" TargetMode="External"/><Relationship Id="rId15" Type="http://schemas.openxmlformats.org/officeDocument/2006/relationships/hyperlink" Target="http://emedicine.medscape.com/article/177632-overview" TargetMode="External"/><Relationship Id="rId23" Type="http://schemas.openxmlformats.org/officeDocument/2006/relationships/hyperlink" Target="https://www2a.cdc.gov/stdtraining/ready-to-use/default.htm" TargetMode="External"/><Relationship Id="rId10" Type="http://schemas.openxmlformats.org/officeDocument/2006/relationships/hyperlink" Target="http://www.aidsmap.com/Mother-to-baby-transmission/page/1044918/" TargetMode="External"/><Relationship Id="rId19" Type="http://schemas.openxmlformats.org/officeDocument/2006/relationships/hyperlink" Target="http://emedicine.medscape.com/article/256448-differential" TargetMode="External"/><Relationship Id="rId4" Type="http://schemas.openxmlformats.org/officeDocument/2006/relationships/hyperlink" Target="https://www.slideshare.net/vishalvlk/sexually-transmitted-infections-54632665" TargetMode="External"/><Relationship Id="rId9" Type="http://schemas.openxmlformats.org/officeDocument/2006/relationships/hyperlink" Target="http://www.webmd.com/hiv-aids/human-immunodeficiency-virus-hiv-test" TargetMode="External"/><Relationship Id="rId14" Type="http://schemas.openxmlformats.org/officeDocument/2006/relationships/hyperlink" Target="http://www.who.int/mediacentre/factsheets/fs204/en/" TargetMode="External"/><Relationship Id="rId22" Type="http://schemas.openxmlformats.org/officeDocument/2006/relationships/hyperlink" Target="http://emedicine.medscape.com/article/214823-overview" TargetMode="External"/><Relationship Id="rId27" Type="http://schemas.openxmlformats.org/officeDocument/2006/relationships/hyperlink" Target="http://nnptc.org/wp-content/uploads/Clinical-Approach-Curriculum-Module-2011.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stddubai.com/wp-content/uploads/2016/01/17466275_xxl-1.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7259" y="2173406"/>
            <a:ext cx="9601200" cy="1485900"/>
          </a:xfrm>
        </p:spPr>
        <p:txBody>
          <a:bodyPr>
            <a:noAutofit/>
          </a:bodyPr>
          <a:lstStyle/>
          <a:p>
            <a:pPr algn="ctr"/>
            <a:r>
              <a:rPr lang="en-US" sz="5400" b="1" dirty="0" smtClean="0">
                <a:ln w="22225">
                  <a:solidFill>
                    <a:schemeClr val="accent2"/>
                  </a:solidFill>
                  <a:prstDash val="solid"/>
                </a:ln>
                <a:solidFill>
                  <a:schemeClr val="accent2">
                    <a:lumMod val="40000"/>
                    <a:lumOff val="60000"/>
                  </a:schemeClr>
                </a:solidFill>
              </a:rPr>
              <a:t>What is Sexually Transmitted Disease (STDs)?!</a:t>
            </a:r>
            <a:endParaRPr lang="en-US" sz="5400" b="1" dirty="0">
              <a:ln w="22225">
                <a:solidFill>
                  <a:schemeClr val="accent2"/>
                </a:solidFill>
                <a:prstDash val="solid"/>
              </a:ln>
              <a:solidFill>
                <a:schemeClr val="accent2">
                  <a:lumMod val="40000"/>
                  <a:lumOff val="60000"/>
                </a:schemeClr>
              </a:solidFill>
            </a:endParaRPr>
          </a:p>
        </p:txBody>
      </p:sp>
      <p:sp>
        <p:nvSpPr>
          <p:cNvPr id="3" name="TextBox 2"/>
          <p:cNvSpPr txBox="1"/>
          <p:nvPr/>
        </p:nvSpPr>
        <p:spPr>
          <a:xfrm>
            <a:off x="1161143" y="5181600"/>
            <a:ext cx="5689600" cy="523220"/>
          </a:xfrm>
          <a:prstGeom prst="rect">
            <a:avLst/>
          </a:prstGeom>
          <a:noFill/>
        </p:spPr>
        <p:txBody>
          <a:bodyPr wrap="square" rtlCol="0">
            <a:spAutoFit/>
          </a:bodyPr>
          <a:lstStyle/>
          <a:p>
            <a:r>
              <a:rPr lang="en-US" sz="2800" dirty="0" err="1" smtClean="0">
                <a:ln w="0"/>
                <a:effectLst>
                  <a:outerShdw blurRad="38100" dist="19050" dir="2700000" algn="tl" rotWithShape="0">
                    <a:schemeClr val="dk1">
                      <a:alpha val="40000"/>
                    </a:schemeClr>
                  </a:outerShdw>
                </a:effectLst>
              </a:rPr>
              <a:t>Areej</a:t>
            </a:r>
            <a:r>
              <a:rPr lang="en-US" sz="2800" dirty="0" smtClean="0">
                <a:ln w="0"/>
                <a:effectLst>
                  <a:outerShdw blurRad="38100" dist="19050" dir="2700000" algn="tl" rotWithShape="0">
                    <a:schemeClr val="dk1">
                      <a:alpha val="40000"/>
                    </a:schemeClr>
                  </a:outerShdw>
                </a:effectLst>
              </a:rPr>
              <a:t> Al-</a:t>
            </a:r>
            <a:r>
              <a:rPr lang="en-US" sz="2800" dirty="0" err="1" smtClean="0">
                <a:ln w="0"/>
                <a:effectLst>
                  <a:outerShdw blurRad="38100" dist="19050" dir="2700000" algn="tl" rotWithShape="0">
                    <a:schemeClr val="dk1">
                      <a:alpha val="40000"/>
                    </a:schemeClr>
                  </a:outerShdw>
                </a:effectLst>
              </a:rPr>
              <a:t>Alwan</a:t>
            </a:r>
            <a:r>
              <a:rPr lang="en-US" sz="2800" dirty="0" smtClean="0">
                <a:ln w="0"/>
                <a:effectLst>
                  <a:outerShdw blurRad="38100" dist="19050" dir="2700000" algn="tl" rotWithShape="0">
                    <a:schemeClr val="dk1">
                      <a:alpha val="40000"/>
                    </a:schemeClr>
                  </a:outerShdw>
                </a:effectLst>
              </a:rPr>
              <a:t> </a:t>
            </a:r>
            <a:endParaRPr lang="en-US" sz="28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9743368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0132" y="1329519"/>
            <a:ext cx="10060864" cy="2048681"/>
          </a:xfrm>
        </p:spPr>
        <p:style>
          <a:lnRef idx="2">
            <a:schemeClr val="accent1"/>
          </a:lnRef>
          <a:fillRef idx="1">
            <a:schemeClr val="lt1"/>
          </a:fillRef>
          <a:effectRef idx="0">
            <a:schemeClr val="accent1"/>
          </a:effectRef>
          <a:fontRef idx="minor">
            <a:schemeClr val="dk1"/>
          </a:fontRef>
        </p:style>
        <p:txBody>
          <a:bodyPr>
            <a:noAutofit/>
          </a:bodyPr>
          <a:lstStyle/>
          <a:p>
            <a:r>
              <a:rPr lang="en-US" sz="2800" dirty="0" smtClean="0"/>
              <a:t>“Sexually transmitted infections (STIs) are infections that are spread primarily through person-to-person sexual contact. There are more than 30 different sexually transmissible bacteria, viruses and parasites.” </a:t>
            </a:r>
            <a:r>
              <a:rPr lang="en-US" sz="2800" b="1" u="sng" dirty="0" smtClean="0">
                <a:solidFill>
                  <a:srgbClr val="FF0000"/>
                </a:solidFill>
              </a:rPr>
              <a:t>World Health Organization. </a:t>
            </a:r>
            <a:endParaRPr lang="en-US" sz="2800" b="1" u="sng" dirty="0">
              <a:solidFill>
                <a:srgbClr val="FF0000"/>
              </a:solidFill>
            </a:endParaRPr>
          </a:p>
        </p:txBody>
      </p:sp>
      <p:sp>
        <p:nvSpPr>
          <p:cNvPr id="4" name="Content Placeholder 2"/>
          <p:cNvSpPr>
            <a:spLocks noGrp="1"/>
          </p:cNvSpPr>
          <p:nvPr>
            <p:ph idx="1"/>
          </p:nvPr>
        </p:nvSpPr>
        <p:spPr>
          <a:xfrm>
            <a:off x="1589964" y="3616657"/>
            <a:ext cx="9601200" cy="1774209"/>
          </a:xfrm>
        </p:spPr>
        <p:style>
          <a:lnRef idx="2">
            <a:schemeClr val="accent1"/>
          </a:lnRef>
          <a:fillRef idx="1">
            <a:schemeClr val="lt1"/>
          </a:fillRef>
          <a:effectRef idx="0">
            <a:schemeClr val="accent1"/>
          </a:effectRef>
          <a:fontRef idx="minor">
            <a:schemeClr val="dk1"/>
          </a:fontRef>
        </p:style>
        <p:txBody>
          <a:bodyPr>
            <a:normAutofit lnSpcReduction="10000"/>
          </a:bodyPr>
          <a:lstStyle/>
          <a:p>
            <a:r>
              <a:rPr lang="en-US" sz="2800" dirty="0"/>
              <a:t> According to </a:t>
            </a:r>
            <a:r>
              <a:rPr lang="en-US" sz="2800" u="sng" dirty="0">
                <a:solidFill>
                  <a:srgbClr val="FF0000"/>
                </a:solidFill>
              </a:rPr>
              <a:t>the American Social Health Organization</a:t>
            </a:r>
            <a:r>
              <a:rPr lang="en-US" sz="2800" dirty="0"/>
              <a:t>, one out of four </a:t>
            </a:r>
            <a:r>
              <a:rPr lang="en-US" sz="2800" dirty="0">
                <a:hlinkClick r:id="rId2"/>
              </a:rPr>
              <a:t>teens</a:t>
            </a:r>
            <a:r>
              <a:rPr lang="en-US" sz="2800" dirty="0"/>
              <a:t> in the United States becomes infected with an STD each year. By the age of 25, half of all sexually active young adults will get an STD.</a:t>
            </a:r>
          </a:p>
          <a:p>
            <a:endParaRPr lang="en-US" dirty="0"/>
          </a:p>
        </p:txBody>
      </p:sp>
    </p:spTree>
    <p:extLst>
      <p:ext uri="{BB962C8B-B14F-4D97-AF65-F5344CB8AC3E}">
        <p14:creationId xmlns:p14="http://schemas.microsoft.com/office/powerpoint/2010/main" val="10892590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6000" b="1" dirty="0">
                <a:ln w="22225">
                  <a:solidFill>
                    <a:schemeClr val="accent2"/>
                  </a:solidFill>
                  <a:prstDash val="solid"/>
                </a:ln>
                <a:solidFill>
                  <a:schemeClr val="accent2">
                    <a:lumMod val="40000"/>
                    <a:lumOff val="60000"/>
                  </a:schemeClr>
                </a:solidFill>
              </a:rPr>
              <a:t>COMMON SEXUAL TRANSMITED</a:t>
            </a:r>
            <a:br>
              <a:rPr lang="en-US" sz="6000" b="1" dirty="0">
                <a:ln w="22225">
                  <a:solidFill>
                    <a:schemeClr val="accent2"/>
                  </a:solidFill>
                  <a:prstDash val="solid"/>
                </a:ln>
                <a:solidFill>
                  <a:schemeClr val="accent2">
                    <a:lumMod val="40000"/>
                    <a:lumOff val="60000"/>
                  </a:schemeClr>
                </a:solidFill>
              </a:rPr>
            </a:br>
            <a:r>
              <a:rPr lang="en-US" sz="6000" b="1" dirty="0">
                <a:ln w="22225">
                  <a:solidFill>
                    <a:schemeClr val="accent2"/>
                  </a:solidFill>
                  <a:prstDash val="solid"/>
                </a:ln>
                <a:solidFill>
                  <a:schemeClr val="accent2">
                    <a:lumMod val="40000"/>
                    <a:lumOff val="60000"/>
                  </a:schemeClr>
                </a:solidFill>
              </a:rPr>
              <a:t>DISEASEs</a:t>
            </a:r>
          </a:p>
        </p:txBody>
      </p:sp>
      <p:sp>
        <p:nvSpPr>
          <p:cNvPr id="3" name="Content Placeholder 2"/>
          <p:cNvSpPr>
            <a:spLocks noGrp="1"/>
          </p:cNvSpPr>
          <p:nvPr>
            <p:ph idx="1"/>
          </p:nvPr>
        </p:nvSpPr>
        <p:spPr/>
        <p:txBody>
          <a:bodyPr/>
          <a:lstStyle/>
          <a:p>
            <a:r>
              <a:rPr lang="en-US" sz="3600" dirty="0" smtClean="0">
                <a:solidFill>
                  <a:schemeClr val="bg2">
                    <a:lumMod val="25000"/>
                  </a:schemeClr>
                </a:solidFill>
              </a:rPr>
              <a:t>HIV</a:t>
            </a:r>
          </a:p>
          <a:p>
            <a:r>
              <a:rPr lang="en-US" sz="3600" dirty="0" smtClean="0">
                <a:solidFill>
                  <a:schemeClr val="bg2">
                    <a:lumMod val="25000"/>
                  </a:schemeClr>
                </a:solidFill>
              </a:rPr>
              <a:t>SYPHILIS</a:t>
            </a:r>
          </a:p>
          <a:p>
            <a:r>
              <a:rPr lang="en-US" sz="3600" dirty="0">
                <a:solidFill>
                  <a:schemeClr val="bg2">
                    <a:lumMod val="25000"/>
                  </a:schemeClr>
                </a:solidFill>
              </a:rPr>
              <a:t>Chlamydia</a:t>
            </a:r>
          </a:p>
          <a:p>
            <a:r>
              <a:rPr lang="en-US" sz="3600" dirty="0">
                <a:solidFill>
                  <a:schemeClr val="bg2">
                    <a:lumMod val="25000"/>
                  </a:schemeClr>
                </a:solidFill>
              </a:rPr>
              <a:t>Gonorrhea</a:t>
            </a:r>
          </a:p>
          <a:p>
            <a:r>
              <a:rPr lang="en-US" sz="3600" dirty="0" err="1">
                <a:solidFill>
                  <a:schemeClr val="bg2">
                    <a:lumMod val="25000"/>
                  </a:schemeClr>
                </a:solidFill>
              </a:rPr>
              <a:t>Trichomoniasis</a:t>
            </a:r>
            <a:endParaRPr lang="en-US" sz="3600" dirty="0">
              <a:solidFill>
                <a:schemeClr val="bg2">
                  <a:lumMod val="25000"/>
                </a:schemeClr>
              </a:solidFill>
            </a:endParaRPr>
          </a:p>
          <a:p>
            <a:endParaRPr lang="en-US" dirty="0" smtClean="0"/>
          </a:p>
          <a:p>
            <a:endParaRPr lang="en-US" dirty="0" smtClean="0"/>
          </a:p>
        </p:txBody>
      </p:sp>
    </p:spTree>
    <p:extLst>
      <p:ext uri="{BB962C8B-B14F-4D97-AF65-F5344CB8AC3E}">
        <p14:creationId xmlns:p14="http://schemas.microsoft.com/office/powerpoint/2010/main" val="3929671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ln w="22225">
                  <a:solidFill>
                    <a:schemeClr val="accent2"/>
                  </a:solidFill>
                  <a:prstDash val="solid"/>
                </a:ln>
                <a:solidFill>
                  <a:schemeClr val="accent2">
                    <a:lumMod val="40000"/>
                    <a:lumOff val="60000"/>
                  </a:schemeClr>
                </a:solidFill>
              </a:rPr>
              <a:t>Why it’s important ?</a:t>
            </a:r>
          </a:p>
        </p:txBody>
      </p:sp>
      <p:sp>
        <p:nvSpPr>
          <p:cNvPr id="3" name="Content Placeholder 2"/>
          <p:cNvSpPr>
            <a:spLocks noGrp="1"/>
          </p:cNvSpPr>
          <p:nvPr>
            <p:ph idx="1"/>
          </p:nvPr>
        </p:nvSpPr>
        <p:spPr>
          <a:xfrm>
            <a:off x="1066800" y="1708570"/>
            <a:ext cx="9601200" cy="4202373"/>
          </a:xfrm>
        </p:spPr>
        <p:txBody>
          <a:bodyPr>
            <a:noAutofit/>
          </a:bodyPr>
          <a:lstStyle/>
          <a:p>
            <a:pPr fontAlgn="base">
              <a:buFont typeface="Wingdings" panose="05000000000000000000" pitchFamily="2" charset="2"/>
              <a:buChar char="v"/>
            </a:pPr>
            <a:r>
              <a:rPr lang="en-US" sz="2400" dirty="0" smtClean="0"/>
              <a:t>Each year, there are an estimated 357 million new infections with 1 of 4 STIs: chlamydia, </a:t>
            </a:r>
            <a:r>
              <a:rPr lang="en-US" sz="2400" dirty="0" err="1" smtClean="0">
                <a:solidFill>
                  <a:srgbClr val="FF0000"/>
                </a:solidFill>
              </a:rPr>
              <a:t>gonorrhoea</a:t>
            </a:r>
            <a:r>
              <a:rPr lang="en-US" sz="2400" dirty="0" smtClean="0">
                <a:solidFill>
                  <a:srgbClr val="FF0000"/>
                </a:solidFill>
              </a:rPr>
              <a:t>, syphilis and </a:t>
            </a:r>
            <a:r>
              <a:rPr lang="en-US" sz="2400" dirty="0" err="1" smtClean="0">
                <a:solidFill>
                  <a:srgbClr val="FF0000"/>
                </a:solidFill>
              </a:rPr>
              <a:t>trichomoniasis</a:t>
            </a:r>
            <a:r>
              <a:rPr lang="en-US" sz="2400" dirty="0" smtClean="0"/>
              <a:t>.</a:t>
            </a:r>
          </a:p>
          <a:p>
            <a:pPr fontAlgn="base">
              <a:buFont typeface="Wingdings" panose="05000000000000000000" pitchFamily="2" charset="2"/>
              <a:buChar char="v"/>
            </a:pPr>
            <a:r>
              <a:rPr lang="en-US" sz="2400" dirty="0" smtClean="0"/>
              <a:t>More </a:t>
            </a:r>
            <a:r>
              <a:rPr lang="en-US" sz="2400" dirty="0"/>
              <a:t>than 500 million people are estimated to have genital infection with herpes simplex virus (HSV).</a:t>
            </a:r>
          </a:p>
          <a:p>
            <a:pPr fontAlgn="base">
              <a:buFont typeface="Wingdings" panose="05000000000000000000" pitchFamily="2" charset="2"/>
              <a:buChar char="v"/>
            </a:pPr>
            <a:r>
              <a:rPr lang="en-US" sz="2400" dirty="0" smtClean="0"/>
              <a:t>The </a:t>
            </a:r>
            <a:r>
              <a:rPr lang="en-US" sz="2400" dirty="0"/>
              <a:t>majority of STIs have no symptoms or only mild symptoms that may not be recognized as an STI.</a:t>
            </a:r>
          </a:p>
          <a:p>
            <a:pPr fontAlgn="base">
              <a:buFont typeface="Wingdings" panose="05000000000000000000" pitchFamily="2" charset="2"/>
              <a:buChar char="v"/>
            </a:pPr>
            <a:r>
              <a:rPr lang="en-US" sz="2400" dirty="0" smtClean="0"/>
              <a:t>In </a:t>
            </a:r>
            <a:r>
              <a:rPr lang="en-US" sz="2400" dirty="0"/>
              <a:t>some cases, STIs can have serious reproductive health consequences beyond the immediate impact of the infection itself (e.g., infertility or mother-to-child transmission)</a:t>
            </a:r>
          </a:p>
          <a:p>
            <a:pPr fontAlgn="base">
              <a:buFont typeface="Wingdings" panose="05000000000000000000" pitchFamily="2" charset="2"/>
              <a:buChar char="v"/>
            </a:pPr>
            <a:r>
              <a:rPr lang="en-US" sz="2400" dirty="0" smtClean="0"/>
              <a:t>Drug resistance, especially for </a:t>
            </a:r>
            <a:r>
              <a:rPr lang="en-US" sz="2400" dirty="0" err="1" smtClean="0"/>
              <a:t>gonorrhoea</a:t>
            </a:r>
            <a:r>
              <a:rPr lang="en-US" sz="2400" dirty="0" smtClean="0"/>
              <a:t>, is a major threat to reducing the impact of STIs worldwide</a:t>
            </a:r>
            <a:r>
              <a:rPr lang="en-US" dirty="0" smtClean="0"/>
              <a:t>.</a:t>
            </a:r>
          </a:p>
          <a:p>
            <a:pPr>
              <a:buFont typeface="Wingdings" panose="05000000000000000000" pitchFamily="2" charset="2"/>
              <a:buChar char="v"/>
            </a:pPr>
            <a:endParaRPr lang="en-US" sz="1800" dirty="0"/>
          </a:p>
        </p:txBody>
      </p:sp>
    </p:spTree>
    <p:extLst>
      <p:ext uri="{BB962C8B-B14F-4D97-AF65-F5344CB8AC3E}">
        <p14:creationId xmlns:p14="http://schemas.microsoft.com/office/powerpoint/2010/main" val="3384509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50619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870045"/>
          </a:xfrm>
        </p:spPr>
        <p:txBody>
          <a:bodyPr>
            <a:noAutofit/>
          </a:bodyPr>
          <a:lstStyle/>
          <a:p>
            <a:r>
              <a:rPr lang="en-US" sz="5400" b="1" dirty="0">
                <a:ln w="22225">
                  <a:solidFill>
                    <a:schemeClr val="accent2"/>
                  </a:solidFill>
                  <a:prstDash val="solid"/>
                </a:ln>
                <a:solidFill>
                  <a:schemeClr val="accent2">
                    <a:lumMod val="40000"/>
                    <a:lumOff val="60000"/>
                  </a:schemeClr>
                </a:solidFill>
              </a:rPr>
              <a:t>Differential diagnosis</a:t>
            </a:r>
            <a:r>
              <a:rPr lang="en-US" sz="3600" b="1" dirty="0" smtClean="0"/>
              <a:t>:</a:t>
            </a:r>
            <a:endParaRPr lang="en-US" sz="3600" dirty="0"/>
          </a:p>
        </p:txBody>
      </p:sp>
      <p:graphicFrame>
        <p:nvGraphicFramePr>
          <p:cNvPr id="4" name="Content Placeholder 3"/>
          <p:cNvGraphicFramePr>
            <a:graphicFrameLocks noGrp="1"/>
          </p:cNvGraphicFramePr>
          <p:nvPr>
            <p:ph idx="1"/>
            <p:extLst/>
          </p:nvPr>
        </p:nvGraphicFramePr>
        <p:xfrm>
          <a:off x="1244600" y="2171700"/>
          <a:ext cx="5778500" cy="414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7302500" y="3949700"/>
            <a:ext cx="4889500" cy="9233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dirty="0" smtClean="0"/>
              <a:t>Also may associated fever, </a:t>
            </a:r>
            <a:r>
              <a:rPr lang="en-US" dirty="0" smtClean="0">
                <a:solidFill>
                  <a:srgbClr val="FF0000"/>
                </a:solidFill>
              </a:rPr>
              <a:t>pain, itch, </a:t>
            </a:r>
            <a:r>
              <a:rPr lang="en-US" dirty="0" err="1" smtClean="0">
                <a:solidFill>
                  <a:srgbClr val="FF0000"/>
                </a:solidFill>
              </a:rPr>
              <a:t>malodour</a:t>
            </a:r>
            <a:r>
              <a:rPr lang="en-US" dirty="0" smtClean="0">
                <a:solidFill>
                  <a:srgbClr val="FF0000"/>
                </a:solidFill>
              </a:rPr>
              <a:t>, genital swelling, skin rash, joint pains and eye symptoms.</a:t>
            </a:r>
            <a:endParaRPr lang="en-US" dirty="0">
              <a:solidFill>
                <a:srgbClr val="FF0000"/>
              </a:solidFill>
            </a:endParaRPr>
          </a:p>
        </p:txBody>
      </p:sp>
    </p:spTree>
    <p:extLst>
      <p:ext uri="{BB962C8B-B14F-4D97-AF65-F5344CB8AC3E}">
        <p14:creationId xmlns:p14="http://schemas.microsoft.com/office/powerpoint/2010/main" val="419626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ln w="22225">
                  <a:solidFill>
                    <a:schemeClr val="accent2"/>
                  </a:solidFill>
                  <a:prstDash val="solid"/>
                </a:ln>
                <a:solidFill>
                  <a:schemeClr val="accent2">
                    <a:lumMod val="40000"/>
                    <a:lumOff val="60000"/>
                  </a:schemeClr>
                </a:solidFill>
              </a:rPr>
              <a:t>How to approach a patient with STI: </a:t>
            </a:r>
          </a:p>
        </p:txBody>
      </p:sp>
      <p:sp>
        <p:nvSpPr>
          <p:cNvPr id="3" name="Content Placeholder 2"/>
          <p:cNvSpPr>
            <a:spLocks noGrp="1"/>
          </p:cNvSpPr>
          <p:nvPr>
            <p:ph idx="1"/>
          </p:nvPr>
        </p:nvSpPr>
        <p:spPr>
          <a:xfrm>
            <a:off x="1371600" y="1978925"/>
            <a:ext cx="9601200" cy="4229669"/>
          </a:xfrm>
        </p:spPr>
        <p:txBody>
          <a:bodyPr>
            <a:normAutofit/>
          </a:bodyPr>
          <a:lstStyle/>
          <a:p>
            <a:r>
              <a:rPr lang="en-US" sz="3600" b="1" u="sng" dirty="0">
                <a:solidFill>
                  <a:srgbClr val="FF0000"/>
                </a:solidFill>
                <a:latin typeface="+mj-lt"/>
                <a:ea typeface="+mj-ea"/>
                <a:cs typeface="+mj-cs"/>
              </a:rPr>
              <a:t>history</a:t>
            </a:r>
            <a:endParaRPr lang="en-US" sz="2800" b="1" u="sng" dirty="0">
              <a:solidFill>
                <a:srgbClr val="FF0000"/>
              </a:solidFill>
              <a:latin typeface="+mj-lt"/>
              <a:ea typeface="+mj-ea"/>
              <a:cs typeface="+mj-cs"/>
            </a:endParaRPr>
          </a:p>
          <a:p>
            <a:pPr marL="0" indent="0">
              <a:buNone/>
            </a:pPr>
            <a:r>
              <a:rPr lang="en-US" sz="3100" dirty="0" smtClean="0"/>
              <a:t>Some patients may not be comfortable talking about their sexual history, sex partners, or sexual practices. Try to put patients at </a:t>
            </a:r>
            <a:r>
              <a:rPr lang="en-US" sz="3100" u="sng" dirty="0" smtClean="0"/>
              <a:t>ease</a:t>
            </a:r>
            <a:r>
              <a:rPr lang="en-US" sz="3100" dirty="0" smtClean="0"/>
              <a:t> and let them know that taking a sexual history is an important part of a regular medical exam or physical history. </a:t>
            </a:r>
          </a:p>
          <a:p>
            <a:pPr marL="0" indent="0">
              <a:buNone/>
            </a:pPr>
            <a:endParaRPr lang="en-US" dirty="0"/>
          </a:p>
        </p:txBody>
      </p:sp>
    </p:spTree>
    <p:extLst>
      <p:ext uri="{BB962C8B-B14F-4D97-AF65-F5344CB8AC3E}">
        <p14:creationId xmlns:p14="http://schemas.microsoft.com/office/powerpoint/2010/main" val="3122148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ln w="22225">
                  <a:solidFill>
                    <a:schemeClr val="accent2"/>
                  </a:solidFill>
                  <a:prstDash val="solid"/>
                </a:ln>
                <a:solidFill>
                  <a:schemeClr val="accent2">
                    <a:lumMod val="40000"/>
                    <a:lumOff val="60000"/>
                  </a:schemeClr>
                </a:solidFill>
              </a:rPr>
              <a:t>Taking a sexual history: </a:t>
            </a:r>
          </a:p>
        </p:txBody>
      </p:sp>
      <p:sp>
        <p:nvSpPr>
          <p:cNvPr id="3" name="Content Placeholder 2"/>
          <p:cNvSpPr>
            <a:spLocks noGrp="1"/>
          </p:cNvSpPr>
          <p:nvPr>
            <p:ph idx="1"/>
          </p:nvPr>
        </p:nvSpPr>
        <p:spPr>
          <a:xfrm>
            <a:off x="1103086" y="1548673"/>
            <a:ext cx="9691914" cy="3981269"/>
          </a:xfrm>
        </p:spPr>
        <p:txBody>
          <a:bodyPr>
            <a:noAutofit/>
          </a:bodyPr>
          <a:lstStyle/>
          <a:p>
            <a:pPr>
              <a:buFont typeface="Courier New" panose="02070309020205020404" pitchFamily="49" charset="0"/>
              <a:buChar char="o"/>
            </a:pPr>
            <a:r>
              <a:rPr lang="en-US" sz="2400" dirty="0">
                <a:solidFill>
                  <a:srgbClr val="FF0000"/>
                </a:solidFill>
              </a:rPr>
              <a:t>Introduce yourself </a:t>
            </a:r>
            <a:r>
              <a:rPr lang="en-US" sz="2400" dirty="0"/>
              <a:t>and establish your role as clinician. </a:t>
            </a:r>
            <a:endParaRPr lang="en-US" sz="2400" dirty="0" smtClean="0"/>
          </a:p>
          <a:p>
            <a:pPr>
              <a:buFont typeface="Courier New" panose="02070309020205020404" pitchFamily="49" charset="0"/>
              <a:buChar char="o"/>
            </a:pPr>
            <a:r>
              <a:rPr lang="en-US" sz="2400" dirty="0" smtClean="0">
                <a:solidFill>
                  <a:srgbClr val="FF0000"/>
                </a:solidFill>
              </a:rPr>
              <a:t>Interview </a:t>
            </a:r>
            <a:r>
              <a:rPr lang="en-US" sz="2400" dirty="0">
                <a:solidFill>
                  <a:srgbClr val="FF0000"/>
                </a:solidFill>
              </a:rPr>
              <a:t>patient alone </a:t>
            </a:r>
            <a:r>
              <a:rPr lang="en-US" sz="2400" dirty="0"/>
              <a:t>or with an unrelated translator</a:t>
            </a:r>
            <a:r>
              <a:rPr lang="en-US" sz="2400" dirty="0" smtClean="0"/>
              <a:t>.</a:t>
            </a:r>
          </a:p>
          <a:p>
            <a:pPr>
              <a:buFont typeface="Courier New" panose="02070309020205020404" pitchFamily="49" charset="0"/>
              <a:buChar char="o"/>
            </a:pPr>
            <a:r>
              <a:rPr lang="en-US" sz="2400" dirty="0" smtClean="0">
                <a:solidFill>
                  <a:srgbClr val="FF0000"/>
                </a:solidFill>
              </a:rPr>
              <a:t>Be </a:t>
            </a:r>
            <a:r>
              <a:rPr lang="en-US" sz="2400" dirty="0">
                <a:solidFill>
                  <a:srgbClr val="FF0000"/>
                </a:solidFill>
              </a:rPr>
              <a:t>non-judgmental and objecti</a:t>
            </a:r>
            <a:r>
              <a:rPr lang="en-US" sz="2400" dirty="0"/>
              <a:t>ve to enhance patient behavioral </a:t>
            </a:r>
            <a:r>
              <a:rPr lang="en-US" sz="2400" dirty="0" smtClean="0"/>
              <a:t>outcomes</a:t>
            </a:r>
          </a:p>
          <a:p>
            <a:pPr>
              <a:buFont typeface="Courier New" panose="02070309020205020404" pitchFamily="49" charset="0"/>
              <a:buChar char="o"/>
            </a:pPr>
            <a:r>
              <a:rPr lang="en-US" sz="2400" dirty="0" smtClean="0">
                <a:solidFill>
                  <a:srgbClr val="FF0000"/>
                </a:solidFill>
              </a:rPr>
              <a:t>Use </a:t>
            </a:r>
            <a:r>
              <a:rPr lang="en-US" sz="2400" dirty="0">
                <a:solidFill>
                  <a:srgbClr val="FF0000"/>
                </a:solidFill>
              </a:rPr>
              <a:t>active listening, open-ended questions,</a:t>
            </a:r>
            <a:r>
              <a:rPr lang="en-US" sz="2400" dirty="0"/>
              <a:t> and clarify/verify your own and patient understanding. </a:t>
            </a:r>
            <a:endParaRPr lang="en-US" sz="2400" dirty="0" smtClean="0"/>
          </a:p>
          <a:p>
            <a:pPr>
              <a:buFont typeface="Courier New" panose="02070309020205020404" pitchFamily="49" charset="0"/>
              <a:buChar char="o"/>
            </a:pPr>
            <a:r>
              <a:rPr lang="en-US" sz="2400" dirty="0" smtClean="0">
                <a:solidFill>
                  <a:srgbClr val="FF0000"/>
                </a:solidFill>
              </a:rPr>
              <a:t>Actively </a:t>
            </a:r>
            <a:r>
              <a:rPr lang="en-US" sz="2400" dirty="0">
                <a:solidFill>
                  <a:srgbClr val="FF0000"/>
                </a:solidFill>
              </a:rPr>
              <a:t>listen for informational </a:t>
            </a:r>
            <a:r>
              <a:rPr lang="en-US" sz="2400" dirty="0"/>
              <a:t>content, emotional content, comprehension, omitted information, etc</a:t>
            </a:r>
            <a:r>
              <a:rPr lang="en-US" sz="2400" dirty="0" smtClean="0"/>
              <a:t>.</a:t>
            </a:r>
          </a:p>
          <a:p>
            <a:pPr>
              <a:buFont typeface="Courier New" panose="02070309020205020404" pitchFamily="49" charset="0"/>
              <a:buChar char="o"/>
            </a:pPr>
            <a:r>
              <a:rPr lang="en-US" sz="2400" dirty="0" smtClean="0"/>
              <a:t>Begin </a:t>
            </a:r>
            <a:r>
              <a:rPr lang="en-US" sz="2400" dirty="0"/>
              <a:t>with </a:t>
            </a:r>
            <a:r>
              <a:rPr lang="en-US" sz="2400" dirty="0">
                <a:solidFill>
                  <a:srgbClr val="FF0000"/>
                </a:solidFill>
              </a:rPr>
              <a:t>least sensitive questions </a:t>
            </a:r>
            <a:r>
              <a:rPr lang="en-US" sz="2400" dirty="0"/>
              <a:t>(e.g.; general health history), then </a:t>
            </a:r>
            <a:r>
              <a:rPr lang="en-US" sz="2400" dirty="0">
                <a:solidFill>
                  <a:srgbClr val="FF0000"/>
                </a:solidFill>
              </a:rPr>
              <a:t>progress to sexual </a:t>
            </a:r>
            <a:r>
              <a:rPr lang="en-US" sz="2400" dirty="0" smtClean="0">
                <a:solidFill>
                  <a:srgbClr val="FF0000"/>
                </a:solidFill>
              </a:rPr>
              <a:t>behaviors</a:t>
            </a:r>
          </a:p>
          <a:p>
            <a:pPr>
              <a:buFont typeface="Courier New" panose="02070309020205020404" pitchFamily="49" charset="0"/>
              <a:buChar char="o"/>
            </a:pPr>
            <a:r>
              <a:rPr lang="en-US" sz="2400" u="sng" dirty="0" smtClean="0"/>
              <a:t>; </a:t>
            </a:r>
            <a:r>
              <a:rPr lang="en-US" sz="2400" u="sng" dirty="0">
                <a:solidFill>
                  <a:srgbClr val="FF0000"/>
                </a:solidFill>
              </a:rPr>
              <a:t>do not use labels </a:t>
            </a:r>
            <a:r>
              <a:rPr lang="en-US" sz="2400" u="sng" dirty="0"/>
              <a:t>("straight," "bisexual," "gay," "queer," “shooter,” etc</a:t>
            </a:r>
            <a:r>
              <a:rPr lang="en-US" sz="2400" dirty="0"/>
              <a:t>.)</a:t>
            </a:r>
          </a:p>
        </p:txBody>
      </p:sp>
    </p:spTree>
    <p:extLst>
      <p:ext uri="{BB962C8B-B14F-4D97-AF65-F5344CB8AC3E}">
        <p14:creationId xmlns:p14="http://schemas.microsoft.com/office/powerpoint/2010/main" val="1263324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5400" b="1" dirty="0">
                <a:ln w="22225">
                  <a:solidFill>
                    <a:schemeClr val="accent2"/>
                  </a:solidFill>
                  <a:prstDash val="solid"/>
                </a:ln>
                <a:solidFill>
                  <a:schemeClr val="accent2">
                    <a:lumMod val="40000"/>
                    <a:lumOff val="60000"/>
                  </a:schemeClr>
                </a:solidFill>
              </a:rPr>
              <a:t>History must cover the 5Ps</a:t>
            </a:r>
            <a:r>
              <a:rPr lang="en-US" sz="5400" b="1" dirty="0" smtClean="0">
                <a:ln w="22225">
                  <a:solidFill>
                    <a:schemeClr val="accent2"/>
                  </a:solidFill>
                  <a:prstDash val="solid"/>
                </a:ln>
                <a:solidFill>
                  <a:schemeClr val="accent2">
                    <a:lumMod val="40000"/>
                    <a:lumOff val="60000"/>
                  </a:schemeClr>
                </a:solidFill>
              </a:rPr>
              <a:t>:</a:t>
            </a:r>
            <a:endParaRPr lang="en-US" sz="5400" b="1" dirty="0">
              <a:ln w="22225">
                <a:solidFill>
                  <a:schemeClr val="accent2"/>
                </a:solidFill>
                <a:prstDash val="solid"/>
              </a:ln>
              <a:solidFill>
                <a:schemeClr val="accent2">
                  <a:lumMod val="40000"/>
                  <a:lumOff val="60000"/>
                </a:schemeClr>
              </a:solidFill>
            </a:endParaRPr>
          </a:p>
        </p:txBody>
      </p:sp>
      <p:sp>
        <p:nvSpPr>
          <p:cNvPr id="3" name="Content Placeholder 2"/>
          <p:cNvSpPr>
            <a:spLocks noGrp="1"/>
          </p:cNvSpPr>
          <p:nvPr>
            <p:ph idx="1"/>
          </p:nvPr>
        </p:nvSpPr>
        <p:spPr>
          <a:xfrm>
            <a:off x="1320800" y="1879600"/>
            <a:ext cx="9601200" cy="3581400"/>
          </a:xfrm>
        </p:spPr>
        <p:txBody>
          <a:bodyPr>
            <a:normAutofit/>
          </a:bodyPr>
          <a:lstStyle/>
          <a:p>
            <a:r>
              <a:rPr lang="en-US" sz="3000" dirty="0" smtClean="0"/>
              <a:t>The five “P”s stand for:</a:t>
            </a:r>
          </a:p>
          <a:p>
            <a:pPr>
              <a:buFont typeface="Arial" panose="020B0604020202020204" pitchFamily="34" charset="0"/>
              <a:buChar char="•"/>
            </a:pPr>
            <a:r>
              <a:rPr lang="en-US" sz="3000" dirty="0" smtClean="0">
                <a:solidFill>
                  <a:srgbClr val="FF0000"/>
                </a:solidFill>
              </a:rPr>
              <a:t>P</a:t>
            </a:r>
            <a:r>
              <a:rPr lang="en-US" sz="3000" dirty="0" smtClean="0"/>
              <a:t>artners </a:t>
            </a:r>
          </a:p>
          <a:p>
            <a:pPr>
              <a:buFont typeface="Arial" panose="020B0604020202020204" pitchFamily="34" charset="0"/>
              <a:buChar char="•"/>
            </a:pPr>
            <a:r>
              <a:rPr lang="en-US" sz="3000" dirty="0">
                <a:solidFill>
                  <a:srgbClr val="FF0000"/>
                </a:solidFill>
              </a:rPr>
              <a:t>P</a:t>
            </a:r>
            <a:r>
              <a:rPr lang="en-US" sz="3000" dirty="0" smtClean="0"/>
              <a:t>ractices </a:t>
            </a:r>
          </a:p>
          <a:p>
            <a:pPr>
              <a:buFont typeface="Arial" panose="020B0604020202020204" pitchFamily="34" charset="0"/>
              <a:buChar char="•"/>
            </a:pPr>
            <a:r>
              <a:rPr lang="en-US" sz="3000" dirty="0">
                <a:solidFill>
                  <a:srgbClr val="FF0000"/>
                </a:solidFill>
              </a:rPr>
              <a:t>P</a:t>
            </a:r>
            <a:r>
              <a:rPr lang="en-US" sz="3000" dirty="0" smtClean="0"/>
              <a:t>rotection from STDs </a:t>
            </a:r>
          </a:p>
          <a:p>
            <a:pPr>
              <a:buFont typeface="Arial" panose="020B0604020202020204" pitchFamily="34" charset="0"/>
              <a:buChar char="•"/>
            </a:pPr>
            <a:r>
              <a:rPr lang="en-US" sz="3000" dirty="0">
                <a:solidFill>
                  <a:srgbClr val="FF0000"/>
                </a:solidFill>
              </a:rPr>
              <a:t>P</a:t>
            </a:r>
            <a:r>
              <a:rPr lang="en-US" sz="3000" dirty="0" smtClean="0"/>
              <a:t>ast history of STDs</a:t>
            </a:r>
          </a:p>
          <a:p>
            <a:pPr>
              <a:buFont typeface="Arial" panose="020B0604020202020204" pitchFamily="34" charset="0"/>
              <a:buChar char="•"/>
            </a:pPr>
            <a:r>
              <a:rPr lang="en-US" sz="3000" dirty="0">
                <a:solidFill>
                  <a:srgbClr val="FF0000"/>
                </a:solidFill>
              </a:rPr>
              <a:t>P</a:t>
            </a:r>
            <a:r>
              <a:rPr lang="en-US" sz="3000" dirty="0" smtClean="0"/>
              <a:t>revention of pregnancy </a:t>
            </a:r>
          </a:p>
        </p:txBody>
      </p:sp>
    </p:spTree>
    <p:extLst>
      <p:ext uri="{BB962C8B-B14F-4D97-AF65-F5344CB8AC3E}">
        <p14:creationId xmlns:p14="http://schemas.microsoft.com/office/powerpoint/2010/main" val="959776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ln w="22225">
                  <a:solidFill>
                    <a:schemeClr val="accent2"/>
                  </a:solidFill>
                  <a:prstDash val="solid"/>
                </a:ln>
                <a:solidFill>
                  <a:schemeClr val="accent2">
                    <a:lumMod val="40000"/>
                    <a:lumOff val="60000"/>
                  </a:schemeClr>
                </a:solidFill>
              </a:rPr>
              <a:t>Ways of Transmission</a:t>
            </a:r>
          </a:p>
        </p:txBody>
      </p:sp>
      <p:sp>
        <p:nvSpPr>
          <p:cNvPr id="3" name="Content Placeholder 2"/>
          <p:cNvSpPr>
            <a:spLocks noGrp="1"/>
          </p:cNvSpPr>
          <p:nvPr>
            <p:ph idx="1"/>
          </p:nvPr>
        </p:nvSpPr>
        <p:spPr/>
        <p:txBody>
          <a:bodyPr>
            <a:normAutofit/>
          </a:bodyPr>
          <a:lstStyle/>
          <a:p>
            <a:pPr marL="342900" lvl="0" indent="-342900">
              <a:buFont typeface="Arial" panose="020B0604020202020204" pitchFamily="34" charset="0"/>
              <a:buChar char="•"/>
            </a:pPr>
            <a:r>
              <a:rPr lang="en-US" sz="2400" b="1" dirty="0">
                <a:solidFill>
                  <a:srgbClr val="002060"/>
                </a:solidFill>
              </a:rPr>
              <a:t>STDs can be transmitted many different ways, but most can be passed by:</a:t>
            </a:r>
          </a:p>
          <a:p>
            <a:pPr marL="342900" lvl="0" indent="-342900">
              <a:buFont typeface="Arial" panose="020B0604020202020204" pitchFamily="34" charset="0"/>
              <a:buChar char="•"/>
            </a:pPr>
            <a:endParaRPr lang="en-US" sz="2400" dirty="0">
              <a:solidFill>
                <a:srgbClr val="000000"/>
              </a:solidFill>
            </a:endParaRPr>
          </a:p>
          <a:p>
            <a:pPr marL="342900" lvl="0" indent="-342900">
              <a:buFont typeface="Arial" panose="020B0604020202020204" pitchFamily="34" charset="0"/>
              <a:buChar char="•"/>
            </a:pPr>
            <a:r>
              <a:rPr lang="en-US" sz="2400" b="1" dirty="0">
                <a:solidFill>
                  <a:srgbClr val="000000"/>
                </a:solidFill>
              </a:rPr>
              <a:t>Vaginal sex</a:t>
            </a:r>
          </a:p>
          <a:p>
            <a:pPr marL="342900" lvl="0" indent="-342900">
              <a:buFont typeface="Arial" panose="020B0604020202020204" pitchFamily="34" charset="0"/>
              <a:buChar char="•"/>
            </a:pPr>
            <a:r>
              <a:rPr lang="en-US" sz="2400" b="1" dirty="0">
                <a:solidFill>
                  <a:srgbClr val="000000"/>
                </a:solidFill>
              </a:rPr>
              <a:t>Anal sex</a:t>
            </a:r>
          </a:p>
          <a:p>
            <a:pPr marL="342900" lvl="0" indent="-342900">
              <a:buFont typeface="Arial" panose="020B0604020202020204" pitchFamily="34" charset="0"/>
              <a:buChar char="•"/>
            </a:pPr>
            <a:r>
              <a:rPr lang="en-US" sz="2400" b="1" dirty="0">
                <a:solidFill>
                  <a:srgbClr val="000000"/>
                </a:solidFill>
              </a:rPr>
              <a:t>Oral sex</a:t>
            </a:r>
          </a:p>
          <a:p>
            <a:pPr marL="342900" lvl="0" indent="-342900">
              <a:buFont typeface="Arial" panose="020B0604020202020204" pitchFamily="34" charset="0"/>
              <a:buChar char="•"/>
            </a:pPr>
            <a:r>
              <a:rPr lang="en-US" sz="2400" b="1" dirty="0">
                <a:solidFill>
                  <a:srgbClr val="000000"/>
                </a:solidFill>
              </a:rPr>
              <a:t>Skin-to-skin contact</a:t>
            </a:r>
          </a:p>
          <a:p>
            <a:pPr marL="342900" lvl="0" indent="-342900">
              <a:buFont typeface="Arial" panose="020B0604020202020204" pitchFamily="34" charset="0"/>
              <a:buChar char="•"/>
            </a:pPr>
            <a:r>
              <a:rPr lang="en-US" sz="2400" b="1" dirty="0">
                <a:solidFill>
                  <a:srgbClr val="000000"/>
                </a:solidFill>
              </a:rPr>
              <a:t>Infected Mother to child</a:t>
            </a:r>
          </a:p>
          <a:p>
            <a:endParaRPr lang="en-US" dirty="0"/>
          </a:p>
        </p:txBody>
      </p:sp>
    </p:spTree>
    <p:extLst>
      <p:ext uri="{BB962C8B-B14F-4D97-AF65-F5344CB8AC3E}">
        <p14:creationId xmlns:p14="http://schemas.microsoft.com/office/powerpoint/2010/main" val="128951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65283" y="1788454"/>
            <a:ext cx="9156217" cy="2098226"/>
          </a:xfrm>
        </p:spPr>
        <p:txBody>
          <a:bodyPr>
            <a:normAutofit/>
          </a:bodyPr>
          <a:lstStyle/>
          <a:p>
            <a:r>
              <a:rPr lang="en-US" sz="6000" b="1" dirty="0"/>
              <a:t>Sexual </a:t>
            </a:r>
            <a:r>
              <a:rPr lang="en-US" sz="6000" b="1" dirty="0" smtClean="0"/>
              <a:t>transmitted diseases </a:t>
            </a:r>
            <a:endParaRPr lang="en-US" sz="6000" b="1" dirty="0"/>
          </a:p>
        </p:txBody>
      </p:sp>
      <p:sp>
        <p:nvSpPr>
          <p:cNvPr id="3" name="Subtitle 2"/>
          <p:cNvSpPr>
            <a:spLocks noGrp="1"/>
          </p:cNvSpPr>
          <p:nvPr>
            <p:ph type="subTitle" idx="1"/>
          </p:nvPr>
        </p:nvSpPr>
        <p:spPr/>
        <p:txBody>
          <a:bodyPr/>
          <a:lstStyle/>
          <a:p>
            <a:r>
              <a:rPr lang="en-US" dirty="0" smtClean="0"/>
              <a:t>Group 7</a:t>
            </a:r>
          </a:p>
          <a:p>
            <a:endParaRPr lang="en-US" dirty="0"/>
          </a:p>
        </p:txBody>
      </p:sp>
    </p:spTree>
    <p:extLst>
      <p:ext uri="{BB962C8B-B14F-4D97-AF65-F5344CB8AC3E}">
        <p14:creationId xmlns:p14="http://schemas.microsoft.com/office/powerpoint/2010/main" val="16157316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6000" b="1" dirty="0">
                <a:ln w="22225">
                  <a:solidFill>
                    <a:schemeClr val="accent2"/>
                  </a:solidFill>
                  <a:prstDash val="solid"/>
                </a:ln>
                <a:solidFill>
                  <a:schemeClr val="accent2">
                    <a:lumMod val="40000"/>
                    <a:lumOff val="60000"/>
                  </a:schemeClr>
                </a:solidFill>
              </a:rPr>
              <a:t>STD behavioral and partner </a:t>
            </a:r>
            <a:r>
              <a:rPr lang="en-US" u="sng" dirty="0">
                <a:solidFill>
                  <a:srgbClr val="FF0000"/>
                </a:solidFill>
              </a:rPr>
              <a:t>risk indicators </a:t>
            </a:r>
            <a:endParaRPr lang="en-US" dirty="0"/>
          </a:p>
        </p:txBody>
      </p:sp>
      <p:sp>
        <p:nvSpPr>
          <p:cNvPr id="3" name="Content Placeholder 2"/>
          <p:cNvSpPr>
            <a:spLocks noGrp="1"/>
          </p:cNvSpPr>
          <p:nvPr>
            <p:ph idx="1"/>
          </p:nvPr>
        </p:nvSpPr>
        <p:spPr/>
        <p:txBody>
          <a:bodyPr>
            <a:noAutofit/>
          </a:bodyPr>
          <a:lstStyle/>
          <a:p>
            <a:pPr>
              <a:buFont typeface="Wingdings" panose="05000000000000000000" pitchFamily="2" charset="2"/>
              <a:buChar char="§"/>
            </a:pPr>
            <a:r>
              <a:rPr lang="en-US" sz="2400" dirty="0" smtClean="0"/>
              <a:t>Adolescence </a:t>
            </a:r>
          </a:p>
          <a:p>
            <a:pPr>
              <a:buFont typeface="Wingdings" panose="05000000000000000000" pitchFamily="2" charset="2"/>
              <a:buChar char="§"/>
            </a:pPr>
            <a:r>
              <a:rPr lang="en-US" sz="2400" dirty="0" smtClean="0"/>
              <a:t>Residence </a:t>
            </a:r>
            <a:r>
              <a:rPr lang="en-US" sz="2400" dirty="0"/>
              <a:t>in </a:t>
            </a:r>
            <a:r>
              <a:rPr lang="en-US" sz="2400" dirty="0" smtClean="0"/>
              <a:t>high </a:t>
            </a:r>
            <a:r>
              <a:rPr lang="en-US" sz="2400" dirty="0"/>
              <a:t>prevalence of STDs </a:t>
            </a:r>
            <a:endParaRPr lang="en-US" sz="2400" dirty="0" smtClean="0"/>
          </a:p>
          <a:p>
            <a:pPr>
              <a:buFont typeface="Wingdings" panose="05000000000000000000" pitchFamily="2" charset="2"/>
              <a:buChar char="§"/>
            </a:pPr>
            <a:r>
              <a:rPr lang="en-US" sz="2400" dirty="0" smtClean="0"/>
              <a:t>Residence </a:t>
            </a:r>
            <a:r>
              <a:rPr lang="en-US" sz="2400" dirty="0"/>
              <a:t>in </a:t>
            </a:r>
            <a:r>
              <a:rPr lang="en-US" sz="2400" dirty="0" smtClean="0"/>
              <a:t>poor </a:t>
            </a:r>
            <a:r>
              <a:rPr lang="en-US" sz="2400" dirty="0"/>
              <a:t>access to health care </a:t>
            </a:r>
            <a:endParaRPr lang="en-US" sz="2400" dirty="0" smtClean="0"/>
          </a:p>
          <a:p>
            <a:pPr>
              <a:buFont typeface="Wingdings" panose="05000000000000000000" pitchFamily="2" charset="2"/>
              <a:buChar char="§"/>
            </a:pPr>
            <a:r>
              <a:rPr lang="en-US" sz="2400" dirty="0" smtClean="0"/>
              <a:t>A </a:t>
            </a:r>
            <a:r>
              <a:rPr lang="en-US" sz="2400" dirty="0"/>
              <a:t>history of prior STD diagnosis and treatment (past 1-2 years) </a:t>
            </a:r>
          </a:p>
          <a:p>
            <a:pPr>
              <a:buFont typeface="Wingdings" panose="05000000000000000000" pitchFamily="2" charset="2"/>
              <a:buChar char="§"/>
            </a:pPr>
            <a:r>
              <a:rPr lang="en-US" sz="2400" dirty="0" smtClean="0"/>
              <a:t>New </a:t>
            </a:r>
            <a:r>
              <a:rPr lang="en-US" sz="2400" dirty="0"/>
              <a:t>partner in the last two or three months </a:t>
            </a:r>
            <a:endParaRPr lang="en-US" sz="2400" dirty="0" smtClean="0"/>
          </a:p>
          <a:p>
            <a:pPr>
              <a:buFont typeface="Wingdings" panose="05000000000000000000" pitchFamily="2" charset="2"/>
              <a:buChar char="§"/>
            </a:pPr>
            <a:r>
              <a:rPr lang="en-US" sz="2400" dirty="0" smtClean="0"/>
              <a:t>More </a:t>
            </a:r>
            <a:r>
              <a:rPr lang="en-US" sz="2400" dirty="0"/>
              <a:t>than one sex partner (past 1-4 months, past year) </a:t>
            </a:r>
            <a:endParaRPr lang="en-US" sz="2400" dirty="0" smtClean="0"/>
          </a:p>
          <a:p>
            <a:pPr>
              <a:buFont typeface="Wingdings" panose="05000000000000000000" pitchFamily="2" charset="2"/>
              <a:buChar char="§"/>
            </a:pPr>
            <a:r>
              <a:rPr lang="en-US" sz="2400" dirty="0" smtClean="0"/>
              <a:t>Current </a:t>
            </a:r>
            <a:r>
              <a:rPr lang="en-US" sz="2400" dirty="0"/>
              <a:t>use or a history of injection drug use or substance abuse by patient or sex partners </a:t>
            </a:r>
            <a:endParaRPr lang="en-US" sz="2400" dirty="0" smtClean="0"/>
          </a:p>
          <a:p>
            <a:pPr>
              <a:buFont typeface="Wingdings" panose="05000000000000000000" pitchFamily="2" charset="2"/>
              <a:buChar char="§"/>
            </a:pPr>
            <a:r>
              <a:rPr lang="en-US" sz="2400" dirty="0" smtClean="0"/>
              <a:t>HIV-infected </a:t>
            </a:r>
            <a:r>
              <a:rPr lang="en-US" sz="2400" dirty="0"/>
              <a:t>patients with high risk behaviors</a:t>
            </a:r>
          </a:p>
        </p:txBody>
      </p:sp>
    </p:spTree>
    <p:extLst>
      <p:ext uri="{BB962C8B-B14F-4D97-AF65-F5344CB8AC3E}">
        <p14:creationId xmlns:p14="http://schemas.microsoft.com/office/powerpoint/2010/main" val="389295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41500" y="317499"/>
            <a:ext cx="8089900" cy="5981701"/>
          </a:xfrm>
          <a:prstGeom prst="rect">
            <a:avLst/>
          </a:prstGeom>
        </p:spPr>
      </p:pic>
    </p:spTree>
    <p:extLst>
      <p:ext uri="{BB962C8B-B14F-4D97-AF65-F5344CB8AC3E}">
        <p14:creationId xmlns:p14="http://schemas.microsoft.com/office/powerpoint/2010/main" val="32890424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ln w="22225">
                  <a:solidFill>
                    <a:schemeClr val="accent2"/>
                  </a:solidFill>
                  <a:prstDash val="solid"/>
                </a:ln>
                <a:solidFill>
                  <a:schemeClr val="accent2">
                    <a:lumMod val="40000"/>
                    <a:lumOff val="60000"/>
                  </a:schemeClr>
                </a:solidFill>
              </a:rPr>
              <a:t>Examination:</a:t>
            </a:r>
          </a:p>
        </p:txBody>
      </p:sp>
      <p:sp>
        <p:nvSpPr>
          <p:cNvPr id="3" name="Content Placeholder 2"/>
          <p:cNvSpPr>
            <a:spLocks noGrp="1"/>
          </p:cNvSpPr>
          <p:nvPr>
            <p:ph idx="1"/>
          </p:nvPr>
        </p:nvSpPr>
        <p:spPr>
          <a:xfrm>
            <a:off x="1193800" y="1707243"/>
            <a:ext cx="9601200" cy="4203700"/>
          </a:xfrm>
        </p:spPr>
        <p:txBody>
          <a:bodyPr>
            <a:noAutofit/>
          </a:bodyPr>
          <a:lstStyle/>
          <a:p>
            <a:r>
              <a:rPr lang="en-US" sz="2400" dirty="0" smtClean="0"/>
              <a:t>A. </a:t>
            </a:r>
            <a:r>
              <a:rPr lang="en-US" sz="2400" b="1" u="sng" dirty="0" smtClean="0"/>
              <a:t>General examination </a:t>
            </a:r>
            <a:r>
              <a:rPr lang="en-US" sz="2400" dirty="0" smtClean="0"/>
              <a:t>must include the </a:t>
            </a:r>
            <a:r>
              <a:rPr lang="en-US" sz="2400" b="1" dirty="0" smtClean="0">
                <a:solidFill>
                  <a:schemeClr val="accent6">
                    <a:lumMod val="50000"/>
                  </a:schemeClr>
                </a:solidFill>
              </a:rPr>
              <a:t>mouth, throat, skin and lymph nodes in all patients.</a:t>
            </a:r>
          </a:p>
          <a:p>
            <a:r>
              <a:rPr lang="en-US" sz="2400" dirty="0" smtClean="0"/>
              <a:t> B. The inguinal, genital and perianal areas should be examined with a good light source. </a:t>
            </a:r>
          </a:p>
          <a:p>
            <a:r>
              <a:rPr lang="en-US" sz="2400" dirty="0" smtClean="0"/>
              <a:t>C. The groins should be palpated for lymphadenopathy and hernias. </a:t>
            </a:r>
          </a:p>
          <a:p>
            <a:r>
              <a:rPr lang="en-US" sz="2400" dirty="0" smtClean="0"/>
              <a:t>D. The pubic hair must be examined for nits and lice. </a:t>
            </a:r>
          </a:p>
          <a:p>
            <a:r>
              <a:rPr lang="en-US" sz="2400" dirty="0" smtClean="0"/>
              <a:t>E. The external genitalia must be examined for signs of erythema, fissures, ulcers, chancres, pigmented or </a:t>
            </a:r>
            <a:r>
              <a:rPr lang="en-US" sz="2400" dirty="0" err="1" smtClean="0"/>
              <a:t>hypopigmented</a:t>
            </a:r>
            <a:r>
              <a:rPr lang="en-US" sz="2400" dirty="0" smtClean="0"/>
              <a:t> areas and warts. </a:t>
            </a:r>
          </a:p>
          <a:p>
            <a:r>
              <a:rPr lang="en-US" sz="2400" dirty="0" smtClean="0"/>
              <a:t>F. The urethral meatus is located and the presence of discharge noted </a:t>
            </a:r>
          </a:p>
          <a:p>
            <a:r>
              <a:rPr lang="en-US" sz="2400" dirty="0" smtClean="0"/>
              <a:t>G. The cervix should be inspected for ulceration, discharge, bleeding and ectopy and the walls of the vagina for warts.</a:t>
            </a:r>
            <a:endParaRPr lang="en-US" sz="2400" dirty="0"/>
          </a:p>
        </p:txBody>
      </p:sp>
    </p:spTree>
    <p:extLst>
      <p:ext uri="{BB962C8B-B14F-4D97-AF65-F5344CB8AC3E}">
        <p14:creationId xmlns:p14="http://schemas.microsoft.com/office/powerpoint/2010/main" val="417879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753932" y="2705725"/>
            <a:ext cx="6684135" cy="1446550"/>
          </a:xfrm>
          <a:prstGeom prst="rect">
            <a:avLst/>
          </a:prstGeom>
          <a:noFill/>
        </p:spPr>
        <p:txBody>
          <a:bodyPr wrap="square" rtlCol="1">
            <a:spAutoFit/>
            <a:scene3d>
              <a:camera prst="orthographicFront"/>
              <a:lightRig rig="harsh" dir="t"/>
            </a:scene3d>
            <a:sp3d extrusionH="57150" prstMaterial="matte">
              <a:bevelT w="63500" h="12700" prst="angle"/>
              <a:contourClr>
                <a:schemeClr val="bg1">
                  <a:lumMod val="65000"/>
                </a:schemeClr>
              </a:contourClr>
            </a:sp3d>
          </a:bodyPr>
          <a:lstStyle/>
          <a:p>
            <a:pPr algn="ctr" rtl="0"/>
            <a:r>
              <a:rPr lang="en-US" sz="8800" b="1" dirty="0" err="1" smtClean="0">
                <a:ln/>
              </a:rPr>
              <a:t>Ethar</a:t>
            </a:r>
            <a:r>
              <a:rPr lang="en-US" sz="8800" b="1" dirty="0" smtClean="0">
                <a:ln/>
              </a:rPr>
              <a:t> </a:t>
            </a:r>
            <a:r>
              <a:rPr lang="en-US" sz="8800" b="1" dirty="0" err="1" smtClean="0">
                <a:ln/>
              </a:rPr>
              <a:t>Alqarni</a:t>
            </a:r>
            <a:r>
              <a:rPr lang="en-US" sz="8800" b="1" dirty="0" smtClean="0">
                <a:ln/>
              </a:rPr>
              <a:t> </a:t>
            </a:r>
            <a:endParaRPr lang="ar-SA" sz="8800" b="1" dirty="0">
              <a:ln/>
            </a:endParaRPr>
          </a:p>
        </p:txBody>
      </p:sp>
    </p:spTree>
    <p:extLst>
      <p:ext uri="{BB962C8B-B14F-4D97-AF65-F5344CB8AC3E}">
        <p14:creationId xmlns:p14="http://schemas.microsoft.com/office/powerpoint/2010/main" val="35202836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982249"/>
            <a:ext cx="10515600" cy="2852737"/>
          </a:xfrm>
        </p:spPr>
        <p:txBody>
          <a:bodyPr anchor="b">
            <a:normAutofit/>
          </a:bodyPr>
          <a:lstStyle/>
          <a:p>
            <a:pPr algn="ctr" rtl="0"/>
            <a:r>
              <a:rPr lang="en-US" sz="7200" dirty="0" err="1" smtClean="0"/>
              <a:t>Trichomoniasis</a:t>
            </a:r>
            <a:endParaRPr lang="ar-SA" sz="7200" dirty="0"/>
          </a:p>
        </p:txBody>
      </p:sp>
      <p:sp>
        <p:nvSpPr>
          <p:cNvPr id="3" name="Text Placeholder 2"/>
          <p:cNvSpPr>
            <a:spLocks noGrp="1"/>
          </p:cNvSpPr>
          <p:nvPr>
            <p:ph type="body" idx="1"/>
          </p:nvPr>
        </p:nvSpPr>
        <p:spPr>
          <a:xfrm>
            <a:off x="728819" y="4166483"/>
            <a:ext cx="10515600" cy="1500187"/>
          </a:xfrm>
        </p:spPr>
        <p:txBody>
          <a:bodyPr>
            <a:normAutofit/>
          </a:bodyPr>
          <a:lstStyle/>
          <a:p>
            <a:pPr algn="ctr" rtl="0"/>
            <a:r>
              <a:rPr lang="en-US" sz="3200" b="1" dirty="0">
                <a:solidFill>
                  <a:schemeClr val="bg1">
                    <a:lumMod val="50000"/>
                  </a:schemeClr>
                </a:solidFill>
              </a:rPr>
              <a:t>A</a:t>
            </a:r>
            <a:r>
              <a:rPr lang="en-US" sz="3200" b="1" dirty="0" smtClean="0">
                <a:solidFill>
                  <a:schemeClr val="bg1">
                    <a:lumMod val="50000"/>
                  </a:schemeClr>
                </a:solidFill>
              </a:rPr>
              <a:t> </a:t>
            </a:r>
            <a:r>
              <a:rPr lang="en-US" sz="3200" b="1" dirty="0">
                <a:solidFill>
                  <a:schemeClr val="bg1">
                    <a:lumMod val="50000"/>
                  </a:schemeClr>
                </a:solidFill>
              </a:rPr>
              <a:t>sexually transmitted disease (STD) caused by a </a:t>
            </a:r>
            <a:r>
              <a:rPr lang="en-US" sz="3200" b="1" dirty="0">
                <a:solidFill>
                  <a:schemeClr val="tx1"/>
                </a:solidFill>
              </a:rPr>
              <a:t>microscopic parasite</a:t>
            </a:r>
            <a:r>
              <a:rPr lang="en-US" sz="3200" b="1" dirty="0">
                <a:solidFill>
                  <a:schemeClr val="bg1">
                    <a:lumMod val="50000"/>
                  </a:schemeClr>
                </a:solidFill>
              </a:rPr>
              <a:t>, usually found in the </a:t>
            </a:r>
            <a:r>
              <a:rPr lang="en-US" sz="3200" b="1" u="sng" dirty="0">
                <a:solidFill>
                  <a:schemeClr val="bg1">
                    <a:lumMod val="50000"/>
                  </a:schemeClr>
                </a:solidFill>
              </a:rPr>
              <a:t>vagina</a:t>
            </a:r>
            <a:r>
              <a:rPr lang="en-US" sz="3200" b="1" dirty="0">
                <a:solidFill>
                  <a:schemeClr val="bg1">
                    <a:lumMod val="50000"/>
                  </a:schemeClr>
                </a:solidFill>
              </a:rPr>
              <a:t> and </a:t>
            </a:r>
            <a:r>
              <a:rPr lang="en-US" sz="3200" b="1" u="sng" dirty="0">
                <a:solidFill>
                  <a:schemeClr val="bg1">
                    <a:lumMod val="50000"/>
                  </a:schemeClr>
                </a:solidFill>
              </a:rPr>
              <a:t>urethral tissues.</a:t>
            </a:r>
            <a:endParaRPr lang="ar-SA" sz="3200" b="1" u="sng" dirty="0">
              <a:solidFill>
                <a:schemeClr val="bg1">
                  <a:lumMod val="50000"/>
                </a:schemeClr>
              </a:solidFill>
            </a:endParaRPr>
          </a:p>
        </p:txBody>
      </p:sp>
    </p:spTree>
    <p:extLst>
      <p:ext uri="{BB962C8B-B14F-4D97-AF65-F5344CB8AC3E}">
        <p14:creationId xmlns:p14="http://schemas.microsoft.com/office/powerpoint/2010/main" val="16990694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6502" y="215765"/>
            <a:ext cx="3706850" cy="2884095"/>
          </a:xfrm>
          <a:prstGeom prst="rect">
            <a:avLst/>
          </a:prstGeom>
        </p:spPr>
      </p:pic>
      <p:pic>
        <p:nvPicPr>
          <p:cNvPr id="6" name="Picture 5"/>
          <p:cNvPicPr>
            <a:picLocks noChangeAspect="1"/>
          </p:cNvPicPr>
          <p:nvPr/>
        </p:nvPicPr>
        <p:blipFill>
          <a:blip r:embed="rId3"/>
          <a:stretch>
            <a:fillRect/>
          </a:stretch>
        </p:blipFill>
        <p:spPr>
          <a:xfrm>
            <a:off x="6529589" y="3309870"/>
            <a:ext cx="4602051" cy="3451538"/>
          </a:xfrm>
          <a:prstGeom prst="rect">
            <a:avLst/>
          </a:prstGeom>
        </p:spPr>
      </p:pic>
      <p:sp>
        <p:nvSpPr>
          <p:cNvPr id="8" name="TextBox 7"/>
          <p:cNvSpPr txBox="1"/>
          <p:nvPr/>
        </p:nvSpPr>
        <p:spPr>
          <a:xfrm>
            <a:off x="2217431" y="1017429"/>
            <a:ext cx="4520484" cy="1077218"/>
          </a:xfrm>
          <a:prstGeom prst="rect">
            <a:avLst/>
          </a:prstGeom>
          <a:noFill/>
        </p:spPr>
        <p:txBody>
          <a:bodyPr wrap="square" rtlCol="1">
            <a:spAutoFit/>
          </a:bodyPr>
          <a:lstStyle/>
          <a:p>
            <a:pPr algn="ctr" rtl="0"/>
            <a:r>
              <a:rPr lang="en-US" sz="3200" b="1" dirty="0">
                <a:solidFill>
                  <a:schemeClr val="bg1">
                    <a:lumMod val="50000"/>
                  </a:schemeClr>
                </a:solidFill>
              </a:rPr>
              <a:t>Etiology:</a:t>
            </a:r>
          </a:p>
          <a:p>
            <a:pPr algn="ctr" rtl="0"/>
            <a:r>
              <a:rPr lang="en-US" sz="2400" dirty="0" smtClean="0"/>
              <a:t> </a:t>
            </a:r>
            <a:r>
              <a:rPr lang="en-US" sz="3200" dirty="0" err="1"/>
              <a:t>Trichomonas</a:t>
            </a:r>
            <a:r>
              <a:rPr lang="en-US" sz="2400" dirty="0"/>
              <a:t> </a:t>
            </a:r>
            <a:r>
              <a:rPr lang="en-US" sz="3200" dirty="0" err="1"/>
              <a:t>Vaginalis</a:t>
            </a:r>
            <a:endParaRPr lang="en-US" sz="3200" dirty="0"/>
          </a:p>
        </p:txBody>
      </p:sp>
      <p:sp>
        <p:nvSpPr>
          <p:cNvPr id="9" name="TextBox 8"/>
          <p:cNvSpPr txBox="1"/>
          <p:nvPr/>
        </p:nvSpPr>
        <p:spPr>
          <a:xfrm>
            <a:off x="1275008" y="3309870"/>
            <a:ext cx="5254581" cy="3224453"/>
          </a:xfrm>
          <a:prstGeom prst="rect">
            <a:avLst/>
          </a:prstGeom>
          <a:noFill/>
        </p:spPr>
        <p:txBody>
          <a:bodyPr wrap="square" rtlCol="1">
            <a:spAutoFit/>
          </a:bodyPr>
          <a:lstStyle/>
          <a:p>
            <a:pPr algn="l" rtl="0"/>
            <a:r>
              <a:rPr lang="en-US" sz="2600" b="1" dirty="0">
                <a:solidFill>
                  <a:schemeClr val="bg1">
                    <a:lumMod val="50000"/>
                  </a:schemeClr>
                </a:solidFill>
              </a:rPr>
              <a:t>M</a:t>
            </a:r>
            <a:r>
              <a:rPr lang="en-US" sz="2800" b="1" dirty="0">
                <a:solidFill>
                  <a:schemeClr val="bg1">
                    <a:lumMod val="50000"/>
                  </a:schemeClr>
                </a:solidFill>
              </a:rPr>
              <a:t>ode of transmission:</a:t>
            </a:r>
          </a:p>
          <a:p>
            <a:pPr lvl="1" algn="l" rtl="0"/>
            <a:r>
              <a:rPr lang="en-US" sz="2800" dirty="0"/>
              <a:t>Sexual contact.</a:t>
            </a:r>
          </a:p>
          <a:p>
            <a:pPr lvl="1" algn="l" rtl="0"/>
            <a:r>
              <a:rPr lang="en-US" sz="2800" dirty="0" smtClean="0"/>
              <a:t>perinatal, </a:t>
            </a:r>
            <a:r>
              <a:rPr lang="en-US" sz="2800" dirty="0"/>
              <a:t>from mother to child.</a:t>
            </a:r>
          </a:p>
          <a:p>
            <a:pPr algn="l" rtl="0"/>
            <a:endParaRPr lang="en-US" sz="2800" b="1" dirty="0" smtClean="0">
              <a:solidFill>
                <a:schemeClr val="bg1">
                  <a:lumMod val="50000"/>
                </a:schemeClr>
              </a:solidFill>
            </a:endParaRPr>
          </a:p>
          <a:p>
            <a:pPr algn="l" rtl="0"/>
            <a:r>
              <a:rPr lang="en-US" sz="2800" b="1" dirty="0" smtClean="0">
                <a:solidFill>
                  <a:schemeClr val="bg1">
                    <a:lumMod val="50000"/>
                  </a:schemeClr>
                </a:solidFill>
              </a:rPr>
              <a:t>Complication</a:t>
            </a:r>
            <a:r>
              <a:rPr lang="en-US" sz="2800" dirty="0" smtClean="0"/>
              <a:t> </a:t>
            </a:r>
            <a:r>
              <a:rPr lang="en-US" sz="2800" b="1" dirty="0">
                <a:solidFill>
                  <a:schemeClr val="bg1">
                    <a:lumMod val="50000"/>
                  </a:schemeClr>
                </a:solidFill>
              </a:rPr>
              <a:t>During</a:t>
            </a:r>
            <a:r>
              <a:rPr lang="en-US" sz="2800" dirty="0"/>
              <a:t> </a:t>
            </a:r>
            <a:r>
              <a:rPr lang="en-US" sz="2800" b="1" dirty="0">
                <a:solidFill>
                  <a:schemeClr val="bg1">
                    <a:lumMod val="50000"/>
                  </a:schemeClr>
                </a:solidFill>
              </a:rPr>
              <a:t>pregnancy:</a:t>
            </a:r>
          </a:p>
          <a:p>
            <a:pPr lvl="1" algn="l" rtl="0"/>
            <a:r>
              <a:rPr lang="en-US" sz="2800" dirty="0"/>
              <a:t>Preterm delivery</a:t>
            </a:r>
          </a:p>
          <a:p>
            <a:pPr lvl="1" algn="l" rtl="0"/>
            <a:r>
              <a:rPr lang="en-US" sz="2800" dirty="0"/>
              <a:t>Low birth weight</a:t>
            </a:r>
          </a:p>
        </p:txBody>
      </p:sp>
    </p:spTree>
    <p:extLst>
      <p:ext uri="{BB962C8B-B14F-4D97-AF65-F5344CB8AC3E}">
        <p14:creationId xmlns:p14="http://schemas.microsoft.com/office/powerpoint/2010/main" val="19642376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6523864" y="1596982"/>
            <a:ext cx="5306093" cy="3979570"/>
          </a:xfrm>
          <a:prstGeom prst="rect">
            <a:avLst/>
          </a:prstGeom>
        </p:spPr>
      </p:pic>
      <p:graphicFrame>
        <p:nvGraphicFramePr>
          <p:cNvPr id="3" name="Table 2"/>
          <p:cNvGraphicFramePr>
            <a:graphicFrameLocks noGrp="1"/>
          </p:cNvGraphicFramePr>
          <p:nvPr>
            <p:extLst/>
          </p:nvPr>
        </p:nvGraphicFramePr>
        <p:xfrm>
          <a:off x="798490" y="885466"/>
          <a:ext cx="5537916" cy="5309271"/>
        </p:xfrm>
        <a:graphic>
          <a:graphicData uri="http://schemas.openxmlformats.org/drawingml/2006/table">
            <a:tbl>
              <a:tblPr rtl="1" firstRow="1" bandRow="1">
                <a:tableStyleId>{00A15C55-8517-42AA-B614-E9B94910E393}</a:tableStyleId>
              </a:tblPr>
              <a:tblGrid>
                <a:gridCol w="5537916"/>
              </a:tblGrid>
              <a:tr h="661998">
                <a:tc>
                  <a:txBody>
                    <a:bodyPr/>
                    <a:lstStyle/>
                    <a:p>
                      <a:pPr marL="0" indent="0" algn="ctr" rtl="0">
                        <a:buFont typeface="Arial" panose="020B0604020202020204" pitchFamily="34" charset="0"/>
                        <a:buNone/>
                      </a:pPr>
                      <a:r>
                        <a:rPr lang="en-US" sz="3200" dirty="0" smtClean="0"/>
                        <a:t>Men</a:t>
                      </a:r>
                      <a:endParaRPr lang="ar-SA" sz="3200" dirty="0"/>
                    </a:p>
                  </a:txBody>
                  <a:tcPr/>
                </a:tc>
              </a:tr>
              <a:tr h="4647273">
                <a:tc>
                  <a:txBody>
                    <a:bodyPr/>
                    <a:lstStyle/>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b="0" dirty="0" smtClean="0"/>
                        <a:t>Usually</a:t>
                      </a:r>
                      <a:r>
                        <a:rPr lang="en-US" sz="3200" b="1" baseline="0" dirty="0" smtClean="0"/>
                        <a:t> asymptomatic </a:t>
                      </a:r>
                      <a:r>
                        <a:rPr lang="en-US" sz="3200" b="0" baseline="0" dirty="0" smtClean="0"/>
                        <a:t>in beginning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3200" b="0" dirty="0" smtClean="0"/>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b="1" dirty="0" smtClean="0"/>
                        <a:t>Irritation</a:t>
                      </a:r>
                      <a:r>
                        <a:rPr lang="en-US" sz="3200" dirty="0" smtClean="0"/>
                        <a:t> inside the penis.</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3200" dirty="0" smtClean="0"/>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smtClean="0"/>
                        <a:t>Slight </a:t>
                      </a:r>
                      <a:r>
                        <a:rPr lang="en-US" sz="3200" b="1" kern="1200" dirty="0" smtClean="0">
                          <a:solidFill>
                            <a:schemeClr val="dk1"/>
                          </a:solidFill>
                          <a:latin typeface="+mn-lt"/>
                          <a:ea typeface="+mn-ea"/>
                          <a:cs typeface="+mn-cs"/>
                        </a:rPr>
                        <a:t>burning</a:t>
                      </a:r>
                      <a:r>
                        <a:rPr lang="en-US" sz="3200" dirty="0" smtClean="0"/>
                        <a:t> after urination or ejaculation.</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3200" dirty="0" smtClean="0"/>
                    </a:p>
                    <a:p>
                      <a:pPr marL="800100" lvl="1" indent="-342900" algn="l" rtl="0">
                        <a:buFont typeface="Arial" panose="020B0604020202020204" pitchFamily="34" charset="0"/>
                        <a:buChar char="•"/>
                      </a:pPr>
                      <a:r>
                        <a:rPr lang="en-US" sz="3200" b="1" kern="1200" dirty="0" smtClean="0">
                          <a:solidFill>
                            <a:srgbClr val="FF0000"/>
                          </a:solidFill>
                          <a:latin typeface="+mn-lt"/>
                          <a:ea typeface="+mn-ea"/>
                          <a:cs typeface="+mn-cs"/>
                        </a:rPr>
                        <a:t>urethral</a:t>
                      </a:r>
                      <a:r>
                        <a:rPr lang="en-US" sz="3200" dirty="0" smtClean="0">
                          <a:solidFill>
                            <a:srgbClr val="FF0000"/>
                          </a:solidFill>
                        </a:rPr>
                        <a:t> </a:t>
                      </a:r>
                      <a:r>
                        <a:rPr lang="en-US" sz="3200" b="1" kern="1200" dirty="0" smtClean="0">
                          <a:solidFill>
                            <a:srgbClr val="FF0000"/>
                          </a:solidFill>
                          <a:latin typeface="+mn-lt"/>
                          <a:ea typeface="+mn-ea"/>
                          <a:cs typeface="+mn-cs"/>
                        </a:rPr>
                        <a:t>discharge</a:t>
                      </a:r>
                      <a:r>
                        <a:rPr lang="en-US" sz="3200" dirty="0" smtClean="0">
                          <a:solidFill>
                            <a:srgbClr val="FF0000"/>
                          </a:solidFill>
                        </a:rPr>
                        <a:t>.</a:t>
                      </a:r>
                    </a:p>
                  </a:txBody>
                  <a:tcPr/>
                </a:tc>
              </a:tr>
            </a:tbl>
          </a:graphicData>
        </a:graphic>
      </p:graphicFrame>
    </p:spTree>
    <p:extLst>
      <p:ext uri="{BB962C8B-B14F-4D97-AF65-F5344CB8AC3E}">
        <p14:creationId xmlns:p14="http://schemas.microsoft.com/office/powerpoint/2010/main" val="37095628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785613" y="627889"/>
          <a:ext cx="5689408" cy="5608320"/>
        </p:xfrm>
        <a:graphic>
          <a:graphicData uri="http://schemas.openxmlformats.org/drawingml/2006/table">
            <a:tbl>
              <a:tblPr rtl="1" firstRow="1" bandRow="1">
                <a:tableStyleId>{00A15C55-8517-42AA-B614-E9B94910E393}</a:tableStyleId>
              </a:tblPr>
              <a:tblGrid>
                <a:gridCol w="5689408"/>
              </a:tblGrid>
              <a:tr h="409719">
                <a:tc>
                  <a:txBody>
                    <a:bodyPr/>
                    <a:lstStyle/>
                    <a:p>
                      <a:pPr marL="0" indent="0" algn="ctr" rtl="0">
                        <a:buFont typeface="Arial" panose="020B0604020202020204" pitchFamily="34" charset="0"/>
                        <a:buNone/>
                      </a:pPr>
                      <a:r>
                        <a:rPr lang="en-US" sz="3600" dirty="0" smtClean="0"/>
                        <a:t>Women</a:t>
                      </a:r>
                      <a:endParaRPr lang="ar-SA" sz="3600" dirty="0"/>
                    </a:p>
                  </a:txBody>
                  <a:tcPr/>
                </a:tc>
              </a:tr>
              <a:tr h="2828742">
                <a:tc>
                  <a:txBody>
                    <a:bodyPr/>
                    <a:lstStyle/>
                    <a:p>
                      <a:pPr marL="342900" indent="-342900" algn="l" rtl="0">
                        <a:buFont typeface="Arial" panose="020B0604020202020204" pitchFamily="34" charset="0"/>
                        <a:buChar char="•"/>
                      </a:pPr>
                      <a:r>
                        <a:rPr lang="en-US" sz="3200" dirty="0" smtClean="0">
                          <a:solidFill>
                            <a:srgbClr val="FF0000"/>
                          </a:solidFill>
                        </a:rPr>
                        <a:t>Greenish-yellow, frothy vaginal discharge </a:t>
                      </a:r>
                      <a:r>
                        <a:rPr lang="en-US" sz="3200" dirty="0" smtClean="0">
                          <a:solidFill>
                            <a:schemeClr val="tx1"/>
                          </a:solidFill>
                        </a:rPr>
                        <a:t>with a</a:t>
                      </a:r>
                      <a:r>
                        <a:rPr lang="en-US" sz="3200" dirty="0" smtClean="0">
                          <a:solidFill>
                            <a:srgbClr val="FF0000"/>
                          </a:solidFill>
                        </a:rPr>
                        <a:t> strong odor.</a:t>
                      </a:r>
                    </a:p>
                    <a:p>
                      <a:pPr marL="342900" indent="-342900" algn="l" rtl="0">
                        <a:buFont typeface="Arial" panose="020B0604020202020204" pitchFamily="34" charset="0"/>
                        <a:buChar char="•"/>
                      </a:pPr>
                      <a:r>
                        <a:rPr lang="en-US" sz="3200" b="1" kern="1200" dirty="0" smtClean="0">
                          <a:solidFill>
                            <a:schemeClr val="dk1"/>
                          </a:solidFill>
                          <a:latin typeface="+mn-lt"/>
                          <a:ea typeface="+mn-ea"/>
                          <a:cs typeface="+mn-cs"/>
                        </a:rPr>
                        <a:t>Painful</a:t>
                      </a:r>
                      <a:r>
                        <a:rPr lang="en-US" sz="3200" dirty="0" smtClean="0"/>
                        <a:t> urination.</a:t>
                      </a:r>
                    </a:p>
                    <a:p>
                      <a:pPr marL="342900" indent="-342900" algn="l" rtl="0">
                        <a:buFont typeface="Arial" panose="020B0604020202020204" pitchFamily="34" charset="0"/>
                        <a:buChar char="•"/>
                      </a:pPr>
                      <a:r>
                        <a:rPr lang="en-US" sz="3200" dirty="0" smtClean="0"/>
                        <a:t>Vaginal </a:t>
                      </a:r>
                      <a:r>
                        <a:rPr lang="en-US" sz="3200" b="1" kern="1200" dirty="0" smtClean="0">
                          <a:solidFill>
                            <a:schemeClr val="dk1"/>
                          </a:solidFill>
                          <a:latin typeface="+mn-lt"/>
                          <a:ea typeface="+mn-ea"/>
                          <a:cs typeface="+mn-cs"/>
                        </a:rPr>
                        <a:t>itching</a:t>
                      </a:r>
                      <a:r>
                        <a:rPr lang="en-US" sz="3200" dirty="0" smtClean="0"/>
                        <a:t> and </a:t>
                      </a:r>
                      <a:r>
                        <a:rPr lang="en-US" sz="3200" b="1" dirty="0" smtClean="0"/>
                        <a:t>irritation</a:t>
                      </a:r>
                      <a:r>
                        <a:rPr lang="en-US" sz="3200" dirty="0" smtClean="0"/>
                        <a:t>.</a:t>
                      </a:r>
                    </a:p>
                    <a:p>
                      <a:pPr marL="3429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b="1" kern="1200" dirty="0" smtClean="0">
                          <a:solidFill>
                            <a:schemeClr val="dk1"/>
                          </a:solidFill>
                          <a:latin typeface="+mn-lt"/>
                          <a:ea typeface="+mn-ea"/>
                          <a:cs typeface="+mn-cs"/>
                        </a:rPr>
                        <a:t>Discomfort</a:t>
                      </a:r>
                      <a:r>
                        <a:rPr lang="en-US" sz="3200" dirty="0" smtClean="0"/>
                        <a:t> during intercourse.</a:t>
                      </a:r>
                    </a:p>
                    <a:p>
                      <a:pPr marL="3429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smtClean="0"/>
                        <a:t>The </a:t>
                      </a:r>
                      <a:r>
                        <a:rPr lang="en-US" sz="3200" b="1" dirty="0" smtClean="0"/>
                        <a:t>cervix</a:t>
                      </a:r>
                      <a:r>
                        <a:rPr lang="en-US" sz="3200" dirty="0" smtClean="0"/>
                        <a:t> may have </a:t>
                      </a:r>
                      <a:r>
                        <a:rPr lang="en-US" sz="3200" b="1" dirty="0" smtClean="0"/>
                        <a:t>multiple small hemorrhagic areas </a:t>
                      </a:r>
                      <a:r>
                        <a:rPr lang="en-US" sz="3200" dirty="0" smtClean="0"/>
                        <a:t>which lead to the description </a:t>
                      </a:r>
                      <a:r>
                        <a:rPr lang="en-US" sz="3200" b="1" dirty="0" smtClean="0">
                          <a:solidFill>
                            <a:srgbClr val="FF0000"/>
                          </a:solidFill>
                        </a:rPr>
                        <a:t>strawberry cervix.</a:t>
                      </a:r>
                    </a:p>
                    <a:p>
                      <a:pPr marL="342900" indent="-342900" algn="l" rtl="0">
                        <a:buFont typeface="Arial" panose="020B0604020202020204" pitchFamily="34" charset="0"/>
                        <a:buChar char="•"/>
                      </a:pPr>
                      <a:endParaRPr lang="ar-SA" sz="3200" dirty="0"/>
                    </a:p>
                  </a:txBody>
                  <a:tcPr/>
                </a:tc>
              </a:tr>
            </a:tbl>
          </a:graphicData>
        </a:graphic>
      </p:graphicFrame>
      <p:pic>
        <p:nvPicPr>
          <p:cNvPr id="6"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808" y="1700011"/>
            <a:ext cx="4995385" cy="3670479"/>
          </a:xfrm>
          <a:prstGeom prst="rect">
            <a:avLst/>
          </a:prstGeom>
        </p:spPr>
      </p:pic>
      <p:sp>
        <p:nvSpPr>
          <p:cNvPr id="7" name="Content Placeholder 3"/>
          <p:cNvSpPr txBox="1">
            <a:spLocks/>
          </p:cNvSpPr>
          <p:nvPr/>
        </p:nvSpPr>
        <p:spPr>
          <a:xfrm>
            <a:off x="7392473" y="1700011"/>
            <a:ext cx="3928057" cy="579549"/>
          </a:xfrm>
          <a:prstGeom prst="rect">
            <a:avLst/>
          </a:prstGeom>
        </p:spPr>
        <p:txBody>
          <a:bodyPr>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Font typeface="Arial" panose="020B0604020202020204" pitchFamily="34" charset="0"/>
              <a:buNone/>
            </a:pPr>
            <a:r>
              <a:rPr lang="en-US" sz="3600" b="1" dirty="0" smtClean="0"/>
              <a:t>Strawberry cervix</a:t>
            </a:r>
            <a:endParaRPr lang="en-US" sz="3600" b="1" dirty="0"/>
          </a:p>
        </p:txBody>
      </p:sp>
    </p:spTree>
    <p:extLst>
      <p:ext uri="{BB962C8B-B14F-4D97-AF65-F5344CB8AC3E}">
        <p14:creationId xmlns:p14="http://schemas.microsoft.com/office/powerpoint/2010/main" val="10515205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0"/>
            <a:r>
              <a:rPr lang="en-US" sz="4800" b="1" dirty="0">
                <a:solidFill>
                  <a:schemeClr val="bg1">
                    <a:lumMod val="50000"/>
                  </a:schemeClr>
                </a:solidFill>
                <a:latin typeface="+mn-lt"/>
              </a:rPr>
              <a:t>Diagnosis</a:t>
            </a:r>
            <a:r>
              <a:rPr lang="en-US" b="1" dirty="0">
                <a:solidFill>
                  <a:schemeClr val="bg1">
                    <a:lumMod val="50000"/>
                  </a:schemeClr>
                </a:solidFill>
              </a:rPr>
              <a:t>:</a:t>
            </a:r>
            <a:endParaRPr lang="ar-SA" dirty="0"/>
          </a:p>
        </p:txBody>
      </p:sp>
      <p:sp>
        <p:nvSpPr>
          <p:cNvPr id="3" name="TextBox 2"/>
          <p:cNvSpPr txBox="1"/>
          <p:nvPr/>
        </p:nvSpPr>
        <p:spPr>
          <a:xfrm>
            <a:off x="1050164" y="2078842"/>
            <a:ext cx="10091671" cy="3354765"/>
          </a:xfrm>
          <a:prstGeom prst="rect">
            <a:avLst/>
          </a:prstGeom>
          <a:noFill/>
        </p:spPr>
        <p:txBody>
          <a:bodyPr wrap="square" rtlCol="1">
            <a:spAutoFit/>
          </a:bodyPr>
          <a:lstStyle/>
          <a:p>
            <a:pPr marL="571500" indent="-571500" algn="l" rtl="0">
              <a:buFont typeface="Wingdings" panose="05000000000000000000" pitchFamily="2" charset="2"/>
              <a:buChar char="ü"/>
            </a:pPr>
            <a:r>
              <a:rPr lang="en-US" sz="4400" b="1" dirty="0" smtClean="0"/>
              <a:t>History </a:t>
            </a:r>
          </a:p>
          <a:p>
            <a:pPr marL="571500" indent="-571500" algn="l" rtl="0">
              <a:buFont typeface="Wingdings" panose="05000000000000000000" pitchFamily="2" charset="2"/>
              <a:buChar char="ü"/>
            </a:pPr>
            <a:r>
              <a:rPr lang="en-US" sz="4400" b="1" dirty="0" smtClean="0"/>
              <a:t>Examination</a:t>
            </a:r>
            <a:endParaRPr lang="en-US" sz="4400" dirty="0" smtClean="0"/>
          </a:p>
          <a:p>
            <a:pPr marL="571500" indent="-571500" algn="l" rtl="0">
              <a:buFont typeface="Wingdings" panose="05000000000000000000" pitchFamily="2" charset="2"/>
              <a:buChar char="ü"/>
            </a:pPr>
            <a:r>
              <a:rPr lang="en-US" sz="4400" b="1" dirty="0" smtClean="0"/>
              <a:t>Laboratory  : </a:t>
            </a:r>
          </a:p>
          <a:p>
            <a:pPr lvl="1" algn="l" rtl="0"/>
            <a:r>
              <a:rPr lang="en-US" sz="4000" u="sng" dirty="0" smtClean="0"/>
              <a:t>sample</a:t>
            </a:r>
            <a:r>
              <a:rPr lang="en-US" sz="4000" dirty="0" smtClean="0"/>
              <a:t> </a:t>
            </a:r>
            <a:r>
              <a:rPr lang="en-US" sz="4000" dirty="0"/>
              <a:t>of </a:t>
            </a:r>
            <a:r>
              <a:rPr lang="en-US" sz="4000" dirty="0">
                <a:solidFill>
                  <a:srgbClr val="FF0000"/>
                </a:solidFill>
              </a:rPr>
              <a:t>vaginal </a:t>
            </a:r>
            <a:r>
              <a:rPr lang="en-US" sz="4000" dirty="0" smtClean="0">
                <a:solidFill>
                  <a:srgbClr val="FF0000"/>
                </a:solidFill>
              </a:rPr>
              <a:t>or urethral </a:t>
            </a:r>
            <a:r>
              <a:rPr lang="en-US" sz="4000" dirty="0">
                <a:solidFill>
                  <a:srgbClr val="FF0000"/>
                </a:solidFill>
              </a:rPr>
              <a:t>fluid </a:t>
            </a:r>
            <a:endParaRPr lang="en-US" sz="4000" dirty="0" smtClean="0">
              <a:solidFill>
                <a:srgbClr val="FF0000"/>
              </a:solidFill>
            </a:endParaRPr>
          </a:p>
          <a:p>
            <a:pPr lvl="1" algn="l" rtl="0"/>
            <a:r>
              <a:rPr lang="en-US" sz="4000" dirty="0" smtClean="0"/>
              <a:t>to </a:t>
            </a:r>
            <a:r>
              <a:rPr lang="en-US" sz="4000" dirty="0"/>
              <a:t>look for the </a:t>
            </a:r>
            <a:r>
              <a:rPr lang="en-US" sz="4000" dirty="0" smtClean="0"/>
              <a:t>disease causing </a:t>
            </a:r>
            <a:r>
              <a:rPr lang="en-US" sz="4000" dirty="0"/>
              <a:t>parasite. </a:t>
            </a:r>
            <a:endParaRPr lang="ar-SA" sz="4000" dirty="0"/>
          </a:p>
        </p:txBody>
      </p:sp>
      <p:pic>
        <p:nvPicPr>
          <p:cNvPr id="2058" name="Picture 10" descr="Image result for medical diagnosis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9142" y="365125"/>
            <a:ext cx="3755265" cy="3755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51784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152" r="62786" b="49788"/>
          <a:stretch/>
        </p:blipFill>
        <p:spPr>
          <a:xfrm>
            <a:off x="1325217" y="448971"/>
            <a:ext cx="4253947" cy="4525841"/>
          </a:xfrm>
          <a:prstGeom prst="rect">
            <a:avLst/>
          </a:prstGeom>
        </p:spPr>
      </p:pic>
      <p:pic>
        <p:nvPicPr>
          <p:cNvPr id="5" name="Picture 4"/>
          <p:cNvPicPr>
            <a:picLocks noChangeAspect="1"/>
          </p:cNvPicPr>
          <p:nvPr/>
        </p:nvPicPr>
        <p:blipFill rotWithShape="1">
          <a:blip r:embed="rId3"/>
          <a:srcRect t="24805"/>
          <a:stretch/>
        </p:blipFill>
        <p:spPr>
          <a:xfrm>
            <a:off x="7099939" y="448971"/>
            <a:ext cx="4242871" cy="4525841"/>
          </a:xfrm>
          <a:prstGeom prst="rect">
            <a:avLst/>
          </a:prstGeom>
        </p:spPr>
      </p:pic>
      <p:sp>
        <p:nvSpPr>
          <p:cNvPr id="6" name="TextBox 5"/>
          <p:cNvSpPr txBox="1"/>
          <p:nvPr/>
        </p:nvSpPr>
        <p:spPr>
          <a:xfrm>
            <a:off x="815008" y="5337386"/>
            <a:ext cx="5035825" cy="1384995"/>
          </a:xfrm>
          <a:prstGeom prst="rect">
            <a:avLst/>
          </a:prstGeom>
          <a:noFill/>
        </p:spPr>
        <p:txBody>
          <a:bodyPr wrap="square" rtlCol="1">
            <a:spAutoFit/>
          </a:bodyPr>
          <a:lstStyle/>
          <a:p>
            <a:pPr lvl="1" algn="ctr" rtl="0"/>
            <a:r>
              <a:rPr lang="en-US" sz="2800" b="1" dirty="0" smtClean="0">
                <a:solidFill>
                  <a:srgbClr val="FF0000"/>
                </a:solidFill>
              </a:rPr>
              <a:t>Dark field microscopy</a:t>
            </a:r>
            <a:r>
              <a:rPr lang="en-US" sz="2800" b="1" dirty="0">
                <a:solidFill>
                  <a:srgbClr val="FF0000"/>
                </a:solidFill>
              </a:rPr>
              <a:t>: </a:t>
            </a:r>
          </a:p>
          <a:p>
            <a:pPr lvl="1" algn="ctr" rtl="0"/>
            <a:r>
              <a:rPr lang="en-US" sz="2800" b="1" dirty="0"/>
              <a:t>Positive in 40-80% of women </a:t>
            </a:r>
            <a:endParaRPr lang="en-US" sz="2800" b="1" dirty="0" smtClean="0"/>
          </a:p>
          <a:p>
            <a:pPr lvl="1" algn="ctr" rtl="0"/>
            <a:r>
              <a:rPr lang="en-US" sz="2800" b="1" dirty="0" smtClean="0"/>
              <a:t>and </a:t>
            </a:r>
            <a:r>
              <a:rPr lang="en-US" sz="2800" b="1" dirty="0"/>
              <a:t>30% of men</a:t>
            </a:r>
            <a:r>
              <a:rPr lang="en-US" sz="2800" b="1" dirty="0" smtClean="0"/>
              <a:t>.</a:t>
            </a:r>
            <a:endParaRPr lang="en-US" sz="2800" b="1" dirty="0"/>
          </a:p>
        </p:txBody>
      </p:sp>
      <p:sp>
        <p:nvSpPr>
          <p:cNvPr id="7" name="TextBox 6"/>
          <p:cNvSpPr txBox="1"/>
          <p:nvPr/>
        </p:nvSpPr>
        <p:spPr>
          <a:xfrm>
            <a:off x="6405288" y="5337386"/>
            <a:ext cx="5314122" cy="1077218"/>
          </a:xfrm>
          <a:prstGeom prst="rect">
            <a:avLst/>
          </a:prstGeom>
          <a:noFill/>
        </p:spPr>
        <p:txBody>
          <a:bodyPr wrap="square" rtlCol="1">
            <a:spAutoFit/>
          </a:bodyPr>
          <a:lstStyle/>
          <a:p>
            <a:pPr lvl="1" algn="ctr" rtl="0"/>
            <a:r>
              <a:rPr lang="en-US" sz="3200" b="1" dirty="0">
                <a:solidFill>
                  <a:srgbClr val="FF0000"/>
                </a:solidFill>
              </a:rPr>
              <a:t>Culture techniques : </a:t>
            </a:r>
          </a:p>
          <a:p>
            <a:pPr lvl="1" algn="ctr" rtl="0"/>
            <a:r>
              <a:rPr lang="en-US" sz="3200" b="1" dirty="0" smtClean="0"/>
              <a:t>confirm </a:t>
            </a:r>
            <a:r>
              <a:rPr lang="en-US" sz="3200" b="1" dirty="0"/>
              <a:t>the diagnosis</a:t>
            </a:r>
            <a:r>
              <a:rPr lang="en-US" sz="3200" b="1" dirty="0" smtClean="0"/>
              <a:t>.</a:t>
            </a:r>
            <a:endParaRPr lang="en-US" sz="3200" b="1" dirty="0"/>
          </a:p>
        </p:txBody>
      </p:sp>
    </p:spTree>
    <p:extLst>
      <p:ext uri="{BB962C8B-B14F-4D97-AF65-F5344CB8AC3E}">
        <p14:creationId xmlns:p14="http://schemas.microsoft.com/office/powerpoint/2010/main" val="33806026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a:r>
              <a:rPr lang="en-US" sz="6000" b="1" dirty="0" smtClean="0"/>
              <a:t>Question 1  </a:t>
            </a:r>
            <a:endParaRPr lang="en-US" sz="6000" b="1" dirty="0"/>
          </a:p>
        </p:txBody>
      </p:sp>
      <p:sp>
        <p:nvSpPr>
          <p:cNvPr id="3" name="Content Placeholder 2"/>
          <p:cNvSpPr>
            <a:spLocks noGrp="1"/>
          </p:cNvSpPr>
          <p:nvPr>
            <p:ph idx="1"/>
          </p:nvPr>
        </p:nvSpPr>
        <p:spPr/>
        <p:txBody>
          <a:bodyPr>
            <a:normAutofit/>
          </a:bodyPr>
          <a:lstStyle/>
          <a:p>
            <a:pPr fontAlgn="base">
              <a:spcBef>
                <a:spcPct val="0"/>
              </a:spcBef>
              <a:spcAft>
                <a:spcPct val="0"/>
              </a:spcAft>
              <a:buFontTx/>
              <a:buChar char="•"/>
              <a:tabLst>
                <a:tab pos="457200" algn="l"/>
              </a:tabLst>
            </a:pPr>
            <a:r>
              <a:rPr lang="en-US" sz="4000" dirty="0"/>
              <a:t>Common sites of perinatal gonorrheal infection include all of the following </a:t>
            </a:r>
            <a:r>
              <a:rPr lang="en-US" sz="4000" dirty="0" smtClean="0"/>
              <a:t>except</a:t>
            </a:r>
          </a:p>
          <a:p>
            <a:pPr fontAlgn="base">
              <a:spcBef>
                <a:spcPct val="0"/>
              </a:spcBef>
              <a:spcAft>
                <a:spcPct val="0"/>
              </a:spcAft>
              <a:buFontTx/>
              <a:buChar char="•"/>
              <a:tabLst>
                <a:tab pos="457200" algn="l"/>
              </a:tabLst>
            </a:pPr>
            <a:endParaRPr lang="en-US" dirty="0"/>
          </a:p>
          <a:p>
            <a:pPr lvl="1" eaLnBrk="0" fontAlgn="base" hangingPunct="0">
              <a:spcBef>
                <a:spcPct val="0"/>
              </a:spcBef>
              <a:spcAft>
                <a:spcPct val="0"/>
              </a:spcAft>
              <a:buFontTx/>
              <a:buAutoNum type="arabicPeriod"/>
              <a:tabLst>
                <a:tab pos="457200" algn="l"/>
              </a:tabLst>
            </a:pPr>
            <a:r>
              <a:rPr lang="en-US" dirty="0">
                <a:latin typeface="Candara" pitchFamily="34" charset="0"/>
              </a:rPr>
              <a:t>Genitals</a:t>
            </a:r>
          </a:p>
          <a:p>
            <a:pPr lvl="1" eaLnBrk="0" fontAlgn="base" hangingPunct="0">
              <a:spcBef>
                <a:spcPct val="0"/>
              </a:spcBef>
              <a:spcAft>
                <a:spcPct val="0"/>
              </a:spcAft>
              <a:buFontTx/>
              <a:buAutoNum type="arabicPeriod"/>
              <a:tabLst>
                <a:tab pos="457200" algn="l"/>
              </a:tabLst>
            </a:pPr>
            <a:r>
              <a:rPr lang="en-US" dirty="0">
                <a:latin typeface="Candara" pitchFamily="34" charset="0"/>
              </a:rPr>
              <a:t>Conjunctiva</a:t>
            </a:r>
          </a:p>
          <a:p>
            <a:pPr lvl="1" eaLnBrk="0" fontAlgn="base" hangingPunct="0">
              <a:spcBef>
                <a:spcPct val="0"/>
              </a:spcBef>
              <a:spcAft>
                <a:spcPct val="0"/>
              </a:spcAft>
              <a:buFontTx/>
              <a:buAutoNum type="arabicPeriod"/>
              <a:tabLst>
                <a:tab pos="457200" algn="l"/>
              </a:tabLst>
            </a:pPr>
            <a:r>
              <a:rPr lang="en-US" dirty="0">
                <a:latin typeface="Candara" pitchFamily="34" charset="0"/>
              </a:rPr>
              <a:t>Pharynx</a:t>
            </a:r>
          </a:p>
          <a:p>
            <a:pPr lvl="1" eaLnBrk="0" fontAlgn="base" hangingPunct="0">
              <a:spcBef>
                <a:spcPct val="0"/>
              </a:spcBef>
              <a:spcAft>
                <a:spcPct val="0"/>
              </a:spcAft>
              <a:buFontTx/>
              <a:buAutoNum type="arabicPeriod"/>
              <a:tabLst>
                <a:tab pos="457200" algn="l"/>
              </a:tabLst>
            </a:pPr>
            <a:r>
              <a:rPr lang="en-US" dirty="0">
                <a:latin typeface="Candara" pitchFamily="34" charset="0"/>
              </a:rPr>
              <a:t>Respiratory system</a:t>
            </a:r>
          </a:p>
        </p:txBody>
      </p:sp>
    </p:spTree>
    <p:extLst>
      <p:ext uri="{BB962C8B-B14F-4D97-AF65-F5344CB8AC3E}">
        <p14:creationId xmlns:p14="http://schemas.microsoft.com/office/powerpoint/2010/main" val="286429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1" algn="ctr" rtl="0">
              <a:lnSpc>
                <a:spcPct val="90000"/>
              </a:lnSpc>
              <a:spcBef>
                <a:spcPct val="0"/>
              </a:spcBef>
            </a:pPr>
            <a:r>
              <a:rPr lang="en-US" sz="4800" b="1" dirty="0" smtClean="0">
                <a:solidFill>
                  <a:schemeClr val="bg1">
                    <a:lumMod val="50000"/>
                  </a:schemeClr>
                </a:solidFill>
              </a:rPr>
              <a:t>Treatment:</a:t>
            </a:r>
            <a:endParaRPr lang="ar-SA" sz="3600" dirty="0"/>
          </a:p>
        </p:txBody>
      </p:sp>
      <p:sp>
        <p:nvSpPr>
          <p:cNvPr id="3" name="Content Placeholder 2"/>
          <p:cNvSpPr>
            <a:spLocks noGrp="1"/>
          </p:cNvSpPr>
          <p:nvPr>
            <p:ph idx="1"/>
          </p:nvPr>
        </p:nvSpPr>
        <p:spPr>
          <a:xfrm>
            <a:off x="141667" y="1454342"/>
            <a:ext cx="6632620" cy="4351338"/>
          </a:xfrm>
        </p:spPr>
        <p:txBody>
          <a:bodyPr>
            <a:normAutofit fontScale="92500" lnSpcReduction="10000"/>
          </a:bodyPr>
          <a:lstStyle/>
          <a:p>
            <a:pPr marL="0" lvl="1" indent="0" algn="ctr" rtl="0">
              <a:buNone/>
            </a:pPr>
            <a:endParaRPr lang="en-US" sz="4000" dirty="0" smtClean="0">
              <a:solidFill>
                <a:srgbClr val="FF0000"/>
              </a:solidFill>
            </a:endParaRPr>
          </a:p>
          <a:p>
            <a:pPr marL="0" lvl="1" indent="0" algn="ctr" rtl="0">
              <a:buNone/>
            </a:pPr>
            <a:r>
              <a:rPr lang="en-US" sz="4000" dirty="0" smtClean="0">
                <a:solidFill>
                  <a:srgbClr val="FF0000"/>
                </a:solidFill>
              </a:rPr>
              <a:t>Metronidazole </a:t>
            </a:r>
            <a:r>
              <a:rPr lang="en-US" sz="4000" dirty="0" smtClean="0"/>
              <a:t>or</a:t>
            </a:r>
            <a:r>
              <a:rPr lang="en-US" sz="4000" dirty="0" smtClean="0">
                <a:solidFill>
                  <a:srgbClr val="FF0000"/>
                </a:solidFill>
              </a:rPr>
              <a:t> </a:t>
            </a:r>
            <a:r>
              <a:rPr lang="en-US" sz="4000" dirty="0" err="1" smtClean="0">
                <a:solidFill>
                  <a:srgbClr val="FF0000"/>
                </a:solidFill>
              </a:rPr>
              <a:t>Tinidazole</a:t>
            </a:r>
            <a:r>
              <a:rPr lang="en-US" sz="4000" dirty="0" smtClean="0"/>
              <a:t>.</a:t>
            </a:r>
            <a:endParaRPr lang="en-US" sz="4000" dirty="0"/>
          </a:p>
          <a:p>
            <a:pPr marL="0" lvl="1" indent="0" algn="ctr" rtl="0">
              <a:buNone/>
            </a:pPr>
            <a:endParaRPr lang="en-US" sz="4000" dirty="0" smtClean="0"/>
          </a:p>
          <a:p>
            <a:pPr marL="0" lvl="1" indent="0" algn="ctr" rtl="0">
              <a:buNone/>
            </a:pPr>
            <a:r>
              <a:rPr lang="en-US" sz="4000" dirty="0" smtClean="0"/>
              <a:t>For </a:t>
            </a:r>
          </a:p>
          <a:p>
            <a:pPr marL="0" lvl="1" indent="0" algn="ctr" rtl="0">
              <a:buNone/>
            </a:pPr>
            <a:r>
              <a:rPr lang="en-US" sz="4000" u="sng" dirty="0" smtClean="0"/>
              <a:t>symptomatic</a:t>
            </a:r>
            <a:r>
              <a:rPr lang="en-US" sz="4000" dirty="0" smtClean="0"/>
              <a:t> </a:t>
            </a:r>
          </a:p>
          <a:p>
            <a:pPr marL="0" lvl="1" indent="0" algn="ctr" rtl="0">
              <a:buNone/>
            </a:pPr>
            <a:r>
              <a:rPr lang="en-US" sz="4000" u="sng" dirty="0"/>
              <a:t>a</a:t>
            </a:r>
            <a:r>
              <a:rPr lang="en-US" sz="4000" u="sng" dirty="0" smtClean="0"/>
              <a:t>symptomatic</a:t>
            </a:r>
            <a:endParaRPr lang="en-US" sz="4000" dirty="0" smtClean="0"/>
          </a:p>
          <a:p>
            <a:pPr marL="0" lvl="1" indent="0" algn="ctr" rtl="0">
              <a:buNone/>
            </a:pPr>
            <a:r>
              <a:rPr lang="en-US" sz="4000" u="sng" dirty="0" smtClean="0"/>
              <a:t>partner</a:t>
            </a:r>
            <a:r>
              <a:rPr lang="en-US" sz="4000" dirty="0"/>
              <a:t>.</a:t>
            </a:r>
          </a:p>
        </p:txBody>
      </p:sp>
      <p:pic>
        <p:nvPicPr>
          <p:cNvPr id="1026" name="Picture 2" descr="Image result for Trichomonias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7679" y="1690688"/>
            <a:ext cx="5171525" cy="38786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42977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522267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5940" y="2588654"/>
            <a:ext cx="10515600" cy="1149574"/>
          </a:xfrm>
        </p:spPr>
        <p:txBody>
          <a:bodyPr>
            <a:noAutofit/>
          </a:bodyPr>
          <a:lstStyle/>
          <a:p>
            <a:pPr algn="ctr" rtl="0"/>
            <a:r>
              <a:rPr lang="en-US" sz="7200" b="1" dirty="0" smtClean="0"/>
              <a:t>Syphilis</a:t>
            </a:r>
            <a:endParaRPr lang="ar-SA" sz="7200" dirty="0"/>
          </a:p>
        </p:txBody>
      </p:sp>
      <p:sp>
        <p:nvSpPr>
          <p:cNvPr id="3" name="Text Placeholder 2"/>
          <p:cNvSpPr>
            <a:spLocks noGrp="1"/>
          </p:cNvSpPr>
          <p:nvPr>
            <p:ph type="body" idx="1"/>
          </p:nvPr>
        </p:nvSpPr>
        <p:spPr>
          <a:xfrm>
            <a:off x="715940" y="4344764"/>
            <a:ext cx="10515600" cy="1012847"/>
          </a:xfrm>
        </p:spPr>
        <p:txBody>
          <a:bodyPr>
            <a:normAutofit lnSpcReduction="10000"/>
          </a:bodyPr>
          <a:lstStyle/>
          <a:p>
            <a:pPr algn="ctr" rtl="0"/>
            <a:r>
              <a:rPr lang="en-US" sz="3200" b="1" dirty="0" smtClean="0"/>
              <a:t>Sexual transmitted with </a:t>
            </a:r>
            <a:r>
              <a:rPr lang="en-US" sz="3200" b="1" dirty="0"/>
              <a:t>the </a:t>
            </a:r>
            <a:r>
              <a:rPr lang="en-US" sz="3200" b="1" dirty="0" smtClean="0">
                <a:solidFill>
                  <a:schemeClr val="tx1"/>
                </a:solidFill>
              </a:rPr>
              <a:t>bacterial infection </a:t>
            </a:r>
            <a:r>
              <a:rPr lang="en-US" sz="3200" b="1" dirty="0" smtClean="0"/>
              <a:t>which </a:t>
            </a:r>
            <a:r>
              <a:rPr lang="en-US" sz="3200" b="1" dirty="0"/>
              <a:t>spread through broken</a:t>
            </a:r>
            <a:r>
              <a:rPr lang="en-US" sz="3200" b="1" u="sng" dirty="0"/>
              <a:t> skin </a:t>
            </a:r>
            <a:r>
              <a:rPr lang="en-US" sz="3200" b="1" dirty="0"/>
              <a:t>or </a:t>
            </a:r>
            <a:r>
              <a:rPr lang="en-US" sz="3200" b="1" u="sng" dirty="0"/>
              <a:t>mucous membranes</a:t>
            </a:r>
            <a:r>
              <a:rPr lang="en-US" sz="3200" b="1" dirty="0"/>
              <a:t>.</a:t>
            </a:r>
            <a:endParaRPr lang="ar-SA" sz="3200" b="1" dirty="0"/>
          </a:p>
        </p:txBody>
      </p:sp>
    </p:spTree>
    <p:extLst>
      <p:ext uri="{BB962C8B-B14F-4D97-AF65-F5344CB8AC3E}">
        <p14:creationId xmlns:p14="http://schemas.microsoft.com/office/powerpoint/2010/main" val="30617185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14969_lor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686" y="3326111"/>
            <a:ext cx="4288666" cy="281213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5" name="TextBox 4"/>
          <p:cNvSpPr txBox="1"/>
          <p:nvPr/>
        </p:nvSpPr>
        <p:spPr>
          <a:xfrm>
            <a:off x="810686" y="1299540"/>
            <a:ext cx="4288666" cy="1571520"/>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rtlCol="1">
            <a:spAutoFit/>
          </a:bodyPr>
          <a:lstStyle/>
          <a:p>
            <a:pPr algn="ctr" rtl="0">
              <a:lnSpc>
                <a:spcPct val="140000"/>
              </a:lnSpc>
            </a:pPr>
            <a:r>
              <a:rPr lang="en-US" sz="3600" b="1" dirty="0">
                <a:solidFill>
                  <a:schemeClr val="bg1">
                    <a:lumMod val="50000"/>
                  </a:schemeClr>
                </a:solidFill>
              </a:rPr>
              <a:t>Etiology: </a:t>
            </a:r>
            <a:endParaRPr lang="en-US" sz="3600" b="1" dirty="0" smtClean="0">
              <a:solidFill>
                <a:schemeClr val="bg1">
                  <a:lumMod val="50000"/>
                </a:schemeClr>
              </a:solidFill>
            </a:endParaRPr>
          </a:p>
          <a:p>
            <a:pPr algn="ctr" rtl="0">
              <a:lnSpc>
                <a:spcPct val="140000"/>
              </a:lnSpc>
            </a:pPr>
            <a:r>
              <a:rPr lang="en-US" sz="3600" i="1" dirty="0" err="1" smtClean="0"/>
              <a:t>Treponema</a:t>
            </a:r>
            <a:r>
              <a:rPr lang="en-US" sz="3600" i="1" dirty="0" smtClean="0"/>
              <a:t> </a:t>
            </a:r>
            <a:r>
              <a:rPr lang="en-US" sz="3600" i="1" dirty="0" err="1"/>
              <a:t>pallidum</a:t>
            </a:r>
            <a:r>
              <a:rPr lang="en-US" sz="3600" i="1" dirty="0" smtClean="0"/>
              <a:t>.</a:t>
            </a:r>
            <a:endParaRPr lang="en-US" sz="3600" i="1" dirty="0"/>
          </a:p>
        </p:txBody>
      </p:sp>
      <p:sp>
        <p:nvSpPr>
          <p:cNvPr id="6" name="TextBox 5"/>
          <p:cNvSpPr txBox="1"/>
          <p:nvPr/>
        </p:nvSpPr>
        <p:spPr>
          <a:xfrm>
            <a:off x="6341749" y="1670731"/>
            <a:ext cx="4985151" cy="1200329"/>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rtlCol="1">
            <a:spAutoFit/>
          </a:bodyPr>
          <a:lstStyle/>
          <a:p>
            <a:pPr algn="ctr" rtl="0"/>
            <a:r>
              <a:rPr lang="en-US" sz="3600" b="1" dirty="0">
                <a:solidFill>
                  <a:schemeClr val="bg1">
                    <a:lumMod val="50000"/>
                  </a:schemeClr>
                </a:solidFill>
              </a:rPr>
              <a:t>Mode of </a:t>
            </a:r>
            <a:r>
              <a:rPr lang="en-US" sz="3600" b="1" dirty="0" smtClean="0">
                <a:solidFill>
                  <a:schemeClr val="bg1">
                    <a:lumMod val="50000"/>
                  </a:schemeClr>
                </a:solidFill>
              </a:rPr>
              <a:t>transmission:</a:t>
            </a:r>
          </a:p>
          <a:p>
            <a:pPr algn="ctr" rtl="0"/>
            <a:r>
              <a:rPr lang="en-US" sz="3600" dirty="0" smtClean="0"/>
              <a:t>Sexual and vertical </a:t>
            </a:r>
            <a:endParaRPr lang="en-US" sz="3600" dirty="0"/>
          </a:p>
        </p:txBody>
      </p:sp>
      <p:pic>
        <p:nvPicPr>
          <p:cNvPr id="5124" name="Picture 4" descr="HIV transmission from mother to baby"/>
          <p:cNvPicPr>
            <a:picLocks noChangeAspect="1" noChangeArrowheads="1"/>
          </p:cNvPicPr>
          <p:nvPr/>
        </p:nvPicPr>
        <p:blipFill rotWithShape="1">
          <a:blip r:embed="rId3">
            <a:extLst>
              <a:ext uri="{28A0092B-C50C-407E-A947-70E740481C1C}">
                <a14:useLocalDpi xmlns:a14="http://schemas.microsoft.com/office/drawing/2010/main" val="0"/>
              </a:ext>
            </a:extLst>
          </a:blip>
          <a:srcRect t="52685"/>
          <a:stretch/>
        </p:blipFill>
        <p:spPr bwMode="auto">
          <a:xfrm>
            <a:off x="5795300" y="2796208"/>
            <a:ext cx="6078047" cy="1935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285568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yphilis-stages2a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6523" y="286688"/>
            <a:ext cx="9775065" cy="629836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290210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xresdefau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06251" y="3725421"/>
            <a:ext cx="1674252" cy="523220"/>
          </a:xfrm>
          <a:prstGeom prst="rect">
            <a:avLst/>
          </a:prstGeom>
        </p:spPr>
        <p:style>
          <a:lnRef idx="1">
            <a:schemeClr val="accent4"/>
          </a:lnRef>
          <a:fillRef idx="2">
            <a:schemeClr val="accent4"/>
          </a:fillRef>
          <a:effectRef idx="1">
            <a:schemeClr val="accent4"/>
          </a:effectRef>
          <a:fontRef idx="minor">
            <a:schemeClr val="dk1"/>
          </a:fontRef>
        </p:style>
        <p:txBody>
          <a:bodyPr wrap="square" rtlCol="1">
            <a:spAutoFit/>
          </a:bodyPr>
          <a:lstStyle/>
          <a:p>
            <a:pPr algn="ctr"/>
            <a:r>
              <a:rPr lang="en-US" sz="2800" b="1" dirty="0" smtClean="0">
                <a:solidFill>
                  <a:srgbClr val="C00000"/>
                </a:solidFill>
              </a:rPr>
              <a:t>Chancre</a:t>
            </a:r>
          </a:p>
        </p:txBody>
      </p:sp>
      <p:sp>
        <p:nvSpPr>
          <p:cNvPr id="5" name="TextBox 4"/>
          <p:cNvSpPr txBox="1"/>
          <p:nvPr/>
        </p:nvSpPr>
        <p:spPr>
          <a:xfrm>
            <a:off x="4240154" y="3732880"/>
            <a:ext cx="3711692" cy="5232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rtl="0"/>
            <a:r>
              <a:rPr lang="en-US" sz="2800" b="1" dirty="0" smtClean="0">
                <a:solidFill>
                  <a:srgbClr val="C00000"/>
                </a:solidFill>
              </a:rPr>
              <a:t>Erythema </a:t>
            </a:r>
            <a:r>
              <a:rPr lang="en-US" sz="2800" b="1" dirty="0" err="1" smtClean="0">
                <a:solidFill>
                  <a:srgbClr val="C00000"/>
                </a:solidFill>
              </a:rPr>
              <a:t>Multiforms</a:t>
            </a:r>
            <a:endParaRPr lang="en-US" sz="2800" b="1" dirty="0">
              <a:solidFill>
                <a:srgbClr val="C00000"/>
              </a:solidFill>
            </a:endParaRPr>
          </a:p>
        </p:txBody>
      </p:sp>
    </p:spTree>
    <p:extLst>
      <p:ext uri="{BB962C8B-B14F-4D97-AF65-F5344CB8AC3E}">
        <p14:creationId xmlns:p14="http://schemas.microsoft.com/office/powerpoint/2010/main" val="40803843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26504"/>
            <a:ext cx="3748886" cy="3339547"/>
          </a:xfrm>
          <a:prstGeom prst="rect">
            <a:avLst/>
          </a:prstGeom>
        </p:spPr>
      </p:pic>
      <p:pic>
        <p:nvPicPr>
          <p:cNvPr id="3" name="Picture 2"/>
          <p:cNvPicPr>
            <a:picLocks noChangeAspect="1"/>
          </p:cNvPicPr>
          <p:nvPr/>
        </p:nvPicPr>
        <p:blipFill>
          <a:blip r:embed="rId3"/>
          <a:stretch>
            <a:fillRect/>
          </a:stretch>
        </p:blipFill>
        <p:spPr>
          <a:xfrm>
            <a:off x="3748887" y="0"/>
            <a:ext cx="5019625" cy="3313043"/>
          </a:xfrm>
          <a:prstGeom prst="rect">
            <a:avLst/>
          </a:prstGeom>
        </p:spPr>
      </p:pic>
      <p:pic>
        <p:nvPicPr>
          <p:cNvPr id="5" name="Picture 4"/>
          <p:cNvPicPr>
            <a:picLocks noChangeAspect="1"/>
          </p:cNvPicPr>
          <p:nvPr/>
        </p:nvPicPr>
        <p:blipFill>
          <a:blip r:embed="rId4"/>
          <a:stretch>
            <a:fillRect/>
          </a:stretch>
        </p:blipFill>
        <p:spPr>
          <a:xfrm>
            <a:off x="8701021" y="-1"/>
            <a:ext cx="3490979" cy="3313043"/>
          </a:xfrm>
          <a:prstGeom prst="rect">
            <a:avLst/>
          </a:prstGeom>
        </p:spPr>
      </p:pic>
      <p:pic>
        <p:nvPicPr>
          <p:cNvPr id="6" name="Picture 5"/>
          <p:cNvPicPr>
            <a:picLocks noChangeAspect="1"/>
          </p:cNvPicPr>
          <p:nvPr/>
        </p:nvPicPr>
        <p:blipFill>
          <a:blip r:embed="rId5"/>
          <a:stretch>
            <a:fillRect/>
          </a:stretch>
        </p:blipFill>
        <p:spPr>
          <a:xfrm>
            <a:off x="0" y="3313042"/>
            <a:ext cx="2383614" cy="3557729"/>
          </a:xfrm>
          <a:prstGeom prst="rect">
            <a:avLst/>
          </a:prstGeom>
        </p:spPr>
      </p:pic>
      <p:pic>
        <p:nvPicPr>
          <p:cNvPr id="7" name="Picture 6"/>
          <p:cNvPicPr>
            <a:picLocks noChangeAspect="1"/>
          </p:cNvPicPr>
          <p:nvPr/>
        </p:nvPicPr>
        <p:blipFill rotWithShape="1">
          <a:blip r:embed="rId6"/>
          <a:srcRect l="10170" r="4108"/>
          <a:stretch/>
        </p:blipFill>
        <p:spPr>
          <a:xfrm>
            <a:off x="2383614" y="3326239"/>
            <a:ext cx="3534750" cy="3544532"/>
          </a:xfrm>
          <a:prstGeom prst="rect">
            <a:avLst/>
          </a:prstGeom>
        </p:spPr>
      </p:pic>
      <p:pic>
        <p:nvPicPr>
          <p:cNvPr id="8" name="Picture 7"/>
          <p:cNvPicPr>
            <a:picLocks noChangeAspect="1"/>
          </p:cNvPicPr>
          <p:nvPr/>
        </p:nvPicPr>
        <p:blipFill>
          <a:blip r:embed="rId7"/>
          <a:stretch>
            <a:fillRect/>
          </a:stretch>
        </p:blipFill>
        <p:spPr>
          <a:xfrm>
            <a:off x="5918364" y="3299843"/>
            <a:ext cx="3609948" cy="3557730"/>
          </a:xfrm>
          <a:prstGeom prst="rect">
            <a:avLst/>
          </a:prstGeom>
        </p:spPr>
      </p:pic>
      <p:pic>
        <p:nvPicPr>
          <p:cNvPr id="9" name="Picture 8"/>
          <p:cNvPicPr>
            <a:picLocks noChangeAspect="1"/>
          </p:cNvPicPr>
          <p:nvPr/>
        </p:nvPicPr>
        <p:blipFill rotWithShape="1">
          <a:blip r:embed="rId8"/>
          <a:srcRect l="6994" r="27859"/>
          <a:stretch/>
        </p:blipFill>
        <p:spPr>
          <a:xfrm>
            <a:off x="9528313" y="3313041"/>
            <a:ext cx="2663687" cy="3544532"/>
          </a:xfrm>
          <a:prstGeom prst="rect">
            <a:avLst/>
          </a:prstGeom>
        </p:spPr>
      </p:pic>
      <p:sp>
        <p:nvSpPr>
          <p:cNvPr id="11" name="TextBox 10"/>
          <p:cNvSpPr txBox="1"/>
          <p:nvPr/>
        </p:nvSpPr>
        <p:spPr>
          <a:xfrm>
            <a:off x="661975" y="2838177"/>
            <a:ext cx="2576707"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1">
            <a:spAutoFit/>
          </a:bodyPr>
          <a:lstStyle/>
          <a:p>
            <a:pPr algn="ctr" rtl="0"/>
            <a:r>
              <a:rPr lang="en-US" sz="2400" b="1" dirty="0" smtClean="0">
                <a:solidFill>
                  <a:srgbClr val="C00000"/>
                </a:solidFill>
              </a:rPr>
              <a:t>Penile Chancre</a:t>
            </a:r>
          </a:p>
        </p:txBody>
      </p:sp>
      <p:sp>
        <p:nvSpPr>
          <p:cNvPr id="12" name="TextBox 11"/>
          <p:cNvSpPr txBox="1"/>
          <p:nvPr/>
        </p:nvSpPr>
        <p:spPr>
          <a:xfrm>
            <a:off x="862520" y="6395907"/>
            <a:ext cx="3748888"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rtl="0"/>
            <a:r>
              <a:rPr lang="en-US" sz="2400" b="1" dirty="0" smtClean="0">
                <a:solidFill>
                  <a:srgbClr val="C00000"/>
                </a:solidFill>
              </a:rPr>
              <a:t>Erythema </a:t>
            </a:r>
            <a:r>
              <a:rPr lang="en-US" sz="2400" b="1" dirty="0" err="1" smtClean="0">
                <a:solidFill>
                  <a:srgbClr val="C00000"/>
                </a:solidFill>
              </a:rPr>
              <a:t>Multiforms</a:t>
            </a:r>
            <a:endParaRPr lang="en-US" sz="2400" b="1" dirty="0">
              <a:solidFill>
                <a:srgbClr val="C00000"/>
              </a:solidFill>
            </a:endParaRPr>
          </a:p>
        </p:txBody>
      </p:sp>
      <p:sp>
        <p:nvSpPr>
          <p:cNvPr id="13" name="TextBox 12"/>
          <p:cNvSpPr txBox="1"/>
          <p:nvPr/>
        </p:nvSpPr>
        <p:spPr>
          <a:xfrm>
            <a:off x="6146742" y="6395906"/>
            <a:ext cx="3235141"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rtl="0"/>
            <a:r>
              <a:rPr lang="en-US" sz="2400" b="1" dirty="0" err="1">
                <a:solidFill>
                  <a:srgbClr val="C00000"/>
                </a:solidFill>
              </a:rPr>
              <a:t>Condylomata</a:t>
            </a:r>
            <a:r>
              <a:rPr lang="en-US" sz="2400" b="1" dirty="0">
                <a:solidFill>
                  <a:srgbClr val="C00000"/>
                </a:solidFill>
              </a:rPr>
              <a:t> </a:t>
            </a:r>
            <a:r>
              <a:rPr lang="en-US" sz="2400" b="1" dirty="0" err="1">
                <a:solidFill>
                  <a:srgbClr val="C00000"/>
                </a:solidFill>
              </a:rPr>
              <a:t>lata</a:t>
            </a:r>
            <a:endParaRPr lang="en-US" sz="2400" b="1" dirty="0">
              <a:solidFill>
                <a:srgbClr val="C00000"/>
              </a:solidFill>
            </a:endParaRPr>
          </a:p>
        </p:txBody>
      </p:sp>
      <p:sp>
        <p:nvSpPr>
          <p:cNvPr id="14" name="TextBox 13"/>
          <p:cNvSpPr txBox="1"/>
          <p:nvPr/>
        </p:nvSpPr>
        <p:spPr>
          <a:xfrm>
            <a:off x="9721652" y="3299843"/>
            <a:ext cx="2277007" cy="83099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rtl="0"/>
            <a:r>
              <a:rPr lang="en-US" sz="2400" b="1" dirty="0">
                <a:solidFill>
                  <a:srgbClr val="C00000"/>
                </a:solidFill>
              </a:rPr>
              <a:t>Nickel/Dime Lesions</a:t>
            </a:r>
          </a:p>
        </p:txBody>
      </p:sp>
      <p:sp>
        <p:nvSpPr>
          <p:cNvPr id="15" name="TextBox 14"/>
          <p:cNvSpPr txBox="1"/>
          <p:nvPr/>
        </p:nvSpPr>
        <p:spPr>
          <a:xfrm>
            <a:off x="4726546" y="2824926"/>
            <a:ext cx="2840393"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1">
            <a:spAutoFit/>
          </a:bodyPr>
          <a:lstStyle/>
          <a:p>
            <a:pPr algn="ctr" rtl="0"/>
            <a:r>
              <a:rPr lang="en-US" sz="2400" b="1" smtClean="0">
                <a:solidFill>
                  <a:srgbClr val="C00000"/>
                </a:solidFill>
              </a:rPr>
              <a:t>Labial Chancre</a:t>
            </a:r>
            <a:endParaRPr lang="en-US" sz="2400" b="1" dirty="0" smtClean="0">
              <a:solidFill>
                <a:srgbClr val="C00000"/>
              </a:solidFill>
            </a:endParaRPr>
          </a:p>
        </p:txBody>
      </p:sp>
      <p:sp>
        <p:nvSpPr>
          <p:cNvPr id="16" name="TextBox 15"/>
          <p:cNvSpPr txBox="1"/>
          <p:nvPr/>
        </p:nvSpPr>
        <p:spPr>
          <a:xfrm>
            <a:off x="9083072" y="2264410"/>
            <a:ext cx="2840393"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1">
            <a:spAutoFit/>
          </a:bodyPr>
          <a:lstStyle/>
          <a:p>
            <a:pPr algn="ctr" rtl="0"/>
            <a:r>
              <a:rPr lang="en-US" sz="2400" b="1" dirty="0" smtClean="0">
                <a:solidFill>
                  <a:srgbClr val="C00000"/>
                </a:solidFill>
              </a:rPr>
              <a:t>Chancre of tongue </a:t>
            </a:r>
          </a:p>
        </p:txBody>
      </p:sp>
    </p:spTree>
    <p:extLst>
      <p:ext uri="{BB962C8B-B14F-4D97-AF65-F5344CB8AC3E}">
        <p14:creationId xmlns:p14="http://schemas.microsoft.com/office/powerpoint/2010/main" val="28961893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0"/>
            <a:r>
              <a:rPr lang="en-US" sz="5400" b="1" dirty="0">
                <a:solidFill>
                  <a:schemeClr val="bg1">
                    <a:lumMod val="50000"/>
                  </a:schemeClr>
                </a:solidFill>
                <a:latin typeface="+mn-lt"/>
              </a:rPr>
              <a:t>Diagnosis:</a:t>
            </a:r>
            <a:endParaRPr lang="ar-SA" sz="5400" dirty="0">
              <a:latin typeface="+mn-lt"/>
            </a:endParaRPr>
          </a:p>
        </p:txBody>
      </p:sp>
      <p:graphicFrame>
        <p:nvGraphicFramePr>
          <p:cNvPr id="4" name="Table 3"/>
          <p:cNvGraphicFramePr>
            <a:graphicFrameLocks noGrp="1"/>
          </p:cNvGraphicFramePr>
          <p:nvPr>
            <p:extLst/>
          </p:nvPr>
        </p:nvGraphicFramePr>
        <p:xfrm>
          <a:off x="0" y="1845233"/>
          <a:ext cx="12192000" cy="4491171"/>
        </p:xfrm>
        <a:graphic>
          <a:graphicData uri="http://schemas.openxmlformats.org/drawingml/2006/table">
            <a:tbl>
              <a:tblPr rtl="1" firstRow="1" bandRow="1">
                <a:tableStyleId>{17292A2E-F333-43FB-9621-5CBBE7FDCDCB}</a:tableStyleId>
              </a:tblPr>
              <a:tblGrid>
                <a:gridCol w="3859369"/>
                <a:gridCol w="4043966"/>
                <a:gridCol w="4288665"/>
              </a:tblGrid>
              <a:tr h="488171">
                <a:tc>
                  <a:txBody>
                    <a:bodyPr/>
                    <a:lstStyle/>
                    <a:p>
                      <a:pPr algn="ctr" rtl="0"/>
                      <a:r>
                        <a:rPr lang="en-US" sz="2400" dirty="0" smtClean="0"/>
                        <a:t>Laboratory </a:t>
                      </a:r>
                      <a:endParaRPr lang="ar-SA" sz="2400" dirty="0"/>
                    </a:p>
                  </a:txBody>
                  <a:tcPr/>
                </a:tc>
                <a:tc>
                  <a:txBody>
                    <a:bodyPr/>
                    <a:lstStyle/>
                    <a:p>
                      <a:pPr algn="ctr" rtl="0"/>
                      <a:r>
                        <a:rPr lang="en-US" sz="2400" dirty="0" smtClean="0"/>
                        <a:t>Examination </a:t>
                      </a:r>
                      <a:endParaRPr lang="ar-SA" sz="2400" dirty="0"/>
                    </a:p>
                  </a:txBody>
                  <a:tcPr/>
                </a:tc>
                <a:tc>
                  <a:txBody>
                    <a:bodyPr/>
                    <a:lstStyle/>
                    <a:p>
                      <a:pPr algn="ctr" rtl="0"/>
                      <a:r>
                        <a:rPr lang="en-US" sz="2400" dirty="0" smtClean="0"/>
                        <a:t>History </a:t>
                      </a:r>
                      <a:endParaRPr lang="ar-SA" sz="2400" dirty="0"/>
                    </a:p>
                  </a:txBody>
                  <a:tcPr/>
                </a:tc>
              </a:tr>
              <a:tr h="4003000">
                <a:tc>
                  <a:txBody>
                    <a:bodyPr/>
                    <a:lstStyle/>
                    <a:p>
                      <a:pPr algn="l" rtl="0"/>
                      <a:endParaRPr lang="ar-SA" sz="2400" b="0" i="0" u="none" strike="noStrike" kern="1200" baseline="0" dirty="0" smtClean="0">
                        <a:solidFill>
                          <a:schemeClr val="tx1"/>
                        </a:solidFill>
                        <a:latin typeface="+mn-lt"/>
                        <a:ea typeface="+mn-ea"/>
                        <a:cs typeface="+mn-cs"/>
                      </a:endParaRPr>
                    </a:p>
                    <a:p>
                      <a:pPr marL="342900" marR="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400" b="0" i="0" u="none" strike="noStrike" kern="1200" baseline="0" dirty="0" smtClean="0">
                          <a:solidFill>
                            <a:schemeClr val="tx1"/>
                          </a:solidFill>
                          <a:latin typeface="+mn-lt"/>
                          <a:ea typeface="+mn-ea"/>
                          <a:cs typeface="+mn-cs"/>
                        </a:rPr>
                        <a:t>detect </a:t>
                      </a:r>
                      <a:r>
                        <a:rPr lang="en-US" sz="2400" b="0" i="1" u="none" strike="noStrike" kern="1200" baseline="0" dirty="0" smtClean="0">
                          <a:solidFill>
                            <a:schemeClr val="tx1"/>
                          </a:solidFill>
                          <a:latin typeface="+mn-lt"/>
                          <a:ea typeface="+mn-ea"/>
                          <a:cs typeface="+mn-cs"/>
                        </a:rPr>
                        <a:t>T. </a:t>
                      </a:r>
                      <a:r>
                        <a:rPr lang="en-US" sz="2400" b="0" i="1" u="none" strike="noStrike" kern="1200" baseline="0" dirty="0" err="1" smtClean="0">
                          <a:solidFill>
                            <a:schemeClr val="tx1"/>
                          </a:solidFill>
                          <a:latin typeface="+mn-lt"/>
                          <a:ea typeface="+mn-ea"/>
                          <a:cs typeface="+mn-cs"/>
                        </a:rPr>
                        <a:t>pallidum</a:t>
                      </a:r>
                      <a:r>
                        <a:rPr lang="en-US" sz="2400" b="0" i="1" u="none" strike="noStrike" kern="1200" baseline="0" dirty="0" smtClean="0">
                          <a:solidFill>
                            <a:schemeClr val="tx1"/>
                          </a:solidFill>
                          <a:latin typeface="+mn-lt"/>
                          <a:ea typeface="+mn-ea"/>
                          <a:cs typeface="+mn-cs"/>
                        </a:rPr>
                        <a:t> </a:t>
                      </a:r>
                      <a:r>
                        <a:rPr lang="en-US" sz="2400" b="0" i="0" u="none" strike="noStrike" kern="1200" baseline="0" dirty="0" smtClean="0">
                          <a:solidFill>
                            <a:schemeClr val="tx1"/>
                          </a:solidFill>
                          <a:latin typeface="+mn-lt"/>
                          <a:ea typeface="+mn-ea"/>
                          <a:cs typeface="+mn-cs"/>
                        </a:rPr>
                        <a:t>from lesion exudate or tissue by </a:t>
                      </a:r>
                      <a:r>
                        <a:rPr lang="en-US" sz="2400" b="1" i="0" u="none" strike="noStrike" kern="1200" baseline="0" dirty="0" smtClean="0">
                          <a:solidFill>
                            <a:srgbClr val="FF0000"/>
                          </a:solidFill>
                          <a:latin typeface="+mn-lt"/>
                          <a:ea typeface="+mn-ea"/>
                          <a:cs typeface="+mn-cs"/>
                        </a:rPr>
                        <a:t>dark field microscopy.</a:t>
                      </a:r>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ar-SA" sz="2400" b="0" i="0" u="none" strike="noStrike" kern="1200" baseline="0" dirty="0" smtClean="0">
                        <a:solidFill>
                          <a:schemeClr val="tx1"/>
                        </a:solidFill>
                        <a:latin typeface="+mn-lt"/>
                        <a:ea typeface="+mn-ea"/>
                        <a:cs typeface="+mn-cs"/>
                      </a:endParaRPr>
                    </a:p>
                    <a:p>
                      <a:pPr marL="342900" indent="-342900" algn="l" rtl="0">
                        <a:buFont typeface="Wingdings" panose="05000000000000000000" pitchFamily="2" charset="2"/>
                        <a:buChar char="ü"/>
                      </a:pPr>
                      <a:r>
                        <a:rPr lang="en-US" sz="2400" b="0" i="0" u="none" strike="noStrike" kern="1200" baseline="0" dirty="0" smtClean="0">
                          <a:solidFill>
                            <a:schemeClr val="tx1"/>
                          </a:solidFill>
                          <a:latin typeface="+mn-lt"/>
                          <a:ea typeface="+mn-ea"/>
                          <a:cs typeface="+mn-cs"/>
                        </a:rPr>
                        <a:t>Serologic tests</a:t>
                      </a:r>
                    </a:p>
                    <a:p>
                      <a:pPr marL="800100" lvl="1" indent="-342900" algn="l" rtl="0">
                        <a:buFont typeface="Wingdings" panose="05000000000000000000" pitchFamily="2" charset="2"/>
                        <a:buChar char="Ø"/>
                      </a:pPr>
                      <a:r>
                        <a:rPr lang="en-US" sz="2400" b="1" i="0" u="none" strike="noStrike" kern="1200" baseline="0" dirty="0" err="1" smtClean="0">
                          <a:solidFill>
                            <a:srgbClr val="FF0000"/>
                          </a:solidFill>
                          <a:latin typeface="+mn-lt"/>
                          <a:ea typeface="+mn-ea"/>
                          <a:cs typeface="+mn-cs"/>
                        </a:rPr>
                        <a:t>Nontreponemal</a:t>
                      </a:r>
                      <a:r>
                        <a:rPr lang="en-US" sz="2400" b="1" i="0" u="none" strike="noStrike" kern="1200" baseline="0" dirty="0" smtClean="0">
                          <a:solidFill>
                            <a:srgbClr val="FF0000"/>
                          </a:solidFill>
                          <a:latin typeface="+mn-lt"/>
                          <a:ea typeface="+mn-ea"/>
                          <a:cs typeface="+mn-cs"/>
                        </a:rPr>
                        <a:t> tests.</a:t>
                      </a:r>
                    </a:p>
                    <a:p>
                      <a:pPr marL="800100" lvl="1" indent="-342900" algn="l" rtl="0">
                        <a:buFont typeface="Wingdings" panose="05000000000000000000" pitchFamily="2" charset="2"/>
                        <a:buChar char="Ø"/>
                      </a:pPr>
                      <a:r>
                        <a:rPr lang="en-US" sz="2400" b="1" i="0" u="none" strike="noStrike" kern="1200" baseline="0" dirty="0" err="1" smtClean="0">
                          <a:solidFill>
                            <a:srgbClr val="FF0000"/>
                          </a:solidFill>
                          <a:latin typeface="+mn-lt"/>
                          <a:ea typeface="+mn-ea"/>
                          <a:cs typeface="+mn-cs"/>
                        </a:rPr>
                        <a:t>Treponemal</a:t>
                      </a:r>
                      <a:r>
                        <a:rPr lang="en-US" sz="2400" b="1" i="0" u="none" strike="noStrike" kern="1200" baseline="0" dirty="0" smtClean="0">
                          <a:solidFill>
                            <a:srgbClr val="FF0000"/>
                          </a:solidFill>
                          <a:latin typeface="+mn-lt"/>
                          <a:ea typeface="+mn-ea"/>
                          <a:cs typeface="+mn-cs"/>
                        </a:rPr>
                        <a:t> tests. </a:t>
                      </a:r>
                    </a:p>
                    <a:p>
                      <a:pPr algn="l" rtl="0"/>
                      <a:endParaRPr lang="ar-SA" sz="2400" b="0" i="0" u="none" strike="noStrike" kern="1200" baseline="0" dirty="0" smtClean="0">
                        <a:solidFill>
                          <a:schemeClr val="tx1"/>
                        </a:solidFill>
                        <a:latin typeface="+mn-lt"/>
                        <a:ea typeface="+mn-ea"/>
                        <a:cs typeface="+mn-cs"/>
                      </a:endParaRPr>
                    </a:p>
                  </a:txBody>
                  <a:tcPr/>
                </a:tc>
                <a:tc>
                  <a:txBody>
                    <a:bodyPr/>
                    <a:lstStyle/>
                    <a:p>
                      <a:pPr algn="l" rtl="0"/>
                      <a:endParaRPr lang="ar-SA" sz="2400" b="0" i="0" u="none" strike="noStrike" kern="1200" baseline="0" dirty="0" smtClean="0">
                        <a:solidFill>
                          <a:schemeClr val="tx1"/>
                        </a:solidFill>
                        <a:latin typeface="+mn-lt"/>
                        <a:ea typeface="+mn-ea"/>
                        <a:cs typeface="+mn-cs"/>
                      </a:endParaRPr>
                    </a:p>
                    <a:p>
                      <a:pPr marL="342900" indent="-342900" algn="l" rtl="0">
                        <a:buFont typeface="Wingdings" panose="05000000000000000000" pitchFamily="2" charset="2"/>
                        <a:buChar char="ü"/>
                      </a:pPr>
                      <a:r>
                        <a:rPr lang="en-US" sz="2400" b="0" i="0" u="none" strike="noStrike" kern="1200" baseline="0" dirty="0" smtClean="0">
                          <a:solidFill>
                            <a:schemeClr val="tx1"/>
                          </a:solidFill>
                          <a:latin typeface="+mn-lt"/>
                          <a:ea typeface="+mn-ea"/>
                          <a:cs typeface="+mn-cs"/>
                        </a:rPr>
                        <a:t>Oral cavity .</a:t>
                      </a:r>
                    </a:p>
                    <a:p>
                      <a:pPr marL="342900" indent="-342900" algn="l" rtl="0">
                        <a:buFont typeface="Wingdings" panose="05000000000000000000" pitchFamily="2" charset="2"/>
                        <a:buChar char="ü"/>
                      </a:pPr>
                      <a:r>
                        <a:rPr lang="en-US" sz="2400" b="0" i="0" u="none" strike="noStrike" kern="1200" baseline="0" dirty="0" smtClean="0">
                          <a:solidFill>
                            <a:schemeClr val="tx1"/>
                          </a:solidFill>
                          <a:latin typeface="+mn-lt"/>
                          <a:ea typeface="+mn-ea"/>
                          <a:cs typeface="+mn-cs"/>
                        </a:rPr>
                        <a:t>Lymph nodes .</a:t>
                      </a:r>
                    </a:p>
                    <a:p>
                      <a:pPr marL="342900" indent="-342900" algn="l" rtl="0">
                        <a:buFont typeface="Wingdings" panose="05000000000000000000" pitchFamily="2" charset="2"/>
                        <a:buChar char="ü"/>
                      </a:pPr>
                      <a:r>
                        <a:rPr lang="en-US" sz="2400" b="0" i="0" u="none" strike="noStrike" kern="1200" baseline="0" dirty="0" smtClean="0">
                          <a:solidFill>
                            <a:schemeClr val="tx1"/>
                          </a:solidFill>
                          <a:latin typeface="+mn-lt"/>
                          <a:ea typeface="+mn-ea"/>
                          <a:cs typeface="+mn-cs"/>
                        </a:rPr>
                        <a:t>Skin upper body. </a:t>
                      </a:r>
                    </a:p>
                    <a:p>
                      <a:pPr marL="342900" indent="-342900" algn="l" rtl="0">
                        <a:buFont typeface="Wingdings" panose="05000000000000000000" pitchFamily="2" charset="2"/>
                        <a:buChar char="ü"/>
                      </a:pPr>
                      <a:r>
                        <a:rPr lang="en-US" sz="2400" b="0" i="0" u="none" strike="noStrike" kern="1200" baseline="0" dirty="0" smtClean="0">
                          <a:solidFill>
                            <a:schemeClr val="tx1"/>
                          </a:solidFill>
                          <a:latin typeface="+mn-lt"/>
                          <a:ea typeface="+mn-ea"/>
                          <a:cs typeface="+mn-cs"/>
                        </a:rPr>
                        <a:t>Palms and soles .</a:t>
                      </a:r>
                    </a:p>
                    <a:p>
                      <a:pPr marL="342900" indent="-342900" algn="l" rtl="0">
                        <a:buFont typeface="Wingdings" panose="05000000000000000000" pitchFamily="2" charset="2"/>
                        <a:buChar char="ü"/>
                      </a:pPr>
                      <a:r>
                        <a:rPr lang="en-US" sz="2400" b="0" i="0" u="none" strike="noStrike" kern="1200" baseline="0" dirty="0" smtClean="0">
                          <a:solidFill>
                            <a:schemeClr val="tx1"/>
                          </a:solidFill>
                          <a:latin typeface="+mn-lt"/>
                          <a:ea typeface="+mn-ea"/>
                          <a:cs typeface="+mn-cs"/>
                        </a:rPr>
                        <a:t>Genitalia and perianal area.</a:t>
                      </a:r>
                    </a:p>
                    <a:p>
                      <a:pPr marL="342900" indent="-342900" algn="l" rtl="0">
                        <a:buFont typeface="Wingdings" panose="05000000000000000000" pitchFamily="2" charset="2"/>
                        <a:buChar char="ü"/>
                      </a:pPr>
                      <a:r>
                        <a:rPr lang="en-US" sz="2400" b="0" i="0" u="none" strike="noStrike" kern="1200" baseline="0" dirty="0" smtClean="0">
                          <a:solidFill>
                            <a:schemeClr val="tx1"/>
                          </a:solidFill>
                          <a:latin typeface="+mn-lt"/>
                          <a:ea typeface="+mn-ea"/>
                          <a:cs typeface="+mn-cs"/>
                        </a:rPr>
                        <a:t>Neurologic examination .</a:t>
                      </a:r>
                    </a:p>
                    <a:p>
                      <a:pPr marL="342900" indent="-342900" algn="l" rtl="0">
                        <a:buFont typeface="Wingdings" panose="05000000000000000000" pitchFamily="2" charset="2"/>
                        <a:buChar char="ü"/>
                      </a:pPr>
                      <a:r>
                        <a:rPr lang="en-US" sz="2400" b="0" i="0" u="none" strike="noStrike" kern="1200" baseline="0" dirty="0" smtClean="0">
                          <a:solidFill>
                            <a:schemeClr val="tx1"/>
                          </a:solidFill>
                          <a:latin typeface="+mn-lt"/>
                          <a:ea typeface="+mn-ea"/>
                          <a:cs typeface="+mn-cs"/>
                        </a:rPr>
                        <a:t>Abdomen .</a:t>
                      </a:r>
                    </a:p>
                    <a:p>
                      <a:pPr algn="l" rtl="0"/>
                      <a:endParaRPr lang="ar-SA" sz="2400" dirty="0"/>
                    </a:p>
                  </a:txBody>
                  <a:tcPr/>
                </a:tc>
                <a:tc>
                  <a:txBody>
                    <a:bodyPr/>
                    <a:lstStyle/>
                    <a:p>
                      <a:pPr algn="l" rtl="0"/>
                      <a:endParaRPr lang="ar-SA" sz="2400" b="0" i="0" u="none" strike="noStrike" kern="1200" baseline="0" dirty="0" smtClean="0">
                        <a:solidFill>
                          <a:schemeClr val="tx1"/>
                        </a:solidFill>
                        <a:latin typeface="+mn-lt"/>
                        <a:ea typeface="+mn-ea"/>
                        <a:cs typeface="+mn-cs"/>
                      </a:endParaRPr>
                    </a:p>
                    <a:p>
                      <a:pPr marL="342900" indent="-342900" algn="l" rtl="0">
                        <a:buFont typeface="Wingdings" panose="05000000000000000000" pitchFamily="2" charset="2"/>
                        <a:buChar char="ü"/>
                      </a:pPr>
                      <a:r>
                        <a:rPr lang="en-US" sz="2400" b="0" i="0" u="none" strike="noStrike" kern="1200" baseline="0" dirty="0" smtClean="0">
                          <a:solidFill>
                            <a:schemeClr val="tx1"/>
                          </a:solidFill>
                          <a:latin typeface="+mn-lt"/>
                          <a:ea typeface="+mn-ea"/>
                          <a:cs typeface="+mn-cs"/>
                        </a:rPr>
                        <a:t>History of syphilis. </a:t>
                      </a:r>
                    </a:p>
                    <a:p>
                      <a:pPr marL="342900" indent="-342900" algn="l" rtl="0">
                        <a:buFont typeface="Wingdings" panose="05000000000000000000" pitchFamily="2" charset="2"/>
                        <a:buChar char="ü"/>
                      </a:pPr>
                      <a:r>
                        <a:rPr lang="en-US" sz="2400" b="0" i="0" u="none" strike="noStrike" kern="1200" baseline="0" dirty="0" smtClean="0">
                          <a:solidFill>
                            <a:schemeClr val="tx1"/>
                          </a:solidFill>
                          <a:latin typeface="+mn-lt"/>
                          <a:ea typeface="+mn-ea"/>
                          <a:cs typeface="+mn-cs"/>
                        </a:rPr>
                        <a:t>Known contact to an early case of syphilis. </a:t>
                      </a:r>
                    </a:p>
                    <a:p>
                      <a:pPr marL="342900" indent="-342900" algn="l" rtl="0">
                        <a:buFont typeface="Wingdings" panose="05000000000000000000" pitchFamily="2" charset="2"/>
                        <a:buChar char="ü"/>
                      </a:pPr>
                      <a:r>
                        <a:rPr lang="en-US" sz="2400" b="0" i="0" u="none" strike="noStrike" kern="1200" baseline="0" dirty="0" smtClean="0">
                          <a:solidFill>
                            <a:schemeClr val="tx1"/>
                          </a:solidFill>
                          <a:latin typeface="+mn-lt"/>
                          <a:ea typeface="+mn-ea"/>
                          <a:cs typeface="+mn-cs"/>
                        </a:rPr>
                        <a:t>Typical signs or symptoms of syphilis in the past 12 months. </a:t>
                      </a:r>
                    </a:p>
                    <a:p>
                      <a:pPr marL="342900" indent="-342900" algn="l" rtl="0">
                        <a:buFont typeface="Wingdings" panose="05000000000000000000" pitchFamily="2" charset="2"/>
                        <a:buChar char="ü"/>
                      </a:pPr>
                      <a:r>
                        <a:rPr lang="en-US" sz="2400" b="0" i="0" u="none" strike="noStrike" kern="1200" baseline="0" dirty="0" smtClean="0">
                          <a:solidFill>
                            <a:schemeClr val="tx1"/>
                          </a:solidFill>
                          <a:latin typeface="+mn-lt"/>
                          <a:ea typeface="+mn-ea"/>
                          <a:cs typeface="+mn-cs"/>
                        </a:rPr>
                        <a:t>Most recent serologic test for syphilis.</a:t>
                      </a:r>
                    </a:p>
                  </a:txBody>
                  <a:tcPr/>
                </a:tc>
              </a:tr>
            </a:tbl>
          </a:graphicData>
        </a:graphic>
      </p:graphicFrame>
    </p:spTree>
    <p:extLst>
      <p:ext uri="{BB962C8B-B14F-4D97-AF65-F5344CB8AC3E}">
        <p14:creationId xmlns:p14="http://schemas.microsoft.com/office/powerpoint/2010/main" val="101573360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5617" y="984217"/>
            <a:ext cx="10841772" cy="5275815"/>
          </a:xfrm>
        </p:spPr>
        <p:txBody>
          <a:bodyPr>
            <a:normAutofit/>
          </a:bodyPr>
          <a:lstStyle/>
          <a:p>
            <a:pPr marL="0" indent="0" algn="ctr" rtl="0">
              <a:buNone/>
            </a:pPr>
            <a:r>
              <a:rPr lang="en-US" sz="3600" b="1" dirty="0" smtClean="0"/>
              <a:t>Dark field microscopy of smear:</a:t>
            </a:r>
            <a:r>
              <a:rPr lang="en-US" sz="3600" dirty="0"/>
              <a:t> </a:t>
            </a:r>
            <a:endParaRPr lang="en-US" sz="3600" dirty="0" smtClean="0"/>
          </a:p>
          <a:p>
            <a:pPr marL="0" indent="0" algn="ctr" rtl="0">
              <a:buNone/>
            </a:pPr>
            <a:r>
              <a:rPr lang="en-US" sz="3600" u="sng" dirty="0" smtClean="0"/>
              <a:t>primary</a:t>
            </a:r>
            <a:r>
              <a:rPr lang="en-US" sz="3600" dirty="0" smtClean="0"/>
              <a:t> or </a:t>
            </a:r>
            <a:r>
              <a:rPr lang="en-US" sz="3600" u="sng" dirty="0" smtClean="0"/>
              <a:t>secondary</a:t>
            </a:r>
            <a:r>
              <a:rPr lang="en-US" sz="3600" dirty="0" smtClean="0"/>
              <a:t> stage.</a:t>
            </a:r>
            <a:endParaRPr lang="en-US" sz="3600" b="1" dirty="0" smtClean="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7637" t="3919" r="30785" b="49224"/>
          <a:stretch/>
        </p:blipFill>
        <p:spPr>
          <a:xfrm>
            <a:off x="7194436" y="2586877"/>
            <a:ext cx="3296992" cy="3673155"/>
          </a:xfrm>
          <a:prstGeom prst="rect">
            <a:avLst/>
          </a:prstGeom>
          <a:ln>
            <a:noFill/>
          </a:ln>
          <a:effectLst/>
        </p:spPr>
      </p:pic>
      <p:pic>
        <p:nvPicPr>
          <p:cNvPr id="6" name="Picture 5"/>
          <p:cNvPicPr>
            <a:picLocks noChangeAspect="1"/>
          </p:cNvPicPr>
          <p:nvPr/>
        </p:nvPicPr>
        <p:blipFill rotWithShape="1">
          <a:blip r:embed="rId3"/>
          <a:srcRect l="18406"/>
          <a:stretch/>
        </p:blipFill>
        <p:spPr>
          <a:xfrm>
            <a:off x="2013397" y="2586877"/>
            <a:ext cx="4515225" cy="3666214"/>
          </a:xfrm>
          <a:prstGeom prst="rect">
            <a:avLst/>
          </a:prstGeom>
        </p:spPr>
      </p:pic>
    </p:spTree>
    <p:extLst>
      <p:ext uri="{BB962C8B-B14F-4D97-AF65-F5344CB8AC3E}">
        <p14:creationId xmlns:p14="http://schemas.microsoft.com/office/powerpoint/2010/main" val="26154712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82580"/>
            <a:ext cx="10515600" cy="5494383"/>
          </a:xfrm>
        </p:spPr>
        <p:txBody>
          <a:bodyPr>
            <a:normAutofit/>
          </a:bodyPr>
          <a:lstStyle/>
          <a:p>
            <a:pPr marL="0" indent="0" algn="ctr" rtl="0">
              <a:buNone/>
            </a:pPr>
            <a:r>
              <a:rPr lang="en-US" sz="4400" b="1" dirty="0"/>
              <a:t>Serologic tests</a:t>
            </a:r>
            <a:r>
              <a:rPr lang="en-US" sz="4400" b="1" dirty="0" smtClean="0"/>
              <a:t>:</a:t>
            </a:r>
            <a:endParaRPr lang="en-US" sz="4400" b="1" dirty="0"/>
          </a:p>
        </p:txBody>
      </p:sp>
      <p:pic>
        <p:nvPicPr>
          <p:cNvPr id="4" name="Picture 3"/>
          <p:cNvPicPr>
            <a:picLocks noChangeAspect="1"/>
          </p:cNvPicPr>
          <p:nvPr/>
        </p:nvPicPr>
        <p:blipFill rotWithShape="1">
          <a:blip r:embed="rId2"/>
          <a:srcRect l="13640" t="56294" r="14498" b="2509"/>
          <a:stretch/>
        </p:blipFill>
        <p:spPr>
          <a:xfrm>
            <a:off x="1272475" y="1609859"/>
            <a:ext cx="9829114" cy="5027062"/>
          </a:xfrm>
          <a:prstGeom prst="rect">
            <a:avLst/>
          </a:prstGeom>
        </p:spPr>
      </p:pic>
    </p:spTree>
    <p:extLst>
      <p:ext uri="{BB962C8B-B14F-4D97-AF65-F5344CB8AC3E}">
        <p14:creationId xmlns:p14="http://schemas.microsoft.com/office/powerpoint/2010/main" val="23889437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a:r>
              <a:rPr lang="en-US" sz="6000" dirty="0" smtClean="0"/>
              <a:t>Question 2</a:t>
            </a:r>
            <a:endParaRPr lang="en-US" sz="6000" dirty="0"/>
          </a:p>
        </p:txBody>
      </p:sp>
      <p:sp>
        <p:nvSpPr>
          <p:cNvPr id="3" name="Content Placeholder 2"/>
          <p:cNvSpPr>
            <a:spLocks noGrp="1"/>
          </p:cNvSpPr>
          <p:nvPr>
            <p:ph idx="1"/>
          </p:nvPr>
        </p:nvSpPr>
        <p:spPr/>
        <p:txBody>
          <a:bodyPr/>
          <a:lstStyle/>
          <a:p>
            <a:pPr lvl="1" indent="-511175" eaLnBrk="0" fontAlgn="base" hangingPunct="0">
              <a:spcBef>
                <a:spcPct val="0"/>
              </a:spcBef>
              <a:spcAft>
                <a:spcPct val="0"/>
              </a:spcAft>
              <a:buNone/>
              <a:tabLst>
                <a:tab pos="457200" algn="l"/>
                <a:tab pos="465138" algn="l"/>
              </a:tabLst>
            </a:pPr>
            <a:r>
              <a:rPr lang="en-US" sz="3600" dirty="0"/>
              <a:t>Which of the following best describes the clinical signs/symptoms of chlamydial urethral infection in men</a:t>
            </a:r>
            <a:r>
              <a:rPr lang="en-US" sz="3600" dirty="0" smtClean="0"/>
              <a:t>?</a:t>
            </a:r>
          </a:p>
          <a:p>
            <a:pPr lvl="1" indent="-511175" eaLnBrk="0" fontAlgn="base" hangingPunct="0">
              <a:spcBef>
                <a:spcPct val="0"/>
              </a:spcBef>
              <a:spcAft>
                <a:spcPct val="0"/>
              </a:spcAft>
              <a:buNone/>
              <a:tabLst>
                <a:tab pos="457200" algn="l"/>
                <a:tab pos="465138" algn="l"/>
              </a:tabLst>
            </a:pPr>
            <a:endParaRPr lang="en-US" sz="4000" dirty="0"/>
          </a:p>
          <a:p>
            <a:pPr lvl="1" eaLnBrk="0" fontAlgn="base" hangingPunct="0">
              <a:spcBef>
                <a:spcPct val="0"/>
              </a:spcBef>
              <a:spcAft>
                <a:spcPct val="0"/>
              </a:spcAft>
              <a:buFontTx/>
              <a:buAutoNum type="arabicPeriod"/>
              <a:tabLst>
                <a:tab pos="457200" algn="l"/>
              </a:tabLst>
            </a:pPr>
            <a:r>
              <a:rPr lang="en-US" sz="3200" dirty="0">
                <a:latin typeface="Candara" pitchFamily="34" charset="0"/>
              </a:rPr>
              <a:t>Yellow discharge from penis</a:t>
            </a:r>
          </a:p>
          <a:p>
            <a:pPr lvl="1" eaLnBrk="0" fontAlgn="base" hangingPunct="0">
              <a:spcBef>
                <a:spcPct val="0"/>
              </a:spcBef>
              <a:spcAft>
                <a:spcPct val="0"/>
              </a:spcAft>
              <a:buFontTx/>
              <a:buAutoNum type="arabicPeriod"/>
              <a:tabLst>
                <a:tab pos="457200" algn="l"/>
              </a:tabLst>
            </a:pPr>
            <a:r>
              <a:rPr lang="en-US" sz="3200" dirty="0">
                <a:latin typeface="Candara" pitchFamily="34" charset="0"/>
              </a:rPr>
              <a:t>Dysuria</a:t>
            </a:r>
          </a:p>
          <a:p>
            <a:pPr lvl="1" eaLnBrk="0" fontAlgn="base" hangingPunct="0">
              <a:spcBef>
                <a:spcPct val="0"/>
              </a:spcBef>
              <a:spcAft>
                <a:spcPct val="0"/>
              </a:spcAft>
              <a:buFontTx/>
              <a:buAutoNum type="arabicPeriod"/>
              <a:tabLst>
                <a:tab pos="457200" algn="l"/>
              </a:tabLst>
            </a:pPr>
            <a:r>
              <a:rPr lang="en-US" sz="3200" dirty="0">
                <a:latin typeface="Candara" pitchFamily="34" charset="0"/>
              </a:rPr>
              <a:t>Scrotal pain</a:t>
            </a:r>
          </a:p>
          <a:p>
            <a:pPr lvl="1" eaLnBrk="0" fontAlgn="base" hangingPunct="0">
              <a:spcBef>
                <a:spcPct val="0"/>
              </a:spcBef>
              <a:spcAft>
                <a:spcPct val="0"/>
              </a:spcAft>
              <a:buFontTx/>
              <a:buAutoNum type="arabicPeriod"/>
              <a:tabLst>
                <a:tab pos="457200" algn="l"/>
              </a:tabLst>
            </a:pPr>
            <a:r>
              <a:rPr lang="en-US" sz="3200" dirty="0">
                <a:latin typeface="Candara" pitchFamily="34" charset="0"/>
              </a:rPr>
              <a:t>Most men are asymptomatic.</a:t>
            </a:r>
          </a:p>
          <a:p>
            <a:pPr algn="l" rtl="0"/>
            <a:endParaRPr lang="en-US" dirty="0" smtClean="0"/>
          </a:p>
          <a:p>
            <a:pPr algn="l" rtl="0"/>
            <a:endParaRPr lang="en-US" dirty="0"/>
          </a:p>
        </p:txBody>
      </p:sp>
    </p:spTree>
    <p:extLst>
      <p:ext uri="{BB962C8B-B14F-4D97-AF65-F5344CB8AC3E}">
        <p14:creationId xmlns:p14="http://schemas.microsoft.com/office/powerpoint/2010/main" val="1046860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0"/>
            <a:r>
              <a:rPr lang="en-US" sz="5400" b="1" dirty="0" smtClean="0"/>
              <a:t>Treatment: </a:t>
            </a:r>
            <a:endParaRPr lang="ar-SA" sz="5400" dirty="0"/>
          </a:p>
        </p:txBody>
      </p:sp>
      <p:sp>
        <p:nvSpPr>
          <p:cNvPr id="3" name="Content Placeholder 2"/>
          <p:cNvSpPr>
            <a:spLocks noGrp="1"/>
          </p:cNvSpPr>
          <p:nvPr>
            <p:ph idx="1"/>
          </p:nvPr>
        </p:nvSpPr>
        <p:spPr/>
        <p:txBody>
          <a:bodyPr>
            <a:normAutofit fontScale="77500" lnSpcReduction="20000"/>
          </a:bodyPr>
          <a:lstStyle/>
          <a:p>
            <a:pPr marL="0" indent="0" algn="l" rtl="0">
              <a:buNone/>
            </a:pPr>
            <a:r>
              <a:rPr lang="en-US" sz="4000" b="1" dirty="0" err="1" smtClean="0">
                <a:solidFill>
                  <a:srgbClr val="FF0000"/>
                </a:solidFill>
              </a:rPr>
              <a:t>Benzathine</a:t>
            </a:r>
            <a:r>
              <a:rPr lang="en-US" sz="4000" b="1" dirty="0" smtClean="0">
                <a:solidFill>
                  <a:srgbClr val="FF0000"/>
                </a:solidFill>
              </a:rPr>
              <a:t> </a:t>
            </a:r>
            <a:r>
              <a:rPr lang="en-US" sz="4000" b="1" dirty="0">
                <a:solidFill>
                  <a:srgbClr val="FF0000"/>
                </a:solidFill>
              </a:rPr>
              <a:t>penicillin </a:t>
            </a:r>
            <a:endParaRPr lang="en-US" sz="4000" b="1" dirty="0" smtClean="0">
              <a:solidFill>
                <a:srgbClr val="FF0000"/>
              </a:solidFill>
            </a:endParaRPr>
          </a:p>
          <a:p>
            <a:pPr marL="0" indent="0" algn="l" rtl="0">
              <a:buNone/>
            </a:pPr>
            <a:r>
              <a:rPr lang="en-US" sz="4000" dirty="0" smtClean="0"/>
              <a:t>G </a:t>
            </a:r>
            <a:r>
              <a:rPr lang="en-US" sz="4000" dirty="0"/>
              <a:t>2.4 million units </a:t>
            </a:r>
            <a:endParaRPr lang="en-US" sz="4000" dirty="0" smtClean="0"/>
          </a:p>
          <a:p>
            <a:pPr marL="0" indent="0" algn="l" rtl="0">
              <a:buNone/>
            </a:pPr>
            <a:r>
              <a:rPr lang="en-US" sz="4000" dirty="0" smtClean="0"/>
              <a:t>intramuscularly </a:t>
            </a:r>
            <a:r>
              <a:rPr lang="en-US" sz="4000" dirty="0"/>
              <a:t>in a single dose </a:t>
            </a:r>
            <a:endParaRPr lang="en-US" sz="4000" dirty="0" smtClean="0"/>
          </a:p>
          <a:p>
            <a:pPr marL="0" indent="0" algn="l" rtl="0">
              <a:buNone/>
            </a:pPr>
            <a:r>
              <a:rPr lang="en-US" sz="4000" b="1" dirty="0" smtClean="0"/>
              <a:t>(</a:t>
            </a:r>
            <a:r>
              <a:rPr lang="en-US" sz="4000" b="1" dirty="0" err="1"/>
              <a:t>Bicillin</a:t>
            </a:r>
            <a:r>
              <a:rPr lang="en-US" sz="4000" b="1" dirty="0"/>
              <a:t> L-A®) </a:t>
            </a:r>
          </a:p>
          <a:p>
            <a:pPr marL="0" indent="0" algn="l" rtl="0">
              <a:buNone/>
            </a:pPr>
            <a:endParaRPr lang="en-US" sz="4000" dirty="0" smtClean="0"/>
          </a:p>
          <a:p>
            <a:pPr marL="0" indent="0" algn="l" rtl="0">
              <a:buNone/>
            </a:pPr>
            <a:endParaRPr lang="ar-SA" sz="4000" dirty="0"/>
          </a:p>
          <a:p>
            <a:pPr marL="0" indent="0" algn="l" rtl="0">
              <a:buNone/>
            </a:pPr>
            <a:r>
              <a:rPr lang="en-US" sz="4000" b="1" u="sng" dirty="0" smtClean="0"/>
              <a:t>If </a:t>
            </a:r>
            <a:r>
              <a:rPr lang="en-US" sz="4000" b="1" u="sng" dirty="0"/>
              <a:t>penicillin allergic </a:t>
            </a:r>
            <a:endParaRPr lang="en-US" sz="4000" b="1" u="sng" dirty="0" smtClean="0"/>
          </a:p>
          <a:p>
            <a:pPr algn="l" rtl="0"/>
            <a:r>
              <a:rPr lang="en-US" sz="4000" dirty="0" smtClean="0">
                <a:solidFill>
                  <a:srgbClr val="FF0000"/>
                </a:solidFill>
              </a:rPr>
              <a:t>Doxycycline</a:t>
            </a:r>
            <a:r>
              <a:rPr lang="en-US" sz="4000" dirty="0" smtClean="0"/>
              <a:t> </a:t>
            </a:r>
            <a:r>
              <a:rPr lang="en-US" sz="4000" dirty="0"/>
              <a:t>100 mg orally twice daily for 14 </a:t>
            </a:r>
            <a:r>
              <a:rPr lang="en-US" sz="4000" dirty="0" smtClean="0"/>
              <a:t>days,</a:t>
            </a:r>
            <a:endParaRPr lang="en-US" sz="4000" dirty="0"/>
          </a:p>
          <a:p>
            <a:pPr algn="l" rtl="0"/>
            <a:r>
              <a:rPr lang="en-US" sz="4000" dirty="0" smtClean="0"/>
              <a:t>or </a:t>
            </a:r>
            <a:r>
              <a:rPr lang="en-US" sz="4000" dirty="0" smtClean="0">
                <a:solidFill>
                  <a:srgbClr val="FF0000"/>
                </a:solidFill>
              </a:rPr>
              <a:t>Tetracycline</a:t>
            </a:r>
            <a:r>
              <a:rPr lang="en-US" sz="4000" dirty="0" smtClean="0"/>
              <a:t> </a:t>
            </a:r>
            <a:r>
              <a:rPr lang="en-US" sz="4000" dirty="0"/>
              <a:t>500 mg orally 4 times daily for 14 days </a:t>
            </a:r>
            <a:r>
              <a:rPr lang="en-US" sz="4000" dirty="0" smtClean="0"/>
              <a:t>.</a:t>
            </a:r>
            <a:endParaRPr lang="en-US" sz="4000" dirty="0"/>
          </a:p>
          <a:p>
            <a:pPr algn="l" rtl="0"/>
            <a:endParaRPr lang="ar-SA" sz="4000" dirty="0"/>
          </a:p>
          <a:p>
            <a:pPr marL="0" indent="0" algn="ctr" rtl="0">
              <a:buNone/>
            </a:pPr>
            <a:endParaRPr lang="en-US" sz="4000" dirty="0" smtClean="0"/>
          </a:p>
        </p:txBody>
      </p:sp>
      <p:pic>
        <p:nvPicPr>
          <p:cNvPr id="5" name="Picture 4"/>
          <p:cNvPicPr>
            <a:picLocks noChangeAspect="1"/>
          </p:cNvPicPr>
          <p:nvPr/>
        </p:nvPicPr>
        <p:blipFill>
          <a:blip r:embed="rId2"/>
          <a:stretch>
            <a:fillRect/>
          </a:stretch>
        </p:blipFill>
        <p:spPr>
          <a:xfrm>
            <a:off x="7006107" y="1558344"/>
            <a:ext cx="4099832" cy="30748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325105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1144" y="4034972"/>
            <a:ext cx="10043885" cy="1107996"/>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6600" b="1" dirty="0" err="1" smtClean="0">
                <a:solidFill>
                  <a:srgbClr val="7030A0"/>
                </a:solidFill>
              </a:rPr>
              <a:t>Shuaa</a:t>
            </a:r>
            <a:r>
              <a:rPr lang="en-US" sz="6600" b="1" dirty="0" smtClean="0">
                <a:solidFill>
                  <a:srgbClr val="7030A0"/>
                </a:solidFill>
              </a:rPr>
              <a:t> </a:t>
            </a:r>
            <a:r>
              <a:rPr lang="en-US" sz="6600" b="1" dirty="0" err="1" smtClean="0">
                <a:solidFill>
                  <a:srgbClr val="7030A0"/>
                </a:solidFill>
              </a:rPr>
              <a:t>AlSayyari</a:t>
            </a:r>
            <a:endParaRPr lang="en-US" sz="6600" b="1" dirty="0">
              <a:solidFill>
                <a:srgbClr val="7030A0"/>
              </a:solidFill>
            </a:endParaRPr>
          </a:p>
        </p:txBody>
      </p:sp>
    </p:spTree>
    <p:extLst>
      <p:ext uri="{BB962C8B-B14F-4D97-AF65-F5344CB8AC3E}">
        <p14:creationId xmlns:p14="http://schemas.microsoft.com/office/powerpoint/2010/main" val="101357846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51200" y="152401"/>
            <a:ext cx="4599457" cy="1015663"/>
          </a:xfrm>
          <a:prstGeom prst="rect">
            <a:avLst/>
          </a:prstGeom>
        </p:spPr>
        <p:txBody>
          <a:bodyPr wrap="square">
            <a:spAutoFit/>
          </a:bodyPr>
          <a:lstStyle/>
          <a:p>
            <a:pPr algn="ctr"/>
            <a:r>
              <a:rPr lang="en-US" sz="6000" b="1" u="sng" dirty="0" err="1">
                <a:solidFill>
                  <a:srgbClr val="7030A0"/>
                </a:solidFill>
                <a:latin typeface="Franklin Gothic Medium Cond" pitchFamily="34" charset="0"/>
              </a:rPr>
              <a:t>Gonorrhoea</a:t>
            </a:r>
            <a:r>
              <a:rPr lang="en-US" sz="6000" b="1" dirty="0">
                <a:latin typeface="Franklin Gothic Medium Cond" pitchFamily="34" charset="0"/>
              </a:rPr>
              <a:t> </a:t>
            </a:r>
          </a:p>
        </p:txBody>
      </p:sp>
      <p:sp>
        <p:nvSpPr>
          <p:cNvPr id="3" name="Rectangle 2"/>
          <p:cNvSpPr/>
          <p:nvPr/>
        </p:nvSpPr>
        <p:spPr>
          <a:xfrm>
            <a:off x="870857" y="1219201"/>
            <a:ext cx="10493829" cy="646331"/>
          </a:xfrm>
          <a:prstGeom prst="rect">
            <a:avLst/>
          </a:prstGeom>
        </p:spPr>
        <p:txBody>
          <a:bodyPr wrap="square">
            <a:spAutoFit/>
          </a:bodyPr>
          <a:lstStyle/>
          <a:p>
            <a:r>
              <a:rPr lang="en-US" sz="3600" dirty="0">
                <a:latin typeface="Franklin Gothic Book" pitchFamily="34" charset="0"/>
              </a:rPr>
              <a:t>Gram-negative </a:t>
            </a:r>
            <a:r>
              <a:rPr lang="en-US" sz="3600" dirty="0" err="1">
                <a:latin typeface="Franklin Gothic Book" pitchFamily="34" charset="0"/>
              </a:rPr>
              <a:t>diplococcus</a:t>
            </a:r>
            <a:r>
              <a:rPr lang="en-US" sz="3600" dirty="0">
                <a:latin typeface="Franklin Gothic Book" pitchFamily="34" charset="0"/>
              </a:rPr>
              <a:t> </a:t>
            </a:r>
            <a:r>
              <a:rPr lang="en-US" sz="3600" dirty="0" err="1">
                <a:latin typeface="Franklin Gothic Book" pitchFamily="34" charset="0"/>
              </a:rPr>
              <a:t>Neisseria</a:t>
            </a:r>
            <a:r>
              <a:rPr lang="en-US" sz="3600" dirty="0">
                <a:latin typeface="Franklin Gothic Book" pitchFamily="34" charset="0"/>
              </a:rPr>
              <a:t> </a:t>
            </a:r>
            <a:r>
              <a:rPr lang="en-US" sz="3600" dirty="0" err="1">
                <a:latin typeface="Franklin Gothic Book" pitchFamily="34" charset="0"/>
              </a:rPr>
              <a:t>gonorrhoeae</a:t>
            </a:r>
            <a:r>
              <a:rPr lang="en-US" sz="3600" dirty="0">
                <a:latin typeface="Franklin Gothic Book" pitchFamily="34" charset="0"/>
              </a:rPr>
              <a:t>.</a:t>
            </a:r>
          </a:p>
        </p:txBody>
      </p:sp>
      <p:sp>
        <p:nvSpPr>
          <p:cNvPr id="5" name="Rectangle 4"/>
          <p:cNvSpPr/>
          <p:nvPr/>
        </p:nvSpPr>
        <p:spPr>
          <a:xfrm>
            <a:off x="762002" y="2042886"/>
            <a:ext cx="2329677" cy="584775"/>
          </a:xfrm>
          <a:prstGeom prst="rect">
            <a:avLst/>
          </a:prstGeom>
        </p:spPr>
        <p:txBody>
          <a:bodyPr wrap="none">
            <a:spAutoFit/>
          </a:bodyPr>
          <a:lstStyle/>
          <a:p>
            <a:r>
              <a:rPr lang="en-US" sz="3200" b="1" dirty="0">
                <a:latin typeface="Franklin Gothic Medium Cond" pitchFamily="34" charset="0"/>
              </a:rPr>
              <a:t>Transmission :</a:t>
            </a:r>
          </a:p>
        </p:txBody>
      </p:sp>
      <p:sp>
        <p:nvSpPr>
          <p:cNvPr id="6" name="Rectangle 5"/>
          <p:cNvSpPr/>
          <p:nvPr/>
        </p:nvSpPr>
        <p:spPr>
          <a:xfrm>
            <a:off x="1066799" y="2678462"/>
            <a:ext cx="10065657" cy="1077218"/>
          </a:xfrm>
          <a:prstGeom prst="rect">
            <a:avLst/>
          </a:prstGeom>
        </p:spPr>
        <p:txBody>
          <a:bodyPr wrap="square">
            <a:spAutoFit/>
          </a:bodyPr>
          <a:lstStyle/>
          <a:p>
            <a:r>
              <a:rPr lang="en-US" sz="3200" dirty="0"/>
              <a:t>Direct inoculation of infected secretions from one mucous membrane to another.</a:t>
            </a:r>
          </a:p>
        </p:txBody>
      </p:sp>
      <p:sp>
        <p:nvSpPr>
          <p:cNvPr id="7" name="Rectangle 6"/>
          <p:cNvSpPr/>
          <p:nvPr/>
        </p:nvSpPr>
        <p:spPr>
          <a:xfrm>
            <a:off x="732972" y="3962404"/>
            <a:ext cx="4078745" cy="584775"/>
          </a:xfrm>
          <a:prstGeom prst="rect">
            <a:avLst/>
          </a:prstGeom>
        </p:spPr>
        <p:txBody>
          <a:bodyPr wrap="none">
            <a:spAutoFit/>
          </a:bodyPr>
          <a:lstStyle/>
          <a:p>
            <a:r>
              <a:rPr lang="en-US" sz="3200" b="1" dirty="0">
                <a:latin typeface="Franklin Gothic Medium Cond" pitchFamily="34" charset="0"/>
              </a:rPr>
              <a:t>Primary sites of infection :</a:t>
            </a:r>
          </a:p>
        </p:txBody>
      </p:sp>
      <p:sp>
        <p:nvSpPr>
          <p:cNvPr id="8" name="Rectangle 7"/>
          <p:cNvSpPr/>
          <p:nvPr/>
        </p:nvSpPr>
        <p:spPr>
          <a:xfrm>
            <a:off x="1172027" y="4871384"/>
            <a:ext cx="9902371" cy="1077218"/>
          </a:xfrm>
          <a:prstGeom prst="rect">
            <a:avLst/>
          </a:prstGeom>
        </p:spPr>
        <p:txBody>
          <a:bodyPr wrap="square">
            <a:spAutoFit/>
          </a:bodyPr>
          <a:lstStyle/>
          <a:p>
            <a:r>
              <a:rPr lang="en-US" sz="3200" dirty="0"/>
              <a:t>Mucous membranes of the urethra, </a:t>
            </a:r>
            <a:r>
              <a:rPr lang="en-US" sz="3200" dirty="0" err="1"/>
              <a:t>endocervix</a:t>
            </a:r>
            <a:r>
              <a:rPr lang="en-US" sz="3200" dirty="0"/>
              <a:t>, rectum, pharynx and conjunctiva.</a:t>
            </a:r>
          </a:p>
        </p:txBody>
      </p:sp>
    </p:spTree>
    <p:extLst>
      <p:ext uri="{BB962C8B-B14F-4D97-AF65-F5344CB8AC3E}">
        <p14:creationId xmlns:p14="http://schemas.microsoft.com/office/powerpoint/2010/main" val="5704085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24400" y="152401"/>
            <a:ext cx="2627258" cy="584775"/>
          </a:xfrm>
          <a:prstGeom prst="rect">
            <a:avLst/>
          </a:prstGeom>
        </p:spPr>
        <p:txBody>
          <a:bodyPr wrap="none">
            <a:spAutoFit/>
          </a:bodyPr>
          <a:lstStyle/>
          <a:p>
            <a:r>
              <a:rPr lang="en-US" sz="3200" b="1" dirty="0">
                <a:solidFill>
                  <a:schemeClr val="accent4">
                    <a:lumMod val="50000"/>
                  </a:schemeClr>
                </a:solidFill>
                <a:latin typeface="Franklin Gothic Medium Cond" pitchFamily="34" charset="0"/>
              </a:rPr>
              <a:t>Clinical</a:t>
            </a:r>
            <a:r>
              <a:rPr lang="en-US" sz="3200" b="1" dirty="0">
                <a:latin typeface="Franklin Gothic Medium Cond" pitchFamily="34" charset="0"/>
              </a:rPr>
              <a:t> </a:t>
            </a:r>
            <a:r>
              <a:rPr lang="en-US" sz="3200" b="1" dirty="0">
                <a:solidFill>
                  <a:schemeClr val="accent4">
                    <a:lumMod val="50000"/>
                  </a:schemeClr>
                </a:solidFill>
                <a:latin typeface="Franklin Gothic Medium Cond" pitchFamily="34" charset="0"/>
              </a:rPr>
              <a:t>features</a:t>
            </a:r>
          </a:p>
        </p:txBody>
      </p:sp>
      <p:sp>
        <p:nvSpPr>
          <p:cNvPr id="4" name="Rectangle 3"/>
          <p:cNvSpPr/>
          <p:nvPr/>
        </p:nvSpPr>
        <p:spPr>
          <a:xfrm>
            <a:off x="457200" y="1005114"/>
            <a:ext cx="1338828" cy="369332"/>
          </a:xfrm>
          <a:prstGeom prst="rect">
            <a:avLst/>
          </a:prstGeom>
        </p:spPr>
        <p:txBody>
          <a:bodyPr wrap="none">
            <a:spAutoFit/>
          </a:bodyPr>
          <a:lstStyle/>
          <a:p>
            <a:r>
              <a:rPr lang="en-US" b="1" u="sng" dirty="0">
                <a:latin typeface="Corbel" pitchFamily="34" charset="0"/>
              </a:rPr>
              <a:t>Symptoms:</a:t>
            </a:r>
          </a:p>
        </p:txBody>
      </p:sp>
      <p:sp>
        <p:nvSpPr>
          <p:cNvPr id="5" name="Rectangle 4"/>
          <p:cNvSpPr/>
          <p:nvPr/>
        </p:nvSpPr>
        <p:spPr>
          <a:xfrm>
            <a:off x="732974" y="1342573"/>
            <a:ext cx="7772400" cy="707886"/>
          </a:xfrm>
          <a:prstGeom prst="rect">
            <a:avLst/>
          </a:prstGeom>
        </p:spPr>
        <p:txBody>
          <a:bodyPr wrap="square">
            <a:spAutoFit/>
          </a:bodyPr>
          <a:lstStyle/>
          <a:p>
            <a:pPr>
              <a:buFont typeface="Arial" pitchFamily="34" charset="0"/>
              <a:buChar char="•"/>
            </a:pPr>
            <a:r>
              <a:rPr lang="en-US" sz="2000" b="1" dirty="0"/>
              <a:t>Urethral discharge </a:t>
            </a:r>
            <a:r>
              <a:rPr lang="en-US" sz="2000" dirty="0"/>
              <a:t>(80%) and/or </a:t>
            </a:r>
            <a:r>
              <a:rPr lang="en-US" sz="2000" dirty="0" err="1"/>
              <a:t>dysuria</a:t>
            </a:r>
            <a:r>
              <a:rPr lang="en-US" sz="2000" dirty="0"/>
              <a:t> (50%) within 2-5 days</a:t>
            </a:r>
          </a:p>
          <a:p>
            <a:pPr>
              <a:buFont typeface="Arial" pitchFamily="34" charset="0"/>
              <a:buChar char="•"/>
            </a:pPr>
            <a:r>
              <a:rPr lang="en-US" sz="2000" b="1" dirty="0"/>
              <a:t>Urethral infection </a:t>
            </a:r>
            <a:r>
              <a:rPr lang="en-US" sz="2000" dirty="0"/>
              <a:t>can be asymptomatic (10%)</a:t>
            </a:r>
          </a:p>
        </p:txBody>
      </p:sp>
      <p:sp>
        <p:nvSpPr>
          <p:cNvPr id="8" name="Rectangle 7"/>
          <p:cNvSpPr/>
          <p:nvPr/>
        </p:nvSpPr>
        <p:spPr>
          <a:xfrm>
            <a:off x="562459" y="1981200"/>
            <a:ext cx="795411" cy="369332"/>
          </a:xfrm>
          <a:prstGeom prst="rect">
            <a:avLst/>
          </a:prstGeom>
        </p:spPr>
        <p:txBody>
          <a:bodyPr wrap="none">
            <a:spAutoFit/>
          </a:bodyPr>
          <a:lstStyle/>
          <a:p>
            <a:r>
              <a:rPr lang="en-US" b="1" u="sng" dirty="0">
                <a:latin typeface="Corbel" pitchFamily="34" charset="0"/>
              </a:rPr>
              <a:t>Signs:</a:t>
            </a:r>
          </a:p>
        </p:txBody>
      </p:sp>
      <p:sp>
        <p:nvSpPr>
          <p:cNvPr id="9" name="Rectangle 8"/>
          <p:cNvSpPr/>
          <p:nvPr/>
        </p:nvSpPr>
        <p:spPr>
          <a:xfrm>
            <a:off x="747516" y="2325469"/>
            <a:ext cx="8280370" cy="707886"/>
          </a:xfrm>
          <a:prstGeom prst="rect">
            <a:avLst/>
          </a:prstGeom>
        </p:spPr>
        <p:txBody>
          <a:bodyPr wrap="square">
            <a:spAutoFit/>
          </a:bodyPr>
          <a:lstStyle/>
          <a:p>
            <a:pPr>
              <a:buFont typeface="Arial" pitchFamily="34" charset="0"/>
              <a:buChar char="•"/>
            </a:pPr>
            <a:r>
              <a:rPr lang="en-US" sz="2000" b="1" dirty="0" err="1"/>
              <a:t>Mucopurulent</a:t>
            </a:r>
            <a:r>
              <a:rPr lang="en-US" sz="2000" b="1" dirty="0"/>
              <a:t> or purulent urethral discharge</a:t>
            </a:r>
          </a:p>
          <a:p>
            <a:pPr>
              <a:buFont typeface="Arial" pitchFamily="34" charset="0"/>
              <a:buChar char="•"/>
            </a:pPr>
            <a:r>
              <a:rPr lang="en-US" sz="2000" dirty="0"/>
              <a:t>Rarely, </a:t>
            </a:r>
            <a:r>
              <a:rPr lang="en-US" sz="2000" dirty="0" err="1"/>
              <a:t>epididymal</a:t>
            </a:r>
            <a:r>
              <a:rPr lang="en-US" sz="2000" dirty="0"/>
              <a:t> tenderness/swelling or </a:t>
            </a:r>
            <a:r>
              <a:rPr lang="en-US" sz="2000" dirty="0" err="1"/>
              <a:t>balanitis</a:t>
            </a:r>
            <a:r>
              <a:rPr lang="en-US" sz="2000" dirty="0"/>
              <a:t> may be present</a:t>
            </a:r>
          </a:p>
        </p:txBody>
      </p:sp>
      <p:sp>
        <p:nvSpPr>
          <p:cNvPr id="10" name="Rectangle 9"/>
          <p:cNvSpPr/>
          <p:nvPr/>
        </p:nvSpPr>
        <p:spPr>
          <a:xfrm>
            <a:off x="243145" y="3124201"/>
            <a:ext cx="1289969" cy="461665"/>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r>
              <a:rPr lang="en-US" sz="2400" b="1" dirty="0"/>
              <a:t>Women</a:t>
            </a:r>
            <a:endParaRPr lang="en-US" b="1" dirty="0"/>
          </a:p>
        </p:txBody>
      </p:sp>
      <p:sp>
        <p:nvSpPr>
          <p:cNvPr id="11" name="Rectangle 10"/>
          <p:cNvSpPr/>
          <p:nvPr/>
        </p:nvSpPr>
        <p:spPr>
          <a:xfrm>
            <a:off x="664028" y="3962400"/>
            <a:ext cx="9597572" cy="1323439"/>
          </a:xfrm>
          <a:prstGeom prst="rect">
            <a:avLst/>
          </a:prstGeom>
        </p:spPr>
        <p:txBody>
          <a:bodyPr wrap="square">
            <a:spAutoFit/>
          </a:bodyPr>
          <a:lstStyle/>
          <a:p>
            <a:pPr>
              <a:buFont typeface="Arial" pitchFamily="34" charset="0"/>
              <a:buChar char="•"/>
            </a:pPr>
            <a:r>
              <a:rPr lang="en-US" sz="2000" b="1" dirty="0"/>
              <a:t>Increased or altered vaginal discharge</a:t>
            </a:r>
            <a:r>
              <a:rPr lang="en-US" sz="2000" dirty="0"/>
              <a:t> is the </a:t>
            </a:r>
            <a:r>
              <a:rPr lang="en-US" sz="2000" u="sng" dirty="0"/>
              <a:t>most common symptom </a:t>
            </a:r>
            <a:r>
              <a:rPr lang="en-US" sz="2000" dirty="0"/>
              <a:t>(up to 50%)</a:t>
            </a:r>
          </a:p>
          <a:p>
            <a:pPr>
              <a:buFont typeface="Arial" pitchFamily="34" charset="0"/>
              <a:buChar char="•"/>
            </a:pPr>
            <a:r>
              <a:rPr lang="en-US" sz="2000" dirty="0"/>
              <a:t>Lower abdominal pain may be present (up to 25%)</a:t>
            </a:r>
          </a:p>
          <a:p>
            <a:pPr>
              <a:buFont typeface="Arial" pitchFamily="34" charset="0"/>
              <a:buChar char="•"/>
            </a:pPr>
            <a:r>
              <a:rPr lang="en-US" sz="2000" b="1" dirty="0"/>
              <a:t>Urethral infection </a:t>
            </a:r>
            <a:r>
              <a:rPr lang="en-US" sz="2000" dirty="0"/>
              <a:t>may cause </a:t>
            </a:r>
            <a:r>
              <a:rPr lang="en-US" sz="2000" dirty="0" err="1"/>
              <a:t>dysuria</a:t>
            </a:r>
            <a:r>
              <a:rPr lang="en-US" sz="2000" dirty="0"/>
              <a:t> (12%) but not frequency</a:t>
            </a:r>
          </a:p>
          <a:p>
            <a:pPr>
              <a:buFont typeface="Arial" pitchFamily="34" charset="0"/>
              <a:buChar char="•"/>
            </a:pPr>
            <a:r>
              <a:rPr lang="en-US" sz="2000" dirty="0" err="1"/>
              <a:t>Gonorrhoea</a:t>
            </a:r>
            <a:r>
              <a:rPr lang="en-US" sz="2000" dirty="0"/>
              <a:t> is a rare cause of </a:t>
            </a:r>
            <a:r>
              <a:rPr lang="en-US" sz="2000" dirty="0" err="1"/>
              <a:t>intermenstrual</a:t>
            </a:r>
            <a:r>
              <a:rPr lang="en-US" sz="2000" dirty="0"/>
              <a:t> bleeding or </a:t>
            </a:r>
            <a:r>
              <a:rPr lang="en-US" sz="2000" dirty="0" err="1"/>
              <a:t>menorrhagia</a:t>
            </a:r>
            <a:endParaRPr lang="en-US" sz="2000" dirty="0"/>
          </a:p>
        </p:txBody>
      </p:sp>
      <p:sp>
        <p:nvSpPr>
          <p:cNvPr id="12" name="Rectangle 11"/>
          <p:cNvSpPr/>
          <p:nvPr/>
        </p:nvSpPr>
        <p:spPr>
          <a:xfrm>
            <a:off x="613227" y="5454471"/>
            <a:ext cx="7467600" cy="1323439"/>
          </a:xfrm>
          <a:prstGeom prst="rect">
            <a:avLst/>
          </a:prstGeom>
        </p:spPr>
        <p:txBody>
          <a:bodyPr wrap="square">
            <a:spAutoFit/>
          </a:bodyPr>
          <a:lstStyle/>
          <a:p>
            <a:pPr>
              <a:buFont typeface="Arial" pitchFamily="34" charset="0"/>
              <a:buChar char="•"/>
            </a:pPr>
            <a:r>
              <a:rPr lang="en-US" sz="2000" b="1" dirty="0" err="1"/>
              <a:t>Mucopurulent</a:t>
            </a:r>
            <a:r>
              <a:rPr lang="en-US" sz="2000" b="1" dirty="0"/>
              <a:t> </a:t>
            </a:r>
            <a:r>
              <a:rPr lang="en-US" sz="2000" b="1" dirty="0" err="1"/>
              <a:t>endocervical</a:t>
            </a:r>
            <a:r>
              <a:rPr lang="en-US" sz="2000" b="1" dirty="0"/>
              <a:t> discharge and easily induced </a:t>
            </a:r>
            <a:r>
              <a:rPr lang="en-US" sz="2000" b="1" dirty="0" err="1"/>
              <a:t>endocervical</a:t>
            </a:r>
            <a:r>
              <a:rPr lang="en-US" sz="2000" b="1" dirty="0"/>
              <a:t> bleeding </a:t>
            </a:r>
            <a:r>
              <a:rPr lang="en-US" sz="2000" dirty="0"/>
              <a:t>(50%)</a:t>
            </a:r>
          </a:p>
          <a:p>
            <a:pPr>
              <a:buFont typeface="Arial" pitchFamily="34" charset="0"/>
              <a:buChar char="•"/>
            </a:pPr>
            <a:r>
              <a:rPr lang="en-US" sz="2000" dirty="0"/>
              <a:t>Pelvic/lower abdominal tenderness (5%)</a:t>
            </a:r>
          </a:p>
          <a:p>
            <a:pPr>
              <a:buFont typeface="Arial" pitchFamily="34" charset="0"/>
              <a:buChar char="•"/>
            </a:pPr>
            <a:r>
              <a:rPr lang="en-US" sz="2000" dirty="0"/>
              <a:t>Commonly, no abnormal findings are present on examination</a:t>
            </a:r>
          </a:p>
        </p:txBody>
      </p:sp>
      <p:sp>
        <p:nvSpPr>
          <p:cNvPr id="13" name="Rectangle 12"/>
          <p:cNvSpPr/>
          <p:nvPr/>
        </p:nvSpPr>
        <p:spPr>
          <a:xfrm>
            <a:off x="257633" y="3657600"/>
            <a:ext cx="1338828" cy="369332"/>
          </a:xfrm>
          <a:prstGeom prst="rect">
            <a:avLst/>
          </a:prstGeom>
        </p:spPr>
        <p:txBody>
          <a:bodyPr wrap="none">
            <a:spAutoFit/>
          </a:bodyPr>
          <a:lstStyle/>
          <a:p>
            <a:r>
              <a:rPr lang="en-US" b="1" u="sng" dirty="0">
                <a:latin typeface="Corbel" pitchFamily="34" charset="0"/>
              </a:rPr>
              <a:t>Symptoms:</a:t>
            </a:r>
          </a:p>
        </p:txBody>
      </p:sp>
      <p:sp>
        <p:nvSpPr>
          <p:cNvPr id="14" name="Rectangle 13"/>
          <p:cNvSpPr/>
          <p:nvPr/>
        </p:nvSpPr>
        <p:spPr>
          <a:xfrm>
            <a:off x="301178" y="5134427"/>
            <a:ext cx="795411" cy="369332"/>
          </a:xfrm>
          <a:prstGeom prst="rect">
            <a:avLst/>
          </a:prstGeom>
        </p:spPr>
        <p:txBody>
          <a:bodyPr wrap="none">
            <a:spAutoFit/>
          </a:bodyPr>
          <a:lstStyle/>
          <a:p>
            <a:r>
              <a:rPr lang="en-US" b="1" u="sng" dirty="0">
                <a:latin typeface="Corbel" pitchFamily="34" charset="0"/>
              </a:rPr>
              <a:t>Signs:</a:t>
            </a:r>
          </a:p>
        </p:txBody>
      </p:sp>
      <p:sp>
        <p:nvSpPr>
          <p:cNvPr id="15" name="Rectangle 14"/>
          <p:cNvSpPr/>
          <p:nvPr/>
        </p:nvSpPr>
        <p:spPr>
          <a:xfrm>
            <a:off x="1121230" y="438222"/>
            <a:ext cx="1600438" cy="461665"/>
          </a:xfrm>
          <a:prstGeom prst="rect">
            <a:avLst/>
          </a:prstGeom>
        </p:spPr>
        <p:txBody>
          <a:bodyPr wrap="none">
            <a:spAutoFit/>
          </a:bodyPr>
          <a:lstStyle/>
          <a:p>
            <a:r>
              <a:rPr lang="en-US" sz="2400" b="1" dirty="0" err="1">
                <a:solidFill>
                  <a:schemeClr val="tx2">
                    <a:lumMod val="60000"/>
                    <a:lumOff val="40000"/>
                  </a:schemeClr>
                </a:solidFill>
                <a:latin typeface="Arial Rounded MT Bold" pitchFamily="34" charset="0"/>
              </a:rPr>
              <a:t>Urethritis</a:t>
            </a:r>
            <a:endParaRPr lang="en-US" sz="2400" b="1" dirty="0">
              <a:solidFill>
                <a:schemeClr val="tx2">
                  <a:lumMod val="60000"/>
                  <a:lumOff val="40000"/>
                </a:schemeClr>
              </a:solidFill>
              <a:latin typeface="Arial Rounded MT Bold" pitchFamily="34" charset="0"/>
            </a:endParaRPr>
          </a:p>
        </p:txBody>
      </p:sp>
      <p:sp>
        <p:nvSpPr>
          <p:cNvPr id="16" name="Rectangle 15"/>
          <p:cNvSpPr/>
          <p:nvPr/>
        </p:nvSpPr>
        <p:spPr>
          <a:xfrm>
            <a:off x="1675812" y="3119736"/>
            <a:ext cx="3113929" cy="461665"/>
          </a:xfrm>
          <a:prstGeom prst="rect">
            <a:avLst/>
          </a:prstGeom>
        </p:spPr>
        <p:txBody>
          <a:bodyPr wrap="none">
            <a:spAutoFit/>
          </a:bodyPr>
          <a:lstStyle/>
          <a:p>
            <a:r>
              <a:rPr lang="en-US" sz="2400" dirty="0" err="1">
                <a:solidFill>
                  <a:schemeClr val="accent2">
                    <a:lumMod val="60000"/>
                    <a:lumOff val="40000"/>
                  </a:schemeClr>
                </a:solidFill>
                <a:latin typeface="Arial Rounded MT Bold" pitchFamily="34" charset="0"/>
              </a:rPr>
              <a:t>Urogenital</a:t>
            </a:r>
            <a:r>
              <a:rPr lang="en-US" sz="2400" dirty="0">
                <a:solidFill>
                  <a:schemeClr val="accent2">
                    <a:lumMod val="60000"/>
                    <a:lumOff val="40000"/>
                  </a:schemeClr>
                </a:solidFill>
                <a:latin typeface="Arial Rounded MT Bold" pitchFamily="34" charset="0"/>
              </a:rPr>
              <a:t> infection</a:t>
            </a:r>
          </a:p>
        </p:txBody>
      </p:sp>
      <p:pic>
        <p:nvPicPr>
          <p:cNvPr id="18" name="Picture 17" descr="Screenshot 2017-03-17 12.54.49.png"/>
          <p:cNvPicPr>
            <a:picLocks noChangeAspect="1"/>
          </p:cNvPicPr>
          <p:nvPr/>
        </p:nvPicPr>
        <p:blipFill>
          <a:blip r:embed="rId3" cstate="print"/>
          <a:srcRect l="20833" t="26621" r="43333" b="23870"/>
          <a:stretch>
            <a:fillRect/>
          </a:stretch>
        </p:blipFill>
        <p:spPr>
          <a:xfrm>
            <a:off x="6415314" y="0"/>
            <a:ext cx="4724400" cy="3733800"/>
          </a:xfrm>
          <a:prstGeom prst="rect">
            <a:avLst/>
          </a:prstGeom>
        </p:spPr>
      </p:pic>
      <p:sp>
        <p:nvSpPr>
          <p:cNvPr id="17" name="Rectangle 16"/>
          <p:cNvSpPr/>
          <p:nvPr/>
        </p:nvSpPr>
        <p:spPr>
          <a:xfrm>
            <a:off x="228600" y="457200"/>
            <a:ext cx="774571" cy="461665"/>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US" sz="2400" b="1" dirty="0" smtClean="0"/>
              <a:t>Men</a:t>
            </a:r>
            <a:endParaRPr lang="en-US" b="1" dirty="0"/>
          </a:p>
        </p:txBody>
      </p:sp>
    </p:spTree>
    <p:extLst>
      <p:ext uri="{BB962C8B-B14F-4D97-AF65-F5344CB8AC3E}">
        <p14:creationId xmlns:p14="http://schemas.microsoft.com/office/powerpoint/2010/main" val="199379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horizont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ox(in)">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4115" y="515257"/>
            <a:ext cx="4212050" cy="646331"/>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en-US" sz="3600" b="1" dirty="0">
                <a:latin typeface="Franklin Gothic Medium Cond" pitchFamily="34" charset="0"/>
              </a:rPr>
              <a:t>Extra-genital infections:</a:t>
            </a:r>
            <a:endParaRPr lang="en-US" sz="3600" dirty="0">
              <a:latin typeface="Franklin Gothic Medium Cond" pitchFamily="34" charset="0"/>
            </a:endParaRPr>
          </a:p>
        </p:txBody>
      </p:sp>
      <p:sp>
        <p:nvSpPr>
          <p:cNvPr id="3" name="Rectangle 2"/>
          <p:cNvSpPr/>
          <p:nvPr/>
        </p:nvSpPr>
        <p:spPr>
          <a:xfrm>
            <a:off x="918029" y="1494972"/>
            <a:ext cx="10374086" cy="4278094"/>
          </a:xfrm>
          <a:prstGeom prst="rect">
            <a:avLst/>
          </a:prstGeom>
        </p:spPr>
        <p:txBody>
          <a:bodyPr wrap="square">
            <a:spAutoFit/>
          </a:bodyPr>
          <a:lstStyle/>
          <a:p>
            <a:pPr>
              <a:lnSpc>
                <a:spcPct val="150000"/>
              </a:lnSpc>
              <a:buFont typeface="Arial" pitchFamily="34" charset="0"/>
              <a:buChar char="•"/>
            </a:pPr>
            <a:r>
              <a:rPr lang="en-US" sz="3200" b="1" dirty="0"/>
              <a:t>Rectal infection </a:t>
            </a:r>
            <a:r>
              <a:rPr lang="en-US" sz="3200" dirty="0"/>
              <a:t>is usually asymptomatic but may cause anal discharge (12%) or   </a:t>
            </a:r>
            <a:r>
              <a:rPr lang="en-US" sz="3200" dirty="0" err="1"/>
              <a:t>perianal</a:t>
            </a:r>
            <a:r>
              <a:rPr lang="en-US" sz="3200" dirty="0"/>
              <a:t>/anal pain or discomfort (7%)</a:t>
            </a:r>
          </a:p>
          <a:p>
            <a:pPr>
              <a:lnSpc>
                <a:spcPct val="150000"/>
              </a:lnSpc>
              <a:buFont typeface="Arial" pitchFamily="34" charset="0"/>
              <a:buChar char="•"/>
            </a:pPr>
            <a:r>
              <a:rPr lang="en-US" sz="3200" b="1" dirty="0"/>
              <a:t>Pharyngeal infection </a:t>
            </a:r>
            <a:r>
              <a:rPr lang="en-US" sz="3200" dirty="0"/>
              <a:t>is usually asymptomatic (90%)</a:t>
            </a:r>
          </a:p>
          <a:p>
            <a:pPr>
              <a:lnSpc>
                <a:spcPct val="150000"/>
              </a:lnSpc>
              <a:buFont typeface="Arial" pitchFamily="34" charset="0"/>
              <a:buChar char="•"/>
            </a:pPr>
            <a:r>
              <a:rPr lang="en-US" sz="3200" b="1" dirty="0"/>
              <a:t>Eye involvement in adults : </a:t>
            </a:r>
            <a:r>
              <a:rPr lang="en-US" sz="3200" dirty="0"/>
              <a:t>purulent conjunctivitis,  may rapidly progress to </a:t>
            </a:r>
            <a:r>
              <a:rPr lang="en-US" sz="3200" dirty="0" err="1"/>
              <a:t>panophthalmitis</a:t>
            </a:r>
            <a:r>
              <a:rPr lang="en-US" sz="3200" dirty="0"/>
              <a:t> </a:t>
            </a:r>
            <a:endParaRPr lang="en-US" sz="3200" b="1" dirty="0"/>
          </a:p>
          <a:p>
            <a:pPr>
              <a:buFont typeface="Arial" pitchFamily="34" charset="0"/>
              <a:buChar char="•"/>
            </a:pPr>
            <a:endParaRPr lang="en-US" sz="3200" dirty="0"/>
          </a:p>
        </p:txBody>
      </p:sp>
      <p:pic>
        <p:nvPicPr>
          <p:cNvPr id="16386" name="Picture 2" descr="This patient presented with gonococcal urethritis,"/>
          <p:cNvPicPr>
            <a:picLocks noChangeAspect="1" noChangeArrowheads="1"/>
          </p:cNvPicPr>
          <p:nvPr/>
        </p:nvPicPr>
        <p:blipFill>
          <a:blip r:embed="rId3" cstate="print"/>
          <a:srcRect/>
          <a:stretch>
            <a:fillRect/>
          </a:stretch>
        </p:blipFill>
        <p:spPr bwMode="auto">
          <a:xfrm>
            <a:off x="4114800" y="3810001"/>
            <a:ext cx="3619500" cy="2400301"/>
          </a:xfrm>
          <a:prstGeom prst="rect">
            <a:avLst/>
          </a:prstGeom>
          <a:noFill/>
        </p:spPr>
      </p:pic>
    </p:spTree>
    <p:extLst>
      <p:ext uri="{BB962C8B-B14F-4D97-AF65-F5344CB8AC3E}">
        <p14:creationId xmlns:p14="http://schemas.microsoft.com/office/powerpoint/2010/main" val="54133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blinds(horizontal)">
                                      <p:cBhvr>
                                        <p:cTn id="7" dur="5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60371" y="0"/>
            <a:ext cx="3847528" cy="923330"/>
          </a:xfrm>
          <a:prstGeom prst="rect">
            <a:avLst/>
          </a:prstGeom>
        </p:spPr>
        <p:txBody>
          <a:bodyPr wrap="none">
            <a:spAutoFit/>
          </a:bodyPr>
          <a:lstStyle/>
          <a:p>
            <a:r>
              <a:rPr lang="en-US" sz="5400" b="1" dirty="0">
                <a:solidFill>
                  <a:schemeClr val="accent4">
                    <a:lumMod val="50000"/>
                  </a:schemeClr>
                </a:solidFill>
                <a:latin typeface="Franklin Gothic Medium Cond" pitchFamily="34" charset="0"/>
              </a:rPr>
              <a:t>Complications</a:t>
            </a:r>
            <a:endParaRPr lang="en-US" sz="2800" dirty="0">
              <a:solidFill>
                <a:schemeClr val="accent4">
                  <a:lumMod val="50000"/>
                </a:schemeClr>
              </a:solidFill>
              <a:latin typeface="Franklin Gothic Medium Cond" pitchFamily="34" charset="0"/>
            </a:endParaRPr>
          </a:p>
        </p:txBody>
      </p:sp>
      <p:sp>
        <p:nvSpPr>
          <p:cNvPr id="3" name="Rectangle 2"/>
          <p:cNvSpPr/>
          <p:nvPr/>
        </p:nvSpPr>
        <p:spPr>
          <a:xfrm>
            <a:off x="809171" y="1164772"/>
            <a:ext cx="10323286" cy="1692771"/>
          </a:xfrm>
          <a:prstGeom prst="rect">
            <a:avLst/>
          </a:prstGeom>
        </p:spPr>
        <p:txBody>
          <a:bodyPr wrap="square">
            <a:spAutoFit/>
          </a:bodyPr>
          <a:lstStyle/>
          <a:p>
            <a:r>
              <a:rPr lang="en-US" sz="3600" b="1" dirty="0"/>
              <a:t>Men: </a:t>
            </a:r>
            <a:r>
              <a:rPr lang="en-US" sz="3200" dirty="0" err="1"/>
              <a:t>Transluminal</a:t>
            </a:r>
            <a:r>
              <a:rPr lang="en-US" sz="3200" dirty="0"/>
              <a:t> spread my result in </a:t>
            </a:r>
            <a:r>
              <a:rPr lang="en-US" sz="3200" dirty="0" err="1"/>
              <a:t>epididymo-orchitis</a:t>
            </a:r>
            <a:r>
              <a:rPr lang="en-US" sz="3200" dirty="0"/>
              <a:t> or </a:t>
            </a:r>
            <a:r>
              <a:rPr lang="en-US" sz="3200" dirty="0" err="1" smtClean="0"/>
              <a:t>prostatitis</a:t>
            </a:r>
            <a:endParaRPr lang="en-US" sz="3200" dirty="0" smtClean="0"/>
          </a:p>
          <a:p>
            <a:r>
              <a:rPr lang="en-US" sz="3600" b="1" dirty="0" smtClean="0"/>
              <a:t>Women</a:t>
            </a:r>
            <a:r>
              <a:rPr lang="en-US" sz="3600" b="1" dirty="0"/>
              <a:t>: </a:t>
            </a:r>
            <a:r>
              <a:rPr lang="en-US" sz="3200" dirty="0"/>
              <a:t>pelvic inflammatory disease (PID).</a:t>
            </a:r>
          </a:p>
        </p:txBody>
      </p:sp>
      <p:sp>
        <p:nvSpPr>
          <p:cNvPr id="4" name="Rectangle 3"/>
          <p:cNvSpPr/>
          <p:nvPr/>
        </p:nvSpPr>
        <p:spPr>
          <a:xfrm>
            <a:off x="508000" y="3236685"/>
            <a:ext cx="10740572" cy="1938992"/>
          </a:xfrm>
          <a:prstGeom prst="rect">
            <a:avLst/>
          </a:prstGeom>
        </p:spPr>
        <p:txBody>
          <a:bodyPr wrap="square">
            <a:spAutoFit/>
          </a:bodyPr>
          <a:lstStyle/>
          <a:p>
            <a:r>
              <a:rPr lang="en-US" sz="4000" b="1" dirty="0"/>
              <a:t>Disseminated </a:t>
            </a:r>
            <a:r>
              <a:rPr lang="en-US" sz="4000" b="1" dirty="0" err="1"/>
              <a:t>gonoccoccal</a:t>
            </a:r>
            <a:r>
              <a:rPr lang="en-US" sz="4000" b="1" dirty="0"/>
              <a:t> infection:  </a:t>
            </a:r>
            <a:r>
              <a:rPr lang="en-US" sz="4000" dirty="0"/>
              <a:t>may occur following </a:t>
            </a:r>
            <a:r>
              <a:rPr lang="en-US" sz="4000" dirty="0" err="1"/>
              <a:t>haematogenous</a:t>
            </a:r>
            <a:r>
              <a:rPr lang="en-US" sz="4000" dirty="0"/>
              <a:t> dissemination causing skin lesions, </a:t>
            </a:r>
            <a:r>
              <a:rPr lang="en-US" sz="4000" dirty="0" err="1"/>
              <a:t>arthralgia</a:t>
            </a:r>
            <a:r>
              <a:rPr lang="en-US" sz="4000" dirty="0"/>
              <a:t>, arthritis and </a:t>
            </a:r>
            <a:r>
              <a:rPr lang="en-US" sz="4000" dirty="0" err="1"/>
              <a:t>tenosynovitis</a:t>
            </a:r>
            <a:r>
              <a:rPr lang="en-US" sz="4000" dirty="0"/>
              <a:t>.</a:t>
            </a:r>
          </a:p>
        </p:txBody>
      </p:sp>
      <p:pic>
        <p:nvPicPr>
          <p:cNvPr id="25602" name="Picture 2" descr="Image result for Disseminated gonococcal infection:"/>
          <p:cNvPicPr>
            <a:picLocks noChangeAspect="1" noChangeArrowheads="1"/>
          </p:cNvPicPr>
          <p:nvPr/>
        </p:nvPicPr>
        <p:blipFill>
          <a:blip r:embed="rId3" cstate="print"/>
          <a:srcRect/>
          <a:stretch>
            <a:fillRect/>
          </a:stretch>
        </p:blipFill>
        <p:spPr bwMode="auto">
          <a:xfrm>
            <a:off x="2409371" y="175185"/>
            <a:ext cx="6589485" cy="3221157"/>
          </a:xfrm>
          <a:prstGeom prst="rect">
            <a:avLst/>
          </a:prstGeom>
          <a:noFill/>
        </p:spPr>
      </p:pic>
    </p:spTree>
    <p:extLst>
      <p:ext uri="{BB962C8B-B14F-4D97-AF65-F5344CB8AC3E}">
        <p14:creationId xmlns:p14="http://schemas.microsoft.com/office/powerpoint/2010/main" val="2714670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5602"/>
                                        </p:tgtEl>
                                        <p:attrNameLst>
                                          <p:attrName>style.visibility</p:attrName>
                                        </p:attrNameLst>
                                      </p:cBhvr>
                                      <p:to>
                                        <p:strVal val="visible"/>
                                      </p:to>
                                    </p:set>
                                    <p:animEffect transition="in" filter="blinds(horizontal)">
                                      <p:cBhvr>
                                        <p:cTn id="12" dur="50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32087" y="0"/>
            <a:ext cx="2526654" cy="830997"/>
          </a:xfrm>
          <a:prstGeom prst="rect">
            <a:avLst/>
          </a:prstGeom>
        </p:spPr>
        <p:txBody>
          <a:bodyPr wrap="none">
            <a:spAutoFit/>
          </a:bodyPr>
          <a:lstStyle/>
          <a:p>
            <a:r>
              <a:rPr lang="en-US" sz="4800" b="1" dirty="0">
                <a:solidFill>
                  <a:schemeClr val="accent4">
                    <a:lumMod val="50000"/>
                  </a:schemeClr>
                </a:solidFill>
                <a:latin typeface="Franklin Gothic Medium Cond" pitchFamily="34" charset="0"/>
              </a:rPr>
              <a:t>Diagnosis</a:t>
            </a:r>
            <a:r>
              <a:rPr lang="en-US" sz="4800" b="1" dirty="0">
                <a:latin typeface="Franklin Gothic Medium Cond" pitchFamily="34" charset="0"/>
              </a:rPr>
              <a:t> </a:t>
            </a:r>
          </a:p>
        </p:txBody>
      </p:sp>
      <p:sp>
        <p:nvSpPr>
          <p:cNvPr id="3" name="Rectangle 2"/>
          <p:cNvSpPr/>
          <p:nvPr/>
        </p:nvSpPr>
        <p:spPr>
          <a:xfrm>
            <a:off x="696687" y="918029"/>
            <a:ext cx="2120132" cy="646331"/>
          </a:xfrm>
          <a:prstGeom prst="rect">
            <a:avLst/>
          </a:prstGeom>
        </p:spPr>
        <p:txBody>
          <a:bodyPr wrap="none">
            <a:spAutoFit/>
          </a:bodyPr>
          <a:lstStyle/>
          <a:p>
            <a:r>
              <a:rPr lang="en-US" sz="3600" b="1" dirty="0">
                <a:latin typeface="Franklin Gothic Medium Cond" pitchFamily="34" charset="0"/>
              </a:rPr>
              <a:t>Microscopy</a:t>
            </a:r>
            <a:endParaRPr lang="en-US" sz="2400" b="1" dirty="0">
              <a:latin typeface="Franklin Gothic Medium Cond" pitchFamily="34" charset="0"/>
            </a:endParaRPr>
          </a:p>
        </p:txBody>
      </p:sp>
      <p:sp>
        <p:nvSpPr>
          <p:cNvPr id="4" name="Rectangle 3"/>
          <p:cNvSpPr/>
          <p:nvPr/>
        </p:nvSpPr>
        <p:spPr>
          <a:xfrm>
            <a:off x="896258" y="1509486"/>
            <a:ext cx="10613572" cy="1200329"/>
          </a:xfrm>
          <a:prstGeom prst="rect">
            <a:avLst/>
          </a:prstGeom>
        </p:spPr>
        <p:txBody>
          <a:bodyPr wrap="square">
            <a:spAutoFit/>
          </a:bodyPr>
          <a:lstStyle/>
          <a:p>
            <a:pPr>
              <a:buFont typeface="Arial" pitchFamily="34" charset="0"/>
              <a:buChar char="•"/>
            </a:pPr>
            <a:r>
              <a:rPr lang="en-US" sz="2400" dirty="0"/>
              <a:t> N. </a:t>
            </a:r>
            <a:r>
              <a:rPr lang="en-US" sz="2400" dirty="0" err="1"/>
              <a:t>gonorrhoeae</a:t>
            </a:r>
            <a:r>
              <a:rPr lang="en-US" sz="2400" dirty="0"/>
              <a:t> as </a:t>
            </a:r>
            <a:r>
              <a:rPr lang="en-US" sz="2400" dirty="0" err="1"/>
              <a:t>monomorphic</a:t>
            </a:r>
            <a:r>
              <a:rPr lang="en-US" sz="2400" dirty="0"/>
              <a:t> Gram-negative </a:t>
            </a:r>
            <a:r>
              <a:rPr lang="en-US" sz="2400" dirty="0" err="1"/>
              <a:t>diplococci</a:t>
            </a:r>
            <a:r>
              <a:rPr lang="en-US" sz="2400" dirty="0"/>
              <a:t> within </a:t>
            </a:r>
            <a:r>
              <a:rPr lang="en-US" sz="2400" dirty="0" err="1"/>
              <a:t>polymorphonuclear</a:t>
            </a:r>
            <a:r>
              <a:rPr lang="en-US" sz="2400" dirty="0"/>
              <a:t> leukocytes.</a:t>
            </a:r>
          </a:p>
          <a:p>
            <a:pPr>
              <a:buFont typeface="Arial" pitchFamily="34" charset="0"/>
              <a:buChar char="•"/>
            </a:pPr>
            <a:r>
              <a:rPr lang="en-US" sz="2400" dirty="0"/>
              <a:t> </a:t>
            </a:r>
            <a:r>
              <a:rPr lang="en-US" sz="2400" b="1" dirty="0"/>
              <a:t>Sensitivity is 90 – 95% in men with urethral discharge</a:t>
            </a:r>
            <a:r>
              <a:rPr lang="en-US" sz="2400" dirty="0"/>
              <a:t> </a:t>
            </a:r>
          </a:p>
        </p:txBody>
      </p:sp>
      <p:sp>
        <p:nvSpPr>
          <p:cNvPr id="5" name="Rectangle 4"/>
          <p:cNvSpPr/>
          <p:nvPr/>
        </p:nvSpPr>
        <p:spPr>
          <a:xfrm>
            <a:off x="595086" y="2971801"/>
            <a:ext cx="8360228" cy="584775"/>
          </a:xfrm>
          <a:prstGeom prst="rect">
            <a:avLst/>
          </a:prstGeom>
        </p:spPr>
        <p:txBody>
          <a:bodyPr wrap="square">
            <a:spAutoFit/>
          </a:bodyPr>
          <a:lstStyle/>
          <a:p>
            <a:r>
              <a:rPr lang="en-US" sz="3200" b="1" dirty="0">
                <a:latin typeface="Franklin Gothic Medium Cond" pitchFamily="34" charset="0"/>
              </a:rPr>
              <a:t>Nucleic Acid Amplification Tests (NAATs)</a:t>
            </a:r>
          </a:p>
        </p:txBody>
      </p:sp>
      <p:sp>
        <p:nvSpPr>
          <p:cNvPr id="6" name="Rectangle 5"/>
          <p:cNvSpPr/>
          <p:nvPr/>
        </p:nvSpPr>
        <p:spPr>
          <a:xfrm>
            <a:off x="809172" y="3592286"/>
            <a:ext cx="10555514" cy="1200329"/>
          </a:xfrm>
          <a:prstGeom prst="rect">
            <a:avLst/>
          </a:prstGeom>
        </p:spPr>
        <p:txBody>
          <a:bodyPr wrap="square">
            <a:spAutoFit/>
          </a:bodyPr>
          <a:lstStyle/>
          <a:p>
            <a:pPr>
              <a:buFont typeface="Arial" pitchFamily="34" charset="0"/>
              <a:buChar char="•"/>
            </a:pPr>
            <a:r>
              <a:rPr lang="en-US" sz="2400" b="1" dirty="0"/>
              <a:t>High sensitivity (96%) in both asymptomatic and symptomatic infection</a:t>
            </a:r>
            <a:r>
              <a:rPr lang="en-US" sz="2400" dirty="0"/>
              <a:t>.</a:t>
            </a:r>
          </a:p>
          <a:p>
            <a:pPr>
              <a:buFont typeface="Arial" pitchFamily="34" charset="0"/>
              <a:buChar char="•"/>
            </a:pPr>
            <a:r>
              <a:rPr lang="en-US" sz="2400" dirty="0"/>
              <a:t>Equivalent sensitivity in urine and urethral swab specimens from men and in vaginal and </a:t>
            </a:r>
            <a:r>
              <a:rPr lang="en-US" sz="2400" dirty="0" err="1"/>
              <a:t>endocervical</a:t>
            </a:r>
            <a:r>
              <a:rPr lang="en-US" sz="2400" dirty="0"/>
              <a:t> swabs from women.</a:t>
            </a:r>
          </a:p>
        </p:txBody>
      </p:sp>
      <p:sp>
        <p:nvSpPr>
          <p:cNvPr id="7" name="Rectangle 6"/>
          <p:cNvSpPr/>
          <p:nvPr/>
        </p:nvSpPr>
        <p:spPr>
          <a:xfrm>
            <a:off x="658085" y="4865915"/>
            <a:ext cx="1415772" cy="646331"/>
          </a:xfrm>
          <a:prstGeom prst="rect">
            <a:avLst/>
          </a:prstGeom>
        </p:spPr>
        <p:txBody>
          <a:bodyPr wrap="none">
            <a:spAutoFit/>
          </a:bodyPr>
          <a:lstStyle/>
          <a:p>
            <a:r>
              <a:rPr lang="en-US" sz="3600" b="1" dirty="0">
                <a:latin typeface="Franklin Gothic Medium Cond" pitchFamily="34" charset="0"/>
              </a:rPr>
              <a:t>Culture</a:t>
            </a:r>
          </a:p>
        </p:txBody>
      </p:sp>
      <p:sp>
        <p:nvSpPr>
          <p:cNvPr id="8" name="Rectangle 7"/>
          <p:cNvSpPr/>
          <p:nvPr/>
        </p:nvSpPr>
        <p:spPr>
          <a:xfrm>
            <a:off x="867228" y="5598886"/>
            <a:ext cx="11150601" cy="830997"/>
          </a:xfrm>
          <a:prstGeom prst="rect">
            <a:avLst/>
          </a:prstGeom>
        </p:spPr>
        <p:txBody>
          <a:bodyPr wrap="square">
            <a:spAutoFit/>
          </a:bodyPr>
          <a:lstStyle/>
          <a:p>
            <a:pPr>
              <a:buFont typeface="Arial" pitchFamily="34" charset="0"/>
              <a:buChar char="•"/>
            </a:pPr>
            <a:r>
              <a:rPr lang="en-US" sz="2400" dirty="0"/>
              <a:t>Culture continues to offer a specific, sensitive and cheap diagnostic test at genital sites.</a:t>
            </a:r>
          </a:p>
          <a:p>
            <a:pPr>
              <a:buFont typeface="Arial" pitchFamily="34" charset="0"/>
              <a:buChar char="•"/>
            </a:pPr>
            <a:r>
              <a:rPr lang="en-US" sz="2400" dirty="0"/>
              <a:t>It allows confirmatory identification and antimicrobial susceptibility testing.</a:t>
            </a:r>
          </a:p>
        </p:txBody>
      </p:sp>
      <p:pic>
        <p:nvPicPr>
          <p:cNvPr id="9" name="Picture 2" descr="Image result for Gram-negative diplococcus Neisseria gonorrhoeae."/>
          <p:cNvPicPr>
            <a:picLocks noChangeAspect="1" noChangeArrowheads="1"/>
          </p:cNvPicPr>
          <p:nvPr/>
        </p:nvPicPr>
        <p:blipFill>
          <a:blip r:embed="rId2" cstate="print"/>
          <a:srcRect/>
          <a:stretch>
            <a:fillRect/>
          </a:stretch>
        </p:blipFill>
        <p:spPr bwMode="auto">
          <a:xfrm>
            <a:off x="7620001" y="762001"/>
            <a:ext cx="3497942" cy="1981199"/>
          </a:xfrm>
          <a:prstGeom prst="rect">
            <a:avLst/>
          </a:prstGeom>
          <a:noFill/>
        </p:spPr>
      </p:pic>
    </p:spTree>
    <p:extLst>
      <p:ext uri="{BB962C8B-B14F-4D97-AF65-F5344CB8AC3E}">
        <p14:creationId xmlns:p14="http://schemas.microsoft.com/office/powerpoint/2010/main" val="281878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3"/>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linds(horizont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mph" presetSubtype="0" fill="hold" grpId="0" nodeType="clickEffect">
                                  <p:stCondLst>
                                    <p:cond delay="0"/>
                                  </p:stCondLst>
                                  <p:iterate type="lt">
                                    <p:tmPct val="4000"/>
                                  </p:iterate>
                                  <p:childTnLst>
                                    <p:set>
                                      <p:cBhvr override="childStyle">
                                        <p:cTn id="15" dur="500" fill="hold"/>
                                        <p:tgtEl>
                                          <p:spTgt spid="5"/>
                                        </p:tgtEl>
                                        <p:attrNameLst>
                                          <p:attrName>style.textDecorationUnderline</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18" presetClass="emph" presetSubtype="0" fill="hold" grpId="0" nodeType="clickEffect">
                                  <p:stCondLst>
                                    <p:cond delay="0"/>
                                  </p:stCondLst>
                                  <p:iterate type="lt">
                                    <p:tmPct val="4000"/>
                                  </p:iterate>
                                  <p:childTnLst>
                                    <p:set>
                                      <p:cBhvr override="childStyle">
                                        <p:cTn id="19" dur="500" fill="hold"/>
                                        <p:tgtEl>
                                          <p:spTgt spid="7"/>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19600" y="228600"/>
            <a:ext cx="4013200" cy="923330"/>
          </a:xfrm>
          <a:prstGeom prst="rect">
            <a:avLst/>
          </a:prstGeom>
          <a:noFill/>
        </p:spPr>
        <p:txBody>
          <a:bodyPr wrap="square" rtlCol="0">
            <a:spAutoFit/>
          </a:bodyPr>
          <a:lstStyle/>
          <a:p>
            <a:r>
              <a:rPr lang="en-US" sz="5400" b="1" dirty="0">
                <a:solidFill>
                  <a:schemeClr val="accent4">
                    <a:lumMod val="50000"/>
                  </a:schemeClr>
                </a:solidFill>
                <a:latin typeface="Franklin Gothic Medium Cond" pitchFamily="34" charset="0"/>
              </a:rPr>
              <a:t>Management</a:t>
            </a:r>
          </a:p>
        </p:txBody>
      </p:sp>
      <p:sp>
        <p:nvSpPr>
          <p:cNvPr id="3" name="Rectangle 2"/>
          <p:cNvSpPr/>
          <p:nvPr/>
        </p:nvSpPr>
        <p:spPr>
          <a:xfrm>
            <a:off x="330200" y="1335315"/>
            <a:ext cx="10424886" cy="1384995"/>
          </a:xfrm>
          <a:prstGeom prst="rect">
            <a:avLst/>
          </a:prstGeom>
        </p:spPr>
        <p:txBody>
          <a:bodyPr wrap="square">
            <a:spAutoFit/>
          </a:bodyPr>
          <a:lstStyle/>
          <a:p>
            <a:pPr>
              <a:buFont typeface="Arial" pitchFamily="34" charset="0"/>
              <a:buChar char="•"/>
            </a:pPr>
            <a:r>
              <a:rPr lang="en-US" sz="2800" dirty="0"/>
              <a:t>A culture should be taken in all cases of </a:t>
            </a:r>
            <a:r>
              <a:rPr lang="en-US" sz="2800" dirty="0" err="1"/>
              <a:t>gonorrhoea</a:t>
            </a:r>
            <a:r>
              <a:rPr lang="en-US" sz="2800" dirty="0"/>
              <a:t> diagnosed by NAATs</a:t>
            </a:r>
          </a:p>
          <a:p>
            <a:pPr>
              <a:buFont typeface="Arial" pitchFamily="34" charset="0"/>
              <a:buChar char="•"/>
            </a:pPr>
            <a:r>
              <a:rPr lang="en-US" sz="2800" dirty="0"/>
              <a:t>Screening for coincident STIs</a:t>
            </a:r>
          </a:p>
        </p:txBody>
      </p:sp>
      <p:sp>
        <p:nvSpPr>
          <p:cNvPr id="4" name="Rectangle 3"/>
          <p:cNvSpPr/>
          <p:nvPr/>
        </p:nvSpPr>
        <p:spPr>
          <a:xfrm>
            <a:off x="954313" y="3066144"/>
            <a:ext cx="10657115" cy="3354765"/>
          </a:xfrm>
          <a:prstGeom prst="rect">
            <a:avLst/>
          </a:prstGeom>
        </p:spPr>
        <p:txBody>
          <a:bodyPr wrap="square">
            <a:spAutoFit/>
          </a:bodyPr>
          <a:lstStyle/>
          <a:p>
            <a:r>
              <a:rPr lang="en-US" sz="3200" b="1" u="sng" dirty="0">
                <a:latin typeface="Franklin Gothic Medium Cond" pitchFamily="34" charset="0"/>
              </a:rPr>
              <a:t>Indications for therapy</a:t>
            </a:r>
            <a:endParaRPr lang="en-US" sz="3200" u="sng" dirty="0">
              <a:latin typeface="Franklin Gothic Medium Cond" pitchFamily="34" charset="0"/>
            </a:endParaRPr>
          </a:p>
          <a:p>
            <a:pPr>
              <a:lnSpc>
                <a:spcPct val="150000"/>
              </a:lnSpc>
              <a:buFont typeface="Arial" pitchFamily="34" charset="0"/>
              <a:buChar char="•"/>
            </a:pPr>
            <a:r>
              <a:rPr lang="en-US" sz="2400" dirty="0"/>
              <a:t>Identification of intracellular Gram-negative </a:t>
            </a:r>
            <a:r>
              <a:rPr lang="en-US" sz="2400" dirty="0" err="1"/>
              <a:t>diplococci</a:t>
            </a:r>
            <a:r>
              <a:rPr lang="en-US" sz="2400" dirty="0"/>
              <a:t> on microscopy of a smear from the genital tract</a:t>
            </a:r>
          </a:p>
          <a:p>
            <a:pPr>
              <a:lnSpc>
                <a:spcPct val="150000"/>
              </a:lnSpc>
              <a:buFont typeface="Arial" pitchFamily="34" charset="0"/>
              <a:buChar char="•"/>
            </a:pPr>
            <a:r>
              <a:rPr lang="en-US" sz="2400" dirty="0"/>
              <a:t>Positive culture or NAAT for N. </a:t>
            </a:r>
            <a:r>
              <a:rPr lang="en-US" sz="2400" dirty="0" err="1"/>
              <a:t>gonorrhoeae</a:t>
            </a:r>
            <a:r>
              <a:rPr lang="en-US" sz="2400" dirty="0"/>
              <a:t> from any site</a:t>
            </a:r>
          </a:p>
          <a:p>
            <a:pPr>
              <a:lnSpc>
                <a:spcPct val="150000"/>
              </a:lnSpc>
              <a:buFont typeface="Arial" pitchFamily="34" charset="0"/>
              <a:buChar char="•"/>
            </a:pPr>
            <a:r>
              <a:rPr lang="en-US" sz="2400" dirty="0"/>
              <a:t>Recent sexual partner(s) of confirmed cases of </a:t>
            </a:r>
            <a:r>
              <a:rPr lang="en-US" sz="2400" dirty="0" err="1"/>
              <a:t>gonococcal</a:t>
            </a:r>
            <a:r>
              <a:rPr lang="en-US" sz="2400" dirty="0"/>
              <a:t> infection</a:t>
            </a:r>
          </a:p>
          <a:p>
            <a:pPr>
              <a:lnSpc>
                <a:spcPct val="150000"/>
              </a:lnSpc>
              <a:buFont typeface="Arial" pitchFamily="34" charset="0"/>
              <a:buChar char="•"/>
            </a:pPr>
            <a:r>
              <a:rPr lang="en-US" sz="2400" dirty="0"/>
              <a:t>Consider offering on epidemiological grounds following sexual assault</a:t>
            </a:r>
          </a:p>
        </p:txBody>
      </p:sp>
    </p:spTree>
    <p:extLst>
      <p:ext uri="{BB962C8B-B14F-4D97-AF65-F5344CB8AC3E}">
        <p14:creationId xmlns:p14="http://schemas.microsoft.com/office/powerpoint/2010/main" val="235897649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2229" y="406399"/>
            <a:ext cx="11016342" cy="2185214"/>
          </a:xfrm>
          <a:prstGeom prst="rect">
            <a:avLst/>
          </a:prstGeom>
        </p:spPr>
        <p:txBody>
          <a:bodyPr wrap="square">
            <a:spAutoFit/>
          </a:bodyPr>
          <a:lstStyle/>
          <a:p>
            <a:r>
              <a:rPr lang="en-US" sz="3600" b="1" dirty="0">
                <a:latin typeface="Franklin Gothic Medium Cond" pitchFamily="34" charset="0"/>
              </a:rPr>
              <a:t>Treatment for uncomplicated </a:t>
            </a:r>
            <a:r>
              <a:rPr lang="en-US" sz="3600" b="1" dirty="0" err="1">
                <a:latin typeface="Franklin Gothic Medium Cond" pitchFamily="34" charset="0"/>
              </a:rPr>
              <a:t>anogenital</a:t>
            </a:r>
            <a:r>
              <a:rPr lang="en-US" sz="3600" b="1" dirty="0">
                <a:latin typeface="Franklin Gothic Medium Cond" pitchFamily="34" charset="0"/>
              </a:rPr>
              <a:t> infection:</a:t>
            </a:r>
          </a:p>
          <a:p>
            <a:endParaRPr lang="en-US" sz="3600" dirty="0">
              <a:latin typeface="Franklin Gothic Medium Cond" pitchFamily="34" charset="0"/>
            </a:endParaRPr>
          </a:p>
          <a:p>
            <a:pPr marL="228600"/>
            <a:r>
              <a:rPr lang="en-US" sz="3200" b="1" dirty="0" smtClean="0">
                <a:solidFill>
                  <a:schemeClr val="tx2"/>
                </a:solidFill>
              </a:rPr>
              <a:t>  </a:t>
            </a:r>
            <a:r>
              <a:rPr lang="en-US" sz="3200" b="1" dirty="0" err="1" smtClean="0">
                <a:solidFill>
                  <a:schemeClr val="tx2"/>
                </a:solidFill>
              </a:rPr>
              <a:t>Ceftriaxone</a:t>
            </a:r>
            <a:r>
              <a:rPr lang="en-US" sz="3200" dirty="0" smtClean="0">
                <a:solidFill>
                  <a:schemeClr val="tx2"/>
                </a:solidFill>
              </a:rPr>
              <a:t> </a:t>
            </a:r>
            <a:r>
              <a:rPr lang="en-US" sz="3200" dirty="0">
                <a:solidFill>
                  <a:schemeClr val="tx2"/>
                </a:solidFill>
              </a:rPr>
              <a:t>500 mg </a:t>
            </a:r>
            <a:r>
              <a:rPr lang="en-US" sz="3200" b="1" dirty="0" err="1">
                <a:solidFill>
                  <a:schemeClr val="tx2"/>
                </a:solidFill>
              </a:rPr>
              <a:t>i.m</a:t>
            </a:r>
            <a:r>
              <a:rPr lang="en-US" sz="3200" dirty="0"/>
              <a:t>. as a </a:t>
            </a:r>
            <a:r>
              <a:rPr lang="en-US" sz="3200" dirty="0">
                <a:solidFill>
                  <a:schemeClr val="tx2"/>
                </a:solidFill>
              </a:rPr>
              <a:t>single dose </a:t>
            </a:r>
            <a:r>
              <a:rPr lang="en-US" sz="3200" dirty="0"/>
              <a:t>with </a:t>
            </a:r>
            <a:r>
              <a:rPr lang="en-US" sz="3200" b="1" dirty="0" err="1">
                <a:solidFill>
                  <a:schemeClr val="tx2"/>
                </a:solidFill>
              </a:rPr>
              <a:t>azithromycin</a:t>
            </a:r>
            <a:r>
              <a:rPr lang="en-US" sz="3200" dirty="0"/>
              <a:t> </a:t>
            </a:r>
            <a:r>
              <a:rPr lang="en-US" sz="3200" dirty="0">
                <a:solidFill>
                  <a:schemeClr val="tx2"/>
                </a:solidFill>
              </a:rPr>
              <a:t>1 g</a:t>
            </a:r>
            <a:r>
              <a:rPr lang="en-US" sz="3200" dirty="0"/>
              <a:t> </a:t>
            </a:r>
            <a:r>
              <a:rPr lang="en-US" sz="3200" dirty="0" smtClean="0"/>
              <a:t>   </a:t>
            </a:r>
            <a:r>
              <a:rPr lang="en-US" sz="3200" b="1" dirty="0" smtClean="0">
                <a:solidFill>
                  <a:schemeClr val="tx2"/>
                </a:solidFill>
              </a:rPr>
              <a:t>oral</a:t>
            </a:r>
            <a:r>
              <a:rPr lang="en-US" sz="3200" dirty="0" smtClean="0"/>
              <a:t> </a:t>
            </a:r>
            <a:r>
              <a:rPr lang="en-US" sz="3200" dirty="0"/>
              <a:t>as a </a:t>
            </a:r>
            <a:r>
              <a:rPr lang="en-US" sz="3200" dirty="0">
                <a:solidFill>
                  <a:schemeClr val="tx2"/>
                </a:solidFill>
              </a:rPr>
              <a:t>single dose</a:t>
            </a:r>
          </a:p>
        </p:txBody>
      </p:sp>
      <p:sp>
        <p:nvSpPr>
          <p:cNvPr id="3" name="Rectangle 2"/>
          <p:cNvSpPr/>
          <p:nvPr/>
        </p:nvSpPr>
        <p:spPr>
          <a:xfrm>
            <a:off x="899883" y="3084288"/>
            <a:ext cx="10987315" cy="3354765"/>
          </a:xfrm>
          <a:prstGeom prst="rect">
            <a:avLst/>
          </a:prstGeom>
        </p:spPr>
        <p:txBody>
          <a:bodyPr wrap="square">
            <a:spAutoFit/>
          </a:bodyPr>
          <a:lstStyle/>
          <a:p>
            <a:r>
              <a:rPr lang="en-US" sz="3200" b="1" dirty="0">
                <a:latin typeface="Franklin Gothic Medium Cond" pitchFamily="34" charset="0"/>
              </a:rPr>
              <a:t>Treatment of </a:t>
            </a:r>
            <a:r>
              <a:rPr lang="en-US" sz="3200" b="1" dirty="0" err="1">
                <a:latin typeface="Franklin Gothic Medium Cond" pitchFamily="34" charset="0"/>
              </a:rPr>
              <a:t>Gonococcal</a:t>
            </a:r>
            <a:r>
              <a:rPr lang="en-US" sz="3200" b="1" dirty="0">
                <a:latin typeface="Franklin Gothic Medium Cond" pitchFamily="34" charset="0"/>
              </a:rPr>
              <a:t> PID</a:t>
            </a:r>
            <a:endParaRPr lang="en-US" sz="3200" dirty="0">
              <a:latin typeface="Franklin Gothic Medium Cond" pitchFamily="34" charset="0"/>
            </a:endParaRPr>
          </a:p>
          <a:p>
            <a:pPr marL="228600"/>
            <a:r>
              <a:rPr lang="en-US" sz="2800" b="1" dirty="0" err="1"/>
              <a:t>Ceftriaxone</a:t>
            </a:r>
            <a:r>
              <a:rPr lang="en-US" sz="2800" b="1" dirty="0"/>
              <a:t> 500mg </a:t>
            </a:r>
            <a:r>
              <a:rPr lang="en-US" sz="2800" b="1" dirty="0" err="1"/>
              <a:t>i.m</a:t>
            </a:r>
            <a:r>
              <a:rPr lang="en-US" sz="2800" dirty="0"/>
              <a:t>. immediately followed by </a:t>
            </a:r>
            <a:r>
              <a:rPr lang="en-US" sz="2800" b="1" dirty="0"/>
              <a:t>oral </a:t>
            </a:r>
            <a:r>
              <a:rPr lang="en-US" sz="2800" b="1" dirty="0" err="1"/>
              <a:t>doxycycline</a:t>
            </a:r>
            <a:r>
              <a:rPr lang="en-US" sz="2800" b="1" dirty="0"/>
              <a:t> </a:t>
            </a:r>
            <a:r>
              <a:rPr lang="en-US" sz="2800" dirty="0"/>
              <a:t>100mg twice daily plus </a:t>
            </a:r>
            <a:r>
              <a:rPr lang="en-US" sz="2800" dirty="0" err="1"/>
              <a:t>metronidazole</a:t>
            </a:r>
            <a:r>
              <a:rPr lang="en-US" sz="2800" dirty="0"/>
              <a:t> 400mg twice daily </a:t>
            </a:r>
            <a:r>
              <a:rPr lang="en-US" sz="2800" b="1" dirty="0"/>
              <a:t>for 14 days</a:t>
            </a:r>
          </a:p>
          <a:p>
            <a:r>
              <a:rPr lang="en-US" sz="2800" dirty="0"/>
              <a:t> </a:t>
            </a:r>
            <a:endParaRPr lang="en-US" sz="2400" dirty="0"/>
          </a:p>
          <a:p>
            <a:r>
              <a:rPr lang="en-US" sz="3200" b="1" dirty="0">
                <a:latin typeface="Franklin Gothic Medium Cond" pitchFamily="34" charset="0"/>
              </a:rPr>
              <a:t>Treatment of </a:t>
            </a:r>
            <a:r>
              <a:rPr lang="en-US" sz="3200" b="1" dirty="0" err="1">
                <a:latin typeface="Franklin Gothic Medium Cond" pitchFamily="34" charset="0"/>
              </a:rPr>
              <a:t>Gonococcal</a:t>
            </a:r>
            <a:r>
              <a:rPr lang="en-US" sz="3200" b="1" dirty="0">
                <a:latin typeface="Franklin Gothic Medium Cond" pitchFamily="34" charset="0"/>
              </a:rPr>
              <a:t> </a:t>
            </a:r>
            <a:r>
              <a:rPr lang="en-US" sz="3200" b="1" dirty="0" err="1">
                <a:latin typeface="Franklin Gothic Medium Cond" pitchFamily="34" charset="0"/>
              </a:rPr>
              <a:t>epididymo-orchitis</a:t>
            </a:r>
            <a:endParaRPr lang="en-US" sz="3200" b="1" dirty="0">
              <a:latin typeface="Franklin Gothic Medium Cond" pitchFamily="34" charset="0"/>
            </a:endParaRPr>
          </a:p>
          <a:p>
            <a:pPr marL="228600"/>
            <a:r>
              <a:rPr lang="en-US" sz="2800" b="1" dirty="0" err="1"/>
              <a:t>Ceftriaxone</a:t>
            </a:r>
            <a:r>
              <a:rPr lang="en-US" sz="2800" b="1" dirty="0"/>
              <a:t> 500 mg </a:t>
            </a:r>
            <a:r>
              <a:rPr lang="en-US" sz="2800" b="1" dirty="0" err="1"/>
              <a:t>i.m</a:t>
            </a:r>
            <a:r>
              <a:rPr lang="en-US" sz="2800" b="1" dirty="0"/>
              <a:t>. </a:t>
            </a:r>
            <a:r>
              <a:rPr lang="en-US" sz="2800" dirty="0"/>
              <a:t>plus </a:t>
            </a:r>
            <a:r>
              <a:rPr lang="en-US" sz="2800" b="1" dirty="0" err="1"/>
              <a:t>doxycycline</a:t>
            </a:r>
            <a:r>
              <a:rPr lang="en-US" sz="2800" dirty="0"/>
              <a:t> 100 mg twice daily for </a:t>
            </a:r>
            <a:r>
              <a:rPr lang="en-US" sz="2800" b="1" dirty="0"/>
              <a:t>10–14 </a:t>
            </a:r>
            <a:r>
              <a:rPr lang="en-US" sz="2800" dirty="0"/>
              <a:t>days</a:t>
            </a:r>
          </a:p>
        </p:txBody>
      </p:sp>
    </p:spTree>
    <p:extLst>
      <p:ext uri="{BB962C8B-B14F-4D97-AF65-F5344CB8AC3E}">
        <p14:creationId xmlns:p14="http://schemas.microsoft.com/office/powerpoint/2010/main" val="365495087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67200" y="268515"/>
            <a:ext cx="3172985" cy="1015663"/>
          </a:xfrm>
          <a:prstGeom prst="rect">
            <a:avLst/>
          </a:prstGeom>
        </p:spPr>
        <p:txBody>
          <a:bodyPr wrap="none">
            <a:spAutoFit/>
          </a:bodyPr>
          <a:lstStyle/>
          <a:p>
            <a:r>
              <a:rPr lang="en-US" sz="6000" b="1" u="sng" dirty="0">
                <a:solidFill>
                  <a:schemeClr val="accent2">
                    <a:lumMod val="50000"/>
                  </a:schemeClr>
                </a:solidFill>
                <a:latin typeface="Franklin Gothic Medium Cond" pitchFamily="34" charset="0"/>
              </a:rPr>
              <a:t>Chlamydia</a:t>
            </a:r>
            <a:endParaRPr lang="en-US" sz="4800" b="1" u="sng" dirty="0">
              <a:solidFill>
                <a:schemeClr val="accent2">
                  <a:lumMod val="50000"/>
                </a:schemeClr>
              </a:solidFill>
              <a:latin typeface="Franklin Gothic Medium Cond" pitchFamily="34" charset="0"/>
            </a:endParaRPr>
          </a:p>
        </p:txBody>
      </p:sp>
      <p:sp>
        <p:nvSpPr>
          <p:cNvPr id="3" name="Rectangle 2"/>
          <p:cNvSpPr/>
          <p:nvPr/>
        </p:nvSpPr>
        <p:spPr>
          <a:xfrm>
            <a:off x="203201" y="1538516"/>
            <a:ext cx="11524342" cy="1077218"/>
          </a:xfrm>
          <a:prstGeom prst="rect">
            <a:avLst/>
          </a:prstGeom>
        </p:spPr>
        <p:txBody>
          <a:bodyPr wrap="square">
            <a:spAutoFit/>
          </a:bodyPr>
          <a:lstStyle/>
          <a:p>
            <a:pPr algn="ctr"/>
            <a:r>
              <a:rPr lang="en-US" sz="3200" dirty="0"/>
              <a:t>Genital </a:t>
            </a:r>
            <a:r>
              <a:rPr lang="en-US" sz="3200" dirty="0" err="1"/>
              <a:t>chlamydial</a:t>
            </a:r>
            <a:r>
              <a:rPr lang="en-US" sz="3200" dirty="0"/>
              <a:t> infection is caused by the obligate intracellular bacterium </a:t>
            </a:r>
            <a:r>
              <a:rPr lang="en-US" sz="3200" i="1" dirty="0"/>
              <a:t>C. </a:t>
            </a:r>
            <a:r>
              <a:rPr lang="en-US" sz="3200" i="1" dirty="0" err="1"/>
              <a:t>trachomatis</a:t>
            </a:r>
            <a:r>
              <a:rPr lang="en-US" sz="3200" i="1" dirty="0"/>
              <a:t>.</a:t>
            </a:r>
            <a:endParaRPr lang="en-US" sz="3200" dirty="0"/>
          </a:p>
        </p:txBody>
      </p:sp>
      <p:sp>
        <p:nvSpPr>
          <p:cNvPr id="4" name="Rectangle 3"/>
          <p:cNvSpPr/>
          <p:nvPr/>
        </p:nvSpPr>
        <p:spPr>
          <a:xfrm>
            <a:off x="439058" y="3109686"/>
            <a:ext cx="10620828" cy="2970685"/>
          </a:xfrm>
          <a:prstGeom prst="rect">
            <a:avLst/>
          </a:prstGeom>
        </p:spPr>
        <p:txBody>
          <a:bodyPr wrap="square">
            <a:spAutoFit/>
          </a:bodyPr>
          <a:lstStyle/>
          <a:p>
            <a:pPr>
              <a:lnSpc>
                <a:spcPct val="150000"/>
              </a:lnSpc>
              <a:buFont typeface="Arial" pitchFamily="34" charset="0"/>
              <a:buChar char="•"/>
            </a:pPr>
            <a:r>
              <a:rPr lang="en-US" sz="3200" dirty="0"/>
              <a:t>Chlamydia is the most commonly reported curable bacterial STI in the UK.</a:t>
            </a:r>
          </a:p>
          <a:p>
            <a:pPr>
              <a:lnSpc>
                <a:spcPct val="150000"/>
              </a:lnSpc>
              <a:buFont typeface="Arial" pitchFamily="34" charset="0"/>
              <a:buChar char="•"/>
            </a:pPr>
            <a:r>
              <a:rPr lang="en-US" sz="3200" dirty="0"/>
              <a:t>The highest prevalence rates are in 15–24-year olds. </a:t>
            </a:r>
          </a:p>
          <a:p>
            <a:pPr>
              <a:lnSpc>
                <a:spcPct val="150000"/>
              </a:lnSpc>
              <a:buFont typeface="Arial" pitchFamily="34" charset="0"/>
              <a:buChar char="•"/>
            </a:pPr>
            <a:r>
              <a:rPr lang="en-US" sz="3200" dirty="0"/>
              <a:t>Chlamydia infection has a high frequency of transmission.</a:t>
            </a:r>
          </a:p>
        </p:txBody>
      </p:sp>
    </p:spTree>
    <p:extLst>
      <p:ext uri="{BB962C8B-B14F-4D97-AF65-F5344CB8AC3E}">
        <p14:creationId xmlns:p14="http://schemas.microsoft.com/office/powerpoint/2010/main" val="11410106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a:r>
              <a:rPr lang="en-US" sz="6000" dirty="0" smtClean="0"/>
              <a:t>Question 3</a:t>
            </a:r>
            <a:endParaRPr lang="en-US" sz="6000" dirty="0"/>
          </a:p>
        </p:txBody>
      </p:sp>
      <p:sp>
        <p:nvSpPr>
          <p:cNvPr id="3" name="Content Placeholder 2"/>
          <p:cNvSpPr>
            <a:spLocks noGrp="1"/>
          </p:cNvSpPr>
          <p:nvPr>
            <p:ph idx="1"/>
          </p:nvPr>
        </p:nvSpPr>
        <p:spPr/>
        <p:txBody>
          <a:bodyPr>
            <a:normAutofit lnSpcReduction="10000"/>
          </a:bodyPr>
          <a:lstStyle/>
          <a:p>
            <a:pPr algn="l" rtl="0">
              <a:buNone/>
            </a:pPr>
            <a:r>
              <a:rPr lang="en-US" sz="3600" dirty="0" smtClean="0"/>
              <a:t>Patient comes to you complaining of urinary frequency. When you examined her you found Frothy </a:t>
            </a:r>
            <a:r>
              <a:rPr lang="en-US" sz="3600" dirty="0"/>
              <a:t>yellowish vaginal </a:t>
            </a:r>
            <a:r>
              <a:rPr lang="en-US" sz="3600" dirty="0" smtClean="0"/>
              <a:t>discharge and strawberry cervix: </a:t>
            </a:r>
          </a:p>
          <a:p>
            <a:pPr algn="l" rtl="0">
              <a:buNone/>
            </a:pPr>
            <a:r>
              <a:rPr lang="en-US" sz="3600" dirty="0" smtClean="0"/>
              <a:t>What is the most likely diagnosis?</a:t>
            </a:r>
          </a:p>
          <a:p>
            <a:pPr marL="880110" lvl="1" indent="-514350">
              <a:buFont typeface="+mj-lt"/>
              <a:buAutoNum type="alphaUcPeriod"/>
            </a:pPr>
            <a:r>
              <a:rPr lang="en-US" sz="3200" dirty="0">
                <a:latin typeface="Candara" pitchFamily="34" charset="0"/>
              </a:rPr>
              <a:t>HIV</a:t>
            </a:r>
          </a:p>
          <a:p>
            <a:pPr marL="880110" lvl="1" indent="-514350">
              <a:buFont typeface="+mj-lt"/>
              <a:buAutoNum type="alphaUcPeriod"/>
            </a:pPr>
            <a:r>
              <a:rPr lang="en-US" sz="3200" dirty="0">
                <a:latin typeface="Candara" pitchFamily="34" charset="0"/>
              </a:rPr>
              <a:t>Trichomoniasis</a:t>
            </a:r>
          </a:p>
          <a:p>
            <a:pPr marL="880110" lvl="1" indent="-514350">
              <a:buFont typeface="+mj-lt"/>
              <a:buAutoNum type="alphaUcPeriod"/>
            </a:pPr>
            <a:r>
              <a:rPr lang="en-US" sz="3200" dirty="0">
                <a:latin typeface="Candara" pitchFamily="34" charset="0"/>
              </a:rPr>
              <a:t>Gonorrhea</a:t>
            </a:r>
          </a:p>
          <a:p>
            <a:pPr marL="880110" lvl="1" indent="-514350">
              <a:buFont typeface="+mj-lt"/>
              <a:buAutoNum type="alphaUcPeriod"/>
            </a:pPr>
            <a:r>
              <a:rPr lang="en-US" sz="3200" dirty="0">
                <a:latin typeface="Candara" pitchFamily="34" charset="0"/>
              </a:rPr>
              <a:t>Syphilis</a:t>
            </a:r>
          </a:p>
          <a:p>
            <a:pPr algn="l" rtl="0"/>
            <a:endParaRPr lang="en-US" dirty="0"/>
          </a:p>
        </p:txBody>
      </p:sp>
    </p:spTree>
    <p:extLst>
      <p:ext uri="{BB962C8B-B14F-4D97-AF65-F5344CB8AC3E}">
        <p14:creationId xmlns:p14="http://schemas.microsoft.com/office/powerpoint/2010/main" val="3059575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24400" y="152401"/>
            <a:ext cx="2627258" cy="584775"/>
          </a:xfrm>
          <a:prstGeom prst="rect">
            <a:avLst/>
          </a:prstGeom>
        </p:spPr>
        <p:txBody>
          <a:bodyPr wrap="none">
            <a:spAutoFit/>
          </a:bodyPr>
          <a:lstStyle/>
          <a:p>
            <a:r>
              <a:rPr lang="en-US" sz="3200" b="1" dirty="0">
                <a:solidFill>
                  <a:schemeClr val="accent2">
                    <a:lumMod val="50000"/>
                  </a:schemeClr>
                </a:solidFill>
                <a:latin typeface="Franklin Gothic Medium Cond" pitchFamily="34" charset="0"/>
              </a:rPr>
              <a:t>Clinical features</a:t>
            </a:r>
          </a:p>
        </p:txBody>
      </p:sp>
      <p:sp>
        <p:nvSpPr>
          <p:cNvPr id="3" name="Rectangle 2"/>
          <p:cNvSpPr/>
          <p:nvPr/>
        </p:nvSpPr>
        <p:spPr>
          <a:xfrm>
            <a:off x="642257" y="3218543"/>
            <a:ext cx="8077200" cy="3477875"/>
          </a:xfrm>
          <a:prstGeom prst="rect">
            <a:avLst/>
          </a:prstGeom>
        </p:spPr>
        <p:txBody>
          <a:bodyPr wrap="square">
            <a:spAutoFit/>
          </a:bodyPr>
          <a:lstStyle/>
          <a:p>
            <a:r>
              <a:rPr lang="en-US" sz="2000" b="1" u="sng" dirty="0">
                <a:latin typeface="Corbel" pitchFamily="34" charset="0"/>
              </a:rPr>
              <a:t>Symptoms:</a:t>
            </a:r>
          </a:p>
          <a:p>
            <a:pPr marL="176213" indent="-176213">
              <a:buFont typeface="Arial" pitchFamily="34" charset="0"/>
              <a:buChar char="•"/>
            </a:pPr>
            <a:r>
              <a:rPr lang="en-US" sz="2000" dirty="0"/>
              <a:t>In the </a:t>
            </a:r>
            <a:r>
              <a:rPr lang="en-US" sz="2000" b="1" dirty="0"/>
              <a:t>majority, infection is asymptomatic</a:t>
            </a:r>
          </a:p>
          <a:p>
            <a:pPr marL="176213" indent="-176213">
              <a:buFont typeface="Arial" pitchFamily="34" charset="0"/>
              <a:buChar char="•"/>
            </a:pPr>
            <a:r>
              <a:rPr lang="en-US" sz="2000" dirty="0"/>
              <a:t>Increased vaginal discharge</a:t>
            </a:r>
          </a:p>
          <a:p>
            <a:pPr marL="176213" indent="-176213">
              <a:buFont typeface="Arial" pitchFamily="34" charset="0"/>
              <a:buChar char="•"/>
            </a:pPr>
            <a:r>
              <a:rPr lang="en-US" sz="2000" dirty="0"/>
              <a:t>Post-coital and </a:t>
            </a:r>
            <a:r>
              <a:rPr lang="en-US" sz="2000" dirty="0" err="1"/>
              <a:t>intermenstrual</a:t>
            </a:r>
            <a:r>
              <a:rPr lang="en-US" sz="2000" dirty="0"/>
              <a:t> bleeding</a:t>
            </a:r>
          </a:p>
          <a:p>
            <a:pPr marL="176213" indent="-176213">
              <a:buFont typeface="Arial" pitchFamily="34" charset="0"/>
              <a:buChar char="•"/>
            </a:pPr>
            <a:r>
              <a:rPr lang="en-US" sz="2000" dirty="0" err="1"/>
              <a:t>Dysuria</a:t>
            </a:r>
            <a:endParaRPr lang="en-US" sz="2000" dirty="0"/>
          </a:p>
          <a:p>
            <a:pPr marL="176213" indent="-176213">
              <a:buFont typeface="Arial" pitchFamily="34" charset="0"/>
              <a:buChar char="•"/>
            </a:pPr>
            <a:r>
              <a:rPr lang="en-US" sz="2000" dirty="0"/>
              <a:t>Lower abdominal pain</a:t>
            </a:r>
          </a:p>
          <a:p>
            <a:pPr marL="176213" indent="-176213">
              <a:buFont typeface="Arial" pitchFamily="34" charset="0"/>
              <a:buChar char="•"/>
            </a:pPr>
            <a:r>
              <a:rPr lang="en-US" sz="2000" dirty="0"/>
              <a:t>Deep </a:t>
            </a:r>
            <a:r>
              <a:rPr lang="en-US" sz="2000" dirty="0" err="1" smtClean="0"/>
              <a:t>dyspareunia</a:t>
            </a:r>
            <a:endParaRPr lang="en-US" sz="2000" dirty="0"/>
          </a:p>
          <a:p>
            <a:r>
              <a:rPr lang="en-US" sz="2000" b="1" u="sng" dirty="0">
                <a:latin typeface="Corbel" pitchFamily="34" charset="0"/>
              </a:rPr>
              <a:t>Signs:</a:t>
            </a:r>
          </a:p>
          <a:p>
            <a:pPr marL="176213" indent="-176213">
              <a:buFont typeface="Arial" pitchFamily="34" charset="0"/>
              <a:buChar char="•"/>
            </a:pPr>
            <a:r>
              <a:rPr lang="en-US" sz="2000" b="1" dirty="0" err="1"/>
              <a:t>Mucopurulent</a:t>
            </a:r>
            <a:r>
              <a:rPr lang="en-US" sz="2000" b="1" dirty="0"/>
              <a:t> </a:t>
            </a:r>
            <a:r>
              <a:rPr lang="en-US" sz="2000" b="1" dirty="0" err="1"/>
              <a:t>cervicitis</a:t>
            </a:r>
            <a:r>
              <a:rPr lang="en-US" sz="2000" b="1" dirty="0"/>
              <a:t> with or without contact bleeding</a:t>
            </a:r>
          </a:p>
          <a:p>
            <a:pPr marL="176213" indent="-176213">
              <a:buFont typeface="Arial" pitchFamily="34" charset="0"/>
              <a:buChar char="•"/>
            </a:pPr>
            <a:r>
              <a:rPr lang="en-US" sz="2000" dirty="0"/>
              <a:t>Pelvic tenderness</a:t>
            </a:r>
          </a:p>
          <a:p>
            <a:pPr marL="176213" indent="-176213">
              <a:buFont typeface="Arial" pitchFamily="34" charset="0"/>
              <a:buChar char="•"/>
            </a:pPr>
            <a:r>
              <a:rPr lang="en-US" sz="2000" dirty="0"/>
              <a:t>Cervical motion tenderness</a:t>
            </a:r>
          </a:p>
        </p:txBody>
      </p:sp>
      <p:sp>
        <p:nvSpPr>
          <p:cNvPr id="4" name="Rectangle 3"/>
          <p:cNvSpPr/>
          <p:nvPr/>
        </p:nvSpPr>
        <p:spPr>
          <a:xfrm>
            <a:off x="696686" y="979715"/>
            <a:ext cx="6934200" cy="1631216"/>
          </a:xfrm>
          <a:prstGeom prst="rect">
            <a:avLst/>
          </a:prstGeom>
        </p:spPr>
        <p:txBody>
          <a:bodyPr wrap="square">
            <a:spAutoFit/>
          </a:bodyPr>
          <a:lstStyle/>
          <a:p>
            <a:r>
              <a:rPr lang="en-US" sz="2000" b="1" u="sng" dirty="0">
                <a:latin typeface="Corbel" pitchFamily="34" charset="0"/>
              </a:rPr>
              <a:t>Symptoms</a:t>
            </a:r>
            <a:r>
              <a:rPr lang="en-US" sz="2000" b="1" dirty="0"/>
              <a:t> (may be so </a:t>
            </a:r>
            <a:r>
              <a:rPr lang="en-US" sz="2000" b="1" u="sng" dirty="0"/>
              <a:t>mild</a:t>
            </a:r>
            <a:r>
              <a:rPr lang="en-US" sz="2000" b="1" dirty="0"/>
              <a:t> as to be </a:t>
            </a:r>
            <a:r>
              <a:rPr lang="en-US" sz="2000" b="1" u="sng" dirty="0"/>
              <a:t>unnoticed</a:t>
            </a:r>
            <a:r>
              <a:rPr lang="en-US" sz="2000" b="1" dirty="0"/>
              <a:t>):</a:t>
            </a:r>
            <a:endParaRPr lang="en-US" sz="2000" dirty="0"/>
          </a:p>
          <a:p>
            <a:r>
              <a:rPr lang="en-US" sz="2000" dirty="0"/>
              <a:t>Urethral discharge</a:t>
            </a:r>
          </a:p>
          <a:p>
            <a:r>
              <a:rPr lang="en-US" sz="2000" dirty="0" err="1"/>
              <a:t>Dysuria</a:t>
            </a:r>
            <a:endParaRPr lang="en-US" sz="2000" dirty="0"/>
          </a:p>
          <a:p>
            <a:r>
              <a:rPr lang="en-US" sz="2000" b="1" u="sng" dirty="0">
                <a:latin typeface="Corbel" pitchFamily="34" charset="0"/>
              </a:rPr>
              <a:t>Signs:</a:t>
            </a:r>
          </a:p>
          <a:p>
            <a:r>
              <a:rPr lang="en-US" sz="2000" dirty="0"/>
              <a:t>Urethral discharge</a:t>
            </a:r>
          </a:p>
        </p:txBody>
      </p:sp>
      <p:sp>
        <p:nvSpPr>
          <p:cNvPr id="5" name="Rectangle 4"/>
          <p:cNvSpPr/>
          <p:nvPr/>
        </p:nvSpPr>
        <p:spPr>
          <a:xfrm>
            <a:off x="547915" y="500744"/>
            <a:ext cx="800219" cy="461665"/>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US" sz="2400" b="1" dirty="0"/>
              <a:t>Men</a:t>
            </a:r>
            <a:endParaRPr lang="en-US" b="1" dirty="0"/>
          </a:p>
        </p:txBody>
      </p:sp>
      <p:sp>
        <p:nvSpPr>
          <p:cNvPr id="6" name="Rectangle 5"/>
          <p:cNvSpPr/>
          <p:nvPr/>
        </p:nvSpPr>
        <p:spPr>
          <a:xfrm>
            <a:off x="591458" y="2623458"/>
            <a:ext cx="1289969" cy="461665"/>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r>
              <a:rPr lang="en-US" sz="2400" b="1" dirty="0"/>
              <a:t>Women</a:t>
            </a:r>
            <a:endParaRPr lang="en-US" b="1" dirty="0"/>
          </a:p>
        </p:txBody>
      </p:sp>
      <p:pic>
        <p:nvPicPr>
          <p:cNvPr id="8" name="Picture 7" descr="Screenshot 2017-03-17 13.46.11.png"/>
          <p:cNvPicPr>
            <a:picLocks noChangeAspect="1"/>
          </p:cNvPicPr>
          <p:nvPr/>
        </p:nvPicPr>
        <p:blipFill>
          <a:blip r:embed="rId2" cstate="print"/>
          <a:srcRect l="55833" t="2000" r="8334" b="21999"/>
          <a:stretch>
            <a:fillRect/>
          </a:stretch>
        </p:blipFill>
        <p:spPr>
          <a:xfrm>
            <a:off x="7493000" y="1023257"/>
            <a:ext cx="4205514" cy="4637314"/>
          </a:xfrm>
          <a:prstGeom prst="rect">
            <a:avLst/>
          </a:prstGeom>
        </p:spPr>
      </p:pic>
    </p:spTree>
    <p:extLst>
      <p:ext uri="{BB962C8B-B14F-4D97-AF65-F5344CB8AC3E}">
        <p14:creationId xmlns:p14="http://schemas.microsoft.com/office/powerpoint/2010/main" val="919250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0916" y="399143"/>
            <a:ext cx="4212050" cy="646331"/>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en-US" sz="3600" b="1" dirty="0">
                <a:latin typeface="Franklin Gothic Medium Cond" pitchFamily="34" charset="0"/>
              </a:rPr>
              <a:t>Extra-genital infections:</a:t>
            </a:r>
            <a:endParaRPr lang="en-US" sz="3600" dirty="0">
              <a:latin typeface="Franklin Gothic Medium Cond" pitchFamily="34" charset="0"/>
            </a:endParaRPr>
          </a:p>
        </p:txBody>
      </p:sp>
      <p:sp>
        <p:nvSpPr>
          <p:cNvPr id="3" name="Rectangle 2"/>
          <p:cNvSpPr/>
          <p:nvPr/>
        </p:nvSpPr>
        <p:spPr>
          <a:xfrm>
            <a:off x="972456" y="1270001"/>
            <a:ext cx="10595429" cy="5047536"/>
          </a:xfrm>
          <a:prstGeom prst="rect">
            <a:avLst/>
          </a:prstGeom>
        </p:spPr>
        <p:txBody>
          <a:bodyPr wrap="square">
            <a:spAutoFit/>
          </a:bodyPr>
          <a:lstStyle/>
          <a:p>
            <a:pPr>
              <a:lnSpc>
                <a:spcPct val="150000"/>
              </a:lnSpc>
              <a:buFont typeface="Arial" pitchFamily="34" charset="0"/>
              <a:buChar char="•"/>
            </a:pPr>
            <a:r>
              <a:rPr lang="en-US" sz="2800" b="1" dirty="0"/>
              <a:t>Rectal infection </a:t>
            </a:r>
            <a:r>
              <a:rPr lang="en-US" sz="2800" dirty="0"/>
              <a:t>Rectal infection is usually asymptomatic, but anal discharge and </a:t>
            </a:r>
            <a:r>
              <a:rPr lang="en-US" sz="2800" dirty="0" err="1"/>
              <a:t>anorectal</a:t>
            </a:r>
            <a:r>
              <a:rPr lang="en-US" sz="2800" dirty="0"/>
              <a:t> discomfort may occur</a:t>
            </a:r>
          </a:p>
          <a:p>
            <a:pPr>
              <a:lnSpc>
                <a:spcPct val="150000"/>
              </a:lnSpc>
              <a:buFont typeface="Arial" pitchFamily="34" charset="0"/>
              <a:buChar char="•"/>
            </a:pPr>
            <a:r>
              <a:rPr lang="en-US" sz="2800" b="1" dirty="0"/>
              <a:t>Pharyngeal infection:  </a:t>
            </a:r>
            <a:r>
              <a:rPr lang="en-US" sz="2800" dirty="0"/>
              <a:t>is usually asymptomatic</a:t>
            </a:r>
          </a:p>
          <a:p>
            <a:pPr>
              <a:lnSpc>
                <a:spcPct val="150000"/>
              </a:lnSpc>
              <a:buFont typeface="Arial" pitchFamily="34" charset="0"/>
              <a:buChar char="•"/>
            </a:pPr>
            <a:r>
              <a:rPr lang="en-US" sz="2800" b="1" dirty="0" err="1"/>
              <a:t>Conjunctival</a:t>
            </a:r>
            <a:r>
              <a:rPr lang="en-US" sz="2800" b="1" dirty="0"/>
              <a:t> infections</a:t>
            </a:r>
            <a:r>
              <a:rPr lang="en-US" sz="2800" dirty="0"/>
              <a:t>: Usually sexually acquired - the usual presentation is of unilateral low-grade irritation; however, the condition may be bilateral</a:t>
            </a:r>
          </a:p>
          <a:p>
            <a:pPr>
              <a:lnSpc>
                <a:spcPct val="150000"/>
              </a:lnSpc>
              <a:buFont typeface="Arial" pitchFamily="34" charset="0"/>
              <a:buChar char="•"/>
            </a:pPr>
            <a:endParaRPr lang="en-US" sz="2800" b="1" dirty="0"/>
          </a:p>
          <a:p>
            <a:pPr>
              <a:buFont typeface="Arial" pitchFamily="34" charset="0"/>
              <a:buChar char="•"/>
            </a:pPr>
            <a:endParaRPr lang="en-US" sz="2800" dirty="0"/>
          </a:p>
        </p:txBody>
      </p:sp>
      <p:sp>
        <p:nvSpPr>
          <p:cNvPr id="5" name="Rectangle 4"/>
          <p:cNvSpPr/>
          <p:nvPr/>
        </p:nvSpPr>
        <p:spPr>
          <a:xfrm>
            <a:off x="1524000" y="5537201"/>
            <a:ext cx="9840686" cy="1015663"/>
          </a:xfrm>
          <a:prstGeom prst="rect">
            <a:avLst/>
          </a:prstGeom>
        </p:spPr>
        <p:txBody>
          <a:bodyPr wrap="square">
            <a:spAutoFit/>
          </a:bodyPr>
          <a:lstStyle/>
          <a:p>
            <a:r>
              <a:rPr lang="en-US" sz="3200" b="1" dirty="0">
                <a:latin typeface="Franklin Gothic Medium Cond" pitchFamily="34" charset="0"/>
              </a:rPr>
              <a:t>Complications</a:t>
            </a:r>
            <a:r>
              <a:rPr lang="en-US" sz="2800" dirty="0">
                <a:latin typeface="Franklin Gothic Medium Cond" pitchFamily="34" charset="0"/>
              </a:rPr>
              <a:t>: Potential to transmit to newborn during delivery – Conjunctivitis, pneumonia</a:t>
            </a:r>
          </a:p>
        </p:txBody>
      </p:sp>
    </p:spTree>
    <p:extLst>
      <p:ext uri="{BB962C8B-B14F-4D97-AF65-F5344CB8AC3E}">
        <p14:creationId xmlns:p14="http://schemas.microsoft.com/office/powerpoint/2010/main" val="183119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93570" y="4313948"/>
            <a:ext cx="8414657" cy="2369880"/>
          </a:xfrm>
          <a:prstGeom prst="rect">
            <a:avLst/>
          </a:prstGeom>
        </p:spPr>
        <p:txBody>
          <a:bodyPr wrap="square">
            <a:spAutoFit/>
          </a:bodyPr>
          <a:lstStyle/>
          <a:p>
            <a:r>
              <a:rPr lang="en-US" sz="3600" b="1" dirty="0" err="1">
                <a:latin typeface="Franklin Gothic Medium Cond" pitchFamily="34" charset="0"/>
              </a:rPr>
              <a:t>Lymphogranuloma</a:t>
            </a:r>
            <a:r>
              <a:rPr lang="en-US" sz="3600" b="1" dirty="0">
                <a:latin typeface="Franklin Gothic Medium Cond" pitchFamily="34" charset="0"/>
              </a:rPr>
              <a:t> </a:t>
            </a:r>
            <a:r>
              <a:rPr lang="en-US" sz="3600" b="1" dirty="0" err="1">
                <a:latin typeface="Franklin Gothic Medium Cond" pitchFamily="34" charset="0"/>
              </a:rPr>
              <a:t>venereum</a:t>
            </a:r>
            <a:r>
              <a:rPr lang="en-US" sz="3600" b="1" dirty="0">
                <a:latin typeface="Franklin Gothic Medium Cond" pitchFamily="34" charset="0"/>
              </a:rPr>
              <a:t> (LGV)</a:t>
            </a:r>
            <a:endParaRPr lang="en-US" sz="3600" dirty="0">
              <a:latin typeface="Franklin Gothic Medium Cond" pitchFamily="34" charset="0"/>
            </a:endParaRPr>
          </a:p>
          <a:p>
            <a:pPr marL="404813" indent="-404813">
              <a:buFont typeface="Wingdings" pitchFamily="2" charset="2"/>
              <a:buChar char="q"/>
            </a:pPr>
            <a:r>
              <a:rPr lang="en-US" sz="2800" dirty="0"/>
              <a:t>Asymptomatic infection may occur</a:t>
            </a:r>
          </a:p>
          <a:p>
            <a:pPr marL="404813" indent="-404813">
              <a:buFont typeface="Wingdings" pitchFamily="2" charset="2"/>
              <a:buChar char="q"/>
            </a:pPr>
            <a:r>
              <a:rPr lang="en-US" sz="2800" dirty="0" err="1"/>
              <a:t>Tenesmus</a:t>
            </a:r>
            <a:endParaRPr lang="en-US" sz="2800" dirty="0"/>
          </a:p>
          <a:p>
            <a:pPr marL="404813" indent="-404813">
              <a:buFont typeface="Wingdings" pitchFamily="2" charset="2"/>
              <a:buChar char="q"/>
            </a:pPr>
            <a:r>
              <a:rPr lang="en-US" sz="2800" dirty="0" err="1"/>
              <a:t>Anorectal</a:t>
            </a:r>
            <a:r>
              <a:rPr lang="en-US" sz="2800" dirty="0"/>
              <a:t> discharge (often bloody) and discomfort</a:t>
            </a:r>
          </a:p>
          <a:p>
            <a:pPr marL="404813" indent="-404813">
              <a:buFont typeface="Wingdings" pitchFamily="2" charset="2"/>
              <a:buChar char="q"/>
            </a:pPr>
            <a:r>
              <a:rPr lang="en-US" sz="2800" dirty="0" err="1"/>
              <a:t>Diarrhoea</a:t>
            </a:r>
            <a:r>
              <a:rPr lang="en-US" sz="2800" dirty="0"/>
              <a:t> or altered bowel </a:t>
            </a:r>
            <a:r>
              <a:rPr lang="en-US" sz="2800" dirty="0" smtClean="0"/>
              <a:t>habit</a:t>
            </a:r>
            <a:endParaRPr lang="en-US" sz="2800" dirty="0"/>
          </a:p>
        </p:txBody>
      </p:sp>
      <p:sp>
        <p:nvSpPr>
          <p:cNvPr id="3" name="Rectangle 2"/>
          <p:cNvSpPr/>
          <p:nvPr/>
        </p:nvSpPr>
        <p:spPr>
          <a:xfrm>
            <a:off x="272143" y="645885"/>
            <a:ext cx="7620000" cy="4401205"/>
          </a:xfrm>
          <a:prstGeom prst="rect">
            <a:avLst/>
          </a:prstGeom>
        </p:spPr>
        <p:txBody>
          <a:bodyPr wrap="square">
            <a:spAutoFit/>
          </a:bodyPr>
          <a:lstStyle/>
          <a:p>
            <a:r>
              <a:rPr lang="en-US" sz="3200" b="1" dirty="0">
                <a:latin typeface="Franklin Gothic Medium Cond" pitchFamily="34" charset="0"/>
              </a:rPr>
              <a:t>Men</a:t>
            </a:r>
            <a:endParaRPr lang="en-US" sz="3200" dirty="0">
              <a:latin typeface="Franklin Gothic Medium Cond" pitchFamily="34" charset="0"/>
            </a:endParaRPr>
          </a:p>
          <a:p>
            <a:pPr marL="342900" indent="-228600">
              <a:buFont typeface="Arial" pitchFamily="34" charset="0"/>
              <a:buChar char="•"/>
            </a:pPr>
            <a:r>
              <a:rPr lang="en-US" sz="2400" dirty="0"/>
              <a:t>Sexually </a:t>
            </a:r>
            <a:r>
              <a:rPr lang="en-US" sz="2400" dirty="0" err="1"/>
              <a:t>aquired</a:t>
            </a:r>
            <a:r>
              <a:rPr lang="en-US" sz="2400" dirty="0"/>
              <a:t> reactive arthritis</a:t>
            </a:r>
          </a:p>
          <a:p>
            <a:pPr marL="342900" indent="-228600">
              <a:buFont typeface="Arial" pitchFamily="34" charset="0"/>
              <a:buChar char="•"/>
            </a:pPr>
            <a:r>
              <a:rPr lang="en-US" sz="2400" dirty="0" err="1"/>
              <a:t>Epididymo-orchitis</a:t>
            </a:r>
            <a:r>
              <a:rPr lang="en-US" sz="2400" dirty="0"/>
              <a:t>.</a:t>
            </a:r>
          </a:p>
          <a:p>
            <a:endParaRPr lang="en-US" sz="2400" b="1" dirty="0"/>
          </a:p>
          <a:p>
            <a:r>
              <a:rPr lang="en-US" sz="3200" b="1" dirty="0">
                <a:latin typeface="Franklin Gothic Medium Cond" pitchFamily="34" charset="0"/>
              </a:rPr>
              <a:t>Women</a:t>
            </a:r>
            <a:endParaRPr lang="en-US" sz="3200" dirty="0">
              <a:latin typeface="Franklin Gothic Medium Cond" pitchFamily="34" charset="0"/>
            </a:endParaRPr>
          </a:p>
          <a:p>
            <a:pPr marL="342900" indent="-228600">
              <a:buFont typeface="Arial" pitchFamily="34" charset="0"/>
              <a:buChar char="•"/>
            </a:pPr>
            <a:r>
              <a:rPr lang="en-US" sz="2400" dirty="0"/>
              <a:t>PID, </a:t>
            </a:r>
            <a:r>
              <a:rPr lang="en-US" sz="2400" dirty="0" err="1"/>
              <a:t>endometritis</a:t>
            </a:r>
            <a:r>
              <a:rPr lang="en-US" sz="2400" dirty="0"/>
              <a:t>, </a:t>
            </a:r>
            <a:r>
              <a:rPr lang="en-US" sz="2400" dirty="0" err="1"/>
              <a:t>salpingitis</a:t>
            </a:r>
            <a:endParaRPr lang="en-US" sz="2400" dirty="0"/>
          </a:p>
          <a:p>
            <a:pPr marL="342900" indent="-228600">
              <a:buFont typeface="Arial" pitchFamily="34" charset="0"/>
              <a:buChar char="•"/>
            </a:pPr>
            <a:r>
              <a:rPr lang="en-US" sz="2400" dirty="0"/>
              <a:t>Tubal infertility</a:t>
            </a:r>
          </a:p>
          <a:p>
            <a:pPr marL="342900" indent="-228600">
              <a:buFont typeface="Arial" pitchFamily="34" charset="0"/>
              <a:buChar char="•"/>
            </a:pPr>
            <a:r>
              <a:rPr lang="en-US" sz="2400" dirty="0"/>
              <a:t>Ectopic pregnancy</a:t>
            </a:r>
          </a:p>
          <a:p>
            <a:pPr marL="342900" indent="-228600">
              <a:buFont typeface="Arial" pitchFamily="34" charset="0"/>
              <a:buChar char="•"/>
            </a:pPr>
            <a:r>
              <a:rPr lang="en-US" sz="2400" dirty="0"/>
              <a:t>Sexually acquired reactive arthritis (SARA) (&lt;1%)</a:t>
            </a:r>
          </a:p>
          <a:p>
            <a:pPr marL="342900" indent="-228600">
              <a:buFont typeface="Arial" pitchFamily="34" charset="0"/>
              <a:buChar char="•"/>
            </a:pPr>
            <a:r>
              <a:rPr lang="en-US" sz="2400" dirty="0" err="1"/>
              <a:t>Perihepatitis</a:t>
            </a:r>
            <a:endParaRPr lang="en-US" sz="2400" dirty="0"/>
          </a:p>
          <a:p>
            <a:r>
              <a:rPr lang="en-US" sz="2400" dirty="0"/>
              <a:t> </a:t>
            </a:r>
          </a:p>
        </p:txBody>
      </p:sp>
      <p:sp>
        <p:nvSpPr>
          <p:cNvPr id="4" name="Rectangle 3"/>
          <p:cNvSpPr/>
          <p:nvPr/>
        </p:nvSpPr>
        <p:spPr>
          <a:xfrm>
            <a:off x="4430485" y="0"/>
            <a:ext cx="3847528" cy="923330"/>
          </a:xfrm>
          <a:prstGeom prst="rect">
            <a:avLst/>
          </a:prstGeom>
        </p:spPr>
        <p:txBody>
          <a:bodyPr wrap="none">
            <a:spAutoFit/>
          </a:bodyPr>
          <a:lstStyle/>
          <a:p>
            <a:r>
              <a:rPr lang="en-US" sz="5400" b="1" dirty="0">
                <a:solidFill>
                  <a:schemeClr val="accent2">
                    <a:lumMod val="50000"/>
                  </a:schemeClr>
                </a:solidFill>
                <a:latin typeface="Franklin Gothic Medium Cond" pitchFamily="34" charset="0"/>
              </a:rPr>
              <a:t>Complications</a:t>
            </a:r>
            <a:endParaRPr lang="en-US" sz="4800" dirty="0">
              <a:solidFill>
                <a:schemeClr val="accent2">
                  <a:lumMod val="50000"/>
                </a:schemeClr>
              </a:solidFill>
              <a:latin typeface="Franklin Gothic Medium Cond" pitchFamily="34" charset="0"/>
            </a:endParaRPr>
          </a:p>
        </p:txBody>
      </p:sp>
    </p:spTree>
    <p:extLst>
      <p:ext uri="{BB962C8B-B14F-4D97-AF65-F5344CB8AC3E}">
        <p14:creationId xmlns:p14="http://schemas.microsoft.com/office/powerpoint/2010/main" val="21065468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9ED95"/>
            </a:gs>
            <a:gs pos="0">
              <a:srgbClr val="F9ED95"/>
            </a:gs>
            <a:gs pos="94000">
              <a:schemeClr val="tx2">
                <a:lumMod val="40000"/>
                <a:lumOff val="60000"/>
                <a:alpha val="0"/>
              </a:schemeClr>
            </a:gs>
            <a:gs pos="0">
              <a:srgbClr val="F9ED95"/>
            </a:gs>
            <a:gs pos="92000">
              <a:srgbClr val="F9ED95">
                <a:alpha val="0"/>
              </a:srgbClr>
            </a:gs>
            <a:gs pos="40000">
              <a:schemeClr val="bg2">
                <a:tint val="45000"/>
                <a:shade val="99000"/>
                <a:satMod val="350000"/>
              </a:schemeClr>
            </a:gs>
            <a:gs pos="100000">
              <a:schemeClr val="bg2">
                <a:shade val="20000"/>
                <a:satMod val="255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3" name="Rectangle 2"/>
          <p:cNvSpPr/>
          <p:nvPr/>
        </p:nvSpPr>
        <p:spPr>
          <a:xfrm>
            <a:off x="1070430" y="1821543"/>
            <a:ext cx="10163628" cy="5632311"/>
          </a:xfrm>
          <a:prstGeom prst="rect">
            <a:avLst/>
          </a:prstGeom>
        </p:spPr>
        <p:txBody>
          <a:bodyPr wrap="square">
            <a:spAutoFit/>
          </a:bodyPr>
          <a:lstStyle/>
          <a:p>
            <a:r>
              <a:rPr lang="en-US" sz="3200" b="1" dirty="0" err="1"/>
              <a:t>Vulvo</a:t>
            </a:r>
            <a:r>
              <a:rPr lang="en-US" sz="3200" b="1" dirty="0"/>
              <a:t>-vaginal swabs (VVS): </a:t>
            </a:r>
          </a:p>
          <a:p>
            <a:r>
              <a:rPr lang="en-US" sz="3200" dirty="0"/>
              <a:t>A </a:t>
            </a:r>
            <a:r>
              <a:rPr lang="en-US" sz="3200" dirty="0" err="1"/>
              <a:t>vulvo</a:t>
            </a:r>
            <a:r>
              <a:rPr lang="en-US" sz="3200" dirty="0"/>
              <a:t>-vaginal sample is the specimen of choice in women.</a:t>
            </a:r>
          </a:p>
          <a:p>
            <a:endParaRPr lang="en-US" sz="3200" b="1" dirty="0"/>
          </a:p>
          <a:p>
            <a:r>
              <a:rPr lang="en-US" sz="3200" b="1" dirty="0"/>
              <a:t>First-catch urine:</a:t>
            </a:r>
          </a:p>
          <a:p>
            <a:r>
              <a:rPr lang="en-US" sz="3200" dirty="0"/>
              <a:t>In men is reported to be as sensitive or more sensitive than urethral sampling .</a:t>
            </a:r>
          </a:p>
          <a:p>
            <a:endParaRPr lang="en-US" sz="3200" b="1" dirty="0"/>
          </a:p>
          <a:p>
            <a:r>
              <a:rPr lang="en-US" sz="3200" b="1" dirty="0"/>
              <a:t>Extra-genital sampling:</a:t>
            </a:r>
          </a:p>
          <a:p>
            <a:r>
              <a:rPr lang="en-US" sz="3200" dirty="0"/>
              <a:t>Rectal swabs and pharyngeal swabs: NAATs</a:t>
            </a:r>
          </a:p>
          <a:p>
            <a:endParaRPr lang="en-US" sz="2400" dirty="0"/>
          </a:p>
          <a:p>
            <a:endParaRPr lang="en-US" sz="2400" dirty="0"/>
          </a:p>
          <a:p>
            <a:endParaRPr lang="en-US" sz="2400" dirty="0"/>
          </a:p>
        </p:txBody>
      </p:sp>
      <p:sp>
        <p:nvSpPr>
          <p:cNvPr id="6" name="Rectangle 5"/>
          <p:cNvSpPr/>
          <p:nvPr/>
        </p:nvSpPr>
        <p:spPr>
          <a:xfrm>
            <a:off x="4706258" y="0"/>
            <a:ext cx="3111749" cy="1015663"/>
          </a:xfrm>
          <a:prstGeom prst="rect">
            <a:avLst/>
          </a:prstGeom>
        </p:spPr>
        <p:txBody>
          <a:bodyPr wrap="none">
            <a:spAutoFit/>
          </a:bodyPr>
          <a:lstStyle/>
          <a:p>
            <a:r>
              <a:rPr lang="en-US" sz="6000" b="1" dirty="0">
                <a:solidFill>
                  <a:schemeClr val="accent2">
                    <a:lumMod val="50000"/>
                  </a:schemeClr>
                </a:solidFill>
                <a:latin typeface="Franklin Gothic Medium Cond" pitchFamily="34" charset="0"/>
              </a:rPr>
              <a:t>Diagnosis</a:t>
            </a:r>
            <a:r>
              <a:rPr lang="en-US" sz="6000" b="1" dirty="0">
                <a:latin typeface="Franklin Gothic Medium Cond" pitchFamily="34" charset="0"/>
              </a:rPr>
              <a:t> </a:t>
            </a:r>
          </a:p>
        </p:txBody>
      </p:sp>
      <p:sp>
        <p:nvSpPr>
          <p:cNvPr id="7" name="Rectangle 6"/>
          <p:cNvSpPr/>
          <p:nvPr/>
        </p:nvSpPr>
        <p:spPr>
          <a:xfrm>
            <a:off x="391885" y="1012372"/>
            <a:ext cx="8476344" cy="646331"/>
          </a:xfrm>
          <a:prstGeom prst="rect">
            <a:avLst/>
          </a:prstGeom>
        </p:spPr>
        <p:txBody>
          <a:bodyPr wrap="square">
            <a:spAutoFit/>
          </a:bodyPr>
          <a:lstStyle/>
          <a:p>
            <a:r>
              <a:rPr lang="en-US" sz="3600" b="1" dirty="0">
                <a:latin typeface="Franklin Gothic Medium Cond" pitchFamily="34" charset="0"/>
              </a:rPr>
              <a:t>Nucleic Acid Amplification Tests (NAATs)</a:t>
            </a:r>
          </a:p>
        </p:txBody>
      </p:sp>
    </p:spTree>
    <p:extLst>
      <p:ext uri="{BB962C8B-B14F-4D97-AF65-F5344CB8AC3E}">
        <p14:creationId xmlns:p14="http://schemas.microsoft.com/office/powerpoint/2010/main" val="426789959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0199" y="1324429"/>
            <a:ext cx="10599057" cy="2616101"/>
          </a:xfrm>
          <a:prstGeom prst="rect">
            <a:avLst/>
          </a:prstGeom>
        </p:spPr>
        <p:txBody>
          <a:bodyPr wrap="square">
            <a:spAutoFit/>
          </a:bodyPr>
          <a:lstStyle/>
          <a:p>
            <a:r>
              <a:rPr lang="en-US" sz="4000" b="1" dirty="0">
                <a:latin typeface="Franklin Gothic Medium Cond" pitchFamily="34" charset="0"/>
              </a:rPr>
              <a:t>Uncomplicated </a:t>
            </a:r>
            <a:r>
              <a:rPr lang="en-US" sz="4000" b="1" dirty="0" err="1">
                <a:latin typeface="Franklin Gothic Medium Cond" pitchFamily="34" charset="0"/>
              </a:rPr>
              <a:t>urogenital</a:t>
            </a:r>
            <a:r>
              <a:rPr lang="en-US" sz="4000" b="1" dirty="0">
                <a:latin typeface="Franklin Gothic Medium Cond" pitchFamily="34" charset="0"/>
              </a:rPr>
              <a:t> infection and pharyngeal infection:</a:t>
            </a:r>
          </a:p>
          <a:p>
            <a:r>
              <a:rPr lang="en-US" sz="2800" b="1" dirty="0" smtClean="0"/>
              <a:t>    </a:t>
            </a:r>
            <a:r>
              <a:rPr lang="en-US" sz="2800" b="1" dirty="0" err="1" smtClean="0"/>
              <a:t>Doxycycline</a:t>
            </a:r>
            <a:r>
              <a:rPr lang="en-US" sz="2800" dirty="0" smtClean="0"/>
              <a:t> </a:t>
            </a:r>
            <a:r>
              <a:rPr lang="en-US" sz="2800" dirty="0"/>
              <a:t>100mg </a:t>
            </a:r>
            <a:r>
              <a:rPr lang="en-US" sz="2800" b="1" dirty="0" err="1"/>
              <a:t>bd</a:t>
            </a:r>
            <a:r>
              <a:rPr lang="en-US" sz="2800" b="1" dirty="0"/>
              <a:t> for seven days </a:t>
            </a:r>
            <a:r>
              <a:rPr lang="en-US" sz="2800" dirty="0"/>
              <a:t>(contraindicated in pregnancy)</a:t>
            </a:r>
          </a:p>
          <a:p>
            <a:r>
              <a:rPr lang="en-US" sz="2800" b="1" i="1" dirty="0" smtClean="0"/>
              <a:t>    or</a:t>
            </a:r>
            <a:endParaRPr lang="en-US" sz="2800" b="1" dirty="0"/>
          </a:p>
          <a:p>
            <a:r>
              <a:rPr lang="en-US" sz="2800" b="1" dirty="0" smtClean="0"/>
              <a:t>    </a:t>
            </a:r>
            <a:r>
              <a:rPr lang="en-US" sz="2800" b="1" dirty="0" err="1" smtClean="0"/>
              <a:t>Azithromycin</a:t>
            </a:r>
            <a:r>
              <a:rPr lang="en-US" sz="2800" b="1" dirty="0" smtClean="0"/>
              <a:t> </a:t>
            </a:r>
            <a:r>
              <a:rPr lang="en-US" sz="2800" b="1" dirty="0"/>
              <a:t>1g orally in a single dose</a:t>
            </a:r>
          </a:p>
        </p:txBody>
      </p:sp>
      <p:sp>
        <p:nvSpPr>
          <p:cNvPr id="3" name="Rectangle 2"/>
          <p:cNvSpPr/>
          <p:nvPr/>
        </p:nvSpPr>
        <p:spPr>
          <a:xfrm>
            <a:off x="3113315" y="4201886"/>
            <a:ext cx="6553200" cy="2308324"/>
          </a:xfrm>
          <a:prstGeom prst="rect">
            <a:avLst/>
          </a:prstGeom>
        </p:spPr>
        <p:txBody>
          <a:bodyPr wrap="square">
            <a:spAutoFit/>
          </a:bodyPr>
          <a:lstStyle/>
          <a:p>
            <a:r>
              <a:rPr lang="en-US" sz="2400" b="1" dirty="0"/>
              <a:t>Alternative regimens:</a:t>
            </a:r>
            <a:endParaRPr lang="en-US" sz="2400" dirty="0"/>
          </a:p>
          <a:p>
            <a:r>
              <a:rPr lang="en-US" sz="2400" dirty="0"/>
              <a:t>if either of the above treatment is contraindicated:</a:t>
            </a:r>
          </a:p>
          <a:p>
            <a:r>
              <a:rPr lang="en-US" sz="2400" dirty="0"/>
              <a:t> </a:t>
            </a:r>
          </a:p>
          <a:p>
            <a:r>
              <a:rPr lang="en-US" sz="2400" dirty="0"/>
              <a:t>Erythromycin 500mg </a:t>
            </a:r>
            <a:r>
              <a:rPr lang="en-US" sz="2400" dirty="0" err="1"/>
              <a:t>bd</a:t>
            </a:r>
            <a:r>
              <a:rPr lang="en-US" sz="2400" dirty="0"/>
              <a:t> for 10–14 days</a:t>
            </a:r>
          </a:p>
          <a:p>
            <a:r>
              <a:rPr lang="en-US" sz="2400" i="1" dirty="0"/>
              <a:t>or</a:t>
            </a:r>
            <a:endParaRPr lang="en-US" sz="2400" dirty="0"/>
          </a:p>
          <a:p>
            <a:r>
              <a:rPr lang="en-US" sz="2400" dirty="0" err="1"/>
              <a:t>Ofloxacin</a:t>
            </a:r>
            <a:r>
              <a:rPr lang="en-US" sz="2400" dirty="0"/>
              <a:t> 200mg </a:t>
            </a:r>
            <a:r>
              <a:rPr lang="en-US" sz="2400" dirty="0" err="1"/>
              <a:t>bd</a:t>
            </a:r>
            <a:r>
              <a:rPr lang="en-US" sz="2400" dirty="0"/>
              <a:t> or 400mg </a:t>
            </a:r>
            <a:r>
              <a:rPr lang="en-US" sz="2400" dirty="0" err="1"/>
              <a:t>od</a:t>
            </a:r>
            <a:r>
              <a:rPr lang="en-US" sz="2400" dirty="0"/>
              <a:t> for seven days </a:t>
            </a:r>
          </a:p>
        </p:txBody>
      </p:sp>
      <p:sp>
        <p:nvSpPr>
          <p:cNvPr id="4" name="TextBox 3"/>
          <p:cNvSpPr txBox="1"/>
          <p:nvPr/>
        </p:nvSpPr>
        <p:spPr>
          <a:xfrm>
            <a:off x="4419599" y="228600"/>
            <a:ext cx="4172857" cy="830997"/>
          </a:xfrm>
          <a:prstGeom prst="rect">
            <a:avLst/>
          </a:prstGeom>
          <a:noFill/>
        </p:spPr>
        <p:txBody>
          <a:bodyPr wrap="square" rtlCol="0">
            <a:spAutoFit/>
          </a:bodyPr>
          <a:lstStyle/>
          <a:p>
            <a:r>
              <a:rPr lang="en-US" sz="4800" b="1" dirty="0">
                <a:solidFill>
                  <a:schemeClr val="accent2">
                    <a:lumMod val="50000"/>
                  </a:schemeClr>
                </a:solidFill>
                <a:latin typeface="Franklin Gothic Medium Cond" pitchFamily="34" charset="0"/>
              </a:rPr>
              <a:t>Management</a:t>
            </a:r>
          </a:p>
        </p:txBody>
      </p:sp>
    </p:spTree>
    <p:extLst>
      <p:ext uri="{BB962C8B-B14F-4D97-AF65-F5344CB8AC3E}">
        <p14:creationId xmlns:p14="http://schemas.microsoft.com/office/powerpoint/2010/main" val="303844174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6686" y="261257"/>
            <a:ext cx="5499519" cy="707886"/>
          </a:xfrm>
          <a:prstGeom prst="rect">
            <a:avLst/>
          </a:prstGeom>
        </p:spPr>
        <p:style>
          <a:lnRef idx="2">
            <a:schemeClr val="accent5"/>
          </a:lnRef>
          <a:fillRef idx="1">
            <a:schemeClr val="lt1"/>
          </a:fillRef>
          <a:effectRef idx="0">
            <a:schemeClr val="accent5"/>
          </a:effectRef>
          <a:fontRef idx="minor">
            <a:schemeClr val="dk1"/>
          </a:fontRef>
        </p:style>
        <p:txBody>
          <a:bodyPr wrap="none">
            <a:spAutoFit/>
          </a:bodyPr>
          <a:lstStyle/>
          <a:p>
            <a:r>
              <a:rPr lang="en-US" sz="4000" b="1" dirty="0">
                <a:solidFill>
                  <a:schemeClr val="accent1">
                    <a:lumMod val="50000"/>
                  </a:schemeClr>
                </a:solidFill>
                <a:latin typeface="Franklin Gothic Medium Cond" pitchFamily="34" charset="0"/>
              </a:rPr>
              <a:t>Pelvic Inflammatory Disease</a:t>
            </a:r>
          </a:p>
        </p:txBody>
      </p:sp>
      <p:sp>
        <p:nvSpPr>
          <p:cNvPr id="3" name="Rectangle 2"/>
          <p:cNvSpPr/>
          <p:nvPr/>
        </p:nvSpPr>
        <p:spPr>
          <a:xfrm>
            <a:off x="377371" y="1676401"/>
            <a:ext cx="11306629" cy="1754326"/>
          </a:xfrm>
          <a:prstGeom prst="rect">
            <a:avLst/>
          </a:prstGeom>
        </p:spPr>
        <p:txBody>
          <a:bodyPr wrap="square">
            <a:spAutoFit/>
          </a:bodyPr>
          <a:lstStyle/>
          <a:p>
            <a:r>
              <a:rPr lang="en-US" sz="3600" dirty="0"/>
              <a:t>Infectious and inflammatory disorder of the upper female genital tract, including the uterus, fallopian tubes, and adjacent pelvic structures. </a:t>
            </a:r>
          </a:p>
        </p:txBody>
      </p:sp>
      <p:sp>
        <p:nvSpPr>
          <p:cNvPr id="4" name="Rectangle 3"/>
          <p:cNvSpPr/>
          <p:nvPr/>
        </p:nvSpPr>
        <p:spPr>
          <a:xfrm>
            <a:off x="1465944" y="4227287"/>
            <a:ext cx="9085942" cy="1754326"/>
          </a:xfrm>
          <a:prstGeom prst="rect">
            <a:avLst/>
          </a:prstGeom>
        </p:spPr>
        <p:txBody>
          <a:bodyPr wrap="square">
            <a:spAutoFit/>
          </a:bodyPr>
          <a:lstStyle/>
          <a:p>
            <a:r>
              <a:rPr lang="en-US" sz="3600" dirty="0"/>
              <a:t>The organisms most commonly isolated in cases of acute PID are</a:t>
            </a:r>
          </a:p>
          <a:p>
            <a:pPr algn="ctr"/>
            <a:r>
              <a:rPr lang="en-US" sz="3600" b="1" dirty="0"/>
              <a:t> </a:t>
            </a:r>
            <a:r>
              <a:rPr lang="en-US" sz="3600" b="1" i="1" dirty="0"/>
              <a:t>N </a:t>
            </a:r>
            <a:r>
              <a:rPr lang="en-US" sz="3600" b="1" i="1" dirty="0" err="1"/>
              <a:t>gonorrhoeae</a:t>
            </a:r>
            <a:r>
              <a:rPr lang="en-US" sz="3600" b="1" dirty="0"/>
              <a:t> and </a:t>
            </a:r>
            <a:r>
              <a:rPr lang="en-US" sz="3600" b="1" i="1" dirty="0"/>
              <a:t>C </a:t>
            </a:r>
            <a:r>
              <a:rPr lang="en-US" sz="3600" b="1" i="1" dirty="0" err="1"/>
              <a:t>trachomatis</a:t>
            </a:r>
            <a:r>
              <a:rPr lang="en-US" sz="3600" b="1" dirty="0"/>
              <a:t>.</a:t>
            </a:r>
          </a:p>
        </p:txBody>
      </p:sp>
    </p:spTree>
    <p:extLst>
      <p:ext uri="{BB962C8B-B14F-4D97-AF65-F5344CB8AC3E}">
        <p14:creationId xmlns:p14="http://schemas.microsoft.com/office/powerpoint/2010/main" val="428996162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10428" y="312058"/>
            <a:ext cx="4545924" cy="707886"/>
          </a:xfrm>
          <a:prstGeom prst="rect">
            <a:avLst/>
          </a:prstGeom>
        </p:spPr>
        <p:style>
          <a:lnRef idx="2">
            <a:schemeClr val="accent5"/>
          </a:lnRef>
          <a:fillRef idx="1">
            <a:schemeClr val="lt1"/>
          </a:fillRef>
          <a:effectRef idx="0">
            <a:schemeClr val="accent5"/>
          </a:effectRef>
          <a:fontRef idx="minor">
            <a:schemeClr val="dk1"/>
          </a:fontRef>
        </p:style>
        <p:txBody>
          <a:bodyPr wrap="none">
            <a:spAutoFit/>
          </a:bodyPr>
          <a:lstStyle/>
          <a:p>
            <a:r>
              <a:rPr lang="en-US" sz="4000" b="1" dirty="0">
                <a:solidFill>
                  <a:schemeClr val="accent1">
                    <a:lumMod val="50000"/>
                  </a:schemeClr>
                </a:solidFill>
                <a:latin typeface="Franklin Gothic Medium Cond" pitchFamily="34" charset="0"/>
              </a:rPr>
              <a:t>Diagnostic</a:t>
            </a:r>
            <a:r>
              <a:rPr lang="en-US" sz="3200" b="1" dirty="0">
                <a:solidFill>
                  <a:schemeClr val="accent1">
                    <a:lumMod val="50000"/>
                  </a:schemeClr>
                </a:solidFill>
                <a:latin typeface="Franklin Gothic Medium Cond" pitchFamily="34" charset="0"/>
              </a:rPr>
              <a:t> Considerations</a:t>
            </a:r>
          </a:p>
        </p:txBody>
      </p:sp>
      <p:sp>
        <p:nvSpPr>
          <p:cNvPr id="3" name="Rectangle 2"/>
          <p:cNvSpPr/>
          <p:nvPr/>
        </p:nvSpPr>
        <p:spPr>
          <a:xfrm>
            <a:off x="522514" y="1443841"/>
            <a:ext cx="11059886" cy="4694234"/>
          </a:xfrm>
          <a:prstGeom prst="rect">
            <a:avLst/>
          </a:prstGeom>
        </p:spPr>
        <p:txBody>
          <a:bodyPr wrap="square">
            <a:spAutoFit/>
          </a:bodyPr>
          <a:lstStyle/>
          <a:p>
            <a:r>
              <a:rPr lang="en-US" sz="3200" dirty="0"/>
              <a:t>Empiric treatment of PID is indicated when a </a:t>
            </a:r>
            <a:r>
              <a:rPr lang="en-US" sz="3200" b="1" dirty="0"/>
              <a:t>patient who is at risk </a:t>
            </a:r>
            <a:r>
              <a:rPr lang="en-US" sz="3200" dirty="0"/>
              <a:t>for sexually transmitted disease (STD) </a:t>
            </a:r>
            <a:r>
              <a:rPr lang="en-US" sz="3200" b="1" dirty="0"/>
              <a:t>has pelvic or lower abdominal pain</a:t>
            </a:r>
            <a:r>
              <a:rPr lang="en-US" sz="3200" dirty="0"/>
              <a:t>, </a:t>
            </a:r>
            <a:r>
              <a:rPr lang="en-US" sz="3200" b="1" dirty="0"/>
              <a:t>no identifiable cause </a:t>
            </a:r>
            <a:r>
              <a:rPr lang="en-US" sz="3200" dirty="0"/>
              <a:t>for her illness other than PID, and, on pelvic examination, </a:t>
            </a:r>
            <a:r>
              <a:rPr lang="en-US" sz="3200" b="1" dirty="0"/>
              <a:t>1 or more of the following </a:t>
            </a:r>
            <a:r>
              <a:rPr lang="en-US" sz="3200" dirty="0"/>
              <a:t>minimal criteria{Re36}:</a:t>
            </a:r>
          </a:p>
          <a:p>
            <a:pPr marL="290513" indent="228600">
              <a:lnSpc>
                <a:spcPct val="150000"/>
              </a:lnSpc>
              <a:buFont typeface="Arial" pitchFamily="34" charset="0"/>
              <a:buChar char="•"/>
            </a:pPr>
            <a:r>
              <a:rPr lang="en-US" sz="3200" dirty="0"/>
              <a:t>Cervical motion tenderness</a:t>
            </a:r>
          </a:p>
          <a:p>
            <a:pPr marL="290513" indent="228600">
              <a:lnSpc>
                <a:spcPct val="150000"/>
              </a:lnSpc>
              <a:buFont typeface="Arial" pitchFamily="34" charset="0"/>
              <a:buChar char="•"/>
            </a:pPr>
            <a:r>
              <a:rPr lang="en-US" sz="3200" dirty="0"/>
              <a:t>Uterine tenderness</a:t>
            </a:r>
          </a:p>
          <a:p>
            <a:pPr marL="290513" indent="228600">
              <a:lnSpc>
                <a:spcPct val="150000"/>
              </a:lnSpc>
              <a:buFont typeface="Arial" pitchFamily="34" charset="0"/>
              <a:buChar char="•"/>
            </a:pPr>
            <a:r>
              <a:rPr lang="en-US" sz="3200" dirty="0" err="1"/>
              <a:t>Adnexal</a:t>
            </a:r>
            <a:r>
              <a:rPr lang="en-US" sz="3200" dirty="0"/>
              <a:t> tenderness</a:t>
            </a:r>
          </a:p>
        </p:txBody>
      </p:sp>
    </p:spTree>
    <p:extLst>
      <p:ext uri="{BB962C8B-B14F-4D97-AF65-F5344CB8AC3E}">
        <p14:creationId xmlns:p14="http://schemas.microsoft.com/office/powerpoint/2010/main" val="340346387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33246"/>
            <a:ext cx="11988800" cy="5693866"/>
          </a:xfrm>
          <a:prstGeom prst="rect">
            <a:avLst/>
          </a:prstGeom>
        </p:spPr>
        <p:txBody>
          <a:bodyPr wrap="square">
            <a:spAutoFit/>
          </a:bodyPr>
          <a:lstStyle/>
          <a:p>
            <a:r>
              <a:rPr lang="en-US" sz="2800" dirty="0" smtClean="0"/>
              <a:t>Suzy Jones is </a:t>
            </a:r>
            <a:r>
              <a:rPr lang="en-US" sz="2800" b="1" dirty="0" smtClean="0"/>
              <a:t>a 17 year old college student </a:t>
            </a:r>
            <a:r>
              <a:rPr lang="en-US" sz="2800" dirty="0" smtClean="0"/>
              <a:t>who presents to the Student Health Center </a:t>
            </a:r>
            <a:r>
              <a:rPr lang="en-US" sz="2800" b="1" dirty="0" smtClean="0">
                <a:solidFill>
                  <a:srgbClr val="7030A0"/>
                </a:solidFill>
              </a:rPr>
              <a:t>seeking advice about contraception</a:t>
            </a:r>
            <a:r>
              <a:rPr lang="en-US" sz="2800" dirty="0" smtClean="0">
                <a:solidFill>
                  <a:srgbClr val="7030A0"/>
                </a:solidFill>
              </a:rPr>
              <a:t>. </a:t>
            </a:r>
          </a:p>
          <a:p>
            <a:endParaRPr lang="en-US" sz="2800" dirty="0" smtClean="0"/>
          </a:p>
          <a:p>
            <a:pPr marL="342900" indent="-342900">
              <a:buFont typeface="Arial" pitchFamily="34" charset="0"/>
              <a:buChar char="•"/>
            </a:pPr>
            <a:r>
              <a:rPr lang="en-US" sz="2800" dirty="0" smtClean="0"/>
              <a:t>White female</a:t>
            </a:r>
          </a:p>
          <a:p>
            <a:pPr marL="342900" indent="-342900">
              <a:buFont typeface="Arial" pitchFamily="34" charset="0"/>
              <a:buChar char="•"/>
            </a:pPr>
            <a:r>
              <a:rPr lang="en-US" sz="2800" dirty="0" smtClean="0"/>
              <a:t>College student</a:t>
            </a:r>
          </a:p>
          <a:p>
            <a:pPr marL="342900" indent="-342900">
              <a:buFont typeface="Arial" pitchFamily="34" charset="0"/>
              <a:buChar char="•"/>
            </a:pPr>
            <a:r>
              <a:rPr lang="en-US" sz="2800" dirty="0" smtClean="0"/>
              <a:t>Seeking  advice about contraception</a:t>
            </a:r>
          </a:p>
          <a:p>
            <a:pPr marL="342900" indent="-342900">
              <a:buFont typeface="Arial" pitchFamily="34" charset="0"/>
              <a:buChar char="•"/>
            </a:pPr>
            <a:r>
              <a:rPr lang="en-US" sz="2800" dirty="0" smtClean="0"/>
              <a:t>Shy talking about her sexual practices</a:t>
            </a:r>
          </a:p>
          <a:p>
            <a:pPr marL="342900" indent="-342900">
              <a:buFont typeface="Arial" pitchFamily="34" charset="0"/>
              <a:buChar char="•"/>
            </a:pPr>
            <a:r>
              <a:rPr lang="en-US" sz="2800" dirty="0" smtClean="0"/>
              <a:t>Has never had a pelvic exam</a:t>
            </a:r>
          </a:p>
          <a:p>
            <a:pPr marL="342900" indent="-342900">
              <a:buFont typeface="Arial" pitchFamily="34" charset="0"/>
              <a:buChar char="•"/>
            </a:pPr>
            <a:r>
              <a:rPr lang="en-US" sz="2800" b="1" dirty="0" smtClean="0"/>
              <a:t>Has had 2sex partners in past  6months </a:t>
            </a:r>
          </a:p>
          <a:p>
            <a:pPr marL="342900" indent="-342900">
              <a:buFont typeface="Arial" pitchFamily="34" charset="0"/>
              <a:buChar char="•"/>
            </a:pPr>
            <a:r>
              <a:rPr lang="en-US" sz="2800" b="1" dirty="0" smtClean="0">
                <a:solidFill>
                  <a:srgbClr val="7030A0"/>
                </a:solidFill>
              </a:rPr>
              <a:t>Does not use condoms or any other contraceptives</a:t>
            </a:r>
          </a:p>
          <a:p>
            <a:pPr marL="342900" indent="-342900">
              <a:buFont typeface="Arial" pitchFamily="34" charset="0"/>
              <a:buChar char="•"/>
            </a:pPr>
            <a:r>
              <a:rPr lang="en-US" sz="2800" dirty="0" smtClean="0"/>
              <a:t>Her </a:t>
            </a:r>
            <a:r>
              <a:rPr lang="en-US" sz="2800" b="1" dirty="0" smtClean="0"/>
              <a:t>periods have been regular</a:t>
            </a:r>
            <a:r>
              <a:rPr lang="en-US" sz="2800" dirty="0" smtClean="0"/>
              <a:t>, but </a:t>
            </a:r>
            <a:r>
              <a:rPr lang="en-US" sz="2800" b="1" u="sng" dirty="0" smtClean="0"/>
              <a:t>she has recently noted some spotting between periods.</a:t>
            </a:r>
            <a:r>
              <a:rPr lang="en-US" sz="2800" dirty="0" smtClean="0"/>
              <a:t> Last menstrual period was 4 weeks ago.</a:t>
            </a:r>
          </a:p>
          <a:p>
            <a:pPr marL="342900" indent="-342900">
              <a:buFont typeface="Arial" pitchFamily="34" charset="0"/>
              <a:buChar char="•"/>
            </a:pPr>
            <a:r>
              <a:rPr lang="en-US" sz="2800" b="1" u="sng" dirty="0" smtClean="0">
                <a:solidFill>
                  <a:srgbClr val="7030A0"/>
                </a:solidFill>
              </a:rPr>
              <a:t>Denies vaginal discharge, </a:t>
            </a:r>
            <a:r>
              <a:rPr lang="en-US" sz="2800" b="1" u="sng" dirty="0" err="1" smtClean="0">
                <a:solidFill>
                  <a:srgbClr val="7030A0"/>
                </a:solidFill>
              </a:rPr>
              <a:t>dyspareunia</a:t>
            </a:r>
            <a:r>
              <a:rPr lang="en-US" sz="2800" b="1" u="sng" dirty="0" smtClean="0">
                <a:solidFill>
                  <a:srgbClr val="7030A0"/>
                </a:solidFill>
              </a:rPr>
              <a:t>, genital lesions, or sores</a:t>
            </a:r>
            <a:endParaRPr lang="en-US" sz="2800" b="1" u="sng" dirty="0">
              <a:solidFill>
                <a:srgbClr val="7030A0"/>
              </a:solidFill>
            </a:endParaRPr>
          </a:p>
        </p:txBody>
      </p:sp>
      <p:sp>
        <p:nvSpPr>
          <p:cNvPr id="3" name="TextBox 2"/>
          <p:cNvSpPr txBox="1"/>
          <p:nvPr/>
        </p:nvSpPr>
        <p:spPr>
          <a:xfrm>
            <a:off x="3454400" y="152401"/>
            <a:ext cx="5181600" cy="646331"/>
          </a:xfrm>
          <a:prstGeom prst="rect">
            <a:avLst/>
          </a:prstGeom>
          <a:noFill/>
        </p:spPr>
        <p:txBody>
          <a:bodyPr wrap="square" rtlCol="0">
            <a:spAutoFit/>
          </a:bodyPr>
          <a:lstStyle/>
          <a:p>
            <a:pPr algn="ctr"/>
            <a:r>
              <a:rPr lang="en-US" sz="3600" b="1" dirty="0" smtClean="0">
                <a:solidFill>
                  <a:srgbClr val="FF0000"/>
                </a:solidFill>
              </a:rPr>
              <a:t>Case </a:t>
            </a:r>
            <a:endParaRPr lang="en-US" b="1" dirty="0">
              <a:solidFill>
                <a:srgbClr val="FF0000"/>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flip="none" rotWithShape="1">
          <a:gsLst>
            <a:gs pos="90000">
              <a:srgbClr val="FAF0A8">
                <a:alpha val="19000"/>
              </a:srgbClr>
            </a:gs>
            <a:gs pos="0">
              <a:srgbClr val="F9ED95"/>
            </a:gs>
            <a:gs pos="92000">
              <a:srgbClr val="F9ED95">
                <a:alpha val="0"/>
              </a:srgbClr>
            </a:gs>
            <a:gs pos="40000">
              <a:schemeClr val="bg2">
                <a:tint val="45000"/>
                <a:shade val="99000"/>
                <a:satMod val="350000"/>
              </a:schemeClr>
            </a:gs>
            <a:gs pos="100000">
              <a:schemeClr val="bg2">
                <a:shade val="20000"/>
                <a:satMod val="255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Rectangle 1"/>
          <p:cNvSpPr/>
          <p:nvPr/>
        </p:nvSpPr>
        <p:spPr>
          <a:xfrm>
            <a:off x="246742" y="580571"/>
            <a:ext cx="11451771" cy="4462760"/>
          </a:xfrm>
          <a:prstGeom prst="rect">
            <a:avLst/>
          </a:prstGeom>
        </p:spPr>
        <p:txBody>
          <a:bodyPr wrap="square">
            <a:spAutoFit/>
          </a:bodyPr>
          <a:lstStyle/>
          <a:p>
            <a:r>
              <a:rPr lang="en-US" sz="3200" b="1" dirty="0" smtClean="0"/>
              <a:t>Physical Exam:</a:t>
            </a:r>
            <a:endParaRPr lang="en-US" sz="2800" dirty="0" smtClean="0"/>
          </a:p>
          <a:p>
            <a:r>
              <a:rPr lang="en-US" sz="2800" dirty="0" smtClean="0"/>
              <a:t>Vital signs: blood pressure 118/68, pulse 74, respiration 18, temperature 37.1° C</a:t>
            </a:r>
          </a:p>
          <a:p>
            <a:endParaRPr lang="en-US" sz="2800" dirty="0" smtClean="0"/>
          </a:p>
          <a:p>
            <a:pPr>
              <a:buFont typeface="Arial" pitchFamily="34" charset="0"/>
              <a:buChar char="•"/>
            </a:pPr>
            <a:r>
              <a:rPr lang="en-US" sz="2800" dirty="0" smtClean="0"/>
              <a:t>Breast, </a:t>
            </a:r>
            <a:r>
              <a:rPr lang="en-US" sz="2800" dirty="0" err="1" smtClean="0"/>
              <a:t>thyroid,and</a:t>
            </a:r>
            <a:r>
              <a:rPr lang="en-US" sz="2800" dirty="0" smtClean="0"/>
              <a:t> abdominal exam within normal limits</a:t>
            </a:r>
          </a:p>
          <a:p>
            <a:pPr>
              <a:buFont typeface="Arial" pitchFamily="34" charset="0"/>
              <a:buChar char="•"/>
            </a:pPr>
            <a:r>
              <a:rPr lang="en-US" sz="2800" dirty="0" smtClean="0"/>
              <a:t>The genital exam reveals normal vulva, and vagina.</a:t>
            </a:r>
          </a:p>
          <a:p>
            <a:pPr>
              <a:buFont typeface="Arial" pitchFamily="34" charset="0"/>
              <a:buChar char="•"/>
            </a:pPr>
            <a:r>
              <a:rPr lang="en-US" sz="2800" b="1" u="sng" dirty="0" smtClean="0">
                <a:solidFill>
                  <a:srgbClr val="7030A0"/>
                </a:solidFill>
              </a:rPr>
              <a:t>The cervix appears  inflamed, bleeds easily, with a purulent discharge coming from the cervical </a:t>
            </a:r>
            <a:r>
              <a:rPr lang="en-US" sz="2800" b="1" u="sng" dirty="0" err="1" smtClean="0">
                <a:solidFill>
                  <a:srgbClr val="7030A0"/>
                </a:solidFill>
              </a:rPr>
              <a:t>os</a:t>
            </a:r>
            <a:r>
              <a:rPr lang="en-US" sz="2800" b="1" u="sng" dirty="0" smtClean="0">
                <a:solidFill>
                  <a:srgbClr val="7030A0"/>
                </a:solidFill>
              </a:rPr>
              <a:t>.</a:t>
            </a:r>
          </a:p>
          <a:p>
            <a:pPr>
              <a:buFont typeface="Arial" pitchFamily="34" charset="0"/>
              <a:buChar char="•"/>
            </a:pPr>
            <a:r>
              <a:rPr lang="en-US" sz="2800" b="1" dirty="0" smtClean="0">
                <a:solidFill>
                  <a:srgbClr val="7030A0"/>
                </a:solidFill>
              </a:rPr>
              <a:t>The bimanual exam is normal </a:t>
            </a:r>
            <a:r>
              <a:rPr lang="en-US" sz="2800" dirty="0" smtClean="0"/>
              <a:t>without cervical motion pain, uterine or </a:t>
            </a:r>
            <a:r>
              <a:rPr lang="en-US" sz="2800" dirty="0" err="1" smtClean="0"/>
              <a:t>adnexal</a:t>
            </a:r>
            <a:r>
              <a:rPr lang="en-US" sz="2800" dirty="0" smtClean="0"/>
              <a:t> tenderness.</a:t>
            </a:r>
            <a:endParaRPr lang="en-US" sz="2800" dirty="0"/>
          </a:p>
        </p:txBody>
      </p:sp>
      <p:sp>
        <p:nvSpPr>
          <p:cNvPr id="3" name="Rectangle 2"/>
          <p:cNvSpPr/>
          <p:nvPr/>
        </p:nvSpPr>
        <p:spPr>
          <a:xfrm>
            <a:off x="493487" y="3831772"/>
            <a:ext cx="11698513" cy="1077218"/>
          </a:xfrm>
          <a:prstGeom prst="rect">
            <a:avLst/>
          </a:prstGeom>
          <a:solidFill>
            <a:schemeClr val="bg1"/>
          </a:solidFill>
        </p:spPr>
        <p:txBody>
          <a:bodyPr wrap="square">
            <a:spAutoFit/>
          </a:bodyPr>
          <a:lstStyle/>
          <a:p>
            <a:pPr>
              <a:buFont typeface="Arial" pitchFamily="34" charset="0"/>
              <a:buChar char="•"/>
            </a:pPr>
            <a:r>
              <a:rPr lang="en-US" sz="3200" b="1" dirty="0" smtClean="0"/>
              <a:t>Based on Suzy’s history and physical  exam, what is the initial clinical diagnosis? </a:t>
            </a:r>
            <a:endParaRPr lang="en-US" sz="3200" b="1" dirty="0"/>
          </a:p>
        </p:txBody>
      </p:sp>
      <p:sp>
        <p:nvSpPr>
          <p:cNvPr id="4" name="Rectangle 3"/>
          <p:cNvSpPr/>
          <p:nvPr/>
        </p:nvSpPr>
        <p:spPr>
          <a:xfrm>
            <a:off x="566056" y="2783115"/>
            <a:ext cx="10624457" cy="584775"/>
          </a:xfrm>
          <a:prstGeom prst="rect">
            <a:avLst/>
          </a:prstGeom>
          <a:solidFill>
            <a:schemeClr val="bg1"/>
          </a:solidFill>
        </p:spPr>
        <p:txBody>
          <a:bodyPr wrap="square">
            <a:spAutoFit/>
          </a:bodyPr>
          <a:lstStyle/>
          <a:p>
            <a:pPr>
              <a:buFont typeface="Arial" pitchFamily="34" charset="0"/>
              <a:buChar char="•"/>
            </a:pPr>
            <a:r>
              <a:rPr lang="en-US" sz="3200" b="1" dirty="0" smtClean="0"/>
              <a:t>What is the most  likely microbiologic diagnosis? </a:t>
            </a:r>
            <a:endParaRPr lang="en-US" sz="3200" b="1" dirty="0"/>
          </a:p>
        </p:txBody>
      </p:sp>
      <p:sp>
        <p:nvSpPr>
          <p:cNvPr id="2049" name="Rectangle 1"/>
          <p:cNvSpPr>
            <a:spLocks noChangeArrowheads="1"/>
          </p:cNvSpPr>
          <p:nvPr/>
        </p:nvSpPr>
        <p:spPr bwMode="auto">
          <a:xfrm>
            <a:off x="497979" y="1750499"/>
            <a:ext cx="11461792" cy="584775"/>
          </a:xfrm>
          <a:prstGeom prst="rect">
            <a:avLst/>
          </a:prstGeom>
          <a:solidFill>
            <a:schemeClr val="bg1"/>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tab pos="228600" algn="l"/>
              </a:tabLst>
            </a:pPr>
            <a:r>
              <a:rPr kumimoji="0" lang="en-US" sz="3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Which laboratory tests should be ordered or performed? </a:t>
            </a:r>
            <a:endParaRPr kumimoji="0" lang="en-US" sz="4400" b="1"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1"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049"/>
                                        </p:tgtEl>
                                        <p:attrNameLst>
                                          <p:attrName>style.visibility</p:attrName>
                                        </p:attrNameLst>
                                      </p:cBhvr>
                                      <p:to>
                                        <p:strVal val="visible"/>
                                      </p:to>
                                    </p:set>
                                    <p:animEffect transition="in" filter="blinds(horizontal)">
                                      <p:cBhvr>
                                        <p:cTn id="12" dur="500"/>
                                        <p:tgtEl>
                                          <p:spTgt spid="204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linds(horizont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3" grpId="0" animBg="1"/>
      <p:bldP spid="4" grpId="0" animBg="1"/>
      <p:bldP spid="204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70471" y="3045829"/>
            <a:ext cx="6271067" cy="830997"/>
          </a:xfrm>
          <a:prstGeom prst="rect">
            <a:avLst/>
          </a:prstGeom>
          <a:noFill/>
        </p:spPr>
        <p:txBody>
          <a:bodyPr wrap="square" rtlCol="0">
            <a:spAutoFit/>
          </a:bodyPr>
          <a:lstStyle/>
          <a:p>
            <a:r>
              <a:rPr lang="en-US" sz="4800" b="1" u="sng" dirty="0"/>
              <a:t>Herpes zoster virus </a:t>
            </a:r>
          </a:p>
        </p:txBody>
      </p:sp>
    </p:spTree>
    <p:extLst>
      <p:ext uri="{BB962C8B-B14F-4D97-AF65-F5344CB8AC3E}">
        <p14:creationId xmlns:p14="http://schemas.microsoft.com/office/powerpoint/2010/main" val="42508241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a:r>
              <a:rPr lang="en-US" sz="6000" dirty="0" smtClean="0"/>
              <a:t>Question 4</a:t>
            </a:r>
            <a:endParaRPr lang="en-US" sz="6000" dirty="0"/>
          </a:p>
        </p:txBody>
      </p:sp>
      <p:sp>
        <p:nvSpPr>
          <p:cNvPr id="3" name="Content Placeholder 2"/>
          <p:cNvSpPr>
            <a:spLocks noGrp="1"/>
          </p:cNvSpPr>
          <p:nvPr>
            <p:ph idx="1"/>
          </p:nvPr>
        </p:nvSpPr>
        <p:spPr/>
        <p:txBody>
          <a:bodyPr/>
          <a:lstStyle/>
          <a:p>
            <a:pPr algn="l" rtl="0"/>
            <a:r>
              <a:rPr lang="en-US" sz="4000" dirty="0"/>
              <a:t>Which of the following is required to diagnose a patient with AIDS?</a:t>
            </a:r>
          </a:p>
          <a:p>
            <a:pPr algn="l" rtl="0"/>
            <a:endParaRPr lang="en-US" dirty="0"/>
          </a:p>
          <a:p>
            <a:pPr marL="880110" lvl="1" indent="-514350">
              <a:buFont typeface="+mj-lt"/>
              <a:buAutoNum type="alphaUcPeriod"/>
            </a:pPr>
            <a:r>
              <a:rPr lang="en-US" sz="3200" dirty="0">
                <a:latin typeface="Candara" pitchFamily="34" charset="0"/>
              </a:rPr>
              <a:t>A CD4 count of less than 200 cells/mm3 </a:t>
            </a:r>
          </a:p>
          <a:p>
            <a:pPr marL="880110" lvl="1" indent="-514350">
              <a:buFont typeface="+mj-lt"/>
              <a:buAutoNum type="alphaUcPeriod"/>
            </a:pPr>
            <a:r>
              <a:rPr lang="en-US" sz="3200" dirty="0">
                <a:latin typeface="Candara" pitchFamily="34" charset="0"/>
              </a:rPr>
              <a:t>A CD4 count of less than 1000 cells/mm3 </a:t>
            </a:r>
          </a:p>
          <a:p>
            <a:pPr marL="880110" lvl="1" indent="-514350">
              <a:buFont typeface="+mj-lt"/>
              <a:buAutoNum type="alphaUcPeriod"/>
            </a:pPr>
            <a:r>
              <a:rPr lang="en-US" sz="3200" dirty="0">
                <a:latin typeface="Candara" pitchFamily="34" charset="0"/>
              </a:rPr>
              <a:t>A CD4 count of less than 2000 cells/mm3 </a:t>
            </a:r>
          </a:p>
          <a:p>
            <a:pPr marL="880110" lvl="1" indent="-514350">
              <a:buFont typeface="+mj-lt"/>
              <a:buAutoNum type="alphaUcPeriod"/>
            </a:pPr>
            <a:r>
              <a:rPr lang="en-US" sz="3200" dirty="0">
                <a:latin typeface="Candara" pitchFamily="34" charset="0"/>
              </a:rPr>
              <a:t>A CD4 count of less than 100 cells/mm3 </a:t>
            </a:r>
          </a:p>
          <a:p>
            <a:pPr lvl="1" algn="l" rtl="0"/>
            <a:endParaRPr lang="en-US" dirty="0"/>
          </a:p>
          <a:p>
            <a:pPr lvl="1" algn="l" rtl="0"/>
            <a:endParaRPr lang="en-US" dirty="0"/>
          </a:p>
          <a:p>
            <a:pPr algn="l" rtl="0"/>
            <a:endParaRPr lang="en-US" dirty="0"/>
          </a:p>
        </p:txBody>
      </p:sp>
    </p:spTree>
    <p:extLst>
      <p:ext uri="{BB962C8B-B14F-4D97-AF65-F5344CB8AC3E}">
        <p14:creationId xmlns:p14="http://schemas.microsoft.com/office/powerpoint/2010/main" val="4104761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70220" y="1066904"/>
            <a:ext cx="6271067" cy="523220"/>
          </a:xfrm>
          <a:prstGeom prst="rect">
            <a:avLst/>
          </a:prstGeom>
          <a:noFill/>
        </p:spPr>
        <p:txBody>
          <a:bodyPr wrap="square" rtlCol="0">
            <a:spAutoFit/>
          </a:bodyPr>
          <a:lstStyle/>
          <a:p>
            <a:r>
              <a:rPr lang="en-US" sz="2800" b="1" u="sng" dirty="0"/>
              <a:t>Herpes zoster virus </a:t>
            </a:r>
          </a:p>
        </p:txBody>
      </p:sp>
      <p:sp>
        <p:nvSpPr>
          <p:cNvPr id="2" name="Rectangle 1"/>
          <p:cNvSpPr/>
          <p:nvPr/>
        </p:nvSpPr>
        <p:spPr>
          <a:xfrm>
            <a:off x="2132490" y="1590124"/>
            <a:ext cx="6650271" cy="1200329"/>
          </a:xfrm>
          <a:prstGeom prst="rect">
            <a:avLst/>
          </a:prstGeom>
        </p:spPr>
        <p:txBody>
          <a:bodyPr wrap="square">
            <a:spAutoFit/>
          </a:bodyPr>
          <a:lstStyle/>
          <a:p>
            <a:r>
              <a:rPr lang="en-US" b="1" dirty="0"/>
              <a:t>Herpes simplex virus type 2</a:t>
            </a:r>
            <a:endParaRPr lang="x-none" b="1" dirty="0"/>
          </a:p>
          <a:p>
            <a:r>
              <a:rPr lang="en-US" dirty="0"/>
              <a:t>At least </a:t>
            </a:r>
            <a:r>
              <a:rPr lang="en-US" dirty="0">
                <a:solidFill>
                  <a:srgbClr val="632523"/>
                </a:solidFill>
              </a:rPr>
              <a:t>50 million </a:t>
            </a:r>
            <a:r>
              <a:rPr lang="en-US" dirty="0"/>
              <a:t>people in the United States—about one in six adults—are infected with HSV. Genital herpes is more common in women than in men.</a:t>
            </a:r>
          </a:p>
        </p:txBody>
      </p:sp>
      <p:pic>
        <p:nvPicPr>
          <p:cNvPr id="3" name="Picture 2" descr="Screen Shot 1438-06-15 at 9.39.16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4945" y="5313280"/>
            <a:ext cx="2210551" cy="778498"/>
          </a:xfrm>
          <a:prstGeom prst="rect">
            <a:avLst/>
          </a:prstGeom>
        </p:spPr>
      </p:pic>
      <p:sp>
        <p:nvSpPr>
          <p:cNvPr id="5" name="Rectangle 4"/>
          <p:cNvSpPr/>
          <p:nvPr/>
        </p:nvSpPr>
        <p:spPr>
          <a:xfrm>
            <a:off x="2132490" y="2790453"/>
            <a:ext cx="7104923" cy="1200329"/>
          </a:xfrm>
          <a:prstGeom prst="rect">
            <a:avLst/>
          </a:prstGeom>
        </p:spPr>
        <p:txBody>
          <a:bodyPr wrap="square">
            <a:spAutoFit/>
          </a:bodyPr>
          <a:lstStyle/>
          <a:p>
            <a:r>
              <a:rPr lang="en-US" dirty="0"/>
              <a:t>HSV is spread through direct contact with herpes sores, HSV also can be present on the skin even if there are no sores. If a person comes into contact with the virus on an infected person’s skin, he or she can become infected.</a:t>
            </a:r>
          </a:p>
        </p:txBody>
      </p:sp>
      <p:sp>
        <p:nvSpPr>
          <p:cNvPr id="6" name="Rectangle 5"/>
          <p:cNvSpPr/>
          <p:nvPr/>
        </p:nvSpPr>
        <p:spPr>
          <a:xfrm>
            <a:off x="2571464" y="4112951"/>
            <a:ext cx="8280748" cy="1200329"/>
          </a:xfrm>
          <a:prstGeom prst="rect">
            <a:avLst/>
          </a:prstGeom>
        </p:spPr>
        <p:txBody>
          <a:bodyPr wrap="square">
            <a:spAutoFit/>
          </a:bodyPr>
          <a:lstStyle/>
          <a:p>
            <a:r>
              <a:rPr lang="en-US" dirty="0">
                <a:solidFill>
                  <a:srgbClr val="632523"/>
                </a:solidFill>
              </a:rPr>
              <a:t>First Infection &gt; nerve ganglia &gt; trigger &gt; reactivate &gt; sores and bluster </a:t>
            </a:r>
          </a:p>
          <a:p>
            <a:r>
              <a:rPr lang="en-US" dirty="0">
                <a:solidFill>
                  <a:srgbClr val="632523"/>
                </a:solidFill>
              </a:rPr>
              <a:t>            </a:t>
            </a:r>
          </a:p>
          <a:p>
            <a:r>
              <a:rPr lang="en-US" dirty="0">
                <a:solidFill>
                  <a:srgbClr val="632523"/>
                </a:solidFill>
              </a:rPr>
              <a:t>                                  From mother to the neonate</a:t>
            </a:r>
          </a:p>
          <a:p>
            <a:endParaRPr lang="en-US" dirty="0"/>
          </a:p>
        </p:txBody>
      </p:sp>
    </p:spTree>
    <p:extLst>
      <p:ext uri="{BB962C8B-B14F-4D97-AF65-F5344CB8AC3E}">
        <p14:creationId xmlns:p14="http://schemas.microsoft.com/office/powerpoint/2010/main" val="3025886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900" decel="100000" fill="hold"/>
                                        <p:tgtEl>
                                          <p:spTgt spid="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900" decel="100000" fill="hold"/>
                                        <p:tgtEl>
                                          <p:spTgt spid="6"/>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72718" y="1198621"/>
            <a:ext cx="5393118" cy="461665"/>
          </a:xfrm>
          <a:prstGeom prst="rect">
            <a:avLst/>
          </a:prstGeom>
          <a:noFill/>
        </p:spPr>
        <p:txBody>
          <a:bodyPr wrap="square" rtlCol="0">
            <a:spAutoFit/>
          </a:bodyPr>
          <a:lstStyle/>
          <a:p>
            <a:r>
              <a:rPr lang="en-US" sz="2400" b="1" dirty="0"/>
              <a:t>presentation </a:t>
            </a:r>
          </a:p>
        </p:txBody>
      </p:sp>
      <p:sp>
        <p:nvSpPr>
          <p:cNvPr id="3" name="TextBox 2"/>
          <p:cNvSpPr txBox="1"/>
          <p:nvPr/>
        </p:nvSpPr>
        <p:spPr>
          <a:xfrm>
            <a:off x="2072718" y="1662071"/>
            <a:ext cx="6913852" cy="646331"/>
          </a:xfrm>
          <a:prstGeom prst="rect">
            <a:avLst/>
          </a:prstGeom>
          <a:noFill/>
        </p:spPr>
        <p:txBody>
          <a:bodyPr wrap="square" rtlCol="0">
            <a:spAutoFit/>
          </a:bodyPr>
          <a:lstStyle/>
          <a:p>
            <a:r>
              <a:rPr lang="en-US" dirty="0"/>
              <a:t>Multiple, bilateral, and painful genital vesicles or ulcer.</a:t>
            </a:r>
          </a:p>
          <a:p>
            <a:r>
              <a:rPr lang="en-US" dirty="0"/>
              <a:t>Fever, headache, malaise, and lymphadenopathy.   </a:t>
            </a:r>
          </a:p>
        </p:txBody>
      </p:sp>
      <p:sp>
        <p:nvSpPr>
          <p:cNvPr id="4" name="TextBox 3"/>
          <p:cNvSpPr txBox="1"/>
          <p:nvPr/>
        </p:nvSpPr>
        <p:spPr>
          <a:xfrm>
            <a:off x="1962974" y="319129"/>
            <a:ext cx="5847770" cy="646331"/>
          </a:xfrm>
          <a:prstGeom prst="rect">
            <a:avLst/>
          </a:prstGeom>
          <a:noFill/>
        </p:spPr>
        <p:txBody>
          <a:bodyPr wrap="square" rtlCol="0">
            <a:spAutoFit/>
          </a:bodyPr>
          <a:lstStyle/>
          <a:p>
            <a:r>
              <a:rPr lang="en-US" sz="3600" b="1" dirty="0"/>
              <a:t>Diagnosis </a:t>
            </a:r>
          </a:p>
        </p:txBody>
      </p:sp>
      <p:sp>
        <p:nvSpPr>
          <p:cNvPr id="5" name="TextBox 4"/>
          <p:cNvSpPr txBox="1"/>
          <p:nvPr/>
        </p:nvSpPr>
        <p:spPr>
          <a:xfrm>
            <a:off x="2072719" y="2356935"/>
            <a:ext cx="5048209" cy="523220"/>
          </a:xfrm>
          <a:prstGeom prst="rect">
            <a:avLst/>
          </a:prstGeom>
          <a:noFill/>
        </p:spPr>
        <p:txBody>
          <a:bodyPr wrap="square" rtlCol="0">
            <a:spAutoFit/>
          </a:bodyPr>
          <a:lstStyle/>
          <a:p>
            <a:r>
              <a:rPr lang="en-US" sz="2800" b="1" dirty="0"/>
              <a:t>Investigation </a:t>
            </a:r>
          </a:p>
        </p:txBody>
      </p:sp>
      <p:sp>
        <p:nvSpPr>
          <p:cNvPr id="6" name="TextBox 5"/>
          <p:cNvSpPr txBox="1"/>
          <p:nvPr/>
        </p:nvSpPr>
        <p:spPr>
          <a:xfrm>
            <a:off x="2072718" y="2927196"/>
            <a:ext cx="6365134" cy="646331"/>
          </a:xfrm>
          <a:prstGeom prst="rect">
            <a:avLst/>
          </a:prstGeom>
          <a:noFill/>
        </p:spPr>
        <p:txBody>
          <a:bodyPr wrap="square" rtlCol="0">
            <a:spAutoFit/>
          </a:bodyPr>
          <a:lstStyle/>
          <a:p>
            <a:r>
              <a:rPr lang="en-US" dirty="0"/>
              <a:t>PCR </a:t>
            </a:r>
            <a:r>
              <a:rPr lang="en-US" dirty="0">
                <a:solidFill>
                  <a:srgbClr val="632523"/>
                </a:solidFill>
              </a:rPr>
              <a:t>accurate </a:t>
            </a:r>
          </a:p>
          <a:p>
            <a:r>
              <a:rPr lang="en-US" dirty="0"/>
              <a:t>Serology tests and antibodies.</a:t>
            </a:r>
          </a:p>
        </p:txBody>
      </p:sp>
      <p:sp>
        <p:nvSpPr>
          <p:cNvPr id="7" name="TextBox 6"/>
          <p:cNvSpPr txBox="1"/>
          <p:nvPr/>
        </p:nvSpPr>
        <p:spPr>
          <a:xfrm>
            <a:off x="2111912" y="5059223"/>
            <a:ext cx="6835463" cy="461665"/>
          </a:xfrm>
          <a:prstGeom prst="rect">
            <a:avLst/>
          </a:prstGeom>
          <a:noFill/>
        </p:spPr>
        <p:txBody>
          <a:bodyPr wrap="square" rtlCol="0">
            <a:spAutoFit/>
          </a:bodyPr>
          <a:lstStyle/>
          <a:p>
            <a:r>
              <a:rPr lang="en-US" sz="2400" b="1" dirty="0"/>
              <a:t>Management </a:t>
            </a:r>
          </a:p>
        </p:txBody>
      </p:sp>
      <p:sp>
        <p:nvSpPr>
          <p:cNvPr id="8" name="TextBox 7"/>
          <p:cNvSpPr txBox="1"/>
          <p:nvPr/>
        </p:nvSpPr>
        <p:spPr>
          <a:xfrm>
            <a:off x="2111912" y="5520888"/>
            <a:ext cx="5910481" cy="923330"/>
          </a:xfrm>
          <a:prstGeom prst="rect">
            <a:avLst/>
          </a:prstGeom>
          <a:noFill/>
        </p:spPr>
        <p:txBody>
          <a:bodyPr wrap="square" rtlCol="0">
            <a:spAutoFit/>
          </a:bodyPr>
          <a:lstStyle/>
          <a:p>
            <a:r>
              <a:rPr lang="en-US" dirty="0"/>
              <a:t>Antiviral medications: acyclovir, famciclovir and </a:t>
            </a:r>
            <a:r>
              <a:rPr lang="en-US" dirty="0" err="1"/>
              <a:t>Valacyclovir</a:t>
            </a:r>
            <a:r>
              <a:rPr lang="en-US" dirty="0"/>
              <a:t>.</a:t>
            </a:r>
          </a:p>
          <a:p>
            <a:r>
              <a:rPr lang="en-US" dirty="0"/>
              <a:t>Partner must be tested and treated.</a:t>
            </a:r>
          </a:p>
          <a:p>
            <a:r>
              <a:rPr lang="en-US" dirty="0"/>
              <a:t>C.S in infected mother.</a:t>
            </a:r>
          </a:p>
        </p:txBody>
      </p:sp>
      <p:sp>
        <p:nvSpPr>
          <p:cNvPr id="9" name="TextBox 8"/>
          <p:cNvSpPr txBox="1"/>
          <p:nvPr/>
        </p:nvSpPr>
        <p:spPr>
          <a:xfrm>
            <a:off x="2072719" y="3594485"/>
            <a:ext cx="5048209" cy="523220"/>
          </a:xfrm>
          <a:prstGeom prst="rect">
            <a:avLst/>
          </a:prstGeom>
          <a:noFill/>
        </p:spPr>
        <p:txBody>
          <a:bodyPr wrap="square" rtlCol="0">
            <a:spAutoFit/>
          </a:bodyPr>
          <a:lstStyle/>
          <a:p>
            <a:r>
              <a:rPr lang="en-US" sz="2800" b="1" dirty="0"/>
              <a:t>complications</a:t>
            </a:r>
          </a:p>
        </p:txBody>
      </p:sp>
      <p:sp>
        <p:nvSpPr>
          <p:cNvPr id="10" name="TextBox 9"/>
          <p:cNvSpPr txBox="1"/>
          <p:nvPr/>
        </p:nvSpPr>
        <p:spPr>
          <a:xfrm>
            <a:off x="2072719" y="4135893"/>
            <a:ext cx="6365134" cy="923330"/>
          </a:xfrm>
          <a:prstGeom prst="rect">
            <a:avLst/>
          </a:prstGeom>
          <a:noFill/>
        </p:spPr>
        <p:txBody>
          <a:bodyPr wrap="square" rtlCol="0">
            <a:spAutoFit/>
          </a:bodyPr>
          <a:lstStyle/>
          <a:p>
            <a:r>
              <a:rPr lang="en-US" dirty="0"/>
              <a:t>Rectal inflammation </a:t>
            </a:r>
            <a:r>
              <a:rPr lang="en-US" dirty="0" err="1">
                <a:solidFill>
                  <a:schemeClr val="accent2">
                    <a:lumMod val="50000"/>
                  </a:schemeClr>
                </a:solidFill>
              </a:rPr>
              <a:t>Proctitis</a:t>
            </a:r>
            <a:endParaRPr lang="en-US" dirty="0">
              <a:solidFill>
                <a:schemeClr val="accent2">
                  <a:lumMod val="50000"/>
                </a:schemeClr>
              </a:solidFill>
            </a:endParaRPr>
          </a:p>
          <a:p>
            <a:r>
              <a:rPr lang="en-US" dirty="0"/>
              <a:t>Meningitis </a:t>
            </a:r>
          </a:p>
          <a:p>
            <a:r>
              <a:rPr lang="en-US" dirty="0"/>
              <a:t>Involvement of sacral plexus </a:t>
            </a:r>
            <a:r>
              <a:rPr lang="en-US" dirty="0">
                <a:solidFill>
                  <a:schemeClr val="accent2">
                    <a:lumMod val="50000"/>
                  </a:schemeClr>
                </a:solidFill>
              </a:rPr>
              <a:t>urine retention</a:t>
            </a:r>
          </a:p>
        </p:txBody>
      </p:sp>
      <p:pic>
        <p:nvPicPr>
          <p:cNvPr id="11" name="Picture 10" descr="varicella-zoster-virus-infection-cluster-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76020" y="2269191"/>
            <a:ext cx="3891981" cy="2644652"/>
          </a:xfrm>
          <a:prstGeom prst="rect">
            <a:avLst/>
          </a:prstGeom>
        </p:spPr>
      </p:pic>
    </p:spTree>
    <p:extLst>
      <p:ext uri="{BB962C8B-B14F-4D97-AF65-F5344CB8AC3E}">
        <p14:creationId xmlns:p14="http://schemas.microsoft.com/office/powerpoint/2010/main" val="1611163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900" decel="100000" fill="hold"/>
                                        <p:tgtEl>
                                          <p:spTgt spid="1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900" decel="100000" fill="hold"/>
                                        <p:tgtEl>
                                          <p:spTgt spid="8"/>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1438-06-15 at 9.54.43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17069" y="129693"/>
            <a:ext cx="7899400" cy="1041400"/>
          </a:xfrm>
          <a:prstGeom prst="rect">
            <a:avLst/>
          </a:prstGeom>
        </p:spPr>
      </p:pic>
      <p:pic>
        <p:nvPicPr>
          <p:cNvPr id="7" name="Picture 6" descr="Screen Shot 1438-06-15 at 9.57.09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7069" y="1003515"/>
            <a:ext cx="7743036" cy="5540888"/>
          </a:xfrm>
          <a:prstGeom prst="rect">
            <a:avLst/>
          </a:prstGeom>
        </p:spPr>
      </p:pic>
      <p:cxnSp>
        <p:nvCxnSpPr>
          <p:cNvPr id="9" name="Straight Connector 8"/>
          <p:cNvCxnSpPr/>
          <p:nvPr/>
        </p:nvCxnSpPr>
        <p:spPr>
          <a:xfrm>
            <a:off x="3483709" y="2806704"/>
            <a:ext cx="5157952" cy="0"/>
          </a:xfrm>
          <a:prstGeom prst="line">
            <a:avLst/>
          </a:prstGeom>
          <a:ln>
            <a:solidFill>
              <a:srgbClr val="C0504D"/>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914937" y="4025338"/>
            <a:ext cx="5157952" cy="0"/>
          </a:xfrm>
          <a:prstGeom prst="line">
            <a:avLst/>
          </a:prstGeom>
          <a:ln>
            <a:solidFill>
              <a:srgbClr val="C0504D"/>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2030783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78652" y="721276"/>
            <a:ext cx="6051580" cy="523220"/>
          </a:xfrm>
          <a:prstGeom prst="rect">
            <a:avLst/>
          </a:prstGeom>
          <a:noFill/>
        </p:spPr>
        <p:txBody>
          <a:bodyPr wrap="square" rtlCol="0">
            <a:spAutoFit/>
          </a:bodyPr>
          <a:lstStyle/>
          <a:p>
            <a:r>
              <a:rPr lang="en-US" sz="2800" b="1" u="sng" dirty="0"/>
              <a:t>Human papilloma virus…</a:t>
            </a:r>
          </a:p>
        </p:txBody>
      </p:sp>
      <p:sp>
        <p:nvSpPr>
          <p:cNvPr id="3" name="Rectangle 2"/>
          <p:cNvSpPr/>
          <p:nvPr/>
        </p:nvSpPr>
        <p:spPr>
          <a:xfrm>
            <a:off x="1978653" y="1311048"/>
            <a:ext cx="6634593" cy="1200329"/>
          </a:xfrm>
          <a:prstGeom prst="rect">
            <a:avLst/>
          </a:prstGeom>
        </p:spPr>
        <p:txBody>
          <a:bodyPr wrap="square">
            <a:spAutoFit/>
          </a:bodyPr>
          <a:lstStyle/>
          <a:p>
            <a:r>
              <a:rPr lang="en-US" dirty="0"/>
              <a:t>Human papillomaviruses (HPV) are common viruses that can cause warts in the skin. There are more than 100 types of HPV.</a:t>
            </a:r>
          </a:p>
          <a:p>
            <a:endParaRPr lang="en-US" dirty="0"/>
          </a:p>
          <a:p>
            <a:r>
              <a:rPr lang="en-US" dirty="0"/>
              <a:t>They can be</a:t>
            </a:r>
            <a:r>
              <a:rPr lang="en-US" dirty="0">
                <a:solidFill>
                  <a:srgbClr val="FF0000"/>
                </a:solidFill>
              </a:rPr>
              <a:t> </a:t>
            </a:r>
            <a:r>
              <a:rPr lang="en-US" dirty="0">
                <a:solidFill>
                  <a:srgbClr val="953735"/>
                </a:solidFill>
              </a:rPr>
              <a:t>low risk </a:t>
            </a:r>
            <a:r>
              <a:rPr lang="en-US" dirty="0"/>
              <a:t>or </a:t>
            </a:r>
            <a:r>
              <a:rPr lang="en-US" dirty="0">
                <a:solidFill>
                  <a:schemeClr val="accent2">
                    <a:lumMod val="75000"/>
                  </a:schemeClr>
                </a:solidFill>
              </a:rPr>
              <a:t>high risk</a:t>
            </a:r>
            <a:r>
              <a:rPr lang="en-US" dirty="0"/>
              <a:t>.</a:t>
            </a:r>
          </a:p>
        </p:txBody>
      </p:sp>
      <p:sp>
        <p:nvSpPr>
          <p:cNvPr id="6" name="TextBox 5"/>
          <p:cNvSpPr txBox="1"/>
          <p:nvPr/>
        </p:nvSpPr>
        <p:spPr>
          <a:xfrm>
            <a:off x="1978652" y="2492505"/>
            <a:ext cx="6051580" cy="646331"/>
          </a:xfrm>
          <a:prstGeom prst="rect">
            <a:avLst/>
          </a:prstGeom>
          <a:noFill/>
        </p:spPr>
        <p:txBody>
          <a:bodyPr wrap="square" rtlCol="0">
            <a:spAutoFit/>
          </a:bodyPr>
          <a:lstStyle/>
          <a:p>
            <a:r>
              <a:rPr lang="en-US" dirty="0"/>
              <a:t>The center of disease control estimates that </a:t>
            </a:r>
            <a:r>
              <a:rPr lang="en-US" dirty="0">
                <a:solidFill>
                  <a:srgbClr val="632523"/>
                </a:solidFill>
              </a:rPr>
              <a:t>14 million </a:t>
            </a:r>
            <a:r>
              <a:rPr lang="en-US" dirty="0"/>
              <a:t>people get a new HPV infection every year in U.S.</a:t>
            </a:r>
          </a:p>
        </p:txBody>
      </p:sp>
      <p:sp>
        <p:nvSpPr>
          <p:cNvPr id="7" name="TextBox 6"/>
          <p:cNvSpPr txBox="1"/>
          <p:nvPr/>
        </p:nvSpPr>
        <p:spPr>
          <a:xfrm>
            <a:off x="2072718" y="3627461"/>
            <a:ext cx="5393118" cy="461665"/>
          </a:xfrm>
          <a:prstGeom prst="rect">
            <a:avLst/>
          </a:prstGeom>
          <a:noFill/>
        </p:spPr>
        <p:txBody>
          <a:bodyPr wrap="square" rtlCol="0">
            <a:spAutoFit/>
          </a:bodyPr>
          <a:lstStyle/>
          <a:p>
            <a:r>
              <a:rPr lang="en-US" sz="2400" b="1" dirty="0"/>
              <a:t>Risk factors</a:t>
            </a:r>
          </a:p>
        </p:txBody>
      </p:sp>
      <p:sp>
        <p:nvSpPr>
          <p:cNvPr id="8" name="Rectangle 7"/>
          <p:cNvSpPr/>
          <p:nvPr/>
        </p:nvSpPr>
        <p:spPr>
          <a:xfrm>
            <a:off x="1978652" y="4113538"/>
            <a:ext cx="7528220" cy="1200329"/>
          </a:xfrm>
          <a:prstGeom prst="rect">
            <a:avLst/>
          </a:prstGeom>
        </p:spPr>
        <p:txBody>
          <a:bodyPr wrap="square">
            <a:spAutoFit/>
          </a:bodyPr>
          <a:lstStyle/>
          <a:p>
            <a:r>
              <a:rPr lang="en-US" dirty="0"/>
              <a:t>Multiple partners</a:t>
            </a:r>
          </a:p>
          <a:p>
            <a:r>
              <a:rPr lang="en-US" dirty="0"/>
              <a:t>Immunocmpromised </a:t>
            </a:r>
          </a:p>
          <a:p>
            <a:r>
              <a:rPr lang="en-US" dirty="0"/>
              <a:t>Contact with infected person</a:t>
            </a:r>
          </a:p>
          <a:p>
            <a:r>
              <a:rPr lang="en-US" dirty="0"/>
              <a:t>Mother to newborn </a:t>
            </a:r>
            <a:r>
              <a:rPr lang="en-US" dirty="0">
                <a:solidFill>
                  <a:schemeClr val="accent2">
                    <a:lumMod val="50000"/>
                  </a:schemeClr>
                </a:solidFill>
              </a:rPr>
              <a:t>rare</a:t>
            </a:r>
          </a:p>
        </p:txBody>
      </p:sp>
      <p:pic>
        <p:nvPicPr>
          <p:cNvPr id="4" name="Picture 3" descr="Papillomavirus-Infection.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94957" y="3627460"/>
            <a:ext cx="4373044" cy="2550424"/>
          </a:xfrm>
          <a:prstGeom prst="rect">
            <a:avLst/>
          </a:prstGeom>
        </p:spPr>
      </p:pic>
    </p:spTree>
    <p:extLst>
      <p:ext uri="{BB962C8B-B14F-4D97-AF65-F5344CB8AC3E}">
        <p14:creationId xmlns:p14="http://schemas.microsoft.com/office/powerpoint/2010/main" val="413038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900" decel="100000" fill="hold"/>
                                        <p:tgtEl>
                                          <p:spTgt spid="8"/>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60035" y="1880638"/>
            <a:ext cx="6509172" cy="1508105"/>
          </a:xfrm>
          <a:prstGeom prst="rect">
            <a:avLst/>
          </a:prstGeom>
        </p:spPr>
        <p:txBody>
          <a:bodyPr wrap="square">
            <a:spAutoFit/>
          </a:bodyPr>
          <a:lstStyle/>
          <a:p>
            <a:r>
              <a:rPr lang="en-US" sz="2000" b="1" dirty="0"/>
              <a:t>Presentation </a:t>
            </a:r>
            <a:r>
              <a:rPr lang="en-US" sz="2000" dirty="0">
                <a:solidFill>
                  <a:srgbClr val="953735"/>
                </a:solidFill>
              </a:rPr>
              <a:t>Asymptomatic </a:t>
            </a:r>
            <a:endParaRPr lang="en-US" dirty="0">
              <a:solidFill>
                <a:srgbClr val="953735"/>
              </a:solidFill>
            </a:endParaRPr>
          </a:p>
          <a:p>
            <a:r>
              <a:rPr lang="en-US" dirty="0"/>
              <a:t>Genital warts usually appear as a small bump or groups of bumps in the genital area. They can be small or large, raised or flat.</a:t>
            </a:r>
          </a:p>
          <a:p>
            <a:r>
              <a:rPr lang="en-US" dirty="0"/>
              <a:t>In women may cause vaginal discharge and bleeding.</a:t>
            </a:r>
          </a:p>
          <a:p>
            <a:r>
              <a:rPr lang="en-US" dirty="0"/>
              <a:t>Recurrence is </a:t>
            </a:r>
            <a:r>
              <a:rPr lang="en-US" dirty="0">
                <a:solidFill>
                  <a:srgbClr val="632523"/>
                </a:solidFill>
              </a:rPr>
              <a:t>common</a:t>
            </a:r>
            <a:r>
              <a:rPr lang="en-US" dirty="0"/>
              <a:t>.</a:t>
            </a:r>
          </a:p>
        </p:txBody>
      </p:sp>
      <p:sp>
        <p:nvSpPr>
          <p:cNvPr id="4" name="Rectangle 3"/>
          <p:cNvSpPr/>
          <p:nvPr/>
        </p:nvSpPr>
        <p:spPr>
          <a:xfrm>
            <a:off x="1960035" y="3488491"/>
            <a:ext cx="7528220" cy="1200329"/>
          </a:xfrm>
          <a:prstGeom prst="rect">
            <a:avLst/>
          </a:prstGeom>
        </p:spPr>
        <p:txBody>
          <a:bodyPr wrap="square">
            <a:spAutoFit/>
          </a:bodyPr>
          <a:lstStyle/>
          <a:p>
            <a:r>
              <a:rPr lang="en-US" dirty="0"/>
              <a:t>HPV cancers include cancer of the cervix, vulva, vagina, penis, or anus. HPV infection can also cause cancer in the back of the throat, including the base of the tongue and tonsils.</a:t>
            </a:r>
          </a:p>
          <a:p>
            <a:r>
              <a:rPr lang="en-US" dirty="0">
                <a:solidFill>
                  <a:srgbClr val="632523"/>
                </a:solidFill>
              </a:rPr>
              <a:t>Biopsy </a:t>
            </a:r>
          </a:p>
        </p:txBody>
      </p:sp>
      <p:sp>
        <p:nvSpPr>
          <p:cNvPr id="7" name="TextBox 6"/>
          <p:cNvSpPr txBox="1"/>
          <p:nvPr/>
        </p:nvSpPr>
        <p:spPr>
          <a:xfrm>
            <a:off x="1960035" y="805787"/>
            <a:ext cx="5847770" cy="523220"/>
          </a:xfrm>
          <a:prstGeom prst="rect">
            <a:avLst/>
          </a:prstGeom>
          <a:noFill/>
        </p:spPr>
        <p:txBody>
          <a:bodyPr wrap="square" rtlCol="0">
            <a:spAutoFit/>
          </a:bodyPr>
          <a:lstStyle/>
          <a:p>
            <a:r>
              <a:rPr lang="en-US" sz="2800" b="1" dirty="0"/>
              <a:t>Diagnosis </a:t>
            </a:r>
          </a:p>
        </p:txBody>
      </p:sp>
      <p:pic>
        <p:nvPicPr>
          <p:cNvPr id="8" name="Picture 7" descr="Screen Shot 1438-06-14 at 8.55.49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4958303"/>
            <a:ext cx="9144000" cy="1326417"/>
          </a:xfrm>
          <a:prstGeom prst="rect">
            <a:avLst/>
          </a:prstGeom>
        </p:spPr>
      </p:pic>
      <p:pic>
        <p:nvPicPr>
          <p:cNvPr id="9" name="Picture 8" descr="Screen Shot 1438-06-14 at 8.56.40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6250406"/>
            <a:ext cx="4718979" cy="303797"/>
          </a:xfrm>
          <a:prstGeom prst="rect">
            <a:avLst/>
          </a:prstGeom>
        </p:spPr>
      </p:pic>
    </p:spTree>
    <p:extLst>
      <p:ext uri="{BB962C8B-B14F-4D97-AF65-F5344CB8AC3E}">
        <p14:creationId xmlns:p14="http://schemas.microsoft.com/office/powerpoint/2010/main" val="692541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29495" y="1458232"/>
            <a:ext cx="4640590" cy="1015663"/>
          </a:xfrm>
          <a:prstGeom prst="rect">
            <a:avLst/>
          </a:prstGeom>
          <a:noFill/>
        </p:spPr>
        <p:txBody>
          <a:bodyPr wrap="square" rtlCol="0">
            <a:spAutoFit/>
          </a:bodyPr>
          <a:lstStyle/>
          <a:p>
            <a:r>
              <a:rPr lang="en-US" sz="2000" dirty="0">
                <a:solidFill>
                  <a:srgbClr val="953735"/>
                </a:solidFill>
              </a:rPr>
              <a:t>HPV test </a:t>
            </a:r>
            <a:r>
              <a:rPr lang="en-US" dirty="0"/>
              <a:t>Check for the virus.</a:t>
            </a:r>
          </a:p>
          <a:p>
            <a:endParaRPr lang="en-US" sz="2000" dirty="0"/>
          </a:p>
          <a:p>
            <a:r>
              <a:rPr lang="en-US" sz="2000" dirty="0">
                <a:solidFill>
                  <a:srgbClr val="953735"/>
                </a:solidFill>
              </a:rPr>
              <a:t>Pap test </a:t>
            </a:r>
            <a:r>
              <a:rPr lang="en-US" sz="2000" dirty="0"/>
              <a:t>check for any cell changes.</a:t>
            </a:r>
          </a:p>
        </p:txBody>
      </p:sp>
      <p:sp>
        <p:nvSpPr>
          <p:cNvPr id="4" name="TextBox 3"/>
          <p:cNvSpPr txBox="1"/>
          <p:nvPr/>
        </p:nvSpPr>
        <p:spPr>
          <a:xfrm>
            <a:off x="2076876" y="2806705"/>
            <a:ext cx="6960885" cy="1538883"/>
          </a:xfrm>
          <a:prstGeom prst="rect">
            <a:avLst/>
          </a:prstGeom>
          <a:noFill/>
        </p:spPr>
        <p:txBody>
          <a:bodyPr wrap="square" rtlCol="0">
            <a:spAutoFit/>
          </a:bodyPr>
          <a:lstStyle/>
          <a:p>
            <a:r>
              <a:rPr lang="en-US" sz="2000" dirty="0"/>
              <a:t>Under age 30: Pap test every 3 year</a:t>
            </a:r>
          </a:p>
          <a:p>
            <a:r>
              <a:rPr lang="en-US" sz="2000" dirty="0"/>
              <a:t>From 30 to 65: HPV test and Pap test (co-testing) every 5 years</a:t>
            </a:r>
          </a:p>
          <a:p>
            <a:endParaRPr lang="en-US" dirty="0"/>
          </a:p>
          <a:p>
            <a:endParaRPr lang="en-US" dirty="0"/>
          </a:p>
          <a:p>
            <a:endParaRPr lang="en-US" dirty="0"/>
          </a:p>
        </p:txBody>
      </p:sp>
      <p:pic>
        <p:nvPicPr>
          <p:cNvPr id="5" name="Picture 4" descr="Screen Shot 1438-06-14 at 10.03.40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3700" y="4345588"/>
            <a:ext cx="2367328" cy="752900"/>
          </a:xfrm>
          <a:prstGeom prst="rect">
            <a:avLst/>
          </a:prstGeom>
        </p:spPr>
      </p:pic>
      <p:sp>
        <p:nvSpPr>
          <p:cNvPr id="6" name="Rectangle 5"/>
          <p:cNvSpPr/>
          <p:nvPr/>
        </p:nvSpPr>
        <p:spPr>
          <a:xfrm>
            <a:off x="2057041" y="641469"/>
            <a:ext cx="2185727" cy="523220"/>
          </a:xfrm>
          <a:prstGeom prst="rect">
            <a:avLst/>
          </a:prstGeom>
        </p:spPr>
        <p:txBody>
          <a:bodyPr wrap="none">
            <a:spAutoFit/>
          </a:bodyPr>
          <a:lstStyle/>
          <a:p>
            <a:r>
              <a:rPr lang="en-US" sz="2800" b="1" dirty="0"/>
              <a:t>Investigation </a:t>
            </a:r>
            <a:endParaRPr lang="en-US" sz="2800" dirty="0"/>
          </a:p>
        </p:txBody>
      </p:sp>
    </p:spTree>
    <p:extLst>
      <p:ext uri="{BB962C8B-B14F-4D97-AF65-F5344CB8AC3E}">
        <p14:creationId xmlns:p14="http://schemas.microsoft.com/office/powerpoint/2010/main" val="40608462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41364" y="564477"/>
            <a:ext cx="6835463" cy="584776"/>
          </a:xfrm>
          <a:prstGeom prst="rect">
            <a:avLst/>
          </a:prstGeom>
          <a:noFill/>
        </p:spPr>
        <p:txBody>
          <a:bodyPr wrap="square" rtlCol="0">
            <a:spAutoFit/>
          </a:bodyPr>
          <a:lstStyle/>
          <a:p>
            <a:r>
              <a:rPr lang="en-US" sz="3200" b="1" dirty="0"/>
              <a:t>Management </a:t>
            </a:r>
          </a:p>
        </p:txBody>
      </p:sp>
      <p:sp>
        <p:nvSpPr>
          <p:cNvPr id="3" name="Rectangle 2"/>
          <p:cNvSpPr/>
          <p:nvPr/>
        </p:nvSpPr>
        <p:spPr>
          <a:xfrm>
            <a:off x="2018826" y="1297445"/>
            <a:ext cx="6858000" cy="1323439"/>
          </a:xfrm>
          <a:prstGeom prst="rect">
            <a:avLst/>
          </a:prstGeom>
        </p:spPr>
        <p:txBody>
          <a:bodyPr wrap="square">
            <a:spAutoFit/>
          </a:bodyPr>
          <a:lstStyle/>
          <a:p>
            <a:r>
              <a:rPr lang="en-US" sz="2000" dirty="0"/>
              <a:t>Medical therapy</a:t>
            </a:r>
          </a:p>
          <a:p>
            <a:r>
              <a:rPr lang="en-US" sz="2000" dirty="0"/>
              <a:t>Cryotherapy</a:t>
            </a:r>
          </a:p>
          <a:p>
            <a:r>
              <a:rPr lang="en-US" sz="2000" dirty="0"/>
              <a:t>Surgical excision</a:t>
            </a:r>
          </a:p>
          <a:p>
            <a:r>
              <a:rPr lang="en-US" sz="2000" dirty="0"/>
              <a:t>Electro cautery   </a:t>
            </a:r>
          </a:p>
        </p:txBody>
      </p:sp>
      <p:sp>
        <p:nvSpPr>
          <p:cNvPr id="5" name="TextBox 4"/>
          <p:cNvSpPr txBox="1"/>
          <p:nvPr/>
        </p:nvSpPr>
        <p:spPr>
          <a:xfrm>
            <a:off x="1820656" y="4849222"/>
            <a:ext cx="6710042" cy="461665"/>
          </a:xfrm>
          <a:prstGeom prst="rect">
            <a:avLst/>
          </a:prstGeom>
          <a:noFill/>
        </p:spPr>
        <p:txBody>
          <a:bodyPr wrap="square" rtlCol="0">
            <a:spAutoFit/>
          </a:bodyPr>
          <a:lstStyle/>
          <a:p>
            <a:r>
              <a:rPr lang="en-US" sz="2400" b="1" dirty="0"/>
              <a:t>Prevention </a:t>
            </a:r>
          </a:p>
        </p:txBody>
      </p:sp>
      <p:sp>
        <p:nvSpPr>
          <p:cNvPr id="6" name="Rectangle 5"/>
          <p:cNvSpPr/>
          <p:nvPr/>
        </p:nvSpPr>
        <p:spPr>
          <a:xfrm>
            <a:off x="1930400" y="5310886"/>
            <a:ext cx="6858000" cy="707886"/>
          </a:xfrm>
          <a:prstGeom prst="rect">
            <a:avLst/>
          </a:prstGeom>
        </p:spPr>
        <p:txBody>
          <a:bodyPr wrap="square">
            <a:spAutoFit/>
          </a:bodyPr>
          <a:lstStyle/>
          <a:p>
            <a:r>
              <a:rPr lang="en-US" sz="2000" dirty="0"/>
              <a:t>HPV vaccine Gardasil and Cervarix. </a:t>
            </a:r>
            <a:r>
              <a:rPr lang="en-US" sz="2000" dirty="0">
                <a:solidFill>
                  <a:srgbClr val="632523"/>
                </a:solidFill>
              </a:rPr>
              <a:t>3 doses</a:t>
            </a:r>
          </a:p>
          <a:p>
            <a:endParaRPr lang="en-US" sz="2000" dirty="0"/>
          </a:p>
        </p:txBody>
      </p:sp>
      <p:sp>
        <p:nvSpPr>
          <p:cNvPr id="7" name="TextBox 6"/>
          <p:cNvSpPr txBox="1"/>
          <p:nvPr/>
        </p:nvSpPr>
        <p:spPr>
          <a:xfrm>
            <a:off x="2018827" y="3006036"/>
            <a:ext cx="5048209" cy="523220"/>
          </a:xfrm>
          <a:prstGeom prst="rect">
            <a:avLst/>
          </a:prstGeom>
          <a:noFill/>
        </p:spPr>
        <p:txBody>
          <a:bodyPr wrap="square" rtlCol="0">
            <a:spAutoFit/>
          </a:bodyPr>
          <a:lstStyle/>
          <a:p>
            <a:r>
              <a:rPr lang="en-US" sz="2800" b="1" dirty="0"/>
              <a:t>complications</a:t>
            </a:r>
          </a:p>
        </p:txBody>
      </p:sp>
      <p:sp>
        <p:nvSpPr>
          <p:cNvPr id="8" name="Rectangle 7"/>
          <p:cNvSpPr/>
          <p:nvPr/>
        </p:nvSpPr>
        <p:spPr>
          <a:xfrm>
            <a:off x="2018826" y="3554121"/>
            <a:ext cx="6858000" cy="400110"/>
          </a:xfrm>
          <a:prstGeom prst="rect">
            <a:avLst/>
          </a:prstGeom>
        </p:spPr>
        <p:txBody>
          <a:bodyPr wrap="square">
            <a:spAutoFit/>
          </a:bodyPr>
          <a:lstStyle/>
          <a:p>
            <a:r>
              <a:rPr lang="en-US" sz="2000" dirty="0"/>
              <a:t>Most serious is </a:t>
            </a:r>
            <a:r>
              <a:rPr lang="en-US" sz="2000" dirty="0">
                <a:solidFill>
                  <a:srgbClr val="632523"/>
                </a:solidFill>
              </a:rPr>
              <a:t>cancer</a:t>
            </a:r>
            <a:r>
              <a:rPr lang="en-US" sz="2000" dirty="0"/>
              <a:t>.</a:t>
            </a:r>
          </a:p>
        </p:txBody>
      </p:sp>
    </p:spTree>
    <p:extLst>
      <p:ext uri="{BB962C8B-B14F-4D97-AF65-F5344CB8AC3E}">
        <p14:creationId xmlns:p14="http://schemas.microsoft.com/office/powerpoint/2010/main" val="866798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900" decel="100000" fill="hold"/>
                                        <p:tgtEl>
                                          <p:spTgt spid="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1438-06-15 at 8.48.14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0400" y="1684697"/>
            <a:ext cx="7542178" cy="4908227"/>
          </a:xfrm>
          <a:prstGeom prst="rect">
            <a:avLst/>
          </a:prstGeom>
        </p:spPr>
      </p:pic>
      <p:cxnSp>
        <p:nvCxnSpPr>
          <p:cNvPr id="6" name="Straight Connector 5"/>
          <p:cNvCxnSpPr/>
          <p:nvPr/>
        </p:nvCxnSpPr>
        <p:spPr>
          <a:xfrm>
            <a:off x="3029057" y="3669099"/>
            <a:ext cx="5487183" cy="15679"/>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745640" y="6577245"/>
            <a:ext cx="5487183" cy="15679"/>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pic>
        <p:nvPicPr>
          <p:cNvPr id="8" name="Picture 7" descr="Screen Shot 1438-06-15 at 8.57.16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0400" y="319197"/>
            <a:ext cx="7251700" cy="1130300"/>
          </a:xfrm>
          <a:prstGeom prst="rect">
            <a:avLst/>
          </a:prstGeom>
        </p:spPr>
      </p:pic>
    </p:spTree>
    <p:extLst>
      <p:ext uri="{BB962C8B-B14F-4D97-AF65-F5344CB8AC3E}">
        <p14:creationId xmlns:p14="http://schemas.microsoft.com/office/powerpoint/2010/main" val="147810949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pv-cancer-prevention-8-5x11.pd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03601" y="152400"/>
            <a:ext cx="5359977" cy="6705600"/>
          </a:xfrm>
          <a:prstGeom prst="rect">
            <a:avLst/>
          </a:prstGeom>
        </p:spPr>
      </p:pic>
    </p:spTree>
    <p:extLst>
      <p:ext uri="{BB962C8B-B14F-4D97-AF65-F5344CB8AC3E}">
        <p14:creationId xmlns:p14="http://schemas.microsoft.com/office/powerpoint/2010/main" val="404452658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78653" y="420236"/>
            <a:ext cx="7180372" cy="523220"/>
          </a:xfrm>
          <a:prstGeom prst="rect">
            <a:avLst/>
          </a:prstGeom>
          <a:noFill/>
        </p:spPr>
        <p:txBody>
          <a:bodyPr wrap="square" rtlCol="0">
            <a:spAutoFit/>
          </a:bodyPr>
          <a:lstStyle/>
          <a:p>
            <a:r>
              <a:rPr lang="en-US" sz="2800" b="1" dirty="0"/>
              <a:t>Case …</a:t>
            </a:r>
          </a:p>
        </p:txBody>
      </p:sp>
      <p:sp>
        <p:nvSpPr>
          <p:cNvPr id="3" name="Rectangle 2"/>
          <p:cNvSpPr/>
          <p:nvPr/>
        </p:nvSpPr>
        <p:spPr>
          <a:xfrm>
            <a:off x="1978653" y="917144"/>
            <a:ext cx="7606609" cy="1200329"/>
          </a:xfrm>
          <a:prstGeom prst="rect">
            <a:avLst/>
          </a:prstGeom>
        </p:spPr>
        <p:txBody>
          <a:bodyPr wrap="square">
            <a:spAutoFit/>
          </a:bodyPr>
          <a:lstStyle/>
          <a:p>
            <a:r>
              <a:rPr lang="en-US" dirty="0"/>
              <a:t>Anne Drew is a 34-year-old woman who comes in stating that she wants to get "checked out" because her partner, has small solid "bumps" on the skin at the base of his penis. He told her that he was diagnosed and treated for </a:t>
            </a:r>
            <a:r>
              <a:rPr lang="en-US" dirty="0">
                <a:solidFill>
                  <a:srgbClr val="FF0000"/>
                </a:solidFill>
              </a:rPr>
              <a:t>genital warts </a:t>
            </a:r>
            <a:r>
              <a:rPr lang="en-US" dirty="0"/>
              <a:t>about a year ago, and his health care provider told him they could recur. </a:t>
            </a:r>
          </a:p>
        </p:txBody>
      </p:sp>
      <p:sp>
        <p:nvSpPr>
          <p:cNvPr id="4" name="Rectangle 3"/>
          <p:cNvSpPr/>
          <p:nvPr/>
        </p:nvSpPr>
        <p:spPr>
          <a:xfrm>
            <a:off x="1978653" y="2570089"/>
            <a:ext cx="6858000" cy="2031325"/>
          </a:xfrm>
          <a:prstGeom prst="rect">
            <a:avLst/>
          </a:prstGeom>
        </p:spPr>
        <p:txBody>
          <a:bodyPr wrap="square">
            <a:spAutoFit/>
          </a:bodyPr>
          <a:lstStyle/>
          <a:p>
            <a:pPr marL="285750" indent="-285750">
              <a:buFont typeface="Arial"/>
              <a:buChar char="•"/>
            </a:pPr>
            <a:r>
              <a:rPr lang="en-US" dirty="0"/>
              <a:t>No history of abnormal Pap tests and no history of STDs.</a:t>
            </a:r>
          </a:p>
          <a:p>
            <a:pPr marL="285750" indent="-285750">
              <a:buFont typeface="Arial"/>
              <a:buChar char="•"/>
            </a:pPr>
            <a:r>
              <a:rPr lang="en-US" dirty="0"/>
              <a:t>Last Pap test was performed 4 months ago.</a:t>
            </a:r>
          </a:p>
          <a:p>
            <a:pPr marL="285750" indent="-285750">
              <a:buFont typeface="Arial"/>
              <a:buChar char="•"/>
            </a:pPr>
            <a:r>
              <a:rPr lang="en-US" dirty="0"/>
              <a:t>Sexually active since age 16 with </a:t>
            </a:r>
            <a:r>
              <a:rPr lang="en-US" dirty="0">
                <a:solidFill>
                  <a:srgbClr val="FF0000"/>
                </a:solidFill>
              </a:rPr>
              <a:t>multiple partner</a:t>
            </a:r>
            <a:r>
              <a:rPr lang="en-US" dirty="0"/>
              <a:t>.</a:t>
            </a:r>
          </a:p>
          <a:p>
            <a:pPr marL="285750" indent="-285750">
              <a:buFont typeface="Arial"/>
              <a:buChar char="•"/>
            </a:pPr>
            <a:r>
              <a:rPr lang="en-US" dirty="0"/>
              <a:t>Currently sexually active with one partner for the last eight months.</a:t>
            </a:r>
          </a:p>
          <a:p>
            <a:pPr marL="285750" indent="-285750">
              <a:buFont typeface="Arial"/>
              <a:buChar char="•"/>
            </a:pPr>
            <a:r>
              <a:rPr lang="en-US" dirty="0"/>
              <a:t>Uses oral contraceptives for birth control.</a:t>
            </a:r>
          </a:p>
          <a:p>
            <a:pPr marL="285750" indent="-285750">
              <a:buFont typeface="Arial"/>
              <a:buChar char="•"/>
            </a:pPr>
            <a:r>
              <a:rPr lang="en-US" dirty="0">
                <a:solidFill>
                  <a:srgbClr val="FF0000"/>
                </a:solidFill>
              </a:rPr>
              <a:t>No</a:t>
            </a:r>
            <a:r>
              <a:rPr lang="en-US" dirty="0"/>
              <a:t> vaginal discharge</a:t>
            </a:r>
          </a:p>
          <a:p>
            <a:pPr marL="285750" indent="-285750">
              <a:buFont typeface="Arial"/>
              <a:buChar char="•"/>
            </a:pPr>
            <a:endParaRPr lang="en-US" dirty="0"/>
          </a:p>
        </p:txBody>
      </p:sp>
      <p:sp>
        <p:nvSpPr>
          <p:cNvPr id="5" name="Rectangle 4"/>
          <p:cNvSpPr/>
          <p:nvPr/>
        </p:nvSpPr>
        <p:spPr>
          <a:xfrm>
            <a:off x="1978653" y="2249855"/>
            <a:ext cx="1104539" cy="461665"/>
          </a:xfrm>
          <a:prstGeom prst="rect">
            <a:avLst/>
          </a:prstGeom>
        </p:spPr>
        <p:txBody>
          <a:bodyPr wrap="none">
            <a:spAutoFit/>
          </a:bodyPr>
          <a:lstStyle/>
          <a:p>
            <a:r>
              <a:rPr lang="en-US" sz="2400" b="1" dirty="0"/>
              <a:t>History</a:t>
            </a:r>
            <a:endParaRPr lang="en-US" sz="2400" dirty="0"/>
          </a:p>
        </p:txBody>
      </p:sp>
      <p:sp>
        <p:nvSpPr>
          <p:cNvPr id="6" name="Rectangle 5"/>
          <p:cNvSpPr/>
          <p:nvPr/>
        </p:nvSpPr>
        <p:spPr>
          <a:xfrm>
            <a:off x="1979727" y="4471960"/>
            <a:ext cx="2863622" cy="461665"/>
          </a:xfrm>
          <a:prstGeom prst="rect">
            <a:avLst/>
          </a:prstGeom>
        </p:spPr>
        <p:txBody>
          <a:bodyPr wrap="none">
            <a:spAutoFit/>
          </a:bodyPr>
          <a:lstStyle/>
          <a:p>
            <a:r>
              <a:rPr lang="en-US" sz="2400" b="1" dirty="0"/>
              <a:t>Physical</a:t>
            </a:r>
            <a:r>
              <a:rPr lang="en-US" b="1" dirty="0"/>
              <a:t> </a:t>
            </a:r>
            <a:r>
              <a:rPr lang="en-US" sz="2400" b="1" dirty="0"/>
              <a:t>Examination</a:t>
            </a:r>
            <a:endParaRPr lang="en-US" dirty="0"/>
          </a:p>
        </p:txBody>
      </p:sp>
      <p:sp>
        <p:nvSpPr>
          <p:cNvPr id="7" name="Rectangle 6"/>
          <p:cNvSpPr/>
          <p:nvPr/>
        </p:nvSpPr>
        <p:spPr>
          <a:xfrm>
            <a:off x="1978654" y="4933624"/>
            <a:ext cx="8058321" cy="1477328"/>
          </a:xfrm>
          <a:prstGeom prst="rect">
            <a:avLst/>
          </a:prstGeom>
        </p:spPr>
        <p:txBody>
          <a:bodyPr wrap="square">
            <a:spAutoFit/>
          </a:bodyPr>
          <a:lstStyle/>
          <a:p>
            <a:pPr marL="285750" indent="-285750">
              <a:buFont typeface="Arial"/>
              <a:buChar char="•"/>
            </a:pPr>
            <a:r>
              <a:rPr lang="en-US" dirty="0"/>
              <a:t>Vital signs: blood pressure 96/74, pulse 78, respiration 13, temperature 37.1° C</a:t>
            </a:r>
          </a:p>
          <a:p>
            <a:pPr marL="285750" indent="-285750">
              <a:buFont typeface="Arial"/>
              <a:buChar char="•"/>
            </a:pPr>
            <a:r>
              <a:rPr lang="en-US" dirty="0"/>
              <a:t>Chest, heart, musculoskeletal, and abdominal exams within normal limits</a:t>
            </a:r>
          </a:p>
          <a:p>
            <a:pPr marL="285750" indent="-285750">
              <a:buFont typeface="Arial"/>
              <a:buChar char="•"/>
            </a:pPr>
            <a:r>
              <a:rPr lang="en-US" dirty="0"/>
              <a:t>Pelvic exam is normal</a:t>
            </a:r>
          </a:p>
          <a:p>
            <a:pPr marL="285750" indent="-285750">
              <a:buFont typeface="Arial"/>
              <a:buChar char="•"/>
            </a:pPr>
            <a:r>
              <a:rPr lang="en-US" dirty="0"/>
              <a:t>Visual inspection of the genitalia reveals multiple small (&lt;0.5 cm), flesh-colored, </a:t>
            </a:r>
            <a:r>
              <a:rPr lang="en-US" dirty="0" err="1"/>
              <a:t>papular</a:t>
            </a:r>
            <a:r>
              <a:rPr lang="en-US" dirty="0"/>
              <a:t> painless lesions in the </a:t>
            </a:r>
            <a:r>
              <a:rPr lang="en-US" dirty="0" err="1"/>
              <a:t>perineal</a:t>
            </a:r>
            <a:r>
              <a:rPr lang="en-US" dirty="0"/>
              <a:t> area</a:t>
            </a:r>
          </a:p>
        </p:txBody>
      </p:sp>
    </p:spTree>
    <p:extLst>
      <p:ext uri="{BB962C8B-B14F-4D97-AF65-F5344CB8AC3E}">
        <p14:creationId xmlns:p14="http://schemas.microsoft.com/office/powerpoint/2010/main" val="3637257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900" decel="100000" fill="hold"/>
                                        <p:tgtEl>
                                          <p:spTgt spid="7"/>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a:r>
              <a:rPr lang="en-US" sz="6000" dirty="0" smtClean="0"/>
              <a:t>Question 5</a:t>
            </a:r>
            <a:endParaRPr lang="en-US" sz="6000" dirty="0"/>
          </a:p>
        </p:txBody>
      </p:sp>
      <p:sp>
        <p:nvSpPr>
          <p:cNvPr id="3" name="Content Placeholder 2"/>
          <p:cNvSpPr>
            <a:spLocks noGrp="1"/>
          </p:cNvSpPr>
          <p:nvPr>
            <p:ph idx="1"/>
          </p:nvPr>
        </p:nvSpPr>
        <p:spPr/>
        <p:txBody>
          <a:bodyPr>
            <a:normAutofit/>
          </a:bodyPr>
          <a:lstStyle/>
          <a:p>
            <a:pPr algn="l" rtl="0">
              <a:buNone/>
            </a:pPr>
            <a:r>
              <a:rPr lang="en-US" sz="4000" dirty="0"/>
              <a:t>Which of the </a:t>
            </a:r>
            <a:r>
              <a:rPr lang="en-US" sz="4000" dirty="0" smtClean="0"/>
              <a:t>following is the drug of choice in the </a:t>
            </a:r>
            <a:r>
              <a:rPr lang="en-US" sz="4000" dirty="0"/>
              <a:t>treatment of </a:t>
            </a:r>
            <a:r>
              <a:rPr lang="en-US" sz="4000" dirty="0" smtClean="0"/>
              <a:t>Trichomoniasis : </a:t>
            </a:r>
            <a:endParaRPr lang="en-US" sz="4000" dirty="0"/>
          </a:p>
          <a:p>
            <a:pPr marL="880110" lvl="1" indent="-514350">
              <a:buFont typeface="+mj-lt"/>
              <a:buAutoNum type="alphaUcPeriod"/>
            </a:pPr>
            <a:r>
              <a:rPr lang="en-US" sz="3200" dirty="0">
                <a:latin typeface="Candara" pitchFamily="34" charset="0"/>
              </a:rPr>
              <a:t>Azithromycin </a:t>
            </a:r>
          </a:p>
          <a:p>
            <a:pPr marL="880110" lvl="1" indent="-514350">
              <a:buFont typeface="+mj-lt"/>
              <a:buAutoNum type="alphaUcPeriod"/>
            </a:pPr>
            <a:r>
              <a:rPr lang="en-US" sz="3200" dirty="0">
                <a:latin typeface="Candara" pitchFamily="34" charset="0"/>
              </a:rPr>
              <a:t> Doxycycline</a:t>
            </a:r>
          </a:p>
          <a:p>
            <a:pPr marL="880110" lvl="1" indent="-514350">
              <a:buFont typeface="+mj-lt"/>
              <a:buAutoNum type="alphaUcPeriod"/>
            </a:pPr>
            <a:r>
              <a:rPr lang="en-US" sz="3200" dirty="0" smtClean="0">
                <a:latin typeface="Candara" pitchFamily="34" charset="0"/>
              </a:rPr>
              <a:t>Ceftriaxone</a:t>
            </a:r>
          </a:p>
          <a:p>
            <a:pPr marL="880110" lvl="1" indent="-514350">
              <a:buFont typeface="+mj-lt"/>
              <a:buAutoNum type="alphaUcPeriod"/>
            </a:pPr>
            <a:r>
              <a:rPr lang="en-US" sz="3200" dirty="0" smtClean="0">
                <a:latin typeface="Candara" pitchFamily="34" charset="0"/>
              </a:rPr>
              <a:t>Metronidazole</a:t>
            </a:r>
            <a:endParaRPr lang="en-US" sz="3200" dirty="0">
              <a:latin typeface="Candara" pitchFamily="34" charset="0"/>
            </a:endParaRPr>
          </a:p>
        </p:txBody>
      </p:sp>
    </p:spTree>
    <p:extLst>
      <p:ext uri="{BB962C8B-B14F-4D97-AF65-F5344CB8AC3E}">
        <p14:creationId xmlns:p14="http://schemas.microsoft.com/office/powerpoint/2010/main" val="1155064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75917" y="4772456"/>
            <a:ext cx="10363200" cy="1000678"/>
          </a:xfrm>
        </p:spPr>
        <p:txBody>
          <a:bodyPr>
            <a:normAutofit/>
          </a:bodyPr>
          <a:lstStyle/>
          <a:p>
            <a:r>
              <a:rPr lang="en-US" sz="5400" b="1" u="sng" dirty="0" smtClean="0"/>
              <a:t>Hepatitis</a:t>
            </a:r>
            <a:endParaRPr lang="en-US" sz="5400" b="1" u="sng" dirty="0"/>
          </a:p>
        </p:txBody>
      </p:sp>
      <p:sp>
        <p:nvSpPr>
          <p:cNvPr id="3" name="Subtitle 2"/>
          <p:cNvSpPr>
            <a:spLocks noGrp="1"/>
          </p:cNvSpPr>
          <p:nvPr>
            <p:ph type="subTitle" idx="1"/>
          </p:nvPr>
        </p:nvSpPr>
        <p:spPr>
          <a:xfrm>
            <a:off x="2039616" y="5984814"/>
            <a:ext cx="7908325" cy="519582"/>
          </a:xfrm>
        </p:spPr>
        <p:txBody>
          <a:bodyPr>
            <a:normAutofit fontScale="92500" lnSpcReduction="10000"/>
          </a:bodyPr>
          <a:lstStyle/>
          <a:p>
            <a:r>
              <a:rPr lang="en-US" dirty="0" err="1" smtClean="0"/>
              <a:t>Alanood</a:t>
            </a:r>
            <a:r>
              <a:rPr lang="en-US" dirty="0" smtClean="0"/>
              <a:t> </a:t>
            </a:r>
            <a:r>
              <a:rPr lang="en-US" dirty="0" err="1" smtClean="0"/>
              <a:t>Almehaidib</a:t>
            </a:r>
            <a:endParaRPr lang="en-US" dirty="0"/>
          </a:p>
        </p:txBody>
      </p:sp>
      <p:pic>
        <p:nvPicPr>
          <p:cNvPr id="4" name="Picture 3"/>
          <p:cNvPicPr>
            <a:picLocks noChangeAspect="1"/>
          </p:cNvPicPr>
          <p:nvPr/>
        </p:nvPicPr>
        <p:blipFill>
          <a:blip r:embed="rId2"/>
          <a:stretch>
            <a:fillRect/>
          </a:stretch>
        </p:blipFill>
        <p:spPr>
          <a:xfrm>
            <a:off x="0" y="0"/>
            <a:ext cx="12192000" cy="4599262"/>
          </a:xfrm>
          <a:prstGeom prst="rect">
            <a:avLst/>
          </a:prstGeom>
        </p:spPr>
      </p:pic>
    </p:spTree>
    <p:extLst>
      <p:ext uri="{BB962C8B-B14F-4D97-AF65-F5344CB8AC3E}">
        <p14:creationId xmlns:p14="http://schemas.microsoft.com/office/powerpoint/2010/main" val="81035710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latin typeface="Calibri Light"/>
                <a:cs typeface="Calibri Light"/>
              </a:rPr>
              <a:t>Hepatitis B</a:t>
            </a:r>
            <a:endParaRPr lang="en-US" sz="4800" b="1" dirty="0">
              <a:latin typeface="Calibri Light"/>
              <a:cs typeface="Calibri Light"/>
            </a:endParaRPr>
          </a:p>
        </p:txBody>
      </p:sp>
      <p:sp>
        <p:nvSpPr>
          <p:cNvPr id="3" name="Content Placeholder 2"/>
          <p:cNvSpPr>
            <a:spLocks noGrp="1"/>
          </p:cNvSpPr>
          <p:nvPr>
            <p:ph idx="1"/>
          </p:nvPr>
        </p:nvSpPr>
        <p:spPr/>
        <p:txBody>
          <a:bodyPr/>
          <a:lstStyle/>
          <a:p>
            <a:r>
              <a:rPr lang="en-US" dirty="0" smtClean="0"/>
              <a:t>Hepatitis B is an infection of the liver caused by the </a:t>
            </a:r>
            <a:r>
              <a:rPr lang="en-US" dirty="0" smtClean="0">
                <a:solidFill>
                  <a:schemeClr val="accent2">
                    <a:lumMod val="75000"/>
                  </a:schemeClr>
                </a:solidFill>
              </a:rPr>
              <a:t>hepatitis B virus.</a:t>
            </a:r>
          </a:p>
          <a:p>
            <a:r>
              <a:rPr lang="en-US" dirty="0"/>
              <a:t>It can be: </a:t>
            </a:r>
          </a:p>
          <a:p>
            <a:pPr lvl="1"/>
            <a:r>
              <a:rPr lang="en-US" dirty="0">
                <a:solidFill>
                  <a:srgbClr val="953735"/>
                </a:solidFill>
              </a:rPr>
              <a:t>Acute</a:t>
            </a:r>
            <a:r>
              <a:rPr lang="en-US" dirty="0"/>
              <a:t>(&lt;6 months of liver inflammation )</a:t>
            </a:r>
          </a:p>
          <a:p>
            <a:pPr lvl="1"/>
            <a:r>
              <a:rPr lang="en-US" dirty="0">
                <a:solidFill>
                  <a:srgbClr val="953735"/>
                </a:solidFill>
              </a:rPr>
              <a:t>Chronic</a:t>
            </a:r>
            <a:r>
              <a:rPr lang="en-US" dirty="0"/>
              <a:t>(&gt;6 months of persistent liver inflammation)</a:t>
            </a:r>
          </a:p>
          <a:p>
            <a:endParaRPr lang="en-US" dirty="0"/>
          </a:p>
        </p:txBody>
      </p:sp>
      <p:pic>
        <p:nvPicPr>
          <p:cNvPr id="4" name="Picture 3"/>
          <p:cNvPicPr>
            <a:picLocks noChangeAspect="1"/>
          </p:cNvPicPr>
          <p:nvPr/>
        </p:nvPicPr>
        <p:blipFill>
          <a:blip r:embed="rId2" cstate="print"/>
          <a:stretch>
            <a:fillRect/>
          </a:stretch>
        </p:blipFill>
        <p:spPr>
          <a:xfrm>
            <a:off x="8957941" y="4597102"/>
            <a:ext cx="2794000" cy="1778000"/>
          </a:xfrm>
          <a:prstGeom prst="rect">
            <a:avLst/>
          </a:prstGeom>
        </p:spPr>
      </p:pic>
    </p:spTree>
    <p:extLst>
      <p:ext uri="{BB962C8B-B14F-4D97-AF65-F5344CB8AC3E}">
        <p14:creationId xmlns:p14="http://schemas.microsoft.com/office/powerpoint/2010/main" val="66885525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latin typeface="Calibri Light"/>
                <a:cs typeface="Calibri Light"/>
              </a:rPr>
              <a:t>Hepatitis B virus</a:t>
            </a:r>
            <a:endParaRPr lang="en-US" sz="4800" b="1" dirty="0">
              <a:latin typeface="Calibri Light"/>
              <a:cs typeface="Calibri Light"/>
            </a:endParaRPr>
          </a:p>
        </p:txBody>
      </p:sp>
      <p:pic>
        <p:nvPicPr>
          <p:cNvPr id="5" name="Picture 4"/>
          <p:cNvPicPr>
            <a:picLocks noChangeAspect="1"/>
          </p:cNvPicPr>
          <p:nvPr/>
        </p:nvPicPr>
        <p:blipFill rotWithShape="1">
          <a:blip r:embed="rId3" cstate="print"/>
          <a:srcRect t="52778"/>
          <a:stretch/>
        </p:blipFill>
        <p:spPr>
          <a:xfrm>
            <a:off x="4042833" y="1824194"/>
            <a:ext cx="4002192" cy="3238500"/>
          </a:xfrm>
          <a:prstGeom prst="rect">
            <a:avLst/>
          </a:prstGeom>
        </p:spPr>
      </p:pic>
    </p:spTree>
    <p:extLst>
      <p:ext uri="{BB962C8B-B14F-4D97-AF65-F5344CB8AC3E}">
        <p14:creationId xmlns:p14="http://schemas.microsoft.com/office/powerpoint/2010/main" val="381137545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latin typeface="Calibri Light"/>
                <a:cs typeface="Calibri Light"/>
              </a:rPr>
              <a:t>Modes of Transmission</a:t>
            </a:r>
            <a:endParaRPr lang="en-US" sz="4800" b="1" dirty="0">
              <a:latin typeface="Calibri Light"/>
              <a:cs typeface="Calibri Light"/>
            </a:endParaRPr>
          </a:p>
        </p:txBody>
      </p:sp>
      <p:sp>
        <p:nvSpPr>
          <p:cNvPr id="3" name="Content Placeholder 2"/>
          <p:cNvSpPr>
            <a:spLocks noGrp="1"/>
          </p:cNvSpPr>
          <p:nvPr>
            <p:ph idx="1"/>
          </p:nvPr>
        </p:nvSpPr>
        <p:spPr/>
        <p:txBody>
          <a:bodyPr>
            <a:normAutofit lnSpcReduction="10000"/>
          </a:bodyPr>
          <a:lstStyle/>
          <a:p>
            <a:r>
              <a:rPr lang="en-US" dirty="0"/>
              <a:t>The incubation period </a:t>
            </a:r>
            <a:r>
              <a:rPr lang="en-US" dirty="0" smtClean="0"/>
              <a:t>is </a:t>
            </a:r>
            <a:r>
              <a:rPr lang="en-US" u="sng" dirty="0"/>
              <a:t>75 days </a:t>
            </a:r>
            <a:r>
              <a:rPr lang="en-US" dirty="0"/>
              <a:t>on average, but can vary from 30 to 180 </a:t>
            </a:r>
            <a:r>
              <a:rPr lang="en-US" dirty="0" smtClean="0"/>
              <a:t>days.</a:t>
            </a:r>
          </a:p>
          <a:p>
            <a:r>
              <a:rPr lang="en-US" dirty="0" smtClean="0">
                <a:solidFill>
                  <a:srgbClr val="953735"/>
                </a:solidFill>
              </a:rPr>
              <a:t>Parenteral</a:t>
            </a:r>
          </a:p>
          <a:p>
            <a:pPr lvl="1">
              <a:buFont typeface="Courier New"/>
              <a:buChar char="o"/>
            </a:pPr>
            <a:r>
              <a:rPr lang="en-US" dirty="0" smtClean="0"/>
              <a:t>Blood transfusion</a:t>
            </a:r>
          </a:p>
          <a:p>
            <a:pPr lvl="1">
              <a:buFont typeface="Courier New"/>
              <a:buChar char="o"/>
            </a:pPr>
            <a:r>
              <a:rPr lang="en-US" dirty="0" smtClean="0"/>
              <a:t>Sharing needles</a:t>
            </a:r>
          </a:p>
          <a:p>
            <a:pPr lvl="1">
              <a:buFont typeface="Courier New"/>
              <a:buChar char="o"/>
            </a:pPr>
            <a:r>
              <a:rPr lang="en-US" dirty="0" smtClean="0"/>
              <a:t>Needles stick</a:t>
            </a:r>
          </a:p>
          <a:p>
            <a:pPr lvl="1">
              <a:buFont typeface="Courier New"/>
              <a:buChar char="o"/>
            </a:pPr>
            <a:r>
              <a:rPr lang="en-US" dirty="0"/>
              <a:t>T</a:t>
            </a:r>
            <a:r>
              <a:rPr lang="en-US" dirty="0" smtClean="0"/>
              <a:t>attooing       </a:t>
            </a:r>
          </a:p>
          <a:p>
            <a:r>
              <a:rPr lang="en-US" dirty="0" smtClean="0">
                <a:solidFill>
                  <a:srgbClr val="953735"/>
                </a:solidFill>
              </a:rPr>
              <a:t>Sexual</a:t>
            </a:r>
            <a:r>
              <a:rPr lang="en-US" dirty="0" smtClean="0"/>
              <a:t> </a:t>
            </a:r>
          </a:p>
          <a:p>
            <a:r>
              <a:rPr lang="en-US" dirty="0" smtClean="0">
                <a:solidFill>
                  <a:srgbClr val="953735"/>
                </a:solidFill>
              </a:rPr>
              <a:t>Perinatal</a:t>
            </a:r>
            <a:endParaRPr lang="en-US" dirty="0">
              <a:solidFill>
                <a:srgbClr val="953735"/>
              </a:solidFill>
            </a:endParaRPr>
          </a:p>
        </p:txBody>
      </p:sp>
    </p:spTree>
    <p:extLst>
      <p:ext uri="{BB962C8B-B14F-4D97-AF65-F5344CB8AC3E}">
        <p14:creationId xmlns:p14="http://schemas.microsoft.com/office/powerpoint/2010/main" val="262362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circle(in)">
                                      <p:cBhvr>
                                        <p:cTn id="20" dur="2000"/>
                                        <p:tgtEl>
                                          <p:spTgt spid="3">
                                            <p:txEl>
                                              <p:pRg st="3" end="3"/>
                                            </p:txEl>
                                          </p:spTgt>
                                        </p:tgtEl>
                                      </p:cBhvr>
                                    </p:animEffect>
                                  </p:childTnLst>
                                </p:cTn>
                              </p:par>
                              <p:par>
                                <p:cTn id="21" presetID="6" presetClass="entr" presetSubtype="16"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circle(in)">
                                      <p:cBhvr>
                                        <p:cTn id="23" dur="2000"/>
                                        <p:tgtEl>
                                          <p:spTgt spid="3">
                                            <p:txEl>
                                              <p:pRg st="4" end="4"/>
                                            </p:txEl>
                                          </p:spTgt>
                                        </p:tgtEl>
                                      </p:cBhvr>
                                    </p:animEffect>
                                  </p:childTnLst>
                                </p:cTn>
                              </p:par>
                              <p:par>
                                <p:cTn id="24" presetID="6" presetClass="entr" presetSubtype="16"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circle(in)">
                                      <p:cBhvr>
                                        <p:cTn id="26" dur="20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checkerboard(across)">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checkerboard(across)">
                                      <p:cBhvr>
                                        <p:cTn id="3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latin typeface="Calibri Light"/>
                <a:cs typeface="Calibri Light"/>
              </a:rPr>
              <a:t>Signs and Symptoms</a:t>
            </a:r>
            <a:endParaRPr lang="en-US" sz="4800" b="1" dirty="0">
              <a:latin typeface="Calibri Light"/>
              <a:cs typeface="Calibri Light"/>
            </a:endParaRPr>
          </a:p>
        </p:txBody>
      </p:sp>
      <p:sp>
        <p:nvSpPr>
          <p:cNvPr id="3" name="Content Placeholder 2"/>
          <p:cNvSpPr>
            <a:spLocks noGrp="1"/>
          </p:cNvSpPr>
          <p:nvPr>
            <p:ph idx="1"/>
          </p:nvPr>
        </p:nvSpPr>
        <p:spPr/>
        <p:txBody>
          <a:bodyPr>
            <a:normAutofit lnSpcReduction="10000"/>
          </a:bodyPr>
          <a:lstStyle/>
          <a:p>
            <a:pPr>
              <a:buFont typeface="Wingdings" charset="2"/>
              <a:buChar char="Ø"/>
            </a:pPr>
            <a:r>
              <a:rPr lang="en-US" dirty="0" smtClean="0"/>
              <a:t>Anorexia</a:t>
            </a:r>
          </a:p>
          <a:p>
            <a:pPr>
              <a:buFont typeface="Wingdings" charset="2"/>
              <a:buChar char="Ø"/>
            </a:pPr>
            <a:r>
              <a:rPr lang="en-US" dirty="0" smtClean="0"/>
              <a:t>Nausea &amp; Vomiting</a:t>
            </a:r>
          </a:p>
          <a:p>
            <a:pPr>
              <a:buFont typeface="Wingdings" charset="2"/>
              <a:buChar char="Ø"/>
            </a:pPr>
            <a:r>
              <a:rPr lang="en-US" dirty="0" smtClean="0"/>
              <a:t>Low-grade fever</a:t>
            </a:r>
          </a:p>
          <a:p>
            <a:pPr>
              <a:buFont typeface="Wingdings" charset="2"/>
              <a:buChar char="Ø"/>
            </a:pPr>
            <a:r>
              <a:rPr lang="en-US" dirty="0" smtClean="0"/>
              <a:t>Myalgia</a:t>
            </a:r>
          </a:p>
          <a:p>
            <a:pPr>
              <a:buFont typeface="Wingdings" charset="2"/>
              <a:buChar char="Ø"/>
            </a:pPr>
            <a:r>
              <a:rPr lang="en-US" dirty="0" smtClean="0"/>
              <a:t>Fatigability </a:t>
            </a:r>
          </a:p>
          <a:p>
            <a:pPr>
              <a:buFont typeface="Wingdings" charset="2"/>
              <a:buChar char="Ø"/>
            </a:pPr>
            <a:r>
              <a:rPr lang="en-US" dirty="0" smtClean="0"/>
              <a:t>Right upper quadrant pain</a:t>
            </a:r>
          </a:p>
          <a:p>
            <a:pPr>
              <a:buFont typeface="Wingdings" charset="2"/>
              <a:buChar char="Ø"/>
            </a:pPr>
            <a:r>
              <a:rPr lang="en-US" dirty="0" smtClean="0"/>
              <a:t>Jaundice</a:t>
            </a:r>
          </a:p>
          <a:p>
            <a:pPr>
              <a:buFont typeface="Wingdings" charset="2"/>
              <a:buChar char="Ø"/>
            </a:pPr>
            <a:r>
              <a:rPr lang="en-US" dirty="0" smtClean="0"/>
              <a:t>Dark Urine</a:t>
            </a:r>
            <a:endParaRPr lang="en-US" dirty="0"/>
          </a:p>
        </p:txBody>
      </p:sp>
    </p:spTree>
    <p:extLst>
      <p:ext uri="{BB962C8B-B14F-4D97-AF65-F5344CB8AC3E}">
        <p14:creationId xmlns:p14="http://schemas.microsoft.com/office/powerpoint/2010/main" val="690284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trips(down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strips(down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strips(down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strips(downLeft)">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strips(downLeft)">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latin typeface="Calibri Light"/>
                <a:cs typeface="Calibri Light"/>
              </a:rPr>
              <a:t>Investigation</a:t>
            </a:r>
            <a:endParaRPr lang="en-US" sz="4800" b="1" dirty="0">
              <a:latin typeface="Calibri Light"/>
              <a:cs typeface="Calibri Light"/>
            </a:endParaRPr>
          </a:p>
        </p:txBody>
      </p:sp>
      <p:sp>
        <p:nvSpPr>
          <p:cNvPr id="3" name="Content Placeholder 2"/>
          <p:cNvSpPr>
            <a:spLocks noGrp="1"/>
          </p:cNvSpPr>
          <p:nvPr>
            <p:ph idx="1"/>
          </p:nvPr>
        </p:nvSpPr>
        <p:spPr/>
        <p:txBody>
          <a:bodyPr/>
          <a:lstStyle/>
          <a:p>
            <a:r>
              <a:rPr lang="en-US" sz="3200" b="1" dirty="0" smtClean="0"/>
              <a:t>Lab</a:t>
            </a:r>
            <a:r>
              <a:rPr lang="en-US" b="1" dirty="0" smtClean="0"/>
              <a:t>:</a:t>
            </a:r>
          </a:p>
          <a:p>
            <a:pPr lvl="1">
              <a:buFont typeface="Courier New"/>
              <a:buChar char="o"/>
            </a:pPr>
            <a:r>
              <a:rPr lang="en-US" sz="3200" dirty="0" smtClean="0">
                <a:solidFill>
                  <a:srgbClr val="FF0000"/>
                </a:solidFill>
              </a:rPr>
              <a:t>Serology: </a:t>
            </a:r>
          </a:p>
          <a:p>
            <a:pPr lvl="2">
              <a:buFont typeface="Courier New"/>
              <a:buChar char="o"/>
            </a:pPr>
            <a:r>
              <a:rPr lang="en-US" sz="2400" dirty="0" err="1" smtClean="0"/>
              <a:t>HBsAg</a:t>
            </a:r>
            <a:endParaRPr lang="en-US" sz="2400" dirty="0" smtClean="0"/>
          </a:p>
          <a:p>
            <a:pPr lvl="2">
              <a:buFont typeface="Courier New"/>
              <a:buChar char="o"/>
            </a:pPr>
            <a:r>
              <a:rPr lang="en-US" sz="2400" dirty="0" err="1" smtClean="0"/>
              <a:t>HBeAg</a:t>
            </a:r>
            <a:endParaRPr lang="en-US" sz="2400" dirty="0" smtClean="0"/>
          </a:p>
          <a:p>
            <a:pPr lvl="2">
              <a:buFont typeface="Courier New"/>
              <a:buChar char="o"/>
            </a:pPr>
            <a:r>
              <a:rPr lang="en-US" sz="2400" dirty="0" err="1" smtClean="0"/>
              <a:t>HBcAg</a:t>
            </a:r>
            <a:endParaRPr lang="en-US" sz="2400" dirty="0"/>
          </a:p>
          <a:p>
            <a:pPr lvl="2">
              <a:buFont typeface="Courier New"/>
              <a:buChar char="o"/>
            </a:pPr>
            <a:r>
              <a:rPr lang="en-US" sz="2400" dirty="0" smtClean="0"/>
              <a:t>HBV-DNA</a:t>
            </a:r>
          </a:p>
          <a:p>
            <a:pPr lvl="2">
              <a:buFont typeface="Courier New"/>
              <a:buChar char="o"/>
            </a:pPr>
            <a:r>
              <a:rPr lang="en-US" sz="2400" dirty="0" smtClean="0"/>
              <a:t>Anti-</a:t>
            </a:r>
            <a:r>
              <a:rPr lang="en-US" sz="2400" dirty="0" err="1" smtClean="0"/>
              <a:t>HBc</a:t>
            </a:r>
            <a:r>
              <a:rPr lang="en-US" sz="2400" dirty="0" smtClean="0"/>
              <a:t> (</a:t>
            </a:r>
            <a:r>
              <a:rPr lang="en-US" sz="2400" dirty="0" err="1" smtClean="0"/>
              <a:t>IgM</a:t>
            </a:r>
            <a:r>
              <a:rPr lang="en-US" dirty="0" err="1" smtClean="0"/>
              <a:t>,IgG</a:t>
            </a:r>
            <a:r>
              <a:rPr lang="en-US" dirty="0" smtClean="0"/>
              <a:t>)</a:t>
            </a:r>
            <a:endParaRPr lang="en-US" sz="2400" dirty="0" smtClean="0"/>
          </a:p>
          <a:p>
            <a:pPr lvl="1">
              <a:buFont typeface="Courier New"/>
              <a:buChar char="o"/>
            </a:pPr>
            <a:r>
              <a:rPr lang="en-US" dirty="0"/>
              <a:t>Liver Function test</a:t>
            </a:r>
          </a:p>
          <a:p>
            <a:pPr lvl="1">
              <a:buFont typeface="Courier New"/>
              <a:buChar char="o"/>
            </a:pPr>
            <a:r>
              <a:rPr lang="en-US" dirty="0"/>
              <a:t>PCR: to detect viral DNA</a:t>
            </a:r>
          </a:p>
          <a:p>
            <a:pPr lvl="1">
              <a:buFont typeface="Courier New"/>
              <a:buChar char="o"/>
            </a:pPr>
            <a:endParaRPr lang="en-US" sz="2800" u="sng" dirty="0"/>
          </a:p>
        </p:txBody>
      </p:sp>
    </p:spTree>
    <p:extLst>
      <p:ext uri="{BB962C8B-B14F-4D97-AF65-F5344CB8AC3E}">
        <p14:creationId xmlns:p14="http://schemas.microsoft.com/office/powerpoint/2010/main" val="3574424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500"/>
                                        <p:tgtEl>
                                          <p:spTgt spid="3">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fade">
                                      <p:cBhvr>
                                        <p:cTn id="3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لقطة الشاشة 2017-03-16 في 8‎.02‎.13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698501"/>
            <a:ext cx="9144000" cy="5801507"/>
          </a:xfrm>
          <a:prstGeom prst="rect">
            <a:avLst/>
          </a:prstGeom>
        </p:spPr>
      </p:pic>
    </p:spTree>
    <p:extLst>
      <p:ext uri="{BB962C8B-B14F-4D97-AF65-F5344CB8AC3E}">
        <p14:creationId xmlns:p14="http://schemas.microsoft.com/office/powerpoint/2010/main" val="277055621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لقطة الشاشة 2017-03-19 في 7‎.41‎.4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6917" y="423363"/>
            <a:ext cx="9428415" cy="5792376"/>
          </a:xfrm>
          <a:prstGeom prst="rect">
            <a:avLst/>
          </a:prstGeom>
        </p:spPr>
      </p:pic>
    </p:spTree>
    <p:extLst>
      <p:ext uri="{BB962C8B-B14F-4D97-AF65-F5344CB8AC3E}">
        <p14:creationId xmlns:p14="http://schemas.microsoft.com/office/powerpoint/2010/main" val="421982494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latin typeface="Calibri Light"/>
                <a:cs typeface="Calibri Light"/>
              </a:rPr>
              <a:t>Management</a:t>
            </a:r>
            <a:endParaRPr lang="en-US" sz="4800" b="1" dirty="0">
              <a:latin typeface="Calibri Light"/>
              <a:cs typeface="Calibri Light"/>
            </a:endParaRPr>
          </a:p>
        </p:txBody>
      </p:sp>
      <p:sp>
        <p:nvSpPr>
          <p:cNvPr id="3" name="Content Placeholder 2"/>
          <p:cNvSpPr>
            <a:spLocks noGrp="1"/>
          </p:cNvSpPr>
          <p:nvPr>
            <p:ph idx="1"/>
          </p:nvPr>
        </p:nvSpPr>
        <p:spPr/>
        <p:txBody>
          <a:bodyPr>
            <a:normAutofit/>
          </a:bodyPr>
          <a:lstStyle/>
          <a:p>
            <a:r>
              <a:rPr lang="en-US" b="1" dirty="0" smtClean="0"/>
              <a:t>Acute Infection:</a:t>
            </a:r>
          </a:p>
          <a:p>
            <a:pPr lvl="1" indent="-342900">
              <a:buFont typeface="Courier New"/>
              <a:buChar char="o"/>
            </a:pPr>
            <a:r>
              <a:rPr lang="en-US" sz="2400" dirty="0" smtClean="0"/>
              <a:t>No medication, supportive treatment.</a:t>
            </a:r>
          </a:p>
          <a:p>
            <a:pPr marL="0" indent="0">
              <a:buNone/>
            </a:pPr>
            <a:endParaRPr lang="en-US" sz="2800" dirty="0"/>
          </a:p>
          <a:p>
            <a:r>
              <a:rPr lang="en-US" b="1" dirty="0" smtClean="0"/>
              <a:t>Chronic Infection:</a:t>
            </a:r>
          </a:p>
          <a:p>
            <a:pPr lvl="1" indent="-342900">
              <a:buFont typeface="Courier New"/>
              <a:buChar char="o"/>
            </a:pPr>
            <a:r>
              <a:rPr lang="en-US" sz="2400" dirty="0"/>
              <a:t>Antiviral </a:t>
            </a:r>
            <a:r>
              <a:rPr lang="en-US" sz="2400" dirty="0" smtClean="0"/>
              <a:t>agents such as </a:t>
            </a:r>
            <a:r>
              <a:rPr lang="en-US" sz="2400" dirty="0"/>
              <a:t>lamivudine </a:t>
            </a:r>
            <a:endParaRPr lang="en-US" sz="2400" dirty="0" smtClean="0"/>
          </a:p>
          <a:p>
            <a:pPr marL="400050" lvl="1" indent="0">
              <a:buNone/>
            </a:pPr>
            <a:r>
              <a:rPr lang="en-US" sz="2400" dirty="0"/>
              <a:t>“slow the progression of cirrhosis, reduce incidence of liver cancer and improve long term survival</a:t>
            </a:r>
            <a:r>
              <a:rPr lang="en-US" sz="2400" dirty="0" smtClean="0"/>
              <a:t>”</a:t>
            </a:r>
          </a:p>
          <a:p>
            <a:pPr lvl="1" indent="-342900">
              <a:buFont typeface="Courier New"/>
              <a:buChar char="o"/>
            </a:pPr>
            <a:r>
              <a:rPr lang="en-US" sz="2400" dirty="0" smtClean="0"/>
              <a:t>Interferon</a:t>
            </a:r>
            <a:endParaRPr lang="en-US" sz="2400" dirty="0"/>
          </a:p>
        </p:txBody>
      </p:sp>
    </p:spTree>
    <p:extLst>
      <p:ext uri="{BB962C8B-B14F-4D97-AF65-F5344CB8AC3E}">
        <p14:creationId xmlns:p14="http://schemas.microsoft.com/office/powerpoint/2010/main" val="124229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blinds(horizontal)">
                                      <p:cBhvr>
                                        <p:cTn id="12" dur="500"/>
                                        <p:tgtEl>
                                          <p:spTgt spid="3">
                                            <p:txEl>
                                              <p:pRg st="4" end="4"/>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blinds(horizontal)">
                                      <p:cBhvr>
                                        <p:cTn id="15" dur="500"/>
                                        <p:tgtEl>
                                          <p:spTgt spid="3">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blinds(horizontal)">
                                      <p:cBhvr>
                                        <p:cTn id="2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latin typeface="Calibri Light"/>
                <a:cs typeface="Calibri Light"/>
              </a:rPr>
              <a:t>Prevention</a:t>
            </a:r>
            <a:endParaRPr lang="en-US" sz="4800" b="1" dirty="0">
              <a:latin typeface="Calibri Light"/>
              <a:cs typeface="Calibri Light"/>
            </a:endParaRPr>
          </a:p>
        </p:txBody>
      </p:sp>
      <p:sp>
        <p:nvSpPr>
          <p:cNvPr id="3" name="Content Placeholder 2"/>
          <p:cNvSpPr>
            <a:spLocks noGrp="1"/>
          </p:cNvSpPr>
          <p:nvPr>
            <p:ph idx="1"/>
          </p:nvPr>
        </p:nvSpPr>
        <p:spPr/>
        <p:txBody>
          <a:bodyPr/>
          <a:lstStyle/>
          <a:p>
            <a:r>
              <a:rPr lang="en-US" sz="2800" b="1" dirty="0" smtClean="0">
                <a:solidFill>
                  <a:srgbClr val="FF0000"/>
                </a:solidFill>
              </a:rPr>
              <a:t>Hepatitis B Vaccine:</a:t>
            </a:r>
          </a:p>
          <a:p>
            <a:pPr marL="0" indent="0">
              <a:buNone/>
            </a:pPr>
            <a:endParaRPr lang="en-US" sz="2800" dirty="0" smtClean="0"/>
          </a:p>
          <a:p>
            <a:pPr lvl="1">
              <a:buFont typeface="Courier New"/>
              <a:buChar char="o"/>
            </a:pPr>
            <a:r>
              <a:rPr lang="en-US" sz="2800" dirty="0" smtClean="0"/>
              <a:t>Subunit vaccine composed of </a:t>
            </a:r>
            <a:r>
              <a:rPr lang="en-US" sz="2800" dirty="0" err="1" smtClean="0"/>
              <a:t>HBsAg</a:t>
            </a:r>
            <a:r>
              <a:rPr lang="en-US" sz="2800" dirty="0" smtClean="0"/>
              <a:t>.</a:t>
            </a:r>
          </a:p>
          <a:p>
            <a:pPr lvl="1">
              <a:buFont typeface="Courier New"/>
              <a:buChar char="o"/>
            </a:pPr>
            <a:endParaRPr lang="en-US" sz="2800" dirty="0" smtClean="0"/>
          </a:p>
          <a:p>
            <a:pPr lvl="1">
              <a:buFont typeface="Courier New"/>
              <a:buChar char="o"/>
            </a:pPr>
            <a:r>
              <a:rPr lang="en-US" sz="2800" dirty="0" smtClean="0"/>
              <a:t>3 doses “0,1,6 months “</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047049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1524001" y="1320970"/>
            <a:ext cx="6151043" cy="1015663"/>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buFontTx/>
              <a:buChar char="•"/>
              <a:tabLst>
                <a:tab pos="457200" algn="l"/>
              </a:tabLst>
            </a:pPr>
            <a:r>
              <a:rPr lang="en-US" sz="1200" dirty="0">
                <a:latin typeface="Arial" pitchFamily="34" charset="0"/>
                <a:ea typeface="Arial Unicode MS" pitchFamily="34" charset="-128"/>
                <a:cs typeface="Arial" pitchFamily="34" charset="0"/>
              </a:rPr>
              <a:t>All of the following statements about Gram stain in gonorrhea diagnosis are true </a:t>
            </a:r>
            <a:r>
              <a:rPr lang="en-US" sz="1200" u="sng" dirty="0">
                <a:latin typeface="Arial" pitchFamily="34" charset="0"/>
                <a:ea typeface="Arial Unicode MS" pitchFamily="34" charset="-128"/>
                <a:cs typeface="Arial" pitchFamily="34" charset="0"/>
              </a:rPr>
              <a:t>except</a:t>
            </a:r>
            <a:endParaRPr lang="en-US" sz="600" dirty="0">
              <a:latin typeface="Arial" pitchFamily="34" charset="0"/>
              <a:cs typeface="Arial" pitchFamily="34" charset="0"/>
            </a:endParaRPr>
          </a:p>
          <a:p>
            <a:pPr lvl="1" eaLnBrk="0" fontAlgn="base" hangingPunct="0">
              <a:spcBef>
                <a:spcPct val="0"/>
              </a:spcBef>
              <a:spcAft>
                <a:spcPct val="0"/>
              </a:spcAft>
              <a:buFontTx/>
              <a:buAutoNum type="arabicPeriod"/>
              <a:tabLst>
                <a:tab pos="457200" algn="l"/>
              </a:tabLst>
            </a:pPr>
            <a:r>
              <a:rPr lang="en-US" sz="1200" dirty="0">
                <a:latin typeface="Arial" pitchFamily="34" charset="0"/>
                <a:ea typeface="Arial Unicode MS" pitchFamily="34" charset="-128"/>
                <a:cs typeface="Arial" pitchFamily="34" charset="0"/>
              </a:rPr>
              <a:t>A Gram stain is reliable to diagnose gonorrhea in males.</a:t>
            </a:r>
            <a:endParaRPr lang="en-US" sz="600" dirty="0">
              <a:latin typeface="Arial" pitchFamily="34" charset="0"/>
              <a:cs typeface="Arial" pitchFamily="34" charset="0"/>
            </a:endParaRPr>
          </a:p>
          <a:p>
            <a:pPr lvl="1" eaLnBrk="0" fontAlgn="base" hangingPunct="0">
              <a:spcBef>
                <a:spcPct val="0"/>
              </a:spcBef>
              <a:spcAft>
                <a:spcPct val="0"/>
              </a:spcAft>
              <a:buFontTx/>
              <a:buAutoNum type="arabicPeriod"/>
              <a:tabLst>
                <a:tab pos="457200" algn="l"/>
              </a:tabLst>
            </a:pPr>
            <a:r>
              <a:rPr lang="en-US" sz="1200" dirty="0">
                <a:latin typeface="Arial" pitchFamily="34" charset="0"/>
                <a:ea typeface="Arial Unicode MS" pitchFamily="34" charset="-128"/>
                <a:cs typeface="Arial" pitchFamily="34" charset="0"/>
              </a:rPr>
              <a:t>A Gram stain is reliable to diagnose gonorrhea in females.</a:t>
            </a:r>
            <a:endParaRPr lang="en-US" sz="600" dirty="0">
              <a:latin typeface="Arial" pitchFamily="34" charset="0"/>
              <a:cs typeface="Arial" pitchFamily="34" charset="0"/>
            </a:endParaRPr>
          </a:p>
          <a:p>
            <a:pPr lvl="1" eaLnBrk="0" fontAlgn="base" hangingPunct="0">
              <a:spcBef>
                <a:spcPct val="0"/>
              </a:spcBef>
              <a:spcAft>
                <a:spcPct val="0"/>
              </a:spcAft>
              <a:buFontTx/>
              <a:buAutoNum type="arabicPeriod"/>
              <a:tabLst>
                <a:tab pos="457200" algn="l"/>
              </a:tabLst>
            </a:pPr>
            <a:r>
              <a:rPr lang="en-US" sz="1200" dirty="0">
                <a:latin typeface="Arial" pitchFamily="34" charset="0"/>
                <a:ea typeface="Arial Unicode MS" pitchFamily="34" charset="-128"/>
                <a:cs typeface="Arial" pitchFamily="34" charset="0"/>
              </a:rPr>
              <a:t>A Gram stain does not have a high sensitivity in asymptomatic males.</a:t>
            </a:r>
            <a:endParaRPr lang="en-US" sz="600" dirty="0">
              <a:latin typeface="Arial" pitchFamily="34" charset="0"/>
              <a:cs typeface="Arial" pitchFamily="34" charset="0"/>
            </a:endParaRPr>
          </a:p>
          <a:p>
            <a:pPr lvl="1" eaLnBrk="0" fontAlgn="base" hangingPunct="0">
              <a:spcBef>
                <a:spcPct val="0"/>
              </a:spcBef>
              <a:spcAft>
                <a:spcPct val="0"/>
              </a:spcAft>
              <a:buFontTx/>
              <a:buAutoNum type="arabicPeriod"/>
              <a:tabLst>
                <a:tab pos="457200" algn="l"/>
              </a:tabLst>
            </a:pPr>
            <a:r>
              <a:rPr lang="en-US" sz="1200" dirty="0">
                <a:latin typeface="Arial" pitchFamily="34" charset="0"/>
                <a:ea typeface="Arial Unicode MS" pitchFamily="34" charset="-128"/>
                <a:cs typeface="Arial" pitchFamily="34" charset="0"/>
              </a:rPr>
              <a:t>A Gram stain is not recommended to diagnose pharyngeal gonorrhea.</a:t>
            </a:r>
            <a:endParaRPr lang="en-US" dirty="0">
              <a:latin typeface="Arial" pitchFamily="34" charset="0"/>
              <a:cs typeface="Arial" pitchFamily="34" charset="0"/>
            </a:endParaRPr>
          </a:p>
        </p:txBody>
      </p:sp>
      <p:sp>
        <p:nvSpPr>
          <p:cNvPr id="1028" name="Rectangle 4"/>
          <p:cNvSpPr>
            <a:spLocks noChangeArrowheads="1"/>
          </p:cNvSpPr>
          <p:nvPr/>
        </p:nvSpPr>
        <p:spPr bwMode="auto">
          <a:xfrm>
            <a:off x="1524000" y="4597570"/>
            <a:ext cx="7045518" cy="1015663"/>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buFontTx/>
              <a:buChar char="•"/>
              <a:tabLst>
                <a:tab pos="457200" algn="l"/>
              </a:tabLst>
            </a:pPr>
            <a:r>
              <a:rPr lang="en-US" sz="1200" dirty="0">
                <a:latin typeface="Arial" pitchFamily="34" charset="0"/>
                <a:ea typeface="Times New Roman" pitchFamily="18" charset="0"/>
                <a:cs typeface="Arial" pitchFamily="34" charset="0"/>
              </a:rPr>
              <a:t>Which of the following best describes the clinical signs/symptoms of </a:t>
            </a:r>
            <a:r>
              <a:rPr lang="en-US" sz="1200" dirty="0" err="1">
                <a:latin typeface="Arial" pitchFamily="34" charset="0"/>
                <a:ea typeface="Times New Roman" pitchFamily="18" charset="0"/>
                <a:cs typeface="Arial" pitchFamily="34" charset="0"/>
              </a:rPr>
              <a:t>chlamydial</a:t>
            </a:r>
            <a:r>
              <a:rPr lang="en-US" sz="1200" dirty="0">
                <a:latin typeface="Arial" pitchFamily="34" charset="0"/>
                <a:ea typeface="Times New Roman" pitchFamily="18" charset="0"/>
                <a:cs typeface="Arial" pitchFamily="34" charset="0"/>
              </a:rPr>
              <a:t> infection in women? </a:t>
            </a:r>
            <a:endParaRPr lang="en-US" sz="600" dirty="0">
              <a:latin typeface="Arial" pitchFamily="34" charset="0"/>
              <a:cs typeface="Arial" pitchFamily="34" charset="0"/>
            </a:endParaRPr>
          </a:p>
          <a:p>
            <a:pPr lvl="1" eaLnBrk="0" fontAlgn="base" hangingPunct="0">
              <a:spcBef>
                <a:spcPct val="0"/>
              </a:spcBef>
              <a:spcAft>
                <a:spcPct val="0"/>
              </a:spcAft>
              <a:buFontTx/>
              <a:buAutoNum type="arabicPeriod"/>
              <a:tabLst>
                <a:tab pos="457200" algn="l"/>
              </a:tabLst>
            </a:pPr>
            <a:r>
              <a:rPr lang="en-US" sz="1200" dirty="0">
                <a:latin typeface="Arial" pitchFamily="34" charset="0"/>
                <a:ea typeface="Times New Roman" pitchFamily="18" charset="0"/>
                <a:cs typeface="Arial" pitchFamily="34" charset="0"/>
              </a:rPr>
              <a:t>Most women complain of a discharge.</a:t>
            </a:r>
            <a:endParaRPr lang="en-US" sz="600" dirty="0">
              <a:latin typeface="Arial" pitchFamily="34" charset="0"/>
              <a:cs typeface="Arial" pitchFamily="34" charset="0"/>
            </a:endParaRPr>
          </a:p>
          <a:p>
            <a:pPr lvl="1" eaLnBrk="0" fontAlgn="base" hangingPunct="0">
              <a:spcBef>
                <a:spcPct val="0"/>
              </a:spcBef>
              <a:spcAft>
                <a:spcPct val="0"/>
              </a:spcAft>
              <a:buFontTx/>
              <a:buAutoNum type="arabicPeriod"/>
              <a:tabLst>
                <a:tab pos="457200" algn="l"/>
              </a:tabLst>
            </a:pPr>
            <a:r>
              <a:rPr lang="en-US" sz="1200" dirty="0">
                <a:latin typeface="Arial" pitchFamily="34" charset="0"/>
                <a:ea typeface="Times New Roman" pitchFamily="18" charset="0"/>
                <a:cs typeface="Arial" pitchFamily="34" charset="0"/>
              </a:rPr>
              <a:t>Most women complain of urinary symptoms.</a:t>
            </a:r>
            <a:endParaRPr lang="en-US" sz="600" dirty="0">
              <a:latin typeface="Arial" pitchFamily="34" charset="0"/>
              <a:cs typeface="Arial" pitchFamily="34" charset="0"/>
            </a:endParaRPr>
          </a:p>
          <a:p>
            <a:pPr lvl="1" eaLnBrk="0" fontAlgn="base" hangingPunct="0">
              <a:spcBef>
                <a:spcPct val="0"/>
              </a:spcBef>
              <a:spcAft>
                <a:spcPct val="0"/>
              </a:spcAft>
              <a:buFontTx/>
              <a:buAutoNum type="arabicPeriod"/>
              <a:tabLst>
                <a:tab pos="457200" algn="l"/>
              </a:tabLst>
            </a:pPr>
            <a:r>
              <a:rPr lang="en-US" sz="1200" dirty="0">
                <a:latin typeface="Arial" pitchFamily="34" charset="0"/>
                <a:ea typeface="Times New Roman" pitchFamily="18" charset="0"/>
                <a:cs typeface="Arial" pitchFamily="34" charset="0"/>
              </a:rPr>
              <a:t>Clinical signs/symptoms depend on the duration of infection.</a:t>
            </a:r>
            <a:endParaRPr lang="en-US" sz="600" dirty="0">
              <a:latin typeface="Arial" pitchFamily="34" charset="0"/>
              <a:cs typeface="Arial" pitchFamily="34" charset="0"/>
            </a:endParaRPr>
          </a:p>
          <a:p>
            <a:pPr lvl="1" eaLnBrk="0" fontAlgn="base" hangingPunct="0">
              <a:spcBef>
                <a:spcPct val="0"/>
              </a:spcBef>
              <a:spcAft>
                <a:spcPct val="0"/>
              </a:spcAft>
              <a:buFontTx/>
              <a:buAutoNum type="arabicPeriod"/>
              <a:tabLst>
                <a:tab pos="457200" algn="l"/>
              </a:tabLst>
            </a:pPr>
            <a:r>
              <a:rPr lang="en-US" sz="1200" dirty="0">
                <a:latin typeface="Arial" pitchFamily="34" charset="0"/>
                <a:ea typeface="Times New Roman" pitchFamily="18" charset="0"/>
                <a:cs typeface="Arial" pitchFamily="34" charset="0"/>
              </a:rPr>
              <a:t>Most women are asymptomatic.</a:t>
            </a:r>
            <a:endParaRPr lang="en-US" dirty="0">
              <a:latin typeface="Arial" pitchFamily="34" charset="0"/>
              <a:cs typeface="Arial" pitchFamily="34" charset="0"/>
            </a:endParaRPr>
          </a:p>
        </p:txBody>
      </p:sp>
      <p:sp>
        <p:nvSpPr>
          <p:cNvPr id="1029" name="Rectangle 5"/>
          <p:cNvSpPr>
            <a:spLocks noChangeArrowheads="1"/>
          </p:cNvSpPr>
          <p:nvPr/>
        </p:nvSpPr>
        <p:spPr bwMode="auto">
          <a:xfrm>
            <a:off x="1524000" y="3302170"/>
            <a:ext cx="5969904" cy="1015663"/>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buFontTx/>
              <a:buChar char="•"/>
              <a:tabLst>
                <a:tab pos="457200" algn="l"/>
              </a:tabLst>
            </a:pPr>
            <a:r>
              <a:rPr lang="en-US" sz="1200" dirty="0">
                <a:latin typeface="Arial" pitchFamily="34" charset="0"/>
                <a:ea typeface="Times New Roman" pitchFamily="18" charset="0"/>
                <a:cs typeface="Arial" pitchFamily="34" charset="0"/>
              </a:rPr>
              <a:t>Which of the following is </a:t>
            </a:r>
            <a:r>
              <a:rPr lang="en-US" sz="1200" b="1" i="1" dirty="0">
                <a:latin typeface="Arial" pitchFamily="34" charset="0"/>
                <a:ea typeface="Times New Roman" pitchFamily="18" charset="0"/>
                <a:cs typeface="Arial" pitchFamily="34" charset="0"/>
              </a:rPr>
              <a:t>not</a:t>
            </a:r>
            <a:r>
              <a:rPr lang="en-US" sz="1200" dirty="0">
                <a:latin typeface="Arial" pitchFamily="34" charset="0"/>
                <a:ea typeface="Times New Roman" pitchFamily="18" charset="0"/>
                <a:cs typeface="Arial" pitchFamily="34" charset="0"/>
              </a:rPr>
              <a:t> one of the characteristic symptoms of reactive arthritis?</a:t>
            </a:r>
            <a:endParaRPr lang="en-US" sz="600" dirty="0">
              <a:latin typeface="Arial" pitchFamily="34" charset="0"/>
              <a:cs typeface="Arial" pitchFamily="34" charset="0"/>
            </a:endParaRPr>
          </a:p>
          <a:p>
            <a:pPr lvl="1" eaLnBrk="0" fontAlgn="base" hangingPunct="0">
              <a:spcBef>
                <a:spcPct val="0"/>
              </a:spcBef>
              <a:spcAft>
                <a:spcPct val="0"/>
              </a:spcAft>
              <a:buFontTx/>
              <a:buAutoNum type="arabicPeriod"/>
              <a:tabLst>
                <a:tab pos="457200" algn="l"/>
              </a:tabLst>
            </a:pPr>
            <a:r>
              <a:rPr lang="en-US" sz="1200" b="1" dirty="0" err="1">
                <a:latin typeface="Arial" pitchFamily="34" charset="0"/>
                <a:ea typeface="Times New Roman" pitchFamily="18" charset="0"/>
                <a:cs typeface="Arial" pitchFamily="34" charset="0"/>
              </a:rPr>
              <a:t>Prostatitis</a:t>
            </a:r>
            <a:endParaRPr lang="en-US" sz="600" dirty="0">
              <a:latin typeface="Arial" pitchFamily="34" charset="0"/>
              <a:cs typeface="Arial" pitchFamily="34" charset="0"/>
            </a:endParaRPr>
          </a:p>
          <a:p>
            <a:pPr lvl="1" eaLnBrk="0" fontAlgn="base" hangingPunct="0">
              <a:spcBef>
                <a:spcPct val="0"/>
              </a:spcBef>
              <a:spcAft>
                <a:spcPct val="0"/>
              </a:spcAft>
              <a:buFontTx/>
              <a:buAutoNum type="arabicPeriod"/>
              <a:tabLst>
                <a:tab pos="457200" algn="l"/>
              </a:tabLst>
            </a:pPr>
            <a:r>
              <a:rPr lang="en-US" sz="1200" dirty="0" err="1">
                <a:latin typeface="Arial" pitchFamily="34" charset="0"/>
                <a:ea typeface="Times New Roman" pitchFamily="18" charset="0"/>
                <a:cs typeface="Arial" pitchFamily="34" charset="0"/>
              </a:rPr>
              <a:t>Urethritis</a:t>
            </a:r>
            <a:endParaRPr lang="en-US" sz="600" dirty="0">
              <a:latin typeface="Arial" pitchFamily="34" charset="0"/>
              <a:cs typeface="Arial" pitchFamily="34" charset="0"/>
            </a:endParaRPr>
          </a:p>
          <a:p>
            <a:pPr lvl="1" eaLnBrk="0" fontAlgn="base" hangingPunct="0">
              <a:spcBef>
                <a:spcPct val="0"/>
              </a:spcBef>
              <a:spcAft>
                <a:spcPct val="0"/>
              </a:spcAft>
              <a:buFontTx/>
              <a:buAutoNum type="arabicPeriod"/>
              <a:tabLst>
                <a:tab pos="457200" algn="l"/>
              </a:tabLst>
            </a:pPr>
            <a:r>
              <a:rPr lang="en-US" sz="1200" dirty="0">
                <a:latin typeface="Arial" pitchFamily="34" charset="0"/>
                <a:ea typeface="Times New Roman" pitchFamily="18" charset="0"/>
                <a:cs typeface="Arial" pitchFamily="34" charset="0"/>
              </a:rPr>
              <a:t>Conjunctivitis</a:t>
            </a:r>
            <a:endParaRPr lang="en-US" sz="600" dirty="0">
              <a:latin typeface="Arial" pitchFamily="34" charset="0"/>
              <a:cs typeface="Arial" pitchFamily="34" charset="0"/>
            </a:endParaRPr>
          </a:p>
          <a:p>
            <a:pPr lvl="1" eaLnBrk="0" fontAlgn="base" hangingPunct="0">
              <a:spcBef>
                <a:spcPct val="0"/>
              </a:spcBef>
              <a:spcAft>
                <a:spcPct val="0"/>
              </a:spcAft>
              <a:buFontTx/>
              <a:buAutoNum type="arabicPeriod"/>
              <a:tabLst>
                <a:tab pos="457200" algn="l"/>
              </a:tabLst>
            </a:pPr>
            <a:r>
              <a:rPr lang="en-US" sz="1200" dirty="0" err="1">
                <a:latin typeface="Arial" pitchFamily="34" charset="0"/>
                <a:ea typeface="Times New Roman" pitchFamily="18" charset="0"/>
                <a:cs typeface="Arial" pitchFamily="34" charset="0"/>
              </a:rPr>
              <a:t>Oligoarthritis</a:t>
            </a:r>
            <a:endParaRPr lang="en-US" dirty="0">
              <a:latin typeface="Arial" pitchFamily="34" charset="0"/>
              <a:cs typeface="Arial" pitchFamily="34" charset="0"/>
            </a:endParaRPr>
          </a:p>
        </p:txBody>
      </p:sp>
      <p:sp>
        <p:nvSpPr>
          <p:cNvPr id="1030" name="Rectangle 6"/>
          <p:cNvSpPr>
            <a:spLocks noChangeArrowheads="1"/>
          </p:cNvSpPr>
          <p:nvPr/>
        </p:nvSpPr>
        <p:spPr bwMode="auto">
          <a:xfrm>
            <a:off x="1295401" y="5511970"/>
            <a:ext cx="7269747" cy="1015663"/>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buFontTx/>
              <a:buChar char="•"/>
              <a:tabLst>
                <a:tab pos="457200" algn="l"/>
              </a:tabLst>
            </a:pPr>
            <a:r>
              <a:rPr lang="en-US" sz="1200" dirty="0">
                <a:latin typeface="Arial" pitchFamily="34" charset="0"/>
                <a:ea typeface="Times New Roman" pitchFamily="18" charset="0"/>
                <a:cs typeface="Arial" pitchFamily="34" charset="0"/>
              </a:rPr>
              <a:t>  Which of the following statements is true about </a:t>
            </a:r>
            <a:r>
              <a:rPr lang="en-US" sz="1200" i="1" dirty="0">
                <a:latin typeface="Arial" pitchFamily="34" charset="0"/>
                <a:ea typeface="Times New Roman" pitchFamily="18" charset="0"/>
                <a:cs typeface="Arial" pitchFamily="34" charset="0"/>
              </a:rPr>
              <a:t>C. </a:t>
            </a:r>
            <a:r>
              <a:rPr lang="en-US" sz="1200" i="1" dirty="0" err="1">
                <a:latin typeface="Arial" pitchFamily="34" charset="0"/>
                <a:ea typeface="Times New Roman" pitchFamily="18" charset="0"/>
                <a:cs typeface="Arial" pitchFamily="34" charset="0"/>
              </a:rPr>
              <a:t>trachomatis</a:t>
            </a:r>
            <a:r>
              <a:rPr lang="en-US" sz="1200" dirty="0">
                <a:latin typeface="Arial" pitchFamily="34" charset="0"/>
                <a:ea typeface="Times New Roman" pitchFamily="18" charset="0"/>
                <a:cs typeface="Arial" pitchFamily="34" charset="0"/>
              </a:rPr>
              <a:t> in women?</a:t>
            </a:r>
            <a:endParaRPr lang="en-US" sz="600" dirty="0">
              <a:latin typeface="Arial" pitchFamily="34" charset="0"/>
              <a:cs typeface="Arial" pitchFamily="34" charset="0"/>
            </a:endParaRPr>
          </a:p>
          <a:p>
            <a:pPr lvl="1" eaLnBrk="0" fontAlgn="base" hangingPunct="0">
              <a:spcBef>
                <a:spcPct val="0"/>
              </a:spcBef>
              <a:spcAft>
                <a:spcPct val="0"/>
              </a:spcAft>
              <a:buFontTx/>
              <a:buAutoNum type="arabicPeriod"/>
              <a:tabLst>
                <a:tab pos="457200" algn="l"/>
              </a:tabLst>
            </a:pPr>
            <a:r>
              <a:rPr lang="en-US" sz="1200" dirty="0">
                <a:latin typeface="Arial" pitchFamily="34" charset="0"/>
                <a:ea typeface="Times New Roman" pitchFamily="18" charset="0"/>
                <a:cs typeface="Arial" pitchFamily="34" charset="0"/>
              </a:rPr>
              <a:t>The majority of women are symptomatic.</a:t>
            </a:r>
            <a:endParaRPr lang="en-US" sz="600" dirty="0">
              <a:latin typeface="Arial" pitchFamily="34" charset="0"/>
              <a:cs typeface="Arial" pitchFamily="34" charset="0"/>
            </a:endParaRPr>
          </a:p>
          <a:p>
            <a:pPr lvl="1" eaLnBrk="0" fontAlgn="base" hangingPunct="0">
              <a:spcBef>
                <a:spcPct val="0"/>
              </a:spcBef>
              <a:spcAft>
                <a:spcPct val="0"/>
              </a:spcAft>
              <a:buFontTx/>
              <a:buAutoNum type="arabicPeriod"/>
              <a:tabLst>
                <a:tab pos="457200" algn="l"/>
              </a:tabLst>
            </a:pPr>
            <a:r>
              <a:rPr lang="en-US" sz="1200" dirty="0">
                <a:latin typeface="Arial" pitchFamily="34" charset="0"/>
                <a:ea typeface="Times New Roman" pitchFamily="18" charset="0"/>
                <a:cs typeface="Arial" pitchFamily="34" charset="0"/>
              </a:rPr>
              <a:t>The majority of women with infection can be identified by clinical examination.</a:t>
            </a:r>
            <a:endParaRPr lang="en-US" sz="600" dirty="0">
              <a:latin typeface="Arial" pitchFamily="34" charset="0"/>
              <a:cs typeface="Arial" pitchFamily="34" charset="0"/>
            </a:endParaRPr>
          </a:p>
          <a:p>
            <a:pPr lvl="1" eaLnBrk="0" fontAlgn="base" hangingPunct="0">
              <a:spcBef>
                <a:spcPct val="0"/>
              </a:spcBef>
              <a:spcAft>
                <a:spcPct val="0"/>
              </a:spcAft>
              <a:buFontTx/>
              <a:buAutoNum type="arabicPeriod"/>
              <a:tabLst>
                <a:tab pos="457200" algn="l"/>
              </a:tabLst>
            </a:pPr>
            <a:r>
              <a:rPr lang="en-US" sz="1200" dirty="0">
                <a:latin typeface="Arial" pitchFamily="34" charset="0"/>
                <a:ea typeface="Times New Roman" pitchFamily="18" charset="0"/>
                <a:cs typeface="Arial" pitchFamily="34" charset="0"/>
              </a:rPr>
              <a:t>The most frequent </a:t>
            </a:r>
            <a:r>
              <a:rPr lang="en-US" sz="1200" dirty="0" err="1">
                <a:latin typeface="Arial" pitchFamily="34" charset="0"/>
                <a:ea typeface="Times New Roman" pitchFamily="18" charset="0"/>
                <a:cs typeface="Arial" pitchFamily="34" charset="0"/>
              </a:rPr>
              <a:t>sequelae</a:t>
            </a:r>
            <a:r>
              <a:rPr lang="en-US" sz="1200" dirty="0">
                <a:latin typeface="Arial" pitchFamily="34" charset="0"/>
                <a:ea typeface="Times New Roman" pitchFamily="18" charset="0"/>
                <a:cs typeface="Arial" pitchFamily="34" charset="0"/>
              </a:rPr>
              <a:t> of untreated disease is having a life-threatening ectopic pregnancy.</a:t>
            </a:r>
            <a:endParaRPr lang="en-US" sz="600" dirty="0">
              <a:latin typeface="Arial" pitchFamily="34" charset="0"/>
              <a:cs typeface="Arial" pitchFamily="34" charset="0"/>
            </a:endParaRPr>
          </a:p>
          <a:p>
            <a:pPr lvl="1" eaLnBrk="0" fontAlgn="base" hangingPunct="0">
              <a:spcBef>
                <a:spcPct val="0"/>
              </a:spcBef>
              <a:spcAft>
                <a:spcPct val="0"/>
              </a:spcAft>
              <a:buFontTx/>
              <a:buAutoNum type="arabicPeriod"/>
              <a:tabLst>
                <a:tab pos="457200" algn="l"/>
              </a:tabLst>
            </a:pPr>
            <a:r>
              <a:rPr lang="en-US" sz="1200" dirty="0">
                <a:latin typeface="Arial" pitchFamily="34" charset="0"/>
                <a:ea typeface="Times New Roman" pitchFamily="18" charset="0"/>
                <a:cs typeface="Arial" pitchFamily="34" charset="0"/>
              </a:rPr>
              <a:t>Chlamydia-associated PID is sometimes sub-acute or silent.</a:t>
            </a:r>
            <a:endParaRPr lang="en-US" dirty="0">
              <a:latin typeface="Arial" pitchFamily="34" charset="0"/>
              <a:cs typeface="Arial" pitchFamily="34" charset="0"/>
            </a:endParaRPr>
          </a:p>
        </p:txBody>
      </p:sp>
    </p:spTree>
    <p:extLst>
      <p:ext uri="{BB962C8B-B14F-4D97-AF65-F5344CB8AC3E}">
        <p14:creationId xmlns:p14="http://schemas.microsoft.com/office/powerpoint/2010/main" val="2415873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latin typeface="Calibri Light"/>
                <a:cs typeface="Calibri Light"/>
              </a:rPr>
              <a:t>Complications</a:t>
            </a:r>
            <a:endParaRPr lang="en-US" sz="4800" b="1" dirty="0">
              <a:latin typeface="Calibri Light"/>
              <a:cs typeface="Calibri Light"/>
            </a:endParaRPr>
          </a:p>
        </p:txBody>
      </p:sp>
      <p:sp>
        <p:nvSpPr>
          <p:cNvPr id="3" name="Content Placeholder 2"/>
          <p:cNvSpPr>
            <a:spLocks noGrp="1"/>
          </p:cNvSpPr>
          <p:nvPr>
            <p:ph idx="1"/>
          </p:nvPr>
        </p:nvSpPr>
        <p:spPr/>
        <p:txBody>
          <a:bodyPr>
            <a:normAutofit/>
          </a:bodyPr>
          <a:lstStyle/>
          <a:p>
            <a:r>
              <a:rPr lang="en-US" sz="2800" dirty="0" smtClean="0"/>
              <a:t>Cirrhosis</a:t>
            </a:r>
          </a:p>
          <a:p>
            <a:r>
              <a:rPr lang="en-US" sz="2800" dirty="0"/>
              <a:t>L</a:t>
            </a:r>
            <a:r>
              <a:rPr lang="en-US" sz="2800" dirty="0" smtClean="0"/>
              <a:t>iver failure</a:t>
            </a:r>
          </a:p>
          <a:p>
            <a:r>
              <a:rPr lang="en-US" sz="2800" dirty="0"/>
              <a:t>H</a:t>
            </a:r>
            <a:r>
              <a:rPr lang="en-US" sz="2800" dirty="0" smtClean="0"/>
              <a:t>epatocellular carcinoma (HCC)</a:t>
            </a:r>
          </a:p>
          <a:p>
            <a:r>
              <a:rPr lang="en-US" sz="2800" dirty="0" smtClean="0"/>
              <a:t>Glomerulonephritis</a:t>
            </a:r>
          </a:p>
          <a:p>
            <a:r>
              <a:rPr lang="en-US" sz="2800" dirty="0" err="1"/>
              <a:t>P</a:t>
            </a:r>
            <a:r>
              <a:rPr lang="en-US" sz="2800" dirty="0" err="1" smtClean="0"/>
              <a:t>olyarteritis</a:t>
            </a:r>
            <a:r>
              <a:rPr lang="en-US" sz="2800" dirty="0" smtClean="0"/>
              <a:t> </a:t>
            </a:r>
            <a:r>
              <a:rPr lang="en-US" sz="2800" dirty="0" err="1"/>
              <a:t>nodosa</a:t>
            </a:r>
            <a:endParaRPr lang="en-US" sz="2800" dirty="0"/>
          </a:p>
        </p:txBody>
      </p:sp>
    </p:spTree>
    <p:extLst>
      <p:ext uri="{BB962C8B-B14F-4D97-AF65-F5344CB8AC3E}">
        <p14:creationId xmlns:p14="http://schemas.microsoft.com/office/powerpoint/2010/main" val="26772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a:t>
            </a:r>
            <a:endParaRPr lang="en-US" dirty="0"/>
          </a:p>
        </p:txBody>
      </p:sp>
      <p:sp>
        <p:nvSpPr>
          <p:cNvPr id="3" name="Content Placeholder 2"/>
          <p:cNvSpPr>
            <a:spLocks noGrp="1"/>
          </p:cNvSpPr>
          <p:nvPr>
            <p:ph idx="1"/>
          </p:nvPr>
        </p:nvSpPr>
        <p:spPr>
          <a:xfrm>
            <a:off x="609600" y="1366309"/>
            <a:ext cx="10972800" cy="5676912"/>
          </a:xfrm>
        </p:spPr>
        <p:txBody>
          <a:bodyPr>
            <a:normAutofit fontScale="92500" lnSpcReduction="10000"/>
          </a:bodyPr>
          <a:lstStyle/>
          <a:p>
            <a:r>
              <a:rPr lang="en-US" dirty="0"/>
              <a:t>A 35 year old man came to the clinic for screening, as one member in his family is HBV positive. The following HB markers are shown below: </a:t>
            </a:r>
            <a:endParaRPr lang="en-US" dirty="0" smtClean="0"/>
          </a:p>
          <a:p>
            <a:pPr lvl="1">
              <a:buFont typeface="Courier New"/>
              <a:buChar char="o"/>
            </a:pPr>
            <a:r>
              <a:rPr lang="en-US" dirty="0" smtClean="0"/>
              <a:t>Hepatitis </a:t>
            </a:r>
            <a:r>
              <a:rPr lang="en-US" dirty="0"/>
              <a:t>B S </a:t>
            </a:r>
            <a:r>
              <a:rPr lang="en-US" dirty="0" smtClean="0"/>
              <a:t>antigen  …</a:t>
            </a:r>
            <a:r>
              <a:rPr lang="en-US" dirty="0"/>
              <a:t>……</a:t>
            </a:r>
            <a:r>
              <a:rPr lang="en-US" dirty="0" smtClean="0"/>
              <a:t>……</a:t>
            </a:r>
            <a:r>
              <a:rPr lang="en-US" dirty="0"/>
              <a:t>.</a:t>
            </a:r>
            <a:r>
              <a:rPr lang="en-US" dirty="0" smtClean="0"/>
              <a:t>. Negative </a:t>
            </a:r>
          </a:p>
          <a:p>
            <a:pPr lvl="1">
              <a:buFont typeface="Courier New"/>
              <a:buChar char="o"/>
            </a:pPr>
            <a:r>
              <a:rPr lang="en-US" dirty="0" smtClean="0"/>
              <a:t>Anti</a:t>
            </a:r>
            <a:r>
              <a:rPr lang="en-US" dirty="0"/>
              <a:t>-</a:t>
            </a:r>
            <a:r>
              <a:rPr lang="en-US" dirty="0" err="1" smtClean="0"/>
              <a:t>Hepa</a:t>
            </a:r>
            <a:r>
              <a:rPr lang="en-US" dirty="0" smtClean="0"/>
              <a:t> B </a:t>
            </a:r>
            <a:r>
              <a:rPr lang="en-US" dirty="0"/>
              <a:t>Core </a:t>
            </a:r>
            <a:r>
              <a:rPr lang="en-US" dirty="0" err="1"/>
              <a:t>IgG</a:t>
            </a:r>
            <a:r>
              <a:rPr lang="en-US" dirty="0"/>
              <a:t> …………..</a:t>
            </a:r>
            <a:r>
              <a:rPr lang="en-US" dirty="0" smtClean="0"/>
              <a:t>… </a:t>
            </a:r>
            <a:r>
              <a:rPr lang="en-US" dirty="0" smtClean="0">
                <a:solidFill>
                  <a:srgbClr val="FF0000"/>
                </a:solidFill>
              </a:rPr>
              <a:t>Positive </a:t>
            </a:r>
          </a:p>
          <a:p>
            <a:pPr lvl="1">
              <a:buFont typeface="Courier New"/>
              <a:buChar char="o"/>
            </a:pPr>
            <a:r>
              <a:rPr lang="en-US" dirty="0" err="1" smtClean="0"/>
              <a:t>Hep</a:t>
            </a:r>
            <a:r>
              <a:rPr lang="en-US" dirty="0"/>
              <a:t>-B e Antigen ………………..…</a:t>
            </a:r>
            <a:r>
              <a:rPr lang="en-US" dirty="0" smtClean="0"/>
              <a:t>… Negative </a:t>
            </a:r>
          </a:p>
          <a:p>
            <a:pPr lvl="1">
              <a:buFont typeface="Courier New"/>
              <a:buChar char="o"/>
            </a:pPr>
            <a:r>
              <a:rPr lang="en-US" dirty="0" smtClean="0"/>
              <a:t>Anti</a:t>
            </a:r>
            <a:r>
              <a:rPr lang="en-US" dirty="0"/>
              <a:t>- </a:t>
            </a:r>
            <a:r>
              <a:rPr lang="en-US" dirty="0" err="1"/>
              <a:t>Hepa</a:t>
            </a:r>
            <a:r>
              <a:rPr lang="en-US" dirty="0"/>
              <a:t> B e Antigen …………</a:t>
            </a:r>
            <a:r>
              <a:rPr lang="en-US" dirty="0" smtClean="0"/>
              <a:t>… </a:t>
            </a:r>
            <a:r>
              <a:rPr lang="en-US" dirty="0"/>
              <a:t>Negative </a:t>
            </a:r>
            <a:endParaRPr lang="en-US" dirty="0" smtClean="0"/>
          </a:p>
          <a:p>
            <a:pPr lvl="1">
              <a:buFont typeface="Courier New"/>
              <a:buChar char="o"/>
            </a:pPr>
            <a:r>
              <a:rPr lang="en-US" dirty="0" smtClean="0"/>
              <a:t>Anti</a:t>
            </a:r>
            <a:r>
              <a:rPr lang="en-US" dirty="0"/>
              <a:t>- </a:t>
            </a:r>
            <a:r>
              <a:rPr lang="en-US" dirty="0" err="1"/>
              <a:t>Hepa</a:t>
            </a:r>
            <a:r>
              <a:rPr lang="en-US" dirty="0"/>
              <a:t> B Surface ……………</a:t>
            </a:r>
            <a:r>
              <a:rPr lang="en-US" dirty="0" smtClean="0"/>
              <a:t>… </a:t>
            </a:r>
            <a:r>
              <a:rPr lang="en-US" dirty="0" smtClean="0">
                <a:solidFill>
                  <a:srgbClr val="FF0000"/>
                </a:solidFill>
              </a:rPr>
              <a:t>Positive</a:t>
            </a:r>
          </a:p>
          <a:p>
            <a:r>
              <a:rPr lang="en-US" dirty="0" smtClean="0"/>
              <a:t> </a:t>
            </a:r>
            <a:r>
              <a:rPr lang="en-US" dirty="0"/>
              <a:t>What is your diagnosis? </a:t>
            </a:r>
            <a:endParaRPr lang="en-US" dirty="0" smtClean="0"/>
          </a:p>
          <a:p>
            <a:pPr lvl="1"/>
            <a:r>
              <a:rPr lang="en-US" dirty="0" smtClean="0">
                <a:solidFill>
                  <a:schemeClr val="accent2">
                    <a:lumMod val="75000"/>
                  </a:schemeClr>
                </a:solidFill>
              </a:rPr>
              <a:t>Immune </a:t>
            </a:r>
            <a:r>
              <a:rPr lang="en-US" dirty="0">
                <a:solidFill>
                  <a:schemeClr val="accent2">
                    <a:lumMod val="75000"/>
                  </a:schemeClr>
                </a:solidFill>
              </a:rPr>
              <a:t>post exposure to HB </a:t>
            </a:r>
            <a:r>
              <a:rPr lang="en-US" dirty="0" smtClean="0">
                <a:solidFill>
                  <a:schemeClr val="accent2">
                    <a:lumMod val="75000"/>
                  </a:schemeClr>
                </a:solidFill>
              </a:rPr>
              <a:t>virus</a:t>
            </a:r>
          </a:p>
          <a:p>
            <a:r>
              <a:rPr lang="en-US" dirty="0" smtClean="0"/>
              <a:t> </a:t>
            </a:r>
            <a:r>
              <a:rPr lang="en-US" dirty="0"/>
              <a:t>How are you going to deal with patient</a:t>
            </a:r>
            <a:r>
              <a:rPr lang="en-US" dirty="0" smtClean="0"/>
              <a:t>?</a:t>
            </a:r>
          </a:p>
          <a:p>
            <a:pPr lvl="1"/>
            <a:r>
              <a:rPr lang="en-US" dirty="0" smtClean="0">
                <a:solidFill>
                  <a:srgbClr val="953735"/>
                </a:solidFill>
              </a:rPr>
              <a:t>Reassurance</a:t>
            </a:r>
            <a:r>
              <a:rPr lang="en-US" dirty="0">
                <a:solidFill>
                  <a:srgbClr val="953735"/>
                </a:solidFill>
              </a:rPr>
              <a:t>, No further actions could be </a:t>
            </a:r>
            <a:r>
              <a:rPr lang="en-US" dirty="0" smtClean="0">
                <a:solidFill>
                  <a:srgbClr val="953735"/>
                </a:solidFill>
              </a:rPr>
              <a:t>taken</a:t>
            </a:r>
            <a:endParaRPr lang="en-US" dirty="0">
              <a:solidFill>
                <a:srgbClr val="953735"/>
              </a:solidFill>
            </a:endParaRPr>
          </a:p>
        </p:txBody>
      </p:sp>
    </p:spTree>
    <p:extLst>
      <p:ext uri="{BB962C8B-B14F-4D97-AF65-F5344CB8AC3E}">
        <p14:creationId xmlns:p14="http://schemas.microsoft.com/office/powerpoint/2010/main" val="359531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blinds(horizontal)">
                                      <p:cBhvr>
                                        <p:cTn id="7" dur="500"/>
                                        <p:tgtEl>
                                          <p:spTgt spid="3">
                                            <p:txEl>
                                              <p:pRg st="7" end="7"/>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9" end="9"/>
                                            </p:txEl>
                                          </p:spTgt>
                                        </p:tgtEl>
                                        <p:attrNameLst>
                                          <p:attrName>style.visibility</p:attrName>
                                        </p:attrNameLst>
                                      </p:cBhvr>
                                      <p:to>
                                        <p:strVal val="visible"/>
                                      </p:to>
                                    </p:set>
                                    <p:animEffect transition="in" filter="blinds(horizontal)">
                                      <p:cBhvr>
                                        <p:cTn id="1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a:t>
            </a:r>
            <a:endParaRPr lang="en-US" dirty="0"/>
          </a:p>
        </p:txBody>
      </p:sp>
      <p:sp>
        <p:nvSpPr>
          <p:cNvPr id="3" name="Content Placeholder 2"/>
          <p:cNvSpPr>
            <a:spLocks noGrp="1"/>
          </p:cNvSpPr>
          <p:nvPr>
            <p:ph idx="1"/>
          </p:nvPr>
        </p:nvSpPr>
        <p:spPr/>
        <p:txBody>
          <a:bodyPr>
            <a:normAutofit lnSpcReduction="10000"/>
          </a:bodyPr>
          <a:lstStyle/>
          <a:p>
            <a:r>
              <a:rPr lang="en-US" dirty="0"/>
              <a:t>A </a:t>
            </a:r>
            <a:r>
              <a:rPr lang="en-US" dirty="0" smtClean="0"/>
              <a:t>23 years old </a:t>
            </a:r>
            <a:r>
              <a:rPr lang="en-US" dirty="0" smtClean="0">
                <a:solidFill>
                  <a:srgbClr val="800000"/>
                </a:solidFill>
              </a:rPr>
              <a:t>medical student </a:t>
            </a:r>
            <a:r>
              <a:rPr lang="en-US" dirty="0" smtClean="0"/>
              <a:t>came </a:t>
            </a:r>
            <a:r>
              <a:rPr lang="en-US" dirty="0"/>
              <a:t>to the clinic for screening. The following HB markers are shown below: </a:t>
            </a:r>
            <a:endParaRPr lang="en-US" dirty="0" smtClean="0"/>
          </a:p>
          <a:p>
            <a:pPr marL="400050" lvl="1" indent="0">
              <a:buNone/>
            </a:pPr>
            <a:r>
              <a:rPr lang="en-US" dirty="0" smtClean="0"/>
              <a:t>Hepatitis </a:t>
            </a:r>
            <a:r>
              <a:rPr lang="en-US" dirty="0"/>
              <a:t>B S </a:t>
            </a:r>
            <a:r>
              <a:rPr lang="en-US" dirty="0" smtClean="0"/>
              <a:t>antigen: Negative</a:t>
            </a:r>
          </a:p>
          <a:p>
            <a:pPr marL="400050" lvl="1" indent="0">
              <a:buNone/>
            </a:pPr>
            <a:r>
              <a:rPr lang="en-US" dirty="0" smtClean="0"/>
              <a:t>Anti-</a:t>
            </a:r>
            <a:r>
              <a:rPr lang="en-US" dirty="0" err="1" smtClean="0"/>
              <a:t>Hepa</a:t>
            </a:r>
            <a:r>
              <a:rPr lang="en-US" dirty="0" smtClean="0"/>
              <a:t> B Core </a:t>
            </a:r>
            <a:r>
              <a:rPr lang="en-US" dirty="0" err="1" smtClean="0"/>
              <a:t>IgG</a:t>
            </a:r>
            <a:r>
              <a:rPr lang="en-US" dirty="0" smtClean="0"/>
              <a:t>: Negative </a:t>
            </a:r>
          </a:p>
          <a:p>
            <a:pPr marL="400050" lvl="1" indent="0">
              <a:buNone/>
            </a:pPr>
            <a:r>
              <a:rPr lang="en-US" dirty="0" err="1" smtClean="0"/>
              <a:t>Hep</a:t>
            </a:r>
            <a:r>
              <a:rPr lang="en-US" dirty="0" smtClean="0"/>
              <a:t>-B e Antigen: Negative </a:t>
            </a:r>
          </a:p>
          <a:p>
            <a:pPr marL="400050" lvl="1" indent="0">
              <a:buNone/>
            </a:pPr>
            <a:r>
              <a:rPr lang="en-US" dirty="0" smtClean="0"/>
              <a:t>Anti- </a:t>
            </a:r>
            <a:r>
              <a:rPr lang="en-US" dirty="0" err="1" smtClean="0"/>
              <a:t>Hepa</a:t>
            </a:r>
            <a:r>
              <a:rPr lang="en-US" dirty="0" smtClean="0"/>
              <a:t> B e Antigen: Negative </a:t>
            </a:r>
          </a:p>
          <a:p>
            <a:pPr marL="400050" lvl="1" indent="0">
              <a:buNone/>
            </a:pPr>
            <a:r>
              <a:rPr lang="en-US" dirty="0" smtClean="0"/>
              <a:t>Anti- </a:t>
            </a:r>
            <a:r>
              <a:rPr lang="en-US" dirty="0" err="1" smtClean="0"/>
              <a:t>Hepa</a:t>
            </a:r>
            <a:r>
              <a:rPr lang="en-US" dirty="0" smtClean="0"/>
              <a:t> B Surface: </a:t>
            </a:r>
            <a:r>
              <a:rPr lang="en-US" dirty="0" smtClean="0">
                <a:solidFill>
                  <a:srgbClr val="FF0000"/>
                </a:solidFill>
              </a:rPr>
              <a:t>Positive</a:t>
            </a:r>
            <a:r>
              <a:rPr lang="en-US" dirty="0" smtClean="0"/>
              <a:t> </a:t>
            </a:r>
          </a:p>
          <a:p>
            <a:r>
              <a:rPr lang="en-US" dirty="0" smtClean="0"/>
              <a:t>What </a:t>
            </a:r>
            <a:r>
              <a:rPr lang="en-US" dirty="0"/>
              <a:t>is your diagnosis</a:t>
            </a:r>
            <a:r>
              <a:rPr lang="en-US" dirty="0" smtClean="0"/>
              <a:t>?</a:t>
            </a:r>
          </a:p>
          <a:p>
            <a:pPr marL="400050" lvl="1" indent="0">
              <a:buNone/>
            </a:pPr>
            <a:r>
              <a:rPr lang="en-US" dirty="0" smtClean="0"/>
              <a:t> </a:t>
            </a:r>
            <a:r>
              <a:rPr lang="en-US" dirty="0">
                <a:solidFill>
                  <a:srgbClr val="FF0000"/>
                </a:solidFill>
              </a:rPr>
              <a:t>Immune post Vaccination</a:t>
            </a:r>
          </a:p>
        </p:txBody>
      </p:sp>
    </p:spTree>
    <p:extLst>
      <p:ext uri="{BB962C8B-B14F-4D97-AF65-F5344CB8AC3E}">
        <p14:creationId xmlns:p14="http://schemas.microsoft.com/office/powerpoint/2010/main" val="215939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latin typeface="Calibri Light"/>
                <a:cs typeface="Calibri Light"/>
              </a:rPr>
              <a:t>Hepatitis C</a:t>
            </a:r>
            <a:endParaRPr lang="en-US" sz="4800" b="1" dirty="0">
              <a:latin typeface="Calibri Light"/>
              <a:cs typeface="Calibri Light"/>
            </a:endParaRPr>
          </a:p>
        </p:txBody>
      </p:sp>
      <p:sp>
        <p:nvSpPr>
          <p:cNvPr id="3" name="Content Placeholder 2"/>
          <p:cNvSpPr>
            <a:spLocks noGrp="1"/>
          </p:cNvSpPr>
          <p:nvPr>
            <p:ph idx="1"/>
          </p:nvPr>
        </p:nvSpPr>
        <p:spPr/>
        <p:txBody>
          <a:bodyPr>
            <a:normAutofit/>
          </a:bodyPr>
          <a:lstStyle/>
          <a:p>
            <a:r>
              <a:rPr lang="en-US" sz="2800" dirty="0"/>
              <a:t>The hepatitis C virus is a </a:t>
            </a:r>
            <a:r>
              <a:rPr lang="en-US" sz="2800" dirty="0" err="1"/>
              <a:t>bloodborne</a:t>
            </a:r>
            <a:r>
              <a:rPr lang="en-US" sz="2800" dirty="0"/>
              <a:t> virus</a:t>
            </a:r>
          </a:p>
          <a:p>
            <a:r>
              <a:rPr lang="en-US" sz="2800" dirty="0"/>
              <a:t>The incubation period </a:t>
            </a:r>
            <a:r>
              <a:rPr lang="en-US" sz="2800" dirty="0" smtClean="0"/>
              <a:t>is </a:t>
            </a:r>
            <a:r>
              <a:rPr lang="en-US" sz="2800" dirty="0"/>
              <a:t>2 weeks to 6 months.</a:t>
            </a:r>
            <a:endParaRPr lang="en-US" sz="2800" dirty="0" smtClean="0"/>
          </a:p>
          <a:p>
            <a:r>
              <a:rPr lang="en-US" sz="2800" b="1" dirty="0" smtClean="0"/>
              <a:t>Modes of Transmission:</a:t>
            </a:r>
          </a:p>
          <a:p>
            <a:pPr lvl="1"/>
            <a:r>
              <a:rPr lang="en-US" dirty="0" smtClean="0"/>
              <a:t>Mainly Blood Transfusion + IV Drug Abuse</a:t>
            </a:r>
          </a:p>
          <a:p>
            <a:pPr lvl="1"/>
            <a:r>
              <a:rPr lang="en-US" dirty="0" smtClean="0"/>
              <a:t>Less common Sexual Transmission and </a:t>
            </a:r>
            <a:r>
              <a:rPr lang="en-US" dirty="0" err="1" smtClean="0"/>
              <a:t>prinatal</a:t>
            </a:r>
            <a:endParaRPr lang="en-US" dirty="0" smtClean="0"/>
          </a:p>
          <a:p>
            <a:r>
              <a:rPr lang="en-US" sz="2800" b="1" dirty="0" smtClean="0"/>
              <a:t>Symptoms and signs:</a:t>
            </a:r>
          </a:p>
          <a:p>
            <a:pPr lvl="1"/>
            <a:r>
              <a:rPr lang="en-US" dirty="0"/>
              <a:t>F</a:t>
            </a:r>
            <a:r>
              <a:rPr lang="en-US" dirty="0" smtClean="0"/>
              <a:t>ever</a:t>
            </a:r>
            <a:r>
              <a:rPr lang="en-US" dirty="0"/>
              <a:t>, fatigue, decreased appetite, nausea, vomiting, abdominal pain, dark </a:t>
            </a:r>
            <a:r>
              <a:rPr lang="en-US" dirty="0" smtClean="0"/>
              <a:t>urine, </a:t>
            </a:r>
            <a:r>
              <a:rPr lang="en-US" dirty="0"/>
              <a:t>joint pain and </a:t>
            </a:r>
            <a:r>
              <a:rPr lang="en-US" dirty="0" smtClean="0"/>
              <a:t>jaundice.</a:t>
            </a:r>
            <a:endParaRPr lang="en-US" dirty="0"/>
          </a:p>
        </p:txBody>
      </p:sp>
    </p:spTree>
    <p:extLst>
      <p:ext uri="{BB962C8B-B14F-4D97-AF65-F5344CB8AC3E}">
        <p14:creationId xmlns:p14="http://schemas.microsoft.com/office/powerpoint/2010/main" val="201098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linds(horizontal)">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blinds(horizontal)">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blinds(horizontal)">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r>
              <a:rPr lang="en-US" sz="2800" b="1" dirty="0" smtClean="0"/>
              <a:t>Diagnosis:</a:t>
            </a:r>
          </a:p>
          <a:p>
            <a:pPr lvl="1"/>
            <a:r>
              <a:rPr lang="en-US" sz="2800" dirty="0" smtClean="0"/>
              <a:t>Anti</a:t>
            </a:r>
            <a:r>
              <a:rPr lang="en-US" sz="2800" dirty="0"/>
              <a:t>-HCV </a:t>
            </a:r>
            <a:r>
              <a:rPr lang="en-US" sz="2800" dirty="0" smtClean="0"/>
              <a:t>Antibodies</a:t>
            </a:r>
          </a:p>
          <a:p>
            <a:pPr lvl="1"/>
            <a:r>
              <a:rPr lang="en-US" sz="2800" dirty="0" smtClean="0"/>
              <a:t>If </a:t>
            </a:r>
            <a:r>
              <a:rPr lang="en-US" sz="2800" dirty="0"/>
              <a:t>the test is positive for anti-HCV antibodies, a nucleic acid test for </a:t>
            </a:r>
            <a:r>
              <a:rPr lang="en-US" sz="2800" dirty="0" smtClean="0"/>
              <a:t>HCV-RNA </a:t>
            </a:r>
            <a:r>
              <a:rPr lang="en-US" sz="2800" dirty="0"/>
              <a:t>is needed to confirm chronic infection</a:t>
            </a:r>
            <a:endParaRPr lang="en-US" sz="2800" dirty="0" smtClean="0"/>
          </a:p>
          <a:p>
            <a:pPr lvl="1"/>
            <a:endParaRPr lang="en-US" sz="2800" dirty="0" smtClean="0"/>
          </a:p>
        </p:txBody>
      </p:sp>
      <p:pic>
        <p:nvPicPr>
          <p:cNvPr id="4" name="Picture 3" descr="‏لقطة الشاشة 2017-03-19 في 9‎.20‎.0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9366" y="4042787"/>
            <a:ext cx="7505700" cy="1574800"/>
          </a:xfrm>
          <a:prstGeom prst="rect">
            <a:avLst/>
          </a:prstGeom>
        </p:spPr>
      </p:pic>
    </p:spTree>
    <p:extLst>
      <p:ext uri="{BB962C8B-B14F-4D97-AF65-F5344CB8AC3E}">
        <p14:creationId xmlns:p14="http://schemas.microsoft.com/office/powerpoint/2010/main" val="405372266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r>
              <a:rPr lang="en-US" sz="3600" b="1" dirty="0"/>
              <a:t>Treatment:</a:t>
            </a:r>
          </a:p>
          <a:p>
            <a:pPr lvl="1"/>
            <a:r>
              <a:rPr lang="en-US" sz="3600" dirty="0"/>
              <a:t>Interferon (IFN)</a:t>
            </a:r>
          </a:p>
          <a:p>
            <a:pPr lvl="1"/>
            <a:r>
              <a:rPr lang="en-US" sz="3600" dirty="0"/>
              <a:t>Liver transplantation in advanced disease </a:t>
            </a:r>
          </a:p>
          <a:p>
            <a:r>
              <a:rPr lang="en-US" sz="3600" b="1" dirty="0" smtClean="0">
                <a:solidFill>
                  <a:srgbClr val="800000"/>
                </a:solidFill>
              </a:rPr>
              <a:t>No Vaccine</a:t>
            </a:r>
          </a:p>
          <a:p>
            <a:r>
              <a:rPr lang="en-US" sz="3600" b="1" dirty="0" smtClean="0"/>
              <a:t>Complications:</a:t>
            </a:r>
          </a:p>
          <a:p>
            <a:pPr lvl="1"/>
            <a:r>
              <a:rPr lang="en-US" sz="3600" dirty="0" smtClean="0"/>
              <a:t>Cirrhosis</a:t>
            </a:r>
          </a:p>
          <a:p>
            <a:pPr lvl="1"/>
            <a:r>
              <a:rPr lang="en-US" sz="3600" dirty="0" smtClean="0"/>
              <a:t>Liver Failure</a:t>
            </a:r>
          </a:p>
          <a:p>
            <a:pPr lvl="1"/>
            <a:r>
              <a:rPr lang="en-US" sz="3600" dirty="0" smtClean="0"/>
              <a:t>Liver Cancer</a:t>
            </a:r>
            <a:endParaRPr lang="en-US" sz="3600" dirty="0"/>
          </a:p>
        </p:txBody>
      </p:sp>
    </p:spTree>
    <p:extLst>
      <p:ext uri="{BB962C8B-B14F-4D97-AF65-F5344CB8AC3E}">
        <p14:creationId xmlns:p14="http://schemas.microsoft.com/office/powerpoint/2010/main" val="402406912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rgbClr val="002060"/>
                </a:solidFill>
              </a:rPr>
              <a:t>Human immunodeficiency virus (HIV)</a:t>
            </a:r>
            <a:endParaRPr lang="en-US" dirty="0"/>
          </a:p>
        </p:txBody>
      </p:sp>
      <p:sp>
        <p:nvSpPr>
          <p:cNvPr id="3" name="Subtitle 2"/>
          <p:cNvSpPr>
            <a:spLocks noGrp="1"/>
          </p:cNvSpPr>
          <p:nvPr>
            <p:ph type="subTitle" idx="1"/>
          </p:nvPr>
        </p:nvSpPr>
        <p:spPr/>
        <p:txBody>
          <a:bodyPr/>
          <a:lstStyle/>
          <a:p>
            <a:r>
              <a:rPr lang="en-US" dirty="0" smtClean="0"/>
              <a:t>Viral Infection</a:t>
            </a:r>
          </a:p>
          <a:p>
            <a:r>
              <a:rPr lang="en-US" dirty="0" err="1" smtClean="0"/>
              <a:t>Eman</a:t>
            </a:r>
            <a:r>
              <a:rPr lang="en-US" dirty="0" smtClean="0"/>
              <a:t> </a:t>
            </a:r>
            <a:r>
              <a:rPr lang="en-US" dirty="0" err="1" smtClean="0"/>
              <a:t>alenezi</a:t>
            </a:r>
            <a:endParaRPr lang="en-US" dirty="0" smtClean="0"/>
          </a:p>
          <a:p>
            <a:endParaRPr lang="en-US" dirty="0"/>
          </a:p>
        </p:txBody>
      </p:sp>
    </p:spTree>
    <p:extLst>
      <p:ext uri="{BB962C8B-B14F-4D97-AF65-F5344CB8AC3E}">
        <p14:creationId xmlns:p14="http://schemas.microsoft.com/office/powerpoint/2010/main" val="3842523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1825625"/>
            <a:ext cx="6077989" cy="4720262"/>
          </a:xfrm>
        </p:spPr>
        <p:txBody>
          <a:bodyPr>
            <a:normAutofit/>
          </a:bodyPr>
          <a:lstStyle/>
          <a:p>
            <a:r>
              <a:rPr lang="en-US" b="1" dirty="0"/>
              <a:t>Etiology</a:t>
            </a:r>
            <a:r>
              <a:rPr lang="en-US" b="1" dirty="0" smtClean="0"/>
              <a:t>:</a:t>
            </a:r>
            <a:endParaRPr lang="en-US" sz="2500" dirty="0"/>
          </a:p>
          <a:p>
            <a:pPr lvl="1"/>
            <a:r>
              <a:rPr lang="en-US" sz="2500" dirty="0"/>
              <a:t>Retrovirus, either HIV-1 or </a:t>
            </a:r>
            <a:r>
              <a:rPr lang="en-US" sz="2500" dirty="0" smtClean="0"/>
              <a:t>HIV-2.</a:t>
            </a:r>
            <a:endParaRPr lang="en-US" sz="2500" dirty="0"/>
          </a:p>
          <a:p>
            <a:r>
              <a:rPr lang="en-US" b="1" dirty="0"/>
              <a:t>Modes of Transmission:</a:t>
            </a:r>
          </a:p>
          <a:p>
            <a:pPr lvl="1"/>
            <a:r>
              <a:rPr lang="en-US" sz="2500" dirty="0" smtClean="0"/>
              <a:t>Sexual intercourse (Vaginal or Anal)</a:t>
            </a:r>
          </a:p>
          <a:p>
            <a:pPr lvl="1"/>
            <a:r>
              <a:rPr lang="en-US" sz="2500" dirty="0" smtClean="0"/>
              <a:t>Mother-to-child (</a:t>
            </a:r>
            <a:r>
              <a:rPr lang="en-US" sz="2500" dirty="0" err="1" smtClean="0"/>
              <a:t>transplacental</a:t>
            </a:r>
            <a:r>
              <a:rPr lang="en-US" sz="2500" dirty="0" smtClean="0"/>
              <a:t>, perinatal, breastfeeding).</a:t>
            </a:r>
          </a:p>
          <a:p>
            <a:pPr lvl="1"/>
            <a:r>
              <a:rPr lang="en-US" sz="2500" dirty="0" smtClean="0"/>
              <a:t>Contaminated blood, blood products and organ transplantation.</a:t>
            </a:r>
          </a:p>
          <a:p>
            <a:pPr lvl="1"/>
            <a:r>
              <a:rPr lang="en-US" sz="2500" dirty="0" smtClean="0"/>
              <a:t>Contaminated needles.</a:t>
            </a:r>
          </a:p>
          <a:p>
            <a:endParaRPr lang="en-US" dirty="0" smtClean="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6560" y="449705"/>
            <a:ext cx="4587240" cy="5921115"/>
          </a:xfrm>
          <a:prstGeom prst="rect">
            <a:avLst/>
          </a:prstGeom>
        </p:spPr>
      </p:pic>
    </p:spTree>
    <p:extLst>
      <p:ext uri="{BB962C8B-B14F-4D97-AF65-F5344CB8AC3E}">
        <p14:creationId xmlns:p14="http://schemas.microsoft.com/office/powerpoint/2010/main" val="2364511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latin typeface="+mn-lt"/>
                <a:ea typeface="+mn-ea"/>
                <a:cs typeface="+mn-cs"/>
              </a:rPr>
              <a:t>Risk factors and stages of HIV infection</a:t>
            </a:r>
          </a:p>
        </p:txBody>
      </p:sp>
      <p:sp>
        <p:nvSpPr>
          <p:cNvPr id="3" name="Content Placeholder 2"/>
          <p:cNvSpPr>
            <a:spLocks noGrp="1"/>
          </p:cNvSpPr>
          <p:nvPr>
            <p:ph idx="1"/>
          </p:nvPr>
        </p:nvSpPr>
        <p:spPr/>
        <p:txBody>
          <a:bodyPr/>
          <a:lstStyle/>
          <a:p>
            <a:pPr lvl="1">
              <a:lnSpc>
                <a:spcPct val="150000"/>
              </a:lnSpc>
            </a:pPr>
            <a:r>
              <a:rPr lang="en-US" sz="2500" dirty="0"/>
              <a:t>STIs (due to open sores</a:t>
            </a:r>
            <a:r>
              <a:rPr lang="en-US" sz="2500" dirty="0" smtClean="0"/>
              <a:t>).</a:t>
            </a:r>
            <a:endParaRPr lang="en-US" sz="2500" dirty="0"/>
          </a:p>
          <a:p>
            <a:pPr lvl="1">
              <a:lnSpc>
                <a:spcPct val="150000"/>
              </a:lnSpc>
            </a:pPr>
            <a:r>
              <a:rPr lang="en-US" sz="2500" dirty="0"/>
              <a:t>Unprotected sexual </a:t>
            </a:r>
            <a:r>
              <a:rPr lang="en-US" sz="2500" dirty="0" smtClean="0"/>
              <a:t>intercourse.</a:t>
            </a:r>
            <a:endParaRPr lang="en-US" sz="2500" dirty="0"/>
          </a:p>
          <a:p>
            <a:pPr lvl="1">
              <a:lnSpc>
                <a:spcPct val="150000"/>
              </a:lnSpc>
            </a:pPr>
            <a:r>
              <a:rPr lang="en-US" sz="2500" dirty="0"/>
              <a:t>Multiple sexual </a:t>
            </a:r>
            <a:r>
              <a:rPr lang="en-US" sz="2500" dirty="0" smtClean="0"/>
              <a:t>partners.</a:t>
            </a:r>
            <a:endParaRPr lang="en-US" sz="2500" dirty="0"/>
          </a:p>
          <a:p>
            <a:pPr lvl="1">
              <a:lnSpc>
                <a:spcPct val="150000"/>
              </a:lnSpc>
            </a:pPr>
            <a:r>
              <a:rPr lang="en-US" sz="2500" dirty="0"/>
              <a:t>Uncircumcised </a:t>
            </a:r>
            <a:r>
              <a:rPr lang="en-US" sz="2500" dirty="0" smtClean="0"/>
              <a:t>males.</a:t>
            </a:r>
            <a:endParaRPr lang="en-US" sz="2500" dirty="0"/>
          </a:p>
          <a:p>
            <a:pPr>
              <a:lnSpc>
                <a:spcPct val="150000"/>
              </a:lnSpc>
            </a:pPr>
            <a:endParaRPr lang="en-US" dirty="0" smtClean="0"/>
          </a:p>
          <a:p>
            <a:endParaRPr lang="en-US" dirty="0"/>
          </a:p>
        </p:txBody>
      </p:sp>
    </p:spTree>
    <p:extLst>
      <p:ext uri="{BB962C8B-B14F-4D97-AF65-F5344CB8AC3E}">
        <p14:creationId xmlns:p14="http://schemas.microsoft.com/office/powerpoint/2010/main" val="3476693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0" y="365124"/>
            <a:ext cx="10515600" cy="5974715"/>
          </a:xfrm>
        </p:spPr>
      </p:pic>
    </p:spTree>
    <p:extLst>
      <p:ext uri="{BB962C8B-B14F-4D97-AF65-F5344CB8AC3E}">
        <p14:creationId xmlns:p14="http://schemas.microsoft.com/office/powerpoint/2010/main" val="15877554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3" name="Rectangle 1"/>
          <p:cNvSpPr>
            <a:spLocks noChangeArrowheads="1"/>
          </p:cNvSpPr>
          <p:nvPr/>
        </p:nvSpPr>
        <p:spPr bwMode="auto">
          <a:xfrm>
            <a:off x="1524001" y="330370"/>
            <a:ext cx="3829895" cy="1015663"/>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buFontTx/>
              <a:buChar char="•"/>
              <a:tabLst>
                <a:tab pos="685800" algn="l"/>
              </a:tabLst>
            </a:pPr>
            <a:r>
              <a:rPr lang="en-US" sz="1200" dirty="0">
                <a:latin typeface="Arial" pitchFamily="34" charset="0"/>
                <a:ea typeface="Times New Roman" pitchFamily="18" charset="0"/>
                <a:cs typeface="Arial" pitchFamily="34" charset="0"/>
              </a:rPr>
              <a:t>The majority of cases of PID are:</a:t>
            </a:r>
            <a:endParaRPr lang="en-US" sz="600" dirty="0">
              <a:latin typeface="Arial" pitchFamily="34" charset="0"/>
              <a:cs typeface="Arial" pitchFamily="34" charset="0"/>
            </a:endParaRPr>
          </a:p>
          <a:p>
            <a:pPr lvl="1" eaLnBrk="0" fontAlgn="base" hangingPunct="0">
              <a:spcBef>
                <a:spcPct val="0"/>
              </a:spcBef>
              <a:spcAft>
                <a:spcPct val="0"/>
              </a:spcAft>
              <a:buFontTx/>
              <a:buAutoNum type="arabicPeriod"/>
              <a:tabLst>
                <a:tab pos="685800" algn="l"/>
              </a:tabLst>
            </a:pPr>
            <a:r>
              <a:rPr lang="en-US" sz="1200" dirty="0">
                <a:latin typeface="Arial" pitchFamily="34" charset="0"/>
                <a:ea typeface="Times New Roman" pitchFamily="18" charset="0"/>
                <a:cs typeface="Arial" pitchFamily="34" charset="0"/>
              </a:rPr>
              <a:t>Symptomatic with moderate </a:t>
            </a:r>
            <a:r>
              <a:rPr lang="en-US" sz="1200" dirty="0" err="1">
                <a:latin typeface="Arial" pitchFamily="34" charset="0"/>
                <a:ea typeface="Times New Roman" pitchFamily="18" charset="0"/>
                <a:cs typeface="Arial" pitchFamily="34" charset="0"/>
              </a:rPr>
              <a:t>symptomatology</a:t>
            </a:r>
            <a:endParaRPr lang="en-US" sz="600" dirty="0">
              <a:latin typeface="Arial" pitchFamily="34" charset="0"/>
              <a:cs typeface="Arial" pitchFamily="34" charset="0"/>
            </a:endParaRPr>
          </a:p>
          <a:p>
            <a:pPr lvl="1" eaLnBrk="0" fontAlgn="base" hangingPunct="0">
              <a:spcBef>
                <a:spcPct val="0"/>
              </a:spcBef>
              <a:spcAft>
                <a:spcPct val="0"/>
              </a:spcAft>
              <a:buFontTx/>
              <a:buAutoNum type="arabicPeriod"/>
              <a:tabLst>
                <a:tab pos="685800" algn="l"/>
              </a:tabLst>
            </a:pPr>
            <a:r>
              <a:rPr lang="en-US" sz="1200" dirty="0">
                <a:latin typeface="Arial" pitchFamily="34" charset="0"/>
                <a:ea typeface="Times New Roman" pitchFamily="18" charset="0"/>
                <a:cs typeface="Arial" pitchFamily="34" charset="0"/>
              </a:rPr>
              <a:t>Symptomatic with severe </a:t>
            </a:r>
            <a:r>
              <a:rPr lang="en-US" sz="1200" dirty="0" err="1">
                <a:latin typeface="Arial" pitchFamily="34" charset="0"/>
                <a:ea typeface="Times New Roman" pitchFamily="18" charset="0"/>
                <a:cs typeface="Arial" pitchFamily="34" charset="0"/>
              </a:rPr>
              <a:t>symptomatology</a:t>
            </a:r>
            <a:endParaRPr lang="en-US" sz="600" dirty="0">
              <a:latin typeface="Arial" pitchFamily="34" charset="0"/>
              <a:cs typeface="Arial" pitchFamily="34" charset="0"/>
            </a:endParaRPr>
          </a:p>
          <a:p>
            <a:pPr lvl="1" eaLnBrk="0" fontAlgn="base" hangingPunct="0">
              <a:spcBef>
                <a:spcPct val="0"/>
              </a:spcBef>
              <a:spcAft>
                <a:spcPct val="0"/>
              </a:spcAft>
              <a:buFontTx/>
              <a:buAutoNum type="arabicPeriod"/>
              <a:tabLst>
                <a:tab pos="685800" algn="l"/>
              </a:tabLst>
            </a:pPr>
            <a:r>
              <a:rPr lang="en-US" sz="1200" dirty="0">
                <a:latin typeface="Arial" pitchFamily="34" charset="0"/>
                <a:ea typeface="Times New Roman" pitchFamily="18" charset="0"/>
                <a:cs typeface="Arial" pitchFamily="34" charset="0"/>
              </a:rPr>
              <a:t>Caused by a single organism</a:t>
            </a:r>
            <a:endParaRPr lang="en-US" sz="600" dirty="0">
              <a:latin typeface="Arial" pitchFamily="34" charset="0"/>
              <a:cs typeface="Arial" pitchFamily="34" charset="0"/>
            </a:endParaRPr>
          </a:p>
          <a:p>
            <a:pPr lvl="1" eaLnBrk="0" fontAlgn="base" hangingPunct="0">
              <a:spcBef>
                <a:spcPct val="0"/>
              </a:spcBef>
              <a:spcAft>
                <a:spcPct val="0"/>
              </a:spcAft>
              <a:buFontTx/>
              <a:buAutoNum type="arabicPeriod"/>
              <a:tabLst>
                <a:tab pos="685800" algn="l"/>
              </a:tabLst>
            </a:pPr>
            <a:r>
              <a:rPr lang="en-US" sz="1200" dirty="0">
                <a:latin typeface="Arial" pitchFamily="34" charset="0"/>
                <a:ea typeface="Times New Roman" pitchFamily="18" charset="0"/>
                <a:cs typeface="Arial" pitchFamily="34" charset="0"/>
              </a:rPr>
              <a:t>Subclinical or asymptomatic</a:t>
            </a:r>
            <a:endParaRPr lang="en-US" dirty="0">
              <a:latin typeface="Arial" pitchFamily="34" charset="0"/>
              <a:cs typeface="Arial" pitchFamily="34" charset="0"/>
            </a:endParaRPr>
          </a:p>
        </p:txBody>
      </p:sp>
      <p:sp>
        <p:nvSpPr>
          <p:cNvPr id="44034" name="Rectangle 2"/>
          <p:cNvSpPr>
            <a:spLocks noChangeArrowheads="1"/>
          </p:cNvSpPr>
          <p:nvPr/>
        </p:nvSpPr>
        <p:spPr bwMode="auto">
          <a:xfrm>
            <a:off x="1524000" y="1473370"/>
            <a:ext cx="8712642" cy="1015663"/>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buFontTx/>
              <a:buChar char="•"/>
              <a:tabLst>
                <a:tab pos="685800" algn="l"/>
              </a:tabLst>
            </a:pPr>
            <a:r>
              <a:rPr lang="en-US" sz="1200" dirty="0">
                <a:latin typeface="Arial" pitchFamily="34" charset="0"/>
                <a:ea typeface="Times New Roman" pitchFamily="18" charset="0"/>
                <a:cs typeface="Arial" pitchFamily="34" charset="0"/>
              </a:rPr>
              <a:t>After completion of </a:t>
            </a:r>
            <a:r>
              <a:rPr lang="en-US" sz="1200" dirty="0" err="1">
                <a:latin typeface="Arial" pitchFamily="34" charset="0"/>
                <a:ea typeface="Times New Roman" pitchFamily="18" charset="0"/>
                <a:cs typeface="Arial" pitchFamily="34" charset="0"/>
              </a:rPr>
              <a:t>parenteral</a:t>
            </a:r>
            <a:r>
              <a:rPr lang="en-US" sz="1200" dirty="0">
                <a:latin typeface="Arial" pitchFamily="34" charset="0"/>
                <a:ea typeface="Times New Roman" pitchFamily="18" charset="0"/>
                <a:cs typeface="Arial" pitchFamily="34" charset="0"/>
              </a:rPr>
              <a:t> therapy for PID, one should continue oral therapy to complete a total of _____days of therapy?</a:t>
            </a:r>
            <a:endParaRPr lang="en-US" sz="600" dirty="0">
              <a:latin typeface="Arial" pitchFamily="34" charset="0"/>
              <a:cs typeface="Arial" pitchFamily="34" charset="0"/>
            </a:endParaRPr>
          </a:p>
          <a:p>
            <a:pPr lvl="1" eaLnBrk="0" fontAlgn="base" hangingPunct="0">
              <a:spcBef>
                <a:spcPct val="0"/>
              </a:spcBef>
              <a:spcAft>
                <a:spcPct val="0"/>
              </a:spcAft>
              <a:buFontTx/>
              <a:buAutoNum type="arabicPeriod"/>
              <a:tabLst>
                <a:tab pos="685800" algn="l"/>
              </a:tabLst>
            </a:pPr>
            <a:r>
              <a:rPr lang="en-US" sz="1200" dirty="0">
                <a:latin typeface="Arial" pitchFamily="34" charset="0"/>
                <a:ea typeface="Times New Roman" pitchFamily="18" charset="0"/>
                <a:cs typeface="Arial" pitchFamily="34" charset="0"/>
              </a:rPr>
              <a:t>7</a:t>
            </a:r>
            <a:endParaRPr lang="en-US" sz="600" dirty="0">
              <a:latin typeface="Arial" pitchFamily="34" charset="0"/>
              <a:cs typeface="Arial" pitchFamily="34" charset="0"/>
            </a:endParaRPr>
          </a:p>
          <a:p>
            <a:pPr lvl="1" eaLnBrk="0" fontAlgn="base" hangingPunct="0">
              <a:spcBef>
                <a:spcPct val="0"/>
              </a:spcBef>
              <a:spcAft>
                <a:spcPct val="0"/>
              </a:spcAft>
              <a:buFontTx/>
              <a:buAutoNum type="arabicPeriod"/>
              <a:tabLst>
                <a:tab pos="685800" algn="l"/>
              </a:tabLst>
            </a:pPr>
            <a:r>
              <a:rPr lang="en-US" sz="1200" dirty="0">
                <a:latin typeface="Arial" pitchFamily="34" charset="0"/>
                <a:ea typeface="Times New Roman" pitchFamily="18" charset="0"/>
                <a:cs typeface="Arial" pitchFamily="34" charset="0"/>
              </a:rPr>
              <a:t>14</a:t>
            </a:r>
            <a:endParaRPr lang="en-US" sz="600" dirty="0">
              <a:latin typeface="Arial" pitchFamily="34" charset="0"/>
              <a:cs typeface="Arial" pitchFamily="34" charset="0"/>
            </a:endParaRPr>
          </a:p>
          <a:p>
            <a:pPr lvl="1" eaLnBrk="0" fontAlgn="base" hangingPunct="0">
              <a:spcBef>
                <a:spcPct val="0"/>
              </a:spcBef>
              <a:spcAft>
                <a:spcPct val="0"/>
              </a:spcAft>
              <a:buFontTx/>
              <a:buAutoNum type="arabicPeriod"/>
              <a:tabLst>
                <a:tab pos="685800" algn="l"/>
              </a:tabLst>
            </a:pPr>
            <a:r>
              <a:rPr lang="en-US" sz="1200" dirty="0">
                <a:latin typeface="Arial" pitchFamily="34" charset="0"/>
                <a:ea typeface="Times New Roman" pitchFamily="18" charset="0"/>
                <a:cs typeface="Arial" pitchFamily="34" charset="0"/>
              </a:rPr>
              <a:t>21</a:t>
            </a:r>
            <a:endParaRPr lang="en-US" sz="600" dirty="0">
              <a:latin typeface="Arial" pitchFamily="34" charset="0"/>
              <a:cs typeface="Arial" pitchFamily="34" charset="0"/>
            </a:endParaRPr>
          </a:p>
          <a:p>
            <a:pPr lvl="1" eaLnBrk="0" fontAlgn="base" hangingPunct="0">
              <a:spcBef>
                <a:spcPct val="0"/>
              </a:spcBef>
              <a:spcAft>
                <a:spcPct val="0"/>
              </a:spcAft>
              <a:buFontTx/>
              <a:buAutoNum type="arabicPeriod"/>
              <a:tabLst>
                <a:tab pos="685800" algn="l"/>
              </a:tabLst>
            </a:pPr>
            <a:r>
              <a:rPr lang="en-US" sz="1200" dirty="0">
                <a:latin typeface="Arial" pitchFamily="34" charset="0"/>
                <a:ea typeface="Times New Roman" pitchFamily="18" charset="0"/>
                <a:cs typeface="Arial" pitchFamily="34" charset="0"/>
              </a:rPr>
              <a:t>28</a:t>
            </a:r>
            <a:endParaRPr lang="en-US" dirty="0">
              <a:latin typeface="Arial" pitchFamily="34" charset="0"/>
              <a:cs typeface="Arial" pitchFamily="34" charset="0"/>
            </a:endParaRPr>
          </a:p>
        </p:txBody>
      </p:sp>
    </p:spTree>
    <p:extLst>
      <p:ext uri="{BB962C8B-B14F-4D97-AF65-F5344CB8AC3E}">
        <p14:creationId xmlns:p14="http://schemas.microsoft.com/office/powerpoint/2010/main" val="8377260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7928" y="365125"/>
            <a:ext cx="9965871" cy="1325563"/>
          </a:xfrm>
        </p:spPr>
        <p:txBody>
          <a:bodyPr>
            <a:normAutofit/>
          </a:bodyPr>
          <a:lstStyle/>
          <a:p>
            <a:r>
              <a:rPr lang="en-US" sz="3200" b="1" dirty="0">
                <a:latin typeface="+mn-lt"/>
                <a:ea typeface="+mn-ea"/>
                <a:cs typeface="+mn-cs"/>
              </a:rPr>
              <a:t>Diagnosis of HIV </a:t>
            </a:r>
          </a:p>
        </p:txBody>
      </p:sp>
      <p:graphicFrame>
        <p:nvGraphicFramePr>
          <p:cNvPr id="9" name="Content Placeholder 8"/>
          <p:cNvGraphicFramePr>
            <a:graphicFrameLocks noGrp="1"/>
          </p:cNvGraphicFramePr>
          <p:nvPr>
            <p:ph idx="1"/>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81108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sz="3600" b="1" dirty="0">
                <a:latin typeface="+mn-lt"/>
                <a:ea typeface="+mn-ea"/>
                <a:cs typeface="+mn-cs"/>
              </a:rPr>
              <a:t>ELISA</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endParaRPr lang="en-US" sz="2500" dirty="0" smtClean="0"/>
          </a:p>
          <a:p>
            <a:r>
              <a:rPr lang="en-US" sz="2500" dirty="0" smtClean="0"/>
              <a:t>initial </a:t>
            </a:r>
            <a:r>
              <a:rPr lang="en-US" sz="2500" dirty="0"/>
              <a:t>test to detect infection with HIV (Antibodies</a:t>
            </a:r>
            <a:r>
              <a:rPr lang="en-US" sz="2500" dirty="0" smtClean="0"/>
              <a:t>).</a:t>
            </a:r>
            <a:endParaRPr lang="en-US" sz="2500" dirty="0"/>
          </a:p>
          <a:p>
            <a:pPr marL="342900" lvl="1" indent="-342900">
              <a:buFont typeface="Arial" charset="0"/>
              <a:buChar char="•"/>
            </a:pPr>
            <a:r>
              <a:rPr lang="en-US" sz="2500" dirty="0"/>
              <a:t>If antibodies to HIV are present (positive), if not (negative) the test is usually repeated to confirm the diagnosis. </a:t>
            </a:r>
            <a:endParaRPr lang="x-none" sz="2500" dirty="0"/>
          </a:p>
          <a:p>
            <a:endParaRPr lang="en-US" sz="2500" dirty="0"/>
          </a:p>
        </p:txBody>
      </p:sp>
    </p:spTree>
    <p:extLst>
      <p:ext uri="{BB962C8B-B14F-4D97-AF65-F5344CB8AC3E}">
        <p14:creationId xmlns:p14="http://schemas.microsoft.com/office/powerpoint/2010/main" val="161983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b="1" dirty="0">
                <a:latin typeface="+mn-lt"/>
                <a:ea typeface="+mn-ea"/>
                <a:cs typeface="+mn-cs"/>
              </a:rPr>
              <a:t>When to use Western blot</a:t>
            </a:r>
            <a:endParaRPr lang="en-US" sz="3200" b="1" dirty="0">
              <a:latin typeface="+mn-lt"/>
              <a:ea typeface="+mn-ea"/>
              <a:cs typeface="+mn-cs"/>
            </a:endParaRPr>
          </a:p>
        </p:txBody>
      </p:sp>
      <p:sp>
        <p:nvSpPr>
          <p:cNvPr id="3" name="Content Placeholder 2"/>
          <p:cNvSpPr>
            <a:spLocks noGrp="1"/>
          </p:cNvSpPr>
          <p:nvPr>
            <p:ph idx="1"/>
          </p:nvPr>
        </p:nvSpPr>
        <p:spPr/>
        <p:txBody>
          <a:bodyPr/>
          <a:lstStyle/>
          <a:p>
            <a:endParaRPr lang="en-US" sz="2500" dirty="0" smtClean="0"/>
          </a:p>
          <a:p>
            <a:r>
              <a:rPr lang="en-US" sz="2500" dirty="0" smtClean="0"/>
              <a:t>It </a:t>
            </a:r>
            <a:r>
              <a:rPr lang="en-US" sz="2500" dirty="0"/>
              <a:t>is done to confirm the results of two positive ELISA tests.</a:t>
            </a:r>
          </a:p>
          <a:p>
            <a:endParaRPr lang="en-US" dirty="0"/>
          </a:p>
        </p:txBody>
      </p:sp>
    </p:spTree>
    <p:extLst>
      <p:ext uri="{BB962C8B-B14F-4D97-AF65-F5344CB8AC3E}">
        <p14:creationId xmlns:p14="http://schemas.microsoft.com/office/powerpoint/2010/main" val="257068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b="1" dirty="0">
                <a:latin typeface="+mn-lt"/>
                <a:ea typeface="+mn-ea"/>
                <a:cs typeface="+mn-cs"/>
              </a:rPr>
              <a:t>When to use PCR</a:t>
            </a:r>
            <a:endParaRPr lang="en-US" sz="3200" b="1" dirty="0">
              <a:latin typeface="+mn-lt"/>
              <a:ea typeface="+mn-ea"/>
              <a:cs typeface="+mn-cs"/>
            </a:endParaRPr>
          </a:p>
        </p:txBody>
      </p:sp>
      <p:sp>
        <p:nvSpPr>
          <p:cNvPr id="3" name="Content Placeholder 2"/>
          <p:cNvSpPr>
            <a:spLocks noGrp="1"/>
          </p:cNvSpPr>
          <p:nvPr>
            <p:ph idx="1"/>
          </p:nvPr>
        </p:nvSpPr>
        <p:spPr/>
        <p:txBody>
          <a:bodyPr/>
          <a:lstStyle/>
          <a:p>
            <a:r>
              <a:rPr lang="en-US" sz="2500" dirty="0"/>
              <a:t>This test may be done in the days or weeks after exposure to the virus, before development of the antibodies.</a:t>
            </a:r>
          </a:p>
          <a:p>
            <a:endParaRPr lang="en-US" sz="2500" dirty="0"/>
          </a:p>
          <a:p>
            <a:r>
              <a:rPr lang="en-US" sz="2500" dirty="0"/>
              <a:t>This test is done to confirm the presence of virus RNA and viral Load.</a:t>
            </a:r>
          </a:p>
          <a:p>
            <a:endParaRPr lang="en-US" dirty="0"/>
          </a:p>
        </p:txBody>
      </p:sp>
    </p:spTree>
    <p:extLst>
      <p:ext uri="{BB962C8B-B14F-4D97-AF65-F5344CB8AC3E}">
        <p14:creationId xmlns:p14="http://schemas.microsoft.com/office/powerpoint/2010/main" val="40420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latin typeface="+mn-lt"/>
                <a:ea typeface="+mn-ea"/>
                <a:cs typeface="+mn-cs"/>
              </a:rPr>
              <a:t>Treatment of HIV </a:t>
            </a:r>
          </a:p>
        </p:txBody>
      </p:sp>
      <p:sp>
        <p:nvSpPr>
          <p:cNvPr id="3" name="Content Placeholder 2"/>
          <p:cNvSpPr>
            <a:spLocks noGrp="1"/>
          </p:cNvSpPr>
          <p:nvPr>
            <p:ph idx="1"/>
          </p:nvPr>
        </p:nvSpPr>
        <p:spPr/>
        <p:txBody>
          <a:bodyPr/>
          <a:lstStyle/>
          <a:p>
            <a:r>
              <a:rPr lang="en-US" b="1" dirty="0"/>
              <a:t>Antiviral Therapy</a:t>
            </a:r>
          </a:p>
          <a:p>
            <a:r>
              <a:rPr lang="en-GB" sz="2400" i="1" dirty="0" smtClean="0"/>
              <a:t>Triple therapy HAART: </a:t>
            </a:r>
          </a:p>
          <a:p>
            <a:pPr lvl="1"/>
            <a:r>
              <a:rPr lang="en-GB" sz="2500" dirty="0"/>
              <a:t>Nucleoside reverse transcriptase inhibitors</a:t>
            </a:r>
          </a:p>
          <a:p>
            <a:pPr lvl="2"/>
            <a:r>
              <a:rPr lang="en-GB" sz="2400" dirty="0" err="1" smtClean="0"/>
              <a:t>Zidovudine</a:t>
            </a:r>
            <a:r>
              <a:rPr lang="en-GB" sz="2400" dirty="0" smtClean="0"/>
              <a:t>, </a:t>
            </a:r>
            <a:r>
              <a:rPr lang="en-GB" sz="2400" dirty="0" err="1" smtClean="0"/>
              <a:t>Nevirapine</a:t>
            </a:r>
            <a:r>
              <a:rPr lang="en-GB" sz="2400" dirty="0" smtClean="0"/>
              <a:t>.</a:t>
            </a:r>
          </a:p>
          <a:p>
            <a:pPr lvl="1"/>
            <a:r>
              <a:rPr lang="en-GB" sz="2500" dirty="0"/>
              <a:t>Protease inhibitor</a:t>
            </a:r>
          </a:p>
          <a:p>
            <a:pPr lvl="2"/>
            <a:r>
              <a:rPr lang="en-US" sz="2400" dirty="0" err="1" smtClean="0"/>
              <a:t>Saquinavir</a:t>
            </a:r>
            <a:r>
              <a:rPr lang="en-US" sz="2400" dirty="0" smtClean="0"/>
              <a:t>, </a:t>
            </a:r>
            <a:r>
              <a:rPr lang="en-US" sz="2400" dirty="0" err="1" smtClean="0"/>
              <a:t>Indiniavir</a:t>
            </a:r>
            <a:r>
              <a:rPr lang="en-US" sz="2400" dirty="0" smtClean="0"/>
              <a:t>.</a:t>
            </a:r>
            <a:endParaRPr lang="en-GB" sz="2400" i="1" dirty="0" smtClean="0"/>
          </a:p>
          <a:p>
            <a:endParaRPr lang="en-US" dirty="0"/>
          </a:p>
        </p:txBody>
      </p:sp>
    </p:spTree>
    <p:extLst>
      <p:ext uri="{BB962C8B-B14F-4D97-AF65-F5344CB8AC3E}">
        <p14:creationId xmlns:p14="http://schemas.microsoft.com/office/powerpoint/2010/main" val="1843389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latin typeface="+mn-lt"/>
                <a:ea typeface="+mn-ea"/>
                <a:cs typeface="+mn-cs"/>
              </a:rPr>
              <a:t>prevention</a:t>
            </a:r>
          </a:p>
        </p:txBody>
      </p:sp>
      <p:sp>
        <p:nvSpPr>
          <p:cNvPr id="3" name="Content Placeholder 2"/>
          <p:cNvSpPr>
            <a:spLocks noGrp="1"/>
          </p:cNvSpPr>
          <p:nvPr>
            <p:ph idx="1"/>
          </p:nvPr>
        </p:nvSpPr>
        <p:spPr/>
        <p:txBody>
          <a:bodyPr>
            <a:normAutofit/>
          </a:bodyPr>
          <a:lstStyle/>
          <a:p>
            <a:r>
              <a:rPr lang="en-US" sz="2500" dirty="0"/>
              <a:t>Use a new condom every time you have sex.</a:t>
            </a:r>
          </a:p>
          <a:p>
            <a:r>
              <a:rPr lang="en-US" sz="2500" dirty="0"/>
              <a:t>Tell your sexual partners if you have HIV.</a:t>
            </a:r>
          </a:p>
          <a:p>
            <a:r>
              <a:rPr lang="en-US" sz="2500" dirty="0"/>
              <a:t>if you're pregnant, get medical care right away.</a:t>
            </a:r>
          </a:p>
          <a:p>
            <a:r>
              <a:rPr lang="en-US" sz="2500" dirty="0"/>
              <a:t>Consider male circumcision.</a:t>
            </a:r>
          </a:p>
        </p:txBody>
      </p:sp>
    </p:spTree>
    <p:extLst>
      <p:ext uri="{BB962C8B-B14F-4D97-AF65-F5344CB8AC3E}">
        <p14:creationId xmlns:p14="http://schemas.microsoft.com/office/powerpoint/2010/main" val="273832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latin typeface="+mn-lt"/>
                <a:ea typeface="+mn-ea"/>
                <a:cs typeface="+mn-cs"/>
              </a:rPr>
              <a:t>prevent mother-to-baby transmission :</a:t>
            </a:r>
          </a:p>
        </p:txBody>
      </p:sp>
      <p:sp>
        <p:nvSpPr>
          <p:cNvPr id="3" name="Content Placeholder 2"/>
          <p:cNvSpPr>
            <a:spLocks noGrp="1"/>
          </p:cNvSpPr>
          <p:nvPr>
            <p:ph idx="1"/>
          </p:nvPr>
        </p:nvSpPr>
        <p:spPr/>
        <p:txBody>
          <a:bodyPr>
            <a:normAutofit/>
          </a:bodyPr>
          <a:lstStyle/>
          <a:p>
            <a:r>
              <a:rPr lang="en-US" sz="2500" dirty="0"/>
              <a:t>We recommend that women start HIV medications as soon as possible during pregnancy if they are not already taking them.</a:t>
            </a:r>
          </a:p>
          <a:p>
            <a:r>
              <a:rPr lang="en-US" sz="2500" dirty="0"/>
              <a:t>You will also need to give an intravenous injection of AZT (</a:t>
            </a:r>
            <a:r>
              <a:rPr lang="en-US" sz="2500" dirty="0" err="1"/>
              <a:t>zidovudine</a:t>
            </a:r>
            <a:r>
              <a:rPr lang="en-US" sz="2500" dirty="0"/>
              <a:t>) during delivery</a:t>
            </a:r>
            <a:r>
              <a:rPr lang="en-US" sz="2500" dirty="0" smtClean="0"/>
              <a:t>.</a:t>
            </a:r>
          </a:p>
          <a:p>
            <a:endParaRPr lang="en-US" sz="2500" dirty="0"/>
          </a:p>
          <a:p>
            <a:pPr marL="0" indent="0">
              <a:buNone/>
            </a:pPr>
            <a:r>
              <a:rPr lang="en-US" b="1" dirty="0"/>
              <a:t>Delivery method:</a:t>
            </a:r>
          </a:p>
          <a:p>
            <a:r>
              <a:rPr lang="en-US" sz="2500" dirty="0"/>
              <a:t>depends upon her HIV viral load during pregnancy. In general, a vaginal delivery is preferred (when the HIV viral load is low). For women with high levels of virus in their blood, a cesarean section is recommended.</a:t>
            </a:r>
          </a:p>
        </p:txBody>
      </p:sp>
    </p:spTree>
    <p:extLst>
      <p:ext uri="{BB962C8B-B14F-4D97-AF65-F5344CB8AC3E}">
        <p14:creationId xmlns:p14="http://schemas.microsoft.com/office/powerpoint/2010/main" val="102679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latin typeface="+mn-lt"/>
                <a:ea typeface="+mn-ea"/>
                <a:cs typeface="+mn-cs"/>
              </a:rPr>
              <a:t>Complications</a:t>
            </a:r>
          </a:p>
        </p:txBody>
      </p:sp>
      <p:sp>
        <p:nvSpPr>
          <p:cNvPr id="3" name="Content Placeholder 2"/>
          <p:cNvSpPr>
            <a:spLocks noGrp="1"/>
          </p:cNvSpPr>
          <p:nvPr>
            <p:ph idx="1"/>
          </p:nvPr>
        </p:nvSpPr>
        <p:spPr/>
        <p:txBody>
          <a:bodyPr>
            <a:normAutofit/>
          </a:bodyPr>
          <a:lstStyle/>
          <a:p>
            <a:r>
              <a:rPr lang="en-US" sz="2500" dirty="0"/>
              <a:t>Tuberculosis (TB).</a:t>
            </a:r>
          </a:p>
          <a:p>
            <a:r>
              <a:rPr lang="en-US" sz="2500" dirty="0" smtClean="0"/>
              <a:t>Cytomegalovirus.</a:t>
            </a:r>
            <a:endParaRPr lang="en-US" sz="2500" dirty="0"/>
          </a:p>
          <a:p>
            <a:r>
              <a:rPr lang="en-US" sz="2500" dirty="0" smtClean="0"/>
              <a:t>Candidiasis.</a:t>
            </a:r>
            <a:endParaRPr lang="en-US" sz="2500" dirty="0"/>
          </a:p>
          <a:p>
            <a:r>
              <a:rPr lang="en-US" sz="2500" dirty="0" smtClean="0"/>
              <a:t>Toxoplasmosis.</a:t>
            </a:r>
            <a:endParaRPr lang="en-US" sz="2500" dirty="0"/>
          </a:p>
          <a:p>
            <a:r>
              <a:rPr lang="en-US" sz="2500" dirty="0"/>
              <a:t>Kaposi's sarcoma.</a:t>
            </a:r>
          </a:p>
          <a:p>
            <a:r>
              <a:rPr lang="en-US" sz="2500" dirty="0" smtClean="0"/>
              <a:t>Lymphomas.</a:t>
            </a:r>
            <a:endParaRPr lang="en-US" sz="2500" dirty="0"/>
          </a:p>
        </p:txBody>
      </p:sp>
    </p:spTree>
    <p:extLst>
      <p:ext uri="{BB962C8B-B14F-4D97-AF65-F5344CB8AC3E}">
        <p14:creationId xmlns:p14="http://schemas.microsoft.com/office/powerpoint/2010/main" val="1571436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524000" y="101770"/>
            <a:ext cx="5694188" cy="1015663"/>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buFontTx/>
              <a:buChar char="•"/>
              <a:tabLst>
                <a:tab pos="457200" algn="l"/>
              </a:tabLst>
            </a:pPr>
            <a:r>
              <a:rPr lang="en-US" sz="1200" dirty="0">
                <a:latin typeface="Arial" pitchFamily="34" charset="0"/>
                <a:ea typeface="Times New Roman" pitchFamily="18" charset="0"/>
                <a:cs typeface="Arial" pitchFamily="34" charset="0"/>
              </a:rPr>
              <a:t>Common sites of </a:t>
            </a:r>
            <a:r>
              <a:rPr lang="en-US" sz="1200" dirty="0" err="1">
                <a:latin typeface="Arial" pitchFamily="34" charset="0"/>
                <a:ea typeface="Times New Roman" pitchFamily="18" charset="0"/>
                <a:cs typeface="Arial" pitchFamily="34" charset="0"/>
              </a:rPr>
              <a:t>perinatal</a:t>
            </a:r>
            <a:r>
              <a:rPr lang="en-US" sz="1200" dirty="0">
                <a:latin typeface="Arial" pitchFamily="34" charset="0"/>
                <a:ea typeface="Times New Roman" pitchFamily="18" charset="0"/>
                <a:cs typeface="Arial" pitchFamily="34" charset="0"/>
              </a:rPr>
              <a:t> gonorrheal infection include all of the following </a:t>
            </a:r>
            <a:r>
              <a:rPr lang="en-US" sz="1200" u="sng" dirty="0">
                <a:latin typeface="Arial" pitchFamily="34" charset="0"/>
                <a:ea typeface="Times New Roman" pitchFamily="18" charset="0"/>
                <a:cs typeface="Arial" pitchFamily="34" charset="0"/>
              </a:rPr>
              <a:t>except</a:t>
            </a:r>
            <a:endParaRPr lang="en-US" sz="600" dirty="0">
              <a:latin typeface="Arial" pitchFamily="34" charset="0"/>
              <a:cs typeface="Arial" pitchFamily="34" charset="0"/>
            </a:endParaRPr>
          </a:p>
          <a:p>
            <a:pPr lvl="1" eaLnBrk="0" fontAlgn="base" hangingPunct="0">
              <a:spcBef>
                <a:spcPct val="0"/>
              </a:spcBef>
              <a:spcAft>
                <a:spcPct val="0"/>
              </a:spcAft>
              <a:buFontTx/>
              <a:buAutoNum type="arabicPeriod"/>
              <a:tabLst>
                <a:tab pos="457200" algn="l"/>
              </a:tabLst>
            </a:pPr>
            <a:r>
              <a:rPr lang="en-US" sz="1200" b="1" dirty="0">
                <a:latin typeface="Arial" pitchFamily="34" charset="0"/>
                <a:ea typeface="Times New Roman" pitchFamily="18" charset="0"/>
                <a:cs typeface="Arial" pitchFamily="34" charset="0"/>
              </a:rPr>
              <a:t>Genitals</a:t>
            </a:r>
            <a:endParaRPr lang="en-US" sz="600" dirty="0">
              <a:latin typeface="Arial" pitchFamily="34" charset="0"/>
              <a:cs typeface="Arial" pitchFamily="34" charset="0"/>
            </a:endParaRPr>
          </a:p>
          <a:p>
            <a:pPr lvl="1" eaLnBrk="0" fontAlgn="base" hangingPunct="0">
              <a:spcBef>
                <a:spcPct val="0"/>
              </a:spcBef>
              <a:spcAft>
                <a:spcPct val="0"/>
              </a:spcAft>
              <a:buFontTx/>
              <a:buAutoNum type="arabicPeriod"/>
              <a:tabLst>
                <a:tab pos="457200" algn="l"/>
              </a:tabLst>
            </a:pPr>
            <a:r>
              <a:rPr lang="en-US" sz="1200" dirty="0">
                <a:latin typeface="Arial" pitchFamily="34" charset="0"/>
                <a:ea typeface="Times New Roman" pitchFamily="18" charset="0"/>
                <a:cs typeface="Arial" pitchFamily="34" charset="0"/>
              </a:rPr>
              <a:t>Conjunctiva</a:t>
            </a:r>
            <a:endParaRPr lang="en-US" sz="600" dirty="0">
              <a:latin typeface="Arial" pitchFamily="34" charset="0"/>
              <a:cs typeface="Arial" pitchFamily="34" charset="0"/>
            </a:endParaRPr>
          </a:p>
          <a:p>
            <a:pPr lvl="1" eaLnBrk="0" fontAlgn="base" hangingPunct="0">
              <a:spcBef>
                <a:spcPct val="0"/>
              </a:spcBef>
              <a:spcAft>
                <a:spcPct val="0"/>
              </a:spcAft>
              <a:buFontTx/>
              <a:buAutoNum type="arabicPeriod"/>
              <a:tabLst>
                <a:tab pos="457200" algn="l"/>
              </a:tabLst>
            </a:pPr>
            <a:r>
              <a:rPr lang="en-US" sz="1200" dirty="0">
                <a:latin typeface="Arial" pitchFamily="34" charset="0"/>
                <a:ea typeface="Times New Roman" pitchFamily="18" charset="0"/>
                <a:cs typeface="Arial" pitchFamily="34" charset="0"/>
              </a:rPr>
              <a:t>Pharynx</a:t>
            </a:r>
            <a:endParaRPr lang="en-US" sz="600" dirty="0">
              <a:latin typeface="Arial" pitchFamily="34" charset="0"/>
              <a:cs typeface="Arial" pitchFamily="34" charset="0"/>
            </a:endParaRPr>
          </a:p>
          <a:p>
            <a:pPr lvl="1" eaLnBrk="0" fontAlgn="base" hangingPunct="0">
              <a:spcBef>
                <a:spcPct val="0"/>
              </a:spcBef>
              <a:spcAft>
                <a:spcPct val="0"/>
              </a:spcAft>
              <a:buFontTx/>
              <a:buAutoNum type="arabicPeriod"/>
              <a:tabLst>
                <a:tab pos="457200" algn="l"/>
              </a:tabLst>
            </a:pPr>
            <a:r>
              <a:rPr lang="en-US" sz="1200" dirty="0">
                <a:latin typeface="Arial" pitchFamily="34" charset="0"/>
                <a:ea typeface="Times New Roman" pitchFamily="18" charset="0"/>
                <a:cs typeface="Arial" pitchFamily="34" charset="0"/>
              </a:rPr>
              <a:t>Respiratory system</a:t>
            </a:r>
            <a:endParaRPr lang="en-US" dirty="0">
              <a:latin typeface="Arial" pitchFamily="34" charset="0"/>
              <a:cs typeface="Arial" pitchFamily="34" charset="0"/>
            </a:endParaRPr>
          </a:p>
        </p:txBody>
      </p:sp>
      <p:sp>
        <p:nvSpPr>
          <p:cNvPr id="1026" name="Rectangle 2"/>
          <p:cNvSpPr>
            <a:spLocks noChangeArrowheads="1"/>
          </p:cNvSpPr>
          <p:nvPr/>
        </p:nvSpPr>
        <p:spPr bwMode="auto">
          <a:xfrm>
            <a:off x="1524001" y="1320970"/>
            <a:ext cx="6151043" cy="1015663"/>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buFontTx/>
              <a:buChar char="•"/>
              <a:tabLst>
                <a:tab pos="457200" algn="l"/>
              </a:tabLst>
            </a:pPr>
            <a:r>
              <a:rPr lang="en-US" sz="1200" dirty="0">
                <a:latin typeface="Arial" pitchFamily="34" charset="0"/>
                <a:ea typeface="Arial Unicode MS" pitchFamily="34" charset="-128"/>
                <a:cs typeface="Arial" pitchFamily="34" charset="0"/>
              </a:rPr>
              <a:t>All of the following statements about Gram stain in gonorrhea diagnosis are true </a:t>
            </a:r>
            <a:r>
              <a:rPr lang="en-US" sz="1200" u="sng" dirty="0">
                <a:latin typeface="Arial" pitchFamily="34" charset="0"/>
                <a:ea typeface="Arial Unicode MS" pitchFamily="34" charset="-128"/>
                <a:cs typeface="Arial" pitchFamily="34" charset="0"/>
              </a:rPr>
              <a:t>except</a:t>
            </a:r>
            <a:endParaRPr lang="en-US" sz="600" dirty="0">
              <a:latin typeface="Arial" pitchFamily="34" charset="0"/>
              <a:cs typeface="Arial" pitchFamily="34" charset="0"/>
            </a:endParaRPr>
          </a:p>
          <a:p>
            <a:pPr lvl="1" eaLnBrk="0" fontAlgn="base" hangingPunct="0">
              <a:spcBef>
                <a:spcPct val="0"/>
              </a:spcBef>
              <a:spcAft>
                <a:spcPct val="0"/>
              </a:spcAft>
              <a:buFontTx/>
              <a:buAutoNum type="arabicPeriod"/>
              <a:tabLst>
                <a:tab pos="457200" algn="l"/>
              </a:tabLst>
            </a:pPr>
            <a:r>
              <a:rPr lang="en-US" sz="1200" dirty="0">
                <a:latin typeface="Arial" pitchFamily="34" charset="0"/>
                <a:ea typeface="Arial Unicode MS" pitchFamily="34" charset="-128"/>
                <a:cs typeface="Arial" pitchFamily="34" charset="0"/>
              </a:rPr>
              <a:t>A Gram stain is reliable to diagnose gonorrhea in males.</a:t>
            </a:r>
            <a:endParaRPr lang="en-US" sz="600" dirty="0">
              <a:latin typeface="Arial" pitchFamily="34" charset="0"/>
              <a:cs typeface="Arial" pitchFamily="34" charset="0"/>
            </a:endParaRPr>
          </a:p>
          <a:p>
            <a:pPr lvl="1" eaLnBrk="0" fontAlgn="base" hangingPunct="0">
              <a:spcBef>
                <a:spcPct val="0"/>
              </a:spcBef>
              <a:spcAft>
                <a:spcPct val="0"/>
              </a:spcAft>
              <a:buFontTx/>
              <a:buAutoNum type="arabicPeriod"/>
              <a:tabLst>
                <a:tab pos="457200" algn="l"/>
              </a:tabLst>
            </a:pPr>
            <a:r>
              <a:rPr lang="en-US" sz="1200" b="1" dirty="0">
                <a:latin typeface="Arial" pitchFamily="34" charset="0"/>
                <a:ea typeface="Arial Unicode MS" pitchFamily="34" charset="-128"/>
                <a:cs typeface="Arial" pitchFamily="34" charset="0"/>
              </a:rPr>
              <a:t>A Gram stain is reliable to diagnose gonorrhea in females.</a:t>
            </a:r>
            <a:endParaRPr lang="en-US" sz="600" dirty="0">
              <a:latin typeface="Arial" pitchFamily="34" charset="0"/>
              <a:cs typeface="Arial" pitchFamily="34" charset="0"/>
            </a:endParaRPr>
          </a:p>
          <a:p>
            <a:pPr lvl="1" eaLnBrk="0" fontAlgn="base" hangingPunct="0">
              <a:spcBef>
                <a:spcPct val="0"/>
              </a:spcBef>
              <a:spcAft>
                <a:spcPct val="0"/>
              </a:spcAft>
              <a:buFontTx/>
              <a:buAutoNum type="arabicPeriod"/>
              <a:tabLst>
                <a:tab pos="457200" algn="l"/>
              </a:tabLst>
            </a:pPr>
            <a:r>
              <a:rPr lang="en-US" sz="1200" dirty="0">
                <a:latin typeface="Arial" pitchFamily="34" charset="0"/>
                <a:ea typeface="Arial Unicode MS" pitchFamily="34" charset="-128"/>
                <a:cs typeface="Arial" pitchFamily="34" charset="0"/>
              </a:rPr>
              <a:t>A Gram stain does not have a high sensitivity in asymptomatic males.</a:t>
            </a:r>
            <a:endParaRPr lang="en-US" sz="600" dirty="0">
              <a:latin typeface="Arial" pitchFamily="34" charset="0"/>
              <a:cs typeface="Arial" pitchFamily="34" charset="0"/>
            </a:endParaRPr>
          </a:p>
          <a:p>
            <a:pPr lvl="1" eaLnBrk="0" fontAlgn="base" hangingPunct="0">
              <a:spcBef>
                <a:spcPct val="0"/>
              </a:spcBef>
              <a:spcAft>
                <a:spcPct val="0"/>
              </a:spcAft>
              <a:buFontTx/>
              <a:buAutoNum type="arabicPeriod"/>
              <a:tabLst>
                <a:tab pos="457200" algn="l"/>
              </a:tabLst>
            </a:pPr>
            <a:r>
              <a:rPr lang="en-US" sz="1200" dirty="0">
                <a:latin typeface="Arial" pitchFamily="34" charset="0"/>
                <a:ea typeface="Arial Unicode MS" pitchFamily="34" charset="-128"/>
                <a:cs typeface="Arial" pitchFamily="34" charset="0"/>
              </a:rPr>
              <a:t>A Gram stain is not recommended to diagnose pharyngeal gonorrhea.</a:t>
            </a:r>
            <a:endParaRPr lang="en-US" dirty="0">
              <a:latin typeface="Arial" pitchFamily="34" charset="0"/>
              <a:cs typeface="Arial" pitchFamily="34" charset="0"/>
            </a:endParaRPr>
          </a:p>
        </p:txBody>
      </p:sp>
      <p:sp>
        <p:nvSpPr>
          <p:cNvPr id="1027" name="Rectangle 3"/>
          <p:cNvSpPr>
            <a:spLocks noChangeArrowheads="1"/>
          </p:cNvSpPr>
          <p:nvPr/>
        </p:nvSpPr>
        <p:spPr bwMode="auto">
          <a:xfrm>
            <a:off x="1524001" y="2311570"/>
            <a:ext cx="7369325" cy="1015663"/>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buFontTx/>
              <a:buChar char="•"/>
              <a:tabLst>
                <a:tab pos="457200" algn="l"/>
              </a:tabLst>
            </a:pPr>
            <a:r>
              <a:rPr lang="en-US" sz="1200" dirty="0">
                <a:latin typeface="Arial" pitchFamily="34" charset="0"/>
                <a:ea typeface="Times New Roman" pitchFamily="18" charset="0"/>
                <a:cs typeface="Arial" pitchFamily="34" charset="0"/>
              </a:rPr>
              <a:t>Which of the following best describes the clinical signs/symptoms of </a:t>
            </a:r>
            <a:r>
              <a:rPr lang="en-US" sz="1200" dirty="0" err="1">
                <a:latin typeface="Arial" pitchFamily="34" charset="0"/>
                <a:ea typeface="Times New Roman" pitchFamily="18" charset="0"/>
                <a:cs typeface="Arial" pitchFamily="34" charset="0"/>
              </a:rPr>
              <a:t>chlamydial</a:t>
            </a:r>
            <a:r>
              <a:rPr lang="en-US" sz="1200" dirty="0">
                <a:latin typeface="Arial" pitchFamily="34" charset="0"/>
                <a:ea typeface="Times New Roman" pitchFamily="18" charset="0"/>
                <a:cs typeface="Arial" pitchFamily="34" charset="0"/>
              </a:rPr>
              <a:t> urethral infection in men?</a:t>
            </a:r>
            <a:endParaRPr lang="en-US" sz="600" dirty="0">
              <a:latin typeface="Arial" pitchFamily="34" charset="0"/>
              <a:cs typeface="Arial" pitchFamily="34" charset="0"/>
            </a:endParaRPr>
          </a:p>
          <a:p>
            <a:pPr lvl="1" eaLnBrk="0" fontAlgn="base" hangingPunct="0">
              <a:spcBef>
                <a:spcPct val="0"/>
              </a:spcBef>
              <a:spcAft>
                <a:spcPct val="0"/>
              </a:spcAft>
              <a:buFontTx/>
              <a:buAutoNum type="arabicPeriod"/>
              <a:tabLst>
                <a:tab pos="457200" algn="l"/>
              </a:tabLst>
            </a:pPr>
            <a:r>
              <a:rPr lang="en-US" sz="1200" dirty="0">
                <a:latin typeface="Arial" pitchFamily="34" charset="0"/>
                <a:ea typeface="Times New Roman" pitchFamily="18" charset="0"/>
                <a:cs typeface="Arial" pitchFamily="34" charset="0"/>
              </a:rPr>
              <a:t>Yellow discharge from penis</a:t>
            </a:r>
            <a:endParaRPr lang="en-US" sz="600" dirty="0">
              <a:latin typeface="Arial" pitchFamily="34" charset="0"/>
              <a:cs typeface="Arial" pitchFamily="34" charset="0"/>
            </a:endParaRPr>
          </a:p>
          <a:p>
            <a:pPr lvl="1" eaLnBrk="0" fontAlgn="base" hangingPunct="0">
              <a:spcBef>
                <a:spcPct val="0"/>
              </a:spcBef>
              <a:spcAft>
                <a:spcPct val="0"/>
              </a:spcAft>
              <a:buFontTx/>
              <a:buAutoNum type="arabicPeriod"/>
              <a:tabLst>
                <a:tab pos="457200" algn="l"/>
              </a:tabLst>
            </a:pPr>
            <a:r>
              <a:rPr lang="en-US" sz="1200" dirty="0" err="1">
                <a:latin typeface="Arial" pitchFamily="34" charset="0"/>
                <a:ea typeface="Times New Roman" pitchFamily="18" charset="0"/>
                <a:cs typeface="Arial" pitchFamily="34" charset="0"/>
              </a:rPr>
              <a:t>Dysuria</a:t>
            </a:r>
            <a:endParaRPr lang="en-US" sz="600" dirty="0">
              <a:latin typeface="Arial" pitchFamily="34" charset="0"/>
              <a:cs typeface="Arial" pitchFamily="34" charset="0"/>
            </a:endParaRPr>
          </a:p>
          <a:p>
            <a:pPr lvl="1" eaLnBrk="0" fontAlgn="base" hangingPunct="0">
              <a:spcBef>
                <a:spcPct val="0"/>
              </a:spcBef>
              <a:spcAft>
                <a:spcPct val="0"/>
              </a:spcAft>
              <a:buFontTx/>
              <a:buAutoNum type="arabicPeriod"/>
              <a:tabLst>
                <a:tab pos="457200" algn="l"/>
              </a:tabLst>
            </a:pPr>
            <a:r>
              <a:rPr lang="en-US" sz="1200" dirty="0">
                <a:latin typeface="Arial" pitchFamily="34" charset="0"/>
                <a:ea typeface="Times New Roman" pitchFamily="18" charset="0"/>
                <a:cs typeface="Arial" pitchFamily="34" charset="0"/>
              </a:rPr>
              <a:t>Scrotal pain</a:t>
            </a:r>
            <a:endParaRPr lang="en-US" sz="600" dirty="0">
              <a:latin typeface="Arial" pitchFamily="34" charset="0"/>
              <a:cs typeface="Arial" pitchFamily="34" charset="0"/>
            </a:endParaRPr>
          </a:p>
          <a:p>
            <a:pPr lvl="1" eaLnBrk="0" fontAlgn="base" hangingPunct="0">
              <a:spcBef>
                <a:spcPct val="0"/>
              </a:spcBef>
              <a:spcAft>
                <a:spcPct val="0"/>
              </a:spcAft>
              <a:buFontTx/>
              <a:buAutoNum type="arabicPeriod"/>
              <a:tabLst>
                <a:tab pos="457200" algn="l"/>
              </a:tabLst>
            </a:pPr>
            <a:r>
              <a:rPr lang="en-US" sz="1200" b="1" dirty="0">
                <a:latin typeface="Arial" pitchFamily="34" charset="0"/>
                <a:ea typeface="Times New Roman" pitchFamily="18" charset="0"/>
                <a:cs typeface="Arial" pitchFamily="34" charset="0"/>
              </a:rPr>
              <a:t>Most men are asymptomatic.</a:t>
            </a:r>
            <a:endParaRPr lang="en-US" dirty="0">
              <a:latin typeface="Arial" pitchFamily="34" charset="0"/>
              <a:cs typeface="Arial" pitchFamily="34" charset="0"/>
            </a:endParaRPr>
          </a:p>
        </p:txBody>
      </p:sp>
      <p:sp>
        <p:nvSpPr>
          <p:cNvPr id="1028" name="Rectangle 4"/>
          <p:cNvSpPr>
            <a:spLocks noChangeArrowheads="1"/>
          </p:cNvSpPr>
          <p:nvPr/>
        </p:nvSpPr>
        <p:spPr bwMode="auto">
          <a:xfrm>
            <a:off x="1524000" y="4597570"/>
            <a:ext cx="7045518" cy="1015663"/>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buFontTx/>
              <a:buChar char="•"/>
              <a:tabLst>
                <a:tab pos="457200" algn="l"/>
              </a:tabLst>
            </a:pPr>
            <a:r>
              <a:rPr lang="en-US" sz="1200" dirty="0">
                <a:latin typeface="Arial" pitchFamily="34" charset="0"/>
                <a:ea typeface="Times New Roman" pitchFamily="18" charset="0"/>
                <a:cs typeface="Arial" pitchFamily="34" charset="0"/>
              </a:rPr>
              <a:t>Which of the following best describes the clinical signs/symptoms of </a:t>
            </a:r>
            <a:r>
              <a:rPr lang="en-US" sz="1200" dirty="0" err="1">
                <a:latin typeface="Arial" pitchFamily="34" charset="0"/>
                <a:ea typeface="Times New Roman" pitchFamily="18" charset="0"/>
                <a:cs typeface="Arial" pitchFamily="34" charset="0"/>
              </a:rPr>
              <a:t>chlamydial</a:t>
            </a:r>
            <a:r>
              <a:rPr lang="en-US" sz="1200" dirty="0">
                <a:latin typeface="Arial" pitchFamily="34" charset="0"/>
                <a:ea typeface="Times New Roman" pitchFamily="18" charset="0"/>
                <a:cs typeface="Arial" pitchFamily="34" charset="0"/>
              </a:rPr>
              <a:t> infection in women? </a:t>
            </a:r>
            <a:endParaRPr lang="en-US" sz="600" dirty="0">
              <a:latin typeface="Arial" pitchFamily="34" charset="0"/>
              <a:cs typeface="Arial" pitchFamily="34" charset="0"/>
            </a:endParaRPr>
          </a:p>
          <a:p>
            <a:pPr lvl="1" eaLnBrk="0" fontAlgn="base" hangingPunct="0">
              <a:spcBef>
                <a:spcPct val="0"/>
              </a:spcBef>
              <a:spcAft>
                <a:spcPct val="0"/>
              </a:spcAft>
              <a:buFontTx/>
              <a:buAutoNum type="arabicPeriod"/>
              <a:tabLst>
                <a:tab pos="457200" algn="l"/>
              </a:tabLst>
            </a:pPr>
            <a:r>
              <a:rPr lang="en-US" sz="1200" dirty="0">
                <a:latin typeface="Arial" pitchFamily="34" charset="0"/>
                <a:ea typeface="Times New Roman" pitchFamily="18" charset="0"/>
                <a:cs typeface="Arial" pitchFamily="34" charset="0"/>
              </a:rPr>
              <a:t>Most women complain of a discharge.</a:t>
            </a:r>
            <a:endParaRPr lang="en-US" sz="600" dirty="0">
              <a:latin typeface="Arial" pitchFamily="34" charset="0"/>
              <a:cs typeface="Arial" pitchFamily="34" charset="0"/>
            </a:endParaRPr>
          </a:p>
          <a:p>
            <a:pPr lvl="1" eaLnBrk="0" fontAlgn="base" hangingPunct="0">
              <a:spcBef>
                <a:spcPct val="0"/>
              </a:spcBef>
              <a:spcAft>
                <a:spcPct val="0"/>
              </a:spcAft>
              <a:buFontTx/>
              <a:buAutoNum type="arabicPeriod"/>
              <a:tabLst>
                <a:tab pos="457200" algn="l"/>
              </a:tabLst>
            </a:pPr>
            <a:r>
              <a:rPr lang="en-US" sz="1200" dirty="0">
                <a:latin typeface="Arial" pitchFamily="34" charset="0"/>
                <a:ea typeface="Times New Roman" pitchFamily="18" charset="0"/>
                <a:cs typeface="Arial" pitchFamily="34" charset="0"/>
              </a:rPr>
              <a:t>Most women complain of urinary symptoms.</a:t>
            </a:r>
            <a:endParaRPr lang="en-US" sz="600" dirty="0">
              <a:latin typeface="Arial" pitchFamily="34" charset="0"/>
              <a:cs typeface="Arial" pitchFamily="34" charset="0"/>
            </a:endParaRPr>
          </a:p>
          <a:p>
            <a:pPr lvl="1" eaLnBrk="0" fontAlgn="base" hangingPunct="0">
              <a:spcBef>
                <a:spcPct val="0"/>
              </a:spcBef>
              <a:spcAft>
                <a:spcPct val="0"/>
              </a:spcAft>
              <a:buFontTx/>
              <a:buAutoNum type="arabicPeriod"/>
              <a:tabLst>
                <a:tab pos="457200" algn="l"/>
              </a:tabLst>
            </a:pPr>
            <a:r>
              <a:rPr lang="en-US" sz="1200" dirty="0">
                <a:latin typeface="Arial" pitchFamily="34" charset="0"/>
                <a:ea typeface="Times New Roman" pitchFamily="18" charset="0"/>
                <a:cs typeface="Arial" pitchFamily="34" charset="0"/>
              </a:rPr>
              <a:t>Clinical signs/symptoms depend on the duration of infection.</a:t>
            </a:r>
            <a:endParaRPr lang="en-US" sz="600" dirty="0">
              <a:latin typeface="Arial" pitchFamily="34" charset="0"/>
              <a:cs typeface="Arial" pitchFamily="34" charset="0"/>
            </a:endParaRPr>
          </a:p>
          <a:p>
            <a:pPr lvl="1" eaLnBrk="0" fontAlgn="base" hangingPunct="0">
              <a:spcBef>
                <a:spcPct val="0"/>
              </a:spcBef>
              <a:spcAft>
                <a:spcPct val="0"/>
              </a:spcAft>
              <a:buFontTx/>
              <a:buAutoNum type="arabicPeriod"/>
              <a:tabLst>
                <a:tab pos="457200" algn="l"/>
              </a:tabLst>
            </a:pPr>
            <a:r>
              <a:rPr lang="en-US" sz="1200" b="1" dirty="0">
                <a:latin typeface="Arial" pitchFamily="34" charset="0"/>
                <a:ea typeface="Times New Roman" pitchFamily="18" charset="0"/>
                <a:cs typeface="Arial" pitchFamily="34" charset="0"/>
              </a:rPr>
              <a:t>Most women are asymptomatic.</a:t>
            </a:r>
            <a:endParaRPr lang="en-US" dirty="0">
              <a:latin typeface="Arial" pitchFamily="34" charset="0"/>
              <a:cs typeface="Arial" pitchFamily="34" charset="0"/>
            </a:endParaRPr>
          </a:p>
        </p:txBody>
      </p:sp>
      <p:sp>
        <p:nvSpPr>
          <p:cNvPr id="1029" name="Rectangle 5"/>
          <p:cNvSpPr>
            <a:spLocks noChangeArrowheads="1"/>
          </p:cNvSpPr>
          <p:nvPr/>
        </p:nvSpPr>
        <p:spPr bwMode="auto">
          <a:xfrm>
            <a:off x="1524000" y="3302170"/>
            <a:ext cx="5969904" cy="1015663"/>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buFontTx/>
              <a:buChar char="•"/>
              <a:tabLst>
                <a:tab pos="457200" algn="l"/>
              </a:tabLst>
            </a:pPr>
            <a:r>
              <a:rPr lang="en-US" sz="1200" dirty="0">
                <a:latin typeface="Arial" pitchFamily="34" charset="0"/>
                <a:ea typeface="Times New Roman" pitchFamily="18" charset="0"/>
                <a:cs typeface="Arial" pitchFamily="34" charset="0"/>
              </a:rPr>
              <a:t>Which of the following is </a:t>
            </a:r>
            <a:r>
              <a:rPr lang="en-US" sz="1200" b="1" i="1" dirty="0">
                <a:latin typeface="Arial" pitchFamily="34" charset="0"/>
                <a:ea typeface="Times New Roman" pitchFamily="18" charset="0"/>
                <a:cs typeface="Arial" pitchFamily="34" charset="0"/>
              </a:rPr>
              <a:t>not</a:t>
            </a:r>
            <a:r>
              <a:rPr lang="en-US" sz="1200" dirty="0">
                <a:latin typeface="Arial" pitchFamily="34" charset="0"/>
                <a:ea typeface="Times New Roman" pitchFamily="18" charset="0"/>
                <a:cs typeface="Arial" pitchFamily="34" charset="0"/>
              </a:rPr>
              <a:t> one of the characteristic symptoms of reactive arthritis?</a:t>
            </a:r>
            <a:endParaRPr lang="en-US" sz="600" dirty="0">
              <a:latin typeface="Arial" pitchFamily="34" charset="0"/>
              <a:cs typeface="Arial" pitchFamily="34" charset="0"/>
            </a:endParaRPr>
          </a:p>
          <a:p>
            <a:pPr lvl="1" eaLnBrk="0" fontAlgn="base" hangingPunct="0">
              <a:spcBef>
                <a:spcPct val="0"/>
              </a:spcBef>
              <a:spcAft>
                <a:spcPct val="0"/>
              </a:spcAft>
              <a:buFontTx/>
              <a:buAutoNum type="arabicPeriod"/>
              <a:tabLst>
                <a:tab pos="457200" algn="l"/>
              </a:tabLst>
            </a:pPr>
            <a:r>
              <a:rPr lang="en-US" sz="1200" b="1" dirty="0" err="1">
                <a:latin typeface="Arial" pitchFamily="34" charset="0"/>
                <a:ea typeface="Times New Roman" pitchFamily="18" charset="0"/>
                <a:cs typeface="Arial" pitchFamily="34" charset="0"/>
              </a:rPr>
              <a:t>Prostatitis</a:t>
            </a:r>
            <a:endParaRPr lang="en-US" sz="600" dirty="0">
              <a:latin typeface="Arial" pitchFamily="34" charset="0"/>
              <a:cs typeface="Arial" pitchFamily="34" charset="0"/>
            </a:endParaRPr>
          </a:p>
          <a:p>
            <a:pPr lvl="1" eaLnBrk="0" fontAlgn="base" hangingPunct="0">
              <a:spcBef>
                <a:spcPct val="0"/>
              </a:spcBef>
              <a:spcAft>
                <a:spcPct val="0"/>
              </a:spcAft>
              <a:buFontTx/>
              <a:buAutoNum type="arabicPeriod"/>
              <a:tabLst>
                <a:tab pos="457200" algn="l"/>
              </a:tabLst>
            </a:pPr>
            <a:r>
              <a:rPr lang="en-US" sz="1200" dirty="0" err="1">
                <a:latin typeface="Arial" pitchFamily="34" charset="0"/>
                <a:ea typeface="Times New Roman" pitchFamily="18" charset="0"/>
                <a:cs typeface="Arial" pitchFamily="34" charset="0"/>
              </a:rPr>
              <a:t>Urethritis</a:t>
            </a:r>
            <a:endParaRPr lang="en-US" sz="600" dirty="0">
              <a:latin typeface="Arial" pitchFamily="34" charset="0"/>
              <a:cs typeface="Arial" pitchFamily="34" charset="0"/>
            </a:endParaRPr>
          </a:p>
          <a:p>
            <a:pPr lvl="1" eaLnBrk="0" fontAlgn="base" hangingPunct="0">
              <a:spcBef>
                <a:spcPct val="0"/>
              </a:spcBef>
              <a:spcAft>
                <a:spcPct val="0"/>
              </a:spcAft>
              <a:buFontTx/>
              <a:buAutoNum type="arabicPeriod"/>
              <a:tabLst>
                <a:tab pos="457200" algn="l"/>
              </a:tabLst>
            </a:pPr>
            <a:r>
              <a:rPr lang="en-US" sz="1200" dirty="0">
                <a:latin typeface="Arial" pitchFamily="34" charset="0"/>
                <a:ea typeface="Times New Roman" pitchFamily="18" charset="0"/>
                <a:cs typeface="Arial" pitchFamily="34" charset="0"/>
              </a:rPr>
              <a:t>Conjunctivitis</a:t>
            </a:r>
            <a:endParaRPr lang="en-US" sz="600" dirty="0">
              <a:latin typeface="Arial" pitchFamily="34" charset="0"/>
              <a:cs typeface="Arial" pitchFamily="34" charset="0"/>
            </a:endParaRPr>
          </a:p>
          <a:p>
            <a:pPr lvl="1" eaLnBrk="0" fontAlgn="base" hangingPunct="0">
              <a:spcBef>
                <a:spcPct val="0"/>
              </a:spcBef>
              <a:spcAft>
                <a:spcPct val="0"/>
              </a:spcAft>
              <a:buFontTx/>
              <a:buAutoNum type="arabicPeriod"/>
              <a:tabLst>
                <a:tab pos="457200" algn="l"/>
              </a:tabLst>
            </a:pPr>
            <a:r>
              <a:rPr lang="en-US" sz="1200" dirty="0" err="1">
                <a:latin typeface="Arial" pitchFamily="34" charset="0"/>
                <a:ea typeface="Times New Roman" pitchFamily="18" charset="0"/>
                <a:cs typeface="Arial" pitchFamily="34" charset="0"/>
              </a:rPr>
              <a:t>Oligoarthritis</a:t>
            </a:r>
            <a:endParaRPr lang="en-US" dirty="0">
              <a:latin typeface="Arial" pitchFamily="34" charset="0"/>
              <a:cs typeface="Arial" pitchFamily="34" charset="0"/>
            </a:endParaRPr>
          </a:p>
        </p:txBody>
      </p:sp>
      <p:sp>
        <p:nvSpPr>
          <p:cNvPr id="1030" name="Rectangle 6"/>
          <p:cNvSpPr>
            <a:spLocks noChangeArrowheads="1"/>
          </p:cNvSpPr>
          <p:nvPr/>
        </p:nvSpPr>
        <p:spPr bwMode="auto">
          <a:xfrm>
            <a:off x="1295401" y="5511970"/>
            <a:ext cx="7269747" cy="1015663"/>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buFontTx/>
              <a:buChar char="•"/>
              <a:tabLst>
                <a:tab pos="457200" algn="l"/>
              </a:tabLst>
            </a:pPr>
            <a:r>
              <a:rPr lang="en-US" sz="1200" dirty="0">
                <a:latin typeface="Arial" pitchFamily="34" charset="0"/>
                <a:ea typeface="Times New Roman" pitchFamily="18" charset="0"/>
                <a:cs typeface="Arial" pitchFamily="34" charset="0"/>
              </a:rPr>
              <a:t>  Which of the following statements is true about </a:t>
            </a:r>
            <a:r>
              <a:rPr lang="en-US" sz="1200" i="1" dirty="0">
                <a:latin typeface="Arial" pitchFamily="34" charset="0"/>
                <a:ea typeface="Times New Roman" pitchFamily="18" charset="0"/>
                <a:cs typeface="Arial" pitchFamily="34" charset="0"/>
              </a:rPr>
              <a:t>C. </a:t>
            </a:r>
            <a:r>
              <a:rPr lang="en-US" sz="1200" i="1" dirty="0" err="1">
                <a:latin typeface="Arial" pitchFamily="34" charset="0"/>
                <a:ea typeface="Times New Roman" pitchFamily="18" charset="0"/>
                <a:cs typeface="Arial" pitchFamily="34" charset="0"/>
              </a:rPr>
              <a:t>trachomatis</a:t>
            </a:r>
            <a:r>
              <a:rPr lang="en-US" sz="1200" dirty="0">
                <a:latin typeface="Arial" pitchFamily="34" charset="0"/>
                <a:ea typeface="Times New Roman" pitchFamily="18" charset="0"/>
                <a:cs typeface="Arial" pitchFamily="34" charset="0"/>
              </a:rPr>
              <a:t> in women?</a:t>
            </a:r>
            <a:endParaRPr lang="en-US" sz="600" dirty="0">
              <a:latin typeface="Arial" pitchFamily="34" charset="0"/>
              <a:cs typeface="Arial" pitchFamily="34" charset="0"/>
            </a:endParaRPr>
          </a:p>
          <a:p>
            <a:pPr lvl="1" eaLnBrk="0" fontAlgn="base" hangingPunct="0">
              <a:spcBef>
                <a:spcPct val="0"/>
              </a:spcBef>
              <a:spcAft>
                <a:spcPct val="0"/>
              </a:spcAft>
              <a:buFontTx/>
              <a:buAutoNum type="arabicPeriod"/>
              <a:tabLst>
                <a:tab pos="457200" algn="l"/>
              </a:tabLst>
            </a:pPr>
            <a:r>
              <a:rPr lang="en-US" sz="1200" dirty="0">
                <a:latin typeface="Arial" pitchFamily="34" charset="0"/>
                <a:ea typeface="Times New Roman" pitchFamily="18" charset="0"/>
                <a:cs typeface="Arial" pitchFamily="34" charset="0"/>
              </a:rPr>
              <a:t>The majority of women are symptomatic.</a:t>
            </a:r>
            <a:endParaRPr lang="en-US" sz="600" dirty="0">
              <a:latin typeface="Arial" pitchFamily="34" charset="0"/>
              <a:cs typeface="Arial" pitchFamily="34" charset="0"/>
            </a:endParaRPr>
          </a:p>
          <a:p>
            <a:pPr lvl="1" eaLnBrk="0" fontAlgn="base" hangingPunct="0">
              <a:spcBef>
                <a:spcPct val="0"/>
              </a:spcBef>
              <a:spcAft>
                <a:spcPct val="0"/>
              </a:spcAft>
              <a:buFontTx/>
              <a:buAutoNum type="arabicPeriod"/>
              <a:tabLst>
                <a:tab pos="457200" algn="l"/>
              </a:tabLst>
            </a:pPr>
            <a:r>
              <a:rPr lang="en-US" sz="1200" dirty="0">
                <a:latin typeface="Arial" pitchFamily="34" charset="0"/>
                <a:ea typeface="Times New Roman" pitchFamily="18" charset="0"/>
                <a:cs typeface="Arial" pitchFamily="34" charset="0"/>
              </a:rPr>
              <a:t>The majority of women with infection can be identified by clinical examination.</a:t>
            </a:r>
            <a:endParaRPr lang="en-US" sz="600" dirty="0">
              <a:latin typeface="Arial" pitchFamily="34" charset="0"/>
              <a:cs typeface="Arial" pitchFamily="34" charset="0"/>
            </a:endParaRPr>
          </a:p>
          <a:p>
            <a:pPr lvl="1" eaLnBrk="0" fontAlgn="base" hangingPunct="0">
              <a:spcBef>
                <a:spcPct val="0"/>
              </a:spcBef>
              <a:spcAft>
                <a:spcPct val="0"/>
              </a:spcAft>
              <a:buFontTx/>
              <a:buAutoNum type="arabicPeriod"/>
              <a:tabLst>
                <a:tab pos="457200" algn="l"/>
              </a:tabLst>
            </a:pPr>
            <a:r>
              <a:rPr lang="en-US" sz="1200" dirty="0">
                <a:latin typeface="Arial" pitchFamily="34" charset="0"/>
                <a:ea typeface="Times New Roman" pitchFamily="18" charset="0"/>
                <a:cs typeface="Arial" pitchFamily="34" charset="0"/>
              </a:rPr>
              <a:t>The most frequent </a:t>
            </a:r>
            <a:r>
              <a:rPr lang="en-US" sz="1200" dirty="0" err="1">
                <a:latin typeface="Arial" pitchFamily="34" charset="0"/>
                <a:ea typeface="Times New Roman" pitchFamily="18" charset="0"/>
                <a:cs typeface="Arial" pitchFamily="34" charset="0"/>
              </a:rPr>
              <a:t>sequelae</a:t>
            </a:r>
            <a:r>
              <a:rPr lang="en-US" sz="1200" dirty="0">
                <a:latin typeface="Arial" pitchFamily="34" charset="0"/>
                <a:ea typeface="Times New Roman" pitchFamily="18" charset="0"/>
                <a:cs typeface="Arial" pitchFamily="34" charset="0"/>
              </a:rPr>
              <a:t> of untreated disease is having a life-threatening ectopic pregnancy.</a:t>
            </a:r>
            <a:endParaRPr lang="en-US" sz="600" dirty="0">
              <a:latin typeface="Arial" pitchFamily="34" charset="0"/>
              <a:cs typeface="Arial" pitchFamily="34" charset="0"/>
            </a:endParaRPr>
          </a:p>
          <a:p>
            <a:pPr lvl="1" eaLnBrk="0" fontAlgn="base" hangingPunct="0">
              <a:spcBef>
                <a:spcPct val="0"/>
              </a:spcBef>
              <a:spcAft>
                <a:spcPct val="0"/>
              </a:spcAft>
              <a:buFontTx/>
              <a:buAutoNum type="arabicPeriod"/>
              <a:tabLst>
                <a:tab pos="457200" algn="l"/>
              </a:tabLst>
            </a:pPr>
            <a:r>
              <a:rPr lang="en-US" sz="1200" b="1" dirty="0">
                <a:latin typeface="Arial" pitchFamily="34" charset="0"/>
                <a:ea typeface="Times New Roman" pitchFamily="18" charset="0"/>
                <a:cs typeface="Arial" pitchFamily="34" charset="0"/>
              </a:rPr>
              <a:t>Chlamydia-associated PID is sometimes sub-acute or silent.</a:t>
            </a:r>
            <a:endParaRPr lang="en-US" dirty="0">
              <a:latin typeface="Arial" pitchFamily="34" charset="0"/>
              <a:cs typeface="Arial" pitchFamily="34" charset="0"/>
            </a:endParaRPr>
          </a:p>
        </p:txBody>
      </p:sp>
    </p:spTree>
    <p:extLst>
      <p:ext uri="{BB962C8B-B14F-4D97-AF65-F5344CB8AC3E}">
        <p14:creationId xmlns:p14="http://schemas.microsoft.com/office/powerpoint/2010/main" val="2450757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0"/>
            <a:r>
              <a:rPr lang="en-US" dirty="0" smtClean="0"/>
              <a:t>References </a:t>
            </a:r>
            <a:endParaRPr lang="x-none" dirty="0"/>
          </a:p>
        </p:txBody>
      </p:sp>
      <p:sp>
        <p:nvSpPr>
          <p:cNvPr id="3" name="Content Placeholder 2"/>
          <p:cNvSpPr>
            <a:spLocks noGrp="1"/>
          </p:cNvSpPr>
          <p:nvPr>
            <p:ph idx="1"/>
          </p:nvPr>
        </p:nvSpPr>
        <p:spPr>
          <a:xfrm>
            <a:off x="788753" y="1417638"/>
            <a:ext cx="5873304" cy="3822019"/>
          </a:xfrm>
        </p:spPr>
        <p:txBody>
          <a:bodyPr>
            <a:noAutofit/>
          </a:bodyPr>
          <a:lstStyle/>
          <a:p>
            <a:pPr algn="l" rtl="0"/>
            <a:r>
              <a:rPr lang="en-US" sz="1100" dirty="0" smtClean="0"/>
              <a:t>World </a:t>
            </a:r>
            <a:r>
              <a:rPr lang="en-US" sz="1100" dirty="0"/>
              <a:t>Health Organization </a:t>
            </a:r>
          </a:p>
          <a:p>
            <a:pPr algn="l" rtl="0"/>
            <a:r>
              <a:rPr lang="en-US" sz="1100" dirty="0"/>
              <a:t>American Academy of Family Physicians</a:t>
            </a:r>
          </a:p>
          <a:p>
            <a:pPr algn="l" rtl="0"/>
            <a:r>
              <a:rPr lang="en-US" sz="1100" dirty="0"/>
              <a:t>Kumar and Clark's Clinical Medicine (9th Ed</a:t>
            </a:r>
            <a:r>
              <a:rPr lang="en-US" sz="1100" dirty="0" smtClean="0"/>
              <a:t>)</a:t>
            </a:r>
          </a:p>
          <a:p>
            <a:pPr algn="l" rtl="0"/>
            <a:r>
              <a:rPr lang="en-US" sz="1100" dirty="0"/>
              <a:t>US National Library of </a:t>
            </a:r>
            <a:r>
              <a:rPr lang="en-US" sz="1100" dirty="0" smtClean="0"/>
              <a:t>Medicine, National </a:t>
            </a:r>
            <a:r>
              <a:rPr lang="en-US" sz="1100" dirty="0"/>
              <a:t>Institutes of Health : </a:t>
            </a:r>
            <a:endParaRPr lang="en-US" sz="1100" dirty="0" smtClean="0"/>
          </a:p>
          <a:p>
            <a:pPr algn="l" rtl="0"/>
            <a:r>
              <a:rPr lang="en-US" sz="1100" dirty="0" smtClean="0">
                <a:hlinkClick r:id="rId3"/>
              </a:rPr>
              <a:t>https</a:t>
            </a:r>
            <a:r>
              <a:rPr lang="en-US" sz="1100" dirty="0">
                <a:hlinkClick r:id="rId3"/>
              </a:rPr>
              <a:t>://www.ncbi.nlm.nih.gov/pmc/articles/PMC3312652</a:t>
            </a:r>
            <a:r>
              <a:rPr lang="en-US" sz="1100" dirty="0" smtClean="0">
                <a:hlinkClick r:id="rId3"/>
              </a:rPr>
              <a:t>/</a:t>
            </a:r>
            <a:r>
              <a:rPr lang="en-US" sz="1100" dirty="0" smtClean="0"/>
              <a:t> </a:t>
            </a:r>
            <a:endParaRPr lang="en-US" sz="1100" dirty="0"/>
          </a:p>
          <a:p>
            <a:pPr algn="l" rtl="0"/>
            <a:r>
              <a:rPr lang="en-US" sz="1100" dirty="0"/>
              <a:t>CDC website</a:t>
            </a:r>
          </a:p>
          <a:p>
            <a:pPr algn="l" rtl="0"/>
            <a:r>
              <a:rPr lang="en-US" sz="1100" dirty="0"/>
              <a:t>AVERT.org</a:t>
            </a:r>
          </a:p>
          <a:p>
            <a:pPr algn="l" rtl="0"/>
            <a:r>
              <a:rPr lang="en-US" sz="1100" dirty="0" smtClean="0"/>
              <a:t>JR </a:t>
            </a:r>
            <a:r>
              <a:rPr lang="en-US" sz="1100" dirty="0"/>
              <a:t>II in MD Microbiology at SRTR </a:t>
            </a:r>
            <a:r>
              <a:rPr lang="en-US" sz="1100" dirty="0" err="1"/>
              <a:t>Govt</a:t>
            </a:r>
            <a:r>
              <a:rPr lang="en-US" sz="1100" dirty="0"/>
              <a:t> Medical College &amp; Hospital: </a:t>
            </a:r>
            <a:endParaRPr lang="en-US" sz="1100" dirty="0" smtClean="0"/>
          </a:p>
          <a:p>
            <a:pPr algn="l" rtl="0"/>
            <a:r>
              <a:rPr lang="en-US" sz="1100" dirty="0" smtClean="0">
                <a:hlinkClick r:id="rId4"/>
              </a:rPr>
              <a:t>https</a:t>
            </a:r>
            <a:r>
              <a:rPr lang="en-US" sz="1100" dirty="0">
                <a:hlinkClick r:id="rId4"/>
              </a:rPr>
              <a:t>://www.slideshare.net/vishalvlk/sexually-transmitted-infections-54632665</a:t>
            </a:r>
            <a:endParaRPr lang="en-US" sz="1100" dirty="0"/>
          </a:p>
          <a:p>
            <a:pPr algn="l" rtl="0"/>
            <a:r>
              <a:rPr lang="en-US" sz="1100" dirty="0"/>
              <a:t>Definition of vertical transmission </a:t>
            </a:r>
            <a:r>
              <a:rPr lang="en-US" sz="1100" dirty="0" smtClean="0"/>
              <a:t>:</a:t>
            </a:r>
          </a:p>
          <a:p>
            <a:pPr algn="l" rtl="0"/>
            <a:r>
              <a:rPr lang="en-US" sz="1100" dirty="0" smtClean="0"/>
              <a:t> </a:t>
            </a:r>
            <a:r>
              <a:rPr lang="en-US" sz="1100" dirty="0">
                <a:hlinkClick r:id="rId5"/>
              </a:rPr>
              <a:t>https://aidsinfo.nih.gov/education-materials/glossary/738/vertical-transmission</a:t>
            </a:r>
            <a:r>
              <a:rPr lang="en-US" sz="1100" dirty="0"/>
              <a:t> </a:t>
            </a:r>
          </a:p>
          <a:p>
            <a:pPr algn="l" rtl="0"/>
            <a:r>
              <a:rPr lang="en-US" sz="1100" i="1" dirty="0"/>
              <a:t>Pictures </a:t>
            </a:r>
            <a:r>
              <a:rPr lang="nl-NL" sz="1100" dirty="0" smtClean="0"/>
              <a:t>: </a:t>
            </a:r>
            <a:endParaRPr lang="nl-NL" sz="1100" dirty="0" smtClean="0">
              <a:hlinkClick r:id=""/>
            </a:endParaRPr>
          </a:p>
          <a:p>
            <a:pPr algn="l" rtl="0"/>
            <a:r>
              <a:rPr lang="nl-NL" sz="1100" dirty="0" smtClean="0">
                <a:hlinkClick r:id=""/>
              </a:rPr>
              <a:t>http</a:t>
            </a:r>
            <a:r>
              <a:rPr lang="nl-NL" sz="1100" dirty="0">
                <a:hlinkClick r:id="rId6"/>
              </a:rPr>
              <a:t>://healthlifemedia.com/healthy/understanding-stds-syphilis</a:t>
            </a:r>
            <a:r>
              <a:rPr lang="nl-NL" sz="1100" dirty="0" smtClean="0">
                <a:hlinkClick r:id="rId6"/>
              </a:rPr>
              <a:t>/</a:t>
            </a:r>
            <a:endParaRPr lang="nl-NL" sz="1100" dirty="0" smtClean="0"/>
          </a:p>
          <a:p>
            <a:pPr algn="l" rtl="0"/>
            <a:r>
              <a:rPr lang="nl-NL" sz="1100" dirty="0">
                <a:hlinkClick r:id="rId7"/>
              </a:rPr>
              <a:t>http://www.wikihow.com/Recognize-Trichomoniasis-Symptoms-(Men</a:t>
            </a:r>
            <a:r>
              <a:rPr lang="nl-NL" sz="1100" dirty="0" smtClean="0">
                <a:hlinkClick r:id="rId7"/>
              </a:rPr>
              <a:t>)</a:t>
            </a:r>
            <a:endParaRPr lang="nl-NL" sz="1100" dirty="0" smtClean="0"/>
          </a:p>
          <a:p>
            <a:pPr algn="l" rtl="0"/>
            <a:r>
              <a:rPr lang="nl-NL" sz="1100" dirty="0">
                <a:hlinkClick r:id="rId8"/>
              </a:rPr>
              <a:t>http://www.wikihow.com/Recognize-Trichomoniasis-Symptoms-(Women</a:t>
            </a:r>
            <a:r>
              <a:rPr lang="nl-NL" sz="1100" dirty="0" smtClean="0">
                <a:hlinkClick r:id="rId8"/>
              </a:rPr>
              <a:t>)</a:t>
            </a:r>
            <a:r>
              <a:rPr lang="nl-NL" sz="1100" dirty="0" smtClean="0"/>
              <a:t> </a:t>
            </a:r>
            <a:endParaRPr lang="nl-NL" sz="1100" dirty="0"/>
          </a:p>
          <a:p>
            <a:pPr algn="l" rtl="0"/>
            <a:r>
              <a:rPr lang="en-US" sz="1100" dirty="0" smtClean="0">
                <a:hlinkClick r:id="rId9"/>
              </a:rPr>
              <a:t>http://www.webmd.com/hiv-aids/human-immunodeficiency-virus-hiv-test</a:t>
            </a:r>
            <a:endParaRPr lang="en-US" sz="1100" dirty="0" smtClean="0"/>
          </a:p>
          <a:p>
            <a:pPr algn="l" rtl="0"/>
            <a:r>
              <a:rPr lang="en-US" sz="1100" dirty="0" smtClean="0">
                <a:hlinkClick r:id="rId10"/>
              </a:rPr>
              <a:t>http://www.aidsmap.com/Mother-to-baby-transmission/page/1044918/</a:t>
            </a:r>
            <a:endParaRPr lang="en-US" sz="1100" dirty="0" smtClean="0"/>
          </a:p>
          <a:p>
            <a:pPr algn="l" rtl="0"/>
            <a:r>
              <a:rPr lang="en-US" sz="1100" dirty="0" smtClean="0">
                <a:hlinkClick r:id="rId11"/>
              </a:rPr>
              <a:t>http</a:t>
            </a:r>
            <a:r>
              <a:rPr lang="en-US" sz="1100" dirty="0">
                <a:hlinkClick r:id="rId11"/>
              </a:rPr>
              <a:t>://www.microbeworld.org/component/jlibrary/?</a:t>
            </a:r>
            <a:r>
              <a:rPr lang="en-US" sz="1100" dirty="0" smtClean="0">
                <a:hlinkClick r:id="rId11"/>
              </a:rPr>
              <a:t>view=article&amp;id=9229</a:t>
            </a:r>
            <a:r>
              <a:rPr lang="en-US" sz="1100" dirty="0" smtClean="0"/>
              <a:t> </a:t>
            </a:r>
          </a:p>
          <a:p>
            <a:pPr algn="l" rtl="0"/>
            <a:r>
              <a:rPr lang="en-US" sz="1100" dirty="0">
                <a:hlinkClick r:id="rId12"/>
              </a:rPr>
              <a:t>https://</a:t>
            </a:r>
            <a:r>
              <a:rPr lang="en-US" sz="1100" dirty="0" smtClean="0">
                <a:hlinkClick r:id="rId12"/>
              </a:rPr>
              <a:t>www.haikudeck.com/treponema-pallidum-uncategorized-presentation-mNTZBPTAfJ</a:t>
            </a:r>
            <a:endParaRPr lang="en-US" sz="1100" dirty="0" smtClean="0"/>
          </a:p>
          <a:p>
            <a:r>
              <a:rPr lang="en-US" sz="1100" dirty="0">
                <a:hlinkClick r:id="rId13"/>
              </a:rPr>
              <a:t>https://www.cdc.gov/hepatitis/hbv/hbvfaq.htm</a:t>
            </a:r>
            <a:endParaRPr lang="en-US" sz="1100" dirty="0"/>
          </a:p>
          <a:p>
            <a:r>
              <a:rPr lang="en-US" sz="1100" dirty="0">
                <a:hlinkClick r:id="rId14"/>
              </a:rPr>
              <a:t>http://www.who.int/mediacentre/factsheets/fs204/en/</a:t>
            </a:r>
            <a:endParaRPr lang="en-US" sz="1100" dirty="0"/>
          </a:p>
          <a:p>
            <a:r>
              <a:rPr lang="en-US" sz="1100" dirty="0">
                <a:hlinkClick r:id="rId15"/>
              </a:rPr>
              <a:t>http://</a:t>
            </a:r>
            <a:r>
              <a:rPr lang="en-US" sz="1100" dirty="0" smtClean="0">
                <a:hlinkClick r:id="rId15"/>
              </a:rPr>
              <a:t>emedicine.medscape.com/article/177632-overview</a:t>
            </a:r>
            <a:endParaRPr lang="en-US" sz="1100" dirty="0" smtClean="0"/>
          </a:p>
          <a:p>
            <a:r>
              <a:rPr lang="en-US" sz="1100" dirty="0">
                <a:hlinkClick r:id="rId16"/>
              </a:rPr>
              <a:t>https://www.cdc.gov/hiv/basics/transmission.html</a:t>
            </a:r>
            <a:r>
              <a:rPr lang="en-US" sz="1100" dirty="0"/>
              <a:t> </a:t>
            </a:r>
          </a:p>
          <a:p>
            <a:r>
              <a:rPr lang="en-US" sz="1100" u="sng" dirty="0">
                <a:hlinkClick r:id="rId17"/>
              </a:rPr>
              <a:t>http://www.mayoclinic.org/diseases-conditions/hiv-aids/basics/risk-factors/con-20013732</a:t>
            </a:r>
            <a:endParaRPr lang="en-US" sz="1100" dirty="0"/>
          </a:p>
          <a:p>
            <a:r>
              <a:rPr lang="en-US" sz="1100" dirty="0">
                <a:hlinkClick r:id="rId18"/>
              </a:rPr>
              <a:t>https://</a:t>
            </a:r>
            <a:r>
              <a:rPr lang="en-US" sz="1100" dirty="0" smtClean="0">
                <a:hlinkClick r:id="rId18"/>
              </a:rPr>
              <a:t>www.uptodate.com/contents/hiv-and-pregnancy-beyond-the-basics#H3</a:t>
            </a:r>
            <a:endParaRPr lang="en-US" sz="1100" dirty="0" smtClean="0"/>
          </a:p>
        </p:txBody>
      </p:sp>
      <p:sp>
        <p:nvSpPr>
          <p:cNvPr id="4" name="Rectangle 3"/>
          <p:cNvSpPr/>
          <p:nvPr/>
        </p:nvSpPr>
        <p:spPr>
          <a:xfrm>
            <a:off x="6309749" y="1417638"/>
            <a:ext cx="5882251" cy="2554545"/>
          </a:xfrm>
          <a:prstGeom prst="rect">
            <a:avLst/>
          </a:prstGeom>
        </p:spPr>
        <p:txBody>
          <a:bodyPr wrap="none">
            <a:spAutoFit/>
          </a:bodyPr>
          <a:lstStyle/>
          <a:p>
            <a:pPr marL="285750" indent="-285750">
              <a:buFont typeface="Arial" panose="020B0604020202020204" pitchFamily="34" charset="0"/>
              <a:buChar char="•"/>
            </a:pPr>
            <a:r>
              <a:rPr lang="en-US" sz="1200" dirty="0">
                <a:hlinkClick r:id="rId19"/>
              </a:rPr>
              <a:t>http://</a:t>
            </a:r>
            <a:r>
              <a:rPr lang="en-US" sz="1200" dirty="0" smtClean="0">
                <a:hlinkClick r:id="rId19"/>
              </a:rPr>
              <a:t>emedicine.medscape.com/article/256448-differential</a:t>
            </a:r>
            <a:endParaRPr lang="en-US" sz="1200" dirty="0" smtClean="0"/>
          </a:p>
          <a:p>
            <a:pPr marL="285750" indent="-285750">
              <a:buFont typeface="Arial" panose="020B0604020202020204" pitchFamily="34" charset="0"/>
              <a:buChar char="•"/>
            </a:pPr>
            <a:r>
              <a:rPr lang="en-US" sz="1200" dirty="0">
                <a:hlinkClick r:id="rId20"/>
              </a:rPr>
              <a:t>https://</a:t>
            </a:r>
            <a:r>
              <a:rPr lang="en-US" sz="1200" dirty="0" smtClean="0">
                <a:hlinkClick r:id="rId20"/>
              </a:rPr>
              <a:t>www.slideshare.net/elnashar/cervicitis-37322962</a:t>
            </a:r>
            <a:endParaRPr lang="en-US" sz="1200" dirty="0" smtClean="0"/>
          </a:p>
          <a:p>
            <a:pPr marL="285750" indent="-285750">
              <a:buFont typeface="Arial" panose="020B0604020202020204" pitchFamily="34" charset="0"/>
              <a:buChar char="•"/>
            </a:pPr>
            <a:r>
              <a:rPr lang="en-US" sz="1200" dirty="0">
                <a:hlinkClick r:id="rId21"/>
              </a:rPr>
              <a:t>http://</a:t>
            </a:r>
            <a:r>
              <a:rPr lang="en-US" sz="1200" dirty="0" smtClean="0">
                <a:hlinkClick r:id="rId21"/>
              </a:rPr>
              <a:t>emedicine.medscape.com/article/218059-overview</a:t>
            </a:r>
            <a:endParaRPr lang="en-US" sz="1200" dirty="0" smtClean="0"/>
          </a:p>
          <a:p>
            <a:pPr marL="285750" indent="-285750">
              <a:buFont typeface="Arial" panose="020B0604020202020204" pitchFamily="34" charset="0"/>
              <a:buChar char="•"/>
            </a:pPr>
            <a:r>
              <a:rPr lang="en-US" sz="1200" dirty="0" smtClean="0">
                <a:hlinkClick r:id="rId22"/>
              </a:rPr>
              <a:t>http</a:t>
            </a:r>
            <a:r>
              <a:rPr lang="en-US" sz="1200" dirty="0">
                <a:hlinkClick r:id="rId22"/>
              </a:rPr>
              <a:t>://</a:t>
            </a:r>
            <a:r>
              <a:rPr lang="en-US" sz="1200" dirty="0" smtClean="0">
                <a:hlinkClick r:id="rId22"/>
              </a:rPr>
              <a:t>emedicine.medscape.com/article/214823-overview</a:t>
            </a:r>
            <a:endParaRPr lang="en-US" sz="1200" dirty="0" smtClean="0"/>
          </a:p>
          <a:p>
            <a:pPr marL="285750" indent="-285750">
              <a:buFont typeface="Arial" panose="020B0604020202020204" pitchFamily="34" charset="0"/>
              <a:buChar char="•"/>
            </a:pPr>
            <a:r>
              <a:rPr lang="en-US" sz="1200" dirty="0">
                <a:hlinkClick r:id="rId23"/>
              </a:rPr>
              <a:t>https://</a:t>
            </a:r>
            <a:r>
              <a:rPr lang="en-US" sz="1200" dirty="0" smtClean="0">
                <a:hlinkClick r:id="rId23"/>
              </a:rPr>
              <a:t>www2a.cdc.gov/stdtraining/ready-to-use/default.htm</a:t>
            </a:r>
            <a:endParaRPr lang="en-US" sz="1200" dirty="0" smtClean="0"/>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a:hlinkClick r:id="rId24"/>
              </a:rPr>
              <a:t>http://www.webmd.com/sexual-conditions/guide/sexual-health-stds#1</a:t>
            </a:r>
            <a:endParaRPr lang="en-US" sz="1200" dirty="0"/>
          </a:p>
          <a:p>
            <a:pPr marL="285750" indent="-285750">
              <a:buFont typeface="Arial" panose="020B0604020202020204" pitchFamily="34" charset="0"/>
              <a:buChar char="•"/>
            </a:pPr>
            <a:r>
              <a:rPr lang="en-US" sz="1200" dirty="0">
                <a:hlinkClick r:id="rId25"/>
              </a:rPr>
              <a:t>https://www.cdc.gov/std/treatment/sexualhistory.pdf</a:t>
            </a:r>
            <a:endParaRPr lang="en-US" sz="1200" dirty="0"/>
          </a:p>
          <a:p>
            <a:pPr marL="285750" indent="-285750">
              <a:buFont typeface="Arial" panose="020B0604020202020204" pitchFamily="34" charset="0"/>
              <a:buChar char="•"/>
            </a:pPr>
            <a:r>
              <a:rPr lang="en-US" sz="1200" dirty="0">
                <a:hlinkClick r:id="rId26"/>
              </a:rPr>
              <a:t>https://www.slideshare.net/drmcbansal/stds-40446788</a:t>
            </a:r>
            <a:endParaRPr lang="en-US" sz="1200" dirty="0"/>
          </a:p>
          <a:p>
            <a:pPr marL="285750" indent="-285750">
              <a:buFont typeface="Arial" panose="020B0604020202020204" pitchFamily="34" charset="0"/>
              <a:buChar char="•"/>
            </a:pPr>
            <a:r>
              <a:rPr lang="en-US" sz="1200" dirty="0"/>
              <a:t> </a:t>
            </a:r>
            <a:r>
              <a:rPr lang="en-US" sz="1200" dirty="0">
                <a:hlinkClick r:id="rId27"/>
              </a:rPr>
              <a:t>http://nnptc.org/wp-content/uploads/Clinical-Approach-Curriculum-Module-2011.pdf</a:t>
            </a:r>
            <a:endParaRPr lang="en-US" sz="1200" dirty="0"/>
          </a:p>
          <a:p>
            <a:endParaRPr lang="en-US" dirty="0" smtClean="0"/>
          </a:p>
          <a:p>
            <a:endParaRPr lang="en-US" dirty="0"/>
          </a:p>
        </p:txBody>
      </p:sp>
    </p:spTree>
    <p:extLst>
      <p:ext uri="{BB962C8B-B14F-4D97-AF65-F5344CB8AC3E}">
        <p14:creationId xmlns:p14="http://schemas.microsoft.com/office/powerpoint/2010/main" val="89428991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6515</TotalTime>
  <Words>5031</Words>
  <Application>Microsoft Office PowerPoint</Application>
  <PresentationFormat>Widescreen</PresentationFormat>
  <Paragraphs>792</Paragraphs>
  <Slides>99</Slides>
  <Notes>20</Notes>
  <HiddenSlides>3</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99</vt:i4>
      </vt:variant>
    </vt:vector>
  </HeadingPairs>
  <TitlesOfParts>
    <vt:vector size="112" baseType="lpstr">
      <vt:lpstr>Arial Unicode MS</vt:lpstr>
      <vt:lpstr>Arial</vt:lpstr>
      <vt:lpstr>Arial Rounded MT Bold</vt:lpstr>
      <vt:lpstr>Calibri</vt:lpstr>
      <vt:lpstr>Calibri Light</vt:lpstr>
      <vt:lpstr>Candara</vt:lpstr>
      <vt:lpstr>Corbel</vt:lpstr>
      <vt:lpstr>Courier New</vt:lpstr>
      <vt:lpstr>Franklin Gothic Book</vt:lpstr>
      <vt:lpstr>Franklin Gothic Medium Cond</vt:lpstr>
      <vt:lpstr>Times New Roman</vt:lpstr>
      <vt:lpstr>Wingdings</vt:lpstr>
      <vt:lpstr>Office Theme</vt:lpstr>
      <vt:lpstr>PowerPoint Presentation</vt:lpstr>
      <vt:lpstr>Sexual transmitted diseases </vt:lpstr>
      <vt:lpstr>Question 1  </vt:lpstr>
      <vt:lpstr>Question 2</vt:lpstr>
      <vt:lpstr>Question 3</vt:lpstr>
      <vt:lpstr>Question 4</vt:lpstr>
      <vt:lpstr>Question 5</vt:lpstr>
      <vt:lpstr>PowerPoint Presentation</vt:lpstr>
      <vt:lpstr>PowerPoint Presentation</vt:lpstr>
      <vt:lpstr>What is Sexually Transmitted Disease (STDs)?!</vt:lpstr>
      <vt:lpstr>“Sexually transmitted infections (STIs) are infections that are spread primarily through person-to-person sexual contact. There are more than 30 different sexually transmissible bacteria, viruses and parasites.” World Health Organization. </vt:lpstr>
      <vt:lpstr>COMMON SEXUAL TRANSMITED DISEASEs</vt:lpstr>
      <vt:lpstr>Why it’s important ?</vt:lpstr>
      <vt:lpstr>PowerPoint Presentation</vt:lpstr>
      <vt:lpstr>Differential diagnosis:</vt:lpstr>
      <vt:lpstr>How to approach a patient with STI: </vt:lpstr>
      <vt:lpstr>Taking a sexual history: </vt:lpstr>
      <vt:lpstr>History must cover the 5Ps:</vt:lpstr>
      <vt:lpstr>Ways of Transmission</vt:lpstr>
      <vt:lpstr>STD behavioral and partner risk indicators </vt:lpstr>
      <vt:lpstr>PowerPoint Presentation</vt:lpstr>
      <vt:lpstr>Examination:</vt:lpstr>
      <vt:lpstr>PowerPoint Presentation</vt:lpstr>
      <vt:lpstr>Trichomoniasis</vt:lpstr>
      <vt:lpstr>PowerPoint Presentation</vt:lpstr>
      <vt:lpstr>PowerPoint Presentation</vt:lpstr>
      <vt:lpstr>PowerPoint Presentation</vt:lpstr>
      <vt:lpstr>Diagnosis:</vt:lpstr>
      <vt:lpstr>PowerPoint Presentation</vt:lpstr>
      <vt:lpstr>Treatment:</vt:lpstr>
      <vt:lpstr>PowerPoint Presentation</vt:lpstr>
      <vt:lpstr>Syphilis</vt:lpstr>
      <vt:lpstr>PowerPoint Presentation</vt:lpstr>
      <vt:lpstr>PowerPoint Presentation</vt:lpstr>
      <vt:lpstr>PowerPoint Presentation</vt:lpstr>
      <vt:lpstr>PowerPoint Presentation</vt:lpstr>
      <vt:lpstr>Diagnosis:</vt:lpstr>
      <vt:lpstr>PowerPoint Presentation</vt:lpstr>
      <vt:lpstr>PowerPoint Presentation</vt:lpstr>
      <vt:lpstr>Treatment: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Hepatitis</vt:lpstr>
      <vt:lpstr>Hepatitis B</vt:lpstr>
      <vt:lpstr>Hepatitis B virus</vt:lpstr>
      <vt:lpstr>Modes of Transmission</vt:lpstr>
      <vt:lpstr>Signs and Symptoms</vt:lpstr>
      <vt:lpstr>Investigation</vt:lpstr>
      <vt:lpstr>PowerPoint Presentation</vt:lpstr>
      <vt:lpstr>PowerPoint Presentation</vt:lpstr>
      <vt:lpstr>Management</vt:lpstr>
      <vt:lpstr>Prevention</vt:lpstr>
      <vt:lpstr>Complications</vt:lpstr>
      <vt:lpstr>Case</vt:lpstr>
      <vt:lpstr>Case</vt:lpstr>
      <vt:lpstr>Hepatitis C</vt:lpstr>
      <vt:lpstr>PowerPoint Presentation</vt:lpstr>
      <vt:lpstr>PowerPoint Presentation</vt:lpstr>
      <vt:lpstr>Human immunodeficiency virus (HIV)</vt:lpstr>
      <vt:lpstr>PowerPoint Presentation</vt:lpstr>
      <vt:lpstr>Risk factors and stages of HIV infection</vt:lpstr>
      <vt:lpstr>PowerPoint Presentation</vt:lpstr>
      <vt:lpstr>Diagnosis of HIV </vt:lpstr>
      <vt:lpstr>ELISA </vt:lpstr>
      <vt:lpstr>When to use Western blot</vt:lpstr>
      <vt:lpstr>When to use PCR</vt:lpstr>
      <vt:lpstr>Treatment of HIV </vt:lpstr>
      <vt:lpstr>prevention</vt:lpstr>
      <vt:lpstr>prevent mother-to-baby transmission :</vt:lpstr>
      <vt:lpstr>Complications</vt:lpstr>
      <vt:lpstr>PowerPoint Presentation</vt:lpstr>
      <vt:lpstr>References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STD</dc:title>
  <dc:creator>AREEJ</dc:creator>
  <cp:lastModifiedBy>Lenovo</cp:lastModifiedBy>
  <cp:revision>47</cp:revision>
  <dcterms:created xsi:type="dcterms:W3CDTF">2017-03-13T21:20:27Z</dcterms:created>
  <dcterms:modified xsi:type="dcterms:W3CDTF">2017-03-19T23:47:25Z</dcterms:modified>
</cp:coreProperties>
</file>