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402" r:id="rId2"/>
    <p:sldId id="405" r:id="rId3"/>
    <p:sldId id="406" r:id="rId4"/>
    <p:sldId id="407" r:id="rId5"/>
    <p:sldId id="408" r:id="rId6"/>
    <p:sldId id="409" r:id="rId7"/>
    <p:sldId id="410" r:id="rId8"/>
    <p:sldId id="417" r:id="rId9"/>
    <p:sldId id="455" r:id="rId10"/>
    <p:sldId id="403" r:id="rId11"/>
    <p:sldId id="404" r:id="rId12"/>
    <p:sldId id="411" r:id="rId13"/>
    <p:sldId id="412" r:id="rId14"/>
    <p:sldId id="413" r:id="rId15"/>
    <p:sldId id="338" r:id="rId16"/>
    <p:sldId id="416" r:id="rId17"/>
    <p:sldId id="456" r:id="rId18"/>
    <p:sldId id="418" r:id="rId19"/>
    <p:sldId id="419" r:id="rId20"/>
    <p:sldId id="421" r:id="rId21"/>
    <p:sldId id="424" r:id="rId22"/>
    <p:sldId id="420" r:id="rId23"/>
    <p:sldId id="422" r:id="rId24"/>
    <p:sldId id="423" r:id="rId25"/>
    <p:sldId id="457" r:id="rId26"/>
    <p:sldId id="425" r:id="rId27"/>
    <p:sldId id="426" r:id="rId28"/>
    <p:sldId id="427" r:id="rId29"/>
    <p:sldId id="395" r:id="rId30"/>
    <p:sldId id="428" r:id="rId31"/>
    <p:sldId id="429" r:id="rId32"/>
    <p:sldId id="398" r:id="rId33"/>
    <p:sldId id="399" r:id="rId34"/>
    <p:sldId id="400" r:id="rId35"/>
    <p:sldId id="430" r:id="rId36"/>
    <p:sldId id="458" r:id="rId37"/>
    <p:sldId id="431" r:id="rId38"/>
    <p:sldId id="432" r:id="rId39"/>
    <p:sldId id="386" r:id="rId40"/>
    <p:sldId id="387" r:id="rId41"/>
    <p:sldId id="433" r:id="rId42"/>
    <p:sldId id="390" r:id="rId43"/>
    <p:sldId id="434" r:id="rId44"/>
    <p:sldId id="459" r:id="rId45"/>
    <p:sldId id="435" r:id="rId46"/>
    <p:sldId id="436" r:id="rId47"/>
    <p:sldId id="437" r:id="rId48"/>
    <p:sldId id="438" r:id="rId49"/>
    <p:sldId id="460" r:id="rId50"/>
    <p:sldId id="440" r:id="rId51"/>
    <p:sldId id="307" r:id="rId52"/>
    <p:sldId id="439" r:id="rId53"/>
    <p:sldId id="308" r:id="rId54"/>
    <p:sldId id="309" r:id="rId55"/>
    <p:sldId id="310" r:id="rId56"/>
    <p:sldId id="441" r:id="rId57"/>
    <p:sldId id="461" r:id="rId58"/>
    <p:sldId id="462" r:id="rId59"/>
    <p:sldId id="474" r:id="rId60"/>
    <p:sldId id="442" r:id="rId61"/>
    <p:sldId id="481" r:id="rId62"/>
    <p:sldId id="482" r:id="rId63"/>
    <p:sldId id="483" r:id="rId64"/>
    <p:sldId id="484" r:id="rId65"/>
    <p:sldId id="485" r:id="rId66"/>
    <p:sldId id="486" r:id="rId67"/>
    <p:sldId id="487" r:id="rId68"/>
    <p:sldId id="488" r:id="rId69"/>
    <p:sldId id="489" r:id="rId70"/>
    <p:sldId id="490" r:id="rId71"/>
    <p:sldId id="491" r:id="rId72"/>
    <p:sldId id="492" r:id="rId73"/>
    <p:sldId id="493" r:id="rId74"/>
    <p:sldId id="494" r:id="rId75"/>
    <p:sldId id="495" r:id="rId76"/>
    <p:sldId id="496" r:id="rId77"/>
    <p:sldId id="497" r:id="rId78"/>
    <p:sldId id="498" r:id="rId79"/>
    <p:sldId id="499" r:id="rId80"/>
    <p:sldId id="500" r:id="rId81"/>
    <p:sldId id="501" r:id="rId82"/>
    <p:sldId id="502" r:id="rId83"/>
    <p:sldId id="503" r:id="rId84"/>
    <p:sldId id="475" r:id="rId85"/>
    <p:sldId id="476" r:id="rId86"/>
    <p:sldId id="477" r:id="rId87"/>
    <p:sldId id="478" r:id="rId88"/>
    <p:sldId id="479" r:id="rId89"/>
    <p:sldId id="480" r:id="rId90"/>
    <p:sldId id="451" r:id="rId91"/>
    <p:sldId id="452" r:id="rId92"/>
    <p:sldId id="454"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5965"/>
    <a:srgbClr val="9E1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6"/>
    <p:restoredTop sz="75908"/>
  </p:normalViewPr>
  <p:slideViewPr>
    <p:cSldViewPr snapToGrid="0" snapToObjects="1">
      <p:cViewPr varScale="1">
        <p:scale>
          <a:sx n="48" d="100"/>
          <a:sy n="48" d="100"/>
        </p:scale>
        <p:origin x="71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4A721-24C5-134C-8B51-7C310EA0C1E0}" type="doc">
      <dgm:prSet loTypeId="urn:microsoft.com/office/officeart/2005/8/layout/orgChart1" loCatId="" qsTypeId="urn:microsoft.com/office/officeart/2005/8/quickstyle/simple4" qsCatId="simple" csTypeId="urn:microsoft.com/office/officeart/2005/8/colors/colorful2" csCatId="colorful" phldr="1"/>
      <dgm:spPr/>
      <dgm:t>
        <a:bodyPr/>
        <a:lstStyle/>
        <a:p>
          <a:endParaRPr lang="en-US"/>
        </a:p>
      </dgm:t>
    </dgm:pt>
    <dgm:pt modelId="{E6925EEA-4717-6045-A63C-5DD6D3C5CAFC}">
      <dgm:prSet phldrT="[Text]"/>
      <dgm:spPr/>
      <dgm:t>
        <a:bodyPr/>
        <a:lstStyle/>
        <a:p>
          <a:r>
            <a:rPr lang="en-US" dirty="0"/>
            <a:t>Smoking cassation</a:t>
          </a:r>
          <a:br>
            <a:rPr lang="en-US" dirty="0"/>
          </a:br>
          <a:r>
            <a:rPr lang="en-US" dirty="0"/>
            <a:t> management</a:t>
          </a:r>
        </a:p>
      </dgm:t>
    </dgm:pt>
    <dgm:pt modelId="{855D5C5F-0B2D-D64A-BB26-043C8B3AFCCE}" type="parTrans" cxnId="{7F9A5C03-A397-2A46-97E8-E869D902E9FE}">
      <dgm:prSet/>
      <dgm:spPr/>
      <dgm:t>
        <a:bodyPr/>
        <a:lstStyle/>
        <a:p>
          <a:endParaRPr lang="en-US"/>
        </a:p>
      </dgm:t>
    </dgm:pt>
    <dgm:pt modelId="{8949B224-7755-1146-A012-73E3F05244BD}" type="sibTrans" cxnId="{7F9A5C03-A397-2A46-97E8-E869D902E9FE}">
      <dgm:prSet/>
      <dgm:spPr/>
      <dgm:t>
        <a:bodyPr/>
        <a:lstStyle/>
        <a:p>
          <a:endParaRPr lang="en-US"/>
        </a:p>
      </dgm:t>
    </dgm:pt>
    <dgm:pt modelId="{1F4EA37B-58D7-CA4C-87DF-C89566B97306}">
      <dgm:prSet phldrT="[Text]" custT="1"/>
      <dgm:spPr/>
      <dgm:t>
        <a:bodyPr/>
        <a:lstStyle/>
        <a:p>
          <a:r>
            <a:rPr lang="en-US" sz="2800" b="0" dirty="0"/>
            <a:t>Behavioral management</a:t>
          </a:r>
        </a:p>
      </dgm:t>
    </dgm:pt>
    <dgm:pt modelId="{9D175A03-C9D9-AA4D-96B9-A9F3699AB93D}" type="parTrans" cxnId="{BCC8374C-7CE9-4443-A3E4-A342DF743DD0}">
      <dgm:prSet/>
      <dgm:spPr/>
      <dgm:t>
        <a:bodyPr/>
        <a:lstStyle/>
        <a:p>
          <a:endParaRPr lang="en-US"/>
        </a:p>
      </dgm:t>
    </dgm:pt>
    <dgm:pt modelId="{CD8BD68D-1FBD-F44F-912E-94EFE45A9A6F}" type="sibTrans" cxnId="{BCC8374C-7CE9-4443-A3E4-A342DF743DD0}">
      <dgm:prSet/>
      <dgm:spPr/>
      <dgm:t>
        <a:bodyPr/>
        <a:lstStyle/>
        <a:p>
          <a:endParaRPr lang="en-US"/>
        </a:p>
      </dgm:t>
    </dgm:pt>
    <dgm:pt modelId="{1E3AB375-0E58-C841-894F-39767AFDD9AD}">
      <dgm:prSet phldrT="[Text]" custT="1"/>
      <dgm:spPr/>
      <dgm:t>
        <a:bodyPr/>
        <a:lstStyle/>
        <a:p>
          <a:r>
            <a:rPr lang="en-US" sz="2800" dirty="0"/>
            <a:t>Non-Pharmacological management </a:t>
          </a:r>
        </a:p>
      </dgm:t>
    </dgm:pt>
    <dgm:pt modelId="{FA37CF3C-ECEE-1042-A81C-CC3BAA431265}" type="parTrans" cxnId="{CB22A56F-E04A-F74B-B845-335B0714DA89}">
      <dgm:prSet/>
      <dgm:spPr/>
      <dgm:t>
        <a:bodyPr/>
        <a:lstStyle/>
        <a:p>
          <a:endParaRPr lang="en-US"/>
        </a:p>
      </dgm:t>
    </dgm:pt>
    <dgm:pt modelId="{44DE9ED5-8218-F64E-802B-3CEC53E15029}" type="sibTrans" cxnId="{CB22A56F-E04A-F74B-B845-335B0714DA89}">
      <dgm:prSet/>
      <dgm:spPr/>
      <dgm:t>
        <a:bodyPr/>
        <a:lstStyle/>
        <a:p>
          <a:endParaRPr lang="en-US"/>
        </a:p>
      </dgm:t>
    </dgm:pt>
    <dgm:pt modelId="{A37BED05-C9DA-614D-AA0B-7EF7306FA85C}">
      <dgm:prSet phldrT="[Text]" custT="1"/>
      <dgm:spPr/>
      <dgm:t>
        <a:bodyPr/>
        <a:lstStyle/>
        <a:p>
          <a:r>
            <a:rPr lang="en-US" sz="2800" dirty="0"/>
            <a:t>Pharmacological management</a:t>
          </a:r>
        </a:p>
      </dgm:t>
    </dgm:pt>
    <dgm:pt modelId="{A59C49A8-BE65-2148-B621-57BA7D0D9526}" type="parTrans" cxnId="{4406A5B6-ED36-4440-B3F2-1A3AF0EDF9A5}">
      <dgm:prSet/>
      <dgm:spPr/>
      <dgm:t>
        <a:bodyPr/>
        <a:lstStyle/>
        <a:p>
          <a:endParaRPr lang="en-US"/>
        </a:p>
      </dgm:t>
    </dgm:pt>
    <dgm:pt modelId="{A60A193D-0D3D-5549-9313-95806F89E401}" type="sibTrans" cxnId="{4406A5B6-ED36-4440-B3F2-1A3AF0EDF9A5}">
      <dgm:prSet/>
      <dgm:spPr/>
      <dgm:t>
        <a:bodyPr/>
        <a:lstStyle/>
        <a:p>
          <a:endParaRPr lang="en-US"/>
        </a:p>
      </dgm:t>
    </dgm:pt>
    <dgm:pt modelId="{A9BE1361-5289-9C4C-A2E5-F69C599859F5}" type="pres">
      <dgm:prSet presAssocID="{AC14A721-24C5-134C-8B51-7C310EA0C1E0}" presName="hierChild1" presStyleCnt="0">
        <dgm:presLayoutVars>
          <dgm:orgChart val="1"/>
          <dgm:chPref val="1"/>
          <dgm:dir/>
          <dgm:animOne val="branch"/>
          <dgm:animLvl val="lvl"/>
          <dgm:resizeHandles/>
        </dgm:presLayoutVars>
      </dgm:prSet>
      <dgm:spPr/>
    </dgm:pt>
    <dgm:pt modelId="{F0126138-DFBD-7D4A-BF9E-96D0502DB402}" type="pres">
      <dgm:prSet presAssocID="{E6925EEA-4717-6045-A63C-5DD6D3C5CAFC}" presName="hierRoot1" presStyleCnt="0">
        <dgm:presLayoutVars>
          <dgm:hierBranch val="init"/>
        </dgm:presLayoutVars>
      </dgm:prSet>
      <dgm:spPr/>
    </dgm:pt>
    <dgm:pt modelId="{B1251B96-9411-BA4A-B68C-33EFBF71C9A4}" type="pres">
      <dgm:prSet presAssocID="{E6925EEA-4717-6045-A63C-5DD6D3C5CAFC}" presName="rootComposite1" presStyleCnt="0"/>
      <dgm:spPr/>
    </dgm:pt>
    <dgm:pt modelId="{7C64F255-0D77-9F44-864A-05AC88F6F76D}" type="pres">
      <dgm:prSet presAssocID="{E6925EEA-4717-6045-A63C-5DD6D3C5CAFC}" presName="rootText1" presStyleLbl="node0" presStyleIdx="0" presStyleCnt="1" custScaleX="173669">
        <dgm:presLayoutVars>
          <dgm:chPref val="3"/>
        </dgm:presLayoutVars>
      </dgm:prSet>
      <dgm:spPr/>
    </dgm:pt>
    <dgm:pt modelId="{8E8B3966-844B-7345-B271-EFFBA0C72DE7}" type="pres">
      <dgm:prSet presAssocID="{E6925EEA-4717-6045-A63C-5DD6D3C5CAFC}" presName="rootConnector1" presStyleLbl="node1" presStyleIdx="0" presStyleCnt="0"/>
      <dgm:spPr/>
    </dgm:pt>
    <dgm:pt modelId="{B88A4BB0-254E-F149-AF66-370B29E7F04B}" type="pres">
      <dgm:prSet presAssocID="{E6925EEA-4717-6045-A63C-5DD6D3C5CAFC}" presName="hierChild2" presStyleCnt="0"/>
      <dgm:spPr/>
    </dgm:pt>
    <dgm:pt modelId="{E3A21D96-D8EA-CC4C-8FCB-F10463C49151}" type="pres">
      <dgm:prSet presAssocID="{9D175A03-C9D9-AA4D-96B9-A9F3699AB93D}" presName="Name37" presStyleLbl="parChTrans1D2" presStyleIdx="0" presStyleCnt="3"/>
      <dgm:spPr/>
    </dgm:pt>
    <dgm:pt modelId="{FDF40E82-EA3A-CE42-AD0A-4ADC6592B9AF}" type="pres">
      <dgm:prSet presAssocID="{1F4EA37B-58D7-CA4C-87DF-C89566B97306}" presName="hierRoot2" presStyleCnt="0">
        <dgm:presLayoutVars>
          <dgm:hierBranch val="init"/>
        </dgm:presLayoutVars>
      </dgm:prSet>
      <dgm:spPr/>
    </dgm:pt>
    <dgm:pt modelId="{3BD59AEA-0B37-DB4F-9EB2-A80C0719FADF}" type="pres">
      <dgm:prSet presAssocID="{1F4EA37B-58D7-CA4C-87DF-C89566B97306}" presName="rootComposite" presStyleCnt="0"/>
      <dgm:spPr/>
    </dgm:pt>
    <dgm:pt modelId="{F9D35FE0-D789-514D-8A39-993BB777B178}" type="pres">
      <dgm:prSet presAssocID="{1F4EA37B-58D7-CA4C-87DF-C89566B97306}" presName="rootText" presStyleLbl="node2" presStyleIdx="0" presStyleCnt="3">
        <dgm:presLayoutVars>
          <dgm:chPref val="3"/>
        </dgm:presLayoutVars>
      </dgm:prSet>
      <dgm:spPr/>
    </dgm:pt>
    <dgm:pt modelId="{9D09D247-ECF7-0040-9519-28C825A0C086}" type="pres">
      <dgm:prSet presAssocID="{1F4EA37B-58D7-CA4C-87DF-C89566B97306}" presName="rootConnector" presStyleLbl="node2" presStyleIdx="0" presStyleCnt="3"/>
      <dgm:spPr/>
    </dgm:pt>
    <dgm:pt modelId="{45326E24-FE12-1449-ACC7-867F654E414B}" type="pres">
      <dgm:prSet presAssocID="{1F4EA37B-58D7-CA4C-87DF-C89566B97306}" presName="hierChild4" presStyleCnt="0"/>
      <dgm:spPr/>
    </dgm:pt>
    <dgm:pt modelId="{EC960197-923C-764E-8931-FF490661B51E}" type="pres">
      <dgm:prSet presAssocID="{1F4EA37B-58D7-CA4C-87DF-C89566B97306}" presName="hierChild5" presStyleCnt="0"/>
      <dgm:spPr/>
    </dgm:pt>
    <dgm:pt modelId="{B3051B39-865D-404D-AB06-7B6820C8CDD5}" type="pres">
      <dgm:prSet presAssocID="{FA37CF3C-ECEE-1042-A81C-CC3BAA431265}" presName="Name37" presStyleLbl="parChTrans1D2" presStyleIdx="1" presStyleCnt="3"/>
      <dgm:spPr/>
    </dgm:pt>
    <dgm:pt modelId="{01E1F0A9-B0E6-364C-AE04-BECBD7DD1D78}" type="pres">
      <dgm:prSet presAssocID="{1E3AB375-0E58-C841-894F-39767AFDD9AD}" presName="hierRoot2" presStyleCnt="0">
        <dgm:presLayoutVars>
          <dgm:hierBranch val="init"/>
        </dgm:presLayoutVars>
      </dgm:prSet>
      <dgm:spPr/>
    </dgm:pt>
    <dgm:pt modelId="{E2D93203-46BC-A049-BD60-1B5E24620662}" type="pres">
      <dgm:prSet presAssocID="{1E3AB375-0E58-C841-894F-39767AFDD9AD}" presName="rootComposite" presStyleCnt="0"/>
      <dgm:spPr/>
    </dgm:pt>
    <dgm:pt modelId="{94EA2A51-26CF-8F47-B706-82D31DC1FD6D}" type="pres">
      <dgm:prSet presAssocID="{1E3AB375-0E58-C841-894F-39767AFDD9AD}" presName="rootText" presStyleLbl="node2" presStyleIdx="1" presStyleCnt="3">
        <dgm:presLayoutVars>
          <dgm:chPref val="3"/>
        </dgm:presLayoutVars>
      </dgm:prSet>
      <dgm:spPr/>
    </dgm:pt>
    <dgm:pt modelId="{1214569C-8FD7-4F49-BB0A-31977C50693C}" type="pres">
      <dgm:prSet presAssocID="{1E3AB375-0E58-C841-894F-39767AFDD9AD}" presName="rootConnector" presStyleLbl="node2" presStyleIdx="1" presStyleCnt="3"/>
      <dgm:spPr/>
    </dgm:pt>
    <dgm:pt modelId="{EBCDC111-07D4-784B-B08F-A3E9179EF489}" type="pres">
      <dgm:prSet presAssocID="{1E3AB375-0E58-C841-894F-39767AFDD9AD}" presName="hierChild4" presStyleCnt="0"/>
      <dgm:spPr/>
    </dgm:pt>
    <dgm:pt modelId="{312B7A7F-97F7-1144-897D-40F5365AD6C7}" type="pres">
      <dgm:prSet presAssocID="{1E3AB375-0E58-C841-894F-39767AFDD9AD}" presName="hierChild5" presStyleCnt="0"/>
      <dgm:spPr/>
    </dgm:pt>
    <dgm:pt modelId="{D4E0F52E-B1E6-6A42-8F3F-DDCD6443009F}" type="pres">
      <dgm:prSet presAssocID="{A59C49A8-BE65-2148-B621-57BA7D0D9526}" presName="Name37" presStyleLbl="parChTrans1D2" presStyleIdx="2" presStyleCnt="3"/>
      <dgm:spPr/>
    </dgm:pt>
    <dgm:pt modelId="{D48784C5-C46B-2E4E-9EB8-335A68C7E4F6}" type="pres">
      <dgm:prSet presAssocID="{A37BED05-C9DA-614D-AA0B-7EF7306FA85C}" presName="hierRoot2" presStyleCnt="0">
        <dgm:presLayoutVars>
          <dgm:hierBranch val="init"/>
        </dgm:presLayoutVars>
      </dgm:prSet>
      <dgm:spPr/>
    </dgm:pt>
    <dgm:pt modelId="{CFD870C3-1FD6-0142-BAE5-E6922269F248}" type="pres">
      <dgm:prSet presAssocID="{A37BED05-C9DA-614D-AA0B-7EF7306FA85C}" presName="rootComposite" presStyleCnt="0"/>
      <dgm:spPr/>
    </dgm:pt>
    <dgm:pt modelId="{29E584AB-71F4-D341-9B04-B0B42700E30D}" type="pres">
      <dgm:prSet presAssocID="{A37BED05-C9DA-614D-AA0B-7EF7306FA85C}" presName="rootText" presStyleLbl="node2" presStyleIdx="2" presStyleCnt="3">
        <dgm:presLayoutVars>
          <dgm:chPref val="3"/>
        </dgm:presLayoutVars>
      </dgm:prSet>
      <dgm:spPr/>
    </dgm:pt>
    <dgm:pt modelId="{171DC8C6-3C3E-F14A-8405-72E34C24B965}" type="pres">
      <dgm:prSet presAssocID="{A37BED05-C9DA-614D-AA0B-7EF7306FA85C}" presName="rootConnector" presStyleLbl="node2" presStyleIdx="2" presStyleCnt="3"/>
      <dgm:spPr/>
    </dgm:pt>
    <dgm:pt modelId="{EC8C7255-1676-3E49-8992-F1035CAEEE03}" type="pres">
      <dgm:prSet presAssocID="{A37BED05-C9DA-614D-AA0B-7EF7306FA85C}" presName="hierChild4" presStyleCnt="0"/>
      <dgm:spPr/>
    </dgm:pt>
    <dgm:pt modelId="{04940995-D529-EA40-BDD8-77BA895EE265}" type="pres">
      <dgm:prSet presAssocID="{A37BED05-C9DA-614D-AA0B-7EF7306FA85C}" presName="hierChild5" presStyleCnt="0"/>
      <dgm:spPr/>
    </dgm:pt>
    <dgm:pt modelId="{B72E25FA-211C-D945-B606-47D1CBEA9E22}" type="pres">
      <dgm:prSet presAssocID="{E6925EEA-4717-6045-A63C-5DD6D3C5CAFC}" presName="hierChild3" presStyleCnt="0"/>
      <dgm:spPr/>
    </dgm:pt>
  </dgm:ptLst>
  <dgm:cxnLst>
    <dgm:cxn modelId="{7F9A5C03-A397-2A46-97E8-E869D902E9FE}" srcId="{AC14A721-24C5-134C-8B51-7C310EA0C1E0}" destId="{E6925EEA-4717-6045-A63C-5DD6D3C5CAFC}" srcOrd="0" destOrd="0" parTransId="{855D5C5F-0B2D-D64A-BB26-043C8B3AFCCE}" sibTransId="{8949B224-7755-1146-A012-73E3F05244BD}"/>
    <dgm:cxn modelId="{B44AE903-C907-2449-9FF9-FBD20299BE73}" type="presOf" srcId="{FA37CF3C-ECEE-1042-A81C-CC3BAA431265}" destId="{B3051B39-865D-404D-AB06-7B6820C8CDD5}" srcOrd="0" destOrd="0" presId="urn:microsoft.com/office/officeart/2005/8/layout/orgChart1"/>
    <dgm:cxn modelId="{628FF32A-008D-4644-B9ED-A831EF15E012}" type="presOf" srcId="{9D175A03-C9D9-AA4D-96B9-A9F3699AB93D}" destId="{E3A21D96-D8EA-CC4C-8FCB-F10463C49151}" srcOrd="0" destOrd="0" presId="urn:microsoft.com/office/officeart/2005/8/layout/orgChart1"/>
    <dgm:cxn modelId="{A3F75A2B-E613-B44C-9661-B4AFF694C309}" type="presOf" srcId="{E6925EEA-4717-6045-A63C-5DD6D3C5CAFC}" destId="{7C64F255-0D77-9F44-864A-05AC88F6F76D}" srcOrd="0" destOrd="0" presId="urn:microsoft.com/office/officeart/2005/8/layout/orgChart1"/>
    <dgm:cxn modelId="{B0EDDE30-9C7A-C84D-B178-CE9A2CFA250A}" type="presOf" srcId="{E6925EEA-4717-6045-A63C-5DD6D3C5CAFC}" destId="{8E8B3966-844B-7345-B271-EFFBA0C72DE7}" srcOrd="1" destOrd="0" presId="urn:microsoft.com/office/officeart/2005/8/layout/orgChart1"/>
    <dgm:cxn modelId="{3950F435-5362-B84B-9D25-324F2D401226}" type="presOf" srcId="{A37BED05-C9DA-614D-AA0B-7EF7306FA85C}" destId="{29E584AB-71F4-D341-9B04-B0B42700E30D}" srcOrd="0" destOrd="0" presId="urn:microsoft.com/office/officeart/2005/8/layout/orgChart1"/>
    <dgm:cxn modelId="{00B74D41-1035-364B-9590-37B7190D3FE0}" type="presOf" srcId="{1E3AB375-0E58-C841-894F-39767AFDD9AD}" destId="{94EA2A51-26CF-8F47-B706-82D31DC1FD6D}" srcOrd="0" destOrd="0" presId="urn:microsoft.com/office/officeart/2005/8/layout/orgChart1"/>
    <dgm:cxn modelId="{25B1ED67-ED85-DC49-9441-7EBD582B54C7}" type="presOf" srcId="{A37BED05-C9DA-614D-AA0B-7EF7306FA85C}" destId="{171DC8C6-3C3E-F14A-8405-72E34C24B965}" srcOrd="1" destOrd="0" presId="urn:microsoft.com/office/officeart/2005/8/layout/orgChart1"/>
    <dgm:cxn modelId="{BCC8374C-7CE9-4443-A3E4-A342DF743DD0}" srcId="{E6925EEA-4717-6045-A63C-5DD6D3C5CAFC}" destId="{1F4EA37B-58D7-CA4C-87DF-C89566B97306}" srcOrd="0" destOrd="0" parTransId="{9D175A03-C9D9-AA4D-96B9-A9F3699AB93D}" sibTransId="{CD8BD68D-1FBD-F44F-912E-94EFE45A9A6F}"/>
    <dgm:cxn modelId="{CB22A56F-E04A-F74B-B845-335B0714DA89}" srcId="{E6925EEA-4717-6045-A63C-5DD6D3C5CAFC}" destId="{1E3AB375-0E58-C841-894F-39767AFDD9AD}" srcOrd="1" destOrd="0" parTransId="{FA37CF3C-ECEE-1042-A81C-CC3BAA431265}" sibTransId="{44DE9ED5-8218-F64E-802B-3CEC53E15029}"/>
    <dgm:cxn modelId="{76D54251-B9BA-494E-A642-844D67F7E3B3}" type="presOf" srcId="{1F4EA37B-58D7-CA4C-87DF-C89566B97306}" destId="{9D09D247-ECF7-0040-9519-28C825A0C086}" srcOrd="1" destOrd="0" presId="urn:microsoft.com/office/officeart/2005/8/layout/orgChart1"/>
    <dgm:cxn modelId="{35436D7A-DCA3-AE40-B917-C9D47531865C}" type="presOf" srcId="{1E3AB375-0E58-C841-894F-39767AFDD9AD}" destId="{1214569C-8FD7-4F49-BB0A-31977C50693C}" srcOrd="1" destOrd="0" presId="urn:microsoft.com/office/officeart/2005/8/layout/orgChart1"/>
    <dgm:cxn modelId="{BAA8589A-8BA5-5440-AE03-1A208C348A3B}" type="presOf" srcId="{AC14A721-24C5-134C-8B51-7C310EA0C1E0}" destId="{A9BE1361-5289-9C4C-A2E5-F69C599859F5}" srcOrd="0" destOrd="0" presId="urn:microsoft.com/office/officeart/2005/8/layout/orgChart1"/>
    <dgm:cxn modelId="{4406A5B6-ED36-4440-B3F2-1A3AF0EDF9A5}" srcId="{E6925EEA-4717-6045-A63C-5DD6D3C5CAFC}" destId="{A37BED05-C9DA-614D-AA0B-7EF7306FA85C}" srcOrd="2" destOrd="0" parTransId="{A59C49A8-BE65-2148-B621-57BA7D0D9526}" sibTransId="{A60A193D-0D3D-5549-9313-95806F89E401}"/>
    <dgm:cxn modelId="{33B5D3B7-431F-6849-B596-CC420028ECF3}" type="presOf" srcId="{A59C49A8-BE65-2148-B621-57BA7D0D9526}" destId="{D4E0F52E-B1E6-6A42-8F3F-DDCD6443009F}" srcOrd="0" destOrd="0" presId="urn:microsoft.com/office/officeart/2005/8/layout/orgChart1"/>
    <dgm:cxn modelId="{178E41F2-BA8A-DB4A-8124-41EC32D41290}" type="presOf" srcId="{1F4EA37B-58D7-CA4C-87DF-C89566B97306}" destId="{F9D35FE0-D789-514D-8A39-993BB777B178}" srcOrd="0" destOrd="0" presId="urn:microsoft.com/office/officeart/2005/8/layout/orgChart1"/>
    <dgm:cxn modelId="{59DBD368-A812-F841-9949-A0D793217FBF}" type="presParOf" srcId="{A9BE1361-5289-9C4C-A2E5-F69C599859F5}" destId="{F0126138-DFBD-7D4A-BF9E-96D0502DB402}" srcOrd="0" destOrd="0" presId="urn:microsoft.com/office/officeart/2005/8/layout/orgChart1"/>
    <dgm:cxn modelId="{7FC11CE0-26D2-B141-9958-2F54D8018080}" type="presParOf" srcId="{F0126138-DFBD-7D4A-BF9E-96D0502DB402}" destId="{B1251B96-9411-BA4A-B68C-33EFBF71C9A4}" srcOrd="0" destOrd="0" presId="urn:microsoft.com/office/officeart/2005/8/layout/orgChart1"/>
    <dgm:cxn modelId="{A6A78E2B-BAEA-4F4F-9773-A9D9015C2FFD}" type="presParOf" srcId="{B1251B96-9411-BA4A-B68C-33EFBF71C9A4}" destId="{7C64F255-0D77-9F44-864A-05AC88F6F76D}" srcOrd="0" destOrd="0" presId="urn:microsoft.com/office/officeart/2005/8/layout/orgChart1"/>
    <dgm:cxn modelId="{8B5B74B2-5B6E-8449-AEBE-F0397EEEEB50}" type="presParOf" srcId="{B1251B96-9411-BA4A-B68C-33EFBF71C9A4}" destId="{8E8B3966-844B-7345-B271-EFFBA0C72DE7}" srcOrd="1" destOrd="0" presId="urn:microsoft.com/office/officeart/2005/8/layout/orgChart1"/>
    <dgm:cxn modelId="{B69B5727-CBF4-8A48-99F3-87C04F9B7082}" type="presParOf" srcId="{F0126138-DFBD-7D4A-BF9E-96D0502DB402}" destId="{B88A4BB0-254E-F149-AF66-370B29E7F04B}" srcOrd="1" destOrd="0" presId="urn:microsoft.com/office/officeart/2005/8/layout/orgChart1"/>
    <dgm:cxn modelId="{8B09E684-1264-E341-9E83-673B6814626F}" type="presParOf" srcId="{B88A4BB0-254E-F149-AF66-370B29E7F04B}" destId="{E3A21D96-D8EA-CC4C-8FCB-F10463C49151}" srcOrd="0" destOrd="0" presId="urn:microsoft.com/office/officeart/2005/8/layout/orgChart1"/>
    <dgm:cxn modelId="{BAAF198A-3834-0248-AB03-812F86EF7907}" type="presParOf" srcId="{B88A4BB0-254E-F149-AF66-370B29E7F04B}" destId="{FDF40E82-EA3A-CE42-AD0A-4ADC6592B9AF}" srcOrd="1" destOrd="0" presId="urn:microsoft.com/office/officeart/2005/8/layout/orgChart1"/>
    <dgm:cxn modelId="{81381FD8-9049-5E41-BE32-3E719A9CEA54}" type="presParOf" srcId="{FDF40E82-EA3A-CE42-AD0A-4ADC6592B9AF}" destId="{3BD59AEA-0B37-DB4F-9EB2-A80C0719FADF}" srcOrd="0" destOrd="0" presId="urn:microsoft.com/office/officeart/2005/8/layout/orgChart1"/>
    <dgm:cxn modelId="{5B20EEBD-C56D-0840-8A0E-C72ECE15BC7B}" type="presParOf" srcId="{3BD59AEA-0B37-DB4F-9EB2-A80C0719FADF}" destId="{F9D35FE0-D789-514D-8A39-993BB777B178}" srcOrd="0" destOrd="0" presId="urn:microsoft.com/office/officeart/2005/8/layout/orgChart1"/>
    <dgm:cxn modelId="{3323A002-9399-4844-95E4-0327FAA1ECB6}" type="presParOf" srcId="{3BD59AEA-0B37-DB4F-9EB2-A80C0719FADF}" destId="{9D09D247-ECF7-0040-9519-28C825A0C086}" srcOrd="1" destOrd="0" presId="urn:microsoft.com/office/officeart/2005/8/layout/orgChart1"/>
    <dgm:cxn modelId="{2C73B3AD-42D8-4748-B55B-B21EC1F00E3D}" type="presParOf" srcId="{FDF40E82-EA3A-CE42-AD0A-4ADC6592B9AF}" destId="{45326E24-FE12-1449-ACC7-867F654E414B}" srcOrd="1" destOrd="0" presId="urn:microsoft.com/office/officeart/2005/8/layout/orgChart1"/>
    <dgm:cxn modelId="{C61342CB-A8C6-5B46-99A3-AB6E4A9A1350}" type="presParOf" srcId="{FDF40E82-EA3A-CE42-AD0A-4ADC6592B9AF}" destId="{EC960197-923C-764E-8931-FF490661B51E}" srcOrd="2" destOrd="0" presId="urn:microsoft.com/office/officeart/2005/8/layout/orgChart1"/>
    <dgm:cxn modelId="{54496D03-D9C1-E441-874F-5512AD24A2D2}" type="presParOf" srcId="{B88A4BB0-254E-F149-AF66-370B29E7F04B}" destId="{B3051B39-865D-404D-AB06-7B6820C8CDD5}" srcOrd="2" destOrd="0" presId="urn:microsoft.com/office/officeart/2005/8/layout/orgChart1"/>
    <dgm:cxn modelId="{AA9715DB-D0E2-644C-B2AD-F55DF5F89322}" type="presParOf" srcId="{B88A4BB0-254E-F149-AF66-370B29E7F04B}" destId="{01E1F0A9-B0E6-364C-AE04-BECBD7DD1D78}" srcOrd="3" destOrd="0" presId="urn:microsoft.com/office/officeart/2005/8/layout/orgChart1"/>
    <dgm:cxn modelId="{80DFA58D-7B0D-594F-9333-EC50468A2158}" type="presParOf" srcId="{01E1F0A9-B0E6-364C-AE04-BECBD7DD1D78}" destId="{E2D93203-46BC-A049-BD60-1B5E24620662}" srcOrd="0" destOrd="0" presId="urn:microsoft.com/office/officeart/2005/8/layout/orgChart1"/>
    <dgm:cxn modelId="{83A1C120-21BD-7C4E-ADB7-1595F47EB931}" type="presParOf" srcId="{E2D93203-46BC-A049-BD60-1B5E24620662}" destId="{94EA2A51-26CF-8F47-B706-82D31DC1FD6D}" srcOrd="0" destOrd="0" presId="urn:microsoft.com/office/officeart/2005/8/layout/orgChart1"/>
    <dgm:cxn modelId="{B011F560-CBE4-4F42-A61F-AB43E89BE98F}" type="presParOf" srcId="{E2D93203-46BC-A049-BD60-1B5E24620662}" destId="{1214569C-8FD7-4F49-BB0A-31977C50693C}" srcOrd="1" destOrd="0" presId="urn:microsoft.com/office/officeart/2005/8/layout/orgChart1"/>
    <dgm:cxn modelId="{C5AE9CC6-14F7-8143-9371-971C65AE7F62}" type="presParOf" srcId="{01E1F0A9-B0E6-364C-AE04-BECBD7DD1D78}" destId="{EBCDC111-07D4-784B-B08F-A3E9179EF489}" srcOrd="1" destOrd="0" presId="urn:microsoft.com/office/officeart/2005/8/layout/orgChart1"/>
    <dgm:cxn modelId="{FE16BB4C-903F-DE4D-9F7B-403F08AC750C}" type="presParOf" srcId="{01E1F0A9-B0E6-364C-AE04-BECBD7DD1D78}" destId="{312B7A7F-97F7-1144-897D-40F5365AD6C7}" srcOrd="2" destOrd="0" presId="urn:microsoft.com/office/officeart/2005/8/layout/orgChart1"/>
    <dgm:cxn modelId="{D48A02AB-63F2-B34E-B533-050DCB21F894}" type="presParOf" srcId="{B88A4BB0-254E-F149-AF66-370B29E7F04B}" destId="{D4E0F52E-B1E6-6A42-8F3F-DDCD6443009F}" srcOrd="4" destOrd="0" presId="urn:microsoft.com/office/officeart/2005/8/layout/orgChart1"/>
    <dgm:cxn modelId="{52D42F36-620A-1045-8B41-8BEFCC8B051C}" type="presParOf" srcId="{B88A4BB0-254E-F149-AF66-370B29E7F04B}" destId="{D48784C5-C46B-2E4E-9EB8-335A68C7E4F6}" srcOrd="5" destOrd="0" presId="urn:microsoft.com/office/officeart/2005/8/layout/orgChart1"/>
    <dgm:cxn modelId="{7B2D53C3-841E-4C48-9F8E-1994C68A89EA}" type="presParOf" srcId="{D48784C5-C46B-2E4E-9EB8-335A68C7E4F6}" destId="{CFD870C3-1FD6-0142-BAE5-E6922269F248}" srcOrd="0" destOrd="0" presId="urn:microsoft.com/office/officeart/2005/8/layout/orgChart1"/>
    <dgm:cxn modelId="{AA1FE025-D234-EC4A-85E8-5C52DFD017B4}" type="presParOf" srcId="{CFD870C3-1FD6-0142-BAE5-E6922269F248}" destId="{29E584AB-71F4-D341-9B04-B0B42700E30D}" srcOrd="0" destOrd="0" presId="urn:microsoft.com/office/officeart/2005/8/layout/orgChart1"/>
    <dgm:cxn modelId="{9F3A2647-A4B1-1A40-8FF0-194BF28422AB}" type="presParOf" srcId="{CFD870C3-1FD6-0142-BAE5-E6922269F248}" destId="{171DC8C6-3C3E-F14A-8405-72E34C24B965}" srcOrd="1" destOrd="0" presId="urn:microsoft.com/office/officeart/2005/8/layout/orgChart1"/>
    <dgm:cxn modelId="{E6A9DB87-D075-8C48-BD68-26E9B507F437}" type="presParOf" srcId="{D48784C5-C46B-2E4E-9EB8-335A68C7E4F6}" destId="{EC8C7255-1676-3E49-8992-F1035CAEEE03}" srcOrd="1" destOrd="0" presId="urn:microsoft.com/office/officeart/2005/8/layout/orgChart1"/>
    <dgm:cxn modelId="{88947698-F6E0-1A4A-A988-C48212091709}" type="presParOf" srcId="{D48784C5-C46B-2E4E-9EB8-335A68C7E4F6}" destId="{04940995-D529-EA40-BDD8-77BA895EE265}" srcOrd="2" destOrd="0" presId="urn:microsoft.com/office/officeart/2005/8/layout/orgChart1"/>
    <dgm:cxn modelId="{E32E1623-5957-F24D-8BFB-94BCDC89FBFB}" type="presParOf" srcId="{F0126138-DFBD-7D4A-BF9E-96D0502DB402}" destId="{B72E25FA-211C-D945-B606-47D1CBEA9E2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7DAE78-910B-42D3-8F1F-ECB602EA595A}" type="doc">
      <dgm:prSet loTypeId="urn:microsoft.com/office/officeart/2009/layout/CircleArrowProcess" loCatId="process" qsTypeId="urn:microsoft.com/office/officeart/2005/8/quickstyle/simple1" qsCatId="simple" csTypeId="urn:microsoft.com/office/officeart/2005/8/colors/accent2_4" csCatId="accent2" phldr="1"/>
      <dgm:spPr/>
      <dgm:t>
        <a:bodyPr/>
        <a:lstStyle/>
        <a:p>
          <a:endParaRPr lang="en-US"/>
        </a:p>
      </dgm:t>
    </dgm:pt>
    <dgm:pt modelId="{C94ED63E-0501-4AFB-8718-E346E07FDFCB}">
      <dgm:prSet phldrT="[Text]"/>
      <dgm:spPr/>
      <dgm:t>
        <a:bodyPr/>
        <a:lstStyle/>
        <a:p>
          <a:r>
            <a:rPr lang="en-US" dirty="0"/>
            <a:t>Identification</a:t>
          </a:r>
        </a:p>
      </dgm:t>
    </dgm:pt>
    <dgm:pt modelId="{B2CEAB4D-0E04-40A9-B991-6865FCBB0DFB}" type="parTrans" cxnId="{E3DDDD09-B3A8-4402-9ABD-A918E0B20D1C}">
      <dgm:prSet/>
      <dgm:spPr/>
      <dgm:t>
        <a:bodyPr/>
        <a:lstStyle/>
        <a:p>
          <a:endParaRPr lang="en-US"/>
        </a:p>
      </dgm:t>
    </dgm:pt>
    <dgm:pt modelId="{947D3241-6940-4414-8200-EA3060A7ADB6}" type="sibTrans" cxnId="{E3DDDD09-B3A8-4402-9ABD-A918E0B20D1C}">
      <dgm:prSet/>
      <dgm:spPr/>
      <dgm:t>
        <a:bodyPr/>
        <a:lstStyle/>
        <a:p>
          <a:endParaRPr lang="en-US"/>
        </a:p>
      </dgm:t>
    </dgm:pt>
    <dgm:pt modelId="{3C857D83-3504-45A5-B3C9-958A96D83EDA}">
      <dgm:prSet phldrT="[Text]"/>
      <dgm:spPr/>
      <dgm:t>
        <a:bodyPr/>
        <a:lstStyle/>
        <a:p>
          <a:r>
            <a:rPr lang="en-US" dirty="0"/>
            <a:t>Assessment</a:t>
          </a:r>
        </a:p>
      </dgm:t>
    </dgm:pt>
    <dgm:pt modelId="{DD9A76DF-CE37-4C28-9738-F9D8CD485614}" type="parTrans" cxnId="{E95FB4F5-2D0B-4566-A9FC-E75695283494}">
      <dgm:prSet/>
      <dgm:spPr/>
      <dgm:t>
        <a:bodyPr/>
        <a:lstStyle/>
        <a:p>
          <a:endParaRPr lang="en-US"/>
        </a:p>
      </dgm:t>
    </dgm:pt>
    <dgm:pt modelId="{F8B510A4-6E0F-4F25-9433-EFDC5CCCF53E}" type="sibTrans" cxnId="{E95FB4F5-2D0B-4566-A9FC-E75695283494}">
      <dgm:prSet/>
      <dgm:spPr/>
      <dgm:t>
        <a:bodyPr/>
        <a:lstStyle/>
        <a:p>
          <a:endParaRPr lang="en-US"/>
        </a:p>
      </dgm:t>
    </dgm:pt>
    <dgm:pt modelId="{5030B9B5-192E-42D1-8AED-843F3679BF8C}">
      <dgm:prSet phldrT="[Text]"/>
      <dgm:spPr/>
      <dgm:t>
        <a:bodyPr/>
        <a:lstStyle/>
        <a:p>
          <a:r>
            <a:rPr lang="en-US" dirty="0"/>
            <a:t>Brief intervention</a:t>
          </a:r>
        </a:p>
      </dgm:t>
    </dgm:pt>
    <dgm:pt modelId="{F1B8B017-758F-4EC3-90D5-5184B12CBF84}" type="parTrans" cxnId="{0BBA7149-F26B-4CD8-9C03-B68B7D6E9B8E}">
      <dgm:prSet/>
      <dgm:spPr/>
      <dgm:t>
        <a:bodyPr/>
        <a:lstStyle/>
        <a:p>
          <a:endParaRPr lang="en-US"/>
        </a:p>
      </dgm:t>
    </dgm:pt>
    <dgm:pt modelId="{35E4B928-B30B-425F-A730-204C70C8074B}" type="sibTrans" cxnId="{0BBA7149-F26B-4CD8-9C03-B68B7D6E9B8E}">
      <dgm:prSet/>
      <dgm:spPr/>
      <dgm:t>
        <a:bodyPr/>
        <a:lstStyle/>
        <a:p>
          <a:endParaRPr lang="en-US"/>
        </a:p>
      </dgm:t>
    </dgm:pt>
    <dgm:pt modelId="{E7D51F89-D909-40AC-83AE-1D2D1C3C48E9}">
      <dgm:prSet/>
      <dgm:spPr/>
      <dgm:t>
        <a:bodyPr/>
        <a:lstStyle/>
        <a:p>
          <a:r>
            <a:rPr lang="en-US" dirty="0"/>
            <a:t>Counseling</a:t>
          </a:r>
        </a:p>
      </dgm:t>
    </dgm:pt>
    <dgm:pt modelId="{9F71E2ED-70DC-4F94-AAA9-933371F955F0}" type="parTrans" cxnId="{E5578382-4FB3-46CD-9170-DD00B3674172}">
      <dgm:prSet/>
      <dgm:spPr/>
      <dgm:t>
        <a:bodyPr/>
        <a:lstStyle/>
        <a:p>
          <a:endParaRPr lang="en-US"/>
        </a:p>
      </dgm:t>
    </dgm:pt>
    <dgm:pt modelId="{6AEAB587-D76B-45A8-B07D-03C899ABCD64}" type="sibTrans" cxnId="{E5578382-4FB3-46CD-9170-DD00B3674172}">
      <dgm:prSet/>
      <dgm:spPr/>
      <dgm:t>
        <a:bodyPr/>
        <a:lstStyle/>
        <a:p>
          <a:endParaRPr lang="en-US"/>
        </a:p>
      </dgm:t>
    </dgm:pt>
    <dgm:pt modelId="{9809903D-75A5-4A56-A7B4-9B8A9BA9350C}" type="pres">
      <dgm:prSet presAssocID="{527DAE78-910B-42D3-8F1F-ECB602EA595A}" presName="Name0" presStyleCnt="0">
        <dgm:presLayoutVars>
          <dgm:chMax val="7"/>
          <dgm:chPref val="7"/>
          <dgm:dir/>
          <dgm:animLvl val="lvl"/>
        </dgm:presLayoutVars>
      </dgm:prSet>
      <dgm:spPr/>
    </dgm:pt>
    <dgm:pt modelId="{BDD9EEA4-A125-46A8-8ACD-14AB4513B1CD}" type="pres">
      <dgm:prSet presAssocID="{C94ED63E-0501-4AFB-8718-E346E07FDFCB}" presName="Accent1" presStyleCnt="0"/>
      <dgm:spPr/>
    </dgm:pt>
    <dgm:pt modelId="{1C00EF30-B0ED-473C-964E-FAFEBCA1078A}" type="pres">
      <dgm:prSet presAssocID="{C94ED63E-0501-4AFB-8718-E346E07FDFCB}" presName="Accent" presStyleLbl="node1" presStyleIdx="0" presStyleCnt="4"/>
      <dgm:spPr/>
    </dgm:pt>
    <dgm:pt modelId="{6F3E00B7-946F-4A71-91C2-D7D6FA018023}" type="pres">
      <dgm:prSet presAssocID="{C94ED63E-0501-4AFB-8718-E346E07FDFCB}" presName="Parent1" presStyleLbl="revTx" presStyleIdx="0" presStyleCnt="4">
        <dgm:presLayoutVars>
          <dgm:chMax val="1"/>
          <dgm:chPref val="1"/>
          <dgm:bulletEnabled val="1"/>
        </dgm:presLayoutVars>
      </dgm:prSet>
      <dgm:spPr/>
    </dgm:pt>
    <dgm:pt modelId="{F5176C26-BC68-49BC-8502-422722715E67}" type="pres">
      <dgm:prSet presAssocID="{3C857D83-3504-45A5-B3C9-958A96D83EDA}" presName="Accent2" presStyleCnt="0"/>
      <dgm:spPr/>
    </dgm:pt>
    <dgm:pt modelId="{53C7CF7F-C6DC-4EB4-A31A-4EFB9F0762D8}" type="pres">
      <dgm:prSet presAssocID="{3C857D83-3504-45A5-B3C9-958A96D83EDA}" presName="Accent" presStyleLbl="node1" presStyleIdx="1" presStyleCnt="4"/>
      <dgm:spPr/>
    </dgm:pt>
    <dgm:pt modelId="{A40D9C9B-50FD-47AF-9A17-FE712338F3A4}" type="pres">
      <dgm:prSet presAssocID="{3C857D83-3504-45A5-B3C9-958A96D83EDA}" presName="Parent2" presStyleLbl="revTx" presStyleIdx="1" presStyleCnt="4">
        <dgm:presLayoutVars>
          <dgm:chMax val="1"/>
          <dgm:chPref val="1"/>
          <dgm:bulletEnabled val="1"/>
        </dgm:presLayoutVars>
      </dgm:prSet>
      <dgm:spPr/>
    </dgm:pt>
    <dgm:pt modelId="{2EBD3441-3B89-4391-A9C2-A24CCD9CB5A5}" type="pres">
      <dgm:prSet presAssocID="{5030B9B5-192E-42D1-8AED-843F3679BF8C}" presName="Accent3" presStyleCnt="0"/>
      <dgm:spPr/>
    </dgm:pt>
    <dgm:pt modelId="{68FC958C-E9C4-47BC-AE1E-52AA5FB515BB}" type="pres">
      <dgm:prSet presAssocID="{5030B9B5-192E-42D1-8AED-843F3679BF8C}" presName="Accent" presStyleLbl="node1" presStyleIdx="2" presStyleCnt="4"/>
      <dgm:spPr/>
    </dgm:pt>
    <dgm:pt modelId="{6096929B-6472-4D04-B11B-54AA9AA37808}" type="pres">
      <dgm:prSet presAssocID="{5030B9B5-192E-42D1-8AED-843F3679BF8C}" presName="Parent3" presStyleLbl="revTx" presStyleIdx="2" presStyleCnt="4">
        <dgm:presLayoutVars>
          <dgm:chMax val="1"/>
          <dgm:chPref val="1"/>
          <dgm:bulletEnabled val="1"/>
        </dgm:presLayoutVars>
      </dgm:prSet>
      <dgm:spPr/>
    </dgm:pt>
    <dgm:pt modelId="{8336F32D-E131-4827-8D39-AEC542C5B929}" type="pres">
      <dgm:prSet presAssocID="{E7D51F89-D909-40AC-83AE-1D2D1C3C48E9}" presName="Accent4" presStyleCnt="0"/>
      <dgm:spPr/>
    </dgm:pt>
    <dgm:pt modelId="{99761AF6-3CE2-405A-B488-71E67AD5A2F1}" type="pres">
      <dgm:prSet presAssocID="{E7D51F89-D909-40AC-83AE-1D2D1C3C48E9}" presName="Accent" presStyleLbl="node1" presStyleIdx="3" presStyleCnt="4"/>
      <dgm:spPr/>
    </dgm:pt>
    <dgm:pt modelId="{AAA4AF26-F576-4A86-9D02-5BBBB98B38DD}" type="pres">
      <dgm:prSet presAssocID="{E7D51F89-D909-40AC-83AE-1D2D1C3C48E9}" presName="Parent4" presStyleLbl="revTx" presStyleIdx="3" presStyleCnt="4">
        <dgm:presLayoutVars>
          <dgm:chMax val="1"/>
          <dgm:chPref val="1"/>
          <dgm:bulletEnabled val="1"/>
        </dgm:presLayoutVars>
      </dgm:prSet>
      <dgm:spPr/>
    </dgm:pt>
  </dgm:ptLst>
  <dgm:cxnLst>
    <dgm:cxn modelId="{AC6E4601-646F-FE40-8494-8E0BD50A2D96}" type="presOf" srcId="{C94ED63E-0501-4AFB-8718-E346E07FDFCB}" destId="{6F3E00B7-946F-4A71-91C2-D7D6FA018023}" srcOrd="0" destOrd="0" presId="urn:microsoft.com/office/officeart/2009/layout/CircleArrowProcess"/>
    <dgm:cxn modelId="{B6033609-2349-E444-A59E-8467637ADA1B}" type="presOf" srcId="{527DAE78-910B-42D3-8F1F-ECB602EA595A}" destId="{9809903D-75A5-4A56-A7B4-9B8A9BA9350C}" srcOrd="0" destOrd="0" presId="urn:microsoft.com/office/officeart/2009/layout/CircleArrowProcess"/>
    <dgm:cxn modelId="{E3DDDD09-B3A8-4402-9ABD-A918E0B20D1C}" srcId="{527DAE78-910B-42D3-8F1F-ECB602EA595A}" destId="{C94ED63E-0501-4AFB-8718-E346E07FDFCB}" srcOrd="0" destOrd="0" parTransId="{B2CEAB4D-0E04-40A9-B991-6865FCBB0DFB}" sibTransId="{947D3241-6940-4414-8200-EA3060A7ADB6}"/>
    <dgm:cxn modelId="{11C1121F-4EE2-4E48-B62E-23B1D9B86702}" type="presOf" srcId="{5030B9B5-192E-42D1-8AED-843F3679BF8C}" destId="{6096929B-6472-4D04-B11B-54AA9AA37808}" srcOrd="0" destOrd="0" presId="urn:microsoft.com/office/officeart/2009/layout/CircleArrowProcess"/>
    <dgm:cxn modelId="{9B9E7D2C-106C-9046-9D2B-7AC8F95F4D83}" type="presOf" srcId="{E7D51F89-D909-40AC-83AE-1D2D1C3C48E9}" destId="{AAA4AF26-F576-4A86-9D02-5BBBB98B38DD}" srcOrd="0" destOrd="0" presId="urn:microsoft.com/office/officeart/2009/layout/CircleArrowProcess"/>
    <dgm:cxn modelId="{0BBA7149-F26B-4CD8-9C03-B68B7D6E9B8E}" srcId="{527DAE78-910B-42D3-8F1F-ECB602EA595A}" destId="{5030B9B5-192E-42D1-8AED-843F3679BF8C}" srcOrd="2" destOrd="0" parTransId="{F1B8B017-758F-4EC3-90D5-5184B12CBF84}" sibTransId="{35E4B928-B30B-425F-A730-204C70C8074B}"/>
    <dgm:cxn modelId="{E5578382-4FB3-46CD-9170-DD00B3674172}" srcId="{527DAE78-910B-42D3-8F1F-ECB602EA595A}" destId="{E7D51F89-D909-40AC-83AE-1D2D1C3C48E9}" srcOrd="3" destOrd="0" parTransId="{9F71E2ED-70DC-4F94-AAA9-933371F955F0}" sibTransId="{6AEAB587-D76B-45A8-B07D-03C899ABCD64}"/>
    <dgm:cxn modelId="{083D238E-B6FA-B94E-8F54-E2CA844EA248}" type="presOf" srcId="{3C857D83-3504-45A5-B3C9-958A96D83EDA}" destId="{A40D9C9B-50FD-47AF-9A17-FE712338F3A4}" srcOrd="0" destOrd="0" presId="urn:microsoft.com/office/officeart/2009/layout/CircleArrowProcess"/>
    <dgm:cxn modelId="{E95FB4F5-2D0B-4566-A9FC-E75695283494}" srcId="{527DAE78-910B-42D3-8F1F-ECB602EA595A}" destId="{3C857D83-3504-45A5-B3C9-958A96D83EDA}" srcOrd="1" destOrd="0" parTransId="{DD9A76DF-CE37-4C28-9738-F9D8CD485614}" sibTransId="{F8B510A4-6E0F-4F25-9433-EFDC5CCCF53E}"/>
    <dgm:cxn modelId="{067126CD-9D2D-0140-AB10-24264A68A9A8}" type="presParOf" srcId="{9809903D-75A5-4A56-A7B4-9B8A9BA9350C}" destId="{BDD9EEA4-A125-46A8-8ACD-14AB4513B1CD}" srcOrd="0" destOrd="0" presId="urn:microsoft.com/office/officeart/2009/layout/CircleArrowProcess"/>
    <dgm:cxn modelId="{14A3F860-3BC5-7F4E-885F-A93C7D9D1E09}" type="presParOf" srcId="{BDD9EEA4-A125-46A8-8ACD-14AB4513B1CD}" destId="{1C00EF30-B0ED-473C-964E-FAFEBCA1078A}" srcOrd="0" destOrd="0" presId="urn:microsoft.com/office/officeart/2009/layout/CircleArrowProcess"/>
    <dgm:cxn modelId="{A5C396CA-A876-7B4A-9CA4-D14F6437E907}" type="presParOf" srcId="{9809903D-75A5-4A56-A7B4-9B8A9BA9350C}" destId="{6F3E00B7-946F-4A71-91C2-D7D6FA018023}" srcOrd="1" destOrd="0" presId="urn:microsoft.com/office/officeart/2009/layout/CircleArrowProcess"/>
    <dgm:cxn modelId="{D5C230A3-7BCB-0F4A-BB3F-0C958459CD0A}" type="presParOf" srcId="{9809903D-75A5-4A56-A7B4-9B8A9BA9350C}" destId="{F5176C26-BC68-49BC-8502-422722715E67}" srcOrd="2" destOrd="0" presId="urn:microsoft.com/office/officeart/2009/layout/CircleArrowProcess"/>
    <dgm:cxn modelId="{D43D0FAE-2521-9C40-B1CB-8E1F61D5B351}" type="presParOf" srcId="{F5176C26-BC68-49BC-8502-422722715E67}" destId="{53C7CF7F-C6DC-4EB4-A31A-4EFB9F0762D8}" srcOrd="0" destOrd="0" presId="urn:microsoft.com/office/officeart/2009/layout/CircleArrowProcess"/>
    <dgm:cxn modelId="{E56F6B20-0248-C241-BC75-EF760E6889C1}" type="presParOf" srcId="{9809903D-75A5-4A56-A7B4-9B8A9BA9350C}" destId="{A40D9C9B-50FD-47AF-9A17-FE712338F3A4}" srcOrd="3" destOrd="0" presId="urn:microsoft.com/office/officeart/2009/layout/CircleArrowProcess"/>
    <dgm:cxn modelId="{8A6A27FB-0A9C-D743-A1BB-AEF4801CF9BA}" type="presParOf" srcId="{9809903D-75A5-4A56-A7B4-9B8A9BA9350C}" destId="{2EBD3441-3B89-4391-A9C2-A24CCD9CB5A5}" srcOrd="4" destOrd="0" presId="urn:microsoft.com/office/officeart/2009/layout/CircleArrowProcess"/>
    <dgm:cxn modelId="{647E49E3-235A-EB44-B1F2-42F40BA7475E}" type="presParOf" srcId="{2EBD3441-3B89-4391-A9C2-A24CCD9CB5A5}" destId="{68FC958C-E9C4-47BC-AE1E-52AA5FB515BB}" srcOrd="0" destOrd="0" presId="urn:microsoft.com/office/officeart/2009/layout/CircleArrowProcess"/>
    <dgm:cxn modelId="{7DBFB969-479E-A549-9507-60311D35096B}" type="presParOf" srcId="{9809903D-75A5-4A56-A7B4-9B8A9BA9350C}" destId="{6096929B-6472-4D04-B11B-54AA9AA37808}" srcOrd="5" destOrd="0" presId="urn:microsoft.com/office/officeart/2009/layout/CircleArrowProcess"/>
    <dgm:cxn modelId="{406F13BD-5738-A94E-9F24-F28385929646}" type="presParOf" srcId="{9809903D-75A5-4A56-A7B4-9B8A9BA9350C}" destId="{8336F32D-E131-4827-8D39-AEC542C5B929}" srcOrd="6" destOrd="0" presId="urn:microsoft.com/office/officeart/2009/layout/CircleArrowProcess"/>
    <dgm:cxn modelId="{00F4A0A1-0E93-044F-AA18-744332DAE339}" type="presParOf" srcId="{8336F32D-E131-4827-8D39-AEC542C5B929}" destId="{99761AF6-3CE2-405A-B488-71E67AD5A2F1}" srcOrd="0" destOrd="0" presId="urn:microsoft.com/office/officeart/2009/layout/CircleArrowProcess"/>
    <dgm:cxn modelId="{C798E597-739D-854C-B4A1-411C64A1A286}" type="presParOf" srcId="{9809903D-75A5-4A56-A7B4-9B8A9BA9350C}" destId="{AAA4AF26-F576-4A86-9D02-5BBBB98B38DD}"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0F52E-B1E6-6A42-8F3F-DDCD6443009F}">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051B39-865D-404D-AB06-7B6820C8CDD5}">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3A21D96-D8EA-CC4C-8FCB-F10463C49151}">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C64F255-0D77-9F44-864A-05AC88F6F76D}">
      <dsp:nvSpPr>
        <dsp:cNvPr id="0" name=""/>
        <dsp:cNvSpPr/>
      </dsp:nvSpPr>
      <dsp:spPr>
        <a:xfrm>
          <a:off x="2588226" y="315702"/>
          <a:ext cx="5339147" cy="15371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5100" kern="1200" dirty="0"/>
            <a:t>Smoking cassation</a:t>
          </a:r>
          <a:br>
            <a:rPr lang="en-US" sz="5100" kern="1200" dirty="0"/>
          </a:br>
          <a:r>
            <a:rPr lang="en-US" sz="5100" kern="1200" dirty="0"/>
            <a:t> management</a:t>
          </a:r>
        </a:p>
      </dsp:txBody>
      <dsp:txXfrm>
        <a:off x="2588226" y="315702"/>
        <a:ext cx="5339147" cy="1537161"/>
      </dsp:txXfrm>
    </dsp:sp>
    <dsp:sp modelId="{F9D35FE0-D789-514D-8A39-993BB777B178}">
      <dsp:nvSpPr>
        <dsp:cNvPr id="0" name=""/>
        <dsp:cNvSpPr/>
      </dsp:nvSpPr>
      <dsp:spPr>
        <a:xfrm>
          <a:off x="706" y="2498473"/>
          <a:ext cx="3074323" cy="153716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0" kern="1200" dirty="0"/>
            <a:t>Behavioral management</a:t>
          </a:r>
        </a:p>
      </dsp:txBody>
      <dsp:txXfrm>
        <a:off x="706" y="2498473"/>
        <a:ext cx="3074323" cy="1537161"/>
      </dsp:txXfrm>
    </dsp:sp>
    <dsp:sp modelId="{94EA2A51-26CF-8F47-B706-82D31DC1FD6D}">
      <dsp:nvSpPr>
        <dsp:cNvPr id="0" name=""/>
        <dsp:cNvSpPr/>
      </dsp:nvSpPr>
      <dsp:spPr>
        <a:xfrm>
          <a:off x="3720638" y="2498473"/>
          <a:ext cx="3074323" cy="153716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Non-Pharmacological management </a:t>
          </a:r>
        </a:p>
      </dsp:txBody>
      <dsp:txXfrm>
        <a:off x="3720638" y="2498473"/>
        <a:ext cx="3074323" cy="1537161"/>
      </dsp:txXfrm>
    </dsp:sp>
    <dsp:sp modelId="{29E584AB-71F4-D341-9B04-B0B42700E30D}">
      <dsp:nvSpPr>
        <dsp:cNvPr id="0" name=""/>
        <dsp:cNvSpPr/>
      </dsp:nvSpPr>
      <dsp:spPr>
        <a:xfrm>
          <a:off x="7440570" y="2498473"/>
          <a:ext cx="3074323" cy="153716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Pharmacological management</a:t>
          </a:r>
        </a:p>
      </dsp:txBody>
      <dsp:txXfrm>
        <a:off x="7440570" y="2498473"/>
        <a:ext cx="3074323" cy="1537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0EF30-B0ED-473C-964E-FAFEBCA1078A}">
      <dsp:nvSpPr>
        <dsp:cNvPr id="0" name=""/>
        <dsp:cNvSpPr/>
      </dsp:nvSpPr>
      <dsp:spPr>
        <a:xfrm>
          <a:off x="1638429" y="0"/>
          <a:ext cx="2215078" cy="2215304"/>
        </a:xfrm>
        <a:prstGeom prst="circularArrow">
          <a:avLst>
            <a:gd name="adj1" fmla="val 10980"/>
            <a:gd name="adj2" fmla="val 1142322"/>
            <a:gd name="adj3" fmla="val 4500000"/>
            <a:gd name="adj4" fmla="val 10800000"/>
            <a:gd name="adj5" fmla="val 12500"/>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3E00B7-946F-4A71-91C2-D7D6FA018023}">
      <dsp:nvSpPr>
        <dsp:cNvPr id="0" name=""/>
        <dsp:cNvSpPr/>
      </dsp:nvSpPr>
      <dsp:spPr>
        <a:xfrm>
          <a:off x="2127483" y="801880"/>
          <a:ext cx="1236139" cy="618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Identification</a:t>
          </a:r>
        </a:p>
      </dsp:txBody>
      <dsp:txXfrm>
        <a:off x="2127483" y="801880"/>
        <a:ext cx="1236139" cy="618005"/>
      </dsp:txXfrm>
    </dsp:sp>
    <dsp:sp modelId="{53C7CF7F-C6DC-4EB4-A31A-4EFB9F0762D8}">
      <dsp:nvSpPr>
        <dsp:cNvPr id="0" name=""/>
        <dsp:cNvSpPr/>
      </dsp:nvSpPr>
      <dsp:spPr>
        <a:xfrm>
          <a:off x="1023060" y="1273021"/>
          <a:ext cx="2215078" cy="2215304"/>
        </a:xfrm>
        <a:prstGeom prst="leftCircularArrow">
          <a:avLst>
            <a:gd name="adj1" fmla="val 10980"/>
            <a:gd name="adj2" fmla="val 1142322"/>
            <a:gd name="adj3" fmla="val 6300000"/>
            <a:gd name="adj4" fmla="val 18900000"/>
            <a:gd name="adj5" fmla="val 12500"/>
          </a:avLst>
        </a:prstGeom>
        <a:solidFill>
          <a:schemeClr val="accent2">
            <a:shade val="50000"/>
            <a:hueOff val="-295587"/>
            <a:satOff val="3892"/>
            <a:lumOff val="233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0D9C9B-50FD-47AF-9A17-FE712338F3A4}">
      <dsp:nvSpPr>
        <dsp:cNvPr id="0" name=""/>
        <dsp:cNvSpPr/>
      </dsp:nvSpPr>
      <dsp:spPr>
        <a:xfrm>
          <a:off x="1509621" y="2077251"/>
          <a:ext cx="1236139" cy="618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Assessment</a:t>
          </a:r>
        </a:p>
      </dsp:txBody>
      <dsp:txXfrm>
        <a:off x="1509621" y="2077251"/>
        <a:ext cx="1236139" cy="618005"/>
      </dsp:txXfrm>
    </dsp:sp>
    <dsp:sp modelId="{68FC958C-E9C4-47BC-AE1E-52AA5FB515BB}">
      <dsp:nvSpPr>
        <dsp:cNvPr id="0" name=""/>
        <dsp:cNvSpPr/>
      </dsp:nvSpPr>
      <dsp:spPr>
        <a:xfrm>
          <a:off x="1638429" y="2550742"/>
          <a:ext cx="2215078" cy="2215304"/>
        </a:xfrm>
        <a:prstGeom prst="circularArrow">
          <a:avLst>
            <a:gd name="adj1" fmla="val 10980"/>
            <a:gd name="adj2" fmla="val 1142322"/>
            <a:gd name="adj3" fmla="val 4500000"/>
            <a:gd name="adj4" fmla="val 13500000"/>
            <a:gd name="adj5" fmla="val 12500"/>
          </a:avLst>
        </a:prstGeom>
        <a:solidFill>
          <a:schemeClr val="accent2">
            <a:shade val="50000"/>
            <a:hueOff val="-591173"/>
            <a:satOff val="7783"/>
            <a:lumOff val="46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96929B-6472-4D04-B11B-54AA9AA37808}">
      <dsp:nvSpPr>
        <dsp:cNvPr id="0" name=""/>
        <dsp:cNvSpPr/>
      </dsp:nvSpPr>
      <dsp:spPr>
        <a:xfrm>
          <a:off x="2127483" y="3352622"/>
          <a:ext cx="1236139" cy="618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Brief intervention</a:t>
          </a:r>
        </a:p>
      </dsp:txBody>
      <dsp:txXfrm>
        <a:off x="2127483" y="3352622"/>
        <a:ext cx="1236139" cy="618005"/>
      </dsp:txXfrm>
    </dsp:sp>
    <dsp:sp modelId="{99761AF6-3CE2-405A-B488-71E67AD5A2F1}">
      <dsp:nvSpPr>
        <dsp:cNvPr id="0" name=""/>
        <dsp:cNvSpPr/>
      </dsp:nvSpPr>
      <dsp:spPr>
        <a:xfrm>
          <a:off x="1180953" y="3970628"/>
          <a:ext cx="1903031" cy="1903951"/>
        </a:xfrm>
        <a:prstGeom prst="blockArc">
          <a:avLst>
            <a:gd name="adj1" fmla="val 0"/>
            <a:gd name="adj2" fmla="val 18900000"/>
            <a:gd name="adj3" fmla="val 12740"/>
          </a:avLst>
        </a:prstGeom>
        <a:solidFill>
          <a:schemeClr val="accent2">
            <a:shade val="50000"/>
            <a:hueOff val="-295587"/>
            <a:satOff val="3892"/>
            <a:lumOff val="233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A4AF26-F576-4A86-9D02-5BBBB98B38DD}">
      <dsp:nvSpPr>
        <dsp:cNvPr id="0" name=""/>
        <dsp:cNvSpPr/>
      </dsp:nvSpPr>
      <dsp:spPr>
        <a:xfrm>
          <a:off x="1509621" y="4627994"/>
          <a:ext cx="1236139" cy="618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Counseling</a:t>
          </a:r>
        </a:p>
      </dsp:txBody>
      <dsp:txXfrm>
        <a:off x="1509621" y="4627994"/>
        <a:ext cx="1236139" cy="61800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5864C-F3D4-534D-A1CE-A9D710E3F109}" type="datetimeFigureOut">
              <a:rPr lang="en-US" smtClean="0"/>
              <a:t>3/23/2017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1875E-A4B7-CF46-84E4-337C511C5CFD}" type="slidenum">
              <a:rPr lang="en-US" smtClean="0"/>
              <a:t>‹#›</a:t>
            </a:fld>
            <a:endParaRPr lang="en-US"/>
          </a:p>
        </p:txBody>
      </p:sp>
    </p:spTree>
    <p:extLst>
      <p:ext uri="{BB962C8B-B14F-4D97-AF65-F5344CB8AC3E}">
        <p14:creationId xmlns:p14="http://schemas.microsoft.com/office/powerpoint/2010/main" val="1809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1</a:t>
            </a:fld>
            <a:endParaRPr lang="en-US"/>
          </a:p>
        </p:txBody>
      </p:sp>
    </p:spTree>
    <p:extLst>
      <p:ext uri="{BB962C8B-B14F-4D97-AF65-F5344CB8AC3E}">
        <p14:creationId xmlns:p14="http://schemas.microsoft.com/office/powerpoint/2010/main" val="1896388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14</a:t>
            </a:fld>
            <a:endParaRPr lang="en-US"/>
          </a:p>
        </p:txBody>
      </p:sp>
    </p:spTree>
    <p:extLst>
      <p:ext uri="{BB962C8B-B14F-4D97-AF65-F5344CB8AC3E}">
        <p14:creationId xmlns:p14="http://schemas.microsoft.com/office/powerpoint/2010/main" val="31101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22</a:t>
            </a:fld>
            <a:endParaRPr lang="en-US"/>
          </a:p>
        </p:txBody>
      </p:sp>
    </p:spTree>
    <p:extLst>
      <p:ext uri="{BB962C8B-B14F-4D97-AF65-F5344CB8AC3E}">
        <p14:creationId xmlns:p14="http://schemas.microsoft.com/office/powerpoint/2010/main" val="28069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27</a:t>
            </a:fld>
            <a:endParaRPr lang="en-US"/>
          </a:p>
        </p:txBody>
      </p:sp>
    </p:spTree>
    <p:extLst>
      <p:ext uri="{BB962C8B-B14F-4D97-AF65-F5344CB8AC3E}">
        <p14:creationId xmlns:p14="http://schemas.microsoft.com/office/powerpoint/2010/main" val="1959493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31</a:t>
            </a:fld>
            <a:endParaRPr lang="en-US"/>
          </a:p>
        </p:txBody>
      </p:sp>
    </p:spTree>
    <p:extLst>
      <p:ext uri="{BB962C8B-B14F-4D97-AF65-F5344CB8AC3E}">
        <p14:creationId xmlns:p14="http://schemas.microsoft.com/office/powerpoint/2010/main" val="2001886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37</a:t>
            </a:fld>
            <a:endParaRPr lang="en-US"/>
          </a:p>
        </p:txBody>
      </p:sp>
    </p:spTree>
    <p:extLst>
      <p:ext uri="{BB962C8B-B14F-4D97-AF65-F5344CB8AC3E}">
        <p14:creationId xmlns:p14="http://schemas.microsoft.com/office/powerpoint/2010/main" val="899022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change</a:t>
            </a:r>
            <a:r>
              <a:rPr lang="en-US" baseline="0" dirty="0"/>
              <a:t> the display method  of some slides</a:t>
            </a:r>
            <a:endParaRPr lang="en-US" dirty="0"/>
          </a:p>
        </p:txBody>
      </p:sp>
      <p:sp>
        <p:nvSpPr>
          <p:cNvPr id="4" name="Slide Number Placeholder 3"/>
          <p:cNvSpPr>
            <a:spLocks noGrp="1"/>
          </p:cNvSpPr>
          <p:nvPr>
            <p:ph type="sldNum" sz="quarter" idx="10"/>
          </p:nvPr>
        </p:nvSpPr>
        <p:spPr/>
        <p:txBody>
          <a:bodyPr/>
          <a:lstStyle/>
          <a:p>
            <a:fld id="{E9353E57-3333-7C4C-916E-33B0F00649A1}" type="slidenum">
              <a:rPr lang="en-US" smtClean="0"/>
              <a:t>39</a:t>
            </a:fld>
            <a:endParaRPr lang="en-US"/>
          </a:p>
        </p:txBody>
      </p:sp>
    </p:spTree>
    <p:extLst>
      <p:ext uri="{BB962C8B-B14F-4D97-AF65-F5344CB8AC3E}">
        <p14:creationId xmlns:p14="http://schemas.microsoft.com/office/powerpoint/2010/main" val="1064482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46</a:t>
            </a:fld>
            <a:endParaRPr lang="en-US"/>
          </a:p>
        </p:txBody>
      </p:sp>
    </p:spTree>
    <p:extLst>
      <p:ext uri="{BB962C8B-B14F-4D97-AF65-F5344CB8AC3E}">
        <p14:creationId xmlns:p14="http://schemas.microsoft.com/office/powerpoint/2010/main" val="203530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1-Acupressure, laser acupuncture, and electro acupuncture all have been proposed as cures for nicotine addiction or as a means to reduce withdrawal symptoms	</a:t>
            </a:r>
          </a:p>
          <a:p>
            <a:endParaRPr lang="en-US" dirty="0"/>
          </a:p>
          <a:p>
            <a:r>
              <a:rPr lang="en-US" dirty="0"/>
              <a:t>2-</a:t>
            </a:r>
            <a:r>
              <a:rPr lang="en-US" sz="1200" b="0" i="0" u="none" strike="noStrike" kern="1200" baseline="0" dirty="0">
                <a:solidFill>
                  <a:schemeClr val="tx1"/>
                </a:solidFill>
                <a:latin typeface="+mn-lt"/>
                <a:ea typeface="+mn-ea"/>
                <a:cs typeface="+mn-cs"/>
              </a:rPr>
              <a:t>Exercise: Small, heterogeneous studies provide little evidence that exercise improves quit rates34; however, it may be useful to promote weight control after smoking cessation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3-Hypnotherapy:A Cochrane review found a lack of evidence that hypnotherapy is beneficial compared with other therapies or no treatment	</a:t>
            </a:r>
          </a:p>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47</a:t>
            </a:fld>
            <a:endParaRPr lang="en-US"/>
          </a:p>
        </p:txBody>
      </p:sp>
    </p:spTree>
    <p:extLst>
      <p:ext uri="{BB962C8B-B14F-4D97-AF65-F5344CB8AC3E}">
        <p14:creationId xmlns:p14="http://schemas.microsoft.com/office/powerpoint/2010/main" val="2079948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NRT: The goal of nicotine replacement therapies (NRTs) is to relieve cravings for nicotine and reduce nicotine withdrawal symptoms </a:t>
            </a:r>
          </a:p>
          <a:p>
            <a:endParaRPr lang="en-US" dirty="0"/>
          </a:p>
        </p:txBody>
      </p:sp>
      <p:sp>
        <p:nvSpPr>
          <p:cNvPr id="4" name="Slide Number Placeholder 3"/>
          <p:cNvSpPr>
            <a:spLocks noGrp="1"/>
          </p:cNvSpPr>
          <p:nvPr>
            <p:ph type="sldNum" sz="quarter" idx="10"/>
          </p:nvPr>
        </p:nvSpPr>
        <p:spPr/>
        <p:txBody>
          <a:bodyPr/>
          <a:lstStyle/>
          <a:p>
            <a:fld id="{FE7A7BC7-713E-0F48-BBE9-C8C81A969EF9}" type="slidenum">
              <a:rPr lang="en-US" smtClean="0"/>
              <a:t>51</a:t>
            </a:fld>
            <a:endParaRPr lang="en-US"/>
          </a:p>
        </p:txBody>
      </p:sp>
    </p:spTree>
    <p:extLst>
      <p:ext uri="{BB962C8B-B14F-4D97-AF65-F5344CB8AC3E}">
        <p14:creationId xmlns:p14="http://schemas.microsoft.com/office/powerpoint/2010/main" val="80777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NRT: The goal of nicotine replacement therapies (NRTs) is to relieve cravings for nicotine and reduce nicotine withdrawal symptoms </a:t>
            </a:r>
          </a:p>
          <a:p>
            <a:endParaRPr lang="en-US" dirty="0"/>
          </a:p>
        </p:txBody>
      </p:sp>
      <p:sp>
        <p:nvSpPr>
          <p:cNvPr id="4" name="Slide Number Placeholder 3"/>
          <p:cNvSpPr>
            <a:spLocks noGrp="1"/>
          </p:cNvSpPr>
          <p:nvPr>
            <p:ph type="sldNum" sz="quarter" idx="10"/>
          </p:nvPr>
        </p:nvSpPr>
        <p:spPr/>
        <p:txBody>
          <a:bodyPr/>
          <a:lstStyle/>
          <a:p>
            <a:fld id="{FE7A7BC7-713E-0F48-BBE9-C8C81A969EF9}" type="slidenum">
              <a:rPr lang="en-US" smtClean="0"/>
              <a:t>52</a:t>
            </a:fld>
            <a:endParaRPr lang="en-US"/>
          </a:p>
        </p:txBody>
      </p:sp>
    </p:spTree>
    <p:extLst>
      <p:ext uri="{BB962C8B-B14F-4D97-AF65-F5344CB8AC3E}">
        <p14:creationId xmlns:p14="http://schemas.microsoft.com/office/powerpoint/2010/main" val="20332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3</a:t>
            </a:fld>
            <a:endParaRPr lang="en-US"/>
          </a:p>
        </p:txBody>
      </p:sp>
    </p:spTree>
    <p:extLst>
      <p:ext uri="{BB962C8B-B14F-4D97-AF65-F5344CB8AC3E}">
        <p14:creationId xmlns:p14="http://schemas.microsoft.com/office/powerpoint/2010/main" val="1682440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Vareniclne</a:t>
            </a:r>
            <a:r>
              <a:rPr lang="en-US" dirty="0"/>
              <a:t>: </a:t>
            </a:r>
            <a:r>
              <a:rPr lang="en-US" sz="1200" b="0" i="0" u="none" strike="noStrike" kern="1200" baseline="0" dirty="0">
                <a:solidFill>
                  <a:schemeClr val="tx1"/>
                </a:solidFill>
                <a:latin typeface="+mn-lt"/>
                <a:ea typeface="+mn-ea"/>
                <a:cs typeface="+mn-cs"/>
              </a:rPr>
              <a:t>reduces cravings and withdrawal symptoms while blocking the binding of smoked nicotine.28 </a:t>
            </a:r>
            <a:r>
              <a:rPr lang="en-US" sz="1200" b="0" i="0" u="none" strike="noStrike" kern="1200" baseline="0" dirty="0" err="1">
                <a:solidFill>
                  <a:schemeClr val="tx1"/>
                </a:solidFill>
                <a:latin typeface="+mn-lt"/>
                <a:ea typeface="+mn-ea"/>
                <a:cs typeface="+mn-cs"/>
              </a:rPr>
              <a:t>Varenicline</a:t>
            </a:r>
            <a:r>
              <a:rPr lang="en-US" sz="1200" b="0" i="0" u="none" strike="noStrike" kern="1200" baseline="0" dirty="0">
                <a:solidFill>
                  <a:schemeClr val="tx1"/>
                </a:solidFill>
                <a:latin typeface="+mn-lt"/>
                <a:ea typeface="+mn-ea"/>
                <a:cs typeface="+mn-cs"/>
              </a:rPr>
              <a:t> increases the chances of a successful quit attempt two- to threefold </a:t>
            </a:r>
            <a:endParaRPr lang="en-US" dirty="0"/>
          </a:p>
        </p:txBody>
      </p:sp>
      <p:sp>
        <p:nvSpPr>
          <p:cNvPr id="4" name="Slide Number Placeholder 3"/>
          <p:cNvSpPr>
            <a:spLocks noGrp="1"/>
          </p:cNvSpPr>
          <p:nvPr>
            <p:ph type="sldNum" sz="quarter" idx="10"/>
          </p:nvPr>
        </p:nvSpPr>
        <p:spPr/>
        <p:txBody>
          <a:bodyPr/>
          <a:lstStyle/>
          <a:p>
            <a:fld id="{FE7A7BC7-713E-0F48-BBE9-C8C81A969EF9}" type="slidenum">
              <a:rPr lang="en-US" smtClean="0"/>
              <a:t>54</a:t>
            </a:fld>
            <a:endParaRPr lang="en-US"/>
          </a:p>
        </p:txBody>
      </p:sp>
    </p:spTree>
    <p:extLst>
      <p:ext uri="{BB962C8B-B14F-4D97-AF65-F5344CB8AC3E}">
        <p14:creationId xmlns:p14="http://schemas.microsoft.com/office/powerpoint/2010/main" val="1600812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62</a:t>
            </a:fld>
            <a:endParaRPr lang="en-US"/>
          </a:p>
        </p:txBody>
      </p:sp>
    </p:spTree>
    <p:extLst>
      <p:ext uri="{BB962C8B-B14F-4D97-AF65-F5344CB8AC3E}">
        <p14:creationId xmlns:p14="http://schemas.microsoft.com/office/powerpoint/2010/main" val="2625032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85</a:t>
            </a:fld>
            <a:endParaRPr lang="en-US"/>
          </a:p>
        </p:txBody>
      </p:sp>
    </p:spTree>
    <p:extLst>
      <p:ext uri="{BB962C8B-B14F-4D97-AF65-F5344CB8AC3E}">
        <p14:creationId xmlns:p14="http://schemas.microsoft.com/office/powerpoint/2010/main" val="651250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86</a:t>
            </a:fld>
            <a:endParaRPr lang="en-US"/>
          </a:p>
        </p:txBody>
      </p:sp>
    </p:spTree>
    <p:extLst>
      <p:ext uri="{BB962C8B-B14F-4D97-AF65-F5344CB8AC3E}">
        <p14:creationId xmlns:p14="http://schemas.microsoft.com/office/powerpoint/2010/main" val="494797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87</a:t>
            </a:fld>
            <a:endParaRPr lang="en-US"/>
          </a:p>
        </p:txBody>
      </p:sp>
    </p:spTree>
    <p:extLst>
      <p:ext uri="{BB962C8B-B14F-4D97-AF65-F5344CB8AC3E}">
        <p14:creationId xmlns:p14="http://schemas.microsoft.com/office/powerpoint/2010/main" val="1119103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88</a:t>
            </a:fld>
            <a:endParaRPr lang="en-US"/>
          </a:p>
        </p:txBody>
      </p:sp>
    </p:spTree>
    <p:extLst>
      <p:ext uri="{BB962C8B-B14F-4D97-AF65-F5344CB8AC3E}">
        <p14:creationId xmlns:p14="http://schemas.microsoft.com/office/powerpoint/2010/main" val="1170128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89</a:t>
            </a:fld>
            <a:endParaRPr lang="en-US"/>
          </a:p>
        </p:txBody>
      </p:sp>
    </p:spTree>
    <p:extLst>
      <p:ext uri="{BB962C8B-B14F-4D97-AF65-F5344CB8AC3E}">
        <p14:creationId xmlns:p14="http://schemas.microsoft.com/office/powerpoint/2010/main" val="1438878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92</a:t>
            </a:fld>
            <a:endParaRPr lang="en-US"/>
          </a:p>
        </p:txBody>
      </p:sp>
    </p:spTree>
    <p:extLst>
      <p:ext uri="{BB962C8B-B14F-4D97-AF65-F5344CB8AC3E}">
        <p14:creationId xmlns:p14="http://schemas.microsoft.com/office/powerpoint/2010/main" val="63954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4</a:t>
            </a:fld>
            <a:endParaRPr lang="en-US"/>
          </a:p>
        </p:txBody>
      </p:sp>
    </p:spTree>
    <p:extLst>
      <p:ext uri="{BB962C8B-B14F-4D97-AF65-F5344CB8AC3E}">
        <p14:creationId xmlns:p14="http://schemas.microsoft.com/office/powerpoint/2010/main" val="127357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5</a:t>
            </a:fld>
            <a:endParaRPr lang="en-US"/>
          </a:p>
        </p:txBody>
      </p:sp>
    </p:spTree>
    <p:extLst>
      <p:ext uri="{BB962C8B-B14F-4D97-AF65-F5344CB8AC3E}">
        <p14:creationId xmlns:p14="http://schemas.microsoft.com/office/powerpoint/2010/main" val="894633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6</a:t>
            </a:fld>
            <a:endParaRPr lang="en-US"/>
          </a:p>
        </p:txBody>
      </p:sp>
    </p:spTree>
    <p:extLst>
      <p:ext uri="{BB962C8B-B14F-4D97-AF65-F5344CB8AC3E}">
        <p14:creationId xmlns:p14="http://schemas.microsoft.com/office/powerpoint/2010/main" val="419022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7</a:t>
            </a:fld>
            <a:endParaRPr lang="en-US"/>
          </a:p>
        </p:txBody>
      </p:sp>
    </p:spTree>
    <p:extLst>
      <p:ext uri="{BB962C8B-B14F-4D97-AF65-F5344CB8AC3E}">
        <p14:creationId xmlns:p14="http://schemas.microsoft.com/office/powerpoint/2010/main" val="990588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11</a:t>
            </a:fld>
            <a:endParaRPr lang="en-US"/>
          </a:p>
        </p:txBody>
      </p:sp>
    </p:spTree>
    <p:extLst>
      <p:ext uri="{BB962C8B-B14F-4D97-AF65-F5344CB8AC3E}">
        <p14:creationId xmlns:p14="http://schemas.microsoft.com/office/powerpoint/2010/main" val="1235829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12</a:t>
            </a:fld>
            <a:endParaRPr lang="en-US"/>
          </a:p>
        </p:txBody>
      </p:sp>
    </p:spTree>
    <p:extLst>
      <p:ext uri="{BB962C8B-B14F-4D97-AF65-F5344CB8AC3E}">
        <p14:creationId xmlns:p14="http://schemas.microsoft.com/office/powerpoint/2010/main" val="1830817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1875E-A4B7-CF46-84E4-337C511C5CFD}" type="slidenum">
              <a:rPr lang="en-US" smtClean="0"/>
              <a:t>13</a:t>
            </a:fld>
            <a:endParaRPr lang="en-US"/>
          </a:p>
        </p:txBody>
      </p:sp>
    </p:spTree>
    <p:extLst>
      <p:ext uri="{BB962C8B-B14F-4D97-AF65-F5344CB8AC3E}">
        <p14:creationId xmlns:p14="http://schemas.microsoft.com/office/powerpoint/2010/main" val="12894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2004A0-D74A-6B4E-B206-92F6ED78778A}"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38D0E-3637-0840-83C0-EA0D5DA113A8}" type="slidenum">
              <a:rPr lang="en-US" smtClean="0"/>
              <a:t>‹#›</a:t>
            </a:fld>
            <a:endParaRPr lang="en-US"/>
          </a:p>
        </p:txBody>
      </p:sp>
    </p:spTree>
    <p:extLst>
      <p:ext uri="{BB962C8B-B14F-4D97-AF65-F5344CB8AC3E}">
        <p14:creationId xmlns:p14="http://schemas.microsoft.com/office/powerpoint/2010/main" val="20119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004A0-D74A-6B4E-B206-92F6ED78778A}"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38D0E-3637-0840-83C0-EA0D5DA113A8}" type="slidenum">
              <a:rPr lang="en-US" smtClean="0"/>
              <a:t>‹#›</a:t>
            </a:fld>
            <a:endParaRPr lang="en-US"/>
          </a:p>
        </p:txBody>
      </p:sp>
    </p:spTree>
    <p:extLst>
      <p:ext uri="{BB962C8B-B14F-4D97-AF65-F5344CB8AC3E}">
        <p14:creationId xmlns:p14="http://schemas.microsoft.com/office/powerpoint/2010/main" val="8162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004A0-D74A-6B4E-B206-92F6ED78778A}"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38D0E-3637-0840-83C0-EA0D5DA113A8}" type="slidenum">
              <a:rPr lang="en-US" smtClean="0"/>
              <a:t>‹#›</a:t>
            </a:fld>
            <a:endParaRPr lang="en-US"/>
          </a:p>
        </p:txBody>
      </p:sp>
    </p:spTree>
    <p:extLst>
      <p:ext uri="{BB962C8B-B14F-4D97-AF65-F5344CB8AC3E}">
        <p14:creationId xmlns:p14="http://schemas.microsoft.com/office/powerpoint/2010/main" val="173153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004A0-D74A-6B4E-B206-92F6ED78778A}"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38D0E-3637-0840-83C0-EA0D5DA113A8}" type="slidenum">
              <a:rPr lang="en-US" smtClean="0"/>
              <a:t>‹#›</a:t>
            </a:fld>
            <a:endParaRPr lang="en-US"/>
          </a:p>
        </p:txBody>
      </p:sp>
    </p:spTree>
    <p:extLst>
      <p:ext uri="{BB962C8B-B14F-4D97-AF65-F5344CB8AC3E}">
        <p14:creationId xmlns:p14="http://schemas.microsoft.com/office/powerpoint/2010/main" val="65044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2004A0-D74A-6B4E-B206-92F6ED78778A}"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38D0E-3637-0840-83C0-EA0D5DA113A8}" type="slidenum">
              <a:rPr lang="en-US" smtClean="0"/>
              <a:t>‹#›</a:t>
            </a:fld>
            <a:endParaRPr lang="en-US"/>
          </a:p>
        </p:txBody>
      </p:sp>
    </p:spTree>
    <p:extLst>
      <p:ext uri="{BB962C8B-B14F-4D97-AF65-F5344CB8AC3E}">
        <p14:creationId xmlns:p14="http://schemas.microsoft.com/office/powerpoint/2010/main" val="178538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2004A0-D74A-6B4E-B206-92F6ED78778A}"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38D0E-3637-0840-83C0-EA0D5DA113A8}" type="slidenum">
              <a:rPr lang="en-US" smtClean="0"/>
              <a:t>‹#›</a:t>
            </a:fld>
            <a:endParaRPr lang="en-US"/>
          </a:p>
        </p:txBody>
      </p:sp>
    </p:spTree>
    <p:extLst>
      <p:ext uri="{BB962C8B-B14F-4D97-AF65-F5344CB8AC3E}">
        <p14:creationId xmlns:p14="http://schemas.microsoft.com/office/powerpoint/2010/main" val="24597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2004A0-D74A-6B4E-B206-92F6ED78778A}"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A38D0E-3637-0840-83C0-EA0D5DA113A8}" type="slidenum">
              <a:rPr lang="en-US" smtClean="0"/>
              <a:t>‹#›</a:t>
            </a:fld>
            <a:endParaRPr lang="en-US"/>
          </a:p>
        </p:txBody>
      </p:sp>
    </p:spTree>
    <p:extLst>
      <p:ext uri="{BB962C8B-B14F-4D97-AF65-F5344CB8AC3E}">
        <p14:creationId xmlns:p14="http://schemas.microsoft.com/office/powerpoint/2010/main" val="17770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2004A0-D74A-6B4E-B206-92F6ED78778A}"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A38D0E-3637-0840-83C0-EA0D5DA113A8}" type="slidenum">
              <a:rPr lang="en-US" smtClean="0"/>
              <a:t>‹#›</a:t>
            </a:fld>
            <a:endParaRPr lang="en-US"/>
          </a:p>
        </p:txBody>
      </p:sp>
    </p:spTree>
    <p:extLst>
      <p:ext uri="{BB962C8B-B14F-4D97-AF65-F5344CB8AC3E}">
        <p14:creationId xmlns:p14="http://schemas.microsoft.com/office/powerpoint/2010/main" val="165853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004A0-D74A-6B4E-B206-92F6ED78778A}" type="datetimeFigureOut">
              <a:rPr lang="en-US" smtClean="0"/>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A38D0E-3637-0840-83C0-EA0D5DA113A8}" type="slidenum">
              <a:rPr lang="en-US" smtClean="0"/>
              <a:t>‹#›</a:t>
            </a:fld>
            <a:endParaRPr lang="en-US"/>
          </a:p>
        </p:txBody>
      </p:sp>
    </p:spTree>
    <p:extLst>
      <p:ext uri="{BB962C8B-B14F-4D97-AF65-F5344CB8AC3E}">
        <p14:creationId xmlns:p14="http://schemas.microsoft.com/office/powerpoint/2010/main" val="73012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2004A0-D74A-6B4E-B206-92F6ED78778A}"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38D0E-3637-0840-83C0-EA0D5DA113A8}" type="slidenum">
              <a:rPr lang="en-US" smtClean="0"/>
              <a:t>‹#›</a:t>
            </a:fld>
            <a:endParaRPr lang="en-US"/>
          </a:p>
        </p:txBody>
      </p:sp>
    </p:spTree>
    <p:extLst>
      <p:ext uri="{BB962C8B-B14F-4D97-AF65-F5344CB8AC3E}">
        <p14:creationId xmlns:p14="http://schemas.microsoft.com/office/powerpoint/2010/main" val="50182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2004A0-D74A-6B4E-B206-92F6ED78778A}"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38D0E-3637-0840-83C0-EA0D5DA113A8}" type="slidenum">
              <a:rPr lang="en-US" smtClean="0"/>
              <a:t>‹#›</a:t>
            </a:fld>
            <a:endParaRPr lang="en-US"/>
          </a:p>
        </p:txBody>
      </p:sp>
    </p:spTree>
    <p:extLst>
      <p:ext uri="{BB962C8B-B14F-4D97-AF65-F5344CB8AC3E}">
        <p14:creationId xmlns:p14="http://schemas.microsoft.com/office/powerpoint/2010/main" val="928021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004A0-D74A-6B4E-B206-92F6ED78778A}" type="datetimeFigureOut">
              <a:rPr lang="en-US" smtClean="0"/>
              <a:t>3/23/2017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38D0E-3637-0840-83C0-EA0D5DA113A8}" type="slidenum">
              <a:rPr lang="en-US" smtClean="0"/>
              <a:t>‹#›</a:t>
            </a:fld>
            <a:endParaRPr lang="en-US"/>
          </a:p>
        </p:txBody>
      </p:sp>
    </p:spTree>
    <p:extLst>
      <p:ext uri="{BB962C8B-B14F-4D97-AF65-F5344CB8AC3E}">
        <p14:creationId xmlns:p14="http://schemas.microsoft.com/office/powerpoint/2010/main" val="832837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 Id="rId9" Type="http://schemas.microsoft.com/office/2007/relationships/hdphoto" Target="../media/hdphoto4.wdp"/></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7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7.png"/><Relationship Id="rId1" Type="http://schemas.openxmlformats.org/officeDocument/2006/relationships/slideLayout" Target="../slideLayouts/slideLayout2.xml"/><Relationship Id="rId4" Type="http://schemas.microsoft.com/office/2007/relationships/hdphoto" Target="../media/hdphoto2.wdp"/></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http://www.mayoclinic.org/diseases-conditions/drug-addiction/basics/risk-factors/con-20020970" TargetMode="External"/><Relationship Id="rId3" Type="http://schemas.openxmlformats.org/officeDocument/2006/relationships/hyperlink" Target="https://www.ncbi.nlm.nih.gov/pmc/articles/PMC3927255/" TargetMode="External"/><Relationship Id="rId7" Type="http://schemas.openxmlformats.org/officeDocument/2006/relationships/hyperlink" Target="http://www.quit.org.au/preparing-to-quit/choosing-best-way-to-quit/nicotine-replacement-products"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nice.org.uk/guidance/ph10/chapter/4-recommendations" TargetMode="External"/><Relationship Id="rId11" Type="http://schemas.openxmlformats.org/officeDocument/2006/relationships/hyperlink" Target="https://www.cdc.gov/tobacco/data_statistics/fact_sheets/secondhand_smoke/health_effects/" TargetMode="External"/><Relationship Id="rId5" Type="http://schemas.openxmlformats.org/officeDocument/2006/relationships/hyperlink" Target="http://search.proquest.com/docview/206257677?pq-origsite=summon" TargetMode="External"/><Relationship Id="rId10" Type="http://schemas.openxmlformats.org/officeDocument/2006/relationships/hyperlink" Target="http://www.uptodate.com/contents/secondhand-smoke-exposure-effects-in-adults/abstract/7,8?utdPopup=true" TargetMode="External"/><Relationship Id="rId4" Type="http://schemas.openxmlformats.org/officeDocument/2006/relationships/hyperlink" Target="http://www.aafp.org/afp/2012/0315/p591.html" TargetMode="External"/><Relationship Id="rId9" Type="http://schemas.openxmlformats.org/officeDocument/2006/relationships/hyperlink" Target="https://www.nice.org.uk/guidance/ph26"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www.samhsa.gov/data/2k13/DAWN2k11ED/DAWN2k11ED.htm"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researchgate.net/publication/262799110_Substance_use_disorders_in_Saudi_Arabia_Review_article" TargetMode="External"/><Relationship Id="rId5" Type="http://schemas.openxmlformats.org/officeDocument/2006/relationships/hyperlink" Target="https://www.drugabuse.gov/drugs-abuse/cocaine" TargetMode="External"/><Relationship Id="rId4" Type="http://schemas.openxmlformats.org/officeDocument/2006/relationships/hyperlink" Target="http://reference.medscape.com/medline/abstract/26624241"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630383" cy="6858000"/>
          </a:xfrm>
          <a:prstGeom prst="rect">
            <a:avLst/>
          </a:prstGeom>
        </p:spPr>
      </p:pic>
      <p:sp>
        <p:nvSpPr>
          <p:cNvPr id="5" name="Rectangle 4"/>
          <p:cNvSpPr/>
          <p:nvPr/>
        </p:nvSpPr>
        <p:spPr>
          <a:xfrm>
            <a:off x="4572000" y="2509736"/>
            <a:ext cx="4688732" cy="2782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4085617" y="1842210"/>
            <a:ext cx="7866434" cy="3449637"/>
          </a:xfrm>
        </p:spPr>
        <p:txBody>
          <a:bodyPr>
            <a:noAutofit/>
          </a:bodyPr>
          <a:lstStyle/>
          <a:p>
            <a:r>
              <a:rPr lang="en-US" sz="4400" b="1" dirty="0">
                <a:solidFill>
                  <a:schemeClr val="accent1">
                    <a:lumMod val="50000"/>
                  </a:schemeClr>
                </a:solidFill>
                <a:latin typeface="Amarillo" charset="0"/>
                <a:ea typeface="Amarillo" charset="0"/>
                <a:cs typeface="Amarillo" charset="0"/>
              </a:rPr>
              <a:t>Smoking and</a:t>
            </a:r>
            <a:br>
              <a:rPr lang="en-US" sz="4400" b="1" dirty="0">
                <a:solidFill>
                  <a:schemeClr val="accent1">
                    <a:lumMod val="50000"/>
                  </a:schemeClr>
                </a:solidFill>
                <a:latin typeface="Amarillo" charset="0"/>
                <a:ea typeface="Amarillo" charset="0"/>
                <a:cs typeface="Amarillo" charset="0"/>
              </a:rPr>
            </a:br>
            <a:br>
              <a:rPr lang="en-US" sz="4400" b="1" dirty="0">
                <a:solidFill>
                  <a:schemeClr val="accent1">
                    <a:lumMod val="50000"/>
                  </a:schemeClr>
                </a:solidFill>
                <a:latin typeface="Amarillo" charset="0"/>
                <a:ea typeface="Amarillo" charset="0"/>
                <a:cs typeface="Amarillo" charset="0"/>
              </a:rPr>
            </a:br>
            <a:r>
              <a:rPr lang="en-US" sz="4400" b="1" dirty="0">
                <a:solidFill>
                  <a:schemeClr val="accent1">
                    <a:lumMod val="50000"/>
                  </a:schemeClr>
                </a:solidFill>
                <a:latin typeface="Amarillo" charset="0"/>
                <a:ea typeface="Amarillo" charset="0"/>
                <a:cs typeface="Amarillo" charset="0"/>
              </a:rPr>
              <a:t> Substance Abuse</a:t>
            </a:r>
          </a:p>
        </p:txBody>
      </p:sp>
      <p:sp>
        <p:nvSpPr>
          <p:cNvPr id="7" name="TextBox 6"/>
          <p:cNvSpPr txBox="1"/>
          <p:nvPr/>
        </p:nvSpPr>
        <p:spPr>
          <a:xfrm>
            <a:off x="6653719" y="5636207"/>
            <a:ext cx="3618690" cy="646331"/>
          </a:xfrm>
          <a:prstGeom prst="rect">
            <a:avLst/>
          </a:prstGeom>
          <a:noFill/>
        </p:spPr>
        <p:txBody>
          <a:bodyPr wrap="square" rtlCol="0">
            <a:spAutoFit/>
          </a:bodyPr>
          <a:lstStyle/>
          <a:p>
            <a:pPr algn="r"/>
            <a:r>
              <a:rPr lang="en-US" sz="3600" dirty="0">
                <a:solidFill>
                  <a:schemeClr val="accent1">
                    <a:lumMod val="75000"/>
                  </a:schemeClr>
                </a:solidFill>
                <a:latin typeface="Brush Script Std" charset="0"/>
                <a:ea typeface="Brush Script Std" charset="0"/>
                <a:cs typeface="Brush Script Std" charset="0"/>
              </a:rPr>
              <a:t>By Group 6</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6765" y="39594"/>
            <a:ext cx="2075504" cy="2470142"/>
          </a:xfrm>
          <a:prstGeom prst="rect">
            <a:avLst/>
          </a:prstGeom>
        </p:spPr>
      </p:pic>
    </p:spTree>
    <p:extLst>
      <p:ext uri="{BB962C8B-B14F-4D97-AF65-F5344CB8AC3E}">
        <p14:creationId xmlns:p14="http://schemas.microsoft.com/office/powerpoint/2010/main" val="976303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مستطيل 20"/>
          <p:cNvSpPr/>
          <p:nvPr/>
        </p:nvSpPr>
        <p:spPr>
          <a:xfrm>
            <a:off x="0" y="3160370"/>
            <a:ext cx="12220999" cy="26147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ectangle 5"/>
          <p:cNvSpPr/>
          <p:nvPr/>
        </p:nvSpPr>
        <p:spPr>
          <a:xfrm>
            <a:off x="221563" y="3160370"/>
            <a:ext cx="9025236" cy="2862322"/>
          </a:xfrm>
          <a:prstGeom prst="rect">
            <a:avLst/>
          </a:prstGeom>
        </p:spPr>
        <p:txBody>
          <a:bodyPr wrap="square">
            <a:spAutoFit/>
          </a:bodyPr>
          <a:lstStyle/>
          <a:p>
            <a:r>
              <a:rPr lang="en-US" sz="2000" dirty="0">
                <a:solidFill>
                  <a:schemeClr val="bg1"/>
                </a:solidFill>
                <a:latin typeface="Adobe Heiti Std R" charset="-122"/>
                <a:ea typeface="Adobe Heiti Std R" charset="-122"/>
                <a:cs typeface="Adobe Heiti Std R" charset="-122"/>
              </a:rPr>
              <a:t>In 2015, over </a:t>
            </a:r>
            <a:r>
              <a:rPr lang="en-US" sz="2000" b="1" dirty="0">
                <a:solidFill>
                  <a:schemeClr val="accent4">
                    <a:lumMod val="60000"/>
                    <a:lumOff val="40000"/>
                  </a:schemeClr>
                </a:solidFill>
                <a:latin typeface="Adobe Heiti Std R" charset="-122"/>
                <a:ea typeface="Adobe Heiti Std R" charset="-122"/>
                <a:cs typeface="Adobe Heiti Std R" charset="-122"/>
              </a:rPr>
              <a:t>1.1 billion people </a:t>
            </a:r>
            <a:r>
              <a:rPr lang="en-US" sz="2000" dirty="0">
                <a:solidFill>
                  <a:schemeClr val="bg1"/>
                </a:solidFill>
                <a:latin typeface="Adobe Heiti Std R" charset="-122"/>
                <a:ea typeface="Adobe Heiti Std R" charset="-122"/>
                <a:cs typeface="Adobe Heiti Std R" charset="-122"/>
              </a:rPr>
              <a:t>smoked tobacco. Far more males than females smoked tobacco. </a:t>
            </a:r>
          </a:p>
          <a:p>
            <a:endParaRPr lang="en-US" sz="2000" dirty="0">
              <a:solidFill>
                <a:schemeClr val="bg1"/>
              </a:solidFill>
              <a:latin typeface="Adobe Heiti Std R" charset="-122"/>
              <a:ea typeface="Adobe Heiti Std R" charset="-122"/>
              <a:cs typeface="Adobe Heiti Std R" charset="-122"/>
            </a:endParaRPr>
          </a:p>
          <a:p>
            <a:r>
              <a:rPr lang="en-US" sz="2000" dirty="0">
                <a:solidFill>
                  <a:schemeClr val="bg1"/>
                </a:solidFill>
                <a:latin typeface="Adobe Heiti Std R" charset="-122"/>
                <a:ea typeface="Adobe Heiti Std R" charset="-122"/>
                <a:cs typeface="Adobe Heiti Std R" charset="-122"/>
              </a:rPr>
              <a:t>WHO has estimated that tobacco use (smoking and smokeless) is currently responsible for the </a:t>
            </a:r>
            <a:r>
              <a:rPr lang="en-US" sz="2000" b="1" dirty="0">
                <a:solidFill>
                  <a:schemeClr val="accent4">
                    <a:lumMod val="60000"/>
                    <a:lumOff val="40000"/>
                  </a:schemeClr>
                </a:solidFill>
                <a:latin typeface="Adobe Heiti Std R" charset="-122"/>
                <a:ea typeface="Adobe Heiti Std R" charset="-122"/>
                <a:cs typeface="Adobe Heiti Std R" charset="-122"/>
              </a:rPr>
              <a:t>death of about six million </a:t>
            </a:r>
            <a:r>
              <a:rPr lang="en-US" sz="2000" dirty="0">
                <a:solidFill>
                  <a:schemeClr val="bg1"/>
                </a:solidFill>
                <a:latin typeface="Adobe Heiti Std R" charset="-122"/>
                <a:ea typeface="Adobe Heiti Std R" charset="-122"/>
                <a:cs typeface="Adobe Heiti Std R" charset="-122"/>
              </a:rPr>
              <a:t>people across the world each year with many of these deaths occurring prematurely. This total includes about </a:t>
            </a:r>
            <a:r>
              <a:rPr lang="en-US" sz="2000" dirty="0">
                <a:solidFill>
                  <a:srgbClr val="92D050"/>
                </a:solidFill>
                <a:latin typeface="Adobe Heiti Std R" charset="-122"/>
                <a:ea typeface="Adobe Heiti Std R" charset="-122"/>
                <a:cs typeface="Adobe Heiti Std R" charset="-122"/>
              </a:rPr>
              <a:t>600,000 people </a:t>
            </a:r>
            <a:r>
              <a:rPr lang="en-US" sz="2000" dirty="0">
                <a:solidFill>
                  <a:schemeClr val="bg1"/>
                </a:solidFill>
                <a:latin typeface="Adobe Heiti Std R" charset="-122"/>
                <a:ea typeface="Adobe Heiti Std R" charset="-122"/>
                <a:cs typeface="Adobe Heiti Std R" charset="-122"/>
              </a:rPr>
              <a:t>are also estimated to die from the effects of </a:t>
            </a:r>
            <a:r>
              <a:rPr lang="en-US" sz="2000" dirty="0">
                <a:solidFill>
                  <a:srgbClr val="92D050"/>
                </a:solidFill>
                <a:latin typeface="Adobe Heiti Std R" charset="-122"/>
                <a:ea typeface="Adobe Heiti Std R" charset="-122"/>
                <a:cs typeface="Adobe Heiti Std R" charset="-122"/>
              </a:rPr>
              <a:t>second-hand smoke</a:t>
            </a:r>
            <a:endParaRPr lang="en-US" sz="2000" dirty="0">
              <a:solidFill>
                <a:schemeClr val="bg1"/>
              </a:solidFill>
              <a:latin typeface="Adobe Heiti Std R" charset="-122"/>
              <a:ea typeface="Adobe Heiti Std R" charset="-122"/>
              <a:cs typeface="Adobe Heiti Std R" charset="-122"/>
            </a:endParaRPr>
          </a:p>
          <a:p>
            <a:endParaRPr lang="en-US" sz="2000" dirty="0">
              <a:solidFill>
                <a:schemeClr val="bg1"/>
              </a:solidFill>
              <a:latin typeface="Adobe Heiti Std R" charset="-122"/>
              <a:ea typeface="Adobe Heiti Std R" charset="-122"/>
              <a:cs typeface="Adobe Heiti Std R" charset="-122"/>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929991" y="2782112"/>
            <a:ext cx="3164987" cy="3240580"/>
          </a:xfrm>
          <a:prstGeom prst="rect">
            <a:avLst/>
          </a:prstGeom>
        </p:spPr>
      </p:pic>
    </p:spTree>
    <p:extLst>
      <p:ext uri="{BB962C8B-B14F-4D97-AF65-F5344CB8AC3E}">
        <p14:creationId xmlns:p14="http://schemas.microsoft.com/office/powerpoint/2010/main" val="143512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9" y="0"/>
            <a:ext cx="12192000" cy="6858000"/>
          </a:xfrm>
          <a:prstGeom prst="rect">
            <a:avLst/>
          </a:prstGeom>
        </p:spPr>
      </p:pic>
      <p:sp>
        <p:nvSpPr>
          <p:cNvPr id="5" name="مستطيل 20"/>
          <p:cNvSpPr/>
          <p:nvPr/>
        </p:nvSpPr>
        <p:spPr>
          <a:xfrm>
            <a:off x="0" y="3199072"/>
            <a:ext cx="12220999" cy="26147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cxnSp>
        <p:nvCxnSpPr>
          <p:cNvPr id="13" name="Curved Connector 12"/>
          <p:cNvCxnSpPr/>
          <p:nvPr/>
        </p:nvCxnSpPr>
        <p:spPr>
          <a:xfrm flipV="1">
            <a:off x="3404681" y="2859932"/>
            <a:ext cx="2062713" cy="561920"/>
          </a:xfrm>
          <a:prstGeom prst="curvedConnector3">
            <a:avLst/>
          </a:prstGeom>
          <a:ln w="57150">
            <a:solidFill>
              <a:schemeClr val="accent4">
                <a:lumMod val="60000"/>
                <a:lumOff val="4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6" name="Curved Connector 15"/>
          <p:cNvCxnSpPr/>
          <p:nvPr/>
        </p:nvCxnSpPr>
        <p:spPr>
          <a:xfrm flipV="1">
            <a:off x="3793787" y="4455268"/>
            <a:ext cx="1823203" cy="19455"/>
          </a:xfrm>
          <a:prstGeom prst="curvedConnector3">
            <a:avLst/>
          </a:prstGeom>
          <a:ln w="57150">
            <a:solidFill>
              <a:schemeClr val="accent4">
                <a:lumMod val="60000"/>
                <a:lumOff val="4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9" name="Curved Connector 18"/>
          <p:cNvCxnSpPr/>
          <p:nvPr/>
        </p:nvCxnSpPr>
        <p:spPr>
          <a:xfrm>
            <a:off x="3793787" y="5292512"/>
            <a:ext cx="1702606" cy="521276"/>
          </a:xfrm>
          <a:prstGeom prst="curvedConnector3">
            <a:avLst/>
          </a:prstGeom>
          <a:ln w="57150">
            <a:solidFill>
              <a:schemeClr val="accent4">
                <a:lumMod val="60000"/>
                <a:lumOff val="4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8" name="Oval 7"/>
          <p:cNvSpPr/>
          <p:nvPr/>
        </p:nvSpPr>
        <p:spPr>
          <a:xfrm rot="19495008">
            <a:off x="620139" y="2875815"/>
            <a:ext cx="3689810" cy="3743861"/>
          </a:xfrm>
          <a:prstGeom prst="ellipse">
            <a:avLst/>
          </a:prstGeom>
          <a:solidFill>
            <a:schemeClr val="accent1">
              <a:lumMod val="20000"/>
              <a:lumOff val="80000"/>
            </a:schemeClr>
          </a:solidFill>
          <a:ln w="5715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pic>
        <p:nvPicPr>
          <p:cNvPr id="6" name="Picture 2" descr="http://www.mcdelivery.com.sa/ksa-mds/ar/images/map.png"/>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20948778">
            <a:off x="750379" y="2993479"/>
            <a:ext cx="3701706" cy="358764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5017153" y="2522041"/>
            <a:ext cx="3076260" cy="899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20000"/>
                    <a:lumOff val="80000"/>
                  </a:schemeClr>
                </a:solidFill>
              </a:rPr>
              <a:t>Current tobacco smoker </a:t>
            </a:r>
          </a:p>
        </p:txBody>
      </p:sp>
      <p:sp>
        <p:nvSpPr>
          <p:cNvPr id="10" name="Rounded Rectangle 9"/>
          <p:cNvSpPr/>
          <p:nvPr/>
        </p:nvSpPr>
        <p:spPr>
          <a:xfrm>
            <a:off x="5077786" y="3899539"/>
            <a:ext cx="3015627" cy="899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20000"/>
                    <a:lumOff val="80000"/>
                  </a:schemeClr>
                </a:solidFill>
              </a:rPr>
              <a:t>Mean age to start smoking</a:t>
            </a:r>
          </a:p>
        </p:txBody>
      </p:sp>
      <p:sp>
        <p:nvSpPr>
          <p:cNvPr id="11" name="Rounded Rectangle 10"/>
          <p:cNvSpPr/>
          <p:nvPr/>
        </p:nvSpPr>
        <p:spPr>
          <a:xfrm>
            <a:off x="5100668" y="5292512"/>
            <a:ext cx="2992745" cy="899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20000"/>
                    <a:lumOff val="80000"/>
                  </a:schemeClr>
                </a:solidFill>
              </a:rPr>
              <a:t>Current smokers of hookah (shisha) daily</a:t>
            </a:r>
          </a:p>
        </p:txBody>
      </p:sp>
      <p:sp>
        <p:nvSpPr>
          <p:cNvPr id="23" name="Rectangle 22"/>
          <p:cNvSpPr/>
          <p:nvPr/>
        </p:nvSpPr>
        <p:spPr>
          <a:xfrm>
            <a:off x="10531008" y="2677049"/>
            <a:ext cx="1709122" cy="584775"/>
          </a:xfrm>
          <a:prstGeom prst="rect">
            <a:avLst/>
          </a:prstGeom>
        </p:spPr>
        <p:txBody>
          <a:bodyPr wrap="none">
            <a:spAutoFit/>
          </a:bodyPr>
          <a:lstStyle/>
          <a:p>
            <a:r>
              <a:rPr lang="ar-SA" sz="3200" b="1" dirty="0">
                <a:solidFill>
                  <a:schemeClr val="accent4"/>
                </a:solidFill>
                <a:latin typeface="Calibri" panose="020F0502020204030204" pitchFamily="34" charset="0"/>
                <a:ea typeface="Calibri" panose="020F0502020204030204" pitchFamily="34" charset="0"/>
                <a:cs typeface="Traditional Arabic" panose="02020603050405020304" pitchFamily="18" charset="-78"/>
              </a:rPr>
              <a:t>23,7% </a:t>
            </a:r>
            <a:endParaRPr lang="en-US" sz="3200" b="1" dirty="0">
              <a:solidFill>
                <a:schemeClr val="accent4"/>
              </a:solidFill>
            </a:endParaRPr>
          </a:p>
        </p:txBody>
      </p:sp>
      <p:sp>
        <p:nvSpPr>
          <p:cNvPr id="24" name="Rectangle 23"/>
          <p:cNvSpPr/>
          <p:nvPr/>
        </p:nvSpPr>
        <p:spPr>
          <a:xfrm>
            <a:off x="8642073" y="2739897"/>
            <a:ext cx="1292341" cy="523220"/>
          </a:xfrm>
          <a:prstGeom prst="rect">
            <a:avLst/>
          </a:prstGeom>
        </p:spPr>
        <p:txBody>
          <a:bodyPr wrap="none">
            <a:spAutoFit/>
          </a:bodyPr>
          <a:lstStyle/>
          <a:p>
            <a:r>
              <a:rPr lang="ar-SA" sz="2800" b="1" dirty="0">
                <a:solidFill>
                  <a:schemeClr val="accent4"/>
                </a:solidFill>
                <a:latin typeface="Calibri" panose="020F0502020204030204" pitchFamily="34" charset="0"/>
                <a:ea typeface="Calibri" panose="020F0502020204030204" pitchFamily="34" charset="0"/>
                <a:cs typeface="Traditional Arabic" panose="02020603050405020304" pitchFamily="18" charset="-78"/>
              </a:rPr>
              <a:t>1,5% </a:t>
            </a:r>
            <a:endParaRPr lang="en-US" sz="2800" b="1" dirty="0">
              <a:solidFill>
                <a:schemeClr val="accent4"/>
              </a:solidFill>
            </a:endParaRPr>
          </a:p>
        </p:txBody>
      </p:sp>
      <p:pic>
        <p:nvPicPr>
          <p:cNvPr id="25" name="Picture 4" descr="http://previews.123rf.com/images/speedfighter/speedfighter0907/speedfighter090700213/5243211-Male-and-female-gender-symbols-in-black-silhouette-isolated-on-white-background--Stock-Photo.jpg"/>
          <p:cNvPicPr>
            <a:picLocks noChangeAspect="1" noChangeArrowheads="1"/>
          </p:cNvPicPr>
          <p:nvPr/>
        </p:nvPicPr>
        <p:blipFill rotWithShape="1">
          <a:blip r:embed="rId6" cstate="print">
            <a:lum bright="70000" contrast="-70000"/>
            <a:extLst>
              <a:ext uri="{BEBA8EAE-BF5A-486C-A8C5-ECC9F3942E4B}">
                <a14:imgProps xmlns:a14="http://schemas.microsoft.com/office/drawing/2010/main">
                  <a14:imgLayer r:embed="rId7">
                    <a14:imgEffect>
                      <a14:backgroundRemoval t="0" b="46059" l="14583" r="42361">
                        <a14:foregroundMark x1="29514" y1="11330" x2="29514" y2="11330"/>
                      </a14:backgroundRemoval>
                    </a14:imgEffect>
                  </a14:imgLayer>
                </a14:imgProps>
              </a:ext>
              <a:ext uri="{28A0092B-C50C-407E-A947-70E740481C1C}">
                <a14:useLocalDpi xmlns:a14="http://schemas.microsoft.com/office/drawing/2010/main" val="0"/>
              </a:ext>
            </a:extLst>
          </a:blip>
          <a:srcRect l="11412" t="1323" r="54164" b="48811"/>
          <a:stretch/>
        </p:blipFill>
        <p:spPr bwMode="auto">
          <a:xfrm>
            <a:off x="8306409" y="2546936"/>
            <a:ext cx="412379" cy="845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previews.123rf.com/images/speedfighter/speedfighter0907/speedfighter090700213/5243211-Male-and-female-gender-symbols-in-black-silhouette-isolated-on-white-background--Stock-Photo.jpg"/>
          <p:cNvPicPr>
            <a:picLocks noChangeAspect="1" noChangeArrowheads="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0" b="51099" l="60078" r="87597">
                        <a14:foregroundMark x1="71705" y1="9615" x2="71705" y2="9615"/>
                      </a14:backgroundRemoval>
                    </a14:imgEffect>
                  </a14:imgLayer>
                </a14:imgProps>
              </a:ext>
              <a:ext uri="{28A0092B-C50C-407E-A947-70E740481C1C}">
                <a14:useLocalDpi xmlns:a14="http://schemas.microsoft.com/office/drawing/2010/main" val="0"/>
              </a:ext>
            </a:extLst>
          </a:blip>
          <a:srcRect l="56863" r="8237" b="49483"/>
          <a:stretch/>
        </p:blipFill>
        <p:spPr bwMode="auto">
          <a:xfrm>
            <a:off x="10157310" y="2544558"/>
            <a:ext cx="373698" cy="765191"/>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a:off x="9956926" y="2677049"/>
            <a:ext cx="12066" cy="775989"/>
          </a:xfrm>
          <a:prstGeom prst="line">
            <a:avLst/>
          </a:prstGeom>
          <a:ln w="5715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0531008" y="3961114"/>
            <a:ext cx="601447" cy="584775"/>
          </a:xfrm>
          <a:prstGeom prst="rect">
            <a:avLst/>
          </a:prstGeom>
        </p:spPr>
        <p:txBody>
          <a:bodyPr wrap="none">
            <a:spAutoFit/>
          </a:bodyPr>
          <a:lstStyle/>
          <a:p>
            <a:r>
              <a:rPr lang="en-US" sz="3200" b="1" dirty="0">
                <a:solidFill>
                  <a:schemeClr val="accent4"/>
                </a:solidFill>
                <a:latin typeface="Calibri" panose="020F0502020204030204" pitchFamily="34" charset="0"/>
                <a:ea typeface="Calibri" panose="020F0502020204030204" pitchFamily="34" charset="0"/>
                <a:cs typeface="Traditional Arabic" panose="02020603050405020304" pitchFamily="18" charset="-78"/>
              </a:rPr>
              <a:t>19</a:t>
            </a:r>
            <a:endParaRPr lang="en-US" sz="3200" b="1" dirty="0">
              <a:solidFill>
                <a:schemeClr val="accent4"/>
              </a:solidFill>
            </a:endParaRPr>
          </a:p>
        </p:txBody>
      </p:sp>
      <p:sp>
        <p:nvSpPr>
          <p:cNvPr id="29" name="Rectangle 28"/>
          <p:cNvSpPr/>
          <p:nvPr/>
        </p:nvSpPr>
        <p:spPr>
          <a:xfrm>
            <a:off x="9312743" y="4007568"/>
            <a:ext cx="550151" cy="523220"/>
          </a:xfrm>
          <a:prstGeom prst="rect">
            <a:avLst/>
          </a:prstGeom>
        </p:spPr>
        <p:txBody>
          <a:bodyPr wrap="none">
            <a:spAutoFit/>
          </a:bodyPr>
          <a:lstStyle/>
          <a:p>
            <a:r>
              <a:rPr lang="en-US" sz="2800" b="1" dirty="0">
                <a:solidFill>
                  <a:schemeClr val="accent4"/>
                </a:solidFill>
                <a:latin typeface="Calibri" panose="020F0502020204030204" pitchFamily="34" charset="0"/>
                <a:ea typeface="Calibri" panose="020F0502020204030204" pitchFamily="34" charset="0"/>
                <a:cs typeface="Traditional Arabic" panose="02020603050405020304" pitchFamily="18" charset="-78"/>
              </a:rPr>
              <a:t>21</a:t>
            </a:r>
            <a:endParaRPr lang="en-US" sz="2800" b="1" dirty="0">
              <a:solidFill>
                <a:schemeClr val="accent4"/>
              </a:solidFill>
            </a:endParaRPr>
          </a:p>
        </p:txBody>
      </p:sp>
      <p:pic>
        <p:nvPicPr>
          <p:cNvPr id="30" name="Picture 4" descr="http://previews.123rf.com/images/speedfighter/speedfighter0907/speedfighter090700213/5243211-Male-and-female-gender-symbols-in-black-silhouette-isolated-on-white-background--Stock-Photo.jpg"/>
          <p:cNvPicPr>
            <a:picLocks noChangeAspect="1" noChangeArrowheads="1"/>
          </p:cNvPicPr>
          <p:nvPr/>
        </p:nvPicPr>
        <p:blipFill rotWithShape="1">
          <a:blip r:embed="rId6" cstate="print">
            <a:lum bright="70000" contrast="-70000"/>
            <a:extLst>
              <a:ext uri="{BEBA8EAE-BF5A-486C-A8C5-ECC9F3942E4B}">
                <a14:imgProps xmlns:a14="http://schemas.microsoft.com/office/drawing/2010/main">
                  <a14:imgLayer r:embed="rId7">
                    <a14:imgEffect>
                      <a14:backgroundRemoval t="0" b="46059" l="14583" r="42361">
                        <a14:foregroundMark x1="29514" y1="11330" x2="29514" y2="11330"/>
                      </a14:backgroundRemoval>
                    </a14:imgEffect>
                  </a14:imgLayer>
                </a14:imgProps>
              </a:ext>
              <a:ext uri="{28A0092B-C50C-407E-A947-70E740481C1C}">
                <a14:useLocalDpi xmlns:a14="http://schemas.microsoft.com/office/drawing/2010/main" val="0"/>
              </a:ext>
            </a:extLst>
          </a:blip>
          <a:srcRect l="11412" t="1323" r="54164" b="48811"/>
          <a:stretch/>
        </p:blipFill>
        <p:spPr bwMode="auto">
          <a:xfrm>
            <a:off x="8900364" y="3815900"/>
            <a:ext cx="412379" cy="845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previews.123rf.com/images/speedfighter/speedfighter0907/speedfighter090700213/5243211-Male-and-female-gender-symbols-in-black-silhouette-isolated-on-white-background--Stock-Photo.jpg"/>
          <p:cNvPicPr>
            <a:picLocks noChangeAspect="1" noChangeArrowheads="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0" b="51099" l="60078" r="87597">
                        <a14:foregroundMark x1="71705" y1="9615" x2="71705" y2="9615"/>
                      </a14:backgroundRemoval>
                    </a14:imgEffect>
                  </a14:imgLayer>
                </a14:imgProps>
              </a:ext>
              <a:ext uri="{28A0092B-C50C-407E-A947-70E740481C1C}">
                <a14:useLocalDpi xmlns:a14="http://schemas.microsoft.com/office/drawing/2010/main" val="0"/>
              </a:ext>
            </a:extLst>
          </a:blip>
          <a:srcRect l="56863" r="8237" b="49483"/>
          <a:stretch/>
        </p:blipFill>
        <p:spPr bwMode="auto">
          <a:xfrm>
            <a:off x="10157310" y="3828623"/>
            <a:ext cx="373698" cy="765191"/>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a:off x="9956926" y="3961114"/>
            <a:ext cx="12066" cy="775989"/>
          </a:xfrm>
          <a:prstGeom prst="line">
            <a:avLst/>
          </a:prstGeom>
          <a:ln w="5715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0531008" y="5436285"/>
            <a:ext cx="1207382" cy="584775"/>
          </a:xfrm>
          <a:prstGeom prst="rect">
            <a:avLst/>
          </a:prstGeom>
          <a:noFill/>
          <a:ln>
            <a:noFill/>
          </a:ln>
        </p:spPr>
        <p:txBody>
          <a:bodyPr wrap="none">
            <a:spAutoFit/>
          </a:bodyPr>
          <a:lstStyle/>
          <a:p>
            <a:r>
              <a:rPr lang="en-US" sz="3200" b="1" dirty="0">
                <a:solidFill>
                  <a:schemeClr val="accent4"/>
                </a:solidFill>
                <a:latin typeface="Calibri" panose="020F0502020204030204" pitchFamily="34" charset="0"/>
                <a:ea typeface="Calibri" panose="020F0502020204030204" pitchFamily="34" charset="0"/>
                <a:cs typeface="Traditional Arabic" panose="02020603050405020304" pitchFamily="18" charset="-78"/>
              </a:rPr>
              <a:t>20.9%</a:t>
            </a:r>
            <a:endParaRPr lang="en-US" sz="3200" b="1" dirty="0">
              <a:solidFill>
                <a:schemeClr val="accent4"/>
              </a:solidFill>
            </a:endParaRPr>
          </a:p>
        </p:txBody>
      </p:sp>
      <p:sp>
        <p:nvSpPr>
          <p:cNvPr id="40" name="Rectangle 39"/>
          <p:cNvSpPr/>
          <p:nvPr/>
        </p:nvSpPr>
        <p:spPr>
          <a:xfrm>
            <a:off x="8718788" y="5497840"/>
            <a:ext cx="1245854" cy="523220"/>
          </a:xfrm>
          <a:prstGeom prst="rect">
            <a:avLst/>
          </a:prstGeom>
          <a:noFill/>
          <a:ln>
            <a:noFill/>
          </a:ln>
        </p:spPr>
        <p:txBody>
          <a:bodyPr wrap="none">
            <a:spAutoFit/>
          </a:bodyPr>
          <a:lstStyle/>
          <a:p>
            <a:r>
              <a:rPr lang="ar-SA" sz="2800" b="1" dirty="0">
                <a:solidFill>
                  <a:schemeClr val="accent4"/>
                </a:solidFill>
                <a:latin typeface="Calibri" panose="020F0502020204030204" pitchFamily="34" charset="0"/>
                <a:ea typeface="Calibri" panose="020F0502020204030204" pitchFamily="34" charset="0"/>
                <a:cs typeface="Traditional Arabic" panose="02020603050405020304" pitchFamily="18" charset="-78"/>
              </a:rPr>
              <a:t>1,</a:t>
            </a:r>
            <a:r>
              <a:rPr lang="en-US" sz="2800" b="1" dirty="0">
                <a:solidFill>
                  <a:schemeClr val="accent4"/>
                </a:solidFill>
                <a:latin typeface="Calibri" panose="020F0502020204030204" pitchFamily="34" charset="0"/>
                <a:ea typeface="Calibri" panose="020F0502020204030204" pitchFamily="34" charset="0"/>
                <a:cs typeface="Traditional Arabic" panose="02020603050405020304" pitchFamily="18" charset="-78"/>
              </a:rPr>
              <a:t>4</a:t>
            </a:r>
            <a:r>
              <a:rPr lang="ar-SA" sz="2800" b="1" dirty="0">
                <a:solidFill>
                  <a:schemeClr val="accent4"/>
                </a:solidFill>
                <a:latin typeface="Calibri" panose="020F0502020204030204" pitchFamily="34" charset="0"/>
                <a:ea typeface="Calibri" panose="020F0502020204030204" pitchFamily="34" charset="0"/>
                <a:cs typeface="Traditional Arabic" panose="02020603050405020304" pitchFamily="18" charset="-78"/>
              </a:rPr>
              <a:t>% </a:t>
            </a:r>
            <a:endParaRPr lang="en-US" sz="2800" b="1" dirty="0">
              <a:solidFill>
                <a:schemeClr val="accent4"/>
              </a:solidFill>
            </a:endParaRPr>
          </a:p>
        </p:txBody>
      </p:sp>
      <p:pic>
        <p:nvPicPr>
          <p:cNvPr id="41" name="Picture 4" descr="http://previews.123rf.com/images/speedfighter/speedfighter0907/speedfighter090700213/5243211-Male-and-female-gender-symbols-in-black-silhouette-isolated-on-white-background--Stock-Photo.jpg"/>
          <p:cNvPicPr>
            <a:picLocks noChangeAspect="1" noChangeArrowheads="1"/>
          </p:cNvPicPr>
          <p:nvPr/>
        </p:nvPicPr>
        <p:blipFill rotWithShape="1">
          <a:blip r:embed="rId6" cstate="print">
            <a:lum bright="70000" contrast="-70000"/>
            <a:extLst>
              <a:ext uri="{BEBA8EAE-BF5A-486C-A8C5-ECC9F3942E4B}">
                <a14:imgProps xmlns:a14="http://schemas.microsoft.com/office/drawing/2010/main">
                  <a14:imgLayer r:embed="rId7">
                    <a14:imgEffect>
                      <a14:backgroundRemoval t="0" b="46059" l="14583" r="42361">
                        <a14:foregroundMark x1="29514" y1="11330" x2="29514" y2="11330"/>
                      </a14:backgroundRemoval>
                    </a14:imgEffect>
                  </a14:imgLayer>
                </a14:imgProps>
              </a:ext>
              <a:ext uri="{28A0092B-C50C-407E-A947-70E740481C1C}">
                <a14:useLocalDpi xmlns:a14="http://schemas.microsoft.com/office/drawing/2010/main" val="0"/>
              </a:ext>
            </a:extLst>
          </a:blip>
          <a:srcRect l="11412" t="1323" r="54164" b="48811"/>
          <a:stretch/>
        </p:blipFill>
        <p:spPr bwMode="auto">
          <a:xfrm>
            <a:off x="8306409" y="5263889"/>
            <a:ext cx="412379" cy="845000"/>
          </a:xfrm>
          <a:prstGeom prst="rect">
            <a:avLst/>
          </a:prstGeom>
          <a:noFill/>
          <a:ln>
            <a:noFill/>
          </a:ln>
          <a:extLst/>
        </p:spPr>
      </p:pic>
      <p:pic>
        <p:nvPicPr>
          <p:cNvPr id="42" name="Picture 6" descr="http://previews.123rf.com/images/speedfighter/speedfighter0907/speedfighter090700213/5243211-Male-and-female-gender-symbols-in-black-silhouette-isolated-on-white-background--Stock-Photo.jpg"/>
          <p:cNvPicPr>
            <a:picLocks noChangeAspect="1" noChangeArrowheads="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0" b="51099" l="60078" r="87597">
                        <a14:foregroundMark x1="71705" y1="9615" x2="71705" y2="9615"/>
                      </a14:backgroundRemoval>
                    </a14:imgEffect>
                  </a14:imgLayer>
                </a14:imgProps>
              </a:ext>
              <a:ext uri="{28A0092B-C50C-407E-A947-70E740481C1C}">
                <a14:useLocalDpi xmlns:a14="http://schemas.microsoft.com/office/drawing/2010/main" val="0"/>
              </a:ext>
            </a:extLst>
          </a:blip>
          <a:srcRect l="56863" r="8237" b="49483"/>
          <a:stretch/>
        </p:blipFill>
        <p:spPr bwMode="auto">
          <a:xfrm>
            <a:off x="10157310" y="5303794"/>
            <a:ext cx="373698" cy="765191"/>
          </a:xfrm>
          <a:prstGeom prst="rect">
            <a:avLst/>
          </a:prstGeom>
          <a:noFill/>
          <a:ln>
            <a:noFill/>
          </a:ln>
          <a:extLst/>
        </p:spPr>
      </p:pic>
      <p:cxnSp>
        <p:nvCxnSpPr>
          <p:cNvPr id="43" name="Straight Connector 42"/>
          <p:cNvCxnSpPr/>
          <p:nvPr/>
        </p:nvCxnSpPr>
        <p:spPr>
          <a:xfrm>
            <a:off x="9956926" y="5436285"/>
            <a:ext cx="12066" cy="775989"/>
          </a:xfrm>
          <a:prstGeom prst="line">
            <a:avLst/>
          </a:prstGeom>
          <a:ln w="57150">
            <a:no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991958" y="5263889"/>
            <a:ext cx="12066" cy="775989"/>
          </a:xfrm>
          <a:prstGeom prst="line">
            <a:avLst/>
          </a:prstGeom>
          <a:ln w="5715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947359" y="1923856"/>
            <a:ext cx="7130478" cy="523220"/>
          </a:xfrm>
          <a:prstGeom prst="rect">
            <a:avLst/>
          </a:prstGeom>
        </p:spPr>
        <p:txBody>
          <a:bodyPr wrap="none">
            <a:spAutoFit/>
          </a:bodyPr>
          <a:lstStyle/>
          <a:p>
            <a:r>
              <a:rPr lang="en-US" sz="2800" b="1" dirty="0">
                <a:solidFill>
                  <a:schemeClr val="accent4"/>
                </a:solidFill>
                <a:latin typeface="Comic Sans MS" charset="0"/>
                <a:ea typeface="Comic Sans MS" charset="0"/>
                <a:cs typeface="Comic Sans MS" charset="0"/>
              </a:rPr>
              <a:t>Saudi health information survey (SHIS)</a:t>
            </a:r>
          </a:p>
        </p:txBody>
      </p:sp>
    </p:spTree>
    <p:extLst>
      <p:ext uri="{BB962C8B-B14F-4D97-AF65-F5344CB8AC3E}">
        <p14:creationId xmlns:p14="http://schemas.microsoft.com/office/powerpoint/2010/main" val="118804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par>
                                <p:cTn id="59" presetID="10"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500"/>
                                        <p:tgtEl>
                                          <p:spTgt spid="4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childTnLst>
                                </p:cTn>
                              </p:par>
                              <p:par>
                                <p:cTn id="79" presetID="10" presetClass="entr" presetSubtype="0"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3" grpId="0"/>
      <p:bldP spid="24" grpId="0"/>
      <p:bldP spid="28" grpId="0"/>
      <p:bldP spid="29" grpId="0"/>
      <p:bldP spid="39" grpId="0"/>
      <p:bldP spid="40"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9" y="0"/>
            <a:ext cx="12192000" cy="6858000"/>
          </a:xfrm>
          <a:prstGeom prst="rect">
            <a:avLst/>
          </a:prstGeom>
        </p:spPr>
      </p:pic>
      <p:sp>
        <p:nvSpPr>
          <p:cNvPr id="5" name="مستطيل 20"/>
          <p:cNvSpPr/>
          <p:nvPr/>
        </p:nvSpPr>
        <p:spPr>
          <a:xfrm>
            <a:off x="0" y="3199072"/>
            <a:ext cx="12220999" cy="26147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cxnSp>
        <p:nvCxnSpPr>
          <p:cNvPr id="33" name="Curved Connector 32"/>
          <p:cNvCxnSpPr/>
          <p:nvPr/>
        </p:nvCxnSpPr>
        <p:spPr>
          <a:xfrm>
            <a:off x="3793787" y="4768896"/>
            <a:ext cx="1802219" cy="11962"/>
          </a:xfrm>
          <a:prstGeom prst="curvedConnector3">
            <a:avLst/>
          </a:prstGeom>
          <a:ln w="57150">
            <a:solidFill>
              <a:schemeClr val="accent4">
                <a:lumMod val="60000"/>
                <a:lumOff val="4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9" name="Curved Connector 18"/>
          <p:cNvCxnSpPr/>
          <p:nvPr/>
        </p:nvCxnSpPr>
        <p:spPr>
          <a:xfrm>
            <a:off x="3793787" y="5292512"/>
            <a:ext cx="1702606" cy="521276"/>
          </a:xfrm>
          <a:prstGeom prst="curvedConnector3">
            <a:avLst/>
          </a:prstGeom>
          <a:ln w="57150">
            <a:solidFill>
              <a:schemeClr val="accent4">
                <a:lumMod val="60000"/>
                <a:lumOff val="4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8" name="Oval 7"/>
          <p:cNvSpPr/>
          <p:nvPr/>
        </p:nvSpPr>
        <p:spPr>
          <a:xfrm rot="19495008">
            <a:off x="620139" y="2875815"/>
            <a:ext cx="3689810" cy="3743861"/>
          </a:xfrm>
          <a:prstGeom prst="ellipse">
            <a:avLst/>
          </a:prstGeom>
          <a:solidFill>
            <a:schemeClr val="accent1">
              <a:lumMod val="20000"/>
              <a:lumOff val="80000"/>
            </a:schemeClr>
          </a:solidFill>
          <a:ln w="5715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pic>
        <p:nvPicPr>
          <p:cNvPr id="6" name="Picture 2" descr="http://www.mcdelivery.com.sa/ksa-mds/ar/images/map.png"/>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20948778">
            <a:off x="750379" y="2993479"/>
            <a:ext cx="3701706" cy="358764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5153506" y="5278767"/>
            <a:ext cx="3076260" cy="899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20000"/>
                    <a:lumOff val="80000"/>
                  </a:schemeClr>
                </a:solidFill>
              </a:rPr>
              <a:t>Daily smoker </a:t>
            </a:r>
          </a:p>
        </p:txBody>
      </p:sp>
      <p:sp>
        <p:nvSpPr>
          <p:cNvPr id="39" name="Rectangle 38"/>
          <p:cNvSpPr/>
          <p:nvPr/>
        </p:nvSpPr>
        <p:spPr>
          <a:xfrm>
            <a:off x="10531008" y="5436285"/>
            <a:ext cx="1218603" cy="584775"/>
          </a:xfrm>
          <a:prstGeom prst="rect">
            <a:avLst/>
          </a:prstGeom>
          <a:noFill/>
          <a:ln>
            <a:noFill/>
          </a:ln>
        </p:spPr>
        <p:txBody>
          <a:bodyPr wrap="none">
            <a:spAutoFit/>
          </a:bodyPr>
          <a:lstStyle/>
          <a:p>
            <a:r>
              <a:rPr lang="en-US" sz="3200" b="1" dirty="0">
                <a:solidFill>
                  <a:schemeClr val="accent4"/>
                </a:solidFill>
                <a:latin typeface="Calibri" panose="020F0502020204030204" pitchFamily="34" charset="0"/>
                <a:ea typeface="Calibri" panose="020F0502020204030204" pitchFamily="34" charset="0"/>
                <a:cs typeface="Traditional Arabic" panose="02020603050405020304" pitchFamily="18" charset="-78"/>
              </a:rPr>
              <a:t>11.1%</a:t>
            </a:r>
            <a:endParaRPr lang="en-US" sz="3200" b="1" dirty="0">
              <a:solidFill>
                <a:schemeClr val="accent4"/>
              </a:solidFill>
            </a:endParaRPr>
          </a:p>
        </p:txBody>
      </p:sp>
      <p:sp>
        <p:nvSpPr>
          <p:cNvPr id="40" name="Rectangle 39"/>
          <p:cNvSpPr/>
          <p:nvPr/>
        </p:nvSpPr>
        <p:spPr>
          <a:xfrm>
            <a:off x="8718788" y="5497840"/>
            <a:ext cx="1265090" cy="523220"/>
          </a:xfrm>
          <a:prstGeom prst="rect">
            <a:avLst/>
          </a:prstGeom>
          <a:noFill/>
          <a:ln>
            <a:noFill/>
          </a:ln>
        </p:spPr>
        <p:txBody>
          <a:bodyPr wrap="none">
            <a:spAutoFit/>
          </a:bodyPr>
          <a:lstStyle/>
          <a:p>
            <a:r>
              <a:rPr lang="en-US" sz="2800" b="1" dirty="0">
                <a:solidFill>
                  <a:schemeClr val="accent4"/>
                </a:solidFill>
                <a:latin typeface="Calibri" panose="020F0502020204030204" pitchFamily="34" charset="0"/>
                <a:ea typeface="Calibri" panose="020F0502020204030204" pitchFamily="34" charset="0"/>
                <a:cs typeface="Traditional Arabic" panose="02020603050405020304" pitchFamily="18" charset="-78"/>
              </a:rPr>
              <a:t>0.7 </a:t>
            </a:r>
            <a:r>
              <a:rPr lang="ar-SA" sz="2800" b="1" dirty="0">
                <a:solidFill>
                  <a:schemeClr val="accent4"/>
                </a:solidFill>
                <a:latin typeface="Calibri" panose="020F0502020204030204" pitchFamily="34" charset="0"/>
                <a:ea typeface="Calibri" panose="020F0502020204030204" pitchFamily="34" charset="0"/>
                <a:cs typeface="Traditional Arabic" panose="02020603050405020304" pitchFamily="18" charset="-78"/>
              </a:rPr>
              <a:t>% </a:t>
            </a:r>
            <a:endParaRPr lang="en-US" sz="2800" b="1" dirty="0">
              <a:solidFill>
                <a:schemeClr val="accent4"/>
              </a:solidFill>
            </a:endParaRPr>
          </a:p>
        </p:txBody>
      </p:sp>
      <p:pic>
        <p:nvPicPr>
          <p:cNvPr id="41" name="Picture 4" descr="http://previews.123rf.com/images/speedfighter/speedfighter0907/speedfighter090700213/5243211-Male-and-female-gender-symbols-in-black-silhouette-isolated-on-white-background--Stock-Photo.jpg"/>
          <p:cNvPicPr>
            <a:picLocks noChangeAspect="1" noChangeArrowheads="1"/>
          </p:cNvPicPr>
          <p:nvPr/>
        </p:nvPicPr>
        <p:blipFill rotWithShape="1">
          <a:blip r:embed="rId6" cstate="print">
            <a:lum bright="70000" contrast="-70000"/>
            <a:extLst>
              <a:ext uri="{BEBA8EAE-BF5A-486C-A8C5-ECC9F3942E4B}">
                <a14:imgProps xmlns:a14="http://schemas.microsoft.com/office/drawing/2010/main">
                  <a14:imgLayer r:embed="rId7">
                    <a14:imgEffect>
                      <a14:backgroundRemoval t="0" b="46059" l="14583" r="42361">
                        <a14:foregroundMark x1="29514" y1="11330" x2="29514" y2="11330"/>
                      </a14:backgroundRemoval>
                    </a14:imgEffect>
                  </a14:imgLayer>
                </a14:imgProps>
              </a:ext>
              <a:ext uri="{28A0092B-C50C-407E-A947-70E740481C1C}">
                <a14:useLocalDpi xmlns:a14="http://schemas.microsoft.com/office/drawing/2010/main" val="0"/>
              </a:ext>
            </a:extLst>
          </a:blip>
          <a:srcRect l="11412" t="1323" r="54164" b="48811"/>
          <a:stretch/>
        </p:blipFill>
        <p:spPr bwMode="auto">
          <a:xfrm>
            <a:off x="8306409" y="5263889"/>
            <a:ext cx="412379" cy="845000"/>
          </a:xfrm>
          <a:prstGeom prst="rect">
            <a:avLst/>
          </a:prstGeom>
          <a:noFill/>
          <a:ln>
            <a:noFill/>
          </a:ln>
          <a:extLst/>
        </p:spPr>
      </p:pic>
      <p:pic>
        <p:nvPicPr>
          <p:cNvPr id="42" name="Picture 6" descr="http://previews.123rf.com/images/speedfighter/speedfighter0907/speedfighter090700213/5243211-Male-and-female-gender-symbols-in-black-silhouette-isolated-on-white-background--Stock-Photo.jpg"/>
          <p:cNvPicPr>
            <a:picLocks noChangeAspect="1" noChangeArrowheads="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0" b="51099" l="60078" r="87597">
                        <a14:foregroundMark x1="71705" y1="9615" x2="71705" y2="9615"/>
                      </a14:backgroundRemoval>
                    </a14:imgEffect>
                  </a14:imgLayer>
                </a14:imgProps>
              </a:ext>
              <a:ext uri="{28A0092B-C50C-407E-A947-70E740481C1C}">
                <a14:useLocalDpi xmlns:a14="http://schemas.microsoft.com/office/drawing/2010/main" val="0"/>
              </a:ext>
            </a:extLst>
          </a:blip>
          <a:srcRect l="56863" r="8237" b="49483"/>
          <a:stretch/>
        </p:blipFill>
        <p:spPr bwMode="auto">
          <a:xfrm>
            <a:off x="10157310" y="5303794"/>
            <a:ext cx="373698" cy="765191"/>
          </a:xfrm>
          <a:prstGeom prst="rect">
            <a:avLst/>
          </a:prstGeom>
          <a:noFill/>
          <a:ln>
            <a:noFill/>
          </a:ln>
          <a:extLst/>
        </p:spPr>
      </p:pic>
      <p:cxnSp>
        <p:nvCxnSpPr>
          <p:cNvPr id="43" name="Straight Connector 42"/>
          <p:cNvCxnSpPr/>
          <p:nvPr/>
        </p:nvCxnSpPr>
        <p:spPr>
          <a:xfrm>
            <a:off x="9956926" y="5436285"/>
            <a:ext cx="12066" cy="775989"/>
          </a:xfrm>
          <a:prstGeom prst="line">
            <a:avLst/>
          </a:prstGeom>
          <a:ln w="57150">
            <a:no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991958" y="5263889"/>
            <a:ext cx="12066" cy="775989"/>
          </a:xfrm>
          <a:prstGeom prst="line">
            <a:avLst/>
          </a:prstGeom>
          <a:ln w="5715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877353" y="2704767"/>
            <a:ext cx="7017662" cy="954107"/>
          </a:xfrm>
          <a:prstGeom prst="rect">
            <a:avLst/>
          </a:prstGeom>
        </p:spPr>
        <p:txBody>
          <a:bodyPr wrap="square">
            <a:spAutoFit/>
          </a:bodyPr>
          <a:lstStyle/>
          <a:p>
            <a:r>
              <a:rPr lang="en-US" sz="2800" b="1" dirty="0">
                <a:solidFill>
                  <a:schemeClr val="accent4"/>
                </a:solidFill>
                <a:latin typeface="Comic Sans MS" charset="0"/>
                <a:ea typeface="Comic Sans MS" charset="0"/>
                <a:cs typeface="Comic Sans MS" charset="0"/>
              </a:rPr>
              <a:t>Gender differences in smoking behavior among </a:t>
            </a:r>
            <a:r>
              <a:rPr lang="en-US" sz="2800" b="1" dirty="0">
                <a:solidFill>
                  <a:schemeClr val="bg1"/>
                </a:solidFill>
                <a:latin typeface="Comic Sans MS" charset="0"/>
                <a:ea typeface="Comic Sans MS" charset="0"/>
                <a:cs typeface="Comic Sans MS" charset="0"/>
              </a:rPr>
              <a:t>adolescents</a:t>
            </a:r>
          </a:p>
        </p:txBody>
      </p:sp>
      <p:sp>
        <p:nvSpPr>
          <p:cNvPr id="2" name="Rectangle 1"/>
          <p:cNvSpPr/>
          <p:nvPr/>
        </p:nvSpPr>
        <p:spPr>
          <a:xfrm>
            <a:off x="8737537" y="3724367"/>
            <a:ext cx="6908926" cy="461665"/>
          </a:xfrm>
          <a:prstGeom prst="rect">
            <a:avLst/>
          </a:prstGeom>
        </p:spPr>
        <p:txBody>
          <a:bodyPr wrap="square">
            <a:spAutoFit/>
          </a:bodyPr>
          <a:lstStyle/>
          <a:p>
            <a:r>
              <a:rPr lang="en-US" sz="2400" dirty="0">
                <a:solidFill>
                  <a:schemeClr val="bg1"/>
                </a:solidFill>
              </a:rPr>
              <a:t>Out of 1,505 students</a:t>
            </a:r>
          </a:p>
        </p:txBody>
      </p:sp>
      <p:sp>
        <p:nvSpPr>
          <p:cNvPr id="34" name="Rounded Rectangle 33"/>
          <p:cNvSpPr/>
          <p:nvPr/>
        </p:nvSpPr>
        <p:spPr>
          <a:xfrm>
            <a:off x="5200281" y="4259582"/>
            <a:ext cx="2992745" cy="899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20000"/>
                    <a:lumOff val="80000"/>
                  </a:schemeClr>
                </a:solidFill>
              </a:rPr>
              <a:t>Current Cigarette smoker </a:t>
            </a:r>
          </a:p>
        </p:txBody>
      </p:sp>
      <p:sp>
        <p:nvSpPr>
          <p:cNvPr id="35" name="Rectangle 34"/>
          <p:cNvSpPr/>
          <p:nvPr/>
        </p:nvSpPr>
        <p:spPr>
          <a:xfrm>
            <a:off x="10630621" y="4403355"/>
            <a:ext cx="1207382" cy="584775"/>
          </a:xfrm>
          <a:prstGeom prst="rect">
            <a:avLst/>
          </a:prstGeom>
          <a:noFill/>
          <a:ln>
            <a:noFill/>
          </a:ln>
        </p:spPr>
        <p:txBody>
          <a:bodyPr wrap="square">
            <a:spAutoFit/>
          </a:bodyPr>
          <a:lstStyle/>
          <a:p>
            <a:r>
              <a:rPr lang="en-US" sz="3200" b="1" dirty="0">
                <a:solidFill>
                  <a:schemeClr val="accent4"/>
                </a:solidFill>
                <a:latin typeface="Calibri" panose="020F0502020204030204" pitchFamily="34" charset="0"/>
                <a:ea typeface="Calibri" panose="020F0502020204030204" pitchFamily="34" charset="0"/>
                <a:cs typeface="Traditional Arabic" panose="02020603050405020304" pitchFamily="18" charset="-78"/>
              </a:rPr>
              <a:t>34%</a:t>
            </a:r>
            <a:endParaRPr lang="en-US" sz="3200" b="1" dirty="0">
              <a:solidFill>
                <a:schemeClr val="accent4"/>
              </a:solidFill>
            </a:endParaRPr>
          </a:p>
        </p:txBody>
      </p:sp>
      <p:sp>
        <p:nvSpPr>
          <p:cNvPr id="36" name="Rectangle 35"/>
          <p:cNvSpPr/>
          <p:nvPr/>
        </p:nvSpPr>
        <p:spPr>
          <a:xfrm>
            <a:off x="8818401" y="4464910"/>
            <a:ext cx="1438522" cy="523220"/>
          </a:xfrm>
          <a:prstGeom prst="rect">
            <a:avLst/>
          </a:prstGeom>
          <a:noFill/>
          <a:ln>
            <a:noFill/>
          </a:ln>
        </p:spPr>
        <p:txBody>
          <a:bodyPr wrap="square">
            <a:spAutoFit/>
          </a:bodyPr>
          <a:lstStyle/>
          <a:p>
            <a:r>
              <a:rPr lang="ar-SA" sz="2800" b="1" dirty="0">
                <a:solidFill>
                  <a:schemeClr val="accent4"/>
                </a:solidFill>
                <a:latin typeface="Calibri" panose="020F0502020204030204" pitchFamily="34" charset="0"/>
                <a:ea typeface="Calibri" panose="020F0502020204030204" pitchFamily="34" charset="0"/>
                <a:cs typeface="Traditional Arabic" panose="02020603050405020304" pitchFamily="18" charset="-78"/>
              </a:rPr>
              <a:t>1</a:t>
            </a:r>
            <a:r>
              <a:rPr lang="en-US" sz="2800" b="1" dirty="0">
                <a:solidFill>
                  <a:schemeClr val="accent4"/>
                </a:solidFill>
                <a:latin typeface="Calibri" panose="020F0502020204030204" pitchFamily="34" charset="0"/>
                <a:ea typeface="Calibri" panose="020F0502020204030204" pitchFamily="34" charset="0"/>
                <a:cs typeface="Traditional Arabic" panose="02020603050405020304" pitchFamily="18" charset="-78"/>
              </a:rPr>
              <a:t>1</a:t>
            </a:r>
            <a:r>
              <a:rPr lang="ar-SA" sz="2800" b="1" dirty="0">
                <a:solidFill>
                  <a:schemeClr val="accent4"/>
                </a:solidFill>
                <a:latin typeface="Calibri" panose="020F0502020204030204" pitchFamily="34" charset="0"/>
                <a:ea typeface="Calibri" panose="020F0502020204030204" pitchFamily="34" charset="0"/>
                <a:cs typeface="Traditional Arabic" panose="02020603050405020304" pitchFamily="18" charset="-78"/>
              </a:rPr>
              <a:t>,</a:t>
            </a:r>
            <a:r>
              <a:rPr lang="en-US" sz="2800" b="1" dirty="0">
                <a:solidFill>
                  <a:schemeClr val="accent4"/>
                </a:solidFill>
                <a:latin typeface="Calibri" panose="020F0502020204030204" pitchFamily="34" charset="0"/>
                <a:ea typeface="Calibri" panose="020F0502020204030204" pitchFamily="34" charset="0"/>
                <a:cs typeface="Traditional Arabic" panose="02020603050405020304" pitchFamily="18" charset="-78"/>
              </a:rPr>
              <a:t>1</a:t>
            </a:r>
            <a:r>
              <a:rPr lang="ar-SA" sz="2800" b="1" dirty="0">
                <a:solidFill>
                  <a:schemeClr val="accent4"/>
                </a:solidFill>
                <a:latin typeface="Calibri" panose="020F0502020204030204" pitchFamily="34" charset="0"/>
                <a:ea typeface="Calibri" panose="020F0502020204030204" pitchFamily="34" charset="0"/>
                <a:cs typeface="Traditional Arabic" panose="02020603050405020304" pitchFamily="18" charset="-78"/>
              </a:rPr>
              <a:t>% </a:t>
            </a:r>
            <a:endParaRPr lang="en-US" sz="2800" b="1" dirty="0">
              <a:solidFill>
                <a:schemeClr val="accent4"/>
              </a:solidFill>
            </a:endParaRPr>
          </a:p>
        </p:txBody>
      </p:sp>
      <p:pic>
        <p:nvPicPr>
          <p:cNvPr id="37" name="Picture 4" descr="http://previews.123rf.com/images/speedfighter/speedfighter0907/speedfighter090700213/5243211-Male-and-female-gender-symbols-in-black-silhouette-isolated-on-white-background--Stock-Photo.jpg"/>
          <p:cNvPicPr>
            <a:picLocks noChangeAspect="1" noChangeArrowheads="1"/>
          </p:cNvPicPr>
          <p:nvPr/>
        </p:nvPicPr>
        <p:blipFill rotWithShape="1">
          <a:blip r:embed="rId6" cstate="print">
            <a:lum bright="70000" contrast="-70000"/>
            <a:extLst>
              <a:ext uri="{BEBA8EAE-BF5A-486C-A8C5-ECC9F3942E4B}">
                <a14:imgProps xmlns:a14="http://schemas.microsoft.com/office/drawing/2010/main">
                  <a14:imgLayer r:embed="rId7">
                    <a14:imgEffect>
                      <a14:backgroundRemoval t="0" b="46059" l="14583" r="42361">
                        <a14:foregroundMark x1="29514" y1="11330" x2="29514" y2="11330"/>
                      </a14:backgroundRemoval>
                    </a14:imgEffect>
                  </a14:imgLayer>
                </a14:imgProps>
              </a:ext>
              <a:ext uri="{28A0092B-C50C-407E-A947-70E740481C1C}">
                <a14:useLocalDpi xmlns:a14="http://schemas.microsoft.com/office/drawing/2010/main" val="0"/>
              </a:ext>
            </a:extLst>
          </a:blip>
          <a:srcRect l="11412" t="1323" r="54164" b="48811"/>
          <a:stretch/>
        </p:blipFill>
        <p:spPr bwMode="auto">
          <a:xfrm>
            <a:off x="8406022" y="4230959"/>
            <a:ext cx="412379" cy="845000"/>
          </a:xfrm>
          <a:prstGeom prst="rect">
            <a:avLst/>
          </a:prstGeom>
          <a:noFill/>
          <a:ln>
            <a:noFill/>
          </a:ln>
          <a:extLst/>
        </p:spPr>
      </p:pic>
      <p:pic>
        <p:nvPicPr>
          <p:cNvPr id="38" name="Picture 37" descr="http://previews.123rf.com/images/speedfighter/speedfighter0907/speedfighter090700213/5243211-Male-and-female-gender-symbols-in-black-silhouette-isolated-on-white-background--Stock-Photo.jpg"/>
          <p:cNvPicPr>
            <a:picLocks noChangeAspect="1" noChangeArrowheads="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0" b="51099" l="60078" r="87597">
                        <a14:foregroundMark x1="71705" y1="9615" x2="71705" y2="9615"/>
                      </a14:backgroundRemoval>
                    </a14:imgEffect>
                  </a14:imgLayer>
                </a14:imgProps>
              </a:ext>
              <a:ext uri="{28A0092B-C50C-407E-A947-70E740481C1C}">
                <a14:useLocalDpi xmlns:a14="http://schemas.microsoft.com/office/drawing/2010/main" val="0"/>
              </a:ext>
            </a:extLst>
          </a:blip>
          <a:srcRect l="56863" r="8237" b="49483"/>
          <a:stretch/>
        </p:blipFill>
        <p:spPr bwMode="auto">
          <a:xfrm>
            <a:off x="10256923" y="4270864"/>
            <a:ext cx="373698" cy="765191"/>
          </a:xfrm>
          <a:prstGeom prst="rect">
            <a:avLst/>
          </a:prstGeom>
          <a:noFill/>
          <a:ln>
            <a:noFill/>
          </a:ln>
          <a:extLst/>
        </p:spPr>
      </p:pic>
      <p:cxnSp>
        <p:nvCxnSpPr>
          <p:cNvPr id="44" name="Straight Connector 43"/>
          <p:cNvCxnSpPr/>
          <p:nvPr/>
        </p:nvCxnSpPr>
        <p:spPr>
          <a:xfrm>
            <a:off x="10091571" y="4230959"/>
            <a:ext cx="12066" cy="775989"/>
          </a:xfrm>
          <a:prstGeom prst="line">
            <a:avLst/>
          </a:prstGeom>
          <a:ln w="5715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198521">
            <a:off x="1051981" y="3649787"/>
            <a:ext cx="653708" cy="653708"/>
          </a:xfrm>
          <a:prstGeom prst="rect">
            <a:avLst/>
          </a:prstGeom>
        </p:spPr>
      </p:pic>
    </p:spTree>
    <p:extLst>
      <p:ext uri="{BB962C8B-B14F-4D97-AF65-F5344CB8AC3E}">
        <p14:creationId xmlns:p14="http://schemas.microsoft.com/office/powerpoint/2010/main" val="203413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par>
                                <p:cTn id="60" presetID="10" presetClass="entr" presetSubtype="0"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par>
                                <p:cTn id="66" presetID="10" presetClass="entr" presetSubtype="0"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9" grpId="0"/>
      <p:bldP spid="40" grpId="0"/>
      <p:bldP spid="46" grpId="0"/>
      <p:bldP spid="2" grpId="0"/>
      <p:bldP spid="34" grpId="0" animBg="1"/>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9" y="0"/>
            <a:ext cx="12192000" cy="6858000"/>
          </a:xfrm>
          <a:prstGeom prst="rect">
            <a:avLst/>
          </a:prstGeom>
        </p:spPr>
      </p:pic>
      <p:sp>
        <p:nvSpPr>
          <p:cNvPr id="5" name="مستطيل 20"/>
          <p:cNvSpPr/>
          <p:nvPr/>
        </p:nvSpPr>
        <p:spPr>
          <a:xfrm>
            <a:off x="0" y="2846507"/>
            <a:ext cx="12220999" cy="296728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Oval 7"/>
          <p:cNvSpPr/>
          <p:nvPr/>
        </p:nvSpPr>
        <p:spPr>
          <a:xfrm rot="19495008">
            <a:off x="620139" y="2875815"/>
            <a:ext cx="3689810" cy="3743861"/>
          </a:xfrm>
          <a:prstGeom prst="ellipse">
            <a:avLst/>
          </a:prstGeom>
          <a:solidFill>
            <a:schemeClr val="accent1">
              <a:lumMod val="20000"/>
              <a:lumOff val="80000"/>
            </a:schemeClr>
          </a:solidFill>
          <a:ln w="5715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pic>
        <p:nvPicPr>
          <p:cNvPr id="6" name="Picture 2" descr="http://www.mcdelivery.com.sa/ksa-mds/ar/images/map.png"/>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20948778">
            <a:off x="750379" y="2993479"/>
            <a:ext cx="3701706" cy="3587648"/>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p:cNvCxnSpPr/>
          <p:nvPr/>
        </p:nvCxnSpPr>
        <p:spPr>
          <a:xfrm>
            <a:off x="9956926" y="5436285"/>
            <a:ext cx="12066" cy="775989"/>
          </a:xfrm>
          <a:prstGeom prst="line">
            <a:avLst/>
          </a:prstGeom>
          <a:ln w="57150">
            <a:noFill/>
            <a:prstDash val="sysDot"/>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357100" y="3198489"/>
            <a:ext cx="7984496" cy="1471172"/>
          </a:xfrm>
          <a:prstGeom prst="rect">
            <a:avLst/>
          </a:prstGeom>
        </p:spPr>
        <p:txBody>
          <a:bodyPr wrap="square">
            <a:spAutoFit/>
          </a:bodyPr>
          <a:lstStyle/>
          <a:p>
            <a:pPr>
              <a:lnSpc>
                <a:spcPct val="80000"/>
              </a:lnSpc>
              <a:defRPr sz="2600" b="1"/>
            </a:pPr>
            <a:r>
              <a:rPr lang="en-US" sz="2800" dirty="0">
                <a:solidFill>
                  <a:schemeClr val="accent4"/>
                </a:solidFill>
              </a:rPr>
              <a:t>A study was conducted in September 2005 to asses </a:t>
            </a:r>
            <a:r>
              <a:rPr lang="en-US" sz="2800" dirty="0">
                <a:solidFill>
                  <a:schemeClr val="bg1"/>
                </a:solidFill>
              </a:rPr>
              <a:t>the prevalence of smoking habits among male medical students</a:t>
            </a:r>
            <a:r>
              <a:rPr lang="en-US" sz="2800" dirty="0">
                <a:solidFill>
                  <a:schemeClr val="accent4"/>
                </a:solidFill>
              </a:rPr>
              <a:t> at the College of Medicine, King Saud University and it shows that</a:t>
            </a:r>
          </a:p>
        </p:txBody>
      </p:sp>
      <p:sp>
        <p:nvSpPr>
          <p:cNvPr id="10" name="Rectangle 9"/>
          <p:cNvSpPr/>
          <p:nvPr/>
        </p:nvSpPr>
        <p:spPr>
          <a:xfrm>
            <a:off x="1034704" y="5407880"/>
            <a:ext cx="376435" cy="9072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084" y="5259312"/>
            <a:ext cx="805673" cy="126095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98521">
            <a:off x="2693227" y="4195181"/>
            <a:ext cx="653708" cy="653708"/>
          </a:xfrm>
          <a:prstGeom prst="rect">
            <a:avLst/>
          </a:prstGeom>
        </p:spPr>
      </p:pic>
    </p:spTree>
    <p:extLst>
      <p:ext uri="{BB962C8B-B14F-4D97-AF65-F5344CB8AC3E}">
        <p14:creationId xmlns:p14="http://schemas.microsoft.com/office/powerpoint/2010/main" val="156663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9" y="0"/>
            <a:ext cx="12192000" cy="6858000"/>
          </a:xfrm>
          <a:prstGeom prst="rect">
            <a:avLst/>
          </a:prstGeom>
        </p:spPr>
      </p:pic>
      <p:sp>
        <p:nvSpPr>
          <p:cNvPr id="5" name="مستطيل 20"/>
          <p:cNvSpPr/>
          <p:nvPr/>
        </p:nvSpPr>
        <p:spPr>
          <a:xfrm>
            <a:off x="0" y="2846507"/>
            <a:ext cx="12220999" cy="296728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Oval 7"/>
          <p:cNvSpPr/>
          <p:nvPr/>
        </p:nvSpPr>
        <p:spPr>
          <a:xfrm rot="19495008">
            <a:off x="620139" y="2875815"/>
            <a:ext cx="3689810" cy="3743861"/>
          </a:xfrm>
          <a:prstGeom prst="ellipse">
            <a:avLst/>
          </a:prstGeom>
          <a:solidFill>
            <a:schemeClr val="accent1">
              <a:lumMod val="20000"/>
              <a:lumOff val="80000"/>
            </a:schemeClr>
          </a:solidFill>
          <a:ln w="5715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pic>
        <p:nvPicPr>
          <p:cNvPr id="6" name="Picture 2" descr="http://www.mcdelivery.com.sa/ksa-mds/ar/images/map.png"/>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20948778">
            <a:off x="750379" y="2993479"/>
            <a:ext cx="3701706" cy="3587648"/>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p:cNvCxnSpPr/>
          <p:nvPr/>
        </p:nvCxnSpPr>
        <p:spPr>
          <a:xfrm>
            <a:off x="9956926" y="5436285"/>
            <a:ext cx="12066" cy="775989"/>
          </a:xfrm>
          <a:prstGeom prst="line">
            <a:avLst/>
          </a:prstGeom>
          <a:ln w="57150">
            <a:noFill/>
            <a:prstDash val="sysDot"/>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494179" y="2905141"/>
            <a:ext cx="7847417" cy="2850011"/>
          </a:xfrm>
          <a:prstGeom prst="rect">
            <a:avLst/>
          </a:prstGeom>
        </p:spPr>
        <p:txBody>
          <a:bodyPr wrap="square">
            <a:spAutoFit/>
          </a:bodyPr>
          <a:lstStyle/>
          <a:p>
            <a:pPr>
              <a:lnSpc>
                <a:spcPct val="80000"/>
              </a:lnSpc>
              <a:defRPr sz="2600"/>
            </a:pPr>
            <a:r>
              <a:rPr lang="en-US" sz="2800" dirty="0"/>
              <a:t> </a:t>
            </a:r>
            <a:r>
              <a:rPr lang="en-US" sz="2800" dirty="0">
                <a:solidFill>
                  <a:srgbClr val="FF0000"/>
                </a:solidFill>
              </a:rPr>
              <a:t>13%</a:t>
            </a:r>
            <a:r>
              <a:rPr lang="en-US" sz="2800" dirty="0"/>
              <a:t> </a:t>
            </a:r>
            <a:r>
              <a:rPr lang="en-US" sz="2800" dirty="0">
                <a:solidFill>
                  <a:schemeClr val="bg1"/>
                </a:solidFill>
              </a:rPr>
              <a:t>of male medical students were currently active smokers. </a:t>
            </a:r>
          </a:p>
          <a:p>
            <a:pPr>
              <a:lnSpc>
                <a:spcPct val="80000"/>
              </a:lnSpc>
              <a:defRPr sz="2600">
                <a:solidFill>
                  <a:srgbClr val="FF0000"/>
                </a:solidFill>
              </a:defRPr>
            </a:pPr>
            <a:r>
              <a:rPr lang="en-US" sz="2800" dirty="0"/>
              <a:t>5.3%</a:t>
            </a:r>
            <a:r>
              <a:rPr lang="en-US" sz="2800" dirty="0">
                <a:solidFill>
                  <a:srgbClr val="000000"/>
                </a:solidFill>
              </a:rPr>
              <a:t> </a:t>
            </a:r>
            <a:r>
              <a:rPr lang="en-US" sz="2800" dirty="0">
                <a:solidFill>
                  <a:schemeClr val="bg1"/>
                </a:solidFill>
              </a:rPr>
              <a:t>were ex-smokers, and </a:t>
            </a:r>
            <a:r>
              <a:rPr lang="en-US" sz="2800" dirty="0"/>
              <a:t>38.2%</a:t>
            </a:r>
            <a:r>
              <a:rPr lang="en-US" sz="2800" dirty="0">
                <a:solidFill>
                  <a:srgbClr val="0070C0"/>
                </a:solidFill>
              </a:rPr>
              <a:t> </a:t>
            </a:r>
            <a:r>
              <a:rPr lang="en-US" sz="2800" dirty="0">
                <a:solidFill>
                  <a:schemeClr val="bg1"/>
                </a:solidFill>
              </a:rPr>
              <a:t>were passive smokers.</a:t>
            </a:r>
          </a:p>
          <a:p>
            <a:pPr>
              <a:lnSpc>
                <a:spcPct val="80000"/>
              </a:lnSpc>
              <a:defRPr sz="2600"/>
            </a:pPr>
            <a:r>
              <a:rPr lang="en-US" sz="2800" dirty="0">
                <a:solidFill>
                  <a:schemeClr val="accent4"/>
                </a:solidFill>
              </a:rPr>
              <a:t>The common reason given for the smoking behavior was the influence of friends</a:t>
            </a:r>
            <a:r>
              <a:rPr lang="en-US" sz="2800" dirty="0"/>
              <a:t> </a:t>
            </a:r>
            <a:r>
              <a:rPr lang="en-US" sz="2800" dirty="0">
                <a:solidFill>
                  <a:schemeClr val="bg1"/>
                </a:solidFill>
              </a:rPr>
              <a:t>(35.6%). </a:t>
            </a:r>
            <a:r>
              <a:rPr lang="en-US" sz="2800" dirty="0">
                <a:solidFill>
                  <a:schemeClr val="accent4"/>
                </a:solidFill>
              </a:rPr>
              <a:t>The study shows that </a:t>
            </a:r>
            <a:r>
              <a:rPr lang="en-US" sz="2800" dirty="0">
                <a:solidFill>
                  <a:schemeClr val="bg1"/>
                </a:solidFill>
              </a:rPr>
              <a:t>57.1%</a:t>
            </a:r>
            <a:r>
              <a:rPr lang="en-US" sz="2800" dirty="0">
                <a:solidFill>
                  <a:schemeClr val="accent4"/>
                </a:solidFill>
              </a:rPr>
              <a:t> of current smokers were motivated to stop smoking.</a:t>
            </a:r>
          </a:p>
        </p:txBody>
      </p:sp>
      <p:sp>
        <p:nvSpPr>
          <p:cNvPr id="11" name="Rectangle 10"/>
          <p:cNvSpPr/>
          <p:nvPr/>
        </p:nvSpPr>
        <p:spPr>
          <a:xfrm>
            <a:off x="1050409" y="5436285"/>
            <a:ext cx="376435" cy="9072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789" y="5243816"/>
            <a:ext cx="805673" cy="126095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98521">
            <a:off x="2693227" y="4195181"/>
            <a:ext cx="653708" cy="653708"/>
          </a:xfrm>
          <a:prstGeom prst="rect">
            <a:avLst/>
          </a:prstGeom>
        </p:spPr>
      </p:pic>
    </p:spTree>
    <p:extLst>
      <p:ext uri="{BB962C8B-B14F-4D97-AF65-F5344CB8AC3E}">
        <p14:creationId xmlns:p14="http://schemas.microsoft.com/office/powerpoint/2010/main" val="71974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47838" y="932424"/>
            <a:ext cx="7303690" cy="5508537"/>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2546" y="257695"/>
            <a:ext cx="4218435" cy="6342611"/>
          </a:xfrm>
          <a:prstGeom prst="rect">
            <a:avLst/>
          </a:prstGeom>
        </p:spPr>
      </p:pic>
    </p:spTree>
    <p:extLst>
      <p:ext uri="{BB962C8B-B14F-4D97-AF65-F5344CB8AC3E}">
        <p14:creationId xmlns:p14="http://schemas.microsoft.com/office/powerpoint/2010/main" val="1996141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7181"/>
          <a:stretch/>
        </p:blipFill>
        <p:spPr>
          <a:xfrm>
            <a:off x="0" y="0"/>
            <a:ext cx="12192000" cy="6858000"/>
          </a:xfrm>
          <a:prstGeom prst="rect">
            <a:avLst/>
          </a:prstGeom>
        </p:spPr>
      </p:pic>
      <p:sp>
        <p:nvSpPr>
          <p:cNvPr id="5" name="Content Placeholder 2"/>
          <p:cNvSpPr>
            <a:spLocks noGrp="1"/>
          </p:cNvSpPr>
          <p:nvPr>
            <p:ph idx="1"/>
          </p:nvPr>
        </p:nvSpPr>
        <p:spPr>
          <a:xfrm>
            <a:off x="1752601" y="1806170"/>
            <a:ext cx="8986736" cy="4351338"/>
          </a:xfrm>
        </p:spPr>
        <p:txBody>
          <a:bodyPr>
            <a:normAutofit fontScale="85000" lnSpcReduction="20000"/>
          </a:bodyPr>
          <a:lstStyle/>
          <a:p>
            <a:r>
              <a:rPr lang="en-US" dirty="0">
                <a:solidFill>
                  <a:schemeClr val="accent1">
                    <a:lumMod val="75000"/>
                  </a:schemeClr>
                </a:solidFill>
              </a:rPr>
              <a:t>Epidemiology of smoking in Saudi Arabia</a:t>
            </a:r>
          </a:p>
          <a:p>
            <a:r>
              <a:rPr lang="en-US" b="1" dirty="0">
                <a:solidFill>
                  <a:srgbClr val="9E1300"/>
                </a:solidFill>
              </a:rPr>
              <a:t>Risks of smoking (Morbidity and Mortality)</a:t>
            </a:r>
          </a:p>
          <a:p>
            <a:r>
              <a:rPr lang="en-US" dirty="0">
                <a:solidFill>
                  <a:schemeClr val="accent1">
                    <a:lumMod val="75000"/>
                  </a:schemeClr>
                </a:solidFill>
              </a:rPr>
              <a:t>Effect of passive smoking on pregnancy, children, ….</a:t>
            </a:r>
          </a:p>
          <a:p>
            <a:r>
              <a:rPr lang="en-US" dirty="0">
                <a:solidFill>
                  <a:schemeClr val="accent1">
                    <a:lumMod val="75000"/>
                  </a:schemeClr>
                </a:solidFill>
              </a:rPr>
              <a:t>How are you going to help the smoker to quit and how to overcome withdrawal symptoms</a:t>
            </a:r>
          </a:p>
          <a:p>
            <a:r>
              <a:rPr lang="en-US" dirty="0">
                <a:solidFill>
                  <a:schemeClr val="accent1">
                    <a:lumMod val="75000"/>
                  </a:schemeClr>
                </a:solidFill>
              </a:rPr>
              <a:t>Role of PHC physician “smoking cessation clinic’</a:t>
            </a:r>
          </a:p>
          <a:p>
            <a:r>
              <a:rPr lang="en-US" dirty="0">
                <a:solidFill>
                  <a:schemeClr val="accent1">
                    <a:lumMod val="75000"/>
                  </a:schemeClr>
                </a:solidFill>
              </a:rPr>
              <a:t>Update in pharmacological management, smoking cessation medication</a:t>
            </a:r>
          </a:p>
          <a:p>
            <a:r>
              <a:rPr lang="en-US" dirty="0">
                <a:solidFill>
                  <a:schemeClr val="accent1">
                    <a:lumMod val="75000"/>
                  </a:schemeClr>
                </a:solidFill>
              </a:rPr>
              <a:t>Nicotine preparations, </a:t>
            </a:r>
            <a:r>
              <a:rPr lang="en-US" dirty="0" err="1">
                <a:solidFill>
                  <a:schemeClr val="accent1">
                    <a:lumMod val="75000"/>
                  </a:schemeClr>
                </a:solidFill>
              </a:rPr>
              <a:t>Varniciline</a:t>
            </a:r>
            <a:r>
              <a:rPr lang="en-US" dirty="0">
                <a:solidFill>
                  <a:schemeClr val="accent1">
                    <a:lumMod val="75000"/>
                  </a:schemeClr>
                </a:solidFill>
              </a:rPr>
              <a:t>, Bupropion, …….</a:t>
            </a:r>
          </a:p>
          <a:p>
            <a:r>
              <a:rPr lang="en-US" dirty="0">
                <a:solidFill>
                  <a:schemeClr val="accent1">
                    <a:lumMod val="75000"/>
                  </a:schemeClr>
                </a:solidFill>
              </a:rPr>
              <a:t>Factors lead to substance abuse</a:t>
            </a:r>
          </a:p>
          <a:p>
            <a:r>
              <a:rPr lang="en-US" dirty="0">
                <a:solidFill>
                  <a:schemeClr val="accent1">
                    <a:lumMod val="75000"/>
                  </a:schemeClr>
                </a:solidFill>
              </a:rPr>
              <a:t>Highlight on types of substance abuse</a:t>
            </a:r>
          </a:p>
          <a:p>
            <a:r>
              <a:rPr lang="en-US" dirty="0">
                <a:solidFill>
                  <a:schemeClr val="accent1">
                    <a:lumMod val="75000"/>
                  </a:schemeClr>
                </a:solidFill>
              </a:rPr>
              <a:t>How to approach subjects with substance abuse</a:t>
            </a:r>
          </a:p>
        </p:txBody>
      </p:sp>
    </p:spTree>
    <p:extLst>
      <p:ext uri="{BB962C8B-B14F-4D97-AF65-F5344CB8AC3E}">
        <p14:creationId xmlns:p14="http://schemas.microsoft.com/office/powerpoint/2010/main" val="8579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33464" y="2334638"/>
            <a:ext cx="8054502" cy="24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5838" y="2817593"/>
            <a:ext cx="7509753" cy="1446550"/>
          </a:xfrm>
          <a:prstGeom prst="rect">
            <a:avLst/>
          </a:prstGeom>
          <a:noFill/>
        </p:spPr>
        <p:txBody>
          <a:bodyPr wrap="square" rtlCol="0">
            <a:spAutoFit/>
          </a:bodyPr>
          <a:lstStyle/>
          <a:p>
            <a:pPr algn="ctr"/>
            <a:r>
              <a:rPr lang="en-US" sz="4400" b="1" dirty="0">
                <a:solidFill>
                  <a:srgbClr val="ED5965"/>
                </a:solidFill>
                <a:latin typeface="Comic Sans MS" charset="0"/>
                <a:ea typeface="Comic Sans MS" charset="0"/>
                <a:cs typeface="Comic Sans MS" charset="0"/>
              </a:rPr>
              <a:t>Risks of smoking (Morbidity and Mortality)</a:t>
            </a:r>
          </a:p>
        </p:txBody>
      </p:sp>
      <p:sp>
        <p:nvSpPr>
          <p:cNvPr id="5" name="TextBox 4"/>
          <p:cNvSpPr txBox="1"/>
          <p:nvPr/>
        </p:nvSpPr>
        <p:spPr>
          <a:xfrm>
            <a:off x="4027251" y="4747098"/>
            <a:ext cx="6945550" cy="707886"/>
          </a:xfrm>
          <a:prstGeom prst="rect">
            <a:avLst/>
          </a:prstGeom>
          <a:noFill/>
        </p:spPr>
        <p:txBody>
          <a:bodyPr wrap="square" rtlCol="0">
            <a:spAutoFit/>
          </a:bodyPr>
          <a:lstStyle/>
          <a:p>
            <a:r>
              <a:rPr lang="en-US" sz="4000" dirty="0">
                <a:solidFill>
                  <a:schemeClr val="accent1"/>
                </a:solidFill>
                <a:latin typeface="Comic Sans MS" charset="0"/>
                <a:ea typeface="Comic Sans MS" charset="0"/>
                <a:cs typeface="Comic Sans MS" charset="0"/>
              </a:rPr>
              <a:t>By </a:t>
            </a:r>
            <a:r>
              <a:rPr lang="en-US" sz="4000" dirty="0" err="1">
                <a:solidFill>
                  <a:schemeClr val="accent1"/>
                </a:solidFill>
                <a:latin typeface="Comic Sans MS" charset="0"/>
                <a:ea typeface="Comic Sans MS" charset="0"/>
                <a:cs typeface="Comic Sans MS" charset="0"/>
              </a:rPr>
              <a:t>Malak</a:t>
            </a:r>
            <a:r>
              <a:rPr lang="en-US" sz="4000" dirty="0">
                <a:solidFill>
                  <a:schemeClr val="accent1"/>
                </a:solidFill>
                <a:latin typeface="Comic Sans MS" charset="0"/>
                <a:ea typeface="Comic Sans MS" charset="0"/>
                <a:cs typeface="Comic Sans MS" charset="0"/>
              </a:rPr>
              <a:t> </a:t>
            </a:r>
            <a:r>
              <a:rPr lang="en-US" sz="4000" dirty="0" err="1">
                <a:solidFill>
                  <a:schemeClr val="accent1"/>
                </a:solidFill>
                <a:latin typeface="Comic Sans MS" charset="0"/>
                <a:ea typeface="Comic Sans MS" charset="0"/>
                <a:cs typeface="Comic Sans MS" charset="0"/>
              </a:rPr>
              <a:t>Almutairi</a:t>
            </a:r>
            <a:r>
              <a:rPr lang="en-US" sz="4000" dirty="0">
                <a:solidFill>
                  <a:schemeClr val="accent1"/>
                </a:solidFill>
                <a:latin typeface="Comic Sans MS" charset="0"/>
                <a:ea typeface="Comic Sans MS" charset="0"/>
                <a:cs typeface="Comic Sans MS" charset="0"/>
              </a:rPr>
              <a:t>.</a:t>
            </a:r>
          </a:p>
        </p:txBody>
      </p:sp>
    </p:spTree>
    <p:extLst>
      <p:ext uri="{BB962C8B-B14F-4D97-AF65-F5344CB8AC3E}">
        <p14:creationId xmlns:p14="http://schemas.microsoft.com/office/powerpoint/2010/main" val="78570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val 4"/>
          <p:cNvSpPr/>
          <p:nvPr/>
        </p:nvSpPr>
        <p:spPr>
          <a:xfrm>
            <a:off x="8618707" y="4299626"/>
            <a:ext cx="3112850" cy="233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77584">
            <a:off x="9097869" y="4267003"/>
            <a:ext cx="2154527" cy="2166374"/>
          </a:xfrm>
          <a:prstGeom prst="rect">
            <a:avLst/>
          </a:prstGeom>
        </p:spPr>
      </p:pic>
      <p:sp>
        <p:nvSpPr>
          <p:cNvPr id="7" name="عنوان 1"/>
          <p:cNvSpPr>
            <a:spLocks noGrp="1"/>
          </p:cNvSpPr>
          <p:nvPr>
            <p:ph type="title"/>
          </p:nvPr>
        </p:nvSpPr>
        <p:spPr>
          <a:xfrm>
            <a:off x="838200" y="365125"/>
            <a:ext cx="10515600" cy="1325563"/>
          </a:xfrm>
        </p:spPr>
        <p:txBody>
          <a:bodyPr>
            <a:normAutofit/>
          </a:bodyPr>
          <a:lstStyle/>
          <a:p>
            <a:r>
              <a:rPr lang="en-US" b="1" dirty="0">
                <a:solidFill>
                  <a:srgbClr val="C00000"/>
                </a:solidFill>
                <a:latin typeface="Comic Sans MS" charset="0"/>
                <a:ea typeface="Comic Sans MS" charset="0"/>
                <a:cs typeface="Comic Sans MS" charset="0"/>
              </a:rPr>
              <a:t>Smoking and Death</a:t>
            </a:r>
          </a:p>
        </p:txBody>
      </p:sp>
      <p:sp>
        <p:nvSpPr>
          <p:cNvPr id="8" name="عنصر نائب للمحتوى 2"/>
          <p:cNvSpPr>
            <a:spLocks noGrp="1"/>
          </p:cNvSpPr>
          <p:nvPr>
            <p:ph idx="1"/>
          </p:nvPr>
        </p:nvSpPr>
        <p:spPr>
          <a:xfrm>
            <a:off x="422031" y="1459107"/>
            <a:ext cx="10931769" cy="1811269"/>
          </a:xfrm>
        </p:spPr>
        <p:txBody>
          <a:bodyPr>
            <a:normAutofit/>
          </a:bodyPr>
          <a:lstStyle/>
          <a:p>
            <a:r>
              <a:rPr lang="en-US" dirty="0"/>
              <a:t>Cigarette smoking causes more than 480,000 deaths each year in the United States. This is nearly one in five deaths.</a:t>
            </a:r>
          </a:p>
          <a:p>
            <a:r>
              <a:rPr lang="en-US" dirty="0"/>
              <a:t> Smoking causes more deaths each year than the following causes combined:</a:t>
            </a:r>
          </a:p>
        </p:txBody>
      </p:sp>
      <p:sp>
        <p:nvSpPr>
          <p:cNvPr id="9" name="Rounded Rectangle 8"/>
          <p:cNvSpPr/>
          <p:nvPr/>
        </p:nvSpPr>
        <p:spPr>
          <a:xfrm>
            <a:off x="2433482" y="2890393"/>
            <a:ext cx="2074985" cy="97594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t>HIV</a:t>
            </a:r>
            <a:endParaRPr lang="en-US" b="1" dirty="0"/>
          </a:p>
        </p:txBody>
      </p:sp>
      <p:sp>
        <p:nvSpPr>
          <p:cNvPr id="10" name="Rounded Rectangle 9"/>
          <p:cNvSpPr/>
          <p:nvPr/>
        </p:nvSpPr>
        <p:spPr>
          <a:xfrm>
            <a:off x="4627056" y="2891983"/>
            <a:ext cx="2074985" cy="97594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t>Illegal drug use</a:t>
            </a:r>
          </a:p>
        </p:txBody>
      </p:sp>
      <p:sp>
        <p:nvSpPr>
          <p:cNvPr id="11" name="Rounded Rectangle 10"/>
          <p:cNvSpPr/>
          <p:nvPr/>
        </p:nvSpPr>
        <p:spPr>
          <a:xfrm>
            <a:off x="6820630" y="2890392"/>
            <a:ext cx="2074985" cy="97594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Alcohol use</a:t>
            </a:r>
          </a:p>
        </p:txBody>
      </p:sp>
      <p:sp>
        <p:nvSpPr>
          <p:cNvPr id="12" name="Rounded Rectangle 11"/>
          <p:cNvSpPr/>
          <p:nvPr/>
        </p:nvSpPr>
        <p:spPr>
          <a:xfrm>
            <a:off x="3481232" y="3937174"/>
            <a:ext cx="2054469" cy="97594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t>Motor vehicle injuries </a:t>
            </a:r>
          </a:p>
        </p:txBody>
      </p:sp>
      <p:sp>
        <p:nvSpPr>
          <p:cNvPr id="13" name="Rounded Rectangle 12"/>
          <p:cNvSpPr/>
          <p:nvPr/>
        </p:nvSpPr>
        <p:spPr>
          <a:xfrm>
            <a:off x="5981571" y="3937174"/>
            <a:ext cx="2063261" cy="97594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t>Firearm-related incidents</a:t>
            </a:r>
          </a:p>
        </p:txBody>
      </p:sp>
      <p:sp>
        <p:nvSpPr>
          <p:cNvPr id="14" name="Rectangle 13"/>
          <p:cNvSpPr/>
          <p:nvPr/>
        </p:nvSpPr>
        <p:spPr>
          <a:xfrm>
            <a:off x="619860" y="5118254"/>
            <a:ext cx="7721940" cy="1200329"/>
          </a:xfrm>
          <a:prstGeom prst="rect">
            <a:avLst/>
          </a:prstGeom>
        </p:spPr>
        <p:txBody>
          <a:bodyPr wrap="square">
            <a:spAutoFit/>
          </a:bodyPr>
          <a:lstStyle/>
          <a:p>
            <a:r>
              <a:rPr lang="en-US" sz="2400" dirty="0"/>
              <a:t>Smoking causes about 90% (or 9 out of 10) of all lung cancer deaths in men and women.1,2 More women die from lung cancer each year than from breast cancer.</a:t>
            </a:r>
          </a:p>
        </p:txBody>
      </p:sp>
    </p:spTree>
    <p:extLst>
      <p:ext uri="{BB962C8B-B14F-4D97-AF65-F5344CB8AC3E}">
        <p14:creationId xmlns:p14="http://schemas.microsoft.com/office/powerpoint/2010/main" val="211333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p:bldP spid="9" grpId="0" animBg="1"/>
      <p:bldP spid="10" grpId="0" animBg="1"/>
      <p:bldP spid="11" grpId="0" animBg="1"/>
      <p:bldP spid="12" grpId="0" animBg="1"/>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عنوان 1"/>
          <p:cNvSpPr>
            <a:spLocks noGrp="1"/>
          </p:cNvSpPr>
          <p:nvPr>
            <p:ph type="title"/>
          </p:nvPr>
        </p:nvSpPr>
        <p:spPr>
          <a:xfrm>
            <a:off x="838200" y="365125"/>
            <a:ext cx="10515600" cy="1325563"/>
          </a:xfrm>
        </p:spPr>
        <p:txBody>
          <a:bodyPr>
            <a:normAutofit/>
          </a:bodyPr>
          <a:lstStyle/>
          <a:p>
            <a:r>
              <a:rPr lang="en-US" b="1" dirty="0">
                <a:solidFill>
                  <a:schemeClr val="accent1">
                    <a:lumMod val="75000"/>
                  </a:schemeClr>
                </a:solidFill>
                <a:latin typeface="Comic Sans MS" charset="0"/>
                <a:ea typeface="Comic Sans MS" charset="0"/>
                <a:cs typeface="Comic Sans MS" charset="0"/>
              </a:rPr>
              <a:t>Smoking and Cardiovascular System</a:t>
            </a:r>
          </a:p>
        </p:txBody>
      </p:sp>
      <p:sp>
        <p:nvSpPr>
          <p:cNvPr id="6" name="عنصر نائب للمحتوى 2"/>
          <p:cNvSpPr>
            <a:spLocks noGrp="1"/>
          </p:cNvSpPr>
          <p:nvPr>
            <p:ph idx="1"/>
          </p:nvPr>
        </p:nvSpPr>
        <p:spPr>
          <a:xfrm>
            <a:off x="507459" y="1900170"/>
            <a:ext cx="10515600" cy="4351338"/>
          </a:xfrm>
        </p:spPr>
        <p:txBody>
          <a:bodyPr/>
          <a:lstStyle/>
          <a:p>
            <a:pPr algn="l" rtl="0"/>
            <a:r>
              <a:rPr lang="en-US" dirty="0"/>
              <a:t>Smoking causes stroke and coronary heart disease—the leading causes of death in the United States.</a:t>
            </a:r>
          </a:p>
          <a:p>
            <a:pPr algn="l" rtl="0"/>
            <a:r>
              <a:rPr lang="en-US" dirty="0"/>
              <a:t>Smoking damages blood vessels and can make them thicken and grow narrower. This makes your heart beat faster and your blood pressure go up. Clots can also form.</a:t>
            </a:r>
          </a:p>
          <a:p>
            <a:pPr algn="l" rtl="0"/>
            <a:r>
              <a:rPr lang="en-US" dirty="0"/>
              <a:t>Even people who smoke fewer than five cigarettes</a:t>
            </a:r>
          </a:p>
          <a:p>
            <a:pPr algn="l" rtl="0"/>
            <a:r>
              <a:rPr lang="en-US" dirty="0"/>
              <a:t> a day can have early signs of cardiovascular disease.</a:t>
            </a:r>
          </a:p>
        </p:txBody>
      </p:sp>
    </p:spTree>
    <p:extLst>
      <p:ext uri="{BB962C8B-B14F-4D97-AF65-F5344CB8AC3E}">
        <p14:creationId xmlns:p14="http://schemas.microsoft.com/office/powerpoint/2010/main" val="195703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6020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عنوان 1"/>
          <p:cNvSpPr>
            <a:spLocks noGrp="1"/>
          </p:cNvSpPr>
          <p:nvPr>
            <p:ph type="title"/>
          </p:nvPr>
        </p:nvSpPr>
        <p:spPr>
          <a:xfrm>
            <a:off x="838200" y="365125"/>
            <a:ext cx="10515600" cy="1325563"/>
          </a:xfrm>
        </p:spPr>
        <p:txBody>
          <a:bodyPr>
            <a:normAutofit/>
          </a:bodyPr>
          <a:lstStyle/>
          <a:p>
            <a:r>
              <a:rPr lang="en-US" b="1" dirty="0">
                <a:solidFill>
                  <a:srgbClr val="C00000"/>
                </a:solidFill>
                <a:latin typeface="Comic Sans MS" charset="0"/>
                <a:ea typeface="Comic Sans MS" charset="0"/>
                <a:cs typeface="Comic Sans MS" charset="0"/>
              </a:rPr>
              <a:t>Smoking and Respiratory System</a:t>
            </a:r>
          </a:p>
        </p:txBody>
      </p:sp>
      <p:sp>
        <p:nvSpPr>
          <p:cNvPr id="15" name="عنصر نائب للمحتوى 2"/>
          <p:cNvSpPr>
            <a:spLocks noGrp="1"/>
          </p:cNvSpPr>
          <p:nvPr>
            <p:ph idx="1"/>
          </p:nvPr>
        </p:nvSpPr>
        <p:spPr>
          <a:xfrm>
            <a:off x="838200" y="1518707"/>
            <a:ext cx="10515600" cy="4351338"/>
          </a:xfrm>
        </p:spPr>
        <p:txBody>
          <a:bodyPr>
            <a:normAutofit/>
          </a:bodyPr>
          <a:lstStyle/>
          <a:p>
            <a:pPr algn="l" rtl="0"/>
            <a:r>
              <a:rPr lang="en-US" dirty="0"/>
              <a:t>Lung diseases caused by smoking include COPD, which includes emphysema and chronic bronchitis.</a:t>
            </a:r>
          </a:p>
          <a:p>
            <a:pPr algn="l" rtl="0"/>
            <a:r>
              <a:rPr lang="en-US" dirty="0"/>
              <a:t>Smoking can cause lung disease by damaging the airways and the alveoli.</a:t>
            </a:r>
          </a:p>
          <a:p>
            <a:pPr algn="l" rtl="0"/>
            <a:r>
              <a:rPr lang="en-US" dirty="0"/>
              <a:t>Cigarette smoking causes most cases of lung cancer.</a:t>
            </a:r>
          </a:p>
          <a:p>
            <a:pPr algn="l" rtl="0"/>
            <a:r>
              <a:rPr lang="en-US" dirty="0"/>
              <a:t>In presence of asthma, tobacco smoke can trigger</a:t>
            </a:r>
          </a:p>
          <a:p>
            <a:pPr marL="0" indent="0" algn="l" rtl="0">
              <a:buNone/>
            </a:pPr>
            <a:r>
              <a:rPr lang="en-US" dirty="0"/>
              <a:t> an attack or make an attack worse.</a:t>
            </a:r>
          </a:p>
          <a:p>
            <a:pPr algn="l" rtl="0"/>
            <a:r>
              <a:rPr lang="en-US" dirty="0"/>
              <a:t>Smokers are 12 to 13 times more likely </a:t>
            </a:r>
          </a:p>
          <a:p>
            <a:pPr marL="0" indent="0" algn="l" rtl="0">
              <a:buNone/>
            </a:pPr>
            <a:r>
              <a:rPr lang="en-US" dirty="0"/>
              <a:t>to die from COPD than nonsmokers</a:t>
            </a:r>
          </a:p>
          <a:p>
            <a:pPr algn="l" rtl="0"/>
            <a:endParaRPr lang="en-US" dirty="0"/>
          </a:p>
        </p:txBody>
      </p:sp>
    </p:spTree>
    <p:extLst>
      <p:ext uri="{BB962C8B-B14F-4D97-AF65-F5344CB8AC3E}">
        <p14:creationId xmlns:p14="http://schemas.microsoft.com/office/powerpoint/2010/main" val="107662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xEl>
                                              <p:pRg st="4" end="4"/>
                                            </p:txEl>
                                          </p:spTgt>
                                        </p:tgtEl>
                                        <p:attrNameLst>
                                          <p:attrName>style.visibility</p:attrName>
                                        </p:attrNameLst>
                                      </p:cBhvr>
                                      <p:to>
                                        <p:strVal val="visible"/>
                                      </p:to>
                                    </p:set>
                                    <p:animEffect transition="in" filter="fade">
                                      <p:cBhvr>
                                        <p:cTn id="30" dur="500"/>
                                        <p:tgtEl>
                                          <p:spTgt spid="1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xEl>
                                              <p:pRg st="5" end="5"/>
                                            </p:txEl>
                                          </p:spTgt>
                                        </p:tgtEl>
                                        <p:attrNameLst>
                                          <p:attrName>style.visibility</p:attrName>
                                        </p:attrNameLst>
                                      </p:cBhvr>
                                      <p:to>
                                        <p:strVal val="visible"/>
                                      </p:to>
                                    </p:set>
                                    <p:animEffect transition="in" filter="fade">
                                      <p:cBhvr>
                                        <p:cTn id="35" dur="500"/>
                                        <p:tgtEl>
                                          <p:spTgt spid="15">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xEl>
                                              <p:pRg st="6" end="6"/>
                                            </p:txEl>
                                          </p:spTgt>
                                        </p:tgtEl>
                                        <p:attrNameLst>
                                          <p:attrName>style.visibility</p:attrName>
                                        </p:attrNameLst>
                                      </p:cBhvr>
                                      <p:to>
                                        <p:strVal val="visible"/>
                                      </p:to>
                                    </p:set>
                                    <p:animEffect transition="in" filter="fade">
                                      <p:cBhvr>
                                        <p:cTn id="38"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عنوان 1"/>
          <p:cNvSpPr>
            <a:spLocks noGrp="1"/>
          </p:cNvSpPr>
          <p:nvPr>
            <p:ph type="title"/>
          </p:nvPr>
        </p:nvSpPr>
        <p:spPr>
          <a:xfrm>
            <a:off x="838199" y="132982"/>
            <a:ext cx="10515600" cy="1325563"/>
          </a:xfrm>
        </p:spPr>
        <p:txBody>
          <a:bodyPr>
            <a:normAutofit/>
          </a:bodyPr>
          <a:lstStyle/>
          <a:p>
            <a:r>
              <a:rPr lang="en-US" b="1" dirty="0">
                <a:solidFill>
                  <a:srgbClr val="C00000"/>
                </a:solidFill>
                <a:latin typeface="Comic Sans MS" charset="0"/>
                <a:ea typeface="Comic Sans MS" charset="0"/>
                <a:cs typeface="Comic Sans MS" charset="0"/>
              </a:rPr>
              <a:t>Smoking and Cancer</a:t>
            </a:r>
          </a:p>
        </p:txBody>
      </p:sp>
      <p:sp>
        <p:nvSpPr>
          <p:cNvPr id="7" name="عنصر نائب للمحتوى 2"/>
          <p:cNvSpPr>
            <a:spLocks noGrp="1"/>
          </p:cNvSpPr>
          <p:nvPr>
            <p:ph idx="1"/>
          </p:nvPr>
        </p:nvSpPr>
        <p:spPr>
          <a:xfrm>
            <a:off x="1086643" y="1458545"/>
            <a:ext cx="10018713" cy="3124201"/>
          </a:xfrm>
        </p:spPr>
        <p:txBody>
          <a:bodyPr>
            <a:normAutofit fontScale="92500" lnSpcReduction="10000"/>
          </a:bodyPr>
          <a:lstStyle/>
          <a:p>
            <a:pPr algn="l" rtl="0">
              <a:buFont typeface="Wingdings" panose="05000000000000000000" pitchFamily="2" charset="2"/>
              <a:buChar char="Ø"/>
            </a:pPr>
            <a:r>
              <a:rPr lang="en-US" b="1" dirty="0"/>
              <a:t>Smoking can cause cancer almost anywhere in your body:</a:t>
            </a:r>
          </a:p>
          <a:p>
            <a:pPr algn="l" rtl="0"/>
            <a:r>
              <a:rPr lang="en-US" dirty="0"/>
              <a:t>Trachea, bronchus, and lung</a:t>
            </a:r>
          </a:p>
          <a:p>
            <a:pPr algn="l" rtl="0"/>
            <a:r>
              <a:rPr lang="en-US" dirty="0"/>
              <a:t>Bladder</a:t>
            </a:r>
          </a:p>
          <a:p>
            <a:pPr algn="l" rtl="0"/>
            <a:r>
              <a:rPr lang="en-US" dirty="0"/>
              <a:t>Esophagus</a:t>
            </a:r>
          </a:p>
          <a:p>
            <a:pPr algn="l" rtl="0"/>
            <a:r>
              <a:rPr lang="en-US" dirty="0"/>
              <a:t>Larynx</a:t>
            </a:r>
          </a:p>
          <a:p>
            <a:pPr algn="l" rtl="0"/>
            <a:r>
              <a:rPr lang="en-US" dirty="0"/>
              <a:t>Oropharynx (includes parts of the throat, tongue, soft palate, and the tonsils)</a:t>
            </a:r>
          </a:p>
          <a:p>
            <a:pPr algn="l" rtl="0"/>
            <a:endParaRPr lang="en-US" dirty="0"/>
          </a:p>
        </p:txBody>
      </p:sp>
      <p:sp>
        <p:nvSpPr>
          <p:cNvPr id="8" name="مربع نص 3"/>
          <p:cNvSpPr txBox="1"/>
          <p:nvPr/>
        </p:nvSpPr>
        <p:spPr>
          <a:xfrm>
            <a:off x="0" y="4889375"/>
            <a:ext cx="10121900" cy="830997"/>
          </a:xfrm>
          <a:prstGeom prst="rect">
            <a:avLst/>
          </a:prstGeom>
          <a:noFill/>
        </p:spPr>
        <p:txBody>
          <a:bodyPr wrap="square" rtlCol="0">
            <a:spAutoFit/>
          </a:bodyPr>
          <a:lstStyle/>
          <a:p>
            <a:pPr marL="914400" lvl="1" indent="-457200">
              <a:buFont typeface="Wingdings" panose="05000000000000000000" pitchFamily="2" charset="2"/>
              <a:buChar char="Ø"/>
            </a:pPr>
            <a:r>
              <a:rPr lang="en-US" sz="2400" b="1" dirty="0"/>
              <a:t>If nobody smoked, one of every three cancer deaths </a:t>
            </a:r>
          </a:p>
          <a:p>
            <a:pPr lvl="1"/>
            <a:r>
              <a:rPr lang="en-US" sz="2400" b="1" dirty="0"/>
              <a:t>in the United States would not happen.</a:t>
            </a:r>
          </a:p>
        </p:txBody>
      </p:sp>
    </p:spTree>
    <p:extLst>
      <p:ext uri="{BB962C8B-B14F-4D97-AF65-F5344CB8AC3E}">
        <p14:creationId xmlns:p14="http://schemas.microsoft.com/office/powerpoint/2010/main" val="153705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val 4"/>
          <p:cNvSpPr/>
          <p:nvPr/>
        </p:nvSpPr>
        <p:spPr>
          <a:xfrm>
            <a:off x="8579797" y="4319081"/>
            <a:ext cx="3190672" cy="231518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9913147">
            <a:off x="8784318" y="5122729"/>
            <a:ext cx="2996119" cy="707886"/>
          </a:xfrm>
          <a:prstGeom prst="rect">
            <a:avLst/>
          </a:prstGeom>
          <a:noFill/>
        </p:spPr>
        <p:txBody>
          <a:bodyPr wrap="square" rtlCol="0">
            <a:spAutoFit/>
          </a:bodyPr>
          <a:lstStyle/>
          <a:p>
            <a:r>
              <a:rPr lang="en-US" sz="4000" b="1" dirty="0">
                <a:solidFill>
                  <a:srgbClr val="FFC000"/>
                </a:solidFill>
                <a:latin typeface="Amarillo" charset="0"/>
                <a:ea typeface="Amarillo" charset="0"/>
                <a:cs typeface="Amarillo" charset="0"/>
              </a:rPr>
              <a:t>Other ??</a:t>
            </a:r>
          </a:p>
        </p:txBody>
      </p:sp>
      <p:sp>
        <p:nvSpPr>
          <p:cNvPr id="7" name="عنوان 1"/>
          <p:cNvSpPr>
            <a:spLocks noGrp="1"/>
          </p:cNvSpPr>
          <p:nvPr>
            <p:ph type="title"/>
          </p:nvPr>
        </p:nvSpPr>
        <p:spPr>
          <a:xfrm>
            <a:off x="838200" y="365125"/>
            <a:ext cx="10515600" cy="1325563"/>
          </a:xfrm>
        </p:spPr>
        <p:txBody>
          <a:bodyPr>
            <a:normAutofit/>
          </a:bodyPr>
          <a:lstStyle/>
          <a:p>
            <a:r>
              <a:rPr lang="en-US" b="1" dirty="0">
                <a:solidFill>
                  <a:schemeClr val="accent1"/>
                </a:solidFill>
                <a:latin typeface="Comic Sans MS" charset="0"/>
                <a:ea typeface="Comic Sans MS" charset="0"/>
                <a:cs typeface="Comic Sans MS" charset="0"/>
              </a:rPr>
              <a:t>Smoking and Other Health Risks </a:t>
            </a:r>
          </a:p>
        </p:txBody>
      </p:sp>
      <p:sp>
        <p:nvSpPr>
          <p:cNvPr id="8" name="عنصر نائب للمحتوى 2"/>
          <p:cNvSpPr>
            <a:spLocks noGrp="1"/>
          </p:cNvSpPr>
          <p:nvPr>
            <p:ph idx="1"/>
          </p:nvPr>
        </p:nvSpPr>
        <p:spPr>
          <a:xfrm>
            <a:off x="838199" y="1645791"/>
            <a:ext cx="10018713" cy="4848994"/>
          </a:xfrm>
        </p:spPr>
        <p:txBody>
          <a:bodyPr>
            <a:normAutofit fontScale="92500" lnSpcReduction="20000"/>
          </a:bodyPr>
          <a:lstStyle/>
          <a:p>
            <a:pPr>
              <a:buFont typeface="Wingdings" panose="05000000000000000000" pitchFamily="2" charset="2"/>
              <a:buChar char="Ø"/>
            </a:pPr>
            <a:r>
              <a:rPr lang="en-US" b="1" dirty="0"/>
              <a:t>Smoking </a:t>
            </a:r>
            <a:r>
              <a:rPr lang="en-US" dirty="0"/>
              <a:t>harms nea</a:t>
            </a:r>
            <a:r>
              <a:rPr lang="en-US" b="1" dirty="0"/>
              <a:t>rly every organ of the body and affects a person’s overall health :</a:t>
            </a:r>
          </a:p>
          <a:p>
            <a:r>
              <a:rPr lang="en-US" dirty="0"/>
              <a:t>Smoking can make it harder for a woman to become pregnant and can affect her baby's health before and after birth.</a:t>
            </a:r>
          </a:p>
          <a:p>
            <a:r>
              <a:rPr lang="en-US" dirty="0"/>
              <a:t>Smoking can reduce fertility and also increase risks for birth defects and miscarriage.</a:t>
            </a:r>
          </a:p>
          <a:p>
            <a:r>
              <a:rPr lang="en-US" dirty="0"/>
              <a:t>Smoking affects the health of your teeth and gums and can cause tooth loss.</a:t>
            </a:r>
          </a:p>
          <a:p>
            <a:pPr marL="0" indent="0">
              <a:buNone/>
            </a:pPr>
            <a:endParaRPr lang="en-US" dirty="0"/>
          </a:p>
          <a:p>
            <a:r>
              <a:rPr lang="en-US" dirty="0"/>
              <a:t>Smoking is a cause of type 2 diabetes mellitus and </a:t>
            </a:r>
          </a:p>
          <a:p>
            <a:pPr marL="0" indent="0">
              <a:buNone/>
            </a:pPr>
            <a:r>
              <a:rPr lang="en-US" dirty="0"/>
              <a:t>can make it harder to control.</a:t>
            </a:r>
          </a:p>
          <a:p>
            <a:pPr marL="0" indent="0">
              <a:buNone/>
            </a:pPr>
            <a:r>
              <a:rPr lang="en-US" dirty="0"/>
              <a:t> The risk of developing diabetes is 30–40% higher for</a:t>
            </a:r>
          </a:p>
          <a:p>
            <a:pPr marL="0" indent="0">
              <a:buNone/>
            </a:pPr>
            <a:r>
              <a:rPr lang="en-US" dirty="0"/>
              <a:t> active smokers than nonsmokers.</a:t>
            </a:r>
          </a:p>
        </p:txBody>
      </p:sp>
    </p:spTree>
    <p:extLst>
      <p:ext uri="{BB962C8B-B14F-4D97-AF65-F5344CB8AC3E}">
        <p14:creationId xmlns:p14="http://schemas.microsoft.com/office/powerpoint/2010/main" val="64751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500"/>
                                        <p:tgtEl>
                                          <p:spTgt spid="8">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500"/>
                                        <p:tgtEl>
                                          <p:spTgt spid="8">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fade">
                                      <p:cBhvr>
                                        <p:cTn id="4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7813" y="3892393"/>
            <a:ext cx="2235200" cy="2827528"/>
          </a:xfrm>
          <a:prstGeom prst="rect">
            <a:avLst/>
          </a:prstGeom>
        </p:spPr>
      </p:pic>
      <p:sp>
        <p:nvSpPr>
          <p:cNvPr id="6" name="عنوان 1"/>
          <p:cNvSpPr>
            <a:spLocks noGrp="1"/>
          </p:cNvSpPr>
          <p:nvPr>
            <p:ph type="title"/>
          </p:nvPr>
        </p:nvSpPr>
        <p:spPr>
          <a:xfrm>
            <a:off x="838200" y="365125"/>
            <a:ext cx="10515600" cy="1325563"/>
          </a:xfrm>
        </p:spPr>
        <p:txBody>
          <a:bodyPr>
            <a:normAutofit/>
          </a:bodyPr>
          <a:lstStyle/>
          <a:p>
            <a:r>
              <a:rPr lang="en-US" b="1" dirty="0">
                <a:solidFill>
                  <a:srgbClr val="C00000"/>
                </a:solidFill>
                <a:latin typeface="Comic Sans MS" charset="0"/>
                <a:ea typeface="Comic Sans MS" charset="0"/>
                <a:cs typeface="Comic Sans MS" charset="0"/>
              </a:rPr>
              <a:t>Quitting and Reduced Risks</a:t>
            </a:r>
          </a:p>
        </p:txBody>
      </p:sp>
      <p:sp>
        <p:nvSpPr>
          <p:cNvPr id="7" name="عنصر نائب للمحتوى 2"/>
          <p:cNvSpPr>
            <a:spLocks noGrp="1"/>
          </p:cNvSpPr>
          <p:nvPr>
            <p:ph idx="1"/>
          </p:nvPr>
        </p:nvSpPr>
        <p:spPr>
          <a:xfrm>
            <a:off x="838200" y="1690688"/>
            <a:ext cx="10018713" cy="3830881"/>
          </a:xfrm>
        </p:spPr>
        <p:txBody>
          <a:bodyPr>
            <a:normAutofit/>
          </a:bodyPr>
          <a:lstStyle/>
          <a:p>
            <a:pPr>
              <a:buFont typeface="Wingdings" panose="05000000000000000000" pitchFamily="2" charset="2"/>
              <a:buChar char="Ø"/>
            </a:pPr>
            <a:r>
              <a:rPr lang="en-US" dirty="0"/>
              <a:t>Quitting smoking cuts cardiovascular risks. Just 1 year after quitting smoking, your risk for a heart attack drops sharply.</a:t>
            </a:r>
          </a:p>
          <a:p>
            <a:pPr>
              <a:buFont typeface="Wingdings" panose="05000000000000000000" pitchFamily="2" charset="2"/>
              <a:buChar char="Ø"/>
            </a:pPr>
            <a:r>
              <a:rPr lang="en-US" dirty="0"/>
              <a:t>Within 2 to 5 years after quitting smoking, your risk for stroke could fall to about the same as a nonsmoker’s.</a:t>
            </a:r>
          </a:p>
          <a:p>
            <a:pPr>
              <a:buFont typeface="Wingdings" panose="05000000000000000000" pitchFamily="2" charset="2"/>
              <a:buChar char="Ø"/>
            </a:pPr>
            <a:r>
              <a:rPr lang="en-US" dirty="0"/>
              <a:t>If you quit smoking, your risks for cancers of the mouth, throat, esophagus, and bladder drop by half within 5 years.</a:t>
            </a:r>
          </a:p>
          <a:p>
            <a:pPr>
              <a:buFont typeface="Wingdings" panose="05000000000000000000" pitchFamily="2" charset="2"/>
              <a:buChar char="Ø"/>
            </a:pPr>
            <a:r>
              <a:rPr lang="en-US" dirty="0"/>
              <a:t>Ten years after you quit smoking, </a:t>
            </a:r>
          </a:p>
          <a:p>
            <a:pPr marL="0" indent="0">
              <a:buNone/>
            </a:pPr>
            <a:r>
              <a:rPr lang="en-US" dirty="0"/>
              <a:t>your risk for lung cancer drops by half.</a:t>
            </a:r>
          </a:p>
        </p:txBody>
      </p:sp>
    </p:spTree>
    <p:extLst>
      <p:ext uri="{BB962C8B-B14F-4D97-AF65-F5344CB8AC3E}">
        <p14:creationId xmlns:p14="http://schemas.microsoft.com/office/powerpoint/2010/main" val="1052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7181"/>
          <a:stretch/>
        </p:blipFill>
        <p:spPr>
          <a:xfrm>
            <a:off x="0" y="0"/>
            <a:ext cx="12192000" cy="6858000"/>
          </a:xfrm>
          <a:prstGeom prst="rect">
            <a:avLst/>
          </a:prstGeom>
        </p:spPr>
      </p:pic>
      <p:sp>
        <p:nvSpPr>
          <p:cNvPr id="5" name="Content Placeholder 2"/>
          <p:cNvSpPr>
            <a:spLocks noGrp="1"/>
          </p:cNvSpPr>
          <p:nvPr>
            <p:ph idx="1"/>
          </p:nvPr>
        </p:nvSpPr>
        <p:spPr>
          <a:xfrm>
            <a:off x="1752601" y="1806170"/>
            <a:ext cx="8986736" cy="4351338"/>
          </a:xfrm>
        </p:spPr>
        <p:txBody>
          <a:bodyPr>
            <a:normAutofit fontScale="85000" lnSpcReduction="20000"/>
          </a:bodyPr>
          <a:lstStyle/>
          <a:p>
            <a:r>
              <a:rPr lang="en-US" dirty="0">
                <a:solidFill>
                  <a:schemeClr val="accent1">
                    <a:lumMod val="75000"/>
                  </a:schemeClr>
                </a:solidFill>
              </a:rPr>
              <a:t>Epidemiology of smoking in Saudi Arabia</a:t>
            </a:r>
          </a:p>
          <a:p>
            <a:r>
              <a:rPr lang="en-US" dirty="0">
                <a:solidFill>
                  <a:schemeClr val="accent1"/>
                </a:solidFill>
              </a:rPr>
              <a:t>Risks of smoking (Morbidity and Mortality)</a:t>
            </a:r>
          </a:p>
          <a:p>
            <a:r>
              <a:rPr lang="en-US" b="1" dirty="0">
                <a:solidFill>
                  <a:srgbClr val="C00000"/>
                </a:solidFill>
              </a:rPr>
              <a:t>Effect of passive smoking on pregnancy, children, ….</a:t>
            </a:r>
          </a:p>
          <a:p>
            <a:r>
              <a:rPr lang="en-US" dirty="0">
                <a:solidFill>
                  <a:schemeClr val="accent1">
                    <a:lumMod val="75000"/>
                  </a:schemeClr>
                </a:solidFill>
              </a:rPr>
              <a:t>How are you going to help the smoker to quit and how to overcome withdrawal symptoms</a:t>
            </a:r>
          </a:p>
          <a:p>
            <a:r>
              <a:rPr lang="en-US" dirty="0">
                <a:solidFill>
                  <a:schemeClr val="accent1">
                    <a:lumMod val="75000"/>
                  </a:schemeClr>
                </a:solidFill>
              </a:rPr>
              <a:t>Role of PHC physician “smoking cessation clinic’</a:t>
            </a:r>
          </a:p>
          <a:p>
            <a:r>
              <a:rPr lang="en-US" dirty="0">
                <a:solidFill>
                  <a:schemeClr val="accent1">
                    <a:lumMod val="75000"/>
                  </a:schemeClr>
                </a:solidFill>
              </a:rPr>
              <a:t>Update in pharmacological management, smoking cessation medication</a:t>
            </a:r>
          </a:p>
          <a:p>
            <a:r>
              <a:rPr lang="en-US" dirty="0">
                <a:solidFill>
                  <a:schemeClr val="accent1">
                    <a:lumMod val="75000"/>
                  </a:schemeClr>
                </a:solidFill>
              </a:rPr>
              <a:t>Nicotine preparations, </a:t>
            </a:r>
            <a:r>
              <a:rPr lang="en-US" dirty="0" err="1">
                <a:solidFill>
                  <a:schemeClr val="accent1">
                    <a:lumMod val="75000"/>
                  </a:schemeClr>
                </a:solidFill>
              </a:rPr>
              <a:t>Varniciline</a:t>
            </a:r>
            <a:r>
              <a:rPr lang="en-US" dirty="0">
                <a:solidFill>
                  <a:schemeClr val="accent1">
                    <a:lumMod val="75000"/>
                  </a:schemeClr>
                </a:solidFill>
              </a:rPr>
              <a:t>, Bupropion, …….</a:t>
            </a:r>
          </a:p>
          <a:p>
            <a:r>
              <a:rPr lang="en-US" dirty="0">
                <a:solidFill>
                  <a:schemeClr val="accent1">
                    <a:lumMod val="75000"/>
                  </a:schemeClr>
                </a:solidFill>
              </a:rPr>
              <a:t>Factors lead to substance abuse</a:t>
            </a:r>
          </a:p>
          <a:p>
            <a:r>
              <a:rPr lang="en-US" dirty="0">
                <a:solidFill>
                  <a:schemeClr val="accent1">
                    <a:lumMod val="75000"/>
                  </a:schemeClr>
                </a:solidFill>
              </a:rPr>
              <a:t>Highlight on types of substance abuse</a:t>
            </a:r>
          </a:p>
          <a:p>
            <a:r>
              <a:rPr lang="en-US" dirty="0">
                <a:solidFill>
                  <a:schemeClr val="accent1">
                    <a:lumMod val="75000"/>
                  </a:schemeClr>
                </a:solidFill>
              </a:rPr>
              <a:t>How to approach subjects with substance abuse</a:t>
            </a:r>
          </a:p>
        </p:txBody>
      </p:sp>
    </p:spTree>
    <p:extLst>
      <p:ext uri="{BB962C8B-B14F-4D97-AF65-F5344CB8AC3E}">
        <p14:creationId xmlns:p14="http://schemas.microsoft.com/office/powerpoint/2010/main" val="53214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33464" y="2334638"/>
            <a:ext cx="8054502" cy="24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5838" y="2817593"/>
            <a:ext cx="7509753" cy="1446550"/>
          </a:xfrm>
          <a:prstGeom prst="rect">
            <a:avLst/>
          </a:prstGeom>
          <a:noFill/>
        </p:spPr>
        <p:txBody>
          <a:bodyPr wrap="square" rtlCol="0">
            <a:spAutoFit/>
          </a:bodyPr>
          <a:lstStyle/>
          <a:p>
            <a:pPr algn="ctr"/>
            <a:r>
              <a:rPr lang="en-US" sz="4400" b="1" dirty="0">
                <a:solidFill>
                  <a:srgbClr val="ED5965"/>
                </a:solidFill>
                <a:latin typeface="Comic Sans MS" charset="0"/>
                <a:ea typeface="Comic Sans MS" charset="0"/>
                <a:cs typeface="Comic Sans MS" charset="0"/>
              </a:rPr>
              <a:t>Effect of passive smoking on pregnancy, children</a:t>
            </a:r>
          </a:p>
        </p:txBody>
      </p:sp>
      <p:sp>
        <p:nvSpPr>
          <p:cNvPr id="5" name="TextBox 4"/>
          <p:cNvSpPr txBox="1"/>
          <p:nvPr/>
        </p:nvSpPr>
        <p:spPr>
          <a:xfrm>
            <a:off x="4552543" y="4747098"/>
            <a:ext cx="5875507" cy="707886"/>
          </a:xfrm>
          <a:prstGeom prst="rect">
            <a:avLst/>
          </a:prstGeom>
          <a:noFill/>
        </p:spPr>
        <p:txBody>
          <a:bodyPr wrap="square" rtlCol="0">
            <a:spAutoFit/>
          </a:bodyPr>
          <a:lstStyle/>
          <a:p>
            <a:r>
              <a:rPr lang="en-US" sz="4000" dirty="0">
                <a:solidFill>
                  <a:schemeClr val="accent1"/>
                </a:solidFill>
                <a:latin typeface="Comic Sans MS" charset="0"/>
                <a:ea typeface="Comic Sans MS" charset="0"/>
                <a:cs typeface="Comic Sans MS" charset="0"/>
              </a:rPr>
              <a:t>By </a:t>
            </a:r>
            <a:r>
              <a:rPr lang="en-US" sz="4000" dirty="0" err="1">
                <a:solidFill>
                  <a:schemeClr val="accent1"/>
                </a:solidFill>
                <a:latin typeface="Comic Sans MS" charset="0"/>
                <a:ea typeface="Comic Sans MS" charset="0"/>
                <a:cs typeface="Comic Sans MS" charset="0"/>
              </a:rPr>
              <a:t>Malak</a:t>
            </a:r>
            <a:r>
              <a:rPr lang="en-US" sz="4000" dirty="0">
                <a:solidFill>
                  <a:schemeClr val="accent1"/>
                </a:solidFill>
                <a:latin typeface="Comic Sans MS" charset="0"/>
                <a:ea typeface="Comic Sans MS" charset="0"/>
                <a:cs typeface="Comic Sans MS" charset="0"/>
              </a:rPr>
              <a:t> </a:t>
            </a:r>
            <a:r>
              <a:rPr lang="en-US" sz="4000" dirty="0" err="1">
                <a:solidFill>
                  <a:schemeClr val="accent1"/>
                </a:solidFill>
                <a:latin typeface="Comic Sans MS" charset="0"/>
                <a:ea typeface="Comic Sans MS" charset="0"/>
                <a:cs typeface="Comic Sans MS" charset="0"/>
              </a:rPr>
              <a:t>Alotaibi</a:t>
            </a:r>
            <a:r>
              <a:rPr lang="en-US" sz="4000" dirty="0">
                <a:solidFill>
                  <a:schemeClr val="accent1"/>
                </a:solidFill>
                <a:latin typeface="Comic Sans MS" charset="0"/>
                <a:ea typeface="Comic Sans MS" charset="0"/>
                <a:cs typeface="Comic Sans MS" charset="0"/>
              </a:rPr>
              <a:t>.</a:t>
            </a:r>
          </a:p>
        </p:txBody>
      </p:sp>
    </p:spTree>
    <p:extLst>
      <p:ext uri="{BB962C8B-B14F-4D97-AF65-F5344CB8AC3E}">
        <p14:creationId xmlns:p14="http://schemas.microsoft.com/office/powerpoint/2010/main" val="93685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عنوان 1"/>
          <p:cNvSpPr>
            <a:spLocks noGrp="1"/>
          </p:cNvSpPr>
          <p:nvPr>
            <p:ph type="title"/>
          </p:nvPr>
        </p:nvSpPr>
        <p:spPr>
          <a:xfrm>
            <a:off x="838200" y="365125"/>
            <a:ext cx="10515600" cy="1325563"/>
          </a:xfrm>
        </p:spPr>
        <p:txBody>
          <a:bodyPr>
            <a:normAutofit/>
          </a:bodyPr>
          <a:lstStyle/>
          <a:p>
            <a:r>
              <a:rPr lang="en-US" b="1" dirty="0">
                <a:solidFill>
                  <a:srgbClr val="C00000"/>
                </a:solidFill>
                <a:latin typeface="Comic Sans MS" charset="0"/>
                <a:ea typeface="Comic Sans MS" charset="0"/>
                <a:cs typeface="Comic Sans MS" charset="0"/>
              </a:rPr>
              <a:t>smoking effect on pregnancy </a:t>
            </a:r>
          </a:p>
        </p:txBody>
      </p:sp>
      <p:sp>
        <p:nvSpPr>
          <p:cNvPr id="8" name="عنصر نائب للمحتوى 2"/>
          <p:cNvSpPr>
            <a:spLocks noGrp="1"/>
          </p:cNvSpPr>
          <p:nvPr>
            <p:ph idx="1"/>
          </p:nvPr>
        </p:nvSpPr>
        <p:spPr>
          <a:xfrm>
            <a:off x="838200" y="2658356"/>
            <a:ext cx="10515600" cy="2376724"/>
          </a:xfrm>
        </p:spPr>
        <p:txBody>
          <a:bodyPr/>
          <a:lstStyle/>
          <a:p>
            <a:pPr algn="l" rtl="0"/>
            <a:r>
              <a:rPr lang="en-US" dirty="0"/>
              <a:t>When we talk about smoking effect on pregnancy we don’t only mean pregnant women, but also women planning a pregnancy or who have a child aged up to 12 months</a:t>
            </a:r>
            <a:endParaRPr lang="ar-SA"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8711" t="36312" r="-178" b="35887"/>
          <a:stretch/>
        </p:blipFill>
        <p:spPr>
          <a:xfrm rot="709381">
            <a:off x="8593875" y="4123755"/>
            <a:ext cx="2958681" cy="2457209"/>
          </a:xfrm>
          <a:prstGeom prst="rect">
            <a:avLst/>
          </a:prstGeom>
        </p:spPr>
      </p:pic>
    </p:spTree>
    <p:extLst>
      <p:ext uri="{BB962C8B-B14F-4D97-AF65-F5344CB8AC3E}">
        <p14:creationId xmlns:p14="http://schemas.microsoft.com/office/powerpoint/2010/main" val="125949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val 4"/>
          <p:cNvSpPr/>
          <p:nvPr/>
        </p:nvSpPr>
        <p:spPr>
          <a:xfrm>
            <a:off x="8579797" y="4319081"/>
            <a:ext cx="3190672" cy="231518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عنوان 1"/>
          <p:cNvSpPr>
            <a:spLocks noGrp="1"/>
          </p:cNvSpPr>
          <p:nvPr>
            <p:ph type="title"/>
          </p:nvPr>
        </p:nvSpPr>
        <p:spPr>
          <a:xfrm>
            <a:off x="838200" y="365125"/>
            <a:ext cx="10515600" cy="1325563"/>
          </a:xfrm>
        </p:spPr>
        <p:txBody>
          <a:bodyPr>
            <a:normAutofit/>
          </a:bodyPr>
          <a:lstStyle/>
          <a:p>
            <a:r>
              <a:rPr lang="en-US" b="1" dirty="0">
                <a:solidFill>
                  <a:schemeClr val="accent1"/>
                </a:solidFill>
                <a:latin typeface="Comic Sans MS" charset="0"/>
                <a:ea typeface="Comic Sans MS" charset="0"/>
                <a:cs typeface="Comic Sans MS" charset="0"/>
              </a:rPr>
              <a:t>ACTIVE AND PASSIVE SMOKING EFFECT ON PREGNANCY </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8711" t="36312" r="-178" b="35887"/>
          <a:stretch/>
        </p:blipFill>
        <p:spPr>
          <a:xfrm rot="709381">
            <a:off x="8593875" y="4123755"/>
            <a:ext cx="2958681" cy="2457209"/>
          </a:xfrm>
          <a:prstGeom prst="rect">
            <a:avLst/>
          </a:prstGeom>
        </p:spPr>
      </p:pic>
      <p:sp>
        <p:nvSpPr>
          <p:cNvPr id="10" name="عنصر نائب للمحتوى 2"/>
          <p:cNvSpPr>
            <a:spLocks noGrp="1"/>
          </p:cNvSpPr>
          <p:nvPr>
            <p:ph idx="1"/>
          </p:nvPr>
        </p:nvSpPr>
        <p:spPr>
          <a:xfrm>
            <a:off x="838200" y="2282926"/>
            <a:ext cx="10515600" cy="4351338"/>
          </a:xfrm>
        </p:spPr>
        <p:txBody>
          <a:bodyPr/>
          <a:lstStyle/>
          <a:p>
            <a:pPr algn="l" rtl="0"/>
            <a:r>
              <a:rPr lang="en-US" dirty="0"/>
              <a:t>Miscarriage </a:t>
            </a:r>
          </a:p>
          <a:p>
            <a:pPr algn="l" rtl="0"/>
            <a:r>
              <a:rPr lang="en-US" dirty="0"/>
              <a:t>Low birth weight</a:t>
            </a:r>
          </a:p>
          <a:p>
            <a:pPr algn="l" rtl="0"/>
            <a:r>
              <a:rPr lang="en-US" dirty="0"/>
              <a:t>Preterm labor</a:t>
            </a:r>
          </a:p>
          <a:p>
            <a:pPr algn="l" rtl="0"/>
            <a:r>
              <a:rPr lang="en-US" dirty="0"/>
              <a:t>Learning and behavioral </a:t>
            </a:r>
            <a:r>
              <a:rPr lang="en-US" dirty="0" err="1"/>
              <a:t>defieciencies</a:t>
            </a:r>
            <a:endParaRPr lang="en-US" dirty="0"/>
          </a:p>
          <a:p>
            <a:pPr algn="l" rtl="0"/>
            <a:r>
              <a:rPr lang="en-US" dirty="0"/>
              <a:t>Sudden infant death syndrome</a:t>
            </a:r>
          </a:p>
        </p:txBody>
      </p:sp>
    </p:spTree>
    <p:extLst>
      <p:ext uri="{BB962C8B-B14F-4D97-AF65-F5344CB8AC3E}">
        <p14:creationId xmlns:p14="http://schemas.microsoft.com/office/powerpoint/2010/main" val="48782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عنوان 1"/>
          <p:cNvSpPr>
            <a:spLocks noGrp="1"/>
          </p:cNvSpPr>
          <p:nvPr>
            <p:ph type="title"/>
          </p:nvPr>
        </p:nvSpPr>
        <p:spPr>
          <a:xfrm>
            <a:off x="838199" y="132982"/>
            <a:ext cx="10515600" cy="1325563"/>
          </a:xfrm>
        </p:spPr>
        <p:txBody>
          <a:bodyPr>
            <a:normAutofit/>
          </a:bodyPr>
          <a:lstStyle/>
          <a:p>
            <a:r>
              <a:rPr lang="en-US" sz="4000" b="1" dirty="0">
                <a:solidFill>
                  <a:srgbClr val="C00000"/>
                </a:solidFill>
                <a:latin typeface="Comic Sans MS" charset="0"/>
                <a:ea typeface="Comic Sans MS" charset="0"/>
                <a:cs typeface="Comic Sans MS" charset="0"/>
              </a:rPr>
              <a:t>Secondhand smoking effect on children</a:t>
            </a:r>
          </a:p>
        </p:txBody>
      </p:sp>
      <p:sp>
        <p:nvSpPr>
          <p:cNvPr id="2" name="Oval 1"/>
          <p:cNvSpPr/>
          <p:nvPr/>
        </p:nvSpPr>
        <p:spPr>
          <a:xfrm>
            <a:off x="8638162" y="4319081"/>
            <a:ext cx="3073940" cy="235409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عنصر نائب للمحتوى 2"/>
          <p:cNvSpPr>
            <a:spLocks noGrp="1"/>
          </p:cNvSpPr>
          <p:nvPr>
            <p:ph idx="1"/>
          </p:nvPr>
        </p:nvSpPr>
        <p:spPr>
          <a:xfrm>
            <a:off x="358301" y="1458545"/>
            <a:ext cx="10515600" cy="4351338"/>
          </a:xfrm>
        </p:spPr>
        <p:txBody>
          <a:bodyPr>
            <a:normAutofit/>
          </a:bodyPr>
          <a:lstStyle/>
          <a:p>
            <a:pPr lvl="1" algn="l" rtl="0"/>
            <a:endParaRPr lang="en-US" dirty="0">
              <a:effectLst/>
            </a:endParaRPr>
          </a:p>
          <a:p>
            <a:pPr lvl="1" algn="l" rtl="0"/>
            <a:r>
              <a:rPr lang="en-US" dirty="0">
                <a:effectLst/>
              </a:rPr>
              <a:t>Studies show that older children whose parents smoke get sick more often. Their lungs grow than children who do not breathe secondhand smoke, and they get more bronchitis and pneumonia.</a:t>
            </a:r>
          </a:p>
          <a:p>
            <a:pPr lvl="1" algn="l" rtl="0"/>
            <a:r>
              <a:rPr lang="en-US" dirty="0">
                <a:effectLst/>
              </a:rPr>
              <a:t>Wheezing and coughing are more common in children who breathe secondhand smoke.</a:t>
            </a:r>
          </a:p>
          <a:p>
            <a:pPr lvl="1" algn="l" rtl="0"/>
            <a:r>
              <a:rPr lang="en-US" dirty="0">
                <a:effectLst/>
              </a:rPr>
              <a:t>Secondhand smoke can trigger an asthma attack in a child. </a:t>
            </a:r>
          </a:p>
          <a:p>
            <a:pPr lvl="1" algn="l" rtl="0"/>
            <a:r>
              <a:rPr lang="en-US" dirty="0">
                <a:effectLst/>
              </a:rPr>
              <a:t>Children whose parents smoke around them get more ear infections.</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264" t="35583" r="67466" b="36616"/>
          <a:stretch/>
        </p:blipFill>
        <p:spPr>
          <a:xfrm>
            <a:off x="8705084" y="4125658"/>
            <a:ext cx="2940095" cy="2457209"/>
          </a:xfrm>
          <a:prstGeom prst="rect">
            <a:avLst/>
          </a:prstGeom>
        </p:spPr>
      </p:pic>
    </p:spTree>
    <p:extLst>
      <p:ext uri="{BB962C8B-B14F-4D97-AF65-F5344CB8AC3E}">
        <p14:creationId xmlns:p14="http://schemas.microsoft.com/office/powerpoint/2010/main" val="11870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ED5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08562" y="466928"/>
            <a:ext cx="11381361" cy="60895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p:cNvSpPr>
            <a:spLocks noGrp="1"/>
          </p:cNvSpPr>
          <p:nvPr>
            <p:ph idx="1"/>
          </p:nvPr>
        </p:nvSpPr>
        <p:spPr/>
        <p:txBody>
          <a:bodyPr>
            <a:normAutofit fontScale="92500" lnSpcReduction="10000"/>
          </a:bodyPr>
          <a:lstStyle/>
          <a:p>
            <a:pPr algn="l" rtl="0"/>
            <a:r>
              <a:rPr lang="en-US" dirty="0">
                <a:effectLst/>
              </a:rPr>
              <a:t>Sudden Infant Death Syndrome (SIDS) is the sudden, unexplained, unexpected death of an infant in the first year of life. SIDS is the leading cause of death in otherwise healthy infants.</a:t>
            </a:r>
            <a:r>
              <a:rPr lang="en-US" baseline="30000" dirty="0"/>
              <a:t> </a:t>
            </a:r>
            <a:r>
              <a:rPr lang="en-US" dirty="0">
                <a:effectLst/>
              </a:rPr>
              <a:t>Secondhand smoke increases the risk for SIDS.</a:t>
            </a:r>
          </a:p>
          <a:p>
            <a:pPr algn="l" rtl="0"/>
            <a:r>
              <a:rPr lang="en-US" dirty="0">
                <a:effectLst/>
              </a:rPr>
              <a:t> Infants who are exposed to secondhand smoke after birth are also at greater risk for SIDS.</a:t>
            </a:r>
          </a:p>
          <a:p>
            <a:pPr algn="l" rtl="0"/>
            <a:r>
              <a:rPr lang="en-US" dirty="0">
                <a:effectLst/>
              </a:rPr>
              <a:t>Chemicals in secondhand smoke appear to affect the brain in ways that interfere with its regulation of infants' breathing.</a:t>
            </a:r>
          </a:p>
          <a:p>
            <a:pPr algn="l" rtl="0"/>
            <a:r>
              <a:rPr lang="en-US" dirty="0">
                <a:effectLst/>
              </a:rPr>
              <a:t>Infants who die from SIDS have higher concentrations of nicotine in their lungs and higher levels of cotinine (a biological marker for secondhand smoke exposure) than infants who die from other causes.</a:t>
            </a:r>
          </a:p>
          <a:p>
            <a:endParaRPr lang="ar-SA" dirty="0"/>
          </a:p>
        </p:txBody>
      </p:sp>
    </p:spTree>
    <p:extLst>
      <p:ext uri="{BB962C8B-B14F-4D97-AF65-F5344CB8AC3E}">
        <p14:creationId xmlns:p14="http://schemas.microsoft.com/office/powerpoint/2010/main" val="75602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0" y="1669983"/>
            <a:ext cx="7821038" cy="4351338"/>
          </a:xfrm>
        </p:spPr>
        <p:txBody>
          <a:bodyPr>
            <a:normAutofit/>
          </a:bodyPr>
          <a:lstStyle/>
          <a:p>
            <a:pPr marL="0" indent="0">
              <a:buNone/>
            </a:pPr>
            <a:r>
              <a:rPr lang="en-US" b="1" dirty="0">
                <a:solidFill>
                  <a:srgbClr val="9E1300"/>
                </a:solidFill>
              </a:rPr>
              <a:t> The addictive ingredient in tobacco is :</a:t>
            </a:r>
          </a:p>
          <a:p>
            <a:endParaRPr lang="en-US" dirty="0">
              <a:solidFill>
                <a:srgbClr val="9E1300"/>
              </a:solidFill>
            </a:endParaRPr>
          </a:p>
          <a:p>
            <a:pPr marL="0" indent="0">
              <a:buNone/>
            </a:pPr>
            <a:r>
              <a:rPr lang="en-US" dirty="0">
                <a:solidFill>
                  <a:srgbClr val="9E1300"/>
                </a:solidFill>
              </a:rPr>
              <a:t>A- </a:t>
            </a:r>
            <a:r>
              <a:rPr lang="en-US" dirty="0" err="1">
                <a:solidFill>
                  <a:srgbClr val="9E1300"/>
                </a:solidFill>
              </a:rPr>
              <a:t>Nicotin</a:t>
            </a:r>
            <a:endParaRPr lang="en-US" dirty="0">
              <a:solidFill>
                <a:srgbClr val="9E1300"/>
              </a:solidFill>
            </a:endParaRPr>
          </a:p>
          <a:p>
            <a:pPr marL="0" indent="0">
              <a:buNone/>
            </a:pPr>
            <a:r>
              <a:rPr lang="en-US" dirty="0">
                <a:solidFill>
                  <a:srgbClr val="9E1300"/>
                </a:solidFill>
              </a:rPr>
              <a:t>B- Tar</a:t>
            </a:r>
          </a:p>
          <a:p>
            <a:pPr marL="0" indent="0">
              <a:buNone/>
            </a:pPr>
            <a:r>
              <a:rPr lang="en-US" dirty="0">
                <a:solidFill>
                  <a:srgbClr val="9E1300"/>
                </a:solidFill>
              </a:rPr>
              <a:t>C- Smoke</a:t>
            </a:r>
          </a:p>
          <a:p>
            <a:pPr marL="0" indent="0">
              <a:buNone/>
            </a:pPr>
            <a:r>
              <a:rPr lang="en-US" dirty="0">
                <a:solidFill>
                  <a:srgbClr val="9E1300"/>
                </a:solidFill>
              </a:rPr>
              <a:t>D- unknown</a:t>
            </a:r>
          </a:p>
        </p:txBody>
      </p:sp>
      <p:sp>
        <p:nvSpPr>
          <p:cNvPr id="6" name="TextBox 5"/>
          <p:cNvSpPr txBox="1"/>
          <p:nvPr/>
        </p:nvSpPr>
        <p:spPr>
          <a:xfrm rot="20387110">
            <a:off x="369651" y="595675"/>
            <a:ext cx="1556425" cy="830997"/>
          </a:xfrm>
          <a:prstGeom prst="rect">
            <a:avLst/>
          </a:prstGeom>
          <a:noFill/>
        </p:spPr>
        <p:txBody>
          <a:bodyPr wrap="square" rtlCol="0">
            <a:spAutoFit/>
          </a:bodyPr>
          <a:lstStyle/>
          <a:p>
            <a:r>
              <a:rPr lang="en-US" sz="4800" b="1" dirty="0">
                <a:solidFill>
                  <a:srgbClr val="9E1300"/>
                </a:solidFill>
              </a:rPr>
              <a:t>Q1</a:t>
            </a:r>
          </a:p>
        </p:txBody>
      </p:sp>
    </p:spTree>
    <p:extLst>
      <p:ext uri="{BB962C8B-B14F-4D97-AF65-F5344CB8AC3E}">
        <p14:creationId xmlns:p14="http://schemas.microsoft.com/office/powerpoint/2010/main" val="128367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عنوان 1"/>
          <p:cNvSpPr>
            <a:spLocks noGrp="1"/>
          </p:cNvSpPr>
          <p:nvPr>
            <p:ph type="title"/>
          </p:nvPr>
        </p:nvSpPr>
        <p:spPr>
          <a:xfrm>
            <a:off x="838200" y="365125"/>
            <a:ext cx="10515600" cy="1325563"/>
          </a:xfrm>
        </p:spPr>
        <p:txBody>
          <a:bodyPr>
            <a:normAutofit/>
          </a:bodyPr>
          <a:lstStyle/>
          <a:p>
            <a:r>
              <a:rPr lang="en-US" b="1" dirty="0">
                <a:solidFill>
                  <a:schemeClr val="accent1">
                    <a:lumMod val="75000"/>
                  </a:schemeClr>
                </a:solidFill>
                <a:latin typeface="Comic Sans MS" charset="0"/>
                <a:ea typeface="Comic Sans MS" charset="0"/>
                <a:cs typeface="Comic Sans MS" charset="0"/>
              </a:rPr>
              <a:t>Secondhand Smoke Causes Cardiovascular Disease</a:t>
            </a:r>
          </a:p>
        </p:txBody>
      </p:sp>
      <p:sp>
        <p:nvSpPr>
          <p:cNvPr id="7" name="عنصر نائب للمحتوى 2"/>
          <p:cNvSpPr>
            <a:spLocks noGrp="1"/>
          </p:cNvSpPr>
          <p:nvPr>
            <p:ph idx="1"/>
          </p:nvPr>
        </p:nvSpPr>
        <p:spPr/>
        <p:txBody>
          <a:bodyPr>
            <a:normAutofit fontScale="62500" lnSpcReduction="20000"/>
          </a:bodyPr>
          <a:lstStyle/>
          <a:p>
            <a:pPr algn="l" rtl="0"/>
            <a:r>
              <a:rPr lang="en-US" dirty="0"/>
              <a:t>Exposure to secondhand smoke has immediate adverse effects on the cardiovascular system and can cause coronary heart disease and stroke.</a:t>
            </a:r>
            <a:endParaRPr lang="en-US" dirty="0">
              <a:effectLst/>
            </a:endParaRPr>
          </a:p>
          <a:p>
            <a:pPr algn="l" rtl="0"/>
            <a:r>
              <a:rPr lang="en-US" dirty="0">
                <a:effectLst/>
              </a:rPr>
              <a:t>Secondhand smoke causes nearly 34,000 premature deaths from heart disease each year in the United States among nonsmokers.</a:t>
            </a:r>
          </a:p>
          <a:p>
            <a:pPr algn="l" rtl="0"/>
            <a:r>
              <a:rPr lang="en-US" dirty="0">
                <a:effectLst/>
              </a:rPr>
              <a:t>Nonsmokers who are exposed to secondhand smoke at home or at work increase their risk of developing heart disease by 25–30%.</a:t>
            </a:r>
          </a:p>
          <a:p>
            <a:pPr algn="l" rtl="0"/>
            <a:r>
              <a:rPr lang="en-US" dirty="0">
                <a:effectLst/>
              </a:rPr>
              <a:t>Secondhand smoke increases the risk for stroke by 20−30%.</a:t>
            </a:r>
          </a:p>
          <a:p>
            <a:pPr algn="l" rtl="0"/>
            <a:r>
              <a:rPr lang="en-US" dirty="0">
                <a:effectLst/>
              </a:rPr>
              <a:t>Secondhand smoke exposure causes more than 8,000 deaths from stroke annually.</a:t>
            </a:r>
            <a:r>
              <a:rPr lang="en-US" baseline="30000" dirty="0">
                <a:effectLst/>
              </a:rPr>
              <a:t>4</a:t>
            </a:r>
            <a:endParaRPr lang="en-US" dirty="0">
              <a:effectLst/>
            </a:endParaRPr>
          </a:p>
          <a:p>
            <a:pPr algn="l" rtl="0"/>
            <a:r>
              <a:rPr lang="en-US" dirty="0"/>
              <a:t>Breathing secondhand smoke can have immediate adverse effects on your blood and blood vessels, increasing the risk of having a heart attack.</a:t>
            </a:r>
            <a:endParaRPr lang="en-US" dirty="0">
              <a:effectLst/>
            </a:endParaRPr>
          </a:p>
          <a:p>
            <a:pPr algn="l" rtl="0"/>
            <a:r>
              <a:rPr lang="en-US" dirty="0">
                <a:effectLst/>
              </a:rPr>
              <a:t>Breathing secondhand smoke interferes with the normal functioning of the heart, blood, and vascular systems in ways that increase the risk of having a heart attack.</a:t>
            </a:r>
          </a:p>
          <a:p>
            <a:pPr algn="l" rtl="0"/>
            <a:r>
              <a:rPr lang="en-US" dirty="0">
                <a:effectLst/>
              </a:rPr>
              <a:t>Even brief exposure to secondhand smoke can damage the lining of blood vessels and cause your blood platelets to become stickier. These changes can cause a deadly heart attack.</a:t>
            </a:r>
          </a:p>
          <a:p>
            <a:pPr algn="l" rtl="0"/>
            <a:r>
              <a:rPr lang="en-US" dirty="0"/>
              <a:t>People who already have heart disease are at especially high risk of suffering adverse effects from breathing secondhand smoke and should take special precautions to avoid even brief exposures</a:t>
            </a:r>
            <a:endParaRPr lang="en-US" dirty="0">
              <a:effectLst/>
            </a:endParaRPr>
          </a:p>
          <a:p>
            <a:endParaRPr lang="ar-SA" dirty="0"/>
          </a:p>
        </p:txBody>
      </p:sp>
    </p:spTree>
    <p:extLst>
      <p:ext uri="{BB962C8B-B14F-4D97-AF65-F5344CB8AC3E}">
        <p14:creationId xmlns:p14="http://schemas.microsoft.com/office/powerpoint/2010/main" val="16969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500"/>
                                        <p:tgtEl>
                                          <p:spTgt spid="7">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fade">
                                      <p:cBhvr>
                                        <p:cTn id="33" dur="500"/>
                                        <p:tgtEl>
                                          <p:spTgt spid="7">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8" end="8"/>
                                            </p:txEl>
                                          </p:spTgt>
                                        </p:tgtEl>
                                        <p:attrNameLst>
                                          <p:attrName>style.visibility</p:attrName>
                                        </p:attrNameLst>
                                      </p:cBhvr>
                                      <p:to>
                                        <p:strVal val="visible"/>
                                      </p:to>
                                    </p:set>
                                    <p:animEffect transition="in" filter="fade">
                                      <p:cBhvr>
                                        <p:cTn id="3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val 4"/>
          <p:cNvSpPr/>
          <p:nvPr/>
        </p:nvSpPr>
        <p:spPr>
          <a:xfrm>
            <a:off x="8579797" y="4319081"/>
            <a:ext cx="3190672" cy="231518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عنوان 1"/>
          <p:cNvSpPr>
            <a:spLocks noGrp="1"/>
          </p:cNvSpPr>
          <p:nvPr>
            <p:ph type="title"/>
          </p:nvPr>
        </p:nvSpPr>
        <p:spPr>
          <a:xfrm>
            <a:off x="838200" y="365125"/>
            <a:ext cx="10515600" cy="1325563"/>
          </a:xfrm>
        </p:spPr>
        <p:txBody>
          <a:bodyPr>
            <a:normAutofit/>
          </a:bodyPr>
          <a:lstStyle/>
          <a:p>
            <a:r>
              <a:rPr lang="en-US" b="1" dirty="0">
                <a:solidFill>
                  <a:schemeClr val="accent1"/>
                </a:solidFill>
                <a:latin typeface="Comic Sans MS" charset="0"/>
                <a:ea typeface="Comic Sans MS" charset="0"/>
                <a:cs typeface="Comic Sans MS" charset="0"/>
              </a:rPr>
              <a:t>Secondhand Smoke Causes Lung Cancer</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8132" t="11064" r="9811" b="36454"/>
          <a:stretch/>
        </p:blipFill>
        <p:spPr>
          <a:xfrm rot="20824002">
            <a:off x="8686964" y="4238337"/>
            <a:ext cx="2842399" cy="24766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عنصر نائب للمحتوى 2"/>
          <p:cNvSpPr>
            <a:spLocks noGrp="1"/>
          </p:cNvSpPr>
          <p:nvPr>
            <p:ph idx="1"/>
          </p:nvPr>
        </p:nvSpPr>
        <p:spPr>
          <a:xfrm>
            <a:off x="838200" y="1825625"/>
            <a:ext cx="10515600" cy="4351338"/>
          </a:xfrm>
        </p:spPr>
        <p:txBody>
          <a:bodyPr>
            <a:normAutofit fontScale="92500" lnSpcReduction="20000"/>
          </a:bodyPr>
          <a:lstStyle/>
          <a:p>
            <a:pPr algn="l" rtl="0"/>
            <a:r>
              <a:rPr lang="en-US" dirty="0">
                <a:effectLst/>
              </a:rPr>
              <a:t>Secondhand smoke causes lung cancer in adults who have never smoked.</a:t>
            </a:r>
          </a:p>
          <a:p>
            <a:pPr algn="l" rtl="0"/>
            <a:r>
              <a:rPr lang="en-US" dirty="0">
                <a:effectLst/>
              </a:rPr>
              <a:t>Nonsmokers who are exposed to secondhand smoke at home or at work increase their risk of developing lung cancer by 20–30%.</a:t>
            </a:r>
          </a:p>
          <a:p>
            <a:pPr algn="l" rtl="0"/>
            <a:r>
              <a:rPr lang="en-US" dirty="0">
                <a:effectLst/>
              </a:rPr>
              <a:t>Secondhand smoke causes more than 7,300 lung cancer deaths among U.S. nonsmokers each year.</a:t>
            </a:r>
          </a:p>
          <a:p>
            <a:pPr algn="l" rtl="0"/>
            <a:r>
              <a:rPr lang="en-US" dirty="0">
                <a:effectLst/>
              </a:rPr>
              <a:t>Nonsmokers who are exposed to secondhand smoke are inhaling many of the same cancer-causing substances and poisons as smokers.</a:t>
            </a:r>
          </a:p>
          <a:p>
            <a:pPr algn="l" rtl="0"/>
            <a:r>
              <a:rPr lang="en-US" dirty="0">
                <a:effectLst/>
              </a:rPr>
              <a:t>Even brief secondhand smoke exposure can damage cells in ways that set the cancer process in motion.</a:t>
            </a:r>
          </a:p>
          <a:p>
            <a:pPr algn="l" rtl="0"/>
            <a:r>
              <a:rPr lang="en-US" dirty="0">
                <a:effectLst/>
              </a:rPr>
              <a:t>As with active smoking, the longer the duration and the higher the level of exposure to secondhand smoke, the greater the risk of developing lung cancer.</a:t>
            </a:r>
          </a:p>
          <a:p>
            <a:endParaRPr lang="ar-SA" dirty="0"/>
          </a:p>
        </p:txBody>
      </p:sp>
    </p:spTree>
    <p:extLst>
      <p:ext uri="{BB962C8B-B14F-4D97-AF65-F5344CB8AC3E}">
        <p14:creationId xmlns:p14="http://schemas.microsoft.com/office/powerpoint/2010/main" val="118572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ED5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802" y="673100"/>
            <a:ext cx="10798198" cy="5600700"/>
          </a:xfrm>
        </p:spPr>
      </p:pic>
    </p:spTree>
    <p:extLst>
      <p:ext uri="{BB962C8B-B14F-4D97-AF65-F5344CB8AC3E}">
        <p14:creationId xmlns:p14="http://schemas.microsoft.com/office/powerpoint/2010/main" val="263997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عنصر نائب للمحتوى 6"/>
          <p:cNvPicPr>
            <a:picLocks noGrp="1" noChangeAspect="1"/>
          </p:cNvPicPr>
          <p:nvPr>
            <p:ph idx="1"/>
          </p:nvPr>
        </p:nvPicPr>
        <p:blipFill>
          <a:blip r:embed="rId2"/>
          <a:stretch>
            <a:fillRect/>
          </a:stretch>
        </p:blipFill>
        <p:spPr>
          <a:xfrm>
            <a:off x="1308882" y="469900"/>
            <a:ext cx="9600418" cy="5410837"/>
          </a:xfrm>
          <a:prstGeom prst="rect">
            <a:avLst/>
          </a:prstGeom>
        </p:spPr>
      </p:pic>
    </p:spTree>
    <p:extLst>
      <p:ext uri="{BB962C8B-B14F-4D97-AF65-F5344CB8AC3E}">
        <p14:creationId xmlns:p14="http://schemas.microsoft.com/office/powerpoint/2010/main" val="296801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5" name="Rectangle 4"/>
          <p:cNvSpPr/>
          <p:nvPr/>
        </p:nvSpPr>
        <p:spPr>
          <a:xfrm>
            <a:off x="0" y="0"/>
            <a:ext cx="12192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عنصر نائب للمحتوى 3"/>
          <p:cNvPicPr>
            <a:picLocks noGrp="1" noChangeAspect="1"/>
          </p:cNvPicPr>
          <p:nvPr>
            <p:ph idx="1"/>
          </p:nvPr>
        </p:nvPicPr>
        <p:blipFill>
          <a:blip r:embed="rId2"/>
          <a:stretch>
            <a:fillRect/>
          </a:stretch>
        </p:blipFill>
        <p:spPr>
          <a:xfrm>
            <a:off x="838201" y="1690688"/>
            <a:ext cx="10515600" cy="4744712"/>
          </a:xfrm>
          <a:prstGeom prst="rect">
            <a:avLst/>
          </a:prstGeom>
        </p:spPr>
      </p:pic>
    </p:spTree>
    <p:extLst>
      <p:ext uri="{BB962C8B-B14F-4D97-AF65-F5344CB8AC3E}">
        <p14:creationId xmlns:p14="http://schemas.microsoft.com/office/powerpoint/2010/main" val="1882084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7181"/>
          <a:stretch/>
        </p:blipFill>
        <p:spPr>
          <a:xfrm>
            <a:off x="0" y="0"/>
            <a:ext cx="12192000" cy="6858000"/>
          </a:xfrm>
          <a:prstGeom prst="rect">
            <a:avLst/>
          </a:prstGeom>
        </p:spPr>
      </p:pic>
      <p:sp>
        <p:nvSpPr>
          <p:cNvPr id="5" name="Content Placeholder 2"/>
          <p:cNvSpPr>
            <a:spLocks noGrp="1"/>
          </p:cNvSpPr>
          <p:nvPr>
            <p:ph idx="1"/>
          </p:nvPr>
        </p:nvSpPr>
        <p:spPr>
          <a:xfrm>
            <a:off x="1752601" y="1806170"/>
            <a:ext cx="8986736" cy="4351338"/>
          </a:xfrm>
        </p:spPr>
        <p:txBody>
          <a:bodyPr>
            <a:normAutofit fontScale="85000" lnSpcReduction="20000"/>
          </a:bodyPr>
          <a:lstStyle/>
          <a:p>
            <a:r>
              <a:rPr lang="en-US" dirty="0">
                <a:solidFill>
                  <a:schemeClr val="accent1">
                    <a:lumMod val="75000"/>
                  </a:schemeClr>
                </a:solidFill>
              </a:rPr>
              <a:t>Epidemiology of smoking in Saudi Arabia</a:t>
            </a:r>
          </a:p>
          <a:p>
            <a:r>
              <a:rPr lang="en-US" dirty="0">
                <a:solidFill>
                  <a:schemeClr val="accent1"/>
                </a:solidFill>
              </a:rPr>
              <a:t>Risks of smoking (Morbidity and Mortality)</a:t>
            </a:r>
          </a:p>
          <a:p>
            <a:r>
              <a:rPr lang="en-US" dirty="0">
                <a:solidFill>
                  <a:schemeClr val="accent1"/>
                </a:solidFill>
              </a:rPr>
              <a:t>Effect of passive smoking on pregnancy, children, ….</a:t>
            </a:r>
          </a:p>
          <a:p>
            <a:r>
              <a:rPr lang="en-US" b="1" dirty="0">
                <a:solidFill>
                  <a:srgbClr val="C00000"/>
                </a:solidFill>
              </a:rPr>
              <a:t>How are you going to help the smoker to quit and how to overcome withdrawal symptoms</a:t>
            </a:r>
          </a:p>
          <a:p>
            <a:r>
              <a:rPr lang="en-US" b="1" dirty="0">
                <a:solidFill>
                  <a:srgbClr val="C00000"/>
                </a:solidFill>
              </a:rPr>
              <a:t>Role of PHC physician “smoking cessation clinic’</a:t>
            </a:r>
          </a:p>
          <a:p>
            <a:r>
              <a:rPr lang="en-US" dirty="0">
                <a:solidFill>
                  <a:schemeClr val="accent1">
                    <a:lumMod val="75000"/>
                  </a:schemeClr>
                </a:solidFill>
              </a:rPr>
              <a:t>Update in pharmacological management, smoking cessation medication</a:t>
            </a:r>
          </a:p>
          <a:p>
            <a:r>
              <a:rPr lang="en-US" dirty="0">
                <a:solidFill>
                  <a:schemeClr val="accent1">
                    <a:lumMod val="75000"/>
                  </a:schemeClr>
                </a:solidFill>
              </a:rPr>
              <a:t>Nicotine preparations, </a:t>
            </a:r>
            <a:r>
              <a:rPr lang="en-US" dirty="0" err="1">
                <a:solidFill>
                  <a:schemeClr val="accent1">
                    <a:lumMod val="75000"/>
                  </a:schemeClr>
                </a:solidFill>
              </a:rPr>
              <a:t>Varniciline</a:t>
            </a:r>
            <a:r>
              <a:rPr lang="en-US" dirty="0">
                <a:solidFill>
                  <a:schemeClr val="accent1">
                    <a:lumMod val="75000"/>
                  </a:schemeClr>
                </a:solidFill>
              </a:rPr>
              <a:t>, Bupropion, …….</a:t>
            </a:r>
          </a:p>
          <a:p>
            <a:r>
              <a:rPr lang="en-US" dirty="0">
                <a:solidFill>
                  <a:schemeClr val="accent1">
                    <a:lumMod val="75000"/>
                  </a:schemeClr>
                </a:solidFill>
              </a:rPr>
              <a:t>Factors lead to substance abuse</a:t>
            </a:r>
          </a:p>
          <a:p>
            <a:r>
              <a:rPr lang="en-US" dirty="0">
                <a:solidFill>
                  <a:schemeClr val="accent1">
                    <a:lumMod val="75000"/>
                  </a:schemeClr>
                </a:solidFill>
              </a:rPr>
              <a:t>Highlight on types of substance abuse</a:t>
            </a:r>
          </a:p>
          <a:p>
            <a:r>
              <a:rPr lang="en-US" dirty="0">
                <a:solidFill>
                  <a:schemeClr val="accent1">
                    <a:lumMod val="75000"/>
                  </a:schemeClr>
                </a:solidFill>
              </a:rPr>
              <a:t>How to approach subjects with substance abuse</a:t>
            </a:r>
          </a:p>
        </p:txBody>
      </p:sp>
    </p:spTree>
    <p:extLst>
      <p:ext uri="{BB962C8B-B14F-4D97-AF65-F5344CB8AC3E}">
        <p14:creationId xmlns:p14="http://schemas.microsoft.com/office/powerpoint/2010/main" val="8628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33464" y="2334638"/>
            <a:ext cx="8054502" cy="24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5838" y="2817593"/>
            <a:ext cx="7509753" cy="1446550"/>
          </a:xfrm>
          <a:prstGeom prst="rect">
            <a:avLst/>
          </a:prstGeom>
          <a:noFill/>
        </p:spPr>
        <p:txBody>
          <a:bodyPr wrap="square" rtlCol="0">
            <a:spAutoFit/>
          </a:bodyPr>
          <a:lstStyle/>
          <a:p>
            <a:pPr algn="ctr"/>
            <a:r>
              <a:rPr lang="en-US" sz="4400" b="1" dirty="0">
                <a:solidFill>
                  <a:srgbClr val="ED5965"/>
                </a:solidFill>
                <a:latin typeface="Comic Sans MS" charset="0"/>
                <a:ea typeface="Comic Sans MS" charset="0"/>
                <a:cs typeface="Comic Sans MS" charset="0"/>
              </a:rPr>
              <a:t>Role of PHC physician “smoking cessation clinic</a:t>
            </a:r>
          </a:p>
        </p:txBody>
      </p:sp>
      <p:sp>
        <p:nvSpPr>
          <p:cNvPr id="5" name="TextBox 4"/>
          <p:cNvSpPr txBox="1"/>
          <p:nvPr/>
        </p:nvSpPr>
        <p:spPr>
          <a:xfrm>
            <a:off x="4630365" y="4747098"/>
            <a:ext cx="5875507" cy="707886"/>
          </a:xfrm>
          <a:prstGeom prst="rect">
            <a:avLst/>
          </a:prstGeom>
          <a:noFill/>
        </p:spPr>
        <p:txBody>
          <a:bodyPr wrap="square" rtlCol="0">
            <a:spAutoFit/>
          </a:bodyPr>
          <a:lstStyle/>
          <a:p>
            <a:r>
              <a:rPr lang="en-US" sz="4000" dirty="0">
                <a:solidFill>
                  <a:schemeClr val="accent1"/>
                </a:solidFill>
                <a:latin typeface="Comic Sans MS" charset="0"/>
                <a:ea typeface="Comic Sans MS" charset="0"/>
                <a:cs typeface="Comic Sans MS" charset="0"/>
              </a:rPr>
              <a:t>By </a:t>
            </a:r>
            <a:r>
              <a:rPr lang="en-US" sz="4000" dirty="0" err="1">
                <a:solidFill>
                  <a:schemeClr val="accent1"/>
                </a:solidFill>
                <a:latin typeface="Comic Sans MS" charset="0"/>
                <a:ea typeface="Comic Sans MS" charset="0"/>
                <a:cs typeface="Comic Sans MS" charset="0"/>
              </a:rPr>
              <a:t>Hanin</a:t>
            </a:r>
            <a:r>
              <a:rPr lang="en-US" sz="4000" dirty="0">
                <a:solidFill>
                  <a:schemeClr val="accent1"/>
                </a:solidFill>
                <a:latin typeface="Comic Sans MS" charset="0"/>
                <a:ea typeface="Comic Sans MS" charset="0"/>
                <a:cs typeface="Comic Sans MS" charset="0"/>
              </a:rPr>
              <a:t> </a:t>
            </a:r>
            <a:r>
              <a:rPr lang="en-US" sz="4000" dirty="0" err="1">
                <a:solidFill>
                  <a:schemeClr val="accent1"/>
                </a:solidFill>
                <a:latin typeface="Comic Sans MS" charset="0"/>
                <a:ea typeface="Comic Sans MS" charset="0"/>
                <a:cs typeface="Comic Sans MS" charset="0"/>
              </a:rPr>
              <a:t>Aljafri</a:t>
            </a:r>
            <a:r>
              <a:rPr lang="en-US" sz="4000" dirty="0">
                <a:solidFill>
                  <a:schemeClr val="accent1"/>
                </a:solidFill>
                <a:latin typeface="Comic Sans MS" charset="0"/>
                <a:ea typeface="Comic Sans MS" charset="0"/>
                <a:cs typeface="Comic Sans MS" charset="0"/>
              </a:rPr>
              <a:t>.</a:t>
            </a:r>
          </a:p>
        </p:txBody>
      </p:sp>
    </p:spTree>
    <p:extLst>
      <p:ext uri="{BB962C8B-B14F-4D97-AF65-F5344CB8AC3E}">
        <p14:creationId xmlns:p14="http://schemas.microsoft.com/office/powerpoint/2010/main" val="124107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rot="20387110">
            <a:off x="162661" y="964842"/>
            <a:ext cx="4487030" cy="830997"/>
          </a:xfrm>
          <a:prstGeom prst="rect">
            <a:avLst/>
          </a:prstGeom>
          <a:noFill/>
        </p:spPr>
        <p:txBody>
          <a:bodyPr wrap="square" rtlCol="0">
            <a:spAutoFit/>
          </a:bodyPr>
          <a:lstStyle/>
          <a:p>
            <a:r>
              <a:rPr lang="en-US" sz="4800" b="1" dirty="0">
                <a:solidFill>
                  <a:srgbClr val="9E1300"/>
                </a:solidFill>
              </a:rPr>
              <a:t>Case scenario:</a:t>
            </a:r>
          </a:p>
        </p:txBody>
      </p:sp>
      <p:sp>
        <p:nvSpPr>
          <p:cNvPr id="7" name="Content Placeholder 2"/>
          <p:cNvSpPr>
            <a:spLocks noGrp="1"/>
          </p:cNvSpPr>
          <p:nvPr>
            <p:ph idx="1"/>
          </p:nvPr>
        </p:nvSpPr>
        <p:spPr>
          <a:xfrm>
            <a:off x="702013" y="2760681"/>
            <a:ext cx="6866106" cy="1772408"/>
          </a:xfrm>
        </p:spPr>
        <p:txBody>
          <a:bodyPr>
            <a:normAutofit/>
          </a:bodyPr>
          <a:lstStyle/>
          <a:p>
            <a:r>
              <a:rPr lang="en-US" dirty="0">
                <a:solidFill>
                  <a:srgbClr val="C00000"/>
                </a:solidFill>
              </a:rPr>
              <a:t>A 29 year old pregnant lady in her 1</a:t>
            </a:r>
            <a:r>
              <a:rPr lang="en-US" baseline="30000" dirty="0">
                <a:solidFill>
                  <a:srgbClr val="C00000"/>
                </a:solidFill>
              </a:rPr>
              <a:t>st</a:t>
            </a:r>
            <a:r>
              <a:rPr lang="en-US" dirty="0">
                <a:solidFill>
                  <a:srgbClr val="C00000"/>
                </a:solidFill>
              </a:rPr>
              <a:t> trimester, came  to  primary care clinic for check up?</a:t>
            </a:r>
            <a:endParaRPr lang="en-US" b="1" dirty="0">
              <a:solidFill>
                <a:srgbClr val="C00000"/>
              </a:solidFill>
            </a:endParaRPr>
          </a:p>
        </p:txBody>
      </p:sp>
    </p:spTree>
    <p:extLst>
      <p:ext uri="{BB962C8B-B14F-4D97-AF65-F5344CB8AC3E}">
        <p14:creationId xmlns:p14="http://schemas.microsoft.com/office/powerpoint/2010/main" val="15137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7181"/>
          <a:stretch/>
        </p:blipFill>
        <p:spPr>
          <a:xfrm>
            <a:off x="0" y="0"/>
            <a:ext cx="12192000" cy="6858000"/>
          </a:xfrm>
          <a:prstGeom prst="rect">
            <a:avLst/>
          </a:prstGeom>
        </p:spPr>
      </p:pic>
      <p:sp>
        <p:nvSpPr>
          <p:cNvPr id="3" name="Rounded Rectangle 2"/>
          <p:cNvSpPr/>
          <p:nvPr/>
        </p:nvSpPr>
        <p:spPr>
          <a:xfrm>
            <a:off x="486384" y="214009"/>
            <a:ext cx="11361906" cy="64591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57397" y="1713176"/>
            <a:ext cx="7563585" cy="1384995"/>
          </a:xfrm>
          <a:prstGeom prst="rect">
            <a:avLst/>
          </a:prstGeom>
        </p:spPr>
        <p:txBody>
          <a:bodyPr wrap="square">
            <a:spAutoFit/>
          </a:bodyPr>
          <a:lstStyle/>
          <a:p>
            <a:pPr algn="ctr"/>
            <a:r>
              <a:rPr lang="en-US" sz="2800" dirty="0"/>
              <a:t>Has been developed to allow physicians to incorporate smoking cessation counseling into busy clinical practices.</a:t>
            </a:r>
          </a:p>
        </p:txBody>
      </p:sp>
      <p:sp>
        <p:nvSpPr>
          <p:cNvPr id="7" name="Title 4"/>
          <p:cNvSpPr>
            <a:spLocks noGrp="1"/>
          </p:cNvSpPr>
          <p:nvPr>
            <p:ph type="title"/>
          </p:nvPr>
        </p:nvSpPr>
        <p:spPr>
          <a:xfrm>
            <a:off x="838200" y="365125"/>
            <a:ext cx="10515600" cy="1325563"/>
          </a:xfrm>
        </p:spPr>
        <p:txBody>
          <a:bodyPr>
            <a:normAutofit/>
          </a:bodyPr>
          <a:lstStyle/>
          <a:p>
            <a:r>
              <a:rPr lang="en-US" b="1" dirty="0">
                <a:solidFill>
                  <a:srgbClr val="C00000"/>
                </a:solidFill>
                <a:latin typeface="Comic Sans MS" charset="0"/>
                <a:ea typeface="Comic Sans MS" charset="0"/>
                <a:cs typeface="Comic Sans MS" charset="0"/>
              </a:rPr>
              <a:t>A. Five A’s Counseling Strategy</a:t>
            </a:r>
          </a:p>
        </p:txBody>
      </p:sp>
      <p:sp>
        <p:nvSpPr>
          <p:cNvPr id="8" name="TextBox 7"/>
          <p:cNvSpPr txBox="1"/>
          <p:nvPr/>
        </p:nvSpPr>
        <p:spPr>
          <a:xfrm>
            <a:off x="3912483" y="3554943"/>
            <a:ext cx="4037672" cy="2862322"/>
          </a:xfrm>
          <a:prstGeom prst="rect">
            <a:avLst/>
          </a:prstGeom>
          <a:noFill/>
        </p:spPr>
        <p:txBody>
          <a:bodyPr wrap="square" rtlCol="0">
            <a:spAutoFit/>
          </a:bodyPr>
          <a:lstStyle/>
          <a:p>
            <a:pPr algn="ctr"/>
            <a:r>
              <a:rPr lang="en-US" sz="2400" b="1" dirty="0">
                <a:solidFill>
                  <a:srgbClr val="C00000"/>
                </a:solidFill>
              </a:rPr>
              <a:t>Consist of:</a:t>
            </a:r>
          </a:p>
          <a:p>
            <a:pPr marL="342900" indent="-342900" algn="ctr">
              <a:buFont typeface="+mj-lt"/>
              <a:buAutoNum type="arabicPeriod"/>
            </a:pPr>
            <a:r>
              <a:rPr lang="en-US" sz="2400" dirty="0"/>
              <a:t>Ask</a:t>
            </a:r>
          </a:p>
          <a:p>
            <a:pPr marL="342900" indent="-342900" algn="ctr">
              <a:buFont typeface="+mj-lt"/>
              <a:buAutoNum type="arabicPeriod"/>
            </a:pPr>
            <a:r>
              <a:rPr lang="en-US" sz="2400" dirty="0"/>
              <a:t>Advise</a:t>
            </a:r>
          </a:p>
          <a:p>
            <a:pPr marL="342900" indent="-342900" algn="ctr">
              <a:buFont typeface="+mj-lt"/>
              <a:buAutoNum type="arabicPeriod"/>
            </a:pPr>
            <a:r>
              <a:rPr lang="en-US" sz="2400" dirty="0"/>
              <a:t>Assess </a:t>
            </a:r>
          </a:p>
          <a:p>
            <a:pPr marL="342900" indent="-342900" algn="ctr">
              <a:buFont typeface="+mj-lt"/>
              <a:buAutoNum type="arabicPeriod"/>
            </a:pPr>
            <a:r>
              <a:rPr lang="en-US" sz="2400" dirty="0"/>
              <a:t>Assist</a:t>
            </a:r>
          </a:p>
          <a:p>
            <a:pPr marL="342900" indent="-342900" algn="ctr">
              <a:buFont typeface="+mj-lt"/>
              <a:buAutoNum type="arabicPeriod"/>
            </a:pPr>
            <a:r>
              <a:rPr lang="en-US" sz="2400" dirty="0"/>
              <a:t>Arrange</a:t>
            </a:r>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7857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fade">
                                      <p:cBhvr>
                                        <p:cTn id="40" dur="500"/>
                                        <p:tgtEl>
                                          <p:spTgt spid="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fade">
                                      <p:cBhvr>
                                        <p:cTn id="4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uiExpand="1"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عنصر نائب للمحتوى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218" y="0"/>
            <a:ext cx="10577563" cy="6858000"/>
          </a:xfrm>
          <a:prstGeom prst="rect">
            <a:avLst/>
          </a:prstGeom>
        </p:spPr>
      </p:pic>
    </p:spTree>
    <p:extLst>
      <p:ext uri="{BB962C8B-B14F-4D97-AF65-F5344CB8AC3E}">
        <p14:creationId xmlns:p14="http://schemas.microsoft.com/office/powerpoint/2010/main" val="873392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0" y="1669984"/>
            <a:ext cx="7821038" cy="4351338"/>
          </a:xfrm>
        </p:spPr>
        <p:txBody>
          <a:bodyPr>
            <a:normAutofit/>
          </a:bodyPr>
          <a:lstStyle/>
          <a:p>
            <a:pPr marL="0" indent="0" rtl="1">
              <a:buNone/>
            </a:pPr>
            <a:r>
              <a:rPr lang="ar-SA" dirty="0">
                <a:solidFill>
                  <a:srgbClr val="9E1300"/>
                </a:solidFill>
              </a:rPr>
              <a:t> </a:t>
            </a:r>
            <a:r>
              <a:rPr lang="en-US" dirty="0">
                <a:solidFill>
                  <a:srgbClr val="9E1300"/>
                </a:solidFill>
              </a:rPr>
              <a:t> </a:t>
            </a:r>
            <a:r>
              <a:rPr lang="en-US" b="1" dirty="0">
                <a:solidFill>
                  <a:srgbClr val="9E1300"/>
                </a:solidFill>
              </a:rPr>
              <a:t>Sarah </a:t>
            </a:r>
            <a:r>
              <a:rPr lang="en-US" b="1" u="sng" dirty="0">
                <a:solidFill>
                  <a:srgbClr val="9E1300"/>
                </a:solidFill>
              </a:rPr>
              <a:t>smokes a pack of cigarettes a day </a:t>
            </a:r>
            <a:r>
              <a:rPr lang="en-US" b="1" dirty="0">
                <a:solidFill>
                  <a:srgbClr val="9E1300"/>
                </a:solidFill>
              </a:rPr>
              <a:t>and has just </a:t>
            </a:r>
            <a:r>
              <a:rPr lang="en-US" b="1" u="sng" dirty="0">
                <a:solidFill>
                  <a:srgbClr val="9E1300"/>
                </a:solidFill>
              </a:rPr>
              <a:t>given birth</a:t>
            </a:r>
            <a:r>
              <a:rPr lang="en-US" b="1" dirty="0">
                <a:solidFill>
                  <a:srgbClr val="9E1300"/>
                </a:solidFill>
              </a:rPr>
              <a:t>. </a:t>
            </a:r>
            <a:r>
              <a:rPr lang="en-US" dirty="0">
                <a:solidFill>
                  <a:srgbClr val="9E1300"/>
                </a:solidFill>
              </a:rPr>
              <a:t>Which of the following is</a:t>
            </a:r>
            <a:r>
              <a:rPr lang="en-US" b="1" u="sng" dirty="0">
                <a:solidFill>
                  <a:srgbClr val="9E1300"/>
                </a:solidFill>
              </a:rPr>
              <a:t> FALSE </a:t>
            </a:r>
            <a:r>
              <a:rPr lang="en-US" dirty="0">
                <a:solidFill>
                  <a:srgbClr val="9E1300"/>
                </a:solidFill>
              </a:rPr>
              <a:t>regarding the health of her </a:t>
            </a:r>
            <a:r>
              <a:rPr lang="en-US" b="1" u="sng" dirty="0">
                <a:solidFill>
                  <a:srgbClr val="9E1300"/>
                </a:solidFill>
              </a:rPr>
              <a:t>newborn,</a:t>
            </a:r>
            <a:r>
              <a:rPr lang="en-US" b="1" dirty="0">
                <a:solidFill>
                  <a:srgbClr val="9E1300"/>
                </a:solidFill>
              </a:rPr>
              <a:t> Her baby will</a:t>
            </a:r>
            <a:r>
              <a:rPr lang="en-US" dirty="0">
                <a:solidFill>
                  <a:srgbClr val="9E1300"/>
                </a:solidFill>
              </a:rPr>
              <a:t>:</a:t>
            </a:r>
          </a:p>
          <a:p>
            <a:pPr marL="0" indent="0" rtl="1">
              <a:buNone/>
            </a:pPr>
            <a:r>
              <a:rPr lang="en-US" dirty="0">
                <a:solidFill>
                  <a:srgbClr val="9E1300"/>
                </a:solidFill>
              </a:rPr>
              <a:t> </a:t>
            </a:r>
            <a:endParaRPr lang="en-US" sz="2400" dirty="0">
              <a:solidFill>
                <a:srgbClr val="9E1300"/>
              </a:solidFill>
            </a:endParaRPr>
          </a:p>
          <a:p>
            <a:pPr marL="0" indent="0" rtl="1">
              <a:buNone/>
            </a:pPr>
            <a:r>
              <a:rPr lang="en-US" sz="2500" dirty="0">
                <a:solidFill>
                  <a:srgbClr val="9E1300"/>
                </a:solidFill>
              </a:rPr>
              <a:t>A- Generally have normal birth weight </a:t>
            </a:r>
          </a:p>
          <a:p>
            <a:pPr marL="0" indent="0" rtl="1">
              <a:buNone/>
            </a:pPr>
            <a:r>
              <a:rPr lang="en-US" sz="2500" dirty="0">
                <a:solidFill>
                  <a:srgbClr val="9E1300"/>
                </a:solidFill>
              </a:rPr>
              <a:t>B-</a:t>
            </a:r>
            <a:r>
              <a:rPr lang="en-US" sz="2500" dirty="0"/>
              <a:t> </a:t>
            </a:r>
            <a:r>
              <a:rPr lang="en-US" sz="2500" dirty="0">
                <a:solidFill>
                  <a:srgbClr val="9E1300"/>
                </a:solidFill>
              </a:rPr>
              <a:t>have an increased risk of sudden infant death syndrome</a:t>
            </a:r>
          </a:p>
          <a:p>
            <a:pPr marL="0" indent="0" rtl="1">
              <a:buNone/>
            </a:pPr>
            <a:r>
              <a:rPr lang="en-US" sz="2500" dirty="0">
                <a:solidFill>
                  <a:srgbClr val="9E1300"/>
                </a:solidFill>
              </a:rPr>
              <a:t>C-</a:t>
            </a:r>
            <a:r>
              <a:rPr lang="en-US" sz="2500" dirty="0"/>
              <a:t> </a:t>
            </a:r>
            <a:r>
              <a:rPr lang="en-US" sz="2500" dirty="0">
                <a:solidFill>
                  <a:srgbClr val="9E1300"/>
                </a:solidFill>
              </a:rPr>
              <a:t>more likely develop chronic respiratory problems</a:t>
            </a:r>
          </a:p>
          <a:p>
            <a:pPr marL="0" indent="0" rtl="1">
              <a:buNone/>
            </a:pPr>
            <a:r>
              <a:rPr lang="en-US" sz="2500" dirty="0">
                <a:solidFill>
                  <a:srgbClr val="9E1300"/>
                </a:solidFill>
              </a:rPr>
              <a:t>D-</a:t>
            </a:r>
            <a:r>
              <a:rPr lang="en-US" sz="2500" dirty="0"/>
              <a:t> </a:t>
            </a:r>
            <a:r>
              <a:rPr lang="en-US" sz="2500" dirty="0">
                <a:solidFill>
                  <a:srgbClr val="9E1300"/>
                </a:solidFill>
              </a:rPr>
              <a:t>be hospitalized more often and have poorer overall health </a:t>
            </a:r>
          </a:p>
          <a:p>
            <a:pPr marL="0" indent="0" rtl="1">
              <a:buNone/>
            </a:pPr>
            <a:endParaRPr lang="en-US" dirty="0">
              <a:solidFill>
                <a:srgbClr val="9E1300"/>
              </a:solidFill>
            </a:endParaRPr>
          </a:p>
        </p:txBody>
      </p:sp>
      <p:sp>
        <p:nvSpPr>
          <p:cNvPr id="6" name="TextBox 5"/>
          <p:cNvSpPr txBox="1"/>
          <p:nvPr/>
        </p:nvSpPr>
        <p:spPr>
          <a:xfrm rot="20387110">
            <a:off x="369651" y="595675"/>
            <a:ext cx="1556425" cy="830997"/>
          </a:xfrm>
          <a:prstGeom prst="rect">
            <a:avLst/>
          </a:prstGeom>
          <a:noFill/>
        </p:spPr>
        <p:txBody>
          <a:bodyPr wrap="square" rtlCol="0">
            <a:spAutoFit/>
          </a:bodyPr>
          <a:lstStyle/>
          <a:p>
            <a:r>
              <a:rPr lang="en-US" sz="4800" b="1" dirty="0">
                <a:solidFill>
                  <a:srgbClr val="9E1300"/>
                </a:solidFill>
              </a:rPr>
              <a:t>Q2</a:t>
            </a:r>
          </a:p>
        </p:txBody>
      </p:sp>
    </p:spTree>
    <p:extLst>
      <p:ext uri="{BB962C8B-B14F-4D97-AF65-F5344CB8AC3E}">
        <p14:creationId xmlns:p14="http://schemas.microsoft.com/office/powerpoint/2010/main" val="86522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 Shot 2017-03-20 at 9.25.42 PM.png"/>
          <p:cNvPicPr>
            <a:picLocks noChangeAspect="1"/>
          </p:cNvPicPr>
          <p:nvPr/>
        </p:nvPicPr>
        <p:blipFill rotWithShape="1">
          <a:blip r:embed="rId2">
            <a:extLst>
              <a:ext uri="{28A0092B-C50C-407E-A947-70E740481C1C}">
                <a14:useLocalDpi xmlns:a14="http://schemas.microsoft.com/office/drawing/2010/main" val="0"/>
              </a:ext>
            </a:extLst>
          </a:blip>
          <a:srcRect l="11610" t="18656" r="6919" b="13124"/>
          <a:stretch/>
        </p:blipFill>
        <p:spPr>
          <a:xfrm>
            <a:off x="1524001" y="0"/>
            <a:ext cx="9144000" cy="6858000"/>
          </a:xfrm>
          <a:prstGeom prst="rect">
            <a:avLst/>
          </a:prstGeom>
        </p:spPr>
      </p:pic>
    </p:spTree>
    <p:extLst>
      <p:ext uri="{BB962C8B-B14F-4D97-AF65-F5344CB8AC3E}">
        <p14:creationId xmlns:p14="http://schemas.microsoft.com/office/powerpoint/2010/main" val="72173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7181"/>
          <a:stretch/>
        </p:blipFill>
        <p:spPr>
          <a:xfrm>
            <a:off x="0" y="0"/>
            <a:ext cx="12192000" cy="6858000"/>
          </a:xfrm>
          <a:prstGeom prst="rect">
            <a:avLst/>
          </a:prstGeom>
        </p:spPr>
      </p:pic>
      <p:sp>
        <p:nvSpPr>
          <p:cNvPr id="3" name="Rounded Rectangle 2"/>
          <p:cNvSpPr/>
          <p:nvPr/>
        </p:nvSpPr>
        <p:spPr>
          <a:xfrm>
            <a:off x="486384" y="214009"/>
            <a:ext cx="11361906" cy="64591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p:nvPr>
        </p:nvSpPr>
        <p:spPr>
          <a:xfrm rot="16200000">
            <a:off x="-4141060" y="-116732"/>
            <a:ext cx="10515600" cy="1325563"/>
          </a:xfrm>
        </p:spPr>
        <p:txBody>
          <a:bodyPr>
            <a:normAutofit/>
          </a:bodyPr>
          <a:lstStyle/>
          <a:p>
            <a:r>
              <a:rPr lang="en-US" b="1" dirty="0">
                <a:solidFill>
                  <a:srgbClr val="C00000"/>
                </a:solidFill>
                <a:latin typeface="Comic Sans MS" charset="0"/>
                <a:ea typeface="Comic Sans MS" charset="0"/>
                <a:cs typeface="Comic Sans MS" charset="0"/>
              </a:rPr>
              <a:t>B. 5 R’s approach</a:t>
            </a:r>
          </a:p>
        </p:txBody>
      </p:sp>
      <p:pic>
        <p:nvPicPr>
          <p:cNvPr id="9" name="Picture 8" descr="Screen Shot 2017-03-19 at 1.35.52 AM.png"/>
          <p:cNvPicPr>
            <a:picLocks noChangeAspect="1"/>
          </p:cNvPicPr>
          <p:nvPr/>
        </p:nvPicPr>
        <p:blipFill rotWithShape="1">
          <a:blip r:embed="rId3">
            <a:extLst>
              <a:ext uri="{28A0092B-C50C-407E-A947-70E740481C1C}">
                <a14:useLocalDpi xmlns:a14="http://schemas.microsoft.com/office/drawing/2010/main" val="0"/>
              </a:ext>
            </a:extLst>
          </a:blip>
          <a:srcRect l="11736" t="13722" r="7091" b="15643"/>
          <a:stretch/>
        </p:blipFill>
        <p:spPr>
          <a:xfrm>
            <a:off x="1811948" y="14591"/>
            <a:ext cx="9144000" cy="6858000"/>
          </a:xfrm>
          <a:prstGeom prst="rect">
            <a:avLst/>
          </a:prstGeom>
        </p:spPr>
      </p:pic>
    </p:spTree>
    <p:extLst>
      <p:ext uri="{BB962C8B-B14F-4D97-AF65-F5344CB8AC3E}">
        <p14:creationId xmlns:p14="http://schemas.microsoft.com/office/powerpoint/2010/main" val="380370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صورة 3"/>
          <p:cNvPicPr/>
          <p:nvPr/>
        </p:nvPicPr>
        <p:blipFill rotWithShape="1">
          <a:blip r:embed="rId2"/>
          <a:srcRect l="26332" t="21517" r="33350" b="14241"/>
          <a:stretch/>
        </p:blipFill>
        <p:spPr bwMode="auto">
          <a:xfrm>
            <a:off x="1220702" y="1"/>
            <a:ext cx="9447301" cy="6857999"/>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040456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7181"/>
          <a:stretch/>
        </p:blipFill>
        <p:spPr>
          <a:xfrm>
            <a:off x="0" y="0"/>
            <a:ext cx="12192000" cy="6858000"/>
          </a:xfrm>
          <a:prstGeom prst="rect">
            <a:avLst/>
          </a:prstGeom>
        </p:spPr>
      </p:pic>
      <p:sp>
        <p:nvSpPr>
          <p:cNvPr id="5" name="Content Placeholder 2"/>
          <p:cNvSpPr>
            <a:spLocks noGrp="1"/>
          </p:cNvSpPr>
          <p:nvPr>
            <p:ph idx="1"/>
          </p:nvPr>
        </p:nvSpPr>
        <p:spPr>
          <a:xfrm>
            <a:off x="1752601" y="1806170"/>
            <a:ext cx="8986736" cy="4351338"/>
          </a:xfrm>
        </p:spPr>
        <p:txBody>
          <a:bodyPr>
            <a:normAutofit fontScale="85000" lnSpcReduction="20000"/>
          </a:bodyPr>
          <a:lstStyle/>
          <a:p>
            <a:r>
              <a:rPr lang="en-US" dirty="0">
                <a:solidFill>
                  <a:schemeClr val="accent1">
                    <a:lumMod val="75000"/>
                  </a:schemeClr>
                </a:solidFill>
              </a:rPr>
              <a:t>Epidemiology of smoking in Saudi Arabia</a:t>
            </a:r>
          </a:p>
          <a:p>
            <a:r>
              <a:rPr lang="en-US" dirty="0">
                <a:solidFill>
                  <a:schemeClr val="accent1"/>
                </a:solidFill>
              </a:rPr>
              <a:t>Risks of smoking (Morbidity and Mortality)</a:t>
            </a:r>
          </a:p>
          <a:p>
            <a:r>
              <a:rPr lang="en-US" dirty="0">
                <a:solidFill>
                  <a:schemeClr val="accent1"/>
                </a:solidFill>
              </a:rPr>
              <a:t>Effect of passive smoking on pregnancy, children, ….</a:t>
            </a:r>
          </a:p>
          <a:p>
            <a:r>
              <a:rPr lang="en-US" dirty="0">
                <a:solidFill>
                  <a:schemeClr val="accent1"/>
                </a:solidFill>
              </a:rPr>
              <a:t>How are you going to help the smoker to quit and how to overcome withdrawal symptoms</a:t>
            </a:r>
          </a:p>
          <a:p>
            <a:r>
              <a:rPr lang="en-US" dirty="0">
                <a:solidFill>
                  <a:schemeClr val="accent1"/>
                </a:solidFill>
              </a:rPr>
              <a:t>Role of PHC physician “smoking cessation clinic’</a:t>
            </a:r>
          </a:p>
          <a:p>
            <a:r>
              <a:rPr lang="en-US" b="1" dirty="0">
                <a:solidFill>
                  <a:srgbClr val="C00000"/>
                </a:solidFill>
              </a:rPr>
              <a:t>Update in pharmacological management, smoking cessation medication</a:t>
            </a:r>
          </a:p>
          <a:p>
            <a:r>
              <a:rPr lang="en-US" dirty="0">
                <a:solidFill>
                  <a:schemeClr val="accent1">
                    <a:lumMod val="75000"/>
                  </a:schemeClr>
                </a:solidFill>
              </a:rPr>
              <a:t>Nicotine preparations, </a:t>
            </a:r>
            <a:r>
              <a:rPr lang="en-US" dirty="0" err="1">
                <a:solidFill>
                  <a:schemeClr val="accent1">
                    <a:lumMod val="75000"/>
                  </a:schemeClr>
                </a:solidFill>
              </a:rPr>
              <a:t>Varniciline</a:t>
            </a:r>
            <a:r>
              <a:rPr lang="en-US" dirty="0">
                <a:solidFill>
                  <a:schemeClr val="accent1">
                    <a:lumMod val="75000"/>
                  </a:schemeClr>
                </a:solidFill>
              </a:rPr>
              <a:t>, Bupropion, …….</a:t>
            </a:r>
          </a:p>
          <a:p>
            <a:r>
              <a:rPr lang="en-US" dirty="0">
                <a:solidFill>
                  <a:schemeClr val="accent1">
                    <a:lumMod val="75000"/>
                  </a:schemeClr>
                </a:solidFill>
              </a:rPr>
              <a:t>Factors lead to substance abuse</a:t>
            </a:r>
          </a:p>
          <a:p>
            <a:r>
              <a:rPr lang="en-US" dirty="0">
                <a:solidFill>
                  <a:schemeClr val="accent1">
                    <a:lumMod val="75000"/>
                  </a:schemeClr>
                </a:solidFill>
              </a:rPr>
              <a:t>Highlight on types of substance abuse</a:t>
            </a:r>
          </a:p>
          <a:p>
            <a:r>
              <a:rPr lang="en-US" dirty="0">
                <a:solidFill>
                  <a:schemeClr val="accent1">
                    <a:lumMod val="75000"/>
                  </a:schemeClr>
                </a:solidFill>
              </a:rPr>
              <a:t>How to approach subjects with substance abuse</a:t>
            </a:r>
          </a:p>
        </p:txBody>
      </p:sp>
    </p:spTree>
    <p:extLst>
      <p:ext uri="{BB962C8B-B14F-4D97-AF65-F5344CB8AC3E}">
        <p14:creationId xmlns:p14="http://schemas.microsoft.com/office/powerpoint/2010/main" val="75762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33464" y="2334638"/>
            <a:ext cx="8054502" cy="24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5838" y="2479039"/>
            <a:ext cx="7509753" cy="2123658"/>
          </a:xfrm>
          <a:prstGeom prst="rect">
            <a:avLst/>
          </a:prstGeom>
          <a:noFill/>
        </p:spPr>
        <p:txBody>
          <a:bodyPr wrap="square" rtlCol="0">
            <a:spAutoFit/>
          </a:bodyPr>
          <a:lstStyle/>
          <a:p>
            <a:pPr algn="ctr"/>
            <a:r>
              <a:rPr lang="en-US" sz="4400" b="1" dirty="0">
                <a:solidFill>
                  <a:srgbClr val="ED5965"/>
                </a:solidFill>
                <a:latin typeface="Comic Sans MS" charset="0"/>
                <a:ea typeface="Comic Sans MS" charset="0"/>
                <a:cs typeface="Comic Sans MS" charset="0"/>
              </a:rPr>
              <a:t>Update in pharmacological management, smoking cessation medication</a:t>
            </a:r>
          </a:p>
        </p:txBody>
      </p:sp>
      <p:sp>
        <p:nvSpPr>
          <p:cNvPr id="5" name="TextBox 4"/>
          <p:cNvSpPr txBox="1"/>
          <p:nvPr/>
        </p:nvSpPr>
        <p:spPr>
          <a:xfrm>
            <a:off x="4260714" y="4716313"/>
            <a:ext cx="4389120" cy="707886"/>
          </a:xfrm>
          <a:prstGeom prst="rect">
            <a:avLst/>
          </a:prstGeom>
          <a:noFill/>
        </p:spPr>
        <p:txBody>
          <a:bodyPr wrap="square" rtlCol="0">
            <a:spAutoFit/>
          </a:bodyPr>
          <a:lstStyle/>
          <a:p>
            <a:r>
              <a:rPr lang="en-US" sz="4000" dirty="0">
                <a:solidFill>
                  <a:schemeClr val="accent1"/>
                </a:solidFill>
                <a:latin typeface="Comic Sans MS" charset="0"/>
                <a:ea typeface="Comic Sans MS" charset="0"/>
                <a:cs typeface="Comic Sans MS" charset="0"/>
              </a:rPr>
              <a:t>By </a:t>
            </a:r>
            <a:r>
              <a:rPr lang="en-US" sz="4000" dirty="0" err="1">
                <a:solidFill>
                  <a:schemeClr val="accent1"/>
                </a:solidFill>
                <a:latin typeface="Comic Sans MS" charset="0"/>
                <a:ea typeface="Comic Sans MS" charset="0"/>
                <a:cs typeface="Comic Sans MS" charset="0"/>
              </a:rPr>
              <a:t>Hadeel</a:t>
            </a:r>
            <a:r>
              <a:rPr lang="en-US" sz="4000" dirty="0">
                <a:solidFill>
                  <a:schemeClr val="accent1"/>
                </a:solidFill>
                <a:latin typeface="Comic Sans MS" charset="0"/>
                <a:ea typeface="Comic Sans MS" charset="0"/>
                <a:cs typeface="Comic Sans MS" charset="0"/>
              </a:rPr>
              <a:t> </a:t>
            </a:r>
            <a:r>
              <a:rPr lang="en-US" sz="4000" dirty="0" err="1">
                <a:solidFill>
                  <a:schemeClr val="accent1"/>
                </a:solidFill>
                <a:latin typeface="Comic Sans MS" charset="0"/>
                <a:ea typeface="Comic Sans MS" charset="0"/>
                <a:cs typeface="Comic Sans MS" charset="0"/>
              </a:rPr>
              <a:t>Alsaif</a:t>
            </a:r>
            <a:endParaRPr lang="en-US" sz="4000" dirty="0">
              <a:solidFill>
                <a:schemeClr val="accent1"/>
              </a:solidFill>
              <a:latin typeface="Comic Sans MS" charset="0"/>
              <a:ea typeface="Comic Sans MS" charset="0"/>
              <a:cs typeface="Comic Sans MS" charset="0"/>
            </a:endParaRPr>
          </a:p>
        </p:txBody>
      </p:sp>
    </p:spTree>
    <p:extLst>
      <p:ext uri="{BB962C8B-B14F-4D97-AF65-F5344CB8AC3E}">
        <p14:creationId xmlns:p14="http://schemas.microsoft.com/office/powerpoint/2010/main" val="176128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7181"/>
          <a:stretch/>
        </p:blipFill>
        <p:spPr>
          <a:xfrm>
            <a:off x="0" y="0"/>
            <a:ext cx="12192000" cy="6858000"/>
          </a:xfrm>
          <a:prstGeom prst="rect">
            <a:avLst/>
          </a:prstGeom>
        </p:spPr>
      </p:pic>
      <p:sp>
        <p:nvSpPr>
          <p:cNvPr id="3" name="Rounded Rectangle 2"/>
          <p:cNvSpPr/>
          <p:nvPr/>
        </p:nvSpPr>
        <p:spPr>
          <a:xfrm>
            <a:off x="486384" y="214009"/>
            <a:ext cx="11361906" cy="64591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99079949"/>
              </p:ext>
            </p:extLst>
          </p:nvPr>
        </p:nvGraphicFramePr>
        <p:xfrm>
          <a:off x="928992" y="124846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3506" y="1063641"/>
            <a:ext cx="1580397" cy="199920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74740" y="1063641"/>
            <a:ext cx="1596859" cy="2020027"/>
          </a:xfrm>
          <a:prstGeom prst="rect">
            <a:avLst/>
          </a:prstGeom>
        </p:spPr>
      </p:pic>
    </p:spTree>
    <p:extLst>
      <p:ext uri="{BB962C8B-B14F-4D97-AF65-F5344CB8AC3E}">
        <p14:creationId xmlns:p14="http://schemas.microsoft.com/office/powerpoint/2010/main" val="121867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val 4"/>
          <p:cNvSpPr/>
          <p:nvPr/>
        </p:nvSpPr>
        <p:spPr>
          <a:xfrm>
            <a:off x="8579797" y="4355869"/>
            <a:ext cx="3161666" cy="22783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9913147">
            <a:off x="9120055" y="5307038"/>
            <a:ext cx="2081147" cy="584775"/>
          </a:xfrm>
          <a:prstGeom prst="rect">
            <a:avLst/>
          </a:prstGeom>
          <a:noFill/>
        </p:spPr>
        <p:txBody>
          <a:bodyPr wrap="square" rtlCol="0">
            <a:spAutoFit/>
          </a:bodyPr>
          <a:lstStyle/>
          <a:p>
            <a:r>
              <a:rPr lang="en-US" sz="3200" b="1" dirty="0">
                <a:solidFill>
                  <a:srgbClr val="FFC000"/>
                </a:solidFill>
                <a:latin typeface="Amarillo" charset="0"/>
                <a:ea typeface="Amarillo" charset="0"/>
                <a:cs typeface="Amarillo" charset="0"/>
              </a:rPr>
              <a:t>Behavioral</a:t>
            </a:r>
          </a:p>
        </p:txBody>
      </p:sp>
      <p:sp>
        <p:nvSpPr>
          <p:cNvPr id="7" name="عنوان 1"/>
          <p:cNvSpPr>
            <a:spLocks noGrp="1"/>
          </p:cNvSpPr>
          <p:nvPr>
            <p:ph type="title"/>
          </p:nvPr>
        </p:nvSpPr>
        <p:spPr>
          <a:xfrm>
            <a:off x="838200" y="365125"/>
            <a:ext cx="10515600" cy="1325563"/>
          </a:xfrm>
        </p:spPr>
        <p:txBody>
          <a:bodyPr>
            <a:normAutofit/>
          </a:bodyPr>
          <a:lstStyle/>
          <a:p>
            <a:r>
              <a:rPr lang="en-US" b="1" dirty="0">
                <a:solidFill>
                  <a:schemeClr val="accent1"/>
                </a:solidFill>
                <a:latin typeface="Comic Sans MS" charset="0"/>
                <a:ea typeface="Comic Sans MS" charset="0"/>
                <a:cs typeface="Comic Sans MS" charset="0"/>
              </a:rPr>
              <a:t>Behavioral: </a:t>
            </a:r>
          </a:p>
        </p:txBody>
      </p:sp>
      <p:sp>
        <p:nvSpPr>
          <p:cNvPr id="9" name="Content Placeholder 2"/>
          <p:cNvSpPr>
            <a:spLocks noGrp="1"/>
          </p:cNvSpPr>
          <p:nvPr>
            <p:ph idx="1"/>
          </p:nvPr>
        </p:nvSpPr>
        <p:spPr>
          <a:xfrm>
            <a:off x="838200" y="1884459"/>
            <a:ext cx="10515600" cy="4351338"/>
          </a:xfrm>
        </p:spPr>
        <p:txBody>
          <a:bodyPr>
            <a:normAutofit/>
          </a:bodyPr>
          <a:lstStyle/>
          <a:p>
            <a:r>
              <a:rPr lang="en-US" u="sng" dirty="0"/>
              <a:t>No optimal </a:t>
            </a:r>
            <a:r>
              <a:rPr lang="en-US" dirty="0"/>
              <a:t>behavioral approach exists; the therapy selected should depend on </a:t>
            </a:r>
            <a:r>
              <a:rPr lang="en-US" b="1" u="sng" dirty="0"/>
              <a:t>patient preference </a:t>
            </a:r>
            <a:r>
              <a:rPr lang="en-US" dirty="0"/>
              <a:t>and your </a:t>
            </a:r>
            <a:r>
              <a:rPr lang="en-US" b="1" u="sng" dirty="0"/>
              <a:t>clinical judgment</a:t>
            </a:r>
            <a:r>
              <a:rPr lang="en-US" dirty="0"/>
              <a:t>. </a:t>
            </a:r>
          </a:p>
          <a:p>
            <a:r>
              <a:rPr lang="en-US" dirty="0"/>
              <a:t>5A’s</a:t>
            </a:r>
          </a:p>
          <a:p>
            <a:r>
              <a:rPr lang="en-US" dirty="0"/>
              <a:t>5R’s</a:t>
            </a:r>
          </a:p>
          <a:p>
            <a:r>
              <a:rPr lang="en-US" dirty="0"/>
              <a:t>Self-management. </a:t>
            </a:r>
          </a:p>
          <a:p>
            <a:r>
              <a:rPr lang="en-US" dirty="0"/>
              <a:t>Stimulus control. </a:t>
            </a:r>
          </a:p>
          <a:p>
            <a:endParaRPr lang="en-US" dirty="0"/>
          </a:p>
          <a:p>
            <a:endParaRPr lang="en-US" dirty="0"/>
          </a:p>
        </p:txBody>
      </p:sp>
    </p:spTree>
    <p:extLst>
      <p:ext uri="{BB962C8B-B14F-4D97-AF65-F5344CB8AC3E}">
        <p14:creationId xmlns:p14="http://schemas.microsoft.com/office/powerpoint/2010/main" val="15078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val 4"/>
          <p:cNvSpPr/>
          <p:nvPr/>
        </p:nvSpPr>
        <p:spPr>
          <a:xfrm>
            <a:off x="8579797" y="4319081"/>
            <a:ext cx="3190672" cy="231518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عنوان 1"/>
          <p:cNvSpPr>
            <a:spLocks noGrp="1"/>
          </p:cNvSpPr>
          <p:nvPr>
            <p:ph type="title"/>
          </p:nvPr>
        </p:nvSpPr>
        <p:spPr>
          <a:xfrm>
            <a:off x="838200" y="365125"/>
            <a:ext cx="10515600" cy="1325563"/>
          </a:xfrm>
        </p:spPr>
        <p:txBody>
          <a:bodyPr>
            <a:normAutofit/>
          </a:bodyPr>
          <a:lstStyle/>
          <a:p>
            <a:r>
              <a:rPr lang="en-US" b="1" dirty="0">
                <a:solidFill>
                  <a:schemeClr val="accent1"/>
                </a:solidFill>
                <a:latin typeface="Comic Sans MS" charset="0"/>
                <a:ea typeface="Comic Sans MS" charset="0"/>
                <a:cs typeface="Comic Sans MS" charset="0"/>
              </a:rPr>
              <a:t>Non-Pharmacological : </a:t>
            </a:r>
          </a:p>
        </p:txBody>
      </p:sp>
      <p:sp>
        <p:nvSpPr>
          <p:cNvPr id="8" name="Content Placeholder 2"/>
          <p:cNvSpPr>
            <a:spLocks noGrp="1"/>
          </p:cNvSpPr>
          <p:nvPr>
            <p:ph idx="1"/>
          </p:nvPr>
        </p:nvSpPr>
        <p:spPr>
          <a:xfrm>
            <a:off x="838200" y="1864536"/>
            <a:ext cx="10515600" cy="2454545"/>
          </a:xfrm>
        </p:spPr>
        <p:txBody>
          <a:bodyPr/>
          <a:lstStyle/>
          <a:p>
            <a:r>
              <a:rPr lang="en-US" dirty="0"/>
              <a:t>Acupuncture	</a:t>
            </a:r>
          </a:p>
          <a:p>
            <a:r>
              <a:rPr lang="en-US" dirty="0"/>
              <a:t>Exercise	</a:t>
            </a:r>
          </a:p>
          <a:p>
            <a:r>
              <a:rPr lang="en-US" dirty="0"/>
              <a:t>Hypnotherapy	</a:t>
            </a:r>
          </a:p>
          <a:p>
            <a:r>
              <a:rPr lang="en-US" dirty="0"/>
              <a:t>Telephone </a:t>
            </a:r>
            <a:r>
              <a:rPr lang="en-US" dirty="0" err="1"/>
              <a:t>quitlines</a:t>
            </a:r>
            <a:r>
              <a:rPr lang="en-US" dirty="0"/>
              <a:t>	</a:t>
            </a:r>
          </a:p>
          <a:p>
            <a:pPr marL="0" indent="0">
              <a:buNone/>
            </a:pP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294" y="4319081"/>
            <a:ext cx="5711210" cy="2155030"/>
          </a:xfrm>
          <a:prstGeom prst="rect">
            <a:avLst/>
          </a:prstGeom>
        </p:spPr>
      </p:pic>
      <p:sp>
        <p:nvSpPr>
          <p:cNvPr id="3" name="Rectangle 2"/>
          <p:cNvSpPr/>
          <p:nvPr/>
        </p:nvSpPr>
        <p:spPr>
          <a:xfrm>
            <a:off x="8229600" y="3190672"/>
            <a:ext cx="3779523" cy="366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8285" y="2266545"/>
            <a:ext cx="3051752" cy="3657600"/>
          </a:xfrm>
          <a:prstGeom prst="rect">
            <a:avLst/>
          </a:prstGeom>
        </p:spPr>
      </p:pic>
    </p:spTree>
    <p:extLst>
      <p:ext uri="{BB962C8B-B14F-4D97-AF65-F5344CB8AC3E}">
        <p14:creationId xmlns:p14="http://schemas.microsoft.com/office/powerpoint/2010/main" val="205305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عنوان 1"/>
          <p:cNvSpPr>
            <a:spLocks noGrp="1"/>
          </p:cNvSpPr>
          <p:nvPr>
            <p:ph type="title"/>
          </p:nvPr>
        </p:nvSpPr>
        <p:spPr>
          <a:xfrm>
            <a:off x="838199" y="132982"/>
            <a:ext cx="10515600" cy="1325563"/>
          </a:xfrm>
        </p:spPr>
        <p:txBody>
          <a:bodyPr>
            <a:normAutofit/>
          </a:bodyPr>
          <a:lstStyle/>
          <a:p>
            <a:r>
              <a:rPr lang="en-US" b="1" dirty="0">
                <a:solidFill>
                  <a:srgbClr val="C00000"/>
                </a:solidFill>
                <a:latin typeface="Comic Sans MS" charset="0"/>
                <a:ea typeface="Comic Sans MS" charset="0"/>
                <a:cs typeface="Comic Sans MS" charset="0"/>
              </a:rPr>
              <a:t>Pharmacological :</a:t>
            </a:r>
          </a:p>
        </p:txBody>
      </p:sp>
      <p:sp>
        <p:nvSpPr>
          <p:cNvPr id="9" name="Content Placeholder 2"/>
          <p:cNvSpPr>
            <a:spLocks noGrp="1"/>
          </p:cNvSpPr>
          <p:nvPr>
            <p:ph idx="1"/>
          </p:nvPr>
        </p:nvSpPr>
        <p:spPr>
          <a:xfrm>
            <a:off x="675245" y="1616480"/>
            <a:ext cx="9998413" cy="1812520"/>
          </a:xfrm>
        </p:spPr>
        <p:txBody>
          <a:bodyPr/>
          <a:lstStyle/>
          <a:p>
            <a:r>
              <a:rPr lang="en-US" dirty="0"/>
              <a:t>A pharmacological treatment for smoking cessation should both block the positive reinforcing effect of nicotine and prevent or reduce the development of withdrawal symptoms</a:t>
            </a:r>
          </a:p>
        </p:txBody>
      </p:sp>
    </p:spTree>
    <p:extLst>
      <p:ext uri="{BB962C8B-B14F-4D97-AF65-F5344CB8AC3E}">
        <p14:creationId xmlns:p14="http://schemas.microsoft.com/office/powerpoint/2010/main" val="20922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33464" y="2334638"/>
            <a:ext cx="8054502" cy="24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5838" y="2817593"/>
            <a:ext cx="7509753" cy="1446550"/>
          </a:xfrm>
          <a:prstGeom prst="rect">
            <a:avLst/>
          </a:prstGeom>
          <a:noFill/>
        </p:spPr>
        <p:txBody>
          <a:bodyPr wrap="square" rtlCol="0">
            <a:spAutoFit/>
          </a:bodyPr>
          <a:lstStyle/>
          <a:p>
            <a:pPr algn="ctr"/>
            <a:r>
              <a:rPr lang="en-US" sz="4400" b="1" dirty="0">
                <a:solidFill>
                  <a:srgbClr val="ED5965"/>
                </a:solidFill>
                <a:latin typeface="Comic Sans MS" charset="0"/>
                <a:ea typeface="Comic Sans MS" charset="0"/>
                <a:cs typeface="Comic Sans MS" charset="0"/>
              </a:rPr>
              <a:t>Nicotine preparations, </a:t>
            </a:r>
            <a:r>
              <a:rPr lang="en-US" sz="4400" b="1" dirty="0" err="1">
                <a:solidFill>
                  <a:srgbClr val="ED5965"/>
                </a:solidFill>
                <a:latin typeface="Comic Sans MS" charset="0"/>
                <a:ea typeface="Comic Sans MS" charset="0"/>
                <a:cs typeface="Comic Sans MS" charset="0"/>
              </a:rPr>
              <a:t>Varniciline</a:t>
            </a:r>
            <a:r>
              <a:rPr lang="en-US" sz="4400" b="1" dirty="0">
                <a:solidFill>
                  <a:srgbClr val="ED5965"/>
                </a:solidFill>
                <a:latin typeface="Comic Sans MS" charset="0"/>
                <a:ea typeface="Comic Sans MS" charset="0"/>
                <a:cs typeface="Comic Sans MS" charset="0"/>
              </a:rPr>
              <a:t>, Bupropion</a:t>
            </a:r>
          </a:p>
        </p:txBody>
      </p:sp>
      <p:sp>
        <p:nvSpPr>
          <p:cNvPr id="5" name="TextBox 4"/>
          <p:cNvSpPr txBox="1"/>
          <p:nvPr/>
        </p:nvSpPr>
        <p:spPr>
          <a:xfrm>
            <a:off x="3832697" y="4747098"/>
            <a:ext cx="5875507" cy="707886"/>
          </a:xfrm>
          <a:prstGeom prst="rect">
            <a:avLst/>
          </a:prstGeom>
          <a:noFill/>
        </p:spPr>
        <p:txBody>
          <a:bodyPr wrap="square" rtlCol="0">
            <a:spAutoFit/>
          </a:bodyPr>
          <a:lstStyle/>
          <a:p>
            <a:r>
              <a:rPr lang="en-US" sz="4000" dirty="0">
                <a:solidFill>
                  <a:schemeClr val="accent1"/>
                </a:solidFill>
                <a:latin typeface="Comic Sans MS" charset="0"/>
                <a:ea typeface="Comic Sans MS" charset="0"/>
                <a:cs typeface="Comic Sans MS" charset="0"/>
              </a:rPr>
              <a:t>By </a:t>
            </a:r>
            <a:r>
              <a:rPr lang="en-US" sz="4000" dirty="0" err="1">
                <a:solidFill>
                  <a:schemeClr val="accent1"/>
                </a:solidFill>
                <a:latin typeface="Comic Sans MS" charset="0"/>
                <a:ea typeface="Comic Sans MS" charset="0"/>
                <a:cs typeface="Comic Sans MS" charset="0"/>
              </a:rPr>
              <a:t>Yasmine</a:t>
            </a:r>
            <a:r>
              <a:rPr lang="en-US" sz="4000" dirty="0">
                <a:solidFill>
                  <a:schemeClr val="accent1"/>
                </a:solidFill>
                <a:latin typeface="Comic Sans MS" charset="0"/>
                <a:ea typeface="Comic Sans MS" charset="0"/>
                <a:cs typeface="Comic Sans MS" charset="0"/>
              </a:rPr>
              <a:t> </a:t>
            </a:r>
            <a:r>
              <a:rPr lang="en-US" sz="4000" dirty="0" err="1">
                <a:solidFill>
                  <a:schemeClr val="accent1"/>
                </a:solidFill>
                <a:latin typeface="Comic Sans MS" charset="0"/>
                <a:ea typeface="Comic Sans MS" charset="0"/>
                <a:cs typeface="Comic Sans MS" charset="0"/>
              </a:rPr>
              <a:t>Alshehri</a:t>
            </a:r>
            <a:r>
              <a:rPr lang="en-US" sz="4000" dirty="0">
                <a:solidFill>
                  <a:schemeClr val="accent1"/>
                </a:solidFill>
                <a:latin typeface="Comic Sans MS" charset="0"/>
                <a:ea typeface="Comic Sans MS" charset="0"/>
                <a:cs typeface="Comic Sans MS" charset="0"/>
              </a:rPr>
              <a:t>.</a:t>
            </a:r>
          </a:p>
        </p:txBody>
      </p:sp>
    </p:spTree>
    <p:extLst>
      <p:ext uri="{BB962C8B-B14F-4D97-AF65-F5344CB8AC3E}">
        <p14:creationId xmlns:p14="http://schemas.microsoft.com/office/powerpoint/2010/main" val="14837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0" y="2088323"/>
            <a:ext cx="7821038" cy="4351338"/>
          </a:xfrm>
        </p:spPr>
        <p:txBody>
          <a:bodyPr>
            <a:normAutofit/>
          </a:bodyPr>
          <a:lstStyle/>
          <a:p>
            <a:pPr marL="0" indent="0" rtl="1">
              <a:buNone/>
            </a:pPr>
            <a:r>
              <a:rPr lang="en-US" b="1" dirty="0">
                <a:solidFill>
                  <a:srgbClr val="9E1300"/>
                </a:solidFill>
              </a:rPr>
              <a:t>Which of the following is associated with smoking?</a:t>
            </a:r>
          </a:p>
          <a:p>
            <a:pPr marL="0" indent="0" rtl="1">
              <a:buNone/>
            </a:pPr>
            <a:endParaRPr lang="en-US" dirty="0">
              <a:solidFill>
                <a:srgbClr val="9E1300"/>
              </a:solidFill>
            </a:endParaRPr>
          </a:p>
          <a:p>
            <a:pPr marL="0" indent="0" rtl="1">
              <a:buNone/>
            </a:pPr>
            <a:r>
              <a:rPr lang="en-US" dirty="0">
                <a:solidFill>
                  <a:srgbClr val="9E1300"/>
                </a:solidFill>
              </a:rPr>
              <a:t>A-Chronic bronchitis</a:t>
            </a:r>
          </a:p>
          <a:p>
            <a:pPr marL="0" indent="0" rtl="1">
              <a:buNone/>
            </a:pPr>
            <a:r>
              <a:rPr lang="en-US" dirty="0">
                <a:solidFill>
                  <a:srgbClr val="9E1300"/>
                </a:solidFill>
              </a:rPr>
              <a:t>B-Tongue cancer</a:t>
            </a:r>
          </a:p>
          <a:p>
            <a:pPr marL="0" indent="0" rtl="1">
              <a:buNone/>
            </a:pPr>
            <a:r>
              <a:rPr lang="en-US" dirty="0">
                <a:solidFill>
                  <a:srgbClr val="9E1300"/>
                </a:solidFill>
              </a:rPr>
              <a:t>C-Lung cancer</a:t>
            </a:r>
          </a:p>
          <a:p>
            <a:pPr marL="0" indent="0" rtl="1">
              <a:buNone/>
            </a:pPr>
            <a:r>
              <a:rPr lang="en-US" dirty="0">
                <a:solidFill>
                  <a:srgbClr val="9E1300"/>
                </a:solidFill>
              </a:rPr>
              <a:t>D-All of the above</a:t>
            </a:r>
          </a:p>
        </p:txBody>
      </p:sp>
      <p:sp>
        <p:nvSpPr>
          <p:cNvPr id="6" name="TextBox 5"/>
          <p:cNvSpPr txBox="1"/>
          <p:nvPr/>
        </p:nvSpPr>
        <p:spPr>
          <a:xfrm rot="20387110">
            <a:off x="369651" y="595675"/>
            <a:ext cx="1556425" cy="830997"/>
          </a:xfrm>
          <a:prstGeom prst="rect">
            <a:avLst/>
          </a:prstGeom>
          <a:noFill/>
        </p:spPr>
        <p:txBody>
          <a:bodyPr wrap="square" rtlCol="0">
            <a:spAutoFit/>
          </a:bodyPr>
          <a:lstStyle/>
          <a:p>
            <a:r>
              <a:rPr lang="en-US" sz="4800" b="1" dirty="0">
                <a:solidFill>
                  <a:srgbClr val="9E1300"/>
                </a:solidFill>
              </a:rPr>
              <a:t>Q3</a:t>
            </a:r>
          </a:p>
        </p:txBody>
      </p:sp>
    </p:spTree>
    <p:extLst>
      <p:ext uri="{BB962C8B-B14F-4D97-AF65-F5344CB8AC3E}">
        <p14:creationId xmlns:p14="http://schemas.microsoft.com/office/powerpoint/2010/main" val="59611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7181"/>
          <a:stretch/>
        </p:blipFill>
        <p:spPr>
          <a:xfrm>
            <a:off x="0" y="0"/>
            <a:ext cx="12192000" cy="6858000"/>
          </a:xfrm>
          <a:prstGeom prst="rect">
            <a:avLst/>
          </a:prstGeom>
        </p:spPr>
      </p:pic>
      <p:sp>
        <p:nvSpPr>
          <p:cNvPr id="5" name="Content Placeholder 2"/>
          <p:cNvSpPr>
            <a:spLocks noGrp="1"/>
          </p:cNvSpPr>
          <p:nvPr>
            <p:ph idx="1"/>
          </p:nvPr>
        </p:nvSpPr>
        <p:spPr>
          <a:xfrm>
            <a:off x="1752601" y="1806170"/>
            <a:ext cx="8986736" cy="4351338"/>
          </a:xfrm>
        </p:spPr>
        <p:txBody>
          <a:bodyPr>
            <a:normAutofit fontScale="85000" lnSpcReduction="20000"/>
          </a:bodyPr>
          <a:lstStyle/>
          <a:p>
            <a:r>
              <a:rPr lang="en-US" dirty="0">
                <a:solidFill>
                  <a:schemeClr val="accent1">
                    <a:lumMod val="75000"/>
                  </a:schemeClr>
                </a:solidFill>
              </a:rPr>
              <a:t>Epidemiology of smoking in Saudi Arabia</a:t>
            </a:r>
          </a:p>
          <a:p>
            <a:r>
              <a:rPr lang="en-US" dirty="0">
                <a:solidFill>
                  <a:schemeClr val="accent1"/>
                </a:solidFill>
              </a:rPr>
              <a:t>Risks of smoking (Morbidity and Mortality)</a:t>
            </a:r>
          </a:p>
          <a:p>
            <a:r>
              <a:rPr lang="en-US" dirty="0">
                <a:solidFill>
                  <a:schemeClr val="accent1"/>
                </a:solidFill>
              </a:rPr>
              <a:t>Effect of passive smoking on pregnancy, children, ….</a:t>
            </a:r>
          </a:p>
          <a:p>
            <a:r>
              <a:rPr lang="en-US" dirty="0">
                <a:solidFill>
                  <a:schemeClr val="accent1"/>
                </a:solidFill>
              </a:rPr>
              <a:t>How are you going to help the smoker to quit and how to overcome withdrawal symptoms</a:t>
            </a:r>
          </a:p>
          <a:p>
            <a:r>
              <a:rPr lang="en-US" dirty="0">
                <a:solidFill>
                  <a:schemeClr val="accent1"/>
                </a:solidFill>
              </a:rPr>
              <a:t>Role of PHC physician “smoking cessation clinic’</a:t>
            </a:r>
          </a:p>
          <a:p>
            <a:r>
              <a:rPr lang="en-US" dirty="0">
                <a:solidFill>
                  <a:schemeClr val="accent1"/>
                </a:solidFill>
              </a:rPr>
              <a:t>Update in pharmacological management, smoking cessation medication</a:t>
            </a:r>
          </a:p>
          <a:p>
            <a:r>
              <a:rPr lang="en-US" b="1" dirty="0">
                <a:solidFill>
                  <a:srgbClr val="C00000"/>
                </a:solidFill>
              </a:rPr>
              <a:t>Nicotine preparations, </a:t>
            </a:r>
            <a:r>
              <a:rPr lang="en-US" b="1" dirty="0" err="1">
                <a:solidFill>
                  <a:srgbClr val="C00000"/>
                </a:solidFill>
              </a:rPr>
              <a:t>Varniciline</a:t>
            </a:r>
            <a:r>
              <a:rPr lang="en-US" b="1" dirty="0">
                <a:solidFill>
                  <a:srgbClr val="C00000"/>
                </a:solidFill>
              </a:rPr>
              <a:t>, Bupropion, …….</a:t>
            </a:r>
          </a:p>
          <a:p>
            <a:r>
              <a:rPr lang="en-US" dirty="0">
                <a:solidFill>
                  <a:schemeClr val="accent1">
                    <a:lumMod val="75000"/>
                  </a:schemeClr>
                </a:solidFill>
              </a:rPr>
              <a:t>Factors lead to substance abuse</a:t>
            </a:r>
          </a:p>
          <a:p>
            <a:r>
              <a:rPr lang="en-US" dirty="0">
                <a:solidFill>
                  <a:schemeClr val="accent1">
                    <a:lumMod val="75000"/>
                  </a:schemeClr>
                </a:solidFill>
              </a:rPr>
              <a:t>Highlight on types of substance abuse</a:t>
            </a:r>
          </a:p>
          <a:p>
            <a:r>
              <a:rPr lang="en-US" dirty="0">
                <a:solidFill>
                  <a:schemeClr val="accent1">
                    <a:lumMod val="75000"/>
                  </a:schemeClr>
                </a:solidFill>
              </a:rPr>
              <a:t>How to approach subjects with substance abuse</a:t>
            </a:r>
          </a:p>
        </p:txBody>
      </p:sp>
    </p:spTree>
    <p:extLst>
      <p:ext uri="{BB962C8B-B14F-4D97-AF65-F5344CB8AC3E}">
        <p14:creationId xmlns:p14="http://schemas.microsoft.com/office/powerpoint/2010/main" val="67056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14008" y="330740"/>
            <a:ext cx="11673191" cy="6245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9076" y="41959"/>
            <a:ext cx="10515600" cy="1325563"/>
          </a:xfrm>
        </p:spPr>
        <p:txBody>
          <a:bodyPr/>
          <a:lstStyle/>
          <a:p>
            <a:r>
              <a:rPr lang="en-US" b="1">
                <a:solidFill>
                  <a:srgbClr val="C00000"/>
                </a:solidFill>
                <a:latin typeface="Comic Sans MS" charset="0"/>
                <a:ea typeface="Comic Sans MS" charset="0"/>
                <a:cs typeface="Comic Sans MS" charset="0"/>
              </a:rPr>
              <a:t>First line Medications:</a:t>
            </a:r>
            <a:endParaRPr lang="en-US" b="1" dirty="0">
              <a:solidFill>
                <a:srgbClr val="C00000"/>
              </a:solidFill>
              <a:latin typeface="Comic Sans MS" charset="0"/>
              <a:ea typeface="Comic Sans MS" charset="0"/>
              <a:cs typeface="Comic Sans MS" charset="0"/>
            </a:endParaRPr>
          </a:p>
        </p:txBody>
      </p:sp>
      <p:sp>
        <p:nvSpPr>
          <p:cNvPr id="3" name="Content Placeholder 2"/>
          <p:cNvSpPr>
            <a:spLocks noGrp="1"/>
          </p:cNvSpPr>
          <p:nvPr>
            <p:ph idx="1"/>
          </p:nvPr>
        </p:nvSpPr>
        <p:spPr>
          <a:xfrm>
            <a:off x="519953" y="1367522"/>
            <a:ext cx="11027005" cy="5671326"/>
          </a:xfrm>
        </p:spPr>
        <p:txBody>
          <a:bodyPr>
            <a:normAutofit fontScale="92500" lnSpcReduction="20000"/>
          </a:bodyPr>
          <a:lstStyle/>
          <a:p>
            <a:endParaRPr lang="en-US" dirty="0"/>
          </a:p>
          <a:p>
            <a:r>
              <a:rPr lang="en-US" b="1" dirty="0">
                <a:solidFill>
                  <a:schemeClr val="accent1">
                    <a:lumMod val="75000"/>
                  </a:schemeClr>
                </a:solidFill>
              </a:rPr>
              <a:t>Nicotine Patches:</a:t>
            </a:r>
          </a:p>
          <a:p>
            <a:pPr marL="0" indent="0">
              <a:buNone/>
            </a:pPr>
            <a:r>
              <a:rPr lang="en-US" sz="2400" dirty="0"/>
              <a:t>The patch is worn on the skin and your body absorbs nicotine from it continuously.</a:t>
            </a:r>
            <a:r>
              <a:rPr lang="en-US" sz="2400" b="1" dirty="0"/>
              <a:t> </a:t>
            </a:r>
          </a:p>
          <a:p>
            <a:pPr marL="0" indent="0">
              <a:buNone/>
            </a:pPr>
            <a:r>
              <a:rPr lang="en-US" sz="2400" dirty="0"/>
              <a:t>The nicotine patch comes in three sizes and you can usually start with the strongest patch – either a 15 or 25mg, 16 hour patch (for use during the day only); or a 21mg, 24 hour patch (for use during the day and overnight).	</a:t>
            </a:r>
            <a:endParaRPr lang="en-US" sz="2400" b="1" dirty="0"/>
          </a:p>
          <a:p>
            <a:pPr marL="0" indent="0">
              <a:buNone/>
            </a:pPr>
            <a:r>
              <a:rPr lang="en-US" sz="2400" u="sng" dirty="0"/>
              <a:t>Side effect: </a:t>
            </a:r>
            <a:r>
              <a:rPr lang="en-US" sz="2400" dirty="0"/>
              <a:t>Skin reactions (up to 50 percent), headaches, insomnia (decreased if patient removes patch at night)</a:t>
            </a:r>
          </a:p>
          <a:p>
            <a:pPr marL="0" indent="0">
              <a:buNone/>
            </a:pPr>
            <a:r>
              <a:rPr lang="en-US" sz="1000" dirty="0"/>
              <a:t>	</a:t>
            </a:r>
          </a:p>
          <a:p>
            <a:r>
              <a:rPr lang="en-US" b="1" dirty="0">
                <a:solidFill>
                  <a:schemeClr val="accent1">
                    <a:lumMod val="75000"/>
                  </a:schemeClr>
                </a:solidFill>
              </a:rPr>
              <a:t>Gum :</a:t>
            </a:r>
          </a:p>
          <a:p>
            <a:pPr marL="0" indent="0">
              <a:buNone/>
            </a:pPr>
            <a:r>
              <a:rPr lang="en-US" sz="2400" dirty="0"/>
              <a:t> Eating or drinking acidic foods or beverages within 30 minutes of use decreases effectiveness; 	</a:t>
            </a:r>
            <a:r>
              <a:rPr lang="en-US" sz="2400" u="sng" dirty="0"/>
              <a:t>Side effects: </a:t>
            </a:r>
            <a:r>
              <a:rPr lang="en-US" sz="2400" dirty="0"/>
              <a:t>Gastrointestinal distress; mouth or throat irritation</a:t>
            </a:r>
          </a:p>
          <a:p>
            <a:pPr marL="0" indent="0">
              <a:buNone/>
            </a:pPr>
            <a:endParaRPr lang="en-US" sz="1000" dirty="0"/>
          </a:p>
          <a:p>
            <a:r>
              <a:rPr lang="en-US" b="1" dirty="0">
                <a:solidFill>
                  <a:schemeClr val="accent1">
                    <a:lumMod val="75000"/>
                  </a:schemeClr>
                </a:solidFill>
              </a:rPr>
              <a:t>Lozenges :</a:t>
            </a:r>
          </a:p>
          <a:p>
            <a:pPr marL="0" indent="0">
              <a:buNone/>
            </a:pPr>
            <a:r>
              <a:rPr lang="en-US" sz="2500" dirty="0"/>
              <a:t>Eating or drinking acidic foods or beverages within 30 minutes of use decreases effectiveness; </a:t>
            </a:r>
            <a:r>
              <a:rPr lang="en-US" sz="2400" u="sng" dirty="0"/>
              <a:t>Side effects: </a:t>
            </a:r>
            <a:r>
              <a:rPr lang="en-US" sz="2400" dirty="0"/>
              <a:t>Nausea, heartburn, headache</a:t>
            </a:r>
          </a:p>
          <a:p>
            <a:pPr marL="0" indent="0">
              <a:buNone/>
            </a:pPr>
            <a:r>
              <a:rPr lang="en-US" dirty="0"/>
              <a:t>	</a:t>
            </a:r>
          </a:p>
          <a:p>
            <a:endParaRPr lang="en-US" dirty="0"/>
          </a:p>
          <a:p>
            <a:endParaRPr lang="en-US" dirty="0"/>
          </a:p>
        </p:txBody>
      </p:sp>
      <p:sp>
        <p:nvSpPr>
          <p:cNvPr id="7" name="TextBox 6"/>
          <p:cNvSpPr txBox="1"/>
          <p:nvPr/>
        </p:nvSpPr>
        <p:spPr>
          <a:xfrm>
            <a:off x="838200" y="899692"/>
            <a:ext cx="5221941" cy="830997"/>
          </a:xfrm>
          <a:prstGeom prst="rect">
            <a:avLst/>
          </a:prstGeom>
          <a:noFill/>
        </p:spPr>
        <p:txBody>
          <a:bodyPr wrap="square" rtlCol="0">
            <a:spAutoFit/>
          </a:bodyPr>
          <a:lstStyle/>
          <a:p>
            <a:r>
              <a:rPr lang="en-US" sz="2400" b="1" u="sng" dirty="0">
                <a:solidFill>
                  <a:schemeClr val="accent1">
                    <a:lumMod val="75000"/>
                  </a:schemeClr>
                </a:solidFill>
              </a:rPr>
              <a:t>Nicotine Replacement Therapy (NRT): </a:t>
            </a:r>
          </a:p>
          <a:p>
            <a:endParaRPr lang="en-US" sz="2400" dirty="0">
              <a:solidFill>
                <a:schemeClr val="accent1">
                  <a:lumMod val="75000"/>
                </a:schemeClr>
              </a:solidFill>
            </a:endParaRPr>
          </a:p>
        </p:txBody>
      </p:sp>
    </p:spTree>
    <p:extLst>
      <p:ext uri="{BB962C8B-B14F-4D97-AF65-F5344CB8AC3E}">
        <p14:creationId xmlns:p14="http://schemas.microsoft.com/office/powerpoint/2010/main" val="7028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14008" y="330740"/>
            <a:ext cx="11673191" cy="6245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9076" y="41959"/>
            <a:ext cx="10515600" cy="1325563"/>
          </a:xfrm>
        </p:spPr>
        <p:txBody>
          <a:bodyPr/>
          <a:lstStyle/>
          <a:p>
            <a:r>
              <a:rPr lang="en-US" b="1" dirty="0">
                <a:solidFill>
                  <a:srgbClr val="C00000"/>
                </a:solidFill>
                <a:latin typeface="Comic Sans MS" charset="0"/>
                <a:ea typeface="Comic Sans MS" charset="0"/>
                <a:cs typeface="Comic Sans MS" charset="0"/>
              </a:rPr>
              <a:t>First line Medications:</a:t>
            </a:r>
          </a:p>
        </p:txBody>
      </p:sp>
      <p:sp>
        <p:nvSpPr>
          <p:cNvPr id="7" name="TextBox 6"/>
          <p:cNvSpPr txBox="1"/>
          <p:nvPr/>
        </p:nvSpPr>
        <p:spPr>
          <a:xfrm>
            <a:off x="838200" y="899692"/>
            <a:ext cx="5221941" cy="830997"/>
          </a:xfrm>
          <a:prstGeom prst="rect">
            <a:avLst/>
          </a:prstGeom>
          <a:noFill/>
        </p:spPr>
        <p:txBody>
          <a:bodyPr wrap="square" rtlCol="0">
            <a:spAutoFit/>
          </a:bodyPr>
          <a:lstStyle/>
          <a:p>
            <a:r>
              <a:rPr lang="en-US" sz="2400" b="1" u="sng" dirty="0">
                <a:solidFill>
                  <a:schemeClr val="accent1">
                    <a:lumMod val="75000"/>
                  </a:schemeClr>
                </a:solidFill>
              </a:rPr>
              <a:t>Nicotine Replacement Therapy (NRT): </a:t>
            </a:r>
          </a:p>
          <a:p>
            <a:endParaRPr lang="en-US" sz="2400" dirty="0">
              <a:solidFill>
                <a:schemeClr val="accent1">
                  <a:lumMod val="75000"/>
                </a:schemeClr>
              </a:solidFill>
            </a:endParaRPr>
          </a:p>
        </p:txBody>
      </p:sp>
      <p:sp>
        <p:nvSpPr>
          <p:cNvPr id="8" name="Content Placeholder 2"/>
          <p:cNvSpPr>
            <a:spLocks noGrp="1"/>
          </p:cNvSpPr>
          <p:nvPr>
            <p:ph idx="1"/>
          </p:nvPr>
        </p:nvSpPr>
        <p:spPr>
          <a:xfrm>
            <a:off x="519953" y="1190848"/>
            <a:ext cx="11027005" cy="6051200"/>
          </a:xfrm>
        </p:spPr>
        <p:txBody>
          <a:bodyPr>
            <a:normAutofit/>
          </a:bodyPr>
          <a:lstStyle/>
          <a:p>
            <a:endParaRPr lang="en-US" dirty="0"/>
          </a:p>
          <a:p>
            <a:r>
              <a:rPr lang="en-US" b="1" dirty="0">
                <a:solidFill>
                  <a:schemeClr val="accent1">
                    <a:lumMod val="75000"/>
                  </a:schemeClr>
                </a:solidFill>
              </a:rPr>
              <a:t>Inhaler: </a:t>
            </a:r>
          </a:p>
          <a:p>
            <a:pPr marL="0" indent="0">
              <a:buNone/>
            </a:pPr>
            <a:r>
              <a:rPr lang="en-US" sz="2400" dirty="0"/>
              <a:t>Eating or drinking acidic foods or beverages within 30 minutes of use decreases effectiveness.</a:t>
            </a:r>
            <a:endParaRPr lang="en-US" sz="2400" u="sng" dirty="0"/>
          </a:p>
          <a:p>
            <a:pPr marL="0" indent="0">
              <a:buNone/>
            </a:pPr>
            <a:r>
              <a:rPr lang="en-US" sz="2400" u="sng" dirty="0"/>
              <a:t>Side effect: </a:t>
            </a:r>
            <a:r>
              <a:rPr lang="en-US" sz="2400" dirty="0"/>
              <a:t>Mouth or throat irritation (40 percent), coughing (32 percent), rhinitis (23 percent)</a:t>
            </a:r>
            <a:r>
              <a:rPr lang="en-US" dirty="0"/>
              <a:t>	</a:t>
            </a:r>
          </a:p>
          <a:p>
            <a:pPr marL="0" indent="0">
              <a:buNone/>
            </a:pPr>
            <a:endParaRPr lang="en-US" dirty="0"/>
          </a:p>
          <a:p>
            <a:r>
              <a:rPr lang="en-US" b="1" dirty="0">
                <a:solidFill>
                  <a:schemeClr val="accent1">
                    <a:lumMod val="75000"/>
                  </a:schemeClr>
                </a:solidFill>
              </a:rPr>
              <a:t>Nasal Spray:</a:t>
            </a:r>
          </a:p>
          <a:p>
            <a:pPr marL="0" indent="0">
              <a:buNone/>
            </a:pPr>
            <a:r>
              <a:rPr lang="en-US" sz="2400" u="sng" dirty="0"/>
              <a:t>Side effect</a:t>
            </a:r>
            <a:r>
              <a:rPr lang="en-US" sz="2400" dirty="0"/>
              <a:t>: Moderate to severe nasal irritation within the first two days (94 percent) that often continues throughout use</a:t>
            </a:r>
            <a:r>
              <a:rPr lang="en-US" dirty="0"/>
              <a:t>	</a:t>
            </a:r>
          </a:p>
          <a:p>
            <a:pPr marL="0" indent="0">
              <a:buNone/>
            </a:pPr>
            <a:r>
              <a:rPr lang="en-US" dirty="0"/>
              <a:t>	</a:t>
            </a:r>
          </a:p>
          <a:p>
            <a:endParaRPr lang="en-US" dirty="0"/>
          </a:p>
          <a:p>
            <a:endParaRPr lang="en-US" dirty="0"/>
          </a:p>
        </p:txBody>
      </p:sp>
    </p:spTree>
    <p:extLst>
      <p:ext uri="{BB962C8B-B14F-4D97-AF65-F5344CB8AC3E}">
        <p14:creationId xmlns:p14="http://schemas.microsoft.com/office/powerpoint/2010/main" val="143439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fade">
                                      <p:cBhvr>
                                        <p:cTn id="30" dur="5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500"/>
                                        <p:tgtEl>
                                          <p:spTgt spid="8">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7" end="7"/>
                                            </p:txEl>
                                          </p:spTgt>
                                        </p:tgtEl>
                                        <p:attrNameLst>
                                          <p:attrName>style.visibility</p:attrName>
                                        </p:attrNameLst>
                                      </p:cBhvr>
                                      <p:to>
                                        <p:strVal val="visible"/>
                                      </p:to>
                                    </p:set>
                                    <p:animEffect transition="in" filter="fade">
                                      <p:cBhvr>
                                        <p:cTn id="40"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217" y="3923749"/>
            <a:ext cx="5165269" cy="25879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923749"/>
            <a:ext cx="5517486" cy="23765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561" y="101294"/>
            <a:ext cx="2916106" cy="166986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853" y="1872453"/>
            <a:ext cx="2792522" cy="189258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0127" y="956406"/>
            <a:ext cx="2311746" cy="2311746"/>
          </a:xfrm>
          <a:prstGeom prst="rect">
            <a:avLst/>
          </a:prstGeom>
        </p:spPr>
      </p:pic>
      <p:pic>
        <p:nvPicPr>
          <p:cNvPr id="10"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2695" y="290299"/>
            <a:ext cx="2401495" cy="3605644"/>
          </a:xfrm>
          <a:prstGeom prst="rect">
            <a:avLst/>
          </a:prstGeom>
        </p:spPr>
      </p:pic>
    </p:spTree>
    <p:extLst>
      <p:ext uri="{BB962C8B-B14F-4D97-AF65-F5344CB8AC3E}">
        <p14:creationId xmlns:p14="http://schemas.microsoft.com/office/powerpoint/2010/main" val="421021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14008" y="330740"/>
            <a:ext cx="11673191" cy="6245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1896" y="832830"/>
            <a:ext cx="10515600" cy="1325563"/>
          </a:xfrm>
        </p:spPr>
        <p:txBody>
          <a:bodyPr>
            <a:normAutofit fontScale="90000"/>
          </a:bodyPr>
          <a:lstStyle/>
          <a:p>
            <a:r>
              <a:rPr lang="en-US" b="1" dirty="0">
                <a:solidFill>
                  <a:srgbClr val="C00000"/>
                </a:solidFill>
                <a:latin typeface="Comic Sans MS" charset="0"/>
                <a:ea typeface="Comic Sans MS" charset="0"/>
                <a:cs typeface="Comic Sans MS" charset="0"/>
              </a:rPr>
              <a:t>First-Line Medications: </a:t>
            </a:r>
            <a:r>
              <a:rPr lang="en-US" sz="3500" b="1" dirty="0">
                <a:solidFill>
                  <a:srgbClr val="ED5965"/>
                </a:solidFill>
              </a:rPr>
              <a:t>Other</a:t>
            </a:r>
            <a:br>
              <a:rPr lang="en-US" sz="3500" b="1" dirty="0"/>
            </a:br>
            <a:r>
              <a:rPr lang="en-US" sz="2600" dirty="0">
                <a:solidFill>
                  <a:schemeClr val="accent1">
                    <a:lumMod val="75000"/>
                  </a:schemeClr>
                </a:solidFill>
              </a:rPr>
              <a:t>Begin therapy one to two weeks before the quit date, continue until 12 weeks </a:t>
            </a:r>
            <a:br>
              <a:rPr lang="en-US" sz="2600" dirty="0">
                <a:solidFill>
                  <a:schemeClr val="accent1">
                    <a:lumMod val="75000"/>
                  </a:schemeClr>
                </a:solidFill>
              </a:rPr>
            </a:br>
            <a:r>
              <a:rPr lang="en-US" sz="2600" dirty="0">
                <a:solidFill>
                  <a:schemeClr val="accent1">
                    <a:lumMod val="75000"/>
                  </a:schemeClr>
                </a:solidFill>
              </a:rPr>
              <a:t>(</a:t>
            </a:r>
            <a:r>
              <a:rPr lang="en-US" sz="2400" dirty="0">
                <a:solidFill>
                  <a:schemeClr val="accent1">
                    <a:lumMod val="75000"/>
                  </a:schemeClr>
                </a:solidFill>
              </a:rPr>
              <a:t>insufficient evidence to be a first-line therapy for adolescents)	</a:t>
            </a:r>
            <a:br>
              <a:rPr lang="en-US" sz="2400" dirty="0">
                <a:solidFill>
                  <a:schemeClr val="tx1">
                    <a:lumMod val="50000"/>
                    <a:lumOff val="50000"/>
                  </a:schemeClr>
                </a:solidFill>
              </a:rPr>
            </a:br>
            <a:r>
              <a:rPr lang="en-US" sz="2600" dirty="0">
                <a:solidFill>
                  <a:schemeClr val="tx1">
                    <a:lumMod val="50000"/>
                    <a:lumOff val="50000"/>
                  </a:schemeClr>
                </a:solidFill>
              </a:rPr>
              <a:t>	</a:t>
            </a:r>
            <a:br>
              <a:rPr lang="en-US" sz="3600" dirty="0"/>
            </a:br>
            <a:endParaRPr lang="en-US" sz="3500" dirty="0"/>
          </a:p>
        </p:txBody>
      </p:sp>
      <p:sp>
        <p:nvSpPr>
          <p:cNvPr id="3" name="Content Placeholder 2"/>
          <p:cNvSpPr>
            <a:spLocks noGrp="1"/>
          </p:cNvSpPr>
          <p:nvPr>
            <p:ph idx="1"/>
          </p:nvPr>
        </p:nvSpPr>
        <p:spPr>
          <a:xfrm>
            <a:off x="691896" y="1983296"/>
            <a:ext cx="10515600" cy="4588961"/>
          </a:xfrm>
        </p:spPr>
        <p:txBody>
          <a:bodyPr>
            <a:normAutofit fontScale="92500" lnSpcReduction="20000"/>
          </a:bodyPr>
          <a:lstStyle/>
          <a:p>
            <a:r>
              <a:rPr lang="en-US" b="1" dirty="0">
                <a:solidFill>
                  <a:srgbClr val="C00000"/>
                </a:solidFill>
              </a:rPr>
              <a:t>Bupropion(</a:t>
            </a:r>
            <a:r>
              <a:rPr lang="en-US" b="1" dirty="0" err="1">
                <a:solidFill>
                  <a:srgbClr val="C00000"/>
                </a:solidFill>
              </a:rPr>
              <a:t>Zyban</a:t>
            </a:r>
            <a:r>
              <a:rPr lang="en-US" b="1" dirty="0">
                <a:solidFill>
                  <a:srgbClr val="C00000"/>
                </a:solidFill>
              </a:rPr>
              <a:t>):</a:t>
            </a:r>
          </a:p>
          <a:p>
            <a:r>
              <a:rPr lang="en-US" sz="2400" dirty="0"/>
              <a:t>MOA: Increase norepinephrine and dopamine via unknown mechanism	</a:t>
            </a:r>
          </a:p>
          <a:p>
            <a:pPr>
              <a:buFontTx/>
              <a:buChar char="-"/>
            </a:pPr>
            <a:r>
              <a:rPr lang="en-US" sz="2400" dirty="0"/>
              <a:t>Can be combined with a nicotine replacement therapy for increased effectiveness.</a:t>
            </a:r>
          </a:p>
          <a:p>
            <a:pPr marL="0" indent="0">
              <a:buNone/>
            </a:pPr>
            <a:r>
              <a:rPr lang="en-US" sz="2400" u="sng" dirty="0"/>
              <a:t>Side effect</a:t>
            </a:r>
            <a:r>
              <a:rPr lang="en-US" sz="2400" dirty="0"/>
              <a:t>: Insomnia and dry mouth, mood or behavior changes, unusual thoughts or feelings .	</a:t>
            </a:r>
          </a:p>
          <a:p>
            <a:pPr>
              <a:buFontTx/>
              <a:buChar char="-"/>
            </a:pPr>
            <a:r>
              <a:rPr lang="en-US" sz="2400" b="1" u="sng" dirty="0"/>
              <a:t>Contraindicated</a:t>
            </a:r>
            <a:r>
              <a:rPr lang="en-US" sz="2400" dirty="0"/>
              <a:t> in persons with a history of seizure disorder or an eating disorder </a:t>
            </a:r>
            <a:r>
              <a:rPr lang="en-US" dirty="0"/>
              <a:t>	</a:t>
            </a:r>
          </a:p>
          <a:p>
            <a:r>
              <a:rPr lang="en-US" b="1" dirty="0" err="1">
                <a:solidFill>
                  <a:srgbClr val="C00000"/>
                </a:solidFill>
              </a:rPr>
              <a:t>Varenicline</a:t>
            </a:r>
            <a:r>
              <a:rPr lang="en-US" b="1" dirty="0"/>
              <a:t>: (</a:t>
            </a:r>
            <a:r>
              <a:rPr lang="en-US" sz="2000" b="1" dirty="0"/>
              <a:t>nicotine receptor agonist )</a:t>
            </a:r>
          </a:p>
          <a:p>
            <a:r>
              <a:rPr lang="en-US" sz="2000" dirty="0"/>
              <a:t>Mechanism of action : is a nicotinic </a:t>
            </a:r>
            <a:r>
              <a:rPr lang="en-US" sz="2000" dirty="0" err="1"/>
              <a:t>ACh</a:t>
            </a:r>
            <a:r>
              <a:rPr lang="en-US" sz="2000" dirty="0"/>
              <a:t> receptor partial agonist </a:t>
            </a:r>
          </a:p>
          <a:p>
            <a:r>
              <a:rPr lang="en-US" sz="2000" dirty="0"/>
              <a:t>Used for smoking cessation </a:t>
            </a:r>
            <a:endParaRPr lang="en-US" sz="2000" b="1" dirty="0"/>
          </a:p>
          <a:p>
            <a:pPr marL="0" indent="0">
              <a:buNone/>
            </a:pPr>
            <a:r>
              <a:rPr lang="en-US" sz="2400" dirty="0"/>
              <a:t>-Should not be combined with a nicotine replacement therapy</a:t>
            </a:r>
          </a:p>
          <a:p>
            <a:pPr marL="0" indent="0">
              <a:buNone/>
            </a:pPr>
            <a:r>
              <a:rPr lang="en-US" sz="2400" u="sng" dirty="0"/>
              <a:t>Side effect</a:t>
            </a:r>
            <a:r>
              <a:rPr lang="en-US" sz="2400" dirty="0"/>
              <a:t>: Headache, nausea (dose related), insomnia, abnormal dreams, flatulence	</a:t>
            </a:r>
          </a:p>
          <a:p>
            <a:pPr marL="0" indent="0">
              <a:buNone/>
            </a:pPr>
            <a:r>
              <a:rPr lang="en-US" sz="2200" b="1" dirty="0"/>
              <a:t>New studies showed increased risk of coronary events with </a:t>
            </a:r>
            <a:r>
              <a:rPr lang="en-US" sz="2200" b="1" dirty="0" err="1"/>
              <a:t>vareniciline</a:t>
            </a:r>
            <a:r>
              <a:rPr lang="en-US" sz="2200" b="1" dirty="0"/>
              <a:t>.</a:t>
            </a:r>
          </a:p>
          <a:p>
            <a:pPr marL="0" indent="0">
              <a:buNone/>
            </a:pPr>
            <a:endParaRPr lang="en-US" dirty="0"/>
          </a:p>
          <a:p>
            <a:pPr marL="0" indent="0">
              <a:buNone/>
            </a:pPr>
            <a:endParaRPr lang="en-US" dirty="0"/>
          </a:p>
          <a:p>
            <a:pPr marL="0" indent="0">
              <a:buNone/>
            </a:pPr>
            <a:endParaRPr lang="en-US" dirty="0"/>
          </a:p>
          <a:p>
            <a:endParaRPr lang="en-US" b="1" dirty="0"/>
          </a:p>
        </p:txBody>
      </p:sp>
    </p:spTree>
    <p:extLst>
      <p:ext uri="{BB962C8B-B14F-4D97-AF65-F5344CB8AC3E}">
        <p14:creationId xmlns:p14="http://schemas.microsoft.com/office/powerpoint/2010/main" val="14716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14008" y="330740"/>
            <a:ext cx="11673191" cy="6245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rgbClr val="C00000"/>
                </a:solidFill>
                <a:latin typeface="Comic Sans MS" charset="0"/>
                <a:ea typeface="Comic Sans MS" charset="0"/>
                <a:cs typeface="Comic Sans MS" charset="0"/>
              </a:rPr>
              <a:t>Second-Line Medications</a:t>
            </a:r>
          </a:p>
        </p:txBody>
      </p:sp>
      <p:sp>
        <p:nvSpPr>
          <p:cNvPr id="3" name="Content Placeholder 2"/>
          <p:cNvSpPr>
            <a:spLocks noGrp="1"/>
          </p:cNvSpPr>
          <p:nvPr>
            <p:ph idx="1"/>
          </p:nvPr>
        </p:nvSpPr>
        <p:spPr/>
        <p:txBody>
          <a:bodyPr/>
          <a:lstStyle/>
          <a:p>
            <a:r>
              <a:rPr lang="en-US" b="1" dirty="0" err="1">
                <a:solidFill>
                  <a:srgbClr val="C00000"/>
                </a:solidFill>
              </a:rPr>
              <a:t>Nortriptyline</a:t>
            </a:r>
            <a:endParaRPr lang="en-US" b="1" dirty="0">
              <a:solidFill>
                <a:srgbClr val="C00000"/>
              </a:solidFill>
            </a:endParaRPr>
          </a:p>
          <a:p>
            <a:r>
              <a:rPr lang="en-US" b="1" dirty="0">
                <a:solidFill>
                  <a:srgbClr val="C00000"/>
                </a:solidFill>
              </a:rPr>
              <a:t>Clonidine</a:t>
            </a:r>
          </a:p>
          <a:p>
            <a:endParaRPr lang="en-US" b="1" dirty="0"/>
          </a:p>
          <a:p>
            <a:pPr marL="0" indent="0">
              <a:buNone/>
            </a:pPr>
            <a:r>
              <a:rPr lang="en-US" dirty="0"/>
              <a:t>Have demonstrated effectiveness in clinical trials for smoking cessation and they may be used if first-line medications are contraindicated or ineffective.</a:t>
            </a:r>
          </a:p>
          <a:p>
            <a:endParaRPr lang="en-US" dirty="0"/>
          </a:p>
          <a:p>
            <a:endParaRPr lang="en-US" dirty="0"/>
          </a:p>
        </p:txBody>
      </p:sp>
    </p:spTree>
    <p:extLst>
      <p:ext uri="{BB962C8B-B14F-4D97-AF65-F5344CB8AC3E}">
        <p14:creationId xmlns:p14="http://schemas.microsoft.com/office/powerpoint/2010/main" val="118309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7181"/>
          <a:stretch/>
        </p:blipFill>
        <p:spPr>
          <a:xfrm>
            <a:off x="0" y="0"/>
            <a:ext cx="12192000" cy="6858000"/>
          </a:xfrm>
          <a:prstGeom prst="rect">
            <a:avLst/>
          </a:prstGeom>
        </p:spPr>
      </p:pic>
      <p:sp>
        <p:nvSpPr>
          <p:cNvPr id="5" name="Content Placeholder 2"/>
          <p:cNvSpPr>
            <a:spLocks noGrp="1"/>
          </p:cNvSpPr>
          <p:nvPr>
            <p:ph idx="1"/>
          </p:nvPr>
        </p:nvSpPr>
        <p:spPr>
          <a:xfrm>
            <a:off x="1752601" y="1806170"/>
            <a:ext cx="8986736" cy="4351338"/>
          </a:xfrm>
        </p:spPr>
        <p:txBody>
          <a:bodyPr>
            <a:normAutofit fontScale="85000" lnSpcReduction="20000"/>
          </a:bodyPr>
          <a:lstStyle/>
          <a:p>
            <a:r>
              <a:rPr lang="en-US" dirty="0">
                <a:solidFill>
                  <a:schemeClr val="accent1">
                    <a:lumMod val="75000"/>
                  </a:schemeClr>
                </a:solidFill>
              </a:rPr>
              <a:t>Epidemiology of smoking in Saudi Arabia</a:t>
            </a:r>
          </a:p>
          <a:p>
            <a:r>
              <a:rPr lang="en-US" dirty="0">
                <a:solidFill>
                  <a:schemeClr val="accent1"/>
                </a:solidFill>
              </a:rPr>
              <a:t>Risks of smoking (Morbidity and Mortality)</a:t>
            </a:r>
          </a:p>
          <a:p>
            <a:r>
              <a:rPr lang="en-US" dirty="0">
                <a:solidFill>
                  <a:schemeClr val="accent1"/>
                </a:solidFill>
              </a:rPr>
              <a:t>Effect of passive smoking on pregnancy, children, ….</a:t>
            </a:r>
          </a:p>
          <a:p>
            <a:r>
              <a:rPr lang="en-US" dirty="0">
                <a:solidFill>
                  <a:schemeClr val="accent1"/>
                </a:solidFill>
              </a:rPr>
              <a:t>How are you going to help the smoker to quit and how to overcome withdrawal symptoms</a:t>
            </a:r>
          </a:p>
          <a:p>
            <a:r>
              <a:rPr lang="en-US" dirty="0">
                <a:solidFill>
                  <a:schemeClr val="accent1"/>
                </a:solidFill>
              </a:rPr>
              <a:t>Role of PHC physician “smoking cessation clinic’</a:t>
            </a:r>
          </a:p>
          <a:p>
            <a:r>
              <a:rPr lang="en-US" dirty="0">
                <a:solidFill>
                  <a:schemeClr val="accent1"/>
                </a:solidFill>
              </a:rPr>
              <a:t>Update in pharmacological management, smoking cessation medication</a:t>
            </a:r>
          </a:p>
          <a:p>
            <a:r>
              <a:rPr lang="en-US" dirty="0">
                <a:solidFill>
                  <a:schemeClr val="accent1"/>
                </a:solidFill>
              </a:rPr>
              <a:t>Nicotine preparations, </a:t>
            </a:r>
            <a:r>
              <a:rPr lang="en-US" dirty="0" err="1">
                <a:solidFill>
                  <a:schemeClr val="accent1"/>
                </a:solidFill>
              </a:rPr>
              <a:t>Varniciline</a:t>
            </a:r>
            <a:r>
              <a:rPr lang="en-US" dirty="0">
                <a:solidFill>
                  <a:schemeClr val="accent1"/>
                </a:solidFill>
              </a:rPr>
              <a:t>, Bupropion, …….</a:t>
            </a:r>
          </a:p>
          <a:p>
            <a:r>
              <a:rPr lang="en-US" b="1" dirty="0">
                <a:solidFill>
                  <a:srgbClr val="C00000"/>
                </a:solidFill>
              </a:rPr>
              <a:t>Factors lead to substance abuse</a:t>
            </a:r>
          </a:p>
          <a:p>
            <a:r>
              <a:rPr lang="en-US" dirty="0">
                <a:solidFill>
                  <a:schemeClr val="accent1">
                    <a:lumMod val="75000"/>
                  </a:schemeClr>
                </a:solidFill>
              </a:rPr>
              <a:t>Highlight on types of substance abuse</a:t>
            </a:r>
          </a:p>
          <a:p>
            <a:r>
              <a:rPr lang="en-US" dirty="0">
                <a:solidFill>
                  <a:schemeClr val="accent1">
                    <a:lumMod val="75000"/>
                  </a:schemeClr>
                </a:solidFill>
              </a:rPr>
              <a:t>How to approach subjects with substance abuse</a:t>
            </a:r>
          </a:p>
        </p:txBody>
      </p:sp>
    </p:spTree>
    <p:extLst>
      <p:ext uri="{BB962C8B-B14F-4D97-AF65-F5344CB8AC3E}">
        <p14:creationId xmlns:p14="http://schemas.microsoft.com/office/powerpoint/2010/main" val="61429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33464" y="2334638"/>
            <a:ext cx="8054502" cy="24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5838" y="2817593"/>
            <a:ext cx="7509753" cy="1446550"/>
          </a:xfrm>
          <a:prstGeom prst="rect">
            <a:avLst/>
          </a:prstGeom>
          <a:noFill/>
        </p:spPr>
        <p:txBody>
          <a:bodyPr wrap="square" rtlCol="0">
            <a:spAutoFit/>
          </a:bodyPr>
          <a:lstStyle/>
          <a:p>
            <a:pPr algn="ctr"/>
            <a:r>
              <a:rPr lang="en-US" sz="4400" b="1" dirty="0">
                <a:solidFill>
                  <a:srgbClr val="ED5965"/>
                </a:solidFill>
                <a:latin typeface="Comic Sans MS" charset="0"/>
                <a:ea typeface="Comic Sans MS" charset="0"/>
                <a:cs typeface="Comic Sans MS" charset="0"/>
              </a:rPr>
              <a:t>Factors lead to substance abuse</a:t>
            </a:r>
          </a:p>
        </p:txBody>
      </p:sp>
      <p:sp>
        <p:nvSpPr>
          <p:cNvPr id="5" name="TextBox 4"/>
          <p:cNvSpPr txBox="1"/>
          <p:nvPr/>
        </p:nvSpPr>
        <p:spPr>
          <a:xfrm>
            <a:off x="3793787" y="4747098"/>
            <a:ext cx="5875507" cy="707886"/>
          </a:xfrm>
          <a:prstGeom prst="rect">
            <a:avLst/>
          </a:prstGeom>
          <a:noFill/>
        </p:spPr>
        <p:txBody>
          <a:bodyPr wrap="square" rtlCol="0">
            <a:spAutoFit/>
          </a:bodyPr>
          <a:lstStyle/>
          <a:p>
            <a:r>
              <a:rPr lang="en-US" sz="4000" dirty="0">
                <a:solidFill>
                  <a:schemeClr val="accent1"/>
                </a:solidFill>
                <a:latin typeface="Comic Sans MS" charset="0"/>
                <a:ea typeface="Comic Sans MS" charset="0"/>
                <a:cs typeface="Comic Sans MS" charset="0"/>
              </a:rPr>
              <a:t>By </a:t>
            </a:r>
            <a:r>
              <a:rPr lang="en-US" sz="4000" dirty="0" err="1">
                <a:solidFill>
                  <a:schemeClr val="accent1"/>
                </a:solidFill>
                <a:latin typeface="Comic Sans MS" charset="0"/>
                <a:ea typeface="Comic Sans MS" charset="0"/>
                <a:cs typeface="Comic Sans MS" charset="0"/>
              </a:rPr>
              <a:t>Yasmine</a:t>
            </a:r>
            <a:r>
              <a:rPr lang="en-US" sz="4000" dirty="0">
                <a:solidFill>
                  <a:schemeClr val="accent1"/>
                </a:solidFill>
                <a:latin typeface="Comic Sans MS" charset="0"/>
                <a:ea typeface="Comic Sans MS" charset="0"/>
                <a:cs typeface="Comic Sans MS" charset="0"/>
              </a:rPr>
              <a:t> </a:t>
            </a:r>
            <a:r>
              <a:rPr lang="en-US" sz="4000" dirty="0" err="1">
                <a:solidFill>
                  <a:schemeClr val="accent1"/>
                </a:solidFill>
                <a:latin typeface="Comic Sans MS" charset="0"/>
                <a:ea typeface="Comic Sans MS" charset="0"/>
                <a:cs typeface="Comic Sans MS" charset="0"/>
              </a:rPr>
              <a:t>Alshehri</a:t>
            </a:r>
            <a:r>
              <a:rPr lang="en-US" sz="4000" dirty="0">
                <a:solidFill>
                  <a:schemeClr val="accent1"/>
                </a:solidFill>
                <a:latin typeface="Comic Sans MS" charset="0"/>
                <a:ea typeface="Comic Sans MS" charset="0"/>
                <a:cs typeface="Comic Sans MS" charset="0"/>
              </a:rPr>
              <a:t>.</a:t>
            </a:r>
          </a:p>
        </p:txBody>
      </p:sp>
    </p:spTree>
    <p:extLst>
      <p:ext uri="{BB962C8B-B14F-4D97-AF65-F5344CB8AC3E}">
        <p14:creationId xmlns:p14="http://schemas.microsoft.com/office/powerpoint/2010/main" val="1574815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08562" y="428017"/>
            <a:ext cx="11420272" cy="60311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75489" y="315212"/>
            <a:ext cx="9913559" cy="1263923"/>
          </a:xfrm>
        </p:spPr>
        <p:txBody>
          <a:bodyPr/>
          <a:lstStyle/>
          <a:p>
            <a:r>
              <a:rPr lang="en-US" b="1" dirty="0">
                <a:solidFill>
                  <a:srgbClr val="FFC000"/>
                </a:solidFill>
                <a:latin typeface="Comic Sans MS" charset="0"/>
                <a:ea typeface="Comic Sans MS" charset="0"/>
                <a:cs typeface="Comic Sans MS" charset="0"/>
              </a:rPr>
              <a:t>Factors lead to substance abuse</a:t>
            </a:r>
          </a:p>
        </p:txBody>
      </p:sp>
      <p:sp>
        <p:nvSpPr>
          <p:cNvPr id="7" name="Content Placeholder 2"/>
          <p:cNvSpPr>
            <a:spLocks noGrp="1"/>
          </p:cNvSpPr>
          <p:nvPr>
            <p:ph idx="1"/>
          </p:nvPr>
        </p:nvSpPr>
        <p:spPr>
          <a:xfrm>
            <a:off x="631767" y="1363287"/>
            <a:ext cx="10963603" cy="5232066"/>
          </a:xfrm>
        </p:spPr>
        <p:txBody>
          <a:bodyPr>
            <a:normAutofit fontScale="85000" lnSpcReduction="10000"/>
          </a:bodyPr>
          <a:lstStyle/>
          <a:p>
            <a:r>
              <a:rPr lang="en-US" dirty="0"/>
              <a:t>People of any age, sex or economic status can become addicted to a drug. However, certain factors can affect the likelihood and speed of developing an addiction:</a:t>
            </a:r>
          </a:p>
          <a:p>
            <a:endParaRPr lang="en-US" dirty="0"/>
          </a:p>
          <a:p>
            <a:r>
              <a:rPr lang="en-US" b="1" dirty="0">
                <a:solidFill>
                  <a:srgbClr val="C00000"/>
                </a:solidFill>
              </a:rPr>
              <a:t>Family history of addiction</a:t>
            </a:r>
            <a:r>
              <a:rPr lang="en-US" b="1" dirty="0"/>
              <a:t>.</a:t>
            </a:r>
            <a:r>
              <a:rPr lang="en-US" dirty="0"/>
              <a:t> Drug addiction is more common in some families and likely involves genetic predisposition. If you have a blood relative, such as a parent or sibling, with alcohol or drug problems, you're at greater risk of developing a drug addiction.</a:t>
            </a:r>
          </a:p>
          <a:p>
            <a:endParaRPr lang="en-US" dirty="0"/>
          </a:p>
          <a:p>
            <a:r>
              <a:rPr lang="en-US" b="1" dirty="0">
                <a:solidFill>
                  <a:srgbClr val="C00000"/>
                </a:solidFill>
              </a:rPr>
              <a:t>Being male.</a:t>
            </a:r>
            <a:r>
              <a:rPr lang="en-US" dirty="0">
                <a:solidFill>
                  <a:srgbClr val="C00000"/>
                </a:solidFill>
              </a:rPr>
              <a:t> </a:t>
            </a:r>
            <a:r>
              <a:rPr lang="en-US" dirty="0"/>
              <a:t>Men are more likely to have problems with drugs than women are. However, progression of addictive disorders is known to be faster in females.</a:t>
            </a:r>
          </a:p>
          <a:p>
            <a:endParaRPr lang="en-US" dirty="0"/>
          </a:p>
          <a:p>
            <a:r>
              <a:rPr lang="en-US" b="1" dirty="0">
                <a:solidFill>
                  <a:srgbClr val="C00000"/>
                </a:solidFill>
              </a:rPr>
              <a:t>Having another mental health disorder.</a:t>
            </a:r>
            <a:r>
              <a:rPr lang="en-US" dirty="0">
                <a:solidFill>
                  <a:srgbClr val="C00000"/>
                </a:solidFill>
              </a:rPr>
              <a:t> </a:t>
            </a:r>
            <a:r>
              <a:rPr lang="en-US" dirty="0"/>
              <a:t>If you have a mental health disorder such as depression, attention-deficit/hyperactivity disorder (ADHD) or post-traumatic stress disorder, you're more likely to become dependent on drugs.</a:t>
            </a:r>
          </a:p>
        </p:txBody>
      </p:sp>
    </p:spTree>
    <p:extLst>
      <p:ext uri="{BB962C8B-B14F-4D97-AF65-F5344CB8AC3E}">
        <p14:creationId xmlns:p14="http://schemas.microsoft.com/office/powerpoint/2010/main" val="46335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08562" y="428017"/>
            <a:ext cx="11420272" cy="60311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75489" y="315212"/>
            <a:ext cx="9913559" cy="1263923"/>
          </a:xfrm>
        </p:spPr>
        <p:txBody>
          <a:bodyPr/>
          <a:lstStyle/>
          <a:p>
            <a:r>
              <a:rPr lang="en-US" b="1" dirty="0">
                <a:solidFill>
                  <a:srgbClr val="FFC000"/>
                </a:solidFill>
                <a:latin typeface="Comic Sans MS" charset="0"/>
                <a:ea typeface="Comic Sans MS" charset="0"/>
                <a:cs typeface="Comic Sans MS" charset="0"/>
              </a:rPr>
              <a:t>Factors lead to substance abuse</a:t>
            </a:r>
          </a:p>
        </p:txBody>
      </p:sp>
      <p:sp>
        <p:nvSpPr>
          <p:cNvPr id="7" name="Content Placeholder 2"/>
          <p:cNvSpPr>
            <a:spLocks noGrp="1"/>
          </p:cNvSpPr>
          <p:nvPr>
            <p:ph idx="1"/>
          </p:nvPr>
        </p:nvSpPr>
        <p:spPr>
          <a:xfrm>
            <a:off x="593112" y="1579135"/>
            <a:ext cx="10478311" cy="4588202"/>
          </a:xfrm>
        </p:spPr>
        <p:txBody>
          <a:bodyPr>
            <a:normAutofit fontScale="77500" lnSpcReduction="20000"/>
          </a:bodyPr>
          <a:lstStyle/>
          <a:p>
            <a:r>
              <a:rPr lang="en-US" b="1" dirty="0">
                <a:solidFill>
                  <a:srgbClr val="C00000"/>
                </a:solidFill>
              </a:rPr>
              <a:t>Peer pressure.</a:t>
            </a:r>
            <a:r>
              <a:rPr lang="en-US" dirty="0">
                <a:solidFill>
                  <a:srgbClr val="C00000"/>
                </a:solidFill>
              </a:rPr>
              <a:t> </a:t>
            </a:r>
            <a:r>
              <a:rPr lang="en-US" dirty="0"/>
              <a:t>Peer pressure is a strong factor in starting to use and abuse drugs, particularly for young people.</a:t>
            </a:r>
          </a:p>
          <a:p>
            <a:endParaRPr lang="en-US" dirty="0"/>
          </a:p>
          <a:p>
            <a:r>
              <a:rPr lang="en-US" b="1" dirty="0">
                <a:solidFill>
                  <a:srgbClr val="C00000"/>
                </a:solidFill>
              </a:rPr>
              <a:t>Lack of family involvement.</a:t>
            </a:r>
            <a:r>
              <a:rPr lang="en-US" dirty="0">
                <a:solidFill>
                  <a:srgbClr val="C00000"/>
                </a:solidFill>
              </a:rPr>
              <a:t> </a:t>
            </a:r>
            <a:r>
              <a:rPr lang="en-US" dirty="0"/>
              <a:t>Difficult family situations or lack of a bond with your parents or siblings may increase the risk of addiction, as can a lack of parental supervision.</a:t>
            </a:r>
          </a:p>
          <a:p>
            <a:endParaRPr lang="en-US" dirty="0"/>
          </a:p>
          <a:p>
            <a:r>
              <a:rPr lang="en-US" b="1" dirty="0">
                <a:solidFill>
                  <a:srgbClr val="C00000"/>
                </a:solidFill>
              </a:rPr>
              <a:t>Anxiety, depression and loneliness.</a:t>
            </a:r>
            <a:r>
              <a:rPr lang="en-US" dirty="0">
                <a:solidFill>
                  <a:srgbClr val="C00000"/>
                </a:solidFill>
              </a:rPr>
              <a:t> </a:t>
            </a:r>
            <a:r>
              <a:rPr lang="en-US" dirty="0"/>
              <a:t>Using drugs can become a way of coping with these painful psychological feelings and can make these problems even worse.</a:t>
            </a:r>
          </a:p>
          <a:p>
            <a:endParaRPr lang="en-US" dirty="0"/>
          </a:p>
          <a:p>
            <a:r>
              <a:rPr lang="en-US" b="1" dirty="0">
                <a:solidFill>
                  <a:srgbClr val="C00000"/>
                </a:solidFill>
              </a:rPr>
              <a:t>Taking a highly addictive drug</a:t>
            </a:r>
            <a:r>
              <a:rPr lang="en-US" b="1" dirty="0"/>
              <a:t>.</a:t>
            </a:r>
            <a:r>
              <a:rPr lang="en-US" dirty="0"/>
              <a:t> Some drugs, such as stimulants, cocaine or painkillers, may result in faster development of addiction than other drugs. However, taking drugs considered less addicting — so-called "light drugs" — can start you on a pathway of drug use and addiction.</a:t>
            </a:r>
          </a:p>
        </p:txBody>
      </p:sp>
    </p:spTree>
    <p:extLst>
      <p:ext uri="{BB962C8B-B14F-4D97-AF65-F5344CB8AC3E}">
        <p14:creationId xmlns:p14="http://schemas.microsoft.com/office/powerpoint/2010/main" val="75615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0" y="1669984"/>
            <a:ext cx="7684851" cy="4351338"/>
          </a:xfrm>
        </p:spPr>
        <p:txBody>
          <a:bodyPr>
            <a:normAutofit/>
          </a:bodyPr>
          <a:lstStyle/>
          <a:p>
            <a:pPr marL="0" indent="0" rtl="1">
              <a:buNone/>
            </a:pPr>
            <a:r>
              <a:rPr lang="en-US" dirty="0">
                <a:solidFill>
                  <a:srgbClr val="9E1300"/>
                </a:solidFill>
              </a:rPr>
              <a:t>When a </a:t>
            </a:r>
            <a:r>
              <a:rPr lang="en-US" b="1" dirty="0">
                <a:solidFill>
                  <a:srgbClr val="9E1300"/>
                </a:solidFill>
              </a:rPr>
              <a:t>pregnant</a:t>
            </a:r>
            <a:r>
              <a:rPr lang="en-US" dirty="0">
                <a:solidFill>
                  <a:srgbClr val="9E1300"/>
                </a:solidFill>
              </a:rPr>
              <a:t> woman smokes, </a:t>
            </a:r>
            <a:r>
              <a:rPr lang="en-US" b="1" u="sng" dirty="0">
                <a:solidFill>
                  <a:srgbClr val="9E1300"/>
                </a:solidFill>
              </a:rPr>
              <a:t>the greatest threat</a:t>
            </a:r>
            <a:r>
              <a:rPr lang="en-US" b="1" dirty="0">
                <a:solidFill>
                  <a:srgbClr val="9E1300"/>
                </a:solidFill>
              </a:rPr>
              <a:t> to the health of the developing fetus comes from which of the following:</a:t>
            </a:r>
          </a:p>
          <a:p>
            <a:pPr marL="0" indent="0" rtl="1">
              <a:buNone/>
            </a:pPr>
            <a:endParaRPr lang="en-US" dirty="0">
              <a:solidFill>
                <a:srgbClr val="9E1300"/>
              </a:solidFill>
            </a:endParaRPr>
          </a:p>
          <a:p>
            <a:pPr marL="0" indent="0" rtl="1">
              <a:buNone/>
            </a:pPr>
            <a:r>
              <a:rPr lang="en-US" dirty="0">
                <a:solidFill>
                  <a:srgbClr val="9E1300"/>
                </a:solidFill>
              </a:rPr>
              <a:t>A- Tar</a:t>
            </a:r>
          </a:p>
          <a:p>
            <a:pPr marL="0" indent="0" rtl="1">
              <a:buNone/>
            </a:pPr>
            <a:r>
              <a:rPr lang="en-US" dirty="0">
                <a:solidFill>
                  <a:srgbClr val="9E1300"/>
                </a:solidFill>
              </a:rPr>
              <a:t>B- Carbon monoxide</a:t>
            </a:r>
          </a:p>
          <a:p>
            <a:pPr marL="0" indent="0" rtl="1">
              <a:buNone/>
            </a:pPr>
            <a:r>
              <a:rPr lang="en-US" dirty="0">
                <a:solidFill>
                  <a:srgbClr val="9E1300"/>
                </a:solidFill>
              </a:rPr>
              <a:t>C- Non-tar partials</a:t>
            </a:r>
          </a:p>
          <a:p>
            <a:pPr marL="0" indent="0" rtl="1">
              <a:buNone/>
            </a:pPr>
            <a:r>
              <a:rPr lang="en-US" dirty="0">
                <a:solidFill>
                  <a:srgbClr val="9E1300"/>
                </a:solidFill>
              </a:rPr>
              <a:t>D- The increased cancer risk </a:t>
            </a:r>
          </a:p>
        </p:txBody>
      </p:sp>
      <p:sp>
        <p:nvSpPr>
          <p:cNvPr id="6" name="TextBox 5"/>
          <p:cNvSpPr txBox="1"/>
          <p:nvPr/>
        </p:nvSpPr>
        <p:spPr>
          <a:xfrm rot="20387110">
            <a:off x="369651" y="595675"/>
            <a:ext cx="1556425" cy="830997"/>
          </a:xfrm>
          <a:prstGeom prst="rect">
            <a:avLst/>
          </a:prstGeom>
          <a:noFill/>
        </p:spPr>
        <p:txBody>
          <a:bodyPr wrap="square" rtlCol="0">
            <a:spAutoFit/>
          </a:bodyPr>
          <a:lstStyle/>
          <a:p>
            <a:r>
              <a:rPr lang="en-US" sz="4800" b="1" dirty="0">
                <a:solidFill>
                  <a:srgbClr val="9E1300"/>
                </a:solidFill>
              </a:rPr>
              <a:t>Q4</a:t>
            </a:r>
          </a:p>
        </p:txBody>
      </p:sp>
    </p:spTree>
    <p:extLst>
      <p:ext uri="{BB962C8B-B14F-4D97-AF65-F5344CB8AC3E}">
        <p14:creationId xmlns:p14="http://schemas.microsoft.com/office/powerpoint/2010/main" val="166938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7181"/>
          <a:stretch/>
        </p:blipFill>
        <p:spPr>
          <a:xfrm>
            <a:off x="0" y="0"/>
            <a:ext cx="12192000" cy="6858000"/>
          </a:xfrm>
          <a:prstGeom prst="rect">
            <a:avLst/>
          </a:prstGeom>
        </p:spPr>
      </p:pic>
      <p:sp>
        <p:nvSpPr>
          <p:cNvPr id="5" name="Content Placeholder 2"/>
          <p:cNvSpPr>
            <a:spLocks noGrp="1"/>
          </p:cNvSpPr>
          <p:nvPr>
            <p:ph idx="1"/>
          </p:nvPr>
        </p:nvSpPr>
        <p:spPr>
          <a:xfrm>
            <a:off x="1752601" y="1806170"/>
            <a:ext cx="8986736" cy="4351338"/>
          </a:xfrm>
        </p:spPr>
        <p:txBody>
          <a:bodyPr>
            <a:normAutofit fontScale="85000" lnSpcReduction="20000"/>
          </a:bodyPr>
          <a:lstStyle/>
          <a:p>
            <a:r>
              <a:rPr lang="en-US" dirty="0">
                <a:solidFill>
                  <a:schemeClr val="accent1">
                    <a:lumMod val="75000"/>
                  </a:schemeClr>
                </a:solidFill>
              </a:rPr>
              <a:t>Epidemiology of smoking in Saudi Arabia</a:t>
            </a:r>
          </a:p>
          <a:p>
            <a:r>
              <a:rPr lang="en-US" dirty="0">
                <a:solidFill>
                  <a:schemeClr val="accent1"/>
                </a:solidFill>
              </a:rPr>
              <a:t>Risks of smoking (Morbidity and Mortality)</a:t>
            </a:r>
          </a:p>
          <a:p>
            <a:r>
              <a:rPr lang="en-US" dirty="0">
                <a:solidFill>
                  <a:schemeClr val="accent1"/>
                </a:solidFill>
              </a:rPr>
              <a:t>Effect of passive smoking on pregnancy, children, ….</a:t>
            </a:r>
          </a:p>
          <a:p>
            <a:r>
              <a:rPr lang="en-US" dirty="0">
                <a:solidFill>
                  <a:schemeClr val="accent1"/>
                </a:solidFill>
              </a:rPr>
              <a:t>How are you going to help the smoker to quit and how to overcome withdrawal symptoms</a:t>
            </a:r>
          </a:p>
          <a:p>
            <a:r>
              <a:rPr lang="en-US" dirty="0">
                <a:solidFill>
                  <a:schemeClr val="accent1"/>
                </a:solidFill>
              </a:rPr>
              <a:t>Role of PHC physician “smoking cessation clinic’</a:t>
            </a:r>
          </a:p>
          <a:p>
            <a:r>
              <a:rPr lang="en-US" dirty="0">
                <a:solidFill>
                  <a:schemeClr val="accent1"/>
                </a:solidFill>
              </a:rPr>
              <a:t>Update in pharmacological management, smoking cessation medication</a:t>
            </a:r>
          </a:p>
          <a:p>
            <a:r>
              <a:rPr lang="en-US" dirty="0">
                <a:solidFill>
                  <a:schemeClr val="accent1"/>
                </a:solidFill>
              </a:rPr>
              <a:t>Nicotine preparations, </a:t>
            </a:r>
            <a:r>
              <a:rPr lang="en-US" dirty="0" err="1">
                <a:solidFill>
                  <a:schemeClr val="accent1"/>
                </a:solidFill>
              </a:rPr>
              <a:t>Varniciline</a:t>
            </a:r>
            <a:r>
              <a:rPr lang="en-US" dirty="0">
                <a:solidFill>
                  <a:schemeClr val="accent1"/>
                </a:solidFill>
              </a:rPr>
              <a:t>, Bupropion, …….</a:t>
            </a:r>
          </a:p>
          <a:p>
            <a:r>
              <a:rPr lang="en-US" dirty="0">
                <a:solidFill>
                  <a:schemeClr val="accent1"/>
                </a:solidFill>
              </a:rPr>
              <a:t>Factors lead to substance abuse</a:t>
            </a:r>
          </a:p>
          <a:p>
            <a:r>
              <a:rPr lang="en-US" b="1" dirty="0">
                <a:solidFill>
                  <a:srgbClr val="C00000"/>
                </a:solidFill>
              </a:rPr>
              <a:t>Highlight on types of substance abuse</a:t>
            </a:r>
          </a:p>
          <a:p>
            <a:r>
              <a:rPr lang="en-US" b="1" dirty="0">
                <a:solidFill>
                  <a:srgbClr val="C00000"/>
                </a:solidFill>
              </a:rPr>
              <a:t>How to approach subjects with substance abuse</a:t>
            </a:r>
          </a:p>
        </p:txBody>
      </p:sp>
    </p:spTree>
    <p:extLst>
      <p:ext uri="{BB962C8B-B14F-4D97-AF65-F5344CB8AC3E}">
        <p14:creationId xmlns:p14="http://schemas.microsoft.com/office/powerpoint/2010/main" val="16936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p:cNvSpPr txBox="1"/>
          <p:nvPr/>
        </p:nvSpPr>
        <p:spPr>
          <a:xfrm>
            <a:off x="-119270" y="2523634"/>
            <a:ext cx="7509753" cy="769441"/>
          </a:xfrm>
          <a:prstGeom prst="rect">
            <a:avLst/>
          </a:prstGeom>
          <a:noFill/>
        </p:spPr>
        <p:txBody>
          <a:bodyPr wrap="square" rtlCol="0">
            <a:spAutoFit/>
          </a:bodyPr>
          <a:lstStyle/>
          <a:p>
            <a:pPr algn="ctr"/>
            <a:r>
              <a:rPr lang="en-US" sz="4400" b="1" dirty="0">
                <a:solidFill>
                  <a:srgbClr val="ED5965"/>
                </a:solidFill>
                <a:latin typeface="Comic Sans MS" charset="0"/>
                <a:ea typeface="Comic Sans MS" charset="0"/>
                <a:cs typeface="Comic Sans MS" charset="0"/>
              </a:rPr>
              <a:t>Types of substance abuse</a:t>
            </a:r>
          </a:p>
        </p:txBody>
      </p:sp>
      <p:sp>
        <p:nvSpPr>
          <p:cNvPr id="5" name="TextBox 4"/>
          <p:cNvSpPr txBox="1"/>
          <p:nvPr/>
        </p:nvSpPr>
        <p:spPr>
          <a:xfrm>
            <a:off x="3158246" y="3396141"/>
            <a:ext cx="5875507" cy="707886"/>
          </a:xfrm>
          <a:prstGeom prst="rect">
            <a:avLst/>
          </a:prstGeom>
          <a:noFill/>
        </p:spPr>
        <p:txBody>
          <a:bodyPr wrap="square" rtlCol="0">
            <a:spAutoFit/>
          </a:bodyPr>
          <a:lstStyle/>
          <a:p>
            <a:r>
              <a:rPr lang="en-US" sz="4000" dirty="0">
                <a:solidFill>
                  <a:schemeClr val="accent1"/>
                </a:solidFill>
                <a:latin typeface="Comic Sans MS" charset="0"/>
                <a:ea typeface="Comic Sans MS" charset="0"/>
                <a:cs typeface="Comic Sans MS" charset="0"/>
              </a:rPr>
              <a:t>By Fatima </a:t>
            </a:r>
            <a:r>
              <a:rPr lang="en-US" sz="4000" dirty="0" err="1">
                <a:solidFill>
                  <a:schemeClr val="accent1"/>
                </a:solidFill>
                <a:latin typeface="Comic Sans MS" charset="0"/>
                <a:ea typeface="Comic Sans MS" charset="0"/>
                <a:cs typeface="Comic Sans MS" charset="0"/>
              </a:rPr>
              <a:t>Alqarni</a:t>
            </a:r>
            <a:r>
              <a:rPr lang="en-US" sz="4000" dirty="0">
                <a:solidFill>
                  <a:schemeClr val="accent1"/>
                </a:solidFill>
                <a:latin typeface="Comic Sans MS" charset="0"/>
                <a:ea typeface="Comic Sans MS" charset="0"/>
                <a:cs typeface="Comic Sans MS" charset="0"/>
              </a:rPr>
              <a:t>.</a:t>
            </a:r>
          </a:p>
        </p:txBody>
      </p:sp>
      <p:pic>
        <p:nvPicPr>
          <p:cNvPr id="13" name="Picture 12"/>
          <p:cNvPicPr>
            <a:picLocks noChangeAspect="1"/>
          </p:cNvPicPr>
          <p:nvPr/>
        </p:nvPicPr>
        <p:blipFill>
          <a:blip r:embed="rId2"/>
          <a:stretch>
            <a:fillRect/>
          </a:stretch>
        </p:blipFill>
        <p:spPr>
          <a:xfrm>
            <a:off x="7822096" y="2409541"/>
            <a:ext cx="4369904" cy="4457302"/>
          </a:xfrm>
          <a:prstGeom prst="rect">
            <a:avLst/>
          </a:prstGeom>
        </p:spPr>
      </p:pic>
    </p:spTree>
    <p:extLst>
      <p:ext uri="{BB962C8B-B14F-4D97-AF65-F5344CB8AC3E}">
        <p14:creationId xmlns:p14="http://schemas.microsoft.com/office/powerpoint/2010/main" val="11241322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1257300" y="631544"/>
            <a:ext cx="10515600" cy="1325563"/>
          </a:xfrm>
        </p:spPr>
        <p:txBody>
          <a:bodyPr/>
          <a:lstStyle/>
          <a:p>
            <a:r>
              <a:rPr lang="en-US" b="1" dirty="0">
                <a:solidFill>
                  <a:srgbClr val="ED5965"/>
                </a:solidFill>
                <a:latin typeface="Comic Sans MS" charset="0"/>
                <a:ea typeface="Comic Sans MS" charset="0"/>
                <a:cs typeface="Comic Sans MS" charset="0"/>
              </a:rPr>
              <a:t>Alcohol</a:t>
            </a:r>
          </a:p>
        </p:txBody>
      </p:sp>
      <p:sp>
        <p:nvSpPr>
          <p:cNvPr id="6" name="Content Placeholder 2"/>
          <p:cNvSpPr>
            <a:spLocks noGrp="1"/>
          </p:cNvSpPr>
          <p:nvPr>
            <p:ph idx="1"/>
          </p:nvPr>
        </p:nvSpPr>
        <p:spPr>
          <a:xfrm>
            <a:off x="838200" y="1799548"/>
            <a:ext cx="10515600" cy="4421840"/>
          </a:xfrm>
        </p:spPr>
        <p:txBody>
          <a:bodyPr>
            <a:normAutofit/>
          </a:bodyPr>
          <a:lstStyle/>
          <a:p>
            <a:r>
              <a:rPr lang="en-US" sz="2600" dirty="0"/>
              <a:t>Alcohol use is the fourth leading cause of preventable death in the United States.</a:t>
            </a:r>
          </a:p>
          <a:p>
            <a:r>
              <a:rPr lang="en-US" sz="2600" dirty="0"/>
              <a:t>Alcohol is responsible for of conditions such as : </a:t>
            </a:r>
          </a:p>
          <a:p>
            <a:pPr marL="0" indent="0">
              <a:buNone/>
            </a:pPr>
            <a:r>
              <a:rPr lang="en-US" sz="2600" dirty="0"/>
              <a:t>- Cirrhosis </a:t>
            </a:r>
          </a:p>
          <a:p>
            <a:pPr marL="0" indent="0">
              <a:buNone/>
            </a:pPr>
            <a:r>
              <a:rPr lang="en-US" sz="2600" dirty="0"/>
              <a:t>- Motor vehicle accidents</a:t>
            </a:r>
          </a:p>
          <a:p>
            <a:pPr marL="0" indent="0">
              <a:buNone/>
            </a:pPr>
            <a:r>
              <a:rPr lang="en-US" sz="2600" dirty="0"/>
              <a:t>- Cancers</a:t>
            </a:r>
          </a:p>
          <a:p>
            <a:pPr marL="0" indent="0">
              <a:buNone/>
            </a:pPr>
            <a:r>
              <a:rPr lang="en-US" sz="2600" dirty="0"/>
              <a:t>- Homicide </a:t>
            </a:r>
          </a:p>
          <a:p>
            <a:pPr marL="0" indent="0">
              <a:buNone/>
            </a:pPr>
            <a:r>
              <a:rPr lang="en-US" sz="2600" dirty="0"/>
              <a:t>- Suicide </a:t>
            </a:r>
          </a:p>
          <a:p>
            <a:pPr marL="0" indent="0">
              <a:buNone/>
            </a:pPr>
            <a:r>
              <a:rPr lang="en-US" sz="2600" dirty="0"/>
              <a:t>- Hemorrhagic stroke </a:t>
            </a:r>
          </a:p>
          <a:p>
            <a:pPr marL="0" indent="0">
              <a:buNone/>
            </a:pPr>
            <a:endParaRPr lang="en-US" dirty="0"/>
          </a:p>
        </p:txBody>
      </p:sp>
      <p:pic>
        <p:nvPicPr>
          <p:cNvPr id="3" name="Picture 2"/>
          <p:cNvPicPr>
            <a:picLocks noChangeAspect="1"/>
          </p:cNvPicPr>
          <p:nvPr/>
        </p:nvPicPr>
        <p:blipFill>
          <a:blip r:embed="rId4"/>
          <a:stretch>
            <a:fillRect/>
          </a:stretch>
        </p:blipFill>
        <p:spPr>
          <a:xfrm>
            <a:off x="2372140" y="1154487"/>
            <a:ext cx="7179364" cy="5190834"/>
          </a:xfrm>
          <a:prstGeom prst="rect">
            <a:avLst/>
          </a:prstGeom>
        </p:spPr>
      </p:pic>
      <p:pic>
        <p:nvPicPr>
          <p:cNvPr id="8" name="Picture 7"/>
          <p:cNvPicPr>
            <a:picLocks noChangeAspect="1"/>
          </p:cNvPicPr>
          <p:nvPr/>
        </p:nvPicPr>
        <p:blipFill>
          <a:blip r:embed="rId5"/>
          <a:stretch>
            <a:fillRect/>
          </a:stretch>
        </p:blipFill>
        <p:spPr>
          <a:xfrm>
            <a:off x="6510426" y="3363686"/>
            <a:ext cx="3839165" cy="2748842"/>
          </a:xfrm>
          <a:prstGeom prst="rect">
            <a:avLst/>
          </a:prstGeom>
        </p:spPr>
      </p:pic>
    </p:spTree>
    <p:extLst>
      <p:ext uri="{BB962C8B-B14F-4D97-AF65-F5344CB8AC3E}">
        <p14:creationId xmlns:p14="http://schemas.microsoft.com/office/powerpoint/2010/main" val="175725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500"/>
                                        <p:tgtEl>
                                          <p:spTgt spid="6">
                                            <p:txEl>
                                              <p:pRg st="4" end="4"/>
                                            </p:txEl>
                                          </p:spTgt>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500"/>
                                        <p:tgtEl>
                                          <p:spTgt spid="6">
                                            <p:txEl>
                                              <p:pRg st="5" end="5"/>
                                            </p:txEl>
                                          </p:spTgt>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fade">
                                      <p:cBhvr>
                                        <p:cTn id="4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1257300" y="631544"/>
            <a:ext cx="10515600" cy="1325563"/>
          </a:xfrm>
        </p:spPr>
        <p:txBody>
          <a:bodyPr/>
          <a:lstStyle/>
          <a:p>
            <a:r>
              <a:rPr lang="en-US" b="1" dirty="0">
                <a:solidFill>
                  <a:srgbClr val="ED5965"/>
                </a:solidFill>
                <a:latin typeface="Comic Sans MS" charset="0"/>
                <a:ea typeface="Comic Sans MS" charset="0"/>
                <a:cs typeface="Comic Sans MS" charset="0"/>
              </a:rPr>
              <a:t>Alcohol</a:t>
            </a:r>
          </a:p>
        </p:txBody>
      </p:sp>
      <p:pic>
        <p:nvPicPr>
          <p:cNvPr id="3" name="Picture 2"/>
          <p:cNvPicPr>
            <a:picLocks noChangeAspect="1"/>
          </p:cNvPicPr>
          <p:nvPr/>
        </p:nvPicPr>
        <p:blipFill>
          <a:blip r:embed="rId3"/>
          <a:stretch>
            <a:fillRect/>
          </a:stretch>
        </p:blipFill>
        <p:spPr>
          <a:xfrm>
            <a:off x="1676399" y="1829421"/>
            <a:ext cx="8686800" cy="4715691"/>
          </a:xfrm>
          <a:prstGeom prst="rect">
            <a:avLst/>
          </a:prstGeom>
        </p:spPr>
      </p:pic>
    </p:spTree>
    <p:extLst>
      <p:ext uri="{BB962C8B-B14F-4D97-AF65-F5344CB8AC3E}">
        <p14:creationId xmlns:p14="http://schemas.microsoft.com/office/powerpoint/2010/main" val="735435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1257300" y="631544"/>
            <a:ext cx="10515600" cy="1325563"/>
          </a:xfrm>
        </p:spPr>
        <p:txBody>
          <a:bodyPr/>
          <a:lstStyle/>
          <a:p>
            <a:r>
              <a:rPr lang="en-US" b="1" dirty="0">
                <a:solidFill>
                  <a:srgbClr val="ED5965"/>
                </a:solidFill>
                <a:latin typeface="Comic Sans MS" charset="0"/>
                <a:ea typeface="Comic Sans MS" charset="0"/>
                <a:cs typeface="Comic Sans MS" charset="0"/>
              </a:rPr>
              <a:t>Opioids </a:t>
            </a:r>
          </a:p>
        </p:txBody>
      </p:sp>
      <p:sp>
        <p:nvSpPr>
          <p:cNvPr id="7" name="Content Placeholder 2"/>
          <p:cNvSpPr>
            <a:spLocks noGrp="1"/>
          </p:cNvSpPr>
          <p:nvPr>
            <p:ph idx="1"/>
          </p:nvPr>
        </p:nvSpPr>
        <p:spPr>
          <a:xfrm>
            <a:off x="838200" y="1832511"/>
            <a:ext cx="10515600" cy="1063089"/>
          </a:xfrm>
        </p:spPr>
        <p:txBody>
          <a:bodyPr>
            <a:normAutofit/>
          </a:bodyPr>
          <a:lstStyle/>
          <a:p>
            <a:r>
              <a:rPr lang="en-US" dirty="0"/>
              <a:t>Opioids are powerful pain killers that are highly addictive such as morphine, heroin, …</a:t>
            </a:r>
          </a:p>
          <a:p>
            <a:pPr marL="0" indent="0">
              <a:buNone/>
            </a:pPr>
            <a:endParaRPr lang="en-US" sz="1400" dirty="0"/>
          </a:p>
        </p:txBody>
      </p:sp>
      <p:pic>
        <p:nvPicPr>
          <p:cNvPr id="8" name="Picture 7"/>
          <p:cNvPicPr>
            <a:picLocks noChangeAspect="1"/>
          </p:cNvPicPr>
          <p:nvPr/>
        </p:nvPicPr>
        <p:blipFill>
          <a:blip r:embed="rId3"/>
          <a:stretch>
            <a:fillRect/>
          </a:stretch>
        </p:blipFill>
        <p:spPr>
          <a:xfrm>
            <a:off x="6515100" y="3258457"/>
            <a:ext cx="4582886" cy="3055257"/>
          </a:xfrm>
          <a:prstGeom prst="rect">
            <a:avLst/>
          </a:prstGeom>
        </p:spPr>
      </p:pic>
      <p:sp>
        <p:nvSpPr>
          <p:cNvPr id="9" name="Rectangle 8"/>
          <p:cNvSpPr/>
          <p:nvPr/>
        </p:nvSpPr>
        <p:spPr>
          <a:xfrm>
            <a:off x="947055" y="3011672"/>
            <a:ext cx="5072743" cy="2677656"/>
          </a:xfrm>
          <a:prstGeom prst="rect">
            <a:avLst/>
          </a:prstGeom>
        </p:spPr>
        <p:txBody>
          <a:bodyPr wrap="square">
            <a:spAutoFit/>
          </a:bodyPr>
          <a:lstStyle/>
          <a:p>
            <a:pPr marL="228600" indent="-228600">
              <a:buFont typeface="Arial" panose="020B0604020202020204" pitchFamily="34" charset="0"/>
              <a:buChar char="•"/>
            </a:pPr>
            <a:r>
              <a:rPr lang="en-US" sz="2800" dirty="0"/>
              <a:t>According to the CDC, rates of opioid overdose deaths jumped significantly, from 7.9 per 100,000 in 2013 to 9.0 per 100,000 in 2014, a 14% increase.</a:t>
            </a:r>
          </a:p>
        </p:txBody>
      </p:sp>
    </p:spTree>
    <p:extLst>
      <p:ext uri="{BB962C8B-B14F-4D97-AF65-F5344CB8AC3E}">
        <p14:creationId xmlns:p14="http://schemas.microsoft.com/office/powerpoint/2010/main" val="10972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1257300" y="631544"/>
            <a:ext cx="10515600" cy="1325563"/>
          </a:xfrm>
        </p:spPr>
        <p:txBody>
          <a:bodyPr/>
          <a:lstStyle/>
          <a:p>
            <a:r>
              <a:rPr lang="en-US" b="1" dirty="0">
                <a:solidFill>
                  <a:srgbClr val="ED5965"/>
                </a:solidFill>
                <a:latin typeface="Comic Sans MS" charset="0"/>
                <a:ea typeface="Comic Sans MS" charset="0"/>
                <a:cs typeface="Comic Sans MS" charset="0"/>
              </a:rPr>
              <a:t>Opioids </a:t>
            </a:r>
          </a:p>
        </p:txBody>
      </p:sp>
      <p:sp>
        <p:nvSpPr>
          <p:cNvPr id="7" name="Content Placeholder 2"/>
          <p:cNvSpPr>
            <a:spLocks noGrp="1"/>
          </p:cNvSpPr>
          <p:nvPr>
            <p:ph idx="1"/>
          </p:nvPr>
        </p:nvSpPr>
        <p:spPr>
          <a:xfrm>
            <a:off x="838200" y="1723651"/>
            <a:ext cx="10515600" cy="518809"/>
          </a:xfrm>
        </p:spPr>
        <p:txBody>
          <a:bodyPr>
            <a:normAutofit/>
          </a:bodyPr>
          <a:lstStyle/>
          <a:p>
            <a:r>
              <a:rPr lang="en-US" dirty="0"/>
              <a:t>Symptoms of opioid abuse can be categorized by:</a:t>
            </a:r>
          </a:p>
        </p:txBody>
      </p:sp>
      <p:graphicFrame>
        <p:nvGraphicFramePr>
          <p:cNvPr id="3" name="Table 2"/>
          <p:cNvGraphicFramePr>
            <a:graphicFrameLocks noGrp="1"/>
          </p:cNvGraphicFramePr>
          <p:nvPr/>
        </p:nvGraphicFramePr>
        <p:xfrm>
          <a:off x="1383030" y="2242460"/>
          <a:ext cx="9098280" cy="4066901"/>
        </p:xfrm>
        <a:graphic>
          <a:graphicData uri="http://schemas.openxmlformats.org/drawingml/2006/table">
            <a:tbl>
              <a:tblPr firstRow="1" bandRow="1">
                <a:tableStyleId>{5940675A-B579-460E-94D1-54222C63F5DA}</a:tableStyleId>
              </a:tblPr>
              <a:tblGrid>
                <a:gridCol w="4060925">
                  <a:extLst>
                    <a:ext uri="{9D8B030D-6E8A-4147-A177-3AD203B41FA5}">
                      <a16:colId xmlns:a16="http://schemas.microsoft.com/office/drawing/2014/main" val="5123831"/>
                    </a:ext>
                  </a:extLst>
                </a:gridCol>
                <a:gridCol w="5037355">
                  <a:extLst>
                    <a:ext uri="{9D8B030D-6E8A-4147-A177-3AD203B41FA5}">
                      <a16:colId xmlns:a16="http://schemas.microsoft.com/office/drawing/2014/main" val="3729209955"/>
                    </a:ext>
                  </a:extLst>
                </a:gridCol>
              </a:tblGrid>
              <a:tr h="5565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Intoxication state</a:t>
                      </a:r>
                      <a:endParaRPr lang="en-US" sz="2200" b="1" dirty="0">
                        <a:solidFill>
                          <a:schemeClr val="accent1">
                            <a:lumMod val="75000"/>
                          </a:schemeClr>
                        </a:solidFill>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Withdrawal state</a:t>
                      </a:r>
                      <a:endParaRPr lang="en-US" sz="2200" b="1" dirty="0">
                        <a:solidFill>
                          <a:schemeClr val="accent1">
                            <a:lumMod val="75000"/>
                          </a:schemeClr>
                        </a:solidFill>
                      </a:endParaRPr>
                    </a:p>
                  </a:txBody>
                  <a:tcPr anchor="ctr">
                    <a:solidFill>
                      <a:schemeClr val="accent1">
                        <a:lumMod val="40000"/>
                        <a:lumOff val="60000"/>
                      </a:schemeClr>
                    </a:solidFill>
                  </a:tcPr>
                </a:tc>
                <a:extLst>
                  <a:ext uri="{0D108BD9-81ED-4DB2-BD59-A6C34878D82A}">
                    <a16:rowId xmlns:a16="http://schemas.microsoft.com/office/drawing/2014/main" val="1508461676"/>
                  </a:ext>
                </a:extLst>
              </a:tr>
              <a:tr h="556523">
                <a:tc>
                  <a:txBody>
                    <a:bodyPr/>
                    <a:lstStyle/>
                    <a:p>
                      <a:r>
                        <a:rPr lang="en-US" sz="2200" dirty="0"/>
                        <a:t>Mild to moderate </a:t>
                      </a:r>
                      <a:endParaRPr lang="en-US" sz="2200" dirty="0"/>
                    </a:p>
                  </a:txBody>
                  <a:tcPr anchor="ctr">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CNS: sleeplessness, restlessness, tremors.</a:t>
                      </a:r>
                    </a:p>
                  </a:txBody>
                  <a:tcPr anchor="ctr"/>
                </a:tc>
                <a:extLst>
                  <a:ext uri="{0D108BD9-81ED-4DB2-BD59-A6C34878D82A}">
                    <a16:rowId xmlns:a16="http://schemas.microsoft.com/office/drawing/2014/main" val="1365584522"/>
                  </a:ext>
                </a:extLst>
              </a:tr>
              <a:tr h="1412714">
                <a:tc>
                  <a:txBody>
                    <a:bodyPr/>
                    <a:lstStyle/>
                    <a:p>
                      <a:pPr algn="ctr"/>
                      <a:r>
                        <a:rPr lang="en-US" sz="2200" dirty="0"/>
                        <a:t>drowsiness, pupillary constriction, and slurred speech</a:t>
                      </a:r>
                      <a:endParaRPr lang="en-US" sz="2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Autonomic symptoms: diarrhea, rhinorrhea, diaphoresis, lacrimation, shivering, nausea, emesis</a:t>
                      </a:r>
                    </a:p>
                  </a:txBody>
                  <a:tcPr anchor="ctr"/>
                </a:tc>
                <a:extLst>
                  <a:ext uri="{0D108BD9-81ED-4DB2-BD59-A6C34878D82A}">
                    <a16:rowId xmlns:a16="http://schemas.microsoft.com/office/drawing/2014/main" val="289843135"/>
                  </a:ext>
                </a:extLst>
              </a:tr>
              <a:tr h="556523">
                <a:tc>
                  <a:txBody>
                    <a:bodyPr/>
                    <a:lstStyle/>
                    <a:p>
                      <a:r>
                        <a:rPr lang="en-US" sz="2200" dirty="0"/>
                        <a:t>Severe </a:t>
                      </a:r>
                      <a:endParaRPr lang="en-US" sz="2200" dirty="0"/>
                    </a:p>
                  </a:txBody>
                  <a:tcPr anchor="ctr">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Craving for the medication</a:t>
                      </a:r>
                    </a:p>
                  </a:txBody>
                  <a:tcPr anchor="ctr"/>
                </a:tc>
                <a:extLst>
                  <a:ext uri="{0D108BD9-81ED-4DB2-BD59-A6C34878D82A}">
                    <a16:rowId xmlns:a16="http://schemas.microsoft.com/office/drawing/2014/main" val="608864312"/>
                  </a:ext>
                </a:extLst>
              </a:tr>
              <a:tr h="984618">
                <a:tc>
                  <a:txBody>
                    <a:bodyPr/>
                    <a:lstStyle/>
                    <a:p>
                      <a:pPr algn="ctr"/>
                      <a:r>
                        <a:rPr lang="en-US" sz="2200" dirty="0"/>
                        <a:t>respiratory depression, stupor, and coma</a:t>
                      </a:r>
                      <a:endParaRPr lang="en-US" sz="2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Pain: abdominal cramping, bone pains, and diffuse muscle aching</a:t>
                      </a:r>
                    </a:p>
                  </a:txBody>
                  <a:tcPr anchor="ctr"/>
                </a:tc>
                <a:extLst>
                  <a:ext uri="{0D108BD9-81ED-4DB2-BD59-A6C34878D82A}">
                    <a16:rowId xmlns:a16="http://schemas.microsoft.com/office/drawing/2014/main" val="2122351709"/>
                  </a:ext>
                </a:extLst>
              </a:tr>
            </a:tbl>
          </a:graphicData>
        </a:graphic>
      </p:graphicFrame>
      <p:sp>
        <p:nvSpPr>
          <p:cNvPr id="6" name="Rectangle 5"/>
          <p:cNvSpPr/>
          <p:nvPr/>
        </p:nvSpPr>
        <p:spPr>
          <a:xfrm>
            <a:off x="1280160" y="2811080"/>
            <a:ext cx="4235269" cy="358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54469" y="2811090"/>
            <a:ext cx="5129711" cy="3601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02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1257300" y="631544"/>
            <a:ext cx="10515600" cy="1325563"/>
          </a:xfrm>
        </p:spPr>
        <p:txBody>
          <a:bodyPr/>
          <a:lstStyle/>
          <a:p>
            <a:r>
              <a:rPr lang="en-US" b="1" dirty="0" err="1">
                <a:solidFill>
                  <a:srgbClr val="ED5965"/>
                </a:solidFill>
                <a:latin typeface="Comic Sans MS" charset="0"/>
                <a:ea typeface="Comic Sans MS" charset="0"/>
                <a:cs typeface="Comic Sans MS" charset="0"/>
              </a:rPr>
              <a:t>Benzodiazeoines</a:t>
            </a:r>
            <a:endParaRPr lang="en-US" b="1" dirty="0">
              <a:solidFill>
                <a:srgbClr val="ED5965"/>
              </a:solidFill>
              <a:latin typeface="Comic Sans MS" charset="0"/>
              <a:ea typeface="Comic Sans MS" charset="0"/>
              <a:cs typeface="Comic Sans MS" charset="0"/>
            </a:endParaRPr>
          </a:p>
        </p:txBody>
      </p:sp>
      <p:sp>
        <p:nvSpPr>
          <p:cNvPr id="6" name="Content Placeholder 2"/>
          <p:cNvSpPr>
            <a:spLocks noGrp="1"/>
          </p:cNvSpPr>
          <p:nvPr>
            <p:ph idx="1"/>
          </p:nvPr>
        </p:nvSpPr>
        <p:spPr>
          <a:xfrm>
            <a:off x="838200" y="1807028"/>
            <a:ext cx="5595257" cy="4669971"/>
          </a:xfrm>
        </p:spPr>
        <p:txBody>
          <a:bodyPr>
            <a:normAutofit lnSpcReduction="10000"/>
          </a:bodyPr>
          <a:lstStyle/>
          <a:p>
            <a:r>
              <a:rPr lang="en-US" sz="2600" dirty="0"/>
              <a:t>According to the Drug Abuse Warning Network (DAWN) of the US Department of Health and Human Services, total emergency department (ED) visits for nonmedical use of benzodiazepines (BZDs) rose 149% from 2004 to 2011.</a:t>
            </a:r>
          </a:p>
          <a:p>
            <a:endParaRPr lang="en-US" sz="800" dirty="0"/>
          </a:p>
          <a:p>
            <a:r>
              <a:rPr lang="en-US" sz="2600" dirty="0"/>
              <a:t>In 2014, a total of 27,060  (BZD) single-substance exposures were reported to US poison control centers. Of these, 370 (1.4%) resulted in major toxicity and 18 (0.07%) resulted in death.</a:t>
            </a:r>
          </a:p>
        </p:txBody>
      </p:sp>
      <p:pic>
        <p:nvPicPr>
          <p:cNvPr id="3" name="Picture 2"/>
          <p:cNvPicPr>
            <a:picLocks noChangeAspect="1"/>
          </p:cNvPicPr>
          <p:nvPr/>
        </p:nvPicPr>
        <p:blipFill>
          <a:blip r:embed="rId3"/>
          <a:stretch>
            <a:fillRect/>
          </a:stretch>
        </p:blipFill>
        <p:spPr>
          <a:xfrm>
            <a:off x="6594064" y="2046201"/>
            <a:ext cx="4627323" cy="3885765"/>
          </a:xfrm>
          <a:prstGeom prst="rect">
            <a:avLst/>
          </a:prstGeom>
        </p:spPr>
      </p:pic>
    </p:spTree>
    <p:extLst>
      <p:ext uri="{BB962C8B-B14F-4D97-AF65-F5344CB8AC3E}">
        <p14:creationId xmlns:p14="http://schemas.microsoft.com/office/powerpoint/2010/main" val="156922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1257300" y="631544"/>
            <a:ext cx="10515600" cy="1325563"/>
          </a:xfrm>
        </p:spPr>
        <p:txBody>
          <a:bodyPr/>
          <a:lstStyle/>
          <a:p>
            <a:r>
              <a:rPr lang="en-US" b="1" dirty="0" err="1">
                <a:solidFill>
                  <a:srgbClr val="ED5965"/>
                </a:solidFill>
                <a:latin typeface="Comic Sans MS" charset="0"/>
                <a:ea typeface="Comic Sans MS" charset="0"/>
                <a:cs typeface="Comic Sans MS" charset="0"/>
              </a:rPr>
              <a:t>Benzodiazeoines</a:t>
            </a:r>
            <a:endParaRPr lang="en-US" b="1" dirty="0">
              <a:solidFill>
                <a:srgbClr val="ED5965"/>
              </a:solidFill>
              <a:latin typeface="Comic Sans MS" charset="0"/>
              <a:ea typeface="Comic Sans MS" charset="0"/>
              <a:cs typeface="Comic Sans MS" charset="0"/>
            </a:endParaRPr>
          </a:p>
        </p:txBody>
      </p:sp>
      <p:sp>
        <p:nvSpPr>
          <p:cNvPr id="6" name="Content Placeholder 2"/>
          <p:cNvSpPr>
            <a:spLocks noGrp="1"/>
          </p:cNvSpPr>
          <p:nvPr>
            <p:ph idx="1"/>
          </p:nvPr>
        </p:nvSpPr>
        <p:spPr>
          <a:xfrm>
            <a:off x="838200" y="1880905"/>
            <a:ext cx="10515600" cy="905838"/>
          </a:xfrm>
        </p:spPr>
        <p:txBody>
          <a:bodyPr>
            <a:normAutofit/>
          </a:bodyPr>
          <a:lstStyle/>
          <a:p>
            <a:r>
              <a:rPr lang="en-US" sz="2600" dirty="0"/>
              <a:t>The combination of BZDs and opioid analgesics can produce significant respiratory depression.</a:t>
            </a:r>
          </a:p>
        </p:txBody>
      </p:sp>
      <p:graphicFrame>
        <p:nvGraphicFramePr>
          <p:cNvPr id="7" name="Table 6"/>
          <p:cNvGraphicFramePr>
            <a:graphicFrameLocks noGrp="1"/>
          </p:cNvGraphicFramePr>
          <p:nvPr/>
        </p:nvGraphicFramePr>
        <p:xfrm>
          <a:off x="1651002" y="2847118"/>
          <a:ext cx="3726542" cy="3401568"/>
        </p:xfrm>
        <a:graphic>
          <a:graphicData uri="http://schemas.openxmlformats.org/drawingml/2006/table">
            <a:tbl>
              <a:tblPr firstRow="1" bandRow="1">
                <a:tableStyleId>{6E25E649-3F16-4E02-A733-19D2CDBF48F0}</a:tableStyleId>
              </a:tblPr>
              <a:tblGrid>
                <a:gridCol w="3726542">
                  <a:extLst>
                    <a:ext uri="{9D8B030D-6E8A-4147-A177-3AD203B41FA5}">
                      <a16:colId xmlns:a16="http://schemas.microsoft.com/office/drawing/2014/main" val="2294727839"/>
                    </a:ext>
                  </a:extLst>
                </a:gridCol>
              </a:tblGrid>
              <a:tr h="274077">
                <a:tc>
                  <a:txBody>
                    <a:bodyPr/>
                    <a:lstStyle/>
                    <a:p>
                      <a:r>
                        <a:rPr lang="en-US" sz="2400" dirty="0"/>
                        <a:t>Symptoms of BZD overdose</a:t>
                      </a:r>
                      <a:endParaRPr lang="en-US" sz="2400" dirty="0"/>
                    </a:p>
                  </a:txBody>
                  <a:tcPr/>
                </a:tc>
                <a:extLst>
                  <a:ext uri="{0D108BD9-81ED-4DB2-BD59-A6C34878D82A}">
                    <a16:rowId xmlns:a16="http://schemas.microsoft.com/office/drawing/2014/main" val="4107347604"/>
                  </a:ext>
                </a:extLst>
              </a:tr>
              <a:tr h="37084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rPr>
                        <a:t>Dizziness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solidFill>
                  </a:tcPr>
                </a:tc>
                <a:extLst>
                  <a:ext uri="{0D108BD9-81ED-4DB2-BD59-A6C34878D82A}">
                    <a16:rowId xmlns:a16="http://schemas.microsoft.com/office/drawing/2014/main" val="2803594891"/>
                  </a:ext>
                </a:extLst>
              </a:tr>
              <a:tr h="37084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rPr>
                        <a:t>Confusion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solidFill>
                  </a:tcPr>
                </a:tc>
                <a:extLst>
                  <a:ext uri="{0D108BD9-81ED-4DB2-BD59-A6C34878D82A}">
                    <a16:rowId xmlns:a16="http://schemas.microsoft.com/office/drawing/2014/main" val="2081838664"/>
                  </a:ext>
                </a:extLst>
              </a:tr>
              <a:tr h="37084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rPr>
                        <a:t>Drowsiness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solidFill>
                  </a:tcPr>
                </a:tc>
                <a:extLst>
                  <a:ext uri="{0D108BD9-81ED-4DB2-BD59-A6C34878D82A}">
                    <a16:rowId xmlns:a16="http://schemas.microsoft.com/office/drawing/2014/main" val="4078048366"/>
                  </a:ext>
                </a:extLst>
              </a:tr>
              <a:tr h="37084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rPr>
                        <a:t>Blurred vision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solidFill>
                  </a:tcPr>
                </a:tc>
                <a:extLst>
                  <a:ext uri="{0D108BD9-81ED-4DB2-BD59-A6C34878D82A}">
                    <a16:rowId xmlns:a16="http://schemas.microsoft.com/office/drawing/2014/main" val="2907755150"/>
                  </a:ext>
                </a:extLst>
              </a:tr>
              <a:tr h="37084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rPr>
                        <a:t>Unresponsiveness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solidFill>
                  </a:tcPr>
                </a:tc>
                <a:extLst>
                  <a:ext uri="{0D108BD9-81ED-4DB2-BD59-A6C34878D82A}">
                    <a16:rowId xmlns:a16="http://schemas.microsoft.com/office/drawing/2014/main" val="552041207"/>
                  </a:ext>
                </a:extLst>
              </a:tr>
              <a:tr h="37084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rPr>
                        <a:t>Anxiety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solidFill>
                  </a:tcPr>
                </a:tc>
                <a:extLst>
                  <a:ext uri="{0D108BD9-81ED-4DB2-BD59-A6C34878D82A}">
                    <a16:rowId xmlns:a16="http://schemas.microsoft.com/office/drawing/2014/main" val="1203685963"/>
                  </a:ext>
                </a:extLst>
              </a:tr>
              <a:tr h="37084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rPr>
                        <a:t>Agitation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solidFill>
                  </a:tcPr>
                </a:tc>
                <a:extLst>
                  <a:ext uri="{0D108BD9-81ED-4DB2-BD59-A6C34878D82A}">
                    <a16:rowId xmlns:a16="http://schemas.microsoft.com/office/drawing/2014/main" val="3661174251"/>
                  </a:ext>
                </a:extLst>
              </a:tr>
            </a:tbl>
          </a:graphicData>
        </a:graphic>
      </p:graphicFrame>
      <p:pic>
        <p:nvPicPr>
          <p:cNvPr id="11" name="Picture 10"/>
          <p:cNvPicPr>
            <a:picLocks noChangeAspect="1"/>
          </p:cNvPicPr>
          <p:nvPr/>
        </p:nvPicPr>
        <p:blipFill>
          <a:blip r:embed="rId3"/>
          <a:stretch>
            <a:fillRect/>
          </a:stretch>
        </p:blipFill>
        <p:spPr>
          <a:xfrm>
            <a:off x="6092688" y="2556982"/>
            <a:ext cx="4041914" cy="4041914"/>
          </a:xfrm>
          <a:prstGeom prst="rect">
            <a:avLst/>
          </a:prstGeom>
        </p:spPr>
      </p:pic>
      <p:sp>
        <p:nvSpPr>
          <p:cNvPr id="12" name="Rectangle 11"/>
          <p:cNvSpPr/>
          <p:nvPr/>
        </p:nvSpPr>
        <p:spPr>
          <a:xfrm>
            <a:off x="1556657" y="3341914"/>
            <a:ext cx="3951514" cy="3026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85899" y="2770415"/>
            <a:ext cx="4093029" cy="2950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20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animBg="1"/>
      <p:bldP spid="1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838200" y="365125"/>
            <a:ext cx="10515600" cy="1325563"/>
          </a:xfrm>
        </p:spPr>
        <p:txBody>
          <a:bodyPr/>
          <a:lstStyle/>
          <a:p>
            <a:r>
              <a:rPr lang="en-US" b="1" dirty="0">
                <a:solidFill>
                  <a:srgbClr val="ED5965"/>
                </a:solidFill>
                <a:latin typeface="Comic Sans MS" charset="0"/>
                <a:ea typeface="Comic Sans MS" charset="0"/>
                <a:cs typeface="Comic Sans MS" charset="0"/>
              </a:rPr>
              <a:t>Cocaine</a:t>
            </a:r>
          </a:p>
        </p:txBody>
      </p:sp>
      <p:sp>
        <p:nvSpPr>
          <p:cNvPr id="6" name="Content Placeholder 2"/>
          <p:cNvSpPr>
            <a:spLocks noGrp="1"/>
          </p:cNvSpPr>
          <p:nvPr>
            <p:ph idx="1"/>
          </p:nvPr>
        </p:nvSpPr>
        <p:spPr>
          <a:xfrm>
            <a:off x="838200" y="3880567"/>
            <a:ext cx="10515600" cy="2264594"/>
          </a:xfrm>
        </p:spPr>
        <p:txBody>
          <a:bodyPr/>
          <a:lstStyle/>
          <a:p>
            <a:r>
              <a:rPr lang="en-US" b="1" dirty="0">
                <a:solidFill>
                  <a:schemeClr val="accent1"/>
                </a:solidFill>
              </a:rPr>
              <a:t>There are 3 reported phases of acute cocaine toxicity:</a:t>
            </a:r>
          </a:p>
          <a:p>
            <a:pPr marL="0" indent="0">
              <a:buNone/>
            </a:pPr>
            <a:r>
              <a:rPr lang="en-US" dirty="0"/>
              <a:t>1- Phase I (early stimulation)</a:t>
            </a:r>
          </a:p>
          <a:p>
            <a:pPr marL="0" indent="0">
              <a:buNone/>
            </a:pPr>
            <a:r>
              <a:rPr lang="en-US" dirty="0"/>
              <a:t>2- Phase II (advanced stimulation)</a:t>
            </a:r>
          </a:p>
          <a:p>
            <a:pPr marL="0" indent="0">
              <a:buNone/>
            </a:pPr>
            <a:r>
              <a:rPr lang="en-US" dirty="0"/>
              <a:t>3- Phase III (depression and premorbid state)</a:t>
            </a:r>
          </a:p>
        </p:txBody>
      </p:sp>
      <p:graphicFrame>
        <p:nvGraphicFramePr>
          <p:cNvPr id="7" name="Table 6"/>
          <p:cNvGraphicFramePr>
            <a:graphicFrameLocks noGrp="1"/>
          </p:cNvGraphicFramePr>
          <p:nvPr>
            <p:extLst/>
          </p:nvPr>
        </p:nvGraphicFramePr>
        <p:xfrm>
          <a:off x="1108955" y="1761885"/>
          <a:ext cx="9299641" cy="1759527"/>
        </p:xfrm>
        <a:graphic>
          <a:graphicData uri="http://schemas.openxmlformats.org/drawingml/2006/table">
            <a:tbl>
              <a:tblPr firstRow="1" bandRow="1">
                <a:tableStyleId>{FABFCF23-3B69-468F-B69F-88F6DE6A72F2}</a:tableStyleId>
              </a:tblPr>
              <a:tblGrid>
                <a:gridCol w="1859927">
                  <a:extLst>
                    <a:ext uri="{9D8B030D-6E8A-4147-A177-3AD203B41FA5}">
                      <a16:colId xmlns:a16="http://schemas.microsoft.com/office/drawing/2014/main" val="3166590760"/>
                    </a:ext>
                  </a:extLst>
                </a:gridCol>
                <a:gridCol w="1859927">
                  <a:extLst>
                    <a:ext uri="{9D8B030D-6E8A-4147-A177-3AD203B41FA5}">
                      <a16:colId xmlns:a16="http://schemas.microsoft.com/office/drawing/2014/main" val="2762437357"/>
                    </a:ext>
                  </a:extLst>
                </a:gridCol>
                <a:gridCol w="1672436">
                  <a:extLst>
                    <a:ext uri="{9D8B030D-6E8A-4147-A177-3AD203B41FA5}">
                      <a16:colId xmlns:a16="http://schemas.microsoft.com/office/drawing/2014/main" val="235354806"/>
                    </a:ext>
                  </a:extLst>
                </a:gridCol>
                <a:gridCol w="1698685">
                  <a:extLst>
                    <a:ext uri="{9D8B030D-6E8A-4147-A177-3AD203B41FA5}">
                      <a16:colId xmlns:a16="http://schemas.microsoft.com/office/drawing/2014/main" val="3017928809"/>
                    </a:ext>
                  </a:extLst>
                </a:gridCol>
                <a:gridCol w="2208666">
                  <a:extLst>
                    <a:ext uri="{9D8B030D-6E8A-4147-A177-3AD203B41FA5}">
                      <a16:colId xmlns:a16="http://schemas.microsoft.com/office/drawing/2014/main" val="207657519"/>
                    </a:ext>
                  </a:extLst>
                </a:gridCol>
              </a:tblGrid>
              <a:tr h="815075">
                <a:tc gridSpan="5">
                  <a:txBody>
                    <a:bodyPr/>
                    <a:lstStyle/>
                    <a:p>
                      <a:pPr algn="ctr"/>
                      <a:r>
                        <a:rPr lang="en-US" sz="1800" kern="1200" dirty="0">
                          <a:effectLst/>
                        </a:rPr>
                        <a:t>National Survey on Drug Use and Health: Trends in Prevalence of cocaine for Ages 12 or Older, Ages 12 to 17, Ages 18 to 25, and Ages 26 or Older; 2015 (in percent)*</a:t>
                      </a:r>
                      <a:endParaRPr lang="en-US"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17121970"/>
                  </a:ext>
                </a:extLst>
              </a:tr>
              <a:tr h="472226">
                <a:tc>
                  <a:txBody>
                    <a:bodyPr/>
                    <a:lstStyle/>
                    <a:p>
                      <a:endParaRPr lang="en-US" dirty="0"/>
                    </a:p>
                  </a:txBody>
                  <a:tcPr anchor="ctr"/>
                </a:tc>
                <a:tc>
                  <a:txBody>
                    <a:bodyPr/>
                    <a:lstStyle/>
                    <a:p>
                      <a:pPr algn="ctr"/>
                      <a:r>
                        <a:rPr lang="en-US" dirty="0"/>
                        <a:t>Age 12 or older</a:t>
                      </a:r>
                    </a:p>
                  </a:txBody>
                  <a:tcPr anchor="ctr"/>
                </a:tc>
                <a:tc>
                  <a:txBody>
                    <a:bodyPr/>
                    <a:lstStyle/>
                    <a:p>
                      <a:pPr algn="ctr"/>
                      <a:r>
                        <a:rPr lang="en-US" dirty="0"/>
                        <a:t>Age 12 to 17</a:t>
                      </a:r>
                    </a:p>
                  </a:txBody>
                  <a:tcPr anchor="ctr"/>
                </a:tc>
                <a:tc>
                  <a:txBody>
                    <a:bodyPr/>
                    <a:lstStyle/>
                    <a:p>
                      <a:pPr algn="ctr"/>
                      <a:r>
                        <a:rPr lang="en-US" dirty="0"/>
                        <a:t>Ages 18 to 28</a:t>
                      </a:r>
                    </a:p>
                  </a:txBody>
                  <a:tcPr anchor="ctr"/>
                </a:tc>
                <a:tc>
                  <a:txBody>
                    <a:bodyPr/>
                    <a:lstStyle/>
                    <a:p>
                      <a:pPr algn="ctr"/>
                      <a:r>
                        <a:rPr lang="en-US" dirty="0"/>
                        <a:t>Ages 26 or older</a:t>
                      </a:r>
                    </a:p>
                  </a:txBody>
                  <a:tcPr anchor="ctr"/>
                </a:tc>
                <a:extLst>
                  <a:ext uri="{0D108BD9-81ED-4DB2-BD59-A6C34878D82A}">
                    <a16:rowId xmlns:a16="http://schemas.microsoft.com/office/drawing/2014/main" val="2857610079"/>
                  </a:ext>
                </a:extLst>
              </a:tr>
              <a:tr h="472226">
                <a:tc>
                  <a:txBody>
                    <a:bodyPr/>
                    <a:lstStyle/>
                    <a:p>
                      <a:pPr algn="ctr"/>
                      <a:r>
                        <a:rPr lang="en-US" dirty="0"/>
                        <a:t>Cocaine</a:t>
                      </a:r>
                    </a:p>
                  </a:txBody>
                  <a:tcPr anchor="ctr"/>
                </a:tc>
                <a:tc>
                  <a:txBody>
                    <a:bodyPr/>
                    <a:lstStyle/>
                    <a:p>
                      <a:pPr algn="ctr"/>
                      <a:r>
                        <a:rPr lang="en-US" dirty="0"/>
                        <a:t>14.5</a:t>
                      </a:r>
                    </a:p>
                  </a:txBody>
                  <a:tcPr anchor="ctr"/>
                </a:tc>
                <a:tc>
                  <a:txBody>
                    <a:bodyPr/>
                    <a:lstStyle/>
                    <a:p>
                      <a:pPr algn="ctr"/>
                      <a:r>
                        <a:rPr lang="en-US" dirty="0"/>
                        <a:t>0.8</a:t>
                      </a:r>
                    </a:p>
                  </a:txBody>
                  <a:tcPr anchor="ctr"/>
                </a:tc>
                <a:tc>
                  <a:txBody>
                    <a:bodyPr/>
                    <a:lstStyle/>
                    <a:p>
                      <a:pPr algn="ctr"/>
                      <a:r>
                        <a:rPr lang="en-US" dirty="0"/>
                        <a:t>11.7</a:t>
                      </a:r>
                    </a:p>
                  </a:txBody>
                  <a:tcPr anchor="ctr"/>
                </a:tc>
                <a:tc>
                  <a:txBody>
                    <a:bodyPr/>
                    <a:lstStyle/>
                    <a:p>
                      <a:pPr algn="ctr"/>
                      <a:r>
                        <a:rPr lang="en-US" dirty="0"/>
                        <a:t>16.6</a:t>
                      </a:r>
                    </a:p>
                  </a:txBody>
                  <a:tcPr anchor="ctr"/>
                </a:tc>
                <a:extLst>
                  <a:ext uri="{0D108BD9-81ED-4DB2-BD59-A6C34878D82A}">
                    <a16:rowId xmlns:a16="http://schemas.microsoft.com/office/drawing/2014/main" val="2300754801"/>
                  </a:ext>
                </a:extLst>
              </a:tr>
            </a:tbl>
          </a:graphicData>
        </a:graphic>
      </p:graphicFrame>
      <p:pic>
        <p:nvPicPr>
          <p:cNvPr id="3" name="Picture 2"/>
          <p:cNvPicPr>
            <a:picLocks noChangeAspect="1"/>
          </p:cNvPicPr>
          <p:nvPr/>
        </p:nvPicPr>
        <p:blipFill>
          <a:blip r:embed="rId3"/>
          <a:stretch>
            <a:fillRect/>
          </a:stretch>
        </p:blipFill>
        <p:spPr>
          <a:xfrm>
            <a:off x="838200" y="1061279"/>
            <a:ext cx="7415294" cy="4920265"/>
          </a:xfrm>
          <a:prstGeom prst="rect">
            <a:avLst/>
          </a:prstGeom>
        </p:spPr>
      </p:pic>
    </p:spTree>
    <p:extLst>
      <p:ext uri="{BB962C8B-B14F-4D97-AF65-F5344CB8AC3E}">
        <p14:creationId xmlns:p14="http://schemas.microsoft.com/office/powerpoint/2010/main" val="13778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par>
                          <p:cTn id="20" fill="hold">
                            <p:stCondLst>
                              <p:cond delay="500"/>
                            </p:stCondLst>
                            <p:childTnLst>
                              <p:par>
                                <p:cTn id="21" presetID="10" presetClass="entr" presetSubtype="0" fill="hold" grpId="0" nodeType="afterEffect">
                                  <p:stCondLst>
                                    <p:cond delay="50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par>
                          <p:cTn id="24" fill="hold">
                            <p:stCondLst>
                              <p:cond delay="1500"/>
                            </p:stCondLst>
                            <p:childTnLst>
                              <p:par>
                                <p:cTn id="25" presetID="10" presetClass="entr" presetSubtype="0" fill="hold" grpId="0" nodeType="afterEffect">
                                  <p:stCondLst>
                                    <p:cond delay="50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par>
                          <p:cTn id="28" fill="hold">
                            <p:stCondLst>
                              <p:cond delay="2500"/>
                            </p:stCondLst>
                            <p:childTnLst>
                              <p:par>
                                <p:cTn id="29" presetID="10" presetClass="entr" presetSubtype="0" fill="hold" grpId="0" nodeType="afterEffect">
                                  <p:stCondLst>
                                    <p:cond delay="50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838200" y="662305"/>
            <a:ext cx="10515600" cy="1325563"/>
          </a:xfrm>
        </p:spPr>
        <p:txBody>
          <a:bodyPr/>
          <a:lstStyle/>
          <a:p>
            <a:r>
              <a:rPr lang="en-US" b="1" dirty="0">
                <a:solidFill>
                  <a:srgbClr val="ED5965"/>
                </a:solidFill>
                <a:latin typeface="Comic Sans MS" charset="0"/>
                <a:ea typeface="Comic Sans MS" charset="0"/>
                <a:cs typeface="Comic Sans MS" charset="0"/>
              </a:rPr>
              <a:t>Amphetamine</a:t>
            </a:r>
          </a:p>
        </p:txBody>
      </p:sp>
      <p:sp>
        <p:nvSpPr>
          <p:cNvPr id="8" name="Content Placeholder 2"/>
          <p:cNvSpPr>
            <a:spLocks noGrp="1"/>
          </p:cNvSpPr>
          <p:nvPr>
            <p:ph idx="1"/>
          </p:nvPr>
        </p:nvSpPr>
        <p:spPr>
          <a:xfrm>
            <a:off x="838200" y="1723485"/>
            <a:ext cx="10515600" cy="2151285"/>
          </a:xfrm>
        </p:spPr>
        <p:txBody>
          <a:bodyPr>
            <a:normAutofit/>
          </a:bodyPr>
          <a:lstStyle/>
          <a:p>
            <a:r>
              <a:rPr lang="en-US" dirty="0"/>
              <a:t>Estimated worldwide prevalence of illicit use of amphetamine type stimulants in 2013 was 0.3-1.1%</a:t>
            </a:r>
          </a:p>
          <a:p>
            <a:r>
              <a:rPr lang="en-US" dirty="0"/>
              <a:t>According to the United Nation's World Drug Report, amphetamine use worldwide declined overall from 2009 to 2013.</a:t>
            </a:r>
          </a:p>
        </p:txBody>
      </p:sp>
      <p:pic>
        <p:nvPicPr>
          <p:cNvPr id="3" name="Picture 2"/>
          <p:cNvPicPr>
            <a:picLocks noChangeAspect="1"/>
          </p:cNvPicPr>
          <p:nvPr/>
        </p:nvPicPr>
        <p:blipFill>
          <a:blip r:embed="rId3"/>
          <a:stretch>
            <a:fillRect/>
          </a:stretch>
        </p:blipFill>
        <p:spPr>
          <a:xfrm>
            <a:off x="0" y="0"/>
            <a:ext cx="12192000" cy="6893814"/>
          </a:xfrm>
          <a:prstGeom prst="rect">
            <a:avLst/>
          </a:prstGeom>
        </p:spPr>
      </p:pic>
    </p:spTree>
    <p:extLst>
      <p:ext uri="{BB962C8B-B14F-4D97-AF65-F5344CB8AC3E}">
        <p14:creationId xmlns:p14="http://schemas.microsoft.com/office/powerpoint/2010/main" val="72828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3"/>
                                        </p:tgtEl>
                                      </p:cBhvr>
                                      <p:by x="50000" y="50000"/>
                                    </p:animScale>
                                  </p:childTnLst>
                                </p:cTn>
                              </p:par>
                            </p:childTnLst>
                          </p:cTn>
                        </p:par>
                        <p:par>
                          <p:cTn id="7" fill="hold">
                            <p:stCondLst>
                              <p:cond delay="1000"/>
                            </p:stCondLst>
                            <p:childTnLst>
                              <p:par>
                                <p:cTn id="8" presetID="50" presetClass="path" presetSubtype="0" accel="50000" decel="50000" fill="hold" nodeType="afterEffect">
                                  <p:stCondLst>
                                    <p:cond delay="0"/>
                                  </p:stCondLst>
                                  <p:childTnLst>
                                    <p:animMotion origin="layout" path="M 0 3.7037E-6 L 0.125 3.7037E-6 C 0.18099 3.7037E-6 0.25 0.06898 0.25 0.125 L 0.25 0.25 " pathEditMode="relative" rAng="0" ptsTypes="AAAA">
                                      <p:cBhvr>
                                        <p:cTn id="9" dur="1000" fill="hold"/>
                                        <p:tgtEl>
                                          <p:spTgt spid="3"/>
                                        </p:tgtEl>
                                        <p:attrNameLst>
                                          <p:attrName>ppt_x</p:attrName>
                                          <p:attrName>ppt_y</p:attrName>
                                        </p:attrNameLst>
                                      </p:cBhvr>
                                      <p:rCtr x="12500" y="12500"/>
                                    </p:animMotion>
                                  </p:childTnLst>
                                </p:cTn>
                              </p:par>
                            </p:childTnLst>
                          </p:cTn>
                        </p:par>
                        <p:par>
                          <p:cTn id="10" fill="hold">
                            <p:stCondLst>
                              <p:cond delay="2000"/>
                            </p:stCondLst>
                            <p:childTnLst>
                              <p:par>
                                <p:cTn id="11" presetID="10" presetClass="entr" presetSubtype="0" fill="hold" grpId="0" nodeType="afterEffect">
                                  <p:stCondLst>
                                    <p:cond delay="25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0" y="2088323"/>
            <a:ext cx="7684851" cy="4351338"/>
          </a:xfrm>
        </p:spPr>
        <p:txBody>
          <a:bodyPr>
            <a:normAutofit/>
          </a:bodyPr>
          <a:lstStyle/>
          <a:p>
            <a:r>
              <a:rPr lang="en-US" b="1" dirty="0">
                <a:solidFill>
                  <a:srgbClr val="9E1300"/>
                </a:solidFill>
              </a:rPr>
              <a:t>What are the Factors that can lead to substance abuse?</a:t>
            </a:r>
          </a:p>
          <a:p>
            <a:pPr marL="0" indent="0">
              <a:buNone/>
            </a:pPr>
            <a:endParaRPr lang="en-US" dirty="0">
              <a:solidFill>
                <a:srgbClr val="9E1300"/>
              </a:solidFill>
            </a:endParaRPr>
          </a:p>
          <a:p>
            <a:pPr marL="0" indent="0">
              <a:buNone/>
            </a:pPr>
            <a:r>
              <a:rPr lang="en-US" dirty="0">
                <a:solidFill>
                  <a:srgbClr val="9E1300"/>
                </a:solidFill>
              </a:rPr>
              <a:t>A- Old age</a:t>
            </a:r>
          </a:p>
          <a:p>
            <a:pPr marL="0" indent="0">
              <a:buNone/>
            </a:pPr>
            <a:r>
              <a:rPr lang="en-US" dirty="0">
                <a:solidFill>
                  <a:srgbClr val="9E1300"/>
                </a:solidFill>
              </a:rPr>
              <a:t>B- Dark Hair color</a:t>
            </a:r>
          </a:p>
          <a:p>
            <a:pPr marL="0" indent="0">
              <a:buNone/>
            </a:pPr>
            <a:r>
              <a:rPr lang="en-US" dirty="0">
                <a:solidFill>
                  <a:srgbClr val="9E1300"/>
                </a:solidFill>
              </a:rPr>
              <a:t>C- Being male</a:t>
            </a:r>
          </a:p>
          <a:p>
            <a:pPr marL="0" indent="0">
              <a:buNone/>
            </a:pPr>
            <a:r>
              <a:rPr lang="en-US" dirty="0">
                <a:solidFill>
                  <a:srgbClr val="9E1300"/>
                </a:solidFill>
              </a:rPr>
              <a:t>D- English language</a:t>
            </a:r>
          </a:p>
        </p:txBody>
      </p:sp>
      <p:sp>
        <p:nvSpPr>
          <p:cNvPr id="6" name="TextBox 5"/>
          <p:cNvSpPr txBox="1"/>
          <p:nvPr/>
        </p:nvSpPr>
        <p:spPr>
          <a:xfrm rot="20387110">
            <a:off x="369651" y="595675"/>
            <a:ext cx="1556425" cy="830997"/>
          </a:xfrm>
          <a:prstGeom prst="rect">
            <a:avLst/>
          </a:prstGeom>
          <a:noFill/>
        </p:spPr>
        <p:txBody>
          <a:bodyPr wrap="square" rtlCol="0">
            <a:spAutoFit/>
          </a:bodyPr>
          <a:lstStyle/>
          <a:p>
            <a:r>
              <a:rPr lang="en-US" sz="4800" b="1" dirty="0">
                <a:solidFill>
                  <a:srgbClr val="9E1300"/>
                </a:solidFill>
              </a:rPr>
              <a:t>Q5</a:t>
            </a:r>
          </a:p>
        </p:txBody>
      </p:sp>
    </p:spTree>
    <p:extLst>
      <p:ext uri="{BB962C8B-B14F-4D97-AF65-F5344CB8AC3E}">
        <p14:creationId xmlns:p14="http://schemas.microsoft.com/office/powerpoint/2010/main" val="131228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838200" y="765175"/>
            <a:ext cx="10515600" cy="1325563"/>
          </a:xfrm>
        </p:spPr>
        <p:txBody>
          <a:bodyPr/>
          <a:lstStyle/>
          <a:p>
            <a:r>
              <a:rPr lang="en-US" b="1" dirty="0">
                <a:solidFill>
                  <a:srgbClr val="ED5965"/>
                </a:solidFill>
                <a:latin typeface="Comic Sans MS" charset="0"/>
                <a:ea typeface="Comic Sans MS" charset="0"/>
                <a:cs typeface="Comic Sans MS" charset="0"/>
              </a:rPr>
              <a:t>Amphetamine</a:t>
            </a:r>
          </a:p>
        </p:txBody>
      </p:sp>
      <p:graphicFrame>
        <p:nvGraphicFramePr>
          <p:cNvPr id="2" name="Table 1"/>
          <p:cNvGraphicFramePr>
            <a:graphicFrameLocks noGrp="1"/>
          </p:cNvGraphicFramePr>
          <p:nvPr/>
        </p:nvGraphicFramePr>
        <p:xfrm>
          <a:off x="1871980" y="2121318"/>
          <a:ext cx="8128000" cy="23164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994147775"/>
                    </a:ext>
                  </a:extLst>
                </a:gridCol>
                <a:gridCol w="4064000">
                  <a:extLst>
                    <a:ext uri="{9D8B030D-6E8A-4147-A177-3AD203B41FA5}">
                      <a16:colId xmlns:a16="http://schemas.microsoft.com/office/drawing/2014/main" val="638355268"/>
                    </a:ext>
                  </a:extLst>
                </a:gridCol>
              </a:tblGrid>
              <a:tr h="370840">
                <a:tc>
                  <a:txBody>
                    <a:bodyPr/>
                    <a:lstStyle/>
                    <a:p>
                      <a:pPr algn="ctr"/>
                      <a:r>
                        <a:rPr lang="en-US" sz="2800" dirty="0"/>
                        <a:t>Acute overdose </a:t>
                      </a:r>
                      <a:endParaRPr lang="en-US" sz="2800" dirty="0"/>
                    </a:p>
                  </a:txBody>
                  <a:tcPr anchor="ctr">
                    <a:solidFill>
                      <a:schemeClr val="accent1">
                        <a:lumMod val="20000"/>
                        <a:lumOff val="80000"/>
                      </a:schemeClr>
                    </a:solidFill>
                  </a:tcPr>
                </a:tc>
                <a:tc>
                  <a:txBody>
                    <a:bodyPr/>
                    <a:lstStyle/>
                    <a:p>
                      <a:pPr algn="ctr"/>
                      <a:r>
                        <a:rPr lang="en-US" sz="2800" dirty="0"/>
                        <a:t>Chronic use</a:t>
                      </a:r>
                      <a:endParaRPr lang="en-US" sz="2800" dirty="0"/>
                    </a:p>
                  </a:txBody>
                  <a:tcPr anchor="ctr">
                    <a:solidFill>
                      <a:schemeClr val="accent1">
                        <a:lumMod val="20000"/>
                        <a:lumOff val="80000"/>
                      </a:schemeClr>
                    </a:solidFill>
                  </a:tcPr>
                </a:tc>
                <a:extLst>
                  <a:ext uri="{0D108BD9-81ED-4DB2-BD59-A6C34878D82A}">
                    <a16:rowId xmlns:a16="http://schemas.microsoft.com/office/drawing/2014/main" val="3524204053"/>
                  </a:ext>
                </a:extLst>
              </a:tr>
              <a:tr h="370840">
                <a:tc>
                  <a:txBody>
                    <a:bodyPr/>
                    <a:lstStyle/>
                    <a:p>
                      <a:pPr algn="ctr"/>
                      <a:r>
                        <a:rPr lang="en-US" sz="2800" dirty="0"/>
                        <a:t>Seizures, Hypertension, Tachycardia, Myocardial infarction, Hyperthermia, Psychosis, Stroke, Death.</a:t>
                      </a:r>
                      <a:endParaRPr lang="en-US" sz="2800" dirty="0"/>
                    </a:p>
                  </a:txBody>
                  <a:tcPr anchor="ctr"/>
                </a:tc>
                <a:tc>
                  <a:txBody>
                    <a:bodyPr/>
                    <a:lstStyle/>
                    <a:p>
                      <a:pPr algn="ctr"/>
                      <a:r>
                        <a:rPr lang="en-US" sz="2800" dirty="0"/>
                        <a:t>Severe psychological depression.</a:t>
                      </a:r>
                      <a:endParaRPr lang="en-US" sz="2800" dirty="0"/>
                    </a:p>
                  </a:txBody>
                  <a:tcPr anchor="ctr"/>
                </a:tc>
                <a:extLst>
                  <a:ext uri="{0D108BD9-81ED-4DB2-BD59-A6C34878D82A}">
                    <a16:rowId xmlns:a16="http://schemas.microsoft.com/office/drawing/2014/main" val="2715813629"/>
                  </a:ext>
                </a:extLst>
              </a:tr>
            </a:tbl>
          </a:graphicData>
        </a:graphic>
      </p:graphicFrame>
    </p:spTree>
    <p:extLst>
      <p:ext uri="{BB962C8B-B14F-4D97-AF65-F5344CB8AC3E}">
        <p14:creationId xmlns:p14="http://schemas.microsoft.com/office/powerpoint/2010/main" val="27772299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1257300" y="860144"/>
            <a:ext cx="10515600" cy="1325563"/>
          </a:xfrm>
        </p:spPr>
        <p:txBody>
          <a:bodyPr/>
          <a:lstStyle/>
          <a:p>
            <a:r>
              <a:rPr lang="en-US" b="1" dirty="0">
                <a:solidFill>
                  <a:srgbClr val="ED5965"/>
                </a:solidFill>
                <a:latin typeface="Comic Sans MS" charset="0"/>
                <a:ea typeface="Comic Sans MS" charset="0"/>
                <a:cs typeface="Comic Sans MS" charset="0"/>
              </a:rPr>
              <a:t>Cannabis</a:t>
            </a:r>
          </a:p>
        </p:txBody>
      </p:sp>
      <p:sp>
        <p:nvSpPr>
          <p:cNvPr id="7" name="Content Placeholder 2"/>
          <p:cNvSpPr>
            <a:spLocks noGrp="1"/>
          </p:cNvSpPr>
          <p:nvPr>
            <p:ph idx="1"/>
          </p:nvPr>
        </p:nvSpPr>
        <p:spPr>
          <a:xfrm>
            <a:off x="1257300" y="1955649"/>
            <a:ext cx="9823315" cy="1004721"/>
          </a:xfrm>
        </p:spPr>
        <p:txBody>
          <a:bodyPr>
            <a:normAutofit/>
          </a:bodyPr>
          <a:lstStyle/>
          <a:p>
            <a:r>
              <a:rPr lang="en-US" dirty="0"/>
              <a:t>An estimated 22.2 million Americans aged 12 or older in 2014 were current users of marijuana.</a:t>
            </a:r>
          </a:p>
        </p:txBody>
      </p:sp>
      <p:pic>
        <p:nvPicPr>
          <p:cNvPr id="8" name="Picture 7"/>
          <p:cNvPicPr>
            <a:picLocks noChangeAspect="1"/>
          </p:cNvPicPr>
          <p:nvPr/>
        </p:nvPicPr>
        <p:blipFill>
          <a:blip r:embed="rId3"/>
          <a:stretch>
            <a:fillRect/>
          </a:stretch>
        </p:blipFill>
        <p:spPr>
          <a:xfrm>
            <a:off x="7018020" y="2741690"/>
            <a:ext cx="3722938" cy="3735348"/>
          </a:xfrm>
          <a:prstGeom prst="rect">
            <a:avLst/>
          </a:prstGeom>
        </p:spPr>
      </p:pic>
      <p:sp>
        <p:nvSpPr>
          <p:cNvPr id="9" name="Rectangle 8"/>
          <p:cNvSpPr/>
          <p:nvPr/>
        </p:nvSpPr>
        <p:spPr>
          <a:xfrm>
            <a:off x="1242060" y="3344084"/>
            <a:ext cx="5436303" cy="2677656"/>
          </a:xfrm>
          <a:prstGeom prst="rect">
            <a:avLst/>
          </a:prstGeom>
        </p:spPr>
        <p:txBody>
          <a:bodyPr wrap="square">
            <a:spAutoFit/>
          </a:bodyPr>
          <a:lstStyle/>
          <a:p>
            <a:pPr marL="285750" indent="-285750">
              <a:buFont typeface="Arial" panose="020B0604020202020204" pitchFamily="34" charset="0"/>
              <a:buChar char="•"/>
            </a:pPr>
            <a:r>
              <a:rPr lang="en-US" sz="2800" dirty="0"/>
              <a:t>An estimated 80.5 million European adults have used marijuana at least once and it is widely accepted that it is the most frequently used illicit substance in Western countries.</a:t>
            </a:r>
          </a:p>
        </p:txBody>
      </p:sp>
      <p:pic>
        <p:nvPicPr>
          <p:cNvPr id="3" name="Picture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0326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uiExpand="1" build="p"/>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1257300" y="631544"/>
            <a:ext cx="10515600" cy="1325563"/>
          </a:xfrm>
        </p:spPr>
        <p:txBody>
          <a:bodyPr/>
          <a:lstStyle/>
          <a:p>
            <a:r>
              <a:rPr lang="en-US" b="1" dirty="0">
                <a:solidFill>
                  <a:srgbClr val="ED5965"/>
                </a:solidFill>
                <a:latin typeface="Comic Sans MS" charset="0"/>
                <a:ea typeface="Comic Sans MS" charset="0"/>
                <a:cs typeface="Comic Sans MS" charset="0"/>
              </a:rPr>
              <a:t>Cannabis</a:t>
            </a:r>
          </a:p>
        </p:txBody>
      </p:sp>
      <p:sp>
        <p:nvSpPr>
          <p:cNvPr id="7" name="Content Placeholder 2"/>
          <p:cNvSpPr>
            <a:spLocks noGrp="1"/>
          </p:cNvSpPr>
          <p:nvPr>
            <p:ph idx="1"/>
          </p:nvPr>
        </p:nvSpPr>
        <p:spPr>
          <a:xfrm>
            <a:off x="1257300" y="1704188"/>
            <a:ext cx="9823315" cy="4876315"/>
          </a:xfrm>
        </p:spPr>
        <p:txBody>
          <a:bodyPr>
            <a:normAutofit/>
          </a:bodyPr>
          <a:lstStyle/>
          <a:p>
            <a:r>
              <a:rPr lang="en-US" dirty="0"/>
              <a:t>Cannabis consumption has been associated with multifactorial deaths, including marijuana-related accidents and deaths attributed to abuse of alcohol and other illicit substances</a:t>
            </a:r>
          </a:p>
          <a:p>
            <a:endParaRPr lang="en-US" dirty="0"/>
          </a:p>
          <a:p>
            <a:r>
              <a:rPr lang="en-US" dirty="0"/>
              <a:t>Clinicians are advised to identify at least 2 or more of the following physical symptoms, occurring within 2 hours of cannabis use, as defined by DSM-5 criteria:</a:t>
            </a:r>
          </a:p>
          <a:p>
            <a:pPr marL="0" indent="0">
              <a:buNone/>
            </a:pPr>
            <a:r>
              <a:rPr lang="en-US" dirty="0"/>
              <a:t>- Conjunctival injection		- Increased appetite</a:t>
            </a:r>
          </a:p>
          <a:p>
            <a:pPr marL="0" indent="0">
              <a:buNone/>
            </a:pPr>
            <a:r>
              <a:rPr lang="en-US" dirty="0"/>
              <a:t>- Dry mouth				- Tachycardia</a:t>
            </a:r>
          </a:p>
        </p:txBody>
      </p:sp>
      <p:pic>
        <p:nvPicPr>
          <p:cNvPr id="3" name="Picture 2"/>
          <p:cNvPicPr>
            <a:picLocks noChangeAspect="1"/>
          </p:cNvPicPr>
          <p:nvPr/>
        </p:nvPicPr>
        <p:blipFill>
          <a:blip r:embed="rId3"/>
          <a:stretch>
            <a:fillRect/>
          </a:stretch>
        </p:blipFill>
        <p:spPr>
          <a:xfrm>
            <a:off x="9129150" y="4572000"/>
            <a:ext cx="3062850" cy="2299648"/>
          </a:xfrm>
          <a:prstGeom prst="rect">
            <a:avLst/>
          </a:prstGeom>
        </p:spPr>
      </p:pic>
    </p:spTree>
    <p:extLst>
      <p:ext uri="{BB962C8B-B14F-4D97-AF65-F5344CB8AC3E}">
        <p14:creationId xmlns:p14="http://schemas.microsoft.com/office/powerpoint/2010/main" val="71575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par>
                          <p:cTn id="17" fill="hold">
                            <p:stCondLst>
                              <p:cond delay="1250"/>
                            </p:stCondLst>
                            <p:childTnLst>
                              <p:par>
                                <p:cTn id="18" presetID="10" presetClass="entr" presetSubtype="0" fill="hold" grpId="0" nodeType="afterEffect">
                                  <p:stCondLst>
                                    <p:cond delay="25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838200" y="430441"/>
            <a:ext cx="10515600" cy="1325563"/>
          </a:xfrm>
        </p:spPr>
        <p:txBody>
          <a:bodyPr/>
          <a:lstStyle/>
          <a:p>
            <a:r>
              <a:rPr lang="en-US" b="1" dirty="0">
                <a:solidFill>
                  <a:srgbClr val="ED5965"/>
                </a:solidFill>
                <a:latin typeface="Comic Sans MS" charset="0"/>
                <a:ea typeface="Comic Sans MS" charset="0"/>
                <a:cs typeface="Comic Sans MS" charset="0"/>
              </a:rPr>
              <a:t>Most commonly abused substance in Saudi Arabia</a:t>
            </a:r>
          </a:p>
        </p:txBody>
      </p:sp>
      <p:sp>
        <p:nvSpPr>
          <p:cNvPr id="6" name="Content Placeholder 2"/>
          <p:cNvSpPr>
            <a:spLocks noGrp="1"/>
          </p:cNvSpPr>
          <p:nvPr>
            <p:ph idx="1"/>
          </p:nvPr>
        </p:nvSpPr>
        <p:spPr>
          <a:xfrm>
            <a:off x="838200" y="1967139"/>
            <a:ext cx="10515600" cy="4351338"/>
          </a:xfrm>
        </p:spPr>
        <p:txBody>
          <a:bodyPr/>
          <a:lstStyle/>
          <a:p>
            <a:r>
              <a:rPr lang="en-US" dirty="0"/>
              <a:t>Amphetamine (4–70.7%,). </a:t>
            </a:r>
          </a:p>
          <a:p>
            <a:r>
              <a:rPr lang="en-US" dirty="0"/>
              <a:t>Heroin (6.6–83.6%). </a:t>
            </a:r>
          </a:p>
          <a:p>
            <a:r>
              <a:rPr lang="en-US" dirty="0"/>
              <a:t>Alcohol (9–70.3%). </a:t>
            </a:r>
          </a:p>
          <a:p>
            <a:r>
              <a:rPr lang="en-US" dirty="0"/>
              <a:t>Cannabis (1–60%).</a:t>
            </a:r>
          </a:p>
          <a:p>
            <a:pPr marL="0" indent="0">
              <a:buNone/>
            </a:pPr>
            <a:endParaRPr lang="en-US" sz="1800" dirty="0"/>
          </a:p>
          <a:p>
            <a:pPr marL="0" indent="0">
              <a:buNone/>
            </a:pPr>
            <a:r>
              <a:rPr lang="en-US" dirty="0"/>
              <a:t>There was an increase in the use of cannabis </a:t>
            </a:r>
          </a:p>
          <a:p>
            <a:pPr marL="0" indent="0">
              <a:buNone/>
            </a:pPr>
            <a:r>
              <a:rPr lang="en-US" dirty="0"/>
              <a:t>and amphetamine and decrease in the use </a:t>
            </a:r>
          </a:p>
          <a:p>
            <a:pPr marL="0" indent="0">
              <a:buNone/>
            </a:pPr>
            <a:r>
              <a:rPr lang="en-US" dirty="0"/>
              <a:t>of heroin and volatile substances.</a:t>
            </a:r>
          </a:p>
        </p:txBody>
      </p:sp>
      <p:sp>
        <p:nvSpPr>
          <p:cNvPr id="7" name="Oval 6"/>
          <p:cNvSpPr/>
          <p:nvPr/>
        </p:nvSpPr>
        <p:spPr>
          <a:xfrm rot="19495008">
            <a:off x="8205141" y="3262868"/>
            <a:ext cx="3886136" cy="3794799"/>
          </a:xfrm>
          <a:prstGeom prst="ellipse">
            <a:avLst/>
          </a:prstGeom>
          <a:solidFill>
            <a:schemeClr val="accent1">
              <a:lumMod val="20000"/>
              <a:lumOff val="80000"/>
            </a:schemeClr>
          </a:solidFill>
          <a:ln w="5715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pic>
        <p:nvPicPr>
          <p:cNvPr id="9" name="Picture 8" descr="http://www.mcdelivery.com.sa/ksa-mds/ar/images/map.png"/>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20948778">
            <a:off x="8733039" y="3592928"/>
            <a:ext cx="3195919" cy="309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31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3464" y="2334638"/>
            <a:ext cx="8054502" cy="24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0" y="521383"/>
            <a:ext cx="11206264" cy="58365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59964" y="1613187"/>
            <a:ext cx="6183086" cy="769441"/>
          </a:xfrm>
          <a:prstGeom prst="rect">
            <a:avLst/>
          </a:prstGeom>
          <a:noFill/>
        </p:spPr>
        <p:txBody>
          <a:bodyPr wrap="square" rtlCol="0">
            <a:spAutoFit/>
          </a:bodyPr>
          <a:lstStyle/>
          <a:p>
            <a:pPr algn="ctr"/>
            <a:r>
              <a:rPr lang="en-US" sz="4400" b="1" dirty="0">
                <a:latin typeface="Comic Sans MS" charset="0"/>
                <a:ea typeface="Comic Sans MS" charset="0"/>
                <a:cs typeface="Comic Sans MS" charset="0"/>
              </a:rPr>
              <a:t>Approach patient with</a:t>
            </a:r>
          </a:p>
        </p:txBody>
      </p:sp>
      <p:pic>
        <p:nvPicPr>
          <p:cNvPr id="10" name="Picture 9"/>
          <p:cNvPicPr>
            <a:picLocks noChangeAspect="1"/>
          </p:cNvPicPr>
          <p:nvPr/>
        </p:nvPicPr>
        <p:blipFill rotWithShape="1">
          <a:blip r:embed="rId2"/>
          <a:srcRect l="8872" r="6581"/>
          <a:stretch/>
        </p:blipFill>
        <p:spPr>
          <a:xfrm>
            <a:off x="6940512" y="52799"/>
            <a:ext cx="4615543" cy="3563635"/>
          </a:xfrm>
          <a:prstGeom prst="rect">
            <a:avLst/>
          </a:prstGeom>
        </p:spPr>
      </p:pic>
      <p:pic>
        <p:nvPicPr>
          <p:cNvPr id="14" name="Picture 13"/>
          <p:cNvPicPr>
            <a:picLocks noChangeAspect="1"/>
          </p:cNvPicPr>
          <p:nvPr/>
        </p:nvPicPr>
        <p:blipFill>
          <a:blip r:embed="rId3"/>
          <a:stretch>
            <a:fillRect/>
          </a:stretch>
        </p:blipFill>
        <p:spPr>
          <a:xfrm>
            <a:off x="0" y="3616434"/>
            <a:ext cx="12192000" cy="3241566"/>
          </a:xfrm>
          <a:prstGeom prst="rect">
            <a:avLst/>
          </a:prstGeom>
        </p:spPr>
      </p:pic>
    </p:spTree>
    <p:extLst>
      <p:ext uri="{BB962C8B-B14F-4D97-AF65-F5344CB8AC3E}">
        <p14:creationId xmlns:p14="http://schemas.microsoft.com/office/powerpoint/2010/main" val="58317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Content Placeholder 5"/>
          <p:cNvGraphicFramePr>
            <a:graphicFrameLocks noGrp="1"/>
          </p:cNvGraphicFramePr>
          <p:nvPr>
            <p:ph idx="1"/>
            <p:extLst/>
          </p:nvPr>
        </p:nvGraphicFramePr>
        <p:xfrm>
          <a:off x="6738257" y="700391"/>
          <a:ext cx="4876568" cy="5874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088564" y="1275729"/>
            <a:ext cx="6183086" cy="1446550"/>
          </a:xfrm>
          <a:prstGeom prst="rect">
            <a:avLst/>
          </a:prstGeom>
          <a:noFill/>
        </p:spPr>
        <p:txBody>
          <a:bodyPr wrap="square" rtlCol="0">
            <a:spAutoFit/>
          </a:bodyPr>
          <a:lstStyle/>
          <a:p>
            <a:pPr algn="ctr"/>
            <a:r>
              <a:rPr lang="en-US" sz="4400" b="1" dirty="0">
                <a:solidFill>
                  <a:srgbClr val="ED5965"/>
                </a:solidFill>
                <a:latin typeface="Comic Sans MS" charset="0"/>
                <a:ea typeface="Comic Sans MS" charset="0"/>
                <a:cs typeface="Comic Sans MS" charset="0"/>
              </a:rPr>
              <a:t>Approach patient with substance abuse</a:t>
            </a:r>
          </a:p>
        </p:txBody>
      </p:sp>
      <p:pic>
        <p:nvPicPr>
          <p:cNvPr id="12" name="Picture 11"/>
          <p:cNvPicPr>
            <a:picLocks noChangeAspect="1"/>
          </p:cNvPicPr>
          <p:nvPr/>
        </p:nvPicPr>
        <p:blipFill>
          <a:blip r:embed="rId8"/>
          <a:stretch>
            <a:fillRect/>
          </a:stretch>
        </p:blipFill>
        <p:spPr>
          <a:xfrm>
            <a:off x="2102301" y="2913970"/>
            <a:ext cx="4286250" cy="3381375"/>
          </a:xfrm>
          <a:prstGeom prst="rect">
            <a:avLst/>
          </a:prstGeom>
        </p:spPr>
      </p:pic>
    </p:spTree>
    <p:extLst>
      <p:ext uri="{BB962C8B-B14F-4D97-AF65-F5344CB8AC3E}">
        <p14:creationId xmlns:p14="http://schemas.microsoft.com/office/powerpoint/2010/main" val="101856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C00EF30-B0ED-473C-964E-FAFEBCA1078A}"/>
                                            </p:graphicEl>
                                          </p:spTgt>
                                        </p:tgtEl>
                                        <p:attrNameLst>
                                          <p:attrName>style.visibility</p:attrName>
                                        </p:attrNameLst>
                                      </p:cBhvr>
                                      <p:to>
                                        <p:strVal val="visible"/>
                                      </p:to>
                                    </p:set>
                                    <p:animEffect transition="in" filter="fade">
                                      <p:cBhvr>
                                        <p:cTn id="7" dur="500"/>
                                        <p:tgtEl>
                                          <p:spTgt spid="5">
                                            <p:graphicEl>
                                              <a:dgm id="{1C00EF30-B0ED-473C-964E-FAFEBCA1078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6F3E00B7-946F-4A71-91C2-D7D6FA018023}"/>
                                            </p:graphicEl>
                                          </p:spTgt>
                                        </p:tgtEl>
                                        <p:attrNameLst>
                                          <p:attrName>style.visibility</p:attrName>
                                        </p:attrNameLst>
                                      </p:cBhvr>
                                      <p:to>
                                        <p:strVal val="visible"/>
                                      </p:to>
                                    </p:set>
                                    <p:animEffect transition="in" filter="fade">
                                      <p:cBhvr>
                                        <p:cTn id="10" dur="500"/>
                                        <p:tgtEl>
                                          <p:spTgt spid="5">
                                            <p:graphicEl>
                                              <a:dgm id="{6F3E00B7-946F-4A71-91C2-D7D6FA01802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53C7CF7F-C6DC-4EB4-A31A-4EFB9F0762D8}"/>
                                            </p:graphicEl>
                                          </p:spTgt>
                                        </p:tgtEl>
                                        <p:attrNameLst>
                                          <p:attrName>style.visibility</p:attrName>
                                        </p:attrNameLst>
                                      </p:cBhvr>
                                      <p:to>
                                        <p:strVal val="visible"/>
                                      </p:to>
                                    </p:set>
                                    <p:animEffect transition="in" filter="fade">
                                      <p:cBhvr>
                                        <p:cTn id="15" dur="500"/>
                                        <p:tgtEl>
                                          <p:spTgt spid="5">
                                            <p:graphicEl>
                                              <a:dgm id="{53C7CF7F-C6DC-4EB4-A31A-4EFB9F0762D8}"/>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A40D9C9B-50FD-47AF-9A17-FE712338F3A4}"/>
                                            </p:graphicEl>
                                          </p:spTgt>
                                        </p:tgtEl>
                                        <p:attrNameLst>
                                          <p:attrName>style.visibility</p:attrName>
                                        </p:attrNameLst>
                                      </p:cBhvr>
                                      <p:to>
                                        <p:strVal val="visible"/>
                                      </p:to>
                                    </p:set>
                                    <p:animEffect transition="in" filter="fade">
                                      <p:cBhvr>
                                        <p:cTn id="18" dur="500"/>
                                        <p:tgtEl>
                                          <p:spTgt spid="5">
                                            <p:graphicEl>
                                              <a:dgm id="{A40D9C9B-50FD-47AF-9A17-FE712338F3A4}"/>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68FC958C-E9C4-47BC-AE1E-52AA5FB515BB}"/>
                                            </p:graphicEl>
                                          </p:spTgt>
                                        </p:tgtEl>
                                        <p:attrNameLst>
                                          <p:attrName>style.visibility</p:attrName>
                                        </p:attrNameLst>
                                      </p:cBhvr>
                                      <p:to>
                                        <p:strVal val="visible"/>
                                      </p:to>
                                    </p:set>
                                    <p:animEffect transition="in" filter="fade">
                                      <p:cBhvr>
                                        <p:cTn id="23" dur="500"/>
                                        <p:tgtEl>
                                          <p:spTgt spid="5">
                                            <p:graphicEl>
                                              <a:dgm id="{68FC958C-E9C4-47BC-AE1E-52AA5FB515BB}"/>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6096929B-6472-4D04-B11B-54AA9AA37808}"/>
                                            </p:graphicEl>
                                          </p:spTgt>
                                        </p:tgtEl>
                                        <p:attrNameLst>
                                          <p:attrName>style.visibility</p:attrName>
                                        </p:attrNameLst>
                                      </p:cBhvr>
                                      <p:to>
                                        <p:strVal val="visible"/>
                                      </p:to>
                                    </p:set>
                                    <p:animEffect transition="in" filter="fade">
                                      <p:cBhvr>
                                        <p:cTn id="26" dur="500"/>
                                        <p:tgtEl>
                                          <p:spTgt spid="5">
                                            <p:graphicEl>
                                              <a:dgm id="{6096929B-6472-4D04-B11B-54AA9AA37808}"/>
                                            </p:graphic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graphicEl>
                                              <a:dgm id="{99761AF6-3CE2-405A-B488-71E67AD5A2F1}"/>
                                            </p:graphicEl>
                                          </p:spTgt>
                                        </p:tgtEl>
                                        <p:attrNameLst>
                                          <p:attrName>style.visibility</p:attrName>
                                        </p:attrNameLst>
                                      </p:cBhvr>
                                      <p:to>
                                        <p:strVal val="visible"/>
                                      </p:to>
                                    </p:set>
                                    <p:animEffect transition="in" filter="fade">
                                      <p:cBhvr>
                                        <p:cTn id="34" dur="500"/>
                                        <p:tgtEl>
                                          <p:spTgt spid="5">
                                            <p:graphicEl>
                                              <a:dgm id="{99761AF6-3CE2-405A-B488-71E67AD5A2F1}"/>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graphicEl>
                                              <a:dgm id="{AAA4AF26-F576-4A86-9D02-5BBBB98B38DD}"/>
                                            </p:graphicEl>
                                          </p:spTgt>
                                        </p:tgtEl>
                                        <p:attrNameLst>
                                          <p:attrName>style.visibility</p:attrName>
                                        </p:attrNameLst>
                                      </p:cBhvr>
                                      <p:to>
                                        <p:strVal val="visible"/>
                                      </p:to>
                                    </p:set>
                                    <p:animEffect transition="in" filter="fade">
                                      <p:cBhvr>
                                        <p:cTn id="37" dur="500"/>
                                        <p:tgtEl>
                                          <p:spTgt spid="5">
                                            <p:graphicEl>
                                              <a:dgm id="{AAA4AF26-F576-4A86-9D02-5BBBB98B38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Content Placeholder 2"/>
          <p:cNvSpPr>
            <a:spLocks noGrp="1"/>
          </p:cNvSpPr>
          <p:nvPr>
            <p:ph idx="1"/>
          </p:nvPr>
        </p:nvSpPr>
        <p:spPr>
          <a:xfrm>
            <a:off x="505838" y="1477995"/>
            <a:ext cx="10692320" cy="5048802"/>
          </a:xfrm>
        </p:spPr>
        <p:txBody>
          <a:bodyPr>
            <a:normAutofit/>
          </a:bodyPr>
          <a:lstStyle/>
          <a:p>
            <a:pPr marL="0" indent="0">
              <a:buNone/>
            </a:pPr>
            <a:r>
              <a:rPr lang="en-US" sz="2400" b="1" dirty="0">
                <a:solidFill>
                  <a:schemeClr val="accent1"/>
                </a:solidFill>
              </a:rPr>
              <a:t>1- Identification of substance misuse</a:t>
            </a:r>
          </a:p>
          <a:p>
            <a:pPr>
              <a:buFontTx/>
              <a:buChar char="-"/>
            </a:pPr>
            <a:endParaRPr lang="en-US" sz="1600" dirty="0"/>
          </a:p>
          <a:p>
            <a:pPr>
              <a:buFontTx/>
              <a:buChar char="-"/>
            </a:pPr>
            <a:r>
              <a:rPr lang="en-US" sz="2400" dirty="0"/>
              <a:t>Clinician should ask patients routinely about recent legal and illicit drug use, questions should include :</a:t>
            </a:r>
          </a:p>
          <a:p>
            <a:pPr marL="576263" indent="279400"/>
            <a:r>
              <a:rPr lang="en-US" sz="2400" dirty="0"/>
              <a:t>Whether they have used drugs and, if so:</a:t>
            </a:r>
          </a:p>
          <a:p>
            <a:pPr marL="863600" indent="-287338"/>
            <a:r>
              <a:rPr lang="en-US" sz="2400" dirty="0"/>
              <a:t>Of what type and method of administration</a:t>
            </a:r>
          </a:p>
          <a:p>
            <a:pPr marL="576263" indent="338138"/>
            <a:r>
              <a:rPr lang="en-US" sz="2400" dirty="0"/>
              <a:t>In what quantity</a:t>
            </a:r>
          </a:p>
          <a:p>
            <a:pPr marL="863600" indent="-287338"/>
            <a:r>
              <a:rPr lang="en-US" sz="2400" dirty="0"/>
              <a:t>How frequently.</a:t>
            </a:r>
          </a:p>
          <a:p>
            <a:pPr marL="863600" indent="-287338"/>
            <a:r>
              <a:rPr lang="en-US" sz="2400" dirty="0"/>
              <a:t>When last used</a:t>
            </a:r>
          </a:p>
        </p:txBody>
      </p:sp>
      <p:sp>
        <p:nvSpPr>
          <p:cNvPr id="9" name="TextBox 8"/>
          <p:cNvSpPr txBox="1"/>
          <p:nvPr/>
        </p:nvSpPr>
        <p:spPr>
          <a:xfrm>
            <a:off x="273185" y="570114"/>
            <a:ext cx="11157625" cy="707886"/>
          </a:xfrm>
          <a:prstGeom prst="rect">
            <a:avLst/>
          </a:prstGeom>
          <a:noFill/>
        </p:spPr>
        <p:txBody>
          <a:bodyPr wrap="square" rtlCol="0">
            <a:spAutoFit/>
          </a:bodyPr>
          <a:lstStyle/>
          <a:p>
            <a:pPr algn="ctr"/>
            <a:r>
              <a:rPr lang="en-US" sz="4000" b="1" dirty="0">
                <a:solidFill>
                  <a:srgbClr val="ED5965"/>
                </a:solidFill>
                <a:latin typeface="Comic Sans MS" charset="0"/>
                <a:ea typeface="Comic Sans MS" charset="0"/>
                <a:cs typeface="Comic Sans MS" charset="0"/>
              </a:rPr>
              <a:t>Approach patient with substance misuse</a:t>
            </a:r>
          </a:p>
        </p:txBody>
      </p:sp>
      <p:pic>
        <p:nvPicPr>
          <p:cNvPr id="3" name="Picture 2"/>
          <p:cNvPicPr>
            <a:picLocks noChangeAspect="1"/>
          </p:cNvPicPr>
          <p:nvPr/>
        </p:nvPicPr>
        <p:blipFill>
          <a:blip r:embed="rId3"/>
          <a:stretch>
            <a:fillRect/>
          </a:stretch>
        </p:blipFill>
        <p:spPr>
          <a:xfrm>
            <a:off x="8273143" y="2873829"/>
            <a:ext cx="3918858" cy="3984171"/>
          </a:xfrm>
          <a:prstGeom prst="rect">
            <a:avLst/>
          </a:prstGeom>
        </p:spPr>
      </p:pic>
    </p:spTree>
    <p:extLst>
      <p:ext uri="{BB962C8B-B14F-4D97-AF65-F5344CB8AC3E}">
        <p14:creationId xmlns:p14="http://schemas.microsoft.com/office/powerpoint/2010/main" val="106932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500"/>
                                        <p:tgtEl>
                                          <p:spTgt spid="7">
                                            <p:txEl>
                                              <p:pRg st="6" end="6"/>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Content Placeholder 2"/>
          <p:cNvSpPr>
            <a:spLocks noGrp="1"/>
          </p:cNvSpPr>
          <p:nvPr>
            <p:ph idx="1"/>
          </p:nvPr>
        </p:nvSpPr>
        <p:spPr>
          <a:xfrm>
            <a:off x="527610" y="1532427"/>
            <a:ext cx="10336333" cy="4280544"/>
          </a:xfrm>
        </p:spPr>
        <p:txBody>
          <a:bodyPr>
            <a:normAutofit/>
          </a:bodyPr>
          <a:lstStyle/>
          <a:p>
            <a:pPr marL="0" indent="0">
              <a:buNone/>
            </a:pPr>
            <a:r>
              <a:rPr lang="en-US" sz="2400" b="1" dirty="0">
                <a:solidFill>
                  <a:schemeClr val="accent1"/>
                </a:solidFill>
              </a:rPr>
              <a:t>1- Identification of substance misuse </a:t>
            </a:r>
          </a:p>
          <a:p>
            <a:pPr marL="0" indent="0">
              <a:buNone/>
            </a:pPr>
            <a:endParaRPr lang="en-US" sz="2400" b="1" dirty="0">
              <a:solidFill>
                <a:schemeClr val="accent1"/>
              </a:solidFill>
            </a:endParaRPr>
          </a:p>
          <a:p>
            <a:pPr>
              <a:buFontTx/>
              <a:buChar char="-"/>
            </a:pPr>
            <a:r>
              <a:rPr lang="en-US" sz="2400" dirty="0"/>
              <a:t>Clinician should consider asking patients about recent drug use if they present with symptoms that suggest the possibility of drug misuse, for example:</a:t>
            </a:r>
          </a:p>
          <a:p>
            <a:pPr>
              <a:buFontTx/>
              <a:buChar char="-"/>
            </a:pPr>
            <a:r>
              <a:rPr lang="en-US" sz="2400" dirty="0"/>
              <a:t> Acute chest pain in a young person. </a:t>
            </a:r>
          </a:p>
          <a:p>
            <a:pPr>
              <a:buFontTx/>
              <a:buChar char="-"/>
            </a:pPr>
            <a:r>
              <a:rPr lang="en-US" sz="2400" dirty="0"/>
              <a:t>Acute psychosis (</a:t>
            </a:r>
            <a:r>
              <a:rPr lang="en-US" sz="2400" b="1" dirty="0">
                <a:solidFill>
                  <a:srgbClr val="ED5965"/>
                </a:solidFill>
              </a:rPr>
              <a:t>EMERGENCY !</a:t>
            </a:r>
            <a:r>
              <a:rPr lang="en-US" sz="2400" dirty="0"/>
              <a:t>).</a:t>
            </a:r>
          </a:p>
          <a:p>
            <a:pPr>
              <a:buFontTx/>
              <a:buChar char="-"/>
            </a:pPr>
            <a:r>
              <a:rPr lang="en-US" sz="2400" dirty="0"/>
              <a:t>Mood and sleep disorders.</a:t>
            </a:r>
          </a:p>
        </p:txBody>
      </p:sp>
      <p:sp>
        <p:nvSpPr>
          <p:cNvPr id="9" name="TextBox 8"/>
          <p:cNvSpPr txBox="1"/>
          <p:nvPr/>
        </p:nvSpPr>
        <p:spPr>
          <a:xfrm>
            <a:off x="273185" y="570114"/>
            <a:ext cx="11157625" cy="707886"/>
          </a:xfrm>
          <a:prstGeom prst="rect">
            <a:avLst/>
          </a:prstGeom>
          <a:noFill/>
        </p:spPr>
        <p:txBody>
          <a:bodyPr wrap="square" rtlCol="0">
            <a:spAutoFit/>
          </a:bodyPr>
          <a:lstStyle/>
          <a:p>
            <a:pPr algn="ctr"/>
            <a:r>
              <a:rPr lang="en-US" sz="4000" b="1" dirty="0">
                <a:solidFill>
                  <a:srgbClr val="ED5965"/>
                </a:solidFill>
                <a:latin typeface="Comic Sans MS" charset="0"/>
                <a:ea typeface="Comic Sans MS" charset="0"/>
                <a:cs typeface="Comic Sans MS" charset="0"/>
              </a:rPr>
              <a:t>Approach patient with substance misuse</a:t>
            </a:r>
          </a:p>
        </p:txBody>
      </p:sp>
    </p:spTree>
    <p:extLst>
      <p:ext uri="{BB962C8B-B14F-4D97-AF65-F5344CB8AC3E}">
        <p14:creationId xmlns:p14="http://schemas.microsoft.com/office/powerpoint/2010/main" val="140327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500"/>
                                        <p:tgtEl>
                                          <p:spTgt spid="7">
                                            <p:txEl>
                                              <p:pRg st="2" end="2"/>
                                            </p:txEl>
                                          </p:spTgt>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par>
                          <p:cTn id="20" fill="hold">
                            <p:stCondLst>
                              <p:cond delay="3000"/>
                            </p:stCondLst>
                            <p:childTnLst>
                              <p:par>
                                <p:cTn id="21" presetID="10" presetClass="entr" presetSubtype="0" fill="hold" grpId="0" nodeType="afterEffect">
                                  <p:stCondLst>
                                    <p:cond delay="25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284071" y="504802"/>
            <a:ext cx="11157625" cy="707886"/>
          </a:xfrm>
          <a:prstGeom prst="rect">
            <a:avLst/>
          </a:prstGeom>
          <a:noFill/>
        </p:spPr>
        <p:txBody>
          <a:bodyPr wrap="square" rtlCol="0">
            <a:spAutoFit/>
          </a:bodyPr>
          <a:lstStyle/>
          <a:p>
            <a:pPr algn="ctr"/>
            <a:r>
              <a:rPr lang="en-US" sz="4000" b="1" dirty="0">
                <a:solidFill>
                  <a:srgbClr val="ED5965"/>
                </a:solidFill>
                <a:latin typeface="Comic Sans MS" charset="0"/>
                <a:ea typeface="Comic Sans MS" charset="0"/>
                <a:cs typeface="Comic Sans MS" charset="0"/>
              </a:rPr>
              <a:t>Approach patient with substance misuse</a:t>
            </a:r>
          </a:p>
        </p:txBody>
      </p:sp>
      <p:sp>
        <p:nvSpPr>
          <p:cNvPr id="6" name="Content Placeholder 2"/>
          <p:cNvSpPr>
            <a:spLocks noGrp="1"/>
          </p:cNvSpPr>
          <p:nvPr>
            <p:ph idx="1"/>
          </p:nvPr>
        </p:nvSpPr>
        <p:spPr>
          <a:xfrm>
            <a:off x="554566" y="1499796"/>
            <a:ext cx="11082867" cy="5438775"/>
          </a:xfrm>
        </p:spPr>
        <p:txBody>
          <a:bodyPr>
            <a:normAutofit/>
          </a:bodyPr>
          <a:lstStyle/>
          <a:p>
            <a:pPr marL="0" indent="0">
              <a:buNone/>
            </a:pPr>
            <a:r>
              <a:rPr lang="en-US" sz="2400" b="1" dirty="0">
                <a:solidFill>
                  <a:schemeClr val="accent1"/>
                </a:solidFill>
              </a:rPr>
              <a:t>2- Assessment of substance misuse.</a:t>
            </a:r>
          </a:p>
          <a:p>
            <a:pPr marL="0" indent="0">
              <a:buNone/>
            </a:pPr>
            <a:endParaRPr lang="en-US" sz="2400" b="1" dirty="0">
              <a:solidFill>
                <a:schemeClr val="accent1"/>
              </a:solidFill>
            </a:endParaRPr>
          </a:p>
          <a:p>
            <a:pPr marL="0" indent="0">
              <a:buNone/>
            </a:pPr>
            <a:r>
              <a:rPr lang="en-US" sz="2400" dirty="0"/>
              <a:t>- </a:t>
            </a:r>
            <a:r>
              <a:rPr lang="en-US" sz="2400" dirty="0"/>
              <a:t>Clinician</a:t>
            </a:r>
            <a:r>
              <a:rPr lang="en-US" sz="2400" dirty="0"/>
              <a:t> should consider the patient's:</a:t>
            </a:r>
          </a:p>
          <a:p>
            <a:pPr marL="576263"/>
            <a:r>
              <a:rPr lang="en-US" sz="2400" dirty="0"/>
              <a:t>Medical, psychological, social and occupational needs</a:t>
            </a:r>
          </a:p>
          <a:p>
            <a:pPr marL="576263"/>
            <a:r>
              <a:rPr lang="en-US" sz="2400" dirty="0"/>
              <a:t>History of drug use</a:t>
            </a:r>
          </a:p>
          <a:p>
            <a:pPr marL="576263"/>
            <a:r>
              <a:rPr lang="en-US" sz="2400" dirty="0"/>
              <a:t>Experience of previous treatment, if any</a:t>
            </a:r>
          </a:p>
          <a:p>
            <a:pPr marL="576263"/>
            <a:r>
              <a:rPr lang="en-US" sz="2400" dirty="0"/>
              <a:t>Goals in relation to his or her drug use</a:t>
            </a:r>
          </a:p>
          <a:p>
            <a:pPr marL="576263"/>
            <a:r>
              <a:rPr lang="en-US" sz="2400" dirty="0"/>
              <a:t>Treatment preferences.</a:t>
            </a:r>
          </a:p>
        </p:txBody>
      </p:sp>
    </p:spTree>
    <p:extLst>
      <p:ext uri="{BB962C8B-B14F-4D97-AF65-F5344CB8AC3E}">
        <p14:creationId xmlns:p14="http://schemas.microsoft.com/office/powerpoint/2010/main" val="10313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273185" y="504802"/>
            <a:ext cx="11157625" cy="707886"/>
          </a:xfrm>
          <a:prstGeom prst="rect">
            <a:avLst/>
          </a:prstGeom>
          <a:noFill/>
        </p:spPr>
        <p:txBody>
          <a:bodyPr wrap="square" rtlCol="0">
            <a:spAutoFit/>
          </a:bodyPr>
          <a:lstStyle/>
          <a:p>
            <a:pPr algn="ctr"/>
            <a:r>
              <a:rPr lang="en-US" sz="4000" b="1" dirty="0">
                <a:solidFill>
                  <a:srgbClr val="ED5965"/>
                </a:solidFill>
                <a:latin typeface="Comic Sans MS" charset="0"/>
                <a:ea typeface="Comic Sans MS" charset="0"/>
                <a:cs typeface="Comic Sans MS" charset="0"/>
              </a:rPr>
              <a:t>Approach patient with substance misuse</a:t>
            </a:r>
          </a:p>
        </p:txBody>
      </p:sp>
      <p:sp>
        <p:nvSpPr>
          <p:cNvPr id="6" name="Content Placeholder 2"/>
          <p:cNvSpPr>
            <a:spLocks noGrp="1"/>
          </p:cNvSpPr>
          <p:nvPr>
            <p:ph idx="1"/>
          </p:nvPr>
        </p:nvSpPr>
        <p:spPr>
          <a:xfrm>
            <a:off x="728539" y="1561024"/>
            <a:ext cx="10178948" cy="5438775"/>
          </a:xfrm>
        </p:spPr>
        <p:txBody>
          <a:bodyPr>
            <a:normAutofit/>
          </a:bodyPr>
          <a:lstStyle/>
          <a:p>
            <a:pPr marL="0" indent="0">
              <a:buNone/>
            </a:pPr>
            <a:r>
              <a:rPr lang="en-US" sz="2400" b="1" dirty="0">
                <a:solidFill>
                  <a:schemeClr val="accent1"/>
                </a:solidFill>
              </a:rPr>
              <a:t>2- Assessment of substance misuse.</a:t>
            </a:r>
          </a:p>
          <a:p>
            <a:pPr marL="0" indent="0">
              <a:buNone/>
            </a:pPr>
            <a:endParaRPr lang="en-US" sz="1600" b="1" dirty="0">
              <a:solidFill>
                <a:schemeClr val="accent1"/>
              </a:solidFill>
            </a:endParaRPr>
          </a:p>
          <a:p>
            <a:pPr>
              <a:buFontTx/>
              <a:buChar char="-"/>
            </a:pPr>
            <a:r>
              <a:rPr lang="en-US" sz="2400" dirty="0"/>
              <a:t>Clinician should establish and sustain a respectful and supportive relationship with the patients and help them identify situations when he/she is vulnerable to drug misuse and to explore alternative coping strategies.</a:t>
            </a:r>
          </a:p>
          <a:p>
            <a:pPr>
              <a:buFontTx/>
              <a:buChar char="-"/>
            </a:pPr>
            <a:endParaRPr lang="en-US" sz="800" dirty="0"/>
          </a:p>
          <a:p>
            <a:pPr>
              <a:buFontTx/>
              <a:buChar char="-"/>
            </a:pPr>
            <a:r>
              <a:rPr lang="en-US" sz="2400" dirty="0"/>
              <a:t>Clinician</a:t>
            </a:r>
            <a:r>
              <a:rPr lang="en-US" sz="2400" dirty="0"/>
              <a:t> should maintain effective collaboration with other care providers such as psychiatrists, dietitians, …</a:t>
            </a:r>
          </a:p>
          <a:p>
            <a:endParaRPr lang="en-US" sz="2400" dirty="0"/>
          </a:p>
        </p:txBody>
      </p:sp>
      <p:sp>
        <p:nvSpPr>
          <p:cNvPr id="2" name="Rectangle 1"/>
          <p:cNvSpPr/>
          <p:nvPr/>
        </p:nvSpPr>
        <p:spPr>
          <a:xfrm>
            <a:off x="750310" y="4632850"/>
            <a:ext cx="7326890" cy="1569660"/>
          </a:xfrm>
          <a:prstGeom prst="rect">
            <a:avLst/>
          </a:prstGeom>
        </p:spPr>
        <p:txBody>
          <a:bodyPr wrap="square">
            <a:spAutoFit/>
          </a:bodyPr>
          <a:lstStyle/>
          <a:p>
            <a:pPr>
              <a:buFontTx/>
              <a:buChar char="-"/>
            </a:pPr>
            <a:r>
              <a:rPr lang="en-US" sz="2400" dirty="0"/>
              <a:t>  Healthcare professionals should use biological testing (for example, of urine or oral fluid samples) as part of a comprehensive assessment of drug use.</a:t>
            </a:r>
          </a:p>
          <a:p>
            <a:endParaRPr lang="en-US" sz="2400" dirty="0"/>
          </a:p>
        </p:txBody>
      </p:sp>
    </p:spTree>
    <p:extLst>
      <p:ext uri="{BB962C8B-B14F-4D97-AF65-F5344CB8AC3E}">
        <p14:creationId xmlns:p14="http://schemas.microsoft.com/office/powerpoint/2010/main" val="221262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7181"/>
          <a:stretch/>
        </p:blipFill>
        <p:spPr>
          <a:xfrm>
            <a:off x="0" y="0"/>
            <a:ext cx="12192000" cy="6858000"/>
          </a:xfrm>
          <a:prstGeom prst="rect">
            <a:avLst/>
          </a:prstGeom>
        </p:spPr>
      </p:pic>
      <p:sp>
        <p:nvSpPr>
          <p:cNvPr id="5" name="Content Placeholder 2"/>
          <p:cNvSpPr>
            <a:spLocks noGrp="1"/>
          </p:cNvSpPr>
          <p:nvPr>
            <p:ph idx="1"/>
          </p:nvPr>
        </p:nvSpPr>
        <p:spPr>
          <a:xfrm>
            <a:off x="1752601" y="1806170"/>
            <a:ext cx="8986736" cy="4351338"/>
          </a:xfrm>
        </p:spPr>
        <p:txBody>
          <a:bodyPr>
            <a:normAutofit fontScale="85000" lnSpcReduction="20000"/>
          </a:bodyPr>
          <a:lstStyle/>
          <a:p>
            <a:r>
              <a:rPr lang="en-US" b="1" dirty="0">
                <a:solidFill>
                  <a:srgbClr val="9E1300"/>
                </a:solidFill>
              </a:rPr>
              <a:t>Epidemiology of smoking in Saudi Arabia</a:t>
            </a:r>
          </a:p>
          <a:p>
            <a:r>
              <a:rPr lang="en-US" dirty="0">
                <a:solidFill>
                  <a:schemeClr val="accent1">
                    <a:lumMod val="75000"/>
                  </a:schemeClr>
                </a:solidFill>
              </a:rPr>
              <a:t>Risks of smoking (Morbidity and Mortality)</a:t>
            </a:r>
          </a:p>
          <a:p>
            <a:r>
              <a:rPr lang="en-US" dirty="0">
                <a:solidFill>
                  <a:schemeClr val="accent1">
                    <a:lumMod val="75000"/>
                  </a:schemeClr>
                </a:solidFill>
              </a:rPr>
              <a:t>Effect of passive smoking on pregnancy, children, ….</a:t>
            </a:r>
          </a:p>
          <a:p>
            <a:r>
              <a:rPr lang="en-US" dirty="0">
                <a:solidFill>
                  <a:schemeClr val="accent1">
                    <a:lumMod val="75000"/>
                  </a:schemeClr>
                </a:solidFill>
              </a:rPr>
              <a:t>How are you going to help the smoker to quit and how to overcome withdrawal symptoms</a:t>
            </a:r>
          </a:p>
          <a:p>
            <a:r>
              <a:rPr lang="en-US" dirty="0">
                <a:solidFill>
                  <a:schemeClr val="accent1">
                    <a:lumMod val="75000"/>
                  </a:schemeClr>
                </a:solidFill>
              </a:rPr>
              <a:t>Role of PHC physician “smoking cessation clinic’</a:t>
            </a:r>
          </a:p>
          <a:p>
            <a:r>
              <a:rPr lang="en-US" dirty="0">
                <a:solidFill>
                  <a:schemeClr val="accent1">
                    <a:lumMod val="75000"/>
                  </a:schemeClr>
                </a:solidFill>
              </a:rPr>
              <a:t>Update in pharmacological management, smoking cessation medication</a:t>
            </a:r>
          </a:p>
          <a:p>
            <a:r>
              <a:rPr lang="en-US" dirty="0">
                <a:solidFill>
                  <a:schemeClr val="accent1">
                    <a:lumMod val="75000"/>
                  </a:schemeClr>
                </a:solidFill>
              </a:rPr>
              <a:t>Nicotine preparations, </a:t>
            </a:r>
            <a:r>
              <a:rPr lang="en-US" dirty="0" err="1">
                <a:solidFill>
                  <a:schemeClr val="accent1">
                    <a:lumMod val="75000"/>
                  </a:schemeClr>
                </a:solidFill>
              </a:rPr>
              <a:t>Varniciline</a:t>
            </a:r>
            <a:r>
              <a:rPr lang="en-US" dirty="0">
                <a:solidFill>
                  <a:schemeClr val="accent1">
                    <a:lumMod val="75000"/>
                  </a:schemeClr>
                </a:solidFill>
              </a:rPr>
              <a:t>, Bupropion, …….</a:t>
            </a:r>
          </a:p>
          <a:p>
            <a:r>
              <a:rPr lang="en-US" dirty="0">
                <a:solidFill>
                  <a:schemeClr val="accent1">
                    <a:lumMod val="75000"/>
                  </a:schemeClr>
                </a:solidFill>
              </a:rPr>
              <a:t>Factors lead to substance abuse</a:t>
            </a:r>
          </a:p>
          <a:p>
            <a:r>
              <a:rPr lang="en-US" dirty="0">
                <a:solidFill>
                  <a:schemeClr val="accent1">
                    <a:lumMod val="75000"/>
                  </a:schemeClr>
                </a:solidFill>
              </a:rPr>
              <a:t>Highlight on types of substance abuse</a:t>
            </a:r>
          </a:p>
          <a:p>
            <a:r>
              <a:rPr lang="en-US" dirty="0">
                <a:solidFill>
                  <a:schemeClr val="accent1">
                    <a:lumMod val="75000"/>
                  </a:schemeClr>
                </a:solidFill>
              </a:rPr>
              <a:t>How to approach subjects with substance abuse</a:t>
            </a:r>
          </a:p>
        </p:txBody>
      </p:sp>
    </p:spTree>
    <p:extLst>
      <p:ext uri="{BB962C8B-B14F-4D97-AF65-F5344CB8AC3E}">
        <p14:creationId xmlns:p14="http://schemas.microsoft.com/office/powerpoint/2010/main" val="40985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273185" y="515688"/>
            <a:ext cx="11157625" cy="707886"/>
          </a:xfrm>
          <a:prstGeom prst="rect">
            <a:avLst/>
          </a:prstGeom>
          <a:noFill/>
        </p:spPr>
        <p:txBody>
          <a:bodyPr wrap="square" rtlCol="0">
            <a:spAutoFit/>
          </a:bodyPr>
          <a:lstStyle/>
          <a:p>
            <a:pPr algn="ctr"/>
            <a:r>
              <a:rPr lang="en-US" sz="4000" b="1" dirty="0">
                <a:solidFill>
                  <a:srgbClr val="ED5965"/>
                </a:solidFill>
                <a:latin typeface="Comic Sans MS" charset="0"/>
                <a:ea typeface="Comic Sans MS" charset="0"/>
                <a:cs typeface="Comic Sans MS" charset="0"/>
              </a:rPr>
              <a:t>Approach patient with substance misuse</a:t>
            </a:r>
          </a:p>
        </p:txBody>
      </p:sp>
      <p:sp>
        <p:nvSpPr>
          <p:cNvPr id="7" name="Content Placeholder 2"/>
          <p:cNvSpPr>
            <a:spLocks noGrp="1"/>
          </p:cNvSpPr>
          <p:nvPr>
            <p:ph idx="1"/>
          </p:nvPr>
        </p:nvSpPr>
        <p:spPr>
          <a:xfrm>
            <a:off x="838200" y="1532428"/>
            <a:ext cx="10515600" cy="4422058"/>
          </a:xfrm>
        </p:spPr>
        <p:txBody>
          <a:bodyPr>
            <a:normAutofit/>
          </a:bodyPr>
          <a:lstStyle/>
          <a:p>
            <a:pPr marL="0" indent="0">
              <a:buNone/>
            </a:pPr>
            <a:r>
              <a:rPr lang="en-US" sz="2400" b="1" dirty="0">
                <a:solidFill>
                  <a:schemeClr val="accent1"/>
                </a:solidFill>
              </a:rPr>
              <a:t>3- Brief intervention. </a:t>
            </a:r>
          </a:p>
          <a:p>
            <a:pPr>
              <a:buFontTx/>
              <a:buChar char="-"/>
            </a:pPr>
            <a:r>
              <a:rPr lang="en-US" sz="2400" dirty="0"/>
              <a:t>Component of brief intervention :</a:t>
            </a:r>
          </a:p>
          <a:p>
            <a:pPr marL="576263"/>
            <a:r>
              <a:rPr lang="en-US" sz="2400" dirty="0"/>
              <a:t>Introducing the issue in the context of the patient's health</a:t>
            </a:r>
          </a:p>
          <a:p>
            <a:pPr marL="576263"/>
            <a:r>
              <a:rPr lang="en-US" sz="2400" dirty="0"/>
              <a:t>Screening, evaluating, and assessing</a:t>
            </a:r>
          </a:p>
          <a:p>
            <a:pPr marL="576263"/>
            <a:r>
              <a:rPr lang="en-US" sz="2400" dirty="0"/>
              <a:t>Providing feedback</a:t>
            </a:r>
          </a:p>
          <a:p>
            <a:pPr marL="576263"/>
            <a:r>
              <a:rPr lang="en-US" sz="2400" dirty="0"/>
              <a:t>Talking about change and setting goals</a:t>
            </a:r>
          </a:p>
          <a:p>
            <a:pPr marL="576263"/>
            <a:r>
              <a:rPr lang="en-US" sz="2400" dirty="0"/>
              <a:t>Summarizing and reaching closure</a:t>
            </a:r>
          </a:p>
          <a:p>
            <a:pPr marL="347663" indent="0">
              <a:buNone/>
            </a:pPr>
            <a:endParaRPr lang="en-US" sz="2400" dirty="0"/>
          </a:p>
          <a:p>
            <a:pPr>
              <a:buFontTx/>
              <a:buChar char="-"/>
            </a:pPr>
            <a:r>
              <a:rPr lang="en-US" sz="2400" dirty="0"/>
              <a:t>The stages-of-change model</a:t>
            </a:r>
            <a:r>
              <a:rPr lang="en-US" dirty="0"/>
              <a:t>.</a:t>
            </a:r>
            <a:endParaRPr lang="en-US" sz="2600" dirty="0"/>
          </a:p>
        </p:txBody>
      </p:sp>
    </p:spTree>
    <p:extLst>
      <p:ext uri="{BB962C8B-B14F-4D97-AF65-F5344CB8AC3E}">
        <p14:creationId xmlns:p14="http://schemas.microsoft.com/office/powerpoint/2010/main" val="60087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500"/>
                                        <p:tgtEl>
                                          <p:spTgt spid="7">
                                            <p:txEl>
                                              <p:pRg st="4" end="4"/>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322130" y="618702"/>
            <a:ext cx="10515600" cy="1325563"/>
          </a:xfrm>
        </p:spPr>
        <p:txBody>
          <a:bodyPr/>
          <a:lstStyle/>
          <a:p>
            <a:r>
              <a:rPr lang="en-US" b="1" dirty="0">
                <a:solidFill>
                  <a:srgbClr val="ED5965"/>
                </a:solidFill>
                <a:latin typeface="Comic Sans MS" charset="0"/>
                <a:ea typeface="Comic Sans MS" charset="0"/>
                <a:cs typeface="Comic Sans MS" charset="0"/>
              </a:rPr>
              <a:t>Stage-of-change model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4903530" cy="4663802"/>
          </a:xfrm>
          <a:prstGeom prst="rect">
            <a:avLst/>
          </a:prstGeom>
        </p:spPr>
      </p:pic>
      <p:sp>
        <p:nvSpPr>
          <p:cNvPr id="7" name="TextBox 6"/>
          <p:cNvSpPr txBox="1"/>
          <p:nvPr/>
        </p:nvSpPr>
        <p:spPr>
          <a:xfrm>
            <a:off x="8052312" y="2861188"/>
            <a:ext cx="3018811" cy="1754326"/>
          </a:xfrm>
          <a:prstGeom prst="rect">
            <a:avLst/>
          </a:prstGeom>
          <a:noFill/>
        </p:spPr>
        <p:txBody>
          <a:bodyPr wrap="square" rtlCol="0">
            <a:spAutoFit/>
          </a:bodyPr>
          <a:lstStyle/>
          <a:p>
            <a:pPr algn="ctr"/>
            <a:r>
              <a:rPr lang="en-US" sz="3600" dirty="0"/>
              <a:t>appropriate motivational support </a:t>
            </a:r>
          </a:p>
        </p:txBody>
      </p:sp>
      <p:sp>
        <p:nvSpPr>
          <p:cNvPr id="8" name="Cross 7"/>
          <p:cNvSpPr/>
          <p:nvPr/>
        </p:nvSpPr>
        <p:spPr>
          <a:xfrm>
            <a:off x="6120272" y="3020596"/>
            <a:ext cx="1553497" cy="1435510"/>
          </a:xfrm>
          <a:prstGeom prst="plus">
            <a:avLst>
              <a:gd name="adj" fmla="val 393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66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273185" y="504802"/>
            <a:ext cx="11157625" cy="707886"/>
          </a:xfrm>
          <a:prstGeom prst="rect">
            <a:avLst/>
          </a:prstGeom>
          <a:noFill/>
        </p:spPr>
        <p:txBody>
          <a:bodyPr wrap="square" rtlCol="0">
            <a:spAutoFit/>
          </a:bodyPr>
          <a:lstStyle/>
          <a:p>
            <a:pPr algn="ctr"/>
            <a:r>
              <a:rPr lang="en-US" sz="4000" b="1" dirty="0">
                <a:solidFill>
                  <a:srgbClr val="ED5965"/>
                </a:solidFill>
                <a:latin typeface="Comic Sans MS" charset="0"/>
                <a:ea typeface="Comic Sans MS" charset="0"/>
                <a:cs typeface="Comic Sans MS" charset="0"/>
              </a:rPr>
              <a:t>Approach patient with substance misuse</a:t>
            </a:r>
          </a:p>
        </p:txBody>
      </p:sp>
      <p:sp>
        <p:nvSpPr>
          <p:cNvPr id="6" name="Content Placeholder 2"/>
          <p:cNvSpPr>
            <a:spLocks noGrp="1"/>
          </p:cNvSpPr>
          <p:nvPr>
            <p:ph idx="1"/>
          </p:nvPr>
        </p:nvSpPr>
        <p:spPr>
          <a:xfrm>
            <a:off x="594197" y="1522178"/>
            <a:ext cx="10515600" cy="4863042"/>
          </a:xfrm>
        </p:spPr>
        <p:txBody>
          <a:bodyPr>
            <a:normAutofit/>
          </a:bodyPr>
          <a:lstStyle/>
          <a:p>
            <a:pPr marL="0" indent="0">
              <a:buNone/>
            </a:pPr>
            <a:r>
              <a:rPr lang="en-US" sz="2400" dirty="0">
                <a:solidFill>
                  <a:schemeClr val="accent1"/>
                </a:solidFill>
              </a:rPr>
              <a:t>4- Counseling</a:t>
            </a:r>
          </a:p>
          <a:p>
            <a:pPr>
              <a:buFontTx/>
              <a:buChar char="-"/>
            </a:pPr>
            <a:r>
              <a:rPr lang="en-US" sz="2400" dirty="0"/>
              <a:t>Psychosocial interventions: </a:t>
            </a:r>
          </a:p>
          <a:p>
            <a:pPr marL="457200"/>
            <a:r>
              <a:rPr lang="en-US" sz="2400" dirty="0"/>
              <a:t>Contingency management </a:t>
            </a:r>
          </a:p>
          <a:p>
            <a:pPr marL="282575" indent="0">
              <a:buNone/>
            </a:pPr>
            <a:r>
              <a:rPr lang="en-US" sz="2400" dirty="0"/>
              <a:t>A set of techniques that focus on changing specified behaviors.</a:t>
            </a:r>
          </a:p>
          <a:p>
            <a:pPr marL="282575" indent="0">
              <a:buNone/>
            </a:pPr>
            <a:endParaRPr lang="en-US" sz="1800" dirty="0"/>
          </a:p>
          <a:p>
            <a:pPr marL="457200"/>
            <a:r>
              <a:rPr lang="en-US" sz="2400" dirty="0"/>
              <a:t>Behavioral couples therapy : </a:t>
            </a:r>
            <a:r>
              <a:rPr lang="en-US" sz="2400" dirty="0"/>
              <a:t>interventions to service users in close contact with a non-drug-misusing family member</a:t>
            </a:r>
          </a:p>
          <a:p>
            <a:endParaRPr lang="en-US" sz="2400" dirty="0"/>
          </a:p>
          <a:p>
            <a:pPr marL="457200"/>
            <a:r>
              <a:rPr lang="en-US" sz="2400" dirty="0"/>
              <a:t>A range of evidence-based psychological interventions, </a:t>
            </a:r>
          </a:p>
          <a:p>
            <a:pPr marL="282575" indent="0">
              <a:buNone/>
            </a:pPr>
            <a:r>
              <a:rPr lang="en-US" sz="2400" dirty="0"/>
              <a:t>   such as cognitive behavioral therapy.</a:t>
            </a:r>
          </a:p>
          <a:p>
            <a:pPr marL="0" indent="0">
              <a:buNone/>
            </a:pPr>
            <a:endParaRPr lang="en-US" sz="2400" dirty="0"/>
          </a:p>
        </p:txBody>
      </p:sp>
      <p:pic>
        <p:nvPicPr>
          <p:cNvPr id="7" name="Picture 6"/>
          <p:cNvPicPr>
            <a:picLocks noChangeAspect="1"/>
          </p:cNvPicPr>
          <p:nvPr/>
        </p:nvPicPr>
        <p:blipFill>
          <a:blip r:embed="rId3"/>
          <a:stretch>
            <a:fillRect/>
          </a:stretch>
        </p:blipFill>
        <p:spPr>
          <a:xfrm>
            <a:off x="8262257" y="4107180"/>
            <a:ext cx="3929743" cy="2750820"/>
          </a:xfrm>
          <a:prstGeom prst="rect">
            <a:avLst/>
          </a:prstGeom>
        </p:spPr>
      </p:pic>
    </p:spTree>
    <p:extLst>
      <p:ext uri="{BB962C8B-B14F-4D97-AF65-F5344CB8AC3E}">
        <p14:creationId xmlns:p14="http://schemas.microsoft.com/office/powerpoint/2010/main" val="188136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50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500"/>
                                        <p:tgtEl>
                                          <p:spTgt spid="6">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273185" y="1299458"/>
            <a:ext cx="11157625" cy="707886"/>
          </a:xfrm>
          <a:prstGeom prst="rect">
            <a:avLst/>
          </a:prstGeom>
          <a:noFill/>
        </p:spPr>
        <p:txBody>
          <a:bodyPr wrap="square" rtlCol="0">
            <a:spAutoFit/>
          </a:bodyPr>
          <a:lstStyle/>
          <a:p>
            <a:pPr algn="ctr"/>
            <a:r>
              <a:rPr lang="en-US" sz="4000" b="1" dirty="0">
                <a:solidFill>
                  <a:srgbClr val="ED5965"/>
                </a:solidFill>
                <a:latin typeface="Comic Sans MS" charset="0"/>
                <a:ea typeface="Comic Sans MS" charset="0"/>
                <a:cs typeface="Comic Sans MS" charset="0"/>
              </a:rPr>
              <a:t>Approach patient with substance misuse</a:t>
            </a:r>
          </a:p>
        </p:txBody>
      </p:sp>
      <p:sp>
        <p:nvSpPr>
          <p:cNvPr id="6" name="Content Placeholder 2"/>
          <p:cNvSpPr>
            <a:spLocks noGrp="1"/>
          </p:cNvSpPr>
          <p:nvPr>
            <p:ph idx="1"/>
          </p:nvPr>
        </p:nvSpPr>
        <p:spPr>
          <a:xfrm>
            <a:off x="1029626" y="2298566"/>
            <a:ext cx="5066374" cy="3790051"/>
          </a:xfrm>
        </p:spPr>
        <p:txBody>
          <a:bodyPr>
            <a:normAutofit/>
          </a:bodyPr>
          <a:lstStyle/>
          <a:p>
            <a:pPr marL="0" indent="0">
              <a:buNone/>
            </a:pPr>
            <a:r>
              <a:rPr lang="en-US" sz="2400" dirty="0">
                <a:solidFill>
                  <a:schemeClr val="accent1"/>
                </a:solidFill>
              </a:rPr>
              <a:t>4- Counseling</a:t>
            </a:r>
          </a:p>
          <a:p>
            <a:pPr>
              <a:buFontTx/>
              <a:buChar char="-"/>
            </a:pPr>
            <a:endParaRPr lang="en-US" sz="2400" dirty="0"/>
          </a:p>
          <a:p>
            <a:pPr>
              <a:buFontTx/>
              <a:buChar char="-"/>
            </a:pPr>
            <a:r>
              <a:rPr lang="en-US" sz="2400" dirty="0"/>
              <a:t>Medical intervention.</a:t>
            </a:r>
          </a:p>
          <a:p>
            <a:pPr>
              <a:buFontTx/>
              <a:buChar char="-"/>
            </a:pPr>
            <a:endParaRPr lang="en-US" sz="2400" dirty="0"/>
          </a:p>
          <a:p>
            <a:pPr>
              <a:buFontTx/>
              <a:buChar char="-"/>
            </a:pPr>
            <a:r>
              <a:rPr lang="en-US" sz="2400" dirty="0"/>
              <a:t>Collaboration with other health care provider to help managing and maintain the change.</a:t>
            </a:r>
          </a:p>
        </p:txBody>
      </p:sp>
      <p:pic>
        <p:nvPicPr>
          <p:cNvPr id="7" name="Picture 6"/>
          <p:cNvPicPr>
            <a:picLocks noChangeAspect="1"/>
          </p:cNvPicPr>
          <p:nvPr/>
        </p:nvPicPr>
        <p:blipFill>
          <a:blip r:embed="rId3"/>
          <a:stretch>
            <a:fillRect/>
          </a:stretch>
        </p:blipFill>
        <p:spPr>
          <a:xfrm>
            <a:off x="6706006" y="2298566"/>
            <a:ext cx="3330623" cy="4086654"/>
          </a:xfrm>
          <a:prstGeom prst="rect">
            <a:avLst/>
          </a:prstGeom>
        </p:spPr>
      </p:pic>
    </p:spTree>
    <p:extLst>
      <p:ext uri="{BB962C8B-B14F-4D97-AF65-F5344CB8AC3E}">
        <p14:creationId xmlns:p14="http://schemas.microsoft.com/office/powerpoint/2010/main" val="117705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95606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0" y="1669983"/>
            <a:ext cx="7821038" cy="4351338"/>
          </a:xfrm>
        </p:spPr>
        <p:txBody>
          <a:bodyPr>
            <a:normAutofit/>
          </a:bodyPr>
          <a:lstStyle/>
          <a:p>
            <a:pPr marL="0" indent="0">
              <a:buNone/>
            </a:pPr>
            <a:r>
              <a:rPr lang="en-US" b="1" dirty="0">
                <a:solidFill>
                  <a:srgbClr val="9E1300"/>
                </a:solidFill>
              </a:rPr>
              <a:t> The addictive ingredient in tobacco is :</a:t>
            </a:r>
          </a:p>
          <a:p>
            <a:endParaRPr lang="en-US" dirty="0">
              <a:solidFill>
                <a:srgbClr val="9E1300"/>
              </a:solidFill>
            </a:endParaRPr>
          </a:p>
          <a:p>
            <a:pPr marL="0" indent="0">
              <a:buNone/>
            </a:pPr>
            <a:r>
              <a:rPr lang="en-US" dirty="0">
                <a:solidFill>
                  <a:srgbClr val="9E1300"/>
                </a:solidFill>
              </a:rPr>
              <a:t>A- </a:t>
            </a:r>
            <a:r>
              <a:rPr lang="en-US" dirty="0" err="1">
                <a:solidFill>
                  <a:srgbClr val="9E1300"/>
                </a:solidFill>
              </a:rPr>
              <a:t>Nicotin</a:t>
            </a:r>
            <a:endParaRPr lang="en-US" dirty="0">
              <a:solidFill>
                <a:srgbClr val="9E1300"/>
              </a:solidFill>
            </a:endParaRPr>
          </a:p>
          <a:p>
            <a:pPr marL="0" indent="0">
              <a:buNone/>
            </a:pPr>
            <a:r>
              <a:rPr lang="en-US" dirty="0">
                <a:solidFill>
                  <a:srgbClr val="9E1300"/>
                </a:solidFill>
              </a:rPr>
              <a:t>B- Tar</a:t>
            </a:r>
          </a:p>
          <a:p>
            <a:pPr marL="0" indent="0">
              <a:buNone/>
            </a:pPr>
            <a:r>
              <a:rPr lang="en-US" dirty="0">
                <a:solidFill>
                  <a:srgbClr val="9E1300"/>
                </a:solidFill>
              </a:rPr>
              <a:t>C- Smoke</a:t>
            </a:r>
          </a:p>
          <a:p>
            <a:pPr marL="0" indent="0">
              <a:buNone/>
            </a:pPr>
            <a:r>
              <a:rPr lang="en-US" dirty="0">
                <a:solidFill>
                  <a:srgbClr val="9E1300"/>
                </a:solidFill>
              </a:rPr>
              <a:t>D- unknown</a:t>
            </a:r>
          </a:p>
        </p:txBody>
      </p:sp>
      <p:sp>
        <p:nvSpPr>
          <p:cNvPr id="6" name="TextBox 5"/>
          <p:cNvSpPr txBox="1"/>
          <p:nvPr/>
        </p:nvSpPr>
        <p:spPr>
          <a:xfrm rot="20387110">
            <a:off x="369651" y="595675"/>
            <a:ext cx="1556425" cy="830997"/>
          </a:xfrm>
          <a:prstGeom prst="rect">
            <a:avLst/>
          </a:prstGeom>
          <a:noFill/>
        </p:spPr>
        <p:txBody>
          <a:bodyPr wrap="square" rtlCol="0">
            <a:spAutoFit/>
          </a:bodyPr>
          <a:lstStyle/>
          <a:p>
            <a:r>
              <a:rPr lang="en-US" sz="4800" b="1" dirty="0">
                <a:solidFill>
                  <a:srgbClr val="9E1300"/>
                </a:solidFill>
              </a:rPr>
              <a:t>Q1</a:t>
            </a:r>
          </a:p>
        </p:txBody>
      </p:sp>
      <p:sp>
        <p:nvSpPr>
          <p:cNvPr id="7" name="Right Arrow 6"/>
          <p:cNvSpPr/>
          <p:nvPr/>
        </p:nvSpPr>
        <p:spPr>
          <a:xfrm flipH="1">
            <a:off x="1852146" y="2762925"/>
            <a:ext cx="797668" cy="408562"/>
          </a:xfrm>
          <a:prstGeom prst="rightArrow">
            <a:avLst/>
          </a:prstGeom>
          <a:solidFill>
            <a:srgbClr val="ED596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09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0" y="1669984"/>
            <a:ext cx="7821038" cy="4351338"/>
          </a:xfrm>
        </p:spPr>
        <p:txBody>
          <a:bodyPr>
            <a:normAutofit/>
          </a:bodyPr>
          <a:lstStyle/>
          <a:p>
            <a:pPr marL="0" indent="0" rtl="1">
              <a:buNone/>
            </a:pPr>
            <a:r>
              <a:rPr lang="ar-SA" dirty="0">
                <a:solidFill>
                  <a:srgbClr val="9E1300"/>
                </a:solidFill>
              </a:rPr>
              <a:t> </a:t>
            </a:r>
            <a:r>
              <a:rPr lang="en-US" dirty="0">
                <a:solidFill>
                  <a:srgbClr val="9E1300"/>
                </a:solidFill>
              </a:rPr>
              <a:t> </a:t>
            </a:r>
            <a:r>
              <a:rPr lang="en-US" b="1" dirty="0">
                <a:solidFill>
                  <a:srgbClr val="9E1300"/>
                </a:solidFill>
              </a:rPr>
              <a:t>Sarah </a:t>
            </a:r>
            <a:r>
              <a:rPr lang="en-US" b="1" u="sng" dirty="0">
                <a:solidFill>
                  <a:srgbClr val="9E1300"/>
                </a:solidFill>
              </a:rPr>
              <a:t>smokes a pack of cigarettes a day </a:t>
            </a:r>
            <a:r>
              <a:rPr lang="en-US" b="1" dirty="0">
                <a:solidFill>
                  <a:srgbClr val="9E1300"/>
                </a:solidFill>
              </a:rPr>
              <a:t>and has just </a:t>
            </a:r>
            <a:r>
              <a:rPr lang="en-US" b="1" u="sng" dirty="0">
                <a:solidFill>
                  <a:srgbClr val="9E1300"/>
                </a:solidFill>
              </a:rPr>
              <a:t>given birth</a:t>
            </a:r>
            <a:r>
              <a:rPr lang="en-US" b="1" dirty="0">
                <a:solidFill>
                  <a:srgbClr val="9E1300"/>
                </a:solidFill>
              </a:rPr>
              <a:t>. </a:t>
            </a:r>
            <a:r>
              <a:rPr lang="en-US" dirty="0">
                <a:solidFill>
                  <a:srgbClr val="9E1300"/>
                </a:solidFill>
              </a:rPr>
              <a:t>Which of the following is</a:t>
            </a:r>
            <a:r>
              <a:rPr lang="en-US" b="1" u="sng" dirty="0">
                <a:solidFill>
                  <a:srgbClr val="9E1300"/>
                </a:solidFill>
              </a:rPr>
              <a:t> FALSE </a:t>
            </a:r>
            <a:r>
              <a:rPr lang="en-US" dirty="0">
                <a:solidFill>
                  <a:srgbClr val="9E1300"/>
                </a:solidFill>
              </a:rPr>
              <a:t>regarding the health of her </a:t>
            </a:r>
            <a:r>
              <a:rPr lang="en-US" b="1" u="sng" dirty="0">
                <a:solidFill>
                  <a:srgbClr val="9E1300"/>
                </a:solidFill>
              </a:rPr>
              <a:t>newborn,</a:t>
            </a:r>
            <a:r>
              <a:rPr lang="en-US" b="1" dirty="0">
                <a:solidFill>
                  <a:srgbClr val="9E1300"/>
                </a:solidFill>
              </a:rPr>
              <a:t> Her baby will</a:t>
            </a:r>
            <a:r>
              <a:rPr lang="en-US" dirty="0">
                <a:solidFill>
                  <a:srgbClr val="9E1300"/>
                </a:solidFill>
              </a:rPr>
              <a:t>:</a:t>
            </a:r>
          </a:p>
          <a:p>
            <a:pPr marL="0" indent="0" rtl="1">
              <a:buNone/>
            </a:pPr>
            <a:r>
              <a:rPr lang="en-US" dirty="0">
                <a:solidFill>
                  <a:srgbClr val="9E1300"/>
                </a:solidFill>
              </a:rPr>
              <a:t> </a:t>
            </a:r>
            <a:endParaRPr lang="en-US" sz="2400" dirty="0">
              <a:solidFill>
                <a:srgbClr val="9E1300"/>
              </a:solidFill>
            </a:endParaRPr>
          </a:p>
          <a:p>
            <a:pPr marL="0" indent="0" rtl="1">
              <a:buNone/>
            </a:pPr>
            <a:r>
              <a:rPr lang="en-US" sz="2500" dirty="0">
                <a:solidFill>
                  <a:srgbClr val="9E1300"/>
                </a:solidFill>
              </a:rPr>
              <a:t>A- Generally have normal birth weight </a:t>
            </a:r>
          </a:p>
          <a:p>
            <a:pPr marL="0" indent="0" rtl="1">
              <a:buNone/>
            </a:pPr>
            <a:r>
              <a:rPr lang="en-US" sz="2500" dirty="0">
                <a:solidFill>
                  <a:srgbClr val="9E1300"/>
                </a:solidFill>
              </a:rPr>
              <a:t>B-</a:t>
            </a:r>
            <a:r>
              <a:rPr lang="en-US" sz="2500" dirty="0"/>
              <a:t> </a:t>
            </a:r>
            <a:r>
              <a:rPr lang="en-US" sz="2500" dirty="0">
                <a:solidFill>
                  <a:srgbClr val="9E1300"/>
                </a:solidFill>
              </a:rPr>
              <a:t>have an increased risk of sudden infant death syndrome</a:t>
            </a:r>
          </a:p>
          <a:p>
            <a:pPr marL="0" indent="0" rtl="1">
              <a:buNone/>
            </a:pPr>
            <a:r>
              <a:rPr lang="en-US" sz="2500" dirty="0">
                <a:solidFill>
                  <a:srgbClr val="9E1300"/>
                </a:solidFill>
              </a:rPr>
              <a:t>C-</a:t>
            </a:r>
            <a:r>
              <a:rPr lang="en-US" sz="2500" dirty="0"/>
              <a:t> </a:t>
            </a:r>
            <a:r>
              <a:rPr lang="en-US" sz="2500" dirty="0">
                <a:solidFill>
                  <a:srgbClr val="9E1300"/>
                </a:solidFill>
              </a:rPr>
              <a:t>more likely develop chronic respiratory problems</a:t>
            </a:r>
          </a:p>
          <a:p>
            <a:pPr marL="0" indent="0" rtl="1">
              <a:buNone/>
            </a:pPr>
            <a:r>
              <a:rPr lang="en-US" sz="2500" dirty="0">
                <a:solidFill>
                  <a:srgbClr val="9E1300"/>
                </a:solidFill>
              </a:rPr>
              <a:t>D-</a:t>
            </a:r>
            <a:r>
              <a:rPr lang="en-US" sz="2500" dirty="0"/>
              <a:t> </a:t>
            </a:r>
            <a:r>
              <a:rPr lang="en-US" sz="2500" dirty="0">
                <a:solidFill>
                  <a:srgbClr val="9E1300"/>
                </a:solidFill>
              </a:rPr>
              <a:t>be hospitalized more often and have poorer overall health </a:t>
            </a:r>
          </a:p>
          <a:p>
            <a:pPr marL="0" indent="0" rtl="1">
              <a:buNone/>
            </a:pPr>
            <a:endParaRPr lang="en-US" dirty="0">
              <a:solidFill>
                <a:srgbClr val="9E1300"/>
              </a:solidFill>
            </a:endParaRPr>
          </a:p>
        </p:txBody>
      </p:sp>
      <p:sp>
        <p:nvSpPr>
          <p:cNvPr id="6" name="TextBox 5"/>
          <p:cNvSpPr txBox="1"/>
          <p:nvPr/>
        </p:nvSpPr>
        <p:spPr>
          <a:xfrm rot="20387110">
            <a:off x="369651" y="595675"/>
            <a:ext cx="1556425" cy="830997"/>
          </a:xfrm>
          <a:prstGeom prst="rect">
            <a:avLst/>
          </a:prstGeom>
          <a:noFill/>
        </p:spPr>
        <p:txBody>
          <a:bodyPr wrap="square" rtlCol="0">
            <a:spAutoFit/>
          </a:bodyPr>
          <a:lstStyle/>
          <a:p>
            <a:r>
              <a:rPr lang="en-US" sz="4800" b="1" dirty="0">
                <a:solidFill>
                  <a:srgbClr val="9E1300"/>
                </a:solidFill>
              </a:rPr>
              <a:t>Q2</a:t>
            </a:r>
          </a:p>
        </p:txBody>
      </p:sp>
      <p:sp>
        <p:nvSpPr>
          <p:cNvPr id="7" name="Right Arrow 6"/>
          <p:cNvSpPr/>
          <p:nvPr/>
        </p:nvSpPr>
        <p:spPr>
          <a:xfrm flipH="1">
            <a:off x="5298332" y="3437091"/>
            <a:ext cx="797668" cy="408562"/>
          </a:xfrm>
          <a:prstGeom prst="rightArrow">
            <a:avLst/>
          </a:prstGeom>
          <a:solidFill>
            <a:srgbClr val="ED596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49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0" y="2088323"/>
            <a:ext cx="7821038" cy="4351338"/>
          </a:xfrm>
        </p:spPr>
        <p:txBody>
          <a:bodyPr>
            <a:normAutofit/>
          </a:bodyPr>
          <a:lstStyle/>
          <a:p>
            <a:pPr marL="0" indent="0" rtl="1">
              <a:buNone/>
            </a:pPr>
            <a:r>
              <a:rPr lang="en-US" b="1" dirty="0">
                <a:solidFill>
                  <a:srgbClr val="9E1300"/>
                </a:solidFill>
              </a:rPr>
              <a:t>Which of the following is associated with smoking?</a:t>
            </a:r>
          </a:p>
          <a:p>
            <a:pPr marL="0" indent="0" rtl="1">
              <a:buNone/>
            </a:pPr>
            <a:endParaRPr lang="en-US" dirty="0">
              <a:solidFill>
                <a:srgbClr val="9E1300"/>
              </a:solidFill>
            </a:endParaRPr>
          </a:p>
          <a:p>
            <a:pPr marL="0" indent="0" rtl="1">
              <a:buNone/>
            </a:pPr>
            <a:r>
              <a:rPr lang="en-US" dirty="0">
                <a:solidFill>
                  <a:srgbClr val="9E1300"/>
                </a:solidFill>
              </a:rPr>
              <a:t>A-Chronic bronchitis</a:t>
            </a:r>
          </a:p>
          <a:p>
            <a:pPr marL="0" indent="0" rtl="1">
              <a:buNone/>
            </a:pPr>
            <a:r>
              <a:rPr lang="en-US" dirty="0">
                <a:solidFill>
                  <a:srgbClr val="9E1300"/>
                </a:solidFill>
              </a:rPr>
              <a:t>B-Tongue cancer</a:t>
            </a:r>
          </a:p>
          <a:p>
            <a:pPr marL="0" indent="0" rtl="1">
              <a:buNone/>
            </a:pPr>
            <a:r>
              <a:rPr lang="en-US" dirty="0">
                <a:solidFill>
                  <a:srgbClr val="9E1300"/>
                </a:solidFill>
              </a:rPr>
              <a:t>C-Lung cancer</a:t>
            </a:r>
          </a:p>
          <a:p>
            <a:pPr marL="0" indent="0" rtl="1">
              <a:buNone/>
            </a:pPr>
            <a:r>
              <a:rPr lang="en-US" dirty="0">
                <a:solidFill>
                  <a:srgbClr val="9E1300"/>
                </a:solidFill>
              </a:rPr>
              <a:t>D-All of the above</a:t>
            </a:r>
          </a:p>
        </p:txBody>
      </p:sp>
      <p:sp>
        <p:nvSpPr>
          <p:cNvPr id="6" name="TextBox 5"/>
          <p:cNvSpPr txBox="1"/>
          <p:nvPr/>
        </p:nvSpPr>
        <p:spPr>
          <a:xfrm rot="20387110">
            <a:off x="369651" y="595675"/>
            <a:ext cx="1556425" cy="830997"/>
          </a:xfrm>
          <a:prstGeom prst="rect">
            <a:avLst/>
          </a:prstGeom>
          <a:noFill/>
        </p:spPr>
        <p:txBody>
          <a:bodyPr wrap="square" rtlCol="0">
            <a:spAutoFit/>
          </a:bodyPr>
          <a:lstStyle/>
          <a:p>
            <a:r>
              <a:rPr lang="en-US" sz="4800" b="1" dirty="0">
                <a:solidFill>
                  <a:srgbClr val="9E1300"/>
                </a:solidFill>
              </a:rPr>
              <a:t>Q3</a:t>
            </a:r>
          </a:p>
        </p:txBody>
      </p:sp>
      <p:sp>
        <p:nvSpPr>
          <p:cNvPr id="7" name="Right Arrow 6"/>
          <p:cNvSpPr/>
          <p:nvPr/>
        </p:nvSpPr>
        <p:spPr>
          <a:xfrm flipH="1">
            <a:off x="3112851" y="4741355"/>
            <a:ext cx="797668" cy="408562"/>
          </a:xfrm>
          <a:prstGeom prst="rightArrow">
            <a:avLst/>
          </a:prstGeom>
          <a:solidFill>
            <a:srgbClr val="ED596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72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0" y="1669984"/>
            <a:ext cx="7684851" cy="4351338"/>
          </a:xfrm>
        </p:spPr>
        <p:txBody>
          <a:bodyPr>
            <a:normAutofit/>
          </a:bodyPr>
          <a:lstStyle/>
          <a:p>
            <a:pPr marL="0" indent="0" rtl="1">
              <a:buNone/>
            </a:pPr>
            <a:r>
              <a:rPr lang="en-US" dirty="0">
                <a:solidFill>
                  <a:srgbClr val="9E1300"/>
                </a:solidFill>
              </a:rPr>
              <a:t>When a </a:t>
            </a:r>
            <a:r>
              <a:rPr lang="en-US" b="1" dirty="0">
                <a:solidFill>
                  <a:srgbClr val="9E1300"/>
                </a:solidFill>
              </a:rPr>
              <a:t>pregnant</a:t>
            </a:r>
            <a:r>
              <a:rPr lang="en-US" dirty="0">
                <a:solidFill>
                  <a:srgbClr val="9E1300"/>
                </a:solidFill>
              </a:rPr>
              <a:t> woman smokes, </a:t>
            </a:r>
            <a:r>
              <a:rPr lang="en-US" b="1" u="sng" dirty="0">
                <a:solidFill>
                  <a:srgbClr val="9E1300"/>
                </a:solidFill>
              </a:rPr>
              <a:t>the greatest threat</a:t>
            </a:r>
            <a:r>
              <a:rPr lang="en-US" b="1" dirty="0">
                <a:solidFill>
                  <a:srgbClr val="9E1300"/>
                </a:solidFill>
              </a:rPr>
              <a:t> to the health of the developing fetus comes from which of the following:</a:t>
            </a:r>
          </a:p>
          <a:p>
            <a:pPr marL="0" indent="0" rtl="1">
              <a:buNone/>
            </a:pPr>
            <a:endParaRPr lang="en-US" dirty="0">
              <a:solidFill>
                <a:srgbClr val="9E1300"/>
              </a:solidFill>
            </a:endParaRPr>
          </a:p>
          <a:p>
            <a:pPr marL="0" indent="0" rtl="1">
              <a:buNone/>
            </a:pPr>
            <a:r>
              <a:rPr lang="en-US" dirty="0">
                <a:solidFill>
                  <a:srgbClr val="9E1300"/>
                </a:solidFill>
              </a:rPr>
              <a:t>A- Tar</a:t>
            </a:r>
          </a:p>
          <a:p>
            <a:pPr marL="0" indent="0" rtl="1">
              <a:buNone/>
            </a:pPr>
            <a:r>
              <a:rPr lang="en-US" dirty="0">
                <a:solidFill>
                  <a:srgbClr val="9E1300"/>
                </a:solidFill>
              </a:rPr>
              <a:t>B- Carbon monoxide</a:t>
            </a:r>
          </a:p>
          <a:p>
            <a:pPr marL="0" indent="0" rtl="1">
              <a:buNone/>
            </a:pPr>
            <a:r>
              <a:rPr lang="en-US" dirty="0">
                <a:solidFill>
                  <a:srgbClr val="9E1300"/>
                </a:solidFill>
              </a:rPr>
              <a:t>C- Non-tar partials</a:t>
            </a:r>
          </a:p>
          <a:p>
            <a:pPr marL="0" indent="0" rtl="1">
              <a:buNone/>
            </a:pPr>
            <a:r>
              <a:rPr lang="en-US" dirty="0">
                <a:solidFill>
                  <a:srgbClr val="9E1300"/>
                </a:solidFill>
              </a:rPr>
              <a:t>D- The increased cancer risk </a:t>
            </a:r>
          </a:p>
        </p:txBody>
      </p:sp>
      <p:sp>
        <p:nvSpPr>
          <p:cNvPr id="6" name="TextBox 5"/>
          <p:cNvSpPr txBox="1"/>
          <p:nvPr/>
        </p:nvSpPr>
        <p:spPr>
          <a:xfrm rot="20387110">
            <a:off x="369651" y="595675"/>
            <a:ext cx="1556425" cy="830997"/>
          </a:xfrm>
          <a:prstGeom prst="rect">
            <a:avLst/>
          </a:prstGeom>
          <a:noFill/>
        </p:spPr>
        <p:txBody>
          <a:bodyPr wrap="square" rtlCol="0">
            <a:spAutoFit/>
          </a:bodyPr>
          <a:lstStyle/>
          <a:p>
            <a:r>
              <a:rPr lang="en-US" sz="4800" b="1" dirty="0">
                <a:solidFill>
                  <a:srgbClr val="9E1300"/>
                </a:solidFill>
              </a:rPr>
              <a:t>Q4</a:t>
            </a:r>
          </a:p>
        </p:txBody>
      </p:sp>
      <p:sp>
        <p:nvSpPr>
          <p:cNvPr id="7" name="Right Arrow 6"/>
          <p:cNvSpPr/>
          <p:nvPr/>
        </p:nvSpPr>
        <p:spPr>
          <a:xfrm flipH="1">
            <a:off x="3281935" y="4076337"/>
            <a:ext cx="797668" cy="408562"/>
          </a:xfrm>
          <a:prstGeom prst="rightArrow">
            <a:avLst/>
          </a:prstGeom>
          <a:solidFill>
            <a:srgbClr val="ED596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01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0" y="2088323"/>
            <a:ext cx="7684851" cy="4351338"/>
          </a:xfrm>
        </p:spPr>
        <p:txBody>
          <a:bodyPr>
            <a:normAutofit/>
          </a:bodyPr>
          <a:lstStyle/>
          <a:p>
            <a:r>
              <a:rPr lang="en-US" b="1" dirty="0">
                <a:solidFill>
                  <a:srgbClr val="9E1300"/>
                </a:solidFill>
              </a:rPr>
              <a:t>What are the Factors that can lead to substance abuse?</a:t>
            </a:r>
          </a:p>
          <a:p>
            <a:pPr marL="0" indent="0">
              <a:buNone/>
            </a:pPr>
            <a:endParaRPr lang="en-US" dirty="0">
              <a:solidFill>
                <a:srgbClr val="9E1300"/>
              </a:solidFill>
            </a:endParaRPr>
          </a:p>
          <a:p>
            <a:pPr marL="0" indent="0">
              <a:buNone/>
            </a:pPr>
            <a:r>
              <a:rPr lang="en-US" dirty="0">
                <a:solidFill>
                  <a:srgbClr val="9E1300"/>
                </a:solidFill>
              </a:rPr>
              <a:t>A- Old age</a:t>
            </a:r>
          </a:p>
          <a:p>
            <a:pPr marL="0" indent="0">
              <a:buNone/>
            </a:pPr>
            <a:r>
              <a:rPr lang="en-US" dirty="0">
                <a:solidFill>
                  <a:srgbClr val="9E1300"/>
                </a:solidFill>
              </a:rPr>
              <a:t>B- Dark Hair color</a:t>
            </a:r>
          </a:p>
          <a:p>
            <a:pPr marL="0" indent="0">
              <a:buNone/>
            </a:pPr>
            <a:r>
              <a:rPr lang="en-US" dirty="0">
                <a:solidFill>
                  <a:srgbClr val="9E1300"/>
                </a:solidFill>
              </a:rPr>
              <a:t>C- Being male</a:t>
            </a:r>
          </a:p>
          <a:p>
            <a:pPr marL="0" indent="0">
              <a:buNone/>
            </a:pPr>
            <a:r>
              <a:rPr lang="en-US" dirty="0">
                <a:solidFill>
                  <a:srgbClr val="9E1300"/>
                </a:solidFill>
              </a:rPr>
              <a:t>D- English language</a:t>
            </a:r>
          </a:p>
        </p:txBody>
      </p:sp>
      <p:sp>
        <p:nvSpPr>
          <p:cNvPr id="6" name="TextBox 5"/>
          <p:cNvSpPr txBox="1"/>
          <p:nvPr/>
        </p:nvSpPr>
        <p:spPr>
          <a:xfrm rot="20387110">
            <a:off x="369651" y="595675"/>
            <a:ext cx="1556425" cy="830997"/>
          </a:xfrm>
          <a:prstGeom prst="rect">
            <a:avLst/>
          </a:prstGeom>
          <a:noFill/>
        </p:spPr>
        <p:txBody>
          <a:bodyPr wrap="square" rtlCol="0">
            <a:spAutoFit/>
          </a:bodyPr>
          <a:lstStyle/>
          <a:p>
            <a:r>
              <a:rPr lang="en-US" sz="4800" b="1" dirty="0">
                <a:solidFill>
                  <a:srgbClr val="9E1300"/>
                </a:solidFill>
              </a:rPr>
              <a:t>Q5</a:t>
            </a:r>
          </a:p>
        </p:txBody>
      </p:sp>
      <p:sp>
        <p:nvSpPr>
          <p:cNvPr id="7" name="Right Arrow 6"/>
          <p:cNvSpPr/>
          <p:nvPr/>
        </p:nvSpPr>
        <p:spPr>
          <a:xfrm flipH="1">
            <a:off x="2833047" y="4591725"/>
            <a:ext cx="797668" cy="408562"/>
          </a:xfrm>
          <a:prstGeom prst="rightArrow">
            <a:avLst/>
          </a:prstGeom>
          <a:solidFill>
            <a:srgbClr val="ED596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28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33464" y="2334638"/>
            <a:ext cx="8054502" cy="24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5838" y="2817593"/>
            <a:ext cx="7509753" cy="1446550"/>
          </a:xfrm>
          <a:prstGeom prst="rect">
            <a:avLst/>
          </a:prstGeom>
          <a:noFill/>
        </p:spPr>
        <p:txBody>
          <a:bodyPr wrap="square" rtlCol="0">
            <a:spAutoFit/>
          </a:bodyPr>
          <a:lstStyle/>
          <a:p>
            <a:pPr algn="ctr"/>
            <a:r>
              <a:rPr lang="en-US" sz="4400" b="1" dirty="0">
                <a:solidFill>
                  <a:srgbClr val="ED5965"/>
                </a:solidFill>
                <a:latin typeface="Comic Sans MS" charset="0"/>
                <a:ea typeface="Comic Sans MS" charset="0"/>
                <a:cs typeface="Comic Sans MS" charset="0"/>
              </a:rPr>
              <a:t>Epidemiology of smoking in Saudi Arabia</a:t>
            </a:r>
          </a:p>
        </p:txBody>
      </p:sp>
      <p:sp>
        <p:nvSpPr>
          <p:cNvPr id="5" name="TextBox 4"/>
          <p:cNvSpPr txBox="1"/>
          <p:nvPr/>
        </p:nvSpPr>
        <p:spPr>
          <a:xfrm>
            <a:off x="4260714" y="4747098"/>
            <a:ext cx="5875507" cy="707886"/>
          </a:xfrm>
          <a:prstGeom prst="rect">
            <a:avLst/>
          </a:prstGeom>
          <a:noFill/>
        </p:spPr>
        <p:txBody>
          <a:bodyPr wrap="square" rtlCol="0">
            <a:spAutoFit/>
          </a:bodyPr>
          <a:lstStyle/>
          <a:p>
            <a:r>
              <a:rPr lang="en-US" sz="4000" dirty="0">
                <a:solidFill>
                  <a:schemeClr val="accent1"/>
                </a:solidFill>
                <a:latin typeface="Comic Sans MS" charset="0"/>
                <a:ea typeface="Comic Sans MS" charset="0"/>
                <a:cs typeface="Comic Sans MS" charset="0"/>
              </a:rPr>
              <a:t>By </a:t>
            </a:r>
            <a:r>
              <a:rPr lang="en-US" sz="4000" dirty="0" err="1">
                <a:solidFill>
                  <a:schemeClr val="accent1"/>
                </a:solidFill>
                <a:latin typeface="Comic Sans MS" charset="0"/>
                <a:ea typeface="Comic Sans MS" charset="0"/>
                <a:cs typeface="Comic Sans MS" charset="0"/>
              </a:rPr>
              <a:t>Malak</a:t>
            </a:r>
            <a:r>
              <a:rPr lang="en-US" sz="4000" dirty="0">
                <a:solidFill>
                  <a:schemeClr val="accent1"/>
                </a:solidFill>
                <a:latin typeface="Comic Sans MS" charset="0"/>
                <a:ea typeface="Comic Sans MS" charset="0"/>
                <a:cs typeface="Comic Sans MS" charset="0"/>
              </a:rPr>
              <a:t> </a:t>
            </a:r>
            <a:r>
              <a:rPr lang="en-US" sz="4000" dirty="0" err="1">
                <a:solidFill>
                  <a:schemeClr val="accent1"/>
                </a:solidFill>
                <a:latin typeface="Comic Sans MS" charset="0"/>
                <a:ea typeface="Comic Sans MS" charset="0"/>
                <a:cs typeface="Comic Sans MS" charset="0"/>
              </a:rPr>
              <a:t>Almutairi</a:t>
            </a:r>
            <a:r>
              <a:rPr lang="en-US" sz="4000" dirty="0">
                <a:solidFill>
                  <a:schemeClr val="accent1"/>
                </a:solidFill>
                <a:latin typeface="Comic Sans MS" charset="0"/>
                <a:ea typeface="Comic Sans MS" charset="0"/>
                <a:cs typeface="Comic Sans MS" charset="0"/>
              </a:rPr>
              <a:t>.</a:t>
            </a:r>
          </a:p>
        </p:txBody>
      </p:sp>
    </p:spTree>
    <p:extLst>
      <p:ext uri="{BB962C8B-B14F-4D97-AF65-F5344CB8AC3E}">
        <p14:creationId xmlns:p14="http://schemas.microsoft.com/office/powerpoint/2010/main" val="51416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p:nvSpPr>
        <p:spPr>
          <a:xfrm>
            <a:off x="0" y="365125"/>
            <a:ext cx="12003932" cy="59928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43975" y="556164"/>
            <a:ext cx="7986408" cy="769441"/>
          </a:xfrm>
          <a:prstGeom prst="rect">
            <a:avLst/>
          </a:prstGeom>
          <a:noFill/>
        </p:spPr>
        <p:txBody>
          <a:bodyPr wrap="square" rtlCol="0">
            <a:spAutoFit/>
          </a:bodyPr>
          <a:lstStyle/>
          <a:p>
            <a:pPr algn="ctr"/>
            <a:r>
              <a:rPr lang="en-US" sz="4400" b="1" dirty="0">
                <a:solidFill>
                  <a:srgbClr val="ED5965"/>
                </a:solidFill>
                <a:latin typeface="Comic Sans MS" charset="0"/>
                <a:ea typeface="Comic Sans MS" charset="0"/>
                <a:cs typeface="Comic Sans MS" charset="0"/>
              </a:rPr>
              <a:t>References:</a:t>
            </a:r>
          </a:p>
        </p:txBody>
      </p:sp>
      <p:sp>
        <p:nvSpPr>
          <p:cNvPr id="7" name="Content Placeholder 2"/>
          <p:cNvSpPr txBox="1">
            <a:spLocks/>
          </p:cNvSpPr>
          <p:nvPr/>
        </p:nvSpPr>
        <p:spPr>
          <a:xfrm>
            <a:off x="838200" y="1266825"/>
            <a:ext cx="10515600" cy="517288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ar-SA" dirty="0">
              <a:hlinkClick r:id="rId3"/>
            </a:endParaRPr>
          </a:p>
          <a:p>
            <a:r>
              <a:rPr lang="en-US" dirty="0">
                <a:hlinkClick r:id="rId3"/>
              </a:rPr>
              <a:t>https://www.ncbi.nlm.nih.gov/pmc/articles/PMC3927255/</a:t>
            </a:r>
            <a:endParaRPr lang="en-US" dirty="0"/>
          </a:p>
          <a:p>
            <a:r>
              <a:rPr lang="en-US" dirty="0">
                <a:hlinkClick r:id="rId4"/>
              </a:rPr>
              <a:t>http://www.aafp.org/afp/2012/0315/p591.html</a:t>
            </a:r>
            <a:endParaRPr lang="en-US" dirty="0"/>
          </a:p>
          <a:p>
            <a:r>
              <a:rPr lang="en-US" dirty="0">
                <a:hlinkClick r:id="rId5"/>
              </a:rPr>
              <a:t>http://search.proquest.com/docview/206257677?pq-origsite=summon</a:t>
            </a:r>
            <a:endParaRPr lang="en-US" dirty="0"/>
          </a:p>
          <a:p>
            <a:r>
              <a:rPr lang="en-US" dirty="0">
                <a:hlinkClick r:id="rId6"/>
              </a:rPr>
              <a:t>https://www.nice.org.uk/guidance/ph10/chapter/4-recommendations</a:t>
            </a:r>
            <a:endParaRPr lang="en-US" dirty="0"/>
          </a:p>
          <a:p>
            <a:r>
              <a:rPr lang="en-US" dirty="0">
                <a:hlinkClick r:id="rId7"/>
              </a:rPr>
              <a:t>http://www.quit.org.au/preparing-to-quit/choosing-best-way-to-quit/nicotine-replacement-products</a:t>
            </a:r>
            <a:endParaRPr lang="en-US" dirty="0"/>
          </a:p>
          <a:p>
            <a:r>
              <a:rPr lang="en-US" dirty="0">
                <a:hlinkClick r:id="rId8"/>
              </a:rPr>
              <a:t>http://www.mayoclinic.org/diseases-conditions/drug-addiction/basics/risk-factors/con-20020970</a:t>
            </a:r>
            <a:endParaRPr lang="en-US" dirty="0"/>
          </a:p>
          <a:p>
            <a:r>
              <a:rPr lang="en-US" dirty="0">
                <a:hlinkClick r:id="rId9"/>
              </a:rPr>
              <a:t>https://www.nice.org.uk/guidance/ph26</a:t>
            </a:r>
            <a:endParaRPr lang="en-US" dirty="0"/>
          </a:p>
          <a:p>
            <a:r>
              <a:rPr lang="en-US" dirty="0">
                <a:hlinkClick r:id="rId10"/>
              </a:rPr>
              <a:t>http://www.uptodate.com/contents/secondhand-smoke-exposure-effects-in-adults/abstract/7,8?utdPopup=true</a:t>
            </a:r>
            <a:endParaRPr lang="en-US" dirty="0"/>
          </a:p>
          <a:p>
            <a:r>
              <a:rPr lang="ar-SA" dirty="0">
                <a:latin typeface="Arial" panose="020B0604020202020204" pitchFamily="34" charset="0"/>
                <a:hlinkClick r:id="rId11"/>
              </a:rPr>
              <a:t>https://www.cdc.gov/tobacco/data_statistics/fact_sheets/secondhand_smoke/health_effects/</a:t>
            </a:r>
            <a:endParaRPr lang="ar-SA" dirty="0">
              <a:latin typeface="Arial" panose="020B0604020202020204" pitchFamily="34" charset="0"/>
            </a:endParaRP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2186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500"/>
                                        <p:tgtEl>
                                          <p:spTgt spid="7">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fade">
                                      <p:cBhvr>
                                        <p:cTn id="33" dur="500"/>
                                        <p:tgtEl>
                                          <p:spTgt spid="7">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9" end="9"/>
                                            </p:txEl>
                                          </p:spTgt>
                                        </p:tgtEl>
                                        <p:attrNameLst>
                                          <p:attrName>style.visibility</p:attrName>
                                        </p:attrNameLst>
                                      </p:cBhvr>
                                      <p:to>
                                        <p:strVal val="visible"/>
                                      </p:to>
                                    </p:set>
                                    <p:animEffect transition="in" filter="fade">
                                      <p:cBhvr>
                                        <p:cTn id="36"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p:nvSpPr>
        <p:spPr>
          <a:xfrm>
            <a:off x="0" y="365125"/>
            <a:ext cx="12003932" cy="59928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43975" y="556164"/>
            <a:ext cx="7986408" cy="769441"/>
          </a:xfrm>
          <a:prstGeom prst="rect">
            <a:avLst/>
          </a:prstGeom>
          <a:noFill/>
        </p:spPr>
        <p:txBody>
          <a:bodyPr wrap="square" rtlCol="0">
            <a:spAutoFit/>
          </a:bodyPr>
          <a:lstStyle/>
          <a:p>
            <a:pPr algn="ctr"/>
            <a:r>
              <a:rPr lang="en-US" sz="4400" b="1" dirty="0">
                <a:solidFill>
                  <a:srgbClr val="ED5965"/>
                </a:solidFill>
                <a:latin typeface="Comic Sans MS" charset="0"/>
                <a:ea typeface="Comic Sans MS" charset="0"/>
                <a:cs typeface="Comic Sans MS" charset="0"/>
              </a:rPr>
              <a:t>References:</a:t>
            </a:r>
          </a:p>
        </p:txBody>
      </p:sp>
      <p:sp>
        <p:nvSpPr>
          <p:cNvPr id="8" name="Content Placeholder 2"/>
          <p:cNvSpPr txBox="1">
            <a:spLocks/>
          </p:cNvSpPr>
          <p:nvPr/>
        </p:nvSpPr>
        <p:spPr>
          <a:xfrm>
            <a:off x="932234" y="1666123"/>
            <a:ext cx="105156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http://</a:t>
            </a:r>
            <a:r>
              <a:rPr lang="en-US" dirty="0" err="1"/>
              <a:t>reference.medscape.com</a:t>
            </a:r>
            <a:r>
              <a:rPr lang="en-US" dirty="0"/>
              <a:t>/</a:t>
            </a:r>
            <a:r>
              <a:rPr lang="en-US" dirty="0" err="1"/>
              <a:t>medline</a:t>
            </a:r>
            <a:r>
              <a:rPr lang="en-US" dirty="0"/>
              <a:t>/abstract/24967831</a:t>
            </a:r>
          </a:p>
          <a:p>
            <a:r>
              <a:rPr lang="en-US" dirty="0"/>
              <a:t>http://</a:t>
            </a:r>
            <a:r>
              <a:rPr lang="en-US" dirty="0" err="1"/>
              <a:t>www.cdc.gov</a:t>
            </a:r>
            <a:r>
              <a:rPr lang="en-US" dirty="0"/>
              <a:t>/</a:t>
            </a:r>
            <a:r>
              <a:rPr lang="en-US" dirty="0" err="1"/>
              <a:t>mmwr</a:t>
            </a:r>
            <a:r>
              <a:rPr lang="en-US" dirty="0"/>
              <a:t>/preview/</a:t>
            </a:r>
            <a:r>
              <a:rPr lang="en-US" dirty="0" err="1"/>
              <a:t>mmwrhtml</a:t>
            </a:r>
            <a:r>
              <a:rPr lang="en-US" dirty="0"/>
              <a:t>/mm64e1218a1.htm</a:t>
            </a:r>
          </a:p>
          <a:p>
            <a:r>
              <a:rPr lang="en-US" dirty="0">
                <a:hlinkClick r:id="rId3"/>
              </a:rPr>
              <a:t>http://www.samhsa.gov/data/2k13/DAWN2k11ED/DAWN2k11ED.htm</a:t>
            </a:r>
            <a:endParaRPr lang="en-US" dirty="0"/>
          </a:p>
          <a:p>
            <a:r>
              <a:rPr lang="en-US" dirty="0">
                <a:hlinkClick r:id="rId4"/>
              </a:rPr>
              <a:t>http://reference.medscape.com/medline/abstract/26624241</a:t>
            </a:r>
            <a:endParaRPr lang="en-US" dirty="0"/>
          </a:p>
          <a:p>
            <a:r>
              <a:rPr lang="en-US" dirty="0">
                <a:hlinkClick r:id="rId5"/>
              </a:rPr>
              <a:t>https://www.drugabuse.gov/drugs-abuse/cocaine</a:t>
            </a:r>
            <a:endParaRPr lang="en-US" dirty="0"/>
          </a:p>
          <a:p>
            <a:r>
              <a:rPr lang="en-US" dirty="0"/>
              <a:t>http://</a:t>
            </a:r>
            <a:r>
              <a:rPr lang="en-US" dirty="0" err="1"/>
              <a:t>www.unodc.org</a:t>
            </a:r>
            <a:r>
              <a:rPr lang="en-US" dirty="0"/>
              <a:t>/wdr2015/</a:t>
            </a:r>
          </a:p>
          <a:p>
            <a:r>
              <a:rPr lang="en-US" dirty="0">
                <a:hlinkClick r:id="rId6"/>
              </a:rPr>
              <a:t>https://www.researchgate.net/publication/262799110_Substance_use_disorders_in_Saudi_Arabia_Review_article</a:t>
            </a:r>
            <a:endParaRPr lang="en-US" dirty="0"/>
          </a:p>
          <a:p>
            <a:r>
              <a:rPr lang="en-US" dirty="0"/>
              <a:t>https://</a:t>
            </a:r>
            <a:r>
              <a:rPr lang="en-US" dirty="0" err="1"/>
              <a:t>www.ncbi.nlm.nih.gov</a:t>
            </a:r>
            <a:r>
              <a:rPr lang="en-US" dirty="0"/>
              <a:t>/books/NBK64942/</a:t>
            </a:r>
          </a:p>
          <a:p>
            <a:endParaRPr lang="en-US" dirty="0"/>
          </a:p>
        </p:txBody>
      </p:sp>
    </p:spTree>
    <p:extLst>
      <p:ext uri="{BB962C8B-B14F-4D97-AF65-F5344CB8AC3E}">
        <p14:creationId xmlns:p14="http://schemas.microsoft.com/office/powerpoint/2010/main" val="56396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500"/>
                                        <p:tgtEl>
                                          <p:spTgt spid="8">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fade">
                                      <p:cBhvr>
                                        <p:cTn id="33"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630383" cy="6858000"/>
          </a:xfrm>
          <a:prstGeom prst="rect">
            <a:avLst/>
          </a:prstGeom>
        </p:spPr>
      </p:pic>
      <p:sp>
        <p:nvSpPr>
          <p:cNvPr id="5" name="Rectangle 4"/>
          <p:cNvSpPr/>
          <p:nvPr/>
        </p:nvSpPr>
        <p:spPr>
          <a:xfrm>
            <a:off x="4572000" y="2509736"/>
            <a:ext cx="4688732" cy="2782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4085617" y="1842210"/>
            <a:ext cx="7866434" cy="3449637"/>
          </a:xfrm>
        </p:spPr>
        <p:txBody>
          <a:bodyPr>
            <a:noAutofit/>
          </a:bodyPr>
          <a:lstStyle/>
          <a:p>
            <a:r>
              <a:rPr lang="en-US" sz="4400" b="1" dirty="0">
                <a:solidFill>
                  <a:schemeClr val="accent1">
                    <a:lumMod val="50000"/>
                  </a:schemeClr>
                </a:solidFill>
                <a:latin typeface="Amarillo" charset="0"/>
                <a:ea typeface="Amarillo" charset="0"/>
                <a:cs typeface="Amarillo" charset="0"/>
              </a:rPr>
              <a:t>Thank you</a:t>
            </a:r>
          </a:p>
        </p:txBody>
      </p:sp>
      <p:sp>
        <p:nvSpPr>
          <p:cNvPr id="7" name="TextBox 6"/>
          <p:cNvSpPr txBox="1"/>
          <p:nvPr/>
        </p:nvSpPr>
        <p:spPr>
          <a:xfrm>
            <a:off x="6653719" y="5636207"/>
            <a:ext cx="3618690" cy="646331"/>
          </a:xfrm>
          <a:prstGeom prst="rect">
            <a:avLst/>
          </a:prstGeom>
          <a:noFill/>
        </p:spPr>
        <p:txBody>
          <a:bodyPr wrap="square" rtlCol="0">
            <a:spAutoFit/>
          </a:bodyPr>
          <a:lstStyle/>
          <a:p>
            <a:pPr algn="r"/>
            <a:r>
              <a:rPr lang="en-US" sz="3600" dirty="0">
                <a:solidFill>
                  <a:schemeClr val="accent1">
                    <a:lumMod val="75000"/>
                  </a:schemeClr>
                </a:solidFill>
                <a:latin typeface="Brush Script Std" charset="0"/>
                <a:ea typeface="Brush Script Std" charset="0"/>
                <a:cs typeface="Brush Script Std" charset="0"/>
              </a:rPr>
              <a:t>By Group 6</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6765" y="39594"/>
            <a:ext cx="2075504" cy="2470142"/>
          </a:xfrm>
          <a:prstGeom prst="rect">
            <a:avLst/>
          </a:prstGeom>
        </p:spPr>
      </p:pic>
    </p:spTree>
    <p:extLst>
      <p:ext uri="{BB962C8B-B14F-4D97-AF65-F5344CB8AC3E}">
        <p14:creationId xmlns:p14="http://schemas.microsoft.com/office/powerpoint/2010/main" val="1185006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4097</Words>
  <Application>Microsoft Office PowerPoint</Application>
  <PresentationFormat>Widescreen</PresentationFormat>
  <Paragraphs>571</Paragraphs>
  <Slides>92</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92</vt:i4>
      </vt:variant>
    </vt:vector>
  </HeadingPairs>
  <TitlesOfParts>
    <vt:vector size="103" baseType="lpstr">
      <vt:lpstr>Adobe Heiti Std R</vt:lpstr>
      <vt:lpstr>Amarillo</vt:lpstr>
      <vt:lpstr>Arial</vt:lpstr>
      <vt:lpstr>Brush Script Std</vt:lpstr>
      <vt:lpstr>Calibri</vt:lpstr>
      <vt:lpstr>Calibri Light</vt:lpstr>
      <vt:lpstr>Comic Sans MS</vt:lpstr>
      <vt:lpstr>Times New Roman</vt:lpstr>
      <vt:lpstr>Traditional Arabic</vt:lpstr>
      <vt:lpstr>Wingdings</vt:lpstr>
      <vt:lpstr>Office Theme</vt:lpstr>
      <vt:lpstr>Smoking and   Substance Abuse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Smoking and Death</vt:lpstr>
      <vt:lpstr>Smoking and Cardiovascular System</vt:lpstr>
      <vt:lpstr>Smoking and Respiratory System</vt:lpstr>
      <vt:lpstr>Smoking and Cancer</vt:lpstr>
      <vt:lpstr>Smoking and Other Health Risks </vt:lpstr>
      <vt:lpstr>Quitting and Reduced Risks</vt:lpstr>
      <vt:lpstr>PowerPoint Presentation</vt:lpstr>
      <vt:lpstr>PowerPoint Presentation</vt:lpstr>
      <vt:lpstr>smoking effect on pregnancy </vt:lpstr>
      <vt:lpstr>ACTIVE AND PASSIVE SMOKING EFFECT ON PREGNANCY </vt:lpstr>
      <vt:lpstr>Secondhand smoking effect on children</vt:lpstr>
      <vt:lpstr>PowerPoint Presentation</vt:lpstr>
      <vt:lpstr>Secondhand Smoke Causes Cardiovascular Disease</vt:lpstr>
      <vt:lpstr>Secondhand Smoke Causes Lung Cancer</vt:lpstr>
      <vt:lpstr>PowerPoint Presentation</vt:lpstr>
      <vt:lpstr>PowerPoint Presentation</vt:lpstr>
      <vt:lpstr>PowerPoint Presentation</vt:lpstr>
      <vt:lpstr>PowerPoint Presentation</vt:lpstr>
      <vt:lpstr>PowerPoint Presentation</vt:lpstr>
      <vt:lpstr>PowerPoint Presentation</vt:lpstr>
      <vt:lpstr>A. Five A’s Counseling Strategy</vt:lpstr>
      <vt:lpstr>PowerPoint Presentation</vt:lpstr>
      <vt:lpstr>PowerPoint Presentation</vt:lpstr>
      <vt:lpstr>B. 5 R’s approach</vt:lpstr>
      <vt:lpstr>PowerPoint Presentation</vt:lpstr>
      <vt:lpstr>PowerPoint Presentation</vt:lpstr>
      <vt:lpstr>PowerPoint Presentation</vt:lpstr>
      <vt:lpstr>PowerPoint Presentation</vt:lpstr>
      <vt:lpstr>Behavioral: </vt:lpstr>
      <vt:lpstr>Non-Pharmacological : </vt:lpstr>
      <vt:lpstr>Pharmacological :</vt:lpstr>
      <vt:lpstr>PowerPoint Presentation</vt:lpstr>
      <vt:lpstr>PowerPoint Presentation</vt:lpstr>
      <vt:lpstr>First line Medications:</vt:lpstr>
      <vt:lpstr>First line Medications:</vt:lpstr>
      <vt:lpstr>PowerPoint Presentation</vt:lpstr>
      <vt:lpstr>First-Line Medications: Other Begin therapy one to two weeks before the quit date, continue until 12 weeks  (insufficient evidence to be a first-line therapy for adolescents)    </vt:lpstr>
      <vt:lpstr>Second-Line Medications</vt:lpstr>
      <vt:lpstr>PowerPoint Presentation</vt:lpstr>
      <vt:lpstr>PowerPoint Presentation</vt:lpstr>
      <vt:lpstr>Factors lead to substance abuse</vt:lpstr>
      <vt:lpstr>Factors lead to substance abuse</vt:lpstr>
      <vt:lpstr>PowerPoint Presentation</vt:lpstr>
      <vt:lpstr>PowerPoint Presentation</vt:lpstr>
      <vt:lpstr>Alcohol</vt:lpstr>
      <vt:lpstr>Alcohol</vt:lpstr>
      <vt:lpstr>Opioids </vt:lpstr>
      <vt:lpstr>Opioids </vt:lpstr>
      <vt:lpstr>Benzodiazeoines</vt:lpstr>
      <vt:lpstr>Benzodiazeoines</vt:lpstr>
      <vt:lpstr>Cocaine</vt:lpstr>
      <vt:lpstr>Amphetamine</vt:lpstr>
      <vt:lpstr>Amphetamine</vt:lpstr>
      <vt:lpstr>Cannabis</vt:lpstr>
      <vt:lpstr>Cannabis</vt:lpstr>
      <vt:lpstr>Most commonly abused substance in Saudi Arabia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Stage-of-change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 and Substance Abuse</dc:title>
  <dc:creator>Microsoft Office User</dc:creator>
  <cp:lastModifiedBy>Fatimah AlQarni</cp:lastModifiedBy>
  <cp:revision>85</cp:revision>
  <dcterms:created xsi:type="dcterms:W3CDTF">2017-03-19T05:14:35Z</dcterms:created>
  <dcterms:modified xsi:type="dcterms:W3CDTF">2017-03-23T01:25:36Z</dcterms:modified>
</cp:coreProperties>
</file>