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gif" ContentType="image/gif"/>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422" r:id="rId1"/>
  </p:sldMasterIdLst>
  <p:notesMasterIdLst>
    <p:notesMasterId r:id="rId60"/>
  </p:notesMasterIdLst>
  <p:sldIdLst>
    <p:sldId id="256" r:id="rId2"/>
    <p:sldId id="309" r:id="rId3"/>
    <p:sldId id="312" r:id="rId4"/>
    <p:sldId id="315" r:id="rId5"/>
    <p:sldId id="316" r:id="rId6"/>
    <p:sldId id="313" r:id="rId7"/>
    <p:sldId id="314" r:id="rId8"/>
    <p:sldId id="310" r:id="rId9"/>
    <p:sldId id="257" r:id="rId10"/>
    <p:sldId id="311" r:id="rId11"/>
    <p:sldId id="258" r:id="rId12"/>
    <p:sldId id="259" r:id="rId13"/>
    <p:sldId id="260" r:id="rId14"/>
    <p:sldId id="276" r:id="rId15"/>
    <p:sldId id="277" r:id="rId16"/>
    <p:sldId id="265" r:id="rId17"/>
    <p:sldId id="281" r:id="rId18"/>
    <p:sldId id="266" r:id="rId19"/>
    <p:sldId id="267" r:id="rId20"/>
    <p:sldId id="268" r:id="rId21"/>
    <p:sldId id="269" r:id="rId22"/>
    <p:sldId id="270" r:id="rId23"/>
    <p:sldId id="297" r:id="rId24"/>
    <p:sldId id="271" r:id="rId25"/>
    <p:sldId id="272" r:id="rId26"/>
    <p:sldId id="273" r:id="rId27"/>
    <p:sldId id="274" r:id="rId28"/>
    <p:sldId id="275"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9" r:id="rId43"/>
    <p:sldId id="300" r:id="rId44"/>
    <p:sldId id="301" r:id="rId45"/>
    <p:sldId id="304" r:id="rId46"/>
    <p:sldId id="306" r:id="rId47"/>
    <p:sldId id="278" r:id="rId48"/>
    <p:sldId id="279" r:id="rId49"/>
    <p:sldId id="298" r:id="rId50"/>
    <p:sldId id="264" r:id="rId51"/>
    <p:sldId id="317" r:id="rId52"/>
    <p:sldId id="318" r:id="rId53"/>
    <p:sldId id="319" r:id="rId54"/>
    <p:sldId id="320" r:id="rId55"/>
    <p:sldId id="321" r:id="rId56"/>
    <p:sldId id="308" r:id="rId57"/>
    <p:sldId id="307" r:id="rId58"/>
    <p:sldId id="261" r:id="rId5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980" autoAdjust="0"/>
    <p:restoredTop sz="95161"/>
  </p:normalViewPr>
  <p:slideViewPr>
    <p:cSldViewPr snapToGrid="0">
      <p:cViewPr varScale="1">
        <p:scale>
          <a:sx n="90" d="100"/>
          <a:sy n="90" d="100"/>
        </p:scale>
        <p:origin x="824" y="20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theme" Target="theme/theme1.xml"/><Relationship Id="rId64" Type="http://schemas.openxmlformats.org/officeDocument/2006/relationships/tableStyles" Target="tableStyle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notesMaster" Target="notesMasters/notesMaster1.xml"/><Relationship Id="rId61" Type="http://schemas.openxmlformats.org/officeDocument/2006/relationships/presProps" Target="presProps.xml"/><Relationship Id="rId62" Type="http://schemas.openxmlformats.org/officeDocument/2006/relationships/viewProps" Target="viewProp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iagrams/colors1.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9DDBE0B-F434-4D9E-BEA9-5B579C43C0FB}" type="doc">
      <dgm:prSet loTypeId="urn:microsoft.com/office/officeart/2005/8/layout/vList3#1" loCatId="list" qsTypeId="urn:microsoft.com/office/officeart/2005/8/quickstyle/simple1" qsCatId="simple" csTypeId="urn:microsoft.com/office/officeart/2005/8/colors/colorful1#1" csCatId="colorful" phldr="1"/>
      <dgm:spPr/>
      <dgm:t>
        <a:bodyPr/>
        <a:lstStyle/>
        <a:p>
          <a:endParaRPr lang="en-US"/>
        </a:p>
      </dgm:t>
    </dgm:pt>
    <dgm:pt modelId="{465278C6-7FA4-4025-9B0A-4B3B5CD7A702}">
      <dgm:prSet custT="1"/>
      <dgm:spPr/>
      <dgm:t>
        <a:bodyPr/>
        <a:lstStyle/>
        <a:p>
          <a:pPr rtl="0"/>
          <a:r>
            <a:rPr lang="en-US" sz="2400" dirty="0"/>
            <a:t>Before discussing a treatment plan, it is important to ask patients </a:t>
          </a:r>
          <a:r>
            <a:rPr lang="en-US" sz="2400" b="1" dirty="0"/>
            <a:t>if they are ready at that time for such a discussion.</a:t>
          </a:r>
          <a:endParaRPr lang="en-US" sz="2400" dirty="0"/>
        </a:p>
      </dgm:t>
    </dgm:pt>
    <dgm:pt modelId="{F428BA7B-E571-49A0-B286-002C36989C39}" type="parTrans" cxnId="{29907468-073C-4792-8A0F-D543902B75C2}">
      <dgm:prSet/>
      <dgm:spPr/>
      <dgm:t>
        <a:bodyPr/>
        <a:lstStyle/>
        <a:p>
          <a:endParaRPr lang="en-US"/>
        </a:p>
      </dgm:t>
    </dgm:pt>
    <dgm:pt modelId="{7458F455-20D1-4A21-986C-7319A9C226BC}" type="sibTrans" cxnId="{29907468-073C-4792-8A0F-D543902B75C2}">
      <dgm:prSet/>
      <dgm:spPr/>
      <dgm:t>
        <a:bodyPr/>
        <a:lstStyle/>
        <a:p>
          <a:endParaRPr lang="en-US"/>
        </a:p>
      </dgm:t>
    </dgm:pt>
    <dgm:pt modelId="{93AEDC20-03BB-47BA-83AE-76DE0BB223D8}">
      <dgm:prSet custT="1"/>
      <dgm:spPr/>
      <dgm:t>
        <a:bodyPr/>
        <a:lstStyle/>
        <a:p>
          <a:pPr rtl="0"/>
          <a:r>
            <a:rPr lang="en-US" sz="2400" dirty="0"/>
            <a:t>Presenting treatment options to patients when they are available is not only a legal mandate in some cases, but it will establish the perception that the physician regards their wishes as important.</a:t>
          </a:r>
        </a:p>
      </dgm:t>
    </dgm:pt>
    <dgm:pt modelId="{CBEC1810-7DBC-496A-A422-BD1016347251}" type="parTrans" cxnId="{96D68038-285E-4D48-A37F-87988A0F75D6}">
      <dgm:prSet/>
      <dgm:spPr/>
      <dgm:t>
        <a:bodyPr/>
        <a:lstStyle/>
        <a:p>
          <a:endParaRPr lang="en-US"/>
        </a:p>
      </dgm:t>
    </dgm:pt>
    <dgm:pt modelId="{D9877C35-2871-427A-A082-81B5A458927D}" type="sibTrans" cxnId="{96D68038-285E-4D48-A37F-87988A0F75D6}">
      <dgm:prSet/>
      <dgm:spPr/>
      <dgm:t>
        <a:bodyPr/>
        <a:lstStyle/>
        <a:p>
          <a:endParaRPr lang="en-US"/>
        </a:p>
      </dgm:t>
    </dgm:pt>
    <dgm:pt modelId="{8A2DECA2-DC68-4448-A684-4B342D581842}">
      <dgm:prSet custT="1"/>
      <dgm:spPr/>
      <dgm:t>
        <a:bodyPr/>
        <a:lstStyle/>
        <a:p>
          <a:pPr rtl="0"/>
          <a:r>
            <a:rPr lang="en-US" sz="2400" dirty="0"/>
            <a:t>Checking the patient's misunderstanding of the discussion can prevent the documented tendency of patients to overestimate the efficacy or misunderstand the purpose of the treatment.</a:t>
          </a:r>
        </a:p>
      </dgm:t>
    </dgm:pt>
    <dgm:pt modelId="{F0948934-E207-4699-80B9-E604E7BE8486}" type="parTrans" cxnId="{666B1778-2246-4057-AF3A-63EE29422723}">
      <dgm:prSet/>
      <dgm:spPr/>
      <dgm:t>
        <a:bodyPr/>
        <a:lstStyle/>
        <a:p>
          <a:endParaRPr lang="en-US"/>
        </a:p>
      </dgm:t>
    </dgm:pt>
    <dgm:pt modelId="{EED5B53B-E3C9-4B18-8BDA-41BBC07C7992}" type="sibTrans" cxnId="{666B1778-2246-4057-AF3A-63EE29422723}">
      <dgm:prSet/>
      <dgm:spPr/>
      <dgm:t>
        <a:bodyPr/>
        <a:lstStyle/>
        <a:p>
          <a:endParaRPr lang="en-US"/>
        </a:p>
      </dgm:t>
    </dgm:pt>
    <dgm:pt modelId="{ABA30FC4-8E5C-4D56-94E5-9E8CA84182AB}" type="pres">
      <dgm:prSet presAssocID="{59DDBE0B-F434-4D9E-BEA9-5B579C43C0FB}" presName="linearFlow" presStyleCnt="0">
        <dgm:presLayoutVars>
          <dgm:dir/>
          <dgm:resizeHandles val="exact"/>
        </dgm:presLayoutVars>
      </dgm:prSet>
      <dgm:spPr/>
      <dgm:t>
        <a:bodyPr/>
        <a:lstStyle/>
        <a:p>
          <a:endParaRPr lang="en-US"/>
        </a:p>
      </dgm:t>
    </dgm:pt>
    <dgm:pt modelId="{D66B1377-DBCF-4CFF-854A-15C8FC7D1909}" type="pres">
      <dgm:prSet presAssocID="{465278C6-7FA4-4025-9B0A-4B3B5CD7A702}" presName="composite" presStyleCnt="0"/>
      <dgm:spPr/>
    </dgm:pt>
    <dgm:pt modelId="{9EB86C56-AFDA-4FBA-BDE0-589D6B76D2D4}" type="pres">
      <dgm:prSet presAssocID="{465278C6-7FA4-4025-9B0A-4B3B5CD7A702}" presName="imgShp" presStyleLbl="fgImgPlace1" presStyleIdx="0" presStyleCnt="3" custLinFactNeighborX="-34486" custLinFactNeighborY="-334"/>
      <dgm:spPr/>
    </dgm:pt>
    <dgm:pt modelId="{37E5AE2A-FF53-4B3A-98E2-CAE099A87115}" type="pres">
      <dgm:prSet presAssocID="{465278C6-7FA4-4025-9B0A-4B3B5CD7A702}" presName="txShp" presStyleLbl="node1" presStyleIdx="0" presStyleCnt="3" custScaleX="125313">
        <dgm:presLayoutVars>
          <dgm:bulletEnabled val="1"/>
        </dgm:presLayoutVars>
      </dgm:prSet>
      <dgm:spPr/>
      <dgm:t>
        <a:bodyPr/>
        <a:lstStyle/>
        <a:p>
          <a:endParaRPr lang="en-US"/>
        </a:p>
      </dgm:t>
    </dgm:pt>
    <dgm:pt modelId="{9A98B167-B668-4792-84A1-FD8B96C18999}" type="pres">
      <dgm:prSet presAssocID="{7458F455-20D1-4A21-986C-7319A9C226BC}" presName="spacing" presStyleCnt="0"/>
      <dgm:spPr/>
    </dgm:pt>
    <dgm:pt modelId="{86F7D95B-B49C-492F-B1D1-7F263F58CA60}" type="pres">
      <dgm:prSet presAssocID="{93AEDC20-03BB-47BA-83AE-76DE0BB223D8}" presName="composite" presStyleCnt="0"/>
      <dgm:spPr/>
    </dgm:pt>
    <dgm:pt modelId="{23492FC3-1067-4F64-BBEF-5DAAA783B866}" type="pres">
      <dgm:prSet presAssocID="{93AEDC20-03BB-47BA-83AE-76DE0BB223D8}" presName="imgShp" presStyleLbl="fgImgPlace1" presStyleIdx="1" presStyleCnt="3" custLinFactNeighborX="-39352" custLinFactNeighborY="-6770"/>
      <dgm:spPr/>
    </dgm:pt>
    <dgm:pt modelId="{1812B258-4E74-4DCD-87A3-B2CA8147AB0A}" type="pres">
      <dgm:prSet presAssocID="{93AEDC20-03BB-47BA-83AE-76DE0BB223D8}" presName="txShp" presStyleLbl="node1" presStyleIdx="1" presStyleCnt="3" custScaleX="127784" custLinFactNeighborX="-1271" custLinFactNeighborY="-1834">
        <dgm:presLayoutVars>
          <dgm:bulletEnabled val="1"/>
        </dgm:presLayoutVars>
      </dgm:prSet>
      <dgm:spPr/>
      <dgm:t>
        <a:bodyPr/>
        <a:lstStyle/>
        <a:p>
          <a:endParaRPr lang="en-US"/>
        </a:p>
      </dgm:t>
    </dgm:pt>
    <dgm:pt modelId="{A93A776F-F212-4FFE-9CCD-05D9A98838F0}" type="pres">
      <dgm:prSet presAssocID="{D9877C35-2871-427A-A082-81B5A458927D}" presName="spacing" presStyleCnt="0"/>
      <dgm:spPr/>
    </dgm:pt>
    <dgm:pt modelId="{6170FE22-7B4B-4AB3-9FA6-C89D5147A49F}" type="pres">
      <dgm:prSet presAssocID="{8A2DECA2-DC68-4448-A684-4B342D581842}" presName="composite" presStyleCnt="0"/>
      <dgm:spPr/>
    </dgm:pt>
    <dgm:pt modelId="{305F0837-AED7-4BAA-9A81-CE5C5B3E8D70}" type="pres">
      <dgm:prSet presAssocID="{8A2DECA2-DC68-4448-A684-4B342D581842}" presName="imgShp" presStyleLbl="fgImgPlace1" presStyleIdx="2" presStyleCnt="3" custLinFactNeighborX="-34499" custLinFactNeighborY="-3334"/>
      <dgm:spPr/>
    </dgm:pt>
    <dgm:pt modelId="{0881B42D-C89C-4131-9994-2D0D3D0D01E4}" type="pres">
      <dgm:prSet presAssocID="{8A2DECA2-DC68-4448-A684-4B342D581842}" presName="txShp" presStyleLbl="node1" presStyleIdx="2" presStyleCnt="3" custScaleX="125300">
        <dgm:presLayoutVars>
          <dgm:bulletEnabled val="1"/>
        </dgm:presLayoutVars>
      </dgm:prSet>
      <dgm:spPr/>
      <dgm:t>
        <a:bodyPr/>
        <a:lstStyle/>
        <a:p>
          <a:endParaRPr lang="en-US"/>
        </a:p>
      </dgm:t>
    </dgm:pt>
  </dgm:ptLst>
  <dgm:cxnLst>
    <dgm:cxn modelId="{29907468-073C-4792-8A0F-D543902B75C2}" srcId="{59DDBE0B-F434-4D9E-BEA9-5B579C43C0FB}" destId="{465278C6-7FA4-4025-9B0A-4B3B5CD7A702}" srcOrd="0" destOrd="0" parTransId="{F428BA7B-E571-49A0-B286-002C36989C39}" sibTransId="{7458F455-20D1-4A21-986C-7319A9C226BC}"/>
    <dgm:cxn modelId="{E3177128-C9A1-4FE7-BC70-F381B537563A}" type="presOf" srcId="{8A2DECA2-DC68-4448-A684-4B342D581842}" destId="{0881B42D-C89C-4131-9994-2D0D3D0D01E4}" srcOrd="0" destOrd="0" presId="urn:microsoft.com/office/officeart/2005/8/layout/vList3#1"/>
    <dgm:cxn modelId="{0D6DE209-BD54-44E4-8550-8EB0012C5A66}" type="presOf" srcId="{465278C6-7FA4-4025-9B0A-4B3B5CD7A702}" destId="{37E5AE2A-FF53-4B3A-98E2-CAE099A87115}" srcOrd="0" destOrd="0" presId="urn:microsoft.com/office/officeart/2005/8/layout/vList3#1"/>
    <dgm:cxn modelId="{666B1778-2246-4057-AF3A-63EE29422723}" srcId="{59DDBE0B-F434-4D9E-BEA9-5B579C43C0FB}" destId="{8A2DECA2-DC68-4448-A684-4B342D581842}" srcOrd="2" destOrd="0" parTransId="{F0948934-E207-4699-80B9-E604E7BE8486}" sibTransId="{EED5B53B-E3C9-4B18-8BDA-41BBC07C7992}"/>
    <dgm:cxn modelId="{A109DC1B-3F18-4522-B9BD-FCEA970DD907}" type="presOf" srcId="{59DDBE0B-F434-4D9E-BEA9-5B579C43C0FB}" destId="{ABA30FC4-8E5C-4D56-94E5-9E8CA84182AB}" srcOrd="0" destOrd="0" presId="urn:microsoft.com/office/officeart/2005/8/layout/vList3#1"/>
    <dgm:cxn modelId="{96D68038-285E-4D48-A37F-87988A0F75D6}" srcId="{59DDBE0B-F434-4D9E-BEA9-5B579C43C0FB}" destId="{93AEDC20-03BB-47BA-83AE-76DE0BB223D8}" srcOrd="1" destOrd="0" parTransId="{CBEC1810-7DBC-496A-A422-BD1016347251}" sibTransId="{D9877C35-2871-427A-A082-81B5A458927D}"/>
    <dgm:cxn modelId="{105356EE-5AA0-48A0-B4F5-6E9B1E6BCA8C}" type="presOf" srcId="{93AEDC20-03BB-47BA-83AE-76DE0BB223D8}" destId="{1812B258-4E74-4DCD-87A3-B2CA8147AB0A}" srcOrd="0" destOrd="0" presId="urn:microsoft.com/office/officeart/2005/8/layout/vList3#1"/>
    <dgm:cxn modelId="{B9B3C46A-9D88-4FB3-AB79-0F9230B6EF8F}" type="presParOf" srcId="{ABA30FC4-8E5C-4D56-94E5-9E8CA84182AB}" destId="{D66B1377-DBCF-4CFF-854A-15C8FC7D1909}" srcOrd="0" destOrd="0" presId="urn:microsoft.com/office/officeart/2005/8/layout/vList3#1"/>
    <dgm:cxn modelId="{EAF49B69-8166-4E12-94C4-99BAA3032D53}" type="presParOf" srcId="{D66B1377-DBCF-4CFF-854A-15C8FC7D1909}" destId="{9EB86C56-AFDA-4FBA-BDE0-589D6B76D2D4}" srcOrd="0" destOrd="0" presId="urn:microsoft.com/office/officeart/2005/8/layout/vList3#1"/>
    <dgm:cxn modelId="{432FEA83-EB65-4FEA-AD55-997E8DD32A3A}" type="presParOf" srcId="{D66B1377-DBCF-4CFF-854A-15C8FC7D1909}" destId="{37E5AE2A-FF53-4B3A-98E2-CAE099A87115}" srcOrd="1" destOrd="0" presId="urn:microsoft.com/office/officeart/2005/8/layout/vList3#1"/>
    <dgm:cxn modelId="{23197898-B67A-44C4-978C-8B87F1BDF147}" type="presParOf" srcId="{ABA30FC4-8E5C-4D56-94E5-9E8CA84182AB}" destId="{9A98B167-B668-4792-84A1-FD8B96C18999}" srcOrd="1" destOrd="0" presId="urn:microsoft.com/office/officeart/2005/8/layout/vList3#1"/>
    <dgm:cxn modelId="{FF62FF71-9BD4-4AC0-A655-F0CCD2B9B166}" type="presParOf" srcId="{ABA30FC4-8E5C-4D56-94E5-9E8CA84182AB}" destId="{86F7D95B-B49C-492F-B1D1-7F263F58CA60}" srcOrd="2" destOrd="0" presId="urn:microsoft.com/office/officeart/2005/8/layout/vList3#1"/>
    <dgm:cxn modelId="{218BD2DD-D82A-4087-A300-C847EDEE1A9C}" type="presParOf" srcId="{86F7D95B-B49C-492F-B1D1-7F263F58CA60}" destId="{23492FC3-1067-4F64-BBEF-5DAAA783B866}" srcOrd="0" destOrd="0" presId="urn:microsoft.com/office/officeart/2005/8/layout/vList3#1"/>
    <dgm:cxn modelId="{5FC11137-8C87-4660-9069-A8F3BDEC251E}" type="presParOf" srcId="{86F7D95B-B49C-492F-B1D1-7F263F58CA60}" destId="{1812B258-4E74-4DCD-87A3-B2CA8147AB0A}" srcOrd="1" destOrd="0" presId="urn:microsoft.com/office/officeart/2005/8/layout/vList3#1"/>
    <dgm:cxn modelId="{384CF55E-BBCA-44AF-BC2E-A3261763D6DF}" type="presParOf" srcId="{ABA30FC4-8E5C-4D56-94E5-9E8CA84182AB}" destId="{A93A776F-F212-4FFE-9CCD-05D9A98838F0}" srcOrd="3" destOrd="0" presId="urn:microsoft.com/office/officeart/2005/8/layout/vList3#1"/>
    <dgm:cxn modelId="{066DBB2E-93B9-4712-A7E7-DBF5106DB2CC}" type="presParOf" srcId="{ABA30FC4-8E5C-4D56-94E5-9E8CA84182AB}" destId="{6170FE22-7B4B-4AB3-9FA6-C89D5147A49F}" srcOrd="4" destOrd="0" presId="urn:microsoft.com/office/officeart/2005/8/layout/vList3#1"/>
    <dgm:cxn modelId="{226C4E84-CA12-4A8C-8D13-C60854FC961E}" type="presParOf" srcId="{6170FE22-7B4B-4AB3-9FA6-C89D5147A49F}" destId="{305F0837-AED7-4BAA-9A81-CE5C5B3E8D70}" srcOrd="0" destOrd="0" presId="urn:microsoft.com/office/officeart/2005/8/layout/vList3#1"/>
    <dgm:cxn modelId="{DE51D220-08DD-4EC4-808D-16593AB7792F}" type="presParOf" srcId="{6170FE22-7B4B-4AB3-9FA6-C89D5147A49F}" destId="{0881B42D-C89C-4131-9994-2D0D3D0D01E4}" srcOrd="1" destOrd="0" presId="urn:microsoft.com/office/officeart/2005/8/layout/vList3#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E5AE2A-FF53-4B3A-98E2-CAE099A87115}">
      <dsp:nvSpPr>
        <dsp:cNvPr id="0" name=""/>
        <dsp:cNvSpPr/>
      </dsp:nvSpPr>
      <dsp:spPr>
        <a:xfrm rot="10800000">
          <a:off x="814240" y="1698"/>
          <a:ext cx="8142291" cy="1545504"/>
        </a:xfrm>
        <a:prstGeom prst="homePlate">
          <a:avLst/>
        </a:prstGeom>
        <a:solidFill>
          <a:schemeClr val="accent2">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1524" tIns="91440" rIns="170688" bIns="91440" numCol="1" spcCol="1270" anchor="ctr" anchorCtr="0">
          <a:noAutofit/>
        </a:bodyPr>
        <a:lstStyle/>
        <a:p>
          <a:pPr lvl="0" algn="ctr" defTabSz="1066800" rtl="0">
            <a:lnSpc>
              <a:spcPct val="90000"/>
            </a:lnSpc>
            <a:spcBef>
              <a:spcPct val="0"/>
            </a:spcBef>
            <a:spcAft>
              <a:spcPct val="35000"/>
            </a:spcAft>
          </a:pPr>
          <a:r>
            <a:rPr lang="en-US" sz="2400" kern="1200" dirty="0"/>
            <a:t>Before discussing a treatment plan, it is important to ask patients </a:t>
          </a:r>
          <a:r>
            <a:rPr lang="en-US" sz="2400" b="1" kern="1200" dirty="0"/>
            <a:t>if they are ready at that time for such a discussion.</a:t>
          </a:r>
          <a:endParaRPr lang="en-US" sz="2400" kern="1200" dirty="0"/>
        </a:p>
      </dsp:txBody>
      <dsp:txXfrm rot="10800000">
        <a:off x="1200616" y="1698"/>
        <a:ext cx="7755915" cy="1545504"/>
      </dsp:txXfrm>
    </dsp:sp>
    <dsp:sp modelId="{9EB86C56-AFDA-4FBA-BDE0-589D6B76D2D4}">
      <dsp:nvSpPr>
        <dsp:cNvPr id="0" name=""/>
        <dsp:cNvSpPr/>
      </dsp:nvSpPr>
      <dsp:spPr>
        <a:xfrm>
          <a:off x="330869" y="0"/>
          <a:ext cx="1545504" cy="1545504"/>
        </a:xfrm>
        <a:prstGeom prst="ellipse">
          <a:avLst/>
        </a:prstGeom>
        <a:solidFill>
          <a:schemeClr val="accent2">
            <a:tint val="50000"/>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812B258-4E74-4DCD-87A3-B2CA8147AB0A}">
      <dsp:nvSpPr>
        <dsp:cNvPr id="0" name=""/>
        <dsp:cNvSpPr/>
      </dsp:nvSpPr>
      <dsp:spPr>
        <a:xfrm rot="10800000">
          <a:off x="651378" y="1980202"/>
          <a:ext cx="8302846" cy="1545504"/>
        </a:xfrm>
        <a:prstGeom prst="homePlate">
          <a:avLst/>
        </a:prstGeom>
        <a:solidFill>
          <a:schemeClr val="accent3">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1524" tIns="91440" rIns="170688" bIns="91440" numCol="1" spcCol="1270" anchor="ctr" anchorCtr="0">
          <a:noAutofit/>
        </a:bodyPr>
        <a:lstStyle/>
        <a:p>
          <a:pPr lvl="0" algn="ctr" defTabSz="1066800" rtl="0">
            <a:lnSpc>
              <a:spcPct val="90000"/>
            </a:lnSpc>
            <a:spcBef>
              <a:spcPct val="0"/>
            </a:spcBef>
            <a:spcAft>
              <a:spcPct val="35000"/>
            </a:spcAft>
          </a:pPr>
          <a:r>
            <a:rPr lang="en-US" sz="2400" kern="1200" dirty="0"/>
            <a:t>Presenting treatment options to patients when they are available is not only a legal mandate in some cases, but it will establish the perception that the physician regards their wishes as important.</a:t>
          </a:r>
        </a:p>
      </dsp:txBody>
      <dsp:txXfrm rot="10800000">
        <a:off x="1037754" y="1980202"/>
        <a:ext cx="7916470" cy="1545504"/>
      </dsp:txXfrm>
    </dsp:sp>
    <dsp:sp modelId="{23492FC3-1067-4F64-BBEF-5DAAA783B866}">
      <dsp:nvSpPr>
        <dsp:cNvPr id="0" name=""/>
        <dsp:cNvSpPr/>
      </dsp:nvSpPr>
      <dsp:spPr>
        <a:xfrm>
          <a:off x="255665" y="1903916"/>
          <a:ext cx="1545504" cy="1545504"/>
        </a:xfrm>
        <a:prstGeom prst="ellipse">
          <a:avLst/>
        </a:prstGeom>
        <a:solidFill>
          <a:schemeClr val="accent3">
            <a:tint val="50000"/>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881B42D-C89C-4131-9994-2D0D3D0D01E4}">
      <dsp:nvSpPr>
        <dsp:cNvPr id="0" name=""/>
        <dsp:cNvSpPr/>
      </dsp:nvSpPr>
      <dsp:spPr>
        <a:xfrm rot="10800000">
          <a:off x="814662" y="4015396"/>
          <a:ext cx="8141446" cy="1545504"/>
        </a:xfrm>
        <a:prstGeom prst="homePlate">
          <a:avLst/>
        </a:prstGeom>
        <a:solidFill>
          <a:schemeClr val="accent4">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1524" tIns="91440" rIns="170688" bIns="91440" numCol="1" spcCol="1270" anchor="ctr" anchorCtr="0">
          <a:noAutofit/>
        </a:bodyPr>
        <a:lstStyle/>
        <a:p>
          <a:pPr lvl="0" algn="ctr" defTabSz="1066800" rtl="0">
            <a:lnSpc>
              <a:spcPct val="90000"/>
            </a:lnSpc>
            <a:spcBef>
              <a:spcPct val="0"/>
            </a:spcBef>
            <a:spcAft>
              <a:spcPct val="35000"/>
            </a:spcAft>
          </a:pPr>
          <a:r>
            <a:rPr lang="en-US" sz="2400" kern="1200" dirty="0"/>
            <a:t>Checking the patient's misunderstanding of the discussion can prevent the documented tendency of patients to overestimate the efficacy or misunderstand the purpose of the treatment.</a:t>
          </a:r>
        </a:p>
      </dsp:txBody>
      <dsp:txXfrm rot="10800000">
        <a:off x="1201038" y="4015396"/>
        <a:ext cx="7755070" cy="1545504"/>
      </dsp:txXfrm>
    </dsp:sp>
    <dsp:sp modelId="{305F0837-AED7-4BAA-9A81-CE5C5B3E8D70}">
      <dsp:nvSpPr>
        <dsp:cNvPr id="0" name=""/>
        <dsp:cNvSpPr/>
      </dsp:nvSpPr>
      <dsp:spPr>
        <a:xfrm>
          <a:off x="330668" y="3963869"/>
          <a:ext cx="1545504" cy="1545504"/>
        </a:xfrm>
        <a:prstGeom prst="ellipse">
          <a:avLst/>
        </a:prstGeom>
        <a:solidFill>
          <a:schemeClr val="accent4">
            <a:tint val="50000"/>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3#1">
  <dgm:title val=""/>
  <dgm:desc val=""/>
  <dgm:catLst>
    <dgm:cat type="list" pri="14000"/>
    <dgm:cat type="convert" pri="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4AD9DEA-AAD0-47C8-9036-852244C37C28}" type="datetimeFigureOut">
              <a:rPr lang="en-US" smtClean="0"/>
              <a:t>4/17/17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1C2C952-6A9F-4F3C-8ECA-232DD55F6A55}" type="slidenum">
              <a:rPr lang="en-US" smtClean="0"/>
              <a:t>‹#›</a:t>
            </a:fld>
            <a:endParaRPr lang="en-US"/>
          </a:p>
        </p:txBody>
      </p:sp>
    </p:spTree>
    <p:extLst>
      <p:ext uri="{BB962C8B-B14F-4D97-AF65-F5344CB8AC3E}">
        <p14:creationId xmlns:p14="http://schemas.microsoft.com/office/powerpoint/2010/main" val="19305861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-break down in tears. Some may remain completely silent, some of them try to get up and pace round the room. Sometimes the response will be a denial or a gallows humor </a:t>
            </a:r>
          </a:p>
          <a:p>
            <a:r>
              <a:rPr lang="en-US" sz="1200" b="0" i="0" kern="1200" dirty="0">
                <a:solidFill>
                  <a:schemeClr val="tx1"/>
                </a:solidFill>
                <a:effectLst/>
                <a:latin typeface="+mn-lt"/>
                <a:ea typeface="+mn-ea"/>
                <a:cs typeface="+mn-cs"/>
              </a:rPr>
              <a:t>-because the patient may have some important unfinished business to conduct, or because the patient is refusing treatment that might alleviate symptoms.</a:t>
            </a:r>
            <a:endParaRPr lang="en-US" dirty="0"/>
          </a:p>
        </p:txBody>
      </p:sp>
      <p:sp>
        <p:nvSpPr>
          <p:cNvPr id="4" name="Slide Number Placeholder 3"/>
          <p:cNvSpPr>
            <a:spLocks noGrp="1"/>
          </p:cNvSpPr>
          <p:nvPr>
            <p:ph type="sldNum" sz="quarter" idx="10"/>
          </p:nvPr>
        </p:nvSpPr>
        <p:spPr/>
        <p:txBody>
          <a:bodyPr/>
          <a:lstStyle/>
          <a:p>
            <a:fld id="{7EF709F4-248B-1249-9FA1-DB4E134B7BBF}" type="slidenum">
              <a:rPr lang="en-US" smtClean="0"/>
              <a:t>34</a:t>
            </a:fld>
            <a:endParaRPr lang="en-US"/>
          </a:p>
        </p:txBody>
      </p:sp>
    </p:spTree>
    <p:extLst>
      <p:ext uri="{BB962C8B-B14F-4D97-AF65-F5344CB8AC3E}">
        <p14:creationId xmlns:p14="http://schemas.microsoft.com/office/powerpoint/2010/main" val="11039346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should not be permitted to drive back home all alone, and find whether someone at home can provide support. Patient may even try to commit suicide </a:t>
            </a:r>
            <a:endParaRPr lang="en-US" dirty="0"/>
          </a:p>
        </p:txBody>
      </p:sp>
      <p:sp>
        <p:nvSpPr>
          <p:cNvPr id="4" name="Slide Number Placeholder 3"/>
          <p:cNvSpPr>
            <a:spLocks noGrp="1"/>
          </p:cNvSpPr>
          <p:nvPr>
            <p:ph type="sldNum" sz="quarter" idx="10"/>
          </p:nvPr>
        </p:nvSpPr>
        <p:spPr/>
        <p:txBody>
          <a:bodyPr/>
          <a:lstStyle/>
          <a:p>
            <a:fld id="{7EF709F4-248B-1249-9FA1-DB4E134B7BBF}" type="slidenum">
              <a:rPr lang="en-US" smtClean="0"/>
              <a:t>35</a:t>
            </a:fld>
            <a:endParaRPr lang="en-US"/>
          </a:p>
        </p:txBody>
      </p:sp>
    </p:spTree>
    <p:extLst>
      <p:ext uri="{BB962C8B-B14F-4D97-AF65-F5344CB8AC3E}">
        <p14:creationId xmlns:p14="http://schemas.microsoft.com/office/powerpoint/2010/main" val="12314902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Blocking occurs when a pt raises a concern but the</a:t>
            </a:r>
            <a:r>
              <a:rPr lang="en-US" baseline="0" dirty="0"/>
              <a:t> </a:t>
            </a:r>
            <a:r>
              <a:rPr lang="en-US" baseline="0" dirty="0" err="1"/>
              <a:t>dr</a:t>
            </a:r>
            <a:r>
              <a:rPr lang="en-US" baseline="0" dirty="0"/>
              <a:t> either fails to respond or redirects the conversation </a:t>
            </a:r>
          </a:p>
          <a:p>
            <a:r>
              <a:rPr lang="en-US" dirty="0"/>
              <a:t>Lecturing happens when the </a:t>
            </a:r>
            <a:r>
              <a:rPr lang="en-US" dirty="0" err="1"/>
              <a:t>dr</a:t>
            </a:r>
            <a:r>
              <a:rPr lang="en-US" dirty="0"/>
              <a:t> delivers a large chunk of</a:t>
            </a:r>
            <a:r>
              <a:rPr lang="en-US" baseline="0" dirty="0"/>
              <a:t> info without giving the pt time to respond or ask questions </a:t>
            </a:r>
          </a:p>
          <a:p>
            <a:r>
              <a:rPr lang="en-US" dirty="0"/>
              <a:t>Premature reassurance occurs when the </a:t>
            </a:r>
            <a:r>
              <a:rPr lang="en-US" dirty="0" err="1"/>
              <a:t>dr</a:t>
            </a:r>
            <a:r>
              <a:rPr lang="en-US" dirty="0"/>
              <a:t> responds to pt concern with reassurance</a:t>
            </a:r>
            <a:r>
              <a:rPr lang="en-US" baseline="0" dirty="0"/>
              <a:t> before exploring and understanding the concern </a:t>
            </a:r>
            <a:endParaRPr lang="en-US" dirty="0"/>
          </a:p>
        </p:txBody>
      </p:sp>
      <p:sp>
        <p:nvSpPr>
          <p:cNvPr id="4" name="Slide Number Placeholder 3"/>
          <p:cNvSpPr>
            <a:spLocks noGrp="1"/>
          </p:cNvSpPr>
          <p:nvPr>
            <p:ph type="sldNum" sz="quarter" idx="10"/>
          </p:nvPr>
        </p:nvSpPr>
        <p:spPr/>
        <p:txBody>
          <a:bodyPr/>
          <a:lstStyle/>
          <a:p>
            <a:fld id="{3A75A3BC-D5D4-4346-AEA0-B2A6CEF884D7}" type="slidenum">
              <a:rPr lang="en-US" smtClean="0"/>
              <a:t>48</a:t>
            </a:fld>
            <a:endParaRPr lang="en-US"/>
          </a:p>
        </p:txBody>
      </p:sp>
    </p:spTree>
    <p:extLst>
      <p:ext uri="{BB962C8B-B14F-4D97-AF65-F5344CB8AC3E}">
        <p14:creationId xmlns:p14="http://schemas.microsoft.com/office/powerpoint/2010/main" val="33528013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11" name="Freeform 6" title="scalloped circle"/>
          <p:cNvSpPr/>
          <p:nvPr/>
        </p:nvSpPr>
        <p:spPr bwMode="auto">
          <a:xfrm>
            <a:off x="3557016" y="63093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sp>
      <p:sp>
        <p:nvSpPr>
          <p:cNvPr id="2" name="Title 1"/>
          <p:cNvSpPr>
            <a:spLocks noGrp="1"/>
          </p:cNvSpPr>
          <p:nvPr>
            <p:ph type="ctrTitle"/>
          </p:nvPr>
        </p:nvSpPr>
        <p:spPr>
          <a:xfrm>
            <a:off x="1078523" y="1098388"/>
            <a:ext cx="10318418" cy="4394988"/>
          </a:xfrm>
        </p:spPr>
        <p:txBody>
          <a:bodyPr anchor="ctr">
            <a:noAutofit/>
          </a:bodyPr>
          <a:lstStyle>
            <a:lvl1pPr algn="ctr">
              <a:defRPr sz="10000" spc="800" baseline="0"/>
            </a:lvl1pPr>
          </a:lstStyle>
          <a:p>
            <a:r>
              <a:rPr lang="en-US"/>
              <a:t>Click to edit Master title style</a:t>
            </a:r>
            <a:endParaRPr lang="en-US" dirty="0"/>
          </a:p>
        </p:txBody>
      </p:sp>
      <p:sp>
        <p:nvSpPr>
          <p:cNvPr id="3" name="Subtitle 2"/>
          <p:cNvSpPr>
            <a:spLocks noGrp="1"/>
          </p:cNvSpPr>
          <p:nvPr>
            <p:ph type="subTitle" idx="1"/>
          </p:nvPr>
        </p:nvSpPr>
        <p:spPr>
          <a:xfrm>
            <a:off x="2215045" y="5979196"/>
            <a:ext cx="8045373" cy="742279"/>
          </a:xfrm>
        </p:spPr>
        <p:txBody>
          <a:bodyPr anchor="t">
            <a:normAutofit/>
          </a:bodyPr>
          <a:lstStyle>
            <a:lvl1pPr marL="0" indent="0" algn="ctr">
              <a:lnSpc>
                <a:spcPct val="100000"/>
              </a:lnSpc>
              <a:buNone/>
              <a:defRPr sz="2000" b="1" i="0" cap="all" spc="400"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1078523" y="6375679"/>
            <a:ext cx="2329722" cy="348462"/>
          </a:xfrm>
        </p:spPr>
        <p:txBody>
          <a:bodyPr/>
          <a:lstStyle>
            <a:lvl1pPr>
              <a:defRPr baseline="0">
                <a:solidFill>
                  <a:schemeClr val="accent1">
                    <a:lumMod val="50000"/>
                  </a:schemeClr>
                </a:solidFill>
              </a:defRPr>
            </a:lvl1pPr>
          </a:lstStyle>
          <a:p>
            <a:fld id="{BB5CFAC6-A506-42DF-A5A9-90389AE6A9AE}" type="datetimeFigureOut">
              <a:rPr lang="en-US" smtClean="0"/>
              <a:t>4/17/17</a:t>
            </a:fld>
            <a:endParaRPr lang="en-US"/>
          </a:p>
        </p:txBody>
      </p:sp>
      <p:sp>
        <p:nvSpPr>
          <p:cNvPr id="5" name="Footer Placeholder 4"/>
          <p:cNvSpPr>
            <a:spLocks noGrp="1"/>
          </p:cNvSpPr>
          <p:nvPr>
            <p:ph type="ftr" sz="quarter" idx="11"/>
          </p:nvPr>
        </p:nvSpPr>
        <p:spPr>
          <a:xfrm>
            <a:off x="4180332" y="6375679"/>
            <a:ext cx="4114800" cy="345796"/>
          </a:xfrm>
        </p:spPr>
        <p:txBody>
          <a:bodyPr/>
          <a:lstStyle>
            <a:lvl1pPr>
              <a:defRPr baseline="0">
                <a:solidFill>
                  <a:schemeClr val="accent1">
                    <a:lumMod val="50000"/>
                  </a:schemeClr>
                </a:solidFill>
              </a:defRPr>
            </a:lvl1pPr>
          </a:lstStyle>
          <a:p>
            <a:endParaRPr lang="en-US"/>
          </a:p>
        </p:txBody>
      </p:sp>
      <p:sp>
        <p:nvSpPr>
          <p:cNvPr id="6" name="Slide Number Placeholder 5"/>
          <p:cNvSpPr>
            <a:spLocks noGrp="1"/>
          </p:cNvSpPr>
          <p:nvPr>
            <p:ph type="sldNum" sz="quarter" idx="12"/>
          </p:nvPr>
        </p:nvSpPr>
        <p:spPr>
          <a:xfrm>
            <a:off x="9067218" y="6375679"/>
            <a:ext cx="2329723" cy="345796"/>
          </a:xfrm>
        </p:spPr>
        <p:txBody>
          <a:bodyPr/>
          <a:lstStyle>
            <a:lvl1pPr>
              <a:defRPr baseline="0">
                <a:solidFill>
                  <a:schemeClr val="accent1">
                    <a:lumMod val="50000"/>
                  </a:schemeClr>
                </a:solidFill>
              </a:defRPr>
            </a:lvl1pPr>
          </a:lstStyle>
          <a:p>
            <a:fld id="{7E2570CC-8C8C-484F-B94F-58696B67C95A}" type="slidenum">
              <a:rPr lang="en-US" smtClean="0"/>
              <a:t>‹#›</a:t>
            </a:fld>
            <a:endParaRPr lang="en-US"/>
          </a:p>
        </p:txBody>
      </p:sp>
      <p:sp>
        <p:nvSpPr>
          <p:cNvPr id="13" name="Rectangle 12" title="left edge border"/>
          <p:cNvSpPr/>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508120907"/>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B5CFAC6-A506-42DF-A5A9-90389AE6A9AE}" type="datetimeFigureOut">
              <a:rPr lang="en-US" smtClean="0"/>
              <a:t>4/17/17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2570CC-8C8C-484F-B94F-58696B67C95A}" type="slidenum">
              <a:rPr lang="en-US" smtClean="0"/>
              <a:t>‹#›</a:t>
            </a:fld>
            <a:endParaRPr lang="en-US"/>
          </a:p>
        </p:txBody>
      </p:sp>
    </p:spTree>
    <p:extLst>
      <p:ext uri="{BB962C8B-B14F-4D97-AF65-F5344CB8AC3E}">
        <p14:creationId xmlns:p14="http://schemas.microsoft.com/office/powerpoint/2010/main" val="38706056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066321" y="382386"/>
            <a:ext cx="1492132" cy="5600404"/>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57300" y="382385"/>
            <a:ext cx="8392585" cy="560040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B5CFAC6-A506-42DF-A5A9-90389AE6A9AE}" type="datetimeFigureOut">
              <a:rPr lang="en-US" smtClean="0"/>
              <a:t>4/17/17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2570CC-8C8C-484F-B94F-58696B67C95A}" type="slidenum">
              <a:rPr lang="en-US" smtClean="0"/>
              <a:t>‹#›</a:t>
            </a:fld>
            <a:endParaRPr lang="en-US"/>
          </a:p>
        </p:txBody>
      </p:sp>
    </p:spTree>
    <p:extLst>
      <p:ext uri="{BB962C8B-B14F-4D97-AF65-F5344CB8AC3E}">
        <p14:creationId xmlns:p14="http://schemas.microsoft.com/office/powerpoint/2010/main" val="3820160054"/>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B5CFAC6-A506-42DF-A5A9-90389AE6A9AE}" type="datetimeFigureOut">
              <a:rPr lang="en-US" smtClean="0"/>
              <a:t>4/17/17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2570CC-8C8C-484F-B94F-58696B67C95A}" type="slidenum">
              <a:rPr lang="en-US" smtClean="0"/>
              <a:t>‹#›</a:t>
            </a:fld>
            <a:endParaRPr lang="en-US"/>
          </a:p>
        </p:txBody>
      </p:sp>
    </p:spTree>
    <p:extLst>
      <p:ext uri="{BB962C8B-B14F-4D97-AF65-F5344CB8AC3E}">
        <p14:creationId xmlns:p14="http://schemas.microsoft.com/office/powerpoint/2010/main" val="10511636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3242929" y="1073888"/>
            <a:ext cx="8187071" cy="4064627"/>
          </a:xfrm>
        </p:spPr>
        <p:txBody>
          <a:bodyPr anchor="b">
            <a:normAutofit/>
          </a:bodyPr>
          <a:lstStyle>
            <a:lvl1pPr>
              <a:defRPr sz="8400" spc="800" baseline="0">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3242930" y="5159781"/>
            <a:ext cx="7017488" cy="951135"/>
          </a:xfrm>
        </p:spPr>
        <p:txBody>
          <a:bodyPr>
            <a:normAutofit/>
          </a:bodyPr>
          <a:lstStyle>
            <a:lvl1pPr marL="0" indent="0">
              <a:lnSpc>
                <a:spcPct val="100000"/>
              </a:lnSpc>
              <a:buNone/>
              <a:defRPr sz="2000" b="1" i="0" cap="all" spc="400" baseline="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236546" y="6375679"/>
            <a:ext cx="1493947" cy="348462"/>
          </a:xfrm>
        </p:spPr>
        <p:txBody>
          <a:bodyPr/>
          <a:lstStyle>
            <a:lvl1pPr>
              <a:defRPr baseline="0">
                <a:solidFill>
                  <a:schemeClr val="tx2"/>
                </a:solidFill>
              </a:defRPr>
            </a:lvl1pPr>
          </a:lstStyle>
          <a:p>
            <a:fld id="{BB5CFAC6-A506-42DF-A5A9-90389AE6A9AE}" type="datetimeFigureOut">
              <a:rPr lang="en-US" smtClean="0"/>
              <a:t>4/17/17</a:t>
            </a:fld>
            <a:endParaRPr lang="en-US"/>
          </a:p>
        </p:txBody>
      </p:sp>
      <p:sp>
        <p:nvSpPr>
          <p:cNvPr id="5" name="Footer Placeholder 4"/>
          <p:cNvSpPr>
            <a:spLocks noGrp="1"/>
          </p:cNvSpPr>
          <p:nvPr>
            <p:ph type="ftr" sz="quarter" idx="11"/>
          </p:nvPr>
        </p:nvSpPr>
        <p:spPr>
          <a:xfrm>
            <a:off x="5279064" y="6375679"/>
            <a:ext cx="4114800" cy="345796"/>
          </a:xfrm>
        </p:spPr>
        <p:txBody>
          <a:bodyPr/>
          <a:lstStyle>
            <a:lvl1pPr>
              <a:defRPr baseline="0">
                <a:solidFill>
                  <a:schemeClr val="tx2"/>
                </a:solidFill>
              </a:defRPr>
            </a:lvl1pPr>
          </a:lstStyle>
          <a:p>
            <a:endParaRPr lang="en-US"/>
          </a:p>
        </p:txBody>
      </p:sp>
      <p:sp>
        <p:nvSpPr>
          <p:cNvPr id="6" name="Slide Number Placeholder 5"/>
          <p:cNvSpPr>
            <a:spLocks noGrp="1"/>
          </p:cNvSpPr>
          <p:nvPr>
            <p:ph type="sldNum" sz="quarter" idx="12"/>
          </p:nvPr>
        </p:nvSpPr>
        <p:spPr>
          <a:xfrm>
            <a:off x="9942434" y="6375679"/>
            <a:ext cx="1487566" cy="345796"/>
          </a:xfrm>
        </p:spPr>
        <p:txBody>
          <a:bodyPr/>
          <a:lstStyle>
            <a:lvl1pPr>
              <a:defRPr baseline="0">
                <a:solidFill>
                  <a:schemeClr val="tx2"/>
                </a:solidFill>
              </a:defRPr>
            </a:lvl1pPr>
          </a:lstStyle>
          <a:p>
            <a:fld id="{7E2570CC-8C8C-484F-B94F-58696B67C95A}" type="slidenum">
              <a:rPr lang="en-US" smtClean="0"/>
              <a:t>‹#›</a:t>
            </a:fld>
            <a:endParaRPr lang="en-US"/>
          </a:p>
        </p:txBody>
      </p:sp>
      <p:grpSp>
        <p:nvGrpSpPr>
          <p:cNvPr id="7" name="Group 6" title="left scallop shape"/>
          <p:cNvGrpSpPr/>
          <p:nvPr/>
        </p:nvGrpSpPr>
        <p:grpSpPr>
          <a:xfrm>
            <a:off x="0" y="0"/>
            <a:ext cx="2814638" cy="6858000"/>
            <a:chOff x="0" y="0"/>
            <a:chExt cx="2814638" cy="6858000"/>
          </a:xfrm>
        </p:grpSpPr>
        <p:sp>
          <p:nvSpPr>
            <p:cNvPr id="11" name="Freeform 6" title="left scallop shape"/>
            <p:cNvSpPr/>
            <p:nvPr/>
          </p:nvSpPr>
          <p:spPr bwMode="auto">
            <a:xfrm>
              <a:off x="0" y="0"/>
              <a:ext cx="2814638" cy="6858000"/>
            </a:xfrm>
            <a:custGeom>
              <a:avLst/>
              <a:gdLst/>
              <a:ahLst/>
              <a:cxnLst/>
              <a:rect l="0" t="0" r="r" b="b"/>
              <a:pathLst>
                <a:path w="1773" h="4320">
                  <a:moveTo>
                    <a:pt x="0" y="0"/>
                  </a:moveTo>
                  <a:lnTo>
                    <a:pt x="891" y="0"/>
                  </a:lnTo>
                  <a:lnTo>
                    <a:pt x="906" y="56"/>
                  </a:lnTo>
                  <a:lnTo>
                    <a:pt x="921" y="111"/>
                  </a:lnTo>
                  <a:lnTo>
                    <a:pt x="938" y="165"/>
                  </a:lnTo>
                  <a:lnTo>
                    <a:pt x="957" y="217"/>
                  </a:lnTo>
                  <a:lnTo>
                    <a:pt x="980" y="266"/>
                  </a:lnTo>
                  <a:lnTo>
                    <a:pt x="1007" y="312"/>
                  </a:lnTo>
                  <a:lnTo>
                    <a:pt x="1036" y="351"/>
                  </a:lnTo>
                  <a:lnTo>
                    <a:pt x="1069" y="387"/>
                  </a:lnTo>
                  <a:lnTo>
                    <a:pt x="1105" y="422"/>
                  </a:lnTo>
                  <a:lnTo>
                    <a:pt x="1145" y="456"/>
                  </a:lnTo>
                  <a:lnTo>
                    <a:pt x="1185" y="487"/>
                  </a:lnTo>
                  <a:lnTo>
                    <a:pt x="1227" y="520"/>
                  </a:lnTo>
                  <a:lnTo>
                    <a:pt x="1270" y="551"/>
                  </a:lnTo>
                  <a:lnTo>
                    <a:pt x="1311" y="584"/>
                  </a:lnTo>
                  <a:lnTo>
                    <a:pt x="1352" y="617"/>
                  </a:lnTo>
                  <a:lnTo>
                    <a:pt x="1390" y="651"/>
                  </a:lnTo>
                  <a:lnTo>
                    <a:pt x="1425" y="687"/>
                  </a:lnTo>
                  <a:lnTo>
                    <a:pt x="1456" y="725"/>
                  </a:lnTo>
                  <a:lnTo>
                    <a:pt x="1484" y="765"/>
                  </a:lnTo>
                  <a:lnTo>
                    <a:pt x="1505" y="808"/>
                  </a:lnTo>
                  <a:lnTo>
                    <a:pt x="1521" y="856"/>
                  </a:lnTo>
                  <a:lnTo>
                    <a:pt x="1530" y="907"/>
                  </a:lnTo>
                  <a:lnTo>
                    <a:pt x="1534" y="960"/>
                  </a:lnTo>
                  <a:lnTo>
                    <a:pt x="1534" y="1013"/>
                  </a:lnTo>
                  <a:lnTo>
                    <a:pt x="1530" y="1068"/>
                  </a:lnTo>
                  <a:lnTo>
                    <a:pt x="1523" y="1125"/>
                  </a:lnTo>
                  <a:lnTo>
                    <a:pt x="1515" y="1181"/>
                  </a:lnTo>
                  <a:lnTo>
                    <a:pt x="1508" y="1237"/>
                  </a:lnTo>
                  <a:lnTo>
                    <a:pt x="1501" y="1293"/>
                  </a:lnTo>
                  <a:lnTo>
                    <a:pt x="1496" y="1350"/>
                  </a:lnTo>
                  <a:lnTo>
                    <a:pt x="1494" y="1405"/>
                  </a:lnTo>
                  <a:lnTo>
                    <a:pt x="1497" y="1458"/>
                  </a:lnTo>
                  <a:lnTo>
                    <a:pt x="1504" y="1511"/>
                  </a:lnTo>
                  <a:lnTo>
                    <a:pt x="1517" y="1560"/>
                  </a:lnTo>
                  <a:lnTo>
                    <a:pt x="1535" y="1610"/>
                  </a:lnTo>
                  <a:lnTo>
                    <a:pt x="1557" y="1659"/>
                  </a:lnTo>
                  <a:lnTo>
                    <a:pt x="1583" y="1708"/>
                  </a:lnTo>
                  <a:lnTo>
                    <a:pt x="1611" y="1757"/>
                  </a:lnTo>
                  <a:lnTo>
                    <a:pt x="1640" y="1807"/>
                  </a:lnTo>
                  <a:lnTo>
                    <a:pt x="1669" y="1855"/>
                  </a:lnTo>
                  <a:lnTo>
                    <a:pt x="1696" y="1905"/>
                  </a:lnTo>
                  <a:lnTo>
                    <a:pt x="1721" y="1954"/>
                  </a:lnTo>
                  <a:lnTo>
                    <a:pt x="1742" y="2006"/>
                  </a:lnTo>
                  <a:lnTo>
                    <a:pt x="1759" y="2057"/>
                  </a:lnTo>
                  <a:lnTo>
                    <a:pt x="1769" y="2108"/>
                  </a:lnTo>
                  <a:lnTo>
                    <a:pt x="1773" y="2160"/>
                  </a:lnTo>
                  <a:lnTo>
                    <a:pt x="1769" y="2212"/>
                  </a:lnTo>
                  <a:lnTo>
                    <a:pt x="1759" y="2263"/>
                  </a:lnTo>
                  <a:lnTo>
                    <a:pt x="1742" y="2314"/>
                  </a:lnTo>
                  <a:lnTo>
                    <a:pt x="1721" y="2366"/>
                  </a:lnTo>
                  <a:lnTo>
                    <a:pt x="1696" y="2415"/>
                  </a:lnTo>
                  <a:lnTo>
                    <a:pt x="1669" y="2465"/>
                  </a:lnTo>
                  <a:lnTo>
                    <a:pt x="1640" y="2513"/>
                  </a:lnTo>
                  <a:lnTo>
                    <a:pt x="1611" y="2563"/>
                  </a:lnTo>
                  <a:lnTo>
                    <a:pt x="1583" y="2612"/>
                  </a:lnTo>
                  <a:lnTo>
                    <a:pt x="1557" y="2661"/>
                  </a:lnTo>
                  <a:lnTo>
                    <a:pt x="1535" y="2710"/>
                  </a:lnTo>
                  <a:lnTo>
                    <a:pt x="1517" y="2760"/>
                  </a:lnTo>
                  <a:lnTo>
                    <a:pt x="1504" y="2809"/>
                  </a:lnTo>
                  <a:lnTo>
                    <a:pt x="1497" y="2862"/>
                  </a:lnTo>
                  <a:lnTo>
                    <a:pt x="1494" y="2915"/>
                  </a:lnTo>
                  <a:lnTo>
                    <a:pt x="1496" y="2970"/>
                  </a:lnTo>
                  <a:lnTo>
                    <a:pt x="1501" y="3027"/>
                  </a:lnTo>
                  <a:lnTo>
                    <a:pt x="1508" y="3083"/>
                  </a:lnTo>
                  <a:lnTo>
                    <a:pt x="1515" y="3139"/>
                  </a:lnTo>
                  <a:lnTo>
                    <a:pt x="1523" y="3195"/>
                  </a:lnTo>
                  <a:lnTo>
                    <a:pt x="1530" y="3252"/>
                  </a:lnTo>
                  <a:lnTo>
                    <a:pt x="1534" y="3307"/>
                  </a:lnTo>
                  <a:lnTo>
                    <a:pt x="1534" y="3360"/>
                  </a:lnTo>
                  <a:lnTo>
                    <a:pt x="1530" y="3413"/>
                  </a:lnTo>
                  <a:lnTo>
                    <a:pt x="1521" y="3464"/>
                  </a:lnTo>
                  <a:lnTo>
                    <a:pt x="1505" y="3512"/>
                  </a:lnTo>
                  <a:lnTo>
                    <a:pt x="1484" y="3555"/>
                  </a:lnTo>
                  <a:lnTo>
                    <a:pt x="1456" y="3595"/>
                  </a:lnTo>
                  <a:lnTo>
                    <a:pt x="1425" y="3633"/>
                  </a:lnTo>
                  <a:lnTo>
                    <a:pt x="1390" y="3669"/>
                  </a:lnTo>
                  <a:lnTo>
                    <a:pt x="1352" y="3703"/>
                  </a:lnTo>
                  <a:lnTo>
                    <a:pt x="1311" y="3736"/>
                  </a:lnTo>
                  <a:lnTo>
                    <a:pt x="1270" y="3769"/>
                  </a:lnTo>
                  <a:lnTo>
                    <a:pt x="1227" y="3800"/>
                  </a:lnTo>
                  <a:lnTo>
                    <a:pt x="1185" y="3833"/>
                  </a:lnTo>
                  <a:lnTo>
                    <a:pt x="1145" y="3864"/>
                  </a:lnTo>
                  <a:lnTo>
                    <a:pt x="1105" y="3898"/>
                  </a:lnTo>
                  <a:lnTo>
                    <a:pt x="1069" y="3933"/>
                  </a:lnTo>
                  <a:lnTo>
                    <a:pt x="1036" y="3969"/>
                  </a:lnTo>
                  <a:lnTo>
                    <a:pt x="1007" y="4008"/>
                  </a:lnTo>
                  <a:lnTo>
                    <a:pt x="980" y="4054"/>
                  </a:lnTo>
                  <a:lnTo>
                    <a:pt x="957" y="4103"/>
                  </a:lnTo>
                  <a:lnTo>
                    <a:pt x="938" y="4155"/>
                  </a:lnTo>
                  <a:lnTo>
                    <a:pt x="921" y="4209"/>
                  </a:lnTo>
                  <a:lnTo>
                    <a:pt x="906" y="4264"/>
                  </a:lnTo>
                  <a:lnTo>
                    <a:pt x="891" y="4320"/>
                  </a:lnTo>
                  <a:lnTo>
                    <a:pt x="0" y="4320"/>
                  </a:lnTo>
                  <a:lnTo>
                    <a:pt x="0" y="0"/>
                  </a:lnTo>
                  <a:close/>
                </a:path>
              </a:pathLst>
            </a:custGeom>
            <a:solidFill>
              <a:schemeClr val="tx2"/>
            </a:solidFill>
            <a:ln w="0">
              <a:noFill/>
              <a:prstDash val="solid"/>
              <a:round/>
              <a:headEnd/>
              <a:tailEnd/>
            </a:ln>
          </p:spPr>
        </p:sp>
        <p:sp>
          <p:nvSpPr>
            <p:cNvPr id="16" name="Freeform 11" title="left scallop inline"/>
            <p:cNvSpPr/>
            <p:nvPr/>
          </p:nvSpPr>
          <p:spPr bwMode="auto">
            <a:xfrm>
              <a:off x="874382" y="0"/>
              <a:ext cx="1646238" cy="6858000"/>
            </a:xfrm>
            <a:custGeom>
              <a:avLst/>
              <a:gdLst/>
              <a:ahLst/>
              <a:cxnLst/>
              <a:rect l="0" t="0" r="r" b="b"/>
              <a:pathLst>
                <a:path w="1037" h="4320">
                  <a:moveTo>
                    <a:pt x="0" y="0"/>
                  </a:moveTo>
                  <a:lnTo>
                    <a:pt x="171" y="0"/>
                  </a:lnTo>
                  <a:lnTo>
                    <a:pt x="188" y="55"/>
                  </a:lnTo>
                  <a:lnTo>
                    <a:pt x="204" y="110"/>
                  </a:lnTo>
                  <a:lnTo>
                    <a:pt x="220" y="166"/>
                  </a:lnTo>
                  <a:lnTo>
                    <a:pt x="234" y="223"/>
                  </a:lnTo>
                  <a:lnTo>
                    <a:pt x="251" y="278"/>
                  </a:lnTo>
                  <a:lnTo>
                    <a:pt x="269" y="331"/>
                  </a:lnTo>
                  <a:lnTo>
                    <a:pt x="292" y="381"/>
                  </a:lnTo>
                  <a:lnTo>
                    <a:pt x="319" y="427"/>
                  </a:lnTo>
                  <a:lnTo>
                    <a:pt x="349" y="466"/>
                  </a:lnTo>
                  <a:lnTo>
                    <a:pt x="382" y="503"/>
                  </a:lnTo>
                  <a:lnTo>
                    <a:pt x="420" y="537"/>
                  </a:lnTo>
                  <a:lnTo>
                    <a:pt x="460" y="571"/>
                  </a:lnTo>
                  <a:lnTo>
                    <a:pt x="502" y="603"/>
                  </a:lnTo>
                  <a:lnTo>
                    <a:pt x="544" y="635"/>
                  </a:lnTo>
                  <a:lnTo>
                    <a:pt x="587" y="668"/>
                  </a:lnTo>
                  <a:lnTo>
                    <a:pt x="628" y="700"/>
                  </a:lnTo>
                  <a:lnTo>
                    <a:pt x="667" y="734"/>
                  </a:lnTo>
                  <a:lnTo>
                    <a:pt x="703" y="771"/>
                  </a:lnTo>
                  <a:lnTo>
                    <a:pt x="736" y="808"/>
                  </a:lnTo>
                  <a:lnTo>
                    <a:pt x="763" y="848"/>
                  </a:lnTo>
                  <a:lnTo>
                    <a:pt x="786" y="893"/>
                  </a:lnTo>
                  <a:lnTo>
                    <a:pt x="800" y="937"/>
                  </a:lnTo>
                  <a:lnTo>
                    <a:pt x="809" y="986"/>
                  </a:lnTo>
                  <a:lnTo>
                    <a:pt x="813" y="1034"/>
                  </a:lnTo>
                  <a:lnTo>
                    <a:pt x="812" y="1085"/>
                  </a:lnTo>
                  <a:lnTo>
                    <a:pt x="808" y="1136"/>
                  </a:lnTo>
                  <a:lnTo>
                    <a:pt x="803" y="1189"/>
                  </a:lnTo>
                  <a:lnTo>
                    <a:pt x="796" y="1242"/>
                  </a:lnTo>
                  <a:lnTo>
                    <a:pt x="788" y="1295"/>
                  </a:lnTo>
                  <a:lnTo>
                    <a:pt x="782" y="1348"/>
                  </a:lnTo>
                  <a:lnTo>
                    <a:pt x="778" y="1401"/>
                  </a:lnTo>
                  <a:lnTo>
                    <a:pt x="775" y="1452"/>
                  </a:lnTo>
                  <a:lnTo>
                    <a:pt x="778" y="1502"/>
                  </a:lnTo>
                  <a:lnTo>
                    <a:pt x="784" y="1551"/>
                  </a:lnTo>
                  <a:lnTo>
                    <a:pt x="797" y="1602"/>
                  </a:lnTo>
                  <a:lnTo>
                    <a:pt x="817" y="1652"/>
                  </a:lnTo>
                  <a:lnTo>
                    <a:pt x="841" y="1702"/>
                  </a:lnTo>
                  <a:lnTo>
                    <a:pt x="868" y="1752"/>
                  </a:lnTo>
                  <a:lnTo>
                    <a:pt x="896" y="1801"/>
                  </a:lnTo>
                  <a:lnTo>
                    <a:pt x="926" y="1851"/>
                  </a:lnTo>
                  <a:lnTo>
                    <a:pt x="953" y="1901"/>
                  </a:lnTo>
                  <a:lnTo>
                    <a:pt x="980" y="1952"/>
                  </a:lnTo>
                  <a:lnTo>
                    <a:pt x="1003" y="2003"/>
                  </a:lnTo>
                  <a:lnTo>
                    <a:pt x="1021" y="2054"/>
                  </a:lnTo>
                  <a:lnTo>
                    <a:pt x="1031" y="2106"/>
                  </a:lnTo>
                  <a:lnTo>
                    <a:pt x="1037" y="2160"/>
                  </a:lnTo>
                  <a:lnTo>
                    <a:pt x="1031" y="2214"/>
                  </a:lnTo>
                  <a:lnTo>
                    <a:pt x="1021" y="2266"/>
                  </a:lnTo>
                  <a:lnTo>
                    <a:pt x="1003" y="2317"/>
                  </a:lnTo>
                  <a:lnTo>
                    <a:pt x="980" y="2368"/>
                  </a:lnTo>
                  <a:lnTo>
                    <a:pt x="953" y="2419"/>
                  </a:lnTo>
                  <a:lnTo>
                    <a:pt x="926" y="2469"/>
                  </a:lnTo>
                  <a:lnTo>
                    <a:pt x="896" y="2519"/>
                  </a:lnTo>
                  <a:lnTo>
                    <a:pt x="868" y="2568"/>
                  </a:lnTo>
                  <a:lnTo>
                    <a:pt x="841" y="2618"/>
                  </a:lnTo>
                  <a:lnTo>
                    <a:pt x="817" y="2668"/>
                  </a:lnTo>
                  <a:lnTo>
                    <a:pt x="797" y="2718"/>
                  </a:lnTo>
                  <a:lnTo>
                    <a:pt x="784" y="2769"/>
                  </a:lnTo>
                  <a:lnTo>
                    <a:pt x="778" y="2818"/>
                  </a:lnTo>
                  <a:lnTo>
                    <a:pt x="775" y="2868"/>
                  </a:lnTo>
                  <a:lnTo>
                    <a:pt x="778" y="2919"/>
                  </a:lnTo>
                  <a:lnTo>
                    <a:pt x="782" y="2972"/>
                  </a:lnTo>
                  <a:lnTo>
                    <a:pt x="788" y="3025"/>
                  </a:lnTo>
                  <a:lnTo>
                    <a:pt x="796" y="3078"/>
                  </a:lnTo>
                  <a:lnTo>
                    <a:pt x="803" y="3131"/>
                  </a:lnTo>
                  <a:lnTo>
                    <a:pt x="808" y="3184"/>
                  </a:lnTo>
                  <a:lnTo>
                    <a:pt x="812" y="3235"/>
                  </a:lnTo>
                  <a:lnTo>
                    <a:pt x="813" y="3286"/>
                  </a:lnTo>
                  <a:lnTo>
                    <a:pt x="809" y="3334"/>
                  </a:lnTo>
                  <a:lnTo>
                    <a:pt x="800" y="3383"/>
                  </a:lnTo>
                  <a:lnTo>
                    <a:pt x="786" y="3427"/>
                  </a:lnTo>
                  <a:lnTo>
                    <a:pt x="763" y="3472"/>
                  </a:lnTo>
                  <a:lnTo>
                    <a:pt x="736" y="3512"/>
                  </a:lnTo>
                  <a:lnTo>
                    <a:pt x="703" y="3549"/>
                  </a:lnTo>
                  <a:lnTo>
                    <a:pt x="667" y="3586"/>
                  </a:lnTo>
                  <a:lnTo>
                    <a:pt x="628" y="3620"/>
                  </a:lnTo>
                  <a:lnTo>
                    <a:pt x="587" y="3652"/>
                  </a:lnTo>
                  <a:lnTo>
                    <a:pt x="544" y="3685"/>
                  </a:lnTo>
                  <a:lnTo>
                    <a:pt x="502" y="3717"/>
                  </a:lnTo>
                  <a:lnTo>
                    <a:pt x="460" y="3749"/>
                  </a:lnTo>
                  <a:lnTo>
                    <a:pt x="420" y="3783"/>
                  </a:lnTo>
                  <a:lnTo>
                    <a:pt x="382" y="3817"/>
                  </a:lnTo>
                  <a:lnTo>
                    <a:pt x="349" y="3854"/>
                  </a:lnTo>
                  <a:lnTo>
                    <a:pt x="319" y="3893"/>
                  </a:lnTo>
                  <a:lnTo>
                    <a:pt x="292" y="3939"/>
                  </a:lnTo>
                  <a:lnTo>
                    <a:pt x="269" y="3989"/>
                  </a:lnTo>
                  <a:lnTo>
                    <a:pt x="251" y="4042"/>
                  </a:lnTo>
                  <a:lnTo>
                    <a:pt x="234" y="4097"/>
                  </a:lnTo>
                  <a:lnTo>
                    <a:pt x="220" y="4154"/>
                  </a:lnTo>
                  <a:lnTo>
                    <a:pt x="204" y="4210"/>
                  </a:lnTo>
                  <a:lnTo>
                    <a:pt x="188" y="4265"/>
                  </a:lnTo>
                  <a:lnTo>
                    <a:pt x="171" y="4320"/>
                  </a:lnTo>
                  <a:lnTo>
                    <a:pt x="0" y="4320"/>
                  </a:lnTo>
                  <a:lnTo>
                    <a:pt x="17" y="4278"/>
                  </a:lnTo>
                  <a:lnTo>
                    <a:pt x="33" y="4232"/>
                  </a:lnTo>
                  <a:lnTo>
                    <a:pt x="46" y="4183"/>
                  </a:lnTo>
                  <a:lnTo>
                    <a:pt x="60" y="4131"/>
                  </a:lnTo>
                  <a:lnTo>
                    <a:pt x="75" y="4075"/>
                  </a:lnTo>
                  <a:lnTo>
                    <a:pt x="90" y="4019"/>
                  </a:lnTo>
                  <a:lnTo>
                    <a:pt x="109" y="3964"/>
                  </a:lnTo>
                  <a:lnTo>
                    <a:pt x="129" y="3909"/>
                  </a:lnTo>
                  <a:lnTo>
                    <a:pt x="156" y="3855"/>
                  </a:lnTo>
                  <a:lnTo>
                    <a:pt x="186" y="3804"/>
                  </a:lnTo>
                  <a:lnTo>
                    <a:pt x="222" y="3756"/>
                  </a:lnTo>
                  <a:lnTo>
                    <a:pt x="261" y="3713"/>
                  </a:lnTo>
                  <a:lnTo>
                    <a:pt x="303" y="3672"/>
                  </a:lnTo>
                  <a:lnTo>
                    <a:pt x="348" y="3634"/>
                  </a:lnTo>
                  <a:lnTo>
                    <a:pt x="392" y="3599"/>
                  </a:lnTo>
                  <a:lnTo>
                    <a:pt x="438" y="3565"/>
                  </a:lnTo>
                  <a:lnTo>
                    <a:pt x="482" y="3531"/>
                  </a:lnTo>
                  <a:lnTo>
                    <a:pt x="523" y="3499"/>
                  </a:lnTo>
                  <a:lnTo>
                    <a:pt x="561" y="3466"/>
                  </a:lnTo>
                  <a:lnTo>
                    <a:pt x="594" y="3434"/>
                  </a:lnTo>
                  <a:lnTo>
                    <a:pt x="620" y="3400"/>
                  </a:lnTo>
                  <a:lnTo>
                    <a:pt x="638" y="3367"/>
                  </a:lnTo>
                  <a:lnTo>
                    <a:pt x="647" y="3336"/>
                  </a:lnTo>
                  <a:lnTo>
                    <a:pt x="652" y="3302"/>
                  </a:lnTo>
                  <a:lnTo>
                    <a:pt x="654" y="3265"/>
                  </a:lnTo>
                  <a:lnTo>
                    <a:pt x="651" y="3224"/>
                  </a:lnTo>
                  <a:lnTo>
                    <a:pt x="647" y="3181"/>
                  </a:lnTo>
                  <a:lnTo>
                    <a:pt x="642" y="3137"/>
                  </a:lnTo>
                  <a:lnTo>
                    <a:pt x="637" y="3091"/>
                  </a:lnTo>
                  <a:lnTo>
                    <a:pt x="626" y="3021"/>
                  </a:lnTo>
                  <a:lnTo>
                    <a:pt x="620" y="2952"/>
                  </a:lnTo>
                  <a:lnTo>
                    <a:pt x="616" y="2881"/>
                  </a:lnTo>
                  <a:lnTo>
                    <a:pt x="618" y="2809"/>
                  </a:lnTo>
                  <a:lnTo>
                    <a:pt x="628" y="2737"/>
                  </a:lnTo>
                  <a:lnTo>
                    <a:pt x="642" y="2681"/>
                  </a:lnTo>
                  <a:lnTo>
                    <a:pt x="661" y="2626"/>
                  </a:lnTo>
                  <a:lnTo>
                    <a:pt x="685" y="2574"/>
                  </a:lnTo>
                  <a:lnTo>
                    <a:pt x="711" y="2521"/>
                  </a:lnTo>
                  <a:lnTo>
                    <a:pt x="739" y="2472"/>
                  </a:lnTo>
                  <a:lnTo>
                    <a:pt x="767" y="2423"/>
                  </a:lnTo>
                  <a:lnTo>
                    <a:pt x="791" y="2381"/>
                  </a:lnTo>
                  <a:lnTo>
                    <a:pt x="813" y="2342"/>
                  </a:lnTo>
                  <a:lnTo>
                    <a:pt x="834" y="2303"/>
                  </a:lnTo>
                  <a:lnTo>
                    <a:pt x="851" y="2265"/>
                  </a:lnTo>
                  <a:lnTo>
                    <a:pt x="864" y="2228"/>
                  </a:lnTo>
                  <a:lnTo>
                    <a:pt x="873" y="2194"/>
                  </a:lnTo>
                  <a:lnTo>
                    <a:pt x="876" y="2160"/>
                  </a:lnTo>
                  <a:lnTo>
                    <a:pt x="873" y="2126"/>
                  </a:lnTo>
                  <a:lnTo>
                    <a:pt x="864" y="2092"/>
                  </a:lnTo>
                  <a:lnTo>
                    <a:pt x="851" y="2055"/>
                  </a:lnTo>
                  <a:lnTo>
                    <a:pt x="834" y="2017"/>
                  </a:lnTo>
                  <a:lnTo>
                    <a:pt x="813" y="1978"/>
                  </a:lnTo>
                  <a:lnTo>
                    <a:pt x="791" y="1939"/>
                  </a:lnTo>
                  <a:lnTo>
                    <a:pt x="767" y="1897"/>
                  </a:lnTo>
                  <a:lnTo>
                    <a:pt x="739" y="1848"/>
                  </a:lnTo>
                  <a:lnTo>
                    <a:pt x="711" y="1799"/>
                  </a:lnTo>
                  <a:lnTo>
                    <a:pt x="685" y="1746"/>
                  </a:lnTo>
                  <a:lnTo>
                    <a:pt x="661" y="1694"/>
                  </a:lnTo>
                  <a:lnTo>
                    <a:pt x="642" y="1639"/>
                  </a:lnTo>
                  <a:lnTo>
                    <a:pt x="628" y="1583"/>
                  </a:lnTo>
                  <a:lnTo>
                    <a:pt x="618" y="1511"/>
                  </a:lnTo>
                  <a:lnTo>
                    <a:pt x="616" y="1439"/>
                  </a:lnTo>
                  <a:lnTo>
                    <a:pt x="620" y="1368"/>
                  </a:lnTo>
                  <a:lnTo>
                    <a:pt x="626" y="1299"/>
                  </a:lnTo>
                  <a:lnTo>
                    <a:pt x="637" y="1229"/>
                  </a:lnTo>
                  <a:lnTo>
                    <a:pt x="642" y="1183"/>
                  </a:lnTo>
                  <a:lnTo>
                    <a:pt x="647" y="1139"/>
                  </a:lnTo>
                  <a:lnTo>
                    <a:pt x="651" y="1096"/>
                  </a:lnTo>
                  <a:lnTo>
                    <a:pt x="654" y="1055"/>
                  </a:lnTo>
                  <a:lnTo>
                    <a:pt x="652" y="1018"/>
                  </a:lnTo>
                  <a:lnTo>
                    <a:pt x="647" y="984"/>
                  </a:lnTo>
                  <a:lnTo>
                    <a:pt x="638" y="953"/>
                  </a:lnTo>
                  <a:lnTo>
                    <a:pt x="620" y="920"/>
                  </a:lnTo>
                  <a:lnTo>
                    <a:pt x="594" y="886"/>
                  </a:lnTo>
                  <a:lnTo>
                    <a:pt x="561" y="854"/>
                  </a:lnTo>
                  <a:lnTo>
                    <a:pt x="523" y="822"/>
                  </a:lnTo>
                  <a:lnTo>
                    <a:pt x="482" y="789"/>
                  </a:lnTo>
                  <a:lnTo>
                    <a:pt x="438" y="755"/>
                  </a:lnTo>
                  <a:lnTo>
                    <a:pt x="392" y="721"/>
                  </a:lnTo>
                  <a:lnTo>
                    <a:pt x="348" y="686"/>
                  </a:lnTo>
                  <a:lnTo>
                    <a:pt x="303" y="648"/>
                  </a:lnTo>
                  <a:lnTo>
                    <a:pt x="261" y="607"/>
                  </a:lnTo>
                  <a:lnTo>
                    <a:pt x="222" y="564"/>
                  </a:lnTo>
                  <a:lnTo>
                    <a:pt x="186" y="516"/>
                  </a:lnTo>
                  <a:lnTo>
                    <a:pt x="156" y="465"/>
                  </a:lnTo>
                  <a:lnTo>
                    <a:pt x="129" y="411"/>
                  </a:lnTo>
                  <a:lnTo>
                    <a:pt x="109" y="356"/>
                  </a:lnTo>
                  <a:lnTo>
                    <a:pt x="90" y="301"/>
                  </a:lnTo>
                  <a:lnTo>
                    <a:pt x="75" y="245"/>
                  </a:lnTo>
                  <a:lnTo>
                    <a:pt x="60" y="189"/>
                  </a:lnTo>
                  <a:lnTo>
                    <a:pt x="46" y="137"/>
                  </a:lnTo>
                  <a:lnTo>
                    <a:pt x="33" y="88"/>
                  </a:lnTo>
                  <a:lnTo>
                    <a:pt x="17" y="42"/>
                  </a:lnTo>
                  <a:lnTo>
                    <a:pt x="0" y="0"/>
                  </a:lnTo>
                  <a:lnTo>
                    <a:pt x="0" y="0"/>
                  </a:lnTo>
                  <a:close/>
                </a:path>
              </a:pathLst>
            </a:custGeom>
            <a:solidFill>
              <a:schemeClr val="accent1"/>
            </a:solidFill>
            <a:ln w="0">
              <a:noFill/>
              <a:prstDash val="solid"/>
              <a:round/>
              <a:headEnd/>
              <a:tailEnd/>
            </a:ln>
          </p:spPr>
        </p:sp>
      </p:grpSp>
    </p:spTree>
    <p:extLst>
      <p:ext uri="{BB962C8B-B14F-4D97-AF65-F5344CB8AC3E}">
        <p14:creationId xmlns:p14="http://schemas.microsoft.com/office/powerpoint/2010/main" val="2799858086"/>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57300" y="2286000"/>
            <a:ext cx="4800600" cy="3619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647796" y="2286000"/>
            <a:ext cx="4800600" cy="3619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B5CFAC6-A506-42DF-A5A9-90389AE6A9AE}" type="datetimeFigureOut">
              <a:rPr lang="en-US" smtClean="0"/>
              <a:t>4/17/17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2570CC-8C8C-484F-B94F-58696B67C95A}" type="slidenum">
              <a:rPr lang="en-US" smtClean="0"/>
              <a:t>‹#›</a:t>
            </a:fld>
            <a:endParaRPr lang="en-US"/>
          </a:p>
        </p:txBody>
      </p:sp>
    </p:spTree>
    <p:extLst>
      <p:ext uri="{BB962C8B-B14F-4D97-AF65-F5344CB8AC3E}">
        <p14:creationId xmlns:p14="http://schemas.microsoft.com/office/powerpoint/2010/main" val="1456060174"/>
      </p:ext>
    </p:extLst>
  </p:cSld>
  <p:clrMapOvr>
    <a:masterClrMapping/>
  </p:clrMapOvr>
  <p:extLst mod="1">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2728" y="381000"/>
            <a:ext cx="10172700" cy="149351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251678" y="2199633"/>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57300" y="2909102"/>
            <a:ext cx="4800600" cy="299639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633864" y="2199633"/>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33864" y="2909102"/>
            <a:ext cx="4800600" cy="299639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B5CFAC6-A506-42DF-A5A9-90389AE6A9AE}" type="datetimeFigureOut">
              <a:rPr lang="en-US" smtClean="0"/>
              <a:t>4/17/17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E2570CC-8C8C-484F-B94F-58696B67C95A}" type="slidenum">
              <a:rPr lang="en-US" smtClean="0"/>
              <a:t>‹#›</a:t>
            </a:fld>
            <a:endParaRPr lang="en-US"/>
          </a:p>
        </p:txBody>
      </p:sp>
    </p:spTree>
    <p:extLst>
      <p:ext uri="{BB962C8B-B14F-4D97-AF65-F5344CB8AC3E}">
        <p14:creationId xmlns:p14="http://schemas.microsoft.com/office/powerpoint/2010/main" val="1787591301"/>
      </p:ext>
    </p:extLst>
  </p:cSld>
  <p:clrMapOvr>
    <a:masterClrMapping/>
  </p:clrMapOvr>
  <p:extLst mod="1">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B5CFAC6-A506-42DF-A5A9-90389AE6A9AE}" type="datetimeFigureOut">
              <a:rPr lang="en-US" smtClean="0"/>
              <a:t>4/17/17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E2570CC-8C8C-484F-B94F-58696B67C95A}" type="slidenum">
              <a:rPr lang="en-US" smtClean="0"/>
              <a:t>‹#›</a:t>
            </a:fld>
            <a:endParaRPr lang="en-US"/>
          </a:p>
        </p:txBody>
      </p:sp>
    </p:spTree>
    <p:extLst>
      <p:ext uri="{BB962C8B-B14F-4D97-AF65-F5344CB8AC3E}">
        <p14:creationId xmlns:p14="http://schemas.microsoft.com/office/powerpoint/2010/main" val="6228332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B5CFAC6-A506-42DF-A5A9-90389AE6A9AE}" type="datetimeFigureOut">
              <a:rPr lang="en-US" smtClean="0"/>
              <a:t>4/17/17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E2570CC-8C8C-484F-B94F-58696B67C95A}" type="slidenum">
              <a:rPr lang="en-US" smtClean="0"/>
              <a:t>‹#›</a:t>
            </a:fld>
            <a:endParaRPr lang="en-US"/>
          </a:p>
        </p:txBody>
      </p:sp>
    </p:spTree>
    <p:extLst>
      <p:ext uri="{BB962C8B-B14F-4D97-AF65-F5344CB8AC3E}">
        <p14:creationId xmlns:p14="http://schemas.microsoft.com/office/powerpoint/2010/main" val="15822792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7" name="Freeform 11" title="right scallop background shape"/>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2" name="Title 1"/>
          <p:cNvSpPr>
            <a:spLocks noGrp="1"/>
          </p:cNvSpPr>
          <p:nvPr>
            <p:ph type="title"/>
          </p:nvPr>
        </p:nvSpPr>
        <p:spPr>
          <a:xfrm>
            <a:off x="8337884" y="457199"/>
            <a:ext cx="3092115" cy="1196671"/>
          </a:xfrm>
        </p:spPr>
        <p:txBody>
          <a:bodyPr anchor="b">
            <a:normAutofit/>
          </a:bodyPr>
          <a:lstStyle>
            <a:lvl1pPr>
              <a:lnSpc>
                <a:spcPct val="100000"/>
              </a:lnSpc>
              <a:defRPr sz="1900" b="1" i="0" cap="all" spc="300" baseline="0">
                <a:solidFill>
                  <a:schemeClr val="accent1"/>
                </a:solidFill>
                <a:latin typeface="+mn-lt"/>
              </a:defRPr>
            </a:lvl1pPr>
          </a:lstStyle>
          <a:p>
            <a:r>
              <a:rPr lang="en-US"/>
              <a:t>Click to edit Master title style</a:t>
            </a:r>
            <a:endParaRPr lang="en-US" dirty="0"/>
          </a:p>
        </p:txBody>
      </p:sp>
      <p:sp>
        <p:nvSpPr>
          <p:cNvPr id="3" name="Content Placeholder 2"/>
          <p:cNvSpPr>
            <a:spLocks noGrp="1"/>
          </p:cNvSpPr>
          <p:nvPr>
            <p:ph idx="1"/>
          </p:nvPr>
        </p:nvSpPr>
        <p:spPr>
          <a:xfrm>
            <a:off x="765051" y="920377"/>
            <a:ext cx="6158418" cy="498512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37885" y="1741336"/>
            <a:ext cx="3092115"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65051" y="6375679"/>
            <a:ext cx="1233355" cy="348462"/>
          </a:xfrm>
        </p:spPr>
        <p:txBody>
          <a:bodyPr/>
          <a:lstStyle/>
          <a:p>
            <a:fld id="{BB5CFAC6-A506-42DF-A5A9-90389AE6A9AE}" type="datetimeFigureOut">
              <a:rPr lang="en-US" smtClean="0"/>
              <a:t>4/17/17</a:t>
            </a:fld>
            <a:endParaRPr lang="en-US"/>
          </a:p>
        </p:txBody>
      </p:sp>
      <p:sp>
        <p:nvSpPr>
          <p:cNvPr id="6" name="Footer Placeholder 5"/>
          <p:cNvSpPr>
            <a:spLocks noGrp="1"/>
          </p:cNvSpPr>
          <p:nvPr>
            <p:ph type="ftr" sz="quarter" idx="11"/>
          </p:nvPr>
        </p:nvSpPr>
        <p:spPr>
          <a:xfrm>
            <a:off x="2103620" y="6375679"/>
            <a:ext cx="3482179" cy="345796"/>
          </a:xfrm>
        </p:spPr>
        <p:txBody>
          <a:bodyPr/>
          <a:lstStyle/>
          <a:p>
            <a:endParaRPr lang="en-US"/>
          </a:p>
        </p:txBody>
      </p:sp>
      <p:sp>
        <p:nvSpPr>
          <p:cNvPr id="7" name="Slide Number Placeholder 6"/>
          <p:cNvSpPr>
            <a:spLocks noGrp="1"/>
          </p:cNvSpPr>
          <p:nvPr>
            <p:ph type="sldNum" sz="quarter" idx="12"/>
          </p:nvPr>
        </p:nvSpPr>
        <p:spPr>
          <a:xfrm>
            <a:off x="5691014" y="6375679"/>
            <a:ext cx="1232456" cy="345796"/>
          </a:xfrm>
        </p:spPr>
        <p:txBody>
          <a:bodyPr/>
          <a:lstStyle/>
          <a:p>
            <a:fld id="{7E2570CC-8C8C-484F-B94F-58696B67C95A}" type="slidenum">
              <a:rPr lang="en-US" smtClean="0"/>
              <a:t>‹#›</a:t>
            </a:fld>
            <a:endParaRPr lang="en-US"/>
          </a:p>
        </p:txBody>
      </p:sp>
      <p:sp>
        <p:nvSpPr>
          <p:cNvPr id="8" name="Rectangle 7"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358013047"/>
      </p:ext>
    </p:extLst>
  </p:cSld>
  <p:clrMapOvr>
    <a:masterClrMapping/>
  </p:clrMapOvr>
  <p:extLst mod="1">
    <p:ext uri="{DCECCB84-F9BA-43D5-87BE-67443E8EF086}">
      <p15:sldGuideLst xmlns:p15="http://schemas.microsoft.com/office/powerpoint/2012/main">
        <p15:guide id="1" orient="horz" pos="696">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283464" y="0"/>
            <a:ext cx="7355585" cy="6857999"/>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1" name="Freeform 11" title="right scallop background shape"/>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12" name="Rectangle 11"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337883" y="457200"/>
            <a:ext cx="3092117" cy="1196670"/>
          </a:xfrm>
        </p:spPr>
        <p:txBody>
          <a:bodyPr anchor="b">
            <a:normAutofit/>
          </a:bodyPr>
          <a:lstStyle>
            <a:lvl1pPr>
              <a:lnSpc>
                <a:spcPct val="100000"/>
              </a:lnSpc>
              <a:defRPr sz="1900" b="1" i="0" spc="300" baseline="0">
                <a:solidFill>
                  <a:schemeClr val="accent1"/>
                </a:solidFill>
                <a:latin typeface="+mn-lt"/>
              </a:defRPr>
            </a:lvl1pPr>
          </a:lstStyle>
          <a:p>
            <a:r>
              <a:rPr lang="en-US"/>
              <a:t>Click to edit Master title style</a:t>
            </a:r>
            <a:endParaRPr lang="en-US" dirty="0"/>
          </a:p>
        </p:txBody>
      </p:sp>
      <p:sp>
        <p:nvSpPr>
          <p:cNvPr id="4" name="Text Placeholder 3"/>
          <p:cNvSpPr>
            <a:spLocks noGrp="1"/>
          </p:cNvSpPr>
          <p:nvPr>
            <p:ph type="body" sz="half" idx="2"/>
          </p:nvPr>
        </p:nvSpPr>
        <p:spPr>
          <a:xfrm>
            <a:off x="8337883" y="1741336"/>
            <a:ext cx="3092117"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65950" y="6375679"/>
            <a:ext cx="1232456" cy="348462"/>
          </a:xfrm>
        </p:spPr>
        <p:txBody>
          <a:bodyPr/>
          <a:lstStyle/>
          <a:p>
            <a:fld id="{BB5CFAC6-A506-42DF-A5A9-90389AE6A9AE}" type="datetimeFigureOut">
              <a:rPr lang="en-US" smtClean="0"/>
              <a:t>4/17/17</a:t>
            </a:fld>
            <a:endParaRPr lang="en-US"/>
          </a:p>
        </p:txBody>
      </p:sp>
      <p:sp>
        <p:nvSpPr>
          <p:cNvPr id="6" name="Footer Placeholder 5"/>
          <p:cNvSpPr>
            <a:spLocks noGrp="1"/>
          </p:cNvSpPr>
          <p:nvPr>
            <p:ph type="ftr" sz="quarter" idx="11"/>
          </p:nvPr>
        </p:nvSpPr>
        <p:spPr>
          <a:xfrm>
            <a:off x="2103621" y="6375679"/>
            <a:ext cx="3482178" cy="345796"/>
          </a:xfrm>
        </p:spPr>
        <p:txBody>
          <a:bodyPr/>
          <a:lstStyle/>
          <a:p>
            <a:endParaRPr lang="en-US"/>
          </a:p>
        </p:txBody>
      </p:sp>
      <p:sp>
        <p:nvSpPr>
          <p:cNvPr id="7" name="Slide Number Placeholder 6"/>
          <p:cNvSpPr>
            <a:spLocks noGrp="1"/>
          </p:cNvSpPr>
          <p:nvPr>
            <p:ph type="sldNum" sz="quarter" idx="12"/>
          </p:nvPr>
        </p:nvSpPr>
        <p:spPr>
          <a:xfrm>
            <a:off x="5687568" y="6375679"/>
            <a:ext cx="1234440" cy="345796"/>
          </a:xfrm>
        </p:spPr>
        <p:txBody>
          <a:bodyPr/>
          <a:lstStyle/>
          <a:p>
            <a:fld id="{7E2570CC-8C8C-484F-B94F-58696B67C95A}" type="slidenum">
              <a:rPr lang="en-US" smtClean="0"/>
              <a:t>‹#›</a:t>
            </a:fld>
            <a:endParaRPr lang="en-US"/>
          </a:p>
        </p:txBody>
      </p:sp>
    </p:spTree>
    <p:extLst>
      <p:ext uri="{BB962C8B-B14F-4D97-AF65-F5344CB8AC3E}">
        <p14:creationId xmlns:p14="http://schemas.microsoft.com/office/powerpoint/2010/main" val="27170145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1678" y="382385"/>
            <a:ext cx="10178322" cy="1492132"/>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251678" y="2286001"/>
            <a:ext cx="10178322" cy="359359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251678" y="6375679"/>
            <a:ext cx="2329722" cy="348462"/>
          </a:xfrm>
          <a:prstGeom prst="rect">
            <a:avLst/>
          </a:prstGeom>
        </p:spPr>
        <p:txBody>
          <a:bodyPr vert="horz" lIns="91440" tIns="45720" rIns="91440" bIns="45720" rtlCol="0" anchor="ctr"/>
          <a:lstStyle>
            <a:lvl1pPr algn="l">
              <a:defRPr sz="1200">
                <a:solidFill>
                  <a:schemeClr val="tx1">
                    <a:lumMod val="65000"/>
                    <a:lumOff val="35000"/>
                  </a:schemeClr>
                </a:solidFill>
              </a:defRPr>
            </a:lvl1pPr>
          </a:lstStyle>
          <a:p>
            <a:fld id="{BB5CFAC6-A506-42DF-A5A9-90389AE6A9AE}" type="datetimeFigureOut">
              <a:rPr lang="en-US" smtClean="0"/>
              <a:t>4/17/17</a:t>
            </a:fld>
            <a:endParaRPr lang="en-US"/>
          </a:p>
        </p:txBody>
      </p:sp>
      <p:sp>
        <p:nvSpPr>
          <p:cNvPr id="5" name="Footer Placeholder 4"/>
          <p:cNvSpPr>
            <a:spLocks noGrp="1"/>
          </p:cNvSpPr>
          <p:nvPr>
            <p:ph type="ftr" sz="quarter" idx="3"/>
          </p:nvPr>
        </p:nvSpPr>
        <p:spPr>
          <a:xfrm>
            <a:off x="4038600" y="6375679"/>
            <a:ext cx="4114800" cy="345796"/>
          </a:xfrm>
          <a:prstGeom prst="rect">
            <a:avLst/>
          </a:prstGeom>
        </p:spPr>
        <p:txBody>
          <a:bodyPr vert="horz" lIns="91440" tIns="45720" rIns="91440" bIns="45720" rtlCol="0" anchor="ctr"/>
          <a:lstStyle>
            <a:lvl1pPr algn="ctr">
              <a:defRPr sz="1200">
                <a:solidFill>
                  <a:schemeClr val="tx1">
                    <a:lumMod val="65000"/>
                    <a:lumOff val="35000"/>
                  </a:schemeClr>
                </a:solidFill>
              </a:defRPr>
            </a:lvl1pPr>
          </a:lstStyle>
          <a:p>
            <a:endParaRPr lang="en-US"/>
          </a:p>
        </p:txBody>
      </p:sp>
      <p:sp>
        <p:nvSpPr>
          <p:cNvPr id="6" name="Slide Number Placeholder 5"/>
          <p:cNvSpPr>
            <a:spLocks noGrp="1"/>
          </p:cNvSpPr>
          <p:nvPr>
            <p:ph type="sldNum" sz="quarter" idx="4"/>
          </p:nvPr>
        </p:nvSpPr>
        <p:spPr>
          <a:xfrm>
            <a:off x="8610601" y="6375679"/>
            <a:ext cx="2819399" cy="345796"/>
          </a:xfrm>
          <a:prstGeom prst="rect">
            <a:avLst/>
          </a:prstGeom>
        </p:spPr>
        <p:txBody>
          <a:bodyPr vert="horz" lIns="91440" tIns="45720" rIns="91440" bIns="45720" rtlCol="0" anchor="ctr"/>
          <a:lstStyle>
            <a:lvl1pPr algn="r">
              <a:defRPr sz="1200">
                <a:solidFill>
                  <a:schemeClr val="tx1">
                    <a:lumMod val="65000"/>
                    <a:lumOff val="35000"/>
                  </a:schemeClr>
                </a:solidFill>
              </a:defRPr>
            </a:lvl1pPr>
          </a:lstStyle>
          <a:p>
            <a:fld id="{7E2570CC-8C8C-484F-B94F-58696B67C95A}" type="slidenum">
              <a:rPr lang="en-US" smtClean="0"/>
              <a:t>‹#›</a:t>
            </a:fld>
            <a:endParaRPr lang="en-US"/>
          </a:p>
        </p:txBody>
      </p:sp>
      <p:sp>
        <p:nvSpPr>
          <p:cNvPr id="11" name="Freeform 6" title="Left scallop edge"/>
          <p:cNvSpPr/>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2"/>
          </a:solidFill>
          <a:ln w="0">
            <a:noFill/>
            <a:prstDash val="solid"/>
            <a:round/>
            <a:headEnd/>
            <a:tailEnd/>
          </a:ln>
        </p:spPr>
      </p:sp>
      <p:sp>
        <p:nvSpPr>
          <p:cNvPr id="12" name="Rectangle 11" title="right edge border"/>
          <p:cNvSpPr/>
          <p:nvPr/>
        </p:nvSpPr>
        <p:spPr>
          <a:xfrm>
            <a:off x="11908536"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977283129"/>
      </p:ext>
    </p:extLst>
  </p:cSld>
  <p:clrMap bg1="lt1" tx1="dk1" bg2="lt2" tx2="dk2" accent1="accent1" accent2="accent2" accent3="accent3" accent4="accent4" accent5="accent5" accent6="accent6" hlink="hlink" folHlink="folHlink"/>
  <p:sldLayoutIdLst>
    <p:sldLayoutId id="2147484423" r:id="rId1"/>
    <p:sldLayoutId id="2147484424" r:id="rId2"/>
    <p:sldLayoutId id="2147484425" r:id="rId3"/>
    <p:sldLayoutId id="2147484426" r:id="rId4"/>
    <p:sldLayoutId id="2147484427" r:id="rId5"/>
    <p:sldLayoutId id="2147484428" r:id="rId6"/>
    <p:sldLayoutId id="2147484429" r:id="rId7"/>
    <p:sldLayoutId id="2147484430" r:id="rId8"/>
    <p:sldLayoutId id="2147484431" r:id="rId9"/>
    <p:sldLayoutId id="2147484432" r:id="rId10"/>
    <p:sldLayoutId id="2147484433" r:id="rId11"/>
  </p:sldLayoutIdLst>
  <p:txStyles>
    <p:title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p:titleStyle>
    <p:body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792">
          <p15:clr>
            <a:srgbClr val="F26B43"/>
          </p15:clr>
        </p15:guide>
        <p15:guide id="2" pos="7200">
          <p15:clr>
            <a:srgbClr val="F26B43"/>
          </p15:clr>
        </p15:guide>
        <p15:guide id="3" orient="horz" pos="4008">
          <p15:clr>
            <a:srgbClr val="F26B43"/>
          </p15:clr>
        </p15:guide>
        <p15:guide id="4" orient="horz" pos="1440">
          <p15:clr>
            <a:srgbClr val="F26B43"/>
          </p15:clr>
        </p15:guide>
        <p15:guide id="5" orient="horz" pos="3720">
          <p15:clr>
            <a:srgbClr val="F26B43"/>
          </p15:clr>
        </p15:guide>
        <p15:guide id="6" orient="horz" pos="24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1.xml"/><Relationship Id="rId4" Type="http://schemas.openxmlformats.org/officeDocument/2006/relationships/diagramQuickStyle" Target="../diagrams/quickStyle1.xml"/><Relationship Id="rId5" Type="http://schemas.openxmlformats.org/officeDocument/2006/relationships/diagramColors" Target="../diagrams/colors1.xml"/><Relationship Id="rId6" Type="http://schemas.microsoft.com/office/2007/relationships/diagramDrawing" Target="../diagrams/drawing1.xml"/><Relationship Id="rId1" Type="http://schemas.openxmlformats.org/officeDocument/2006/relationships/slideLayout" Target="../slideLayouts/slideLayout2.xml"/><Relationship Id="rId2" Type="http://schemas.openxmlformats.org/officeDocument/2006/relationships/diagramData" Target="../diagrams/data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tif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tif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tiff"/></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tiff"/></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8.tiff"/></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9.tiff"/></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jpeg"/><Relationship Id="rId3" Type="http://schemas.openxmlformats.org/officeDocument/2006/relationships/image" Target="../media/image11.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2.gif"/></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gi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www.youtube.com/watch?v=pClE9vyTYSU" TargetMode="External"/><Relationship Id="rId3" Type="http://schemas.openxmlformats.org/officeDocument/2006/relationships/hyperlink" Target="https://www.youtube.com/watch?v=qHGvjv_7PLU" TargetMode="Externa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patient.info/doctor/breaking-bad-news" TargetMode="External"/><Relationship Id="rId3" Type="http://schemas.openxmlformats.org/officeDocument/2006/relationships/hyperlink" Target="http://www.aafp.org/afp/2001/1215/p1975.html"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BREAKING BAD </a:t>
            </a:r>
            <a:r>
              <a:rPr lang="en-US" dirty="0" smtClean="0"/>
              <a:t>NEWS</a:t>
            </a:r>
            <a:endParaRPr lang="en-US" dirty="0"/>
          </a:p>
        </p:txBody>
      </p:sp>
      <p:sp>
        <p:nvSpPr>
          <p:cNvPr id="3" name="Subtitle 2"/>
          <p:cNvSpPr>
            <a:spLocks noGrp="1"/>
          </p:cNvSpPr>
          <p:nvPr>
            <p:ph type="subTitle" idx="1"/>
          </p:nvPr>
        </p:nvSpPr>
        <p:spPr>
          <a:xfrm>
            <a:off x="1571625" y="5943600"/>
            <a:ext cx="9472613" cy="777875"/>
          </a:xfrm>
        </p:spPr>
        <p:txBody>
          <a:bodyPr>
            <a:normAutofit fontScale="77500" lnSpcReduction="20000"/>
          </a:bodyPr>
          <a:lstStyle/>
          <a:p>
            <a:r>
              <a:rPr lang="en-US" dirty="0"/>
              <a:t>GROUP </a:t>
            </a:r>
            <a:r>
              <a:rPr lang="en-US" dirty="0" smtClean="0"/>
              <a:t>2</a:t>
            </a:r>
          </a:p>
          <a:p>
            <a:r>
              <a:rPr lang="en-US" dirty="0" smtClean="0"/>
              <a:t>Aseel alghonimy – Layan altawil – maha alrajhi – malak alaboudi – rawan alabdullah</a:t>
            </a:r>
            <a:endParaRPr lang="en-US" dirty="0"/>
          </a:p>
        </p:txBody>
      </p:sp>
    </p:spTree>
    <p:extLst>
      <p:ext uri="{BB962C8B-B14F-4D97-AF65-F5344CB8AC3E}">
        <p14:creationId xmlns:p14="http://schemas.microsoft.com/office/powerpoint/2010/main" val="17534600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27178" y="2169240"/>
            <a:ext cx="10178322" cy="1492132"/>
          </a:xfrm>
        </p:spPr>
        <p:txBody>
          <a:bodyPr>
            <a:normAutofit fontScale="90000"/>
          </a:bodyPr>
          <a:lstStyle/>
          <a:p>
            <a:r>
              <a:rPr lang="en-US" dirty="0"/>
              <a:t>Why is it important to learn how to properly break bad news?</a:t>
            </a:r>
          </a:p>
        </p:txBody>
      </p:sp>
    </p:spTree>
    <p:extLst>
      <p:ext uri="{BB962C8B-B14F-4D97-AF65-F5344CB8AC3E}">
        <p14:creationId xmlns:p14="http://schemas.microsoft.com/office/powerpoint/2010/main" val="32577773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0" indent="0">
              <a:buNone/>
            </a:pPr>
            <a:r>
              <a:rPr lang="en-US" sz="3200" dirty="0"/>
              <a:t>Breaking bad news well is an essential skill for all </a:t>
            </a:r>
            <a:r>
              <a:rPr lang="en-US" sz="3200" dirty="0" smtClean="0"/>
              <a:t>doctors. It is </a:t>
            </a:r>
            <a:r>
              <a:rPr lang="en-US" sz="3200" dirty="0"/>
              <a:t>something they will do hundreds if not thousands of times in their professional careers.</a:t>
            </a:r>
            <a:r>
              <a:rPr lang="en-US" sz="2800" dirty="0"/>
              <a:t/>
            </a:r>
            <a:br>
              <a:rPr lang="en-US" sz="2800" dirty="0"/>
            </a:br>
            <a:endParaRPr lang="en-US" sz="2800" dirty="0"/>
          </a:p>
        </p:txBody>
      </p:sp>
    </p:spTree>
    <p:extLst>
      <p:ext uri="{BB962C8B-B14F-4D97-AF65-F5344CB8AC3E}">
        <p14:creationId xmlns:p14="http://schemas.microsoft.com/office/powerpoint/2010/main" val="2383531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27279" y="360608"/>
            <a:ext cx="10197921" cy="5687311"/>
          </a:xfrm>
        </p:spPr>
        <p:txBody>
          <a:bodyPr/>
          <a:lstStyle/>
          <a:p>
            <a:pPr marL="0" indent="0">
              <a:buNone/>
            </a:pPr>
            <a:endParaRPr lang="en-US" sz="2800" dirty="0"/>
          </a:p>
          <a:p>
            <a:pPr marL="0" indent="0">
              <a:buNone/>
            </a:pPr>
            <a:r>
              <a:rPr lang="en-US" sz="3200" dirty="0"/>
              <a:t>Poor communication has been shown to be associated with worse clinical and psychosocial outcomes, including</a:t>
            </a:r>
            <a:r>
              <a:rPr lang="ar-SA" sz="3200" dirty="0"/>
              <a:t>:</a:t>
            </a:r>
            <a:endParaRPr lang="en-US" sz="3200" dirty="0"/>
          </a:p>
          <a:p>
            <a:pPr marL="0" indent="0">
              <a:buNone/>
            </a:pPr>
            <a:endParaRPr lang="en-US" dirty="0"/>
          </a:p>
          <a:p>
            <a:pPr lvl="3">
              <a:buFont typeface="Wingdings" panose="05000000000000000000" pitchFamily="2" charset="2"/>
              <a:buChar char="v"/>
            </a:pPr>
            <a:r>
              <a:rPr lang="en-US" sz="2200" dirty="0">
                <a:solidFill>
                  <a:srgbClr val="0070C0"/>
                </a:solidFill>
              </a:rPr>
              <a:t> </a:t>
            </a:r>
            <a:r>
              <a:rPr lang="en-US" sz="2800" dirty="0">
                <a:solidFill>
                  <a:srgbClr val="0070C0"/>
                </a:solidFill>
              </a:rPr>
              <a:t>Worse pain control</a:t>
            </a:r>
            <a:endParaRPr lang="ar-SA" sz="2800" dirty="0">
              <a:solidFill>
                <a:srgbClr val="0070C0"/>
              </a:solidFill>
            </a:endParaRPr>
          </a:p>
          <a:p>
            <a:pPr lvl="3">
              <a:buFont typeface="Wingdings" panose="05000000000000000000" pitchFamily="2" charset="2"/>
              <a:buChar char="v"/>
            </a:pPr>
            <a:r>
              <a:rPr lang="en-US" sz="2800" dirty="0"/>
              <a:t> </a:t>
            </a:r>
            <a:r>
              <a:rPr lang="en-US" sz="2800" dirty="0">
                <a:solidFill>
                  <a:srgbClr val="0070C0"/>
                </a:solidFill>
              </a:rPr>
              <a:t>Worse adherence to treatment</a:t>
            </a:r>
            <a:endParaRPr lang="ar-SA" sz="2800" dirty="0">
              <a:solidFill>
                <a:srgbClr val="0070C0"/>
              </a:solidFill>
            </a:endParaRPr>
          </a:p>
          <a:p>
            <a:pPr lvl="3">
              <a:buFont typeface="Wingdings" panose="05000000000000000000" pitchFamily="2" charset="2"/>
              <a:buChar char="v"/>
            </a:pPr>
            <a:r>
              <a:rPr lang="en-US" sz="2800" dirty="0">
                <a:solidFill>
                  <a:srgbClr val="0070C0"/>
                </a:solidFill>
              </a:rPr>
              <a:t>Confusion over prognosis </a:t>
            </a:r>
            <a:endParaRPr lang="ar-SA" sz="2800" dirty="0">
              <a:solidFill>
                <a:srgbClr val="0070C0"/>
              </a:solidFill>
            </a:endParaRPr>
          </a:p>
          <a:p>
            <a:pPr lvl="3">
              <a:buFont typeface="Wingdings" panose="05000000000000000000" pitchFamily="2" charset="2"/>
              <a:buChar char="v"/>
            </a:pPr>
            <a:r>
              <a:rPr lang="en-US" sz="2800" dirty="0">
                <a:solidFill>
                  <a:srgbClr val="0070C0"/>
                </a:solidFill>
              </a:rPr>
              <a:t>Dissatisfaction at not being involved in decision making.</a:t>
            </a:r>
          </a:p>
          <a:p>
            <a:pPr lvl="3">
              <a:buFont typeface="Wingdings" panose="05000000000000000000" pitchFamily="2" charset="2"/>
              <a:buChar char="v"/>
            </a:pPr>
            <a:endParaRPr lang="en-US" sz="2200" dirty="0">
              <a:solidFill>
                <a:srgbClr val="0070C0"/>
              </a:solidFill>
            </a:endParaRPr>
          </a:p>
        </p:txBody>
      </p:sp>
    </p:spTree>
    <p:extLst>
      <p:ext uri="{BB962C8B-B14F-4D97-AF65-F5344CB8AC3E}">
        <p14:creationId xmlns:p14="http://schemas.microsoft.com/office/powerpoint/2010/main" val="3911577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idx="1"/>
          </p:nvPr>
        </p:nvSpPr>
        <p:spPr>
          <a:xfrm>
            <a:off x="811213" y="720725"/>
            <a:ext cx="10313987" cy="5314950"/>
          </a:xfrm>
        </p:spPr>
        <p:txBody>
          <a:bodyPr>
            <a:normAutofit/>
          </a:bodyPr>
          <a:lstStyle/>
          <a:p>
            <a:pPr marL="0" indent="0">
              <a:buNone/>
            </a:pPr>
            <a:endParaRPr lang="en-US" sz="3200" dirty="0"/>
          </a:p>
          <a:p>
            <a:pPr marL="0" indent="0">
              <a:buNone/>
            </a:pPr>
            <a:r>
              <a:rPr lang="en-US" sz="3200" dirty="0" smtClean="0"/>
              <a:t>   For </a:t>
            </a:r>
            <a:r>
              <a:rPr lang="en-US" sz="3200" dirty="0"/>
              <a:t>the clinician, communication difficulties lead to:</a:t>
            </a:r>
          </a:p>
          <a:p>
            <a:pPr marL="0" indent="0">
              <a:buNone/>
            </a:pPr>
            <a:endParaRPr lang="en-US" sz="3200" dirty="0"/>
          </a:p>
          <a:p>
            <a:pPr lvl="4">
              <a:buFont typeface="Wingdings" panose="05000000000000000000" pitchFamily="2" charset="2"/>
              <a:buChar char="v"/>
            </a:pPr>
            <a:r>
              <a:rPr lang="en-US" sz="3200" dirty="0">
                <a:solidFill>
                  <a:srgbClr val="0070C0"/>
                </a:solidFill>
              </a:rPr>
              <a:t>Worse job satisfaction </a:t>
            </a:r>
            <a:endParaRPr lang="ar-SA" sz="3200" dirty="0">
              <a:solidFill>
                <a:srgbClr val="0070C0"/>
              </a:solidFill>
            </a:endParaRPr>
          </a:p>
          <a:p>
            <a:pPr lvl="4">
              <a:buFont typeface="Wingdings" panose="05000000000000000000" pitchFamily="2" charset="2"/>
              <a:buChar char="v"/>
            </a:pPr>
            <a:r>
              <a:rPr lang="en-US" sz="3200" dirty="0">
                <a:solidFill>
                  <a:srgbClr val="0070C0"/>
                </a:solidFill>
              </a:rPr>
              <a:t>Higher stress levels</a:t>
            </a:r>
            <a:endParaRPr lang="ar-SA" sz="3200" dirty="0">
              <a:solidFill>
                <a:srgbClr val="0070C0"/>
              </a:solidFill>
            </a:endParaRPr>
          </a:p>
          <a:p>
            <a:pPr lvl="4">
              <a:buFont typeface="Wingdings" panose="05000000000000000000" pitchFamily="2" charset="2"/>
              <a:buChar char="v"/>
            </a:pPr>
            <a:r>
              <a:rPr lang="en-US" sz="3200" dirty="0">
                <a:solidFill>
                  <a:srgbClr val="0070C0"/>
                </a:solidFill>
              </a:rPr>
              <a:t>Being behind a high proportion of errors and complaints.</a:t>
            </a:r>
          </a:p>
          <a:p>
            <a:pPr marL="0" indent="0">
              <a:buNone/>
            </a:pPr>
            <a:endParaRPr lang="en-US" sz="3200" dirty="0"/>
          </a:p>
        </p:txBody>
      </p:sp>
    </p:spTree>
    <p:extLst>
      <p:ext uri="{BB962C8B-B14F-4D97-AF65-F5344CB8AC3E}">
        <p14:creationId xmlns:p14="http://schemas.microsoft.com/office/powerpoint/2010/main" val="3808784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do you break bad news?</a:t>
            </a:r>
          </a:p>
        </p:txBody>
      </p:sp>
      <p:sp>
        <p:nvSpPr>
          <p:cNvPr id="3" name="Content Placeholder 2"/>
          <p:cNvSpPr>
            <a:spLocks noGrp="1"/>
          </p:cNvSpPr>
          <p:nvPr>
            <p:ph idx="1"/>
          </p:nvPr>
        </p:nvSpPr>
        <p:spPr>
          <a:xfrm>
            <a:off x="1981200" y="1371600"/>
            <a:ext cx="8229600" cy="5105400"/>
          </a:xfrm>
        </p:spPr>
        <p:txBody>
          <a:bodyPr>
            <a:normAutofit/>
          </a:bodyPr>
          <a:lstStyle/>
          <a:p>
            <a:pPr>
              <a:lnSpc>
                <a:spcPct val="160000"/>
              </a:lnSpc>
              <a:buClr>
                <a:srgbClr val="00B050"/>
              </a:buClr>
              <a:buFont typeface="Wingdings" pitchFamily="2" charset="2"/>
              <a:buChar char="ü"/>
            </a:pPr>
            <a:r>
              <a:rPr lang="en-US" sz="2800" dirty="0"/>
              <a:t>Be sensitive.</a:t>
            </a:r>
          </a:p>
          <a:p>
            <a:pPr>
              <a:lnSpc>
                <a:spcPct val="160000"/>
              </a:lnSpc>
              <a:buClr>
                <a:srgbClr val="00B050"/>
              </a:buClr>
              <a:buFont typeface="Wingdings" pitchFamily="2" charset="2"/>
              <a:buChar char="ü"/>
            </a:pPr>
            <a:r>
              <a:rPr lang="en-US" sz="2800" dirty="0"/>
              <a:t> Be empathic.</a:t>
            </a:r>
          </a:p>
          <a:p>
            <a:pPr>
              <a:lnSpc>
                <a:spcPct val="160000"/>
              </a:lnSpc>
              <a:buClr>
                <a:srgbClr val="00B050"/>
              </a:buClr>
              <a:buFont typeface="Wingdings" pitchFamily="2" charset="2"/>
              <a:buChar char="ü"/>
            </a:pPr>
            <a:r>
              <a:rPr lang="en-US" sz="2800" dirty="0"/>
              <a:t> Maintain eye contact.</a:t>
            </a:r>
          </a:p>
          <a:p>
            <a:pPr>
              <a:lnSpc>
                <a:spcPct val="160000"/>
              </a:lnSpc>
              <a:buClr>
                <a:srgbClr val="00B050"/>
              </a:buClr>
              <a:buFont typeface="Wingdings" pitchFamily="2" charset="2"/>
              <a:buChar char="ü"/>
            </a:pPr>
            <a:r>
              <a:rPr lang="en-US" sz="2800" dirty="0"/>
              <a:t> Give information in small chunks.</a:t>
            </a:r>
          </a:p>
          <a:p>
            <a:pPr>
              <a:lnSpc>
                <a:spcPct val="160000"/>
              </a:lnSpc>
              <a:buClr>
                <a:srgbClr val="00B050"/>
              </a:buClr>
              <a:buFont typeface="Wingdings" pitchFamily="2" charset="2"/>
              <a:buChar char="ü"/>
            </a:pPr>
            <a:r>
              <a:rPr lang="en-US" sz="2800" dirty="0"/>
              <a:t> Repeat and clarify.</a:t>
            </a:r>
          </a:p>
          <a:p>
            <a:pPr>
              <a:lnSpc>
                <a:spcPct val="160000"/>
              </a:lnSpc>
              <a:buClr>
                <a:srgbClr val="00B050"/>
              </a:buClr>
              <a:buFont typeface="Wingdings" pitchFamily="2" charset="2"/>
              <a:buChar char="ü"/>
            </a:pPr>
            <a:r>
              <a:rPr lang="en-US" sz="2800" dirty="0"/>
              <a:t> Regularly check patient understanding.</a:t>
            </a:r>
          </a:p>
          <a:p>
            <a:endParaRPr lang="en-US" dirty="0"/>
          </a:p>
        </p:txBody>
      </p:sp>
    </p:spTree>
    <p:extLst>
      <p:ext uri="{BB962C8B-B14F-4D97-AF65-F5344CB8AC3E}">
        <p14:creationId xmlns:p14="http://schemas.microsoft.com/office/powerpoint/2010/main" val="3010852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linds(horizont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linds(horizontal)">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88017" y="1815921"/>
            <a:ext cx="8229600" cy="4812519"/>
          </a:xfrm>
        </p:spPr>
        <p:txBody>
          <a:bodyPr>
            <a:normAutofit/>
          </a:bodyPr>
          <a:lstStyle/>
          <a:p>
            <a:pPr>
              <a:lnSpc>
                <a:spcPct val="150000"/>
              </a:lnSpc>
              <a:buClr>
                <a:srgbClr val="00B050"/>
              </a:buClr>
              <a:buFont typeface="Wingdings" pitchFamily="2" charset="2"/>
              <a:buChar char="ü"/>
            </a:pPr>
            <a:r>
              <a:rPr lang="en-US" sz="2800" dirty="0"/>
              <a:t>Give the patient time to respond. Do not be afraid of silence or tears.</a:t>
            </a:r>
          </a:p>
          <a:p>
            <a:pPr>
              <a:lnSpc>
                <a:spcPct val="150000"/>
              </a:lnSpc>
              <a:buClr>
                <a:srgbClr val="00B050"/>
              </a:buClr>
              <a:buFont typeface="Wingdings" pitchFamily="2" charset="2"/>
              <a:buChar char="ü"/>
            </a:pPr>
            <a:r>
              <a:rPr lang="en-US" sz="2800" dirty="0"/>
              <a:t>Explore patient’s emotions.</a:t>
            </a:r>
          </a:p>
          <a:p>
            <a:pPr>
              <a:lnSpc>
                <a:spcPct val="150000"/>
              </a:lnSpc>
              <a:buClr>
                <a:srgbClr val="00B050"/>
              </a:buClr>
              <a:buFont typeface="Wingdings" pitchFamily="2" charset="2"/>
              <a:buChar char="ü"/>
            </a:pPr>
            <a:r>
              <a:rPr lang="en-US" sz="2800" dirty="0"/>
              <a:t>Use physical contact if appropriate.</a:t>
            </a:r>
          </a:p>
          <a:p>
            <a:pPr>
              <a:lnSpc>
                <a:spcPct val="150000"/>
              </a:lnSpc>
              <a:buClr>
                <a:srgbClr val="00B050"/>
              </a:buClr>
              <a:buFont typeface="Wingdings" pitchFamily="2" charset="2"/>
              <a:buChar char="ü"/>
            </a:pPr>
            <a:r>
              <a:rPr lang="en-US" sz="2800" dirty="0"/>
              <a:t>Be honest if you are unsure about something.</a:t>
            </a:r>
          </a:p>
          <a:p>
            <a:pPr>
              <a:lnSpc>
                <a:spcPct val="150000"/>
              </a:lnSpc>
              <a:buClr>
                <a:srgbClr val="00B050"/>
              </a:buClr>
              <a:buFont typeface="Wingdings" pitchFamily="2" charset="2"/>
              <a:buChar char="ü"/>
            </a:pPr>
            <a:r>
              <a:rPr lang="en-US" sz="2800" dirty="0"/>
              <a:t>Summarize.</a:t>
            </a:r>
            <a:endParaRPr lang="en-GB" sz="2800" dirty="0"/>
          </a:p>
          <a:p>
            <a:endParaRPr lang="en-US" dirty="0"/>
          </a:p>
        </p:txBody>
      </p:sp>
      <p:sp>
        <p:nvSpPr>
          <p:cNvPr id="2" name="TextBox 1"/>
          <p:cNvSpPr txBox="1"/>
          <p:nvPr/>
        </p:nvSpPr>
        <p:spPr>
          <a:xfrm>
            <a:off x="1788017" y="592428"/>
            <a:ext cx="3026536" cy="877163"/>
          </a:xfrm>
          <a:prstGeom prst="rect">
            <a:avLst/>
          </a:prstGeom>
          <a:noFill/>
        </p:spPr>
        <p:txBody>
          <a:bodyPr wrap="square" rtlCol="0">
            <a:spAutoFit/>
          </a:bodyPr>
          <a:lstStyle/>
          <a:p>
            <a:r>
              <a:rPr lang="en-US" sz="5100" cap="all" spc="200" dirty="0">
                <a:solidFill>
                  <a:schemeClr val="tx2"/>
                </a:solidFill>
                <a:latin typeface="+mj-lt"/>
                <a:ea typeface="+mj-ea"/>
                <a:cs typeface="+mj-cs"/>
              </a:rPr>
              <a:t>CONT..</a:t>
            </a:r>
          </a:p>
        </p:txBody>
      </p:sp>
    </p:spTree>
    <p:extLst>
      <p:ext uri="{BB962C8B-B14F-4D97-AF65-F5344CB8AC3E}">
        <p14:creationId xmlns:p14="http://schemas.microsoft.com/office/powerpoint/2010/main" val="2718828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linds(horizontal)">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onsoling_woman_iStock_000016342526_420.jpg"/>
          <p:cNvPicPr>
            <a:picLocks noChangeAspect="1"/>
          </p:cNvPicPr>
          <p:nvPr/>
        </p:nvPicPr>
        <p:blipFill>
          <a:blip r:embed="rId2" cstate="print"/>
          <a:stretch>
            <a:fillRect/>
          </a:stretch>
        </p:blipFill>
        <p:spPr>
          <a:xfrm>
            <a:off x="3052293" y="2655649"/>
            <a:ext cx="5640946" cy="3742934"/>
          </a:xfrm>
          <a:prstGeom prst="rect">
            <a:avLst/>
          </a:prstGeom>
        </p:spPr>
      </p:pic>
      <p:sp>
        <p:nvSpPr>
          <p:cNvPr id="5" name="Rectangle 4"/>
          <p:cNvSpPr/>
          <p:nvPr/>
        </p:nvSpPr>
        <p:spPr>
          <a:xfrm>
            <a:off x="1828800" y="990600"/>
            <a:ext cx="8077200" cy="1323439"/>
          </a:xfrm>
          <a:prstGeom prst="rect">
            <a:avLst/>
          </a:prstGeom>
        </p:spPr>
        <p:txBody>
          <a:bodyPr wrap="square">
            <a:spAutoFit/>
          </a:bodyPr>
          <a:lstStyle/>
          <a:p>
            <a:pPr algn="ctr"/>
            <a:r>
              <a:rPr lang="en-US" sz="4000" dirty="0">
                <a:solidFill>
                  <a:schemeClr val="tx1">
                    <a:lumMod val="65000"/>
                    <a:lumOff val="35000"/>
                  </a:schemeClr>
                </a:solidFill>
              </a:rPr>
              <a:t>Approaches to breaking bad news</a:t>
            </a:r>
          </a:p>
          <a:p>
            <a:pPr algn="ctr"/>
            <a:r>
              <a:rPr lang="en-US" sz="4000" dirty="0">
                <a:solidFill>
                  <a:srgbClr val="0070C0"/>
                </a:solidFill>
              </a:rPr>
              <a:t>( what do you do? )</a:t>
            </a:r>
          </a:p>
        </p:txBody>
      </p:sp>
    </p:spTree>
    <p:extLst>
      <p:ext uri="{BB962C8B-B14F-4D97-AF65-F5344CB8AC3E}">
        <p14:creationId xmlns:p14="http://schemas.microsoft.com/office/powerpoint/2010/main" val="16891428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4600" dirty="0" err="1">
                <a:solidFill>
                  <a:schemeClr val="tx1">
                    <a:lumMod val="65000"/>
                    <a:lumOff val="35000"/>
                  </a:schemeClr>
                </a:solidFill>
                <a:latin typeface="+mn-lt"/>
                <a:ea typeface="+mn-ea"/>
                <a:cs typeface="+mn-cs"/>
              </a:rPr>
              <a:t>Baile</a:t>
            </a:r>
            <a:r>
              <a:rPr lang="en-US" sz="4600" dirty="0">
                <a:solidFill>
                  <a:schemeClr val="tx1">
                    <a:lumMod val="65000"/>
                    <a:lumOff val="35000"/>
                  </a:schemeClr>
                </a:solidFill>
                <a:latin typeface="+mn-lt"/>
                <a:ea typeface="+mn-ea"/>
                <a:cs typeface="+mn-cs"/>
              </a:rPr>
              <a:t> and </a:t>
            </a:r>
            <a:r>
              <a:rPr lang="en-US" sz="4600" dirty="0" err="1">
                <a:solidFill>
                  <a:schemeClr val="tx1">
                    <a:lumMod val="65000"/>
                    <a:lumOff val="35000"/>
                  </a:schemeClr>
                </a:solidFill>
                <a:latin typeface="+mn-lt"/>
                <a:ea typeface="+mn-ea"/>
                <a:cs typeface="+mn-cs"/>
              </a:rPr>
              <a:t>Buckman</a:t>
            </a:r>
            <a:r>
              <a:rPr lang="en-US" sz="4600" dirty="0">
                <a:solidFill>
                  <a:schemeClr val="tx1">
                    <a:lumMod val="65000"/>
                    <a:lumOff val="35000"/>
                  </a:schemeClr>
                </a:solidFill>
                <a:latin typeface="+mn-lt"/>
                <a:ea typeface="+mn-ea"/>
                <a:cs typeface="+mn-cs"/>
              </a:rPr>
              <a:t> approach </a:t>
            </a:r>
            <a:r>
              <a:rPr lang="en-US" sz="4600" dirty="0">
                <a:latin typeface="+mn-lt"/>
              </a:rPr>
              <a:t/>
            </a:r>
            <a:br>
              <a:rPr lang="en-US" sz="4600" dirty="0">
                <a:latin typeface="+mn-lt"/>
              </a:rPr>
            </a:br>
            <a:r>
              <a:rPr lang="en-US" sz="4600" dirty="0">
                <a:solidFill>
                  <a:srgbClr val="FF0000"/>
                </a:solidFill>
                <a:latin typeface="+mn-lt"/>
              </a:rPr>
              <a:t>SPIKES:</a:t>
            </a:r>
            <a:endParaRPr lang="en-US" sz="4600" dirty="0">
              <a:latin typeface="+mn-lt"/>
            </a:endParaRPr>
          </a:p>
        </p:txBody>
      </p:sp>
      <p:pic>
        <p:nvPicPr>
          <p:cNvPr id="4" name="Content Placeholder 3" descr="Survey on perceptions BOX.jpg"/>
          <p:cNvPicPr>
            <a:picLocks noGrp="1" noChangeAspect="1"/>
          </p:cNvPicPr>
          <p:nvPr>
            <p:ph idx="1"/>
          </p:nvPr>
        </p:nvPicPr>
        <p:blipFill>
          <a:blip r:embed="rId2" cstate="print"/>
          <a:stretch>
            <a:fillRect/>
          </a:stretch>
        </p:blipFill>
        <p:spPr>
          <a:xfrm>
            <a:off x="1777285" y="2349355"/>
            <a:ext cx="8912180" cy="4409066"/>
          </a:xfrm>
          <a:prstGeom prst="rect">
            <a:avLst/>
          </a:prstGeom>
        </p:spPr>
      </p:pic>
    </p:spTree>
    <p:extLst>
      <p:ext uri="{BB962C8B-B14F-4D97-AF65-F5344CB8AC3E}">
        <p14:creationId xmlns:p14="http://schemas.microsoft.com/office/powerpoint/2010/main" val="32121301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789" y="486561"/>
            <a:ext cx="8881056" cy="5916247"/>
          </a:xfrm>
        </p:spPr>
        <p:txBody>
          <a:bodyPr>
            <a:normAutofit/>
          </a:bodyPr>
          <a:lstStyle/>
          <a:p>
            <a:pPr>
              <a:lnSpc>
                <a:spcPct val="120000"/>
              </a:lnSpc>
            </a:pPr>
            <a:r>
              <a:rPr lang="en-US" sz="3200" b="1" dirty="0">
                <a:solidFill>
                  <a:srgbClr val="FF0000"/>
                </a:solidFill>
              </a:rPr>
              <a:t>STEP 1:</a:t>
            </a:r>
            <a:r>
              <a:rPr lang="en-US" sz="3200" b="1" dirty="0"/>
              <a:t> </a:t>
            </a:r>
            <a:r>
              <a:rPr lang="en-US" sz="3200" b="1" dirty="0">
                <a:solidFill>
                  <a:schemeClr val="accent4">
                    <a:lumMod val="75000"/>
                  </a:schemeClr>
                </a:solidFill>
              </a:rPr>
              <a:t>S—SETTING UP the Interview</a:t>
            </a:r>
          </a:p>
          <a:p>
            <a:pPr marL="0" indent="0">
              <a:buNone/>
            </a:pPr>
            <a:endParaRPr lang="en-US" sz="2800" dirty="0"/>
          </a:p>
          <a:p>
            <a:pPr>
              <a:lnSpc>
                <a:spcPct val="150000"/>
              </a:lnSpc>
              <a:buFont typeface="Wingdings" pitchFamily="2" charset="2"/>
              <a:buChar char="ü"/>
            </a:pPr>
            <a:r>
              <a:rPr lang="en-US" sz="2800" dirty="0"/>
              <a:t>Arrange for some privacy.</a:t>
            </a:r>
            <a:endParaRPr lang="en-US" i="1" dirty="0">
              <a:solidFill>
                <a:schemeClr val="accent3">
                  <a:lumMod val="75000"/>
                </a:schemeClr>
              </a:solidFill>
            </a:endParaRPr>
          </a:p>
          <a:p>
            <a:pPr>
              <a:lnSpc>
                <a:spcPct val="150000"/>
              </a:lnSpc>
              <a:buFont typeface="Wingdings" pitchFamily="2" charset="2"/>
              <a:buChar char="ü"/>
            </a:pPr>
            <a:r>
              <a:rPr lang="en-US" sz="2800" dirty="0"/>
              <a:t>Involve significant others</a:t>
            </a:r>
            <a:r>
              <a:rPr lang="en-US" i="1" dirty="0"/>
              <a:t>.</a:t>
            </a:r>
            <a:endParaRPr lang="en-US" i="1" dirty="0">
              <a:solidFill>
                <a:schemeClr val="accent3">
                  <a:lumMod val="75000"/>
                </a:schemeClr>
              </a:solidFill>
            </a:endParaRPr>
          </a:p>
          <a:p>
            <a:pPr>
              <a:lnSpc>
                <a:spcPct val="150000"/>
              </a:lnSpc>
              <a:buFont typeface="Wingdings" pitchFamily="2" charset="2"/>
              <a:buChar char="ü"/>
            </a:pPr>
            <a:r>
              <a:rPr lang="en-US" sz="2800" dirty="0"/>
              <a:t>Sit down.</a:t>
            </a:r>
          </a:p>
          <a:p>
            <a:pPr>
              <a:lnSpc>
                <a:spcPct val="150000"/>
              </a:lnSpc>
              <a:buFont typeface="Wingdings" pitchFamily="2" charset="2"/>
              <a:buChar char="ü"/>
            </a:pPr>
            <a:r>
              <a:rPr lang="en-US" sz="2800" dirty="0"/>
              <a:t>Make connection with the patient. </a:t>
            </a:r>
          </a:p>
          <a:p>
            <a:pPr>
              <a:lnSpc>
                <a:spcPct val="150000"/>
              </a:lnSpc>
              <a:buFont typeface="Wingdings" pitchFamily="2" charset="2"/>
              <a:buChar char="ü"/>
            </a:pPr>
            <a:r>
              <a:rPr lang="en-US" sz="2800" dirty="0"/>
              <a:t>Manage time constraints and interruptions.</a:t>
            </a:r>
          </a:p>
          <a:p>
            <a:pPr marL="0" indent="0">
              <a:buNone/>
            </a:pPr>
            <a:endParaRPr lang="en-US" sz="2800" dirty="0"/>
          </a:p>
          <a:p>
            <a:pPr>
              <a:buNone/>
            </a:pPr>
            <a:endParaRPr lang="en-US" b="1" dirty="0"/>
          </a:p>
        </p:txBody>
      </p:sp>
    </p:spTree>
    <p:extLst>
      <p:ext uri="{BB962C8B-B14F-4D97-AF65-F5344CB8AC3E}">
        <p14:creationId xmlns:p14="http://schemas.microsoft.com/office/powerpoint/2010/main" val="2981345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box(in)">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box(in)">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box(in)">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box(in)">
                                      <p:cBhvr>
                                        <p:cTn id="22" dur="500"/>
                                        <p:tgtEl>
                                          <p:spTgt spid="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box(in)">
                                      <p:cBhvr>
                                        <p:cTn id="2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84856" y="618186"/>
            <a:ext cx="10277341" cy="5858814"/>
          </a:xfrm>
        </p:spPr>
        <p:txBody>
          <a:bodyPr>
            <a:normAutofit/>
          </a:bodyPr>
          <a:lstStyle/>
          <a:p>
            <a:r>
              <a:rPr lang="en-US" sz="2800" dirty="0">
                <a:solidFill>
                  <a:schemeClr val="accent4">
                    <a:lumMod val="75000"/>
                  </a:schemeClr>
                </a:solidFill>
              </a:rPr>
              <a:t>Mental rehearsal </a:t>
            </a:r>
            <a:r>
              <a:rPr lang="en-US" sz="2800" dirty="0"/>
              <a:t>is a </a:t>
            </a:r>
            <a:r>
              <a:rPr lang="en-US" sz="2800" dirty="0">
                <a:solidFill>
                  <a:schemeClr val="accent4">
                    <a:lumMod val="75000"/>
                  </a:schemeClr>
                </a:solidFill>
              </a:rPr>
              <a:t>useful</a:t>
            </a:r>
            <a:r>
              <a:rPr lang="en-US" sz="2800" dirty="0"/>
              <a:t> way for preparing for stressful tasks. This can be accomplished by </a:t>
            </a:r>
            <a:r>
              <a:rPr lang="en-US" sz="2800" dirty="0">
                <a:solidFill>
                  <a:schemeClr val="accent4">
                    <a:lumMod val="75000"/>
                  </a:schemeClr>
                </a:solidFill>
              </a:rPr>
              <a:t>reviewing the plan for telling the patient </a:t>
            </a:r>
            <a:r>
              <a:rPr lang="en-US" sz="2800" dirty="0"/>
              <a:t>and how one will </a:t>
            </a:r>
            <a:r>
              <a:rPr lang="en-US" sz="2800" dirty="0">
                <a:solidFill>
                  <a:schemeClr val="accent4">
                    <a:lumMod val="75000"/>
                  </a:schemeClr>
                </a:solidFill>
              </a:rPr>
              <a:t>respond to patients' emotional reactions</a:t>
            </a:r>
            <a:r>
              <a:rPr lang="en-US" sz="2800" dirty="0"/>
              <a:t> or </a:t>
            </a:r>
            <a:r>
              <a:rPr lang="en-US" sz="2800" dirty="0">
                <a:solidFill>
                  <a:schemeClr val="accent4">
                    <a:lumMod val="75000"/>
                  </a:schemeClr>
                </a:solidFill>
              </a:rPr>
              <a:t>difficult questions</a:t>
            </a:r>
            <a:r>
              <a:rPr lang="en-US" sz="2800" dirty="0"/>
              <a:t>. As the messenger of bad news, one should expect to have negative feelings and to feel frustration or responsibility.</a:t>
            </a:r>
          </a:p>
          <a:p>
            <a:endParaRPr lang="en-US" dirty="0"/>
          </a:p>
          <a:p>
            <a:r>
              <a:rPr lang="en-US" sz="2800" dirty="0"/>
              <a:t>It is helpful to be reminded that, although bad news may be very sad for the patients, the information may be important in allowing them to plan for the future.</a:t>
            </a:r>
          </a:p>
        </p:txBody>
      </p:sp>
    </p:spTree>
    <p:extLst>
      <p:ext uri="{BB962C8B-B14F-4D97-AF65-F5344CB8AC3E}">
        <p14:creationId xmlns:p14="http://schemas.microsoft.com/office/powerpoint/2010/main" val="963471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heckerboard(across)">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Objectives:</a:t>
            </a:r>
          </a:p>
        </p:txBody>
      </p:sp>
      <p:sp>
        <p:nvSpPr>
          <p:cNvPr id="3" name="Content Placeholder 2"/>
          <p:cNvSpPr>
            <a:spLocks noGrp="1"/>
          </p:cNvSpPr>
          <p:nvPr>
            <p:ph idx="1"/>
          </p:nvPr>
        </p:nvSpPr>
        <p:spPr>
          <a:xfrm>
            <a:off x="1251678" y="1627465"/>
            <a:ext cx="10178322" cy="4252128"/>
          </a:xfrm>
        </p:spPr>
        <p:txBody>
          <a:bodyPr/>
          <a:lstStyle/>
          <a:p>
            <a:pPr>
              <a:lnSpc>
                <a:spcPct val="150000"/>
              </a:lnSpc>
            </a:pPr>
            <a:r>
              <a:rPr lang="en-US" sz="2400" dirty="0"/>
              <a:t>Definition of bad news.</a:t>
            </a:r>
          </a:p>
          <a:p>
            <a:pPr>
              <a:lnSpc>
                <a:spcPct val="150000"/>
              </a:lnSpc>
            </a:pPr>
            <a:r>
              <a:rPr lang="en-US" sz="2400" dirty="0"/>
              <a:t>Importance of breaking bad news.</a:t>
            </a:r>
          </a:p>
          <a:p>
            <a:pPr>
              <a:lnSpc>
                <a:spcPct val="150000"/>
              </a:lnSpc>
            </a:pPr>
            <a:r>
              <a:rPr lang="en-US" sz="2400" dirty="0"/>
              <a:t>How to break bad news.</a:t>
            </a:r>
          </a:p>
          <a:p>
            <a:pPr>
              <a:lnSpc>
                <a:spcPct val="150000"/>
              </a:lnSpc>
            </a:pPr>
            <a:r>
              <a:rPr lang="en-US" sz="2400" dirty="0"/>
              <a:t>Breaking bad news approaches</a:t>
            </a:r>
            <a:r>
              <a:rPr lang="en-US" sz="2400" dirty="0">
                <a:solidFill>
                  <a:srgbClr val="00B050"/>
                </a:solidFill>
              </a:rPr>
              <a:t>(SPIKES,BREAKS,ABCDE’s).</a:t>
            </a:r>
          </a:p>
          <a:p>
            <a:pPr>
              <a:lnSpc>
                <a:spcPct val="150000"/>
              </a:lnSpc>
            </a:pPr>
            <a:r>
              <a:rPr lang="en-US" sz="2400" dirty="0"/>
              <a:t>Difficulty of breaking bad news.</a:t>
            </a:r>
          </a:p>
          <a:p>
            <a:pPr>
              <a:lnSpc>
                <a:spcPct val="150000"/>
              </a:lnSpc>
            </a:pPr>
            <a:r>
              <a:rPr lang="en-US" sz="2400" dirty="0"/>
              <a:t>What to avoid during breaking bad news.</a:t>
            </a:r>
          </a:p>
          <a:p>
            <a:pPr marL="0" indent="0">
              <a:buNone/>
            </a:pPr>
            <a:endParaRPr lang="en-US" dirty="0"/>
          </a:p>
          <a:p>
            <a:endParaRPr lang="en-US" dirty="0"/>
          </a:p>
        </p:txBody>
      </p:sp>
    </p:spTree>
    <p:extLst>
      <p:ext uri="{BB962C8B-B14F-4D97-AF65-F5344CB8AC3E}">
        <p14:creationId xmlns:p14="http://schemas.microsoft.com/office/powerpoint/2010/main" val="19480768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62130" y="228600"/>
            <a:ext cx="10264462" cy="6400800"/>
          </a:xfrm>
        </p:spPr>
        <p:txBody>
          <a:bodyPr>
            <a:normAutofit/>
          </a:bodyPr>
          <a:lstStyle/>
          <a:p>
            <a:r>
              <a:rPr lang="en-US" sz="3200" b="1" cap="small" dirty="0">
                <a:solidFill>
                  <a:srgbClr val="FF0000"/>
                </a:solidFill>
              </a:rPr>
              <a:t>STEP 2: </a:t>
            </a:r>
            <a:r>
              <a:rPr lang="en-US" sz="3200" b="1" cap="small" dirty="0">
                <a:solidFill>
                  <a:srgbClr val="C00000"/>
                </a:solidFill>
              </a:rPr>
              <a:t>P—Assessing the Patient's PERCEPTION</a:t>
            </a:r>
          </a:p>
          <a:p>
            <a:pPr algn="ctr">
              <a:buNone/>
            </a:pPr>
            <a:r>
              <a:rPr lang="en-US" sz="2800" dirty="0">
                <a:solidFill>
                  <a:schemeClr val="accent2"/>
                </a:solidFill>
              </a:rPr>
              <a:t>“before you tell, ask.”</a:t>
            </a:r>
          </a:p>
          <a:p>
            <a:pPr>
              <a:buNone/>
            </a:pPr>
            <a:r>
              <a:rPr lang="en-US" sz="2800" dirty="0"/>
              <a:t>Before discussing the medical findings, use open-ended questions to create a reasonably accurate picture of how the patient perceives his/her medical situation.</a:t>
            </a:r>
          </a:p>
          <a:p>
            <a:pPr>
              <a:buNone/>
            </a:pPr>
            <a:endParaRPr lang="en-US" sz="2800" dirty="0"/>
          </a:p>
          <a:p>
            <a:pPr>
              <a:buNone/>
            </a:pPr>
            <a:r>
              <a:rPr lang="en-US" dirty="0">
                <a:solidFill>
                  <a:schemeClr val="accent3">
                    <a:lumMod val="75000"/>
                  </a:schemeClr>
                </a:solidFill>
              </a:rPr>
              <a:t>“</a:t>
            </a:r>
            <a:r>
              <a:rPr lang="en-US" sz="2800" dirty="0">
                <a:solidFill>
                  <a:schemeClr val="accent3">
                    <a:lumMod val="75000"/>
                  </a:schemeClr>
                </a:solidFill>
              </a:rPr>
              <a:t>What have you been told about your medical situation so far?” </a:t>
            </a:r>
            <a:r>
              <a:rPr lang="en-US" sz="2800" dirty="0"/>
              <a:t>or </a:t>
            </a:r>
            <a:r>
              <a:rPr lang="en-US" sz="2800" dirty="0">
                <a:solidFill>
                  <a:schemeClr val="accent3">
                    <a:lumMod val="75000"/>
                  </a:schemeClr>
                </a:solidFill>
              </a:rPr>
              <a:t>“What is your understanding of the reasons we did the MRI?”</a:t>
            </a:r>
          </a:p>
          <a:p>
            <a:pPr>
              <a:buNone/>
            </a:pPr>
            <a:endParaRPr lang="en-US" sz="2800" dirty="0">
              <a:solidFill>
                <a:schemeClr val="accent3">
                  <a:lumMod val="75000"/>
                </a:schemeClr>
              </a:solidFill>
            </a:endParaRPr>
          </a:p>
          <a:p>
            <a:pPr>
              <a:buNone/>
            </a:pPr>
            <a:r>
              <a:rPr lang="en-US" sz="2800" dirty="0"/>
              <a:t>Based on this information you can correct misinformation and tailor the bad news to what the patient understands.</a:t>
            </a:r>
          </a:p>
        </p:txBody>
      </p:sp>
    </p:spTree>
    <p:extLst>
      <p:ext uri="{BB962C8B-B14F-4D97-AF65-F5344CB8AC3E}">
        <p14:creationId xmlns:p14="http://schemas.microsoft.com/office/powerpoint/2010/main" val="2012373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blinds(horizontal)">
                                      <p:cBhvr>
                                        <p:cTn id="13" dur="500"/>
                                        <p:tgtEl>
                                          <p:spTgt spid="3">
                                            <p:txEl>
                                              <p:pRg st="2" end="2"/>
                                            </p:txEl>
                                          </p:spTgt>
                                        </p:tgtEl>
                                      </p:cBhvr>
                                    </p:animEffect>
                                  </p:childTnLst>
                                </p:cTn>
                              </p:par>
                              <p:par>
                                <p:cTn id="14" presetID="3" presetClass="entr" presetSubtype="10" fill="hold" nodeType="withEffect">
                                  <p:stCondLst>
                                    <p:cond delay="0"/>
                                  </p:stCondLst>
                                  <p:childTnLst>
                                    <p:set>
                                      <p:cBhvr>
                                        <p:cTn id="15" dur="1" fill="hold">
                                          <p:stCondLst>
                                            <p:cond delay="0"/>
                                          </p:stCondLst>
                                        </p:cTn>
                                        <p:tgtEl>
                                          <p:spTgt spid="3">
                                            <p:txEl>
                                              <p:pRg st="4" end="4"/>
                                            </p:txEl>
                                          </p:spTgt>
                                        </p:tgtEl>
                                        <p:attrNameLst>
                                          <p:attrName>style.visibility</p:attrName>
                                        </p:attrNameLst>
                                      </p:cBhvr>
                                      <p:to>
                                        <p:strVal val="visible"/>
                                      </p:to>
                                    </p:set>
                                    <p:animEffect transition="in" filter="blinds(horizontal)">
                                      <p:cBhvr>
                                        <p:cTn id="16" dur="500"/>
                                        <p:tgtEl>
                                          <p:spTgt spid="3">
                                            <p:txEl>
                                              <p:pRg st="4" end="4"/>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4" presetClass="entr" presetSubtype="16"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animEffect transition="in" filter="box(in)">
                                      <p:cBhvr>
                                        <p:cTn id="21"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94704" y="304800"/>
            <a:ext cx="10084158" cy="6340699"/>
          </a:xfrm>
        </p:spPr>
        <p:txBody>
          <a:bodyPr>
            <a:normAutofit/>
          </a:bodyPr>
          <a:lstStyle/>
          <a:p>
            <a:r>
              <a:rPr lang="en-US" sz="3200" b="1" cap="small" dirty="0">
                <a:solidFill>
                  <a:srgbClr val="FF0000"/>
                </a:solidFill>
              </a:rPr>
              <a:t>STEP 3: </a:t>
            </a:r>
            <a:r>
              <a:rPr lang="en-US" sz="3200" b="1" cap="small" dirty="0">
                <a:solidFill>
                  <a:srgbClr val="C00000"/>
                </a:solidFill>
              </a:rPr>
              <a:t>I—Obtaining the Patient's INVITATION</a:t>
            </a:r>
            <a:endParaRPr lang="en-US" sz="3200" dirty="0">
              <a:solidFill>
                <a:srgbClr val="C00000"/>
              </a:solidFill>
            </a:endParaRPr>
          </a:p>
          <a:p>
            <a:pPr>
              <a:buNone/>
            </a:pPr>
            <a:endParaRPr lang="en-US" sz="900" dirty="0"/>
          </a:p>
          <a:p>
            <a:pPr>
              <a:buNone/>
            </a:pPr>
            <a:r>
              <a:rPr lang="en-US" sz="2800" dirty="0"/>
              <a:t>Ask the patient: “</a:t>
            </a:r>
            <a:r>
              <a:rPr lang="en-US" sz="2800" dirty="0">
                <a:solidFill>
                  <a:schemeClr val="accent3">
                    <a:lumMod val="75000"/>
                  </a:schemeClr>
                </a:solidFill>
              </a:rPr>
              <a:t>do you want to hear the test results? How would you like me to give the information about the test results? Would you like me to give you all the information or sketch out the results and spend more time discussing the treatment plan?</a:t>
            </a:r>
            <a:r>
              <a:rPr lang="en-US" sz="2800" dirty="0"/>
              <a:t>”</a:t>
            </a:r>
          </a:p>
          <a:p>
            <a:pPr>
              <a:buNone/>
            </a:pPr>
            <a:endParaRPr lang="en-US" dirty="0"/>
          </a:p>
          <a:p>
            <a:pPr>
              <a:buNone/>
            </a:pPr>
            <a:endParaRPr lang="en-US" sz="900" dirty="0"/>
          </a:p>
          <a:p>
            <a:pPr>
              <a:buNone/>
            </a:pPr>
            <a:r>
              <a:rPr lang="en-US" sz="2800" dirty="0"/>
              <a:t>When a clinician hears a patient expresses a desire for information, it may lessen the anxiety associated with delivering the bad news.</a:t>
            </a:r>
          </a:p>
          <a:p>
            <a:pPr>
              <a:buNone/>
            </a:pPr>
            <a:endParaRPr lang="en-US" dirty="0"/>
          </a:p>
        </p:txBody>
      </p:sp>
    </p:spTree>
    <p:extLst>
      <p:ext uri="{BB962C8B-B14F-4D97-AF65-F5344CB8AC3E}">
        <p14:creationId xmlns:p14="http://schemas.microsoft.com/office/powerpoint/2010/main" val="2195979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blinds(horizontal)">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5" end="5"/>
                                            </p:txEl>
                                          </p:spTgt>
                                        </p:tgtEl>
                                        <p:attrNameLst>
                                          <p:attrName>style.visibility</p:attrName>
                                        </p:attrNameLst>
                                      </p:cBhvr>
                                      <p:to>
                                        <p:strVal val="visible"/>
                                      </p:to>
                                    </p:set>
                                    <p:animEffect transition="in" filter="blinds(horizontal)">
                                      <p:cBhvr>
                                        <p:cTn id="1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56069" y="228599"/>
            <a:ext cx="10625070" cy="5760077"/>
          </a:xfrm>
        </p:spPr>
        <p:txBody>
          <a:bodyPr>
            <a:normAutofit/>
          </a:bodyPr>
          <a:lstStyle/>
          <a:p>
            <a:r>
              <a:rPr lang="en-US" sz="3200" b="1" cap="small" dirty="0">
                <a:solidFill>
                  <a:srgbClr val="FF0000"/>
                </a:solidFill>
              </a:rPr>
              <a:t>STEP 4: </a:t>
            </a:r>
            <a:r>
              <a:rPr lang="en-US" sz="3200" b="1" cap="small" dirty="0">
                <a:solidFill>
                  <a:srgbClr val="C00000"/>
                </a:solidFill>
              </a:rPr>
              <a:t>K—Giving KNOWLEDGE and Information to the Patient</a:t>
            </a:r>
          </a:p>
          <a:p>
            <a:pPr>
              <a:buNone/>
            </a:pPr>
            <a:endParaRPr lang="en-US" sz="1200" b="1" cap="small" dirty="0"/>
          </a:p>
          <a:p>
            <a:pPr>
              <a:buNone/>
            </a:pPr>
            <a:endParaRPr lang="en-US" sz="1200" b="1" cap="small" dirty="0"/>
          </a:p>
          <a:p>
            <a:pPr>
              <a:buFont typeface="Wingdings" pitchFamily="2" charset="2"/>
              <a:buChar char="ü"/>
            </a:pPr>
            <a:r>
              <a:rPr lang="en-US" sz="2800" b="1" dirty="0"/>
              <a:t>Warning the patient </a:t>
            </a:r>
            <a:r>
              <a:rPr lang="en-US" sz="2800" dirty="0"/>
              <a:t>that bad news is coming may lessen the shock that can follow the disclosure of bad news, </a:t>
            </a:r>
            <a:r>
              <a:rPr lang="en-US" sz="2800" dirty="0">
                <a:solidFill>
                  <a:schemeClr val="accent3">
                    <a:lumMod val="75000"/>
                  </a:schemeClr>
                </a:solidFill>
              </a:rPr>
              <a:t>“Unfortunately I've got some bad news to tell you” or “I'm sorry to tell you that…”.</a:t>
            </a:r>
          </a:p>
          <a:p>
            <a:pPr marL="0" indent="0">
              <a:buNone/>
            </a:pPr>
            <a:endParaRPr lang="en-US" sz="2800" dirty="0">
              <a:solidFill>
                <a:schemeClr val="accent3">
                  <a:lumMod val="75000"/>
                </a:schemeClr>
              </a:solidFill>
            </a:endParaRPr>
          </a:p>
          <a:p>
            <a:pPr>
              <a:buFont typeface="Wingdings" pitchFamily="2" charset="2"/>
              <a:buChar char="ü"/>
            </a:pPr>
            <a:r>
              <a:rPr lang="en-US" sz="2800" dirty="0"/>
              <a:t>Try to use </a:t>
            </a:r>
            <a:r>
              <a:rPr lang="en-US" sz="2800" b="1" dirty="0"/>
              <a:t>nonmedical words, </a:t>
            </a:r>
          </a:p>
          <a:p>
            <a:pPr>
              <a:buNone/>
            </a:pPr>
            <a:r>
              <a:rPr lang="en-US" sz="2800" dirty="0">
                <a:solidFill>
                  <a:schemeClr val="accent3">
                    <a:lumMod val="75000"/>
                  </a:schemeClr>
                </a:solidFill>
              </a:rPr>
              <a:t>“spread” instead of “metastasized” and “sample of tissue” instead of “biopsy”.</a:t>
            </a:r>
            <a:endParaRPr lang="en-US" sz="2800" b="1" dirty="0">
              <a:solidFill>
                <a:schemeClr val="accent3">
                  <a:lumMod val="75000"/>
                </a:schemeClr>
              </a:solidFill>
            </a:endParaRPr>
          </a:p>
        </p:txBody>
      </p:sp>
    </p:spTree>
    <p:extLst>
      <p:ext uri="{BB962C8B-B14F-4D97-AF65-F5344CB8AC3E}">
        <p14:creationId xmlns:p14="http://schemas.microsoft.com/office/powerpoint/2010/main" val="1191378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diamond(in)">
                                      <p:cBhvr>
                                        <p:cTn id="7" dur="2000"/>
                                        <p:tgtEl>
                                          <p:spTgt spid="3">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nodeType="clickEffect">
                                  <p:stCondLst>
                                    <p:cond delay="0"/>
                                  </p:stCondLst>
                                  <p:childTnLst>
                                    <p:set>
                                      <p:cBhvr>
                                        <p:cTn id="11" dur="1" fill="hold">
                                          <p:stCondLst>
                                            <p:cond delay="0"/>
                                          </p:stCondLst>
                                        </p:cTn>
                                        <p:tgtEl>
                                          <p:spTgt spid="3">
                                            <p:txEl>
                                              <p:pRg st="5" end="5"/>
                                            </p:txEl>
                                          </p:spTgt>
                                        </p:tgtEl>
                                        <p:attrNameLst>
                                          <p:attrName>style.visibility</p:attrName>
                                        </p:attrNameLst>
                                      </p:cBhvr>
                                      <p:to>
                                        <p:strVal val="visible"/>
                                      </p:to>
                                    </p:set>
                                    <p:animEffect transition="in" filter="diamond(in)">
                                      <p:cBhvr>
                                        <p:cTn id="12" dur="2000"/>
                                        <p:tgtEl>
                                          <p:spTgt spid="3">
                                            <p:txEl>
                                              <p:pRg st="5" end="5"/>
                                            </p:txEl>
                                          </p:spTgt>
                                        </p:tgtEl>
                                      </p:cBhvr>
                                    </p:animEffect>
                                  </p:childTnLst>
                                </p:cTn>
                              </p:par>
                              <p:par>
                                <p:cTn id="13" presetID="8" presetClass="entr" presetSubtype="16"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animEffect transition="in" filter="diamond(in)">
                                      <p:cBhvr>
                                        <p:cTn id="15" dur="2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a:t>
            </a:r>
          </a:p>
        </p:txBody>
      </p:sp>
      <p:sp>
        <p:nvSpPr>
          <p:cNvPr id="3" name="Content Placeholder 2"/>
          <p:cNvSpPr>
            <a:spLocks noGrp="1"/>
          </p:cNvSpPr>
          <p:nvPr>
            <p:ph idx="1"/>
          </p:nvPr>
        </p:nvSpPr>
        <p:spPr>
          <a:xfrm>
            <a:off x="1030310" y="1352282"/>
            <a:ext cx="10399690" cy="5254579"/>
          </a:xfrm>
        </p:spPr>
        <p:txBody>
          <a:bodyPr>
            <a:normAutofit lnSpcReduction="10000"/>
          </a:bodyPr>
          <a:lstStyle/>
          <a:p>
            <a:pPr>
              <a:buFont typeface="Wingdings" pitchFamily="2" charset="2"/>
              <a:buChar char="ü"/>
            </a:pPr>
            <a:endParaRPr lang="en-US" sz="2800" dirty="0"/>
          </a:p>
          <a:p>
            <a:pPr>
              <a:buFont typeface="Wingdings" pitchFamily="2" charset="2"/>
              <a:buChar char="ü"/>
            </a:pPr>
            <a:r>
              <a:rPr lang="en-US" sz="2800" dirty="0"/>
              <a:t>Avoid excessive </a:t>
            </a:r>
            <a:r>
              <a:rPr lang="en-US" sz="2800" b="1" dirty="0"/>
              <a:t>bluntness,</a:t>
            </a:r>
            <a:r>
              <a:rPr lang="en-US" sz="2800" b="1" dirty="0">
                <a:solidFill>
                  <a:schemeClr val="accent6"/>
                </a:solidFill>
              </a:rPr>
              <a:t> </a:t>
            </a:r>
          </a:p>
          <a:p>
            <a:pPr>
              <a:buNone/>
            </a:pPr>
            <a:r>
              <a:rPr lang="en-US" sz="2800" dirty="0">
                <a:solidFill>
                  <a:schemeClr val="accent3">
                    <a:lumMod val="75000"/>
                  </a:schemeClr>
                </a:solidFill>
              </a:rPr>
              <a:t>“You have very bad cancer and unless you get treatment immediately you are going to die.”</a:t>
            </a:r>
            <a:endParaRPr lang="en-US" sz="2800" dirty="0"/>
          </a:p>
          <a:p>
            <a:pPr marL="0" indent="0">
              <a:buNone/>
            </a:pPr>
            <a:endParaRPr lang="en-US" sz="2800" dirty="0"/>
          </a:p>
          <a:p>
            <a:pPr>
              <a:buFont typeface="Wingdings" pitchFamily="2" charset="2"/>
              <a:buChar char="ü"/>
            </a:pPr>
            <a:r>
              <a:rPr lang="en-US" sz="2800" dirty="0"/>
              <a:t>Give information in </a:t>
            </a:r>
            <a:r>
              <a:rPr lang="en-US" sz="2800" b="1" dirty="0"/>
              <a:t>small chunks </a:t>
            </a:r>
            <a:r>
              <a:rPr lang="en-US" sz="2800" dirty="0"/>
              <a:t>and check periodically as to the patient’s understanding.</a:t>
            </a:r>
          </a:p>
          <a:p>
            <a:pPr marL="0" indent="0">
              <a:buNone/>
            </a:pPr>
            <a:endParaRPr lang="en-US" sz="2800" dirty="0"/>
          </a:p>
          <a:p>
            <a:pPr>
              <a:buFont typeface="Wingdings" pitchFamily="2" charset="2"/>
              <a:buChar char="ü"/>
            </a:pPr>
            <a:r>
              <a:rPr lang="en-US" sz="2800" dirty="0"/>
              <a:t>When the prognosis is poor, avoid using phrases such as,</a:t>
            </a:r>
            <a:endParaRPr lang="en-US" sz="2800" dirty="0">
              <a:solidFill>
                <a:schemeClr val="accent3">
                  <a:lumMod val="75000"/>
                </a:schemeClr>
              </a:solidFill>
            </a:endParaRPr>
          </a:p>
          <a:p>
            <a:pPr>
              <a:buNone/>
            </a:pPr>
            <a:r>
              <a:rPr lang="en-US" sz="2800" dirty="0">
                <a:solidFill>
                  <a:schemeClr val="accent3">
                    <a:lumMod val="75000"/>
                  </a:schemeClr>
                </a:solidFill>
              </a:rPr>
              <a:t>“There is nothing more we can do for you.”</a:t>
            </a:r>
            <a:endParaRPr lang="en-US" sz="2800" dirty="0"/>
          </a:p>
          <a:p>
            <a:endParaRPr lang="en-US" dirty="0"/>
          </a:p>
        </p:txBody>
      </p:sp>
    </p:spTree>
    <p:extLst>
      <p:ext uri="{BB962C8B-B14F-4D97-AF65-F5344CB8AC3E}">
        <p14:creationId xmlns:p14="http://schemas.microsoft.com/office/powerpoint/2010/main" val="410377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circle(in)">
                                      <p:cBhvr>
                                        <p:cTn id="10" dur="2000"/>
                                        <p:tgtEl>
                                          <p:spTgt spid="3">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animEffect transition="in" filter="circle(in)">
                                      <p:cBhvr>
                                        <p:cTn id="15" dur="2000"/>
                                        <p:tgtEl>
                                          <p:spTgt spid="3">
                                            <p:txEl>
                                              <p:pRg st="4" end="4"/>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3">
                                            <p:txEl>
                                              <p:pRg st="6" end="6"/>
                                            </p:txEl>
                                          </p:spTgt>
                                        </p:tgtEl>
                                        <p:attrNameLst>
                                          <p:attrName>style.visibility</p:attrName>
                                        </p:attrNameLst>
                                      </p:cBhvr>
                                      <p:to>
                                        <p:strVal val="visible"/>
                                      </p:to>
                                    </p:set>
                                    <p:animEffect transition="in" filter="circle(in)">
                                      <p:cBhvr>
                                        <p:cTn id="20" dur="2000"/>
                                        <p:tgtEl>
                                          <p:spTgt spid="3">
                                            <p:txEl>
                                              <p:pRg st="6" end="6"/>
                                            </p:txEl>
                                          </p:spTgt>
                                        </p:tgtEl>
                                      </p:cBhvr>
                                    </p:animEffect>
                                  </p:childTnLst>
                                </p:cTn>
                              </p:par>
                              <p:par>
                                <p:cTn id="21" presetID="6" presetClass="entr" presetSubtype="16" fill="hold"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animEffect transition="in" filter="circle(in)">
                                      <p:cBhvr>
                                        <p:cTn id="23" dur="20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46219" y="152400"/>
            <a:ext cx="10637949" cy="6477000"/>
          </a:xfrm>
        </p:spPr>
        <p:txBody>
          <a:bodyPr>
            <a:normAutofit/>
          </a:bodyPr>
          <a:lstStyle/>
          <a:p>
            <a:endParaRPr lang="en-US" b="1" cap="small" dirty="0">
              <a:solidFill>
                <a:srgbClr val="FF0000"/>
              </a:solidFill>
            </a:endParaRPr>
          </a:p>
          <a:p>
            <a:r>
              <a:rPr lang="en-US" sz="3200" b="1" cap="small" dirty="0">
                <a:solidFill>
                  <a:srgbClr val="FF0000"/>
                </a:solidFill>
              </a:rPr>
              <a:t>STEP 5: </a:t>
            </a:r>
            <a:r>
              <a:rPr lang="en-US" sz="3200" b="1" cap="small" dirty="0">
                <a:solidFill>
                  <a:srgbClr val="C00000"/>
                </a:solidFill>
              </a:rPr>
              <a:t>E—Addressing the Patient's EMOTIONS with Empathic Responses</a:t>
            </a:r>
          </a:p>
          <a:p>
            <a:pPr>
              <a:buNone/>
            </a:pPr>
            <a:endParaRPr lang="en-US" sz="900" b="1" cap="small" dirty="0"/>
          </a:p>
          <a:p>
            <a:pPr algn="ctr">
              <a:buNone/>
            </a:pPr>
            <a:r>
              <a:rPr lang="en-US" sz="2800" dirty="0">
                <a:solidFill>
                  <a:schemeClr val="accent2"/>
                </a:solidFill>
              </a:rPr>
              <a:t>Patients’ emotional reactions may vary from silence to disbelief, crying, denial, or anger.</a:t>
            </a:r>
          </a:p>
          <a:p>
            <a:pPr>
              <a:buNone/>
            </a:pPr>
            <a:endParaRPr lang="en-US" sz="1000" dirty="0"/>
          </a:p>
          <a:p>
            <a:pPr>
              <a:buFont typeface="Wingdings" pitchFamily="2" charset="2"/>
              <a:buChar char="ü"/>
            </a:pPr>
            <a:r>
              <a:rPr lang="en-US" sz="2800" dirty="0">
                <a:solidFill>
                  <a:srgbClr val="C00000"/>
                </a:solidFill>
              </a:rPr>
              <a:t>Observe</a:t>
            </a:r>
            <a:r>
              <a:rPr lang="en-US" dirty="0">
                <a:solidFill>
                  <a:srgbClr val="C00000"/>
                </a:solidFill>
              </a:rPr>
              <a:t> </a:t>
            </a:r>
            <a:r>
              <a:rPr lang="en-US" sz="2800" dirty="0"/>
              <a:t>for any emotion on the part of the patient.</a:t>
            </a:r>
          </a:p>
          <a:p>
            <a:pPr marL="0" indent="0">
              <a:buNone/>
            </a:pPr>
            <a:endParaRPr lang="en-US" sz="2800" dirty="0"/>
          </a:p>
          <a:p>
            <a:pPr>
              <a:buFont typeface="Wingdings" pitchFamily="2" charset="2"/>
              <a:buChar char="ü"/>
            </a:pPr>
            <a:r>
              <a:rPr lang="en-US" sz="2800" dirty="0"/>
              <a:t>After you have given the patient a brief </a:t>
            </a:r>
            <a:r>
              <a:rPr lang="en-US" sz="2800" b="1" dirty="0">
                <a:solidFill>
                  <a:srgbClr val="C00000"/>
                </a:solidFill>
              </a:rPr>
              <a:t>period of time </a:t>
            </a:r>
            <a:r>
              <a:rPr lang="en-US" sz="2800" dirty="0"/>
              <a:t>to express his or her feelings, let the patient know that you have </a:t>
            </a:r>
            <a:r>
              <a:rPr lang="en-US" sz="2800" dirty="0">
                <a:solidFill>
                  <a:srgbClr val="C00000"/>
                </a:solidFill>
              </a:rPr>
              <a:t>connected</a:t>
            </a:r>
            <a:r>
              <a:rPr lang="en-US" dirty="0">
                <a:solidFill>
                  <a:srgbClr val="C00000"/>
                </a:solidFill>
              </a:rPr>
              <a:t> </a:t>
            </a:r>
            <a:r>
              <a:rPr lang="en-US" sz="2800" dirty="0"/>
              <a:t>the emotion with the reason for the emotion by making a connecting statement.</a:t>
            </a:r>
          </a:p>
          <a:p>
            <a:endParaRPr lang="en-US" dirty="0"/>
          </a:p>
        </p:txBody>
      </p:sp>
    </p:spTree>
    <p:extLst>
      <p:ext uri="{BB962C8B-B14F-4D97-AF65-F5344CB8AC3E}">
        <p14:creationId xmlns:p14="http://schemas.microsoft.com/office/powerpoint/2010/main" val="2892656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checkerboard(across)">
                                      <p:cBhvr>
                                        <p:cTn id="7" dur="500"/>
                                        <p:tgtEl>
                                          <p:spTgt spid="3">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3">
                                            <p:txEl>
                                              <p:pRg st="5" end="5"/>
                                            </p:txEl>
                                          </p:spTgt>
                                        </p:tgtEl>
                                        <p:attrNameLst>
                                          <p:attrName>style.visibility</p:attrName>
                                        </p:attrNameLst>
                                      </p:cBhvr>
                                      <p:to>
                                        <p:strVal val="visible"/>
                                      </p:to>
                                    </p:set>
                                    <p:animEffect transition="in" filter="checkerboard(across)">
                                      <p:cBhvr>
                                        <p:cTn id="12" dur="500"/>
                                        <p:tgtEl>
                                          <p:spTgt spid="3">
                                            <p:txEl>
                                              <p:pRg st="5" end="5"/>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animEffect transition="in" filter="checkerboard(across)">
                                      <p:cBhvr>
                                        <p:cTn id="17"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93949" y="489397"/>
            <a:ext cx="9607640" cy="5808372"/>
          </a:xfrm>
        </p:spPr>
        <p:txBody>
          <a:bodyPr>
            <a:normAutofit/>
          </a:bodyPr>
          <a:lstStyle/>
          <a:p>
            <a:pPr fontAlgn="base"/>
            <a:r>
              <a:rPr lang="en-US" sz="3200" b="1" i="1" dirty="0"/>
              <a:t>Example </a:t>
            </a:r>
          </a:p>
          <a:p>
            <a:pPr fontAlgn="base">
              <a:buNone/>
            </a:pPr>
            <a:r>
              <a:rPr lang="en-US" sz="2800" b="1" i="1" dirty="0">
                <a:solidFill>
                  <a:schemeClr val="accent3">
                    <a:lumMod val="75000"/>
                  </a:schemeClr>
                </a:solidFill>
              </a:rPr>
              <a:t>Doctor</a:t>
            </a:r>
            <a:r>
              <a:rPr lang="en-US" sz="2800" dirty="0">
                <a:solidFill>
                  <a:schemeClr val="accent3">
                    <a:lumMod val="75000"/>
                  </a:schemeClr>
                </a:solidFill>
              </a:rPr>
              <a:t>: </a:t>
            </a:r>
            <a:r>
              <a:rPr lang="en-US" sz="2800" dirty="0"/>
              <a:t>I'm sorry to say that the x-ray shows that the chemotherapy doesn't seem to be working [pause]. Unfortunately, the tumor has grown somewhat.</a:t>
            </a:r>
          </a:p>
          <a:p>
            <a:pPr fontAlgn="base">
              <a:buNone/>
            </a:pPr>
            <a:endParaRPr lang="en-US" sz="2800" dirty="0"/>
          </a:p>
          <a:p>
            <a:pPr fontAlgn="base">
              <a:buNone/>
            </a:pPr>
            <a:r>
              <a:rPr lang="en-US" sz="2800" b="1" i="1" dirty="0">
                <a:solidFill>
                  <a:srgbClr val="FF0000"/>
                </a:solidFill>
              </a:rPr>
              <a:t>Patient</a:t>
            </a:r>
            <a:r>
              <a:rPr lang="en-US" sz="2800" dirty="0"/>
              <a:t>: </a:t>
            </a:r>
            <a:r>
              <a:rPr lang="en-US" sz="2800" dirty="0">
                <a:solidFill>
                  <a:schemeClr val="accent2"/>
                </a:solidFill>
              </a:rPr>
              <a:t>I've been afraid of this! [Cries]</a:t>
            </a:r>
          </a:p>
          <a:p>
            <a:pPr fontAlgn="base">
              <a:buNone/>
            </a:pPr>
            <a:endParaRPr lang="en-US" sz="2800" dirty="0"/>
          </a:p>
          <a:p>
            <a:pPr fontAlgn="base">
              <a:buNone/>
            </a:pPr>
            <a:r>
              <a:rPr lang="en-US" sz="2800" b="1" i="1" dirty="0">
                <a:solidFill>
                  <a:schemeClr val="accent3">
                    <a:lumMod val="75000"/>
                  </a:schemeClr>
                </a:solidFill>
              </a:rPr>
              <a:t>Doctor</a:t>
            </a:r>
            <a:r>
              <a:rPr lang="en-US" sz="2800" dirty="0">
                <a:solidFill>
                  <a:schemeClr val="accent3">
                    <a:lumMod val="75000"/>
                  </a:schemeClr>
                </a:solidFill>
              </a:rPr>
              <a:t>: </a:t>
            </a:r>
            <a:r>
              <a:rPr lang="en-US" sz="2800" dirty="0"/>
              <a:t>[Moves his chair closer, offers the patient a tissue, and pauses.] I know that this isn't what you wanted to hear. I wish the news were better.</a:t>
            </a:r>
          </a:p>
          <a:p>
            <a:endParaRPr lang="en-US" sz="2800" dirty="0"/>
          </a:p>
        </p:txBody>
      </p:sp>
    </p:spTree>
    <p:extLst>
      <p:ext uri="{BB962C8B-B14F-4D97-AF65-F5344CB8AC3E}">
        <p14:creationId xmlns:p14="http://schemas.microsoft.com/office/powerpoint/2010/main" val="18793634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990601"/>
            <a:ext cx="8229600" cy="4525963"/>
          </a:xfrm>
        </p:spPr>
        <p:txBody>
          <a:bodyPr>
            <a:normAutofit/>
          </a:bodyPr>
          <a:lstStyle/>
          <a:p>
            <a:r>
              <a:rPr lang="en-US" sz="5400" dirty="0">
                <a:solidFill>
                  <a:schemeClr val="accent3">
                    <a:lumMod val="75000"/>
                  </a:schemeClr>
                </a:solidFill>
              </a:rPr>
              <a:t>What do you do if the patient in this case showed no emotions?</a:t>
            </a:r>
          </a:p>
        </p:txBody>
      </p:sp>
      <p:pic>
        <p:nvPicPr>
          <p:cNvPr id="4" name="Picture 3" descr="ThinkstockPhotos-80403119.jpg"/>
          <p:cNvPicPr>
            <a:picLocks noChangeAspect="1"/>
          </p:cNvPicPr>
          <p:nvPr/>
        </p:nvPicPr>
        <p:blipFill>
          <a:blip r:embed="rId2" cstate="print"/>
          <a:stretch>
            <a:fillRect/>
          </a:stretch>
        </p:blipFill>
        <p:spPr>
          <a:xfrm>
            <a:off x="6324600" y="3810000"/>
            <a:ext cx="3657600" cy="2438400"/>
          </a:xfrm>
          <a:prstGeom prst="rect">
            <a:avLst/>
          </a:prstGeom>
        </p:spPr>
      </p:pic>
    </p:spTree>
    <p:extLst>
      <p:ext uri="{BB962C8B-B14F-4D97-AF65-F5344CB8AC3E}">
        <p14:creationId xmlns:p14="http://schemas.microsoft.com/office/powerpoint/2010/main" val="24649073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sz="2800" dirty="0"/>
              <a:t>When emotions are not clearly expressed, such as when the patient is silent, you should </a:t>
            </a:r>
            <a:r>
              <a:rPr lang="en-US" sz="2800" dirty="0">
                <a:solidFill>
                  <a:srgbClr val="0070C0"/>
                </a:solidFill>
              </a:rPr>
              <a:t>ask open questions </a:t>
            </a:r>
            <a:r>
              <a:rPr lang="en-US" sz="2800" dirty="0"/>
              <a:t>to query the patient as to what they are thinking or feeling, before you make an empathic response.</a:t>
            </a:r>
          </a:p>
          <a:p>
            <a:endParaRPr lang="en-US" dirty="0"/>
          </a:p>
        </p:txBody>
      </p:sp>
    </p:spTree>
    <p:extLst>
      <p:ext uri="{BB962C8B-B14F-4D97-AF65-F5344CB8AC3E}">
        <p14:creationId xmlns:p14="http://schemas.microsoft.com/office/powerpoint/2010/main" val="16838245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29555" y="228600"/>
            <a:ext cx="8781245" cy="6477000"/>
          </a:xfrm>
        </p:spPr>
        <p:txBody>
          <a:bodyPr>
            <a:normAutofit/>
          </a:bodyPr>
          <a:lstStyle/>
          <a:p>
            <a:r>
              <a:rPr lang="en-US" sz="3200" b="1" cap="small" dirty="0">
                <a:solidFill>
                  <a:srgbClr val="FF0000"/>
                </a:solidFill>
              </a:rPr>
              <a:t>STEP 6: </a:t>
            </a:r>
            <a:r>
              <a:rPr lang="en-US" sz="3200" b="1" cap="small" dirty="0"/>
              <a:t>S—STRATEGY and SUMMARY</a:t>
            </a:r>
          </a:p>
          <a:p>
            <a:pPr>
              <a:buNone/>
            </a:pPr>
            <a:endParaRPr lang="en-US" b="1" cap="small" dirty="0"/>
          </a:p>
          <a:p>
            <a:endParaRPr lang="en-US" dirty="0"/>
          </a:p>
        </p:txBody>
      </p:sp>
      <p:graphicFrame>
        <p:nvGraphicFramePr>
          <p:cNvPr id="8" name="Diagram 7"/>
          <p:cNvGraphicFramePr/>
          <p:nvPr>
            <p:extLst>
              <p:ext uri="{D42A27DB-BD31-4B8C-83A1-F6EECF244321}">
                <p14:modId xmlns:p14="http://schemas.microsoft.com/office/powerpoint/2010/main" val="3218284852"/>
              </p:ext>
            </p:extLst>
          </p:nvPr>
        </p:nvGraphicFramePr>
        <p:xfrm>
          <a:off x="1524000" y="1143001"/>
          <a:ext cx="9770772" cy="55625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4978224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800" dirty="0">
                <a:solidFill>
                  <a:srgbClr val="00B050"/>
                </a:solidFill>
                <a:latin typeface="+mn-lt"/>
                <a:ea typeface="+mn-ea"/>
                <a:cs typeface="+mn-cs"/>
              </a:rPr>
              <a:t>BREAKS protocol</a:t>
            </a:r>
          </a:p>
        </p:txBody>
      </p:sp>
      <p:sp>
        <p:nvSpPr>
          <p:cNvPr id="3" name="Content Placeholder 2"/>
          <p:cNvSpPr>
            <a:spLocks noGrp="1"/>
          </p:cNvSpPr>
          <p:nvPr>
            <p:ph idx="1"/>
          </p:nvPr>
        </p:nvSpPr>
        <p:spPr>
          <a:xfrm>
            <a:off x="1251678" y="1313646"/>
            <a:ext cx="10178322" cy="5241700"/>
          </a:xfrm>
        </p:spPr>
        <p:txBody>
          <a:bodyPr>
            <a:normAutofit/>
          </a:bodyPr>
          <a:lstStyle/>
          <a:p>
            <a:r>
              <a:rPr lang="en-US" sz="2800" dirty="0">
                <a:solidFill>
                  <a:srgbClr val="C00000"/>
                </a:solidFill>
              </a:rPr>
              <a:t>BREAKS</a:t>
            </a:r>
            <a:r>
              <a:rPr lang="en-US" sz="2800" dirty="0"/>
              <a:t> protocol is a systematic and easy communication strategy for breaking bad news. </a:t>
            </a:r>
          </a:p>
          <a:p>
            <a:r>
              <a:rPr lang="en-US" sz="2800" dirty="0"/>
              <a:t>It stands for:</a:t>
            </a:r>
          </a:p>
          <a:p>
            <a:pPr marL="514350" indent="-514350">
              <a:buFont typeface="+mj-lt"/>
              <a:buAutoNum type="arabicPeriod"/>
            </a:pPr>
            <a:r>
              <a:rPr lang="en-US" sz="3000" dirty="0">
                <a:solidFill>
                  <a:srgbClr val="0070C0"/>
                </a:solidFill>
              </a:rPr>
              <a:t>Background</a:t>
            </a:r>
          </a:p>
          <a:p>
            <a:pPr marL="514350" indent="-514350">
              <a:buFont typeface="+mj-lt"/>
              <a:buAutoNum type="arabicPeriod"/>
            </a:pPr>
            <a:r>
              <a:rPr lang="en-US" sz="3000" dirty="0">
                <a:solidFill>
                  <a:srgbClr val="0070C0"/>
                </a:solidFill>
              </a:rPr>
              <a:t>Rapport</a:t>
            </a:r>
          </a:p>
          <a:p>
            <a:pPr marL="514350" indent="-514350">
              <a:buFont typeface="+mj-lt"/>
              <a:buAutoNum type="arabicPeriod"/>
            </a:pPr>
            <a:r>
              <a:rPr lang="en-US" sz="3000" dirty="0">
                <a:solidFill>
                  <a:srgbClr val="0070C0"/>
                </a:solidFill>
              </a:rPr>
              <a:t>Explore</a:t>
            </a:r>
          </a:p>
          <a:p>
            <a:pPr marL="514350" indent="-514350">
              <a:buFont typeface="+mj-lt"/>
              <a:buAutoNum type="arabicPeriod"/>
            </a:pPr>
            <a:r>
              <a:rPr lang="en-US" sz="3000" dirty="0">
                <a:solidFill>
                  <a:srgbClr val="0070C0"/>
                </a:solidFill>
              </a:rPr>
              <a:t>Announce</a:t>
            </a:r>
          </a:p>
          <a:p>
            <a:pPr marL="514350" indent="-514350">
              <a:buFont typeface="+mj-lt"/>
              <a:buAutoNum type="arabicPeriod"/>
            </a:pPr>
            <a:r>
              <a:rPr lang="en-US" sz="3000" dirty="0">
                <a:solidFill>
                  <a:srgbClr val="0070C0"/>
                </a:solidFill>
              </a:rPr>
              <a:t>Kindling </a:t>
            </a:r>
          </a:p>
          <a:p>
            <a:pPr marL="514350" indent="-514350">
              <a:buFont typeface="+mj-lt"/>
              <a:buAutoNum type="arabicPeriod"/>
            </a:pPr>
            <a:r>
              <a:rPr lang="en-US" sz="3000" dirty="0">
                <a:solidFill>
                  <a:srgbClr val="0070C0"/>
                </a:solidFill>
              </a:rPr>
              <a:t>Summarize.</a:t>
            </a:r>
          </a:p>
        </p:txBody>
      </p:sp>
    </p:spTree>
    <p:extLst>
      <p:ext uri="{BB962C8B-B14F-4D97-AF65-F5344CB8AC3E}">
        <p14:creationId xmlns:p14="http://schemas.microsoft.com/office/powerpoint/2010/main" val="2549324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Q1: a physician’s Poor communication skills can affect the physician negatively.</a:t>
            </a:r>
            <a:endParaRPr lang="en-US" dirty="0"/>
          </a:p>
        </p:txBody>
      </p:sp>
      <p:sp>
        <p:nvSpPr>
          <p:cNvPr id="3" name="Content Placeholder 2"/>
          <p:cNvSpPr>
            <a:spLocks noGrp="1"/>
          </p:cNvSpPr>
          <p:nvPr>
            <p:ph idx="1"/>
          </p:nvPr>
        </p:nvSpPr>
        <p:spPr>
          <a:xfrm>
            <a:off x="1251678" y="2700338"/>
            <a:ext cx="10178322" cy="3593591"/>
          </a:xfrm>
        </p:spPr>
        <p:txBody>
          <a:bodyPr>
            <a:normAutofit/>
          </a:bodyPr>
          <a:lstStyle/>
          <a:p>
            <a:pPr marL="514350" indent="-514350">
              <a:buFont typeface="+mj-lt"/>
              <a:buAutoNum type="alphaUcPeriod"/>
            </a:pPr>
            <a:r>
              <a:rPr lang="en-US" sz="2800" dirty="0" smtClean="0"/>
              <a:t>True</a:t>
            </a:r>
          </a:p>
          <a:p>
            <a:pPr marL="514350" indent="-514350">
              <a:buFont typeface="+mj-lt"/>
              <a:buAutoNum type="alphaUcPeriod"/>
            </a:pPr>
            <a:r>
              <a:rPr lang="en-US" sz="2800" dirty="0" smtClean="0"/>
              <a:t>False</a:t>
            </a:r>
            <a:endParaRPr lang="en-US" sz="2800" dirty="0"/>
          </a:p>
        </p:txBody>
      </p:sp>
    </p:spTree>
    <p:extLst>
      <p:ext uri="{BB962C8B-B14F-4D97-AF65-F5344CB8AC3E}">
        <p14:creationId xmlns:p14="http://schemas.microsoft.com/office/powerpoint/2010/main" val="175548361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0000"/>
                </a:solidFill>
              </a:rPr>
              <a:t>B</a:t>
            </a:r>
            <a:r>
              <a:rPr lang="en-US" dirty="0">
                <a:solidFill>
                  <a:srgbClr val="0070C0"/>
                </a:solidFill>
              </a:rPr>
              <a:t>ackground</a:t>
            </a:r>
          </a:p>
        </p:txBody>
      </p:sp>
      <p:sp>
        <p:nvSpPr>
          <p:cNvPr id="3" name="Content Placeholder 2"/>
          <p:cNvSpPr>
            <a:spLocks noGrp="1"/>
          </p:cNvSpPr>
          <p:nvPr>
            <p:ph idx="1"/>
          </p:nvPr>
        </p:nvSpPr>
        <p:spPr>
          <a:xfrm>
            <a:off x="838200" y="1825625"/>
            <a:ext cx="5943600" cy="4365625"/>
          </a:xfrm>
        </p:spPr>
        <p:txBody>
          <a:bodyPr>
            <a:normAutofit fontScale="92500" lnSpcReduction="10000"/>
          </a:bodyPr>
          <a:lstStyle/>
          <a:p>
            <a:r>
              <a:rPr lang="en-US" sz="2800" dirty="0"/>
              <a:t>An effective therapeutic communication is dependent on the in-depth knowledge of the patient’s problem. </a:t>
            </a:r>
          </a:p>
          <a:p>
            <a:r>
              <a:rPr lang="en-US" sz="2800" dirty="0"/>
              <a:t>Prepare answers for all questions that can be anticipated from the patient.</a:t>
            </a:r>
          </a:p>
          <a:p>
            <a:r>
              <a:rPr lang="en-US" sz="2800" dirty="0"/>
              <a:t>Cultural background, emotional status, coping skills, educational level, and support system available are also reviewed before attempting to break the bad news.</a:t>
            </a:r>
          </a:p>
        </p:txBody>
      </p:sp>
      <p:pic>
        <p:nvPicPr>
          <p:cNvPr id="4" name="Picture 3"/>
          <p:cNvPicPr>
            <a:picLocks noChangeAspect="1"/>
          </p:cNvPicPr>
          <p:nvPr/>
        </p:nvPicPr>
        <p:blipFill>
          <a:blip r:embed="rId2"/>
          <a:stretch>
            <a:fillRect/>
          </a:stretch>
        </p:blipFill>
        <p:spPr>
          <a:xfrm>
            <a:off x="6915150" y="1825625"/>
            <a:ext cx="4210211" cy="3677040"/>
          </a:xfrm>
          <a:prstGeom prst="rect">
            <a:avLst/>
          </a:prstGeom>
        </p:spPr>
      </p:pic>
    </p:spTree>
    <p:extLst>
      <p:ext uri="{BB962C8B-B14F-4D97-AF65-F5344CB8AC3E}">
        <p14:creationId xmlns:p14="http://schemas.microsoft.com/office/powerpoint/2010/main" val="151740466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0000"/>
                </a:solidFill>
              </a:rPr>
              <a:t>R</a:t>
            </a:r>
            <a:r>
              <a:rPr lang="en-US" dirty="0">
                <a:solidFill>
                  <a:srgbClr val="0070C0"/>
                </a:solidFill>
              </a:rPr>
              <a:t>apport</a:t>
            </a:r>
          </a:p>
        </p:txBody>
      </p:sp>
      <p:sp>
        <p:nvSpPr>
          <p:cNvPr id="3" name="Content Placeholder 2"/>
          <p:cNvSpPr>
            <a:spLocks noGrp="1"/>
          </p:cNvSpPr>
          <p:nvPr>
            <p:ph idx="1"/>
          </p:nvPr>
        </p:nvSpPr>
        <p:spPr>
          <a:xfrm>
            <a:off x="838200" y="1223493"/>
            <a:ext cx="6667500" cy="5306096"/>
          </a:xfrm>
        </p:spPr>
        <p:txBody>
          <a:bodyPr>
            <a:normAutofit/>
          </a:bodyPr>
          <a:lstStyle/>
          <a:p>
            <a:r>
              <a:rPr lang="en-US" sz="2600" dirty="0"/>
              <a:t>Fundamental to continuous professional relationship.</a:t>
            </a:r>
          </a:p>
          <a:p>
            <a:r>
              <a:rPr lang="en-US" sz="2600" dirty="0"/>
              <a:t>All physical barriers must be removed to maintain eye contact.</a:t>
            </a:r>
          </a:p>
          <a:p>
            <a:r>
              <a:rPr lang="en-US" sz="2600" dirty="0"/>
              <a:t>Provide ample space the patient to open up.</a:t>
            </a:r>
          </a:p>
          <a:p>
            <a:r>
              <a:rPr lang="en-US" sz="2600" dirty="0"/>
              <a:t>Enquire the present condition of the patient through open questions.</a:t>
            </a:r>
          </a:p>
          <a:p>
            <a:r>
              <a:rPr lang="en-US" sz="2600" dirty="0"/>
              <a:t>A hostile or a hurried attitude have disastrous outcomes.</a:t>
            </a:r>
          </a:p>
          <a:p>
            <a:endParaRPr lang="en-US" sz="2400" dirty="0"/>
          </a:p>
        </p:txBody>
      </p:sp>
      <p:pic>
        <p:nvPicPr>
          <p:cNvPr id="4" name="Picture 3"/>
          <p:cNvPicPr>
            <a:picLocks noChangeAspect="1"/>
          </p:cNvPicPr>
          <p:nvPr/>
        </p:nvPicPr>
        <p:blipFill rotWithShape="1">
          <a:blip r:embed="rId2"/>
          <a:srcRect l="3101" t="2282" r="3379" b="2647"/>
          <a:stretch/>
        </p:blipFill>
        <p:spPr>
          <a:xfrm>
            <a:off x="7505700" y="1393825"/>
            <a:ext cx="4007111" cy="4073525"/>
          </a:xfrm>
          <a:prstGeom prst="rect">
            <a:avLst/>
          </a:prstGeom>
        </p:spPr>
      </p:pic>
    </p:spTree>
    <p:extLst>
      <p:ext uri="{BB962C8B-B14F-4D97-AF65-F5344CB8AC3E}">
        <p14:creationId xmlns:p14="http://schemas.microsoft.com/office/powerpoint/2010/main" val="375622366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0000"/>
                </a:solidFill>
              </a:rPr>
              <a:t>E</a:t>
            </a:r>
            <a:r>
              <a:rPr lang="en-US" dirty="0">
                <a:solidFill>
                  <a:srgbClr val="0070C0"/>
                </a:solidFill>
              </a:rPr>
              <a:t>xplore</a:t>
            </a:r>
          </a:p>
        </p:txBody>
      </p:sp>
      <p:sp>
        <p:nvSpPr>
          <p:cNvPr id="3" name="Content Placeholder 2"/>
          <p:cNvSpPr>
            <a:spLocks noGrp="1"/>
          </p:cNvSpPr>
          <p:nvPr>
            <p:ph idx="1"/>
          </p:nvPr>
        </p:nvSpPr>
        <p:spPr>
          <a:xfrm>
            <a:off x="838200" y="1275008"/>
            <a:ext cx="6733032" cy="5125792"/>
          </a:xfrm>
        </p:spPr>
        <p:txBody>
          <a:bodyPr>
            <a:normAutofit/>
          </a:bodyPr>
          <a:lstStyle/>
          <a:p>
            <a:r>
              <a:rPr lang="en-US" sz="2600" dirty="0"/>
              <a:t>Whenever attempting to break the bad news, start from what the patient knows about his/her illness.</a:t>
            </a:r>
          </a:p>
          <a:p>
            <a:r>
              <a:rPr lang="en-US" sz="2600" dirty="0"/>
              <a:t>What he/she thinks about the disease and even the diagnosis itself can be explored.</a:t>
            </a:r>
          </a:p>
          <a:p>
            <a:r>
              <a:rPr lang="en-US" sz="2600" dirty="0"/>
              <a:t>Potential conflicts between the patient’s beliefs and possible diagnosis should be identified.</a:t>
            </a:r>
          </a:p>
          <a:p>
            <a:r>
              <a:rPr lang="en-US" sz="2600" dirty="0"/>
              <a:t>Explore the patient’s understanding of the bad news. Absolute certainties about longevity cannot be given to a patient.</a:t>
            </a:r>
          </a:p>
        </p:txBody>
      </p:sp>
      <p:pic>
        <p:nvPicPr>
          <p:cNvPr id="4" name="Picture 3"/>
          <p:cNvPicPr>
            <a:picLocks noChangeAspect="1"/>
          </p:cNvPicPr>
          <p:nvPr/>
        </p:nvPicPr>
        <p:blipFill>
          <a:blip r:embed="rId2"/>
          <a:stretch>
            <a:fillRect/>
          </a:stretch>
        </p:blipFill>
        <p:spPr>
          <a:xfrm>
            <a:off x="7376342" y="1825625"/>
            <a:ext cx="4148908" cy="3933166"/>
          </a:xfrm>
          <a:prstGeom prst="rect">
            <a:avLst/>
          </a:prstGeom>
        </p:spPr>
      </p:pic>
    </p:spTree>
    <p:extLst>
      <p:ext uri="{BB962C8B-B14F-4D97-AF65-F5344CB8AC3E}">
        <p14:creationId xmlns:p14="http://schemas.microsoft.com/office/powerpoint/2010/main" val="252432629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r="2079" b="-2"/>
          <a:stretch/>
        </p:blipFill>
        <p:spPr>
          <a:xfrm>
            <a:off x="6090613" y="640082"/>
            <a:ext cx="5461724" cy="5577837"/>
          </a:xfrm>
          <a:prstGeom prst="rect">
            <a:avLst/>
          </a:prstGeom>
          <a:effectLst/>
        </p:spPr>
      </p:pic>
      <p:sp>
        <p:nvSpPr>
          <p:cNvPr id="2" name="Title 1"/>
          <p:cNvSpPr>
            <a:spLocks noGrp="1"/>
          </p:cNvSpPr>
          <p:nvPr>
            <p:ph type="title"/>
          </p:nvPr>
        </p:nvSpPr>
        <p:spPr>
          <a:xfrm>
            <a:off x="648929" y="629266"/>
            <a:ext cx="5127031" cy="1676603"/>
          </a:xfrm>
        </p:spPr>
        <p:txBody>
          <a:bodyPr>
            <a:normAutofit/>
          </a:bodyPr>
          <a:lstStyle/>
          <a:p>
            <a:r>
              <a:rPr lang="en-US" b="1" dirty="0"/>
              <a:t>  </a:t>
            </a:r>
            <a:r>
              <a:rPr lang="en-US" dirty="0">
                <a:solidFill>
                  <a:srgbClr val="FF0000"/>
                </a:solidFill>
              </a:rPr>
              <a:t>A</a:t>
            </a:r>
            <a:r>
              <a:rPr lang="en-US" dirty="0">
                <a:solidFill>
                  <a:srgbClr val="0070C0"/>
                </a:solidFill>
              </a:rPr>
              <a:t>nnounce</a:t>
            </a:r>
          </a:p>
        </p:txBody>
      </p:sp>
      <p:sp>
        <p:nvSpPr>
          <p:cNvPr id="3" name="Content Placeholder 2"/>
          <p:cNvSpPr>
            <a:spLocks noGrp="1"/>
          </p:cNvSpPr>
          <p:nvPr>
            <p:ph idx="1"/>
          </p:nvPr>
        </p:nvSpPr>
        <p:spPr>
          <a:xfrm>
            <a:off x="806257" y="1700012"/>
            <a:ext cx="5127029" cy="4814122"/>
          </a:xfrm>
        </p:spPr>
        <p:txBody>
          <a:bodyPr>
            <a:normAutofit/>
          </a:bodyPr>
          <a:lstStyle/>
          <a:p>
            <a:pPr>
              <a:lnSpc>
                <a:spcPct val="70000"/>
              </a:lnSpc>
            </a:pPr>
            <a:r>
              <a:rPr lang="en-US" sz="2600" dirty="0"/>
              <a:t>Give a warning shot, </a:t>
            </a:r>
            <a:r>
              <a:rPr lang="en-US" sz="2600" dirty="0">
                <a:solidFill>
                  <a:srgbClr val="00B050"/>
                </a:solidFill>
              </a:rPr>
              <a:t>e.g. “I’m afraid I have some bad news”</a:t>
            </a:r>
          </a:p>
          <a:p>
            <a:pPr>
              <a:lnSpc>
                <a:spcPct val="70000"/>
              </a:lnSpc>
            </a:pPr>
            <a:r>
              <a:rPr lang="en-US" sz="2600" dirty="0"/>
              <a:t>The body language is important. The physician’s emotions should supposedly be a mirror image of the patient’s.</a:t>
            </a:r>
          </a:p>
          <a:p>
            <a:pPr>
              <a:lnSpc>
                <a:spcPct val="70000"/>
              </a:lnSpc>
            </a:pPr>
            <a:r>
              <a:rPr lang="en-US" sz="2600" dirty="0"/>
              <a:t>Must be in straightforward terms.</a:t>
            </a:r>
          </a:p>
          <a:p>
            <a:pPr>
              <a:lnSpc>
                <a:spcPct val="70000"/>
              </a:lnSpc>
            </a:pPr>
            <a:r>
              <a:rPr lang="en-US" sz="2600" dirty="0"/>
              <a:t>Information should be given in short, easily comprehensible sentences.</a:t>
            </a:r>
          </a:p>
          <a:p>
            <a:pPr>
              <a:lnSpc>
                <a:spcPct val="70000"/>
              </a:lnSpc>
            </a:pPr>
            <a:r>
              <a:rPr lang="en-US" sz="2600" dirty="0"/>
              <a:t>A rule of thumb is not to give more than three pieces of information at a time.</a:t>
            </a:r>
          </a:p>
        </p:txBody>
      </p:sp>
    </p:spTree>
    <p:extLst>
      <p:ext uri="{BB962C8B-B14F-4D97-AF65-F5344CB8AC3E}">
        <p14:creationId xmlns:p14="http://schemas.microsoft.com/office/powerpoint/2010/main" val="332609576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rgbClr val="FF0000"/>
                </a:solidFill>
              </a:rPr>
              <a:t>K</a:t>
            </a:r>
            <a:r>
              <a:rPr lang="en-US" dirty="0">
                <a:solidFill>
                  <a:srgbClr val="0070C0"/>
                </a:solidFill>
              </a:rPr>
              <a:t>indling</a:t>
            </a:r>
          </a:p>
        </p:txBody>
      </p:sp>
      <p:sp>
        <p:nvSpPr>
          <p:cNvPr id="3" name="Content Placeholder 2"/>
          <p:cNvSpPr>
            <a:spLocks noGrp="1"/>
          </p:cNvSpPr>
          <p:nvPr>
            <p:ph idx="1"/>
          </p:nvPr>
        </p:nvSpPr>
        <p:spPr>
          <a:xfrm>
            <a:off x="838199" y="1265727"/>
            <a:ext cx="5974725" cy="5238104"/>
          </a:xfrm>
        </p:spPr>
        <p:txBody>
          <a:bodyPr>
            <a:noAutofit/>
          </a:bodyPr>
          <a:lstStyle/>
          <a:p>
            <a:r>
              <a:rPr lang="en-US" sz="2400" dirty="0"/>
              <a:t>People respond to their diagnosis differently. </a:t>
            </a:r>
          </a:p>
          <a:p>
            <a:r>
              <a:rPr lang="en-US" sz="2400" dirty="0"/>
              <a:t>Give proper space for the free flow of emotions.</a:t>
            </a:r>
          </a:p>
          <a:p>
            <a:r>
              <a:rPr lang="en-US" sz="2400" dirty="0"/>
              <a:t>Ensure that the patient listens to what is being told, e.g. “are you there?”, “are you with me?”</a:t>
            </a:r>
          </a:p>
          <a:p>
            <a:r>
              <a:rPr lang="en-US" sz="2400" dirty="0"/>
              <a:t>Ask the patient to recount what they have understood.</a:t>
            </a:r>
          </a:p>
          <a:p>
            <a:r>
              <a:rPr lang="en-US" sz="2400" dirty="0"/>
              <a:t>Kindle the emotions, without giving any unrealistic treatment options.</a:t>
            </a:r>
          </a:p>
          <a:p>
            <a:r>
              <a:rPr lang="en-US" sz="2400" dirty="0"/>
              <a:t>Challenge denial.</a:t>
            </a:r>
          </a:p>
        </p:txBody>
      </p:sp>
      <p:pic>
        <p:nvPicPr>
          <p:cNvPr id="5" name="Picture 4"/>
          <p:cNvPicPr>
            <a:picLocks noChangeAspect="1"/>
          </p:cNvPicPr>
          <p:nvPr/>
        </p:nvPicPr>
        <p:blipFill>
          <a:blip r:embed="rId3"/>
          <a:stretch>
            <a:fillRect/>
          </a:stretch>
        </p:blipFill>
        <p:spPr>
          <a:xfrm>
            <a:off x="6490952" y="1265727"/>
            <a:ext cx="5352526" cy="4452493"/>
          </a:xfrm>
          <a:prstGeom prst="rect">
            <a:avLst/>
          </a:prstGeom>
        </p:spPr>
      </p:pic>
    </p:spTree>
    <p:extLst>
      <p:ext uri="{BB962C8B-B14F-4D97-AF65-F5344CB8AC3E}">
        <p14:creationId xmlns:p14="http://schemas.microsoft.com/office/powerpoint/2010/main" val="17571440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rgbClr val="FF0000"/>
                </a:solidFill>
              </a:rPr>
              <a:t>S</a:t>
            </a:r>
            <a:r>
              <a:rPr lang="en-US" dirty="0">
                <a:solidFill>
                  <a:srgbClr val="0070C0"/>
                </a:solidFill>
              </a:rPr>
              <a:t>ummarize</a:t>
            </a:r>
          </a:p>
        </p:txBody>
      </p:sp>
      <p:sp>
        <p:nvSpPr>
          <p:cNvPr id="3" name="Content Placeholder 2"/>
          <p:cNvSpPr>
            <a:spLocks noGrp="1"/>
          </p:cNvSpPr>
          <p:nvPr>
            <p:ph idx="1"/>
          </p:nvPr>
        </p:nvSpPr>
        <p:spPr>
          <a:xfrm>
            <a:off x="838200" y="1825625"/>
            <a:ext cx="5845935" cy="4613812"/>
          </a:xfrm>
        </p:spPr>
        <p:txBody>
          <a:bodyPr>
            <a:normAutofit/>
          </a:bodyPr>
          <a:lstStyle/>
          <a:p>
            <a:r>
              <a:rPr lang="en-US" sz="2600" dirty="0"/>
              <a:t>Summarize the session and the concerns expressed by the patient.</a:t>
            </a:r>
          </a:p>
          <a:p>
            <a:r>
              <a:rPr lang="en-US" sz="2600" dirty="0"/>
              <a:t>Treatment/care plans.</a:t>
            </a:r>
          </a:p>
          <a:p>
            <a:r>
              <a:rPr lang="en-US" sz="2600" dirty="0"/>
              <a:t>A written summary is preferable.</a:t>
            </a:r>
          </a:p>
          <a:p>
            <a:r>
              <a:rPr lang="en-US" sz="2600" dirty="0"/>
              <a:t>Encourage the patient to call for any questions or concerns</a:t>
            </a:r>
          </a:p>
          <a:p>
            <a:r>
              <a:rPr lang="en-US" sz="2600" dirty="0"/>
              <a:t>Make sure that the patient’s safety is ensured once they leave the room.</a:t>
            </a:r>
          </a:p>
        </p:txBody>
      </p:sp>
      <p:pic>
        <p:nvPicPr>
          <p:cNvPr id="4" name="Picture 3"/>
          <p:cNvPicPr>
            <a:picLocks noChangeAspect="1"/>
          </p:cNvPicPr>
          <p:nvPr/>
        </p:nvPicPr>
        <p:blipFill>
          <a:blip r:embed="rId3"/>
          <a:stretch>
            <a:fillRect/>
          </a:stretch>
        </p:blipFill>
        <p:spPr>
          <a:xfrm>
            <a:off x="6472198" y="986589"/>
            <a:ext cx="5182391" cy="5182391"/>
          </a:xfrm>
          <a:prstGeom prst="rect">
            <a:avLst/>
          </a:prstGeom>
        </p:spPr>
      </p:pic>
    </p:spTree>
    <p:extLst>
      <p:ext uri="{BB962C8B-B14F-4D97-AF65-F5344CB8AC3E}">
        <p14:creationId xmlns:p14="http://schemas.microsoft.com/office/powerpoint/2010/main" val="153275119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51678" y="1815921"/>
            <a:ext cx="10178322" cy="3400023"/>
          </a:xfrm>
        </p:spPr>
        <p:txBody>
          <a:bodyPr/>
          <a:lstStyle/>
          <a:p>
            <a:pPr marL="0" indent="0" algn="ctr">
              <a:buNone/>
            </a:pPr>
            <a:endParaRPr lang="en-US" dirty="0"/>
          </a:p>
          <a:p>
            <a:pPr marL="0" indent="0" algn="ctr">
              <a:buNone/>
            </a:pPr>
            <a:endParaRPr lang="en-US" dirty="0"/>
          </a:p>
          <a:p>
            <a:pPr marL="0" indent="0" algn="ctr">
              <a:buNone/>
            </a:pPr>
            <a:endParaRPr lang="en-US" dirty="0"/>
          </a:p>
          <a:p>
            <a:pPr marL="0" indent="0" algn="ctr">
              <a:buNone/>
            </a:pPr>
            <a:r>
              <a:rPr lang="en-US" sz="5400" dirty="0">
                <a:solidFill>
                  <a:srgbClr val="C00000"/>
                </a:solidFill>
              </a:rPr>
              <a:t>ABCDE’s of Delivering Bad News</a:t>
            </a:r>
          </a:p>
        </p:txBody>
      </p:sp>
    </p:spTree>
    <p:extLst>
      <p:ext uri="{BB962C8B-B14F-4D97-AF65-F5344CB8AC3E}">
        <p14:creationId xmlns:p14="http://schemas.microsoft.com/office/powerpoint/2010/main" val="41924536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rgbClr val="FF0000"/>
                </a:solidFill>
              </a:rPr>
              <a:t>A</a:t>
            </a:r>
            <a:r>
              <a:rPr lang="en-US" dirty="0">
                <a:solidFill>
                  <a:srgbClr val="0070C0"/>
                </a:solidFill>
              </a:rPr>
              <a:t>dvance Preparation</a:t>
            </a:r>
            <a:r>
              <a:rPr lang="en-US" dirty="0"/>
              <a:t> </a:t>
            </a:r>
          </a:p>
        </p:txBody>
      </p:sp>
      <p:sp>
        <p:nvSpPr>
          <p:cNvPr id="3" name="Content Placeholder 2"/>
          <p:cNvSpPr>
            <a:spLocks noGrp="1"/>
          </p:cNvSpPr>
          <p:nvPr>
            <p:ph idx="1"/>
          </p:nvPr>
        </p:nvSpPr>
        <p:spPr>
          <a:xfrm>
            <a:off x="1251678" y="1545465"/>
            <a:ext cx="10178322" cy="4790941"/>
          </a:xfrm>
        </p:spPr>
        <p:txBody>
          <a:bodyPr>
            <a:noAutofit/>
          </a:bodyPr>
          <a:lstStyle/>
          <a:p>
            <a:r>
              <a:rPr lang="en-US" sz="2600" dirty="0"/>
              <a:t>What the patient already know/understand already? </a:t>
            </a:r>
          </a:p>
          <a:p>
            <a:r>
              <a:rPr lang="en-US" sz="2600" dirty="0"/>
              <a:t>Arrange for the presence of a support person and appropriate family</a:t>
            </a:r>
          </a:p>
          <a:p>
            <a:r>
              <a:rPr lang="en-US" sz="2600" dirty="0"/>
              <a:t>Arrange a time and place to be undisturbed (Hand off beeper!)</a:t>
            </a:r>
          </a:p>
          <a:p>
            <a:r>
              <a:rPr lang="en-US" sz="2600" dirty="0"/>
              <a:t>Prepare yourself emotionally</a:t>
            </a:r>
          </a:p>
          <a:p>
            <a:r>
              <a:rPr lang="en-US" sz="2600" dirty="0"/>
              <a:t>Decide on which words and phrases to use—write a script</a:t>
            </a:r>
          </a:p>
          <a:p>
            <a:r>
              <a:rPr lang="en-US" sz="2600" dirty="0"/>
              <a:t>Familiarize yourself with the relevant clinical information. Ideally, have the patient's chart on hand during the conversation. Be prepared to provide at least basic information about prognosis and treatment options.</a:t>
            </a:r>
          </a:p>
        </p:txBody>
      </p:sp>
    </p:spTree>
    <p:extLst>
      <p:ext uri="{BB962C8B-B14F-4D97-AF65-F5344CB8AC3E}">
        <p14:creationId xmlns:p14="http://schemas.microsoft.com/office/powerpoint/2010/main" val="263797898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rgbClr val="FF0000"/>
                </a:solidFill>
              </a:rPr>
              <a:t>B</a:t>
            </a:r>
            <a:r>
              <a:rPr lang="en-US" dirty="0">
                <a:solidFill>
                  <a:srgbClr val="0070C0"/>
                </a:solidFill>
              </a:rPr>
              <a:t>uild a therapeutic environment/relationship</a:t>
            </a:r>
          </a:p>
        </p:txBody>
      </p:sp>
      <p:sp>
        <p:nvSpPr>
          <p:cNvPr id="3" name="Content Placeholder 2"/>
          <p:cNvSpPr>
            <a:spLocks noGrp="1"/>
          </p:cNvSpPr>
          <p:nvPr>
            <p:ph idx="1"/>
          </p:nvPr>
        </p:nvSpPr>
        <p:spPr>
          <a:xfrm>
            <a:off x="1043189" y="1983346"/>
            <a:ext cx="10728101" cy="4675031"/>
          </a:xfrm>
        </p:spPr>
        <p:txBody>
          <a:bodyPr>
            <a:normAutofit/>
          </a:bodyPr>
          <a:lstStyle/>
          <a:p>
            <a:r>
              <a:rPr lang="en-US" sz="2400" dirty="0"/>
              <a:t>Arrange a private, quiet place without interruptions</a:t>
            </a:r>
          </a:p>
          <a:p>
            <a:r>
              <a:rPr lang="en-US" sz="2400" dirty="0"/>
              <a:t>Provide adequate seating for all</a:t>
            </a:r>
          </a:p>
          <a:p>
            <a:r>
              <a:rPr lang="en-US" sz="2400" dirty="0"/>
              <a:t>Introduce yourself to everyone present and ask for names and relationships to the patient.</a:t>
            </a:r>
          </a:p>
          <a:p>
            <a:r>
              <a:rPr lang="en-US" sz="2400" dirty="0"/>
              <a:t>Warn the patient that bad news is coming.</a:t>
            </a:r>
          </a:p>
          <a:p>
            <a:r>
              <a:rPr lang="en-US" sz="2400" dirty="0"/>
              <a:t>Sit close enough to touch if appropriate</a:t>
            </a:r>
          </a:p>
          <a:p>
            <a:r>
              <a:rPr lang="en-US" sz="2400" dirty="0"/>
              <a:t>Use touch where appropriate. Some patients or family members will prefer not to be touched. Be sensitive to cultural differences and personal preference.</a:t>
            </a:r>
          </a:p>
          <a:p>
            <a:r>
              <a:rPr lang="en-US" sz="2400" dirty="0"/>
              <a:t>Reassure about pain, suffering, abandonment</a:t>
            </a:r>
          </a:p>
        </p:txBody>
      </p:sp>
    </p:spTree>
    <p:extLst>
      <p:ext uri="{BB962C8B-B14F-4D97-AF65-F5344CB8AC3E}">
        <p14:creationId xmlns:p14="http://schemas.microsoft.com/office/powerpoint/2010/main" val="75687504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rgbClr val="FF0000"/>
                </a:solidFill>
              </a:rPr>
              <a:t>C</a:t>
            </a:r>
            <a:r>
              <a:rPr lang="en-US" dirty="0">
                <a:solidFill>
                  <a:srgbClr val="0070C0"/>
                </a:solidFill>
              </a:rPr>
              <a:t>ommunicate Well</a:t>
            </a:r>
          </a:p>
        </p:txBody>
      </p:sp>
      <p:sp>
        <p:nvSpPr>
          <p:cNvPr id="3" name="Content Placeholder 2"/>
          <p:cNvSpPr>
            <a:spLocks noGrp="1"/>
          </p:cNvSpPr>
          <p:nvPr>
            <p:ph idx="1"/>
          </p:nvPr>
        </p:nvSpPr>
        <p:spPr>
          <a:xfrm>
            <a:off x="1251678" y="1600201"/>
            <a:ext cx="10178322" cy="4980903"/>
          </a:xfrm>
        </p:spPr>
        <p:txBody>
          <a:bodyPr>
            <a:normAutofit/>
          </a:bodyPr>
          <a:lstStyle/>
          <a:p>
            <a:r>
              <a:rPr lang="en-US" sz="2800" dirty="0"/>
              <a:t>Be direct - "I am sorry that I have bad news for you.”</a:t>
            </a:r>
          </a:p>
          <a:p>
            <a:r>
              <a:rPr lang="en-US" sz="2800" dirty="0"/>
              <a:t>Ask what the patient or family already knows and understands.</a:t>
            </a:r>
          </a:p>
          <a:p>
            <a:r>
              <a:rPr lang="en-US" sz="2800" dirty="0"/>
              <a:t>Use the words – "Cancer," "AIDS," "Death" as appropriate</a:t>
            </a:r>
          </a:p>
          <a:p>
            <a:r>
              <a:rPr lang="en-US" sz="2800" dirty="0"/>
              <a:t>Allow silence and tears, and avoid the urge to talk to overcome your own discomfort. Proceed at the patient's pace.</a:t>
            </a:r>
          </a:p>
          <a:p>
            <a:r>
              <a:rPr lang="en-US" sz="2800" dirty="0"/>
              <a:t>Allow time to answer questions; write things down and provide written information.</a:t>
            </a:r>
          </a:p>
          <a:p>
            <a:endParaRPr lang="en-US" dirty="0"/>
          </a:p>
        </p:txBody>
      </p:sp>
    </p:spTree>
    <p:extLst>
      <p:ext uri="{BB962C8B-B14F-4D97-AF65-F5344CB8AC3E}">
        <p14:creationId xmlns:p14="http://schemas.microsoft.com/office/powerpoint/2010/main" val="9271917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Q2: which of the following should </a:t>
            </a:r>
            <a:r>
              <a:rPr lang="en-US" u="sng" dirty="0" smtClean="0"/>
              <a:t>never</a:t>
            </a:r>
            <a:r>
              <a:rPr lang="en-US" dirty="0" smtClean="0"/>
              <a:t> be used when breaking bad news?</a:t>
            </a:r>
            <a:endParaRPr lang="en-US" dirty="0"/>
          </a:p>
        </p:txBody>
      </p:sp>
      <p:sp>
        <p:nvSpPr>
          <p:cNvPr id="3" name="Content Placeholder 2"/>
          <p:cNvSpPr>
            <a:spLocks noGrp="1"/>
          </p:cNvSpPr>
          <p:nvPr>
            <p:ph idx="1"/>
          </p:nvPr>
        </p:nvSpPr>
        <p:spPr>
          <a:xfrm>
            <a:off x="1251678" y="2728913"/>
            <a:ext cx="10178322" cy="3593591"/>
          </a:xfrm>
        </p:spPr>
        <p:txBody>
          <a:bodyPr>
            <a:normAutofit/>
          </a:bodyPr>
          <a:lstStyle/>
          <a:p>
            <a:pPr marL="457200" indent="-457200">
              <a:buFont typeface="+mj-lt"/>
              <a:buAutoNum type="alphaUcPeriod"/>
            </a:pPr>
            <a:r>
              <a:rPr lang="en-US" sz="2800" dirty="0" smtClean="0"/>
              <a:t>Compassion</a:t>
            </a:r>
          </a:p>
          <a:p>
            <a:pPr marL="457200" indent="-457200">
              <a:buFont typeface="+mj-lt"/>
              <a:buAutoNum type="alphaUcPeriod"/>
            </a:pPr>
            <a:r>
              <a:rPr lang="en-US" sz="2800" dirty="0" smtClean="0"/>
              <a:t>Appropriate body language</a:t>
            </a:r>
          </a:p>
          <a:p>
            <a:pPr marL="457200" indent="-457200">
              <a:buFont typeface="+mj-lt"/>
              <a:buAutoNum type="alphaUcPeriod"/>
            </a:pPr>
            <a:r>
              <a:rPr lang="en-US" sz="2800" dirty="0" smtClean="0"/>
              <a:t>Professional jargon</a:t>
            </a:r>
          </a:p>
          <a:p>
            <a:pPr marL="457200" indent="-457200">
              <a:buFont typeface="+mj-lt"/>
              <a:buAutoNum type="alphaUcPeriod"/>
            </a:pPr>
            <a:r>
              <a:rPr lang="en-US" sz="2800" dirty="0" smtClean="0"/>
              <a:t>Touch</a:t>
            </a:r>
            <a:endParaRPr lang="en-US" sz="2800" dirty="0"/>
          </a:p>
        </p:txBody>
      </p:sp>
    </p:spTree>
    <p:extLst>
      <p:ext uri="{BB962C8B-B14F-4D97-AF65-F5344CB8AC3E}">
        <p14:creationId xmlns:p14="http://schemas.microsoft.com/office/powerpoint/2010/main" val="50374718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rgbClr val="FF0000"/>
                </a:solidFill>
              </a:rPr>
              <a:t>D</a:t>
            </a:r>
            <a:r>
              <a:rPr lang="en-US" dirty="0">
                <a:solidFill>
                  <a:srgbClr val="0070C0"/>
                </a:solidFill>
              </a:rPr>
              <a:t>eal with patient and family reactions</a:t>
            </a:r>
          </a:p>
        </p:txBody>
      </p:sp>
      <p:sp>
        <p:nvSpPr>
          <p:cNvPr id="3" name="Content Placeholder 2"/>
          <p:cNvSpPr>
            <a:spLocks noGrp="1"/>
          </p:cNvSpPr>
          <p:nvPr>
            <p:ph idx="1"/>
          </p:nvPr>
        </p:nvSpPr>
        <p:spPr/>
        <p:txBody>
          <a:bodyPr>
            <a:normAutofit/>
          </a:bodyPr>
          <a:lstStyle/>
          <a:p>
            <a:r>
              <a:rPr lang="en-US" sz="2800" dirty="0"/>
              <a:t>Assess patient reaction: physiologic responses, cognitive coping strategies, (e.g., denial, blame, intellectualization, disbelief, acceptance), and their affective responses.</a:t>
            </a:r>
          </a:p>
          <a:p>
            <a:r>
              <a:rPr lang="en-US" sz="2800" dirty="0"/>
              <a:t>Listen actively, explore, have empathy.</a:t>
            </a:r>
          </a:p>
        </p:txBody>
      </p:sp>
    </p:spTree>
    <p:extLst>
      <p:ext uri="{BB962C8B-B14F-4D97-AF65-F5344CB8AC3E}">
        <p14:creationId xmlns:p14="http://schemas.microsoft.com/office/powerpoint/2010/main" val="132951357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rgbClr val="FF0000"/>
                </a:solidFill>
              </a:rPr>
              <a:t>E</a:t>
            </a:r>
            <a:r>
              <a:rPr lang="en-US" dirty="0">
                <a:solidFill>
                  <a:srgbClr val="0070C0"/>
                </a:solidFill>
              </a:rPr>
              <a:t>ncourage and validate emotions, Evaluate the News</a:t>
            </a:r>
          </a:p>
        </p:txBody>
      </p:sp>
      <p:sp>
        <p:nvSpPr>
          <p:cNvPr id="3" name="Content Placeholder 2"/>
          <p:cNvSpPr>
            <a:spLocks noGrp="1"/>
          </p:cNvSpPr>
          <p:nvPr>
            <p:ph idx="1"/>
          </p:nvPr>
        </p:nvSpPr>
        <p:spPr>
          <a:xfrm>
            <a:off x="1120461" y="1874517"/>
            <a:ext cx="10599313" cy="4616435"/>
          </a:xfrm>
        </p:spPr>
        <p:txBody>
          <a:bodyPr>
            <a:normAutofit/>
          </a:bodyPr>
          <a:lstStyle/>
          <a:p>
            <a:r>
              <a:rPr lang="en-US" sz="2800" dirty="0"/>
              <a:t>Address further needs: What are the patient’s immediate and near-term plans, suicidality?</a:t>
            </a:r>
          </a:p>
          <a:p>
            <a:r>
              <a:rPr lang="en-US" sz="2800" dirty="0"/>
              <a:t>Make appropriate referrals for more support</a:t>
            </a:r>
          </a:p>
          <a:p>
            <a:r>
              <a:rPr lang="en-US" sz="2800" dirty="0"/>
              <a:t>Offer realistic hope</a:t>
            </a:r>
          </a:p>
          <a:p>
            <a:r>
              <a:rPr lang="en-US" sz="2800" dirty="0"/>
              <a:t>Explore what the news means to the patient</a:t>
            </a:r>
          </a:p>
          <a:p>
            <a:r>
              <a:rPr lang="en-US" sz="2800" dirty="0"/>
              <a:t>Express your own feelings</a:t>
            </a:r>
          </a:p>
        </p:txBody>
      </p:sp>
    </p:spTree>
    <p:extLst>
      <p:ext uri="{BB962C8B-B14F-4D97-AF65-F5344CB8AC3E}">
        <p14:creationId xmlns:p14="http://schemas.microsoft.com/office/powerpoint/2010/main" val="316826783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62884" y="708338"/>
            <a:ext cx="10998558" cy="5318975"/>
          </a:xfrm>
        </p:spPr>
        <p:txBody>
          <a:bodyPr/>
          <a:lstStyle/>
          <a:p>
            <a:pPr algn="ctr">
              <a:buFontTx/>
              <a:buNone/>
              <a:defRPr/>
            </a:pPr>
            <a:endParaRPr lang="en-US" dirty="0"/>
          </a:p>
          <a:p>
            <a:pPr algn="ctr">
              <a:buFontTx/>
              <a:buNone/>
              <a:defRPr/>
            </a:pPr>
            <a:endParaRPr lang="en-US" dirty="0"/>
          </a:p>
          <a:p>
            <a:pPr algn="ctr">
              <a:buFontTx/>
              <a:buNone/>
              <a:defRPr/>
            </a:pPr>
            <a:endParaRPr lang="en-US" dirty="0"/>
          </a:p>
          <a:p>
            <a:pPr algn="ctr">
              <a:buFontTx/>
              <a:buNone/>
              <a:defRPr/>
            </a:pPr>
            <a:r>
              <a:rPr lang="en-US" dirty="0"/>
              <a:t> </a:t>
            </a:r>
            <a:r>
              <a:rPr lang="en-US" sz="5400" dirty="0">
                <a:solidFill>
                  <a:srgbClr val="C00000"/>
                </a:solidFill>
              </a:rPr>
              <a:t>Is this Difficult to break the bad news? </a:t>
            </a:r>
          </a:p>
          <a:p>
            <a:pPr algn="ctr">
              <a:buFontTx/>
              <a:buNone/>
              <a:defRPr/>
            </a:pPr>
            <a:r>
              <a:rPr lang="en-US" sz="5400" dirty="0">
                <a:solidFill>
                  <a:srgbClr val="C00000"/>
                </a:solidFill>
              </a:rPr>
              <a:t>WHY?</a:t>
            </a:r>
          </a:p>
        </p:txBody>
      </p:sp>
    </p:spTree>
    <p:extLst>
      <p:ext uri="{BB962C8B-B14F-4D97-AF65-F5344CB8AC3E}">
        <p14:creationId xmlns:p14="http://schemas.microsoft.com/office/powerpoint/2010/main" val="365232616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pPr eaLnBrk="1" hangingPunct="1"/>
            <a:r>
              <a:rPr lang="en-US" altLang="en-US"/>
              <a:t>Why is this Difficult?</a:t>
            </a:r>
          </a:p>
        </p:txBody>
      </p:sp>
      <p:sp>
        <p:nvSpPr>
          <p:cNvPr id="24579" name="Rectangle 3"/>
          <p:cNvSpPr>
            <a:spLocks noGrp="1" noChangeArrowheads="1"/>
          </p:cNvSpPr>
          <p:nvPr>
            <p:ph type="body" idx="1"/>
          </p:nvPr>
        </p:nvSpPr>
        <p:spPr>
          <a:xfrm>
            <a:off x="1251678" y="1300766"/>
            <a:ext cx="10178322" cy="5190186"/>
          </a:xfrm>
        </p:spPr>
        <p:txBody>
          <a:bodyPr>
            <a:normAutofit fontScale="70000" lnSpcReduction="20000"/>
          </a:bodyPr>
          <a:lstStyle/>
          <a:p>
            <a:pPr eaLnBrk="1" hangingPunct="1">
              <a:buFontTx/>
              <a:buNone/>
            </a:pPr>
            <a:endParaRPr lang="en-US" altLang="en-US" dirty="0"/>
          </a:p>
          <a:p>
            <a:pPr algn="ctr">
              <a:buNone/>
            </a:pPr>
            <a:r>
              <a:rPr lang="en-GB" sz="4600" b="1" dirty="0">
                <a:solidFill>
                  <a:srgbClr val="C00000"/>
                </a:solidFill>
              </a:rPr>
              <a:t>Psychosocial </a:t>
            </a:r>
            <a:r>
              <a:rPr lang="en-US" altLang="en-US" sz="4600" b="1" dirty="0">
                <a:solidFill>
                  <a:srgbClr val="C00000"/>
                </a:solidFill>
              </a:rPr>
              <a:t>factors</a:t>
            </a:r>
          </a:p>
          <a:p>
            <a:pPr marL="114300"/>
            <a:r>
              <a:rPr lang="en-US" sz="3800" b="1" u="sng" dirty="0">
                <a:solidFill>
                  <a:schemeClr val="accent1">
                    <a:lumMod val="50000"/>
                  </a:schemeClr>
                </a:solidFill>
              </a:rPr>
              <a:t>1-Diagnosis that comes at an inopportune time:</a:t>
            </a:r>
          </a:p>
          <a:p>
            <a:pPr marL="114300" algn="just"/>
            <a:r>
              <a:rPr lang="en-US" sz="3800" dirty="0"/>
              <a:t>e.g. unstable angina requiring angioplasty during the week of a daughter’s wedding.</a:t>
            </a:r>
          </a:p>
          <a:p>
            <a:pPr marL="114300"/>
            <a:endParaRPr lang="en-US" sz="3800" dirty="0"/>
          </a:p>
          <a:p>
            <a:pPr marL="114300"/>
            <a:r>
              <a:rPr lang="en-US" sz="3800" b="1" u="sng" dirty="0">
                <a:solidFill>
                  <a:schemeClr val="accent1">
                    <a:lumMod val="50000"/>
                  </a:schemeClr>
                </a:solidFill>
              </a:rPr>
              <a:t>2- Diagnosis incompatible with one’s employment:</a:t>
            </a:r>
          </a:p>
          <a:p>
            <a:pPr marL="114300" algn="just"/>
            <a:r>
              <a:rPr lang="en-US" sz="3800" dirty="0"/>
              <a:t>e.g. coarse tremor developing in a cardiovascular surgeon.</a:t>
            </a:r>
          </a:p>
          <a:p>
            <a:pPr marL="114300"/>
            <a:endParaRPr lang="en-US" sz="3800" b="1" u="sng" dirty="0">
              <a:solidFill>
                <a:schemeClr val="accent1">
                  <a:lumMod val="50000"/>
                </a:schemeClr>
              </a:solidFill>
            </a:endParaRPr>
          </a:p>
          <a:p>
            <a:pPr marL="114300"/>
            <a:r>
              <a:rPr lang="en-US" sz="3800" b="1" u="sng" dirty="0">
                <a:solidFill>
                  <a:schemeClr val="accent1">
                    <a:lumMod val="50000"/>
                  </a:schemeClr>
                </a:solidFill>
              </a:rPr>
              <a:t>3- </a:t>
            </a:r>
            <a:r>
              <a:rPr lang="en-GB" sz="3800" b="1" u="sng" dirty="0">
                <a:solidFill>
                  <a:schemeClr val="accent1">
                    <a:lumMod val="50000"/>
                  </a:schemeClr>
                </a:solidFill>
              </a:rPr>
              <a:t>Varying needs of patient &amp; family:</a:t>
            </a:r>
          </a:p>
          <a:p>
            <a:pPr marL="114300" algn="just"/>
            <a:r>
              <a:rPr lang="en-GB" sz="3800" dirty="0"/>
              <a:t>e.g. Patient asks not tell the family about the diagnosis and vice versa</a:t>
            </a:r>
            <a:endParaRPr lang="ar-SA" sz="3800" dirty="0"/>
          </a:p>
          <a:p>
            <a:pPr algn="ctr">
              <a:buNone/>
            </a:pPr>
            <a:endParaRPr lang="en-US" altLang="en-US" sz="4000" b="1" dirty="0"/>
          </a:p>
          <a:p>
            <a:pPr eaLnBrk="1" hangingPunct="1">
              <a:buFontTx/>
              <a:buNone/>
            </a:pPr>
            <a:endParaRPr lang="en-US" altLang="en-US" dirty="0"/>
          </a:p>
          <a:p>
            <a:pPr eaLnBrk="1" hangingPunct="1">
              <a:buFontTx/>
              <a:buNone/>
            </a:pPr>
            <a:endParaRPr lang="en-US" altLang="en-US" dirty="0"/>
          </a:p>
        </p:txBody>
      </p:sp>
    </p:spTree>
    <p:extLst>
      <p:ext uri="{BB962C8B-B14F-4D97-AF65-F5344CB8AC3E}">
        <p14:creationId xmlns:p14="http://schemas.microsoft.com/office/powerpoint/2010/main" val="3570330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579">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4579">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4579">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4579">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4579">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4579">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pPr eaLnBrk="1" hangingPunct="1"/>
            <a:r>
              <a:rPr lang="en-US" altLang="en-US"/>
              <a:t>Why is this Difficult?</a:t>
            </a:r>
          </a:p>
        </p:txBody>
      </p:sp>
      <p:sp>
        <p:nvSpPr>
          <p:cNvPr id="25603" name="Rectangle 3"/>
          <p:cNvSpPr>
            <a:spLocks noGrp="1" noChangeArrowheads="1"/>
          </p:cNvSpPr>
          <p:nvPr>
            <p:ph type="body" idx="1"/>
          </p:nvPr>
        </p:nvSpPr>
        <p:spPr>
          <a:xfrm>
            <a:off x="1251678" y="1571223"/>
            <a:ext cx="10178322" cy="5048518"/>
          </a:xfrm>
        </p:spPr>
        <p:txBody>
          <a:bodyPr>
            <a:normAutofit lnSpcReduction="10000"/>
          </a:bodyPr>
          <a:lstStyle/>
          <a:p>
            <a:pPr algn="ctr" eaLnBrk="1" hangingPunct="1">
              <a:lnSpc>
                <a:spcPct val="90000"/>
              </a:lnSpc>
              <a:buFontTx/>
              <a:buNone/>
            </a:pPr>
            <a:r>
              <a:rPr lang="en-US" altLang="en-US" sz="3200" b="1" dirty="0">
                <a:solidFill>
                  <a:srgbClr val="C00000"/>
                </a:solidFill>
              </a:rPr>
              <a:t>Physician factors </a:t>
            </a:r>
          </a:p>
          <a:p>
            <a:pPr eaLnBrk="1" hangingPunct="1">
              <a:lnSpc>
                <a:spcPct val="90000"/>
              </a:lnSpc>
              <a:buFontTx/>
              <a:buNone/>
            </a:pPr>
            <a:endParaRPr lang="en-US" altLang="en-US" sz="2400" b="1" dirty="0"/>
          </a:p>
          <a:p>
            <a:pPr eaLnBrk="1" hangingPunct="1">
              <a:lnSpc>
                <a:spcPct val="90000"/>
              </a:lnSpc>
              <a:buFontTx/>
              <a:buNone/>
            </a:pPr>
            <a:r>
              <a:rPr lang="en-US" altLang="en-US" sz="2800" b="1" u="sng" dirty="0">
                <a:solidFill>
                  <a:schemeClr val="accent1">
                    <a:lumMod val="50000"/>
                  </a:schemeClr>
                </a:solidFill>
              </a:rPr>
              <a:t>Fear of causing pain:</a:t>
            </a:r>
          </a:p>
          <a:p>
            <a:pPr eaLnBrk="1" hangingPunct="1">
              <a:lnSpc>
                <a:spcPct val="90000"/>
              </a:lnSpc>
              <a:buFont typeface="Wingdings" panose="05000000000000000000" pitchFamily="2" charset="2"/>
              <a:buChar char="ü"/>
            </a:pPr>
            <a:r>
              <a:rPr lang="en-US" altLang="en-US" sz="2800" dirty="0"/>
              <a:t>Uncomfortable in uncomfortable situations</a:t>
            </a:r>
          </a:p>
          <a:p>
            <a:pPr eaLnBrk="1" hangingPunct="1">
              <a:lnSpc>
                <a:spcPct val="90000"/>
              </a:lnSpc>
              <a:buFont typeface="Wingdings" panose="05000000000000000000" pitchFamily="2" charset="2"/>
              <a:buChar char="ü"/>
            </a:pPr>
            <a:r>
              <a:rPr lang="en-US" altLang="en-US" sz="2800" dirty="0"/>
              <a:t>Sympathetic pain due to patient’s distress</a:t>
            </a:r>
          </a:p>
          <a:p>
            <a:pPr eaLnBrk="1" hangingPunct="1">
              <a:lnSpc>
                <a:spcPct val="90000"/>
              </a:lnSpc>
              <a:buFont typeface="Wingdings" panose="05000000000000000000" pitchFamily="2" charset="2"/>
              <a:buChar char="ü"/>
            </a:pPr>
            <a:endParaRPr lang="en-US" altLang="en-US" sz="2800" dirty="0"/>
          </a:p>
          <a:p>
            <a:pPr>
              <a:buNone/>
            </a:pPr>
            <a:r>
              <a:rPr lang="en-US" altLang="en-US" sz="2800" b="1" u="sng" dirty="0">
                <a:solidFill>
                  <a:schemeClr val="accent1">
                    <a:lumMod val="50000"/>
                  </a:schemeClr>
                </a:solidFill>
              </a:rPr>
              <a:t>Fear of being blamed:</a:t>
            </a:r>
          </a:p>
          <a:p>
            <a:pPr>
              <a:buFont typeface="Wingdings" panose="05000000000000000000" pitchFamily="2" charset="2"/>
              <a:buChar char="ü"/>
            </a:pPr>
            <a:r>
              <a:rPr lang="en-US" altLang="en-US" sz="2800" dirty="0"/>
              <a:t>Physicians have authority, control, privilege and status</a:t>
            </a:r>
          </a:p>
          <a:p>
            <a:pPr>
              <a:buFont typeface="Wingdings" panose="05000000000000000000" pitchFamily="2" charset="2"/>
              <a:buChar char="ü"/>
            </a:pPr>
            <a:r>
              <a:rPr lang="en-US" altLang="en-US" sz="2800" dirty="0"/>
              <a:t>  When medical care fails patient it’s   physician’s fault</a:t>
            </a:r>
          </a:p>
          <a:p>
            <a:pPr algn="ctr">
              <a:buNone/>
            </a:pPr>
            <a:r>
              <a:rPr lang="en-US" altLang="en-US" sz="2800" dirty="0"/>
              <a:t>“blame the messenger”</a:t>
            </a:r>
          </a:p>
          <a:p>
            <a:pPr marL="0" indent="0" eaLnBrk="1" hangingPunct="1">
              <a:lnSpc>
                <a:spcPct val="90000"/>
              </a:lnSpc>
              <a:buNone/>
            </a:pPr>
            <a:endParaRPr lang="en-US" altLang="en-US" dirty="0"/>
          </a:p>
        </p:txBody>
      </p:sp>
    </p:spTree>
    <p:extLst>
      <p:ext uri="{BB962C8B-B14F-4D97-AF65-F5344CB8AC3E}">
        <p14:creationId xmlns:p14="http://schemas.microsoft.com/office/powerpoint/2010/main" val="941196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60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560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560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560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5603">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5603">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560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pPr eaLnBrk="1" hangingPunct="1"/>
            <a:r>
              <a:rPr lang="en-US" altLang="en-US"/>
              <a:t>Why is this Difficult?</a:t>
            </a:r>
          </a:p>
        </p:txBody>
      </p:sp>
      <p:sp>
        <p:nvSpPr>
          <p:cNvPr id="28675" name="Rectangle 3"/>
          <p:cNvSpPr>
            <a:spLocks noGrp="1" noChangeArrowheads="1"/>
          </p:cNvSpPr>
          <p:nvPr>
            <p:ph type="body" idx="1"/>
          </p:nvPr>
        </p:nvSpPr>
        <p:spPr>
          <a:xfrm>
            <a:off x="1251678" y="1378039"/>
            <a:ext cx="10178322" cy="4501553"/>
          </a:xfrm>
        </p:spPr>
        <p:txBody>
          <a:bodyPr/>
          <a:lstStyle/>
          <a:p>
            <a:pPr eaLnBrk="1" hangingPunct="1">
              <a:buFontTx/>
              <a:buNone/>
            </a:pPr>
            <a:r>
              <a:rPr lang="en-US" altLang="en-US" sz="2800" b="1" u="sng" dirty="0">
                <a:solidFill>
                  <a:schemeClr val="accent1">
                    <a:lumMod val="50000"/>
                  </a:schemeClr>
                </a:solidFill>
              </a:rPr>
              <a:t>Fear of medico-legal system:</a:t>
            </a:r>
          </a:p>
          <a:p>
            <a:pPr eaLnBrk="1" hangingPunct="1">
              <a:buFontTx/>
              <a:buNone/>
            </a:pPr>
            <a:r>
              <a:rPr lang="en-US" altLang="en-US" sz="2800" dirty="0"/>
              <a:t>Everyone has “right” to be cured;</a:t>
            </a:r>
          </a:p>
          <a:p>
            <a:pPr eaLnBrk="1" hangingPunct="1">
              <a:buFontTx/>
              <a:buNone/>
            </a:pPr>
            <a:r>
              <a:rPr lang="en-US" altLang="en-US" sz="2800" dirty="0"/>
              <a:t>If no cure happens, someone is to blame</a:t>
            </a:r>
          </a:p>
          <a:p>
            <a:pPr eaLnBrk="1" hangingPunct="1">
              <a:buFontTx/>
              <a:buNone/>
            </a:pPr>
            <a:endParaRPr lang="en-US" altLang="en-US" sz="2800" dirty="0"/>
          </a:p>
          <a:p>
            <a:pPr>
              <a:buNone/>
              <a:defRPr/>
            </a:pPr>
            <a:r>
              <a:rPr lang="en-US" sz="2800" b="1" u="sng" dirty="0">
                <a:solidFill>
                  <a:schemeClr val="accent1">
                    <a:lumMod val="50000"/>
                  </a:schemeClr>
                </a:solidFill>
              </a:rPr>
              <a:t>Fear of expressing emotions:</a:t>
            </a:r>
          </a:p>
          <a:p>
            <a:pPr>
              <a:buFont typeface="Wingdings" pitchFamily="2" charset="2"/>
              <a:buChar char="ü"/>
              <a:defRPr/>
            </a:pPr>
            <a:r>
              <a:rPr lang="en-US" sz="2800" dirty="0"/>
              <a:t>Viewed as unprofessional</a:t>
            </a:r>
          </a:p>
          <a:p>
            <a:pPr>
              <a:buFont typeface="Wingdings" pitchFamily="2" charset="2"/>
              <a:buChar char="ü"/>
              <a:defRPr/>
            </a:pPr>
            <a:r>
              <a:rPr lang="en-US" sz="2800" dirty="0"/>
              <a:t>Suppressing emotions increases distance</a:t>
            </a:r>
          </a:p>
          <a:p>
            <a:pPr>
              <a:buNone/>
              <a:defRPr/>
            </a:pPr>
            <a:r>
              <a:rPr lang="en-US" sz="2800" dirty="0"/>
              <a:t>		between ourselves and patients</a:t>
            </a:r>
          </a:p>
          <a:p>
            <a:pPr eaLnBrk="1" hangingPunct="1">
              <a:buFontTx/>
              <a:buNone/>
            </a:pPr>
            <a:endParaRPr lang="en-US" altLang="en-US" dirty="0"/>
          </a:p>
          <a:p>
            <a:pPr eaLnBrk="1" hangingPunct="1">
              <a:buFontTx/>
              <a:buNone/>
            </a:pPr>
            <a:endParaRPr lang="en-US" altLang="en-US" b="1" dirty="0"/>
          </a:p>
        </p:txBody>
      </p:sp>
    </p:spTree>
    <p:extLst>
      <p:ext uri="{BB962C8B-B14F-4D97-AF65-F5344CB8AC3E}">
        <p14:creationId xmlns:p14="http://schemas.microsoft.com/office/powerpoint/2010/main" val="3618224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67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8675">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867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8675">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8675">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8675">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867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pPr eaLnBrk="1" hangingPunct="1"/>
            <a:r>
              <a:rPr lang="en-US" altLang="en-US"/>
              <a:t>Why is this Difficult?</a:t>
            </a:r>
          </a:p>
        </p:txBody>
      </p:sp>
      <p:sp>
        <p:nvSpPr>
          <p:cNvPr id="30723" name="Rectangle 3"/>
          <p:cNvSpPr>
            <a:spLocks noGrp="1" noChangeArrowheads="1"/>
          </p:cNvSpPr>
          <p:nvPr>
            <p:ph type="body" idx="1"/>
          </p:nvPr>
        </p:nvSpPr>
        <p:spPr>
          <a:xfrm>
            <a:off x="1251678" y="1468193"/>
            <a:ext cx="10178322" cy="4411400"/>
          </a:xfrm>
        </p:spPr>
        <p:txBody>
          <a:bodyPr/>
          <a:lstStyle/>
          <a:p>
            <a:pPr eaLnBrk="1" hangingPunct="1">
              <a:buFontTx/>
              <a:buNone/>
            </a:pPr>
            <a:r>
              <a:rPr lang="en-US" altLang="en-US" sz="2800" b="1" u="sng" dirty="0">
                <a:solidFill>
                  <a:schemeClr val="accent1">
                    <a:lumMod val="50000"/>
                  </a:schemeClr>
                </a:solidFill>
              </a:rPr>
              <a:t>Fear of eliciting reaction:</a:t>
            </a:r>
          </a:p>
          <a:p>
            <a:pPr eaLnBrk="1" hangingPunct="1">
              <a:buFont typeface="Wingdings" panose="05000000000000000000" pitchFamily="2" charset="2"/>
              <a:buChar char="ü"/>
            </a:pPr>
            <a:r>
              <a:rPr lang="en-US" altLang="en-US" sz="2800" dirty="0"/>
              <a:t>Not trained to handle reactions</a:t>
            </a:r>
          </a:p>
          <a:p>
            <a:pPr eaLnBrk="1" hangingPunct="1">
              <a:buFont typeface="Wingdings" panose="05000000000000000000" pitchFamily="2" charset="2"/>
              <a:buChar char="ü"/>
            </a:pPr>
            <a:r>
              <a:rPr lang="en-US" altLang="en-US" sz="2800" dirty="0"/>
              <a:t>Not trained to allow emotion to come out</a:t>
            </a:r>
          </a:p>
          <a:p>
            <a:pPr eaLnBrk="1" hangingPunct="1">
              <a:buFont typeface="Wingdings" panose="05000000000000000000" pitchFamily="2" charset="2"/>
              <a:buChar char="ü"/>
            </a:pPr>
            <a:endParaRPr lang="en-US" altLang="en-US" sz="2800" dirty="0"/>
          </a:p>
          <a:p>
            <a:pPr>
              <a:buNone/>
            </a:pPr>
            <a:r>
              <a:rPr lang="en-US" altLang="en-US" sz="2800" b="1" u="sng" dirty="0">
                <a:solidFill>
                  <a:schemeClr val="accent1">
                    <a:lumMod val="50000"/>
                  </a:schemeClr>
                </a:solidFill>
              </a:rPr>
              <a:t>Fear of saying “I don’t know”:</a:t>
            </a:r>
          </a:p>
          <a:p>
            <a:pPr>
              <a:buFont typeface="Wingdings" panose="05000000000000000000" pitchFamily="2" charset="2"/>
              <a:buChar char="ü"/>
            </a:pPr>
            <a:r>
              <a:rPr lang="en-US" altLang="en-US" sz="2800" dirty="0"/>
              <a:t>We are never rewarded for lack of knowledge</a:t>
            </a:r>
          </a:p>
          <a:p>
            <a:pPr>
              <a:buFont typeface="Wingdings" panose="05000000000000000000" pitchFamily="2" charset="2"/>
              <a:buChar char="ü"/>
            </a:pPr>
            <a:r>
              <a:rPr lang="en-US" altLang="en-US" sz="2800" dirty="0"/>
              <a:t>Can’t know or control everything</a:t>
            </a:r>
          </a:p>
          <a:p>
            <a:pPr marL="0" indent="0" eaLnBrk="1" hangingPunct="1">
              <a:buNone/>
            </a:pPr>
            <a:endParaRPr lang="en-US" altLang="en-US" dirty="0"/>
          </a:p>
        </p:txBody>
      </p:sp>
    </p:spTree>
    <p:extLst>
      <p:ext uri="{BB962C8B-B14F-4D97-AF65-F5344CB8AC3E}">
        <p14:creationId xmlns:p14="http://schemas.microsoft.com/office/powerpoint/2010/main" val="3885247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2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72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072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72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072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072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7400" y="685800"/>
            <a:ext cx="8229600" cy="1905000"/>
          </a:xfrm>
        </p:spPr>
        <p:txBody>
          <a:bodyPr>
            <a:noAutofit/>
          </a:bodyPr>
          <a:lstStyle/>
          <a:p>
            <a:r>
              <a:rPr lang="en-US" dirty="0"/>
              <a:t>What not to do during breaking bad news?</a:t>
            </a:r>
          </a:p>
        </p:txBody>
      </p:sp>
      <p:pic>
        <p:nvPicPr>
          <p:cNvPr id="4" name="Picture 3" descr="rijrnpLBT.jpg"/>
          <p:cNvPicPr>
            <a:picLocks noChangeAspect="1"/>
          </p:cNvPicPr>
          <p:nvPr/>
        </p:nvPicPr>
        <p:blipFill>
          <a:blip r:embed="rId2" cstate="print"/>
          <a:stretch>
            <a:fillRect/>
          </a:stretch>
        </p:blipFill>
        <p:spPr>
          <a:xfrm>
            <a:off x="2362201" y="2819401"/>
            <a:ext cx="3387923" cy="3212253"/>
          </a:xfrm>
          <a:prstGeom prst="rect">
            <a:avLst/>
          </a:prstGeom>
        </p:spPr>
      </p:pic>
      <p:pic>
        <p:nvPicPr>
          <p:cNvPr id="5" name="Picture 4" descr="w1cE93O3.jpg"/>
          <p:cNvPicPr>
            <a:picLocks noChangeAspect="1"/>
          </p:cNvPicPr>
          <p:nvPr/>
        </p:nvPicPr>
        <p:blipFill>
          <a:blip r:embed="rId3" cstate="print"/>
          <a:stretch>
            <a:fillRect/>
          </a:stretch>
        </p:blipFill>
        <p:spPr>
          <a:xfrm>
            <a:off x="6477000" y="2895600"/>
            <a:ext cx="3352800" cy="3352800"/>
          </a:xfrm>
          <a:prstGeom prst="rect">
            <a:avLst/>
          </a:prstGeom>
        </p:spPr>
      </p:pic>
    </p:spTree>
    <p:extLst>
      <p:ext uri="{BB962C8B-B14F-4D97-AF65-F5344CB8AC3E}">
        <p14:creationId xmlns:p14="http://schemas.microsoft.com/office/powerpoint/2010/main" val="94996955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65161" y="1378040"/>
            <a:ext cx="9491730" cy="4803820"/>
          </a:xfrm>
        </p:spPr>
        <p:txBody>
          <a:bodyPr>
            <a:normAutofit/>
          </a:bodyPr>
          <a:lstStyle/>
          <a:p>
            <a:pPr marL="457200" indent="-457200">
              <a:buClr>
                <a:srgbClr val="990033"/>
              </a:buClr>
              <a:buBlip>
                <a:blip r:embed="rId3"/>
              </a:buBlip>
            </a:pPr>
            <a:endParaRPr lang="en-US" u="sng" dirty="0"/>
          </a:p>
          <a:p>
            <a:pPr marL="457200" indent="-457200">
              <a:buClr>
                <a:srgbClr val="990033"/>
              </a:buClr>
              <a:buBlip>
                <a:blip r:embed="rId3"/>
              </a:buBlip>
            </a:pPr>
            <a:r>
              <a:rPr lang="en-US" sz="2800" u="sng" dirty="0">
                <a:solidFill>
                  <a:srgbClr val="C00000"/>
                </a:solidFill>
              </a:rPr>
              <a:t>Don’t</a:t>
            </a:r>
            <a:r>
              <a:rPr lang="en-US" sz="2800" dirty="0"/>
              <a:t> be in a Hurry.</a:t>
            </a:r>
          </a:p>
          <a:p>
            <a:pPr marL="457200" indent="-457200">
              <a:buClr>
                <a:srgbClr val="990033"/>
              </a:buClr>
              <a:buBlip>
                <a:blip r:embed="rId3"/>
              </a:buBlip>
            </a:pPr>
            <a:r>
              <a:rPr lang="en-US" sz="2800" u="sng" dirty="0">
                <a:solidFill>
                  <a:srgbClr val="C00000"/>
                </a:solidFill>
              </a:rPr>
              <a:t>Don’t</a:t>
            </a:r>
            <a:r>
              <a:rPr lang="en-US" sz="2800" dirty="0"/>
              <a:t> block the patient. </a:t>
            </a:r>
          </a:p>
          <a:p>
            <a:pPr marL="457200" indent="-457200">
              <a:buClr>
                <a:srgbClr val="990033"/>
              </a:buClr>
              <a:buBlip>
                <a:blip r:embed="rId3"/>
              </a:buBlip>
            </a:pPr>
            <a:r>
              <a:rPr lang="en-US" sz="2800" u="sng" dirty="0">
                <a:solidFill>
                  <a:srgbClr val="C00000"/>
                </a:solidFill>
              </a:rPr>
              <a:t>Don’t </a:t>
            </a:r>
            <a:r>
              <a:rPr lang="en-US" sz="2800" dirty="0"/>
              <a:t> lecture the patient.</a:t>
            </a:r>
          </a:p>
          <a:p>
            <a:pPr marL="457200" indent="-457200">
              <a:buClr>
                <a:srgbClr val="990033"/>
              </a:buClr>
              <a:buBlip>
                <a:blip r:embed="rId3"/>
              </a:buBlip>
            </a:pPr>
            <a:r>
              <a:rPr lang="en-US" sz="2800" u="sng" dirty="0">
                <a:solidFill>
                  <a:srgbClr val="C00000"/>
                </a:solidFill>
              </a:rPr>
              <a:t>Don’t</a:t>
            </a:r>
            <a:r>
              <a:rPr lang="en-US" sz="2800" dirty="0"/>
              <a:t> give premature reassurance or be overly optimistic.</a:t>
            </a:r>
          </a:p>
          <a:p>
            <a:pPr marL="457200" indent="-457200">
              <a:buClr>
                <a:srgbClr val="990033"/>
              </a:buClr>
              <a:buBlip>
                <a:blip r:embed="rId3"/>
              </a:buBlip>
            </a:pPr>
            <a:r>
              <a:rPr lang="en-US" sz="2800" u="sng" dirty="0">
                <a:solidFill>
                  <a:srgbClr val="C00000"/>
                </a:solidFill>
              </a:rPr>
              <a:t>Don’t </a:t>
            </a:r>
            <a:r>
              <a:rPr lang="en-US" sz="2800" dirty="0"/>
              <a:t>Give all the information in one go.</a:t>
            </a:r>
          </a:p>
          <a:p>
            <a:pPr marL="457200" indent="-457200">
              <a:buClr>
                <a:srgbClr val="990033"/>
              </a:buClr>
              <a:buBlip>
                <a:blip r:embed="rId3"/>
              </a:buBlip>
            </a:pPr>
            <a:r>
              <a:rPr lang="en-US" sz="2800" u="sng" dirty="0">
                <a:solidFill>
                  <a:srgbClr val="C00000"/>
                </a:solidFill>
              </a:rPr>
              <a:t>Don’t</a:t>
            </a:r>
            <a:r>
              <a:rPr lang="en-US" sz="2800" dirty="0"/>
              <a:t> Give too much information.</a:t>
            </a:r>
          </a:p>
          <a:p>
            <a:pPr marL="457200" indent="-457200">
              <a:buClr>
                <a:srgbClr val="990033"/>
              </a:buClr>
              <a:buBlip>
                <a:blip r:embed="rId3"/>
              </a:buBlip>
            </a:pPr>
            <a:r>
              <a:rPr lang="en-US" sz="2800" u="sng" dirty="0">
                <a:solidFill>
                  <a:srgbClr val="C00000"/>
                </a:solidFill>
              </a:rPr>
              <a:t>Don’t </a:t>
            </a:r>
            <a:r>
              <a:rPr lang="en-US" sz="2800" dirty="0"/>
              <a:t>Use medical jargon or unclear language/words.</a:t>
            </a:r>
          </a:p>
          <a:p>
            <a:pPr marL="0" indent="0">
              <a:buClr>
                <a:srgbClr val="990033"/>
              </a:buClr>
              <a:buNone/>
            </a:pPr>
            <a:endParaRPr lang="en-US" sz="2800" dirty="0"/>
          </a:p>
        </p:txBody>
      </p:sp>
      <p:sp>
        <p:nvSpPr>
          <p:cNvPr id="4" name="TextBox 3"/>
          <p:cNvSpPr txBox="1"/>
          <p:nvPr/>
        </p:nvSpPr>
        <p:spPr>
          <a:xfrm>
            <a:off x="1455313" y="500877"/>
            <a:ext cx="2665927" cy="877163"/>
          </a:xfrm>
          <a:prstGeom prst="rect">
            <a:avLst/>
          </a:prstGeom>
          <a:noFill/>
        </p:spPr>
        <p:txBody>
          <a:bodyPr wrap="square" rtlCol="0">
            <a:spAutoFit/>
          </a:bodyPr>
          <a:lstStyle/>
          <a:p>
            <a:r>
              <a:rPr lang="en-US" sz="5100" cap="all" spc="200" dirty="0">
                <a:solidFill>
                  <a:schemeClr val="tx2"/>
                </a:solidFill>
                <a:latin typeface="+mj-lt"/>
                <a:ea typeface="+mj-ea"/>
                <a:cs typeface="+mj-cs"/>
              </a:rPr>
              <a:t>CONT..</a:t>
            </a:r>
          </a:p>
        </p:txBody>
      </p:sp>
    </p:spTree>
    <p:extLst>
      <p:ext uri="{BB962C8B-B14F-4D97-AF65-F5344CB8AC3E}">
        <p14:creationId xmlns:p14="http://schemas.microsoft.com/office/powerpoint/2010/main" val="119122134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a:t>
            </a:r>
          </a:p>
        </p:txBody>
      </p:sp>
      <p:sp>
        <p:nvSpPr>
          <p:cNvPr id="3" name="Content Placeholder 2"/>
          <p:cNvSpPr>
            <a:spLocks noGrp="1"/>
          </p:cNvSpPr>
          <p:nvPr>
            <p:ph idx="1"/>
          </p:nvPr>
        </p:nvSpPr>
        <p:spPr>
          <a:xfrm>
            <a:off x="1251678" y="1539667"/>
            <a:ext cx="10178322" cy="4629314"/>
          </a:xfrm>
        </p:spPr>
        <p:txBody>
          <a:bodyPr>
            <a:normAutofit/>
          </a:bodyPr>
          <a:lstStyle/>
          <a:p>
            <a:pPr marL="457200" indent="-457200">
              <a:buClr>
                <a:srgbClr val="990033"/>
              </a:buClr>
              <a:buBlip>
                <a:blip r:embed="rId2"/>
              </a:buBlip>
            </a:pPr>
            <a:r>
              <a:rPr lang="en-US" sz="2800" u="sng" dirty="0">
                <a:solidFill>
                  <a:srgbClr val="C00000"/>
                </a:solidFill>
              </a:rPr>
              <a:t>Don’t</a:t>
            </a:r>
            <a:r>
              <a:rPr lang="en-US" sz="2800" dirty="0"/>
              <a:t> Lie or be economical with the truth.</a:t>
            </a:r>
          </a:p>
          <a:p>
            <a:pPr marL="457200" indent="-457200">
              <a:buClr>
                <a:srgbClr val="990033"/>
              </a:buClr>
              <a:buBlip>
                <a:blip r:embed="rId2"/>
              </a:buBlip>
            </a:pPr>
            <a:r>
              <a:rPr lang="en-US" sz="2800" u="sng" dirty="0">
                <a:solidFill>
                  <a:srgbClr val="C00000"/>
                </a:solidFill>
              </a:rPr>
              <a:t>Don’t</a:t>
            </a:r>
            <a:r>
              <a:rPr lang="en-US" sz="2800" dirty="0"/>
              <a:t> Be blunt.</a:t>
            </a:r>
          </a:p>
          <a:p>
            <a:pPr marL="457200" indent="-457200">
              <a:buClr>
                <a:srgbClr val="990033"/>
              </a:buClr>
              <a:buBlip>
                <a:blip r:embed="rId2"/>
              </a:buBlip>
            </a:pPr>
            <a:r>
              <a:rPr lang="en-US" sz="2800" u="sng" dirty="0">
                <a:solidFill>
                  <a:srgbClr val="C00000"/>
                </a:solidFill>
              </a:rPr>
              <a:t>Don’t</a:t>
            </a:r>
            <a:r>
              <a:rPr lang="en-US" sz="2800" dirty="0"/>
              <a:t> Guess the prognosis.</a:t>
            </a:r>
          </a:p>
          <a:p>
            <a:pPr marL="457200" indent="-457200">
              <a:buClr>
                <a:srgbClr val="990033"/>
              </a:buClr>
              <a:buBlip>
                <a:blip r:embed="rId2"/>
              </a:buBlip>
            </a:pPr>
            <a:r>
              <a:rPr lang="en-US" sz="2800" u="sng" dirty="0">
                <a:solidFill>
                  <a:srgbClr val="C00000"/>
                </a:solidFill>
              </a:rPr>
              <a:t>Don’t</a:t>
            </a:r>
            <a:r>
              <a:rPr lang="en-US" sz="2800" dirty="0"/>
              <a:t> Judge.</a:t>
            </a:r>
          </a:p>
          <a:p>
            <a:pPr marL="457200" indent="-457200">
              <a:buClr>
                <a:srgbClr val="990033"/>
              </a:buClr>
              <a:buBlip>
                <a:blip r:embed="rId2"/>
              </a:buBlip>
            </a:pPr>
            <a:r>
              <a:rPr lang="en-US" sz="2800" u="sng" dirty="0">
                <a:solidFill>
                  <a:srgbClr val="C00000"/>
                </a:solidFill>
              </a:rPr>
              <a:t>Don’t</a:t>
            </a:r>
            <a:r>
              <a:rPr lang="en-US" sz="2800" dirty="0"/>
              <a:t> Interrupt or disturb the patient’s flow.</a:t>
            </a:r>
          </a:p>
          <a:p>
            <a:pPr marL="457200" indent="-457200">
              <a:buClr>
                <a:srgbClr val="990033"/>
              </a:buClr>
              <a:buBlip>
                <a:blip r:embed="rId2"/>
              </a:buBlip>
            </a:pPr>
            <a:r>
              <a:rPr lang="en-US" sz="2800" u="sng" dirty="0">
                <a:solidFill>
                  <a:srgbClr val="C00000"/>
                </a:solidFill>
              </a:rPr>
              <a:t>Don’t</a:t>
            </a:r>
            <a:r>
              <a:rPr lang="en-US" sz="2800" dirty="0"/>
              <a:t> avoid seeing the patient or leave them anxiously waiting for news.</a:t>
            </a:r>
            <a:endParaRPr lang="en-US" dirty="0"/>
          </a:p>
        </p:txBody>
      </p:sp>
    </p:spTree>
    <p:extLst>
      <p:ext uri="{BB962C8B-B14F-4D97-AF65-F5344CB8AC3E}">
        <p14:creationId xmlns:p14="http://schemas.microsoft.com/office/powerpoint/2010/main" val="485528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Q3: which of the following is important to ensure in preparing to break bad news?</a:t>
            </a:r>
            <a:endParaRPr lang="en-US" dirty="0"/>
          </a:p>
        </p:txBody>
      </p:sp>
      <p:sp>
        <p:nvSpPr>
          <p:cNvPr id="3" name="Content Placeholder 2"/>
          <p:cNvSpPr>
            <a:spLocks noGrp="1"/>
          </p:cNvSpPr>
          <p:nvPr>
            <p:ph idx="1"/>
          </p:nvPr>
        </p:nvSpPr>
        <p:spPr>
          <a:xfrm>
            <a:off x="1251678" y="2757489"/>
            <a:ext cx="10178322" cy="3593591"/>
          </a:xfrm>
        </p:spPr>
        <p:txBody>
          <a:bodyPr>
            <a:normAutofit/>
          </a:bodyPr>
          <a:lstStyle/>
          <a:p>
            <a:pPr marL="457200" indent="-457200">
              <a:buFont typeface="+mj-lt"/>
              <a:buAutoNum type="alphaUcPeriod"/>
            </a:pPr>
            <a:r>
              <a:rPr lang="en-US" sz="2800" dirty="0" smtClean="0"/>
              <a:t>A comfortable environment</a:t>
            </a:r>
          </a:p>
          <a:p>
            <a:pPr marL="457200" indent="-457200">
              <a:buFont typeface="+mj-lt"/>
              <a:buAutoNum type="alphaUcPeriod"/>
            </a:pPr>
            <a:r>
              <a:rPr lang="en-US" sz="2800" dirty="0" smtClean="0"/>
              <a:t>Privacy</a:t>
            </a:r>
          </a:p>
          <a:p>
            <a:pPr marL="457200" indent="-457200">
              <a:buFont typeface="+mj-lt"/>
              <a:buAutoNum type="alphaUcPeriod"/>
            </a:pPr>
            <a:r>
              <a:rPr lang="en-US" sz="2800" dirty="0" smtClean="0"/>
              <a:t>A lack of interruptions or unwelcome distractions</a:t>
            </a:r>
          </a:p>
          <a:p>
            <a:pPr marL="457200" indent="-457200">
              <a:buFont typeface="+mj-lt"/>
              <a:buAutoNum type="alphaUcPeriod"/>
            </a:pPr>
            <a:r>
              <a:rPr lang="en-US" sz="2800" dirty="0" smtClean="0"/>
              <a:t>All of the above</a:t>
            </a:r>
            <a:endParaRPr lang="en-US" sz="2800" dirty="0"/>
          </a:p>
        </p:txBody>
      </p:sp>
    </p:spTree>
    <p:extLst>
      <p:ext uri="{BB962C8B-B14F-4D97-AF65-F5344CB8AC3E}">
        <p14:creationId xmlns:p14="http://schemas.microsoft.com/office/powerpoint/2010/main" val="92538991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Videos:</a:t>
            </a:r>
          </a:p>
        </p:txBody>
      </p:sp>
      <p:sp>
        <p:nvSpPr>
          <p:cNvPr id="3" name="Content Placeholder 2"/>
          <p:cNvSpPr>
            <a:spLocks noGrp="1"/>
          </p:cNvSpPr>
          <p:nvPr>
            <p:ph idx="1"/>
          </p:nvPr>
        </p:nvSpPr>
        <p:spPr>
          <a:xfrm>
            <a:off x="1648496" y="2537138"/>
            <a:ext cx="9781504" cy="3342454"/>
          </a:xfrm>
        </p:spPr>
        <p:txBody>
          <a:bodyPr/>
          <a:lstStyle/>
          <a:p>
            <a:r>
              <a:rPr lang="en-US" dirty="0">
                <a:hlinkClick r:id="rId2"/>
              </a:rPr>
              <a:t>https://www.youtube.com/watch?v=pClE9vyTYSU</a:t>
            </a:r>
            <a:endParaRPr lang="en-US" dirty="0"/>
          </a:p>
          <a:p>
            <a:endParaRPr lang="en-US" dirty="0"/>
          </a:p>
          <a:p>
            <a:r>
              <a:rPr lang="en-US" dirty="0">
                <a:hlinkClick r:id="rId3"/>
              </a:rPr>
              <a:t>https://www.youtube.com/watch?v=qHGvjv_7PLU</a:t>
            </a:r>
            <a:endParaRPr lang="en-US" dirty="0"/>
          </a:p>
          <a:p>
            <a:endParaRPr lang="en-US" dirty="0"/>
          </a:p>
          <a:p>
            <a:endParaRPr lang="en-US" dirty="0"/>
          </a:p>
        </p:txBody>
      </p:sp>
    </p:spTree>
    <p:extLst>
      <p:ext uri="{BB962C8B-B14F-4D97-AF65-F5344CB8AC3E}">
        <p14:creationId xmlns:p14="http://schemas.microsoft.com/office/powerpoint/2010/main" val="232861209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Q1: a physician’s Poor communication skills can affect the physician negatively.</a:t>
            </a:r>
            <a:endParaRPr lang="en-US" dirty="0"/>
          </a:p>
        </p:txBody>
      </p:sp>
      <p:sp>
        <p:nvSpPr>
          <p:cNvPr id="3" name="Content Placeholder 2"/>
          <p:cNvSpPr>
            <a:spLocks noGrp="1"/>
          </p:cNvSpPr>
          <p:nvPr>
            <p:ph idx="1"/>
          </p:nvPr>
        </p:nvSpPr>
        <p:spPr>
          <a:xfrm>
            <a:off x="1251678" y="2700338"/>
            <a:ext cx="10178322" cy="3593591"/>
          </a:xfrm>
        </p:spPr>
        <p:txBody>
          <a:bodyPr>
            <a:normAutofit/>
          </a:bodyPr>
          <a:lstStyle/>
          <a:p>
            <a:pPr marL="514350" indent="-514350">
              <a:buFont typeface="+mj-lt"/>
              <a:buAutoNum type="alphaUcPeriod"/>
            </a:pPr>
            <a:r>
              <a:rPr lang="en-US" sz="2800" b="1" dirty="0" smtClean="0">
                <a:solidFill>
                  <a:schemeClr val="accent4"/>
                </a:solidFill>
              </a:rPr>
              <a:t>True</a:t>
            </a:r>
          </a:p>
          <a:p>
            <a:pPr marL="514350" indent="-514350">
              <a:buFont typeface="+mj-lt"/>
              <a:buAutoNum type="alphaUcPeriod"/>
            </a:pPr>
            <a:r>
              <a:rPr lang="en-US" sz="2800" dirty="0" smtClean="0"/>
              <a:t>False</a:t>
            </a:r>
            <a:endParaRPr lang="en-US" sz="2800" dirty="0"/>
          </a:p>
        </p:txBody>
      </p:sp>
    </p:spTree>
    <p:extLst>
      <p:ext uri="{BB962C8B-B14F-4D97-AF65-F5344CB8AC3E}">
        <p14:creationId xmlns:p14="http://schemas.microsoft.com/office/powerpoint/2010/main" val="24657285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Q2: which of the following should </a:t>
            </a:r>
            <a:r>
              <a:rPr lang="en-US" u="sng" dirty="0" smtClean="0"/>
              <a:t>never</a:t>
            </a:r>
            <a:r>
              <a:rPr lang="en-US" dirty="0" smtClean="0"/>
              <a:t> be used when breaking bad news?</a:t>
            </a:r>
            <a:endParaRPr lang="en-US" dirty="0"/>
          </a:p>
        </p:txBody>
      </p:sp>
      <p:sp>
        <p:nvSpPr>
          <p:cNvPr id="3" name="Content Placeholder 2"/>
          <p:cNvSpPr>
            <a:spLocks noGrp="1"/>
          </p:cNvSpPr>
          <p:nvPr>
            <p:ph idx="1"/>
          </p:nvPr>
        </p:nvSpPr>
        <p:spPr>
          <a:xfrm>
            <a:off x="1251678" y="2728913"/>
            <a:ext cx="10178322" cy="3593591"/>
          </a:xfrm>
        </p:spPr>
        <p:txBody>
          <a:bodyPr>
            <a:normAutofit/>
          </a:bodyPr>
          <a:lstStyle/>
          <a:p>
            <a:pPr marL="457200" indent="-457200">
              <a:buFont typeface="+mj-lt"/>
              <a:buAutoNum type="alphaUcPeriod"/>
            </a:pPr>
            <a:r>
              <a:rPr lang="en-US" sz="2800" dirty="0" smtClean="0"/>
              <a:t>Compassion</a:t>
            </a:r>
          </a:p>
          <a:p>
            <a:pPr marL="457200" indent="-457200">
              <a:buFont typeface="+mj-lt"/>
              <a:buAutoNum type="alphaUcPeriod"/>
            </a:pPr>
            <a:r>
              <a:rPr lang="en-US" sz="2800" dirty="0" smtClean="0"/>
              <a:t>Appropriate body language</a:t>
            </a:r>
          </a:p>
          <a:p>
            <a:pPr marL="457200" indent="-457200">
              <a:buFont typeface="+mj-lt"/>
              <a:buAutoNum type="alphaUcPeriod"/>
            </a:pPr>
            <a:r>
              <a:rPr lang="en-US" sz="2800" b="1" dirty="0" smtClean="0">
                <a:solidFill>
                  <a:schemeClr val="accent4"/>
                </a:solidFill>
              </a:rPr>
              <a:t>Professional jargon</a:t>
            </a:r>
          </a:p>
          <a:p>
            <a:pPr marL="457200" indent="-457200">
              <a:buFont typeface="+mj-lt"/>
              <a:buAutoNum type="alphaUcPeriod"/>
            </a:pPr>
            <a:r>
              <a:rPr lang="en-US" sz="2800" dirty="0" smtClean="0"/>
              <a:t>Touch</a:t>
            </a:r>
            <a:endParaRPr lang="en-US" sz="2800" dirty="0"/>
          </a:p>
        </p:txBody>
      </p:sp>
    </p:spTree>
    <p:extLst>
      <p:ext uri="{BB962C8B-B14F-4D97-AF65-F5344CB8AC3E}">
        <p14:creationId xmlns:p14="http://schemas.microsoft.com/office/powerpoint/2010/main" val="59081879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Q3: which of the following is important to ensure in preparing to break bad news?</a:t>
            </a:r>
            <a:endParaRPr lang="en-US" dirty="0"/>
          </a:p>
        </p:txBody>
      </p:sp>
      <p:sp>
        <p:nvSpPr>
          <p:cNvPr id="3" name="Content Placeholder 2"/>
          <p:cNvSpPr>
            <a:spLocks noGrp="1"/>
          </p:cNvSpPr>
          <p:nvPr>
            <p:ph idx="1"/>
          </p:nvPr>
        </p:nvSpPr>
        <p:spPr>
          <a:xfrm>
            <a:off x="1251678" y="2757489"/>
            <a:ext cx="10178322" cy="3593591"/>
          </a:xfrm>
        </p:spPr>
        <p:txBody>
          <a:bodyPr>
            <a:normAutofit/>
          </a:bodyPr>
          <a:lstStyle/>
          <a:p>
            <a:pPr marL="457200" indent="-457200">
              <a:buFont typeface="+mj-lt"/>
              <a:buAutoNum type="alphaUcPeriod"/>
            </a:pPr>
            <a:r>
              <a:rPr lang="en-US" sz="2800" dirty="0" smtClean="0"/>
              <a:t>A comfortable environment</a:t>
            </a:r>
          </a:p>
          <a:p>
            <a:pPr marL="457200" indent="-457200">
              <a:buFont typeface="+mj-lt"/>
              <a:buAutoNum type="alphaUcPeriod"/>
            </a:pPr>
            <a:r>
              <a:rPr lang="en-US" sz="2800" dirty="0" smtClean="0"/>
              <a:t>Privacy</a:t>
            </a:r>
          </a:p>
          <a:p>
            <a:pPr marL="457200" indent="-457200">
              <a:buFont typeface="+mj-lt"/>
              <a:buAutoNum type="alphaUcPeriod"/>
            </a:pPr>
            <a:r>
              <a:rPr lang="en-US" sz="2800" dirty="0" smtClean="0"/>
              <a:t>A lack of interruptions or unwelcome distractions</a:t>
            </a:r>
          </a:p>
          <a:p>
            <a:pPr marL="457200" indent="-457200">
              <a:buFont typeface="+mj-lt"/>
              <a:buAutoNum type="alphaUcPeriod"/>
            </a:pPr>
            <a:r>
              <a:rPr lang="en-US" sz="2800" b="1" dirty="0" smtClean="0">
                <a:solidFill>
                  <a:schemeClr val="accent4"/>
                </a:solidFill>
              </a:rPr>
              <a:t>All of the above</a:t>
            </a:r>
            <a:endParaRPr lang="en-US" sz="2800" b="1" dirty="0">
              <a:solidFill>
                <a:schemeClr val="accent4"/>
              </a:solidFill>
            </a:endParaRPr>
          </a:p>
        </p:txBody>
      </p:sp>
    </p:spTree>
    <p:extLst>
      <p:ext uri="{BB962C8B-B14F-4D97-AF65-F5344CB8AC3E}">
        <p14:creationId xmlns:p14="http://schemas.microsoft.com/office/powerpoint/2010/main" val="48754868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Q4: Which </a:t>
            </a:r>
            <a:r>
              <a:rPr lang="en-US" dirty="0"/>
              <a:t>of the following is a </a:t>
            </a:r>
            <a:r>
              <a:rPr lang="en-US" u="sng" dirty="0"/>
              <a:t>correct</a:t>
            </a:r>
            <a:r>
              <a:rPr lang="en-US" dirty="0"/>
              <a:t> statement </a:t>
            </a:r>
            <a:r>
              <a:rPr lang="en-US" dirty="0" smtClean="0"/>
              <a:t>regarding the </a:t>
            </a:r>
            <a:r>
              <a:rPr lang="en-US" dirty="0"/>
              <a:t>family of the patient in breaking bad news?</a:t>
            </a:r>
            <a:br>
              <a:rPr lang="en-US" dirty="0"/>
            </a:br>
            <a:endParaRPr lang="en-US" dirty="0"/>
          </a:p>
        </p:txBody>
      </p:sp>
      <p:sp>
        <p:nvSpPr>
          <p:cNvPr id="3" name="Content Placeholder 2"/>
          <p:cNvSpPr>
            <a:spLocks noGrp="1"/>
          </p:cNvSpPr>
          <p:nvPr>
            <p:ph idx="1"/>
          </p:nvPr>
        </p:nvSpPr>
        <p:spPr>
          <a:xfrm>
            <a:off x="1251678" y="3264409"/>
            <a:ext cx="10178322" cy="3593591"/>
          </a:xfrm>
        </p:spPr>
        <p:txBody>
          <a:bodyPr/>
          <a:lstStyle/>
          <a:p>
            <a:pPr marL="457200" indent="-457200">
              <a:buFont typeface="+mj-lt"/>
              <a:buAutoNum type="alphaUcPeriod"/>
            </a:pPr>
            <a:r>
              <a:rPr lang="en-US" sz="2800" dirty="0"/>
              <a:t>Do not allow them to join the conversation.</a:t>
            </a:r>
          </a:p>
          <a:p>
            <a:pPr marL="457200" indent="-457200">
              <a:buFont typeface="+mj-lt"/>
              <a:buAutoNum type="alphaUcPeriod"/>
            </a:pPr>
            <a:r>
              <a:rPr lang="en-US" sz="2800" b="1" dirty="0">
                <a:solidFill>
                  <a:schemeClr val="accent4"/>
                </a:solidFill>
              </a:rPr>
              <a:t>Invite them but only after delivering the bad news</a:t>
            </a:r>
          </a:p>
          <a:p>
            <a:pPr marL="457200" indent="-457200">
              <a:buFont typeface="+mj-lt"/>
              <a:buAutoNum type="alphaUcPeriod"/>
            </a:pPr>
            <a:r>
              <a:rPr lang="en-US" sz="2800" dirty="0" smtClean="0"/>
              <a:t>Tell the family before telling the patient</a:t>
            </a:r>
            <a:endParaRPr lang="en-US" sz="2800" dirty="0"/>
          </a:p>
          <a:p>
            <a:pPr marL="457200" indent="-457200">
              <a:buFont typeface="+mj-lt"/>
              <a:buAutoNum type="alphaUcPeriod"/>
            </a:pPr>
            <a:r>
              <a:rPr lang="en-US" sz="2800" dirty="0"/>
              <a:t>All above is correct</a:t>
            </a:r>
          </a:p>
          <a:p>
            <a:endParaRPr lang="en-US" dirty="0"/>
          </a:p>
        </p:txBody>
      </p:sp>
    </p:spTree>
    <p:extLst>
      <p:ext uri="{BB962C8B-B14F-4D97-AF65-F5344CB8AC3E}">
        <p14:creationId xmlns:p14="http://schemas.microsoft.com/office/powerpoint/2010/main" val="147879664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Q5: which of the following should you </a:t>
            </a:r>
            <a:r>
              <a:rPr lang="en-US" u="sng" dirty="0" smtClean="0"/>
              <a:t>avoid</a:t>
            </a:r>
            <a:r>
              <a:rPr lang="en-US" dirty="0" smtClean="0"/>
              <a:t> when breaking bad news? </a:t>
            </a:r>
            <a:endParaRPr lang="en-US" dirty="0"/>
          </a:p>
        </p:txBody>
      </p:sp>
      <p:sp>
        <p:nvSpPr>
          <p:cNvPr id="3" name="Content Placeholder 2"/>
          <p:cNvSpPr>
            <a:spLocks noGrp="1"/>
          </p:cNvSpPr>
          <p:nvPr>
            <p:ph idx="1"/>
          </p:nvPr>
        </p:nvSpPr>
        <p:spPr/>
        <p:txBody>
          <a:bodyPr/>
          <a:lstStyle/>
          <a:p>
            <a:pPr marL="457200" indent="-457200">
              <a:buFont typeface="+mj-lt"/>
              <a:buAutoNum type="alphaUcPeriod"/>
            </a:pPr>
            <a:r>
              <a:rPr lang="en-US" sz="2800" dirty="0" smtClean="0"/>
              <a:t>Maintaining eye contact</a:t>
            </a:r>
          </a:p>
          <a:p>
            <a:pPr marL="457200" indent="-457200">
              <a:buFont typeface="+mj-lt"/>
              <a:buAutoNum type="alphaUcPeriod"/>
            </a:pPr>
            <a:r>
              <a:rPr lang="en-US" sz="2800" b="1" dirty="0" smtClean="0">
                <a:solidFill>
                  <a:schemeClr val="accent4"/>
                </a:solidFill>
              </a:rPr>
              <a:t>Giving the patient very detailed information about her or his condition</a:t>
            </a:r>
          </a:p>
          <a:p>
            <a:pPr marL="457200" indent="-457200">
              <a:buFont typeface="+mj-lt"/>
              <a:buAutoNum type="alphaUcPeriod"/>
            </a:pPr>
            <a:r>
              <a:rPr lang="en-US" sz="2800" dirty="0" smtClean="0"/>
              <a:t>Asking the patient about her or his concerns</a:t>
            </a:r>
          </a:p>
          <a:p>
            <a:pPr marL="457200" indent="-457200">
              <a:buFont typeface="+mj-lt"/>
              <a:buAutoNum type="alphaUcPeriod"/>
            </a:pPr>
            <a:r>
              <a:rPr lang="en-US" sz="2800" dirty="0" smtClean="0"/>
              <a:t>Allowing the patient time to cry</a:t>
            </a:r>
          </a:p>
          <a:p>
            <a:pPr marL="457200" indent="-457200">
              <a:buFont typeface="+mj-lt"/>
              <a:buAutoNum type="alphaUcPeriod"/>
            </a:pPr>
            <a:endParaRPr lang="en-US" dirty="0"/>
          </a:p>
        </p:txBody>
      </p:sp>
    </p:spTree>
    <p:extLst>
      <p:ext uri="{BB962C8B-B14F-4D97-AF65-F5344CB8AC3E}">
        <p14:creationId xmlns:p14="http://schemas.microsoft.com/office/powerpoint/2010/main" val="205519866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61402" y="1736521"/>
            <a:ext cx="10178322" cy="2399251"/>
          </a:xfrm>
        </p:spPr>
        <p:txBody>
          <a:bodyPr>
            <a:normAutofit/>
          </a:bodyPr>
          <a:lstStyle/>
          <a:p>
            <a:pPr algn="ctr"/>
            <a:r>
              <a:rPr lang="en-US" sz="7200" dirty="0"/>
              <a:t/>
            </a:r>
            <a:br>
              <a:rPr lang="en-US" sz="7200" dirty="0"/>
            </a:br>
            <a:r>
              <a:rPr lang="en-US" sz="7200" dirty="0"/>
              <a:t>Any questions? </a:t>
            </a:r>
          </a:p>
        </p:txBody>
      </p:sp>
    </p:spTree>
    <p:extLst>
      <p:ext uri="{BB962C8B-B14F-4D97-AF65-F5344CB8AC3E}">
        <p14:creationId xmlns:p14="http://schemas.microsoft.com/office/powerpoint/2010/main" val="113944595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60067" y="1753299"/>
            <a:ext cx="10178322" cy="2872807"/>
          </a:xfrm>
        </p:spPr>
        <p:txBody>
          <a:bodyPr>
            <a:normAutofit/>
          </a:bodyPr>
          <a:lstStyle/>
          <a:p>
            <a:pPr algn="ctr"/>
            <a:r>
              <a:rPr lang="en-US" sz="8800" dirty="0"/>
              <a:t/>
            </a:r>
            <a:br>
              <a:rPr lang="en-US" sz="8800" dirty="0"/>
            </a:br>
            <a:r>
              <a:rPr lang="en-US" sz="8800" dirty="0"/>
              <a:t>Thank you </a:t>
            </a:r>
          </a:p>
        </p:txBody>
      </p:sp>
    </p:spTree>
    <p:extLst>
      <p:ext uri="{BB962C8B-B14F-4D97-AF65-F5344CB8AC3E}">
        <p14:creationId xmlns:p14="http://schemas.microsoft.com/office/powerpoint/2010/main" val="414764277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REFERENCES:</a:t>
            </a:r>
          </a:p>
        </p:txBody>
      </p:sp>
      <p:sp>
        <p:nvSpPr>
          <p:cNvPr id="3" name="Content Placeholder 2"/>
          <p:cNvSpPr>
            <a:spLocks noGrp="1"/>
          </p:cNvSpPr>
          <p:nvPr>
            <p:ph idx="1"/>
          </p:nvPr>
        </p:nvSpPr>
        <p:spPr>
          <a:xfrm>
            <a:off x="1251678" y="1874517"/>
            <a:ext cx="10178322" cy="4371737"/>
          </a:xfrm>
        </p:spPr>
        <p:txBody>
          <a:bodyPr/>
          <a:lstStyle/>
          <a:p>
            <a:r>
              <a:rPr lang="pl-PL" dirty="0"/>
              <a:t>http://www.aafp.org/afp/2001/1215/p1975.html</a:t>
            </a:r>
            <a:endParaRPr lang="en-US" dirty="0"/>
          </a:p>
          <a:p>
            <a:r>
              <a:rPr lang="en-US" dirty="0">
                <a:hlinkClick r:id="rId2"/>
              </a:rPr>
              <a:t>https://patient.info/doctor/breaking-bad-news</a:t>
            </a:r>
            <a:endParaRPr lang="en-US" dirty="0"/>
          </a:p>
          <a:p>
            <a:r>
              <a:rPr lang="en-US" dirty="0" err="1"/>
              <a:t>Baile</a:t>
            </a:r>
            <a:r>
              <a:rPr lang="en-US" dirty="0"/>
              <a:t>, W. F. "SPIKES--A Six-Step Protocol For Delivering Bad News: Application To The Patient With Cancer". </a:t>
            </a:r>
            <a:r>
              <a:rPr lang="en-US" dirty="0" err="1"/>
              <a:t>N.p</a:t>
            </a:r>
            <a:r>
              <a:rPr lang="en-US" dirty="0"/>
              <a:t>., 2017. Print.</a:t>
            </a:r>
          </a:p>
          <a:p>
            <a:r>
              <a:rPr lang="en-US" dirty="0">
                <a:hlinkClick r:id="rId2"/>
              </a:rPr>
              <a:t>https://patient.info/doctor/breaking-bad-news</a:t>
            </a:r>
            <a:endParaRPr lang="en-US" dirty="0"/>
          </a:p>
          <a:p>
            <a:r>
              <a:rPr lang="en-US" dirty="0"/>
              <a:t>Narayanan V, </a:t>
            </a:r>
            <a:r>
              <a:rPr lang="en-US" dirty="0" err="1"/>
              <a:t>Bista</a:t>
            </a:r>
            <a:r>
              <a:rPr lang="en-US" dirty="0"/>
              <a:t> B, Koshy C. “BREAKS” Protocol for Breaking Bad News. </a:t>
            </a:r>
            <a:r>
              <a:rPr lang="en-US" i="1" dirty="0"/>
              <a:t>Indian Journal of Palliative Care</a:t>
            </a:r>
            <a:r>
              <a:rPr lang="en-US" dirty="0"/>
              <a:t>. 2010;16(2):61-65. doi:10.4103/0973-1075.68401.</a:t>
            </a:r>
          </a:p>
          <a:p>
            <a:r>
              <a:rPr lang="en-US" dirty="0"/>
              <a:t>http://www.journeyofhearts.org/kirstimd/AMSA/abcde.htm</a:t>
            </a:r>
          </a:p>
          <a:p>
            <a:r>
              <a:rPr lang="en-US" dirty="0">
                <a:hlinkClick r:id="rId3"/>
              </a:rPr>
              <a:t>http://www.aafp.org/afp/2001/1215/p1975.html</a:t>
            </a:r>
            <a:endParaRPr lang="en-US" dirty="0"/>
          </a:p>
          <a:p>
            <a:r>
              <a:rPr lang="en-US" dirty="0"/>
              <a:t> Prof. </a:t>
            </a:r>
            <a:r>
              <a:rPr lang="en-US" dirty="0" err="1"/>
              <a:t>Riaz</a:t>
            </a:r>
            <a:r>
              <a:rPr lang="en-US" dirty="0"/>
              <a:t> Qureshi Presentation, Breaking Bad News.</a:t>
            </a:r>
          </a:p>
          <a:p>
            <a:endParaRPr lang="en-US" dirty="0"/>
          </a:p>
          <a:p>
            <a:endParaRPr lang="en-US" dirty="0"/>
          </a:p>
        </p:txBody>
      </p:sp>
    </p:spTree>
    <p:extLst>
      <p:ext uri="{BB962C8B-B14F-4D97-AF65-F5344CB8AC3E}">
        <p14:creationId xmlns:p14="http://schemas.microsoft.com/office/powerpoint/2010/main" val="15904669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Q4: Which </a:t>
            </a:r>
            <a:r>
              <a:rPr lang="en-US" dirty="0"/>
              <a:t>of the following is a </a:t>
            </a:r>
            <a:r>
              <a:rPr lang="en-US" u="sng" dirty="0"/>
              <a:t>correct</a:t>
            </a:r>
            <a:r>
              <a:rPr lang="en-US" dirty="0"/>
              <a:t> statement </a:t>
            </a:r>
            <a:r>
              <a:rPr lang="en-US" dirty="0" smtClean="0"/>
              <a:t>regarding the </a:t>
            </a:r>
            <a:r>
              <a:rPr lang="en-US" dirty="0"/>
              <a:t>family of the patient in breaking bad news?</a:t>
            </a:r>
            <a:br>
              <a:rPr lang="en-US" dirty="0"/>
            </a:br>
            <a:endParaRPr lang="en-US" dirty="0"/>
          </a:p>
        </p:txBody>
      </p:sp>
      <p:sp>
        <p:nvSpPr>
          <p:cNvPr id="3" name="Content Placeholder 2"/>
          <p:cNvSpPr>
            <a:spLocks noGrp="1"/>
          </p:cNvSpPr>
          <p:nvPr>
            <p:ph idx="1"/>
          </p:nvPr>
        </p:nvSpPr>
        <p:spPr>
          <a:xfrm>
            <a:off x="1251678" y="3264409"/>
            <a:ext cx="10178322" cy="3593591"/>
          </a:xfrm>
        </p:spPr>
        <p:txBody>
          <a:bodyPr/>
          <a:lstStyle/>
          <a:p>
            <a:pPr marL="457200" indent="-457200">
              <a:buFont typeface="+mj-lt"/>
              <a:buAutoNum type="alphaUcPeriod"/>
            </a:pPr>
            <a:r>
              <a:rPr lang="en-US" sz="2800" dirty="0"/>
              <a:t>Do not allow them to join the conversation.</a:t>
            </a:r>
          </a:p>
          <a:p>
            <a:pPr marL="457200" indent="-457200">
              <a:buFont typeface="+mj-lt"/>
              <a:buAutoNum type="alphaUcPeriod"/>
            </a:pPr>
            <a:r>
              <a:rPr lang="en-US" sz="2800" dirty="0"/>
              <a:t>Invite them but only after delivering the bad news</a:t>
            </a:r>
          </a:p>
          <a:p>
            <a:pPr marL="457200" indent="-457200">
              <a:buFont typeface="+mj-lt"/>
              <a:buAutoNum type="alphaUcPeriod"/>
            </a:pPr>
            <a:r>
              <a:rPr lang="en-US" sz="2800" dirty="0" smtClean="0"/>
              <a:t>Tell the family before telling the patient</a:t>
            </a:r>
            <a:endParaRPr lang="en-US" sz="2800" dirty="0"/>
          </a:p>
          <a:p>
            <a:pPr marL="457200" indent="-457200">
              <a:buFont typeface="+mj-lt"/>
              <a:buAutoNum type="alphaUcPeriod"/>
            </a:pPr>
            <a:r>
              <a:rPr lang="en-US" sz="2800" dirty="0"/>
              <a:t>All above is correct</a:t>
            </a:r>
          </a:p>
          <a:p>
            <a:endParaRPr lang="en-US" dirty="0"/>
          </a:p>
        </p:txBody>
      </p:sp>
    </p:spTree>
    <p:extLst>
      <p:ext uri="{BB962C8B-B14F-4D97-AF65-F5344CB8AC3E}">
        <p14:creationId xmlns:p14="http://schemas.microsoft.com/office/powerpoint/2010/main" val="14046483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Q5: which of the following should you </a:t>
            </a:r>
            <a:r>
              <a:rPr lang="en-US" u="sng" dirty="0" smtClean="0"/>
              <a:t>avoid</a:t>
            </a:r>
            <a:r>
              <a:rPr lang="en-US" dirty="0" smtClean="0"/>
              <a:t> when breaking bad news? </a:t>
            </a:r>
            <a:endParaRPr lang="en-US" dirty="0"/>
          </a:p>
        </p:txBody>
      </p:sp>
      <p:sp>
        <p:nvSpPr>
          <p:cNvPr id="3" name="Content Placeholder 2"/>
          <p:cNvSpPr>
            <a:spLocks noGrp="1"/>
          </p:cNvSpPr>
          <p:nvPr>
            <p:ph idx="1"/>
          </p:nvPr>
        </p:nvSpPr>
        <p:spPr/>
        <p:txBody>
          <a:bodyPr/>
          <a:lstStyle/>
          <a:p>
            <a:pPr marL="457200" indent="-457200">
              <a:buFont typeface="+mj-lt"/>
              <a:buAutoNum type="alphaUcPeriod"/>
            </a:pPr>
            <a:r>
              <a:rPr lang="en-US" sz="2800" dirty="0" smtClean="0"/>
              <a:t>Maintaining eye contact</a:t>
            </a:r>
          </a:p>
          <a:p>
            <a:pPr marL="457200" indent="-457200">
              <a:buFont typeface="+mj-lt"/>
              <a:buAutoNum type="alphaUcPeriod"/>
            </a:pPr>
            <a:r>
              <a:rPr lang="en-US" sz="2800" dirty="0" smtClean="0"/>
              <a:t>Giving the patient very detailed information about her or his condition</a:t>
            </a:r>
          </a:p>
          <a:p>
            <a:pPr marL="457200" indent="-457200">
              <a:buFont typeface="+mj-lt"/>
              <a:buAutoNum type="alphaUcPeriod"/>
            </a:pPr>
            <a:r>
              <a:rPr lang="en-US" sz="2800" dirty="0" smtClean="0"/>
              <a:t>Asking the patient about her or his concerns</a:t>
            </a:r>
          </a:p>
          <a:p>
            <a:pPr marL="457200" indent="-457200">
              <a:buFont typeface="+mj-lt"/>
              <a:buAutoNum type="alphaUcPeriod"/>
            </a:pPr>
            <a:r>
              <a:rPr lang="en-US" sz="2800" dirty="0" smtClean="0"/>
              <a:t>Allowing the patient time to cry</a:t>
            </a:r>
          </a:p>
          <a:p>
            <a:pPr marL="457200" indent="-457200">
              <a:buFont typeface="+mj-lt"/>
              <a:buAutoNum type="alphaUcPeriod"/>
            </a:pPr>
            <a:endParaRPr lang="en-US" dirty="0"/>
          </a:p>
        </p:txBody>
      </p:sp>
    </p:spTree>
    <p:extLst>
      <p:ext uri="{BB962C8B-B14F-4D97-AF65-F5344CB8AC3E}">
        <p14:creationId xmlns:p14="http://schemas.microsoft.com/office/powerpoint/2010/main" val="7143487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53014" y="2575420"/>
            <a:ext cx="10178322" cy="1379566"/>
          </a:xfrm>
        </p:spPr>
        <p:txBody>
          <a:bodyPr/>
          <a:lstStyle/>
          <a:p>
            <a:r>
              <a:rPr lang="en-US" dirty="0"/>
              <a:t>What is considered bad news?</a:t>
            </a:r>
          </a:p>
        </p:txBody>
      </p:sp>
    </p:spTree>
    <p:extLst>
      <p:ext uri="{BB962C8B-B14F-4D97-AF65-F5344CB8AC3E}">
        <p14:creationId xmlns:p14="http://schemas.microsoft.com/office/powerpoint/2010/main" val="14501608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0" indent="0" algn="just">
              <a:buNone/>
            </a:pPr>
            <a:r>
              <a:rPr lang="en-US" sz="4000" dirty="0"/>
              <a:t>Any news that drastically and negatively alters the patient's view of her or his future.</a:t>
            </a:r>
          </a:p>
        </p:txBody>
      </p:sp>
    </p:spTree>
    <p:extLst>
      <p:ext uri="{BB962C8B-B14F-4D97-AF65-F5344CB8AC3E}">
        <p14:creationId xmlns:p14="http://schemas.microsoft.com/office/powerpoint/2010/main" val="70048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Badge">
  <a:themeElements>
    <a:clrScheme name="Badge">
      <a:dk1>
        <a:sysClr val="windowText" lastClr="000000"/>
      </a:dk1>
      <a:lt1>
        <a:sysClr val="window" lastClr="FFFFFF"/>
      </a:lt1>
      <a:dk2>
        <a:srgbClr val="0B082E"/>
      </a:dk2>
      <a:lt2>
        <a:srgbClr val="F3F3F2"/>
      </a:lt2>
      <a:accent1>
        <a:srgbClr val="62B4C6"/>
      </a:accent1>
      <a:accent2>
        <a:srgbClr val="1B376E"/>
      </a:accent2>
      <a:accent3>
        <a:srgbClr val="9EBE55"/>
      </a:accent3>
      <a:accent4>
        <a:srgbClr val="C65E5E"/>
      </a:accent4>
      <a:accent5>
        <a:srgbClr val="D3BA55"/>
      </a:accent5>
      <a:accent6>
        <a:srgbClr val="96648A"/>
      </a:accent6>
      <a:hlink>
        <a:srgbClr val="62B4C6"/>
      </a:hlink>
      <a:folHlink>
        <a:srgbClr val="96648A"/>
      </a:folHlink>
    </a:clrScheme>
    <a:fontScheme name="Badge">
      <a:majorFont>
        <a:latin typeface="Impact" panose="020B080603090205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ill Sans MT" panose="020B0502020104020203"/>
        <a:ea typeface=""/>
        <a:cs typeface=""/>
        <a:font script="Grek" typeface="Corbel"/>
        <a:font script="Cyrl" typeface="Corbel"/>
        <a:font script="Jpan" typeface="メイリオ"/>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Badg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12700" cap="flat" cmpd="sng" algn="in">
          <a:solidFill>
            <a:schemeClr val="phClr"/>
          </a:solidFill>
          <a:prstDash val="solid"/>
        </a:ln>
        <a:ln w="50800" cap="flat" cmpd="sng" algn="in">
          <a:solidFill>
            <a:schemeClr val="phClr"/>
          </a:solidFill>
          <a:prstDash val="solid"/>
        </a:ln>
      </a:lnStyleLst>
      <a:effectStyleLst>
        <a:effectStyle>
          <a:effectLst/>
        </a:effectStyle>
        <a:effectStyle>
          <a:effectLst/>
        </a:effectStyle>
        <a:effectStyle>
          <a:effectLst>
            <a:outerShdw blurRad="38100" dist="25400" dir="5400000" algn="ctr" rotWithShape="0">
              <a:srgbClr val="000000">
                <a:alpha val="2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adge" id="{71A07785-5930-41D4-9A83-E23602B48E98}" vid="{D71F8F05-6246-47AF-9E68-E57F6C93F79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TM10001106[[fn=Badge]]</Template>
  <TotalTime>835</TotalTime>
  <Words>2048</Words>
  <Application>Microsoft Macintosh PowerPoint</Application>
  <PresentationFormat>Widescreen</PresentationFormat>
  <Paragraphs>311</Paragraphs>
  <Slides>58</Slides>
  <Notes>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58</vt:i4>
      </vt:variant>
    </vt:vector>
  </HeadingPairs>
  <TitlesOfParts>
    <vt:vector size="65" baseType="lpstr">
      <vt:lpstr>Calibri</vt:lpstr>
      <vt:lpstr>Gill Sans MT</vt:lpstr>
      <vt:lpstr>Impact</vt:lpstr>
      <vt:lpstr>Majalla UI</vt:lpstr>
      <vt:lpstr>Wingdings</vt:lpstr>
      <vt:lpstr>Arial</vt:lpstr>
      <vt:lpstr>Badge</vt:lpstr>
      <vt:lpstr>BREAKING BAD NEWS</vt:lpstr>
      <vt:lpstr>Objectives:</vt:lpstr>
      <vt:lpstr>Q1: a physician’s Poor communication skills can affect the physician negatively.</vt:lpstr>
      <vt:lpstr>Q2: which of the following should never be used when breaking bad news?</vt:lpstr>
      <vt:lpstr>Q3: which of the following is important to ensure in preparing to break bad news?</vt:lpstr>
      <vt:lpstr>Q4: Which of the following is a correct statement regarding the family of the patient in breaking bad news? </vt:lpstr>
      <vt:lpstr>Q5: which of the following should you avoid when breaking bad news? </vt:lpstr>
      <vt:lpstr>What is considered bad news?</vt:lpstr>
      <vt:lpstr>PowerPoint Presentation</vt:lpstr>
      <vt:lpstr>Why is it important to learn how to properly break bad news?</vt:lpstr>
      <vt:lpstr>PowerPoint Presentation</vt:lpstr>
      <vt:lpstr>PowerPoint Presentation</vt:lpstr>
      <vt:lpstr>PowerPoint Presentation</vt:lpstr>
      <vt:lpstr>How do you break bad news?</vt:lpstr>
      <vt:lpstr>PowerPoint Presentation</vt:lpstr>
      <vt:lpstr>PowerPoint Presentation</vt:lpstr>
      <vt:lpstr>Baile and Buckman approach  SPIKES:</vt:lpstr>
      <vt:lpstr>PowerPoint Presentation</vt:lpstr>
      <vt:lpstr>PowerPoint Presentation</vt:lpstr>
      <vt:lpstr>PowerPoint Presentation</vt:lpstr>
      <vt:lpstr>PowerPoint Presentation</vt:lpstr>
      <vt:lpstr>PowerPoint Presentation</vt:lpstr>
      <vt:lpstr>CONT..</vt:lpstr>
      <vt:lpstr>PowerPoint Presentation</vt:lpstr>
      <vt:lpstr>PowerPoint Presentation</vt:lpstr>
      <vt:lpstr>PowerPoint Presentation</vt:lpstr>
      <vt:lpstr>PowerPoint Presentation</vt:lpstr>
      <vt:lpstr>PowerPoint Presentation</vt:lpstr>
      <vt:lpstr>BREAKS protocol</vt:lpstr>
      <vt:lpstr>Background</vt:lpstr>
      <vt:lpstr>Rapport</vt:lpstr>
      <vt:lpstr>Explore</vt:lpstr>
      <vt:lpstr>  Announce</vt:lpstr>
      <vt:lpstr>Kindling</vt:lpstr>
      <vt:lpstr>Summarize</vt:lpstr>
      <vt:lpstr>PowerPoint Presentation</vt:lpstr>
      <vt:lpstr>Advance Preparation </vt:lpstr>
      <vt:lpstr>Build a therapeutic environment/relationship</vt:lpstr>
      <vt:lpstr>Communicate Well</vt:lpstr>
      <vt:lpstr>Deal with patient and family reactions</vt:lpstr>
      <vt:lpstr>Encourage and validate emotions, Evaluate the News</vt:lpstr>
      <vt:lpstr>PowerPoint Presentation</vt:lpstr>
      <vt:lpstr>Why is this Difficult?</vt:lpstr>
      <vt:lpstr>Why is this Difficult?</vt:lpstr>
      <vt:lpstr>Why is this Difficult?</vt:lpstr>
      <vt:lpstr>Why is this Difficult?</vt:lpstr>
      <vt:lpstr>What not to do during breaking bad news?</vt:lpstr>
      <vt:lpstr>PowerPoint Presentation</vt:lpstr>
      <vt:lpstr>CONT..</vt:lpstr>
      <vt:lpstr>Videos:</vt:lpstr>
      <vt:lpstr>Q1: a physician’s Poor communication skills can affect the physician negatively.</vt:lpstr>
      <vt:lpstr>Q2: which of the following should never be used when breaking bad news?</vt:lpstr>
      <vt:lpstr>Q3: which of the following is important to ensure in preparing to break bad news?</vt:lpstr>
      <vt:lpstr>Q4: Which of the following is a correct statement regarding the family of the patient in breaking bad news? </vt:lpstr>
      <vt:lpstr>Q5: which of the following should you avoid when breaking bad news? </vt:lpstr>
      <vt:lpstr> Any questions? </vt:lpstr>
      <vt:lpstr> Thank you </vt:lpstr>
      <vt:lpstr>REFERENCES:</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BREAKING BAD NEWS</dc:title>
  <dc:creator>Sosa</dc:creator>
  <cp:lastModifiedBy>روان</cp:lastModifiedBy>
  <cp:revision>42</cp:revision>
  <dcterms:created xsi:type="dcterms:W3CDTF">2017-04-13T15:15:38Z</dcterms:created>
  <dcterms:modified xsi:type="dcterms:W3CDTF">2017-04-17T06:39:55Z</dcterms:modified>
</cp:coreProperties>
</file>