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55"/>
  </p:notesMasterIdLst>
  <p:sldIdLst>
    <p:sldId id="256" r:id="rId2"/>
    <p:sldId id="257" r:id="rId3"/>
    <p:sldId id="261" r:id="rId4"/>
    <p:sldId id="258" r:id="rId5"/>
    <p:sldId id="260" r:id="rId6"/>
    <p:sldId id="262" r:id="rId7"/>
    <p:sldId id="31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0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4" r:id="rId30"/>
    <p:sldId id="305" r:id="rId31"/>
    <p:sldId id="306" r:id="rId32"/>
    <p:sldId id="307" r:id="rId33"/>
    <p:sldId id="308" r:id="rId34"/>
    <p:sldId id="275" r:id="rId35"/>
    <p:sldId id="274" r:id="rId36"/>
    <p:sldId id="276" r:id="rId37"/>
    <p:sldId id="277" r:id="rId38"/>
    <p:sldId id="279" r:id="rId39"/>
    <p:sldId id="278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309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00FD"/>
    <a:srgbClr val="E4A1EA"/>
    <a:srgbClr val="DF7B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84"/>
    <p:restoredTop sz="98852" autoAdjust="0"/>
  </p:normalViewPr>
  <p:slideViewPr>
    <p:cSldViewPr snapToGrid="0" snapToObjects="1">
      <p:cViewPr>
        <p:scale>
          <a:sx n="90" d="100"/>
          <a:sy n="90" d="100"/>
        </p:scale>
        <p:origin x="-608" y="-1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C68B6-EA68-9848-82A8-C8FEB38094A0}" type="doc">
      <dgm:prSet loTypeId="urn:microsoft.com/office/officeart/2005/8/layout/vList2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63C5B2F-D467-1A40-81E0-67A18B72268B}">
      <dgm:prSet phldrT="[Text]"/>
      <dgm:spPr/>
      <dgm:t>
        <a:bodyPr/>
        <a:lstStyle/>
        <a:p>
          <a:r>
            <a:rPr lang="en-US" dirty="0" smtClean="0">
              <a:latin typeface="Abadi MT Condensed Light"/>
              <a:cs typeface="Abadi MT Condensed Light"/>
            </a:rPr>
            <a:t>Assess the health care needs. </a:t>
          </a:r>
          <a:endParaRPr lang="en-US" dirty="0">
            <a:latin typeface="Abadi MT Condensed Light"/>
            <a:cs typeface="Abadi MT Condensed Light"/>
          </a:endParaRPr>
        </a:p>
      </dgm:t>
    </dgm:pt>
    <dgm:pt modelId="{E175004C-00EA-1F48-8B43-3E62110480F5}" type="parTrans" cxnId="{95F0505A-5B94-CD45-B658-85DDB38521B0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63A37D85-ADB3-BC4C-9ECC-6243B5E27377}" type="sibTrans" cxnId="{95F0505A-5B94-CD45-B658-85DDB38521B0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C6023D7B-2193-4E40-95D6-BB822EECA4E7}">
      <dgm:prSet phldrT="[Text]"/>
      <dgm:spPr/>
      <dgm:t>
        <a:bodyPr/>
        <a:lstStyle/>
        <a:p>
          <a:r>
            <a:rPr lang="en-US" dirty="0" smtClean="0">
              <a:latin typeface="Abadi MT Condensed Light"/>
              <a:cs typeface="Abadi MT Condensed Light"/>
            </a:rPr>
            <a:t>Compare health status of different areas or groups of people over </a:t>
          </a:r>
        </a:p>
        <a:p>
          <a:r>
            <a:rPr lang="en-US" dirty="0" smtClean="0">
              <a:latin typeface="Abadi MT Condensed Light"/>
              <a:cs typeface="Abadi MT Condensed Light"/>
            </a:rPr>
            <a:t>time, one country with other countries or worldwide. </a:t>
          </a:r>
          <a:endParaRPr lang="en-US" dirty="0">
            <a:latin typeface="Abadi MT Condensed Light"/>
            <a:cs typeface="Abadi MT Condensed Light"/>
          </a:endParaRPr>
        </a:p>
      </dgm:t>
    </dgm:pt>
    <dgm:pt modelId="{C90891B7-13C6-F445-83DE-875D983198A6}" type="parTrans" cxnId="{21F5DD9D-7964-6848-9C41-FE96513D5CAC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979B7DF6-579A-1B45-B295-298406AAFCEE}" type="sibTrans" cxnId="{21F5DD9D-7964-6848-9C41-FE96513D5CAC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F6DCD075-B3BC-A543-8819-DCDEBD6BA19A}">
      <dgm:prSet/>
      <dgm:spPr/>
      <dgm:t>
        <a:bodyPr/>
        <a:lstStyle/>
        <a:p>
          <a:r>
            <a:rPr lang="en-US" dirty="0" smtClean="0">
              <a:latin typeface="Abadi MT Condensed Light"/>
              <a:cs typeface="Abadi MT Condensed Light"/>
            </a:rPr>
            <a:t>Monitoring and evaluation of health services, activities and </a:t>
          </a:r>
        </a:p>
        <a:p>
          <a:r>
            <a:rPr lang="en-US" dirty="0" smtClean="0">
              <a:latin typeface="Abadi MT Condensed Light"/>
              <a:cs typeface="Abadi MT Condensed Light"/>
            </a:rPr>
            <a:t>programs-access, quality, effectiveness and equality. </a:t>
          </a:r>
          <a:endParaRPr lang="en-US" dirty="0">
            <a:latin typeface="Abadi MT Condensed Light"/>
            <a:cs typeface="Abadi MT Condensed Light"/>
          </a:endParaRPr>
        </a:p>
      </dgm:t>
    </dgm:pt>
    <dgm:pt modelId="{329B9809-2ADD-964C-9A41-BE1AC51590AD}" type="parTrans" cxnId="{ED05E2D8-340C-624F-A7C0-E4882467809D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591FCED0-48D2-8B45-AEEC-37B7DD8B591E}" type="sibTrans" cxnId="{ED05E2D8-340C-624F-A7C0-E4882467809D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4050A0BC-3459-8045-BB39-036C840BD4A1}" type="pres">
      <dgm:prSet presAssocID="{47AC68B6-EA68-9848-82A8-C8FEB38094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B15C2C-BFA8-FF48-9970-70A73FF6DCE3}" type="pres">
      <dgm:prSet presAssocID="{663C5B2F-D467-1A40-81E0-67A18B72268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1EB719-F56C-494A-8724-1A5FD8BEC046}" type="pres">
      <dgm:prSet presAssocID="{63A37D85-ADB3-BC4C-9ECC-6243B5E27377}" presName="spacer" presStyleCnt="0"/>
      <dgm:spPr/>
      <dgm:t>
        <a:bodyPr/>
        <a:lstStyle/>
        <a:p>
          <a:endParaRPr lang="en-US"/>
        </a:p>
      </dgm:t>
    </dgm:pt>
    <dgm:pt modelId="{5D264A0A-702A-9147-9B4C-89DA387F0679}" type="pres">
      <dgm:prSet presAssocID="{C6023D7B-2193-4E40-95D6-BB822EECA4E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F2FF1A-1DB0-B747-B27E-2FB221FE4C25}" type="pres">
      <dgm:prSet presAssocID="{979B7DF6-579A-1B45-B295-298406AAFCEE}" presName="spacer" presStyleCnt="0"/>
      <dgm:spPr/>
      <dgm:t>
        <a:bodyPr/>
        <a:lstStyle/>
        <a:p>
          <a:endParaRPr lang="en-US"/>
        </a:p>
      </dgm:t>
    </dgm:pt>
    <dgm:pt modelId="{5A34A28D-A4EC-C64C-AADF-979CD6306DAF}" type="pres">
      <dgm:prSet presAssocID="{F6DCD075-B3BC-A543-8819-DCDEBD6BA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05E2D8-340C-624F-A7C0-E4882467809D}" srcId="{47AC68B6-EA68-9848-82A8-C8FEB38094A0}" destId="{F6DCD075-B3BC-A543-8819-DCDEBD6BA19A}" srcOrd="2" destOrd="0" parTransId="{329B9809-2ADD-964C-9A41-BE1AC51590AD}" sibTransId="{591FCED0-48D2-8B45-AEEC-37B7DD8B591E}"/>
    <dgm:cxn modelId="{21F5DD9D-7964-6848-9C41-FE96513D5CAC}" srcId="{47AC68B6-EA68-9848-82A8-C8FEB38094A0}" destId="{C6023D7B-2193-4E40-95D6-BB822EECA4E7}" srcOrd="1" destOrd="0" parTransId="{C90891B7-13C6-F445-83DE-875D983198A6}" sibTransId="{979B7DF6-579A-1B45-B295-298406AAFCEE}"/>
    <dgm:cxn modelId="{4CA1A7D3-3C19-CC4A-AB91-556761C3CAD8}" type="presOf" srcId="{C6023D7B-2193-4E40-95D6-BB822EECA4E7}" destId="{5D264A0A-702A-9147-9B4C-89DA387F0679}" srcOrd="0" destOrd="0" presId="urn:microsoft.com/office/officeart/2005/8/layout/vList2"/>
    <dgm:cxn modelId="{DAA2D8CA-71BC-1A48-BAF6-C089D350293C}" type="presOf" srcId="{663C5B2F-D467-1A40-81E0-67A18B72268B}" destId="{97B15C2C-BFA8-FF48-9970-70A73FF6DCE3}" srcOrd="0" destOrd="0" presId="urn:microsoft.com/office/officeart/2005/8/layout/vList2"/>
    <dgm:cxn modelId="{89C9494B-FE12-0C45-B0B6-89E579291DC6}" type="presOf" srcId="{F6DCD075-B3BC-A543-8819-DCDEBD6BA19A}" destId="{5A34A28D-A4EC-C64C-AADF-979CD6306DAF}" srcOrd="0" destOrd="0" presId="urn:microsoft.com/office/officeart/2005/8/layout/vList2"/>
    <dgm:cxn modelId="{ADA151C4-0172-7445-9066-EE9AE9181426}" type="presOf" srcId="{47AC68B6-EA68-9848-82A8-C8FEB38094A0}" destId="{4050A0BC-3459-8045-BB39-036C840BD4A1}" srcOrd="0" destOrd="0" presId="urn:microsoft.com/office/officeart/2005/8/layout/vList2"/>
    <dgm:cxn modelId="{95F0505A-5B94-CD45-B658-85DDB38521B0}" srcId="{47AC68B6-EA68-9848-82A8-C8FEB38094A0}" destId="{663C5B2F-D467-1A40-81E0-67A18B72268B}" srcOrd="0" destOrd="0" parTransId="{E175004C-00EA-1F48-8B43-3E62110480F5}" sibTransId="{63A37D85-ADB3-BC4C-9ECC-6243B5E27377}"/>
    <dgm:cxn modelId="{6BE2347A-B969-2147-AC5A-B9DC33DEA120}" type="presParOf" srcId="{4050A0BC-3459-8045-BB39-036C840BD4A1}" destId="{97B15C2C-BFA8-FF48-9970-70A73FF6DCE3}" srcOrd="0" destOrd="0" presId="urn:microsoft.com/office/officeart/2005/8/layout/vList2"/>
    <dgm:cxn modelId="{E718D25E-33AB-944C-81DB-30F2096242A6}" type="presParOf" srcId="{4050A0BC-3459-8045-BB39-036C840BD4A1}" destId="{211EB719-F56C-494A-8724-1A5FD8BEC046}" srcOrd="1" destOrd="0" presId="urn:microsoft.com/office/officeart/2005/8/layout/vList2"/>
    <dgm:cxn modelId="{56B99AC6-DCA1-3347-8479-EC46DE50258C}" type="presParOf" srcId="{4050A0BC-3459-8045-BB39-036C840BD4A1}" destId="{5D264A0A-702A-9147-9B4C-89DA387F0679}" srcOrd="2" destOrd="0" presId="urn:microsoft.com/office/officeart/2005/8/layout/vList2"/>
    <dgm:cxn modelId="{D0B70ED5-2C1F-B443-B65E-605BD37E4012}" type="presParOf" srcId="{4050A0BC-3459-8045-BB39-036C840BD4A1}" destId="{F6F2FF1A-1DB0-B747-B27E-2FB221FE4C25}" srcOrd="3" destOrd="0" presId="urn:microsoft.com/office/officeart/2005/8/layout/vList2"/>
    <dgm:cxn modelId="{F0C3E1EA-7DD2-7B47-8C2C-FAC8FDB2A4AA}" type="presParOf" srcId="{4050A0BC-3459-8045-BB39-036C840BD4A1}" destId="{5A34A28D-A4EC-C64C-AADF-979CD6306DA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455044-0ABB-4E4F-8A30-1D5C920A81DC}" type="doc">
      <dgm:prSet loTypeId="urn:microsoft.com/office/officeart/2005/8/layout/bProcess4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5AE555A-7340-9E4C-8506-162E96D16C02}">
      <dgm:prSet phldrT="[Text]" custT="1"/>
      <dgm:spPr/>
      <dgm:t>
        <a:bodyPr/>
        <a:lstStyle/>
        <a:p>
          <a:r>
            <a:rPr lang="en-US" sz="1400" dirty="0" smtClean="0">
              <a:solidFill>
                <a:srgbClr val="660066"/>
              </a:solidFill>
            </a:rPr>
            <a:t>Children under five who are stunted</a:t>
          </a:r>
          <a:endParaRPr lang="en-US" sz="1400" dirty="0">
            <a:solidFill>
              <a:srgbClr val="660066"/>
            </a:solidFill>
          </a:endParaRPr>
        </a:p>
      </dgm:t>
    </dgm:pt>
    <dgm:pt modelId="{EDF48B34-B78D-6D49-9F79-086C61AC909D}" type="parTrans" cxnId="{FF98F3F0-24EC-DD47-828A-9DFE2D068076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61B8C06B-5B24-7045-A901-939B679A8C75}" type="sibTrans" cxnId="{FF98F3F0-24EC-DD47-828A-9DFE2D068076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5D5DF1A7-7777-9543-9CFF-195805CC19BF}">
      <dgm:prSet phldrT="[Text]" custT="1"/>
      <dgm:spPr/>
      <dgm:t>
        <a:bodyPr/>
        <a:lstStyle/>
        <a:p>
          <a:r>
            <a:rPr lang="en-US" sz="1400" dirty="0" smtClean="0">
              <a:solidFill>
                <a:srgbClr val="660066"/>
              </a:solidFill>
            </a:rPr>
            <a:t>Under-five child mortality, with the proportion of newborn deaths</a:t>
          </a:r>
          <a:endParaRPr lang="en-US" sz="1400" dirty="0">
            <a:solidFill>
              <a:srgbClr val="660066"/>
            </a:solidFill>
          </a:endParaRPr>
        </a:p>
      </dgm:t>
    </dgm:pt>
    <dgm:pt modelId="{BE9F8A48-1BBE-614B-9FA1-FEDC30886563}" type="parTrans" cxnId="{6F81DB7C-BA98-D045-ADFF-D41848AB5480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C0C02340-5DED-E343-BE45-750F7015B402}" type="sibTrans" cxnId="{6F81DB7C-BA98-D045-ADFF-D41848AB5480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727A0011-B14E-B546-B814-9AFF46E66BD1}">
      <dgm:prSet phldrT="[Text]" custT="1"/>
      <dgm:spPr/>
      <dgm:t>
        <a:bodyPr/>
        <a:lstStyle/>
        <a:p>
          <a:r>
            <a:rPr lang="en-US" sz="1400" dirty="0" smtClean="0">
              <a:solidFill>
                <a:srgbClr val="660066"/>
              </a:solidFill>
            </a:rPr>
            <a:t>Maternal mortality ratio</a:t>
          </a:r>
          <a:endParaRPr lang="en-US" sz="1400" dirty="0">
            <a:solidFill>
              <a:srgbClr val="660066"/>
            </a:solidFill>
          </a:endParaRPr>
        </a:p>
      </dgm:t>
    </dgm:pt>
    <dgm:pt modelId="{F22D5C65-0F79-7140-9237-C83B276A2575}" type="parTrans" cxnId="{5B73AD46-AB9F-5D47-982E-A4875BD311EA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5D83F898-5649-384E-A8DB-1B615653252D}" type="sibTrans" cxnId="{5B73AD46-AB9F-5D47-982E-A4875BD311EA}">
      <dgm:prSet/>
      <dgm:spPr/>
      <dgm:t>
        <a:bodyPr/>
        <a:lstStyle/>
        <a:p>
          <a:pPr rtl="0"/>
          <a:endParaRPr lang="en-US">
            <a:solidFill>
              <a:srgbClr val="660066"/>
            </a:solidFill>
          </a:endParaRPr>
        </a:p>
      </dgm:t>
    </dgm:pt>
    <dgm:pt modelId="{0C923A01-5C7A-144D-A917-677943493201}">
      <dgm:prSet custT="1"/>
      <dgm:spPr/>
      <dgm:t>
        <a:bodyPr/>
        <a:lstStyle/>
        <a:p>
          <a:r>
            <a:rPr lang="en-US" sz="1400" dirty="0" smtClean="0">
              <a:solidFill>
                <a:srgbClr val="660066"/>
              </a:solidFill>
            </a:rPr>
            <a:t>Proportion of demand for family planning satisfied (met need for contraception)</a:t>
          </a:r>
          <a:endParaRPr lang="en-US" sz="1400" dirty="0">
            <a:solidFill>
              <a:srgbClr val="660066"/>
            </a:solidFill>
          </a:endParaRPr>
        </a:p>
      </dgm:t>
    </dgm:pt>
    <dgm:pt modelId="{F7122564-F1F7-054E-B50D-2CA294A476E6}" type="parTrans" cxnId="{2373C547-4AAA-4441-AC7C-B627A4959CC2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F6519F86-45A8-F140-90AE-3905C4DC8E49}" type="sibTrans" cxnId="{2373C547-4AAA-4441-AC7C-B627A4959CC2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AE240875-2CEE-2A42-8C73-E33D8961CEA6}">
      <dgm:prSet custT="1"/>
      <dgm:spPr/>
      <dgm:t>
        <a:bodyPr/>
        <a:lstStyle/>
        <a:p>
          <a:r>
            <a:rPr lang="en-US" sz="1400" dirty="0" smtClean="0">
              <a:solidFill>
                <a:srgbClr val="660066"/>
              </a:solidFill>
            </a:rPr>
            <a:t>Antenatal care coverage (at least four times during pregnancy)</a:t>
          </a:r>
          <a:endParaRPr lang="en-US" sz="1400" dirty="0">
            <a:solidFill>
              <a:srgbClr val="660066"/>
            </a:solidFill>
          </a:endParaRPr>
        </a:p>
      </dgm:t>
    </dgm:pt>
    <dgm:pt modelId="{7D14AA61-C3C0-1C4C-A1BA-0205370B41E1}" type="parTrans" cxnId="{A085B851-C68B-C248-90DA-2A466E81C087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0668CAB3-CC1E-E044-95FA-2176A0AB8E5F}" type="sibTrans" cxnId="{A085B851-C68B-C248-90DA-2A466E81C087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859B29B4-78F0-3840-9846-8727CBD8E54C}">
      <dgm:prSet phldrT="[Text]" custT="1"/>
      <dgm:spPr/>
      <dgm:t>
        <a:bodyPr/>
        <a:lstStyle/>
        <a:p>
          <a:r>
            <a:rPr lang="en-US" sz="1400" dirty="0" smtClean="0">
              <a:solidFill>
                <a:srgbClr val="660066"/>
              </a:solidFill>
            </a:rPr>
            <a:t>Antiretroviral (ARV) prophylaxis among </a:t>
          </a:r>
          <a:r>
            <a:rPr lang="en-US" sz="1400" dirty="0" err="1" smtClean="0">
              <a:solidFill>
                <a:srgbClr val="660066"/>
              </a:solidFill>
            </a:rPr>
            <a:t>HIVpositive</a:t>
          </a:r>
          <a:r>
            <a:rPr lang="en-US" sz="1400" dirty="0" smtClean="0">
              <a:solidFill>
                <a:srgbClr val="660066"/>
              </a:solidFill>
            </a:rPr>
            <a:t> pregnant women</a:t>
          </a:r>
          <a:endParaRPr lang="en-US" sz="1400" dirty="0">
            <a:solidFill>
              <a:srgbClr val="660066"/>
            </a:solidFill>
          </a:endParaRPr>
        </a:p>
      </dgm:t>
    </dgm:pt>
    <dgm:pt modelId="{5C30D351-A35C-CD40-B35E-A3541A0F1AFA}" type="parTrans" cxnId="{3D872945-FFD9-5148-97C0-781023A0C73B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71FBFC0E-3C4F-E640-B645-3723D4E962A0}" type="sibTrans" cxnId="{3D872945-FFD9-5148-97C0-781023A0C73B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520C76CB-24E5-AE4F-B69F-7452D5E95F7C}">
      <dgm:prSet phldrT="[Text]" custT="1"/>
      <dgm:spPr/>
      <dgm:t>
        <a:bodyPr/>
        <a:lstStyle/>
        <a:p>
          <a:r>
            <a:rPr lang="en-US" sz="1400" dirty="0" smtClean="0">
              <a:solidFill>
                <a:srgbClr val="660066"/>
              </a:solidFill>
            </a:rPr>
            <a:t>Skilled attendant at birth</a:t>
          </a:r>
          <a:endParaRPr lang="en-US" sz="1400" dirty="0">
            <a:solidFill>
              <a:srgbClr val="660066"/>
            </a:solidFill>
          </a:endParaRPr>
        </a:p>
      </dgm:t>
    </dgm:pt>
    <dgm:pt modelId="{0D705772-4FBE-6F45-9CB1-18D57520837F}" type="parTrans" cxnId="{A9A4AF00-330D-4342-8484-852E360FF655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F670B3F6-DFD1-6E4A-A5E2-AE1606D87CFA}" type="sibTrans" cxnId="{A9A4AF00-330D-4342-8484-852E360FF655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8F0DCCCB-E361-AE46-9A2D-17BFF410A662}">
      <dgm:prSet phldrT="[Text]" custT="1"/>
      <dgm:spPr/>
      <dgm:t>
        <a:bodyPr/>
        <a:lstStyle/>
        <a:p>
          <a:r>
            <a:rPr lang="en-US" sz="1400" dirty="0" smtClean="0">
              <a:solidFill>
                <a:srgbClr val="660066"/>
              </a:solidFill>
            </a:rPr>
            <a:t>Postnatal care for mothers and babies within two days of birth</a:t>
          </a:r>
          <a:endParaRPr lang="en-US" sz="1400" dirty="0">
            <a:solidFill>
              <a:srgbClr val="660066"/>
            </a:solidFill>
          </a:endParaRPr>
        </a:p>
      </dgm:t>
    </dgm:pt>
    <dgm:pt modelId="{A45B505B-F808-CB4A-96FD-A7F13EEFBE24}" type="parTrans" cxnId="{E4F210D6-8E3E-9047-BEE7-272952A72905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4C46D34D-C3A4-9D4A-B07B-6329CCC483E5}" type="sibTrans" cxnId="{E4F210D6-8E3E-9047-BEE7-272952A72905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F8A01D32-B5B9-C941-8646-9F3503F5C0BC}">
      <dgm:prSet phldrT="[Text]" custT="1"/>
      <dgm:spPr/>
      <dgm:t>
        <a:bodyPr/>
        <a:lstStyle/>
        <a:p>
          <a:r>
            <a:rPr lang="en-US" sz="1400" dirty="0" smtClean="0">
              <a:solidFill>
                <a:srgbClr val="660066"/>
              </a:solidFill>
            </a:rPr>
            <a:t>Exclusive breastfeeding for six months (0–5 months)</a:t>
          </a:r>
          <a:endParaRPr lang="en-US" sz="1400" dirty="0">
            <a:solidFill>
              <a:srgbClr val="660066"/>
            </a:solidFill>
          </a:endParaRPr>
        </a:p>
      </dgm:t>
    </dgm:pt>
    <dgm:pt modelId="{73E8872B-129C-3846-89C7-D11B391E918B}" type="parTrans" cxnId="{77C9FB4F-978E-9940-A16B-E9E121A1E9D7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F746C4FB-8CDF-3E48-9B16-EFCE4B2AEB3F}" type="sibTrans" cxnId="{77C9FB4F-978E-9940-A16B-E9E121A1E9D7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5098FAD5-B9E6-E54E-A263-81351BA95817}">
      <dgm:prSet phldrT="[Text]" custT="1"/>
      <dgm:spPr/>
      <dgm:t>
        <a:bodyPr/>
        <a:lstStyle/>
        <a:p>
          <a:r>
            <a:rPr lang="en-US" sz="1400" dirty="0" smtClean="0">
              <a:solidFill>
                <a:srgbClr val="660066"/>
              </a:solidFill>
            </a:rPr>
            <a:t>Three doses of combined diphtheria-</a:t>
          </a:r>
          <a:r>
            <a:rPr lang="en-US" sz="1400" dirty="0" err="1" smtClean="0">
              <a:solidFill>
                <a:srgbClr val="660066"/>
              </a:solidFill>
            </a:rPr>
            <a:t>tetanuspertussis</a:t>
          </a:r>
          <a:r>
            <a:rPr lang="en-US" sz="1400" dirty="0" smtClean="0">
              <a:solidFill>
                <a:srgbClr val="660066"/>
              </a:solidFill>
            </a:rPr>
            <a:t> (DTP3) immunization coverage (12–23 months)</a:t>
          </a:r>
          <a:endParaRPr lang="en-US" sz="1400" dirty="0">
            <a:solidFill>
              <a:srgbClr val="660066"/>
            </a:solidFill>
          </a:endParaRPr>
        </a:p>
      </dgm:t>
    </dgm:pt>
    <dgm:pt modelId="{2ACEE391-7FD7-0141-B128-6DC6FC88F07E}" type="parTrans" cxnId="{B2965E21-008C-A44A-8A78-77C747497644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619F3897-28C3-964E-A414-F9E6E8392AD2}" type="sibTrans" cxnId="{B2965E21-008C-A44A-8A78-77C747497644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3915F375-2AEC-2849-A38D-BBDB4140F810}">
      <dgm:prSet custT="1"/>
      <dgm:spPr/>
      <dgm:t>
        <a:bodyPr/>
        <a:lstStyle/>
        <a:p>
          <a:r>
            <a:rPr lang="en-US" sz="1400" smtClean="0">
              <a:solidFill>
                <a:srgbClr val="660066"/>
              </a:solidFill>
            </a:rPr>
            <a:t>Antibiotic treatment for suspected pneumonia</a:t>
          </a:r>
          <a:endParaRPr lang="en-US" sz="1400">
            <a:solidFill>
              <a:srgbClr val="660066"/>
            </a:solidFill>
          </a:endParaRPr>
        </a:p>
      </dgm:t>
    </dgm:pt>
    <dgm:pt modelId="{C870E695-C117-FF4D-BE49-964C03EC5B47}" type="parTrans" cxnId="{F8CD4CA0-ADF5-584C-9102-3EF5ECF810B4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8E6E4EAE-2DFA-7E49-8758-4822A759C951}" type="sibTrans" cxnId="{F8CD4CA0-ADF5-584C-9102-3EF5ECF810B4}">
      <dgm:prSet/>
      <dgm:spPr/>
      <dgm:t>
        <a:bodyPr/>
        <a:lstStyle/>
        <a:p>
          <a:endParaRPr lang="en-US">
            <a:solidFill>
              <a:srgbClr val="660066"/>
            </a:solidFill>
          </a:endParaRPr>
        </a:p>
      </dgm:t>
    </dgm:pt>
    <dgm:pt modelId="{C0D57920-519B-A34A-A00C-D55F85A60F8A}" type="pres">
      <dgm:prSet presAssocID="{C3455044-0ABB-4E4F-8A30-1D5C920A81D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CA5E55F6-18E9-1E4B-8478-021FAB28A787}" type="pres">
      <dgm:prSet presAssocID="{15AE555A-7340-9E4C-8506-162E96D16C02}" presName="compNode" presStyleCnt="0"/>
      <dgm:spPr/>
      <dgm:t>
        <a:bodyPr/>
        <a:lstStyle/>
        <a:p>
          <a:endParaRPr lang="en-US"/>
        </a:p>
      </dgm:t>
    </dgm:pt>
    <dgm:pt modelId="{18D62FE1-91B7-7F4C-A0ED-F9063B266219}" type="pres">
      <dgm:prSet presAssocID="{15AE555A-7340-9E4C-8506-162E96D16C02}" presName="dummyConnPt" presStyleCnt="0"/>
      <dgm:spPr/>
      <dgm:t>
        <a:bodyPr/>
        <a:lstStyle/>
        <a:p>
          <a:endParaRPr lang="en-US"/>
        </a:p>
      </dgm:t>
    </dgm:pt>
    <dgm:pt modelId="{131DB7C9-C253-8E41-91D8-D787E00532C4}" type="pres">
      <dgm:prSet presAssocID="{15AE555A-7340-9E4C-8506-162E96D16C02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AB034E-5FFD-024E-8A7C-C07A97704E30}" type="pres">
      <dgm:prSet presAssocID="{61B8C06B-5B24-7045-A901-939B679A8C75}" presName="sibTrans" presStyleLbl="bgSibTrans2D1" presStyleIdx="0" presStyleCnt="10"/>
      <dgm:spPr/>
      <dgm:t>
        <a:bodyPr/>
        <a:lstStyle/>
        <a:p>
          <a:endParaRPr lang="en-US"/>
        </a:p>
      </dgm:t>
    </dgm:pt>
    <dgm:pt modelId="{227B45FA-8144-E24A-B483-A077650A73B2}" type="pres">
      <dgm:prSet presAssocID="{5D5DF1A7-7777-9543-9CFF-195805CC19BF}" presName="compNode" presStyleCnt="0"/>
      <dgm:spPr/>
      <dgm:t>
        <a:bodyPr/>
        <a:lstStyle/>
        <a:p>
          <a:endParaRPr lang="en-US"/>
        </a:p>
      </dgm:t>
    </dgm:pt>
    <dgm:pt modelId="{5B21337D-3FFB-5C4B-9A4F-C0D97D04520A}" type="pres">
      <dgm:prSet presAssocID="{5D5DF1A7-7777-9543-9CFF-195805CC19BF}" presName="dummyConnPt" presStyleCnt="0"/>
      <dgm:spPr/>
      <dgm:t>
        <a:bodyPr/>
        <a:lstStyle/>
        <a:p>
          <a:endParaRPr lang="en-US"/>
        </a:p>
      </dgm:t>
    </dgm:pt>
    <dgm:pt modelId="{EB9621C2-EA57-6E44-8DE9-5BAA60F2C762}" type="pres">
      <dgm:prSet presAssocID="{5D5DF1A7-7777-9543-9CFF-195805CC19BF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BC5356-E754-F44B-8CEE-4EA6689444AE}" type="pres">
      <dgm:prSet presAssocID="{C0C02340-5DED-E343-BE45-750F7015B402}" presName="sibTrans" presStyleLbl="bgSibTrans2D1" presStyleIdx="1" presStyleCnt="10"/>
      <dgm:spPr/>
      <dgm:t>
        <a:bodyPr/>
        <a:lstStyle/>
        <a:p>
          <a:endParaRPr lang="en-US"/>
        </a:p>
      </dgm:t>
    </dgm:pt>
    <dgm:pt modelId="{BCAEBBD9-F63C-BF4F-97BA-6ED0A552ABCF}" type="pres">
      <dgm:prSet presAssocID="{F8A01D32-B5B9-C941-8646-9F3503F5C0BC}" presName="compNode" presStyleCnt="0"/>
      <dgm:spPr/>
      <dgm:t>
        <a:bodyPr/>
        <a:lstStyle/>
        <a:p>
          <a:endParaRPr lang="en-US"/>
        </a:p>
      </dgm:t>
    </dgm:pt>
    <dgm:pt modelId="{B8F97D1C-330B-294B-9FC2-EBD75A9F9091}" type="pres">
      <dgm:prSet presAssocID="{F8A01D32-B5B9-C941-8646-9F3503F5C0BC}" presName="dummyConnPt" presStyleCnt="0"/>
      <dgm:spPr/>
      <dgm:t>
        <a:bodyPr/>
        <a:lstStyle/>
        <a:p>
          <a:endParaRPr lang="en-US"/>
        </a:p>
      </dgm:t>
    </dgm:pt>
    <dgm:pt modelId="{08DC8238-3BCF-A84A-B829-118A782C55AE}" type="pres">
      <dgm:prSet presAssocID="{F8A01D32-B5B9-C941-8646-9F3503F5C0BC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9DE54-7387-F646-A8D0-AFDEA0E87F9F}" type="pres">
      <dgm:prSet presAssocID="{F746C4FB-8CDF-3E48-9B16-EFCE4B2AEB3F}" presName="sibTrans" presStyleLbl="bgSibTrans2D1" presStyleIdx="2" presStyleCnt="10"/>
      <dgm:spPr/>
      <dgm:t>
        <a:bodyPr/>
        <a:lstStyle/>
        <a:p>
          <a:endParaRPr lang="en-US"/>
        </a:p>
      </dgm:t>
    </dgm:pt>
    <dgm:pt modelId="{F837635F-3809-C946-A65C-4165B579162F}" type="pres">
      <dgm:prSet presAssocID="{8F0DCCCB-E361-AE46-9A2D-17BFF410A662}" presName="compNode" presStyleCnt="0"/>
      <dgm:spPr/>
      <dgm:t>
        <a:bodyPr/>
        <a:lstStyle/>
        <a:p>
          <a:endParaRPr lang="en-US"/>
        </a:p>
      </dgm:t>
    </dgm:pt>
    <dgm:pt modelId="{D6D5B7BB-1C6F-7444-8AD4-817C1EFDB0D5}" type="pres">
      <dgm:prSet presAssocID="{8F0DCCCB-E361-AE46-9A2D-17BFF410A662}" presName="dummyConnPt" presStyleCnt="0"/>
      <dgm:spPr/>
      <dgm:t>
        <a:bodyPr/>
        <a:lstStyle/>
        <a:p>
          <a:endParaRPr lang="en-US"/>
        </a:p>
      </dgm:t>
    </dgm:pt>
    <dgm:pt modelId="{0EBC8E75-8C9A-1343-8BE2-5B0069B6F8BD}" type="pres">
      <dgm:prSet presAssocID="{8F0DCCCB-E361-AE46-9A2D-17BFF410A662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583F1A-718D-4843-96BE-3B6C6E8F6F8D}" type="pres">
      <dgm:prSet presAssocID="{4C46D34D-C3A4-9D4A-B07B-6329CCC483E5}" presName="sibTrans" presStyleLbl="bgSibTrans2D1" presStyleIdx="3" presStyleCnt="10"/>
      <dgm:spPr/>
      <dgm:t>
        <a:bodyPr/>
        <a:lstStyle/>
        <a:p>
          <a:endParaRPr lang="en-US"/>
        </a:p>
      </dgm:t>
    </dgm:pt>
    <dgm:pt modelId="{1D570C26-90C1-264B-8FE1-9DA877E3FF25}" type="pres">
      <dgm:prSet presAssocID="{520C76CB-24E5-AE4F-B69F-7452D5E95F7C}" presName="compNode" presStyleCnt="0"/>
      <dgm:spPr/>
      <dgm:t>
        <a:bodyPr/>
        <a:lstStyle/>
        <a:p>
          <a:endParaRPr lang="en-US"/>
        </a:p>
      </dgm:t>
    </dgm:pt>
    <dgm:pt modelId="{B2CC3358-8A98-2B47-9727-E0552B97EF61}" type="pres">
      <dgm:prSet presAssocID="{520C76CB-24E5-AE4F-B69F-7452D5E95F7C}" presName="dummyConnPt" presStyleCnt="0"/>
      <dgm:spPr/>
      <dgm:t>
        <a:bodyPr/>
        <a:lstStyle/>
        <a:p>
          <a:endParaRPr lang="en-US"/>
        </a:p>
      </dgm:t>
    </dgm:pt>
    <dgm:pt modelId="{4AAC71CD-BEE5-4641-86BD-1C8D63316E88}" type="pres">
      <dgm:prSet presAssocID="{520C76CB-24E5-AE4F-B69F-7452D5E95F7C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27A81-F198-3D48-95C9-6441C2B2B691}" type="pres">
      <dgm:prSet presAssocID="{F670B3F6-DFD1-6E4A-A5E2-AE1606D87CFA}" presName="sibTrans" presStyleLbl="bgSibTrans2D1" presStyleIdx="4" presStyleCnt="10"/>
      <dgm:spPr/>
      <dgm:t>
        <a:bodyPr/>
        <a:lstStyle/>
        <a:p>
          <a:endParaRPr lang="en-US"/>
        </a:p>
      </dgm:t>
    </dgm:pt>
    <dgm:pt modelId="{6E0786F3-F2BB-0147-8DA0-0001968F876E}" type="pres">
      <dgm:prSet presAssocID="{859B29B4-78F0-3840-9846-8727CBD8E54C}" presName="compNode" presStyleCnt="0"/>
      <dgm:spPr/>
      <dgm:t>
        <a:bodyPr/>
        <a:lstStyle/>
        <a:p>
          <a:endParaRPr lang="en-US"/>
        </a:p>
      </dgm:t>
    </dgm:pt>
    <dgm:pt modelId="{3E7AC8FF-C6A8-254E-8201-A793ACBC029F}" type="pres">
      <dgm:prSet presAssocID="{859B29B4-78F0-3840-9846-8727CBD8E54C}" presName="dummyConnPt" presStyleCnt="0"/>
      <dgm:spPr/>
      <dgm:t>
        <a:bodyPr/>
        <a:lstStyle/>
        <a:p>
          <a:endParaRPr lang="en-US"/>
        </a:p>
      </dgm:t>
    </dgm:pt>
    <dgm:pt modelId="{6AE314F9-7AED-6047-A8A9-6B6D3BC5F8BD}" type="pres">
      <dgm:prSet presAssocID="{859B29B4-78F0-3840-9846-8727CBD8E54C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476E3-9136-3F4A-A95E-27B35737FB0B}" type="pres">
      <dgm:prSet presAssocID="{71FBFC0E-3C4F-E640-B645-3723D4E962A0}" presName="sibTrans" presStyleLbl="bgSibTrans2D1" presStyleIdx="5" presStyleCnt="10"/>
      <dgm:spPr/>
      <dgm:t>
        <a:bodyPr/>
        <a:lstStyle/>
        <a:p>
          <a:endParaRPr lang="en-US"/>
        </a:p>
      </dgm:t>
    </dgm:pt>
    <dgm:pt modelId="{01A1D474-1864-064B-8FDA-BE95C3D58C6E}" type="pres">
      <dgm:prSet presAssocID="{727A0011-B14E-B546-B814-9AFF46E66BD1}" presName="compNode" presStyleCnt="0"/>
      <dgm:spPr/>
      <dgm:t>
        <a:bodyPr/>
        <a:lstStyle/>
        <a:p>
          <a:endParaRPr lang="en-US"/>
        </a:p>
      </dgm:t>
    </dgm:pt>
    <dgm:pt modelId="{01088398-284C-F849-8C8F-1A5493B5FD91}" type="pres">
      <dgm:prSet presAssocID="{727A0011-B14E-B546-B814-9AFF46E66BD1}" presName="dummyConnPt" presStyleCnt="0"/>
      <dgm:spPr/>
      <dgm:t>
        <a:bodyPr/>
        <a:lstStyle/>
        <a:p>
          <a:endParaRPr lang="en-US"/>
        </a:p>
      </dgm:t>
    </dgm:pt>
    <dgm:pt modelId="{ABEF29A8-759B-8445-92DC-18A4EFC7438F}" type="pres">
      <dgm:prSet presAssocID="{727A0011-B14E-B546-B814-9AFF46E66BD1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37735F-677C-684A-9FEE-B02A4BE85F56}" type="pres">
      <dgm:prSet presAssocID="{5D83F898-5649-384E-A8DB-1B615653252D}" presName="sibTrans" presStyleLbl="bgSibTrans2D1" presStyleIdx="6" presStyleCnt="10"/>
      <dgm:spPr/>
      <dgm:t>
        <a:bodyPr/>
        <a:lstStyle/>
        <a:p>
          <a:endParaRPr lang="en-US"/>
        </a:p>
      </dgm:t>
    </dgm:pt>
    <dgm:pt modelId="{FC61340D-9BAE-ED41-B049-5FDC7238E3B4}" type="pres">
      <dgm:prSet presAssocID="{5098FAD5-B9E6-E54E-A263-81351BA95817}" presName="compNode" presStyleCnt="0"/>
      <dgm:spPr/>
      <dgm:t>
        <a:bodyPr/>
        <a:lstStyle/>
        <a:p>
          <a:endParaRPr lang="en-US"/>
        </a:p>
      </dgm:t>
    </dgm:pt>
    <dgm:pt modelId="{3548D5F4-8080-1840-B0CE-B38465299B67}" type="pres">
      <dgm:prSet presAssocID="{5098FAD5-B9E6-E54E-A263-81351BA95817}" presName="dummyConnPt" presStyleCnt="0"/>
      <dgm:spPr/>
      <dgm:t>
        <a:bodyPr/>
        <a:lstStyle/>
        <a:p>
          <a:endParaRPr lang="en-US"/>
        </a:p>
      </dgm:t>
    </dgm:pt>
    <dgm:pt modelId="{DCC2D89C-AD26-0A43-B0E3-B8335FC518C0}" type="pres">
      <dgm:prSet presAssocID="{5098FAD5-B9E6-E54E-A263-81351BA95817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59A849-CB4B-2740-8FEA-FB03519C8178}" type="pres">
      <dgm:prSet presAssocID="{619F3897-28C3-964E-A414-F9E6E8392AD2}" presName="sibTrans" presStyleLbl="bgSibTrans2D1" presStyleIdx="7" presStyleCnt="10"/>
      <dgm:spPr/>
      <dgm:t>
        <a:bodyPr/>
        <a:lstStyle/>
        <a:p>
          <a:endParaRPr lang="en-US"/>
        </a:p>
      </dgm:t>
    </dgm:pt>
    <dgm:pt modelId="{015D7DF2-F1E6-5341-8BA7-FBCA5ABEDD22}" type="pres">
      <dgm:prSet presAssocID="{0C923A01-5C7A-144D-A917-677943493201}" presName="compNode" presStyleCnt="0"/>
      <dgm:spPr/>
      <dgm:t>
        <a:bodyPr/>
        <a:lstStyle/>
        <a:p>
          <a:endParaRPr lang="en-US"/>
        </a:p>
      </dgm:t>
    </dgm:pt>
    <dgm:pt modelId="{FBF7D65B-3890-BB47-86E4-B9CCB602D62B}" type="pres">
      <dgm:prSet presAssocID="{0C923A01-5C7A-144D-A917-677943493201}" presName="dummyConnPt" presStyleCnt="0"/>
      <dgm:spPr/>
      <dgm:t>
        <a:bodyPr/>
        <a:lstStyle/>
        <a:p>
          <a:endParaRPr lang="en-US"/>
        </a:p>
      </dgm:t>
    </dgm:pt>
    <dgm:pt modelId="{A0041CBB-50F6-734E-AC49-54496F12D7CE}" type="pres">
      <dgm:prSet presAssocID="{0C923A01-5C7A-144D-A917-677943493201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104497-C71F-0147-8432-976BCDBCA1F0}" type="pres">
      <dgm:prSet presAssocID="{F6519F86-45A8-F140-90AE-3905C4DC8E49}" presName="sibTrans" presStyleLbl="bgSibTrans2D1" presStyleIdx="8" presStyleCnt="10"/>
      <dgm:spPr/>
      <dgm:t>
        <a:bodyPr/>
        <a:lstStyle/>
        <a:p>
          <a:endParaRPr lang="en-US"/>
        </a:p>
      </dgm:t>
    </dgm:pt>
    <dgm:pt modelId="{A838ADD1-9C8D-3847-8ED1-49EA9F7F794D}" type="pres">
      <dgm:prSet presAssocID="{3915F375-2AEC-2849-A38D-BBDB4140F810}" presName="compNode" presStyleCnt="0"/>
      <dgm:spPr/>
      <dgm:t>
        <a:bodyPr/>
        <a:lstStyle/>
        <a:p>
          <a:endParaRPr lang="en-US"/>
        </a:p>
      </dgm:t>
    </dgm:pt>
    <dgm:pt modelId="{471CB82C-25E3-2C43-AA48-F59A68201D3F}" type="pres">
      <dgm:prSet presAssocID="{3915F375-2AEC-2849-A38D-BBDB4140F810}" presName="dummyConnPt" presStyleCnt="0"/>
      <dgm:spPr/>
      <dgm:t>
        <a:bodyPr/>
        <a:lstStyle/>
        <a:p>
          <a:endParaRPr lang="en-US"/>
        </a:p>
      </dgm:t>
    </dgm:pt>
    <dgm:pt modelId="{ACE8148E-A139-DD45-AEFB-043627F9A39E}" type="pres">
      <dgm:prSet presAssocID="{3915F375-2AEC-2849-A38D-BBDB4140F810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FEC83B-95CE-2E45-A64C-D1042D94DF47}" type="pres">
      <dgm:prSet presAssocID="{8E6E4EAE-2DFA-7E49-8758-4822A759C951}" presName="sibTrans" presStyleLbl="bgSibTrans2D1" presStyleIdx="9" presStyleCnt="10"/>
      <dgm:spPr/>
      <dgm:t>
        <a:bodyPr/>
        <a:lstStyle/>
        <a:p>
          <a:endParaRPr lang="en-US"/>
        </a:p>
      </dgm:t>
    </dgm:pt>
    <dgm:pt modelId="{750E27A7-0AE5-1D4B-B55B-803747818FD4}" type="pres">
      <dgm:prSet presAssocID="{AE240875-2CEE-2A42-8C73-E33D8961CEA6}" presName="compNode" presStyleCnt="0"/>
      <dgm:spPr/>
      <dgm:t>
        <a:bodyPr/>
        <a:lstStyle/>
        <a:p>
          <a:endParaRPr lang="en-US"/>
        </a:p>
      </dgm:t>
    </dgm:pt>
    <dgm:pt modelId="{D0756203-58AF-8B4C-A7A1-49AB1811E87B}" type="pres">
      <dgm:prSet presAssocID="{AE240875-2CEE-2A42-8C73-E33D8961CEA6}" presName="dummyConnPt" presStyleCnt="0"/>
      <dgm:spPr/>
      <dgm:t>
        <a:bodyPr/>
        <a:lstStyle/>
        <a:p>
          <a:endParaRPr lang="en-US"/>
        </a:p>
      </dgm:t>
    </dgm:pt>
    <dgm:pt modelId="{3FDFAC80-3980-6949-BB4E-E6D1C980B558}" type="pres">
      <dgm:prSet presAssocID="{AE240875-2CEE-2A42-8C73-E33D8961CEA6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07E30D-4F29-9D4C-B914-ED73F53465A2}" type="presOf" srcId="{3915F375-2AEC-2849-A38D-BBDB4140F810}" destId="{ACE8148E-A139-DD45-AEFB-043627F9A39E}" srcOrd="0" destOrd="0" presId="urn:microsoft.com/office/officeart/2005/8/layout/bProcess4"/>
    <dgm:cxn modelId="{67EA2DC7-934E-1644-A5DC-15CEDB304E62}" type="presOf" srcId="{859B29B4-78F0-3840-9846-8727CBD8E54C}" destId="{6AE314F9-7AED-6047-A8A9-6B6D3BC5F8BD}" srcOrd="0" destOrd="0" presId="urn:microsoft.com/office/officeart/2005/8/layout/bProcess4"/>
    <dgm:cxn modelId="{C69BE658-E1F7-C843-B12E-9183270C4F28}" type="presOf" srcId="{8E6E4EAE-2DFA-7E49-8758-4822A759C951}" destId="{EDFEC83B-95CE-2E45-A64C-D1042D94DF47}" srcOrd="0" destOrd="0" presId="urn:microsoft.com/office/officeart/2005/8/layout/bProcess4"/>
    <dgm:cxn modelId="{BEA5BB0D-070D-FD47-9D25-9664C150B1AA}" type="presOf" srcId="{C0C02340-5DED-E343-BE45-750F7015B402}" destId="{DBBC5356-E754-F44B-8CEE-4EA6689444AE}" srcOrd="0" destOrd="0" presId="urn:microsoft.com/office/officeart/2005/8/layout/bProcess4"/>
    <dgm:cxn modelId="{A9A4AF00-330D-4342-8484-852E360FF655}" srcId="{C3455044-0ABB-4E4F-8A30-1D5C920A81DC}" destId="{520C76CB-24E5-AE4F-B69F-7452D5E95F7C}" srcOrd="4" destOrd="0" parTransId="{0D705772-4FBE-6F45-9CB1-18D57520837F}" sibTransId="{F670B3F6-DFD1-6E4A-A5E2-AE1606D87CFA}"/>
    <dgm:cxn modelId="{817DC6EA-DE8F-8B42-BAA2-043DCC467DF5}" type="presOf" srcId="{520C76CB-24E5-AE4F-B69F-7452D5E95F7C}" destId="{4AAC71CD-BEE5-4641-86BD-1C8D63316E88}" srcOrd="0" destOrd="0" presId="urn:microsoft.com/office/officeart/2005/8/layout/bProcess4"/>
    <dgm:cxn modelId="{15DB774E-DDF8-634B-A7AE-E009067B8221}" type="presOf" srcId="{61B8C06B-5B24-7045-A901-939B679A8C75}" destId="{E1AB034E-5FFD-024E-8A7C-C07A97704E30}" srcOrd="0" destOrd="0" presId="urn:microsoft.com/office/officeart/2005/8/layout/bProcess4"/>
    <dgm:cxn modelId="{BF0F4ADD-5BAD-1C41-8A28-010389489B31}" type="presOf" srcId="{C3455044-0ABB-4E4F-8A30-1D5C920A81DC}" destId="{C0D57920-519B-A34A-A00C-D55F85A60F8A}" srcOrd="0" destOrd="0" presId="urn:microsoft.com/office/officeart/2005/8/layout/bProcess4"/>
    <dgm:cxn modelId="{6B5F7D77-AB91-AA4F-AA87-C1C52BBCF5C3}" type="presOf" srcId="{F746C4FB-8CDF-3E48-9B16-EFCE4B2AEB3F}" destId="{DAB9DE54-7387-F646-A8D0-AFDEA0E87F9F}" srcOrd="0" destOrd="0" presId="urn:microsoft.com/office/officeart/2005/8/layout/bProcess4"/>
    <dgm:cxn modelId="{4737FEFA-28BA-7244-9999-A32CB28BDF1A}" type="presOf" srcId="{5098FAD5-B9E6-E54E-A263-81351BA95817}" destId="{DCC2D89C-AD26-0A43-B0E3-B8335FC518C0}" srcOrd="0" destOrd="0" presId="urn:microsoft.com/office/officeart/2005/8/layout/bProcess4"/>
    <dgm:cxn modelId="{5B7B58DE-3137-8D4D-99DA-C3CA6FE14917}" type="presOf" srcId="{71FBFC0E-3C4F-E640-B645-3723D4E962A0}" destId="{3E4476E3-9136-3F4A-A95E-27B35737FB0B}" srcOrd="0" destOrd="0" presId="urn:microsoft.com/office/officeart/2005/8/layout/bProcess4"/>
    <dgm:cxn modelId="{33AE28ED-F521-0A43-BC5B-5502B6CA94B3}" type="presOf" srcId="{15AE555A-7340-9E4C-8506-162E96D16C02}" destId="{131DB7C9-C253-8E41-91D8-D787E00532C4}" srcOrd="0" destOrd="0" presId="urn:microsoft.com/office/officeart/2005/8/layout/bProcess4"/>
    <dgm:cxn modelId="{E4F210D6-8E3E-9047-BEE7-272952A72905}" srcId="{C3455044-0ABB-4E4F-8A30-1D5C920A81DC}" destId="{8F0DCCCB-E361-AE46-9A2D-17BFF410A662}" srcOrd="3" destOrd="0" parTransId="{A45B505B-F808-CB4A-96FD-A7F13EEFBE24}" sibTransId="{4C46D34D-C3A4-9D4A-B07B-6329CCC483E5}"/>
    <dgm:cxn modelId="{E72225F2-A8FF-5D4D-9875-D114AEBE7F20}" type="presOf" srcId="{619F3897-28C3-964E-A414-F9E6E8392AD2}" destId="{AC59A849-CB4B-2740-8FEA-FB03519C8178}" srcOrd="0" destOrd="0" presId="urn:microsoft.com/office/officeart/2005/8/layout/bProcess4"/>
    <dgm:cxn modelId="{FF98F3F0-24EC-DD47-828A-9DFE2D068076}" srcId="{C3455044-0ABB-4E4F-8A30-1D5C920A81DC}" destId="{15AE555A-7340-9E4C-8506-162E96D16C02}" srcOrd="0" destOrd="0" parTransId="{EDF48B34-B78D-6D49-9F79-086C61AC909D}" sibTransId="{61B8C06B-5B24-7045-A901-939B679A8C75}"/>
    <dgm:cxn modelId="{F89E26A6-0067-1142-807A-2F58B9F459E7}" type="presOf" srcId="{727A0011-B14E-B546-B814-9AFF46E66BD1}" destId="{ABEF29A8-759B-8445-92DC-18A4EFC7438F}" srcOrd="0" destOrd="0" presId="urn:microsoft.com/office/officeart/2005/8/layout/bProcess4"/>
    <dgm:cxn modelId="{587A4D6C-4782-7A40-8EAD-BA885ABBB864}" type="presOf" srcId="{AE240875-2CEE-2A42-8C73-E33D8961CEA6}" destId="{3FDFAC80-3980-6949-BB4E-E6D1C980B558}" srcOrd="0" destOrd="0" presId="urn:microsoft.com/office/officeart/2005/8/layout/bProcess4"/>
    <dgm:cxn modelId="{278C40E6-36B1-0D4C-8297-A9CC6F5B66F6}" type="presOf" srcId="{F670B3F6-DFD1-6E4A-A5E2-AE1606D87CFA}" destId="{DF527A81-F198-3D48-95C9-6441C2B2B691}" srcOrd="0" destOrd="0" presId="urn:microsoft.com/office/officeart/2005/8/layout/bProcess4"/>
    <dgm:cxn modelId="{4C9FFD5F-0D9F-3C4D-8300-DA72EE7777DB}" type="presOf" srcId="{0C923A01-5C7A-144D-A917-677943493201}" destId="{A0041CBB-50F6-734E-AC49-54496F12D7CE}" srcOrd="0" destOrd="0" presId="urn:microsoft.com/office/officeart/2005/8/layout/bProcess4"/>
    <dgm:cxn modelId="{2373C547-4AAA-4441-AC7C-B627A4959CC2}" srcId="{C3455044-0ABB-4E4F-8A30-1D5C920A81DC}" destId="{0C923A01-5C7A-144D-A917-677943493201}" srcOrd="8" destOrd="0" parTransId="{F7122564-F1F7-054E-B50D-2CA294A476E6}" sibTransId="{F6519F86-45A8-F140-90AE-3905C4DC8E49}"/>
    <dgm:cxn modelId="{62D42A12-97DB-544A-9CBF-4E9048EB9819}" type="presOf" srcId="{4C46D34D-C3A4-9D4A-B07B-6329CCC483E5}" destId="{4E583F1A-718D-4843-96BE-3B6C6E8F6F8D}" srcOrd="0" destOrd="0" presId="urn:microsoft.com/office/officeart/2005/8/layout/bProcess4"/>
    <dgm:cxn modelId="{DF7CB9D2-C7E4-E846-9FB3-C6EE3B3EA89B}" type="presOf" srcId="{5D5DF1A7-7777-9543-9CFF-195805CC19BF}" destId="{EB9621C2-EA57-6E44-8DE9-5BAA60F2C762}" srcOrd="0" destOrd="0" presId="urn:microsoft.com/office/officeart/2005/8/layout/bProcess4"/>
    <dgm:cxn modelId="{588A75E8-607F-AD45-8DAD-B233BEDA7B6E}" type="presOf" srcId="{5D83F898-5649-384E-A8DB-1B615653252D}" destId="{6C37735F-677C-684A-9FEE-B02A4BE85F56}" srcOrd="0" destOrd="0" presId="urn:microsoft.com/office/officeart/2005/8/layout/bProcess4"/>
    <dgm:cxn modelId="{81A0DE38-79B8-2E48-BEDB-221E07DC0AA4}" type="presOf" srcId="{8F0DCCCB-E361-AE46-9A2D-17BFF410A662}" destId="{0EBC8E75-8C9A-1343-8BE2-5B0069B6F8BD}" srcOrd="0" destOrd="0" presId="urn:microsoft.com/office/officeart/2005/8/layout/bProcess4"/>
    <dgm:cxn modelId="{6F81DB7C-BA98-D045-ADFF-D41848AB5480}" srcId="{C3455044-0ABB-4E4F-8A30-1D5C920A81DC}" destId="{5D5DF1A7-7777-9543-9CFF-195805CC19BF}" srcOrd="1" destOrd="0" parTransId="{BE9F8A48-1BBE-614B-9FA1-FEDC30886563}" sibTransId="{C0C02340-5DED-E343-BE45-750F7015B402}"/>
    <dgm:cxn modelId="{C63EEA12-DCDB-F947-B44D-DF36F6E95AA6}" type="presOf" srcId="{F6519F86-45A8-F140-90AE-3905C4DC8E49}" destId="{77104497-C71F-0147-8432-976BCDBCA1F0}" srcOrd="0" destOrd="0" presId="urn:microsoft.com/office/officeart/2005/8/layout/bProcess4"/>
    <dgm:cxn modelId="{5B73AD46-AB9F-5D47-982E-A4875BD311EA}" srcId="{C3455044-0ABB-4E4F-8A30-1D5C920A81DC}" destId="{727A0011-B14E-B546-B814-9AFF46E66BD1}" srcOrd="6" destOrd="0" parTransId="{F22D5C65-0F79-7140-9237-C83B276A2575}" sibTransId="{5D83F898-5649-384E-A8DB-1B615653252D}"/>
    <dgm:cxn modelId="{77C9FB4F-978E-9940-A16B-E9E121A1E9D7}" srcId="{C3455044-0ABB-4E4F-8A30-1D5C920A81DC}" destId="{F8A01D32-B5B9-C941-8646-9F3503F5C0BC}" srcOrd="2" destOrd="0" parTransId="{73E8872B-129C-3846-89C7-D11B391E918B}" sibTransId="{F746C4FB-8CDF-3E48-9B16-EFCE4B2AEB3F}"/>
    <dgm:cxn modelId="{BE019824-8B93-674E-8A6D-7E6ED2237807}" type="presOf" srcId="{F8A01D32-B5B9-C941-8646-9F3503F5C0BC}" destId="{08DC8238-3BCF-A84A-B829-118A782C55AE}" srcOrd="0" destOrd="0" presId="urn:microsoft.com/office/officeart/2005/8/layout/bProcess4"/>
    <dgm:cxn modelId="{B2965E21-008C-A44A-8A78-77C747497644}" srcId="{C3455044-0ABB-4E4F-8A30-1D5C920A81DC}" destId="{5098FAD5-B9E6-E54E-A263-81351BA95817}" srcOrd="7" destOrd="0" parTransId="{2ACEE391-7FD7-0141-B128-6DC6FC88F07E}" sibTransId="{619F3897-28C3-964E-A414-F9E6E8392AD2}"/>
    <dgm:cxn modelId="{3D872945-FFD9-5148-97C0-781023A0C73B}" srcId="{C3455044-0ABB-4E4F-8A30-1D5C920A81DC}" destId="{859B29B4-78F0-3840-9846-8727CBD8E54C}" srcOrd="5" destOrd="0" parTransId="{5C30D351-A35C-CD40-B35E-A3541A0F1AFA}" sibTransId="{71FBFC0E-3C4F-E640-B645-3723D4E962A0}"/>
    <dgm:cxn modelId="{A085B851-C68B-C248-90DA-2A466E81C087}" srcId="{C3455044-0ABB-4E4F-8A30-1D5C920A81DC}" destId="{AE240875-2CEE-2A42-8C73-E33D8961CEA6}" srcOrd="10" destOrd="0" parTransId="{7D14AA61-C3C0-1C4C-A1BA-0205370B41E1}" sibTransId="{0668CAB3-CC1E-E044-95FA-2176A0AB8E5F}"/>
    <dgm:cxn modelId="{F8CD4CA0-ADF5-584C-9102-3EF5ECF810B4}" srcId="{C3455044-0ABB-4E4F-8A30-1D5C920A81DC}" destId="{3915F375-2AEC-2849-A38D-BBDB4140F810}" srcOrd="9" destOrd="0" parTransId="{C870E695-C117-FF4D-BE49-964C03EC5B47}" sibTransId="{8E6E4EAE-2DFA-7E49-8758-4822A759C951}"/>
    <dgm:cxn modelId="{3A7D86D3-DBA8-634C-A81A-357FFDD25D29}" type="presParOf" srcId="{C0D57920-519B-A34A-A00C-D55F85A60F8A}" destId="{CA5E55F6-18E9-1E4B-8478-021FAB28A787}" srcOrd="0" destOrd="0" presId="urn:microsoft.com/office/officeart/2005/8/layout/bProcess4"/>
    <dgm:cxn modelId="{A1C8E6BC-6935-2040-97EB-4550F02A1BF6}" type="presParOf" srcId="{CA5E55F6-18E9-1E4B-8478-021FAB28A787}" destId="{18D62FE1-91B7-7F4C-A0ED-F9063B266219}" srcOrd="0" destOrd="0" presId="urn:microsoft.com/office/officeart/2005/8/layout/bProcess4"/>
    <dgm:cxn modelId="{24154B7D-5DB6-8142-ADDA-19A464D2985F}" type="presParOf" srcId="{CA5E55F6-18E9-1E4B-8478-021FAB28A787}" destId="{131DB7C9-C253-8E41-91D8-D787E00532C4}" srcOrd="1" destOrd="0" presId="urn:microsoft.com/office/officeart/2005/8/layout/bProcess4"/>
    <dgm:cxn modelId="{3A4BEBF1-6C41-484D-9156-4F5BE68E1051}" type="presParOf" srcId="{C0D57920-519B-A34A-A00C-D55F85A60F8A}" destId="{E1AB034E-5FFD-024E-8A7C-C07A97704E30}" srcOrd="1" destOrd="0" presId="urn:microsoft.com/office/officeart/2005/8/layout/bProcess4"/>
    <dgm:cxn modelId="{87BD070F-1626-C047-A07F-B06D46C47CE1}" type="presParOf" srcId="{C0D57920-519B-A34A-A00C-D55F85A60F8A}" destId="{227B45FA-8144-E24A-B483-A077650A73B2}" srcOrd="2" destOrd="0" presId="urn:microsoft.com/office/officeart/2005/8/layout/bProcess4"/>
    <dgm:cxn modelId="{A32742DD-4A31-0D44-BCD3-DB16D3112534}" type="presParOf" srcId="{227B45FA-8144-E24A-B483-A077650A73B2}" destId="{5B21337D-3FFB-5C4B-9A4F-C0D97D04520A}" srcOrd="0" destOrd="0" presId="urn:microsoft.com/office/officeart/2005/8/layout/bProcess4"/>
    <dgm:cxn modelId="{474C224D-323C-2841-8838-004674F74BC4}" type="presParOf" srcId="{227B45FA-8144-E24A-B483-A077650A73B2}" destId="{EB9621C2-EA57-6E44-8DE9-5BAA60F2C762}" srcOrd="1" destOrd="0" presId="urn:microsoft.com/office/officeart/2005/8/layout/bProcess4"/>
    <dgm:cxn modelId="{1FDCA34A-9A86-0645-AE4A-257996CBDA7D}" type="presParOf" srcId="{C0D57920-519B-A34A-A00C-D55F85A60F8A}" destId="{DBBC5356-E754-F44B-8CEE-4EA6689444AE}" srcOrd="3" destOrd="0" presId="urn:microsoft.com/office/officeart/2005/8/layout/bProcess4"/>
    <dgm:cxn modelId="{FC9BCDBF-4F5D-4D40-BC14-1462211ACC7D}" type="presParOf" srcId="{C0D57920-519B-A34A-A00C-D55F85A60F8A}" destId="{BCAEBBD9-F63C-BF4F-97BA-6ED0A552ABCF}" srcOrd="4" destOrd="0" presId="urn:microsoft.com/office/officeart/2005/8/layout/bProcess4"/>
    <dgm:cxn modelId="{E626675A-CC5C-034B-8EBE-F05432EE00B0}" type="presParOf" srcId="{BCAEBBD9-F63C-BF4F-97BA-6ED0A552ABCF}" destId="{B8F97D1C-330B-294B-9FC2-EBD75A9F9091}" srcOrd="0" destOrd="0" presId="urn:microsoft.com/office/officeart/2005/8/layout/bProcess4"/>
    <dgm:cxn modelId="{EF5A3D15-3003-6643-87EE-DCA0E4DB9337}" type="presParOf" srcId="{BCAEBBD9-F63C-BF4F-97BA-6ED0A552ABCF}" destId="{08DC8238-3BCF-A84A-B829-118A782C55AE}" srcOrd="1" destOrd="0" presId="urn:microsoft.com/office/officeart/2005/8/layout/bProcess4"/>
    <dgm:cxn modelId="{3A46D372-27E2-EE4A-A66F-8910B808E21C}" type="presParOf" srcId="{C0D57920-519B-A34A-A00C-D55F85A60F8A}" destId="{DAB9DE54-7387-F646-A8D0-AFDEA0E87F9F}" srcOrd="5" destOrd="0" presId="urn:microsoft.com/office/officeart/2005/8/layout/bProcess4"/>
    <dgm:cxn modelId="{64B479EE-EC34-A64E-B0A7-A548E9C9BEB9}" type="presParOf" srcId="{C0D57920-519B-A34A-A00C-D55F85A60F8A}" destId="{F837635F-3809-C946-A65C-4165B579162F}" srcOrd="6" destOrd="0" presId="urn:microsoft.com/office/officeart/2005/8/layout/bProcess4"/>
    <dgm:cxn modelId="{B639974A-7DD4-C044-9DB5-9DE223175956}" type="presParOf" srcId="{F837635F-3809-C946-A65C-4165B579162F}" destId="{D6D5B7BB-1C6F-7444-8AD4-817C1EFDB0D5}" srcOrd="0" destOrd="0" presId="urn:microsoft.com/office/officeart/2005/8/layout/bProcess4"/>
    <dgm:cxn modelId="{4EEBE1EF-A981-614E-A800-D80E32DCCBC8}" type="presParOf" srcId="{F837635F-3809-C946-A65C-4165B579162F}" destId="{0EBC8E75-8C9A-1343-8BE2-5B0069B6F8BD}" srcOrd="1" destOrd="0" presId="urn:microsoft.com/office/officeart/2005/8/layout/bProcess4"/>
    <dgm:cxn modelId="{5B795979-7566-6E4A-9C5C-DBA59A84FBB5}" type="presParOf" srcId="{C0D57920-519B-A34A-A00C-D55F85A60F8A}" destId="{4E583F1A-718D-4843-96BE-3B6C6E8F6F8D}" srcOrd="7" destOrd="0" presId="urn:microsoft.com/office/officeart/2005/8/layout/bProcess4"/>
    <dgm:cxn modelId="{697453B8-FE6B-C54E-887E-754371EDC759}" type="presParOf" srcId="{C0D57920-519B-A34A-A00C-D55F85A60F8A}" destId="{1D570C26-90C1-264B-8FE1-9DA877E3FF25}" srcOrd="8" destOrd="0" presId="urn:microsoft.com/office/officeart/2005/8/layout/bProcess4"/>
    <dgm:cxn modelId="{41CF5196-3FC7-F642-92C7-86F2AF9CDF85}" type="presParOf" srcId="{1D570C26-90C1-264B-8FE1-9DA877E3FF25}" destId="{B2CC3358-8A98-2B47-9727-E0552B97EF61}" srcOrd="0" destOrd="0" presId="urn:microsoft.com/office/officeart/2005/8/layout/bProcess4"/>
    <dgm:cxn modelId="{65AFC490-F557-DC46-B504-7A93CF22AFD4}" type="presParOf" srcId="{1D570C26-90C1-264B-8FE1-9DA877E3FF25}" destId="{4AAC71CD-BEE5-4641-86BD-1C8D63316E88}" srcOrd="1" destOrd="0" presId="urn:microsoft.com/office/officeart/2005/8/layout/bProcess4"/>
    <dgm:cxn modelId="{DF437B2B-7902-9740-86E2-C2BFE94CAB8C}" type="presParOf" srcId="{C0D57920-519B-A34A-A00C-D55F85A60F8A}" destId="{DF527A81-F198-3D48-95C9-6441C2B2B691}" srcOrd="9" destOrd="0" presId="urn:microsoft.com/office/officeart/2005/8/layout/bProcess4"/>
    <dgm:cxn modelId="{854B81D8-2C1E-C24D-8BDD-4B0D0B0A6B47}" type="presParOf" srcId="{C0D57920-519B-A34A-A00C-D55F85A60F8A}" destId="{6E0786F3-F2BB-0147-8DA0-0001968F876E}" srcOrd="10" destOrd="0" presId="urn:microsoft.com/office/officeart/2005/8/layout/bProcess4"/>
    <dgm:cxn modelId="{5FCA5EAC-3277-9C46-8B7B-DD8807492F39}" type="presParOf" srcId="{6E0786F3-F2BB-0147-8DA0-0001968F876E}" destId="{3E7AC8FF-C6A8-254E-8201-A793ACBC029F}" srcOrd="0" destOrd="0" presId="urn:microsoft.com/office/officeart/2005/8/layout/bProcess4"/>
    <dgm:cxn modelId="{DE3AA9B5-E959-B842-B59D-019FEB6F9085}" type="presParOf" srcId="{6E0786F3-F2BB-0147-8DA0-0001968F876E}" destId="{6AE314F9-7AED-6047-A8A9-6B6D3BC5F8BD}" srcOrd="1" destOrd="0" presId="urn:microsoft.com/office/officeart/2005/8/layout/bProcess4"/>
    <dgm:cxn modelId="{F0923216-EFCD-ED47-8BF1-FC6F0FDED331}" type="presParOf" srcId="{C0D57920-519B-A34A-A00C-D55F85A60F8A}" destId="{3E4476E3-9136-3F4A-A95E-27B35737FB0B}" srcOrd="11" destOrd="0" presId="urn:microsoft.com/office/officeart/2005/8/layout/bProcess4"/>
    <dgm:cxn modelId="{19AF1329-7B5E-5942-8C6E-525F0397A671}" type="presParOf" srcId="{C0D57920-519B-A34A-A00C-D55F85A60F8A}" destId="{01A1D474-1864-064B-8FDA-BE95C3D58C6E}" srcOrd="12" destOrd="0" presId="urn:microsoft.com/office/officeart/2005/8/layout/bProcess4"/>
    <dgm:cxn modelId="{D0FCCEB5-3012-0F4E-B68C-B80BB817EA9B}" type="presParOf" srcId="{01A1D474-1864-064B-8FDA-BE95C3D58C6E}" destId="{01088398-284C-F849-8C8F-1A5493B5FD91}" srcOrd="0" destOrd="0" presId="urn:microsoft.com/office/officeart/2005/8/layout/bProcess4"/>
    <dgm:cxn modelId="{6012F216-8FBA-164B-AE46-A9B17B63AE2F}" type="presParOf" srcId="{01A1D474-1864-064B-8FDA-BE95C3D58C6E}" destId="{ABEF29A8-759B-8445-92DC-18A4EFC7438F}" srcOrd="1" destOrd="0" presId="urn:microsoft.com/office/officeart/2005/8/layout/bProcess4"/>
    <dgm:cxn modelId="{4C74BFBA-3067-1F4C-AD5C-4722C0C74A51}" type="presParOf" srcId="{C0D57920-519B-A34A-A00C-D55F85A60F8A}" destId="{6C37735F-677C-684A-9FEE-B02A4BE85F56}" srcOrd="13" destOrd="0" presId="urn:microsoft.com/office/officeart/2005/8/layout/bProcess4"/>
    <dgm:cxn modelId="{FB0FA7D6-6FD9-4146-9E79-E608326D608A}" type="presParOf" srcId="{C0D57920-519B-A34A-A00C-D55F85A60F8A}" destId="{FC61340D-9BAE-ED41-B049-5FDC7238E3B4}" srcOrd="14" destOrd="0" presId="urn:microsoft.com/office/officeart/2005/8/layout/bProcess4"/>
    <dgm:cxn modelId="{F32622BB-A093-644E-9EBC-82606728C896}" type="presParOf" srcId="{FC61340D-9BAE-ED41-B049-5FDC7238E3B4}" destId="{3548D5F4-8080-1840-B0CE-B38465299B67}" srcOrd="0" destOrd="0" presId="urn:microsoft.com/office/officeart/2005/8/layout/bProcess4"/>
    <dgm:cxn modelId="{FA309B8B-4551-1E4E-A0F4-826F6D4E6E7D}" type="presParOf" srcId="{FC61340D-9BAE-ED41-B049-5FDC7238E3B4}" destId="{DCC2D89C-AD26-0A43-B0E3-B8335FC518C0}" srcOrd="1" destOrd="0" presId="urn:microsoft.com/office/officeart/2005/8/layout/bProcess4"/>
    <dgm:cxn modelId="{2B6F6B83-B0A7-4E47-8055-B61C367DD230}" type="presParOf" srcId="{C0D57920-519B-A34A-A00C-D55F85A60F8A}" destId="{AC59A849-CB4B-2740-8FEA-FB03519C8178}" srcOrd="15" destOrd="0" presId="urn:microsoft.com/office/officeart/2005/8/layout/bProcess4"/>
    <dgm:cxn modelId="{95961CE1-A5A2-A545-9740-7FE58302128D}" type="presParOf" srcId="{C0D57920-519B-A34A-A00C-D55F85A60F8A}" destId="{015D7DF2-F1E6-5341-8BA7-FBCA5ABEDD22}" srcOrd="16" destOrd="0" presId="urn:microsoft.com/office/officeart/2005/8/layout/bProcess4"/>
    <dgm:cxn modelId="{EA3F774E-B9B6-B045-9FC6-A59411A7ACF7}" type="presParOf" srcId="{015D7DF2-F1E6-5341-8BA7-FBCA5ABEDD22}" destId="{FBF7D65B-3890-BB47-86E4-B9CCB602D62B}" srcOrd="0" destOrd="0" presId="urn:microsoft.com/office/officeart/2005/8/layout/bProcess4"/>
    <dgm:cxn modelId="{601F745F-38A3-4949-A8E3-9C59EE9035D3}" type="presParOf" srcId="{015D7DF2-F1E6-5341-8BA7-FBCA5ABEDD22}" destId="{A0041CBB-50F6-734E-AC49-54496F12D7CE}" srcOrd="1" destOrd="0" presId="urn:microsoft.com/office/officeart/2005/8/layout/bProcess4"/>
    <dgm:cxn modelId="{15279F5B-FAD1-E348-8A91-BFA9413BD6DD}" type="presParOf" srcId="{C0D57920-519B-A34A-A00C-D55F85A60F8A}" destId="{77104497-C71F-0147-8432-976BCDBCA1F0}" srcOrd="17" destOrd="0" presId="urn:microsoft.com/office/officeart/2005/8/layout/bProcess4"/>
    <dgm:cxn modelId="{D7BB8E36-D281-F843-AADA-E93A90635C20}" type="presParOf" srcId="{C0D57920-519B-A34A-A00C-D55F85A60F8A}" destId="{A838ADD1-9C8D-3847-8ED1-49EA9F7F794D}" srcOrd="18" destOrd="0" presId="urn:microsoft.com/office/officeart/2005/8/layout/bProcess4"/>
    <dgm:cxn modelId="{9D2DA235-97B7-5646-9B6F-4F19E316155A}" type="presParOf" srcId="{A838ADD1-9C8D-3847-8ED1-49EA9F7F794D}" destId="{471CB82C-25E3-2C43-AA48-F59A68201D3F}" srcOrd="0" destOrd="0" presId="urn:microsoft.com/office/officeart/2005/8/layout/bProcess4"/>
    <dgm:cxn modelId="{EF240036-A3E9-5B4D-A092-1E7E13DFDF82}" type="presParOf" srcId="{A838ADD1-9C8D-3847-8ED1-49EA9F7F794D}" destId="{ACE8148E-A139-DD45-AEFB-043627F9A39E}" srcOrd="1" destOrd="0" presId="urn:microsoft.com/office/officeart/2005/8/layout/bProcess4"/>
    <dgm:cxn modelId="{E1DDEFC2-C70E-6C46-AE01-63CDC85DC696}" type="presParOf" srcId="{C0D57920-519B-A34A-A00C-D55F85A60F8A}" destId="{EDFEC83B-95CE-2E45-A64C-D1042D94DF47}" srcOrd="19" destOrd="0" presId="urn:microsoft.com/office/officeart/2005/8/layout/bProcess4"/>
    <dgm:cxn modelId="{16F9FFB6-4DB9-CC41-AE77-216E5E841F93}" type="presParOf" srcId="{C0D57920-519B-A34A-A00C-D55F85A60F8A}" destId="{750E27A7-0AE5-1D4B-B55B-803747818FD4}" srcOrd="20" destOrd="0" presId="urn:microsoft.com/office/officeart/2005/8/layout/bProcess4"/>
    <dgm:cxn modelId="{65FBADFD-2989-1C40-8B85-7BC73C135AC4}" type="presParOf" srcId="{750E27A7-0AE5-1D4B-B55B-803747818FD4}" destId="{D0756203-58AF-8B4C-A7A1-49AB1811E87B}" srcOrd="0" destOrd="0" presId="urn:microsoft.com/office/officeart/2005/8/layout/bProcess4"/>
    <dgm:cxn modelId="{285E9A8A-52DD-7F43-B150-04CF25A98F89}" type="presParOf" srcId="{750E27A7-0AE5-1D4B-B55B-803747818FD4}" destId="{3FDFAC80-3980-6949-BB4E-E6D1C980B558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1EC9A0-0E90-AA4D-8ED0-AD73955B1854}" type="doc">
      <dgm:prSet loTypeId="urn:microsoft.com/office/officeart/2005/8/layout/default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55BB91D-D70E-7D46-905C-F80281A71038}">
      <dgm:prSet phldrT="[Text]"/>
      <dgm:spPr/>
      <dgm:t>
        <a:bodyPr/>
        <a:lstStyle/>
        <a:p>
          <a:r>
            <a:rPr lang="en-US" dirty="0" smtClean="0">
              <a:latin typeface="Abadi MT Condensed Light"/>
              <a:cs typeface="Abadi MT Condensed Light"/>
            </a:rPr>
            <a:t>Maternal nutrition </a:t>
          </a:r>
          <a:endParaRPr lang="en-US" dirty="0">
            <a:latin typeface="Abadi MT Condensed Light"/>
            <a:cs typeface="Abadi MT Condensed Light"/>
          </a:endParaRPr>
        </a:p>
      </dgm:t>
    </dgm:pt>
    <dgm:pt modelId="{ECB0A42B-EF66-E042-9B46-3A31FDAF2FE1}" type="parTrans" cxnId="{0EEDC092-D3F1-764C-AFFB-05E699FFC817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B9BFE789-2A66-924F-8674-9ECFE1886429}" type="sibTrans" cxnId="{0EEDC092-D3F1-764C-AFFB-05E699FFC817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3FC0D0A7-DA3B-DE45-972E-7D587FFB7043}">
      <dgm:prSet/>
      <dgm:spPr/>
      <dgm:t>
        <a:bodyPr/>
        <a:lstStyle/>
        <a:p>
          <a:r>
            <a:rPr lang="en-US" smtClean="0">
              <a:latin typeface="Abadi MT Condensed Light"/>
              <a:cs typeface="Abadi MT Condensed Light"/>
            </a:rPr>
            <a:t>Smoking </a:t>
          </a:r>
          <a:endParaRPr lang="en-US" dirty="0" smtClean="0">
            <a:latin typeface="Abadi MT Condensed Light"/>
            <a:cs typeface="Abadi MT Condensed Light"/>
          </a:endParaRPr>
        </a:p>
      </dgm:t>
    </dgm:pt>
    <dgm:pt modelId="{7606085A-16D8-EA47-8162-F673FBEBD15D}" type="parTrans" cxnId="{87EB455B-5BEA-6E42-8C0B-9D062D209FB3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2686820C-8E69-0740-A1EC-7E192E771921}" type="sibTrans" cxnId="{87EB455B-5BEA-6E42-8C0B-9D062D209FB3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65497A0F-3EA5-9545-87AC-D62A7BC4CFBB}">
      <dgm:prSet/>
      <dgm:spPr/>
      <dgm:t>
        <a:bodyPr/>
        <a:lstStyle/>
        <a:p>
          <a:r>
            <a:rPr lang="en-US" smtClean="0">
              <a:latin typeface="Abadi MT Condensed Light"/>
              <a:cs typeface="Abadi MT Condensed Light"/>
            </a:rPr>
            <a:t>Drinking </a:t>
          </a:r>
          <a:endParaRPr lang="en-US" dirty="0" smtClean="0">
            <a:latin typeface="Abadi MT Condensed Light"/>
            <a:cs typeface="Abadi MT Condensed Light"/>
          </a:endParaRPr>
        </a:p>
      </dgm:t>
    </dgm:pt>
    <dgm:pt modelId="{33E25BF7-2CD5-154D-A518-C370B32E8957}" type="parTrans" cxnId="{64917A8E-97E5-0945-A233-6969178643DB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FA832F72-01E6-C747-8208-5483C21C3591}" type="sibTrans" cxnId="{64917A8E-97E5-0945-A233-6969178643DB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593400F0-0798-0242-99A0-0C62D0C19CA1}">
      <dgm:prSet/>
      <dgm:spPr/>
      <dgm:t>
        <a:bodyPr/>
        <a:lstStyle/>
        <a:p>
          <a:r>
            <a:rPr lang="en-US" smtClean="0">
              <a:latin typeface="Abadi MT Condensed Light"/>
              <a:cs typeface="Abadi MT Condensed Light"/>
            </a:rPr>
            <a:t>Diseases ( GDM, thyroid diseases , infections …etc.) </a:t>
          </a:r>
          <a:endParaRPr lang="en-US" dirty="0" smtClean="0">
            <a:latin typeface="Abadi MT Condensed Light"/>
            <a:cs typeface="Abadi MT Condensed Light"/>
          </a:endParaRPr>
        </a:p>
      </dgm:t>
    </dgm:pt>
    <dgm:pt modelId="{DD47F994-2DA7-4D48-AE69-1D666FA0C8CD}" type="parTrans" cxnId="{1800FDE8-FEA4-BB42-8720-B7905FCEBAE2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1214AC14-ABC4-E04A-99F8-B0928B2A51F7}" type="sibTrans" cxnId="{1800FDE8-FEA4-BB42-8720-B7905FCEBAE2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C172A378-6D84-C240-A81D-3825EE0A1131}">
      <dgm:prSet/>
      <dgm:spPr/>
      <dgm:t>
        <a:bodyPr/>
        <a:lstStyle/>
        <a:p>
          <a:r>
            <a:rPr lang="en-US" smtClean="0">
              <a:latin typeface="Abadi MT Condensed Light"/>
              <a:cs typeface="Abadi MT Condensed Light"/>
            </a:rPr>
            <a:t>Drugs</a:t>
          </a:r>
          <a:endParaRPr lang="en-US" dirty="0" smtClean="0">
            <a:latin typeface="Abadi MT Condensed Light"/>
            <a:cs typeface="Abadi MT Condensed Light"/>
          </a:endParaRPr>
        </a:p>
      </dgm:t>
    </dgm:pt>
    <dgm:pt modelId="{C574F74B-2C38-EC4A-8B0A-6EA93B22FBFD}" type="parTrans" cxnId="{8835A0C9-35B3-9C45-9F13-0C9FC93B52DE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0644A5CA-62BE-4B44-A724-F52718EA4ECC}" type="sibTrans" cxnId="{8835A0C9-35B3-9C45-9F13-0C9FC93B52DE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0541741E-AE28-6E4A-99EB-5E0E8098F207}">
      <dgm:prSet/>
      <dgm:spPr/>
      <dgm:t>
        <a:bodyPr/>
        <a:lstStyle/>
        <a:p>
          <a:r>
            <a:rPr lang="en-US" smtClean="0">
              <a:latin typeface="Abadi MT Condensed Light"/>
              <a:cs typeface="Abadi MT Condensed Light"/>
            </a:rPr>
            <a:t>Maternal age </a:t>
          </a:r>
          <a:endParaRPr lang="en-US" dirty="0" smtClean="0">
            <a:latin typeface="Abadi MT Condensed Light"/>
            <a:cs typeface="Abadi MT Condensed Light"/>
          </a:endParaRPr>
        </a:p>
      </dgm:t>
    </dgm:pt>
    <dgm:pt modelId="{131F8E49-0599-0342-9560-43DB7D6B3E67}" type="parTrans" cxnId="{160B6A34-514D-4744-B6CE-0B70FA3D6F7D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75FA13EA-73BC-0745-B0F2-CEEC5D0A704E}" type="sibTrans" cxnId="{160B6A34-514D-4744-B6CE-0B70FA3D6F7D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5FFF8622-B0DF-0748-8F47-602D247D4EE2}">
      <dgm:prSet/>
      <dgm:spPr/>
      <dgm:t>
        <a:bodyPr/>
        <a:lstStyle/>
        <a:p>
          <a:r>
            <a:rPr lang="en-US" smtClean="0">
              <a:latin typeface="Abadi MT Condensed Light"/>
              <a:cs typeface="Abadi MT Condensed Light"/>
            </a:rPr>
            <a:t>Prenatal care </a:t>
          </a:r>
          <a:endParaRPr lang="en-US" dirty="0" smtClean="0">
            <a:latin typeface="Abadi MT Condensed Light"/>
            <a:cs typeface="Abadi MT Condensed Light"/>
          </a:endParaRPr>
        </a:p>
      </dgm:t>
    </dgm:pt>
    <dgm:pt modelId="{5DFE1B75-EB20-0B4C-9103-E97B09A66BD4}" type="parTrans" cxnId="{D9FEE675-5F92-EF43-8506-378FC8AADBC0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02E415F3-A52E-D141-B35B-14C9B0F35C09}" type="sibTrans" cxnId="{D9FEE675-5F92-EF43-8506-378FC8AADBC0}">
      <dgm:prSet/>
      <dgm:spPr/>
      <dgm:t>
        <a:bodyPr/>
        <a:lstStyle/>
        <a:p>
          <a:endParaRPr lang="en-US">
            <a:latin typeface="Abadi MT Condensed Light"/>
            <a:cs typeface="Abadi MT Condensed Light"/>
          </a:endParaRPr>
        </a:p>
      </dgm:t>
    </dgm:pt>
    <dgm:pt modelId="{27BA350E-5B05-3A47-94E4-18B8F485933E}" type="pres">
      <dgm:prSet presAssocID="{271EC9A0-0E90-AA4D-8ED0-AD73955B18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1A4E2D-2234-5F48-9EDA-15537069662B}" type="pres">
      <dgm:prSet presAssocID="{755BB91D-D70E-7D46-905C-F80281A7103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16FBE9-5409-1B4F-904D-579AC3A19EB6}" type="pres">
      <dgm:prSet presAssocID="{B9BFE789-2A66-924F-8674-9ECFE1886429}" presName="sibTrans" presStyleCnt="0"/>
      <dgm:spPr/>
      <dgm:t>
        <a:bodyPr/>
        <a:lstStyle/>
        <a:p>
          <a:endParaRPr lang="en-US"/>
        </a:p>
      </dgm:t>
    </dgm:pt>
    <dgm:pt modelId="{83A6EDC9-31B2-F446-9E6D-38C1046B12BB}" type="pres">
      <dgm:prSet presAssocID="{3FC0D0A7-DA3B-DE45-972E-7D587FFB704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F68C7-651B-D346-9590-55FA28D59FE3}" type="pres">
      <dgm:prSet presAssocID="{2686820C-8E69-0740-A1EC-7E192E771921}" presName="sibTrans" presStyleCnt="0"/>
      <dgm:spPr/>
      <dgm:t>
        <a:bodyPr/>
        <a:lstStyle/>
        <a:p>
          <a:endParaRPr lang="en-US"/>
        </a:p>
      </dgm:t>
    </dgm:pt>
    <dgm:pt modelId="{2CB02DBD-A351-0145-8151-49C933C34D9D}" type="pres">
      <dgm:prSet presAssocID="{65497A0F-3EA5-9545-87AC-D62A7BC4CFB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146D6-8C49-FA46-B9CB-8FADD49C7713}" type="pres">
      <dgm:prSet presAssocID="{FA832F72-01E6-C747-8208-5483C21C3591}" presName="sibTrans" presStyleCnt="0"/>
      <dgm:spPr/>
      <dgm:t>
        <a:bodyPr/>
        <a:lstStyle/>
        <a:p>
          <a:endParaRPr lang="en-US"/>
        </a:p>
      </dgm:t>
    </dgm:pt>
    <dgm:pt modelId="{0F6537C2-B85D-494B-AB14-432B48116841}" type="pres">
      <dgm:prSet presAssocID="{593400F0-0798-0242-99A0-0C62D0C19CA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CE5B4-CADA-674D-A2D2-88BD26217F54}" type="pres">
      <dgm:prSet presAssocID="{1214AC14-ABC4-E04A-99F8-B0928B2A51F7}" presName="sibTrans" presStyleCnt="0"/>
      <dgm:spPr/>
      <dgm:t>
        <a:bodyPr/>
        <a:lstStyle/>
        <a:p>
          <a:endParaRPr lang="en-US"/>
        </a:p>
      </dgm:t>
    </dgm:pt>
    <dgm:pt modelId="{3C8A8626-6AD8-E143-8325-358DDD50C144}" type="pres">
      <dgm:prSet presAssocID="{C172A378-6D84-C240-A81D-3825EE0A1131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7DF3B1-B37E-994F-8F7E-2FE52BF7782D}" type="pres">
      <dgm:prSet presAssocID="{0644A5CA-62BE-4B44-A724-F52718EA4ECC}" presName="sibTrans" presStyleCnt="0"/>
      <dgm:spPr/>
      <dgm:t>
        <a:bodyPr/>
        <a:lstStyle/>
        <a:p>
          <a:endParaRPr lang="en-US"/>
        </a:p>
      </dgm:t>
    </dgm:pt>
    <dgm:pt modelId="{AEAFA79A-CF1B-574C-BBD1-A865DF53D2D4}" type="pres">
      <dgm:prSet presAssocID="{0541741E-AE28-6E4A-99EB-5E0E8098F207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DCF86-E33A-2442-B83D-174D5ACF9A91}" type="pres">
      <dgm:prSet presAssocID="{75FA13EA-73BC-0745-B0F2-CEEC5D0A704E}" presName="sibTrans" presStyleCnt="0"/>
      <dgm:spPr/>
      <dgm:t>
        <a:bodyPr/>
        <a:lstStyle/>
        <a:p>
          <a:endParaRPr lang="en-US"/>
        </a:p>
      </dgm:t>
    </dgm:pt>
    <dgm:pt modelId="{49EE2C8E-1D4A-6E46-8216-7C9851B6F539}" type="pres">
      <dgm:prSet presAssocID="{5FFF8622-B0DF-0748-8F47-602D247D4EE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88C53E-B27E-4D44-A62C-F0EEDBC873FB}" type="presOf" srcId="{593400F0-0798-0242-99A0-0C62D0C19CA1}" destId="{0F6537C2-B85D-494B-AB14-432B48116841}" srcOrd="0" destOrd="0" presId="urn:microsoft.com/office/officeart/2005/8/layout/default"/>
    <dgm:cxn modelId="{CBFEA34C-E3D3-DA44-8FB3-0F59067C1765}" type="presOf" srcId="{3FC0D0A7-DA3B-DE45-972E-7D587FFB7043}" destId="{83A6EDC9-31B2-F446-9E6D-38C1046B12BB}" srcOrd="0" destOrd="0" presId="urn:microsoft.com/office/officeart/2005/8/layout/default"/>
    <dgm:cxn modelId="{BC978158-7959-4541-838D-E884BDFC4206}" type="presOf" srcId="{5FFF8622-B0DF-0748-8F47-602D247D4EE2}" destId="{49EE2C8E-1D4A-6E46-8216-7C9851B6F539}" srcOrd="0" destOrd="0" presId="urn:microsoft.com/office/officeart/2005/8/layout/default"/>
    <dgm:cxn modelId="{6317D86B-E5CF-6A45-9F90-A925A797B177}" type="presOf" srcId="{755BB91D-D70E-7D46-905C-F80281A71038}" destId="{E91A4E2D-2234-5F48-9EDA-15537069662B}" srcOrd="0" destOrd="0" presId="urn:microsoft.com/office/officeart/2005/8/layout/default"/>
    <dgm:cxn modelId="{1800FDE8-FEA4-BB42-8720-B7905FCEBAE2}" srcId="{271EC9A0-0E90-AA4D-8ED0-AD73955B1854}" destId="{593400F0-0798-0242-99A0-0C62D0C19CA1}" srcOrd="3" destOrd="0" parTransId="{DD47F994-2DA7-4D48-AE69-1D666FA0C8CD}" sibTransId="{1214AC14-ABC4-E04A-99F8-B0928B2A51F7}"/>
    <dgm:cxn modelId="{160B6A34-514D-4744-B6CE-0B70FA3D6F7D}" srcId="{271EC9A0-0E90-AA4D-8ED0-AD73955B1854}" destId="{0541741E-AE28-6E4A-99EB-5E0E8098F207}" srcOrd="5" destOrd="0" parTransId="{131F8E49-0599-0342-9560-43DB7D6B3E67}" sibTransId="{75FA13EA-73BC-0745-B0F2-CEEC5D0A704E}"/>
    <dgm:cxn modelId="{CF34AE82-B80D-2E45-85A8-D63D52F7871F}" type="presOf" srcId="{65497A0F-3EA5-9545-87AC-D62A7BC4CFBB}" destId="{2CB02DBD-A351-0145-8151-49C933C34D9D}" srcOrd="0" destOrd="0" presId="urn:microsoft.com/office/officeart/2005/8/layout/default"/>
    <dgm:cxn modelId="{D9FEE675-5F92-EF43-8506-378FC8AADBC0}" srcId="{271EC9A0-0E90-AA4D-8ED0-AD73955B1854}" destId="{5FFF8622-B0DF-0748-8F47-602D247D4EE2}" srcOrd="6" destOrd="0" parTransId="{5DFE1B75-EB20-0B4C-9103-E97B09A66BD4}" sibTransId="{02E415F3-A52E-D141-B35B-14C9B0F35C09}"/>
    <dgm:cxn modelId="{64917A8E-97E5-0945-A233-6969178643DB}" srcId="{271EC9A0-0E90-AA4D-8ED0-AD73955B1854}" destId="{65497A0F-3EA5-9545-87AC-D62A7BC4CFBB}" srcOrd="2" destOrd="0" parTransId="{33E25BF7-2CD5-154D-A518-C370B32E8957}" sibTransId="{FA832F72-01E6-C747-8208-5483C21C3591}"/>
    <dgm:cxn modelId="{5A56FC81-CAFB-984C-BBF8-9D65CCEC5AE7}" type="presOf" srcId="{271EC9A0-0E90-AA4D-8ED0-AD73955B1854}" destId="{27BA350E-5B05-3A47-94E4-18B8F485933E}" srcOrd="0" destOrd="0" presId="urn:microsoft.com/office/officeart/2005/8/layout/default"/>
    <dgm:cxn modelId="{87EB455B-5BEA-6E42-8C0B-9D062D209FB3}" srcId="{271EC9A0-0E90-AA4D-8ED0-AD73955B1854}" destId="{3FC0D0A7-DA3B-DE45-972E-7D587FFB7043}" srcOrd="1" destOrd="0" parTransId="{7606085A-16D8-EA47-8162-F673FBEBD15D}" sibTransId="{2686820C-8E69-0740-A1EC-7E192E771921}"/>
    <dgm:cxn modelId="{9F9258A9-3353-0C42-8C67-D28FC5D713C1}" type="presOf" srcId="{C172A378-6D84-C240-A81D-3825EE0A1131}" destId="{3C8A8626-6AD8-E143-8325-358DDD50C144}" srcOrd="0" destOrd="0" presId="urn:microsoft.com/office/officeart/2005/8/layout/default"/>
    <dgm:cxn modelId="{960D69E9-1DAB-B046-9BB8-87A7ECD4EBDB}" type="presOf" srcId="{0541741E-AE28-6E4A-99EB-5E0E8098F207}" destId="{AEAFA79A-CF1B-574C-BBD1-A865DF53D2D4}" srcOrd="0" destOrd="0" presId="urn:microsoft.com/office/officeart/2005/8/layout/default"/>
    <dgm:cxn modelId="{8835A0C9-35B3-9C45-9F13-0C9FC93B52DE}" srcId="{271EC9A0-0E90-AA4D-8ED0-AD73955B1854}" destId="{C172A378-6D84-C240-A81D-3825EE0A1131}" srcOrd="4" destOrd="0" parTransId="{C574F74B-2C38-EC4A-8B0A-6EA93B22FBFD}" sibTransId="{0644A5CA-62BE-4B44-A724-F52718EA4ECC}"/>
    <dgm:cxn modelId="{0EEDC092-D3F1-764C-AFFB-05E699FFC817}" srcId="{271EC9A0-0E90-AA4D-8ED0-AD73955B1854}" destId="{755BB91D-D70E-7D46-905C-F80281A71038}" srcOrd="0" destOrd="0" parTransId="{ECB0A42B-EF66-E042-9B46-3A31FDAF2FE1}" sibTransId="{B9BFE789-2A66-924F-8674-9ECFE1886429}"/>
    <dgm:cxn modelId="{9C41CEF0-73F6-0E46-88FD-66A8EBA973D2}" type="presParOf" srcId="{27BA350E-5B05-3A47-94E4-18B8F485933E}" destId="{E91A4E2D-2234-5F48-9EDA-15537069662B}" srcOrd="0" destOrd="0" presId="urn:microsoft.com/office/officeart/2005/8/layout/default"/>
    <dgm:cxn modelId="{5A29F9D7-7580-E440-8C14-492FB27CB225}" type="presParOf" srcId="{27BA350E-5B05-3A47-94E4-18B8F485933E}" destId="{D316FBE9-5409-1B4F-904D-579AC3A19EB6}" srcOrd="1" destOrd="0" presId="urn:microsoft.com/office/officeart/2005/8/layout/default"/>
    <dgm:cxn modelId="{43B61700-3CD6-9C4C-A4F9-084562D64771}" type="presParOf" srcId="{27BA350E-5B05-3A47-94E4-18B8F485933E}" destId="{83A6EDC9-31B2-F446-9E6D-38C1046B12BB}" srcOrd="2" destOrd="0" presId="urn:microsoft.com/office/officeart/2005/8/layout/default"/>
    <dgm:cxn modelId="{C5808476-3EB3-3147-A62C-230A684B3E2D}" type="presParOf" srcId="{27BA350E-5B05-3A47-94E4-18B8F485933E}" destId="{470F68C7-651B-D346-9590-55FA28D59FE3}" srcOrd="3" destOrd="0" presId="urn:microsoft.com/office/officeart/2005/8/layout/default"/>
    <dgm:cxn modelId="{DB75D9FD-446A-E446-9DA7-817839F005DF}" type="presParOf" srcId="{27BA350E-5B05-3A47-94E4-18B8F485933E}" destId="{2CB02DBD-A351-0145-8151-49C933C34D9D}" srcOrd="4" destOrd="0" presId="urn:microsoft.com/office/officeart/2005/8/layout/default"/>
    <dgm:cxn modelId="{A9E589EB-D9E5-4A4F-94D5-3DA1A4124F7D}" type="presParOf" srcId="{27BA350E-5B05-3A47-94E4-18B8F485933E}" destId="{CD6146D6-8C49-FA46-B9CB-8FADD49C7713}" srcOrd="5" destOrd="0" presId="urn:microsoft.com/office/officeart/2005/8/layout/default"/>
    <dgm:cxn modelId="{913765F2-F527-2B47-AABD-E889FADD2572}" type="presParOf" srcId="{27BA350E-5B05-3A47-94E4-18B8F485933E}" destId="{0F6537C2-B85D-494B-AB14-432B48116841}" srcOrd="6" destOrd="0" presId="urn:microsoft.com/office/officeart/2005/8/layout/default"/>
    <dgm:cxn modelId="{FC86C413-10E2-AD45-823B-8EF228C01916}" type="presParOf" srcId="{27BA350E-5B05-3A47-94E4-18B8F485933E}" destId="{045CE5B4-CADA-674D-A2D2-88BD26217F54}" srcOrd="7" destOrd="0" presId="urn:microsoft.com/office/officeart/2005/8/layout/default"/>
    <dgm:cxn modelId="{DFE93302-ACBB-D44B-98C9-61A6F3B9782D}" type="presParOf" srcId="{27BA350E-5B05-3A47-94E4-18B8F485933E}" destId="{3C8A8626-6AD8-E143-8325-358DDD50C144}" srcOrd="8" destOrd="0" presId="urn:microsoft.com/office/officeart/2005/8/layout/default"/>
    <dgm:cxn modelId="{1C8403E8-F1FE-724E-A322-9B3BC126F820}" type="presParOf" srcId="{27BA350E-5B05-3A47-94E4-18B8F485933E}" destId="{E67DF3B1-B37E-994F-8F7E-2FE52BF7782D}" srcOrd="9" destOrd="0" presId="urn:microsoft.com/office/officeart/2005/8/layout/default"/>
    <dgm:cxn modelId="{A7B0BD14-AEF5-E64E-AE74-9323BBDA45BF}" type="presParOf" srcId="{27BA350E-5B05-3A47-94E4-18B8F485933E}" destId="{AEAFA79A-CF1B-574C-BBD1-A865DF53D2D4}" srcOrd="10" destOrd="0" presId="urn:microsoft.com/office/officeart/2005/8/layout/default"/>
    <dgm:cxn modelId="{736FA034-7F5A-0F43-96BA-E4FD09E53CD1}" type="presParOf" srcId="{27BA350E-5B05-3A47-94E4-18B8F485933E}" destId="{6A0DCF86-E33A-2442-B83D-174D5ACF9A91}" srcOrd="11" destOrd="0" presId="urn:microsoft.com/office/officeart/2005/8/layout/default"/>
    <dgm:cxn modelId="{AE5A8699-C0A2-8644-A83A-3EBF94C44C36}" type="presParOf" srcId="{27BA350E-5B05-3A47-94E4-18B8F485933E}" destId="{49EE2C8E-1D4A-6E46-8216-7C9851B6F539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136AD9-0E9B-A146-BBE7-5F1B69BD7F54}" type="doc">
      <dgm:prSet loTypeId="urn:microsoft.com/office/officeart/2005/8/layout/list1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A0A47FA-74C6-224F-BFE2-DF100AD89EE0}">
      <dgm:prSet phldrT="[Text]"/>
      <dgm:spPr/>
      <dgm:t>
        <a:bodyPr/>
        <a:lstStyle/>
        <a:p>
          <a:r>
            <a:rPr lang="en-US" dirty="0" smtClean="0"/>
            <a:t>Preconception </a:t>
          </a:r>
          <a:endParaRPr lang="en-US" dirty="0"/>
        </a:p>
      </dgm:t>
    </dgm:pt>
    <dgm:pt modelId="{57FC980A-6CC1-5748-8449-0AB5C50B5BCD}" type="parTrans" cxnId="{07EA5557-5404-AE48-8BA9-87AE02362989}">
      <dgm:prSet/>
      <dgm:spPr/>
      <dgm:t>
        <a:bodyPr/>
        <a:lstStyle/>
        <a:p>
          <a:endParaRPr lang="en-US"/>
        </a:p>
      </dgm:t>
    </dgm:pt>
    <dgm:pt modelId="{5A2223E6-F306-6C47-8D0B-C1D2D8206202}" type="sibTrans" cxnId="{07EA5557-5404-AE48-8BA9-87AE02362989}">
      <dgm:prSet/>
      <dgm:spPr/>
      <dgm:t>
        <a:bodyPr/>
        <a:lstStyle/>
        <a:p>
          <a:endParaRPr lang="en-US"/>
        </a:p>
      </dgm:t>
    </dgm:pt>
    <dgm:pt modelId="{4BDF75AF-FC5F-3A46-B5D7-005AF560095E}">
      <dgm:prSet/>
      <dgm:spPr/>
      <dgm:t>
        <a:bodyPr/>
        <a:lstStyle/>
        <a:p>
          <a:r>
            <a:rPr lang="en-US" smtClean="0"/>
            <a:t>health status </a:t>
          </a:r>
          <a:endParaRPr lang="en-US"/>
        </a:p>
      </dgm:t>
    </dgm:pt>
    <dgm:pt modelId="{275958FE-F27B-C347-B1E8-EFC5FE57EE75}" type="parTrans" cxnId="{CE2DD7CE-9A74-BD4D-85A0-672B41200D18}">
      <dgm:prSet/>
      <dgm:spPr/>
      <dgm:t>
        <a:bodyPr/>
        <a:lstStyle/>
        <a:p>
          <a:endParaRPr lang="en-US"/>
        </a:p>
      </dgm:t>
    </dgm:pt>
    <dgm:pt modelId="{54C54E43-2CDC-5E49-97A4-8C788D08458F}" type="sibTrans" cxnId="{CE2DD7CE-9A74-BD4D-85A0-672B41200D18}">
      <dgm:prSet/>
      <dgm:spPr/>
      <dgm:t>
        <a:bodyPr/>
        <a:lstStyle/>
        <a:p>
          <a:endParaRPr lang="en-US"/>
        </a:p>
      </dgm:t>
    </dgm:pt>
    <dgm:pt modelId="{C18ED1AF-AF3B-D74B-8319-9AFC0BC1CAAC}">
      <dgm:prSet/>
      <dgm:spPr/>
      <dgm:t>
        <a:bodyPr/>
        <a:lstStyle/>
        <a:p>
          <a:r>
            <a:rPr lang="en-US" dirty="0" smtClean="0"/>
            <a:t>Age </a:t>
          </a:r>
          <a:endParaRPr lang="en-US" dirty="0"/>
        </a:p>
      </dgm:t>
    </dgm:pt>
    <dgm:pt modelId="{97AF2A35-8C5C-5643-9127-1B1FCB671470}" type="parTrans" cxnId="{E81DE20A-F9EC-3A45-A118-5288FC58ED3E}">
      <dgm:prSet/>
      <dgm:spPr/>
      <dgm:t>
        <a:bodyPr/>
        <a:lstStyle/>
        <a:p>
          <a:endParaRPr lang="en-US"/>
        </a:p>
      </dgm:t>
    </dgm:pt>
    <dgm:pt modelId="{87BD28B9-DEB2-C548-B590-F1DDE2836383}" type="sibTrans" cxnId="{E81DE20A-F9EC-3A45-A118-5288FC58ED3E}">
      <dgm:prSet/>
      <dgm:spPr/>
      <dgm:t>
        <a:bodyPr/>
        <a:lstStyle/>
        <a:p>
          <a:endParaRPr lang="en-US"/>
        </a:p>
      </dgm:t>
    </dgm:pt>
    <dgm:pt modelId="{A3DE0284-9F7E-7548-B931-A51AF2EF80C1}">
      <dgm:prSet/>
      <dgm:spPr/>
      <dgm:t>
        <a:bodyPr/>
        <a:lstStyle/>
        <a:p>
          <a:r>
            <a:rPr lang="en-US" smtClean="0"/>
            <a:t>Access to appropriate preconception </a:t>
          </a:r>
          <a:endParaRPr lang="en-US"/>
        </a:p>
      </dgm:t>
    </dgm:pt>
    <dgm:pt modelId="{C9ECAFD2-776A-174E-8263-34996C33FB37}" type="parTrans" cxnId="{EDD11E80-A238-0348-8123-F302AF24FE9E}">
      <dgm:prSet/>
      <dgm:spPr/>
      <dgm:t>
        <a:bodyPr/>
        <a:lstStyle/>
        <a:p>
          <a:endParaRPr lang="en-US"/>
        </a:p>
      </dgm:t>
    </dgm:pt>
    <dgm:pt modelId="{3A0BFB86-EB20-9A4D-8AAD-D82E2687D81B}" type="sibTrans" cxnId="{EDD11E80-A238-0348-8123-F302AF24FE9E}">
      <dgm:prSet/>
      <dgm:spPr/>
      <dgm:t>
        <a:bodyPr/>
        <a:lstStyle/>
        <a:p>
          <a:endParaRPr lang="en-US"/>
        </a:p>
      </dgm:t>
    </dgm:pt>
    <dgm:pt modelId="{886751F6-5C61-1E4A-ABFF-3390CEC2119F}">
      <dgm:prSet/>
      <dgm:spPr/>
      <dgm:t>
        <a:bodyPr/>
        <a:lstStyle/>
        <a:p>
          <a:r>
            <a:rPr lang="en-US" smtClean="0"/>
            <a:t>interconception health care </a:t>
          </a:r>
          <a:endParaRPr lang="en-US"/>
        </a:p>
      </dgm:t>
    </dgm:pt>
    <dgm:pt modelId="{10B94B57-7BEC-554D-ACA4-C0CA3EC22F85}" type="parTrans" cxnId="{87043250-D1AE-4E4F-8BBF-0F6CF185E11B}">
      <dgm:prSet/>
      <dgm:spPr/>
      <dgm:t>
        <a:bodyPr/>
        <a:lstStyle/>
        <a:p>
          <a:endParaRPr lang="en-US"/>
        </a:p>
      </dgm:t>
    </dgm:pt>
    <dgm:pt modelId="{132164D5-4664-A844-A4E6-D7BCA33C5AE2}" type="sibTrans" cxnId="{87043250-D1AE-4E4F-8BBF-0F6CF185E11B}">
      <dgm:prSet/>
      <dgm:spPr/>
      <dgm:t>
        <a:bodyPr/>
        <a:lstStyle/>
        <a:p>
          <a:endParaRPr lang="en-US"/>
        </a:p>
      </dgm:t>
    </dgm:pt>
    <dgm:pt modelId="{C5E65CAE-A0F7-5347-AEBD-D1E46EB9BDF9}">
      <dgm:prSet/>
      <dgm:spPr/>
      <dgm:t>
        <a:bodyPr/>
        <a:lstStyle/>
        <a:p>
          <a:r>
            <a:rPr lang="en-US" dirty="0" smtClean="0"/>
            <a:t> Poverty</a:t>
          </a:r>
          <a:endParaRPr lang="en-US" dirty="0"/>
        </a:p>
      </dgm:t>
    </dgm:pt>
    <dgm:pt modelId="{529276E4-89D3-F644-8DD7-5B70B3E82AEC}" type="parTrans" cxnId="{82849189-A13E-A048-9383-79E3BF76F377}">
      <dgm:prSet/>
      <dgm:spPr/>
      <dgm:t>
        <a:bodyPr/>
        <a:lstStyle/>
        <a:p>
          <a:endParaRPr lang="en-US"/>
        </a:p>
      </dgm:t>
    </dgm:pt>
    <dgm:pt modelId="{51A83837-8145-1C48-9B08-AAADBD6234E3}" type="sibTrans" cxnId="{82849189-A13E-A048-9383-79E3BF76F377}">
      <dgm:prSet/>
      <dgm:spPr/>
      <dgm:t>
        <a:bodyPr/>
        <a:lstStyle/>
        <a:p>
          <a:endParaRPr lang="en-US"/>
        </a:p>
      </dgm:t>
    </dgm:pt>
    <dgm:pt modelId="{1C4A92A3-BF69-1F4D-8004-34AB328F735B}">
      <dgm:prSet/>
      <dgm:spPr/>
      <dgm:t>
        <a:bodyPr/>
        <a:lstStyle/>
        <a:p>
          <a:endParaRPr lang="en-US" dirty="0"/>
        </a:p>
      </dgm:t>
    </dgm:pt>
    <dgm:pt modelId="{0D257782-FFF2-FC4F-88D0-D20AD96EB29D}" type="parTrans" cxnId="{D6F294AD-F4C9-2240-B514-1BBD908AC9FE}">
      <dgm:prSet/>
      <dgm:spPr/>
      <dgm:t>
        <a:bodyPr/>
        <a:lstStyle/>
        <a:p>
          <a:endParaRPr lang="en-US"/>
        </a:p>
      </dgm:t>
    </dgm:pt>
    <dgm:pt modelId="{95757294-3496-C449-9E8C-BEB6E5AED404}" type="sibTrans" cxnId="{D6F294AD-F4C9-2240-B514-1BBD908AC9FE}">
      <dgm:prSet/>
      <dgm:spPr/>
      <dgm:t>
        <a:bodyPr/>
        <a:lstStyle/>
        <a:p>
          <a:endParaRPr lang="en-US"/>
        </a:p>
      </dgm:t>
    </dgm:pt>
    <dgm:pt modelId="{2F534B28-52C9-E345-9D98-F7264EA138EE}" type="pres">
      <dgm:prSet presAssocID="{BD136AD9-0E9B-A146-BBE7-5F1B69BD7F5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FDF331-E449-8D44-96BE-2CC08FDCC475}" type="pres">
      <dgm:prSet presAssocID="{FA0A47FA-74C6-224F-BFE2-DF100AD89EE0}" presName="parentLin" presStyleCnt="0"/>
      <dgm:spPr/>
      <dgm:t>
        <a:bodyPr/>
        <a:lstStyle/>
        <a:p>
          <a:endParaRPr lang="en-US"/>
        </a:p>
      </dgm:t>
    </dgm:pt>
    <dgm:pt modelId="{21940E52-229B-C648-AD17-93601460ACEF}" type="pres">
      <dgm:prSet presAssocID="{FA0A47FA-74C6-224F-BFE2-DF100AD89EE0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7E9543BC-3C09-D340-919A-C01E97CDDE38}" type="pres">
      <dgm:prSet presAssocID="{FA0A47FA-74C6-224F-BFE2-DF100AD89EE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A43265-F542-8848-AC62-76C75CA27952}" type="pres">
      <dgm:prSet presAssocID="{FA0A47FA-74C6-224F-BFE2-DF100AD89EE0}" presName="negativeSpace" presStyleCnt="0"/>
      <dgm:spPr/>
      <dgm:t>
        <a:bodyPr/>
        <a:lstStyle/>
        <a:p>
          <a:endParaRPr lang="en-US"/>
        </a:p>
      </dgm:t>
    </dgm:pt>
    <dgm:pt modelId="{23166B4E-A0CE-6A49-9F25-CA64EBB52584}" type="pres">
      <dgm:prSet presAssocID="{FA0A47FA-74C6-224F-BFE2-DF100AD89EE0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25EADD-7FE5-D449-BA2D-BCDE28809AB1}" type="pres">
      <dgm:prSet presAssocID="{5A2223E6-F306-6C47-8D0B-C1D2D8206202}" presName="spaceBetweenRectangles" presStyleCnt="0"/>
      <dgm:spPr/>
      <dgm:t>
        <a:bodyPr/>
        <a:lstStyle/>
        <a:p>
          <a:endParaRPr lang="en-US"/>
        </a:p>
      </dgm:t>
    </dgm:pt>
    <dgm:pt modelId="{A6B55757-71E0-FD4D-AA18-063D351C1AA6}" type="pres">
      <dgm:prSet presAssocID="{4BDF75AF-FC5F-3A46-B5D7-005AF560095E}" presName="parentLin" presStyleCnt="0"/>
      <dgm:spPr/>
      <dgm:t>
        <a:bodyPr/>
        <a:lstStyle/>
        <a:p>
          <a:endParaRPr lang="en-US"/>
        </a:p>
      </dgm:t>
    </dgm:pt>
    <dgm:pt modelId="{AD737374-6647-5E4A-B529-DB6D278FC40F}" type="pres">
      <dgm:prSet presAssocID="{4BDF75AF-FC5F-3A46-B5D7-005AF560095E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2922A51C-A2DC-2543-A879-3EC96394DECD}" type="pres">
      <dgm:prSet presAssocID="{4BDF75AF-FC5F-3A46-B5D7-005AF560095E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F1583-57FF-3F4E-B6B3-6A902F214AF0}" type="pres">
      <dgm:prSet presAssocID="{4BDF75AF-FC5F-3A46-B5D7-005AF560095E}" presName="negativeSpace" presStyleCnt="0"/>
      <dgm:spPr/>
      <dgm:t>
        <a:bodyPr/>
        <a:lstStyle/>
        <a:p>
          <a:endParaRPr lang="en-US"/>
        </a:p>
      </dgm:t>
    </dgm:pt>
    <dgm:pt modelId="{562942E7-CC37-AC44-938F-0F5B301A3736}" type="pres">
      <dgm:prSet presAssocID="{4BDF75AF-FC5F-3A46-B5D7-005AF560095E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8ECCF-E38E-BF48-9FD9-F64623C8770B}" type="pres">
      <dgm:prSet presAssocID="{54C54E43-2CDC-5E49-97A4-8C788D08458F}" presName="spaceBetweenRectangles" presStyleCnt="0"/>
      <dgm:spPr/>
      <dgm:t>
        <a:bodyPr/>
        <a:lstStyle/>
        <a:p>
          <a:endParaRPr lang="en-US"/>
        </a:p>
      </dgm:t>
    </dgm:pt>
    <dgm:pt modelId="{D1216DF0-DB66-AC4A-B233-25AA6AAC0561}" type="pres">
      <dgm:prSet presAssocID="{C18ED1AF-AF3B-D74B-8319-9AFC0BC1CAAC}" presName="parentLin" presStyleCnt="0"/>
      <dgm:spPr/>
      <dgm:t>
        <a:bodyPr/>
        <a:lstStyle/>
        <a:p>
          <a:endParaRPr lang="en-US"/>
        </a:p>
      </dgm:t>
    </dgm:pt>
    <dgm:pt modelId="{2AE90C28-39E4-0B41-84C1-7F238DE0AC32}" type="pres">
      <dgm:prSet presAssocID="{C18ED1AF-AF3B-D74B-8319-9AFC0BC1CAAC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8CF04538-4B76-FF43-95E2-0F1E04479BB9}" type="pres">
      <dgm:prSet presAssocID="{C18ED1AF-AF3B-D74B-8319-9AFC0BC1CAAC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1D1CCA-B9B8-D041-BC20-F2C66246B1E9}" type="pres">
      <dgm:prSet presAssocID="{C18ED1AF-AF3B-D74B-8319-9AFC0BC1CAAC}" presName="negativeSpace" presStyleCnt="0"/>
      <dgm:spPr/>
      <dgm:t>
        <a:bodyPr/>
        <a:lstStyle/>
        <a:p>
          <a:endParaRPr lang="en-US"/>
        </a:p>
      </dgm:t>
    </dgm:pt>
    <dgm:pt modelId="{3C9C7254-A478-3F4D-AC01-E30DF990B291}" type="pres">
      <dgm:prSet presAssocID="{C18ED1AF-AF3B-D74B-8319-9AFC0BC1CAAC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E15923-7B40-BD4A-A9DE-21C4CAA00550}" type="pres">
      <dgm:prSet presAssocID="{87BD28B9-DEB2-C548-B590-F1DDE2836383}" presName="spaceBetweenRectangles" presStyleCnt="0"/>
      <dgm:spPr/>
      <dgm:t>
        <a:bodyPr/>
        <a:lstStyle/>
        <a:p>
          <a:endParaRPr lang="en-US"/>
        </a:p>
      </dgm:t>
    </dgm:pt>
    <dgm:pt modelId="{51A7AF1F-FFAC-3244-BDB6-EDF9408DCC7A}" type="pres">
      <dgm:prSet presAssocID="{A3DE0284-9F7E-7548-B931-A51AF2EF80C1}" presName="parentLin" presStyleCnt="0"/>
      <dgm:spPr/>
      <dgm:t>
        <a:bodyPr/>
        <a:lstStyle/>
        <a:p>
          <a:endParaRPr lang="en-US"/>
        </a:p>
      </dgm:t>
    </dgm:pt>
    <dgm:pt modelId="{5C141BD3-142D-1E48-B2EF-EB4B990F452B}" type="pres">
      <dgm:prSet presAssocID="{A3DE0284-9F7E-7548-B931-A51AF2EF80C1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26502A68-8E59-0646-9F8B-AF6AC51F0044}" type="pres">
      <dgm:prSet presAssocID="{A3DE0284-9F7E-7548-B931-A51AF2EF80C1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622297-B640-6648-8CE5-56B4A759D29E}" type="pres">
      <dgm:prSet presAssocID="{A3DE0284-9F7E-7548-B931-A51AF2EF80C1}" presName="negativeSpace" presStyleCnt="0"/>
      <dgm:spPr/>
      <dgm:t>
        <a:bodyPr/>
        <a:lstStyle/>
        <a:p>
          <a:endParaRPr lang="en-US"/>
        </a:p>
      </dgm:t>
    </dgm:pt>
    <dgm:pt modelId="{70553DE1-51F9-564F-9554-3B319A7FF4BC}" type="pres">
      <dgm:prSet presAssocID="{A3DE0284-9F7E-7548-B931-A51AF2EF80C1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5B3AF-999B-0843-997F-EB88C3150481}" type="pres">
      <dgm:prSet presAssocID="{3A0BFB86-EB20-9A4D-8AAD-D82E2687D81B}" presName="spaceBetweenRectangles" presStyleCnt="0"/>
      <dgm:spPr/>
      <dgm:t>
        <a:bodyPr/>
        <a:lstStyle/>
        <a:p>
          <a:endParaRPr lang="en-US"/>
        </a:p>
      </dgm:t>
    </dgm:pt>
    <dgm:pt modelId="{7868F00B-6794-7F42-8EAF-518C1CDF7180}" type="pres">
      <dgm:prSet presAssocID="{886751F6-5C61-1E4A-ABFF-3390CEC2119F}" presName="parentLin" presStyleCnt="0"/>
      <dgm:spPr/>
      <dgm:t>
        <a:bodyPr/>
        <a:lstStyle/>
        <a:p>
          <a:endParaRPr lang="en-US"/>
        </a:p>
      </dgm:t>
    </dgm:pt>
    <dgm:pt modelId="{0C47FBB6-FE2E-3844-A40A-B1F755989ADB}" type="pres">
      <dgm:prSet presAssocID="{886751F6-5C61-1E4A-ABFF-3390CEC2119F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CE5FB037-8993-BC41-83C9-C3EE841EBA01}" type="pres">
      <dgm:prSet presAssocID="{886751F6-5C61-1E4A-ABFF-3390CEC2119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C912E6-83BB-8F40-97FF-57FC010B070C}" type="pres">
      <dgm:prSet presAssocID="{886751F6-5C61-1E4A-ABFF-3390CEC2119F}" presName="negativeSpace" presStyleCnt="0"/>
      <dgm:spPr/>
      <dgm:t>
        <a:bodyPr/>
        <a:lstStyle/>
        <a:p>
          <a:endParaRPr lang="en-US"/>
        </a:p>
      </dgm:t>
    </dgm:pt>
    <dgm:pt modelId="{FF5537CF-9233-A74F-8635-B7B301A2676B}" type="pres">
      <dgm:prSet presAssocID="{886751F6-5C61-1E4A-ABFF-3390CEC2119F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A4B8C-4C2F-0D4D-898B-FAFD014C3A60}" type="pres">
      <dgm:prSet presAssocID="{132164D5-4664-A844-A4E6-D7BCA33C5AE2}" presName="spaceBetweenRectangles" presStyleCnt="0"/>
      <dgm:spPr/>
      <dgm:t>
        <a:bodyPr/>
        <a:lstStyle/>
        <a:p>
          <a:endParaRPr lang="en-US"/>
        </a:p>
      </dgm:t>
    </dgm:pt>
    <dgm:pt modelId="{24B881BF-A9E5-414E-8DA3-FC08FA71813A}" type="pres">
      <dgm:prSet presAssocID="{C5E65CAE-A0F7-5347-AEBD-D1E46EB9BDF9}" presName="parentLin" presStyleCnt="0"/>
      <dgm:spPr/>
      <dgm:t>
        <a:bodyPr/>
        <a:lstStyle/>
        <a:p>
          <a:endParaRPr lang="en-US"/>
        </a:p>
      </dgm:t>
    </dgm:pt>
    <dgm:pt modelId="{6E6D7797-A386-5945-BF67-CB1A3F1901AC}" type="pres">
      <dgm:prSet presAssocID="{C5E65CAE-A0F7-5347-AEBD-D1E46EB9BDF9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988EC57A-AC12-F543-B44E-722C43EC1992}" type="pres">
      <dgm:prSet presAssocID="{C5E65CAE-A0F7-5347-AEBD-D1E46EB9BDF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CAA07A-A4DA-0B4E-92E8-A607C817AA37}" type="pres">
      <dgm:prSet presAssocID="{C5E65CAE-A0F7-5347-AEBD-D1E46EB9BDF9}" presName="negativeSpace" presStyleCnt="0"/>
      <dgm:spPr/>
      <dgm:t>
        <a:bodyPr/>
        <a:lstStyle/>
        <a:p>
          <a:endParaRPr lang="en-US"/>
        </a:p>
      </dgm:t>
    </dgm:pt>
    <dgm:pt modelId="{E715C631-1BE5-A348-AA63-3AA159E03E89}" type="pres">
      <dgm:prSet presAssocID="{C5E65CAE-A0F7-5347-AEBD-D1E46EB9BDF9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A1DC1F-0231-4A48-99DB-BCBE497ED102}" type="presOf" srcId="{C18ED1AF-AF3B-D74B-8319-9AFC0BC1CAAC}" destId="{8CF04538-4B76-FF43-95E2-0F1E04479BB9}" srcOrd="1" destOrd="0" presId="urn:microsoft.com/office/officeart/2005/8/layout/list1"/>
    <dgm:cxn modelId="{D6F294AD-F4C9-2240-B514-1BBD908AC9FE}" srcId="{FA0A47FA-74C6-224F-BFE2-DF100AD89EE0}" destId="{1C4A92A3-BF69-1F4D-8004-34AB328F735B}" srcOrd="0" destOrd="0" parTransId="{0D257782-FFF2-FC4F-88D0-D20AD96EB29D}" sibTransId="{95757294-3496-C449-9E8C-BEB6E5AED404}"/>
    <dgm:cxn modelId="{0BDF220B-8EFC-A041-A9B8-BB862BC890BD}" type="presOf" srcId="{A3DE0284-9F7E-7548-B931-A51AF2EF80C1}" destId="{26502A68-8E59-0646-9F8B-AF6AC51F0044}" srcOrd="1" destOrd="0" presId="urn:microsoft.com/office/officeart/2005/8/layout/list1"/>
    <dgm:cxn modelId="{779F3598-AF7B-BA45-AF03-4DD9E4908E94}" type="presOf" srcId="{BD136AD9-0E9B-A146-BBE7-5F1B69BD7F54}" destId="{2F534B28-52C9-E345-9D98-F7264EA138EE}" srcOrd="0" destOrd="0" presId="urn:microsoft.com/office/officeart/2005/8/layout/list1"/>
    <dgm:cxn modelId="{CE2DD7CE-9A74-BD4D-85A0-672B41200D18}" srcId="{BD136AD9-0E9B-A146-BBE7-5F1B69BD7F54}" destId="{4BDF75AF-FC5F-3A46-B5D7-005AF560095E}" srcOrd="1" destOrd="0" parTransId="{275958FE-F27B-C347-B1E8-EFC5FE57EE75}" sibTransId="{54C54E43-2CDC-5E49-97A4-8C788D08458F}"/>
    <dgm:cxn modelId="{07EA5557-5404-AE48-8BA9-87AE02362989}" srcId="{BD136AD9-0E9B-A146-BBE7-5F1B69BD7F54}" destId="{FA0A47FA-74C6-224F-BFE2-DF100AD89EE0}" srcOrd="0" destOrd="0" parTransId="{57FC980A-6CC1-5748-8449-0AB5C50B5BCD}" sibTransId="{5A2223E6-F306-6C47-8D0B-C1D2D8206202}"/>
    <dgm:cxn modelId="{0ABF4A5D-3322-E545-8F61-E41AB4DFF20F}" type="presOf" srcId="{4BDF75AF-FC5F-3A46-B5D7-005AF560095E}" destId="{AD737374-6647-5E4A-B529-DB6D278FC40F}" srcOrd="0" destOrd="0" presId="urn:microsoft.com/office/officeart/2005/8/layout/list1"/>
    <dgm:cxn modelId="{4F8F480F-C969-C745-B85E-C09F68DD89F9}" type="presOf" srcId="{FA0A47FA-74C6-224F-BFE2-DF100AD89EE0}" destId="{7E9543BC-3C09-D340-919A-C01E97CDDE38}" srcOrd="1" destOrd="0" presId="urn:microsoft.com/office/officeart/2005/8/layout/list1"/>
    <dgm:cxn modelId="{EDD11E80-A238-0348-8123-F302AF24FE9E}" srcId="{BD136AD9-0E9B-A146-BBE7-5F1B69BD7F54}" destId="{A3DE0284-9F7E-7548-B931-A51AF2EF80C1}" srcOrd="3" destOrd="0" parTransId="{C9ECAFD2-776A-174E-8263-34996C33FB37}" sibTransId="{3A0BFB86-EB20-9A4D-8AAD-D82E2687D81B}"/>
    <dgm:cxn modelId="{B697AD2D-FDAB-094A-80E7-329499E4CF85}" type="presOf" srcId="{A3DE0284-9F7E-7548-B931-A51AF2EF80C1}" destId="{5C141BD3-142D-1E48-B2EF-EB4B990F452B}" srcOrd="0" destOrd="0" presId="urn:microsoft.com/office/officeart/2005/8/layout/list1"/>
    <dgm:cxn modelId="{6427B995-003C-8E43-8601-450F8BD1A24F}" type="presOf" srcId="{4BDF75AF-FC5F-3A46-B5D7-005AF560095E}" destId="{2922A51C-A2DC-2543-A879-3EC96394DECD}" srcOrd="1" destOrd="0" presId="urn:microsoft.com/office/officeart/2005/8/layout/list1"/>
    <dgm:cxn modelId="{82849189-A13E-A048-9383-79E3BF76F377}" srcId="{BD136AD9-0E9B-A146-BBE7-5F1B69BD7F54}" destId="{C5E65CAE-A0F7-5347-AEBD-D1E46EB9BDF9}" srcOrd="5" destOrd="0" parTransId="{529276E4-89D3-F644-8DD7-5B70B3E82AEC}" sibTransId="{51A83837-8145-1C48-9B08-AAADBD6234E3}"/>
    <dgm:cxn modelId="{FDCCE070-1157-7A44-979D-D84C90D4FD11}" type="presOf" srcId="{FA0A47FA-74C6-224F-BFE2-DF100AD89EE0}" destId="{21940E52-229B-C648-AD17-93601460ACEF}" srcOrd="0" destOrd="0" presId="urn:microsoft.com/office/officeart/2005/8/layout/list1"/>
    <dgm:cxn modelId="{167B020D-E2A0-1941-8C0B-60BD44537A18}" type="presOf" srcId="{886751F6-5C61-1E4A-ABFF-3390CEC2119F}" destId="{CE5FB037-8993-BC41-83C9-C3EE841EBA01}" srcOrd="1" destOrd="0" presId="urn:microsoft.com/office/officeart/2005/8/layout/list1"/>
    <dgm:cxn modelId="{E81DE20A-F9EC-3A45-A118-5288FC58ED3E}" srcId="{BD136AD9-0E9B-A146-BBE7-5F1B69BD7F54}" destId="{C18ED1AF-AF3B-D74B-8319-9AFC0BC1CAAC}" srcOrd="2" destOrd="0" parTransId="{97AF2A35-8C5C-5643-9127-1B1FCB671470}" sibTransId="{87BD28B9-DEB2-C548-B590-F1DDE2836383}"/>
    <dgm:cxn modelId="{5A707E55-B14F-DD40-8BAC-367BFCB6B0E1}" type="presOf" srcId="{C5E65CAE-A0F7-5347-AEBD-D1E46EB9BDF9}" destId="{6E6D7797-A386-5945-BF67-CB1A3F1901AC}" srcOrd="0" destOrd="0" presId="urn:microsoft.com/office/officeart/2005/8/layout/list1"/>
    <dgm:cxn modelId="{55C9112A-1906-FB48-BB37-EF1930E1649C}" type="presOf" srcId="{C18ED1AF-AF3B-D74B-8319-9AFC0BC1CAAC}" destId="{2AE90C28-39E4-0B41-84C1-7F238DE0AC32}" srcOrd="0" destOrd="0" presId="urn:microsoft.com/office/officeart/2005/8/layout/list1"/>
    <dgm:cxn modelId="{17031056-87E3-4B44-921F-7EEBFF08A786}" type="presOf" srcId="{1C4A92A3-BF69-1F4D-8004-34AB328F735B}" destId="{23166B4E-A0CE-6A49-9F25-CA64EBB52584}" srcOrd="0" destOrd="0" presId="urn:microsoft.com/office/officeart/2005/8/layout/list1"/>
    <dgm:cxn modelId="{87043250-D1AE-4E4F-8BBF-0F6CF185E11B}" srcId="{BD136AD9-0E9B-A146-BBE7-5F1B69BD7F54}" destId="{886751F6-5C61-1E4A-ABFF-3390CEC2119F}" srcOrd="4" destOrd="0" parTransId="{10B94B57-7BEC-554D-ACA4-C0CA3EC22F85}" sibTransId="{132164D5-4664-A844-A4E6-D7BCA33C5AE2}"/>
    <dgm:cxn modelId="{9AA7B8B7-CA38-7A4A-8E79-8489E4EAAE0C}" type="presOf" srcId="{886751F6-5C61-1E4A-ABFF-3390CEC2119F}" destId="{0C47FBB6-FE2E-3844-A40A-B1F755989ADB}" srcOrd="0" destOrd="0" presId="urn:microsoft.com/office/officeart/2005/8/layout/list1"/>
    <dgm:cxn modelId="{F57D7412-2534-3448-ACC6-36A743E421A3}" type="presOf" srcId="{C5E65CAE-A0F7-5347-AEBD-D1E46EB9BDF9}" destId="{988EC57A-AC12-F543-B44E-722C43EC1992}" srcOrd="1" destOrd="0" presId="urn:microsoft.com/office/officeart/2005/8/layout/list1"/>
    <dgm:cxn modelId="{7C60C495-6B96-2B4A-B828-357719AE7E0F}" type="presParOf" srcId="{2F534B28-52C9-E345-9D98-F7264EA138EE}" destId="{2DFDF331-E449-8D44-96BE-2CC08FDCC475}" srcOrd="0" destOrd="0" presId="urn:microsoft.com/office/officeart/2005/8/layout/list1"/>
    <dgm:cxn modelId="{BA94E590-5076-3E4D-A779-0182C8C0C5CA}" type="presParOf" srcId="{2DFDF331-E449-8D44-96BE-2CC08FDCC475}" destId="{21940E52-229B-C648-AD17-93601460ACEF}" srcOrd="0" destOrd="0" presId="urn:microsoft.com/office/officeart/2005/8/layout/list1"/>
    <dgm:cxn modelId="{85556FAC-B541-524C-BD48-88E15DD4FD1C}" type="presParOf" srcId="{2DFDF331-E449-8D44-96BE-2CC08FDCC475}" destId="{7E9543BC-3C09-D340-919A-C01E97CDDE38}" srcOrd="1" destOrd="0" presId="urn:microsoft.com/office/officeart/2005/8/layout/list1"/>
    <dgm:cxn modelId="{F783A5F4-6841-6148-B594-15EA32D7C408}" type="presParOf" srcId="{2F534B28-52C9-E345-9D98-F7264EA138EE}" destId="{3FA43265-F542-8848-AC62-76C75CA27952}" srcOrd="1" destOrd="0" presId="urn:microsoft.com/office/officeart/2005/8/layout/list1"/>
    <dgm:cxn modelId="{55F35296-A318-D34A-99DE-EBFFC7FC005F}" type="presParOf" srcId="{2F534B28-52C9-E345-9D98-F7264EA138EE}" destId="{23166B4E-A0CE-6A49-9F25-CA64EBB52584}" srcOrd="2" destOrd="0" presId="urn:microsoft.com/office/officeart/2005/8/layout/list1"/>
    <dgm:cxn modelId="{F4C9F2A1-6CFF-8B4A-A989-8360EEE87E84}" type="presParOf" srcId="{2F534B28-52C9-E345-9D98-F7264EA138EE}" destId="{E725EADD-7FE5-D449-BA2D-BCDE28809AB1}" srcOrd="3" destOrd="0" presId="urn:microsoft.com/office/officeart/2005/8/layout/list1"/>
    <dgm:cxn modelId="{C94710EE-74D2-7044-B581-30B012AA77FC}" type="presParOf" srcId="{2F534B28-52C9-E345-9D98-F7264EA138EE}" destId="{A6B55757-71E0-FD4D-AA18-063D351C1AA6}" srcOrd="4" destOrd="0" presId="urn:microsoft.com/office/officeart/2005/8/layout/list1"/>
    <dgm:cxn modelId="{28E9D19F-C488-D44B-AA7D-3F910E3CC693}" type="presParOf" srcId="{A6B55757-71E0-FD4D-AA18-063D351C1AA6}" destId="{AD737374-6647-5E4A-B529-DB6D278FC40F}" srcOrd="0" destOrd="0" presId="urn:microsoft.com/office/officeart/2005/8/layout/list1"/>
    <dgm:cxn modelId="{1F95DF82-5511-8748-9329-FAB38FAA7EB3}" type="presParOf" srcId="{A6B55757-71E0-FD4D-AA18-063D351C1AA6}" destId="{2922A51C-A2DC-2543-A879-3EC96394DECD}" srcOrd="1" destOrd="0" presId="urn:microsoft.com/office/officeart/2005/8/layout/list1"/>
    <dgm:cxn modelId="{E72ECBBC-94C8-5A48-AA6C-CF2AB5935366}" type="presParOf" srcId="{2F534B28-52C9-E345-9D98-F7264EA138EE}" destId="{995F1583-57FF-3F4E-B6B3-6A902F214AF0}" srcOrd="5" destOrd="0" presId="urn:microsoft.com/office/officeart/2005/8/layout/list1"/>
    <dgm:cxn modelId="{E01CE33A-7B58-884B-87D6-9EB1EDAF4CB7}" type="presParOf" srcId="{2F534B28-52C9-E345-9D98-F7264EA138EE}" destId="{562942E7-CC37-AC44-938F-0F5B301A3736}" srcOrd="6" destOrd="0" presId="urn:microsoft.com/office/officeart/2005/8/layout/list1"/>
    <dgm:cxn modelId="{4067D18C-37E7-2D4E-A892-C58DA727B1A6}" type="presParOf" srcId="{2F534B28-52C9-E345-9D98-F7264EA138EE}" destId="{03C8ECCF-E38E-BF48-9FD9-F64623C8770B}" srcOrd="7" destOrd="0" presId="urn:microsoft.com/office/officeart/2005/8/layout/list1"/>
    <dgm:cxn modelId="{7C6B2C40-435C-7943-9ED5-FA28FAF74786}" type="presParOf" srcId="{2F534B28-52C9-E345-9D98-F7264EA138EE}" destId="{D1216DF0-DB66-AC4A-B233-25AA6AAC0561}" srcOrd="8" destOrd="0" presId="urn:microsoft.com/office/officeart/2005/8/layout/list1"/>
    <dgm:cxn modelId="{0A3BEC12-B62A-C141-9257-FE9A2C3AD729}" type="presParOf" srcId="{D1216DF0-DB66-AC4A-B233-25AA6AAC0561}" destId="{2AE90C28-39E4-0B41-84C1-7F238DE0AC32}" srcOrd="0" destOrd="0" presId="urn:microsoft.com/office/officeart/2005/8/layout/list1"/>
    <dgm:cxn modelId="{C3839578-1A0F-814D-8E42-7E7B7A07D337}" type="presParOf" srcId="{D1216DF0-DB66-AC4A-B233-25AA6AAC0561}" destId="{8CF04538-4B76-FF43-95E2-0F1E04479BB9}" srcOrd="1" destOrd="0" presId="urn:microsoft.com/office/officeart/2005/8/layout/list1"/>
    <dgm:cxn modelId="{5032A3AC-32E8-6C40-A798-B9C380BB1A7B}" type="presParOf" srcId="{2F534B28-52C9-E345-9D98-F7264EA138EE}" destId="{711D1CCA-B9B8-D041-BC20-F2C66246B1E9}" srcOrd="9" destOrd="0" presId="urn:microsoft.com/office/officeart/2005/8/layout/list1"/>
    <dgm:cxn modelId="{78567611-556A-3E47-992B-E8F4632625F5}" type="presParOf" srcId="{2F534B28-52C9-E345-9D98-F7264EA138EE}" destId="{3C9C7254-A478-3F4D-AC01-E30DF990B291}" srcOrd="10" destOrd="0" presId="urn:microsoft.com/office/officeart/2005/8/layout/list1"/>
    <dgm:cxn modelId="{D4D90CED-C46F-364A-AEB4-9DEF7D893E6A}" type="presParOf" srcId="{2F534B28-52C9-E345-9D98-F7264EA138EE}" destId="{B9E15923-7B40-BD4A-A9DE-21C4CAA00550}" srcOrd="11" destOrd="0" presId="urn:microsoft.com/office/officeart/2005/8/layout/list1"/>
    <dgm:cxn modelId="{7F6E48B6-69A4-FA45-BBF6-34F98DFAB58A}" type="presParOf" srcId="{2F534B28-52C9-E345-9D98-F7264EA138EE}" destId="{51A7AF1F-FFAC-3244-BDB6-EDF9408DCC7A}" srcOrd="12" destOrd="0" presId="urn:microsoft.com/office/officeart/2005/8/layout/list1"/>
    <dgm:cxn modelId="{E7443B81-FF2E-4A49-A187-2F350437BB93}" type="presParOf" srcId="{51A7AF1F-FFAC-3244-BDB6-EDF9408DCC7A}" destId="{5C141BD3-142D-1E48-B2EF-EB4B990F452B}" srcOrd="0" destOrd="0" presId="urn:microsoft.com/office/officeart/2005/8/layout/list1"/>
    <dgm:cxn modelId="{AC22A73B-D291-6649-AF51-311081D82972}" type="presParOf" srcId="{51A7AF1F-FFAC-3244-BDB6-EDF9408DCC7A}" destId="{26502A68-8E59-0646-9F8B-AF6AC51F0044}" srcOrd="1" destOrd="0" presId="urn:microsoft.com/office/officeart/2005/8/layout/list1"/>
    <dgm:cxn modelId="{B1FD8400-FCBD-F440-8108-4312A508E9EC}" type="presParOf" srcId="{2F534B28-52C9-E345-9D98-F7264EA138EE}" destId="{92622297-B640-6648-8CE5-56B4A759D29E}" srcOrd="13" destOrd="0" presId="urn:microsoft.com/office/officeart/2005/8/layout/list1"/>
    <dgm:cxn modelId="{C04394F3-0A08-A549-B82F-7B380C537164}" type="presParOf" srcId="{2F534B28-52C9-E345-9D98-F7264EA138EE}" destId="{70553DE1-51F9-564F-9554-3B319A7FF4BC}" srcOrd="14" destOrd="0" presId="urn:microsoft.com/office/officeart/2005/8/layout/list1"/>
    <dgm:cxn modelId="{7575E662-C723-054E-AAFB-CAAB07987C3F}" type="presParOf" srcId="{2F534B28-52C9-E345-9D98-F7264EA138EE}" destId="{2715B3AF-999B-0843-997F-EB88C3150481}" srcOrd="15" destOrd="0" presId="urn:microsoft.com/office/officeart/2005/8/layout/list1"/>
    <dgm:cxn modelId="{22CD2DB3-2FE9-6D45-9D45-A200222A8D50}" type="presParOf" srcId="{2F534B28-52C9-E345-9D98-F7264EA138EE}" destId="{7868F00B-6794-7F42-8EAF-518C1CDF7180}" srcOrd="16" destOrd="0" presId="urn:microsoft.com/office/officeart/2005/8/layout/list1"/>
    <dgm:cxn modelId="{690A5473-BC1D-9A49-88F5-1C2E1F90E7E3}" type="presParOf" srcId="{7868F00B-6794-7F42-8EAF-518C1CDF7180}" destId="{0C47FBB6-FE2E-3844-A40A-B1F755989ADB}" srcOrd="0" destOrd="0" presId="urn:microsoft.com/office/officeart/2005/8/layout/list1"/>
    <dgm:cxn modelId="{18890492-C215-DE44-8F93-F966AD0777DF}" type="presParOf" srcId="{7868F00B-6794-7F42-8EAF-518C1CDF7180}" destId="{CE5FB037-8993-BC41-83C9-C3EE841EBA01}" srcOrd="1" destOrd="0" presId="urn:microsoft.com/office/officeart/2005/8/layout/list1"/>
    <dgm:cxn modelId="{F451BD0C-5122-F74D-B56C-970A2E7DD319}" type="presParOf" srcId="{2F534B28-52C9-E345-9D98-F7264EA138EE}" destId="{C9C912E6-83BB-8F40-97FF-57FC010B070C}" srcOrd="17" destOrd="0" presId="urn:microsoft.com/office/officeart/2005/8/layout/list1"/>
    <dgm:cxn modelId="{1600DD27-AE77-AC49-9057-D9378F7B93B4}" type="presParOf" srcId="{2F534B28-52C9-E345-9D98-F7264EA138EE}" destId="{FF5537CF-9233-A74F-8635-B7B301A2676B}" srcOrd="18" destOrd="0" presId="urn:microsoft.com/office/officeart/2005/8/layout/list1"/>
    <dgm:cxn modelId="{A6FA25BA-285A-1542-9C28-CE38696EB187}" type="presParOf" srcId="{2F534B28-52C9-E345-9D98-F7264EA138EE}" destId="{A32A4B8C-4C2F-0D4D-898B-FAFD014C3A60}" srcOrd="19" destOrd="0" presId="urn:microsoft.com/office/officeart/2005/8/layout/list1"/>
    <dgm:cxn modelId="{28433125-391B-844D-BA0F-905BA313D0D9}" type="presParOf" srcId="{2F534B28-52C9-E345-9D98-F7264EA138EE}" destId="{24B881BF-A9E5-414E-8DA3-FC08FA71813A}" srcOrd="20" destOrd="0" presId="urn:microsoft.com/office/officeart/2005/8/layout/list1"/>
    <dgm:cxn modelId="{ABFBA76D-BB24-3A42-BBC7-3CC1DA69EB7B}" type="presParOf" srcId="{24B881BF-A9E5-414E-8DA3-FC08FA71813A}" destId="{6E6D7797-A386-5945-BF67-CB1A3F1901AC}" srcOrd="0" destOrd="0" presId="urn:microsoft.com/office/officeart/2005/8/layout/list1"/>
    <dgm:cxn modelId="{617A288E-3547-8646-8436-CAE6147A7CBD}" type="presParOf" srcId="{24B881BF-A9E5-414E-8DA3-FC08FA71813A}" destId="{988EC57A-AC12-F543-B44E-722C43EC1992}" srcOrd="1" destOrd="0" presId="urn:microsoft.com/office/officeart/2005/8/layout/list1"/>
    <dgm:cxn modelId="{BCB172DB-F3A2-214E-8FCC-ECC586437EC5}" type="presParOf" srcId="{2F534B28-52C9-E345-9D98-F7264EA138EE}" destId="{D4CAA07A-A4DA-0B4E-92E8-A607C817AA37}" srcOrd="21" destOrd="0" presId="urn:microsoft.com/office/officeart/2005/8/layout/list1"/>
    <dgm:cxn modelId="{9A4E0BB9-3053-3145-8401-07CFA0DD5D4A}" type="presParOf" srcId="{2F534B28-52C9-E345-9D98-F7264EA138EE}" destId="{E715C631-1BE5-A348-AA63-3AA159E03E89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87D2EF-9185-284E-9C31-58B6AA87FDF0}" type="doc">
      <dgm:prSet loTypeId="urn:microsoft.com/office/officeart/2005/8/layout/vList2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0B0A73B-13C4-C149-A5E2-3F3EE249FEC7}">
      <dgm:prSet phldrT="[Text]"/>
      <dgm:spPr/>
      <dgm:t>
        <a:bodyPr/>
        <a:lstStyle/>
        <a:p>
          <a:r>
            <a:rPr lang="en-US" b="1" dirty="0" smtClean="0"/>
            <a:t>Preconception health care :</a:t>
          </a:r>
          <a:endParaRPr lang="en-US" dirty="0"/>
        </a:p>
      </dgm:t>
    </dgm:pt>
    <dgm:pt modelId="{ED4BF213-F066-E342-A485-54325EAD285C}" type="parTrans" cxnId="{8D2DB6D2-2C47-8042-B7ED-A49B3DA69ED7}">
      <dgm:prSet/>
      <dgm:spPr/>
      <dgm:t>
        <a:bodyPr/>
        <a:lstStyle/>
        <a:p>
          <a:endParaRPr lang="en-US"/>
        </a:p>
      </dgm:t>
    </dgm:pt>
    <dgm:pt modelId="{823310AF-B8FC-F048-A16B-BACD114894C9}" type="sibTrans" cxnId="{8D2DB6D2-2C47-8042-B7ED-A49B3DA69ED7}">
      <dgm:prSet/>
      <dgm:spPr/>
      <dgm:t>
        <a:bodyPr/>
        <a:lstStyle/>
        <a:p>
          <a:endParaRPr lang="en-US"/>
        </a:p>
      </dgm:t>
    </dgm:pt>
    <dgm:pt modelId="{C71ED56C-5A30-A74E-BE7D-0950A4EF83E2}">
      <dgm:prSet phldrT="[Text]"/>
      <dgm:spPr/>
      <dgm:t>
        <a:bodyPr/>
        <a:lstStyle/>
        <a:p>
          <a:r>
            <a:rPr lang="en-US" b="1" dirty="0" smtClean="0"/>
            <a:t>Inter-</a:t>
          </a:r>
          <a:r>
            <a:rPr lang="en-US" b="1" dirty="0" err="1" smtClean="0"/>
            <a:t>conceptional</a:t>
          </a:r>
          <a:r>
            <a:rPr lang="en-US" b="1" dirty="0" smtClean="0"/>
            <a:t> health care: </a:t>
          </a:r>
          <a:endParaRPr lang="en-US" dirty="0"/>
        </a:p>
      </dgm:t>
    </dgm:pt>
    <dgm:pt modelId="{FE30D865-C7CF-8244-B795-3E0320B81C71}" type="parTrans" cxnId="{2571BFC5-9812-9245-B751-20439268443B}">
      <dgm:prSet/>
      <dgm:spPr/>
      <dgm:t>
        <a:bodyPr/>
        <a:lstStyle/>
        <a:p>
          <a:endParaRPr lang="en-US"/>
        </a:p>
      </dgm:t>
    </dgm:pt>
    <dgm:pt modelId="{FCA6A167-126C-8D4A-BB0B-C8C687B8F8F6}" type="sibTrans" cxnId="{2571BFC5-9812-9245-B751-20439268443B}">
      <dgm:prSet/>
      <dgm:spPr/>
      <dgm:t>
        <a:bodyPr/>
        <a:lstStyle/>
        <a:p>
          <a:endParaRPr lang="en-US"/>
        </a:p>
      </dgm:t>
    </dgm:pt>
    <dgm:pt modelId="{42CA5146-47F3-B74F-83B8-DFACD38A6A2D}">
      <dgm:prSet phldrT="[Text]"/>
      <dgm:spPr/>
      <dgm:t>
        <a:bodyPr/>
        <a:lstStyle/>
        <a:p>
          <a:r>
            <a:rPr lang="en-US" b="1" dirty="0" err="1" smtClean="0"/>
            <a:t>interconception</a:t>
          </a:r>
          <a:r>
            <a:rPr lang="en-US" b="1" dirty="0" smtClean="0"/>
            <a:t> health </a:t>
          </a:r>
          <a:r>
            <a:rPr lang="en-US" dirty="0" smtClean="0"/>
            <a:t>involves helping a woman understand the importance of being healthy between pregnancies and the need to wait at least 18 months before becoming pregnant again to help optimize birth outcome.</a:t>
          </a:r>
          <a:endParaRPr lang="en-US" dirty="0"/>
        </a:p>
      </dgm:t>
    </dgm:pt>
    <dgm:pt modelId="{07954099-2947-AC4B-9174-C7457D83CA5D}" type="parTrans" cxnId="{6F604B5E-9D65-1147-8CF3-238B514A9BA3}">
      <dgm:prSet/>
      <dgm:spPr/>
      <dgm:t>
        <a:bodyPr/>
        <a:lstStyle/>
        <a:p>
          <a:endParaRPr lang="en-US"/>
        </a:p>
      </dgm:t>
    </dgm:pt>
    <dgm:pt modelId="{CC4FA012-1189-1B4E-837E-D1DACEAB4AD0}" type="sibTrans" cxnId="{6F604B5E-9D65-1147-8CF3-238B514A9BA3}">
      <dgm:prSet/>
      <dgm:spPr/>
      <dgm:t>
        <a:bodyPr/>
        <a:lstStyle/>
        <a:p>
          <a:pPr rtl="0"/>
          <a:endParaRPr lang="en-US"/>
        </a:p>
      </dgm:t>
    </dgm:pt>
    <dgm:pt modelId="{B2CF12D1-681F-1F45-80FA-EF937E7E4E59}">
      <dgm:prSet phldrT="[Text]"/>
      <dgm:spPr/>
      <dgm:t>
        <a:bodyPr/>
        <a:lstStyle/>
        <a:p>
          <a:r>
            <a:rPr lang="en-US" dirty="0" smtClean="0"/>
            <a:t>s the medical care a woman or man receives from the doctor or other health professionals that aimed to increase the chance of having a healthy baby. </a:t>
          </a:r>
          <a:r>
            <a:rPr lang="en-US" b="1" dirty="0" smtClean="0"/>
            <a:t> </a:t>
          </a:r>
          <a:endParaRPr lang="en-US" dirty="0"/>
        </a:p>
      </dgm:t>
    </dgm:pt>
    <dgm:pt modelId="{3F84B449-AFAE-9646-B878-27123C1B7DC0}" type="parTrans" cxnId="{A8CA5DAD-3BD5-6C47-A79B-A73DC9D53166}">
      <dgm:prSet/>
      <dgm:spPr/>
      <dgm:t>
        <a:bodyPr/>
        <a:lstStyle/>
        <a:p>
          <a:endParaRPr lang="en-US"/>
        </a:p>
      </dgm:t>
    </dgm:pt>
    <dgm:pt modelId="{956EC2F9-89A0-A147-A4DA-0D9102EFCBF1}" type="sibTrans" cxnId="{A8CA5DAD-3BD5-6C47-A79B-A73DC9D53166}">
      <dgm:prSet/>
      <dgm:spPr/>
      <dgm:t>
        <a:bodyPr/>
        <a:lstStyle/>
        <a:p>
          <a:endParaRPr lang="en-US"/>
        </a:p>
      </dgm:t>
    </dgm:pt>
    <dgm:pt modelId="{A4226AF2-52DF-DC4F-8AAC-D5F72C9527B6}" type="pres">
      <dgm:prSet presAssocID="{6F87D2EF-9185-284E-9C31-58B6AA87FD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457C784-7CB2-3144-8F88-111A32703CC6}" type="pres">
      <dgm:prSet presAssocID="{10B0A73B-13C4-C149-A5E2-3F3EE249FEC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340CFD-6845-5A40-A672-156001370C3C}" type="pres">
      <dgm:prSet presAssocID="{10B0A73B-13C4-C149-A5E2-3F3EE249FEC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5B3B5B-80DC-7D4D-9146-4B8CCB4A8582}" type="pres">
      <dgm:prSet presAssocID="{C71ED56C-5A30-A74E-BE7D-0950A4EF83E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28D97B-2799-8145-A5C0-99C65ED34114}" type="pres">
      <dgm:prSet presAssocID="{C71ED56C-5A30-A74E-BE7D-0950A4EF83E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F94425-9FCB-6B40-9650-00CED236D6E9}" type="presOf" srcId="{42CA5146-47F3-B74F-83B8-DFACD38A6A2D}" destId="{1128D97B-2799-8145-A5C0-99C65ED34114}" srcOrd="0" destOrd="0" presId="urn:microsoft.com/office/officeart/2005/8/layout/vList2"/>
    <dgm:cxn modelId="{EF65F7FE-0BA7-D947-A546-36020553E214}" type="presOf" srcId="{6F87D2EF-9185-284E-9C31-58B6AA87FDF0}" destId="{A4226AF2-52DF-DC4F-8AAC-D5F72C9527B6}" srcOrd="0" destOrd="0" presId="urn:microsoft.com/office/officeart/2005/8/layout/vList2"/>
    <dgm:cxn modelId="{FB7DD4E2-3E4D-A14E-ACCB-1A24AB61C76C}" type="presOf" srcId="{10B0A73B-13C4-C149-A5E2-3F3EE249FEC7}" destId="{A457C784-7CB2-3144-8F88-111A32703CC6}" srcOrd="0" destOrd="0" presId="urn:microsoft.com/office/officeart/2005/8/layout/vList2"/>
    <dgm:cxn modelId="{2B6F6524-9C8A-3246-86AD-89C9B6E90F28}" type="presOf" srcId="{C71ED56C-5A30-A74E-BE7D-0950A4EF83E2}" destId="{385B3B5B-80DC-7D4D-9146-4B8CCB4A8582}" srcOrd="0" destOrd="0" presId="urn:microsoft.com/office/officeart/2005/8/layout/vList2"/>
    <dgm:cxn modelId="{6F604B5E-9D65-1147-8CF3-238B514A9BA3}" srcId="{C71ED56C-5A30-A74E-BE7D-0950A4EF83E2}" destId="{42CA5146-47F3-B74F-83B8-DFACD38A6A2D}" srcOrd="0" destOrd="0" parTransId="{07954099-2947-AC4B-9174-C7457D83CA5D}" sibTransId="{CC4FA012-1189-1B4E-837E-D1DACEAB4AD0}"/>
    <dgm:cxn modelId="{77EE2058-AE93-4A4C-9B11-9EAAAB2FD7CD}" type="presOf" srcId="{B2CF12D1-681F-1F45-80FA-EF937E7E4E59}" destId="{17340CFD-6845-5A40-A672-156001370C3C}" srcOrd="0" destOrd="0" presId="urn:microsoft.com/office/officeart/2005/8/layout/vList2"/>
    <dgm:cxn modelId="{2571BFC5-9812-9245-B751-20439268443B}" srcId="{6F87D2EF-9185-284E-9C31-58B6AA87FDF0}" destId="{C71ED56C-5A30-A74E-BE7D-0950A4EF83E2}" srcOrd="1" destOrd="0" parTransId="{FE30D865-C7CF-8244-B795-3E0320B81C71}" sibTransId="{FCA6A167-126C-8D4A-BB0B-C8C687B8F8F6}"/>
    <dgm:cxn modelId="{8D2DB6D2-2C47-8042-B7ED-A49B3DA69ED7}" srcId="{6F87D2EF-9185-284E-9C31-58B6AA87FDF0}" destId="{10B0A73B-13C4-C149-A5E2-3F3EE249FEC7}" srcOrd="0" destOrd="0" parTransId="{ED4BF213-F066-E342-A485-54325EAD285C}" sibTransId="{823310AF-B8FC-F048-A16B-BACD114894C9}"/>
    <dgm:cxn modelId="{A8CA5DAD-3BD5-6C47-A79B-A73DC9D53166}" srcId="{10B0A73B-13C4-C149-A5E2-3F3EE249FEC7}" destId="{B2CF12D1-681F-1F45-80FA-EF937E7E4E59}" srcOrd="0" destOrd="0" parTransId="{3F84B449-AFAE-9646-B878-27123C1B7DC0}" sibTransId="{956EC2F9-89A0-A147-A4DA-0D9102EFCBF1}"/>
    <dgm:cxn modelId="{47535EB1-279B-7A4E-8F37-18AD6EAF5EC1}" type="presParOf" srcId="{A4226AF2-52DF-DC4F-8AAC-D5F72C9527B6}" destId="{A457C784-7CB2-3144-8F88-111A32703CC6}" srcOrd="0" destOrd="0" presId="urn:microsoft.com/office/officeart/2005/8/layout/vList2"/>
    <dgm:cxn modelId="{7B3F28F5-7A5A-A149-A917-34A77CB0385B}" type="presParOf" srcId="{A4226AF2-52DF-DC4F-8AAC-D5F72C9527B6}" destId="{17340CFD-6845-5A40-A672-156001370C3C}" srcOrd="1" destOrd="0" presId="urn:microsoft.com/office/officeart/2005/8/layout/vList2"/>
    <dgm:cxn modelId="{D83D95D0-93B6-DF4E-B071-5902D8D21EB1}" type="presParOf" srcId="{A4226AF2-52DF-DC4F-8AAC-D5F72C9527B6}" destId="{385B3B5B-80DC-7D4D-9146-4B8CCB4A8582}" srcOrd="2" destOrd="0" presId="urn:microsoft.com/office/officeart/2005/8/layout/vList2"/>
    <dgm:cxn modelId="{7916308A-B187-0946-8897-C47D725D2C92}" type="presParOf" srcId="{A4226AF2-52DF-DC4F-8AAC-D5F72C9527B6}" destId="{1128D97B-2799-8145-A5C0-99C65ED3411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2E0C8C-E64F-654B-96C5-3FF276185ABA}" type="doc">
      <dgm:prSet loTypeId="urn:microsoft.com/office/officeart/2005/8/layout/vList3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57CDC1A-AC0F-1A4F-B793-18912DFDBFA0}">
      <dgm:prSet phldrT="[Text]"/>
      <dgm:spPr/>
      <dgm:t>
        <a:bodyPr/>
        <a:lstStyle/>
        <a:p>
          <a:r>
            <a:rPr lang="en-US" dirty="0" smtClean="0"/>
            <a:t>HTN</a:t>
          </a:r>
          <a:endParaRPr lang="en-US" dirty="0"/>
        </a:p>
      </dgm:t>
    </dgm:pt>
    <dgm:pt modelId="{B9C14EC0-08EE-274E-8B74-FB6A041917DF}" type="parTrans" cxnId="{BFAB005C-DA8F-C24A-ABAA-51F9F6CF7320}">
      <dgm:prSet/>
      <dgm:spPr/>
      <dgm:t>
        <a:bodyPr/>
        <a:lstStyle/>
        <a:p>
          <a:endParaRPr lang="en-US"/>
        </a:p>
      </dgm:t>
    </dgm:pt>
    <dgm:pt modelId="{CD243AFF-0BC7-FE4E-BA9A-513ED7D8F421}" type="sibTrans" cxnId="{BFAB005C-DA8F-C24A-ABAA-51F9F6CF7320}">
      <dgm:prSet/>
      <dgm:spPr/>
      <dgm:t>
        <a:bodyPr/>
        <a:lstStyle/>
        <a:p>
          <a:endParaRPr lang="en-US"/>
        </a:p>
      </dgm:t>
    </dgm:pt>
    <dgm:pt modelId="{B4C69A50-F8DC-074F-9B95-6CA191136074}">
      <dgm:prSet phldrT="[Text]"/>
      <dgm:spPr/>
      <dgm:t>
        <a:bodyPr/>
        <a:lstStyle/>
        <a:p>
          <a:r>
            <a:rPr lang="en-US" smtClean="0"/>
            <a:t>Heart Disease</a:t>
          </a:r>
          <a:endParaRPr lang="en-US" dirty="0"/>
        </a:p>
      </dgm:t>
    </dgm:pt>
    <dgm:pt modelId="{29F35E25-7098-D944-BFA5-2A9BA2CAF98D}" type="parTrans" cxnId="{8A259FF9-0A49-6A46-A64E-681DEA32DE4F}">
      <dgm:prSet/>
      <dgm:spPr/>
      <dgm:t>
        <a:bodyPr/>
        <a:lstStyle/>
        <a:p>
          <a:endParaRPr lang="en-US"/>
        </a:p>
      </dgm:t>
    </dgm:pt>
    <dgm:pt modelId="{0F5DAAE0-9CF0-3446-B056-1325057B088C}" type="sibTrans" cxnId="{8A259FF9-0A49-6A46-A64E-681DEA32DE4F}">
      <dgm:prSet/>
      <dgm:spPr/>
      <dgm:t>
        <a:bodyPr/>
        <a:lstStyle/>
        <a:p>
          <a:endParaRPr lang="en-US"/>
        </a:p>
      </dgm:t>
    </dgm:pt>
    <dgm:pt modelId="{C75AE466-E5E7-284D-8113-5D1C87F55122}">
      <dgm:prSet phldrT="[Text]"/>
      <dgm:spPr/>
      <dgm:t>
        <a:bodyPr/>
        <a:lstStyle/>
        <a:p>
          <a:r>
            <a:rPr lang="en-US" dirty="0" smtClean="0"/>
            <a:t>Tobacco &amp; alcohol use</a:t>
          </a:r>
          <a:endParaRPr lang="en-US" dirty="0"/>
        </a:p>
      </dgm:t>
    </dgm:pt>
    <dgm:pt modelId="{AE1E5C4C-8438-EA46-9763-451E9B446DF2}" type="parTrans" cxnId="{22E5C1C8-028F-7345-BC78-DD323270CC3A}">
      <dgm:prSet/>
      <dgm:spPr/>
      <dgm:t>
        <a:bodyPr/>
        <a:lstStyle/>
        <a:p>
          <a:endParaRPr lang="en-US"/>
        </a:p>
      </dgm:t>
    </dgm:pt>
    <dgm:pt modelId="{F4657F57-3653-1147-B7C9-4AF063C317CD}" type="sibTrans" cxnId="{22E5C1C8-028F-7345-BC78-DD323270CC3A}">
      <dgm:prSet/>
      <dgm:spPr/>
      <dgm:t>
        <a:bodyPr/>
        <a:lstStyle/>
        <a:p>
          <a:endParaRPr lang="en-US"/>
        </a:p>
      </dgm:t>
    </dgm:pt>
    <dgm:pt modelId="{790FAF3E-2B26-C646-AF1D-BFDDD1BB1FB5}">
      <dgm:prSet phldrT="[Text]"/>
      <dgm:spPr/>
      <dgm:t>
        <a:bodyPr/>
        <a:lstStyle/>
        <a:p>
          <a:r>
            <a:rPr lang="en-US" smtClean="0"/>
            <a:t>STDs</a:t>
          </a:r>
          <a:endParaRPr lang="en-US" dirty="0"/>
        </a:p>
      </dgm:t>
    </dgm:pt>
    <dgm:pt modelId="{47DDE3E4-AA45-6B44-A253-529231713B4F}" type="parTrans" cxnId="{1D59CE4B-6CE7-AC41-BED4-5EA6A9BF5174}">
      <dgm:prSet/>
      <dgm:spPr/>
      <dgm:t>
        <a:bodyPr/>
        <a:lstStyle/>
        <a:p>
          <a:endParaRPr lang="en-US"/>
        </a:p>
      </dgm:t>
    </dgm:pt>
    <dgm:pt modelId="{66B5D10E-FF97-A146-AF47-39B6748CCE1F}" type="sibTrans" cxnId="{1D59CE4B-6CE7-AC41-BED4-5EA6A9BF5174}">
      <dgm:prSet/>
      <dgm:spPr/>
      <dgm:t>
        <a:bodyPr/>
        <a:lstStyle/>
        <a:p>
          <a:pPr rtl="0"/>
          <a:endParaRPr lang="en-US"/>
        </a:p>
      </dgm:t>
    </dgm:pt>
    <dgm:pt modelId="{34EB2111-B621-C546-976C-7C9836604D61}">
      <dgm:prSet/>
      <dgm:spPr/>
      <dgm:t>
        <a:bodyPr/>
        <a:lstStyle/>
        <a:p>
          <a:r>
            <a:rPr lang="en-US" smtClean="0"/>
            <a:t>GDM</a:t>
          </a:r>
          <a:endParaRPr lang="en-US" dirty="0" smtClean="0"/>
        </a:p>
      </dgm:t>
    </dgm:pt>
    <dgm:pt modelId="{646D28A3-E746-2D44-AD18-5AF9FD1B0751}" type="parTrans" cxnId="{FD89A579-09F9-BC4B-A50E-CBEED3EA774D}">
      <dgm:prSet/>
      <dgm:spPr/>
      <dgm:t>
        <a:bodyPr/>
        <a:lstStyle/>
        <a:p>
          <a:endParaRPr lang="en-US"/>
        </a:p>
      </dgm:t>
    </dgm:pt>
    <dgm:pt modelId="{84244D4F-D4FE-DE43-98AF-99519D7A315F}" type="sibTrans" cxnId="{FD89A579-09F9-BC4B-A50E-CBEED3EA774D}">
      <dgm:prSet/>
      <dgm:spPr/>
      <dgm:t>
        <a:bodyPr/>
        <a:lstStyle/>
        <a:p>
          <a:endParaRPr lang="en-US"/>
        </a:p>
      </dgm:t>
    </dgm:pt>
    <dgm:pt modelId="{4ECACFF9-015F-254C-B686-36D0C2335124}">
      <dgm:prSet/>
      <dgm:spPr/>
      <dgm:t>
        <a:bodyPr/>
        <a:lstStyle/>
        <a:p>
          <a:r>
            <a:rPr lang="en-US" smtClean="0"/>
            <a:t>Nutrition</a:t>
          </a:r>
          <a:endParaRPr lang="en-US" dirty="0"/>
        </a:p>
      </dgm:t>
    </dgm:pt>
    <dgm:pt modelId="{1E514C14-E4B9-3945-8D4A-8F16FFA638BD}" type="parTrans" cxnId="{B98D987C-91E1-434F-B715-628D8563DB56}">
      <dgm:prSet/>
      <dgm:spPr/>
      <dgm:t>
        <a:bodyPr/>
        <a:lstStyle/>
        <a:p>
          <a:endParaRPr lang="en-US"/>
        </a:p>
      </dgm:t>
    </dgm:pt>
    <dgm:pt modelId="{033129E5-7749-964F-A74B-1499A07D8139}" type="sibTrans" cxnId="{B98D987C-91E1-434F-B715-628D8563DB56}">
      <dgm:prSet/>
      <dgm:spPr/>
      <dgm:t>
        <a:bodyPr/>
        <a:lstStyle/>
        <a:p>
          <a:endParaRPr lang="en-US"/>
        </a:p>
      </dgm:t>
    </dgm:pt>
    <dgm:pt modelId="{C7027B6C-AC00-7B48-9D66-AEB532F9F108}">
      <dgm:prSet/>
      <dgm:spPr/>
      <dgm:t>
        <a:bodyPr/>
        <a:lstStyle/>
        <a:p>
          <a:r>
            <a:rPr lang="en-US" smtClean="0"/>
            <a:t>Unhealthy weight</a:t>
          </a:r>
          <a:endParaRPr lang="en-US" dirty="0"/>
        </a:p>
      </dgm:t>
    </dgm:pt>
    <dgm:pt modelId="{CA9A6E55-38F3-3045-A113-1DCD2C6D0D07}" type="parTrans" cxnId="{98269252-3C2B-784C-9950-E01284D41607}">
      <dgm:prSet/>
      <dgm:spPr/>
      <dgm:t>
        <a:bodyPr/>
        <a:lstStyle/>
        <a:p>
          <a:endParaRPr lang="en-US"/>
        </a:p>
      </dgm:t>
    </dgm:pt>
    <dgm:pt modelId="{96769BB0-7DA7-3644-8118-2EE1C58B3DAB}" type="sibTrans" cxnId="{98269252-3C2B-784C-9950-E01284D41607}">
      <dgm:prSet/>
      <dgm:spPr/>
      <dgm:t>
        <a:bodyPr/>
        <a:lstStyle/>
        <a:p>
          <a:endParaRPr lang="en-US"/>
        </a:p>
      </dgm:t>
    </dgm:pt>
    <dgm:pt modelId="{21884E5F-4D9E-284E-9BB0-D2415C61EA63}">
      <dgm:prSet/>
      <dgm:spPr/>
      <dgm:t>
        <a:bodyPr/>
        <a:lstStyle/>
        <a:p>
          <a:r>
            <a:rPr lang="en-US" smtClean="0"/>
            <a:t>Genetic factor</a:t>
          </a:r>
          <a:endParaRPr lang="en-US" dirty="0"/>
        </a:p>
      </dgm:t>
    </dgm:pt>
    <dgm:pt modelId="{DB02D54F-4274-C243-ABAC-860CB9146E5D}" type="parTrans" cxnId="{6CEC4CF0-471A-D641-A3C7-ED61AAF9E291}">
      <dgm:prSet/>
      <dgm:spPr/>
      <dgm:t>
        <a:bodyPr/>
        <a:lstStyle/>
        <a:p>
          <a:endParaRPr lang="en-US"/>
        </a:p>
      </dgm:t>
    </dgm:pt>
    <dgm:pt modelId="{7FA9ECC1-0E7C-A24F-9D49-49FA98C0AF1C}" type="sibTrans" cxnId="{6CEC4CF0-471A-D641-A3C7-ED61AAF9E291}">
      <dgm:prSet/>
      <dgm:spPr/>
      <dgm:t>
        <a:bodyPr/>
        <a:lstStyle/>
        <a:p>
          <a:endParaRPr lang="en-US"/>
        </a:p>
      </dgm:t>
    </dgm:pt>
    <dgm:pt modelId="{081FCB5D-3869-574C-ACB3-87D4162512F9}">
      <dgm:prSet/>
      <dgm:spPr/>
      <dgm:t>
        <a:bodyPr/>
        <a:lstStyle/>
        <a:p>
          <a:r>
            <a:rPr lang="en-US" dirty="0" smtClean="0"/>
            <a:t>Post partum depression</a:t>
          </a:r>
          <a:endParaRPr lang="en-US" dirty="0"/>
        </a:p>
      </dgm:t>
    </dgm:pt>
    <dgm:pt modelId="{9B5ED560-F70D-3341-B8A2-A1E96FCCECD2}" type="parTrans" cxnId="{B701E064-ABC3-9743-ADBA-BED19D5C8FDA}">
      <dgm:prSet/>
      <dgm:spPr/>
      <dgm:t>
        <a:bodyPr/>
        <a:lstStyle/>
        <a:p>
          <a:endParaRPr lang="en-US"/>
        </a:p>
      </dgm:t>
    </dgm:pt>
    <dgm:pt modelId="{D9EA6A6D-BCDC-F84F-9CC4-5091C6022F2C}" type="sibTrans" cxnId="{B701E064-ABC3-9743-ADBA-BED19D5C8FDA}">
      <dgm:prSet/>
      <dgm:spPr/>
      <dgm:t>
        <a:bodyPr/>
        <a:lstStyle/>
        <a:p>
          <a:endParaRPr lang="en-US"/>
        </a:p>
      </dgm:t>
    </dgm:pt>
    <dgm:pt modelId="{8C063C85-D968-4940-8758-DCAE5FEC9CC1}" type="pres">
      <dgm:prSet presAssocID="{772E0C8C-E64F-654B-96C5-3FF276185AB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757A35-1EE4-EB43-AD02-D6142A38232E}" type="pres">
      <dgm:prSet presAssocID="{657CDC1A-AC0F-1A4F-B793-18912DFDBFA0}" presName="composite" presStyleCnt="0"/>
      <dgm:spPr/>
      <dgm:t>
        <a:bodyPr/>
        <a:lstStyle/>
        <a:p>
          <a:endParaRPr lang="en-US"/>
        </a:p>
      </dgm:t>
    </dgm:pt>
    <dgm:pt modelId="{912086C1-2264-EE44-BFB2-D8C78021B02E}" type="pres">
      <dgm:prSet presAssocID="{657CDC1A-AC0F-1A4F-B793-18912DFDBFA0}" presName="imgShp" presStyleLbl="fgImgPlace1" presStyleIdx="0" presStyleCnt="9"/>
      <dgm:spPr/>
      <dgm:t>
        <a:bodyPr/>
        <a:lstStyle/>
        <a:p>
          <a:endParaRPr lang="en-US"/>
        </a:p>
      </dgm:t>
    </dgm:pt>
    <dgm:pt modelId="{46400279-49F3-A048-A91D-E03DC95173BE}" type="pres">
      <dgm:prSet presAssocID="{657CDC1A-AC0F-1A4F-B793-18912DFDBFA0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7769E-9728-CC4F-ADCE-5995F582D615}" type="pres">
      <dgm:prSet presAssocID="{CD243AFF-0BC7-FE4E-BA9A-513ED7D8F421}" presName="spacing" presStyleCnt="0"/>
      <dgm:spPr/>
      <dgm:t>
        <a:bodyPr/>
        <a:lstStyle/>
        <a:p>
          <a:endParaRPr lang="en-US"/>
        </a:p>
      </dgm:t>
    </dgm:pt>
    <dgm:pt modelId="{6A6D14D8-A82F-3D44-B405-A0CF41332CCA}" type="pres">
      <dgm:prSet presAssocID="{B4C69A50-F8DC-074F-9B95-6CA191136074}" presName="composite" presStyleCnt="0"/>
      <dgm:spPr/>
      <dgm:t>
        <a:bodyPr/>
        <a:lstStyle/>
        <a:p>
          <a:endParaRPr lang="en-US"/>
        </a:p>
      </dgm:t>
    </dgm:pt>
    <dgm:pt modelId="{281696F4-9527-B240-98F9-133A4FF24DEE}" type="pres">
      <dgm:prSet presAssocID="{B4C69A50-F8DC-074F-9B95-6CA191136074}" presName="imgShp" presStyleLbl="fgImgPlace1" presStyleIdx="1" presStyleCnt="9"/>
      <dgm:spPr/>
      <dgm:t>
        <a:bodyPr/>
        <a:lstStyle/>
        <a:p>
          <a:endParaRPr lang="en-US"/>
        </a:p>
      </dgm:t>
    </dgm:pt>
    <dgm:pt modelId="{1C502BAB-B305-2446-AFDF-9EE1C82829A1}" type="pres">
      <dgm:prSet presAssocID="{B4C69A50-F8DC-074F-9B95-6CA191136074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EE5AC-36A5-BC4E-8649-CED830599EAE}" type="pres">
      <dgm:prSet presAssocID="{0F5DAAE0-9CF0-3446-B056-1325057B088C}" presName="spacing" presStyleCnt="0"/>
      <dgm:spPr/>
      <dgm:t>
        <a:bodyPr/>
        <a:lstStyle/>
        <a:p>
          <a:endParaRPr lang="en-US"/>
        </a:p>
      </dgm:t>
    </dgm:pt>
    <dgm:pt modelId="{37516C0E-CAEB-2A42-B5ED-D6F00642C8CD}" type="pres">
      <dgm:prSet presAssocID="{34EB2111-B621-C546-976C-7C9836604D61}" presName="composite" presStyleCnt="0"/>
      <dgm:spPr/>
      <dgm:t>
        <a:bodyPr/>
        <a:lstStyle/>
        <a:p>
          <a:endParaRPr lang="en-US"/>
        </a:p>
      </dgm:t>
    </dgm:pt>
    <dgm:pt modelId="{AC8CB4A8-3806-3F4D-95BB-90F832FAC7E0}" type="pres">
      <dgm:prSet presAssocID="{34EB2111-B621-C546-976C-7C9836604D61}" presName="imgShp" presStyleLbl="fgImgPlace1" presStyleIdx="2" presStyleCnt="9"/>
      <dgm:spPr/>
      <dgm:t>
        <a:bodyPr/>
        <a:lstStyle/>
        <a:p>
          <a:endParaRPr lang="en-US"/>
        </a:p>
      </dgm:t>
    </dgm:pt>
    <dgm:pt modelId="{C0E2B141-D9E8-B44F-9F98-89DC5B2569A7}" type="pres">
      <dgm:prSet presAssocID="{34EB2111-B621-C546-976C-7C9836604D61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0CFDD-0721-674A-B0CF-8B37C2A994A9}" type="pres">
      <dgm:prSet presAssocID="{84244D4F-D4FE-DE43-98AF-99519D7A315F}" presName="spacing" presStyleCnt="0"/>
      <dgm:spPr/>
      <dgm:t>
        <a:bodyPr/>
        <a:lstStyle/>
        <a:p>
          <a:endParaRPr lang="en-US"/>
        </a:p>
      </dgm:t>
    </dgm:pt>
    <dgm:pt modelId="{9985DB03-7012-824B-A5EE-E4534851F11C}" type="pres">
      <dgm:prSet presAssocID="{C75AE466-E5E7-284D-8113-5D1C87F55122}" presName="composite" presStyleCnt="0"/>
      <dgm:spPr/>
      <dgm:t>
        <a:bodyPr/>
        <a:lstStyle/>
        <a:p>
          <a:endParaRPr lang="en-US"/>
        </a:p>
      </dgm:t>
    </dgm:pt>
    <dgm:pt modelId="{29433B86-2BCF-1C4A-A006-71C375404E80}" type="pres">
      <dgm:prSet presAssocID="{C75AE466-E5E7-284D-8113-5D1C87F55122}" presName="imgShp" presStyleLbl="fgImgPlace1" presStyleIdx="3" presStyleCnt="9"/>
      <dgm:spPr/>
      <dgm:t>
        <a:bodyPr/>
        <a:lstStyle/>
        <a:p>
          <a:endParaRPr lang="en-US"/>
        </a:p>
      </dgm:t>
    </dgm:pt>
    <dgm:pt modelId="{1FBDF57F-C56C-BF4B-B6CF-F638B5CD5C87}" type="pres">
      <dgm:prSet presAssocID="{C75AE466-E5E7-284D-8113-5D1C87F55122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1E9169-9A6D-1D4A-AF6D-74D7FC917D9C}" type="pres">
      <dgm:prSet presAssocID="{F4657F57-3653-1147-B7C9-4AF063C317CD}" presName="spacing" presStyleCnt="0"/>
      <dgm:spPr/>
      <dgm:t>
        <a:bodyPr/>
        <a:lstStyle/>
        <a:p>
          <a:endParaRPr lang="en-US"/>
        </a:p>
      </dgm:t>
    </dgm:pt>
    <dgm:pt modelId="{FB148BC6-77C7-3444-B52A-F554D7F65A0F}" type="pres">
      <dgm:prSet presAssocID="{790FAF3E-2B26-C646-AF1D-BFDDD1BB1FB5}" presName="composite" presStyleCnt="0"/>
      <dgm:spPr/>
      <dgm:t>
        <a:bodyPr/>
        <a:lstStyle/>
        <a:p>
          <a:endParaRPr lang="en-US"/>
        </a:p>
      </dgm:t>
    </dgm:pt>
    <dgm:pt modelId="{21C03A10-6BC8-1641-BC40-0B5489BF1293}" type="pres">
      <dgm:prSet presAssocID="{790FAF3E-2B26-C646-AF1D-BFDDD1BB1FB5}" presName="imgShp" presStyleLbl="fgImgPlace1" presStyleIdx="4" presStyleCnt="9"/>
      <dgm:spPr/>
      <dgm:t>
        <a:bodyPr/>
        <a:lstStyle/>
        <a:p>
          <a:endParaRPr lang="en-US"/>
        </a:p>
      </dgm:t>
    </dgm:pt>
    <dgm:pt modelId="{7D651A86-9316-364E-845B-9EE2B7450D77}" type="pres">
      <dgm:prSet presAssocID="{790FAF3E-2B26-C646-AF1D-BFDDD1BB1FB5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2E1D5-113E-7749-864F-76D8AC63D020}" type="pres">
      <dgm:prSet presAssocID="{66B5D10E-FF97-A146-AF47-39B6748CCE1F}" presName="spacing" presStyleCnt="0"/>
      <dgm:spPr/>
      <dgm:t>
        <a:bodyPr/>
        <a:lstStyle/>
        <a:p>
          <a:endParaRPr lang="en-US"/>
        </a:p>
      </dgm:t>
    </dgm:pt>
    <dgm:pt modelId="{3D5B7BCF-3968-6644-A62A-20E31DFCA663}" type="pres">
      <dgm:prSet presAssocID="{4ECACFF9-015F-254C-B686-36D0C2335124}" presName="composite" presStyleCnt="0"/>
      <dgm:spPr/>
      <dgm:t>
        <a:bodyPr/>
        <a:lstStyle/>
        <a:p>
          <a:endParaRPr lang="en-US"/>
        </a:p>
      </dgm:t>
    </dgm:pt>
    <dgm:pt modelId="{8CB63705-FDE6-2A4B-8AB8-12E530965D1E}" type="pres">
      <dgm:prSet presAssocID="{4ECACFF9-015F-254C-B686-36D0C2335124}" presName="imgShp" presStyleLbl="fgImgPlace1" presStyleIdx="5" presStyleCnt="9"/>
      <dgm:spPr/>
      <dgm:t>
        <a:bodyPr/>
        <a:lstStyle/>
        <a:p>
          <a:endParaRPr lang="en-US"/>
        </a:p>
      </dgm:t>
    </dgm:pt>
    <dgm:pt modelId="{5E10BBEA-CE38-8041-978E-1B20407F85DB}" type="pres">
      <dgm:prSet presAssocID="{4ECACFF9-015F-254C-B686-36D0C2335124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CC3DC-2A14-F44D-BD50-0C59D99B3767}" type="pres">
      <dgm:prSet presAssocID="{033129E5-7749-964F-A74B-1499A07D8139}" presName="spacing" presStyleCnt="0"/>
      <dgm:spPr/>
      <dgm:t>
        <a:bodyPr/>
        <a:lstStyle/>
        <a:p>
          <a:endParaRPr lang="en-US"/>
        </a:p>
      </dgm:t>
    </dgm:pt>
    <dgm:pt modelId="{FCB19AAA-5412-1847-8005-B7327A89E108}" type="pres">
      <dgm:prSet presAssocID="{C7027B6C-AC00-7B48-9D66-AEB532F9F108}" presName="composite" presStyleCnt="0"/>
      <dgm:spPr/>
      <dgm:t>
        <a:bodyPr/>
        <a:lstStyle/>
        <a:p>
          <a:endParaRPr lang="en-US"/>
        </a:p>
      </dgm:t>
    </dgm:pt>
    <dgm:pt modelId="{9C19549D-B95F-AB46-91DE-568371B9142C}" type="pres">
      <dgm:prSet presAssocID="{C7027B6C-AC00-7B48-9D66-AEB532F9F108}" presName="imgShp" presStyleLbl="fgImgPlace1" presStyleIdx="6" presStyleCnt="9"/>
      <dgm:spPr/>
      <dgm:t>
        <a:bodyPr/>
        <a:lstStyle/>
        <a:p>
          <a:endParaRPr lang="en-US"/>
        </a:p>
      </dgm:t>
    </dgm:pt>
    <dgm:pt modelId="{DDD2973A-8F7F-7547-AC59-C589C2E5010F}" type="pres">
      <dgm:prSet presAssocID="{C7027B6C-AC00-7B48-9D66-AEB532F9F108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10A81-2AA9-EB44-9C9B-650FE1F04337}" type="pres">
      <dgm:prSet presAssocID="{96769BB0-7DA7-3644-8118-2EE1C58B3DAB}" presName="spacing" presStyleCnt="0"/>
      <dgm:spPr/>
      <dgm:t>
        <a:bodyPr/>
        <a:lstStyle/>
        <a:p>
          <a:endParaRPr lang="en-US"/>
        </a:p>
      </dgm:t>
    </dgm:pt>
    <dgm:pt modelId="{760155DC-354E-754C-ADE6-6AAFB6B99F19}" type="pres">
      <dgm:prSet presAssocID="{21884E5F-4D9E-284E-9BB0-D2415C61EA63}" presName="composite" presStyleCnt="0"/>
      <dgm:spPr/>
      <dgm:t>
        <a:bodyPr/>
        <a:lstStyle/>
        <a:p>
          <a:endParaRPr lang="en-US"/>
        </a:p>
      </dgm:t>
    </dgm:pt>
    <dgm:pt modelId="{40BAFD06-9631-6448-A8E9-19221D14BC32}" type="pres">
      <dgm:prSet presAssocID="{21884E5F-4D9E-284E-9BB0-D2415C61EA63}" presName="imgShp" presStyleLbl="fgImgPlace1" presStyleIdx="7" presStyleCnt="9"/>
      <dgm:spPr/>
      <dgm:t>
        <a:bodyPr/>
        <a:lstStyle/>
        <a:p>
          <a:endParaRPr lang="en-US"/>
        </a:p>
      </dgm:t>
    </dgm:pt>
    <dgm:pt modelId="{285A464E-A178-F447-8CDF-3F2706E999C4}" type="pres">
      <dgm:prSet presAssocID="{21884E5F-4D9E-284E-9BB0-D2415C61EA63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DF86E-9545-194B-9162-6A86B6A2011A}" type="pres">
      <dgm:prSet presAssocID="{7FA9ECC1-0E7C-A24F-9D49-49FA98C0AF1C}" presName="spacing" presStyleCnt="0"/>
      <dgm:spPr/>
      <dgm:t>
        <a:bodyPr/>
        <a:lstStyle/>
        <a:p>
          <a:endParaRPr lang="en-US"/>
        </a:p>
      </dgm:t>
    </dgm:pt>
    <dgm:pt modelId="{9137C6AC-5AAE-AF4E-8C62-BE6CC0ABFFAD}" type="pres">
      <dgm:prSet presAssocID="{081FCB5D-3869-574C-ACB3-87D4162512F9}" presName="composite" presStyleCnt="0"/>
      <dgm:spPr/>
      <dgm:t>
        <a:bodyPr/>
        <a:lstStyle/>
        <a:p>
          <a:endParaRPr lang="en-US"/>
        </a:p>
      </dgm:t>
    </dgm:pt>
    <dgm:pt modelId="{7059650C-4929-D944-BBC7-1CE87066999E}" type="pres">
      <dgm:prSet presAssocID="{081FCB5D-3869-574C-ACB3-87D4162512F9}" presName="imgShp" presStyleLbl="fgImgPlace1" presStyleIdx="8" presStyleCnt="9"/>
      <dgm:spPr/>
      <dgm:t>
        <a:bodyPr/>
        <a:lstStyle/>
        <a:p>
          <a:endParaRPr lang="en-US"/>
        </a:p>
      </dgm:t>
    </dgm:pt>
    <dgm:pt modelId="{71F424C0-57AC-9D4C-B0D9-E57E9E1FD442}" type="pres">
      <dgm:prSet presAssocID="{081FCB5D-3869-574C-ACB3-87D4162512F9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259FF9-0A49-6A46-A64E-681DEA32DE4F}" srcId="{772E0C8C-E64F-654B-96C5-3FF276185ABA}" destId="{B4C69A50-F8DC-074F-9B95-6CA191136074}" srcOrd="1" destOrd="0" parTransId="{29F35E25-7098-D944-BFA5-2A9BA2CAF98D}" sibTransId="{0F5DAAE0-9CF0-3446-B056-1325057B088C}"/>
    <dgm:cxn modelId="{FD89A579-09F9-BC4B-A50E-CBEED3EA774D}" srcId="{772E0C8C-E64F-654B-96C5-3FF276185ABA}" destId="{34EB2111-B621-C546-976C-7C9836604D61}" srcOrd="2" destOrd="0" parTransId="{646D28A3-E746-2D44-AD18-5AF9FD1B0751}" sibTransId="{84244D4F-D4FE-DE43-98AF-99519D7A315F}"/>
    <dgm:cxn modelId="{9155ADED-4043-0E47-B177-4BFFFA0B0936}" type="presOf" srcId="{C7027B6C-AC00-7B48-9D66-AEB532F9F108}" destId="{DDD2973A-8F7F-7547-AC59-C589C2E5010F}" srcOrd="0" destOrd="0" presId="urn:microsoft.com/office/officeart/2005/8/layout/vList3"/>
    <dgm:cxn modelId="{22E5C1C8-028F-7345-BC78-DD323270CC3A}" srcId="{772E0C8C-E64F-654B-96C5-3FF276185ABA}" destId="{C75AE466-E5E7-284D-8113-5D1C87F55122}" srcOrd="3" destOrd="0" parTransId="{AE1E5C4C-8438-EA46-9763-451E9B446DF2}" sibTransId="{F4657F57-3653-1147-B7C9-4AF063C317CD}"/>
    <dgm:cxn modelId="{1D59CE4B-6CE7-AC41-BED4-5EA6A9BF5174}" srcId="{772E0C8C-E64F-654B-96C5-3FF276185ABA}" destId="{790FAF3E-2B26-C646-AF1D-BFDDD1BB1FB5}" srcOrd="4" destOrd="0" parTransId="{47DDE3E4-AA45-6B44-A253-529231713B4F}" sibTransId="{66B5D10E-FF97-A146-AF47-39B6748CCE1F}"/>
    <dgm:cxn modelId="{F5B961B6-8312-2944-B9F6-2A39B448591F}" type="presOf" srcId="{C75AE466-E5E7-284D-8113-5D1C87F55122}" destId="{1FBDF57F-C56C-BF4B-B6CF-F638B5CD5C87}" srcOrd="0" destOrd="0" presId="urn:microsoft.com/office/officeart/2005/8/layout/vList3"/>
    <dgm:cxn modelId="{98269252-3C2B-784C-9950-E01284D41607}" srcId="{772E0C8C-E64F-654B-96C5-3FF276185ABA}" destId="{C7027B6C-AC00-7B48-9D66-AEB532F9F108}" srcOrd="6" destOrd="0" parTransId="{CA9A6E55-38F3-3045-A113-1DCD2C6D0D07}" sibTransId="{96769BB0-7DA7-3644-8118-2EE1C58B3DAB}"/>
    <dgm:cxn modelId="{906E389A-23B8-0F4B-8073-40F932FFD52C}" type="presOf" srcId="{34EB2111-B621-C546-976C-7C9836604D61}" destId="{C0E2B141-D9E8-B44F-9F98-89DC5B2569A7}" srcOrd="0" destOrd="0" presId="urn:microsoft.com/office/officeart/2005/8/layout/vList3"/>
    <dgm:cxn modelId="{7BFBDE3B-DCDA-E94A-9527-AABD36DEC10C}" type="presOf" srcId="{772E0C8C-E64F-654B-96C5-3FF276185ABA}" destId="{8C063C85-D968-4940-8758-DCAE5FEC9CC1}" srcOrd="0" destOrd="0" presId="urn:microsoft.com/office/officeart/2005/8/layout/vList3"/>
    <dgm:cxn modelId="{60A49B5B-2954-BC44-90CD-BBEBE1C13343}" type="presOf" srcId="{4ECACFF9-015F-254C-B686-36D0C2335124}" destId="{5E10BBEA-CE38-8041-978E-1B20407F85DB}" srcOrd="0" destOrd="0" presId="urn:microsoft.com/office/officeart/2005/8/layout/vList3"/>
    <dgm:cxn modelId="{BFAB005C-DA8F-C24A-ABAA-51F9F6CF7320}" srcId="{772E0C8C-E64F-654B-96C5-3FF276185ABA}" destId="{657CDC1A-AC0F-1A4F-B793-18912DFDBFA0}" srcOrd="0" destOrd="0" parTransId="{B9C14EC0-08EE-274E-8B74-FB6A041917DF}" sibTransId="{CD243AFF-0BC7-FE4E-BA9A-513ED7D8F421}"/>
    <dgm:cxn modelId="{94836239-32FC-4149-A4D3-15D15F9872B1}" type="presOf" srcId="{657CDC1A-AC0F-1A4F-B793-18912DFDBFA0}" destId="{46400279-49F3-A048-A91D-E03DC95173BE}" srcOrd="0" destOrd="0" presId="urn:microsoft.com/office/officeart/2005/8/layout/vList3"/>
    <dgm:cxn modelId="{B701E064-ABC3-9743-ADBA-BED19D5C8FDA}" srcId="{772E0C8C-E64F-654B-96C5-3FF276185ABA}" destId="{081FCB5D-3869-574C-ACB3-87D4162512F9}" srcOrd="8" destOrd="0" parTransId="{9B5ED560-F70D-3341-B8A2-A1E96FCCECD2}" sibTransId="{D9EA6A6D-BCDC-F84F-9CC4-5091C6022F2C}"/>
    <dgm:cxn modelId="{6CEC4CF0-471A-D641-A3C7-ED61AAF9E291}" srcId="{772E0C8C-E64F-654B-96C5-3FF276185ABA}" destId="{21884E5F-4D9E-284E-9BB0-D2415C61EA63}" srcOrd="7" destOrd="0" parTransId="{DB02D54F-4274-C243-ABAC-860CB9146E5D}" sibTransId="{7FA9ECC1-0E7C-A24F-9D49-49FA98C0AF1C}"/>
    <dgm:cxn modelId="{31B9ABA6-7946-9C4F-B3CF-235FACAA1424}" type="presOf" srcId="{790FAF3E-2B26-C646-AF1D-BFDDD1BB1FB5}" destId="{7D651A86-9316-364E-845B-9EE2B7450D77}" srcOrd="0" destOrd="0" presId="urn:microsoft.com/office/officeart/2005/8/layout/vList3"/>
    <dgm:cxn modelId="{DAE9F409-2D5A-B844-AA8D-0712434907AA}" type="presOf" srcId="{21884E5F-4D9E-284E-9BB0-D2415C61EA63}" destId="{285A464E-A178-F447-8CDF-3F2706E999C4}" srcOrd="0" destOrd="0" presId="urn:microsoft.com/office/officeart/2005/8/layout/vList3"/>
    <dgm:cxn modelId="{B98D987C-91E1-434F-B715-628D8563DB56}" srcId="{772E0C8C-E64F-654B-96C5-3FF276185ABA}" destId="{4ECACFF9-015F-254C-B686-36D0C2335124}" srcOrd="5" destOrd="0" parTransId="{1E514C14-E4B9-3945-8D4A-8F16FFA638BD}" sibTransId="{033129E5-7749-964F-A74B-1499A07D8139}"/>
    <dgm:cxn modelId="{AFD97897-D82D-BF4D-BFCB-33008A08A8A5}" type="presOf" srcId="{081FCB5D-3869-574C-ACB3-87D4162512F9}" destId="{71F424C0-57AC-9D4C-B0D9-E57E9E1FD442}" srcOrd="0" destOrd="0" presId="urn:microsoft.com/office/officeart/2005/8/layout/vList3"/>
    <dgm:cxn modelId="{5E3DF554-DA5D-9D42-A109-BEDCC760E6C5}" type="presOf" srcId="{B4C69A50-F8DC-074F-9B95-6CA191136074}" destId="{1C502BAB-B305-2446-AFDF-9EE1C82829A1}" srcOrd="0" destOrd="0" presId="urn:microsoft.com/office/officeart/2005/8/layout/vList3"/>
    <dgm:cxn modelId="{E4FC1365-6A75-4A40-9934-F06716C6AEEE}" type="presParOf" srcId="{8C063C85-D968-4940-8758-DCAE5FEC9CC1}" destId="{1E757A35-1EE4-EB43-AD02-D6142A38232E}" srcOrd="0" destOrd="0" presId="urn:microsoft.com/office/officeart/2005/8/layout/vList3"/>
    <dgm:cxn modelId="{A14BFFE4-1B22-5B4B-A3F2-48209D667A98}" type="presParOf" srcId="{1E757A35-1EE4-EB43-AD02-D6142A38232E}" destId="{912086C1-2264-EE44-BFB2-D8C78021B02E}" srcOrd="0" destOrd="0" presId="urn:microsoft.com/office/officeart/2005/8/layout/vList3"/>
    <dgm:cxn modelId="{668317CD-3FF4-6A4F-805E-F595568AB7B8}" type="presParOf" srcId="{1E757A35-1EE4-EB43-AD02-D6142A38232E}" destId="{46400279-49F3-A048-A91D-E03DC95173BE}" srcOrd="1" destOrd="0" presId="urn:microsoft.com/office/officeart/2005/8/layout/vList3"/>
    <dgm:cxn modelId="{7D3AE332-AE67-9A4A-8A43-46D5BCF8AB5D}" type="presParOf" srcId="{8C063C85-D968-4940-8758-DCAE5FEC9CC1}" destId="{5107769E-9728-CC4F-ADCE-5995F582D615}" srcOrd="1" destOrd="0" presId="urn:microsoft.com/office/officeart/2005/8/layout/vList3"/>
    <dgm:cxn modelId="{854BC395-51B3-9443-B32C-54BE119B5B06}" type="presParOf" srcId="{8C063C85-D968-4940-8758-DCAE5FEC9CC1}" destId="{6A6D14D8-A82F-3D44-B405-A0CF41332CCA}" srcOrd="2" destOrd="0" presId="urn:microsoft.com/office/officeart/2005/8/layout/vList3"/>
    <dgm:cxn modelId="{8D78227D-A8DC-F14D-9331-8C7054184932}" type="presParOf" srcId="{6A6D14D8-A82F-3D44-B405-A0CF41332CCA}" destId="{281696F4-9527-B240-98F9-133A4FF24DEE}" srcOrd="0" destOrd="0" presId="urn:microsoft.com/office/officeart/2005/8/layout/vList3"/>
    <dgm:cxn modelId="{6224CCC4-4709-9649-B821-4CC32BE55631}" type="presParOf" srcId="{6A6D14D8-A82F-3D44-B405-A0CF41332CCA}" destId="{1C502BAB-B305-2446-AFDF-9EE1C82829A1}" srcOrd="1" destOrd="0" presId="urn:microsoft.com/office/officeart/2005/8/layout/vList3"/>
    <dgm:cxn modelId="{8216E6AE-92E1-B849-8DC2-2743938279AD}" type="presParOf" srcId="{8C063C85-D968-4940-8758-DCAE5FEC9CC1}" destId="{8BEEE5AC-36A5-BC4E-8649-CED830599EAE}" srcOrd="3" destOrd="0" presId="urn:microsoft.com/office/officeart/2005/8/layout/vList3"/>
    <dgm:cxn modelId="{3F94E91E-A7EA-804B-B334-C2BD67E89EF7}" type="presParOf" srcId="{8C063C85-D968-4940-8758-DCAE5FEC9CC1}" destId="{37516C0E-CAEB-2A42-B5ED-D6F00642C8CD}" srcOrd="4" destOrd="0" presId="urn:microsoft.com/office/officeart/2005/8/layout/vList3"/>
    <dgm:cxn modelId="{714B36BE-AEE3-4E4D-AA67-86E840EFC0F7}" type="presParOf" srcId="{37516C0E-CAEB-2A42-B5ED-D6F00642C8CD}" destId="{AC8CB4A8-3806-3F4D-95BB-90F832FAC7E0}" srcOrd="0" destOrd="0" presId="urn:microsoft.com/office/officeart/2005/8/layout/vList3"/>
    <dgm:cxn modelId="{FCA6EBAA-A85E-BC40-9606-9709B292D51E}" type="presParOf" srcId="{37516C0E-CAEB-2A42-B5ED-D6F00642C8CD}" destId="{C0E2B141-D9E8-B44F-9F98-89DC5B2569A7}" srcOrd="1" destOrd="0" presId="urn:microsoft.com/office/officeart/2005/8/layout/vList3"/>
    <dgm:cxn modelId="{07141E51-0BA8-934A-8328-5FCAC51217AB}" type="presParOf" srcId="{8C063C85-D968-4940-8758-DCAE5FEC9CC1}" destId="{9150CFDD-0721-674A-B0CF-8B37C2A994A9}" srcOrd="5" destOrd="0" presId="urn:microsoft.com/office/officeart/2005/8/layout/vList3"/>
    <dgm:cxn modelId="{68642EAF-8A53-C14D-8029-CAF5DAFF51FF}" type="presParOf" srcId="{8C063C85-D968-4940-8758-DCAE5FEC9CC1}" destId="{9985DB03-7012-824B-A5EE-E4534851F11C}" srcOrd="6" destOrd="0" presId="urn:microsoft.com/office/officeart/2005/8/layout/vList3"/>
    <dgm:cxn modelId="{747EADC7-CF3A-C240-8B9B-26916552D22C}" type="presParOf" srcId="{9985DB03-7012-824B-A5EE-E4534851F11C}" destId="{29433B86-2BCF-1C4A-A006-71C375404E80}" srcOrd="0" destOrd="0" presId="urn:microsoft.com/office/officeart/2005/8/layout/vList3"/>
    <dgm:cxn modelId="{0D60FDD0-A9AB-214D-8ED2-CAA06DBB4D20}" type="presParOf" srcId="{9985DB03-7012-824B-A5EE-E4534851F11C}" destId="{1FBDF57F-C56C-BF4B-B6CF-F638B5CD5C87}" srcOrd="1" destOrd="0" presId="urn:microsoft.com/office/officeart/2005/8/layout/vList3"/>
    <dgm:cxn modelId="{059D863C-11EA-1C4D-B20B-629D971DC233}" type="presParOf" srcId="{8C063C85-D968-4940-8758-DCAE5FEC9CC1}" destId="{F71E9169-9A6D-1D4A-AF6D-74D7FC917D9C}" srcOrd="7" destOrd="0" presId="urn:microsoft.com/office/officeart/2005/8/layout/vList3"/>
    <dgm:cxn modelId="{F196E1C2-BDC8-874C-BEFB-D8023DCF15A4}" type="presParOf" srcId="{8C063C85-D968-4940-8758-DCAE5FEC9CC1}" destId="{FB148BC6-77C7-3444-B52A-F554D7F65A0F}" srcOrd="8" destOrd="0" presId="urn:microsoft.com/office/officeart/2005/8/layout/vList3"/>
    <dgm:cxn modelId="{039FC9EF-3405-0640-92DB-69CE67F202A0}" type="presParOf" srcId="{FB148BC6-77C7-3444-B52A-F554D7F65A0F}" destId="{21C03A10-6BC8-1641-BC40-0B5489BF1293}" srcOrd="0" destOrd="0" presId="urn:microsoft.com/office/officeart/2005/8/layout/vList3"/>
    <dgm:cxn modelId="{F6D62C71-345A-A24A-A719-3D3A653AEE16}" type="presParOf" srcId="{FB148BC6-77C7-3444-B52A-F554D7F65A0F}" destId="{7D651A86-9316-364E-845B-9EE2B7450D77}" srcOrd="1" destOrd="0" presId="urn:microsoft.com/office/officeart/2005/8/layout/vList3"/>
    <dgm:cxn modelId="{8D8BD7F1-6D1E-C34F-ACED-339B28812620}" type="presParOf" srcId="{8C063C85-D968-4940-8758-DCAE5FEC9CC1}" destId="{4E72E1D5-113E-7749-864F-76D8AC63D020}" srcOrd="9" destOrd="0" presId="urn:microsoft.com/office/officeart/2005/8/layout/vList3"/>
    <dgm:cxn modelId="{8A12C3B1-534B-3E4D-87AA-EFC39FDC7099}" type="presParOf" srcId="{8C063C85-D968-4940-8758-DCAE5FEC9CC1}" destId="{3D5B7BCF-3968-6644-A62A-20E31DFCA663}" srcOrd="10" destOrd="0" presId="urn:microsoft.com/office/officeart/2005/8/layout/vList3"/>
    <dgm:cxn modelId="{EC0D4174-A8AA-B842-A9C4-DBDAD75C7DEF}" type="presParOf" srcId="{3D5B7BCF-3968-6644-A62A-20E31DFCA663}" destId="{8CB63705-FDE6-2A4B-8AB8-12E530965D1E}" srcOrd="0" destOrd="0" presId="urn:microsoft.com/office/officeart/2005/8/layout/vList3"/>
    <dgm:cxn modelId="{1165D7B7-90EF-304A-8B07-B7E18EE421DF}" type="presParOf" srcId="{3D5B7BCF-3968-6644-A62A-20E31DFCA663}" destId="{5E10BBEA-CE38-8041-978E-1B20407F85DB}" srcOrd="1" destOrd="0" presId="urn:microsoft.com/office/officeart/2005/8/layout/vList3"/>
    <dgm:cxn modelId="{2F495D1B-93AB-DC43-A143-22F47B29227D}" type="presParOf" srcId="{8C063C85-D968-4940-8758-DCAE5FEC9CC1}" destId="{3E5CC3DC-2A14-F44D-BD50-0C59D99B3767}" srcOrd="11" destOrd="0" presId="urn:microsoft.com/office/officeart/2005/8/layout/vList3"/>
    <dgm:cxn modelId="{FF3C3F64-DD6E-694C-A85B-99208F46B46F}" type="presParOf" srcId="{8C063C85-D968-4940-8758-DCAE5FEC9CC1}" destId="{FCB19AAA-5412-1847-8005-B7327A89E108}" srcOrd="12" destOrd="0" presId="urn:microsoft.com/office/officeart/2005/8/layout/vList3"/>
    <dgm:cxn modelId="{65840793-2771-6F45-AEF2-6846783BF9BE}" type="presParOf" srcId="{FCB19AAA-5412-1847-8005-B7327A89E108}" destId="{9C19549D-B95F-AB46-91DE-568371B9142C}" srcOrd="0" destOrd="0" presId="urn:microsoft.com/office/officeart/2005/8/layout/vList3"/>
    <dgm:cxn modelId="{0F69C4A7-C171-C141-944A-D97DF51E24EB}" type="presParOf" srcId="{FCB19AAA-5412-1847-8005-B7327A89E108}" destId="{DDD2973A-8F7F-7547-AC59-C589C2E5010F}" srcOrd="1" destOrd="0" presId="urn:microsoft.com/office/officeart/2005/8/layout/vList3"/>
    <dgm:cxn modelId="{8AB32E2C-F106-D34C-9FC5-6016B6D7E783}" type="presParOf" srcId="{8C063C85-D968-4940-8758-DCAE5FEC9CC1}" destId="{9D010A81-2AA9-EB44-9C9B-650FE1F04337}" srcOrd="13" destOrd="0" presId="urn:microsoft.com/office/officeart/2005/8/layout/vList3"/>
    <dgm:cxn modelId="{2336E801-D680-E544-AD2F-6BFC76891ADD}" type="presParOf" srcId="{8C063C85-D968-4940-8758-DCAE5FEC9CC1}" destId="{760155DC-354E-754C-ADE6-6AAFB6B99F19}" srcOrd="14" destOrd="0" presId="urn:microsoft.com/office/officeart/2005/8/layout/vList3"/>
    <dgm:cxn modelId="{9E545F96-4F6D-E24F-BC29-952C76AC977A}" type="presParOf" srcId="{760155DC-354E-754C-ADE6-6AAFB6B99F19}" destId="{40BAFD06-9631-6448-A8E9-19221D14BC32}" srcOrd="0" destOrd="0" presId="urn:microsoft.com/office/officeart/2005/8/layout/vList3"/>
    <dgm:cxn modelId="{A2010638-C375-7F47-8339-92FA0517AB4F}" type="presParOf" srcId="{760155DC-354E-754C-ADE6-6AAFB6B99F19}" destId="{285A464E-A178-F447-8CDF-3F2706E999C4}" srcOrd="1" destOrd="0" presId="urn:microsoft.com/office/officeart/2005/8/layout/vList3"/>
    <dgm:cxn modelId="{828117F8-A4CF-6947-ACC2-41F2D45DA439}" type="presParOf" srcId="{8C063C85-D968-4940-8758-DCAE5FEC9CC1}" destId="{8F2DF86E-9545-194B-9162-6A86B6A2011A}" srcOrd="15" destOrd="0" presId="urn:microsoft.com/office/officeart/2005/8/layout/vList3"/>
    <dgm:cxn modelId="{6DD5B214-06CD-8042-9498-0CB29D279FB8}" type="presParOf" srcId="{8C063C85-D968-4940-8758-DCAE5FEC9CC1}" destId="{9137C6AC-5AAE-AF4E-8C62-BE6CC0ABFFAD}" srcOrd="16" destOrd="0" presId="urn:microsoft.com/office/officeart/2005/8/layout/vList3"/>
    <dgm:cxn modelId="{931ADEA3-98B2-364B-8CDA-8A9E51E8D79D}" type="presParOf" srcId="{9137C6AC-5AAE-AF4E-8C62-BE6CC0ABFFAD}" destId="{7059650C-4929-D944-BBC7-1CE87066999E}" srcOrd="0" destOrd="0" presId="urn:microsoft.com/office/officeart/2005/8/layout/vList3"/>
    <dgm:cxn modelId="{2836A6E2-5B4B-354B-A4B7-2FFE7270CB38}" type="presParOf" srcId="{9137C6AC-5AAE-AF4E-8C62-BE6CC0ABFFAD}" destId="{71F424C0-57AC-9D4C-B0D9-E57E9E1FD4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8B54FA-E566-CF41-BB83-CA3311BC9624}" type="doc">
      <dgm:prSet loTypeId="urn:microsoft.com/office/officeart/2005/8/layout/vList2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7F7A01A-9DDD-1344-A378-06FC14BC6E4D}">
      <dgm:prSet phldrT="[Text]" custT="1"/>
      <dgm:spPr/>
      <dgm:t>
        <a:bodyPr/>
        <a:lstStyle/>
        <a:p>
          <a:r>
            <a:rPr lang="en-US" sz="2400" b="1" dirty="0" smtClean="0"/>
            <a:t>1-Social Determinants of Maternal Health </a:t>
          </a:r>
          <a:endParaRPr lang="en-US" sz="2400" dirty="0"/>
        </a:p>
      </dgm:t>
    </dgm:pt>
    <dgm:pt modelId="{7FE87DC7-F630-8B4C-B1E4-FCD08FEDCDB4}" type="parTrans" cxnId="{00CB476B-994A-5F4F-8E9C-738AFAA0C448}">
      <dgm:prSet/>
      <dgm:spPr/>
      <dgm:t>
        <a:bodyPr/>
        <a:lstStyle/>
        <a:p>
          <a:endParaRPr lang="en-US"/>
        </a:p>
      </dgm:t>
    </dgm:pt>
    <dgm:pt modelId="{3348A7F9-C0B4-D44C-9EC4-6621F0BE6CAF}" type="sibTrans" cxnId="{00CB476B-994A-5F4F-8E9C-738AFAA0C448}">
      <dgm:prSet/>
      <dgm:spPr/>
      <dgm:t>
        <a:bodyPr/>
        <a:lstStyle/>
        <a:p>
          <a:endParaRPr lang="en-US"/>
        </a:p>
      </dgm:t>
    </dgm:pt>
    <dgm:pt modelId="{5DA3C4D1-2B00-7845-8499-A7395617FDF9}">
      <dgm:prSet phldrT="[Text]" custT="1"/>
      <dgm:spPr/>
      <dgm:t>
        <a:bodyPr/>
        <a:lstStyle/>
        <a:p>
          <a:r>
            <a:rPr lang="en-US" sz="2400" b="1" dirty="0" smtClean="0"/>
            <a:t>Race and ethnicity </a:t>
          </a:r>
          <a:endParaRPr lang="en-US" sz="2400" dirty="0"/>
        </a:p>
      </dgm:t>
    </dgm:pt>
    <dgm:pt modelId="{52ED4CD8-8704-4243-9956-83845C5FFF01}" type="parTrans" cxnId="{D64CFAD1-5742-964A-8E70-00D2B1D91D51}">
      <dgm:prSet/>
      <dgm:spPr/>
      <dgm:t>
        <a:bodyPr/>
        <a:lstStyle/>
        <a:p>
          <a:endParaRPr lang="en-US"/>
        </a:p>
      </dgm:t>
    </dgm:pt>
    <dgm:pt modelId="{540754F3-DD3B-7645-BAF7-3AD8D12A7066}" type="sibTrans" cxnId="{D64CFAD1-5742-964A-8E70-00D2B1D91D51}">
      <dgm:prSet/>
      <dgm:spPr/>
      <dgm:t>
        <a:bodyPr/>
        <a:lstStyle/>
        <a:p>
          <a:endParaRPr lang="en-US"/>
        </a:p>
      </dgm:t>
    </dgm:pt>
    <dgm:pt modelId="{C7D64A70-DE3D-1546-B0A5-431698576CC6}">
      <dgm:prSet phldrT="[Text]" custT="1"/>
      <dgm:spPr/>
      <dgm:t>
        <a:bodyPr/>
        <a:lstStyle/>
        <a:p>
          <a:r>
            <a:rPr lang="en-US" sz="2400" b="1" dirty="0" smtClean="0"/>
            <a:t>-Physical Determinants of Maternal Health</a:t>
          </a:r>
          <a:endParaRPr lang="en-US" sz="2400" dirty="0"/>
        </a:p>
      </dgm:t>
    </dgm:pt>
    <dgm:pt modelId="{B3D92AFD-A63C-A149-94D6-2A2B97E7B95C}" type="parTrans" cxnId="{8B087933-41E3-A746-9AD4-BCF097C29F59}">
      <dgm:prSet/>
      <dgm:spPr/>
      <dgm:t>
        <a:bodyPr/>
        <a:lstStyle/>
        <a:p>
          <a:endParaRPr lang="en-US"/>
        </a:p>
      </dgm:t>
    </dgm:pt>
    <dgm:pt modelId="{7D2A9A14-98E5-784E-81B6-6348DE3869FC}" type="sibTrans" cxnId="{8B087933-41E3-A746-9AD4-BCF097C29F59}">
      <dgm:prSet/>
      <dgm:spPr/>
      <dgm:t>
        <a:bodyPr/>
        <a:lstStyle/>
        <a:p>
          <a:endParaRPr lang="en-US"/>
        </a:p>
      </dgm:t>
    </dgm:pt>
    <dgm:pt modelId="{30189641-A61D-5A4F-A532-E9DD17625221}">
      <dgm:prSet phldrT="[Text]" custT="1"/>
      <dgm:spPr/>
      <dgm:t>
        <a:bodyPr/>
        <a:lstStyle/>
        <a:p>
          <a:r>
            <a:rPr lang="en-US" sz="2400" dirty="0" smtClean="0"/>
            <a:t>Common barriers to a healthy pregnancy and birth include lack of access to appropriate health care before and during pregnancy. </a:t>
          </a:r>
          <a:endParaRPr lang="en-US" sz="2400" dirty="0"/>
        </a:p>
      </dgm:t>
    </dgm:pt>
    <dgm:pt modelId="{37753FEF-AFB1-124E-8695-9B648436CE0E}" type="parTrans" cxnId="{59A4B978-F443-224D-AE94-E6155E010756}">
      <dgm:prSet/>
      <dgm:spPr/>
      <dgm:t>
        <a:bodyPr/>
        <a:lstStyle/>
        <a:p>
          <a:endParaRPr lang="en-US"/>
        </a:p>
      </dgm:t>
    </dgm:pt>
    <dgm:pt modelId="{7408092F-6B1F-BF4B-8C1A-B0F8688AE5E8}" type="sibTrans" cxnId="{59A4B978-F443-224D-AE94-E6155E010756}">
      <dgm:prSet/>
      <dgm:spPr/>
      <dgm:t>
        <a:bodyPr/>
        <a:lstStyle/>
        <a:p>
          <a:pPr rtl="0"/>
          <a:endParaRPr lang="en-US"/>
        </a:p>
      </dgm:t>
    </dgm:pt>
    <dgm:pt modelId="{E05CFC50-D206-E344-AC16-0719E94421D9}">
      <dgm:prSet custT="1"/>
      <dgm:spPr/>
      <dgm:t>
        <a:bodyPr/>
        <a:lstStyle/>
        <a:p>
          <a:r>
            <a:rPr lang="en-US" sz="2400" b="1" dirty="0" smtClean="0"/>
            <a:t>Age </a:t>
          </a:r>
          <a:endParaRPr lang="en-US" sz="2400" dirty="0"/>
        </a:p>
      </dgm:t>
    </dgm:pt>
    <dgm:pt modelId="{E30D92A4-072C-004F-A210-DB542D05490E}" type="parTrans" cxnId="{589660E5-9A53-1A4C-8DC6-B7EA6F2F0474}">
      <dgm:prSet/>
      <dgm:spPr/>
      <dgm:t>
        <a:bodyPr/>
        <a:lstStyle/>
        <a:p>
          <a:endParaRPr lang="en-US"/>
        </a:p>
      </dgm:t>
    </dgm:pt>
    <dgm:pt modelId="{2511ABAA-81AC-6C48-98CF-B5D25136D35E}" type="sibTrans" cxnId="{589660E5-9A53-1A4C-8DC6-B7EA6F2F0474}">
      <dgm:prSet/>
      <dgm:spPr/>
      <dgm:t>
        <a:bodyPr/>
        <a:lstStyle/>
        <a:p>
          <a:endParaRPr lang="en-US"/>
        </a:p>
      </dgm:t>
    </dgm:pt>
    <dgm:pt modelId="{6D00083A-5AE7-B64B-A48B-D3CAA722BE49}">
      <dgm:prSet custT="1"/>
      <dgm:spPr/>
      <dgm:t>
        <a:bodyPr/>
        <a:lstStyle/>
        <a:p>
          <a:r>
            <a:rPr lang="en-US" sz="2400" b="1" dirty="0" smtClean="0"/>
            <a:t>socioeconomic factors</a:t>
          </a:r>
          <a:endParaRPr lang="en-US" sz="2400" dirty="0"/>
        </a:p>
      </dgm:t>
    </dgm:pt>
    <dgm:pt modelId="{B2902020-BE4E-4846-BD7F-3A04FDE0FB88}" type="parTrans" cxnId="{0EFABA45-80C4-B447-B49D-319265A71ABA}">
      <dgm:prSet/>
      <dgm:spPr/>
      <dgm:t>
        <a:bodyPr/>
        <a:lstStyle/>
        <a:p>
          <a:endParaRPr lang="en-US"/>
        </a:p>
      </dgm:t>
    </dgm:pt>
    <dgm:pt modelId="{D9BDE599-B4A6-A743-AFC9-6472DDA82DDE}" type="sibTrans" cxnId="{0EFABA45-80C4-B447-B49D-319265A71ABA}">
      <dgm:prSet/>
      <dgm:spPr/>
      <dgm:t>
        <a:bodyPr/>
        <a:lstStyle/>
        <a:p>
          <a:endParaRPr lang="en-US"/>
        </a:p>
      </dgm:t>
    </dgm:pt>
    <dgm:pt modelId="{7BFEECB7-0730-BA4B-AADC-3243E761115D}">
      <dgm:prSet custT="1"/>
      <dgm:spPr/>
      <dgm:t>
        <a:bodyPr/>
        <a:lstStyle/>
        <a:p>
          <a:r>
            <a:rPr lang="en-US" sz="2400" b="1" dirty="0" smtClean="0"/>
            <a:t>access to medical care </a:t>
          </a:r>
          <a:endParaRPr lang="en-US" sz="2400" dirty="0"/>
        </a:p>
      </dgm:t>
    </dgm:pt>
    <dgm:pt modelId="{0D9AFCEE-9AEA-8B47-A6DA-9D7187E150FC}" type="parTrans" cxnId="{72760B33-FC4F-1946-AC72-13A97C746973}">
      <dgm:prSet/>
      <dgm:spPr/>
      <dgm:t>
        <a:bodyPr/>
        <a:lstStyle/>
        <a:p>
          <a:endParaRPr lang="en-US"/>
        </a:p>
      </dgm:t>
    </dgm:pt>
    <dgm:pt modelId="{0E60058C-5324-2D40-BFAA-68DD783D252C}" type="sibTrans" cxnId="{72760B33-FC4F-1946-AC72-13A97C746973}">
      <dgm:prSet/>
      <dgm:spPr/>
      <dgm:t>
        <a:bodyPr/>
        <a:lstStyle/>
        <a:p>
          <a:endParaRPr lang="en-US"/>
        </a:p>
      </dgm:t>
    </dgm:pt>
    <dgm:pt modelId="{3FA07C1C-F57A-7246-9C80-323BE3F28FAF}">
      <dgm:prSet custT="1"/>
      <dgm:spPr/>
      <dgm:t>
        <a:bodyPr/>
        <a:lstStyle/>
        <a:p>
          <a:r>
            <a:rPr lang="en-US" sz="2400" b="1" smtClean="0"/>
            <a:t>pre-pregnancy health </a:t>
          </a:r>
          <a:endParaRPr lang="en-US" sz="2400"/>
        </a:p>
      </dgm:t>
    </dgm:pt>
    <dgm:pt modelId="{28B617E4-4484-8E44-8FF7-E2F911C73D87}" type="parTrans" cxnId="{3A26C657-F249-D346-9912-9057C33828FA}">
      <dgm:prSet/>
      <dgm:spPr/>
      <dgm:t>
        <a:bodyPr/>
        <a:lstStyle/>
        <a:p>
          <a:endParaRPr lang="en-US"/>
        </a:p>
      </dgm:t>
    </dgm:pt>
    <dgm:pt modelId="{5F25267A-4AC5-294C-A3D5-2074536BF9C4}" type="sibTrans" cxnId="{3A26C657-F249-D346-9912-9057C33828FA}">
      <dgm:prSet/>
      <dgm:spPr/>
      <dgm:t>
        <a:bodyPr/>
        <a:lstStyle/>
        <a:p>
          <a:endParaRPr lang="en-US"/>
        </a:p>
      </dgm:t>
    </dgm:pt>
    <dgm:pt modelId="{ECD6216E-4A02-834E-8268-20BD72C81951}">
      <dgm:prSet custT="1"/>
      <dgm:spPr/>
      <dgm:t>
        <a:bodyPr/>
        <a:lstStyle/>
        <a:p>
          <a:r>
            <a:rPr lang="en-US" sz="2400" b="1" dirty="0" smtClean="0"/>
            <a:t>general health status. </a:t>
          </a:r>
          <a:endParaRPr lang="en-US" sz="2400" dirty="0"/>
        </a:p>
      </dgm:t>
    </dgm:pt>
    <dgm:pt modelId="{ED5080D2-9D52-DD42-93DA-0BC0BAA8BD1E}" type="parTrans" cxnId="{4EC68CE3-1E4D-0D46-9B90-6703136A8591}">
      <dgm:prSet/>
      <dgm:spPr/>
      <dgm:t>
        <a:bodyPr/>
        <a:lstStyle/>
        <a:p>
          <a:endParaRPr lang="en-US"/>
        </a:p>
      </dgm:t>
    </dgm:pt>
    <dgm:pt modelId="{BE73CBB8-8975-8742-A93E-98FE0FED0889}" type="sibTrans" cxnId="{4EC68CE3-1E4D-0D46-9B90-6703136A8591}">
      <dgm:prSet/>
      <dgm:spPr/>
      <dgm:t>
        <a:bodyPr/>
        <a:lstStyle/>
        <a:p>
          <a:endParaRPr lang="en-US"/>
        </a:p>
      </dgm:t>
    </dgm:pt>
    <dgm:pt modelId="{B4115DCD-C0E0-D34B-8CF4-0FCCEEB55CF3}">
      <dgm:prSet phldrT="[Text]" custT="1"/>
      <dgm:spPr/>
      <dgm:t>
        <a:bodyPr/>
        <a:lstStyle/>
        <a:p>
          <a:r>
            <a:rPr lang="en-US" sz="2400" b="1" dirty="0" smtClean="0"/>
            <a:t>Affecting her health directly. </a:t>
          </a:r>
          <a:endParaRPr lang="en-US" sz="2400" dirty="0"/>
        </a:p>
      </dgm:t>
    </dgm:pt>
    <dgm:pt modelId="{B9E06E2E-1886-364A-A2B0-27611EC17B8C}" type="parTrans" cxnId="{34919065-A22C-254F-B011-BDA07F5AD8F7}">
      <dgm:prSet/>
      <dgm:spPr/>
      <dgm:t>
        <a:bodyPr/>
        <a:lstStyle/>
        <a:p>
          <a:endParaRPr lang="en-US"/>
        </a:p>
      </dgm:t>
    </dgm:pt>
    <dgm:pt modelId="{7E6D1802-E450-C64D-AEBB-24CC3C40A9B7}" type="sibTrans" cxnId="{34919065-A22C-254F-B011-BDA07F5AD8F7}">
      <dgm:prSet/>
      <dgm:spPr/>
      <dgm:t>
        <a:bodyPr/>
        <a:lstStyle/>
        <a:p>
          <a:endParaRPr lang="en-US"/>
        </a:p>
      </dgm:t>
    </dgm:pt>
    <dgm:pt modelId="{375F1A22-E1C4-5946-83A9-F850B370B91C}">
      <dgm:prSet custT="1"/>
      <dgm:spPr/>
      <dgm:t>
        <a:bodyPr/>
        <a:lstStyle/>
        <a:p>
          <a:r>
            <a:rPr lang="en-US" sz="2400" b="1" dirty="0" smtClean="0"/>
            <a:t>Affecting her ability to engage in healthy behaviors </a:t>
          </a:r>
          <a:endParaRPr lang="en-US" sz="2400" dirty="0"/>
        </a:p>
      </dgm:t>
    </dgm:pt>
    <dgm:pt modelId="{17A1CAC7-7419-3740-8CCB-AD6DFD86C065}" type="parTrans" cxnId="{95A396F0-BC26-444C-9B47-B3B10E94E1B9}">
      <dgm:prSet/>
      <dgm:spPr/>
      <dgm:t>
        <a:bodyPr/>
        <a:lstStyle/>
        <a:p>
          <a:endParaRPr lang="en-US"/>
        </a:p>
      </dgm:t>
    </dgm:pt>
    <dgm:pt modelId="{CF339F09-41AF-5745-A5EB-3D226C9703AE}" type="sibTrans" cxnId="{95A396F0-BC26-444C-9B47-B3B10E94E1B9}">
      <dgm:prSet/>
      <dgm:spPr/>
      <dgm:t>
        <a:bodyPr/>
        <a:lstStyle/>
        <a:p>
          <a:endParaRPr lang="en-US"/>
        </a:p>
      </dgm:t>
    </dgm:pt>
    <dgm:pt modelId="{E1DCC56C-FBE4-E942-8BDB-BC64D41836EB}" type="pres">
      <dgm:prSet presAssocID="{278B54FA-E566-CF41-BB83-CA3311BC96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E2FAF8-5543-AF4C-88E9-3FAFB8DE32EB}" type="pres">
      <dgm:prSet presAssocID="{F7F7A01A-9DDD-1344-A378-06FC14BC6E4D}" presName="parentText" presStyleLbl="node1" presStyleIdx="0" presStyleCnt="2" custLinFactNeighborY="230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C58FD8-D162-A448-A65A-72B7A0573E66}" type="pres">
      <dgm:prSet presAssocID="{F7F7A01A-9DDD-1344-A378-06FC14BC6E4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174D34-5154-4443-B040-A3AEA83FEF84}" type="pres">
      <dgm:prSet presAssocID="{C7D64A70-DE3D-1546-B0A5-431698576CC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1843C-021F-9E47-AB25-88AF4EA2108E}" type="pres">
      <dgm:prSet presAssocID="{C7D64A70-DE3D-1546-B0A5-431698576CC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A396F0-BC26-444C-9B47-B3B10E94E1B9}" srcId="{C7D64A70-DE3D-1546-B0A5-431698576CC6}" destId="{375F1A22-E1C4-5946-83A9-F850B370B91C}" srcOrd="2" destOrd="0" parTransId="{17A1CAC7-7419-3740-8CCB-AD6DFD86C065}" sibTransId="{CF339F09-41AF-5745-A5EB-3D226C9703AE}"/>
    <dgm:cxn modelId="{E59DB5EC-4178-3F48-AF32-E7C627646CD1}" type="presOf" srcId="{7BFEECB7-0730-BA4B-AADC-3243E761115D}" destId="{8EC58FD8-D162-A448-A65A-72B7A0573E66}" srcOrd="0" destOrd="3" presId="urn:microsoft.com/office/officeart/2005/8/layout/vList2"/>
    <dgm:cxn modelId="{00CB476B-994A-5F4F-8E9C-738AFAA0C448}" srcId="{278B54FA-E566-CF41-BB83-CA3311BC9624}" destId="{F7F7A01A-9DDD-1344-A378-06FC14BC6E4D}" srcOrd="0" destOrd="0" parTransId="{7FE87DC7-F630-8B4C-B1E4-FCD08FEDCDB4}" sibTransId="{3348A7F9-C0B4-D44C-9EC4-6621F0BE6CAF}"/>
    <dgm:cxn modelId="{E81F7F98-BB9E-F240-8DB0-E27D2EE0874F}" type="presOf" srcId="{375F1A22-E1C4-5946-83A9-F850B370B91C}" destId="{5211843C-021F-9E47-AB25-88AF4EA2108E}" srcOrd="0" destOrd="2" presId="urn:microsoft.com/office/officeart/2005/8/layout/vList2"/>
    <dgm:cxn modelId="{DAF4D051-21FE-894A-97D5-005E97857ED3}" type="presOf" srcId="{ECD6216E-4A02-834E-8268-20BD72C81951}" destId="{8EC58FD8-D162-A448-A65A-72B7A0573E66}" srcOrd="0" destOrd="5" presId="urn:microsoft.com/office/officeart/2005/8/layout/vList2"/>
    <dgm:cxn modelId="{496A5353-2954-9049-8A46-04CABA6CEAB1}" type="presOf" srcId="{6D00083A-5AE7-B64B-A48B-D3CAA722BE49}" destId="{8EC58FD8-D162-A448-A65A-72B7A0573E66}" srcOrd="0" destOrd="2" presId="urn:microsoft.com/office/officeart/2005/8/layout/vList2"/>
    <dgm:cxn modelId="{AC5EFB39-3FB7-B94E-A8F2-D5FD6D4E789C}" type="presOf" srcId="{E05CFC50-D206-E344-AC16-0719E94421D9}" destId="{8EC58FD8-D162-A448-A65A-72B7A0573E66}" srcOrd="0" destOrd="1" presId="urn:microsoft.com/office/officeart/2005/8/layout/vList2"/>
    <dgm:cxn modelId="{72760B33-FC4F-1946-AC72-13A97C746973}" srcId="{F7F7A01A-9DDD-1344-A378-06FC14BC6E4D}" destId="{7BFEECB7-0730-BA4B-AADC-3243E761115D}" srcOrd="3" destOrd="0" parTransId="{0D9AFCEE-9AEA-8B47-A6DA-9D7187E150FC}" sibTransId="{0E60058C-5324-2D40-BFAA-68DD783D252C}"/>
    <dgm:cxn modelId="{8B087933-41E3-A746-9AD4-BCF097C29F59}" srcId="{278B54FA-E566-CF41-BB83-CA3311BC9624}" destId="{C7D64A70-DE3D-1546-B0A5-431698576CC6}" srcOrd="1" destOrd="0" parTransId="{B3D92AFD-A63C-A149-94D6-2A2B97E7B95C}" sibTransId="{7D2A9A14-98E5-784E-81B6-6348DE3869FC}"/>
    <dgm:cxn modelId="{589660E5-9A53-1A4C-8DC6-B7EA6F2F0474}" srcId="{F7F7A01A-9DDD-1344-A378-06FC14BC6E4D}" destId="{E05CFC50-D206-E344-AC16-0719E94421D9}" srcOrd="1" destOrd="0" parTransId="{E30D92A4-072C-004F-A210-DB542D05490E}" sibTransId="{2511ABAA-81AC-6C48-98CF-B5D25136D35E}"/>
    <dgm:cxn modelId="{34919065-A22C-254F-B011-BDA07F5AD8F7}" srcId="{C7D64A70-DE3D-1546-B0A5-431698576CC6}" destId="{B4115DCD-C0E0-D34B-8CF4-0FCCEEB55CF3}" srcOrd="1" destOrd="0" parTransId="{B9E06E2E-1886-364A-A2B0-27611EC17B8C}" sibTransId="{7E6D1802-E450-C64D-AEBB-24CC3C40A9B7}"/>
    <dgm:cxn modelId="{D64CFAD1-5742-964A-8E70-00D2B1D91D51}" srcId="{F7F7A01A-9DDD-1344-A378-06FC14BC6E4D}" destId="{5DA3C4D1-2B00-7845-8499-A7395617FDF9}" srcOrd="0" destOrd="0" parTransId="{52ED4CD8-8704-4243-9956-83845C5FFF01}" sibTransId="{540754F3-DD3B-7645-BAF7-3AD8D12A7066}"/>
    <dgm:cxn modelId="{C2510A6D-97A8-394F-8F2A-EA277DF983A2}" type="presOf" srcId="{C7D64A70-DE3D-1546-B0A5-431698576CC6}" destId="{92174D34-5154-4443-B040-A3AEA83FEF84}" srcOrd="0" destOrd="0" presId="urn:microsoft.com/office/officeart/2005/8/layout/vList2"/>
    <dgm:cxn modelId="{3A26C657-F249-D346-9912-9057C33828FA}" srcId="{F7F7A01A-9DDD-1344-A378-06FC14BC6E4D}" destId="{3FA07C1C-F57A-7246-9C80-323BE3F28FAF}" srcOrd="4" destOrd="0" parTransId="{28B617E4-4484-8E44-8FF7-E2F911C73D87}" sibTransId="{5F25267A-4AC5-294C-A3D5-2074536BF9C4}"/>
    <dgm:cxn modelId="{0EFABA45-80C4-B447-B49D-319265A71ABA}" srcId="{F7F7A01A-9DDD-1344-A378-06FC14BC6E4D}" destId="{6D00083A-5AE7-B64B-A48B-D3CAA722BE49}" srcOrd="2" destOrd="0" parTransId="{B2902020-BE4E-4846-BD7F-3A04FDE0FB88}" sibTransId="{D9BDE599-B4A6-A743-AFC9-6472DDA82DDE}"/>
    <dgm:cxn modelId="{194D0DCC-16D9-DB42-B236-5674A86A815F}" type="presOf" srcId="{F7F7A01A-9DDD-1344-A378-06FC14BC6E4D}" destId="{1CE2FAF8-5543-AF4C-88E9-3FAFB8DE32EB}" srcOrd="0" destOrd="0" presId="urn:microsoft.com/office/officeart/2005/8/layout/vList2"/>
    <dgm:cxn modelId="{4EC68CE3-1E4D-0D46-9B90-6703136A8591}" srcId="{F7F7A01A-9DDD-1344-A378-06FC14BC6E4D}" destId="{ECD6216E-4A02-834E-8268-20BD72C81951}" srcOrd="5" destOrd="0" parTransId="{ED5080D2-9D52-DD42-93DA-0BC0BAA8BD1E}" sibTransId="{BE73CBB8-8975-8742-A93E-98FE0FED0889}"/>
    <dgm:cxn modelId="{7DFF30EA-FAD3-D645-91E8-DD2DE29A1DA0}" type="presOf" srcId="{5DA3C4D1-2B00-7845-8499-A7395617FDF9}" destId="{8EC58FD8-D162-A448-A65A-72B7A0573E66}" srcOrd="0" destOrd="0" presId="urn:microsoft.com/office/officeart/2005/8/layout/vList2"/>
    <dgm:cxn modelId="{42E14867-D8E1-9B47-BAEE-F679028ABC9D}" type="presOf" srcId="{278B54FA-E566-CF41-BB83-CA3311BC9624}" destId="{E1DCC56C-FBE4-E942-8BDB-BC64D41836EB}" srcOrd="0" destOrd="0" presId="urn:microsoft.com/office/officeart/2005/8/layout/vList2"/>
    <dgm:cxn modelId="{71B41E6B-54D3-F947-B4A3-A375CFA45AF3}" type="presOf" srcId="{B4115DCD-C0E0-D34B-8CF4-0FCCEEB55CF3}" destId="{5211843C-021F-9E47-AB25-88AF4EA2108E}" srcOrd="0" destOrd="1" presId="urn:microsoft.com/office/officeart/2005/8/layout/vList2"/>
    <dgm:cxn modelId="{519230F0-806E-544C-AF24-E4DACA76E949}" type="presOf" srcId="{3FA07C1C-F57A-7246-9C80-323BE3F28FAF}" destId="{8EC58FD8-D162-A448-A65A-72B7A0573E66}" srcOrd="0" destOrd="4" presId="urn:microsoft.com/office/officeart/2005/8/layout/vList2"/>
    <dgm:cxn modelId="{59A4B978-F443-224D-AE94-E6155E010756}" srcId="{C7D64A70-DE3D-1546-B0A5-431698576CC6}" destId="{30189641-A61D-5A4F-A532-E9DD17625221}" srcOrd="0" destOrd="0" parTransId="{37753FEF-AFB1-124E-8695-9B648436CE0E}" sibTransId="{7408092F-6B1F-BF4B-8C1A-B0F8688AE5E8}"/>
    <dgm:cxn modelId="{C549D142-C0C1-CA40-8851-2A45A720C43F}" type="presOf" srcId="{30189641-A61D-5A4F-A532-E9DD17625221}" destId="{5211843C-021F-9E47-AB25-88AF4EA2108E}" srcOrd="0" destOrd="0" presId="urn:microsoft.com/office/officeart/2005/8/layout/vList2"/>
    <dgm:cxn modelId="{E38036D2-EEBA-0947-9B93-26A1F1540267}" type="presParOf" srcId="{E1DCC56C-FBE4-E942-8BDB-BC64D41836EB}" destId="{1CE2FAF8-5543-AF4C-88E9-3FAFB8DE32EB}" srcOrd="0" destOrd="0" presId="urn:microsoft.com/office/officeart/2005/8/layout/vList2"/>
    <dgm:cxn modelId="{1F2DC657-6A95-B149-97DA-0B95726955C5}" type="presParOf" srcId="{E1DCC56C-FBE4-E942-8BDB-BC64D41836EB}" destId="{8EC58FD8-D162-A448-A65A-72B7A0573E66}" srcOrd="1" destOrd="0" presId="urn:microsoft.com/office/officeart/2005/8/layout/vList2"/>
    <dgm:cxn modelId="{A38EEF1E-1A41-9F46-9893-5A48ABD853FE}" type="presParOf" srcId="{E1DCC56C-FBE4-E942-8BDB-BC64D41836EB}" destId="{92174D34-5154-4443-B040-A3AEA83FEF84}" srcOrd="2" destOrd="0" presId="urn:microsoft.com/office/officeart/2005/8/layout/vList2"/>
    <dgm:cxn modelId="{8E49E797-0139-D349-8715-9599A5B011D5}" type="presParOf" srcId="{E1DCC56C-FBE4-E942-8BDB-BC64D41836EB}" destId="{5211843C-021F-9E47-AB25-88AF4EA2108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B271C3-3421-964E-AA06-A84F31615BC0}" type="doc">
      <dgm:prSet loTypeId="urn:microsoft.com/office/officeart/2005/8/layout/vList2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7EEA3AB-03B4-B949-BEFF-070C1E8FBC67}">
      <dgm:prSet phldrT="[Text]"/>
      <dgm:spPr/>
      <dgm:t>
        <a:bodyPr/>
        <a:lstStyle/>
        <a:p>
          <a:r>
            <a:rPr lang="en-US" b="1" dirty="0" smtClean="0"/>
            <a:t>Biological </a:t>
          </a:r>
          <a:endParaRPr lang="en-US" dirty="0"/>
        </a:p>
      </dgm:t>
    </dgm:pt>
    <dgm:pt modelId="{9FA496F6-7725-3D49-BB21-5BAA1C853B79}" type="parTrans" cxnId="{83220770-A3CC-C940-A9C9-A7AB546A2987}">
      <dgm:prSet/>
      <dgm:spPr/>
      <dgm:t>
        <a:bodyPr/>
        <a:lstStyle/>
        <a:p>
          <a:endParaRPr lang="en-US"/>
        </a:p>
      </dgm:t>
    </dgm:pt>
    <dgm:pt modelId="{AAE19E6A-AB52-CC43-9418-D51CFEA609B2}" type="sibTrans" cxnId="{83220770-A3CC-C940-A9C9-A7AB546A2987}">
      <dgm:prSet/>
      <dgm:spPr/>
      <dgm:t>
        <a:bodyPr/>
        <a:lstStyle/>
        <a:p>
          <a:endParaRPr lang="en-US"/>
        </a:p>
      </dgm:t>
    </dgm:pt>
    <dgm:pt modelId="{6CB99C5D-3B33-AE40-9850-E99D6EFD92E3}">
      <dgm:prSet phldrT="[Text]"/>
      <dgm:spPr/>
      <dgm:t>
        <a:bodyPr/>
        <a:lstStyle/>
        <a:p>
          <a:r>
            <a:rPr lang="en-US" b="1" dirty="0" smtClean="0"/>
            <a:t>Birth Weight: low birth weight (&lt; 2.5 kg) &amp; high birth weight (&gt; 4 kg) </a:t>
          </a:r>
          <a:endParaRPr lang="en-US" dirty="0"/>
        </a:p>
      </dgm:t>
    </dgm:pt>
    <dgm:pt modelId="{74CB17A4-D5EC-5242-A43D-2E70D69D9559}" type="parTrans" cxnId="{858D65B6-1049-0143-A0E4-300CCD4C06BA}">
      <dgm:prSet/>
      <dgm:spPr/>
      <dgm:t>
        <a:bodyPr/>
        <a:lstStyle/>
        <a:p>
          <a:endParaRPr lang="en-US"/>
        </a:p>
      </dgm:t>
    </dgm:pt>
    <dgm:pt modelId="{16948B92-D8B4-4B4E-9246-D0D5A26C9951}" type="sibTrans" cxnId="{858D65B6-1049-0143-A0E4-300CCD4C06BA}">
      <dgm:prSet/>
      <dgm:spPr/>
      <dgm:t>
        <a:bodyPr/>
        <a:lstStyle/>
        <a:p>
          <a:endParaRPr lang="en-US"/>
        </a:p>
      </dgm:t>
    </dgm:pt>
    <dgm:pt modelId="{9D1B5FCB-9757-C54D-951D-445BEE3567FB}">
      <dgm:prSet phldrT="[Text]"/>
      <dgm:spPr/>
      <dgm:t>
        <a:bodyPr/>
        <a:lstStyle/>
        <a:p>
          <a:r>
            <a:rPr lang="en-US" b="1" dirty="0" smtClean="0"/>
            <a:t>Socio-economic Factors </a:t>
          </a:r>
          <a:endParaRPr lang="en-US" dirty="0"/>
        </a:p>
      </dgm:t>
    </dgm:pt>
    <dgm:pt modelId="{B88C107E-C031-E546-8DE4-C725BFFC538C}" type="parTrans" cxnId="{1EDA1151-1621-1E44-B3C0-4AFF9749FFC0}">
      <dgm:prSet/>
      <dgm:spPr/>
      <dgm:t>
        <a:bodyPr/>
        <a:lstStyle/>
        <a:p>
          <a:endParaRPr lang="en-US"/>
        </a:p>
      </dgm:t>
    </dgm:pt>
    <dgm:pt modelId="{21282684-A4D5-714C-8C49-F8FC8C113AA3}" type="sibTrans" cxnId="{1EDA1151-1621-1E44-B3C0-4AFF9749FFC0}">
      <dgm:prSet/>
      <dgm:spPr/>
      <dgm:t>
        <a:bodyPr/>
        <a:lstStyle/>
        <a:p>
          <a:endParaRPr lang="en-US"/>
        </a:p>
      </dgm:t>
    </dgm:pt>
    <dgm:pt modelId="{F83AEDF0-E178-2241-95ED-737B91E18C77}">
      <dgm:prSet phldrT="[Text]"/>
      <dgm:spPr/>
      <dgm:t>
        <a:bodyPr/>
        <a:lstStyle/>
        <a:p>
          <a:r>
            <a:rPr lang="en-US" b="1" dirty="0" smtClean="0"/>
            <a:t>Low income countries Rural areas</a:t>
          </a:r>
          <a:br>
            <a:rPr lang="en-US" b="1" dirty="0" smtClean="0"/>
          </a:br>
          <a:r>
            <a:rPr lang="en-US" b="1" dirty="0" smtClean="0"/>
            <a:t>Low education Nutrition </a:t>
          </a:r>
          <a:endParaRPr lang="en-US" dirty="0"/>
        </a:p>
      </dgm:t>
    </dgm:pt>
    <dgm:pt modelId="{9F894748-D94D-C74B-91A7-D3329FDD3829}" type="parTrans" cxnId="{4731996B-7358-5E40-A7B9-1288920AB188}">
      <dgm:prSet/>
      <dgm:spPr/>
      <dgm:t>
        <a:bodyPr/>
        <a:lstStyle/>
        <a:p>
          <a:endParaRPr lang="en-US"/>
        </a:p>
      </dgm:t>
    </dgm:pt>
    <dgm:pt modelId="{6D8D3038-EABF-8048-A17C-7249F90BC0E1}" type="sibTrans" cxnId="{4731996B-7358-5E40-A7B9-1288920AB188}">
      <dgm:prSet/>
      <dgm:spPr/>
      <dgm:t>
        <a:bodyPr/>
        <a:lstStyle/>
        <a:p>
          <a:pPr rtl="0"/>
          <a:endParaRPr lang="en-US"/>
        </a:p>
      </dgm:t>
    </dgm:pt>
    <dgm:pt modelId="{E3E088A6-7108-D944-8ACB-88531411C08A}">
      <dgm:prSet/>
      <dgm:spPr/>
      <dgm:t>
        <a:bodyPr/>
        <a:lstStyle/>
        <a:p>
          <a:r>
            <a:rPr lang="en-US" b="1" smtClean="0"/>
            <a:t>Age of The Mother : &lt;19 years) or &gt;over 30 years </a:t>
          </a:r>
          <a:endParaRPr lang="en-US" b="1"/>
        </a:p>
      </dgm:t>
    </dgm:pt>
    <dgm:pt modelId="{81103270-1B1E-2142-B6BB-BCC3865E4B96}" type="parTrans" cxnId="{0D0BF6D9-C326-5F4D-9227-C1598147621E}">
      <dgm:prSet/>
      <dgm:spPr/>
      <dgm:t>
        <a:bodyPr/>
        <a:lstStyle/>
        <a:p>
          <a:endParaRPr lang="en-US"/>
        </a:p>
      </dgm:t>
    </dgm:pt>
    <dgm:pt modelId="{4D1684C2-C32C-3246-ADC3-B51132C391C0}" type="sibTrans" cxnId="{0D0BF6D9-C326-5F4D-9227-C1598147621E}">
      <dgm:prSet/>
      <dgm:spPr/>
      <dgm:t>
        <a:bodyPr/>
        <a:lstStyle/>
        <a:p>
          <a:endParaRPr lang="en-US"/>
        </a:p>
      </dgm:t>
    </dgm:pt>
    <dgm:pt modelId="{F24ED2EC-65AA-2A4E-AE81-3193E2C16F20}">
      <dgm:prSet/>
      <dgm:spPr/>
      <dgm:t>
        <a:bodyPr/>
        <a:lstStyle/>
        <a:p>
          <a:r>
            <a:rPr lang="en-US" b="1" smtClean="0"/>
            <a:t>Repeated pregnancies : risk of miscarriage </a:t>
          </a:r>
          <a:endParaRPr lang="en-US" b="1"/>
        </a:p>
      </dgm:t>
    </dgm:pt>
    <dgm:pt modelId="{33A3B585-32DB-944B-A217-C5095AC99B6B}" type="parTrans" cxnId="{037BE4A1-40BC-3E42-A670-AD6EBE68CB6D}">
      <dgm:prSet/>
      <dgm:spPr/>
      <dgm:t>
        <a:bodyPr/>
        <a:lstStyle/>
        <a:p>
          <a:endParaRPr lang="en-US"/>
        </a:p>
      </dgm:t>
    </dgm:pt>
    <dgm:pt modelId="{EA1140FD-2CD8-4440-90A3-EB612E2FC519}" type="sibTrans" cxnId="{037BE4A1-40BC-3E42-A670-AD6EBE68CB6D}">
      <dgm:prSet/>
      <dgm:spPr/>
      <dgm:t>
        <a:bodyPr/>
        <a:lstStyle/>
        <a:p>
          <a:endParaRPr lang="en-US"/>
        </a:p>
      </dgm:t>
    </dgm:pt>
    <dgm:pt modelId="{A4C442C7-DC0C-D847-B21F-B9F38381F0B6}">
      <dgm:prSet/>
      <dgm:spPr/>
      <dgm:t>
        <a:bodyPr/>
        <a:lstStyle/>
        <a:p>
          <a:r>
            <a:rPr lang="en-US" b="1" smtClean="0"/>
            <a:t>Birth Spacing: &lt; 1 year = 2-4 times risk of mortality </a:t>
          </a:r>
          <a:endParaRPr lang="en-US" b="1"/>
        </a:p>
      </dgm:t>
    </dgm:pt>
    <dgm:pt modelId="{27E6B98C-8342-CD47-BC5F-9DA962A1213C}" type="parTrans" cxnId="{4AC35945-1EFB-634F-AAB6-0A12FB4F3555}">
      <dgm:prSet/>
      <dgm:spPr/>
      <dgm:t>
        <a:bodyPr/>
        <a:lstStyle/>
        <a:p>
          <a:endParaRPr lang="en-US"/>
        </a:p>
      </dgm:t>
    </dgm:pt>
    <dgm:pt modelId="{4F85E998-98E2-F44F-A8D3-189ABF8F6314}" type="sibTrans" cxnId="{4AC35945-1EFB-634F-AAB6-0A12FB4F3555}">
      <dgm:prSet/>
      <dgm:spPr/>
      <dgm:t>
        <a:bodyPr/>
        <a:lstStyle/>
        <a:p>
          <a:endParaRPr lang="en-US"/>
        </a:p>
      </dgm:t>
    </dgm:pt>
    <dgm:pt modelId="{688F71A7-D9B3-F640-A5A2-8B3CD6DB8113}">
      <dgm:prSet/>
      <dgm:spPr/>
      <dgm:t>
        <a:bodyPr/>
        <a:lstStyle/>
        <a:p>
          <a:r>
            <a:rPr lang="en-US" b="1" smtClean="0"/>
            <a:t>Multiple Births: more risk due to low birth weight </a:t>
          </a:r>
          <a:endParaRPr lang="en-US" b="1"/>
        </a:p>
      </dgm:t>
    </dgm:pt>
    <dgm:pt modelId="{F2504321-878B-6941-976C-993B32D4C3DE}" type="parTrans" cxnId="{4FF95526-C097-E649-ADB3-FBD30EA20C34}">
      <dgm:prSet/>
      <dgm:spPr/>
      <dgm:t>
        <a:bodyPr/>
        <a:lstStyle/>
        <a:p>
          <a:endParaRPr lang="en-US"/>
        </a:p>
      </dgm:t>
    </dgm:pt>
    <dgm:pt modelId="{C45AEBEC-6389-5544-9275-EABEF4E78C17}" type="sibTrans" cxnId="{4FF95526-C097-E649-ADB3-FBD30EA20C34}">
      <dgm:prSet/>
      <dgm:spPr/>
      <dgm:t>
        <a:bodyPr/>
        <a:lstStyle/>
        <a:p>
          <a:endParaRPr lang="en-US"/>
        </a:p>
      </dgm:t>
    </dgm:pt>
    <dgm:pt modelId="{C9319455-3409-8845-82C0-0D21B4F60930}">
      <dgm:prSet/>
      <dgm:spPr/>
      <dgm:t>
        <a:bodyPr/>
        <a:lstStyle/>
        <a:p>
          <a:r>
            <a:rPr lang="en-US" b="1" dirty="0" smtClean="0"/>
            <a:t>Family Size: 3 or more children, more frequent/prolonged illness </a:t>
          </a:r>
          <a:endParaRPr lang="en-US" b="1" dirty="0"/>
        </a:p>
      </dgm:t>
    </dgm:pt>
    <dgm:pt modelId="{1D56DEB5-F976-0244-A555-9839724AAD6B}" type="parTrans" cxnId="{6A6A2928-3359-F94C-8C48-F468A4E34493}">
      <dgm:prSet/>
      <dgm:spPr/>
      <dgm:t>
        <a:bodyPr/>
        <a:lstStyle/>
        <a:p>
          <a:endParaRPr lang="en-US"/>
        </a:p>
      </dgm:t>
    </dgm:pt>
    <dgm:pt modelId="{FD1C0B3D-EF8B-C74C-96AE-91656E80F057}" type="sibTrans" cxnId="{6A6A2928-3359-F94C-8C48-F468A4E34493}">
      <dgm:prSet/>
      <dgm:spPr/>
      <dgm:t>
        <a:bodyPr/>
        <a:lstStyle/>
        <a:p>
          <a:endParaRPr lang="en-US"/>
        </a:p>
      </dgm:t>
    </dgm:pt>
    <dgm:pt modelId="{C1C725F9-A8CB-8641-9E66-DD19ED26B180}">
      <dgm:prSet/>
      <dgm:spPr/>
      <dgm:t>
        <a:bodyPr/>
        <a:lstStyle/>
        <a:p>
          <a:r>
            <a:rPr lang="en-US" b="1" smtClean="0"/>
            <a:t>Breast &amp; formula milk use </a:t>
          </a:r>
          <a:endParaRPr lang="en-US"/>
        </a:p>
      </dgm:t>
    </dgm:pt>
    <dgm:pt modelId="{EF09794F-9170-134C-A15E-A09A4DE6D964}" type="parTrans" cxnId="{D9C698C0-6BA8-854B-8CE2-251C3963D826}">
      <dgm:prSet/>
      <dgm:spPr/>
      <dgm:t>
        <a:bodyPr/>
        <a:lstStyle/>
        <a:p>
          <a:endParaRPr lang="en-US"/>
        </a:p>
      </dgm:t>
    </dgm:pt>
    <dgm:pt modelId="{AB9A604F-75C5-3F4F-9827-B73E4C6063BD}" type="sibTrans" cxnId="{D9C698C0-6BA8-854B-8CE2-251C3963D826}">
      <dgm:prSet/>
      <dgm:spPr/>
      <dgm:t>
        <a:bodyPr/>
        <a:lstStyle/>
        <a:p>
          <a:endParaRPr lang="en-US"/>
        </a:p>
      </dgm:t>
    </dgm:pt>
    <dgm:pt modelId="{2CAE120D-527B-1141-82FC-C3E9FC97E38B}">
      <dgm:prSet/>
      <dgm:spPr/>
      <dgm:t>
        <a:bodyPr/>
        <a:lstStyle/>
        <a:p>
          <a:r>
            <a:rPr lang="en-US" b="1" smtClean="0"/>
            <a:t>Health care quality </a:t>
          </a:r>
          <a:endParaRPr lang="en-US"/>
        </a:p>
      </dgm:t>
    </dgm:pt>
    <dgm:pt modelId="{3FD88111-E0CF-404F-A3FF-52D4C26A6CBE}" type="parTrans" cxnId="{0C69284C-F82F-0D4C-8EF1-A449515A5862}">
      <dgm:prSet/>
      <dgm:spPr/>
      <dgm:t>
        <a:bodyPr/>
        <a:lstStyle/>
        <a:p>
          <a:endParaRPr lang="en-US"/>
        </a:p>
      </dgm:t>
    </dgm:pt>
    <dgm:pt modelId="{B6137A76-65C1-4E45-8160-90F95D8017BB}" type="sibTrans" cxnId="{0C69284C-F82F-0D4C-8EF1-A449515A5862}">
      <dgm:prSet/>
      <dgm:spPr/>
      <dgm:t>
        <a:bodyPr/>
        <a:lstStyle/>
        <a:p>
          <a:endParaRPr lang="en-US"/>
        </a:p>
      </dgm:t>
    </dgm:pt>
    <dgm:pt modelId="{F3D0B927-3E37-A54D-AB96-E1C031EF175D}">
      <dgm:prSet/>
      <dgm:spPr/>
      <dgm:t>
        <a:bodyPr/>
        <a:lstStyle/>
        <a:p>
          <a:r>
            <a:rPr lang="en-US" b="1" smtClean="0"/>
            <a:t>Violence (wife beating, infanticide, child abuse) </a:t>
          </a:r>
          <a:endParaRPr lang="en-US"/>
        </a:p>
      </dgm:t>
    </dgm:pt>
    <dgm:pt modelId="{7C7FFBD1-4804-0747-BCD0-4E4F2BB78B10}" type="parTrans" cxnId="{ADD0BAE3-1CE0-3546-9CEF-55CD6D2FDF56}">
      <dgm:prSet/>
      <dgm:spPr/>
      <dgm:t>
        <a:bodyPr/>
        <a:lstStyle/>
        <a:p>
          <a:endParaRPr lang="en-US"/>
        </a:p>
      </dgm:t>
    </dgm:pt>
    <dgm:pt modelId="{CE3288D8-A768-4D41-AF56-713331E07F14}" type="sibTrans" cxnId="{ADD0BAE3-1CE0-3546-9CEF-55CD6D2FDF56}">
      <dgm:prSet/>
      <dgm:spPr/>
      <dgm:t>
        <a:bodyPr/>
        <a:lstStyle/>
        <a:p>
          <a:endParaRPr lang="en-US"/>
        </a:p>
      </dgm:t>
    </dgm:pt>
    <dgm:pt modelId="{8D62FDFB-7F21-6145-984B-36714975B0B0}">
      <dgm:prSet/>
      <dgm:spPr/>
      <dgm:t>
        <a:bodyPr/>
        <a:lstStyle/>
        <a:p>
          <a:r>
            <a:rPr lang="en-US" b="1" dirty="0" smtClean="0"/>
            <a:t>Environmental conditions </a:t>
          </a:r>
          <a:endParaRPr lang="en-US" dirty="0"/>
        </a:p>
      </dgm:t>
    </dgm:pt>
    <dgm:pt modelId="{B6450716-A110-CC40-8182-20A7E98DABDE}" type="parTrans" cxnId="{19DB6C9B-BD41-194F-8A58-9E2848434D65}">
      <dgm:prSet/>
      <dgm:spPr/>
      <dgm:t>
        <a:bodyPr/>
        <a:lstStyle/>
        <a:p>
          <a:endParaRPr lang="en-US"/>
        </a:p>
      </dgm:t>
    </dgm:pt>
    <dgm:pt modelId="{32D1BFCB-FB1A-4E4E-84E7-EAA16E06B7D0}" type="sibTrans" cxnId="{19DB6C9B-BD41-194F-8A58-9E2848434D65}">
      <dgm:prSet/>
      <dgm:spPr/>
      <dgm:t>
        <a:bodyPr/>
        <a:lstStyle/>
        <a:p>
          <a:endParaRPr lang="en-US"/>
        </a:p>
      </dgm:t>
    </dgm:pt>
    <dgm:pt modelId="{39A565B8-7B4A-054C-8CB6-D15625B7E50A}">
      <dgm:prSet/>
      <dgm:spPr/>
      <dgm:t>
        <a:bodyPr/>
        <a:lstStyle/>
        <a:p>
          <a:r>
            <a:rPr lang="en-US" b="1" dirty="0" smtClean="0"/>
            <a:t>Cultural Factors </a:t>
          </a:r>
          <a:endParaRPr lang="en-US" dirty="0" smtClean="0"/>
        </a:p>
      </dgm:t>
    </dgm:pt>
    <dgm:pt modelId="{445E22AD-CD91-4442-8E6A-843AEA03EE05}" type="parTrans" cxnId="{013F8396-765D-8042-AC07-7B28C4A14630}">
      <dgm:prSet/>
      <dgm:spPr/>
      <dgm:t>
        <a:bodyPr/>
        <a:lstStyle/>
        <a:p>
          <a:endParaRPr lang="en-US"/>
        </a:p>
      </dgm:t>
    </dgm:pt>
    <dgm:pt modelId="{EB3CDBC4-6E72-8D4F-B868-F9FB4D3D40B7}" type="sibTrans" cxnId="{013F8396-765D-8042-AC07-7B28C4A14630}">
      <dgm:prSet/>
      <dgm:spPr/>
      <dgm:t>
        <a:bodyPr/>
        <a:lstStyle/>
        <a:p>
          <a:endParaRPr lang="en-US"/>
        </a:p>
      </dgm:t>
    </dgm:pt>
    <dgm:pt modelId="{7D093126-D132-B649-9C22-FEB6E517BE3A}">
      <dgm:prSet/>
      <dgm:spPr/>
      <dgm:t>
        <a:bodyPr/>
        <a:lstStyle/>
        <a:p>
          <a:r>
            <a:rPr lang="en-US" dirty="0" smtClean="0"/>
            <a:t>Religion</a:t>
          </a:r>
          <a:br>
            <a:rPr lang="en-US" dirty="0" smtClean="0"/>
          </a:br>
          <a:r>
            <a:rPr lang="en-US" dirty="0" smtClean="0"/>
            <a:t>Customs</a:t>
          </a:r>
          <a:br>
            <a:rPr lang="en-US" dirty="0" smtClean="0"/>
          </a:br>
          <a:r>
            <a:rPr lang="en-US" dirty="0" smtClean="0"/>
            <a:t>Early marriages</a:t>
          </a:r>
          <a:br>
            <a:rPr lang="en-US" dirty="0" smtClean="0"/>
          </a:br>
          <a:r>
            <a:rPr lang="en-US" dirty="0" smtClean="0"/>
            <a:t>Sex of child</a:t>
          </a:r>
          <a:br>
            <a:rPr lang="en-US" dirty="0" smtClean="0"/>
          </a:br>
          <a:r>
            <a:rPr lang="en-US" dirty="0" smtClean="0"/>
            <a:t>Quality of mothering Traditions affecting </a:t>
          </a:r>
          <a:endParaRPr lang="en-US" dirty="0"/>
        </a:p>
      </dgm:t>
    </dgm:pt>
    <dgm:pt modelId="{697445F9-0878-9E4C-A9AD-26343D8534B3}" type="parTrans" cxnId="{D60FABA2-EA47-5044-97D4-53C3A74D755D}">
      <dgm:prSet/>
      <dgm:spPr/>
      <dgm:t>
        <a:bodyPr/>
        <a:lstStyle/>
        <a:p>
          <a:endParaRPr lang="en-US"/>
        </a:p>
      </dgm:t>
    </dgm:pt>
    <dgm:pt modelId="{F6B0F767-E4DD-F24E-8DFA-6E8E3B9B2DAB}" type="sibTrans" cxnId="{D60FABA2-EA47-5044-97D4-53C3A74D755D}">
      <dgm:prSet/>
      <dgm:spPr/>
      <dgm:t>
        <a:bodyPr/>
        <a:lstStyle/>
        <a:p>
          <a:endParaRPr lang="en-US"/>
        </a:p>
      </dgm:t>
    </dgm:pt>
    <dgm:pt modelId="{FF7CB760-1913-A745-87C2-2D93F14B7CD6}">
      <dgm:prSet/>
      <dgm:spPr/>
      <dgm:t>
        <a:bodyPr/>
        <a:lstStyle/>
        <a:p>
          <a:r>
            <a:rPr lang="en-US" dirty="0" smtClean="0"/>
            <a:t>cleanliness, •eating, clothing, •child care </a:t>
          </a:r>
          <a:endParaRPr lang="en-US" dirty="0"/>
        </a:p>
      </dgm:t>
    </dgm:pt>
    <dgm:pt modelId="{2C5B01B1-D8EB-DF46-8CE8-B784D4C45C8B}" type="parTrans" cxnId="{1F3EDDBE-B9D2-1E45-B13A-10A885722CD9}">
      <dgm:prSet/>
      <dgm:spPr/>
      <dgm:t>
        <a:bodyPr/>
        <a:lstStyle/>
        <a:p>
          <a:endParaRPr lang="en-US"/>
        </a:p>
      </dgm:t>
    </dgm:pt>
    <dgm:pt modelId="{C0DCCB14-EE6D-E645-AB2D-DCD3ABE30FA4}" type="sibTrans" cxnId="{1F3EDDBE-B9D2-1E45-B13A-10A885722CD9}">
      <dgm:prSet/>
      <dgm:spPr/>
      <dgm:t>
        <a:bodyPr/>
        <a:lstStyle/>
        <a:p>
          <a:endParaRPr lang="en-US"/>
        </a:p>
      </dgm:t>
    </dgm:pt>
    <dgm:pt modelId="{E110220E-E655-D449-98BA-AA4A9942EC8A}" type="pres">
      <dgm:prSet presAssocID="{ABB271C3-3421-964E-AA06-A84F31615B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053BAC-989D-8542-8DDB-8D48786B22F1}" type="pres">
      <dgm:prSet presAssocID="{87EEA3AB-03B4-B949-BEFF-070C1E8FBC6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F8681-BB73-8C44-B051-6A73622F4FE1}" type="pres">
      <dgm:prSet presAssocID="{87EEA3AB-03B4-B949-BEFF-070C1E8FBC6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59A094-AA91-584C-95D3-AC5238B001FD}" type="pres">
      <dgm:prSet presAssocID="{9D1B5FCB-9757-C54D-951D-445BEE3567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FCA0D-BBF4-DE4C-8CD2-E7A510ED23D8}" type="pres">
      <dgm:prSet presAssocID="{9D1B5FCB-9757-C54D-951D-445BEE3567F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7CBAF0-ADE3-9346-B49B-817B05FE7242}" type="pres">
      <dgm:prSet presAssocID="{39A565B8-7B4A-054C-8CB6-D15625B7E5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948627-C8C0-2E4B-A123-408A809B4AAF}" type="pres">
      <dgm:prSet presAssocID="{39A565B8-7B4A-054C-8CB6-D15625B7E50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7BE4A1-40BC-3E42-A670-AD6EBE68CB6D}" srcId="{87EEA3AB-03B4-B949-BEFF-070C1E8FBC67}" destId="{F24ED2EC-65AA-2A4E-AE81-3193E2C16F20}" srcOrd="2" destOrd="0" parTransId="{33A3B585-32DB-944B-A217-C5095AC99B6B}" sibTransId="{EA1140FD-2CD8-4440-90A3-EB612E2FC519}"/>
    <dgm:cxn modelId="{60F4CC7C-6404-0F4B-8A6A-448BABCBE8E0}" type="presOf" srcId="{6CB99C5D-3B33-AE40-9850-E99D6EFD92E3}" destId="{7F1F8681-BB73-8C44-B051-6A73622F4FE1}" srcOrd="0" destOrd="0" presId="urn:microsoft.com/office/officeart/2005/8/layout/vList2"/>
    <dgm:cxn modelId="{0E70CCED-4A93-0C40-9189-E49D590A5E07}" type="presOf" srcId="{2CAE120D-527B-1141-82FC-C3E9FC97E38B}" destId="{1D5FCA0D-BBF4-DE4C-8CD2-E7A510ED23D8}" srcOrd="0" destOrd="2" presId="urn:microsoft.com/office/officeart/2005/8/layout/vList2"/>
    <dgm:cxn modelId="{4FF95526-C097-E649-ADB3-FBD30EA20C34}" srcId="{87EEA3AB-03B4-B949-BEFF-070C1E8FBC67}" destId="{688F71A7-D9B3-F640-A5A2-8B3CD6DB8113}" srcOrd="4" destOrd="0" parTransId="{F2504321-878B-6941-976C-993B32D4C3DE}" sibTransId="{C45AEBEC-6389-5544-9275-EABEF4E78C17}"/>
    <dgm:cxn modelId="{0D0BF6D9-C326-5F4D-9227-C1598147621E}" srcId="{87EEA3AB-03B4-B949-BEFF-070C1E8FBC67}" destId="{E3E088A6-7108-D944-8ACB-88531411C08A}" srcOrd="1" destOrd="0" parTransId="{81103270-1B1E-2142-B6BB-BCC3865E4B96}" sibTransId="{4D1684C2-C32C-3246-ADC3-B51132C391C0}"/>
    <dgm:cxn modelId="{ED2942CA-63C2-CD45-ABD4-38C5C45F1790}" type="presOf" srcId="{A4C442C7-DC0C-D847-B21F-B9F38381F0B6}" destId="{7F1F8681-BB73-8C44-B051-6A73622F4FE1}" srcOrd="0" destOrd="3" presId="urn:microsoft.com/office/officeart/2005/8/layout/vList2"/>
    <dgm:cxn modelId="{1EDA1151-1621-1E44-B3C0-4AFF9749FFC0}" srcId="{ABB271C3-3421-964E-AA06-A84F31615BC0}" destId="{9D1B5FCB-9757-C54D-951D-445BEE3567FB}" srcOrd="1" destOrd="0" parTransId="{B88C107E-C031-E546-8DE4-C725BFFC538C}" sibTransId="{21282684-A4D5-714C-8C49-F8FC8C113AA3}"/>
    <dgm:cxn modelId="{83B92EF9-64B0-744B-B85C-417A03EEFFDE}" type="presOf" srcId="{688F71A7-D9B3-F640-A5A2-8B3CD6DB8113}" destId="{7F1F8681-BB73-8C44-B051-6A73622F4FE1}" srcOrd="0" destOrd="4" presId="urn:microsoft.com/office/officeart/2005/8/layout/vList2"/>
    <dgm:cxn modelId="{4731996B-7358-5E40-A7B9-1288920AB188}" srcId="{9D1B5FCB-9757-C54D-951D-445BEE3567FB}" destId="{F83AEDF0-E178-2241-95ED-737B91E18C77}" srcOrd="0" destOrd="0" parTransId="{9F894748-D94D-C74B-91A7-D3329FDD3829}" sibTransId="{6D8D3038-EABF-8048-A17C-7249F90BC0E1}"/>
    <dgm:cxn modelId="{83220770-A3CC-C940-A9C9-A7AB546A2987}" srcId="{ABB271C3-3421-964E-AA06-A84F31615BC0}" destId="{87EEA3AB-03B4-B949-BEFF-070C1E8FBC67}" srcOrd="0" destOrd="0" parTransId="{9FA496F6-7725-3D49-BB21-5BAA1C853B79}" sibTransId="{AAE19E6A-AB52-CC43-9418-D51CFEA609B2}"/>
    <dgm:cxn modelId="{19DB6C9B-BD41-194F-8A58-9E2848434D65}" srcId="{9D1B5FCB-9757-C54D-951D-445BEE3567FB}" destId="{8D62FDFB-7F21-6145-984B-36714975B0B0}" srcOrd="4" destOrd="0" parTransId="{B6450716-A110-CC40-8182-20A7E98DABDE}" sibTransId="{32D1BFCB-FB1A-4E4E-84E7-EAA16E06B7D0}"/>
    <dgm:cxn modelId="{D60FABA2-EA47-5044-97D4-53C3A74D755D}" srcId="{39A565B8-7B4A-054C-8CB6-D15625B7E50A}" destId="{7D093126-D132-B649-9C22-FEB6E517BE3A}" srcOrd="0" destOrd="0" parTransId="{697445F9-0878-9E4C-A9AD-26343D8534B3}" sibTransId="{F6B0F767-E4DD-F24E-8DFA-6E8E3B9B2DAB}"/>
    <dgm:cxn modelId="{3D855256-FE7B-544C-A310-4AB309854A20}" type="presOf" srcId="{39A565B8-7B4A-054C-8CB6-D15625B7E50A}" destId="{847CBAF0-ADE3-9346-B49B-817B05FE7242}" srcOrd="0" destOrd="0" presId="urn:microsoft.com/office/officeart/2005/8/layout/vList2"/>
    <dgm:cxn modelId="{858D65B6-1049-0143-A0E4-300CCD4C06BA}" srcId="{87EEA3AB-03B4-B949-BEFF-070C1E8FBC67}" destId="{6CB99C5D-3B33-AE40-9850-E99D6EFD92E3}" srcOrd="0" destOrd="0" parTransId="{74CB17A4-D5EC-5242-A43D-2E70D69D9559}" sibTransId="{16948B92-D8B4-4B4E-9246-D0D5A26C9951}"/>
    <dgm:cxn modelId="{403B8502-CAA5-0F47-BFB3-A5BF95CF3A52}" type="presOf" srcId="{87EEA3AB-03B4-B949-BEFF-070C1E8FBC67}" destId="{F2053BAC-989D-8542-8DDB-8D48786B22F1}" srcOrd="0" destOrd="0" presId="urn:microsoft.com/office/officeart/2005/8/layout/vList2"/>
    <dgm:cxn modelId="{D9C698C0-6BA8-854B-8CE2-251C3963D826}" srcId="{9D1B5FCB-9757-C54D-951D-445BEE3567FB}" destId="{C1C725F9-A8CB-8641-9E66-DD19ED26B180}" srcOrd="1" destOrd="0" parTransId="{EF09794F-9170-134C-A15E-A09A4DE6D964}" sibTransId="{AB9A604F-75C5-3F4F-9827-B73E4C6063BD}"/>
    <dgm:cxn modelId="{C063E07B-25B0-E646-8C97-EF339A9C0258}" type="presOf" srcId="{F24ED2EC-65AA-2A4E-AE81-3193E2C16F20}" destId="{7F1F8681-BB73-8C44-B051-6A73622F4FE1}" srcOrd="0" destOrd="2" presId="urn:microsoft.com/office/officeart/2005/8/layout/vList2"/>
    <dgm:cxn modelId="{1F3EDDBE-B9D2-1E45-B13A-10A885722CD9}" srcId="{39A565B8-7B4A-054C-8CB6-D15625B7E50A}" destId="{FF7CB760-1913-A745-87C2-2D93F14B7CD6}" srcOrd="1" destOrd="0" parTransId="{2C5B01B1-D8EB-DF46-8CE8-B784D4C45C8B}" sibTransId="{C0DCCB14-EE6D-E645-AB2D-DCD3ABE30FA4}"/>
    <dgm:cxn modelId="{6A6A2928-3359-F94C-8C48-F468A4E34493}" srcId="{87EEA3AB-03B4-B949-BEFF-070C1E8FBC67}" destId="{C9319455-3409-8845-82C0-0D21B4F60930}" srcOrd="5" destOrd="0" parTransId="{1D56DEB5-F976-0244-A555-9839724AAD6B}" sibTransId="{FD1C0B3D-EF8B-C74C-96AE-91656E80F057}"/>
    <dgm:cxn modelId="{D1A958EC-E760-DF45-AFED-625F105E88AE}" type="presOf" srcId="{FF7CB760-1913-A745-87C2-2D93F14B7CD6}" destId="{74948627-C8C0-2E4B-A123-408A809B4AAF}" srcOrd="0" destOrd="1" presId="urn:microsoft.com/office/officeart/2005/8/layout/vList2"/>
    <dgm:cxn modelId="{0C69284C-F82F-0D4C-8EF1-A449515A5862}" srcId="{9D1B5FCB-9757-C54D-951D-445BEE3567FB}" destId="{2CAE120D-527B-1141-82FC-C3E9FC97E38B}" srcOrd="2" destOrd="0" parTransId="{3FD88111-E0CF-404F-A3FF-52D4C26A6CBE}" sibTransId="{B6137A76-65C1-4E45-8160-90F95D8017BB}"/>
    <dgm:cxn modelId="{4AC35945-1EFB-634F-AAB6-0A12FB4F3555}" srcId="{87EEA3AB-03B4-B949-BEFF-070C1E8FBC67}" destId="{A4C442C7-DC0C-D847-B21F-B9F38381F0B6}" srcOrd="3" destOrd="0" parTransId="{27E6B98C-8342-CD47-BC5F-9DA962A1213C}" sibTransId="{4F85E998-98E2-F44F-A8D3-189ABF8F6314}"/>
    <dgm:cxn modelId="{D60E611E-8BF2-FE4D-84AC-230BD6BFCA04}" type="presOf" srcId="{C9319455-3409-8845-82C0-0D21B4F60930}" destId="{7F1F8681-BB73-8C44-B051-6A73622F4FE1}" srcOrd="0" destOrd="5" presId="urn:microsoft.com/office/officeart/2005/8/layout/vList2"/>
    <dgm:cxn modelId="{9CC125BA-9D24-B145-95CF-BA46EB7A2160}" type="presOf" srcId="{9D1B5FCB-9757-C54D-951D-445BEE3567FB}" destId="{B459A094-AA91-584C-95D3-AC5238B001FD}" srcOrd="0" destOrd="0" presId="urn:microsoft.com/office/officeart/2005/8/layout/vList2"/>
    <dgm:cxn modelId="{E5E04A14-56DF-AA46-A006-1EEDAC32F704}" type="presOf" srcId="{ABB271C3-3421-964E-AA06-A84F31615BC0}" destId="{E110220E-E655-D449-98BA-AA4A9942EC8A}" srcOrd="0" destOrd="0" presId="urn:microsoft.com/office/officeart/2005/8/layout/vList2"/>
    <dgm:cxn modelId="{8FE706F4-2A5E-5949-89B5-252076385D2B}" type="presOf" srcId="{7D093126-D132-B649-9C22-FEB6E517BE3A}" destId="{74948627-C8C0-2E4B-A123-408A809B4AAF}" srcOrd="0" destOrd="0" presId="urn:microsoft.com/office/officeart/2005/8/layout/vList2"/>
    <dgm:cxn modelId="{D6128530-E5BB-D54E-8BE5-2280F1598A68}" type="presOf" srcId="{F83AEDF0-E178-2241-95ED-737B91E18C77}" destId="{1D5FCA0D-BBF4-DE4C-8CD2-E7A510ED23D8}" srcOrd="0" destOrd="0" presId="urn:microsoft.com/office/officeart/2005/8/layout/vList2"/>
    <dgm:cxn modelId="{13189502-1832-EB4D-9094-3B4EECE9A82C}" type="presOf" srcId="{E3E088A6-7108-D944-8ACB-88531411C08A}" destId="{7F1F8681-BB73-8C44-B051-6A73622F4FE1}" srcOrd="0" destOrd="1" presId="urn:microsoft.com/office/officeart/2005/8/layout/vList2"/>
    <dgm:cxn modelId="{E31742F5-0716-3143-885B-AB0B752FE4BF}" type="presOf" srcId="{C1C725F9-A8CB-8641-9E66-DD19ED26B180}" destId="{1D5FCA0D-BBF4-DE4C-8CD2-E7A510ED23D8}" srcOrd="0" destOrd="1" presId="urn:microsoft.com/office/officeart/2005/8/layout/vList2"/>
    <dgm:cxn modelId="{7A261308-1F9D-F54E-B2F8-8689A6FA376E}" type="presOf" srcId="{F3D0B927-3E37-A54D-AB96-E1C031EF175D}" destId="{1D5FCA0D-BBF4-DE4C-8CD2-E7A510ED23D8}" srcOrd="0" destOrd="3" presId="urn:microsoft.com/office/officeart/2005/8/layout/vList2"/>
    <dgm:cxn modelId="{4E29CCCE-DACB-D843-8CE4-CFDEB85D6E02}" type="presOf" srcId="{8D62FDFB-7F21-6145-984B-36714975B0B0}" destId="{1D5FCA0D-BBF4-DE4C-8CD2-E7A510ED23D8}" srcOrd="0" destOrd="4" presId="urn:microsoft.com/office/officeart/2005/8/layout/vList2"/>
    <dgm:cxn modelId="{013F8396-765D-8042-AC07-7B28C4A14630}" srcId="{ABB271C3-3421-964E-AA06-A84F31615BC0}" destId="{39A565B8-7B4A-054C-8CB6-D15625B7E50A}" srcOrd="2" destOrd="0" parTransId="{445E22AD-CD91-4442-8E6A-843AEA03EE05}" sibTransId="{EB3CDBC4-6E72-8D4F-B868-F9FB4D3D40B7}"/>
    <dgm:cxn modelId="{ADD0BAE3-1CE0-3546-9CEF-55CD6D2FDF56}" srcId="{9D1B5FCB-9757-C54D-951D-445BEE3567FB}" destId="{F3D0B927-3E37-A54D-AB96-E1C031EF175D}" srcOrd="3" destOrd="0" parTransId="{7C7FFBD1-4804-0747-BCD0-4E4F2BB78B10}" sibTransId="{CE3288D8-A768-4D41-AF56-713331E07F14}"/>
    <dgm:cxn modelId="{F8FC39AA-C687-1841-8005-07F7AB0DCC68}" type="presParOf" srcId="{E110220E-E655-D449-98BA-AA4A9942EC8A}" destId="{F2053BAC-989D-8542-8DDB-8D48786B22F1}" srcOrd="0" destOrd="0" presId="urn:microsoft.com/office/officeart/2005/8/layout/vList2"/>
    <dgm:cxn modelId="{A8D4EA4A-E3F2-1A4A-BAE5-FE912CD457BB}" type="presParOf" srcId="{E110220E-E655-D449-98BA-AA4A9942EC8A}" destId="{7F1F8681-BB73-8C44-B051-6A73622F4FE1}" srcOrd="1" destOrd="0" presId="urn:microsoft.com/office/officeart/2005/8/layout/vList2"/>
    <dgm:cxn modelId="{37753437-ADCF-8944-976A-C43394210A11}" type="presParOf" srcId="{E110220E-E655-D449-98BA-AA4A9942EC8A}" destId="{B459A094-AA91-584C-95D3-AC5238B001FD}" srcOrd="2" destOrd="0" presId="urn:microsoft.com/office/officeart/2005/8/layout/vList2"/>
    <dgm:cxn modelId="{9B4C4E30-8ABE-0F4C-B4EE-2C089D83FBAC}" type="presParOf" srcId="{E110220E-E655-D449-98BA-AA4A9942EC8A}" destId="{1D5FCA0D-BBF4-DE4C-8CD2-E7A510ED23D8}" srcOrd="3" destOrd="0" presId="urn:microsoft.com/office/officeart/2005/8/layout/vList2"/>
    <dgm:cxn modelId="{0DDD4AE1-2078-764D-A8E1-CF5A45FC2800}" type="presParOf" srcId="{E110220E-E655-D449-98BA-AA4A9942EC8A}" destId="{847CBAF0-ADE3-9346-B49B-817B05FE7242}" srcOrd="4" destOrd="0" presId="urn:microsoft.com/office/officeart/2005/8/layout/vList2"/>
    <dgm:cxn modelId="{EF6BF49F-0208-8847-8061-2C0DECDC82C7}" type="presParOf" srcId="{E110220E-E655-D449-98BA-AA4A9942EC8A}" destId="{74948627-C8C0-2E4B-A123-408A809B4AA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B15C2C-BFA8-FF48-9970-70A73FF6DCE3}">
      <dsp:nvSpPr>
        <dsp:cNvPr id="0" name=""/>
        <dsp:cNvSpPr/>
      </dsp:nvSpPr>
      <dsp:spPr>
        <a:xfrm>
          <a:off x="0" y="41775"/>
          <a:ext cx="10806289" cy="150880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badi MT Condensed Light"/>
              <a:cs typeface="Abadi MT Condensed Light"/>
            </a:rPr>
            <a:t>Assess the health care needs. </a:t>
          </a:r>
          <a:endParaRPr lang="en-US" sz="3300" kern="1200" dirty="0">
            <a:latin typeface="Abadi MT Condensed Light"/>
            <a:cs typeface="Abadi MT Condensed Light"/>
          </a:endParaRPr>
        </a:p>
      </dsp:txBody>
      <dsp:txXfrm>
        <a:off x="73654" y="115429"/>
        <a:ext cx="10658981" cy="1361498"/>
      </dsp:txXfrm>
    </dsp:sp>
    <dsp:sp modelId="{5D264A0A-702A-9147-9B4C-89DA387F0679}">
      <dsp:nvSpPr>
        <dsp:cNvPr id="0" name=""/>
        <dsp:cNvSpPr/>
      </dsp:nvSpPr>
      <dsp:spPr>
        <a:xfrm>
          <a:off x="0" y="1645621"/>
          <a:ext cx="10806289" cy="1508806"/>
        </a:xfrm>
        <a:prstGeom prst="roundRect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badi MT Condensed Light"/>
              <a:cs typeface="Abadi MT Condensed Light"/>
            </a:rPr>
            <a:t>Compare health status of different areas or groups of people over 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badi MT Condensed Light"/>
              <a:cs typeface="Abadi MT Condensed Light"/>
            </a:rPr>
            <a:t>time, one country with other countries or worldwide. </a:t>
          </a:r>
          <a:endParaRPr lang="en-US" sz="3300" kern="1200" dirty="0">
            <a:latin typeface="Abadi MT Condensed Light"/>
            <a:cs typeface="Abadi MT Condensed Light"/>
          </a:endParaRPr>
        </a:p>
      </dsp:txBody>
      <dsp:txXfrm>
        <a:off x="73654" y="1719275"/>
        <a:ext cx="10658981" cy="1361498"/>
      </dsp:txXfrm>
    </dsp:sp>
    <dsp:sp modelId="{5A34A28D-A4EC-C64C-AADF-979CD6306DAF}">
      <dsp:nvSpPr>
        <dsp:cNvPr id="0" name=""/>
        <dsp:cNvSpPr/>
      </dsp:nvSpPr>
      <dsp:spPr>
        <a:xfrm>
          <a:off x="0" y="3249468"/>
          <a:ext cx="10806289" cy="1508806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badi MT Condensed Light"/>
              <a:cs typeface="Abadi MT Condensed Light"/>
            </a:rPr>
            <a:t>Monitoring and evaluation of health services, activities and </a:t>
          </a:r>
        </a:p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Abadi MT Condensed Light"/>
              <a:cs typeface="Abadi MT Condensed Light"/>
            </a:rPr>
            <a:t>programs-access, quality, effectiveness and equality. </a:t>
          </a:r>
          <a:endParaRPr lang="en-US" sz="3300" kern="1200" dirty="0">
            <a:latin typeface="Abadi MT Condensed Light"/>
            <a:cs typeface="Abadi MT Condensed Light"/>
          </a:endParaRPr>
        </a:p>
      </dsp:txBody>
      <dsp:txXfrm>
        <a:off x="73654" y="3323122"/>
        <a:ext cx="10658981" cy="1361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B034E-5FFD-024E-8A7C-C07A97704E30}">
      <dsp:nvSpPr>
        <dsp:cNvPr id="0" name=""/>
        <dsp:cNvSpPr/>
      </dsp:nvSpPr>
      <dsp:spPr>
        <a:xfrm rot="5400000">
          <a:off x="3606021" y="913752"/>
          <a:ext cx="1431216" cy="17230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1DB7C9-C253-8E41-91D8-D787E00532C4}">
      <dsp:nvSpPr>
        <dsp:cNvPr id="0" name=""/>
        <dsp:cNvSpPr/>
      </dsp:nvSpPr>
      <dsp:spPr>
        <a:xfrm>
          <a:off x="3936421" y="2065"/>
          <a:ext cx="1914464" cy="1148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60066"/>
              </a:solidFill>
            </a:rPr>
            <a:t>Children under five who are stunted</a:t>
          </a:r>
          <a:endParaRPr lang="en-US" sz="1400" kern="1200" dirty="0">
            <a:solidFill>
              <a:srgbClr val="660066"/>
            </a:solidFill>
          </a:endParaRPr>
        </a:p>
      </dsp:txBody>
      <dsp:txXfrm>
        <a:off x="3970065" y="35709"/>
        <a:ext cx="1847176" cy="1081390"/>
      </dsp:txXfrm>
    </dsp:sp>
    <dsp:sp modelId="{DBBC5356-E754-F44B-8CEE-4EA6689444AE}">
      <dsp:nvSpPr>
        <dsp:cNvPr id="0" name=""/>
        <dsp:cNvSpPr/>
      </dsp:nvSpPr>
      <dsp:spPr>
        <a:xfrm rot="5400000">
          <a:off x="3606021" y="2349600"/>
          <a:ext cx="1431216" cy="172301"/>
        </a:xfrm>
        <a:prstGeom prst="rect">
          <a:avLst/>
        </a:prstGeom>
        <a:gradFill rotWithShape="0">
          <a:gsLst>
            <a:gs pos="0">
              <a:schemeClr val="accent4">
                <a:hueOff val="-496086"/>
                <a:satOff val="2989"/>
                <a:lumOff val="2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96086"/>
                <a:satOff val="2989"/>
                <a:lumOff val="2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9621C2-EA57-6E44-8DE9-5BAA60F2C762}">
      <dsp:nvSpPr>
        <dsp:cNvPr id="0" name=""/>
        <dsp:cNvSpPr/>
      </dsp:nvSpPr>
      <dsp:spPr>
        <a:xfrm>
          <a:off x="3936421" y="1437913"/>
          <a:ext cx="1914464" cy="1148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"/>
                <a:satOff val="2690"/>
                <a:lumOff val="2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"/>
                <a:satOff val="2690"/>
                <a:lumOff val="2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60066"/>
              </a:solidFill>
            </a:rPr>
            <a:t>Under-five child mortality, with the proportion of newborn deaths</a:t>
          </a:r>
          <a:endParaRPr lang="en-US" sz="1400" kern="1200" dirty="0">
            <a:solidFill>
              <a:srgbClr val="660066"/>
            </a:solidFill>
          </a:endParaRPr>
        </a:p>
      </dsp:txBody>
      <dsp:txXfrm>
        <a:off x="3970065" y="1471557"/>
        <a:ext cx="1847176" cy="1081390"/>
      </dsp:txXfrm>
    </dsp:sp>
    <dsp:sp modelId="{DAB9DE54-7387-F646-A8D0-AFDEA0E87F9F}">
      <dsp:nvSpPr>
        <dsp:cNvPr id="0" name=""/>
        <dsp:cNvSpPr/>
      </dsp:nvSpPr>
      <dsp:spPr>
        <a:xfrm rot="5400000">
          <a:off x="3606021" y="3785448"/>
          <a:ext cx="1431216" cy="172301"/>
        </a:xfrm>
        <a:prstGeom prst="rect">
          <a:avLst/>
        </a:prstGeom>
        <a:gradFill rotWithShape="0">
          <a:gsLst>
            <a:gs pos="0">
              <a:schemeClr val="accent4">
                <a:hueOff val="-992171"/>
                <a:satOff val="5978"/>
                <a:lumOff val="47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992171"/>
                <a:satOff val="5978"/>
                <a:lumOff val="47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DC8238-3BCF-A84A-B829-118A782C55AE}">
      <dsp:nvSpPr>
        <dsp:cNvPr id="0" name=""/>
        <dsp:cNvSpPr/>
      </dsp:nvSpPr>
      <dsp:spPr>
        <a:xfrm>
          <a:off x="3936421" y="2873761"/>
          <a:ext cx="1914464" cy="1148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60066"/>
              </a:solidFill>
            </a:rPr>
            <a:t>Exclusive breastfeeding for six months (0–5 months)</a:t>
          </a:r>
          <a:endParaRPr lang="en-US" sz="1400" kern="1200" dirty="0">
            <a:solidFill>
              <a:srgbClr val="660066"/>
            </a:solidFill>
          </a:endParaRPr>
        </a:p>
      </dsp:txBody>
      <dsp:txXfrm>
        <a:off x="3970065" y="2907405"/>
        <a:ext cx="1847176" cy="1081390"/>
      </dsp:txXfrm>
    </dsp:sp>
    <dsp:sp modelId="{4E583F1A-718D-4843-96BE-3B6C6E8F6F8D}">
      <dsp:nvSpPr>
        <dsp:cNvPr id="0" name=""/>
        <dsp:cNvSpPr/>
      </dsp:nvSpPr>
      <dsp:spPr>
        <a:xfrm>
          <a:off x="4323945" y="4503372"/>
          <a:ext cx="2541605" cy="172301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BC8E75-8C9A-1343-8BE2-5B0069B6F8BD}">
      <dsp:nvSpPr>
        <dsp:cNvPr id="0" name=""/>
        <dsp:cNvSpPr/>
      </dsp:nvSpPr>
      <dsp:spPr>
        <a:xfrm>
          <a:off x="3936421" y="4309609"/>
          <a:ext cx="1914464" cy="1148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339431"/>
                <a:satOff val="8070"/>
                <a:lumOff val="64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339431"/>
                <a:satOff val="8070"/>
                <a:lumOff val="64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60066"/>
              </a:solidFill>
            </a:rPr>
            <a:t>Postnatal care for mothers and babies within two days of birth</a:t>
          </a:r>
          <a:endParaRPr lang="en-US" sz="1400" kern="1200" dirty="0">
            <a:solidFill>
              <a:srgbClr val="660066"/>
            </a:solidFill>
          </a:endParaRPr>
        </a:p>
      </dsp:txBody>
      <dsp:txXfrm>
        <a:off x="3970065" y="4343253"/>
        <a:ext cx="1847176" cy="1081390"/>
      </dsp:txXfrm>
    </dsp:sp>
    <dsp:sp modelId="{DF527A81-F198-3D48-95C9-6441C2B2B691}">
      <dsp:nvSpPr>
        <dsp:cNvPr id="0" name=""/>
        <dsp:cNvSpPr/>
      </dsp:nvSpPr>
      <dsp:spPr>
        <a:xfrm rot="16200000">
          <a:off x="6152259" y="3785448"/>
          <a:ext cx="1431216" cy="172301"/>
        </a:xfrm>
        <a:prstGeom prst="rect">
          <a:avLst/>
        </a:prstGeom>
        <a:gradFill rotWithShape="0">
          <a:gsLst>
            <a:gs pos="0">
              <a:schemeClr val="accent4">
                <a:hueOff val="-1984343"/>
                <a:satOff val="11955"/>
                <a:lumOff val="9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984343"/>
                <a:satOff val="11955"/>
                <a:lumOff val="9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AC71CD-BEE5-4641-86BD-1C8D63316E88}">
      <dsp:nvSpPr>
        <dsp:cNvPr id="0" name=""/>
        <dsp:cNvSpPr/>
      </dsp:nvSpPr>
      <dsp:spPr>
        <a:xfrm>
          <a:off x="6482658" y="4309609"/>
          <a:ext cx="1914464" cy="1148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785909"/>
                <a:satOff val="10760"/>
                <a:lumOff val="86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785909"/>
                <a:satOff val="10760"/>
                <a:lumOff val="86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60066"/>
              </a:solidFill>
            </a:rPr>
            <a:t>Skilled attendant at birth</a:t>
          </a:r>
          <a:endParaRPr lang="en-US" sz="1400" kern="1200" dirty="0">
            <a:solidFill>
              <a:srgbClr val="660066"/>
            </a:solidFill>
          </a:endParaRPr>
        </a:p>
      </dsp:txBody>
      <dsp:txXfrm>
        <a:off x="6516302" y="4343253"/>
        <a:ext cx="1847176" cy="1081390"/>
      </dsp:txXfrm>
    </dsp:sp>
    <dsp:sp modelId="{3E4476E3-9136-3F4A-A95E-27B35737FB0B}">
      <dsp:nvSpPr>
        <dsp:cNvPr id="0" name=""/>
        <dsp:cNvSpPr/>
      </dsp:nvSpPr>
      <dsp:spPr>
        <a:xfrm rot="16200000">
          <a:off x="6152259" y="2349600"/>
          <a:ext cx="1431216" cy="172301"/>
        </a:xfrm>
        <a:prstGeom prst="rect">
          <a:avLst/>
        </a:prstGeom>
        <a:gradFill rotWithShape="0">
          <a:gsLst>
            <a:gs pos="0">
              <a:schemeClr val="accent4">
                <a:hueOff val="-2480429"/>
                <a:satOff val="14944"/>
                <a:lumOff val="11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480429"/>
                <a:satOff val="14944"/>
                <a:lumOff val="11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E314F9-7AED-6047-A8A9-6B6D3BC5F8BD}">
      <dsp:nvSpPr>
        <dsp:cNvPr id="0" name=""/>
        <dsp:cNvSpPr/>
      </dsp:nvSpPr>
      <dsp:spPr>
        <a:xfrm>
          <a:off x="6482658" y="2873761"/>
          <a:ext cx="1914464" cy="1148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60066"/>
              </a:solidFill>
            </a:rPr>
            <a:t>Antiretroviral (ARV) prophylaxis among </a:t>
          </a:r>
          <a:r>
            <a:rPr lang="en-US" sz="1400" kern="1200" dirty="0" err="1" smtClean="0">
              <a:solidFill>
                <a:srgbClr val="660066"/>
              </a:solidFill>
            </a:rPr>
            <a:t>HIVpositive</a:t>
          </a:r>
          <a:r>
            <a:rPr lang="en-US" sz="1400" kern="1200" dirty="0" smtClean="0">
              <a:solidFill>
                <a:srgbClr val="660066"/>
              </a:solidFill>
            </a:rPr>
            <a:t> pregnant women</a:t>
          </a:r>
          <a:endParaRPr lang="en-US" sz="1400" kern="1200" dirty="0">
            <a:solidFill>
              <a:srgbClr val="660066"/>
            </a:solidFill>
          </a:endParaRPr>
        </a:p>
      </dsp:txBody>
      <dsp:txXfrm>
        <a:off x="6516302" y="2907405"/>
        <a:ext cx="1847176" cy="1081390"/>
      </dsp:txXfrm>
    </dsp:sp>
    <dsp:sp modelId="{6C37735F-677C-684A-9FEE-B02A4BE85F56}">
      <dsp:nvSpPr>
        <dsp:cNvPr id="0" name=""/>
        <dsp:cNvSpPr/>
      </dsp:nvSpPr>
      <dsp:spPr>
        <a:xfrm rot="16200000">
          <a:off x="6152259" y="913752"/>
          <a:ext cx="1431216" cy="172301"/>
        </a:xfrm>
        <a:prstGeom prst="rect">
          <a:avLst/>
        </a:prstGeom>
        <a:gradFill rotWithShape="0">
          <a:gsLst>
            <a:gs pos="0">
              <a:schemeClr val="accent4">
                <a:hueOff val="-2976514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4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EF29A8-759B-8445-92DC-18A4EFC7438F}">
      <dsp:nvSpPr>
        <dsp:cNvPr id="0" name=""/>
        <dsp:cNvSpPr/>
      </dsp:nvSpPr>
      <dsp:spPr>
        <a:xfrm>
          <a:off x="6482658" y="1437913"/>
          <a:ext cx="1914464" cy="1148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678863"/>
                <a:satOff val="16139"/>
                <a:lumOff val="129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678863"/>
                <a:satOff val="16139"/>
                <a:lumOff val="129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60066"/>
              </a:solidFill>
            </a:rPr>
            <a:t>Maternal mortality ratio</a:t>
          </a:r>
          <a:endParaRPr lang="en-US" sz="1400" kern="1200" dirty="0">
            <a:solidFill>
              <a:srgbClr val="660066"/>
            </a:solidFill>
          </a:endParaRPr>
        </a:p>
      </dsp:txBody>
      <dsp:txXfrm>
        <a:off x="6516302" y="1471557"/>
        <a:ext cx="1847176" cy="1081390"/>
      </dsp:txXfrm>
    </dsp:sp>
    <dsp:sp modelId="{AC59A849-CB4B-2740-8FEA-FB03519C8178}">
      <dsp:nvSpPr>
        <dsp:cNvPr id="0" name=""/>
        <dsp:cNvSpPr/>
      </dsp:nvSpPr>
      <dsp:spPr>
        <a:xfrm>
          <a:off x="6870183" y="195828"/>
          <a:ext cx="2541605" cy="172301"/>
        </a:xfrm>
        <a:prstGeom prst="rect">
          <a:avLst/>
        </a:prstGeom>
        <a:gradFill rotWithShape="0">
          <a:gsLst>
            <a:gs pos="0">
              <a:schemeClr val="accent4">
                <a:hueOff val="-3472600"/>
                <a:satOff val="20921"/>
                <a:lumOff val="167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472600"/>
                <a:satOff val="20921"/>
                <a:lumOff val="167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C2D89C-AD26-0A43-B0E3-B8335FC518C0}">
      <dsp:nvSpPr>
        <dsp:cNvPr id="0" name=""/>
        <dsp:cNvSpPr/>
      </dsp:nvSpPr>
      <dsp:spPr>
        <a:xfrm>
          <a:off x="6482658" y="2065"/>
          <a:ext cx="1914464" cy="1148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125340"/>
                <a:satOff val="18829"/>
                <a:lumOff val="150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125340"/>
                <a:satOff val="18829"/>
                <a:lumOff val="150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60066"/>
              </a:solidFill>
            </a:rPr>
            <a:t>Three doses of combined diphtheria-</a:t>
          </a:r>
          <a:r>
            <a:rPr lang="en-US" sz="1400" kern="1200" dirty="0" err="1" smtClean="0">
              <a:solidFill>
                <a:srgbClr val="660066"/>
              </a:solidFill>
            </a:rPr>
            <a:t>tetanuspertussis</a:t>
          </a:r>
          <a:r>
            <a:rPr lang="en-US" sz="1400" kern="1200" dirty="0" smtClean="0">
              <a:solidFill>
                <a:srgbClr val="660066"/>
              </a:solidFill>
            </a:rPr>
            <a:t> (DTP3) immunization coverage (12–23 months)</a:t>
          </a:r>
          <a:endParaRPr lang="en-US" sz="1400" kern="1200" dirty="0">
            <a:solidFill>
              <a:srgbClr val="660066"/>
            </a:solidFill>
          </a:endParaRPr>
        </a:p>
      </dsp:txBody>
      <dsp:txXfrm>
        <a:off x="6516302" y="35709"/>
        <a:ext cx="1847176" cy="1081390"/>
      </dsp:txXfrm>
    </dsp:sp>
    <dsp:sp modelId="{77104497-C71F-0147-8432-976BCDBCA1F0}">
      <dsp:nvSpPr>
        <dsp:cNvPr id="0" name=""/>
        <dsp:cNvSpPr/>
      </dsp:nvSpPr>
      <dsp:spPr>
        <a:xfrm rot="5400000">
          <a:off x="8698496" y="913752"/>
          <a:ext cx="1431216" cy="172301"/>
        </a:xfrm>
        <a:prstGeom prst="rect">
          <a:avLst/>
        </a:prstGeom>
        <a:gradFill rotWithShape="0">
          <a:gsLst>
            <a:gs pos="0">
              <a:schemeClr val="accent4">
                <a:hueOff val="-3968686"/>
                <a:satOff val="23910"/>
                <a:lumOff val="191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968686"/>
                <a:satOff val="23910"/>
                <a:lumOff val="191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041CBB-50F6-734E-AC49-54496F12D7CE}">
      <dsp:nvSpPr>
        <dsp:cNvPr id="0" name=""/>
        <dsp:cNvSpPr/>
      </dsp:nvSpPr>
      <dsp:spPr>
        <a:xfrm>
          <a:off x="9028895" y="2065"/>
          <a:ext cx="1914464" cy="1148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71817"/>
                <a:satOff val="21519"/>
                <a:lumOff val="17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571817"/>
                <a:satOff val="21519"/>
                <a:lumOff val="17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60066"/>
              </a:solidFill>
            </a:rPr>
            <a:t>Proportion of demand for family planning satisfied (met need for contraception)</a:t>
          </a:r>
          <a:endParaRPr lang="en-US" sz="1400" kern="1200" dirty="0">
            <a:solidFill>
              <a:srgbClr val="660066"/>
            </a:solidFill>
          </a:endParaRPr>
        </a:p>
      </dsp:txBody>
      <dsp:txXfrm>
        <a:off x="9062539" y="35709"/>
        <a:ext cx="1847176" cy="1081390"/>
      </dsp:txXfrm>
    </dsp:sp>
    <dsp:sp modelId="{EDFEC83B-95CE-2E45-A64C-D1042D94DF47}">
      <dsp:nvSpPr>
        <dsp:cNvPr id="0" name=""/>
        <dsp:cNvSpPr/>
      </dsp:nvSpPr>
      <dsp:spPr>
        <a:xfrm rot="5400000">
          <a:off x="8698496" y="2349600"/>
          <a:ext cx="1431216" cy="172301"/>
        </a:xfrm>
        <a:prstGeom prst="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8148E-A139-DD45-AEFB-043627F9A39E}">
      <dsp:nvSpPr>
        <dsp:cNvPr id="0" name=""/>
        <dsp:cNvSpPr/>
      </dsp:nvSpPr>
      <dsp:spPr>
        <a:xfrm>
          <a:off x="9028895" y="1437913"/>
          <a:ext cx="1914464" cy="1148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018294"/>
                <a:satOff val="24209"/>
                <a:lumOff val="194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018294"/>
                <a:satOff val="24209"/>
                <a:lumOff val="194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rgbClr val="660066"/>
              </a:solidFill>
            </a:rPr>
            <a:t>Antibiotic treatment for suspected pneumonia</a:t>
          </a:r>
          <a:endParaRPr lang="en-US" sz="1400" kern="1200">
            <a:solidFill>
              <a:srgbClr val="660066"/>
            </a:solidFill>
          </a:endParaRPr>
        </a:p>
      </dsp:txBody>
      <dsp:txXfrm>
        <a:off x="9062539" y="1471557"/>
        <a:ext cx="1847176" cy="1081390"/>
      </dsp:txXfrm>
    </dsp:sp>
    <dsp:sp modelId="{3FDFAC80-3980-6949-BB4E-E6D1C980B558}">
      <dsp:nvSpPr>
        <dsp:cNvPr id="0" name=""/>
        <dsp:cNvSpPr/>
      </dsp:nvSpPr>
      <dsp:spPr>
        <a:xfrm>
          <a:off x="9028895" y="2873761"/>
          <a:ext cx="1914464" cy="11486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rgbClr val="660066"/>
              </a:solidFill>
            </a:rPr>
            <a:t>Antenatal care coverage (at least four times during pregnancy)</a:t>
          </a:r>
          <a:endParaRPr lang="en-US" sz="1400" kern="1200" dirty="0">
            <a:solidFill>
              <a:srgbClr val="660066"/>
            </a:solidFill>
          </a:endParaRPr>
        </a:p>
      </dsp:txBody>
      <dsp:txXfrm>
        <a:off x="9062539" y="2907405"/>
        <a:ext cx="1847176" cy="10813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A4E2D-2234-5F48-9EDA-15537069662B}">
      <dsp:nvSpPr>
        <dsp:cNvPr id="0" name=""/>
        <dsp:cNvSpPr/>
      </dsp:nvSpPr>
      <dsp:spPr>
        <a:xfrm>
          <a:off x="3214" y="605274"/>
          <a:ext cx="2550318" cy="1530191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Abadi MT Condensed Light"/>
              <a:cs typeface="Abadi MT Condensed Light"/>
            </a:rPr>
            <a:t>Maternal nutrition </a:t>
          </a:r>
          <a:endParaRPr lang="en-US" sz="3000" kern="1200" dirty="0">
            <a:latin typeface="Abadi MT Condensed Light"/>
            <a:cs typeface="Abadi MT Condensed Light"/>
          </a:endParaRPr>
        </a:p>
      </dsp:txBody>
      <dsp:txXfrm>
        <a:off x="3214" y="605274"/>
        <a:ext cx="2550318" cy="1530191"/>
      </dsp:txXfrm>
    </dsp:sp>
    <dsp:sp modelId="{83A6EDC9-31B2-F446-9E6D-38C1046B12BB}">
      <dsp:nvSpPr>
        <dsp:cNvPr id="0" name=""/>
        <dsp:cNvSpPr/>
      </dsp:nvSpPr>
      <dsp:spPr>
        <a:xfrm>
          <a:off x="2808565" y="605274"/>
          <a:ext cx="2550318" cy="1530191"/>
        </a:xfrm>
        <a:prstGeom prst="rect">
          <a:avLst/>
        </a:prstGeom>
        <a:gradFill rotWithShape="0">
          <a:gsLst>
            <a:gs pos="0">
              <a:schemeClr val="accent4">
                <a:hueOff val="-744129"/>
                <a:satOff val="4483"/>
                <a:lumOff val="3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744129"/>
                <a:satOff val="4483"/>
                <a:lumOff val="3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latin typeface="Abadi MT Condensed Light"/>
              <a:cs typeface="Abadi MT Condensed Light"/>
            </a:rPr>
            <a:t>Smoking </a:t>
          </a:r>
          <a:endParaRPr lang="en-US" sz="3000" kern="1200" dirty="0" smtClean="0">
            <a:latin typeface="Abadi MT Condensed Light"/>
            <a:cs typeface="Abadi MT Condensed Light"/>
          </a:endParaRPr>
        </a:p>
      </dsp:txBody>
      <dsp:txXfrm>
        <a:off x="2808565" y="605274"/>
        <a:ext cx="2550318" cy="1530191"/>
      </dsp:txXfrm>
    </dsp:sp>
    <dsp:sp modelId="{2CB02DBD-A351-0145-8151-49C933C34D9D}">
      <dsp:nvSpPr>
        <dsp:cNvPr id="0" name=""/>
        <dsp:cNvSpPr/>
      </dsp:nvSpPr>
      <dsp:spPr>
        <a:xfrm>
          <a:off x="5613915" y="605274"/>
          <a:ext cx="2550318" cy="1530191"/>
        </a:xfrm>
        <a:prstGeom prst="rect">
          <a:avLst/>
        </a:prstGeom>
        <a:gradFill rotWithShape="0">
          <a:gsLst>
            <a:gs pos="0">
              <a:schemeClr val="accent4">
                <a:hueOff val="-1488257"/>
                <a:satOff val="8966"/>
                <a:lumOff val="71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488257"/>
                <a:satOff val="8966"/>
                <a:lumOff val="71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latin typeface="Abadi MT Condensed Light"/>
              <a:cs typeface="Abadi MT Condensed Light"/>
            </a:rPr>
            <a:t>Drinking </a:t>
          </a:r>
          <a:endParaRPr lang="en-US" sz="3000" kern="1200" dirty="0" smtClean="0">
            <a:latin typeface="Abadi MT Condensed Light"/>
            <a:cs typeface="Abadi MT Condensed Light"/>
          </a:endParaRPr>
        </a:p>
      </dsp:txBody>
      <dsp:txXfrm>
        <a:off x="5613915" y="605274"/>
        <a:ext cx="2550318" cy="1530191"/>
      </dsp:txXfrm>
    </dsp:sp>
    <dsp:sp modelId="{0F6537C2-B85D-494B-AB14-432B48116841}">
      <dsp:nvSpPr>
        <dsp:cNvPr id="0" name=""/>
        <dsp:cNvSpPr/>
      </dsp:nvSpPr>
      <dsp:spPr>
        <a:xfrm>
          <a:off x="8419266" y="605274"/>
          <a:ext cx="2550318" cy="1530191"/>
        </a:xfrm>
        <a:prstGeom prst="rect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latin typeface="Abadi MT Condensed Light"/>
              <a:cs typeface="Abadi MT Condensed Light"/>
            </a:rPr>
            <a:t>Diseases ( GDM, thyroid diseases , infections …etc.) </a:t>
          </a:r>
          <a:endParaRPr lang="en-US" sz="3000" kern="1200" dirty="0" smtClean="0">
            <a:latin typeface="Abadi MT Condensed Light"/>
            <a:cs typeface="Abadi MT Condensed Light"/>
          </a:endParaRPr>
        </a:p>
      </dsp:txBody>
      <dsp:txXfrm>
        <a:off x="8419266" y="605274"/>
        <a:ext cx="2550318" cy="1530191"/>
      </dsp:txXfrm>
    </dsp:sp>
    <dsp:sp modelId="{3C8A8626-6AD8-E143-8325-358DDD50C144}">
      <dsp:nvSpPr>
        <dsp:cNvPr id="0" name=""/>
        <dsp:cNvSpPr/>
      </dsp:nvSpPr>
      <dsp:spPr>
        <a:xfrm>
          <a:off x="1405890" y="2390497"/>
          <a:ext cx="2550318" cy="1530191"/>
        </a:xfrm>
        <a:prstGeom prst="rect">
          <a:avLst/>
        </a:prstGeom>
        <a:gradFill rotWithShape="0">
          <a:gsLst>
            <a:gs pos="0">
              <a:schemeClr val="accent4">
                <a:hueOff val="-2976514"/>
                <a:satOff val="17933"/>
                <a:lumOff val="143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976514"/>
                <a:satOff val="17933"/>
                <a:lumOff val="143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latin typeface="Abadi MT Condensed Light"/>
              <a:cs typeface="Abadi MT Condensed Light"/>
            </a:rPr>
            <a:t>Drugs</a:t>
          </a:r>
          <a:endParaRPr lang="en-US" sz="3000" kern="1200" dirty="0" smtClean="0">
            <a:latin typeface="Abadi MT Condensed Light"/>
            <a:cs typeface="Abadi MT Condensed Light"/>
          </a:endParaRPr>
        </a:p>
      </dsp:txBody>
      <dsp:txXfrm>
        <a:off x="1405890" y="2390497"/>
        <a:ext cx="2550318" cy="1530191"/>
      </dsp:txXfrm>
    </dsp:sp>
    <dsp:sp modelId="{AEAFA79A-CF1B-574C-BBD1-A865DF53D2D4}">
      <dsp:nvSpPr>
        <dsp:cNvPr id="0" name=""/>
        <dsp:cNvSpPr/>
      </dsp:nvSpPr>
      <dsp:spPr>
        <a:xfrm>
          <a:off x="4211240" y="2390497"/>
          <a:ext cx="2550318" cy="1530191"/>
        </a:xfrm>
        <a:prstGeom prst="rect">
          <a:avLst/>
        </a:prstGeom>
        <a:gradFill rotWithShape="0">
          <a:gsLst>
            <a:gs pos="0">
              <a:schemeClr val="accent4">
                <a:hueOff val="-3720643"/>
                <a:satOff val="22416"/>
                <a:lumOff val="179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720643"/>
                <a:satOff val="22416"/>
                <a:lumOff val="179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latin typeface="Abadi MT Condensed Light"/>
              <a:cs typeface="Abadi MT Condensed Light"/>
            </a:rPr>
            <a:t>Maternal age </a:t>
          </a:r>
          <a:endParaRPr lang="en-US" sz="3000" kern="1200" dirty="0" smtClean="0">
            <a:latin typeface="Abadi MT Condensed Light"/>
            <a:cs typeface="Abadi MT Condensed Light"/>
          </a:endParaRPr>
        </a:p>
      </dsp:txBody>
      <dsp:txXfrm>
        <a:off x="4211240" y="2390497"/>
        <a:ext cx="2550318" cy="1530191"/>
      </dsp:txXfrm>
    </dsp:sp>
    <dsp:sp modelId="{49EE2C8E-1D4A-6E46-8216-7C9851B6F539}">
      <dsp:nvSpPr>
        <dsp:cNvPr id="0" name=""/>
        <dsp:cNvSpPr/>
      </dsp:nvSpPr>
      <dsp:spPr>
        <a:xfrm>
          <a:off x="7016591" y="2390497"/>
          <a:ext cx="2550318" cy="1530191"/>
        </a:xfrm>
        <a:prstGeom prst="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>
              <a:latin typeface="Abadi MT Condensed Light"/>
              <a:cs typeface="Abadi MT Condensed Light"/>
            </a:rPr>
            <a:t>Prenatal care </a:t>
          </a:r>
          <a:endParaRPr lang="en-US" sz="3000" kern="1200" dirty="0" smtClean="0">
            <a:latin typeface="Abadi MT Condensed Light"/>
            <a:cs typeface="Abadi MT Condensed Light"/>
          </a:endParaRPr>
        </a:p>
      </dsp:txBody>
      <dsp:txXfrm>
        <a:off x="7016591" y="2390497"/>
        <a:ext cx="2550318" cy="1530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166B4E-A0CE-6A49-9F25-CA64EBB52584}">
      <dsp:nvSpPr>
        <dsp:cNvPr id="0" name=""/>
        <dsp:cNvSpPr/>
      </dsp:nvSpPr>
      <dsp:spPr>
        <a:xfrm>
          <a:off x="0" y="432032"/>
          <a:ext cx="106015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2798" tIns="437388" rIns="822798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100" kern="1200" dirty="0"/>
        </a:p>
      </dsp:txBody>
      <dsp:txXfrm>
        <a:off x="0" y="432032"/>
        <a:ext cx="10601548" cy="529200"/>
      </dsp:txXfrm>
    </dsp:sp>
    <dsp:sp modelId="{7E9543BC-3C09-D340-919A-C01E97CDDE38}">
      <dsp:nvSpPr>
        <dsp:cNvPr id="0" name=""/>
        <dsp:cNvSpPr/>
      </dsp:nvSpPr>
      <dsp:spPr>
        <a:xfrm>
          <a:off x="530077" y="122072"/>
          <a:ext cx="7421083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499" tIns="0" rIns="28049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Preconception </a:t>
          </a:r>
          <a:endParaRPr lang="en-US" sz="2100" kern="1200" dirty="0"/>
        </a:p>
      </dsp:txBody>
      <dsp:txXfrm>
        <a:off x="560339" y="152334"/>
        <a:ext cx="7360559" cy="559396"/>
      </dsp:txXfrm>
    </dsp:sp>
    <dsp:sp modelId="{562942E7-CC37-AC44-938F-0F5B301A3736}">
      <dsp:nvSpPr>
        <dsp:cNvPr id="0" name=""/>
        <dsp:cNvSpPr/>
      </dsp:nvSpPr>
      <dsp:spPr>
        <a:xfrm>
          <a:off x="0" y="1384592"/>
          <a:ext cx="106015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22A51C-A2DC-2543-A879-3EC96394DECD}">
      <dsp:nvSpPr>
        <dsp:cNvPr id="0" name=""/>
        <dsp:cNvSpPr/>
      </dsp:nvSpPr>
      <dsp:spPr>
        <a:xfrm>
          <a:off x="530077" y="1074632"/>
          <a:ext cx="7421083" cy="619920"/>
        </a:xfrm>
        <a:prstGeom prst="roundRect">
          <a:avLst/>
        </a:prstGeom>
        <a:gradFill rotWithShape="0">
          <a:gsLst>
            <a:gs pos="0">
              <a:schemeClr val="accent4">
                <a:hueOff val="-892954"/>
                <a:satOff val="5380"/>
                <a:lumOff val="431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892954"/>
                <a:satOff val="5380"/>
                <a:lumOff val="431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499" tIns="0" rIns="28049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health status </a:t>
          </a:r>
          <a:endParaRPr lang="en-US" sz="2100" kern="1200"/>
        </a:p>
      </dsp:txBody>
      <dsp:txXfrm>
        <a:off x="560339" y="1104894"/>
        <a:ext cx="7360559" cy="559396"/>
      </dsp:txXfrm>
    </dsp:sp>
    <dsp:sp modelId="{3C9C7254-A478-3F4D-AC01-E30DF990B291}">
      <dsp:nvSpPr>
        <dsp:cNvPr id="0" name=""/>
        <dsp:cNvSpPr/>
      </dsp:nvSpPr>
      <dsp:spPr>
        <a:xfrm>
          <a:off x="0" y="2337152"/>
          <a:ext cx="106015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785909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F04538-4B76-FF43-95E2-0F1E04479BB9}">
      <dsp:nvSpPr>
        <dsp:cNvPr id="0" name=""/>
        <dsp:cNvSpPr/>
      </dsp:nvSpPr>
      <dsp:spPr>
        <a:xfrm>
          <a:off x="530077" y="2027192"/>
          <a:ext cx="7421083" cy="619920"/>
        </a:xfrm>
        <a:prstGeom prst="roundRect">
          <a:avLst/>
        </a:prstGeom>
        <a:gradFill rotWithShape="0">
          <a:gsLst>
            <a:gs pos="0">
              <a:schemeClr val="accent4">
                <a:hueOff val="-1785909"/>
                <a:satOff val="10760"/>
                <a:lumOff val="862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785909"/>
                <a:satOff val="10760"/>
                <a:lumOff val="862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499" tIns="0" rIns="28049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Age </a:t>
          </a:r>
          <a:endParaRPr lang="en-US" sz="2100" kern="1200" dirty="0"/>
        </a:p>
      </dsp:txBody>
      <dsp:txXfrm>
        <a:off x="560339" y="2057454"/>
        <a:ext cx="7360559" cy="559396"/>
      </dsp:txXfrm>
    </dsp:sp>
    <dsp:sp modelId="{70553DE1-51F9-564F-9554-3B319A7FF4BC}">
      <dsp:nvSpPr>
        <dsp:cNvPr id="0" name=""/>
        <dsp:cNvSpPr/>
      </dsp:nvSpPr>
      <dsp:spPr>
        <a:xfrm>
          <a:off x="0" y="3289712"/>
          <a:ext cx="106015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678863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02A68-8E59-0646-9F8B-AF6AC51F0044}">
      <dsp:nvSpPr>
        <dsp:cNvPr id="0" name=""/>
        <dsp:cNvSpPr/>
      </dsp:nvSpPr>
      <dsp:spPr>
        <a:xfrm>
          <a:off x="530077" y="2979752"/>
          <a:ext cx="7421083" cy="619920"/>
        </a:xfrm>
        <a:prstGeom prst="roundRect">
          <a:avLst/>
        </a:prstGeom>
        <a:gradFill rotWithShape="0">
          <a:gsLst>
            <a:gs pos="0">
              <a:schemeClr val="accent4">
                <a:hueOff val="-2678863"/>
                <a:satOff val="16139"/>
                <a:lumOff val="1294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678863"/>
                <a:satOff val="16139"/>
                <a:lumOff val="129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499" tIns="0" rIns="28049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Access to appropriate preconception </a:t>
          </a:r>
          <a:endParaRPr lang="en-US" sz="2100" kern="1200"/>
        </a:p>
      </dsp:txBody>
      <dsp:txXfrm>
        <a:off x="560339" y="3010014"/>
        <a:ext cx="7360559" cy="559396"/>
      </dsp:txXfrm>
    </dsp:sp>
    <dsp:sp modelId="{FF5537CF-9233-A74F-8635-B7B301A2676B}">
      <dsp:nvSpPr>
        <dsp:cNvPr id="0" name=""/>
        <dsp:cNvSpPr/>
      </dsp:nvSpPr>
      <dsp:spPr>
        <a:xfrm>
          <a:off x="0" y="4242272"/>
          <a:ext cx="106015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3571817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5FB037-8993-BC41-83C9-C3EE841EBA01}">
      <dsp:nvSpPr>
        <dsp:cNvPr id="0" name=""/>
        <dsp:cNvSpPr/>
      </dsp:nvSpPr>
      <dsp:spPr>
        <a:xfrm>
          <a:off x="530077" y="3932312"/>
          <a:ext cx="7421083" cy="619920"/>
        </a:xfrm>
        <a:prstGeom prst="roundRect">
          <a:avLst/>
        </a:prstGeom>
        <a:gradFill rotWithShape="0">
          <a:gsLst>
            <a:gs pos="0">
              <a:schemeClr val="accent4">
                <a:hueOff val="-3571817"/>
                <a:satOff val="21519"/>
                <a:lumOff val="172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571817"/>
                <a:satOff val="21519"/>
                <a:lumOff val="172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499" tIns="0" rIns="28049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interconception health care </a:t>
          </a:r>
          <a:endParaRPr lang="en-US" sz="2100" kern="1200"/>
        </a:p>
      </dsp:txBody>
      <dsp:txXfrm>
        <a:off x="560339" y="3962574"/>
        <a:ext cx="7360559" cy="559396"/>
      </dsp:txXfrm>
    </dsp:sp>
    <dsp:sp modelId="{E715C631-1BE5-A348-AA63-3AA159E03E89}">
      <dsp:nvSpPr>
        <dsp:cNvPr id="0" name=""/>
        <dsp:cNvSpPr/>
      </dsp:nvSpPr>
      <dsp:spPr>
        <a:xfrm>
          <a:off x="0" y="5194832"/>
          <a:ext cx="10601548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1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8EC57A-AC12-F543-B44E-722C43EC1992}">
      <dsp:nvSpPr>
        <dsp:cNvPr id="0" name=""/>
        <dsp:cNvSpPr/>
      </dsp:nvSpPr>
      <dsp:spPr>
        <a:xfrm>
          <a:off x="530077" y="4884872"/>
          <a:ext cx="7421083" cy="619920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0499" tIns="0" rIns="280499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 Poverty</a:t>
          </a:r>
          <a:endParaRPr lang="en-US" sz="2100" kern="1200" dirty="0"/>
        </a:p>
      </dsp:txBody>
      <dsp:txXfrm>
        <a:off x="560339" y="4915134"/>
        <a:ext cx="7360559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7C784-7CB2-3144-8F88-111A32703CC6}">
      <dsp:nvSpPr>
        <dsp:cNvPr id="0" name=""/>
        <dsp:cNvSpPr/>
      </dsp:nvSpPr>
      <dsp:spPr>
        <a:xfrm>
          <a:off x="0" y="36439"/>
          <a:ext cx="8957734" cy="7915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Preconception health care :</a:t>
          </a:r>
          <a:endParaRPr lang="en-US" sz="3300" kern="1200" dirty="0"/>
        </a:p>
      </dsp:txBody>
      <dsp:txXfrm>
        <a:off x="38638" y="75077"/>
        <a:ext cx="8880458" cy="714229"/>
      </dsp:txXfrm>
    </dsp:sp>
    <dsp:sp modelId="{17340CFD-6845-5A40-A672-156001370C3C}">
      <dsp:nvSpPr>
        <dsp:cNvPr id="0" name=""/>
        <dsp:cNvSpPr/>
      </dsp:nvSpPr>
      <dsp:spPr>
        <a:xfrm>
          <a:off x="0" y="827944"/>
          <a:ext cx="8957734" cy="1161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0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kern="1200" dirty="0" smtClean="0"/>
            <a:t>s the medical care a woman or man receives from the doctor or other health professionals that aimed to increase the chance of having a healthy baby. </a:t>
          </a:r>
          <a:r>
            <a:rPr lang="en-US" sz="2600" b="1" kern="1200" dirty="0" smtClean="0"/>
            <a:t> </a:t>
          </a:r>
          <a:endParaRPr lang="en-US" sz="2600" kern="1200" dirty="0"/>
        </a:p>
      </dsp:txBody>
      <dsp:txXfrm>
        <a:off x="0" y="827944"/>
        <a:ext cx="8957734" cy="1161270"/>
      </dsp:txXfrm>
    </dsp:sp>
    <dsp:sp modelId="{385B3B5B-80DC-7D4D-9146-4B8CCB4A8582}">
      <dsp:nvSpPr>
        <dsp:cNvPr id="0" name=""/>
        <dsp:cNvSpPr/>
      </dsp:nvSpPr>
      <dsp:spPr>
        <a:xfrm>
          <a:off x="0" y="1989214"/>
          <a:ext cx="8957734" cy="791505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b="1" kern="1200" dirty="0" smtClean="0"/>
            <a:t>Inter-</a:t>
          </a:r>
          <a:r>
            <a:rPr lang="en-US" sz="3300" b="1" kern="1200" dirty="0" err="1" smtClean="0"/>
            <a:t>conceptional</a:t>
          </a:r>
          <a:r>
            <a:rPr lang="en-US" sz="3300" b="1" kern="1200" dirty="0" smtClean="0"/>
            <a:t> health care: </a:t>
          </a:r>
          <a:endParaRPr lang="en-US" sz="3300" kern="1200" dirty="0"/>
        </a:p>
      </dsp:txBody>
      <dsp:txXfrm>
        <a:off x="38638" y="2027852"/>
        <a:ext cx="8880458" cy="714229"/>
      </dsp:txXfrm>
    </dsp:sp>
    <dsp:sp modelId="{1128D97B-2799-8145-A5C0-99C65ED34114}">
      <dsp:nvSpPr>
        <dsp:cNvPr id="0" name=""/>
        <dsp:cNvSpPr/>
      </dsp:nvSpPr>
      <dsp:spPr>
        <a:xfrm>
          <a:off x="0" y="2780719"/>
          <a:ext cx="8957734" cy="15369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08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600" b="1" kern="1200" dirty="0" err="1" smtClean="0"/>
            <a:t>interconception</a:t>
          </a:r>
          <a:r>
            <a:rPr lang="en-US" sz="2600" b="1" kern="1200" dirty="0" smtClean="0"/>
            <a:t> health </a:t>
          </a:r>
          <a:r>
            <a:rPr lang="en-US" sz="2600" kern="1200" dirty="0" smtClean="0"/>
            <a:t>involves helping a woman understand the importance of being healthy between pregnancies and the need to wait at least 18 months before becoming pregnant again to help optimize birth outcome.</a:t>
          </a:r>
          <a:endParaRPr lang="en-US" sz="2600" kern="1200" dirty="0"/>
        </a:p>
      </dsp:txBody>
      <dsp:txXfrm>
        <a:off x="0" y="2780719"/>
        <a:ext cx="8957734" cy="153697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400279-49F3-A048-A91D-E03DC95173BE}">
      <dsp:nvSpPr>
        <dsp:cNvPr id="0" name=""/>
        <dsp:cNvSpPr/>
      </dsp:nvSpPr>
      <dsp:spPr>
        <a:xfrm rot="10800000">
          <a:off x="1792972" y="2212"/>
          <a:ext cx="6592096" cy="530230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1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HTN</a:t>
          </a:r>
          <a:endParaRPr lang="en-US" sz="2400" kern="1200" dirty="0"/>
        </a:p>
      </dsp:txBody>
      <dsp:txXfrm rot="10800000">
        <a:off x="1925529" y="2212"/>
        <a:ext cx="6459539" cy="530230"/>
      </dsp:txXfrm>
    </dsp:sp>
    <dsp:sp modelId="{912086C1-2264-EE44-BFB2-D8C78021B02E}">
      <dsp:nvSpPr>
        <dsp:cNvPr id="0" name=""/>
        <dsp:cNvSpPr/>
      </dsp:nvSpPr>
      <dsp:spPr>
        <a:xfrm>
          <a:off x="1527857" y="2212"/>
          <a:ext cx="530230" cy="530230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502BAB-B305-2446-AFDF-9EE1C82829A1}">
      <dsp:nvSpPr>
        <dsp:cNvPr id="0" name=""/>
        <dsp:cNvSpPr/>
      </dsp:nvSpPr>
      <dsp:spPr>
        <a:xfrm rot="10800000">
          <a:off x="1792972" y="690719"/>
          <a:ext cx="6592096" cy="530230"/>
        </a:xfrm>
        <a:prstGeom prst="homePlate">
          <a:avLst/>
        </a:prstGeom>
        <a:gradFill rotWithShape="0">
          <a:gsLst>
            <a:gs pos="0">
              <a:schemeClr val="accent4">
                <a:hueOff val="-558096"/>
                <a:satOff val="3362"/>
                <a:lumOff val="27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558096"/>
                <a:satOff val="3362"/>
                <a:lumOff val="27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1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Heart Disease</a:t>
          </a:r>
          <a:endParaRPr lang="en-US" sz="2400" kern="1200" dirty="0"/>
        </a:p>
      </dsp:txBody>
      <dsp:txXfrm rot="10800000">
        <a:off x="1925529" y="690719"/>
        <a:ext cx="6459539" cy="530230"/>
      </dsp:txXfrm>
    </dsp:sp>
    <dsp:sp modelId="{281696F4-9527-B240-98F9-133A4FF24DEE}">
      <dsp:nvSpPr>
        <dsp:cNvPr id="0" name=""/>
        <dsp:cNvSpPr/>
      </dsp:nvSpPr>
      <dsp:spPr>
        <a:xfrm>
          <a:off x="1527857" y="690719"/>
          <a:ext cx="530230" cy="530230"/>
        </a:xfrm>
        <a:prstGeom prst="ellipse">
          <a:avLst/>
        </a:prstGeom>
        <a:solidFill>
          <a:schemeClr val="accent4">
            <a:tint val="50000"/>
            <a:hueOff val="-497660"/>
            <a:satOff val="2826"/>
            <a:lumOff val="22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0E2B141-D9E8-B44F-9F98-89DC5B2569A7}">
      <dsp:nvSpPr>
        <dsp:cNvPr id="0" name=""/>
        <dsp:cNvSpPr/>
      </dsp:nvSpPr>
      <dsp:spPr>
        <a:xfrm rot="10800000">
          <a:off x="1792972" y="1379227"/>
          <a:ext cx="6592096" cy="530230"/>
        </a:xfrm>
        <a:prstGeom prst="homePlate">
          <a:avLst/>
        </a:prstGeom>
        <a:gradFill rotWithShape="0">
          <a:gsLst>
            <a:gs pos="0">
              <a:schemeClr val="accent4">
                <a:hueOff val="-1116193"/>
                <a:satOff val="6725"/>
                <a:lumOff val="53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116193"/>
                <a:satOff val="6725"/>
                <a:lumOff val="53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1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GDM</a:t>
          </a:r>
          <a:endParaRPr lang="en-US" sz="2400" kern="1200" dirty="0" smtClean="0"/>
        </a:p>
      </dsp:txBody>
      <dsp:txXfrm rot="10800000">
        <a:off x="1925529" y="1379227"/>
        <a:ext cx="6459539" cy="530230"/>
      </dsp:txXfrm>
    </dsp:sp>
    <dsp:sp modelId="{AC8CB4A8-3806-3F4D-95BB-90F832FAC7E0}">
      <dsp:nvSpPr>
        <dsp:cNvPr id="0" name=""/>
        <dsp:cNvSpPr/>
      </dsp:nvSpPr>
      <dsp:spPr>
        <a:xfrm>
          <a:off x="1527857" y="1379227"/>
          <a:ext cx="530230" cy="530230"/>
        </a:xfrm>
        <a:prstGeom prst="ellipse">
          <a:avLst/>
        </a:prstGeom>
        <a:solidFill>
          <a:schemeClr val="accent4">
            <a:tint val="50000"/>
            <a:hueOff val="-995321"/>
            <a:satOff val="5652"/>
            <a:lumOff val="44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BDF57F-C56C-BF4B-B6CF-F638B5CD5C87}">
      <dsp:nvSpPr>
        <dsp:cNvPr id="0" name=""/>
        <dsp:cNvSpPr/>
      </dsp:nvSpPr>
      <dsp:spPr>
        <a:xfrm rot="10800000">
          <a:off x="1792972" y="2067735"/>
          <a:ext cx="6592096" cy="530230"/>
        </a:xfrm>
        <a:prstGeom prst="homePlate">
          <a:avLst/>
        </a:prstGeom>
        <a:gradFill rotWithShape="0">
          <a:gsLst>
            <a:gs pos="0">
              <a:schemeClr val="accent4">
                <a:hueOff val="-1674289"/>
                <a:satOff val="10087"/>
                <a:lumOff val="80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1674289"/>
                <a:satOff val="10087"/>
                <a:lumOff val="80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1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Tobacco &amp; alcohol use</a:t>
          </a:r>
          <a:endParaRPr lang="en-US" sz="2400" kern="1200" dirty="0"/>
        </a:p>
      </dsp:txBody>
      <dsp:txXfrm rot="10800000">
        <a:off x="1925529" y="2067735"/>
        <a:ext cx="6459539" cy="530230"/>
      </dsp:txXfrm>
    </dsp:sp>
    <dsp:sp modelId="{29433B86-2BCF-1C4A-A006-71C375404E80}">
      <dsp:nvSpPr>
        <dsp:cNvPr id="0" name=""/>
        <dsp:cNvSpPr/>
      </dsp:nvSpPr>
      <dsp:spPr>
        <a:xfrm>
          <a:off x="1527857" y="2067735"/>
          <a:ext cx="530230" cy="530230"/>
        </a:xfrm>
        <a:prstGeom prst="ellipse">
          <a:avLst/>
        </a:prstGeom>
        <a:solidFill>
          <a:schemeClr val="accent4">
            <a:tint val="50000"/>
            <a:hueOff val="-1492981"/>
            <a:satOff val="8479"/>
            <a:lumOff val="6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651A86-9316-364E-845B-9EE2B7450D77}">
      <dsp:nvSpPr>
        <dsp:cNvPr id="0" name=""/>
        <dsp:cNvSpPr/>
      </dsp:nvSpPr>
      <dsp:spPr>
        <a:xfrm rot="10800000">
          <a:off x="1792972" y="2756243"/>
          <a:ext cx="6592096" cy="530230"/>
        </a:xfrm>
        <a:prstGeom prst="homePlate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1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STDs</a:t>
          </a:r>
          <a:endParaRPr lang="en-US" sz="2400" kern="1200" dirty="0"/>
        </a:p>
      </dsp:txBody>
      <dsp:txXfrm rot="10800000">
        <a:off x="1925529" y="2756243"/>
        <a:ext cx="6459539" cy="530230"/>
      </dsp:txXfrm>
    </dsp:sp>
    <dsp:sp modelId="{21C03A10-6BC8-1641-BC40-0B5489BF1293}">
      <dsp:nvSpPr>
        <dsp:cNvPr id="0" name=""/>
        <dsp:cNvSpPr/>
      </dsp:nvSpPr>
      <dsp:spPr>
        <a:xfrm>
          <a:off x="1527857" y="2756243"/>
          <a:ext cx="530230" cy="530230"/>
        </a:xfrm>
        <a:prstGeom prst="ellipse">
          <a:avLst/>
        </a:prstGeom>
        <a:solidFill>
          <a:schemeClr val="accent4">
            <a:tint val="50000"/>
            <a:hueOff val="-1990641"/>
            <a:satOff val="11305"/>
            <a:lumOff val="8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10BBEA-CE38-8041-978E-1B20407F85DB}">
      <dsp:nvSpPr>
        <dsp:cNvPr id="0" name=""/>
        <dsp:cNvSpPr/>
      </dsp:nvSpPr>
      <dsp:spPr>
        <a:xfrm rot="10800000">
          <a:off x="1792972" y="3444751"/>
          <a:ext cx="6592096" cy="530230"/>
        </a:xfrm>
        <a:prstGeom prst="homePlate">
          <a:avLst/>
        </a:prstGeom>
        <a:gradFill rotWithShape="0">
          <a:gsLst>
            <a:gs pos="0">
              <a:schemeClr val="accent4">
                <a:hueOff val="-2790482"/>
                <a:satOff val="16812"/>
                <a:lumOff val="134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790482"/>
                <a:satOff val="16812"/>
                <a:lumOff val="134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1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Nutrition</a:t>
          </a:r>
          <a:endParaRPr lang="en-US" sz="2400" kern="1200" dirty="0"/>
        </a:p>
      </dsp:txBody>
      <dsp:txXfrm rot="10800000">
        <a:off x="1925529" y="3444751"/>
        <a:ext cx="6459539" cy="530230"/>
      </dsp:txXfrm>
    </dsp:sp>
    <dsp:sp modelId="{8CB63705-FDE6-2A4B-8AB8-12E530965D1E}">
      <dsp:nvSpPr>
        <dsp:cNvPr id="0" name=""/>
        <dsp:cNvSpPr/>
      </dsp:nvSpPr>
      <dsp:spPr>
        <a:xfrm>
          <a:off x="1527857" y="3444751"/>
          <a:ext cx="530230" cy="530230"/>
        </a:xfrm>
        <a:prstGeom prst="ellipse">
          <a:avLst/>
        </a:prstGeom>
        <a:solidFill>
          <a:schemeClr val="accent4">
            <a:tint val="50000"/>
            <a:hueOff val="-2488301"/>
            <a:satOff val="14131"/>
            <a:lumOff val="112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DD2973A-8F7F-7547-AC59-C589C2E5010F}">
      <dsp:nvSpPr>
        <dsp:cNvPr id="0" name=""/>
        <dsp:cNvSpPr/>
      </dsp:nvSpPr>
      <dsp:spPr>
        <a:xfrm rot="10800000">
          <a:off x="1792972" y="4133259"/>
          <a:ext cx="6592096" cy="530230"/>
        </a:xfrm>
        <a:prstGeom prst="homePlate">
          <a:avLst/>
        </a:prstGeom>
        <a:gradFill rotWithShape="0">
          <a:gsLst>
            <a:gs pos="0">
              <a:schemeClr val="accent4">
                <a:hueOff val="-3348579"/>
                <a:satOff val="20174"/>
                <a:lumOff val="161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348579"/>
                <a:satOff val="20174"/>
                <a:lumOff val="161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1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Unhealthy weight</a:t>
          </a:r>
          <a:endParaRPr lang="en-US" sz="2400" kern="1200" dirty="0"/>
        </a:p>
      </dsp:txBody>
      <dsp:txXfrm rot="10800000">
        <a:off x="1925529" y="4133259"/>
        <a:ext cx="6459539" cy="530230"/>
      </dsp:txXfrm>
    </dsp:sp>
    <dsp:sp modelId="{9C19549D-B95F-AB46-91DE-568371B9142C}">
      <dsp:nvSpPr>
        <dsp:cNvPr id="0" name=""/>
        <dsp:cNvSpPr/>
      </dsp:nvSpPr>
      <dsp:spPr>
        <a:xfrm>
          <a:off x="1527857" y="4133259"/>
          <a:ext cx="530230" cy="530230"/>
        </a:xfrm>
        <a:prstGeom prst="ellipse">
          <a:avLst/>
        </a:prstGeom>
        <a:solidFill>
          <a:schemeClr val="accent4">
            <a:tint val="50000"/>
            <a:hueOff val="-2985962"/>
            <a:satOff val="16958"/>
            <a:lumOff val="134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5A464E-A178-F447-8CDF-3F2706E999C4}">
      <dsp:nvSpPr>
        <dsp:cNvPr id="0" name=""/>
        <dsp:cNvSpPr/>
      </dsp:nvSpPr>
      <dsp:spPr>
        <a:xfrm rot="10800000">
          <a:off x="1792972" y="4821767"/>
          <a:ext cx="6592096" cy="530230"/>
        </a:xfrm>
        <a:prstGeom prst="homePlate">
          <a:avLst/>
        </a:prstGeom>
        <a:gradFill rotWithShape="0">
          <a:gsLst>
            <a:gs pos="0">
              <a:schemeClr val="accent4">
                <a:hueOff val="-3906675"/>
                <a:satOff val="23537"/>
                <a:lumOff val="188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3906675"/>
                <a:satOff val="23537"/>
                <a:lumOff val="188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1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Genetic factor</a:t>
          </a:r>
          <a:endParaRPr lang="en-US" sz="2400" kern="1200" dirty="0"/>
        </a:p>
      </dsp:txBody>
      <dsp:txXfrm rot="10800000">
        <a:off x="1925529" y="4821767"/>
        <a:ext cx="6459539" cy="530230"/>
      </dsp:txXfrm>
    </dsp:sp>
    <dsp:sp modelId="{40BAFD06-9631-6448-A8E9-19221D14BC32}">
      <dsp:nvSpPr>
        <dsp:cNvPr id="0" name=""/>
        <dsp:cNvSpPr/>
      </dsp:nvSpPr>
      <dsp:spPr>
        <a:xfrm>
          <a:off x="1527857" y="4821767"/>
          <a:ext cx="530230" cy="530230"/>
        </a:xfrm>
        <a:prstGeom prst="ellipse">
          <a:avLst/>
        </a:prstGeom>
        <a:solidFill>
          <a:schemeClr val="accent4">
            <a:tint val="50000"/>
            <a:hueOff val="-3483622"/>
            <a:satOff val="19784"/>
            <a:lumOff val="15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1F424C0-57AC-9D4C-B0D9-E57E9E1FD442}">
      <dsp:nvSpPr>
        <dsp:cNvPr id="0" name=""/>
        <dsp:cNvSpPr/>
      </dsp:nvSpPr>
      <dsp:spPr>
        <a:xfrm rot="10800000">
          <a:off x="1792972" y="5510275"/>
          <a:ext cx="6592096" cy="530230"/>
        </a:xfrm>
        <a:prstGeom prst="homePlate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17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Post partum depression</a:t>
          </a:r>
          <a:endParaRPr lang="en-US" sz="2400" kern="1200" dirty="0"/>
        </a:p>
      </dsp:txBody>
      <dsp:txXfrm rot="10800000">
        <a:off x="1925529" y="5510275"/>
        <a:ext cx="6459539" cy="530230"/>
      </dsp:txXfrm>
    </dsp:sp>
    <dsp:sp modelId="{7059650C-4929-D944-BBC7-1CE87066999E}">
      <dsp:nvSpPr>
        <dsp:cNvPr id="0" name=""/>
        <dsp:cNvSpPr/>
      </dsp:nvSpPr>
      <dsp:spPr>
        <a:xfrm>
          <a:off x="1527857" y="5510275"/>
          <a:ext cx="530230" cy="530230"/>
        </a:xfrm>
        <a:prstGeom prst="ellipse">
          <a:avLst/>
        </a:prstGeom>
        <a:solidFill>
          <a:schemeClr val="accent4">
            <a:tint val="50000"/>
            <a:hueOff val="-3981282"/>
            <a:satOff val="22610"/>
            <a:lumOff val="179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2FAF8-5543-AF4C-88E9-3FAFB8DE32EB}">
      <dsp:nvSpPr>
        <dsp:cNvPr id="0" name=""/>
        <dsp:cNvSpPr/>
      </dsp:nvSpPr>
      <dsp:spPr>
        <a:xfrm>
          <a:off x="0" y="58137"/>
          <a:ext cx="9192506" cy="11793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1-Social Determinants of Maternal Health </a:t>
          </a:r>
          <a:endParaRPr lang="en-US" sz="2400" kern="1200" dirty="0"/>
        </a:p>
      </dsp:txBody>
      <dsp:txXfrm>
        <a:off x="57572" y="115709"/>
        <a:ext cx="9077362" cy="1064216"/>
      </dsp:txXfrm>
    </dsp:sp>
    <dsp:sp modelId="{8EC58FD8-D162-A448-A65A-72B7A0573E66}">
      <dsp:nvSpPr>
        <dsp:cNvPr id="0" name=""/>
        <dsp:cNvSpPr/>
      </dsp:nvSpPr>
      <dsp:spPr>
        <a:xfrm>
          <a:off x="0" y="1181911"/>
          <a:ext cx="9192506" cy="2412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86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Race and ethnicity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Age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socioeconomic factors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access to medical care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smtClean="0"/>
            <a:t>pre-pregnancy health </a:t>
          </a:r>
          <a:endParaRPr lang="en-US" sz="24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general health status. </a:t>
          </a:r>
          <a:endParaRPr lang="en-US" sz="2400" kern="1200" dirty="0"/>
        </a:p>
      </dsp:txBody>
      <dsp:txXfrm>
        <a:off x="0" y="1181911"/>
        <a:ext cx="9192506" cy="2412585"/>
      </dsp:txXfrm>
    </dsp:sp>
    <dsp:sp modelId="{92174D34-5154-4443-B040-A3AEA83FEF84}">
      <dsp:nvSpPr>
        <dsp:cNvPr id="0" name=""/>
        <dsp:cNvSpPr/>
      </dsp:nvSpPr>
      <dsp:spPr>
        <a:xfrm>
          <a:off x="0" y="3594496"/>
          <a:ext cx="9192506" cy="1179360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-Physical Determinants of Maternal Health</a:t>
          </a:r>
          <a:endParaRPr lang="en-US" sz="2400" kern="1200" dirty="0"/>
        </a:p>
      </dsp:txBody>
      <dsp:txXfrm>
        <a:off x="57572" y="3652068"/>
        <a:ext cx="9077362" cy="1064216"/>
      </dsp:txXfrm>
    </dsp:sp>
    <dsp:sp modelId="{5211843C-021F-9E47-AB25-88AF4EA2108E}">
      <dsp:nvSpPr>
        <dsp:cNvPr id="0" name=""/>
        <dsp:cNvSpPr/>
      </dsp:nvSpPr>
      <dsp:spPr>
        <a:xfrm>
          <a:off x="0" y="4773856"/>
          <a:ext cx="9192506" cy="1532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862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kern="1200" dirty="0" smtClean="0"/>
            <a:t>Common barriers to a healthy pregnancy and birth include lack of access to appropriate health care before and during pregnancy.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Affecting her health directly. 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400" b="1" kern="1200" dirty="0" smtClean="0"/>
            <a:t>Affecting her ability to engage in healthy behaviors </a:t>
          </a:r>
          <a:endParaRPr lang="en-US" sz="2400" kern="1200" dirty="0"/>
        </a:p>
      </dsp:txBody>
      <dsp:txXfrm>
        <a:off x="0" y="4773856"/>
        <a:ext cx="9192506" cy="153231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53BAC-989D-8542-8DDB-8D48786B22F1}">
      <dsp:nvSpPr>
        <dsp:cNvPr id="0" name=""/>
        <dsp:cNvSpPr/>
      </dsp:nvSpPr>
      <dsp:spPr>
        <a:xfrm>
          <a:off x="0" y="112556"/>
          <a:ext cx="8887989" cy="45571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Biological </a:t>
          </a:r>
          <a:endParaRPr lang="en-US" sz="1900" kern="1200" dirty="0"/>
        </a:p>
      </dsp:txBody>
      <dsp:txXfrm>
        <a:off x="22246" y="134802"/>
        <a:ext cx="8843497" cy="411223"/>
      </dsp:txXfrm>
    </dsp:sp>
    <dsp:sp modelId="{7F1F8681-BB73-8C44-B051-6A73622F4FE1}">
      <dsp:nvSpPr>
        <dsp:cNvPr id="0" name=""/>
        <dsp:cNvSpPr/>
      </dsp:nvSpPr>
      <dsp:spPr>
        <a:xfrm>
          <a:off x="0" y="568271"/>
          <a:ext cx="8887989" cy="1533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19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1" kern="1200" dirty="0" smtClean="0"/>
            <a:t>Birth Weight: low birth weight (&lt; 2.5 kg) &amp; high birth weight (&gt; 4 kg)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1" kern="1200" smtClean="0"/>
            <a:t>Age of The Mother : &lt;19 years) or &gt;over 30 years </a:t>
          </a:r>
          <a:endParaRPr lang="en-US" sz="1500" b="1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1" kern="1200" smtClean="0"/>
            <a:t>Repeated pregnancies : risk of miscarriage </a:t>
          </a:r>
          <a:endParaRPr lang="en-US" sz="1500" b="1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1" kern="1200" smtClean="0"/>
            <a:t>Birth Spacing: &lt; 1 year = 2-4 times risk of mortality </a:t>
          </a:r>
          <a:endParaRPr lang="en-US" sz="1500" b="1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1" kern="1200" smtClean="0"/>
            <a:t>Multiple Births: more risk due to low birth weight </a:t>
          </a:r>
          <a:endParaRPr lang="en-US" sz="1500" b="1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1" kern="1200" dirty="0" smtClean="0"/>
            <a:t>Family Size: 3 or more children, more frequent/prolonged illness </a:t>
          </a:r>
          <a:endParaRPr lang="en-US" sz="1500" b="1" kern="1200" dirty="0"/>
        </a:p>
      </dsp:txBody>
      <dsp:txXfrm>
        <a:off x="0" y="568271"/>
        <a:ext cx="8887989" cy="1533870"/>
      </dsp:txXfrm>
    </dsp:sp>
    <dsp:sp modelId="{B459A094-AA91-584C-95D3-AC5238B001FD}">
      <dsp:nvSpPr>
        <dsp:cNvPr id="0" name=""/>
        <dsp:cNvSpPr/>
      </dsp:nvSpPr>
      <dsp:spPr>
        <a:xfrm>
          <a:off x="0" y="2102141"/>
          <a:ext cx="8887989" cy="455715"/>
        </a:xfrm>
        <a:prstGeom prst="roundRect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Socio-economic Factors </a:t>
          </a:r>
          <a:endParaRPr lang="en-US" sz="1900" kern="1200" dirty="0"/>
        </a:p>
      </dsp:txBody>
      <dsp:txXfrm>
        <a:off x="22246" y="2124387"/>
        <a:ext cx="8843497" cy="411223"/>
      </dsp:txXfrm>
    </dsp:sp>
    <dsp:sp modelId="{1D5FCA0D-BBF4-DE4C-8CD2-E7A510ED23D8}">
      <dsp:nvSpPr>
        <dsp:cNvPr id="0" name=""/>
        <dsp:cNvSpPr/>
      </dsp:nvSpPr>
      <dsp:spPr>
        <a:xfrm>
          <a:off x="0" y="2557856"/>
          <a:ext cx="8887989" cy="1494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19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1" kern="1200" dirty="0" smtClean="0"/>
            <a:t>Low income countries Rural areas</a:t>
          </a:r>
          <a:br>
            <a:rPr lang="en-US" sz="1500" b="1" kern="1200" dirty="0" smtClean="0"/>
          </a:br>
          <a:r>
            <a:rPr lang="en-US" sz="1500" b="1" kern="1200" dirty="0" smtClean="0"/>
            <a:t>Low education Nutrition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1" kern="1200" smtClean="0"/>
            <a:t>Breast &amp; formula milk use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1" kern="1200" smtClean="0"/>
            <a:t>Health care quality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1" kern="1200" smtClean="0"/>
            <a:t>Violence (wife beating, infanticide, child abuse) </a:t>
          </a:r>
          <a:endParaRPr lang="en-US" sz="1500" kern="120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b="1" kern="1200" dirty="0" smtClean="0"/>
            <a:t>Environmental conditions </a:t>
          </a:r>
          <a:endParaRPr lang="en-US" sz="1500" kern="1200" dirty="0"/>
        </a:p>
      </dsp:txBody>
      <dsp:txXfrm>
        <a:off x="0" y="2557856"/>
        <a:ext cx="8887989" cy="1494540"/>
      </dsp:txXfrm>
    </dsp:sp>
    <dsp:sp modelId="{847CBAF0-ADE3-9346-B49B-817B05FE7242}">
      <dsp:nvSpPr>
        <dsp:cNvPr id="0" name=""/>
        <dsp:cNvSpPr/>
      </dsp:nvSpPr>
      <dsp:spPr>
        <a:xfrm>
          <a:off x="0" y="4052396"/>
          <a:ext cx="8887989" cy="455715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/>
            <a:t>Cultural Factors </a:t>
          </a:r>
          <a:endParaRPr lang="en-US" sz="1900" kern="1200" dirty="0" smtClean="0"/>
        </a:p>
      </dsp:txBody>
      <dsp:txXfrm>
        <a:off x="22246" y="4074642"/>
        <a:ext cx="8843497" cy="411223"/>
      </dsp:txXfrm>
    </dsp:sp>
    <dsp:sp modelId="{74948627-C8C0-2E4B-A123-408A809B4AAF}">
      <dsp:nvSpPr>
        <dsp:cNvPr id="0" name=""/>
        <dsp:cNvSpPr/>
      </dsp:nvSpPr>
      <dsp:spPr>
        <a:xfrm>
          <a:off x="0" y="4508111"/>
          <a:ext cx="8887989" cy="13372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194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Religion</a:t>
          </a:r>
          <a:br>
            <a:rPr lang="en-US" sz="1500" kern="1200" dirty="0" smtClean="0"/>
          </a:br>
          <a:r>
            <a:rPr lang="en-US" sz="1500" kern="1200" dirty="0" smtClean="0"/>
            <a:t>Customs</a:t>
          </a:r>
          <a:br>
            <a:rPr lang="en-US" sz="1500" kern="1200" dirty="0" smtClean="0"/>
          </a:br>
          <a:r>
            <a:rPr lang="en-US" sz="1500" kern="1200" dirty="0" smtClean="0"/>
            <a:t>Early marriages</a:t>
          </a:r>
          <a:br>
            <a:rPr lang="en-US" sz="1500" kern="1200" dirty="0" smtClean="0"/>
          </a:br>
          <a:r>
            <a:rPr lang="en-US" sz="1500" kern="1200" dirty="0" smtClean="0"/>
            <a:t>Sex of child</a:t>
          </a:r>
          <a:br>
            <a:rPr lang="en-US" sz="1500" kern="1200" dirty="0" smtClean="0"/>
          </a:br>
          <a:r>
            <a:rPr lang="en-US" sz="1500" kern="1200" dirty="0" smtClean="0"/>
            <a:t>Quality of mothering Traditions affecting 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500" kern="1200" dirty="0" smtClean="0"/>
            <a:t>cleanliness, •eating, clothing, •child care </a:t>
          </a:r>
          <a:endParaRPr lang="en-US" sz="1500" kern="1200" dirty="0"/>
        </a:p>
      </dsp:txBody>
      <dsp:txXfrm>
        <a:off x="0" y="4508111"/>
        <a:ext cx="8887989" cy="1337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80A1D-6DEC-284E-BE9C-E37FC7D9E3D2}" type="datetimeFigureOut">
              <a:rPr lang="en-US" smtClean="0"/>
              <a:t>4/23/17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2B971-26A9-6143-8D5D-EE71A6B56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8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s.uk/Conditions/pregnancy-and-baby/pages/screening-tests-abnormality-pregnant.aspx" TargetMode="External"/><Relationship Id="rId4" Type="http://schemas.openxmlformats.org/officeDocument/2006/relationships/hyperlink" Target="http://www.nhs.uk/Conditions/pregnancy-and-baby/Pages/screening-blood-test-infectious-diseases-pregnant.aspx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B971-26A9-6143-8D5D-EE71A6B56D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1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>
                <a:hlinkClick r:id="rId3"/>
              </a:rPr>
              <a:t>screening tests</a:t>
            </a:r>
            <a:r>
              <a:rPr lang="en-US" dirty="0" smtClean="0"/>
              <a:t>, including screening for sickle cell disease and </a:t>
            </a:r>
            <a:r>
              <a:rPr lang="en-US" dirty="0" err="1" smtClean="0"/>
              <a:t>thalassaemia</a:t>
            </a:r>
            <a:r>
              <a:rPr lang="en-US" dirty="0" smtClean="0"/>
              <a:t>, </a:t>
            </a:r>
            <a:r>
              <a:rPr lang="en-US" u="sng" dirty="0" smtClean="0">
                <a:hlinkClick r:id="rId4"/>
              </a:rPr>
              <a:t>infectious diseases</a:t>
            </a:r>
            <a:r>
              <a:rPr lang="en-US" dirty="0" smtClean="0"/>
              <a:t> and screening for Down's syndrome. You should be offered </a:t>
            </a:r>
            <a:r>
              <a:rPr lang="en-US" u="sng" dirty="0" smtClean="0">
                <a:hlinkClick r:id="rId4"/>
              </a:rPr>
              <a:t>screening for sickle cell disease and thalassaemia</a:t>
            </a:r>
            <a:r>
              <a:rPr lang="en-US" dirty="0" smtClean="0"/>
              <a:t> before 10 weeks.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B971-26A9-6143-8D5D-EE71A6B56D7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6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www.ncbi.nlm.nih.gov</a:t>
            </a:r>
            <a:r>
              <a:rPr lang="en-US" dirty="0" smtClean="0"/>
              <a:t>/</a:t>
            </a:r>
            <a:r>
              <a:rPr lang="en-US" dirty="0" err="1" smtClean="0"/>
              <a:t>pmc</a:t>
            </a:r>
            <a:r>
              <a:rPr lang="en-US" dirty="0" smtClean="0"/>
              <a:t>/articles/PMC2528810/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B971-26A9-6143-8D5D-EE71A6B56D7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2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B971-26A9-6143-8D5D-EE71A6B56D7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67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2B971-26A9-6143-8D5D-EE71A6B56D7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1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4/23/17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2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4/23/17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00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4/23/17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819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4/23/17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6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4/23/17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8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4/23/17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24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4/23/17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7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4/23/17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716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4/23/17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6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4/23/17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71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4/23/17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06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4/23/17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66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g"/><Relationship Id="rId12" Type="http://schemas.openxmlformats.org/officeDocument/2006/relationships/image" Target="../media/image6.jpg"/><Relationship Id="rId13" Type="http://schemas.openxmlformats.org/officeDocument/2006/relationships/image" Target="../media/image7.jpg"/><Relationship Id="rId1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9.png"/><Relationship Id="rId8" Type="http://schemas.microsoft.com/office/2007/relationships/hdphoto" Target="../media/hdphoto6.wdp"/><Relationship Id="rId9" Type="http://schemas.openxmlformats.org/officeDocument/2006/relationships/image" Target="../media/image3.jpg"/><Relationship Id="rId10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g"/><Relationship Id="rId12" Type="http://schemas.openxmlformats.org/officeDocument/2006/relationships/image" Target="../media/image6.jpg"/><Relationship Id="rId13" Type="http://schemas.openxmlformats.org/officeDocument/2006/relationships/image" Target="../media/image7.jpg"/><Relationship Id="rId1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9.png"/><Relationship Id="rId8" Type="http://schemas.microsoft.com/office/2007/relationships/hdphoto" Target="../media/hdphoto6.wdp"/><Relationship Id="rId9" Type="http://schemas.openxmlformats.org/officeDocument/2006/relationships/image" Target="../media/image3.jpg"/><Relationship Id="rId10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6.wdp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g"/><Relationship Id="rId12" Type="http://schemas.openxmlformats.org/officeDocument/2006/relationships/image" Target="../media/image6.jpg"/><Relationship Id="rId13" Type="http://schemas.openxmlformats.org/officeDocument/2006/relationships/image" Target="../media/image7.jpg"/><Relationship Id="rId1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nhs.uk/Conditions/pregnancy-and-baby/pages/vitamins-minerals-supplements-pregnant.aspx" TargetMode="External"/><Relationship Id="rId4" Type="http://schemas.openxmlformats.org/officeDocument/2006/relationships/hyperlink" Target="http://www.nhs.uk/Conditions/pregnancy-and-baby/pages/smoking-pregnant.aspx" TargetMode="External"/><Relationship Id="rId5" Type="http://schemas.openxmlformats.org/officeDocument/2006/relationships/hyperlink" Target="http://www.nhs.uk/Conditions/pregnancy-and-baby/pages/alcohol-medicines-drugs-pregnant.aspx" TargetMode="External"/><Relationship Id="rId6" Type="http://schemas.openxmlformats.org/officeDocument/2006/relationships/hyperlink" Target="http://www.nhs.uk/Conditions/pregnancy-and-baby/pages/screening-tests-abnormality-pregnant.aspx" TargetMode="External"/><Relationship Id="rId7" Type="http://schemas.openxmlformats.org/officeDocument/2006/relationships/image" Target="../media/image9.png"/><Relationship Id="rId8" Type="http://schemas.microsoft.com/office/2007/relationships/hdphoto" Target="../media/hdphoto6.wdp"/><Relationship Id="rId9" Type="http://schemas.openxmlformats.org/officeDocument/2006/relationships/image" Target="../media/image3.jpg"/><Relationship Id="rId10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6.wdp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6.wdp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6.wdp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g"/><Relationship Id="rId12" Type="http://schemas.openxmlformats.org/officeDocument/2006/relationships/image" Target="../media/image6.jpg"/><Relationship Id="rId13" Type="http://schemas.openxmlformats.org/officeDocument/2006/relationships/image" Target="../media/image7.jpg"/><Relationship Id="rId1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9.png"/><Relationship Id="rId8" Type="http://schemas.microsoft.com/office/2007/relationships/hdphoto" Target="../media/hdphoto6.wdp"/><Relationship Id="rId9" Type="http://schemas.openxmlformats.org/officeDocument/2006/relationships/image" Target="../media/image3.jpg"/><Relationship Id="rId10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9.png"/><Relationship Id="rId5" Type="http://schemas.microsoft.com/office/2007/relationships/hdphoto" Target="../media/hdphoto6.wdp"/><Relationship Id="rId6" Type="http://schemas.openxmlformats.org/officeDocument/2006/relationships/image" Target="../media/image3.jpg"/><Relationship Id="rId7" Type="http://schemas.openxmlformats.org/officeDocument/2006/relationships/image" Target="../media/image4.jpg"/><Relationship Id="rId8" Type="http://schemas.openxmlformats.org/officeDocument/2006/relationships/image" Target="../media/image5.jpg"/><Relationship Id="rId9" Type="http://schemas.openxmlformats.org/officeDocument/2006/relationships/image" Target="../media/image6.jpg"/><Relationship Id="rId10" Type="http://schemas.openxmlformats.org/officeDocument/2006/relationships/image" Target="../media/image7.jpg"/><Relationship Id="rId11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logs.ubc.ca/earlychildhoodintervention2/category/2-1-children-with-nervous-system-disorder-fetal-alcohol-spectrum-disorder-fasd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6.wdp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6.wdp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g"/><Relationship Id="rId12" Type="http://schemas.openxmlformats.org/officeDocument/2006/relationships/image" Target="../media/image6.jpg"/><Relationship Id="rId13" Type="http://schemas.openxmlformats.org/officeDocument/2006/relationships/image" Target="../media/image7.jpg"/><Relationship Id="rId1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7.xml"/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7" Type="http://schemas.openxmlformats.org/officeDocument/2006/relationships/image" Target="../media/image9.png"/><Relationship Id="rId8" Type="http://schemas.microsoft.com/office/2007/relationships/hdphoto" Target="../media/hdphoto6.wdp"/><Relationship Id="rId9" Type="http://schemas.openxmlformats.org/officeDocument/2006/relationships/image" Target="../media/image3.jpg"/><Relationship Id="rId10" Type="http://schemas.openxmlformats.org/officeDocument/2006/relationships/image" Target="../media/image4.jp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g"/><Relationship Id="rId12" Type="http://schemas.openxmlformats.org/officeDocument/2006/relationships/image" Target="../media/image6.jpg"/><Relationship Id="rId13" Type="http://schemas.openxmlformats.org/officeDocument/2006/relationships/image" Target="../media/image7.jpg"/><Relationship Id="rId1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7" Type="http://schemas.openxmlformats.org/officeDocument/2006/relationships/image" Target="../media/image9.png"/><Relationship Id="rId8" Type="http://schemas.microsoft.com/office/2007/relationships/hdphoto" Target="../media/hdphoto6.wdp"/><Relationship Id="rId9" Type="http://schemas.openxmlformats.org/officeDocument/2006/relationships/image" Target="../media/image3.jpg"/><Relationship Id="rId10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6.wdp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6.wdp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4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g"/><Relationship Id="rId12" Type="http://schemas.openxmlformats.org/officeDocument/2006/relationships/image" Target="../media/image6.jpg"/><Relationship Id="rId13" Type="http://schemas.openxmlformats.org/officeDocument/2006/relationships/image" Target="../media/image7.jpg"/><Relationship Id="rId1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dc.gov/ncbddd/birthdefects/facts.html" TargetMode="External"/><Relationship Id="rId3" Type="http://schemas.openxmlformats.org/officeDocument/2006/relationships/hyperlink" Target="https://www.cdc.gov/reproductivehealth/maternalinfanthealth/pretermbirth.htm" TargetMode="External"/><Relationship Id="rId4" Type="http://schemas.openxmlformats.org/officeDocument/2006/relationships/hyperlink" Target="https://www.cdc.gov/reproductivehealth/maternalinfanthealth/pregcomplications.htm" TargetMode="External"/><Relationship Id="rId5" Type="http://schemas.openxmlformats.org/officeDocument/2006/relationships/hyperlink" Target="https://www.cdc.gov/sids/index.htm" TargetMode="External"/><Relationship Id="rId6" Type="http://schemas.openxmlformats.org/officeDocument/2006/relationships/hyperlink" Target="https://www.cdc.gov/safechild/index.html" TargetMode="External"/><Relationship Id="rId7" Type="http://schemas.openxmlformats.org/officeDocument/2006/relationships/image" Target="../media/image9.png"/><Relationship Id="rId8" Type="http://schemas.microsoft.com/office/2007/relationships/hdphoto" Target="../media/hdphoto6.wdp"/><Relationship Id="rId9" Type="http://schemas.openxmlformats.org/officeDocument/2006/relationships/image" Target="../media/image3.jpg"/><Relationship Id="rId10" Type="http://schemas.openxmlformats.org/officeDocument/2006/relationships/image" Target="../media/image4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6.wdp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g"/><Relationship Id="rId12" Type="http://schemas.openxmlformats.org/officeDocument/2006/relationships/image" Target="../media/image6.jpg"/><Relationship Id="rId13" Type="http://schemas.openxmlformats.org/officeDocument/2006/relationships/image" Target="../media/image7.jpg"/><Relationship Id="rId1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9.png"/><Relationship Id="rId8" Type="http://schemas.microsoft.com/office/2007/relationships/hdphoto" Target="../media/hdphoto5.wdp"/><Relationship Id="rId9" Type="http://schemas.openxmlformats.org/officeDocument/2006/relationships/image" Target="../media/image3.jpg"/><Relationship Id="rId10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microsoft.com/office/2007/relationships/hdphoto" Target="../media/hdphoto6.wdp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0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5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g"/><Relationship Id="rId12" Type="http://schemas.openxmlformats.org/officeDocument/2006/relationships/image" Target="../media/image5.jpg"/><Relationship Id="rId13" Type="http://schemas.openxmlformats.org/officeDocument/2006/relationships/image" Target="../media/image6.jpg"/><Relationship Id="rId14" Type="http://schemas.openxmlformats.org/officeDocument/2006/relationships/image" Target="../media/image7.jpg"/><Relationship Id="rId1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pa.org/pi/women/resources/reports/postpartum-depression.aspx" TargetMode="External"/><Relationship Id="rId3" Type="http://schemas.openxmlformats.org/officeDocument/2006/relationships/hyperlink" Target="http://www.postpartumprogress.com/how-many-women-get-postpartum-depression-the-statistics-on-ppd" TargetMode="External"/><Relationship Id="rId4" Type="http://schemas.openxmlformats.org/officeDocument/2006/relationships/hyperlink" Target="http://www.knowabouthealth.com/who-worldwide-decline-in-maternal-deaths-by-34/6420/" TargetMode="External"/><Relationship Id="rId5" Type="http://schemas.openxmlformats.org/officeDocument/2006/relationships/hyperlink" Target="http://www.kidfb.com/vaccine-safety-before-during-and-after-pregnancy-t5.html" TargetMode="External"/><Relationship Id="rId6" Type="http://schemas.openxmlformats.org/officeDocument/2006/relationships/hyperlink" Target="http://emedicine.medscape.com/article/261435-overview" TargetMode="External"/><Relationship Id="rId7" Type="http://schemas.openxmlformats.org/officeDocument/2006/relationships/hyperlink" Target="https://www.ncbi.nlm.nih.gov/pubmed/23411474" TargetMode="External"/><Relationship Id="rId8" Type="http://schemas.openxmlformats.org/officeDocument/2006/relationships/image" Target="../media/image9.png"/><Relationship Id="rId9" Type="http://schemas.microsoft.com/office/2007/relationships/hdphoto" Target="../media/hdphoto6.wdp"/><Relationship Id="rId10" Type="http://schemas.openxmlformats.org/officeDocument/2006/relationships/image" Target="../media/image3.jp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.jpg"/><Relationship Id="rId12" Type="http://schemas.openxmlformats.org/officeDocument/2006/relationships/image" Target="../media/image5.jpg"/><Relationship Id="rId13" Type="http://schemas.openxmlformats.org/officeDocument/2006/relationships/image" Target="../media/image6.jpg"/><Relationship Id="rId14" Type="http://schemas.openxmlformats.org/officeDocument/2006/relationships/image" Target="../media/image7.jpg"/><Relationship Id="rId15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image" Target="../media/image9.png"/><Relationship Id="rId9" Type="http://schemas.microsoft.com/office/2007/relationships/hdphoto" Target="../media/hdphoto6.wdp"/><Relationship Id="rId10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jpg"/><Relationship Id="rId12" Type="http://schemas.openxmlformats.org/officeDocument/2006/relationships/image" Target="../media/image6.jpg"/><Relationship Id="rId13" Type="http://schemas.openxmlformats.org/officeDocument/2006/relationships/image" Target="../media/image7.jpg"/><Relationship Id="rId14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9.png"/><Relationship Id="rId8" Type="http://schemas.microsoft.com/office/2007/relationships/hdphoto" Target="../media/hdphoto7.wdp"/><Relationship Id="rId9" Type="http://schemas.openxmlformats.org/officeDocument/2006/relationships/image" Target="../media/image3.jpg"/><Relationship Id="rId10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png"/><Relationship Id="rId9" Type="http://schemas.microsoft.com/office/2007/relationships/hdphoto" Target="../media/hdphoto6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777777.jpg"/>
          <p:cNvPicPr>
            <a:picLocks noChangeAspect="1"/>
          </p:cNvPicPr>
          <p:nvPr/>
        </p:nvPicPr>
        <p:blipFill>
          <a:blip r:embed="rId2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38" y="-578551"/>
            <a:ext cx="9347200" cy="6845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8237" y="1961091"/>
            <a:ext cx="6089651" cy="147002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chemeClr val="accent4">
                    <a:lumMod val="75000"/>
                  </a:schemeClr>
                </a:solidFill>
                <a:latin typeface="Abadi MT Condensed Light"/>
                <a:cs typeface="Abadi MT Condensed Light"/>
              </a:rPr>
              <a:t>Maternal and Child health 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  <a:latin typeface="Abadi MT Condensed Light"/>
                <a:cs typeface="Abadi MT Condensed Light"/>
              </a:rPr>
              <a:t/>
            </a:r>
            <a:br>
              <a:rPr lang="en-US" sz="5400" dirty="0">
                <a:solidFill>
                  <a:schemeClr val="accent4">
                    <a:lumMod val="75000"/>
                  </a:schemeClr>
                </a:solidFill>
                <a:latin typeface="Abadi MT Condensed Light"/>
                <a:cs typeface="Abadi MT Condensed Light"/>
              </a:rPr>
            </a:br>
            <a:endParaRPr lang="en-US" sz="5400" dirty="0">
              <a:solidFill>
                <a:schemeClr val="accent4">
                  <a:lumMod val="75000"/>
                </a:schemeClr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3666" y="2765778"/>
            <a:ext cx="3398334" cy="1549128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Rawan </a:t>
            </a:r>
            <a:r>
              <a:rPr lang="en-US" sz="2000" dirty="0" err="1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AlOtaibi</a:t>
            </a:r>
            <a:r>
              <a:rPr lang="en-US" sz="2000" dirty="0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   Sarah </a:t>
            </a:r>
            <a:r>
              <a:rPr lang="en-US" sz="2000" dirty="0" err="1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AlSeneidi</a:t>
            </a:r>
            <a:r>
              <a:rPr lang="en-US" sz="20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endParaRPr lang="en-US" sz="2000" dirty="0" smtClean="0">
              <a:solidFill>
                <a:schemeClr val="tx1"/>
              </a:solidFill>
              <a:latin typeface="Abadi MT Condensed Light"/>
              <a:cs typeface="Abadi MT Condensed Light"/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Malak</a:t>
            </a:r>
            <a:r>
              <a:rPr lang="en-US" sz="2000" dirty="0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AlAlwan</a:t>
            </a:r>
            <a:r>
              <a:rPr lang="en-US" sz="2000" dirty="0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      Fatimah </a:t>
            </a:r>
            <a:r>
              <a:rPr lang="en-US" sz="2000" dirty="0" err="1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AlAli</a:t>
            </a:r>
            <a:endParaRPr lang="en-US" sz="2000" dirty="0" smtClean="0">
              <a:solidFill>
                <a:schemeClr val="tx1"/>
              </a:solidFill>
              <a:latin typeface="Abadi MT Condensed Light"/>
              <a:cs typeface="Abadi MT Condensed Light"/>
            </a:endParaRPr>
          </a:p>
          <a:p>
            <a:pPr algn="l"/>
            <a:r>
              <a:rPr lang="en-US" sz="2000" dirty="0" err="1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Yara</a:t>
            </a:r>
            <a:r>
              <a:rPr lang="en-US" sz="2000" dirty="0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AlAnazi</a:t>
            </a:r>
            <a:r>
              <a:rPr lang="en-US" sz="2000" dirty="0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      </a:t>
            </a:r>
            <a:r>
              <a:rPr lang="en-US" sz="2000" dirty="0" err="1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Munira</a:t>
            </a:r>
            <a:r>
              <a:rPr lang="en-US" sz="2000" dirty="0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AlGhufaily</a:t>
            </a:r>
            <a:r>
              <a:rPr lang="en-US" sz="2000" dirty="0" smtClean="0">
                <a:solidFill>
                  <a:schemeClr val="tx1"/>
                </a:solidFill>
                <a:latin typeface="Abadi MT Condensed Light"/>
                <a:cs typeface="Abadi MT Condensed Light"/>
              </a:rPr>
              <a:t> </a:t>
            </a:r>
            <a:endParaRPr lang="en-US" sz="2000" dirty="0">
              <a:solidFill>
                <a:schemeClr val="tx1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9300F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18" b="100000" l="71680" r="100000"/>
                    </a14:imgEffect>
                  </a14:imgLayer>
                </a14:imgProps>
              </a:ext>
            </a:extLst>
          </a:blip>
          <a:srcRect l="71288" t="8130"/>
          <a:stretch/>
        </p:blipFill>
        <p:spPr>
          <a:xfrm>
            <a:off x="7793738" y="0"/>
            <a:ext cx="4398262" cy="6858000"/>
          </a:xfrm>
          <a:prstGeom prst="rect">
            <a:avLst/>
          </a:prstGeom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6" name="Picture 5" descr="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7" name="Picture 6" descr="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8" name="Picture 7" descr="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9" name="Picture 8" descr="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0" name="Picture 9" descr="55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  <p:pic>
        <p:nvPicPr>
          <p:cNvPr id="11" name="Picture 10" descr="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" y="106640"/>
            <a:ext cx="903133" cy="95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8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339480"/>
              </p:ext>
            </p:extLst>
          </p:nvPr>
        </p:nvGraphicFramePr>
        <p:xfrm>
          <a:off x="1114780" y="987776"/>
          <a:ext cx="10601548" cy="5846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1152" y="114279"/>
            <a:ext cx="78318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Factors can affect pregnancy and childbirth </a:t>
            </a:r>
            <a:r>
              <a:rPr lang="en-US" sz="2800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/>
            </a:r>
            <a:br>
              <a:rPr lang="en-US" sz="2800" dirty="0">
                <a:solidFill>
                  <a:srgbClr val="660066"/>
                </a:solidFill>
                <a:latin typeface="Abadi MT Condensed Light"/>
                <a:cs typeface="Abadi MT Condensed Light"/>
              </a:rPr>
            </a:br>
            <a:endParaRPr lang="en-US" sz="2800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6282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1-Preconception health status </a:t>
            </a:r>
            <a:r>
              <a:rPr lang="en-US" sz="2800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/>
            </a:r>
            <a:br>
              <a:rPr lang="en-US" sz="2800" dirty="0">
                <a:solidFill>
                  <a:srgbClr val="660066"/>
                </a:solidFill>
                <a:latin typeface="Abadi MT Condensed Light"/>
                <a:cs typeface="Abadi MT Condensed Light"/>
              </a:rPr>
            </a:br>
            <a:endParaRPr lang="en-US" sz="2800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A)Maternal behaviors like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: Tobacco use , alcohol use , failure to consume adequate folic acid.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 smtClean="0"/>
              <a:t>B)Other </a:t>
            </a:r>
            <a:r>
              <a:rPr lang="en-US" sz="2400" b="1" dirty="0"/>
              <a:t>conditions like </a:t>
            </a:r>
            <a:r>
              <a:rPr lang="en-US" sz="2400" b="1" dirty="0" smtClean="0"/>
              <a:t>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unintended pregnancy , experiencing physical abuse , experiencing high levels of stress.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b="1" dirty="0"/>
              <a:t>C)Certain maternal health conditions like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Diabetes , hypertension , obesity. 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3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45" y="0"/>
            <a:ext cx="10972800" cy="1143000"/>
          </a:xfrm>
        </p:spPr>
        <p:txBody>
          <a:bodyPr/>
          <a:lstStyle/>
          <a:p>
            <a:r>
              <a:rPr lang="de-DE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2-Age 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750" y="1158398"/>
            <a:ext cx="9255583" cy="524804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The chances of surviving the first year of life were better for infants born to mothers aged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20-34</a:t>
            </a:r>
            <a:r>
              <a:rPr lang="en-US" dirty="0"/>
              <a:t> years than for those born to mothers of other </a:t>
            </a:r>
            <a:r>
              <a:rPr lang="en-US" dirty="0" smtClean="0"/>
              <a:t>ages.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most favorable survival rates were among first births to mothers aged 20-24 and among first and second births to mothers aged 25-29.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Your risk of 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pregnancy complications,</a:t>
            </a:r>
            <a:r>
              <a:rPr lang="en-US" dirty="0"/>
              <a:t> such as </a:t>
            </a:r>
            <a:r>
              <a:rPr lang="en-US" b="1" dirty="0"/>
              <a:t>high blood pressure and gestational diabetes, increases after 35 and continues to rise in your 40s</a:t>
            </a:r>
            <a:r>
              <a:rPr lang="en-US" dirty="0"/>
              <a:t>. The odds of genetic problems also jump as you get older: At </a:t>
            </a:r>
            <a:r>
              <a:rPr lang="en-US" b="1" dirty="0"/>
              <a:t>40</a:t>
            </a:r>
            <a:r>
              <a:rPr lang="en-US" dirty="0"/>
              <a:t>, your chance of conceiving a child with Down syndrome is one in 100; at 45 it's one in 30.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17" name="Picture 1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18" name="Picture 1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9" name="Picture 1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20" name="Picture 1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21" name="Picture 2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3-preconception and </a:t>
            </a:r>
            <a:r>
              <a:rPr lang="en-US" sz="3200" b="1" dirty="0" err="1">
                <a:solidFill>
                  <a:srgbClr val="660066"/>
                </a:solidFill>
                <a:latin typeface="Abadi MT Condensed Light"/>
                <a:cs typeface="Abadi MT Condensed Light"/>
              </a:rPr>
              <a:t>interconception</a:t>
            </a:r>
            <a:r>
              <a:rPr lang="en-US" sz="3200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 health care </a:t>
            </a:r>
            <a:r>
              <a:rPr lang="en-US" sz="3200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/>
            </a:r>
            <a:br>
              <a:rPr lang="en-US" sz="3200" dirty="0">
                <a:solidFill>
                  <a:srgbClr val="660066"/>
                </a:solidFill>
                <a:latin typeface="Abadi MT Condensed Light"/>
                <a:cs typeface="Abadi MT Condensed Light"/>
              </a:rPr>
            </a:br>
            <a:endParaRPr lang="en-US" sz="3200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686265"/>
              </p:ext>
            </p:extLst>
          </p:nvPr>
        </p:nvGraphicFramePr>
        <p:xfrm>
          <a:off x="1286933" y="1442106"/>
          <a:ext cx="8957734" cy="4354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9" name="Picture 8" descr="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0" name="Picture 9" descr="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2" name="Picture 11" descr="555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6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524" y="0"/>
            <a:ext cx="7804225" cy="685211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80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6" y="0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  <a:latin typeface="Abadi MT Condensed Light"/>
                <a:cs typeface="Abadi MT Condensed Light"/>
              </a:rPr>
              <a:t>4- antenatal </a:t>
            </a:r>
            <a:r>
              <a:rPr lang="en-US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care 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197981"/>
            <a:ext cx="9720073" cy="458665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Antenatal care is the care you receive from healthcare professionals during your pregnancy. </a:t>
            </a:r>
            <a:endParaRPr lang="en-US" dirty="0" smtClean="0"/>
          </a:p>
          <a:p>
            <a:endParaRPr lang="en-US" dirty="0" smtClean="0"/>
          </a:p>
          <a:p>
            <a:r>
              <a:rPr lang="en-US" u="sng" dirty="0" smtClean="0">
                <a:hlinkClick r:id="rId3"/>
              </a:rPr>
              <a:t>1- folic </a:t>
            </a:r>
            <a:r>
              <a:rPr lang="en-US" u="sng" dirty="0">
                <a:hlinkClick r:id="rId3"/>
              </a:rPr>
              <a:t>acid and vitamin D supplements</a:t>
            </a:r>
            <a:endParaRPr lang="en-US" dirty="0"/>
          </a:p>
          <a:p>
            <a:r>
              <a:rPr lang="en-US" dirty="0" smtClean="0"/>
              <a:t>2- nutrition</a:t>
            </a:r>
            <a:r>
              <a:rPr lang="en-US" dirty="0"/>
              <a:t>, diet and food hygiene </a:t>
            </a:r>
          </a:p>
          <a:p>
            <a:r>
              <a:rPr lang="en-US" dirty="0" smtClean="0"/>
              <a:t>3- lifestyle </a:t>
            </a:r>
            <a:r>
              <a:rPr lang="en-US" dirty="0"/>
              <a:t>factors </a:t>
            </a:r>
            <a:r>
              <a:rPr lang="en-US" dirty="0" smtClean="0"/>
              <a:t>: </a:t>
            </a:r>
            <a:r>
              <a:rPr lang="en-US" dirty="0"/>
              <a:t> </a:t>
            </a:r>
            <a:r>
              <a:rPr lang="en-US" u="sng" dirty="0">
                <a:hlinkClick r:id="rId4"/>
              </a:rPr>
              <a:t>smoking</a:t>
            </a:r>
            <a:r>
              <a:rPr lang="en-US" dirty="0"/>
              <a:t>, recreational drug use and </a:t>
            </a:r>
            <a:r>
              <a:rPr lang="en-US" u="sng" dirty="0">
                <a:hlinkClick r:id="rId5"/>
              </a:rPr>
              <a:t>drinking alcohol</a:t>
            </a:r>
            <a:r>
              <a:rPr lang="en-US" dirty="0"/>
              <a:t>  </a:t>
            </a:r>
          </a:p>
          <a:p>
            <a:r>
              <a:rPr lang="en-US" dirty="0" smtClean="0"/>
              <a:t>4- antenatal</a:t>
            </a:r>
            <a:r>
              <a:rPr lang="en-US" dirty="0"/>
              <a:t> </a:t>
            </a:r>
            <a:r>
              <a:rPr lang="en-US" u="sng" dirty="0">
                <a:hlinkClick r:id="rId6"/>
              </a:rPr>
              <a:t>screening </a:t>
            </a:r>
            <a:r>
              <a:rPr lang="en-US" u="sng" dirty="0" smtClean="0">
                <a:hlinkClick r:id="rId6"/>
              </a:rPr>
              <a:t>tests</a:t>
            </a:r>
            <a:endParaRPr lang="en-US" u="sng" dirty="0" smtClean="0"/>
          </a:p>
          <a:p>
            <a:r>
              <a:rPr lang="en-US" u="sng" dirty="0" smtClean="0"/>
              <a:t>5-if </a:t>
            </a:r>
            <a:r>
              <a:rPr lang="en-US" dirty="0" smtClean="0"/>
              <a:t>you've </a:t>
            </a:r>
            <a:r>
              <a:rPr lang="en-US" dirty="0"/>
              <a:t>had any complications or infections in a previous pregnancy </a:t>
            </a:r>
            <a:endParaRPr lang="en-US" dirty="0" smtClean="0"/>
          </a:p>
          <a:p>
            <a:r>
              <a:rPr lang="en-US" dirty="0" smtClean="0"/>
              <a:t>6- if </a:t>
            </a:r>
            <a:r>
              <a:rPr lang="en-US" dirty="0"/>
              <a:t>you're being treated for a chronic </a:t>
            </a:r>
            <a:r>
              <a:rPr lang="en-US" dirty="0" smtClean="0"/>
              <a:t>disease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44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3" t="13732" r="19739" b="6547"/>
          <a:stretch/>
        </p:blipFill>
        <p:spPr>
          <a:xfrm>
            <a:off x="2159539" y="0"/>
            <a:ext cx="6300173" cy="6858001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9" name="Picture 8" descr="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0" name="Picture 9" descr="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2" name="Picture 11" descr="55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6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66"/>
                </a:solidFill>
                <a:latin typeface="Abadi MT Condensed Light"/>
                <a:cs typeface="Abadi MT Condensed Light"/>
              </a:rPr>
              <a:t>5-</a:t>
            </a:r>
            <a:r>
              <a:rPr lang="en-US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Poverty </a:t>
            </a:r>
            <a:r>
              <a:rPr lang="en-US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/>
            </a:r>
            <a:br>
              <a:rPr lang="en-US" dirty="0">
                <a:solidFill>
                  <a:srgbClr val="660066"/>
                </a:solidFill>
                <a:latin typeface="Abadi MT Condensed Light"/>
                <a:cs typeface="Abadi MT Condensed Light"/>
              </a:rPr>
            </a:b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 increased </a:t>
            </a:r>
            <a:r>
              <a:rPr lang="en-US" dirty="0"/>
              <a:t>total fertility rates, unintended or teenage pregnancy and being a single </a:t>
            </a:r>
            <a:r>
              <a:rPr lang="en-US" dirty="0" smtClean="0"/>
              <a:t>mother</a:t>
            </a:r>
          </a:p>
          <a:p>
            <a:r>
              <a:rPr lang="en-US" dirty="0" smtClean="0"/>
              <a:t>2-</a:t>
            </a:r>
            <a:r>
              <a:rPr lang="en-US" dirty="0"/>
              <a:t>hose living in poverty were more likely to smoke, to have poorer dietary habits, lower levels of education, and engage in higher risk and health-demoting </a:t>
            </a:r>
            <a:r>
              <a:rPr lang="en-US" dirty="0" smtClean="0"/>
              <a:t>practices</a:t>
            </a:r>
          </a:p>
          <a:p>
            <a:r>
              <a:rPr lang="en-US" dirty="0" smtClean="0"/>
              <a:t>3- </a:t>
            </a:r>
            <a:r>
              <a:rPr lang="en-US" dirty="0"/>
              <a:t>overall excess mortality risk was approximately 60% compared with infants born to women living above the poverty </a:t>
            </a:r>
            <a:r>
              <a:rPr lang="en-US" dirty="0" smtClean="0"/>
              <a:t>level.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431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660066"/>
                </a:solidFill>
                <a:latin typeface="Abadi MT Condensed Light"/>
                <a:cs typeface="Abadi MT Condensed Light"/>
              </a:rPr>
              <a:t>6- Access </a:t>
            </a:r>
            <a:r>
              <a:rPr lang="en-US" sz="3600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to appropriate preconception and </a:t>
            </a:r>
            <a:r>
              <a:rPr lang="en-US" sz="3600" b="1" dirty="0" err="1">
                <a:solidFill>
                  <a:srgbClr val="660066"/>
                </a:solidFill>
                <a:latin typeface="Abadi MT Condensed Light"/>
                <a:cs typeface="Abadi MT Condensed Light"/>
              </a:rPr>
              <a:t>interconception</a:t>
            </a:r>
            <a:r>
              <a:rPr lang="en-US" sz="3600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 health care </a:t>
            </a:r>
            <a:r>
              <a:rPr lang="en-US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/>
            </a:r>
            <a:br>
              <a:rPr lang="en-US" dirty="0">
                <a:solidFill>
                  <a:srgbClr val="660066"/>
                </a:solidFill>
                <a:latin typeface="Abadi MT Condensed Light"/>
                <a:cs typeface="Abadi MT Condensed Light"/>
              </a:rPr>
            </a:b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1455" y="1270277"/>
            <a:ext cx="921087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1- Talking </a:t>
            </a:r>
            <a:r>
              <a:rPr lang="en-US" dirty="0"/>
              <a:t>to a health-care provider before becoming pregnant </a:t>
            </a:r>
            <a:r>
              <a:rPr lang="en-US" dirty="0" smtClean="0"/>
              <a:t>at least 6 months.</a:t>
            </a:r>
            <a:endParaRPr lang="en-US" dirty="0"/>
          </a:p>
          <a:p>
            <a:r>
              <a:rPr lang="en-US" dirty="0" smtClean="0"/>
              <a:t>Why?</a:t>
            </a:r>
          </a:p>
          <a:p>
            <a:r>
              <a:rPr lang="en-US" dirty="0"/>
              <a:t>Because a woman might have a subsequent pregnancy, services in the postpartum period </a:t>
            </a:r>
          </a:p>
          <a:p>
            <a:endParaRPr lang="en-US" dirty="0" smtClean="0"/>
          </a:p>
          <a:p>
            <a:r>
              <a:rPr lang="en-US" dirty="0" smtClean="0"/>
              <a:t>2- </a:t>
            </a:r>
            <a:r>
              <a:rPr lang="en-US" dirty="0" err="1"/>
              <a:t>ccessing</a:t>
            </a:r>
            <a:r>
              <a:rPr lang="en-US" dirty="0"/>
              <a:t> services such as the Special Supplemental Nutrition Program for Women, Infants, and Children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1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400" y="2581982"/>
            <a:ext cx="7651044" cy="1470025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002060"/>
                </a:solidFill>
              </a:rPr>
              <a:t>High risk Factor in maternal and child health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pic>
        <p:nvPicPr>
          <p:cNvPr id="14" name="Picture 13" descr="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15" name="Picture 14" descr="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16" name="Picture 15" descr="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7" name="Picture 16" descr="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8" name="Picture 17" descr="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9" name="Picture 18" descr="55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8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88" y="-88252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Objectives </a:t>
            </a:r>
            <a:endParaRPr lang="en-US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5176" y="1083216"/>
            <a:ext cx="9720073" cy="454983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1-Health behaviors and health systems indicators that affect the health, wellness, and quality of life of women, children, and families.</a:t>
            </a:r>
            <a:br>
              <a:rPr lang="en-US" b="1" dirty="0"/>
            </a:br>
            <a:r>
              <a:rPr lang="en-US" b="1" dirty="0"/>
              <a:t>2-Factors can affect pregnancy and childbirth, including: Preconception health status, Age, Access to appropriate preconception and </a:t>
            </a:r>
            <a:r>
              <a:rPr lang="en-US" b="1" dirty="0" err="1"/>
              <a:t>interconception</a:t>
            </a:r>
            <a:r>
              <a:rPr lang="en-US" b="1" dirty="0"/>
              <a:t> health care, Poverty </a:t>
            </a:r>
            <a:endParaRPr lang="en-US" dirty="0"/>
          </a:p>
          <a:p>
            <a:r>
              <a:rPr lang="en-US" b="1" dirty="0"/>
              <a:t>3-Health risks may include: Hypertension and heart disease, Diabetes, Depression, Genetic conditions, Sexually transmitted diseases (STDs), Tobacco use and alcohol Abuse, Inadequate nutrition, Unhealthy weight 4-Social and Physical Determinants of Maternal Health </a:t>
            </a:r>
            <a:endParaRPr lang="en-US" dirty="0"/>
          </a:p>
          <a:p>
            <a:r>
              <a:rPr lang="en-US" b="1" dirty="0"/>
              <a:t>5-Social and Physical Determinants of Infant and Child Health</a:t>
            </a:r>
            <a:br>
              <a:rPr lang="en-US" b="1" dirty="0"/>
            </a:br>
            <a:r>
              <a:rPr lang="en-US" b="1" dirty="0"/>
              <a:t>6-How to improve the health and well-being of women, infants, children, and families.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3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8815899"/>
              </p:ext>
            </p:extLst>
          </p:nvPr>
        </p:nvGraphicFramePr>
        <p:xfrm>
          <a:off x="814647" y="365761"/>
          <a:ext cx="9912927" cy="6042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pic>
        <p:nvPicPr>
          <p:cNvPr id="5" name="Picture 4" descr="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6" name="Picture 5" descr="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7" name="Picture 6" descr="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8" name="Picture 7" descr="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9" name="Picture 8" descr="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0" name="Picture 9" descr="555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77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2" y="-219253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Hypertension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041" y="1332305"/>
            <a:ext cx="9720073" cy="4463935"/>
          </a:xfrm>
        </p:spPr>
        <p:txBody>
          <a:bodyPr>
            <a:normAutofit fontScale="77500" lnSpcReduction="20000"/>
          </a:bodyPr>
          <a:lstStyle/>
          <a:p>
            <a:r>
              <a:rPr lang="en-US" sz="2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most common 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medical problem encountered </a:t>
            </a:r>
            <a:r>
              <a:rPr lang="en-US" sz="2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during pregnancy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complicating 2-3% of pregnancies.</a:t>
            </a:r>
          </a:p>
          <a:p>
            <a:endParaRPr lang="en-US" sz="29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900" b="1" dirty="0">
                <a:solidFill>
                  <a:srgbClr val="000000"/>
                </a:solidFill>
              </a:rPr>
              <a:t>complication:</a:t>
            </a:r>
          </a:p>
          <a:p>
            <a:r>
              <a:rPr lang="en-US" sz="2900" b="1" dirty="0">
                <a:solidFill>
                  <a:srgbClr val="C00000"/>
                </a:solidFill>
              </a:rPr>
              <a:t>preeclampsia</a:t>
            </a:r>
            <a:r>
              <a:rPr lang="en-US" sz="29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high BP and signs of damage to another organ system (proteinuria) ,  usually after 20 weeks of pregnancy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900" b="1" dirty="0"/>
              <a:t>Why is high blood pressure a </a:t>
            </a:r>
            <a:r>
              <a:rPr lang="en-US" sz="2900" b="1" u="sng" dirty="0"/>
              <a:t>problem</a:t>
            </a:r>
            <a:r>
              <a:rPr lang="en-US" sz="2900" b="1" dirty="0"/>
              <a:t> during pregnancy?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Decreased blood flow to the placenta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Placental abruption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Premature delivery</a:t>
            </a: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Future cardiovascular disease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/>
              <a:t>Failure to thrive, seizures, , lack of energy, and difficulty in breathing</a:t>
            </a:r>
            <a:r>
              <a:rPr lang="en-US" sz="2800" baseline="30000" dirty="0"/>
              <a:t> </a:t>
            </a:r>
            <a:r>
              <a:rPr lang="en-US" sz="2800" dirty="0"/>
              <a:t> can be associated with hypertension in </a:t>
            </a:r>
            <a:r>
              <a:rPr lang="en-US" sz="2800" b="1" u="sng" dirty="0">
                <a:solidFill>
                  <a:schemeClr val="accent6">
                    <a:lumMod val="75000"/>
                  </a:schemeClr>
                </a:solidFill>
              </a:rPr>
              <a:t>neonates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68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267" y="-12824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Heart disease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10972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Leading Cause of death of maternal death worldwide.</a:t>
            </a:r>
          </a:p>
          <a:p>
            <a:pPr marL="0" indent="0">
              <a:buNone/>
            </a:pPr>
            <a:endParaRPr lang="en-US" sz="2000" dirty="0">
              <a:solidFill>
                <a:srgbClr val="F79646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79646"/>
                </a:solidFill>
              </a:rPr>
              <a:t>-Myocardial infarction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79646"/>
                </a:solidFill>
              </a:rPr>
              <a:t>-Cardiomyopathy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79646"/>
                </a:solidFill>
              </a:rPr>
              <a:t>-Rheumatic heart disease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F79646"/>
                </a:solidFill>
              </a:rPr>
              <a:t>-Congenital heart diseases. 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b="1" cap="all" spc="1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9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Gestational Diabetes mellitus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1143000"/>
            <a:ext cx="9720073" cy="4023360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when a woman </a:t>
            </a: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without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diabetes,  develops high blood sugar levels </a:t>
            </a:r>
            <a:r>
              <a:rPr lang="en-US" sz="2000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during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pregnancy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Approximately 7% of all pregnancies are complicated by GDM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more than </a:t>
            </a:r>
            <a:r>
              <a:rPr lang="en-US" sz="2000" dirty="0"/>
              <a:t>200,000 annually.</a:t>
            </a:r>
          </a:p>
          <a:p>
            <a:r>
              <a:rPr lang="en-US" sz="2000" dirty="0"/>
              <a:t>in gestational diabetes, blood sugar usually returns to normal soon after delivery. But you're at risk for type 2 diabetes.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906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7379" y="1280160"/>
            <a:ext cx="9720073" cy="4513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Risk factors?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79646"/>
                </a:solidFill>
              </a:rPr>
              <a:t>1-Age greater than 25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79646"/>
                </a:solidFill>
              </a:rPr>
              <a:t>2-Excess weight (30 or higher BMI) 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rgbClr val="F79646"/>
                </a:solidFill>
              </a:rPr>
              <a:t>3-Family or personal health history.</a:t>
            </a:r>
          </a:p>
          <a:p>
            <a:pPr marL="457200" lvl="1" indent="0">
              <a:buNone/>
            </a:pPr>
            <a:endParaRPr lang="en-US" sz="2000" dirty="0">
              <a:solidFill>
                <a:srgbClr val="E46C0A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2060"/>
                </a:solidFill>
              </a:rPr>
              <a:t>Complication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accent6"/>
                </a:solidFill>
              </a:rPr>
              <a:t>Mother</a:t>
            </a:r>
            <a:r>
              <a:rPr lang="en-US" sz="2000" dirty="0">
                <a:solidFill>
                  <a:schemeClr val="accent6"/>
                </a:solidFill>
              </a:rPr>
              <a:t>: </a:t>
            </a:r>
            <a:r>
              <a:rPr lang="en-US" sz="2000" dirty="0"/>
              <a:t>Future DM - preeclampsia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79646"/>
                </a:solidFill>
              </a:rPr>
              <a:t>Baby: </a:t>
            </a:r>
            <a:r>
              <a:rPr lang="en-US" sz="2000" dirty="0">
                <a:solidFill>
                  <a:srgbClr val="000000"/>
                </a:solidFill>
              </a:rPr>
              <a:t>high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birth weight - Preterm birth with respiratory distress syndrome – low Blood sugars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Gestational Diabetes mellitus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685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78" y="-97490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Alcohol use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17638"/>
            <a:ext cx="10972800" cy="4525963"/>
          </a:xfrm>
        </p:spPr>
        <p:txBody>
          <a:bodyPr/>
          <a:lstStyle/>
          <a:p>
            <a:r>
              <a:rPr lang="en-US" sz="1600" b="1" dirty="0">
                <a:solidFill>
                  <a:srgbClr val="000000"/>
                </a:solidFill>
              </a:rPr>
              <a:t>Can pregnant women drink small amount of alcohol or beer? Why?</a:t>
            </a:r>
          </a:p>
          <a:p>
            <a:pPr marL="0" indent="0">
              <a:buNone/>
            </a:pPr>
            <a:r>
              <a:rPr lang="en-US" sz="1600" dirty="0"/>
              <a:t>There is </a:t>
            </a:r>
            <a:r>
              <a:rPr lang="en-US" sz="1600" b="1" u="sng" dirty="0">
                <a:solidFill>
                  <a:schemeClr val="accent6"/>
                </a:solidFill>
              </a:rPr>
              <a:t>No</a:t>
            </a:r>
            <a:r>
              <a:rPr lang="en-US" sz="1600" b="1" u="sng" dirty="0"/>
              <a:t> </a:t>
            </a:r>
            <a:r>
              <a:rPr lang="en-US" sz="1600" dirty="0"/>
              <a:t>known safe amount of alcohol use during pregnancy. All types are equally harmful, including all wines and beer. When pregnant women drinks alcohol so does her baby.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Alcohol in the mother's blood passes to the baby through the umbilical cord</a:t>
            </a:r>
          </a:p>
          <a:p>
            <a:pPr marL="0" lvl="1" indent="0">
              <a:buNone/>
            </a:pPr>
            <a:endParaRPr lang="en-US" sz="1600" b="1" dirty="0">
              <a:solidFill>
                <a:srgbClr val="0070C0"/>
              </a:solidFill>
            </a:endParaRPr>
          </a:p>
          <a:p>
            <a:pPr marL="0" lvl="1" indent="0">
              <a:buNone/>
            </a:pPr>
            <a:endParaRPr lang="en-US" sz="1600" b="1" dirty="0"/>
          </a:p>
          <a:p>
            <a:pPr marL="0" lvl="1" indent="0">
              <a:buNone/>
            </a:pPr>
            <a:r>
              <a:rPr lang="en-US" sz="1600" b="1" dirty="0"/>
              <a:t>Complication of drinking alcohol during:</a:t>
            </a:r>
          </a:p>
          <a:p>
            <a:r>
              <a:rPr lang="en-US" sz="1600" dirty="0">
                <a:solidFill>
                  <a:srgbClr val="F79646"/>
                </a:solidFill>
              </a:rPr>
              <a:t>miscarriage, stillbirth</a:t>
            </a:r>
          </a:p>
          <a:p>
            <a:r>
              <a:rPr lang="en-US" sz="1600" dirty="0">
                <a:solidFill>
                  <a:srgbClr val="F79646"/>
                </a:solidFill>
              </a:rPr>
              <a:t>abnormal facial features</a:t>
            </a:r>
          </a:p>
          <a:p>
            <a:r>
              <a:rPr lang="en-US" sz="1600" dirty="0">
                <a:solidFill>
                  <a:srgbClr val="F79646"/>
                </a:solidFill>
              </a:rPr>
              <a:t> Growth and central nervous system problems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42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117" y="212089"/>
            <a:ext cx="9720073" cy="5544589"/>
          </a:xfrm>
        </p:spPr>
        <p:txBody>
          <a:bodyPr>
            <a:normAutofit/>
          </a:bodyPr>
          <a:lstStyle/>
          <a:p>
            <a:r>
              <a:rPr lang="en-US" sz="3600" dirty="0"/>
              <a:t>Fetal alcohol spectrum </a:t>
            </a:r>
            <a:r>
              <a:rPr lang="en-US" sz="3600" dirty="0" smtClean="0"/>
              <a:t>disorders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2000" dirty="0">
                <a:hlinkClick r:id="rId2"/>
              </a:rPr>
              <a:t>FASD</a:t>
            </a:r>
            <a:r>
              <a:rPr lang="en-US" sz="2000" dirty="0"/>
              <a:t> is a group of disorders caused by prenatal exposure to alcohol. </a:t>
            </a:r>
            <a:endParaRPr lang="en-US" sz="2000" dirty="0" smtClean="0"/>
          </a:p>
          <a:p>
            <a:endParaRPr lang="en-US" sz="2000" dirty="0"/>
          </a:p>
          <a:p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184" y="2197088"/>
            <a:ext cx="7449959" cy="422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9" name="Picture 8" descr="3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0" name="Picture 9" descr="4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2" name="Picture 11" descr="555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17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5600" y="0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  <a:latin typeface="Abadi MT Condensed Light"/>
                <a:cs typeface="Abadi MT Condensed Light"/>
              </a:rPr>
              <a:t>Smoking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822" y="1270277"/>
            <a:ext cx="9550400" cy="4525963"/>
          </a:xfrm>
        </p:spPr>
        <p:txBody>
          <a:bodyPr/>
          <a:lstStyle/>
          <a:p>
            <a:r>
              <a:rPr lang="en-US" sz="2400" b="1" dirty="0"/>
              <a:t>Why is it so dangerous to smoke during pregnancy?</a:t>
            </a:r>
          </a:p>
          <a:p>
            <a:pPr marL="0" indent="0">
              <a:buNone/>
            </a:pPr>
            <a:r>
              <a:rPr lang="en-US" sz="2400" dirty="0"/>
              <a:t>Cigarette smoke contains more than 4,000 chemicals, including truly nasty things like cyanide, lead, and at least 60 cancer-causing compounds. When mom smokes during pregnancy, that toxic brew gets into her bloodstream, her baby's only source of oxygen and nutrients.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9" name="Picture 8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0" name="Picture 9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2" name="Picture 11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6579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252" y="1546167"/>
            <a:ext cx="9720073" cy="5461462"/>
          </a:xfrm>
        </p:spPr>
        <p:txBody>
          <a:bodyPr/>
          <a:lstStyle/>
          <a:p>
            <a:r>
              <a:rPr lang="en-US" sz="2000" b="1" dirty="0"/>
              <a:t>Smoking effect:</a:t>
            </a:r>
          </a:p>
          <a:p>
            <a:pPr lvl="1"/>
            <a:r>
              <a:rPr lang="en-US" sz="2000" dirty="0">
                <a:solidFill>
                  <a:srgbClr val="F79646"/>
                </a:solidFill>
              </a:rPr>
              <a:t>harder for a woman to get pregnant.</a:t>
            </a:r>
          </a:p>
          <a:p>
            <a:pPr lvl="1"/>
            <a:r>
              <a:rPr lang="en-US" sz="2000" dirty="0">
                <a:solidFill>
                  <a:srgbClr val="F79646"/>
                </a:solidFill>
              </a:rPr>
              <a:t>placenta can separate </a:t>
            </a:r>
          </a:p>
          <a:p>
            <a:pPr lvl="1"/>
            <a:r>
              <a:rPr lang="en-US" sz="2000" dirty="0">
                <a:solidFill>
                  <a:srgbClr val="F79646"/>
                </a:solidFill>
              </a:rPr>
              <a:t>Sudden Infant Death Syndrome </a:t>
            </a:r>
          </a:p>
          <a:p>
            <a:pPr lvl="1"/>
            <a:r>
              <a:rPr lang="en-US" sz="2000" dirty="0">
                <a:solidFill>
                  <a:srgbClr val="F79646"/>
                </a:solidFill>
              </a:rPr>
              <a:t>Cleft lip or cleft palate</a:t>
            </a:r>
          </a:p>
          <a:p>
            <a:pPr lvl="1"/>
            <a:endParaRPr lang="en-US" sz="2000" dirty="0">
              <a:solidFill>
                <a:srgbClr val="F79646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000" b="1" dirty="0"/>
              <a:t>Second smoke effect: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70C0"/>
                </a:solidFill>
              </a:rPr>
              <a:t>        </a:t>
            </a:r>
            <a:r>
              <a:rPr lang="en-US" sz="2000" b="1" dirty="0" smtClean="0">
                <a:solidFill>
                  <a:schemeClr val="accent6"/>
                </a:solidFill>
              </a:rPr>
              <a:t> </a:t>
            </a:r>
            <a:r>
              <a:rPr lang="en-US" sz="2000" b="1" dirty="0">
                <a:solidFill>
                  <a:schemeClr val="accent6"/>
                </a:solidFill>
              </a:rPr>
              <a:t>-    </a:t>
            </a:r>
            <a:r>
              <a:rPr lang="en-US" sz="2000" dirty="0">
                <a:solidFill>
                  <a:schemeClr val="accent6"/>
                </a:solidFill>
              </a:rPr>
              <a:t>baby who weighs less.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 -     Ear infections  AND asthma attacks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903" y="1546167"/>
            <a:ext cx="3553637" cy="3766855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55600" y="0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  <a:latin typeface="Abadi MT Condensed Light"/>
                <a:cs typeface="Abadi MT Condensed Light"/>
              </a:rPr>
              <a:t>Smoking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9" name="Picture 8" descr="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10" name="Picture 9" descr="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2" name="Picture 11" descr="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3" name="Picture 12" descr="55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766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4519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  <a:latin typeface="Abadi MT Condensed Light"/>
                <a:cs typeface="Abadi MT Condensed Light"/>
              </a:rPr>
              <a:t>STD’s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93950"/>
            <a:ext cx="9110133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1-Perinatal HIV/AIDS</a:t>
            </a:r>
          </a:p>
          <a:p>
            <a:pPr marL="0" indent="0">
              <a:buNone/>
            </a:pPr>
            <a:r>
              <a:rPr lang="en-US" dirty="0"/>
              <a:t>It recommends  that all women who are pregnant or planning to </a:t>
            </a:r>
            <a:r>
              <a:rPr lang="en-US" u="sng" dirty="0">
                <a:solidFill>
                  <a:srgbClr val="FF0000"/>
                </a:solidFill>
              </a:rPr>
              <a:t>get pregnant</a:t>
            </a:r>
            <a:r>
              <a:rPr lang="en-US" dirty="0"/>
              <a:t> should get tested for HIV as early as possible.</a:t>
            </a:r>
          </a:p>
          <a:p>
            <a:r>
              <a:rPr lang="en-US" dirty="0"/>
              <a:t>If a woman is treated for HIV early in her pregnancy, the risk of transmitting HIV to her baby can be 1% or less.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How to lower the risk of transmitting HIV from the mother  to their babies?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rgbClr val="F79646"/>
                </a:solidFill>
              </a:rPr>
              <a:t>HIV medicines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79646"/>
                </a:solidFill>
              </a:rPr>
              <a:t>Cesarean delivery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79646"/>
                </a:solidFill>
              </a:rPr>
              <a:t>No </a:t>
            </a:r>
            <a:r>
              <a:rPr lang="en-US" b="1" dirty="0">
                <a:solidFill>
                  <a:srgbClr val="F79646"/>
                </a:solidFill>
              </a:rPr>
              <a:t>pre-chewing her baby’s food.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41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330" y="2095862"/>
            <a:ext cx="8610601" cy="1463040"/>
          </a:xfrm>
        </p:spPr>
        <p:txBody>
          <a:bodyPr>
            <a:noAutofit/>
          </a:bodyPr>
          <a:lstStyle/>
          <a:p>
            <a:r>
              <a:rPr lang="en-US" sz="5400" dirty="0"/>
              <a:t>Maternal and child health indicators : </a:t>
            </a: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/>
              <a:t/>
            </a:r>
            <a:br>
              <a:rPr lang="en-US" sz="5400" dirty="0"/>
            </a:b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6" name="Picture 5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7" name="Picture 6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8" name="Picture 7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9" name="Picture 8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0" name="Picture 9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68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024128" y="1214169"/>
            <a:ext cx="10480687" cy="5561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 b="1" dirty="0" smtClean="0">
                <a:solidFill>
                  <a:srgbClr val="000000"/>
                </a:solidFill>
              </a:rPr>
              <a:t>2- Chlamydia</a:t>
            </a:r>
            <a:r>
              <a:rPr lang="en-US" sz="1700" dirty="0" smtClean="0">
                <a:solidFill>
                  <a:srgbClr val="000000"/>
                </a:solidFill>
              </a:rPr>
              <a:t> : </a:t>
            </a:r>
          </a:p>
          <a:p>
            <a:pPr marL="457200" lvl="1" indent="0">
              <a:buNone/>
            </a:pPr>
            <a:r>
              <a:rPr lang="en-US" sz="1700" dirty="0" smtClean="0"/>
              <a:t>Most women have NO symptoms and it is </a:t>
            </a:r>
            <a:r>
              <a:rPr lang="en-US" sz="1700" dirty="0" smtClean="0">
                <a:solidFill>
                  <a:schemeClr val="accent6"/>
                </a:solidFill>
              </a:rPr>
              <a:t>Easy to cure</a:t>
            </a:r>
          </a:p>
          <a:p>
            <a:pPr marL="457200" lvl="1" indent="0">
              <a:buNone/>
            </a:pPr>
            <a:r>
              <a:rPr lang="en-US" sz="1700" dirty="0" smtClean="0"/>
              <a:t>Chlamydia lesions on genitals are highly contagious and infect the baby during </a:t>
            </a:r>
            <a:r>
              <a:rPr lang="en-US" sz="1700" b="1" u="sng" dirty="0" smtClean="0">
                <a:solidFill>
                  <a:srgbClr val="F79646"/>
                </a:solidFill>
              </a:rPr>
              <a:t>labor</a:t>
            </a:r>
          </a:p>
          <a:p>
            <a:pPr marL="457200" lvl="1" indent="0">
              <a:buNone/>
            </a:pPr>
            <a:r>
              <a:rPr lang="en-US" sz="1700" dirty="0" smtClean="0"/>
              <a:t>The risk </a:t>
            </a:r>
            <a:r>
              <a:rPr lang="en-US" sz="1700" b="1" dirty="0" smtClean="0">
                <a:solidFill>
                  <a:srgbClr val="FF0000"/>
                </a:solidFill>
              </a:rPr>
              <a:t>in</a:t>
            </a:r>
            <a:r>
              <a:rPr lang="en-US" sz="1700" dirty="0" smtClean="0"/>
              <a:t> pregnancy : early delivery, eye infection or ectopic pregnancy.  </a:t>
            </a:r>
          </a:p>
          <a:p>
            <a:r>
              <a:rPr lang="en-US" sz="1700" b="1" dirty="0" smtClean="0"/>
              <a:t>3-Gonorrhea</a:t>
            </a:r>
          </a:p>
          <a:p>
            <a:pPr lvl="1"/>
            <a:r>
              <a:rPr lang="en-US" sz="1700" dirty="0" smtClean="0"/>
              <a:t>The risk </a:t>
            </a:r>
            <a:r>
              <a:rPr lang="en-US" sz="1700" b="1" dirty="0" smtClean="0">
                <a:solidFill>
                  <a:srgbClr val="FF0000"/>
                </a:solidFill>
              </a:rPr>
              <a:t>in</a:t>
            </a:r>
            <a:r>
              <a:rPr lang="en-US" sz="1700" dirty="0" smtClean="0"/>
              <a:t> pregnancy :miscarriage,  preterm birth</a:t>
            </a:r>
          </a:p>
          <a:p>
            <a:pPr lvl="1"/>
            <a:r>
              <a:rPr lang="en-US" sz="1700" dirty="0" smtClean="0"/>
              <a:t>The risk </a:t>
            </a:r>
            <a:r>
              <a:rPr lang="en-US" sz="1700" b="1" dirty="0" smtClean="0">
                <a:solidFill>
                  <a:schemeClr val="accent6"/>
                </a:solidFill>
              </a:rPr>
              <a:t>before</a:t>
            </a:r>
            <a:r>
              <a:rPr lang="en-US" sz="1700" dirty="0" smtClean="0">
                <a:solidFill>
                  <a:srgbClr val="FF0000"/>
                </a:solidFill>
              </a:rPr>
              <a:t> </a:t>
            </a:r>
            <a:r>
              <a:rPr lang="en-US" sz="1700" dirty="0" smtClean="0"/>
              <a:t>and </a:t>
            </a:r>
            <a:r>
              <a:rPr lang="en-US" sz="1700" b="1" dirty="0" smtClean="0">
                <a:solidFill>
                  <a:srgbClr val="F79646"/>
                </a:solidFill>
              </a:rPr>
              <a:t>after</a:t>
            </a:r>
            <a:r>
              <a:rPr lang="en-US" sz="1700" dirty="0" smtClean="0"/>
              <a:t> pregnancy if untreated : cause </a:t>
            </a:r>
            <a:r>
              <a:rPr lang="en-US" sz="1700" b="1" u="sng" dirty="0" smtClean="0"/>
              <a:t>pelvic inflammatory disease </a:t>
            </a:r>
          </a:p>
          <a:p>
            <a:pPr lvl="1"/>
            <a:r>
              <a:rPr lang="en-US" sz="1700" dirty="0" smtClean="0"/>
              <a:t>Gonorrhea in newborns most commonly affects the </a:t>
            </a:r>
            <a:r>
              <a:rPr lang="en-US" sz="1700" b="1" dirty="0" smtClean="0"/>
              <a:t>eyes</a:t>
            </a:r>
          </a:p>
          <a:p>
            <a:r>
              <a:rPr lang="en-US" sz="1600" b="1" dirty="0" smtClean="0"/>
              <a:t>4-Syphilis:</a:t>
            </a:r>
          </a:p>
          <a:p>
            <a:pPr lvl="1"/>
            <a:r>
              <a:rPr lang="en-US" sz="1600" dirty="0" smtClean="0"/>
              <a:t> Typically occurs during </a:t>
            </a:r>
            <a:r>
              <a:rPr lang="en-US" sz="1600" b="1" u="sng" dirty="0" smtClean="0"/>
              <a:t>second half </a:t>
            </a:r>
            <a:r>
              <a:rPr lang="en-US" sz="1600" dirty="0" smtClean="0"/>
              <a:t>of pregnancy</a:t>
            </a:r>
          </a:p>
          <a:p>
            <a:pPr lvl="1"/>
            <a:r>
              <a:rPr lang="en-US" sz="1600" dirty="0" smtClean="0"/>
              <a:t>May be transmitted to baby by infected mother.</a:t>
            </a:r>
          </a:p>
          <a:p>
            <a:pPr lvl="1"/>
            <a:r>
              <a:rPr lang="en-US" sz="1600" dirty="0" smtClean="0"/>
              <a:t>It be linked to premature birth, stillbirth.</a:t>
            </a:r>
          </a:p>
          <a:p>
            <a:pPr lvl="1"/>
            <a:r>
              <a:rPr lang="en-US" sz="1600" dirty="0" smtClean="0"/>
              <a:t>death in some cases</a:t>
            </a:r>
            <a:endParaRPr lang="en-US" dirty="0" smtClean="0"/>
          </a:p>
          <a:p>
            <a:r>
              <a:rPr lang="en-US" sz="1700" b="1" dirty="0" smtClean="0">
                <a:solidFill>
                  <a:srgbClr val="000000"/>
                </a:solidFill>
              </a:rPr>
              <a:t>5-Herpes simplex virus:</a:t>
            </a:r>
          </a:p>
          <a:p>
            <a:pPr lvl="1"/>
            <a:r>
              <a:rPr lang="en-US" sz="1700" dirty="0" smtClean="0"/>
              <a:t>Herpes is safe in pregnant women until she get ready to deliver.</a:t>
            </a:r>
          </a:p>
          <a:p>
            <a:pPr lvl="1"/>
            <a:r>
              <a:rPr lang="en-US" sz="1700" dirty="0" smtClean="0"/>
              <a:t>Herpes lesions on genitals are highly contagious and infect the baby during labor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0" y="-34519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660066"/>
                </a:solidFill>
                <a:latin typeface="Abadi MT Condensed Light"/>
                <a:cs typeface="Abadi MT Condensed Light"/>
              </a:rPr>
              <a:t>STD’s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9219680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822" y="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Poor nutrition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06972" y="1282560"/>
            <a:ext cx="96774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malnutrition</a:t>
            </a:r>
            <a:r>
              <a:rPr lang="en-US" dirty="0"/>
              <a:t>: fail to gain weight in pregnancy Mother die while pregnant</a:t>
            </a:r>
          </a:p>
          <a:p>
            <a:pPr marL="0" indent="0">
              <a:buNone/>
            </a:pPr>
            <a:r>
              <a:rPr lang="en-US" dirty="0"/>
              <a:t>Baby :  low-birth weight -  restricted fetal </a:t>
            </a:r>
            <a:r>
              <a:rPr lang="en-US" dirty="0" smtClean="0"/>
              <a:t>growth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-Micro nutrition: </a:t>
            </a:r>
            <a:r>
              <a:rPr lang="en-US" b="1" dirty="0">
                <a:solidFill>
                  <a:srgbClr val="F79646"/>
                </a:solidFill>
              </a:rPr>
              <a:t>Iron : </a:t>
            </a:r>
            <a:r>
              <a:rPr lang="en-US" b="1" dirty="0"/>
              <a:t>Preterm</a:t>
            </a:r>
            <a:r>
              <a:rPr lang="en-US" dirty="0"/>
              <a:t> birth </a:t>
            </a:r>
          </a:p>
          <a:p>
            <a:pPr marL="0" indent="0">
              <a:buNone/>
            </a:pPr>
            <a:r>
              <a:rPr lang="en-US" dirty="0"/>
              <a:t> and anemia </a:t>
            </a:r>
            <a:r>
              <a:rPr lang="en-US" sz="2000" dirty="0"/>
              <a:t>(risk of death from bleeding during childbirth</a:t>
            </a:r>
            <a:r>
              <a:rPr lang="en-US" sz="2000" dirty="0" smtClean="0"/>
              <a:t>)</a:t>
            </a:r>
            <a:endParaRPr lang="en-US" sz="2000" dirty="0">
              <a:solidFill>
                <a:srgbClr val="F79646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79646"/>
                </a:solidFill>
              </a:rPr>
              <a:t>Calcium: </a:t>
            </a:r>
            <a:r>
              <a:rPr lang="en-US" dirty="0"/>
              <a:t>prevent baby from draw calcium from his mother bone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Baby 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b="1" dirty="0">
                <a:solidFill>
                  <a:schemeClr val="accent6"/>
                </a:solidFill>
              </a:rPr>
              <a:t>Folate : </a:t>
            </a:r>
            <a:r>
              <a:rPr lang="en-US" dirty="0"/>
              <a:t>neural tube </a:t>
            </a:r>
            <a:r>
              <a:rPr lang="en-US" dirty="0" smtClean="0"/>
              <a:t>defect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6"/>
                </a:solidFill>
              </a:rPr>
              <a:t>Calcium: </a:t>
            </a:r>
            <a:r>
              <a:rPr lang="en-US" dirty="0"/>
              <a:t>poor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skeletal </a:t>
            </a:r>
            <a:r>
              <a:rPr lang="en-US" dirty="0" err="1" smtClean="0"/>
              <a:t>developmen</a:t>
            </a: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F79646"/>
                </a:solidFill>
              </a:rPr>
              <a:t>Iron: </a:t>
            </a:r>
            <a:r>
              <a:rPr lang="en-US" dirty="0"/>
              <a:t>low birth weight 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9" name="Picture 8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10" name="Picture 9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2" name="Picture 11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3" name="Picture 12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37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934" y="43620"/>
            <a:ext cx="10972800" cy="1143000"/>
          </a:xfrm>
        </p:spPr>
        <p:txBody>
          <a:bodyPr/>
          <a:lstStyle/>
          <a:p>
            <a:r>
              <a:rPr lang="en-US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Unhealthy weight 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7016" y="2069891"/>
            <a:ext cx="9720073" cy="402336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A women weight before and during pregnancy are important indicators of health for both mother and child.</a:t>
            </a:r>
          </a:p>
          <a:p>
            <a:pPr marL="0" indent="0" algn="ctr">
              <a:buNone/>
            </a:pPr>
            <a:r>
              <a:rPr lang="en-US" sz="2400" dirty="0"/>
              <a:t>Recent studies showed </a:t>
            </a:r>
            <a:r>
              <a:rPr lang="en-US" sz="2400" b="1" dirty="0"/>
              <a:t>overweight</a:t>
            </a:r>
            <a:r>
              <a:rPr lang="en-US" sz="2400" dirty="0"/>
              <a:t> or </a:t>
            </a:r>
            <a:r>
              <a:rPr lang="en-US" sz="2400" b="1" dirty="0"/>
              <a:t>obese</a:t>
            </a:r>
            <a:r>
              <a:rPr lang="en-US" sz="2400" dirty="0"/>
              <a:t> before pregnancy associated with a </a:t>
            </a:r>
            <a:r>
              <a:rPr lang="en-US" sz="2400" b="1" u="sng" dirty="0">
                <a:solidFill>
                  <a:srgbClr val="F79646"/>
                </a:solidFill>
              </a:rPr>
              <a:t>higher</a:t>
            </a:r>
            <a:r>
              <a:rPr lang="en-US" sz="2400" dirty="0">
                <a:solidFill>
                  <a:srgbClr val="F79646"/>
                </a:solidFill>
              </a:rPr>
              <a:t> </a:t>
            </a:r>
            <a:r>
              <a:rPr lang="en-US" sz="2000" dirty="0"/>
              <a:t>pregnancy complication.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01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Genetic conditions </a:t>
            </a:r>
            <a:br>
              <a:rPr lang="en-US" sz="5400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</a:b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7" y="2685011"/>
            <a:ext cx="9720073" cy="4023360"/>
          </a:xfrm>
        </p:spPr>
        <p:txBody>
          <a:bodyPr/>
          <a:lstStyle/>
          <a:p>
            <a:r>
              <a:rPr lang="en-US" sz="2400"/>
              <a:t>more than 50 per cent of miscarriages in the early stages of pregnancy are due to </a:t>
            </a:r>
            <a:r>
              <a:rPr lang="en-US" sz="2400" b="1">
                <a:solidFill>
                  <a:srgbClr val="F79646"/>
                </a:solidFill>
              </a:rPr>
              <a:t>abnormalities</a:t>
            </a:r>
            <a:r>
              <a:rPr lang="en-US" sz="2400"/>
              <a:t> of the chromosomes.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62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1084" y="2542856"/>
            <a:ext cx="9535583" cy="13620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Social and Physical Determinants of Maternal Health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pic>
        <p:nvPicPr>
          <p:cNvPr id="14" name="Picture 13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15" name="Picture 14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16" name="Picture 15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7" name="Picture 16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8" name="Picture 17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9" name="Picture 18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02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Social and Physical Determinants of Maternal Health </a:t>
            </a:r>
            <a:r>
              <a:rPr lang="en-US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/>
            </a:r>
            <a:br>
              <a:rPr lang="en-US" dirty="0">
                <a:solidFill>
                  <a:srgbClr val="660066"/>
                </a:solidFill>
                <a:latin typeface="Abadi MT Condensed Light"/>
                <a:cs typeface="Abadi MT Condensed Light"/>
              </a:rPr>
            </a:b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range of biological, social, environmental, and physical factors have been linked to maternal, infant, and child health outcomes. </a:t>
            </a:r>
          </a:p>
          <a:p>
            <a:endParaRPr lang="en-US" dirty="0" smtClean="0"/>
          </a:p>
          <a:p>
            <a:r>
              <a:rPr lang="en-US" sz="2000" b="1" dirty="0" smtClean="0"/>
              <a:t>Race , Ethnicity, Age , socioeconomic </a:t>
            </a:r>
            <a:r>
              <a:rPr lang="en-US" sz="2000" b="1" dirty="0"/>
              <a:t>factors, such as income level, educational attainment, medical insurance coverage, access to medical care, pre-pregnancy health, and general health status.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0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78" y="-64028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  <a:latin typeface="Abadi MT Condensed Light"/>
                <a:cs typeface="Abadi MT Condensed Light"/>
              </a:rPr>
              <a:t>Why it is important?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1-</a:t>
            </a:r>
            <a:r>
              <a:rPr lang="en-US" dirty="0"/>
              <a:t>To know these factors help in </a:t>
            </a:r>
            <a:r>
              <a:rPr lang="en-US" b="1" dirty="0"/>
              <a:t>Improving the well-being </a:t>
            </a:r>
            <a:r>
              <a:rPr lang="en-US" dirty="0"/>
              <a:t>of mothers, infants, and children 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2- </a:t>
            </a:r>
            <a:r>
              <a:rPr lang="en-US" b="1" dirty="0"/>
              <a:t>educating patients in a culturally sensitive manner about steps they can take to prevent </a:t>
            </a:r>
            <a:r>
              <a:rPr lang="en-US" b="1" dirty="0" smtClean="0"/>
              <a:t>diseases.</a:t>
            </a:r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9" name="Picture 8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0" name="Picture 9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2" name="Picture 11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825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6026121"/>
              </p:ext>
            </p:extLst>
          </p:nvPr>
        </p:nvGraphicFramePr>
        <p:xfrm>
          <a:off x="1023938" y="0"/>
          <a:ext cx="9192506" cy="630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0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344" y="2671234"/>
            <a:ext cx="10363200" cy="1362075"/>
          </a:xfrm>
        </p:spPr>
        <p:txBody>
          <a:bodyPr>
            <a:normAutofit/>
          </a:bodyPr>
          <a:lstStyle/>
          <a:p>
            <a:r>
              <a:rPr lang="en-US" b="1" dirty="0"/>
              <a:t>Social and Physical Determinants of Child Health </a:t>
            </a:r>
            <a:endParaRPr lang="en-US" dirty="0"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05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848983"/>
              </p:ext>
            </p:extLst>
          </p:nvPr>
        </p:nvGraphicFramePr>
        <p:xfrm>
          <a:off x="1023938" y="795638"/>
          <a:ext cx="8887989" cy="595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07350" y="154000"/>
            <a:ext cx="6816489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Social and Physical Determinants of Child Health </a:t>
            </a:r>
            <a:endParaRPr lang="en-US" sz="3200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70456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801" y="321292"/>
            <a:ext cx="9720072" cy="9110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Maternal and child health indicators : </a:t>
            </a:r>
            <a:br>
              <a:rPr lang="en-US" dirty="0">
                <a:solidFill>
                  <a:srgbClr val="660066"/>
                </a:solidFill>
                <a:latin typeface="Abadi MT Condensed Light"/>
                <a:cs typeface="Abadi MT Condensed Light"/>
              </a:rPr>
            </a:b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205720"/>
            <a:ext cx="9720073" cy="5441963"/>
          </a:xfrm>
        </p:spPr>
        <p:txBody>
          <a:bodyPr>
            <a:normAutofit/>
          </a:bodyPr>
          <a:lstStyle/>
          <a:p>
            <a:r>
              <a:rPr lang="en-US" dirty="0">
                <a:latin typeface="Abadi MT Condensed Light"/>
                <a:cs typeface="Abadi MT Condensed Light"/>
              </a:rPr>
              <a:t>Before going through health indicators you should know about its definition : </a:t>
            </a:r>
            <a:endParaRPr lang="en-US" dirty="0" smtClean="0">
              <a:latin typeface="Abadi MT Condensed Light"/>
              <a:cs typeface="Abadi MT Condensed Light"/>
            </a:endParaRPr>
          </a:p>
          <a:p>
            <a:pPr marL="0" indent="0">
              <a:buNone/>
            </a:pPr>
            <a:endParaRPr lang="en-US" dirty="0" smtClean="0">
              <a:latin typeface="Abadi MT Condensed Light"/>
              <a:cs typeface="Abadi MT Condensed Light"/>
            </a:endParaRPr>
          </a:p>
          <a:p>
            <a:r>
              <a:rPr lang="en-US" dirty="0">
                <a:latin typeface="Abadi MT Condensed Light"/>
                <a:cs typeface="Abadi MT Condensed Light"/>
              </a:rPr>
              <a:t>Definition: Health indicators are variables that reflect the state of health of persons in a community. (Oxford Dictionary of Epidemiology) </a:t>
            </a:r>
            <a:endParaRPr lang="en-US" dirty="0" smtClean="0">
              <a:latin typeface="Abadi MT Condensed Light"/>
              <a:cs typeface="Abadi MT Condensed Light"/>
            </a:endParaRPr>
          </a:p>
          <a:p>
            <a:r>
              <a:rPr lang="en-US" dirty="0" smtClean="0">
                <a:latin typeface="Abadi MT Condensed Light"/>
                <a:cs typeface="Abadi MT Condensed Light"/>
              </a:rPr>
              <a:t>They inform about the quality of health care, and access of health care, and they are considered as quantitative measures. </a:t>
            </a:r>
          </a:p>
          <a:p>
            <a:endParaRPr lang="en-US" dirty="0" smtClean="0">
              <a:latin typeface="Abadi MT Condensed Light"/>
              <a:cs typeface="Abadi MT Condensed Light"/>
            </a:endParaRPr>
          </a:p>
          <a:p>
            <a:endParaRPr lang="en-US" dirty="0">
              <a:latin typeface="Abadi MT Condensed Light"/>
              <a:cs typeface="Abadi MT Condensed Light"/>
            </a:endParaRPr>
          </a:p>
          <a:p>
            <a:endParaRPr lang="en-US" dirty="0">
              <a:latin typeface="Abadi MT Condensed Light"/>
              <a:cs typeface="Abadi MT Condensed Light"/>
            </a:endParaRPr>
          </a:p>
          <a:p>
            <a:endParaRPr lang="en-US" dirty="0">
              <a:latin typeface="Abadi MT Condensed Light"/>
              <a:cs typeface="Abadi MT Condensed Light"/>
            </a:endParaRPr>
          </a:p>
          <a:p>
            <a:endParaRPr lang="en-US" dirty="0">
              <a:latin typeface="Abadi MT Condensed Light"/>
              <a:cs typeface="Abadi MT Condense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6516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69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821" y="5795"/>
            <a:ext cx="9023106" cy="144079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How to improve the health and well-being of women, infants, children, and families. </a:t>
            </a:r>
            <a:r>
              <a:rPr lang="en-US" sz="3200" dirty="0" smtClean="0">
                <a:solidFill>
                  <a:srgbClr val="660066"/>
                </a:solidFill>
                <a:effectLst/>
                <a:latin typeface="Abadi MT Condensed Light"/>
                <a:cs typeface="Abadi MT Condensed Light"/>
              </a:rPr>
              <a:t/>
            </a:r>
            <a:br>
              <a:rPr lang="en-US" sz="3200" dirty="0" smtClean="0">
                <a:solidFill>
                  <a:srgbClr val="660066"/>
                </a:solidFill>
                <a:effectLst/>
                <a:latin typeface="Abadi MT Condensed Light"/>
                <a:cs typeface="Abadi MT Condensed Light"/>
              </a:rPr>
            </a:br>
            <a:endParaRPr lang="en-US" sz="3200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1373" y="1250535"/>
            <a:ext cx="8056387" cy="443613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/>
              <a:t>First 24 hours : </a:t>
            </a:r>
            <a:r>
              <a:rPr lang="en-US" dirty="0" smtClean="0">
                <a:solidFill>
                  <a:srgbClr val="FF0000"/>
                </a:solidFill>
              </a:rPr>
              <a:t>assessment</a:t>
            </a:r>
            <a:r>
              <a:rPr lang="en-US" dirty="0" smtClean="0"/>
              <a:t> of </a:t>
            </a:r>
            <a:r>
              <a:rPr lang="en-US" b="1" dirty="0" smtClean="0"/>
              <a:t>vaginal bleeding</a:t>
            </a:r>
            <a:r>
              <a:rPr lang="en-US" dirty="0" smtClean="0"/>
              <a:t>, </a:t>
            </a:r>
            <a:r>
              <a:rPr lang="en-US" b="1" dirty="0" smtClean="0"/>
              <a:t>uterine contraction</a:t>
            </a:r>
            <a:r>
              <a:rPr lang="en-US" dirty="0" smtClean="0"/>
              <a:t>, </a:t>
            </a:r>
            <a:r>
              <a:rPr lang="en-US" b="1" dirty="0" smtClean="0"/>
              <a:t>temperature</a:t>
            </a:r>
            <a:r>
              <a:rPr lang="en-US" dirty="0" smtClean="0"/>
              <a:t> and </a:t>
            </a:r>
            <a:r>
              <a:rPr lang="en-US" b="1" dirty="0" smtClean="0"/>
              <a:t>heart rate </a:t>
            </a:r>
            <a:r>
              <a:rPr lang="en-US" dirty="0" smtClean="0"/>
              <a:t>should be done routinely during the </a:t>
            </a:r>
            <a:r>
              <a:rPr lang="en-US" b="1" dirty="0" smtClean="0"/>
              <a:t>first 24 hours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>
                <a:solidFill>
                  <a:srgbClr val="FF0000"/>
                </a:solidFill>
              </a:rPr>
              <a:t>Breastfeeding</a:t>
            </a:r>
            <a:r>
              <a:rPr lang="en-US" dirty="0" smtClean="0"/>
              <a:t> should be assessed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women should be asked about their </a:t>
            </a:r>
            <a:r>
              <a:rPr lang="en-US" dirty="0" smtClean="0">
                <a:solidFill>
                  <a:srgbClr val="FF0000"/>
                </a:solidFill>
              </a:rPr>
              <a:t>emotional wellbeing</a:t>
            </a:r>
            <a:r>
              <a:rPr lang="en-US" dirty="0" smtClean="0"/>
              <a:t>, what family and social support they have </a:t>
            </a:r>
          </a:p>
          <a:p>
            <a:pPr algn="l"/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Iron and folic acid </a:t>
            </a:r>
            <a:r>
              <a:rPr lang="en-US" dirty="0" smtClean="0"/>
              <a:t>supplementation should be provided for at least 3 months after delivery.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9" name="Picture 8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10" name="Picture 9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2" name="Picture 11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3" name="Picture 12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8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  <a:latin typeface="Abadi MT Condensed Light"/>
                <a:cs typeface="Abadi MT Condensed Light"/>
              </a:rPr>
              <a:t>Post partum depression 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7344" y="1591735"/>
            <a:ext cx="10972800" cy="4525963"/>
          </a:xfrm>
        </p:spPr>
        <p:txBody>
          <a:bodyPr/>
          <a:lstStyle/>
          <a:p>
            <a:r>
              <a:rPr lang="en-US" dirty="0" smtClean="0"/>
              <a:t>After </a:t>
            </a:r>
            <a:r>
              <a:rPr lang="en-US" b="1" dirty="0" smtClean="0"/>
              <a:t>10–14 days</a:t>
            </a:r>
            <a:r>
              <a:rPr lang="en-US" dirty="0" smtClean="0"/>
              <a:t>, all women should be asked about </a:t>
            </a:r>
            <a:r>
              <a:rPr lang="en-US" dirty="0" smtClean="0">
                <a:solidFill>
                  <a:srgbClr val="FF0000"/>
                </a:solidFill>
              </a:rPr>
              <a:t>postpartum depression </a:t>
            </a:r>
          </a:p>
          <a:p>
            <a:r>
              <a:rPr lang="en-US" dirty="0"/>
              <a:t>approximately 10 to 15% of women suffer from postpartum mood disorders (PPMDs), including postpartum depression (PPD), postpartum anxiety/OCD and postpartum psychosis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67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symptoms of PPD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loss </a:t>
            </a:r>
            <a:r>
              <a:rPr lang="en-US" dirty="0">
                <a:solidFill>
                  <a:srgbClr val="FF0000"/>
                </a:solidFill>
              </a:rPr>
              <a:t>of pleasure or interest in things you used to </a:t>
            </a:r>
            <a:r>
              <a:rPr lang="en-US" dirty="0" smtClean="0">
                <a:solidFill>
                  <a:srgbClr val="FF0000"/>
                </a:solidFill>
              </a:rPr>
              <a:t>enjoy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eating </a:t>
            </a:r>
            <a:r>
              <a:rPr lang="en-US" dirty="0">
                <a:solidFill>
                  <a:srgbClr val="FF0000"/>
                </a:solidFill>
              </a:rPr>
              <a:t>much more, or much less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dirty="0">
                <a:solidFill>
                  <a:srgbClr val="FF0000"/>
                </a:solidFill>
              </a:rPr>
              <a:t>Sadness, </a:t>
            </a:r>
            <a:r>
              <a:rPr lang="en-US" dirty="0" smtClean="0">
                <a:solidFill>
                  <a:srgbClr val="FF0000"/>
                </a:solidFill>
              </a:rPr>
              <a:t>crying</a:t>
            </a:r>
          </a:p>
          <a:p>
            <a:r>
              <a:rPr lang="en-US" dirty="0">
                <a:solidFill>
                  <a:srgbClr val="FF0000"/>
                </a:solidFill>
              </a:rPr>
              <a:t>Feeling guilty or worthless—blaming yourself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660066"/>
                </a:solidFill>
                <a:latin typeface="Abadi MT Condensed Light"/>
                <a:cs typeface="Abadi MT Condensed Light"/>
              </a:rPr>
              <a:t>Post partum depression 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403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13014"/>
            <a:ext cx="8692727" cy="4525963"/>
          </a:xfrm>
        </p:spPr>
        <p:txBody>
          <a:bodyPr/>
          <a:lstStyle/>
          <a:p>
            <a:r>
              <a:rPr lang="en-US" dirty="0"/>
              <a:t>the risk factors for PPD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Previous </a:t>
            </a:r>
            <a:r>
              <a:rPr lang="en-US" dirty="0">
                <a:solidFill>
                  <a:srgbClr val="FF0000"/>
                </a:solidFill>
              </a:rPr>
              <a:t>experience of depression or </a:t>
            </a:r>
            <a:r>
              <a:rPr lang="en-US" dirty="0" smtClean="0">
                <a:solidFill>
                  <a:srgbClr val="FF0000"/>
                </a:solidFill>
              </a:rPr>
              <a:t>anxiety</a:t>
            </a:r>
          </a:p>
          <a:p>
            <a:pPr marL="0" indent="0">
              <a:buNone/>
            </a:pPr>
            <a:r>
              <a:rPr lang="hr-HR" dirty="0">
                <a:solidFill>
                  <a:srgbClr val="FF0000"/>
                </a:solidFill>
              </a:rPr>
              <a:t>premature </a:t>
            </a:r>
            <a:r>
              <a:rPr lang="hr-HR" dirty="0" smtClean="0">
                <a:solidFill>
                  <a:srgbClr val="FF0000"/>
                </a:solidFill>
              </a:rPr>
              <a:t>birth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Isolation and lack of social </a:t>
            </a:r>
            <a:r>
              <a:rPr lang="en-US" dirty="0" smtClean="0">
                <a:solidFill>
                  <a:srgbClr val="FF0000"/>
                </a:solidFill>
              </a:rPr>
              <a:t>support</a:t>
            </a:r>
          </a:p>
          <a:p>
            <a:pPr marL="0" indent="0">
              <a:buNone/>
            </a:pPr>
            <a:r>
              <a:rPr lang="fr-FR" dirty="0">
                <a:solidFill>
                  <a:srgbClr val="FF0000"/>
                </a:solidFill>
              </a:rPr>
              <a:t>Stress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660066"/>
                </a:solidFill>
                <a:latin typeface="Abadi MT Condensed Light"/>
                <a:cs typeface="Abadi MT Condensed Light"/>
              </a:rPr>
              <a:t>Post partum depression 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95988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192543"/>
            <a:ext cx="7572022" cy="4525963"/>
          </a:xfrm>
        </p:spPr>
        <p:txBody>
          <a:bodyPr/>
          <a:lstStyle/>
          <a:p>
            <a:r>
              <a:rPr lang="en-US" dirty="0" smtClean="0"/>
              <a:t>Causes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Physical changes.</a:t>
            </a:r>
            <a:r>
              <a:rPr lang="en-US" dirty="0" smtClean="0">
                <a:solidFill>
                  <a:srgbClr val="FF0000"/>
                </a:solidFill>
              </a:rPr>
              <a:t> 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Emotional issues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096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660066"/>
                </a:solidFill>
                <a:latin typeface="Abadi MT Condensed Light"/>
                <a:cs typeface="Abadi MT Condensed Light"/>
              </a:rPr>
              <a:t>Post partum depression 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524904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2327" y="-15503"/>
            <a:ext cx="8229600" cy="3054535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the major reasons of maternal mortality?</a:t>
            </a:r>
            <a:r>
              <a:rPr lang="en-US" sz="3200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/>
            </a:r>
            <a:br>
              <a:rPr lang="en-US" sz="3200" dirty="0">
                <a:solidFill>
                  <a:srgbClr val="660066"/>
                </a:solidFill>
                <a:latin typeface="Abadi MT Condensed Light"/>
                <a:cs typeface="Abadi MT Condensed Light"/>
              </a:rPr>
            </a:br>
            <a:r>
              <a:rPr lang="en-US" sz="3200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/>
            </a:r>
            <a:br>
              <a:rPr lang="en-US" sz="3200" dirty="0">
                <a:solidFill>
                  <a:srgbClr val="660066"/>
                </a:solidFill>
                <a:latin typeface="Abadi MT Condensed Light"/>
                <a:cs typeface="Abadi MT Condensed Light"/>
              </a:rPr>
            </a:br>
            <a:r>
              <a:rPr lang="en-US" sz="2000" dirty="0">
                <a:latin typeface="Abadi MT Condensed Light"/>
                <a:cs typeface="Abadi MT Condensed Light"/>
              </a:rPr>
              <a:t>Women die from a wide range of complications in pregnancy, childbirth or the postpartum period. The four major killers are: severe bleeding (mostly bleeding postpartum), infections (also mostly soon after delivery), hypertensive disorders in pregnancy (</a:t>
            </a:r>
            <a:r>
              <a:rPr lang="en-US" sz="2000" dirty="0" err="1">
                <a:latin typeface="Abadi MT Condensed Light"/>
                <a:cs typeface="Abadi MT Condensed Light"/>
              </a:rPr>
              <a:t>eclampsia</a:t>
            </a:r>
            <a:r>
              <a:rPr lang="en-US" sz="2000" dirty="0">
                <a:latin typeface="Abadi MT Condensed Light"/>
                <a:cs typeface="Abadi MT Condensed Light"/>
              </a:rPr>
              <a:t>) and obstructed labor</a:t>
            </a:r>
          </a:p>
        </p:txBody>
      </p:sp>
      <p:pic>
        <p:nvPicPr>
          <p:cNvPr id="4" name="Content Placeholder 3" descr="maternal-death-reasons-WH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" b="6822"/>
          <a:stretch>
            <a:fillRect/>
          </a:stretch>
        </p:blipFill>
        <p:spPr>
          <a:xfrm>
            <a:off x="1809327" y="2992806"/>
            <a:ext cx="7334956" cy="302545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9" name="Picture 8" descr="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10" name="Picture 9" descr="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2" name="Picture 11" descr="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3" name="Picture 12" descr="55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82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How can maternal deaths be prevented?</a:t>
            </a:r>
            <a:br>
              <a:rPr lang="en-US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</a:b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should ensure that women have access to family planning and safe abortion. This will reduce unwanted pregnancies and unsafe abortions</a:t>
            </a:r>
          </a:p>
        </p:txBody>
      </p:sp>
      <p:pic>
        <p:nvPicPr>
          <p:cNvPr id="4" name="Picture 3" descr="midwife-and-client-graph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837" y="3309356"/>
            <a:ext cx="4271609" cy="2816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9" name="Picture 8" descr="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0" name="Picture 9" descr="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2" name="Picture 11" descr="55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69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527"/>
            <a:ext cx="10972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8064A2"/>
                </a:solidFill>
                <a:latin typeface="Abadi MT Condensed Light"/>
                <a:cs typeface="Abadi MT Condensed Light"/>
              </a:rPr>
              <a:t>How to improve infancy health</a:t>
            </a:r>
            <a:endParaRPr lang="en-US" dirty="0">
              <a:solidFill>
                <a:srgbClr val="8064A2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109728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infant Mortality</a:t>
            </a:r>
          </a:p>
          <a:p>
            <a:r>
              <a:rPr lang="en-US" dirty="0"/>
              <a:t>for every 1,000 babies that are born, almost 6</a:t>
            </a:r>
            <a:r>
              <a:rPr lang="en-US" dirty="0" smtClean="0"/>
              <a:t> </a:t>
            </a:r>
            <a:r>
              <a:rPr lang="en-US" dirty="0"/>
              <a:t>die during their first </a:t>
            </a:r>
            <a:r>
              <a:rPr lang="en-US" dirty="0" smtClean="0"/>
              <a:t>year, 45% of child deaths under the age of 5 years take place during the neonatal period.</a:t>
            </a:r>
          </a:p>
          <a:p>
            <a:pPr marL="0" indent="0">
              <a:buNone/>
            </a:pPr>
            <a:r>
              <a:rPr lang="en-US" dirty="0" smtClean="0"/>
              <a:t>. </a:t>
            </a:r>
            <a:r>
              <a:rPr lang="en-US" dirty="0"/>
              <a:t>Most of these babies die as a result </a:t>
            </a:r>
            <a:r>
              <a:rPr lang="en-US" dirty="0" smtClean="0"/>
              <a:t>of</a:t>
            </a:r>
          </a:p>
          <a:p>
            <a:r>
              <a:rPr lang="en-US" u="sng" dirty="0">
                <a:hlinkClick r:id="rId2"/>
              </a:rPr>
              <a:t>Birth defects</a:t>
            </a:r>
          </a:p>
          <a:p>
            <a:r>
              <a:rPr lang="en-US" u="sng" dirty="0">
                <a:hlinkClick r:id="rId3"/>
              </a:rPr>
              <a:t>Preterm birth (birth before 37 weeks gestation) and low birth weight</a:t>
            </a:r>
          </a:p>
          <a:p>
            <a:r>
              <a:rPr lang="en-US" u="sng" dirty="0">
                <a:hlinkClick r:id="rId4"/>
              </a:rPr>
              <a:t>Maternal complications of pregnancy</a:t>
            </a:r>
          </a:p>
          <a:p>
            <a:r>
              <a:rPr lang="en-US" u="sng" dirty="0">
                <a:hlinkClick r:id="rId5"/>
              </a:rPr>
              <a:t>Sudden Infant Death Syndrome (SIDS)</a:t>
            </a:r>
          </a:p>
          <a:p>
            <a:r>
              <a:rPr lang="en-US" u="sng" dirty="0">
                <a:hlinkClick r:id="rId6"/>
              </a:rPr>
              <a:t>Injuries (e.g., suffocation).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71043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4111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71623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810351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5676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3006917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203197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200731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9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721" y="519583"/>
            <a:ext cx="8875643" cy="5576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9" name="Picture 8" descr="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0" name="Picture 9" descr="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2" name="Picture 11" descr="55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12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43999"/>
            <a:ext cx="109728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Promote </a:t>
            </a:r>
            <a:r>
              <a:rPr lang="en-US" dirty="0"/>
              <a:t>early and exclusive breastfeeding. </a:t>
            </a:r>
          </a:p>
          <a:p>
            <a:r>
              <a:rPr lang="en-US" dirty="0"/>
              <a:t>A full clinical examination should be done 1 hour after birth. This </a:t>
            </a:r>
            <a:r>
              <a:rPr lang="en-US" dirty="0" smtClean="0"/>
              <a:t>includes giving </a:t>
            </a:r>
            <a:r>
              <a:rPr lang="en-US" dirty="0" smtClean="0">
                <a:solidFill>
                  <a:srgbClr val="FF0000"/>
                </a:solidFill>
              </a:rPr>
              <a:t>vitamin K prophylaxis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hepatitis B vaccination</a:t>
            </a:r>
            <a:r>
              <a:rPr lang="en-US" dirty="0" smtClean="0"/>
              <a:t> (within 24 hours).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4247" y="211667"/>
            <a:ext cx="9087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Improving infants health after delivery </a:t>
            </a:r>
            <a:endParaRPr lang="en-US" sz="3600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948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3749"/>
            <a:ext cx="9720072" cy="1499616"/>
          </a:xfrm>
        </p:spPr>
        <p:txBody>
          <a:bodyPr/>
          <a:lstStyle/>
          <a:p>
            <a:r>
              <a:rPr lang="en-US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Health indicators could be used to:</a:t>
            </a:r>
            <a:br>
              <a:rPr lang="en-US" dirty="0">
                <a:solidFill>
                  <a:srgbClr val="660066"/>
                </a:solidFill>
                <a:latin typeface="Abadi MT Condensed Light"/>
                <a:cs typeface="Abadi MT Condensed Light"/>
              </a:rPr>
            </a:b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5070235"/>
              </p:ext>
            </p:extLst>
          </p:nvPr>
        </p:nvGraphicFramePr>
        <p:xfrm>
          <a:off x="976485" y="1121831"/>
          <a:ext cx="10806289" cy="480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9" name="Picture 8" descr="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0" name="Picture 9" descr="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2" name="Picture 11" descr="555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38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9" name="Picture 8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10" name="Picture 9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1" name="Picture 10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2" name="Picture 11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3" name="Picture 12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  <p:pic>
        <p:nvPicPr>
          <p:cNvPr id="14" name="Picture 13" descr="Screen Shot 2017-04-23 at 3.46.04 P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90" y="469900"/>
            <a:ext cx="8317737" cy="627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1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8" name="Content Placeholder 7" descr="ximmunization-during-pregnancy.jpg.pagespeed.ic.OEWHtSfJc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65" r="-14465"/>
          <a:stretch>
            <a:fillRect/>
          </a:stretch>
        </p:blipFill>
        <p:spPr>
          <a:xfrm>
            <a:off x="922394" y="274638"/>
            <a:ext cx="10019542" cy="638370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9" name="Picture 8" descr="3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0" name="Picture 9" descr="4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2" name="Picture 11" descr="555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14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489" y="7814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  <a:latin typeface="Abadi MT Condensed Light"/>
                <a:cs typeface="Abadi MT Condensed Light"/>
              </a:rPr>
              <a:t>References 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4117" y="942686"/>
            <a:ext cx="10477172" cy="4023360"/>
          </a:xfrm>
        </p:spPr>
        <p:txBody>
          <a:bodyPr>
            <a:noAutofit/>
          </a:bodyPr>
          <a:lstStyle/>
          <a:p>
            <a:r>
              <a:rPr lang="en-US" sz="1800" dirty="0">
                <a:hlinkClick r:id="rId2"/>
              </a:rPr>
              <a:t>http://www.apa.org/pi/women/resources/reports/postpartum-depression.aspx</a:t>
            </a:r>
            <a:endParaRPr lang="en-US" sz="1800" dirty="0"/>
          </a:p>
          <a:p>
            <a:r>
              <a:rPr lang="en-US" sz="1800" dirty="0">
                <a:hlinkClick r:id="rId3"/>
              </a:rPr>
              <a:t>http://www.postpartumprogress.com/how-many-women-get-postpartum-depression-the-statistics-on-ppd</a:t>
            </a:r>
            <a:endParaRPr lang="en-US" sz="1800" dirty="0"/>
          </a:p>
          <a:p>
            <a:r>
              <a:rPr lang="en-US" sz="1800" dirty="0">
                <a:hlinkClick r:id="rId4"/>
              </a:rPr>
              <a:t>http://www.knowabouthealth.com/who-worldwide-decline-in-maternal-deaths-by-34/6420/</a:t>
            </a:r>
            <a:endParaRPr lang="en-US" sz="1800" dirty="0"/>
          </a:p>
          <a:p>
            <a:r>
              <a:rPr lang="en-US" sz="1800" dirty="0"/>
              <a:t>https://</a:t>
            </a:r>
            <a:r>
              <a:rPr lang="en-US" sz="1800" dirty="0" err="1"/>
              <a:t>www.cdc.gov</a:t>
            </a:r>
            <a:r>
              <a:rPr lang="en-US" sz="1800" dirty="0"/>
              <a:t>/</a:t>
            </a:r>
            <a:r>
              <a:rPr lang="en-US" sz="1800" dirty="0" err="1"/>
              <a:t>reproductivehealth</a:t>
            </a:r>
            <a:r>
              <a:rPr lang="en-US" sz="1800" dirty="0"/>
              <a:t>/</a:t>
            </a:r>
            <a:r>
              <a:rPr lang="en-US" sz="1800" dirty="0" err="1"/>
              <a:t>maternalinfanthealth</a:t>
            </a:r>
            <a:r>
              <a:rPr lang="en-US" sz="1800" dirty="0"/>
              <a:t>/</a:t>
            </a:r>
            <a:r>
              <a:rPr lang="en-US" sz="1800" dirty="0" err="1"/>
              <a:t>infantmortality.htm</a:t>
            </a:r>
            <a:endParaRPr lang="en-US" sz="1800" dirty="0"/>
          </a:p>
          <a:p>
            <a:r>
              <a:rPr lang="en-US" sz="1800" dirty="0"/>
              <a:t>http://</a:t>
            </a:r>
            <a:r>
              <a:rPr lang="en-US" sz="1800" dirty="0" err="1"/>
              <a:t>www.bupa.com.sa</a:t>
            </a:r>
            <a:r>
              <a:rPr lang="en-US" sz="1800" dirty="0"/>
              <a:t>/</a:t>
            </a:r>
            <a:r>
              <a:rPr lang="en-US" sz="1800" dirty="0" err="1"/>
              <a:t>arabic</a:t>
            </a:r>
            <a:r>
              <a:rPr lang="en-US" sz="1800" dirty="0"/>
              <a:t>/</a:t>
            </a:r>
            <a:r>
              <a:rPr lang="en-US" sz="1800" dirty="0" err="1"/>
              <a:t>healthandwellness</a:t>
            </a:r>
            <a:r>
              <a:rPr lang="en-US" sz="1800" dirty="0"/>
              <a:t>/</a:t>
            </a:r>
            <a:r>
              <a:rPr lang="en-US" sz="1800" dirty="0" err="1"/>
              <a:t>healthinformation</a:t>
            </a:r>
            <a:r>
              <a:rPr lang="en-US" sz="1800" dirty="0"/>
              <a:t>/articles/pages/vaccination-in-</a:t>
            </a:r>
            <a:r>
              <a:rPr lang="en-US" sz="1800" dirty="0" err="1"/>
              <a:t>children.aspx</a:t>
            </a:r>
            <a:endParaRPr lang="en-US" sz="1800" dirty="0"/>
          </a:p>
          <a:p>
            <a:r>
              <a:rPr lang="en-US" sz="1800" dirty="0" smtClean="0">
                <a:hlinkClick r:id="rId5"/>
              </a:rPr>
              <a:t>http://www.kidfb.com/vaccine-safety-before-during-and-after-pregnancy-t5.html</a:t>
            </a:r>
            <a:endParaRPr lang="en-US" sz="1800" dirty="0" smtClean="0"/>
          </a:p>
          <a:p>
            <a:r>
              <a:rPr lang="en-US" sz="1800" dirty="0"/>
              <a:t>https://</a:t>
            </a:r>
            <a:r>
              <a:rPr lang="en-US" sz="1800" dirty="0" err="1"/>
              <a:t>www.healthypeople.gov</a:t>
            </a:r>
            <a:r>
              <a:rPr lang="en-US" sz="1800" dirty="0"/>
              <a:t>/2020/topics-objectives/topic/maternal-infant-and-child-health</a:t>
            </a:r>
          </a:p>
          <a:p>
            <a:r>
              <a:rPr lang="en-US" sz="1800" dirty="0"/>
              <a:t>http://</a:t>
            </a:r>
            <a:r>
              <a:rPr lang="en-US" sz="1800" dirty="0" err="1" smtClean="0"/>
              <a:t>www.acog.org</a:t>
            </a:r>
            <a:r>
              <a:rPr lang="en-US" sz="1800" dirty="0" smtClean="0"/>
              <a:t>/Patients/FAQs/Preeclampsia-and-High-Blood-Pressure-During-Pregnancy</a:t>
            </a:r>
            <a:endParaRPr lang="en-US" sz="1800" dirty="0"/>
          </a:p>
          <a:p>
            <a:r>
              <a:rPr lang="en-US" sz="1800" dirty="0">
                <a:hlinkClick r:id="rId6"/>
              </a:rPr>
              <a:t>http://</a:t>
            </a:r>
            <a:r>
              <a:rPr lang="en-US" sz="1800" dirty="0" smtClean="0">
                <a:hlinkClick r:id="rId6"/>
              </a:rPr>
              <a:t>emedicine.medscape.com/article/261435-overview</a:t>
            </a:r>
            <a:endParaRPr lang="en-US" sz="1800" dirty="0" smtClean="0"/>
          </a:p>
          <a:p>
            <a:r>
              <a:rPr lang="en-US" sz="1800" dirty="0">
                <a:hlinkClick r:id="rId7"/>
              </a:rPr>
              <a:t>https://www.ncbi.nlm.nih.gov/pubmed/23411474</a:t>
            </a:r>
            <a:r>
              <a:rPr lang="en-US" sz="1800" dirty="0"/>
              <a:t> </a:t>
            </a:r>
            <a:endParaRPr lang="en-US" sz="1800" dirty="0" smtClean="0"/>
          </a:p>
          <a:p>
            <a:r>
              <a:rPr lang="en-US" sz="1800" dirty="0" smtClean="0"/>
              <a:t>https</a:t>
            </a:r>
            <a:r>
              <a:rPr lang="en-US" sz="1800" dirty="0"/>
              <a:t>://</a:t>
            </a:r>
            <a:r>
              <a:rPr lang="en-US" sz="1800" dirty="0" err="1"/>
              <a:t>en.wikipedia.org</a:t>
            </a:r>
            <a:r>
              <a:rPr lang="en-US" sz="1800" dirty="0"/>
              <a:t>/wiki/</a:t>
            </a:r>
            <a:r>
              <a:rPr lang="en-US" sz="1800" dirty="0" err="1"/>
              <a:t>Gestational_diabetes</a:t>
            </a:r>
            <a:r>
              <a:rPr lang="en-US" sz="1800" dirty="0"/>
              <a:t> </a:t>
            </a:r>
          </a:p>
          <a:p>
            <a:r>
              <a:rPr lang="en-US" sz="1800" dirty="0"/>
              <a:t>https://</a:t>
            </a:r>
            <a:r>
              <a:rPr lang="en-US" sz="1800" dirty="0" err="1"/>
              <a:t>www.cdc.gov</a:t>
            </a:r>
            <a:r>
              <a:rPr lang="en-US" sz="1800" dirty="0"/>
              <a:t>/</a:t>
            </a:r>
            <a:r>
              <a:rPr lang="en-US" sz="1800" dirty="0" err="1"/>
              <a:t>ncbddd</a:t>
            </a:r>
            <a:r>
              <a:rPr lang="en-US" sz="1800" dirty="0"/>
              <a:t>/</a:t>
            </a:r>
            <a:r>
              <a:rPr lang="en-US" sz="1800" dirty="0" err="1"/>
              <a:t>fasd</a:t>
            </a:r>
            <a:r>
              <a:rPr lang="en-US" sz="1800" dirty="0"/>
              <a:t>/alcohol-</a:t>
            </a:r>
            <a:r>
              <a:rPr lang="en-US" sz="1800" dirty="0" err="1"/>
              <a:t>use.html</a:t>
            </a:r>
            <a:endParaRPr lang="en-US" sz="1800" dirty="0"/>
          </a:p>
          <a:p>
            <a:r>
              <a:rPr lang="en-US" sz="1800" dirty="0"/>
              <a:t>https://</a:t>
            </a:r>
            <a:r>
              <a:rPr lang="en-US" sz="1800" dirty="0" err="1"/>
              <a:t>www.babycenter.com</a:t>
            </a:r>
            <a:r>
              <a:rPr lang="en-US" sz="1800" dirty="0"/>
              <a:t>/0_how-smoking-during-pregnancy-affects-you-and-your-baby_1405720.bc</a:t>
            </a:r>
          </a:p>
          <a:p>
            <a:r>
              <a:rPr lang="en-US" sz="1800" dirty="0"/>
              <a:t>http://</a:t>
            </a:r>
            <a:r>
              <a:rPr lang="en-US" sz="1800" dirty="0" err="1"/>
              <a:t>www.netdoctor.co.uk</a:t>
            </a:r>
            <a:r>
              <a:rPr lang="en-US" sz="1800" dirty="0"/>
              <a:t>/conditions/pregnancy-and-family/a9096/chromosome-abnormalities-in-pregnancy/</a:t>
            </a:r>
          </a:p>
          <a:p>
            <a:endParaRPr lang="en-US" sz="1800" dirty="0"/>
          </a:p>
          <a:p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2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88" y="0"/>
            <a:ext cx="1097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  <a:latin typeface="Abadi MT Condensed Light"/>
                <a:cs typeface="Abadi MT Condensed Light"/>
              </a:rPr>
              <a:t>Thank you </a:t>
            </a:r>
            <a:endParaRPr lang="en-US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9" name="Picture 8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0" name="Picture 9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1" name="Picture 10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57111" y="2906552"/>
            <a:ext cx="93556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accent4"/>
                </a:solidFill>
                <a:latin typeface="Abadi MT Condensed Light"/>
                <a:cs typeface="Abadi MT Condensed Light"/>
              </a:rPr>
              <a:t>Any Questions ? </a:t>
            </a:r>
            <a:endParaRPr lang="en-US" sz="6000" dirty="0">
              <a:solidFill>
                <a:schemeClr val="accent4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399364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183" y="54000"/>
            <a:ext cx="11430000" cy="149961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The 11 indicators of maternal, newborn and child health</a:t>
            </a:r>
            <a:br>
              <a:rPr lang="en-US" sz="3600" b="1" dirty="0">
                <a:solidFill>
                  <a:srgbClr val="660066"/>
                </a:solidFill>
                <a:latin typeface="Abadi MT Condensed Light"/>
                <a:cs typeface="Abadi MT Condensed Light"/>
              </a:rPr>
            </a:br>
            <a:endParaRPr lang="en-US" sz="3600" dirty="0">
              <a:solidFill>
                <a:srgbClr val="660066"/>
              </a:solidFill>
              <a:latin typeface="Abadi MT Condensed Light"/>
              <a:cs typeface="Abadi MT Condensed Ligh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3959318"/>
              </p:ext>
            </p:extLst>
          </p:nvPr>
        </p:nvGraphicFramePr>
        <p:xfrm>
          <a:off x="-1759527" y="1185981"/>
          <a:ext cx="14879781" cy="5460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9" name="Picture 8" descr="3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0" name="Picture 9" descr="4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2" name="Picture 11" descr="555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6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8333" y="1243167"/>
            <a:ext cx="10216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660066"/>
                </a:solidFill>
              </a:rPr>
              <a:t>Under-five child mortality</a:t>
            </a:r>
            <a:endParaRPr lang="en-US" sz="2000" b="1" dirty="0"/>
          </a:p>
          <a:p>
            <a:r>
              <a:rPr lang="en-US" dirty="0" smtClean="0"/>
              <a:t>It </a:t>
            </a:r>
            <a:r>
              <a:rPr lang="en-US" dirty="0"/>
              <a:t>is the probability of a child born in a specific year or period dying before </a:t>
            </a:r>
            <a:endParaRPr lang="en-US" dirty="0"/>
          </a:p>
          <a:p>
            <a:r>
              <a:rPr lang="en-US" dirty="0"/>
              <a:t>reaching the age of five.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8332" y="2187222"/>
            <a:ext cx="866422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660066"/>
                </a:solidFill>
              </a:rPr>
              <a:t>Maternal mortality ratio</a:t>
            </a:r>
          </a:p>
          <a:p>
            <a:r>
              <a:rPr lang="en-US" dirty="0" smtClean="0"/>
              <a:t>It </a:t>
            </a:r>
            <a:r>
              <a:rPr lang="en-US" dirty="0"/>
              <a:t>is the number of maternal deaths per 100,000 live births during a specified time period usually 1 year. 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58333" y="3098338"/>
            <a:ext cx="88535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660066"/>
                </a:solidFill>
              </a:rPr>
              <a:t>Children under five who are stunted</a:t>
            </a:r>
          </a:p>
          <a:p>
            <a:r>
              <a:rPr lang="en-US" dirty="0" smtClean="0"/>
              <a:t>It </a:t>
            </a:r>
            <a:r>
              <a:rPr lang="en-US" dirty="0"/>
              <a:t>is defined as the percentage of children, aged 0 to 59 months, whose height for age is below </a:t>
            </a:r>
            <a:r>
              <a:rPr lang="en-US" dirty="0" smtClean="0"/>
              <a:t>-2 SD (</a:t>
            </a:r>
            <a:r>
              <a:rPr lang="en-US" dirty="0"/>
              <a:t>moderate and severe stunting) and </a:t>
            </a:r>
            <a:r>
              <a:rPr lang="en-US" dirty="0" smtClean="0"/>
              <a:t>-3 SD (</a:t>
            </a:r>
            <a:r>
              <a:rPr lang="en-US" dirty="0"/>
              <a:t>severe stunting) from the median of the WHO Child Growth Standards. 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8333" y="4385569"/>
            <a:ext cx="729544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660066"/>
                </a:solidFill>
              </a:rPr>
              <a:t>Exclusive breastfeeding for six months (0–5 months)</a:t>
            </a:r>
          </a:p>
          <a:p>
            <a:r>
              <a:rPr lang="en-US" dirty="0" smtClean="0"/>
              <a:t>Percentage </a:t>
            </a:r>
            <a:r>
              <a:rPr lang="en-US" dirty="0"/>
              <a:t>of infants 0–5 months of age (&lt;6 months) who are fed exclusively with breast milk. </a:t>
            </a:r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58333" y="5434573"/>
            <a:ext cx="8664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srgbClr val="660066"/>
                </a:solidFill>
              </a:rPr>
              <a:t>Antenatal care coverage </a:t>
            </a:r>
            <a:endParaRPr lang="en-US" sz="2000" b="1" dirty="0"/>
          </a:p>
          <a:p>
            <a:r>
              <a:rPr lang="en-US" dirty="0" smtClean="0"/>
              <a:t>The </a:t>
            </a:r>
            <a:r>
              <a:rPr lang="en-US" dirty="0"/>
              <a:t>percent of women ages 15 to 49 with a live birth within a given time period who attended antenatal care (ANC) four or more times during their most recent pregnancy.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12" name="Picture 11" descr="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13" name="Picture 12" descr="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4" name="Picture 13" descr="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5" name="Picture 14" descr="5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6" name="Picture 15" descr="555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286000" y="211667"/>
            <a:ext cx="6928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8064A2"/>
                </a:solidFill>
                <a:latin typeface="Abadi MT Condensed Light"/>
                <a:cs typeface="Abadi MT Condensed Light"/>
              </a:rPr>
              <a:t>Definitions </a:t>
            </a:r>
            <a:endParaRPr lang="en-US" dirty="0">
              <a:solidFill>
                <a:srgbClr val="8064A2"/>
              </a:solidFill>
              <a:latin typeface="Abadi MT Condensed Light"/>
              <a:cs typeface="Abadi MT Condensed Light"/>
            </a:endParaRPr>
          </a:p>
        </p:txBody>
      </p:sp>
    </p:spTree>
    <p:extLst>
      <p:ext uri="{BB962C8B-B14F-4D97-AF65-F5344CB8AC3E}">
        <p14:creationId xmlns:p14="http://schemas.microsoft.com/office/powerpoint/2010/main" val="1921106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5777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660066"/>
                </a:solidFill>
                <a:latin typeface="Abadi MT Condensed Light"/>
                <a:cs typeface="Abadi MT Condensed Light"/>
              </a:rPr>
              <a:t>Factors and behaviors affecting maternal health and fetal development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2817058"/>
              </p:ext>
            </p:extLst>
          </p:nvPr>
        </p:nvGraphicFramePr>
        <p:xfrm>
          <a:off x="905931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badi MT Condensed Light"/>
              <a:cs typeface="Abadi MT Condensed Light"/>
            </a:endParaRPr>
          </a:p>
        </p:txBody>
      </p:sp>
      <p:pic>
        <p:nvPicPr>
          <p:cNvPr id="7" name="Picture 6" descr="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8" name="Picture 7" descr="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9" name="Picture 8" descr="3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10" name="Picture 9" descr="4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11" name="Picture 10" descr="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12" name="Picture 11" descr="555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05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Factors can affect pregnancy and childbirth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4957512"/>
            <a:ext cx="673070" cy="827121"/>
          </a:xfrm>
          <a:prstGeom prst="rect">
            <a:avLst/>
          </a:prstGeom>
        </p:spPr>
      </p:pic>
      <p:pic>
        <p:nvPicPr>
          <p:cNvPr id="5" name="Picture 4" descr="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1" y="5796240"/>
            <a:ext cx="903133" cy="950666"/>
          </a:xfrm>
          <a:prstGeom prst="rect">
            <a:avLst/>
          </a:prstGeom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1565"/>
            <a:ext cx="964117" cy="998397"/>
          </a:xfrm>
          <a:prstGeom prst="rect">
            <a:avLst/>
          </a:prstGeom>
        </p:spPr>
      </p:pic>
      <p:pic>
        <p:nvPicPr>
          <p:cNvPr id="7" name="Picture 6" descr="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91" y="2992806"/>
            <a:ext cx="728029" cy="781776"/>
          </a:xfrm>
          <a:prstGeom prst="rect">
            <a:avLst/>
          </a:prstGeom>
        </p:spPr>
      </p:pic>
      <p:pic>
        <p:nvPicPr>
          <p:cNvPr id="8" name="Picture 7" descr="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80" y="2189086"/>
            <a:ext cx="672681" cy="765280"/>
          </a:xfrm>
          <a:prstGeom prst="rect">
            <a:avLst/>
          </a:prstGeom>
        </p:spPr>
      </p:pic>
      <p:pic>
        <p:nvPicPr>
          <p:cNvPr id="9" name="Picture 8" descr="55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88" y="1186620"/>
            <a:ext cx="651259" cy="8849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028" b="100000" l="36000" r="98167">
                        <a14:foregroundMark x1="76833" y1="92821" x2="76833" y2="92821"/>
                        <a14:foregroundMark x1="96000" y1="61269" x2="96000" y2="61269"/>
                        <a14:foregroundMark x1="95833" y1="66611" x2="95833" y2="66611"/>
                        <a14:foregroundMark x1="81833" y1="39399" x2="81833" y2="39399"/>
                        <a14:foregroundMark x1="86667" y1="45409" x2="86667" y2="45409"/>
                        <a14:foregroundMark x1="84833" y1="46745" x2="84833" y2="46745"/>
                        <a14:foregroundMark x1="60833" y1="38898" x2="60833" y2="38898"/>
                        <a14:foregroundMark x1="52333" y1="45910" x2="52333" y2="45910"/>
                        <a14:backgroundMark x1="76833" y1="51419" x2="76833" y2="51419"/>
                      </a14:backgroundRemoval>
                    </a14:imgEffect>
                  </a14:imgLayer>
                </a14:imgProps>
              </a:ext>
            </a:extLst>
          </a:blip>
          <a:srcRect l="34346" t="8178"/>
          <a:stretch/>
        </p:blipFill>
        <p:spPr>
          <a:xfrm>
            <a:off x="9911927" y="3756932"/>
            <a:ext cx="2280073" cy="31835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923747"/>
          </a:xfrm>
          <a:prstGeom prst="rect">
            <a:avLst/>
          </a:prstGeom>
          <a:solidFill>
            <a:schemeClr val="bg1">
              <a:lumMod val="85000"/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</TotalTime>
  <Words>2173</Words>
  <Application>Microsoft Macintosh PowerPoint</Application>
  <PresentationFormat>Custom</PresentationFormat>
  <Paragraphs>323</Paragraphs>
  <Slides>53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Maternal and Child health  </vt:lpstr>
      <vt:lpstr>Objectives </vt:lpstr>
      <vt:lpstr>Maternal and child health indicators :   </vt:lpstr>
      <vt:lpstr>Maternal and child health indicators :  </vt:lpstr>
      <vt:lpstr>Health indicators could be used to: </vt:lpstr>
      <vt:lpstr>The 11 indicators of maternal, newborn and child health </vt:lpstr>
      <vt:lpstr>PowerPoint Presentation</vt:lpstr>
      <vt:lpstr>Factors and behaviors affecting maternal health and fetal development</vt:lpstr>
      <vt:lpstr>Factors can affect pregnancy and childbirth  </vt:lpstr>
      <vt:lpstr>PowerPoint Presentation</vt:lpstr>
      <vt:lpstr>1-Preconception health status  </vt:lpstr>
      <vt:lpstr>2-Age </vt:lpstr>
      <vt:lpstr>3-preconception and interconception health care  </vt:lpstr>
      <vt:lpstr>PowerPoint Presentation</vt:lpstr>
      <vt:lpstr>4- antenatal care </vt:lpstr>
      <vt:lpstr>PowerPoint Presentation</vt:lpstr>
      <vt:lpstr>5-Poverty  </vt:lpstr>
      <vt:lpstr>6- Access to appropriate preconception and interconception health care  </vt:lpstr>
      <vt:lpstr>High risk Factor in maternal and child health</vt:lpstr>
      <vt:lpstr>PowerPoint Presentation</vt:lpstr>
      <vt:lpstr>Hypertension</vt:lpstr>
      <vt:lpstr>Heart disease</vt:lpstr>
      <vt:lpstr>Gestational Diabetes mellitus</vt:lpstr>
      <vt:lpstr>Gestational Diabetes mellitus</vt:lpstr>
      <vt:lpstr>Alcohol use </vt:lpstr>
      <vt:lpstr>PowerPoint Presentation</vt:lpstr>
      <vt:lpstr>Smoking</vt:lpstr>
      <vt:lpstr>Smoking</vt:lpstr>
      <vt:lpstr>STD’s</vt:lpstr>
      <vt:lpstr>STD’s</vt:lpstr>
      <vt:lpstr>Poor nutrition</vt:lpstr>
      <vt:lpstr>Unhealthy weight </vt:lpstr>
      <vt:lpstr>Genetic conditions  </vt:lpstr>
      <vt:lpstr>Social and Physical Determinants of Maternal Health  </vt:lpstr>
      <vt:lpstr>Social and Physical Determinants of Maternal Health  </vt:lpstr>
      <vt:lpstr>Why it is important?</vt:lpstr>
      <vt:lpstr>PowerPoint Presentation</vt:lpstr>
      <vt:lpstr>Social and Physical Determinants of Child Health </vt:lpstr>
      <vt:lpstr>PowerPoint Presentation</vt:lpstr>
      <vt:lpstr>How to improve the health and well-being of women, infants, children, and families.  </vt:lpstr>
      <vt:lpstr>Post partum depression </vt:lpstr>
      <vt:lpstr>PowerPoint Presentation</vt:lpstr>
      <vt:lpstr>PowerPoint Presentation</vt:lpstr>
      <vt:lpstr>PowerPoint Presentation</vt:lpstr>
      <vt:lpstr>the major reasons of maternal mortality?  Women die from a wide range of complications in pregnancy, childbirth or the postpartum period. The four major killers are: severe bleeding (mostly bleeding postpartum), infections (also mostly soon after delivery), hypertensive disorders in pregnancy (eclampsia) and obstructed labor</vt:lpstr>
      <vt:lpstr>How can maternal deaths be prevented? </vt:lpstr>
      <vt:lpstr>How to improve infancy health</vt:lpstr>
      <vt:lpstr>PowerPoint Presentation</vt:lpstr>
      <vt:lpstr>PowerPoint Presentation</vt:lpstr>
      <vt:lpstr>PowerPoint Presentation</vt:lpstr>
      <vt:lpstr>PowerPoint Presentation</vt:lpstr>
      <vt:lpstr>References </vt:lpstr>
      <vt:lpstr>Thank you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Maternal and Child health  </dc:title>
  <dc:creator>ĵấŵảĥễŗ Ŝαãď</dc:creator>
  <cp:lastModifiedBy>Rawan Alotaibi</cp:lastModifiedBy>
  <cp:revision>33</cp:revision>
  <dcterms:created xsi:type="dcterms:W3CDTF">2017-04-22T09:32:03Z</dcterms:created>
  <dcterms:modified xsi:type="dcterms:W3CDTF">2017-04-23T22:47:51Z</dcterms:modified>
</cp:coreProperties>
</file>