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106"/>
  </p:notesMasterIdLst>
  <p:sldIdLst>
    <p:sldId id="279" r:id="rId4"/>
    <p:sldId id="369" r:id="rId5"/>
    <p:sldId id="370" r:id="rId6"/>
    <p:sldId id="431" r:id="rId7"/>
    <p:sldId id="432" r:id="rId8"/>
    <p:sldId id="433" r:id="rId9"/>
    <p:sldId id="283" r:id="rId10"/>
    <p:sldId id="284" r:id="rId11"/>
    <p:sldId id="285" r:id="rId12"/>
    <p:sldId id="286" r:id="rId13"/>
    <p:sldId id="287" r:id="rId14"/>
    <p:sldId id="458" r:id="rId15"/>
    <p:sldId id="288" r:id="rId16"/>
    <p:sldId id="289" r:id="rId17"/>
    <p:sldId id="290" r:id="rId18"/>
    <p:sldId id="291" r:id="rId19"/>
    <p:sldId id="292" r:id="rId20"/>
    <p:sldId id="368" r:id="rId21"/>
    <p:sldId id="371" r:id="rId22"/>
    <p:sldId id="372" r:id="rId23"/>
    <p:sldId id="373" r:id="rId24"/>
    <p:sldId id="374" r:id="rId25"/>
    <p:sldId id="375" r:id="rId26"/>
    <p:sldId id="376" r:id="rId27"/>
    <p:sldId id="377" r:id="rId28"/>
    <p:sldId id="378" r:id="rId29"/>
    <p:sldId id="379" r:id="rId30"/>
    <p:sldId id="380" r:id="rId31"/>
    <p:sldId id="381" r:id="rId32"/>
    <p:sldId id="459" r:id="rId33"/>
    <p:sldId id="382" r:id="rId34"/>
    <p:sldId id="383" r:id="rId35"/>
    <p:sldId id="384" r:id="rId36"/>
    <p:sldId id="385" r:id="rId37"/>
    <p:sldId id="386" r:id="rId38"/>
    <p:sldId id="387" r:id="rId39"/>
    <p:sldId id="388" r:id="rId40"/>
    <p:sldId id="460" r:id="rId41"/>
    <p:sldId id="461" r:id="rId42"/>
    <p:sldId id="462" r:id="rId43"/>
    <p:sldId id="463" r:id="rId44"/>
    <p:sldId id="464" r:id="rId45"/>
    <p:sldId id="465" r:id="rId46"/>
    <p:sldId id="466" r:id="rId47"/>
    <p:sldId id="467" r:id="rId48"/>
    <p:sldId id="468"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 id="457" r:id="rId63"/>
    <p:sldId id="390" r:id="rId64"/>
    <p:sldId id="396" r:id="rId65"/>
    <p:sldId id="397" r:id="rId66"/>
    <p:sldId id="398" r:id="rId67"/>
    <p:sldId id="399" r:id="rId68"/>
    <p:sldId id="400" r:id="rId69"/>
    <p:sldId id="401" r:id="rId70"/>
    <p:sldId id="402" r:id="rId71"/>
    <p:sldId id="391" r:id="rId72"/>
    <p:sldId id="404" r:id="rId73"/>
    <p:sldId id="405" r:id="rId74"/>
    <p:sldId id="406" r:id="rId75"/>
    <p:sldId id="392"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393" r:id="rId89"/>
    <p:sldId id="420" r:id="rId90"/>
    <p:sldId id="421" r:id="rId91"/>
    <p:sldId id="422" r:id="rId92"/>
    <p:sldId id="423" r:id="rId93"/>
    <p:sldId id="424" r:id="rId94"/>
    <p:sldId id="425" r:id="rId95"/>
    <p:sldId id="426" r:id="rId96"/>
    <p:sldId id="427" r:id="rId97"/>
    <p:sldId id="428" r:id="rId98"/>
    <p:sldId id="429" r:id="rId99"/>
    <p:sldId id="394" r:id="rId100"/>
    <p:sldId id="395" r:id="rId101"/>
    <p:sldId id="430" r:id="rId102"/>
    <p:sldId id="434" r:id="rId103"/>
    <p:sldId id="435" r:id="rId104"/>
    <p:sldId id="367"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BA1"/>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8" autoAdjust="0"/>
    <p:restoredTop sz="72587" autoAdjust="0"/>
  </p:normalViewPr>
  <p:slideViewPr>
    <p:cSldViewPr>
      <p:cViewPr varScale="1">
        <p:scale>
          <a:sx n="65" d="100"/>
          <a:sy n="65" d="100"/>
        </p:scale>
        <p:origin x="-2088" y="-104"/>
      </p:cViewPr>
      <p:guideLst>
        <p:guide orient="horz" pos="2160"/>
        <p:guide pos="2880"/>
      </p:guideLst>
    </p:cSldViewPr>
  </p:slideViewPr>
  <p:outlineViewPr>
    <p:cViewPr>
      <p:scale>
        <a:sx n="33" d="100"/>
        <a:sy n="33" d="100"/>
      </p:scale>
      <p:origin x="0" y="15460"/>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notesMaster" Target="notesMasters/notes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10" Type="http://schemas.openxmlformats.org/officeDocument/2006/relationships/theme" Target="theme/theme1.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11"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slide" Target="slides/slide97.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609C9-21FF-4895-A01C-71E85CE864E7}"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en-US"/>
        </a:p>
      </dgm:t>
    </dgm:pt>
    <dgm:pt modelId="{0CB23BD6-572F-468D-B186-7437175CC1E6}">
      <dgm:prSet phldrT="[Text]">
        <dgm:style>
          <a:lnRef idx="1">
            <a:schemeClr val="accent2"/>
          </a:lnRef>
          <a:fillRef idx="2">
            <a:schemeClr val="accent2"/>
          </a:fillRef>
          <a:effectRef idx="1">
            <a:schemeClr val="accent2"/>
          </a:effectRef>
          <a:fontRef idx="minor">
            <a:schemeClr val="dk1"/>
          </a:fontRef>
        </dgm:style>
      </dgm:prSet>
      <dgm:spPr/>
      <dgm:t>
        <a:bodyPr/>
        <a:lstStyle/>
        <a:p>
          <a:pPr algn="ctr"/>
          <a:r>
            <a:rPr lang="en-US" dirty="0"/>
            <a:t>Bacterial</a:t>
          </a:r>
        </a:p>
      </dgm:t>
    </dgm:pt>
    <dgm:pt modelId="{D1B22C34-65C5-4790-A89D-3E3337CAE3D8}" type="parTrans" cxnId="{F6103B8D-E07E-45C6-B3D3-F6FF0CC3863A}">
      <dgm:prSet/>
      <dgm:spPr/>
      <dgm:t>
        <a:bodyPr/>
        <a:lstStyle/>
        <a:p>
          <a:endParaRPr lang="en-US"/>
        </a:p>
      </dgm:t>
    </dgm:pt>
    <dgm:pt modelId="{329E5038-FF04-4565-8087-3DCFDB3A9EC9}" type="sibTrans" cxnId="{F6103B8D-E07E-45C6-B3D3-F6FF0CC3863A}">
      <dgm:prSet/>
      <dgm:spPr/>
      <dgm:t>
        <a:bodyPr/>
        <a:lstStyle/>
        <a:p>
          <a:endParaRPr lang="en-US"/>
        </a:p>
      </dgm:t>
    </dgm:pt>
    <dgm:pt modelId="{6CF8527D-300B-4FF5-842C-CC79F818C83A}">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1400" dirty="0"/>
            <a:t>Syphilis</a:t>
          </a:r>
        </a:p>
      </dgm:t>
    </dgm:pt>
    <dgm:pt modelId="{CD2C317B-8364-443A-8D70-C2EDB858844A}" type="parTrans" cxnId="{C130E80A-A22E-482C-AA07-1976F14BA292}">
      <dgm:prSet/>
      <dgm:spPr/>
      <dgm:t>
        <a:bodyPr/>
        <a:lstStyle/>
        <a:p>
          <a:endParaRPr lang="en-US"/>
        </a:p>
      </dgm:t>
    </dgm:pt>
    <dgm:pt modelId="{DD1A8F4D-F924-417E-855E-783BBD57BB07}" type="sibTrans" cxnId="{C130E80A-A22E-482C-AA07-1976F14BA292}">
      <dgm:prSet/>
      <dgm:spPr/>
      <dgm:t>
        <a:bodyPr/>
        <a:lstStyle/>
        <a:p>
          <a:endParaRPr lang="en-US"/>
        </a:p>
      </dgm:t>
    </dgm:pt>
    <dgm:pt modelId="{F549A3CB-3F74-4D14-924F-040085C3D2E4}">
      <dgm:prSet phldrT="[Text]">
        <dgm:style>
          <a:lnRef idx="1">
            <a:schemeClr val="accent4"/>
          </a:lnRef>
          <a:fillRef idx="2">
            <a:schemeClr val="accent4"/>
          </a:fillRef>
          <a:effectRef idx="1">
            <a:schemeClr val="accent4"/>
          </a:effectRef>
          <a:fontRef idx="minor">
            <a:schemeClr val="dk1"/>
          </a:fontRef>
        </dgm:style>
      </dgm:prSet>
      <dgm:spPr/>
      <dgm:t>
        <a:bodyPr/>
        <a:lstStyle/>
        <a:p>
          <a:pPr algn="ctr"/>
          <a:r>
            <a:rPr lang="en-US" dirty="0"/>
            <a:t>viral</a:t>
          </a:r>
        </a:p>
      </dgm:t>
    </dgm:pt>
    <dgm:pt modelId="{F77258BC-F916-4A09-AA8C-9F422AF5D250}" type="parTrans" cxnId="{9FE4EC9F-0777-461D-9799-2687085FB57B}">
      <dgm:prSet/>
      <dgm:spPr/>
      <dgm:t>
        <a:bodyPr/>
        <a:lstStyle/>
        <a:p>
          <a:endParaRPr lang="en-US"/>
        </a:p>
      </dgm:t>
    </dgm:pt>
    <dgm:pt modelId="{E9D1584F-5737-45D2-A284-9EC19BE4399C}" type="sibTrans" cxnId="{9FE4EC9F-0777-461D-9799-2687085FB57B}">
      <dgm:prSet/>
      <dgm:spPr/>
      <dgm:t>
        <a:bodyPr/>
        <a:lstStyle/>
        <a:p>
          <a:endParaRPr lang="en-US"/>
        </a:p>
      </dgm:t>
    </dgm:pt>
    <dgm:pt modelId="{BD995E02-DEAF-43EF-8968-60607E07B89C}">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1400" dirty="0"/>
            <a:t>Herpes</a:t>
          </a:r>
        </a:p>
      </dgm:t>
    </dgm:pt>
    <dgm:pt modelId="{C1EF29FB-3D98-4CAE-9218-7E7077165650}" type="parTrans" cxnId="{0BB4FAD9-1838-4F5C-9331-67E414A74EA4}">
      <dgm:prSet/>
      <dgm:spPr/>
      <dgm:t>
        <a:bodyPr/>
        <a:lstStyle/>
        <a:p>
          <a:endParaRPr lang="en-US"/>
        </a:p>
      </dgm:t>
    </dgm:pt>
    <dgm:pt modelId="{E59A1CF5-75C2-494D-84FB-91C849C1C4CB}" type="sibTrans" cxnId="{0BB4FAD9-1838-4F5C-9331-67E414A74EA4}">
      <dgm:prSet/>
      <dgm:spPr/>
      <dgm:t>
        <a:bodyPr/>
        <a:lstStyle/>
        <a:p>
          <a:endParaRPr lang="en-US"/>
        </a:p>
      </dgm:t>
    </dgm:pt>
    <dgm:pt modelId="{D1A285C3-AC52-43C6-A3F9-AA20E13FA182}">
      <dgm:prSet phldrT="[Text]">
        <dgm:style>
          <a:lnRef idx="1">
            <a:schemeClr val="accent6"/>
          </a:lnRef>
          <a:fillRef idx="2">
            <a:schemeClr val="accent6"/>
          </a:fillRef>
          <a:effectRef idx="1">
            <a:schemeClr val="accent6"/>
          </a:effectRef>
          <a:fontRef idx="minor">
            <a:schemeClr val="dk1"/>
          </a:fontRef>
        </dgm:style>
      </dgm:prSet>
      <dgm:spPr/>
      <dgm:t>
        <a:bodyPr/>
        <a:lstStyle/>
        <a:p>
          <a:pPr algn="ctr"/>
          <a:r>
            <a:rPr lang="en-US" dirty="0"/>
            <a:t>Parasitic </a:t>
          </a:r>
        </a:p>
      </dgm:t>
    </dgm:pt>
    <dgm:pt modelId="{5477F69F-2B8B-47A5-9710-3F6AF6AB1746}" type="parTrans" cxnId="{E4E86D88-5A66-4F80-A166-8ED4C3431A35}">
      <dgm:prSet/>
      <dgm:spPr/>
      <dgm:t>
        <a:bodyPr/>
        <a:lstStyle/>
        <a:p>
          <a:endParaRPr lang="en-US"/>
        </a:p>
      </dgm:t>
    </dgm:pt>
    <dgm:pt modelId="{F3FFC8A2-9EBB-4044-A395-6499B1C729A4}" type="sibTrans" cxnId="{E4E86D88-5A66-4F80-A166-8ED4C3431A35}">
      <dgm:prSet/>
      <dgm:spPr/>
      <dgm:t>
        <a:bodyPr/>
        <a:lstStyle/>
        <a:p>
          <a:endParaRPr lang="en-US"/>
        </a:p>
      </dgm:t>
    </dgm:pt>
    <dgm:pt modelId="{902A9F50-57EB-4757-9D1B-A2C0F49B9021}">
      <dgm:prSet phldrT="[Text]" custT="1">
        <dgm:style>
          <a:lnRef idx="2">
            <a:schemeClr val="accent6"/>
          </a:lnRef>
          <a:fillRef idx="1">
            <a:schemeClr val="lt1"/>
          </a:fillRef>
          <a:effectRef idx="0">
            <a:schemeClr val="accent6"/>
          </a:effectRef>
          <a:fontRef idx="minor">
            <a:schemeClr val="dk1"/>
          </a:fontRef>
        </dgm:style>
      </dgm:prSet>
      <dgm:spPr/>
      <dgm:t>
        <a:bodyPr/>
        <a:lstStyle/>
        <a:p>
          <a:pPr algn="l"/>
          <a:r>
            <a:rPr lang="en-US" sz="1400" dirty="0"/>
            <a:t> Trichomonas vaginalis </a:t>
          </a:r>
        </a:p>
      </dgm:t>
    </dgm:pt>
    <dgm:pt modelId="{55792E80-8230-45DA-A2A5-87C3739E1BFD}" type="parTrans" cxnId="{FE84F6F2-5777-403A-B6D7-D2D09F09C02A}">
      <dgm:prSet/>
      <dgm:spPr/>
      <dgm:t>
        <a:bodyPr/>
        <a:lstStyle/>
        <a:p>
          <a:endParaRPr lang="en-US"/>
        </a:p>
      </dgm:t>
    </dgm:pt>
    <dgm:pt modelId="{1DD12A77-83A2-4FC1-9BC8-A281AF66BE4F}" type="sibTrans" cxnId="{FE84F6F2-5777-403A-B6D7-D2D09F09C02A}">
      <dgm:prSet/>
      <dgm:spPr/>
      <dgm:t>
        <a:bodyPr/>
        <a:lstStyle/>
        <a:p>
          <a:endParaRPr lang="en-US"/>
        </a:p>
      </dgm:t>
    </dgm:pt>
    <dgm:pt modelId="{FB817D15-8205-4545-A28F-E0DE22A20E31}">
      <dgm:prSet custT="1">
        <dgm:style>
          <a:lnRef idx="2">
            <a:schemeClr val="accent2"/>
          </a:lnRef>
          <a:fillRef idx="1">
            <a:schemeClr val="lt1"/>
          </a:fillRef>
          <a:effectRef idx="0">
            <a:schemeClr val="accent2"/>
          </a:effectRef>
          <a:fontRef idx="minor">
            <a:schemeClr val="dk1"/>
          </a:fontRef>
        </dgm:style>
      </dgm:prSet>
      <dgm:spPr/>
      <dgm:t>
        <a:bodyPr/>
        <a:lstStyle/>
        <a:p>
          <a:pPr algn="l"/>
          <a:r>
            <a:rPr lang="en-US" sz="1400" dirty="0"/>
            <a:t> Chlamydia</a:t>
          </a:r>
        </a:p>
      </dgm:t>
    </dgm:pt>
    <dgm:pt modelId="{2D855EA4-87CE-4F54-8D4A-012B4998F6D6}" type="parTrans" cxnId="{54EC6FCF-B335-4073-8CE9-742BE9FBD78D}">
      <dgm:prSet/>
      <dgm:spPr/>
      <dgm:t>
        <a:bodyPr/>
        <a:lstStyle/>
        <a:p>
          <a:endParaRPr lang="en-US"/>
        </a:p>
      </dgm:t>
    </dgm:pt>
    <dgm:pt modelId="{A1F460DE-00DB-4B59-AC35-D3CE8B18CAAC}" type="sibTrans" cxnId="{54EC6FCF-B335-4073-8CE9-742BE9FBD78D}">
      <dgm:prSet/>
      <dgm:spPr/>
      <dgm:t>
        <a:bodyPr/>
        <a:lstStyle/>
        <a:p>
          <a:endParaRPr lang="en-US"/>
        </a:p>
      </dgm:t>
    </dgm:pt>
    <dgm:pt modelId="{AFEC59FB-45F2-49DF-8559-CF4C345C1C86}">
      <dgm:prSet custT="1">
        <dgm:style>
          <a:lnRef idx="2">
            <a:schemeClr val="accent2"/>
          </a:lnRef>
          <a:fillRef idx="1">
            <a:schemeClr val="lt1"/>
          </a:fillRef>
          <a:effectRef idx="0">
            <a:schemeClr val="accent2"/>
          </a:effectRef>
          <a:fontRef idx="minor">
            <a:schemeClr val="dk1"/>
          </a:fontRef>
        </dgm:style>
      </dgm:prSet>
      <dgm:spPr/>
      <dgm:t>
        <a:bodyPr/>
        <a:lstStyle/>
        <a:p>
          <a:pPr algn="l"/>
          <a:r>
            <a:rPr lang="en-US" sz="1400" dirty="0"/>
            <a:t> Gonorrhea</a:t>
          </a:r>
        </a:p>
      </dgm:t>
    </dgm:pt>
    <dgm:pt modelId="{B715EA78-E225-4888-B76E-4A6B4DCA5E04}" type="parTrans" cxnId="{947715A3-C01A-4C29-A0A1-C89A310BB4CE}">
      <dgm:prSet/>
      <dgm:spPr/>
      <dgm:t>
        <a:bodyPr/>
        <a:lstStyle/>
        <a:p>
          <a:endParaRPr lang="en-US"/>
        </a:p>
      </dgm:t>
    </dgm:pt>
    <dgm:pt modelId="{7E8FD954-34DF-4C35-8244-D094AF25B464}" type="sibTrans" cxnId="{947715A3-C01A-4C29-A0A1-C89A310BB4CE}">
      <dgm:prSet/>
      <dgm:spPr/>
      <dgm:t>
        <a:bodyPr/>
        <a:lstStyle/>
        <a:p>
          <a:endParaRPr lang="en-US"/>
        </a:p>
      </dgm:t>
    </dgm:pt>
    <dgm:pt modelId="{7DBEEA2F-3124-464D-AB4A-6C0D3E851B43}">
      <dgm:prSet custT="1">
        <dgm:style>
          <a:lnRef idx="2">
            <a:schemeClr val="accent2"/>
          </a:lnRef>
          <a:fillRef idx="1">
            <a:schemeClr val="lt1"/>
          </a:fillRef>
          <a:effectRef idx="0">
            <a:schemeClr val="accent2"/>
          </a:effectRef>
          <a:fontRef idx="minor">
            <a:schemeClr val="dk1"/>
          </a:fontRef>
        </dgm:style>
      </dgm:prSet>
      <dgm:spPr/>
      <dgm:t>
        <a:bodyPr/>
        <a:lstStyle/>
        <a:p>
          <a:pPr algn="l"/>
          <a:r>
            <a:rPr lang="en-US" sz="1400" dirty="0"/>
            <a:t> chancroid</a:t>
          </a:r>
        </a:p>
      </dgm:t>
    </dgm:pt>
    <dgm:pt modelId="{B3FFED11-B19E-4B80-8750-001F0C932733}" type="parTrans" cxnId="{736E222D-C1D6-473C-B2CF-A35061B82E56}">
      <dgm:prSet/>
      <dgm:spPr/>
      <dgm:t>
        <a:bodyPr/>
        <a:lstStyle/>
        <a:p>
          <a:endParaRPr lang="en-US"/>
        </a:p>
      </dgm:t>
    </dgm:pt>
    <dgm:pt modelId="{747B166B-D966-4F2B-96A9-F2C3D2894472}" type="sibTrans" cxnId="{736E222D-C1D6-473C-B2CF-A35061B82E56}">
      <dgm:prSet/>
      <dgm:spPr/>
      <dgm:t>
        <a:bodyPr/>
        <a:lstStyle/>
        <a:p>
          <a:endParaRPr lang="en-US"/>
        </a:p>
      </dgm:t>
    </dgm:pt>
    <dgm:pt modelId="{3574BDE5-69EE-4C70-A311-FAFA7B2A801E}">
      <dgm:prSet custT="1">
        <dgm:style>
          <a:lnRef idx="2">
            <a:schemeClr val="accent4"/>
          </a:lnRef>
          <a:fillRef idx="1">
            <a:schemeClr val="lt1"/>
          </a:fillRef>
          <a:effectRef idx="0">
            <a:schemeClr val="accent4"/>
          </a:effectRef>
          <a:fontRef idx="minor">
            <a:schemeClr val="dk1"/>
          </a:fontRef>
        </dgm:style>
      </dgm:prSet>
      <dgm:spPr/>
      <dgm:t>
        <a:bodyPr/>
        <a:lstStyle/>
        <a:p>
          <a:pPr algn="l"/>
          <a:r>
            <a:rPr lang="en-US" sz="1400" dirty="0"/>
            <a:t>Human Papilloma Virus</a:t>
          </a:r>
        </a:p>
      </dgm:t>
    </dgm:pt>
    <dgm:pt modelId="{41978FB3-F9A1-454B-AADA-306877BC2A92}" type="parTrans" cxnId="{9D0DDE2A-8F0D-4081-9873-52CD2901670E}">
      <dgm:prSet/>
      <dgm:spPr/>
      <dgm:t>
        <a:bodyPr/>
        <a:lstStyle/>
        <a:p>
          <a:endParaRPr lang="en-US"/>
        </a:p>
      </dgm:t>
    </dgm:pt>
    <dgm:pt modelId="{FF3264E2-5E85-47AB-9C79-0CC7DE054760}" type="sibTrans" cxnId="{9D0DDE2A-8F0D-4081-9873-52CD2901670E}">
      <dgm:prSet/>
      <dgm:spPr/>
      <dgm:t>
        <a:bodyPr/>
        <a:lstStyle/>
        <a:p>
          <a:endParaRPr lang="en-US"/>
        </a:p>
      </dgm:t>
    </dgm:pt>
    <dgm:pt modelId="{729586CF-19B7-49BB-BE17-43634F8A8C81}">
      <dgm:prSet custT="1">
        <dgm:style>
          <a:lnRef idx="2">
            <a:schemeClr val="accent4"/>
          </a:lnRef>
          <a:fillRef idx="1">
            <a:schemeClr val="lt1"/>
          </a:fillRef>
          <a:effectRef idx="0">
            <a:schemeClr val="accent4"/>
          </a:effectRef>
          <a:fontRef idx="minor">
            <a:schemeClr val="dk1"/>
          </a:fontRef>
        </dgm:style>
      </dgm:prSet>
      <dgm:spPr/>
      <dgm:t>
        <a:bodyPr/>
        <a:lstStyle/>
        <a:p>
          <a:pPr algn="l"/>
          <a:r>
            <a:rPr lang="en-US" sz="1400" dirty="0"/>
            <a:t> HIV</a:t>
          </a:r>
        </a:p>
      </dgm:t>
    </dgm:pt>
    <dgm:pt modelId="{49F22F1F-74DB-49CE-B9E1-ECDBA319F44E}" type="parTrans" cxnId="{895116BE-6399-40D4-AD47-9DE9D4E2159B}">
      <dgm:prSet/>
      <dgm:spPr/>
      <dgm:t>
        <a:bodyPr/>
        <a:lstStyle/>
        <a:p>
          <a:endParaRPr lang="en-US"/>
        </a:p>
      </dgm:t>
    </dgm:pt>
    <dgm:pt modelId="{E06B04F1-A71A-461A-899B-DE8F6C2AD7D4}" type="sibTrans" cxnId="{895116BE-6399-40D4-AD47-9DE9D4E2159B}">
      <dgm:prSet/>
      <dgm:spPr/>
      <dgm:t>
        <a:bodyPr/>
        <a:lstStyle/>
        <a:p>
          <a:endParaRPr lang="en-US"/>
        </a:p>
      </dgm:t>
    </dgm:pt>
    <dgm:pt modelId="{10306FC2-273C-4543-BB4B-4C7080542DBF}">
      <dgm:prSet custT="1">
        <dgm:style>
          <a:lnRef idx="2">
            <a:schemeClr val="accent4"/>
          </a:lnRef>
          <a:fillRef idx="1">
            <a:schemeClr val="lt1"/>
          </a:fillRef>
          <a:effectRef idx="0">
            <a:schemeClr val="accent4"/>
          </a:effectRef>
          <a:fontRef idx="minor">
            <a:schemeClr val="dk1"/>
          </a:fontRef>
        </dgm:style>
      </dgm:prSet>
      <dgm:spPr/>
      <dgm:t>
        <a:bodyPr/>
        <a:lstStyle/>
        <a:p>
          <a:pPr algn="l"/>
          <a:r>
            <a:rPr lang="en-US" sz="1400" dirty="0"/>
            <a:t>Hepatitis B Virus</a:t>
          </a:r>
        </a:p>
      </dgm:t>
    </dgm:pt>
    <dgm:pt modelId="{86157266-0B8A-4DF0-B11D-4311BDCE84FF}" type="parTrans" cxnId="{57F93AE2-F0AF-4E51-8962-F27A5A2F85F1}">
      <dgm:prSet/>
      <dgm:spPr/>
      <dgm:t>
        <a:bodyPr/>
        <a:lstStyle/>
        <a:p>
          <a:endParaRPr lang="en-US"/>
        </a:p>
      </dgm:t>
    </dgm:pt>
    <dgm:pt modelId="{BB74C6C7-A6F5-4EBE-802E-1357AD57879E}" type="sibTrans" cxnId="{57F93AE2-F0AF-4E51-8962-F27A5A2F85F1}">
      <dgm:prSet/>
      <dgm:spPr/>
      <dgm:t>
        <a:bodyPr/>
        <a:lstStyle/>
        <a:p>
          <a:endParaRPr lang="en-US"/>
        </a:p>
      </dgm:t>
    </dgm:pt>
    <dgm:pt modelId="{38F5CA49-5FDE-41A8-AB51-3E7F410CC0C7}" type="pres">
      <dgm:prSet presAssocID="{98E609C9-21FF-4895-A01C-71E85CE864E7}" presName="linearFlow" presStyleCnt="0">
        <dgm:presLayoutVars>
          <dgm:dir/>
          <dgm:animLvl val="lvl"/>
          <dgm:resizeHandles val="exact"/>
        </dgm:presLayoutVars>
      </dgm:prSet>
      <dgm:spPr/>
      <dgm:t>
        <a:bodyPr/>
        <a:lstStyle/>
        <a:p>
          <a:endParaRPr lang="en-US"/>
        </a:p>
      </dgm:t>
    </dgm:pt>
    <dgm:pt modelId="{F459511B-742A-42B1-9847-6095E9FDE17A}" type="pres">
      <dgm:prSet presAssocID="{0CB23BD6-572F-468D-B186-7437175CC1E6}" presName="composite" presStyleCnt="0"/>
      <dgm:spPr/>
    </dgm:pt>
    <dgm:pt modelId="{F32376F4-0B07-48E1-BCC7-63D93B792FEC}" type="pres">
      <dgm:prSet presAssocID="{0CB23BD6-572F-468D-B186-7437175CC1E6}" presName="parentText" presStyleLbl="alignNode1" presStyleIdx="0" presStyleCnt="3" custLinFactX="-129942" custLinFactNeighborX="-200000" custLinFactNeighborY="-166">
        <dgm:presLayoutVars>
          <dgm:chMax val="1"/>
          <dgm:bulletEnabled val="1"/>
        </dgm:presLayoutVars>
      </dgm:prSet>
      <dgm:spPr/>
      <dgm:t>
        <a:bodyPr/>
        <a:lstStyle/>
        <a:p>
          <a:endParaRPr lang="en-US"/>
        </a:p>
      </dgm:t>
    </dgm:pt>
    <dgm:pt modelId="{CEEB2FEB-625C-42B3-A87A-CF77D0D6F03C}" type="pres">
      <dgm:prSet presAssocID="{0CB23BD6-572F-468D-B186-7437175CC1E6}" presName="descendantText" presStyleLbl="alignAcc1" presStyleIdx="0" presStyleCnt="3" custScaleX="94455" custLinFactNeighborX="-2261" custLinFactNeighborY="-459">
        <dgm:presLayoutVars>
          <dgm:bulletEnabled val="1"/>
        </dgm:presLayoutVars>
      </dgm:prSet>
      <dgm:spPr/>
      <dgm:t>
        <a:bodyPr/>
        <a:lstStyle/>
        <a:p>
          <a:endParaRPr lang="en-US"/>
        </a:p>
      </dgm:t>
    </dgm:pt>
    <dgm:pt modelId="{D0843AD4-9660-40D4-A333-15B8D213FF7D}" type="pres">
      <dgm:prSet presAssocID="{329E5038-FF04-4565-8087-3DCFDB3A9EC9}" presName="sp" presStyleCnt="0"/>
      <dgm:spPr/>
    </dgm:pt>
    <dgm:pt modelId="{B1E3A60B-B5AB-4721-9915-6C53742C2ED1}" type="pres">
      <dgm:prSet presAssocID="{F549A3CB-3F74-4D14-924F-040085C3D2E4}" presName="composite" presStyleCnt="0"/>
      <dgm:spPr/>
    </dgm:pt>
    <dgm:pt modelId="{21527E4D-26CD-4F8C-B976-641B72C23F74}" type="pres">
      <dgm:prSet presAssocID="{F549A3CB-3F74-4D14-924F-040085C3D2E4}" presName="parentText" presStyleLbl="alignNode1" presStyleIdx="1" presStyleCnt="3" custLinFactX="-129942" custLinFactNeighborX="-200000" custLinFactNeighborY="-2793">
        <dgm:presLayoutVars>
          <dgm:chMax val="1"/>
          <dgm:bulletEnabled val="1"/>
        </dgm:presLayoutVars>
      </dgm:prSet>
      <dgm:spPr/>
      <dgm:t>
        <a:bodyPr/>
        <a:lstStyle/>
        <a:p>
          <a:endParaRPr lang="en-US"/>
        </a:p>
      </dgm:t>
    </dgm:pt>
    <dgm:pt modelId="{B8AC3108-6D04-4281-82AE-23931F87A213}" type="pres">
      <dgm:prSet presAssocID="{F549A3CB-3F74-4D14-924F-040085C3D2E4}" presName="descendantText" presStyleLbl="alignAcc1" presStyleIdx="1" presStyleCnt="3" custScaleX="90669" custLinFactNeighborX="-4154" custLinFactNeighborY="-4376">
        <dgm:presLayoutVars>
          <dgm:bulletEnabled val="1"/>
        </dgm:presLayoutVars>
      </dgm:prSet>
      <dgm:spPr/>
      <dgm:t>
        <a:bodyPr/>
        <a:lstStyle/>
        <a:p>
          <a:endParaRPr lang="en-US"/>
        </a:p>
      </dgm:t>
    </dgm:pt>
    <dgm:pt modelId="{D1572A40-8754-4F09-BEEE-141938B57D71}" type="pres">
      <dgm:prSet presAssocID="{E9D1584F-5737-45D2-A284-9EC19BE4399C}" presName="sp" presStyleCnt="0"/>
      <dgm:spPr/>
    </dgm:pt>
    <dgm:pt modelId="{0314CA28-9B2F-486B-95CC-F9D2843BD71E}" type="pres">
      <dgm:prSet presAssocID="{D1A285C3-AC52-43C6-A3F9-AA20E13FA182}" presName="composite" presStyleCnt="0"/>
      <dgm:spPr/>
    </dgm:pt>
    <dgm:pt modelId="{C04808C6-ADA0-4A4B-A416-D1FE2F7578E5}" type="pres">
      <dgm:prSet presAssocID="{D1A285C3-AC52-43C6-A3F9-AA20E13FA182}" presName="parentText" presStyleLbl="alignNode1" presStyleIdx="2" presStyleCnt="3" custLinFactX="-129942" custLinFactNeighborX="-200000" custLinFactNeighborY="-5419">
        <dgm:presLayoutVars>
          <dgm:chMax val="1"/>
          <dgm:bulletEnabled val="1"/>
        </dgm:presLayoutVars>
      </dgm:prSet>
      <dgm:spPr/>
      <dgm:t>
        <a:bodyPr/>
        <a:lstStyle/>
        <a:p>
          <a:endParaRPr lang="en-US"/>
        </a:p>
      </dgm:t>
    </dgm:pt>
    <dgm:pt modelId="{6A8D8185-DC39-4EF9-8075-34A477C56755}" type="pres">
      <dgm:prSet presAssocID="{D1A285C3-AC52-43C6-A3F9-AA20E13FA182}" presName="descendantText" presStyleLbl="alignAcc1" presStyleIdx="2" presStyleCnt="3" custScaleX="94612" custLinFactNeighborX="-2182" custLinFactNeighborY="-8293">
        <dgm:presLayoutVars>
          <dgm:bulletEnabled val="1"/>
        </dgm:presLayoutVars>
      </dgm:prSet>
      <dgm:spPr/>
      <dgm:t>
        <a:bodyPr/>
        <a:lstStyle/>
        <a:p>
          <a:endParaRPr lang="en-US"/>
        </a:p>
      </dgm:t>
    </dgm:pt>
  </dgm:ptLst>
  <dgm:cxnLst>
    <dgm:cxn modelId="{445B06EB-1301-4A28-A09C-BC701D65218A}" type="presOf" srcId="{0CB23BD6-572F-468D-B186-7437175CC1E6}" destId="{F32376F4-0B07-48E1-BCC7-63D93B792FEC}" srcOrd="0" destOrd="0" presId="urn:microsoft.com/office/officeart/2005/8/layout/chevron2"/>
    <dgm:cxn modelId="{C130E80A-A22E-482C-AA07-1976F14BA292}" srcId="{0CB23BD6-572F-468D-B186-7437175CC1E6}" destId="{6CF8527D-300B-4FF5-842C-CC79F818C83A}" srcOrd="0" destOrd="0" parTransId="{CD2C317B-8364-443A-8D70-C2EDB858844A}" sibTransId="{DD1A8F4D-F924-417E-855E-783BBD57BB07}"/>
    <dgm:cxn modelId="{03E497BD-37AD-4F43-AE3D-1641A6458CA9}" type="presOf" srcId="{3574BDE5-69EE-4C70-A311-FAFA7B2A801E}" destId="{B8AC3108-6D04-4281-82AE-23931F87A213}" srcOrd="0" destOrd="1" presId="urn:microsoft.com/office/officeart/2005/8/layout/chevron2"/>
    <dgm:cxn modelId="{0B4C47E7-615F-4A03-B299-839A2812849E}" type="presOf" srcId="{D1A285C3-AC52-43C6-A3F9-AA20E13FA182}" destId="{C04808C6-ADA0-4A4B-A416-D1FE2F7578E5}" srcOrd="0" destOrd="0" presId="urn:microsoft.com/office/officeart/2005/8/layout/chevron2"/>
    <dgm:cxn modelId="{0BB4FAD9-1838-4F5C-9331-67E414A74EA4}" srcId="{F549A3CB-3F74-4D14-924F-040085C3D2E4}" destId="{BD995E02-DEAF-43EF-8968-60607E07B89C}" srcOrd="0" destOrd="0" parTransId="{C1EF29FB-3D98-4CAE-9218-7E7077165650}" sibTransId="{E59A1CF5-75C2-494D-84FB-91C849C1C4CB}"/>
    <dgm:cxn modelId="{0A498439-8572-48AA-92B9-1979D2CCD815}" type="presOf" srcId="{729586CF-19B7-49BB-BE17-43634F8A8C81}" destId="{B8AC3108-6D04-4281-82AE-23931F87A213}" srcOrd="0" destOrd="2" presId="urn:microsoft.com/office/officeart/2005/8/layout/chevron2"/>
    <dgm:cxn modelId="{0F09F265-ABD1-40DA-82F3-EC5A9B438B75}" type="presOf" srcId="{6CF8527D-300B-4FF5-842C-CC79F818C83A}" destId="{CEEB2FEB-625C-42B3-A87A-CF77D0D6F03C}" srcOrd="0" destOrd="0" presId="urn:microsoft.com/office/officeart/2005/8/layout/chevron2"/>
    <dgm:cxn modelId="{A5552D2E-1840-49AC-B795-07A2054C3879}" type="presOf" srcId="{BD995E02-DEAF-43EF-8968-60607E07B89C}" destId="{B8AC3108-6D04-4281-82AE-23931F87A213}" srcOrd="0" destOrd="0" presId="urn:microsoft.com/office/officeart/2005/8/layout/chevron2"/>
    <dgm:cxn modelId="{FE84F6F2-5777-403A-B6D7-D2D09F09C02A}" srcId="{D1A285C3-AC52-43C6-A3F9-AA20E13FA182}" destId="{902A9F50-57EB-4757-9D1B-A2C0F49B9021}" srcOrd="0" destOrd="0" parTransId="{55792E80-8230-45DA-A2A5-87C3739E1BFD}" sibTransId="{1DD12A77-83A2-4FC1-9BC8-A281AF66BE4F}"/>
    <dgm:cxn modelId="{F6103B8D-E07E-45C6-B3D3-F6FF0CC3863A}" srcId="{98E609C9-21FF-4895-A01C-71E85CE864E7}" destId="{0CB23BD6-572F-468D-B186-7437175CC1E6}" srcOrd="0" destOrd="0" parTransId="{D1B22C34-65C5-4790-A89D-3E3337CAE3D8}" sibTransId="{329E5038-FF04-4565-8087-3DCFDB3A9EC9}"/>
    <dgm:cxn modelId="{16E8B029-4AE1-431A-9B48-E5F1F4A038A1}" type="presOf" srcId="{F549A3CB-3F74-4D14-924F-040085C3D2E4}" destId="{21527E4D-26CD-4F8C-B976-641B72C23F74}" srcOrd="0" destOrd="0" presId="urn:microsoft.com/office/officeart/2005/8/layout/chevron2"/>
    <dgm:cxn modelId="{0AACF745-7AA6-4ED7-9A9E-BBB35AC25194}" type="presOf" srcId="{7DBEEA2F-3124-464D-AB4A-6C0D3E851B43}" destId="{CEEB2FEB-625C-42B3-A87A-CF77D0D6F03C}" srcOrd="0" destOrd="3" presId="urn:microsoft.com/office/officeart/2005/8/layout/chevron2"/>
    <dgm:cxn modelId="{E4E86D88-5A66-4F80-A166-8ED4C3431A35}" srcId="{98E609C9-21FF-4895-A01C-71E85CE864E7}" destId="{D1A285C3-AC52-43C6-A3F9-AA20E13FA182}" srcOrd="2" destOrd="0" parTransId="{5477F69F-2B8B-47A5-9710-3F6AF6AB1746}" sibTransId="{F3FFC8A2-9EBB-4044-A395-6499B1C729A4}"/>
    <dgm:cxn modelId="{D3914BEE-2D65-490B-ADC4-654393ADF0CF}" type="presOf" srcId="{10306FC2-273C-4543-BB4B-4C7080542DBF}" destId="{B8AC3108-6D04-4281-82AE-23931F87A213}" srcOrd="0" destOrd="3" presId="urn:microsoft.com/office/officeart/2005/8/layout/chevron2"/>
    <dgm:cxn modelId="{736E222D-C1D6-473C-B2CF-A35061B82E56}" srcId="{0CB23BD6-572F-468D-B186-7437175CC1E6}" destId="{7DBEEA2F-3124-464D-AB4A-6C0D3E851B43}" srcOrd="3" destOrd="0" parTransId="{B3FFED11-B19E-4B80-8750-001F0C932733}" sibTransId="{747B166B-D966-4F2B-96A9-F2C3D2894472}"/>
    <dgm:cxn modelId="{7E3236F2-6856-4699-A84F-DDB1AE00C498}" type="presOf" srcId="{98E609C9-21FF-4895-A01C-71E85CE864E7}" destId="{38F5CA49-5FDE-41A8-AB51-3E7F410CC0C7}" srcOrd="0" destOrd="0" presId="urn:microsoft.com/office/officeart/2005/8/layout/chevron2"/>
    <dgm:cxn modelId="{9FE4EC9F-0777-461D-9799-2687085FB57B}" srcId="{98E609C9-21FF-4895-A01C-71E85CE864E7}" destId="{F549A3CB-3F74-4D14-924F-040085C3D2E4}" srcOrd="1" destOrd="0" parTransId="{F77258BC-F916-4A09-AA8C-9F422AF5D250}" sibTransId="{E9D1584F-5737-45D2-A284-9EC19BE4399C}"/>
    <dgm:cxn modelId="{947715A3-C01A-4C29-A0A1-C89A310BB4CE}" srcId="{0CB23BD6-572F-468D-B186-7437175CC1E6}" destId="{AFEC59FB-45F2-49DF-8559-CF4C345C1C86}" srcOrd="2" destOrd="0" parTransId="{B715EA78-E225-4888-B76E-4A6B4DCA5E04}" sibTransId="{7E8FD954-34DF-4C35-8244-D094AF25B464}"/>
    <dgm:cxn modelId="{F077C506-074E-44B5-A817-C5635029A296}" type="presOf" srcId="{FB817D15-8205-4545-A28F-E0DE22A20E31}" destId="{CEEB2FEB-625C-42B3-A87A-CF77D0D6F03C}" srcOrd="0" destOrd="1" presId="urn:microsoft.com/office/officeart/2005/8/layout/chevron2"/>
    <dgm:cxn modelId="{895116BE-6399-40D4-AD47-9DE9D4E2159B}" srcId="{F549A3CB-3F74-4D14-924F-040085C3D2E4}" destId="{729586CF-19B7-49BB-BE17-43634F8A8C81}" srcOrd="2" destOrd="0" parTransId="{49F22F1F-74DB-49CE-B9E1-ECDBA319F44E}" sibTransId="{E06B04F1-A71A-461A-899B-DE8F6C2AD7D4}"/>
    <dgm:cxn modelId="{57F93AE2-F0AF-4E51-8962-F27A5A2F85F1}" srcId="{F549A3CB-3F74-4D14-924F-040085C3D2E4}" destId="{10306FC2-273C-4543-BB4B-4C7080542DBF}" srcOrd="3" destOrd="0" parTransId="{86157266-0B8A-4DF0-B11D-4311BDCE84FF}" sibTransId="{BB74C6C7-A6F5-4EBE-802E-1357AD57879E}"/>
    <dgm:cxn modelId="{9D0DDE2A-8F0D-4081-9873-52CD2901670E}" srcId="{F549A3CB-3F74-4D14-924F-040085C3D2E4}" destId="{3574BDE5-69EE-4C70-A311-FAFA7B2A801E}" srcOrd="1" destOrd="0" parTransId="{41978FB3-F9A1-454B-AADA-306877BC2A92}" sibTransId="{FF3264E2-5E85-47AB-9C79-0CC7DE054760}"/>
    <dgm:cxn modelId="{38026FB3-7278-422D-A939-3A76BD5C6C14}" type="presOf" srcId="{902A9F50-57EB-4757-9D1B-A2C0F49B9021}" destId="{6A8D8185-DC39-4EF9-8075-34A477C56755}" srcOrd="0" destOrd="0" presId="urn:microsoft.com/office/officeart/2005/8/layout/chevron2"/>
    <dgm:cxn modelId="{0C46819C-0EB8-4FF4-B673-269724F19D09}" type="presOf" srcId="{AFEC59FB-45F2-49DF-8559-CF4C345C1C86}" destId="{CEEB2FEB-625C-42B3-A87A-CF77D0D6F03C}" srcOrd="0" destOrd="2" presId="urn:microsoft.com/office/officeart/2005/8/layout/chevron2"/>
    <dgm:cxn modelId="{54EC6FCF-B335-4073-8CE9-742BE9FBD78D}" srcId="{0CB23BD6-572F-468D-B186-7437175CC1E6}" destId="{FB817D15-8205-4545-A28F-E0DE22A20E31}" srcOrd="1" destOrd="0" parTransId="{2D855EA4-87CE-4F54-8D4A-012B4998F6D6}" sibTransId="{A1F460DE-00DB-4B59-AC35-D3CE8B18CAAC}"/>
    <dgm:cxn modelId="{E65ED1F5-D183-481D-85A5-3E27E067F6F8}" type="presParOf" srcId="{38F5CA49-5FDE-41A8-AB51-3E7F410CC0C7}" destId="{F459511B-742A-42B1-9847-6095E9FDE17A}" srcOrd="0" destOrd="0" presId="urn:microsoft.com/office/officeart/2005/8/layout/chevron2"/>
    <dgm:cxn modelId="{A15487A1-5E65-4A97-82FC-766086D57F1F}" type="presParOf" srcId="{F459511B-742A-42B1-9847-6095E9FDE17A}" destId="{F32376F4-0B07-48E1-BCC7-63D93B792FEC}" srcOrd="0" destOrd="0" presId="urn:microsoft.com/office/officeart/2005/8/layout/chevron2"/>
    <dgm:cxn modelId="{9CBD444F-CB8D-4F22-BF5C-050497C3E503}" type="presParOf" srcId="{F459511B-742A-42B1-9847-6095E9FDE17A}" destId="{CEEB2FEB-625C-42B3-A87A-CF77D0D6F03C}" srcOrd="1" destOrd="0" presId="urn:microsoft.com/office/officeart/2005/8/layout/chevron2"/>
    <dgm:cxn modelId="{3D19CBE6-D2EC-4C16-A66F-1A6BB81131F0}" type="presParOf" srcId="{38F5CA49-5FDE-41A8-AB51-3E7F410CC0C7}" destId="{D0843AD4-9660-40D4-A333-15B8D213FF7D}" srcOrd="1" destOrd="0" presId="urn:microsoft.com/office/officeart/2005/8/layout/chevron2"/>
    <dgm:cxn modelId="{5491BE71-6348-4EDB-9B15-3D9DCBEC1E4A}" type="presParOf" srcId="{38F5CA49-5FDE-41A8-AB51-3E7F410CC0C7}" destId="{B1E3A60B-B5AB-4721-9915-6C53742C2ED1}" srcOrd="2" destOrd="0" presId="urn:microsoft.com/office/officeart/2005/8/layout/chevron2"/>
    <dgm:cxn modelId="{C059003D-D076-48F3-85F1-C0E47B461D66}" type="presParOf" srcId="{B1E3A60B-B5AB-4721-9915-6C53742C2ED1}" destId="{21527E4D-26CD-4F8C-B976-641B72C23F74}" srcOrd="0" destOrd="0" presId="urn:microsoft.com/office/officeart/2005/8/layout/chevron2"/>
    <dgm:cxn modelId="{148F07D2-11E0-4A74-839B-6460A40C1C40}" type="presParOf" srcId="{B1E3A60B-B5AB-4721-9915-6C53742C2ED1}" destId="{B8AC3108-6D04-4281-82AE-23931F87A213}" srcOrd="1" destOrd="0" presId="urn:microsoft.com/office/officeart/2005/8/layout/chevron2"/>
    <dgm:cxn modelId="{AFDEF9DA-CF8A-4BAC-8B67-A7E76775C71F}" type="presParOf" srcId="{38F5CA49-5FDE-41A8-AB51-3E7F410CC0C7}" destId="{D1572A40-8754-4F09-BEEE-141938B57D71}" srcOrd="3" destOrd="0" presId="urn:microsoft.com/office/officeart/2005/8/layout/chevron2"/>
    <dgm:cxn modelId="{53F32679-6A9D-4830-AB7C-380D6F52F5A0}" type="presParOf" srcId="{38F5CA49-5FDE-41A8-AB51-3E7F410CC0C7}" destId="{0314CA28-9B2F-486B-95CC-F9D2843BD71E}" srcOrd="4" destOrd="0" presId="urn:microsoft.com/office/officeart/2005/8/layout/chevron2"/>
    <dgm:cxn modelId="{FF0B3FFC-4878-4996-90F8-E7E2DCCA52EB}" type="presParOf" srcId="{0314CA28-9B2F-486B-95CC-F9D2843BD71E}" destId="{C04808C6-ADA0-4A4B-A416-D1FE2F7578E5}" srcOrd="0" destOrd="0" presId="urn:microsoft.com/office/officeart/2005/8/layout/chevron2"/>
    <dgm:cxn modelId="{0F184018-07AD-4109-9C6A-30F8158F0B9B}" type="presParOf" srcId="{0314CA28-9B2F-486B-95CC-F9D2843BD71E}" destId="{6A8D8185-DC39-4EF9-8075-34A477C5675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3ECBC-A92F-6345-9353-F5F07728D716}" type="doc">
      <dgm:prSet loTypeId="urn:microsoft.com/office/officeart/2005/8/layout/hierarchy1" loCatId="" qsTypeId="urn:microsoft.com/office/officeart/2005/8/quickstyle/simple1" qsCatId="simple" csTypeId="urn:microsoft.com/office/officeart/2005/8/colors/accent1_4" csCatId="accent1" phldr="1"/>
      <dgm:spPr/>
      <dgm:t>
        <a:bodyPr/>
        <a:lstStyle/>
        <a:p>
          <a:endParaRPr lang="en-US"/>
        </a:p>
      </dgm:t>
    </dgm:pt>
    <dgm:pt modelId="{53D2F208-130C-274D-A6BA-55277CC1AE64}">
      <dgm:prSet phldrT="[Text]"/>
      <dgm:spPr/>
      <dgm:t>
        <a:bodyPr/>
        <a:lstStyle/>
        <a:p>
          <a:r>
            <a:rPr lang="en-US" dirty="0" smtClean="0">
              <a:latin typeface="Century Gothic"/>
              <a:cs typeface="Century Gothic"/>
            </a:rPr>
            <a:t>Syphilis</a:t>
          </a:r>
          <a:endParaRPr lang="en-US" dirty="0">
            <a:latin typeface="Century Gothic"/>
            <a:cs typeface="Century Gothic"/>
          </a:endParaRPr>
        </a:p>
      </dgm:t>
    </dgm:pt>
    <dgm:pt modelId="{B0491E38-742A-BC4A-ADF2-072811BFB57E}" type="parTrans" cxnId="{F34F51AA-ED91-9641-9BA3-DF8B3E0141D0}">
      <dgm:prSet/>
      <dgm:spPr/>
      <dgm:t>
        <a:bodyPr/>
        <a:lstStyle/>
        <a:p>
          <a:endParaRPr lang="en-US"/>
        </a:p>
      </dgm:t>
    </dgm:pt>
    <dgm:pt modelId="{0B3E0038-F25A-B74F-9813-7A4F504729E8}" type="sibTrans" cxnId="{F34F51AA-ED91-9641-9BA3-DF8B3E0141D0}">
      <dgm:prSet/>
      <dgm:spPr/>
      <dgm:t>
        <a:bodyPr/>
        <a:lstStyle/>
        <a:p>
          <a:endParaRPr lang="en-US"/>
        </a:p>
      </dgm:t>
    </dgm:pt>
    <dgm:pt modelId="{729570C6-28A2-8A46-B2D4-29E43663A131}">
      <dgm:prSet phldrT="[Text]"/>
      <dgm:spPr/>
      <dgm:t>
        <a:bodyPr/>
        <a:lstStyle/>
        <a:p>
          <a:r>
            <a:rPr lang="en-US" dirty="0" smtClean="0">
              <a:latin typeface="Century Gothic"/>
              <a:cs typeface="Century Gothic"/>
            </a:rPr>
            <a:t>Acquired</a:t>
          </a:r>
          <a:endParaRPr lang="en-US" dirty="0">
            <a:latin typeface="Century Gothic"/>
            <a:cs typeface="Century Gothic"/>
          </a:endParaRPr>
        </a:p>
      </dgm:t>
    </dgm:pt>
    <dgm:pt modelId="{381781F9-E017-2E47-BECD-615DA795E163}" type="parTrans" cxnId="{7DAB7A2A-0D8B-634A-B867-C5DF4F3A27A4}">
      <dgm:prSet/>
      <dgm:spPr/>
      <dgm:t>
        <a:bodyPr/>
        <a:lstStyle/>
        <a:p>
          <a:endParaRPr lang="en-US"/>
        </a:p>
      </dgm:t>
    </dgm:pt>
    <dgm:pt modelId="{99CEEEF2-9E27-5944-B657-40EDFAAF0AEC}" type="sibTrans" cxnId="{7DAB7A2A-0D8B-634A-B867-C5DF4F3A27A4}">
      <dgm:prSet/>
      <dgm:spPr/>
      <dgm:t>
        <a:bodyPr/>
        <a:lstStyle/>
        <a:p>
          <a:endParaRPr lang="en-US"/>
        </a:p>
      </dgm:t>
    </dgm:pt>
    <dgm:pt modelId="{7176066A-43F8-4546-8EE8-6BB1F88CAD0E}">
      <dgm:prSet phldrT="[Text]"/>
      <dgm:spPr/>
      <dgm:t>
        <a:bodyPr/>
        <a:lstStyle/>
        <a:p>
          <a:r>
            <a:rPr lang="en-US" b="1" dirty="0" smtClean="0">
              <a:solidFill>
                <a:srgbClr val="7F7F7F"/>
              </a:solidFill>
              <a:latin typeface="Century Gothic"/>
              <a:cs typeface="Century Gothic"/>
            </a:rPr>
            <a:t>Primary </a:t>
          </a:r>
          <a:endParaRPr lang="en-US" dirty="0">
            <a:solidFill>
              <a:srgbClr val="7F7F7F"/>
            </a:solidFill>
          </a:endParaRPr>
        </a:p>
      </dgm:t>
    </dgm:pt>
    <dgm:pt modelId="{A50D890B-3392-A54D-A512-6DF451DB19CB}" type="parTrans" cxnId="{79F3FC67-0834-8B41-85EB-77D6CCC0D54B}">
      <dgm:prSet/>
      <dgm:spPr/>
      <dgm:t>
        <a:bodyPr/>
        <a:lstStyle/>
        <a:p>
          <a:endParaRPr lang="en-US"/>
        </a:p>
      </dgm:t>
    </dgm:pt>
    <dgm:pt modelId="{06B4891E-5554-6041-A15D-31070DD463A6}" type="sibTrans" cxnId="{79F3FC67-0834-8B41-85EB-77D6CCC0D54B}">
      <dgm:prSet/>
      <dgm:spPr/>
      <dgm:t>
        <a:bodyPr/>
        <a:lstStyle/>
        <a:p>
          <a:endParaRPr lang="en-US"/>
        </a:p>
      </dgm:t>
    </dgm:pt>
    <dgm:pt modelId="{702E0363-21D0-354B-BFA3-A4D4075E4B09}">
      <dgm:prSet phldrT="[Text]"/>
      <dgm:spPr>
        <a:solidFill>
          <a:schemeClr val="lt1">
            <a:hueOff val="0"/>
            <a:satOff val="0"/>
            <a:lumOff val="0"/>
            <a:alpha val="90000"/>
          </a:schemeClr>
        </a:solidFill>
      </dgm:spPr>
      <dgm:t>
        <a:bodyPr/>
        <a:lstStyle/>
        <a:p>
          <a:r>
            <a:rPr lang="en-US" b="1" dirty="0" smtClean="0">
              <a:solidFill>
                <a:srgbClr val="7F7F7F"/>
              </a:solidFill>
              <a:latin typeface="Century Gothic"/>
              <a:cs typeface="Century Gothic"/>
            </a:rPr>
            <a:t>Secondary </a:t>
          </a:r>
          <a:endParaRPr lang="en-US" dirty="0">
            <a:solidFill>
              <a:srgbClr val="7F7F7F"/>
            </a:solidFill>
          </a:endParaRPr>
        </a:p>
      </dgm:t>
    </dgm:pt>
    <dgm:pt modelId="{A555166E-5AC4-3945-BC90-DE6DCEFB5B80}" type="parTrans" cxnId="{FA0C84B3-B055-1541-B2B5-BCEB73C4AD11}">
      <dgm:prSet/>
      <dgm:spPr/>
      <dgm:t>
        <a:bodyPr/>
        <a:lstStyle/>
        <a:p>
          <a:endParaRPr lang="en-US"/>
        </a:p>
      </dgm:t>
    </dgm:pt>
    <dgm:pt modelId="{DE76334E-26AA-544A-9081-F34AA1FFA234}" type="sibTrans" cxnId="{FA0C84B3-B055-1541-B2B5-BCEB73C4AD11}">
      <dgm:prSet/>
      <dgm:spPr/>
      <dgm:t>
        <a:bodyPr/>
        <a:lstStyle/>
        <a:p>
          <a:endParaRPr lang="en-US"/>
        </a:p>
      </dgm:t>
    </dgm:pt>
    <dgm:pt modelId="{FDA67635-69AE-B749-80AD-C73EB27AED09}">
      <dgm:prSet phldrT="[Text]"/>
      <dgm:spPr/>
      <dgm:t>
        <a:bodyPr/>
        <a:lstStyle/>
        <a:p>
          <a:r>
            <a:rPr lang="en-US" dirty="0" smtClean="0">
              <a:latin typeface="Century Gothic"/>
              <a:cs typeface="Century Gothic"/>
            </a:rPr>
            <a:t>Congenital </a:t>
          </a:r>
          <a:endParaRPr lang="en-US" dirty="0">
            <a:latin typeface="Century Gothic"/>
            <a:cs typeface="Century Gothic"/>
          </a:endParaRPr>
        </a:p>
      </dgm:t>
    </dgm:pt>
    <dgm:pt modelId="{B95295CC-E9C0-AA4A-8656-737E19B97A3E}" type="parTrans" cxnId="{64A051EF-5E2A-F74B-99A6-FAF4585197FB}">
      <dgm:prSet/>
      <dgm:spPr/>
      <dgm:t>
        <a:bodyPr/>
        <a:lstStyle/>
        <a:p>
          <a:endParaRPr lang="en-US"/>
        </a:p>
      </dgm:t>
    </dgm:pt>
    <dgm:pt modelId="{7C8AC064-0563-D242-BE15-9570A36E6BD7}" type="sibTrans" cxnId="{64A051EF-5E2A-F74B-99A6-FAF4585197FB}">
      <dgm:prSet/>
      <dgm:spPr/>
      <dgm:t>
        <a:bodyPr/>
        <a:lstStyle/>
        <a:p>
          <a:endParaRPr lang="en-US"/>
        </a:p>
      </dgm:t>
    </dgm:pt>
    <dgm:pt modelId="{CA9A7205-B14C-B14C-822B-A87CAD6F6180}">
      <dgm:prSet/>
      <dgm:spPr/>
      <dgm:t>
        <a:bodyPr/>
        <a:lstStyle/>
        <a:p>
          <a:r>
            <a:rPr lang="en-US" b="1" dirty="0" smtClean="0">
              <a:solidFill>
                <a:srgbClr val="7F7F7F"/>
              </a:solidFill>
              <a:latin typeface="Century Gothic"/>
              <a:cs typeface="Century Gothic"/>
            </a:rPr>
            <a:t>Latent </a:t>
          </a:r>
          <a:endParaRPr lang="en-US" dirty="0">
            <a:solidFill>
              <a:srgbClr val="7F7F7F"/>
            </a:solidFill>
          </a:endParaRPr>
        </a:p>
      </dgm:t>
    </dgm:pt>
    <dgm:pt modelId="{3EE2D912-D79F-FC4C-AA4E-71746ECBAD38}" type="parTrans" cxnId="{C4C9F185-CD77-3449-83BC-766F0132D2EB}">
      <dgm:prSet/>
      <dgm:spPr/>
      <dgm:t>
        <a:bodyPr/>
        <a:lstStyle/>
        <a:p>
          <a:endParaRPr lang="en-US"/>
        </a:p>
      </dgm:t>
    </dgm:pt>
    <dgm:pt modelId="{220581E5-58F8-9241-B252-D1CDF7C003CE}" type="sibTrans" cxnId="{C4C9F185-CD77-3449-83BC-766F0132D2EB}">
      <dgm:prSet/>
      <dgm:spPr/>
      <dgm:t>
        <a:bodyPr/>
        <a:lstStyle/>
        <a:p>
          <a:endParaRPr lang="en-US"/>
        </a:p>
      </dgm:t>
    </dgm:pt>
    <dgm:pt modelId="{9C28894B-F9A4-CA4B-B157-342ED995A74E}">
      <dgm:prSet/>
      <dgm:spPr/>
      <dgm:t>
        <a:bodyPr/>
        <a:lstStyle/>
        <a:p>
          <a:r>
            <a:rPr lang="en-US" b="1" dirty="0" smtClean="0">
              <a:solidFill>
                <a:srgbClr val="7F7F7F"/>
              </a:solidFill>
              <a:latin typeface="Century Gothic"/>
              <a:cs typeface="Century Gothic"/>
            </a:rPr>
            <a:t>Tertiary </a:t>
          </a:r>
          <a:endParaRPr lang="en-US" dirty="0">
            <a:solidFill>
              <a:srgbClr val="7F7F7F"/>
            </a:solidFill>
          </a:endParaRPr>
        </a:p>
      </dgm:t>
    </dgm:pt>
    <dgm:pt modelId="{50C0ADDE-A5A1-C945-84D6-918EECBF068B}" type="parTrans" cxnId="{1ED7ABF3-DCB4-6A48-AEA7-9154B69552D7}">
      <dgm:prSet/>
      <dgm:spPr/>
      <dgm:t>
        <a:bodyPr/>
        <a:lstStyle/>
        <a:p>
          <a:endParaRPr lang="en-US"/>
        </a:p>
      </dgm:t>
    </dgm:pt>
    <dgm:pt modelId="{01580F9D-45D2-5E48-8C29-588479D36D48}" type="sibTrans" cxnId="{1ED7ABF3-DCB4-6A48-AEA7-9154B69552D7}">
      <dgm:prSet/>
      <dgm:spPr/>
      <dgm:t>
        <a:bodyPr/>
        <a:lstStyle/>
        <a:p>
          <a:endParaRPr lang="en-US"/>
        </a:p>
      </dgm:t>
    </dgm:pt>
    <dgm:pt modelId="{B61BAE1F-2697-354A-A18F-D8A9697B81C3}" type="pres">
      <dgm:prSet presAssocID="{1A33ECBC-A92F-6345-9353-F5F07728D716}" presName="hierChild1" presStyleCnt="0">
        <dgm:presLayoutVars>
          <dgm:chPref val="1"/>
          <dgm:dir/>
          <dgm:animOne val="branch"/>
          <dgm:animLvl val="lvl"/>
          <dgm:resizeHandles/>
        </dgm:presLayoutVars>
      </dgm:prSet>
      <dgm:spPr/>
      <dgm:t>
        <a:bodyPr/>
        <a:lstStyle/>
        <a:p>
          <a:endParaRPr lang="en-US"/>
        </a:p>
      </dgm:t>
    </dgm:pt>
    <dgm:pt modelId="{30F7704C-E419-0E4B-90BA-8159EDDC4F1A}" type="pres">
      <dgm:prSet presAssocID="{53D2F208-130C-274D-A6BA-55277CC1AE64}" presName="hierRoot1" presStyleCnt="0"/>
      <dgm:spPr/>
    </dgm:pt>
    <dgm:pt modelId="{6BDFF625-E554-B74B-82BE-9B5AAA3D9C2E}" type="pres">
      <dgm:prSet presAssocID="{53D2F208-130C-274D-A6BA-55277CC1AE64}" presName="composite" presStyleCnt="0"/>
      <dgm:spPr/>
    </dgm:pt>
    <dgm:pt modelId="{DE4BE191-4738-9D4D-98C4-4ECAD5361FFF}" type="pres">
      <dgm:prSet presAssocID="{53D2F208-130C-274D-A6BA-55277CC1AE64}" presName="background" presStyleLbl="node0" presStyleIdx="0" presStyleCnt="1"/>
      <dgm:spPr/>
    </dgm:pt>
    <dgm:pt modelId="{D4553211-C45F-604C-9FFE-A0EE1E0A0A97}" type="pres">
      <dgm:prSet presAssocID="{53D2F208-130C-274D-A6BA-55277CC1AE64}" presName="text" presStyleLbl="fgAcc0" presStyleIdx="0" presStyleCnt="1" custLinFactNeighborX="-13228" custLinFactNeighborY="-17161">
        <dgm:presLayoutVars>
          <dgm:chPref val="3"/>
        </dgm:presLayoutVars>
      </dgm:prSet>
      <dgm:spPr/>
      <dgm:t>
        <a:bodyPr/>
        <a:lstStyle/>
        <a:p>
          <a:endParaRPr lang="en-US"/>
        </a:p>
      </dgm:t>
    </dgm:pt>
    <dgm:pt modelId="{E914D468-74B6-E244-8091-09ECE06A0A9F}" type="pres">
      <dgm:prSet presAssocID="{53D2F208-130C-274D-A6BA-55277CC1AE64}" presName="hierChild2" presStyleCnt="0"/>
      <dgm:spPr/>
    </dgm:pt>
    <dgm:pt modelId="{4ECF7EDA-A4BC-CD46-89B1-AF359D8C9C36}" type="pres">
      <dgm:prSet presAssocID="{381781F9-E017-2E47-BECD-615DA795E163}" presName="Name10" presStyleLbl="parChTrans1D2" presStyleIdx="0" presStyleCnt="2"/>
      <dgm:spPr/>
      <dgm:t>
        <a:bodyPr/>
        <a:lstStyle/>
        <a:p>
          <a:endParaRPr lang="en-US"/>
        </a:p>
      </dgm:t>
    </dgm:pt>
    <dgm:pt modelId="{24A5A051-4994-974D-B709-D5630CDE4BFE}" type="pres">
      <dgm:prSet presAssocID="{729570C6-28A2-8A46-B2D4-29E43663A131}" presName="hierRoot2" presStyleCnt="0"/>
      <dgm:spPr/>
    </dgm:pt>
    <dgm:pt modelId="{3A1D41BA-CEE6-E045-97AD-6C8F4CFE2207}" type="pres">
      <dgm:prSet presAssocID="{729570C6-28A2-8A46-B2D4-29E43663A131}" presName="composite2" presStyleCnt="0"/>
      <dgm:spPr/>
    </dgm:pt>
    <dgm:pt modelId="{269591EA-9C60-B04D-96A0-BEEAF8A61A4E}" type="pres">
      <dgm:prSet presAssocID="{729570C6-28A2-8A46-B2D4-29E43663A131}" presName="background2" presStyleLbl="node2" presStyleIdx="0" presStyleCnt="2"/>
      <dgm:spPr/>
    </dgm:pt>
    <dgm:pt modelId="{B6574EBB-77AA-0A4D-8E5F-D74223535C07}" type="pres">
      <dgm:prSet presAssocID="{729570C6-28A2-8A46-B2D4-29E43663A131}" presName="text2" presStyleLbl="fgAcc2" presStyleIdx="0" presStyleCnt="2" custLinFactX="-5878" custLinFactNeighborX="-100000" custLinFactNeighborY="5202">
        <dgm:presLayoutVars>
          <dgm:chPref val="3"/>
        </dgm:presLayoutVars>
      </dgm:prSet>
      <dgm:spPr/>
      <dgm:t>
        <a:bodyPr/>
        <a:lstStyle/>
        <a:p>
          <a:endParaRPr lang="en-US"/>
        </a:p>
      </dgm:t>
    </dgm:pt>
    <dgm:pt modelId="{B9AB3D8A-2A77-3A42-995B-1C5131C553B0}" type="pres">
      <dgm:prSet presAssocID="{729570C6-28A2-8A46-B2D4-29E43663A131}" presName="hierChild3" presStyleCnt="0"/>
      <dgm:spPr/>
    </dgm:pt>
    <dgm:pt modelId="{2E30CB6F-80B9-3640-9371-2D9F769498CE}" type="pres">
      <dgm:prSet presAssocID="{A50D890B-3392-A54D-A512-6DF451DB19CB}" presName="Name17" presStyleLbl="parChTrans1D3" presStyleIdx="0" presStyleCnt="4"/>
      <dgm:spPr/>
      <dgm:t>
        <a:bodyPr/>
        <a:lstStyle/>
        <a:p>
          <a:endParaRPr lang="en-US"/>
        </a:p>
      </dgm:t>
    </dgm:pt>
    <dgm:pt modelId="{6A952132-B2FD-1645-B8FB-7C13A2FF9D8B}" type="pres">
      <dgm:prSet presAssocID="{7176066A-43F8-4546-8EE8-6BB1F88CAD0E}" presName="hierRoot3" presStyleCnt="0"/>
      <dgm:spPr/>
    </dgm:pt>
    <dgm:pt modelId="{3E921C9E-951B-F84C-B64E-876705B903FD}" type="pres">
      <dgm:prSet presAssocID="{7176066A-43F8-4546-8EE8-6BB1F88CAD0E}" presName="composite3" presStyleCnt="0"/>
      <dgm:spPr/>
    </dgm:pt>
    <dgm:pt modelId="{E5D36AD6-FC0A-3648-8861-4833AF087C39}" type="pres">
      <dgm:prSet presAssocID="{7176066A-43F8-4546-8EE8-6BB1F88CAD0E}" presName="background3" presStyleLbl="node3" presStyleIdx="0" presStyleCnt="4"/>
      <dgm:spPr>
        <a:solidFill>
          <a:schemeClr val="accent1">
            <a:tint val="99000"/>
            <a:hueOff val="0"/>
            <a:satOff val="0"/>
            <a:lumOff val="0"/>
            <a:alpha val="75000"/>
          </a:schemeClr>
        </a:solidFill>
      </dgm:spPr>
    </dgm:pt>
    <dgm:pt modelId="{98E852A6-1247-DE41-9C87-2F2CB12BBD39}" type="pres">
      <dgm:prSet presAssocID="{7176066A-43F8-4546-8EE8-6BB1F88CAD0E}" presName="text3" presStyleLbl="fgAcc3" presStyleIdx="0" presStyleCnt="4">
        <dgm:presLayoutVars>
          <dgm:chPref val="3"/>
        </dgm:presLayoutVars>
      </dgm:prSet>
      <dgm:spPr/>
      <dgm:t>
        <a:bodyPr/>
        <a:lstStyle/>
        <a:p>
          <a:endParaRPr lang="en-US"/>
        </a:p>
      </dgm:t>
    </dgm:pt>
    <dgm:pt modelId="{81065E31-37B4-A044-84CD-0196E815DFEC}" type="pres">
      <dgm:prSet presAssocID="{7176066A-43F8-4546-8EE8-6BB1F88CAD0E}" presName="hierChild4" presStyleCnt="0"/>
      <dgm:spPr/>
    </dgm:pt>
    <dgm:pt modelId="{C32F884C-08E3-1E4C-8A4A-474373ADC3CD}" type="pres">
      <dgm:prSet presAssocID="{A555166E-5AC4-3945-BC90-DE6DCEFB5B80}" presName="Name17" presStyleLbl="parChTrans1D3" presStyleIdx="1" presStyleCnt="4"/>
      <dgm:spPr/>
      <dgm:t>
        <a:bodyPr/>
        <a:lstStyle/>
        <a:p>
          <a:endParaRPr lang="en-US"/>
        </a:p>
      </dgm:t>
    </dgm:pt>
    <dgm:pt modelId="{94465A5B-3458-4347-B269-4F142F33785D}" type="pres">
      <dgm:prSet presAssocID="{702E0363-21D0-354B-BFA3-A4D4075E4B09}" presName="hierRoot3" presStyleCnt="0"/>
      <dgm:spPr/>
    </dgm:pt>
    <dgm:pt modelId="{4B773874-5253-434D-B7C2-807878307AE1}" type="pres">
      <dgm:prSet presAssocID="{702E0363-21D0-354B-BFA3-A4D4075E4B09}" presName="composite3" presStyleCnt="0"/>
      <dgm:spPr/>
    </dgm:pt>
    <dgm:pt modelId="{E43E1187-2FCB-534D-AFE8-4793A65E999C}" type="pres">
      <dgm:prSet presAssocID="{702E0363-21D0-354B-BFA3-A4D4075E4B09}" presName="background3" presStyleLbl="node3" presStyleIdx="1" presStyleCnt="4"/>
      <dgm:spPr>
        <a:solidFill>
          <a:schemeClr val="accent1">
            <a:tint val="99000"/>
            <a:hueOff val="0"/>
            <a:satOff val="0"/>
            <a:lumOff val="0"/>
            <a:alpha val="66000"/>
          </a:schemeClr>
        </a:solidFill>
      </dgm:spPr>
    </dgm:pt>
    <dgm:pt modelId="{8B897011-7B39-CA48-AE13-B60288353194}" type="pres">
      <dgm:prSet presAssocID="{702E0363-21D0-354B-BFA3-A4D4075E4B09}" presName="text3" presStyleLbl="fgAcc3" presStyleIdx="1" presStyleCnt="4">
        <dgm:presLayoutVars>
          <dgm:chPref val="3"/>
        </dgm:presLayoutVars>
      </dgm:prSet>
      <dgm:spPr/>
      <dgm:t>
        <a:bodyPr/>
        <a:lstStyle/>
        <a:p>
          <a:endParaRPr lang="en-US"/>
        </a:p>
      </dgm:t>
    </dgm:pt>
    <dgm:pt modelId="{55038077-B1C1-C94A-B469-6A5B6505A799}" type="pres">
      <dgm:prSet presAssocID="{702E0363-21D0-354B-BFA3-A4D4075E4B09}" presName="hierChild4" presStyleCnt="0"/>
      <dgm:spPr/>
    </dgm:pt>
    <dgm:pt modelId="{C87EE743-E44A-4740-AAD6-D66675A1DCEF}" type="pres">
      <dgm:prSet presAssocID="{3EE2D912-D79F-FC4C-AA4E-71746ECBAD38}" presName="Name17" presStyleLbl="parChTrans1D3" presStyleIdx="2" presStyleCnt="4"/>
      <dgm:spPr/>
      <dgm:t>
        <a:bodyPr/>
        <a:lstStyle/>
        <a:p>
          <a:endParaRPr lang="en-US"/>
        </a:p>
      </dgm:t>
    </dgm:pt>
    <dgm:pt modelId="{4B79222A-1CE3-B64B-A5F2-19D4AD46B078}" type="pres">
      <dgm:prSet presAssocID="{CA9A7205-B14C-B14C-822B-A87CAD6F6180}" presName="hierRoot3" presStyleCnt="0"/>
      <dgm:spPr/>
    </dgm:pt>
    <dgm:pt modelId="{BA9C13CF-B097-2D41-B367-53C41B369762}" type="pres">
      <dgm:prSet presAssocID="{CA9A7205-B14C-B14C-822B-A87CAD6F6180}" presName="composite3" presStyleCnt="0"/>
      <dgm:spPr/>
    </dgm:pt>
    <dgm:pt modelId="{27704A7F-E8F5-D942-BFBA-3721890C56A4}" type="pres">
      <dgm:prSet presAssocID="{CA9A7205-B14C-B14C-822B-A87CAD6F6180}" presName="background3" presStyleLbl="node3" presStyleIdx="2" presStyleCnt="4"/>
      <dgm:spPr>
        <a:solidFill>
          <a:schemeClr val="accent1">
            <a:tint val="99000"/>
            <a:hueOff val="0"/>
            <a:satOff val="0"/>
            <a:lumOff val="0"/>
            <a:alpha val="57000"/>
          </a:schemeClr>
        </a:solidFill>
      </dgm:spPr>
    </dgm:pt>
    <dgm:pt modelId="{8B297B70-26E3-534E-A914-3F4DCD421CCA}" type="pres">
      <dgm:prSet presAssocID="{CA9A7205-B14C-B14C-822B-A87CAD6F6180}" presName="text3" presStyleLbl="fgAcc3" presStyleIdx="2" presStyleCnt="4">
        <dgm:presLayoutVars>
          <dgm:chPref val="3"/>
        </dgm:presLayoutVars>
      </dgm:prSet>
      <dgm:spPr/>
      <dgm:t>
        <a:bodyPr/>
        <a:lstStyle/>
        <a:p>
          <a:endParaRPr lang="en-US"/>
        </a:p>
      </dgm:t>
    </dgm:pt>
    <dgm:pt modelId="{6C895447-9A73-594D-AD64-90F2D6BF9BA9}" type="pres">
      <dgm:prSet presAssocID="{CA9A7205-B14C-B14C-822B-A87CAD6F6180}" presName="hierChild4" presStyleCnt="0"/>
      <dgm:spPr/>
    </dgm:pt>
    <dgm:pt modelId="{A0F908E9-AC7B-F44B-9F9A-5A04EE6BE347}" type="pres">
      <dgm:prSet presAssocID="{50C0ADDE-A5A1-C945-84D6-918EECBF068B}" presName="Name17" presStyleLbl="parChTrans1D3" presStyleIdx="3" presStyleCnt="4"/>
      <dgm:spPr/>
      <dgm:t>
        <a:bodyPr/>
        <a:lstStyle/>
        <a:p>
          <a:endParaRPr lang="en-US"/>
        </a:p>
      </dgm:t>
    </dgm:pt>
    <dgm:pt modelId="{E4EE1ED2-F91C-8043-BFA2-50F3BD343327}" type="pres">
      <dgm:prSet presAssocID="{9C28894B-F9A4-CA4B-B157-342ED995A74E}" presName="hierRoot3" presStyleCnt="0"/>
      <dgm:spPr/>
    </dgm:pt>
    <dgm:pt modelId="{31268060-7B54-D645-8F0F-5D9C844D1BF0}" type="pres">
      <dgm:prSet presAssocID="{9C28894B-F9A4-CA4B-B157-342ED995A74E}" presName="composite3" presStyleCnt="0"/>
      <dgm:spPr/>
    </dgm:pt>
    <dgm:pt modelId="{DB1EA087-E9BD-614C-87B2-A6CC666225CF}" type="pres">
      <dgm:prSet presAssocID="{9C28894B-F9A4-CA4B-B157-342ED995A74E}" presName="background3" presStyleLbl="node3" presStyleIdx="3" presStyleCnt="4"/>
      <dgm:spPr>
        <a:solidFill>
          <a:schemeClr val="accent1">
            <a:tint val="99000"/>
            <a:hueOff val="0"/>
            <a:satOff val="0"/>
            <a:lumOff val="0"/>
            <a:alpha val="59000"/>
          </a:schemeClr>
        </a:solidFill>
      </dgm:spPr>
    </dgm:pt>
    <dgm:pt modelId="{EA9FEEAD-7FDC-2147-95A7-4B0A8B491233}" type="pres">
      <dgm:prSet presAssocID="{9C28894B-F9A4-CA4B-B157-342ED995A74E}" presName="text3" presStyleLbl="fgAcc3" presStyleIdx="3" presStyleCnt="4">
        <dgm:presLayoutVars>
          <dgm:chPref val="3"/>
        </dgm:presLayoutVars>
      </dgm:prSet>
      <dgm:spPr/>
      <dgm:t>
        <a:bodyPr/>
        <a:lstStyle/>
        <a:p>
          <a:endParaRPr lang="en-US"/>
        </a:p>
      </dgm:t>
    </dgm:pt>
    <dgm:pt modelId="{62C30C51-ACE8-0F4C-96BD-D0FC98CCE66F}" type="pres">
      <dgm:prSet presAssocID="{9C28894B-F9A4-CA4B-B157-342ED995A74E}" presName="hierChild4" presStyleCnt="0"/>
      <dgm:spPr/>
    </dgm:pt>
    <dgm:pt modelId="{ABE3D4B1-6646-CE49-BBAB-8958D67511F3}" type="pres">
      <dgm:prSet presAssocID="{B95295CC-E9C0-AA4A-8656-737E19B97A3E}" presName="Name10" presStyleLbl="parChTrans1D2" presStyleIdx="1" presStyleCnt="2"/>
      <dgm:spPr/>
      <dgm:t>
        <a:bodyPr/>
        <a:lstStyle/>
        <a:p>
          <a:endParaRPr lang="en-US"/>
        </a:p>
      </dgm:t>
    </dgm:pt>
    <dgm:pt modelId="{C2CF54C5-D018-FF44-A743-B904300258EF}" type="pres">
      <dgm:prSet presAssocID="{FDA67635-69AE-B749-80AD-C73EB27AED09}" presName="hierRoot2" presStyleCnt="0"/>
      <dgm:spPr/>
    </dgm:pt>
    <dgm:pt modelId="{C1F6668B-D7DD-774A-890C-1C579C79E3B3}" type="pres">
      <dgm:prSet presAssocID="{FDA67635-69AE-B749-80AD-C73EB27AED09}" presName="composite2" presStyleCnt="0"/>
      <dgm:spPr/>
    </dgm:pt>
    <dgm:pt modelId="{CD1ABA98-178C-CE49-9EB9-312F54C25564}" type="pres">
      <dgm:prSet presAssocID="{FDA67635-69AE-B749-80AD-C73EB27AED09}" presName="background2" presStyleLbl="node2" presStyleIdx="1" presStyleCnt="2"/>
      <dgm:spPr/>
    </dgm:pt>
    <dgm:pt modelId="{6BCFB646-7339-C74E-90D5-DD2E238D2F15}" type="pres">
      <dgm:prSet presAssocID="{FDA67635-69AE-B749-80AD-C73EB27AED09}" presName="text2" presStyleLbl="fgAcc2" presStyleIdx="1" presStyleCnt="2" custLinFactNeighborX="55760" custLinFactNeighborY="5202">
        <dgm:presLayoutVars>
          <dgm:chPref val="3"/>
        </dgm:presLayoutVars>
      </dgm:prSet>
      <dgm:spPr/>
      <dgm:t>
        <a:bodyPr/>
        <a:lstStyle/>
        <a:p>
          <a:endParaRPr lang="en-US"/>
        </a:p>
      </dgm:t>
    </dgm:pt>
    <dgm:pt modelId="{619EBFC4-C994-CA41-A9CA-3CA434D56972}" type="pres">
      <dgm:prSet presAssocID="{FDA67635-69AE-B749-80AD-C73EB27AED09}" presName="hierChild3" presStyleCnt="0"/>
      <dgm:spPr/>
    </dgm:pt>
  </dgm:ptLst>
  <dgm:cxnLst>
    <dgm:cxn modelId="{CC033437-3186-F34B-906F-23952316991B}" type="presOf" srcId="{3EE2D912-D79F-FC4C-AA4E-71746ECBAD38}" destId="{C87EE743-E44A-4740-AAD6-D66675A1DCEF}" srcOrd="0" destOrd="0" presId="urn:microsoft.com/office/officeart/2005/8/layout/hierarchy1"/>
    <dgm:cxn modelId="{8B27E861-7DDB-D140-9A15-8B5A06AF3438}" type="presOf" srcId="{9C28894B-F9A4-CA4B-B157-342ED995A74E}" destId="{EA9FEEAD-7FDC-2147-95A7-4B0A8B491233}" srcOrd="0" destOrd="0" presId="urn:microsoft.com/office/officeart/2005/8/layout/hierarchy1"/>
    <dgm:cxn modelId="{4FEF1275-8CFC-8041-827C-4071B0535A50}" type="presOf" srcId="{FDA67635-69AE-B749-80AD-C73EB27AED09}" destId="{6BCFB646-7339-C74E-90D5-DD2E238D2F15}" srcOrd="0" destOrd="0" presId="urn:microsoft.com/office/officeart/2005/8/layout/hierarchy1"/>
    <dgm:cxn modelId="{79F3FC67-0834-8B41-85EB-77D6CCC0D54B}" srcId="{729570C6-28A2-8A46-B2D4-29E43663A131}" destId="{7176066A-43F8-4546-8EE8-6BB1F88CAD0E}" srcOrd="0" destOrd="0" parTransId="{A50D890B-3392-A54D-A512-6DF451DB19CB}" sibTransId="{06B4891E-5554-6041-A15D-31070DD463A6}"/>
    <dgm:cxn modelId="{FA0C84B3-B055-1541-B2B5-BCEB73C4AD11}" srcId="{729570C6-28A2-8A46-B2D4-29E43663A131}" destId="{702E0363-21D0-354B-BFA3-A4D4075E4B09}" srcOrd="1" destOrd="0" parTransId="{A555166E-5AC4-3945-BC90-DE6DCEFB5B80}" sibTransId="{DE76334E-26AA-544A-9081-F34AA1FFA234}"/>
    <dgm:cxn modelId="{8F883A25-F622-6243-866F-44DC2E915F69}" type="presOf" srcId="{729570C6-28A2-8A46-B2D4-29E43663A131}" destId="{B6574EBB-77AA-0A4D-8E5F-D74223535C07}" srcOrd="0" destOrd="0" presId="urn:microsoft.com/office/officeart/2005/8/layout/hierarchy1"/>
    <dgm:cxn modelId="{55553C40-8680-7348-9D6B-F8BC0CB61F38}" type="presOf" srcId="{A555166E-5AC4-3945-BC90-DE6DCEFB5B80}" destId="{C32F884C-08E3-1E4C-8A4A-474373ADC3CD}" srcOrd="0" destOrd="0" presId="urn:microsoft.com/office/officeart/2005/8/layout/hierarchy1"/>
    <dgm:cxn modelId="{F34F51AA-ED91-9641-9BA3-DF8B3E0141D0}" srcId="{1A33ECBC-A92F-6345-9353-F5F07728D716}" destId="{53D2F208-130C-274D-A6BA-55277CC1AE64}" srcOrd="0" destOrd="0" parTransId="{B0491E38-742A-BC4A-ADF2-072811BFB57E}" sibTransId="{0B3E0038-F25A-B74F-9813-7A4F504729E8}"/>
    <dgm:cxn modelId="{FFFA81F1-EF61-1B44-9A26-74FA7DAC41B3}" type="presOf" srcId="{B95295CC-E9C0-AA4A-8656-737E19B97A3E}" destId="{ABE3D4B1-6646-CE49-BBAB-8958D67511F3}" srcOrd="0" destOrd="0" presId="urn:microsoft.com/office/officeart/2005/8/layout/hierarchy1"/>
    <dgm:cxn modelId="{58C7D550-0D15-4449-BE1D-5869E12AFC46}" type="presOf" srcId="{7176066A-43F8-4546-8EE8-6BB1F88CAD0E}" destId="{98E852A6-1247-DE41-9C87-2F2CB12BBD39}" srcOrd="0" destOrd="0" presId="urn:microsoft.com/office/officeart/2005/8/layout/hierarchy1"/>
    <dgm:cxn modelId="{FAFA9182-AE2A-D843-96A6-2774BADA98CA}" type="presOf" srcId="{1A33ECBC-A92F-6345-9353-F5F07728D716}" destId="{B61BAE1F-2697-354A-A18F-D8A9697B81C3}" srcOrd="0" destOrd="0" presId="urn:microsoft.com/office/officeart/2005/8/layout/hierarchy1"/>
    <dgm:cxn modelId="{C4C9F185-CD77-3449-83BC-766F0132D2EB}" srcId="{729570C6-28A2-8A46-B2D4-29E43663A131}" destId="{CA9A7205-B14C-B14C-822B-A87CAD6F6180}" srcOrd="2" destOrd="0" parTransId="{3EE2D912-D79F-FC4C-AA4E-71746ECBAD38}" sibTransId="{220581E5-58F8-9241-B252-D1CDF7C003CE}"/>
    <dgm:cxn modelId="{250D32AC-F9E4-AA45-AAB1-4FF9FED5F188}" type="presOf" srcId="{CA9A7205-B14C-B14C-822B-A87CAD6F6180}" destId="{8B297B70-26E3-534E-A914-3F4DCD421CCA}" srcOrd="0" destOrd="0" presId="urn:microsoft.com/office/officeart/2005/8/layout/hierarchy1"/>
    <dgm:cxn modelId="{0A8E6748-B026-2440-9ECF-66343E72F885}" type="presOf" srcId="{50C0ADDE-A5A1-C945-84D6-918EECBF068B}" destId="{A0F908E9-AC7B-F44B-9F9A-5A04EE6BE347}" srcOrd="0" destOrd="0" presId="urn:microsoft.com/office/officeart/2005/8/layout/hierarchy1"/>
    <dgm:cxn modelId="{1ED7ABF3-DCB4-6A48-AEA7-9154B69552D7}" srcId="{729570C6-28A2-8A46-B2D4-29E43663A131}" destId="{9C28894B-F9A4-CA4B-B157-342ED995A74E}" srcOrd="3" destOrd="0" parTransId="{50C0ADDE-A5A1-C945-84D6-918EECBF068B}" sibTransId="{01580F9D-45D2-5E48-8C29-588479D36D48}"/>
    <dgm:cxn modelId="{4D8AB677-DB3A-3D43-BE36-E8D7B5DD0950}" type="presOf" srcId="{A50D890B-3392-A54D-A512-6DF451DB19CB}" destId="{2E30CB6F-80B9-3640-9371-2D9F769498CE}" srcOrd="0" destOrd="0" presId="urn:microsoft.com/office/officeart/2005/8/layout/hierarchy1"/>
    <dgm:cxn modelId="{B296A1F0-9A47-2940-A6F3-C8E373CC0270}" type="presOf" srcId="{53D2F208-130C-274D-A6BA-55277CC1AE64}" destId="{D4553211-C45F-604C-9FFE-A0EE1E0A0A97}" srcOrd="0" destOrd="0" presId="urn:microsoft.com/office/officeart/2005/8/layout/hierarchy1"/>
    <dgm:cxn modelId="{4D3630F1-67BB-8647-A500-4102AE17145A}" type="presOf" srcId="{381781F9-E017-2E47-BECD-615DA795E163}" destId="{4ECF7EDA-A4BC-CD46-89B1-AF359D8C9C36}" srcOrd="0" destOrd="0" presId="urn:microsoft.com/office/officeart/2005/8/layout/hierarchy1"/>
    <dgm:cxn modelId="{7DAB7A2A-0D8B-634A-B867-C5DF4F3A27A4}" srcId="{53D2F208-130C-274D-A6BA-55277CC1AE64}" destId="{729570C6-28A2-8A46-B2D4-29E43663A131}" srcOrd="0" destOrd="0" parTransId="{381781F9-E017-2E47-BECD-615DA795E163}" sibTransId="{99CEEEF2-9E27-5944-B657-40EDFAAF0AEC}"/>
    <dgm:cxn modelId="{210CA213-04F1-5F49-9862-DE278241F575}" type="presOf" srcId="{702E0363-21D0-354B-BFA3-A4D4075E4B09}" destId="{8B897011-7B39-CA48-AE13-B60288353194}" srcOrd="0" destOrd="0" presId="urn:microsoft.com/office/officeart/2005/8/layout/hierarchy1"/>
    <dgm:cxn modelId="{64A051EF-5E2A-F74B-99A6-FAF4585197FB}" srcId="{53D2F208-130C-274D-A6BA-55277CC1AE64}" destId="{FDA67635-69AE-B749-80AD-C73EB27AED09}" srcOrd="1" destOrd="0" parTransId="{B95295CC-E9C0-AA4A-8656-737E19B97A3E}" sibTransId="{7C8AC064-0563-D242-BE15-9570A36E6BD7}"/>
    <dgm:cxn modelId="{5BFB8D60-5B30-A845-AA50-43DC4D5D6EE2}" type="presParOf" srcId="{B61BAE1F-2697-354A-A18F-D8A9697B81C3}" destId="{30F7704C-E419-0E4B-90BA-8159EDDC4F1A}" srcOrd="0" destOrd="0" presId="urn:microsoft.com/office/officeart/2005/8/layout/hierarchy1"/>
    <dgm:cxn modelId="{151BEA23-F2F8-FC48-BD3C-F9EE976731A4}" type="presParOf" srcId="{30F7704C-E419-0E4B-90BA-8159EDDC4F1A}" destId="{6BDFF625-E554-B74B-82BE-9B5AAA3D9C2E}" srcOrd="0" destOrd="0" presId="urn:microsoft.com/office/officeart/2005/8/layout/hierarchy1"/>
    <dgm:cxn modelId="{C5CA7944-A89D-A646-AFA0-023DFFB043A7}" type="presParOf" srcId="{6BDFF625-E554-B74B-82BE-9B5AAA3D9C2E}" destId="{DE4BE191-4738-9D4D-98C4-4ECAD5361FFF}" srcOrd="0" destOrd="0" presId="urn:microsoft.com/office/officeart/2005/8/layout/hierarchy1"/>
    <dgm:cxn modelId="{13934AC3-1E6A-C242-82C1-166E0D0FED94}" type="presParOf" srcId="{6BDFF625-E554-B74B-82BE-9B5AAA3D9C2E}" destId="{D4553211-C45F-604C-9FFE-A0EE1E0A0A97}" srcOrd="1" destOrd="0" presId="urn:microsoft.com/office/officeart/2005/8/layout/hierarchy1"/>
    <dgm:cxn modelId="{307F57A3-338B-2240-9DBC-F10DB1B0A711}" type="presParOf" srcId="{30F7704C-E419-0E4B-90BA-8159EDDC4F1A}" destId="{E914D468-74B6-E244-8091-09ECE06A0A9F}" srcOrd="1" destOrd="0" presId="urn:microsoft.com/office/officeart/2005/8/layout/hierarchy1"/>
    <dgm:cxn modelId="{46F4EEE9-43F6-BD47-86EF-66DA6388CE20}" type="presParOf" srcId="{E914D468-74B6-E244-8091-09ECE06A0A9F}" destId="{4ECF7EDA-A4BC-CD46-89B1-AF359D8C9C36}" srcOrd="0" destOrd="0" presId="urn:microsoft.com/office/officeart/2005/8/layout/hierarchy1"/>
    <dgm:cxn modelId="{EFF66865-D10E-364D-816A-32D17B5EBFEC}" type="presParOf" srcId="{E914D468-74B6-E244-8091-09ECE06A0A9F}" destId="{24A5A051-4994-974D-B709-D5630CDE4BFE}" srcOrd="1" destOrd="0" presId="urn:microsoft.com/office/officeart/2005/8/layout/hierarchy1"/>
    <dgm:cxn modelId="{54076BA2-EAD4-EC4E-B204-7C5F660FEFC8}" type="presParOf" srcId="{24A5A051-4994-974D-B709-D5630CDE4BFE}" destId="{3A1D41BA-CEE6-E045-97AD-6C8F4CFE2207}" srcOrd="0" destOrd="0" presId="urn:microsoft.com/office/officeart/2005/8/layout/hierarchy1"/>
    <dgm:cxn modelId="{90CE70C0-8580-8B40-B7E3-65A2F3BCCEA2}" type="presParOf" srcId="{3A1D41BA-CEE6-E045-97AD-6C8F4CFE2207}" destId="{269591EA-9C60-B04D-96A0-BEEAF8A61A4E}" srcOrd="0" destOrd="0" presId="urn:microsoft.com/office/officeart/2005/8/layout/hierarchy1"/>
    <dgm:cxn modelId="{9CA67C08-2C76-A242-B0E2-0714640A2E5A}" type="presParOf" srcId="{3A1D41BA-CEE6-E045-97AD-6C8F4CFE2207}" destId="{B6574EBB-77AA-0A4D-8E5F-D74223535C07}" srcOrd="1" destOrd="0" presId="urn:microsoft.com/office/officeart/2005/8/layout/hierarchy1"/>
    <dgm:cxn modelId="{72314930-5D8C-2148-83CF-8DD9AFBE6F5D}" type="presParOf" srcId="{24A5A051-4994-974D-B709-D5630CDE4BFE}" destId="{B9AB3D8A-2A77-3A42-995B-1C5131C553B0}" srcOrd="1" destOrd="0" presId="urn:microsoft.com/office/officeart/2005/8/layout/hierarchy1"/>
    <dgm:cxn modelId="{A19B196B-BCFD-5448-945A-0894179F35A5}" type="presParOf" srcId="{B9AB3D8A-2A77-3A42-995B-1C5131C553B0}" destId="{2E30CB6F-80B9-3640-9371-2D9F769498CE}" srcOrd="0" destOrd="0" presId="urn:microsoft.com/office/officeart/2005/8/layout/hierarchy1"/>
    <dgm:cxn modelId="{644B5C39-CFB3-144D-9E90-165641B03D8B}" type="presParOf" srcId="{B9AB3D8A-2A77-3A42-995B-1C5131C553B0}" destId="{6A952132-B2FD-1645-B8FB-7C13A2FF9D8B}" srcOrd="1" destOrd="0" presId="urn:microsoft.com/office/officeart/2005/8/layout/hierarchy1"/>
    <dgm:cxn modelId="{62273E4D-491C-AA43-B51F-ACE25DA209C7}" type="presParOf" srcId="{6A952132-B2FD-1645-B8FB-7C13A2FF9D8B}" destId="{3E921C9E-951B-F84C-B64E-876705B903FD}" srcOrd="0" destOrd="0" presId="urn:microsoft.com/office/officeart/2005/8/layout/hierarchy1"/>
    <dgm:cxn modelId="{F7D7757A-C654-6645-8355-C7CABDBE20E0}" type="presParOf" srcId="{3E921C9E-951B-F84C-B64E-876705B903FD}" destId="{E5D36AD6-FC0A-3648-8861-4833AF087C39}" srcOrd="0" destOrd="0" presId="urn:microsoft.com/office/officeart/2005/8/layout/hierarchy1"/>
    <dgm:cxn modelId="{7F7A9C43-9E39-4F42-962A-BC71980CEEF0}" type="presParOf" srcId="{3E921C9E-951B-F84C-B64E-876705B903FD}" destId="{98E852A6-1247-DE41-9C87-2F2CB12BBD39}" srcOrd="1" destOrd="0" presId="urn:microsoft.com/office/officeart/2005/8/layout/hierarchy1"/>
    <dgm:cxn modelId="{E90A0BA2-391F-C447-8E96-0F9E18226C33}" type="presParOf" srcId="{6A952132-B2FD-1645-B8FB-7C13A2FF9D8B}" destId="{81065E31-37B4-A044-84CD-0196E815DFEC}" srcOrd="1" destOrd="0" presId="urn:microsoft.com/office/officeart/2005/8/layout/hierarchy1"/>
    <dgm:cxn modelId="{AC63A591-C287-5A4E-930F-CB33EFA61347}" type="presParOf" srcId="{B9AB3D8A-2A77-3A42-995B-1C5131C553B0}" destId="{C32F884C-08E3-1E4C-8A4A-474373ADC3CD}" srcOrd="2" destOrd="0" presId="urn:microsoft.com/office/officeart/2005/8/layout/hierarchy1"/>
    <dgm:cxn modelId="{50612EB3-65EE-BB4E-A754-3A7E7B984179}" type="presParOf" srcId="{B9AB3D8A-2A77-3A42-995B-1C5131C553B0}" destId="{94465A5B-3458-4347-B269-4F142F33785D}" srcOrd="3" destOrd="0" presId="urn:microsoft.com/office/officeart/2005/8/layout/hierarchy1"/>
    <dgm:cxn modelId="{70C729A5-0511-6E45-B4CC-F8CE61ADA359}" type="presParOf" srcId="{94465A5B-3458-4347-B269-4F142F33785D}" destId="{4B773874-5253-434D-B7C2-807878307AE1}" srcOrd="0" destOrd="0" presId="urn:microsoft.com/office/officeart/2005/8/layout/hierarchy1"/>
    <dgm:cxn modelId="{61B8D627-46DC-4147-B0E4-DD537A86A5AF}" type="presParOf" srcId="{4B773874-5253-434D-B7C2-807878307AE1}" destId="{E43E1187-2FCB-534D-AFE8-4793A65E999C}" srcOrd="0" destOrd="0" presId="urn:microsoft.com/office/officeart/2005/8/layout/hierarchy1"/>
    <dgm:cxn modelId="{7ED50C2C-85B8-FE47-AE88-67879F57FE70}" type="presParOf" srcId="{4B773874-5253-434D-B7C2-807878307AE1}" destId="{8B897011-7B39-CA48-AE13-B60288353194}" srcOrd="1" destOrd="0" presId="urn:microsoft.com/office/officeart/2005/8/layout/hierarchy1"/>
    <dgm:cxn modelId="{61F7714D-4A34-1242-B68C-B340B68D4958}" type="presParOf" srcId="{94465A5B-3458-4347-B269-4F142F33785D}" destId="{55038077-B1C1-C94A-B469-6A5B6505A799}" srcOrd="1" destOrd="0" presId="urn:microsoft.com/office/officeart/2005/8/layout/hierarchy1"/>
    <dgm:cxn modelId="{AFD49949-A717-2E4A-9412-E9E78D5F8DEE}" type="presParOf" srcId="{B9AB3D8A-2A77-3A42-995B-1C5131C553B0}" destId="{C87EE743-E44A-4740-AAD6-D66675A1DCEF}" srcOrd="4" destOrd="0" presId="urn:microsoft.com/office/officeart/2005/8/layout/hierarchy1"/>
    <dgm:cxn modelId="{4041E930-9F21-0E4C-8F03-6571782267D0}" type="presParOf" srcId="{B9AB3D8A-2A77-3A42-995B-1C5131C553B0}" destId="{4B79222A-1CE3-B64B-A5F2-19D4AD46B078}" srcOrd="5" destOrd="0" presId="urn:microsoft.com/office/officeart/2005/8/layout/hierarchy1"/>
    <dgm:cxn modelId="{18BFED82-0392-F44D-832B-6EA66A3CC170}" type="presParOf" srcId="{4B79222A-1CE3-B64B-A5F2-19D4AD46B078}" destId="{BA9C13CF-B097-2D41-B367-53C41B369762}" srcOrd="0" destOrd="0" presId="urn:microsoft.com/office/officeart/2005/8/layout/hierarchy1"/>
    <dgm:cxn modelId="{FFCFC8C6-FF63-7C40-9C4D-CD3861EE6D98}" type="presParOf" srcId="{BA9C13CF-B097-2D41-B367-53C41B369762}" destId="{27704A7F-E8F5-D942-BFBA-3721890C56A4}" srcOrd="0" destOrd="0" presId="urn:microsoft.com/office/officeart/2005/8/layout/hierarchy1"/>
    <dgm:cxn modelId="{A6A1A6C9-765C-EA4A-97AA-3401F27ABA38}" type="presParOf" srcId="{BA9C13CF-B097-2D41-B367-53C41B369762}" destId="{8B297B70-26E3-534E-A914-3F4DCD421CCA}" srcOrd="1" destOrd="0" presId="urn:microsoft.com/office/officeart/2005/8/layout/hierarchy1"/>
    <dgm:cxn modelId="{2C876826-187F-9C47-8711-E3AAB32DD51B}" type="presParOf" srcId="{4B79222A-1CE3-B64B-A5F2-19D4AD46B078}" destId="{6C895447-9A73-594D-AD64-90F2D6BF9BA9}" srcOrd="1" destOrd="0" presId="urn:microsoft.com/office/officeart/2005/8/layout/hierarchy1"/>
    <dgm:cxn modelId="{79B964E8-DDCB-6640-AB1F-3071E16BEDF3}" type="presParOf" srcId="{B9AB3D8A-2A77-3A42-995B-1C5131C553B0}" destId="{A0F908E9-AC7B-F44B-9F9A-5A04EE6BE347}" srcOrd="6" destOrd="0" presId="urn:microsoft.com/office/officeart/2005/8/layout/hierarchy1"/>
    <dgm:cxn modelId="{C05E8A20-E174-0E40-A511-D0337C946284}" type="presParOf" srcId="{B9AB3D8A-2A77-3A42-995B-1C5131C553B0}" destId="{E4EE1ED2-F91C-8043-BFA2-50F3BD343327}" srcOrd="7" destOrd="0" presId="urn:microsoft.com/office/officeart/2005/8/layout/hierarchy1"/>
    <dgm:cxn modelId="{A1A50026-81BD-A34B-9EAA-CB1465BD8419}" type="presParOf" srcId="{E4EE1ED2-F91C-8043-BFA2-50F3BD343327}" destId="{31268060-7B54-D645-8F0F-5D9C844D1BF0}" srcOrd="0" destOrd="0" presId="urn:microsoft.com/office/officeart/2005/8/layout/hierarchy1"/>
    <dgm:cxn modelId="{A73146E5-B83E-D044-AA4B-22E4F295E6AB}" type="presParOf" srcId="{31268060-7B54-D645-8F0F-5D9C844D1BF0}" destId="{DB1EA087-E9BD-614C-87B2-A6CC666225CF}" srcOrd="0" destOrd="0" presId="urn:microsoft.com/office/officeart/2005/8/layout/hierarchy1"/>
    <dgm:cxn modelId="{02CEB838-7094-5D4B-B2A5-0A5BA40ABC9A}" type="presParOf" srcId="{31268060-7B54-D645-8F0F-5D9C844D1BF0}" destId="{EA9FEEAD-7FDC-2147-95A7-4B0A8B491233}" srcOrd="1" destOrd="0" presId="urn:microsoft.com/office/officeart/2005/8/layout/hierarchy1"/>
    <dgm:cxn modelId="{7542ECFC-4FBA-A048-958F-22D5E7A99FBF}" type="presParOf" srcId="{E4EE1ED2-F91C-8043-BFA2-50F3BD343327}" destId="{62C30C51-ACE8-0F4C-96BD-D0FC98CCE66F}" srcOrd="1" destOrd="0" presId="urn:microsoft.com/office/officeart/2005/8/layout/hierarchy1"/>
    <dgm:cxn modelId="{084D00DF-812E-9F4F-AB17-870463C64F52}" type="presParOf" srcId="{E914D468-74B6-E244-8091-09ECE06A0A9F}" destId="{ABE3D4B1-6646-CE49-BBAB-8958D67511F3}" srcOrd="2" destOrd="0" presId="urn:microsoft.com/office/officeart/2005/8/layout/hierarchy1"/>
    <dgm:cxn modelId="{93C46D76-8ADD-AC43-A00A-D8677029B670}" type="presParOf" srcId="{E914D468-74B6-E244-8091-09ECE06A0A9F}" destId="{C2CF54C5-D018-FF44-A743-B904300258EF}" srcOrd="3" destOrd="0" presId="urn:microsoft.com/office/officeart/2005/8/layout/hierarchy1"/>
    <dgm:cxn modelId="{874DF506-03E0-D449-9D10-9C96D4A6243E}" type="presParOf" srcId="{C2CF54C5-D018-FF44-A743-B904300258EF}" destId="{C1F6668B-D7DD-774A-890C-1C579C79E3B3}" srcOrd="0" destOrd="0" presId="urn:microsoft.com/office/officeart/2005/8/layout/hierarchy1"/>
    <dgm:cxn modelId="{6C615734-9133-BD4E-9629-3C9ED28D3165}" type="presParOf" srcId="{C1F6668B-D7DD-774A-890C-1C579C79E3B3}" destId="{CD1ABA98-178C-CE49-9EB9-312F54C25564}" srcOrd="0" destOrd="0" presId="urn:microsoft.com/office/officeart/2005/8/layout/hierarchy1"/>
    <dgm:cxn modelId="{ABD4E402-8AEF-6041-96A8-71899300AD19}" type="presParOf" srcId="{C1F6668B-D7DD-774A-890C-1C579C79E3B3}" destId="{6BCFB646-7339-C74E-90D5-DD2E238D2F15}" srcOrd="1" destOrd="0" presId="urn:microsoft.com/office/officeart/2005/8/layout/hierarchy1"/>
    <dgm:cxn modelId="{40A99D36-514D-7E42-A14C-C68E2639A27E}" type="presParOf" srcId="{C2CF54C5-D018-FF44-A743-B904300258EF}" destId="{619EBFC4-C994-CA41-A9CA-3CA434D5697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308D0-BF61-471D-919D-F1CFD91AAC0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B358DF8-61DE-4D5C-91AA-6082E149E28F}">
      <dgm:prSet phldrT="[Text]"/>
      <dgm:spPr/>
      <dgm:t>
        <a:bodyPr/>
        <a:lstStyle/>
        <a:p>
          <a:r>
            <a:rPr lang="en-US" b="1" dirty="0">
              <a:solidFill>
                <a:schemeClr val="tx1"/>
              </a:solidFill>
              <a:cs typeface="Calibri Light"/>
            </a:rPr>
            <a:t>Modes of Transmission</a:t>
          </a:r>
          <a:endParaRPr lang="en-US" dirty="0">
            <a:solidFill>
              <a:schemeClr val="tx1"/>
            </a:solidFill>
          </a:endParaRPr>
        </a:p>
      </dgm:t>
    </dgm:pt>
    <dgm:pt modelId="{84C80187-C74C-4BA3-9DC9-09D12C80FEC0}" type="parTrans" cxnId="{BEDE9B28-8727-4F17-B388-47E615C068CC}">
      <dgm:prSet/>
      <dgm:spPr/>
      <dgm:t>
        <a:bodyPr/>
        <a:lstStyle/>
        <a:p>
          <a:endParaRPr lang="en-US"/>
        </a:p>
      </dgm:t>
    </dgm:pt>
    <dgm:pt modelId="{5023BA17-A463-40D7-803A-5EDA56D99183}" type="sibTrans" cxnId="{BEDE9B28-8727-4F17-B388-47E615C068CC}">
      <dgm:prSet/>
      <dgm:spPr/>
      <dgm:t>
        <a:bodyPr/>
        <a:lstStyle/>
        <a:p>
          <a:endParaRPr lang="en-US"/>
        </a:p>
      </dgm:t>
    </dgm:pt>
    <dgm:pt modelId="{559FC0EF-1795-4F37-8B67-BEE785E9BDA7}">
      <dgm:prSet phldrT="[Text]"/>
      <dgm:spPr/>
      <dgm:t>
        <a:bodyPr/>
        <a:lstStyle/>
        <a:p>
          <a:r>
            <a:rPr lang="en-US" b="1" u="none" dirty="0"/>
            <a:t>Parenteral</a:t>
          </a:r>
          <a:endParaRPr lang="en-US" u="none" dirty="0"/>
        </a:p>
      </dgm:t>
    </dgm:pt>
    <dgm:pt modelId="{27D10BE9-9050-437E-A3D2-505FD4F7738C}" type="parTrans" cxnId="{595ECC2B-5E86-47BB-9ABE-4D35D6CA25BE}">
      <dgm:prSet/>
      <dgm:spPr/>
      <dgm:t>
        <a:bodyPr/>
        <a:lstStyle/>
        <a:p>
          <a:endParaRPr lang="en-US"/>
        </a:p>
      </dgm:t>
    </dgm:pt>
    <dgm:pt modelId="{C48C5393-FB47-4F97-9218-86EC25DBE384}" type="sibTrans" cxnId="{595ECC2B-5E86-47BB-9ABE-4D35D6CA25BE}">
      <dgm:prSet/>
      <dgm:spPr/>
      <dgm:t>
        <a:bodyPr/>
        <a:lstStyle/>
        <a:p>
          <a:endParaRPr lang="en-US"/>
        </a:p>
      </dgm:t>
    </dgm:pt>
    <dgm:pt modelId="{0DA69215-2D93-45F7-AD4F-0A53FF1F4F22}">
      <dgm:prSet phldrT="[Text]"/>
      <dgm:spPr/>
      <dgm:t>
        <a:bodyPr/>
        <a:lstStyle/>
        <a:p>
          <a:r>
            <a:rPr lang="en-US" dirty="0"/>
            <a:t>IV drug abusers </a:t>
          </a:r>
        </a:p>
      </dgm:t>
    </dgm:pt>
    <dgm:pt modelId="{D0C168B2-3716-421B-B9CD-5E5B3D46B912}" type="parTrans" cxnId="{F247D66D-F146-4FE9-ADDA-81CAD33AFA60}">
      <dgm:prSet/>
      <dgm:spPr/>
      <dgm:t>
        <a:bodyPr/>
        <a:lstStyle/>
        <a:p>
          <a:endParaRPr lang="en-US"/>
        </a:p>
      </dgm:t>
    </dgm:pt>
    <dgm:pt modelId="{0712216A-928E-49F4-B11B-C12B74F0AAD8}" type="sibTrans" cxnId="{F247D66D-F146-4FE9-ADDA-81CAD33AFA60}">
      <dgm:prSet/>
      <dgm:spPr/>
      <dgm:t>
        <a:bodyPr/>
        <a:lstStyle/>
        <a:p>
          <a:endParaRPr lang="en-US"/>
        </a:p>
      </dgm:t>
    </dgm:pt>
    <dgm:pt modelId="{D6F2CC95-56FC-451B-96F4-E83F83517F60}">
      <dgm:prSet phldrT="[Text]"/>
      <dgm:spPr/>
      <dgm:t>
        <a:bodyPr/>
        <a:lstStyle/>
        <a:p>
          <a:r>
            <a:rPr lang="en-US" dirty="0"/>
            <a:t>Blood transfusion</a:t>
          </a:r>
        </a:p>
      </dgm:t>
    </dgm:pt>
    <dgm:pt modelId="{3B65539D-6079-4B28-90B5-355246211E6F}" type="parTrans" cxnId="{016E6EF9-0921-4F5D-816C-25B6FA17C50E}">
      <dgm:prSet/>
      <dgm:spPr/>
      <dgm:t>
        <a:bodyPr/>
        <a:lstStyle/>
        <a:p>
          <a:endParaRPr lang="en-US"/>
        </a:p>
      </dgm:t>
    </dgm:pt>
    <dgm:pt modelId="{F465FFE7-E89A-4EFF-9CA3-20489AC9CE8B}" type="sibTrans" cxnId="{016E6EF9-0921-4F5D-816C-25B6FA17C50E}">
      <dgm:prSet/>
      <dgm:spPr/>
      <dgm:t>
        <a:bodyPr/>
        <a:lstStyle/>
        <a:p>
          <a:endParaRPr lang="en-US"/>
        </a:p>
      </dgm:t>
    </dgm:pt>
    <dgm:pt modelId="{C84792B6-C8D5-40D1-A007-E0DEE13B0E6B}">
      <dgm:prSet phldrT="[Text]"/>
      <dgm:spPr/>
      <dgm:t>
        <a:bodyPr/>
        <a:lstStyle/>
        <a:p>
          <a:r>
            <a:rPr lang="en-US" b="1" u="none" dirty="0"/>
            <a:t>Perinatal</a:t>
          </a:r>
          <a:endParaRPr lang="en-US" u="none" dirty="0"/>
        </a:p>
      </dgm:t>
    </dgm:pt>
    <dgm:pt modelId="{FA2736ED-5D19-4307-8343-04C276E5710A}" type="parTrans" cxnId="{A4BF78F0-5AD1-40F8-96B0-CD5F5A1FF783}">
      <dgm:prSet/>
      <dgm:spPr/>
      <dgm:t>
        <a:bodyPr/>
        <a:lstStyle/>
        <a:p>
          <a:endParaRPr lang="en-US"/>
        </a:p>
      </dgm:t>
    </dgm:pt>
    <dgm:pt modelId="{D998C5C7-2061-4806-A4A0-F5D20CA5F164}" type="sibTrans" cxnId="{A4BF78F0-5AD1-40F8-96B0-CD5F5A1FF783}">
      <dgm:prSet/>
      <dgm:spPr/>
      <dgm:t>
        <a:bodyPr/>
        <a:lstStyle/>
        <a:p>
          <a:endParaRPr lang="en-US"/>
        </a:p>
      </dgm:t>
    </dgm:pt>
    <dgm:pt modelId="{67FD644E-D43B-4465-A0F5-2248BF60D85E}">
      <dgm:prSet/>
      <dgm:spPr/>
      <dgm:t>
        <a:bodyPr/>
        <a:lstStyle/>
        <a:p>
          <a:r>
            <a:rPr lang="en-US" b="1" u="none" dirty="0"/>
            <a:t>Sexual</a:t>
          </a:r>
        </a:p>
      </dgm:t>
    </dgm:pt>
    <dgm:pt modelId="{80115EA1-1F8E-4DAE-B582-BBBDA48D079C}" type="parTrans" cxnId="{B334D927-22AB-49A3-9986-F200A4EFB962}">
      <dgm:prSet/>
      <dgm:spPr/>
      <dgm:t>
        <a:bodyPr/>
        <a:lstStyle/>
        <a:p>
          <a:endParaRPr lang="en-US"/>
        </a:p>
      </dgm:t>
    </dgm:pt>
    <dgm:pt modelId="{BEAC94D6-A318-4697-A7A3-CD9E577DD7E9}" type="sibTrans" cxnId="{B334D927-22AB-49A3-9986-F200A4EFB962}">
      <dgm:prSet/>
      <dgm:spPr/>
      <dgm:t>
        <a:bodyPr/>
        <a:lstStyle/>
        <a:p>
          <a:endParaRPr lang="en-US"/>
        </a:p>
      </dgm:t>
    </dgm:pt>
    <dgm:pt modelId="{01F31354-A99C-4D39-8D4A-450E7581D4C4}">
      <dgm:prSet/>
      <dgm:spPr/>
      <dgm:t>
        <a:bodyPr/>
        <a:lstStyle/>
        <a:p>
          <a:r>
            <a:rPr lang="en-US"/>
            <a:t>Tattooing </a:t>
          </a:r>
          <a:endParaRPr lang="x-none"/>
        </a:p>
      </dgm:t>
    </dgm:pt>
    <dgm:pt modelId="{1B9C2F96-9B91-49E3-8AD5-A8008C5A74B4}" type="parTrans" cxnId="{27B74291-E673-4ED8-B79A-1DA2B5B2ACBD}">
      <dgm:prSet/>
      <dgm:spPr/>
      <dgm:t>
        <a:bodyPr/>
        <a:lstStyle/>
        <a:p>
          <a:endParaRPr lang="en-US"/>
        </a:p>
      </dgm:t>
    </dgm:pt>
    <dgm:pt modelId="{FDB48757-5B4D-40A7-8316-45455E69A214}" type="sibTrans" cxnId="{27B74291-E673-4ED8-B79A-1DA2B5B2ACBD}">
      <dgm:prSet/>
      <dgm:spPr/>
      <dgm:t>
        <a:bodyPr/>
        <a:lstStyle/>
        <a:p>
          <a:endParaRPr lang="en-US"/>
        </a:p>
      </dgm:t>
    </dgm:pt>
    <dgm:pt modelId="{D86F7E89-ED24-4DBB-8812-C820DDF1EA46}" type="pres">
      <dgm:prSet presAssocID="{8EF308D0-BF61-471D-919D-F1CFD91AAC0F}" presName="hierChild1" presStyleCnt="0">
        <dgm:presLayoutVars>
          <dgm:chPref val="1"/>
          <dgm:dir/>
          <dgm:animOne val="branch"/>
          <dgm:animLvl val="lvl"/>
          <dgm:resizeHandles/>
        </dgm:presLayoutVars>
      </dgm:prSet>
      <dgm:spPr/>
      <dgm:t>
        <a:bodyPr/>
        <a:lstStyle/>
        <a:p>
          <a:endParaRPr lang="en-US"/>
        </a:p>
      </dgm:t>
    </dgm:pt>
    <dgm:pt modelId="{A1696678-51B5-4298-9FD4-23B4ED5A5FC8}" type="pres">
      <dgm:prSet presAssocID="{EB358DF8-61DE-4D5C-91AA-6082E149E28F}" presName="hierRoot1" presStyleCnt="0"/>
      <dgm:spPr/>
    </dgm:pt>
    <dgm:pt modelId="{7762DC89-FAA3-491C-873A-0584F7F17039}" type="pres">
      <dgm:prSet presAssocID="{EB358DF8-61DE-4D5C-91AA-6082E149E28F}" presName="composite" presStyleCnt="0"/>
      <dgm:spPr/>
    </dgm:pt>
    <dgm:pt modelId="{83182D72-8626-4FDF-BF60-9D5698DA4462}" type="pres">
      <dgm:prSet presAssocID="{EB358DF8-61DE-4D5C-91AA-6082E149E28F}" presName="background" presStyleLbl="node0" presStyleIdx="0" presStyleCnt="1"/>
      <dgm:spPr/>
    </dgm:pt>
    <dgm:pt modelId="{46BD4F05-8A9F-4CAD-AA7A-3FF1B846A495}" type="pres">
      <dgm:prSet presAssocID="{EB358DF8-61DE-4D5C-91AA-6082E149E28F}" presName="text" presStyleLbl="fgAcc0" presStyleIdx="0" presStyleCnt="1" custScaleX="142147">
        <dgm:presLayoutVars>
          <dgm:chPref val="3"/>
        </dgm:presLayoutVars>
      </dgm:prSet>
      <dgm:spPr/>
      <dgm:t>
        <a:bodyPr/>
        <a:lstStyle/>
        <a:p>
          <a:endParaRPr lang="en-US"/>
        </a:p>
      </dgm:t>
    </dgm:pt>
    <dgm:pt modelId="{4B6630DD-54D2-4578-B395-D7476125E389}" type="pres">
      <dgm:prSet presAssocID="{EB358DF8-61DE-4D5C-91AA-6082E149E28F}" presName="hierChild2" presStyleCnt="0"/>
      <dgm:spPr/>
    </dgm:pt>
    <dgm:pt modelId="{0ABE548E-1AC3-44BF-9788-DFE10FCADC72}" type="pres">
      <dgm:prSet presAssocID="{27D10BE9-9050-437E-A3D2-505FD4F7738C}" presName="Name10" presStyleLbl="parChTrans1D2" presStyleIdx="0" presStyleCnt="3"/>
      <dgm:spPr/>
      <dgm:t>
        <a:bodyPr/>
        <a:lstStyle/>
        <a:p>
          <a:endParaRPr lang="en-US"/>
        </a:p>
      </dgm:t>
    </dgm:pt>
    <dgm:pt modelId="{0A73C65C-98CF-4F79-98AC-5DC439034C4C}" type="pres">
      <dgm:prSet presAssocID="{559FC0EF-1795-4F37-8B67-BEE785E9BDA7}" presName="hierRoot2" presStyleCnt="0"/>
      <dgm:spPr/>
    </dgm:pt>
    <dgm:pt modelId="{EA8E8C08-F982-48BF-95ED-8F00E7F4F455}" type="pres">
      <dgm:prSet presAssocID="{559FC0EF-1795-4F37-8B67-BEE785E9BDA7}" presName="composite2" presStyleCnt="0"/>
      <dgm:spPr/>
    </dgm:pt>
    <dgm:pt modelId="{666269C8-2E60-4264-8FF2-2CB0571A19FB}" type="pres">
      <dgm:prSet presAssocID="{559FC0EF-1795-4F37-8B67-BEE785E9BDA7}" presName="background2" presStyleLbl="node2" presStyleIdx="0" presStyleCnt="3"/>
      <dgm:spPr/>
    </dgm:pt>
    <dgm:pt modelId="{E9B6E11C-C4D1-4721-9A12-209B5CD98EA8}" type="pres">
      <dgm:prSet presAssocID="{559FC0EF-1795-4F37-8B67-BEE785E9BDA7}" presName="text2" presStyleLbl="fgAcc2" presStyleIdx="0" presStyleCnt="3">
        <dgm:presLayoutVars>
          <dgm:chPref val="3"/>
        </dgm:presLayoutVars>
      </dgm:prSet>
      <dgm:spPr/>
      <dgm:t>
        <a:bodyPr/>
        <a:lstStyle/>
        <a:p>
          <a:endParaRPr lang="en-US"/>
        </a:p>
      </dgm:t>
    </dgm:pt>
    <dgm:pt modelId="{72F9A7A8-6CA9-41F3-A03E-7D19FEBF4767}" type="pres">
      <dgm:prSet presAssocID="{559FC0EF-1795-4F37-8B67-BEE785E9BDA7}" presName="hierChild3" presStyleCnt="0"/>
      <dgm:spPr/>
    </dgm:pt>
    <dgm:pt modelId="{543DB280-663B-40FD-A129-2836704101B1}" type="pres">
      <dgm:prSet presAssocID="{D0C168B2-3716-421B-B9CD-5E5B3D46B912}" presName="Name17" presStyleLbl="parChTrans1D3" presStyleIdx="0" presStyleCnt="3"/>
      <dgm:spPr/>
      <dgm:t>
        <a:bodyPr/>
        <a:lstStyle/>
        <a:p>
          <a:endParaRPr lang="en-US"/>
        </a:p>
      </dgm:t>
    </dgm:pt>
    <dgm:pt modelId="{ABBE5C6B-61A6-45C0-8EFF-85D8DE65AAA3}" type="pres">
      <dgm:prSet presAssocID="{0DA69215-2D93-45F7-AD4F-0A53FF1F4F22}" presName="hierRoot3" presStyleCnt="0"/>
      <dgm:spPr/>
    </dgm:pt>
    <dgm:pt modelId="{0964FFF2-49B7-4A30-80E0-F456049CDE8A}" type="pres">
      <dgm:prSet presAssocID="{0DA69215-2D93-45F7-AD4F-0A53FF1F4F22}" presName="composite3" presStyleCnt="0"/>
      <dgm:spPr/>
    </dgm:pt>
    <dgm:pt modelId="{6FCEEB0F-7A10-48B8-B60E-AC6677DE2998}" type="pres">
      <dgm:prSet presAssocID="{0DA69215-2D93-45F7-AD4F-0A53FF1F4F22}" presName="background3" presStyleLbl="node3" presStyleIdx="0" presStyleCnt="3"/>
      <dgm:spPr/>
    </dgm:pt>
    <dgm:pt modelId="{8C77705E-CD52-4B15-9F33-25E6A91C177D}" type="pres">
      <dgm:prSet presAssocID="{0DA69215-2D93-45F7-AD4F-0A53FF1F4F22}" presName="text3" presStyleLbl="fgAcc3" presStyleIdx="0" presStyleCnt="3">
        <dgm:presLayoutVars>
          <dgm:chPref val="3"/>
        </dgm:presLayoutVars>
      </dgm:prSet>
      <dgm:spPr/>
      <dgm:t>
        <a:bodyPr/>
        <a:lstStyle/>
        <a:p>
          <a:endParaRPr lang="en-US"/>
        </a:p>
      </dgm:t>
    </dgm:pt>
    <dgm:pt modelId="{A9254292-8EB7-45CD-A7FC-50727A1BA593}" type="pres">
      <dgm:prSet presAssocID="{0DA69215-2D93-45F7-AD4F-0A53FF1F4F22}" presName="hierChild4" presStyleCnt="0"/>
      <dgm:spPr/>
    </dgm:pt>
    <dgm:pt modelId="{F31DED6A-0CE3-4F60-83A1-C08177F2CDCE}" type="pres">
      <dgm:prSet presAssocID="{3B65539D-6079-4B28-90B5-355246211E6F}" presName="Name17" presStyleLbl="parChTrans1D3" presStyleIdx="1" presStyleCnt="3"/>
      <dgm:spPr/>
      <dgm:t>
        <a:bodyPr/>
        <a:lstStyle/>
        <a:p>
          <a:endParaRPr lang="en-US"/>
        </a:p>
      </dgm:t>
    </dgm:pt>
    <dgm:pt modelId="{54D3F51D-3591-4899-8508-332BD7F19A06}" type="pres">
      <dgm:prSet presAssocID="{D6F2CC95-56FC-451B-96F4-E83F83517F60}" presName="hierRoot3" presStyleCnt="0"/>
      <dgm:spPr/>
    </dgm:pt>
    <dgm:pt modelId="{3095CE5B-7644-41AD-A576-E3E5A4DA7E71}" type="pres">
      <dgm:prSet presAssocID="{D6F2CC95-56FC-451B-96F4-E83F83517F60}" presName="composite3" presStyleCnt="0"/>
      <dgm:spPr/>
    </dgm:pt>
    <dgm:pt modelId="{7A1E5AFD-F3F8-4C70-88D8-A194B42DA834}" type="pres">
      <dgm:prSet presAssocID="{D6F2CC95-56FC-451B-96F4-E83F83517F60}" presName="background3" presStyleLbl="node3" presStyleIdx="1" presStyleCnt="3"/>
      <dgm:spPr/>
    </dgm:pt>
    <dgm:pt modelId="{94654E6D-40A9-42BB-A35C-E03439229CCA}" type="pres">
      <dgm:prSet presAssocID="{D6F2CC95-56FC-451B-96F4-E83F83517F60}" presName="text3" presStyleLbl="fgAcc3" presStyleIdx="1" presStyleCnt="3">
        <dgm:presLayoutVars>
          <dgm:chPref val="3"/>
        </dgm:presLayoutVars>
      </dgm:prSet>
      <dgm:spPr/>
      <dgm:t>
        <a:bodyPr/>
        <a:lstStyle/>
        <a:p>
          <a:endParaRPr lang="en-US"/>
        </a:p>
      </dgm:t>
    </dgm:pt>
    <dgm:pt modelId="{EE763552-B0B7-4208-8D08-B8879F166188}" type="pres">
      <dgm:prSet presAssocID="{D6F2CC95-56FC-451B-96F4-E83F83517F60}" presName="hierChild4" presStyleCnt="0"/>
      <dgm:spPr/>
    </dgm:pt>
    <dgm:pt modelId="{DA557881-6BE8-4FB9-A612-3FBDCE04C8DA}" type="pres">
      <dgm:prSet presAssocID="{1B9C2F96-9B91-49E3-8AD5-A8008C5A74B4}" presName="Name17" presStyleLbl="parChTrans1D3" presStyleIdx="2" presStyleCnt="3"/>
      <dgm:spPr/>
      <dgm:t>
        <a:bodyPr/>
        <a:lstStyle/>
        <a:p>
          <a:endParaRPr lang="en-US"/>
        </a:p>
      </dgm:t>
    </dgm:pt>
    <dgm:pt modelId="{6C91FA2F-4AB1-43A4-A0E8-C16D57F109D8}" type="pres">
      <dgm:prSet presAssocID="{01F31354-A99C-4D39-8D4A-450E7581D4C4}" presName="hierRoot3" presStyleCnt="0"/>
      <dgm:spPr/>
    </dgm:pt>
    <dgm:pt modelId="{186C9FF1-919D-471F-BEAE-61BC779B2564}" type="pres">
      <dgm:prSet presAssocID="{01F31354-A99C-4D39-8D4A-450E7581D4C4}" presName="composite3" presStyleCnt="0"/>
      <dgm:spPr/>
    </dgm:pt>
    <dgm:pt modelId="{E158B8C2-80D5-4EF1-8A30-8775C574F7B4}" type="pres">
      <dgm:prSet presAssocID="{01F31354-A99C-4D39-8D4A-450E7581D4C4}" presName="background3" presStyleLbl="node3" presStyleIdx="2" presStyleCnt="3"/>
      <dgm:spPr/>
    </dgm:pt>
    <dgm:pt modelId="{B15ADF6F-4949-411F-8945-5D04B821D658}" type="pres">
      <dgm:prSet presAssocID="{01F31354-A99C-4D39-8D4A-450E7581D4C4}" presName="text3" presStyleLbl="fgAcc3" presStyleIdx="2" presStyleCnt="3">
        <dgm:presLayoutVars>
          <dgm:chPref val="3"/>
        </dgm:presLayoutVars>
      </dgm:prSet>
      <dgm:spPr/>
      <dgm:t>
        <a:bodyPr/>
        <a:lstStyle/>
        <a:p>
          <a:endParaRPr lang="en-US"/>
        </a:p>
      </dgm:t>
    </dgm:pt>
    <dgm:pt modelId="{3935A2CD-7271-4BFC-8338-D0C93BC6C4E3}" type="pres">
      <dgm:prSet presAssocID="{01F31354-A99C-4D39-8D4A-450E7581D4C4}" presName="hierChild4" presStyleCnt="0"/>
      <dgm:spPr/>
    </dgm:pt>
    <dgm:pt modelId="{07D296BC-0B5D-44E9-B968-3252601929C7}" type="pres">
      <dgm:prSet presAssocID="{80115EA1-1F8E-4DAE-B582-BBBDA48D079C}" presName="Name10" presStyleLbl="parChTrans1D2" presStyleIdx="1" presStyleCnt="3"/>
      <dgm:spPr/>
      <dgm:t>
        <a:bodyPr/>
        <a:lstStyle/>
        <a:p>
          <a:endParaRPr lang="en-US"/>
        </a:p>
      </dgm:t>
    </dgm:pt>
    <dgm:pt modelId="{C1838EED-ADA5-4F1A-9AD9-0363A8CA51E1}" type="pres">
      <dgm:prSet presAssocID="{67FD644E-D43B-4465-A0F5-2248BF60D85E}" presName="hierRoot2" presStyleCnt="0"/>
      <dgm:spPr/>
    </dgm:pt>
    <dgm:pt modelId="{8706ED49-2CBA-4E9F-84CE-561151C5CCE0}" type="pres">
      <dgm:prSet presAssocID="{67FD644E-D43B-4465-A0F5-2248BF60D85E}" presName="composite2" presStyleCnt="0"/>
      <dgm:spPr/>
    </dgm:pt>
    <dgm:pt modelId="{E38D7355-4A81-4114-8FF3-C39341D71835}" type="pres">
      <dgm:prSet presAssocID="{67FD644E-D43B-4465-A0F5-2248BF60D85E}" presName="background2" presStyleLbl="node2" presStyleIdx="1" presStyleCnt="3"/>
      <dgm:spPr/>
    </dgm:pt>
    <dgm:pt modelId="{8E8C6DCC-DAF0-4348-B8BC-02488C7983D9}" type="pres">
      <dgm:prSet presAssocID="{67FD644E-D43B-4465-A0F5-2248BF60D85E}" presName="text2" presStyleLbl="fgAcc2" presStyleIdx="1" presStyleCnt="3">
        <dgm:presLayoutVars>
          <dgm:chPref val="3"/>
        </dgm:presLayoutVars>
      </dgm:prSet>
      <dgm:spPr/>
      <dgm:t>
        <a:bodyPr/>
        <a:lstStyle/>
        <a:p>
          <a:endParaRPr lang="en-US"/>
        </a:p>
      </dgm:t>
    </dgm:pt>
    <dgm:pt modelId="{FA3D7B40-25D5-4892-A346-55DFE5A86478}" type="pres">
      <dgm:prSet presAssocID="{67FD644E-D43B-4465-A0F5-2248BF60D85E}" presName="hierChild3" presStyleCnt="0"/>
      <dgm:spPr/>
    </dgm:pt>
    <dgm:pt modelId="{6290DF66-A135-44B8-A123-661E9C65AEB3}" type="pres">
      <dgm:prSet presAssocID="{FA2736ED-5D19-4307-8343-04C276E5710A}" presName="Name10" presStyleLbl="parChTrans1D2" presStyleIdx="2" presStyleCnt="3"/>
      <dgm:spPr/>
      <dgm:t>
        <a:bodyPr/>
        <a:lstStyle/>
        <a:p>
          <a:endParaRPr lang="en-US"/>
        </a:p>
      </dgm:t>
    </dgm:pt>
    <dgm:pt modelId="{3CCAB48D-D94A-403F-B41A-F56E7CA03679}" type="pres">
      <dgm:prSet presAssocID="{C84792B6-C8D5-40D1-A007-E0DEE13B0E6B}" presName="hierRoot2" presStyleCnt="0"/>
      <dgm:spPr/>
    </dgm:pt>
    <dgm:pt modelId="{5EE7F1C1-C1AF-44D8-955F-DFA1D0617E85}" type="pres">
      <dgm:prSet presAssocID="{C84792B6-C8D5-40D1-A007-E0DEE13B0E6B}" presName="composite2" presStyleCnt="0"/>
      <dgm:spPr/>
    </dgm:pt>
    <dgm:pt modelId="{5E388D06-D059-436D-9AD8-B48553080F17}" type="pres">
      <dgm:prSet presAssocID="{C84792B6-C8D5-40D1-A007-E0DEE13B0E6B}" presName="background2" presStyleLbl="node2" presStyleIdx="2" presStyleCnt="3"/>
      <dgm:spPr/>
    </dgm:pt>
    <dgm:pt modelId="{B546671C-8AB5-4D71-A5A7-E96051944BC0}" type="pres">
      <dgm:prSet presAssocID="{C84792B6-C8D5-40D1-A007-E0DEE13B0E6B}" presName="text2" presStyleLbl="fgAcc2" presStyleIdx="2" presStyleCnt="3">
        <dgm:presLayoutVars>
          <dgm:chPref val="3"/>
        </dgm:presLayoutVars>
      </dgm:prSet>
      <dgm:spPr/>
      <dgm:t>
        <a:bodyPr/>
        <a:lstStyle/>
        <a:p>
          <a:endParaRPr lang="en-US"/>
        </a:p>
      </dgm:t>
    </dgm:pt>
    <dgm:pt modelId="{52A89676-A988-4A26-8CAF-1A9220B1C63B}" type="pres">
      <dgm:prSet presAssocID="{C84792B6-C8D5-40D1-A007-E0DEE13B0E6B}" presName="hierChild3" presStyleCnt="0"/>
      <dgm:spPr/>
    </dgm:pt>
  </dgm:ptLst>
  <dgm:cxnLst>
    <dgm:cxn modelId="{BEDE9B28-8727-4F17-B388-47E615C068CC}" srcId="{8EF308D0-BF61-471D-919D-F1CFD91AAC0F}" destId="{EB358DF8-61DE-4D5C-91AA-6082E149E28F}" srcOrd="0" destOrd="0" parTransId="{84C80187-C74C-4BA3-9DC9-09D12C80FEC0}" sibTransId="{5023BA17-A463-40D7-803A-5EDA56D99183}"/>
    <dgm:cxn modelId="{A4BF78F0-5AD1-40F8-96B0-CD5F5A1FF783}" srcId="{EB358DF8-61DE-4D5C-91AA-6082E149E28F}" destId="{C84792B6-C8D5-40D1-A007-E0DEE13B0E6B}" srcOrd="2" destOrd="0" parTransId="{FA2736ED-5D19-4307-8343-04C276E5710A}" sibTransId="{D998C5C7-2061-4806-A4A0-F5D20CA5F164}"/>
    <dgm:cxn modelId="{F1869F15-6044-B840-8635-58A37F0C79A7}" type="presOf" srcId="{3B65539D-6079-4B28-90B5-355246211E6F}" destId="{F31DED6A-0CE3-4F60-83A1-C08177F2CDCE}" srcOrd="0" destOrd="0" presId="urn:microsoft.com/office/officeart/2005/8/layout/hierarchy1"/>
    <dgm:cxn modelId="{712AC6E3-08B6-9E43-88EC-0719600A42A1}" type="presOf" srcId="{01F31354-A99C-4D39-8D4A-450E7581D4C4}" destId="{B15ADF6F-4949-411F-8945-5D04B821D658}" srcOrd="0" destOrd="0" presId="urn:microsoft.com/office/officeart/2005/8/layout/hierarchy1"/>
    <dgm:cxn modelId="{10587D3E-95A1-104C-877B-697B27E1E842}" type="presOf" srcId="{559FC0EF-1795-4F37-8B67-BEE785E9BDA7}" destId="{E9B6E11C-C4D1-4721-9A12-209B5CD98EA8}" srcOrd="0" destOrd="0" presId="urn:microsoft.com/office/officeart/2005/8/layout/hierarchy1"/>
    <dgm:cxn modelId="{A0132904-337A-404F-979A-1146F0C61AE5}" type="presOf" srcId="{0DA69215-2D93-45F7-AD4F-0A53FF1F4F22}" destId="{8C77705E-CD52-4B15-9F33-25E6A91C177D}" srcOrd="0" destOrd="0" presId="urn:microsoft.com/office/officeart/2005/8/layout/hierarchy1"/>
    <dgm:cxn modelId="{B334D927-22AB-49A3-9986-F200A4EFB962}" srcId="{EB358DF8-61DE-4D5C-91AA-6082E149E28F}" destId="{67FD644E-D43B-4465-A0F5-2248BF60D85E}" srcOrd="1" destOrd="0" parTransId="{80115EA1-1F8E-4DAE-B582-BBBDA48D079C}" sibTransId="{BEAC94D6-A318-4697-A7A3-CD9E577DD7E9}"/>
    <dgm:cxn modelId="{DCA872B6-2AAD-874D-AC97-CE7D43F1DE8F}" type="presOf" srcId="{FA2736ED-5D19-4307-8343-04C276E5710A}" destId="{6290DF66-A135-44B8-A123-661E9C65AEB3}" srcOrd="0" destOrd="0" presId="urn:microsoft.com/office/officeart/2005/8/layout/hierarchy1"/>
    <dgm:cxn modelId="{016E6EF9-0921-4F5D-816C-25B6FA17C50E}" srcId="{559FC0EF-1795-4F37-8B67-BEE785E9BDA7}" destId="{D6F2CC95-56FC-451B-96F4-E83F83517F60}" srcOrd="1" destOrd="0" parTransId="{3B65539D-6079-4B28-90B5-355246211E6F}" sibTransId="{F465FFE7-E89A-4EFF-9CA3-20489AC9CE8B}"/>
    <dgm:cxn modelId="{27B74291-E673-4ED8-B79A-1DA2B5B2ACBD}" srcId="{559FC0EF-1795-4F37-8B67-BEE785E9BDA7}" destId="{01F31354-A99C-4D39-8D4A-450E7581D4C4}" srcOrd="2" destOrd="0" parTransId="{1B9C2F96-9B91-49E3-8AD5-A8008C5A74B4}" sibTransId="{FDB48757-5B4D-40A7-8316-45455E69A214}"/>
    <dgm:cxn modelId="{17D4A9F9-B3E6-BA48-ADB5-88C5E8EBE70D}" type="presOf" srcId="{27D10BE9-9050-437E-A3D2-505FD4F7738C}" destId="{0ABE548E-1AC3-44BF-9788-DFE10FCADC72}" srcOrd="0" destOrd="0" presId="urn:microsoft.com/office/officeart/2005/8/layout/hierarchy1"/>
    <dgm:cxn modelId="{15C273BB-86A6-114B-BF2C-F78B800E1430}" type="presOf" srcId="{D6F2CC95-56FC-451B-96F4-E83F83517F60}" destId="{94654E6D-40A9-42BB-A35C-E03439229CCA}" srcOrd="0" destOrd="0" presId="urn:microsoft.com/office/officeart/2005/8/layout/hierarchy1"/>
    <dgm:cxn modelId="{9CBFA1BE-14CD-7C49-AE34-626BBFD4A5FA}" type="presOf" srcId="{D0C168B2-3716-421B-B9CD-5E5B3D46B912}" destId="{543DB280-663B-40FD-A129-2836704101B1}" srcOrd="0" destOrd="0" presId="urn:microsoft.com/office/officeart/2005/8/layout/hierarchy1"/>
    <dgm:cxn modelId="{0E186BB1-61CF-5749-9BC6-48E1EE389E07}" type="presOf" srcId="{67FD644E-D43B-4465-A0F5-2248BF60D85E}" destId="{8E8C6DCC-DAF0-4348-B8BC-02488C7983D9}" srcOrd="0" destOrd="0" presId="urn:microsoft.com/office/officeart/2005/8/layout/hierarchy1"/>
    <dgm:cxn modelId="{0AFF38D0-5751-AB4C-A6ED-215604659876}" type="presOf" srcId="{80115EA1-1F8E-4DAE-B582-BBBDA48D079C}" destId="{07D296BC-0B5D-44E9-B968-3252601929C7}" srcOrd="0" destOrd="0" presId="urn:microsoft.com/office/officeart/2005/8/layout/hierarchy1"/>
    <dgm:cxn modelId="{03676DD5-86C0-CF4A-81F1-CC9B577B8F85}" type="presOf" srcId="{EB358DF8-61DE-4D5C-91AA-6082E149E28F}" destId="{46BD4F05-8A9F-4CAD-AA7A-3FF1B846A495}" srcOrd="0" destOrd="0" presId="urn:microsoft.com/office/officeart/2005/8/layout/hierarchy1"/>
    <dgm:cxn modelId="{F247D66D-F146-4FE9-ADDA-81CAD33AFA60}" srcId="{559FC0EF-1795-4F37-8B67-BEE785E9BDA7}" destId="{0DA69215-2D93-45F7-AD4F-0A53FF1F4F22}" srcOrd="0" destOrd="0" parTransId="{D0C168B2-3716-421B-B9CD-5E5B3D46B912}" sibTransId="{0712216A-928E-49F4-B11B-C12B74F0AAD8}"/>
    <dgm:cxn modelId="{595ECC2B-5E86-47BB-9ABE-4D35D6CA25BE}" srcId="{EB358DF8-61DE-4D5C-91AA-6082E149E28F}" destId="{559FC0EF-1795-4F37-8B67-BEE785E9BDA7}" srcOrd="0" destOrd="0" parTransId="{27D10BE9-9050-437E-A3D2-505FD4F7738C}" sibTransId="{C48C5393-FB47-4F97-9218-86EC25DBE384}"/>
    <dgm:cxn modelId="{7FE02D1B-7184-7F42-957B-A51125A3BE45}" type="presOf" srcId="{8EF308D0-BF61-471D-919D-F1CFD91AAC0F}" destId="{D86F7E89-ED24-4DBB-8812-C820DDF1EA46}" srcOrd="0" destOrd="0" presId="urn:microsoft.com/office/officeart/2005/8/layout/hierarchy1"/>
    <dgm:cxn modelId="{CFD7DD3A-2FF1-1041-BB25-A0FD27796BFC}" type="presOf" srcId="{1B9C2F96-9B91-49E3-8AD5-A8008C5A74B4}" destId="{DA557881-6BE8-4FB9-A612-3FBDCE04C8DA}" srcOrd="0" destOrd="0" presId="urn:microsoft.com/office/officeart/2005/8/layout/hierarchy1"/>
    <dgm:cxn modelId="{EDFE51FB-2474-DF41-AD96-698FA77B97DB}" type="presOf" srcId="{C84792B6-C8D5-40D1-A007-E0DEE13B0E6B}" destId="{B546671C-8AB5-4D71-A5A7-E96051944BC0}" srcOrd="0" destOrd="0" presId="urn:microsoft.com/office/officeart/2005/8/layout/hierarchy1"/>
    <dgm:cxn modelId="{3E75FF8D-E501-914F-AD4C-76139831D072}" type="presParOf" srcId="{D86F7E89-ED24-4DBB-8812-C820DDF1EA46}" destId="{A1696678-51B5-4298-9FD4-23B4ED5A5FC8}" srcOrd="0" destOrd="0" presId="urn:microsoft.com/office/officeart/2005/8/layout/hierarchy1"/>
    <dgm:cxn modelId="{EFCB0E68-C5CC-B243-8B2C-DE1F3AB581A1}" type="presParOf" srcId="{A1696678-51B5-4298-9FD4-23B4ED5A5FC8}" destId="{7762DC89-FAA3-491C-873A-0584F7F17039}" srcOrd="0" destOrd="0" presId="urn:microsoft.com/office/officeart/2005/8/layout/hierarchy1"/>
    <dgm:cxn modelId="{3FA1C75A-E194-A04D-9656-5CC60A0734D2}" type="presParOf" srcId="{7762DC89-FAA3-491C-873A-0584F7F17039}" destId="{83182D72-8626-4FDF-BF60-9D5698DA4462}" srcOrd="0" destOrd="0" presId="urn:microsoft.com/office/officeart/2005/8/layout/hierarchy1"/>
    <dgm:cxn modelId="{4FC7FA7B-2B41-B248-AB5C-5DFCF985E381}" type="presParOf" srcId="{7762DC89-FAA3-491C-873A-0584F7F17039}" destId="{46BD4F05-8A9F-4CAD-AA7A-3FF1B846A495}" srcOrd="1" destOrd="0" presId="urn:microsoft.com/office/officeart/2005/8/layout/hierarchy1"/>
    <dgm:cxn modelId="{E54B8D44-0C37-5F46-A3FC-3C9CFFE7B5FB}" type="presParOf" srcId="{A1696678-51B5-4298-9FD4-23B4ED5A5FC8}" destId="{4B6630DD-54D2-4578-B395-D7476125E389}" srcOrd="1" destOrd="0" presId="urn:microsoft.com/office/officeart/2005/8/layout/hierarchy1"/>
    <dgm:cxn modelId="{F62AF9B2-B592-DA41-B293-954BD925E7C0}" type="presParOf" srcId="{4B6630DD-54D2-4578-B395-D7476125E389}" destId="{0ABE548E-1AC3-44BF-9788-DFE10FCADC72}" srcOrd="0" destOrd="0" presId="urn:microsoft.com/office/officeart/2005/8/layout/hierarchy1"/>
    <dgm:cxn modelId="{EFFD8E60-4BCB-784C-B07C-46A80B35652A}" type="presParOf" srcId="{4B6630DD-54D2-4578-B395-D7476125E389}" destId="{0A73C65C-98CF-4F79-98AC-5DC439034C4C}" srcOrd="1" destOrd="0" presId="urn:microsoft.com/office/officeart/2005/8/layout/hierarchy1"/>
    <dgm:cxn modelId="{6A4FFC15-F3D1-E048-9B2D-528F8DEA6C72}" type="presParOf" srcId="{0A73C65C-98CF-4F79-98AC-5DC439034C4C}" destId="{EA8E8C08-F982-48BF-95ED-8F00E7F4F455}" srcOrd="0" destOrd="0" presId="urn:microsoft.com/office/officeart/2005/8/layout/hierarchy1"/>
    <dgm:cxn modelId="{74570ACE-3D3A-6242-855A-AE417F8360C8}" type="presParOf" srcId="{EA8E8C08-F982-48BF-95ED-8F00E7F4F455}" destId="{666269C8-2E60-4264-8FF2-2CB0571A19FB}" srcOrd="0" destOrd="0" presId="urn:microsoft.com/office/officeart/2005/8/layout/hierarchy1"/>
    <dgm:cxn modelId="{D0AC2716-80BB-4443-ABF0-677D612DC7F8}" type="presParOf" srcId="{EA8E8C08-F982-48BF-95ED-8F00E7F4F455}" destId="{E9B6E11C-C4D1-4721-9A12-209B5CD98EA8}" srcOrd="1" destOrd="0" presId="urn:microsoft.com/office/officeart/2005/8/layout/hierarchy1"/>
    <dgm:cxn modelId="{56FCF8FA-F821-3240-966F-F2F58927644E}" type="presParOf" srcId="{0A73C65C-98CF-4F79-98AC-5DC439034C4C}" destId="{72F9A7A8-6CA9-41F3-A03E-7D19FEBF4767}" srcOrd="1" destOrd="0" presId="urn:microsoft.com/office/officeart/2005/8/layout/hierarchy1"/>
    <dgm:cxn modelId="{5A7AF5AA-EA43-364B-A2DE-0F8A042E8112}" type="presParOf" srcId="{72F9A7A8-6CA9-41F3-A03E-7D19FEBF4767}" destId="{543DB280-663B-40FD-A129-2836704101B1}" srcOrd="0" destOrd="0" presId="urn:microsoft.com/office/officeart/2005/8/layout/hierarchy1"/>
    <dgm:cxn modelId="{9397AEA6-A5F7-0F4F-8B3B-4BD9CEB2E74C}" type="presParOf" srcId="{72F9A7A8-6CA9-41F3-A03E-7D19FEBF4767}" destId="{ABBE5C6B-61A6-45C0-8EFF-85D8DE65AAA3}" srcOrd="1" destOrd="0" presId="urn:microsoft.com/office/officeart/2005/8/layout/hierarchy1"/>
    <dgm:cxn modelId="{FD4936A0-6174-9240-B2CB-2C239909A31A}" type="presParOf" srcId="{ABBE5C6B-61A6-45C0-8EFF-85D8DE65AAA3}" destId="{0964FFF2-49B7-4A30-80E0-F456049CDE8A}" srcOrd="0" destOrd="0" presId="urn:microsoft.com/office/officeart/2005/8/layout/hierarchy1"/>
    <dgm:cxn modelId="{0463A4B4-EAC4-D043-9947-5A02043C351E}" type="presParOf" srcId="{0964FFF2-49B7-4A30-80E0-F456049CDE8A}" destId="{6FCEEB0F-7A10-48B8-B60E-AC6677DE2998}" srcOrd="0" destOrd="0" presId="urn:microsoft.com/office/officeart/2005/8/layout/hierarchy1"/>
    <dgm:cxn modelId="{03CAB79E-B7F7-8443-98D1-32D10CB5F619}" type="presParOf" srcId="{0964FFF2-49B7-4A30-80E0-F456049CDE8A}" destId="{8C77705E-CD52-4B15-9F33-25E6A91C177D}" srcOrd="1" destOrd="0" presId="urn:microsoft.com/office/officeart/2005/8/layout/hierarchy1"/>
    <dgm:cxn modelId="{7C1E4C7A-3C84-3949-9D0B-3A2A959865DF}" type="presParOf" srcId="{ABBE5C6B-61A6-45C0-8EFF-85D8DE65AAA3}" destId="{A9254292-8EB7-45CD-A7FC-50727A1BA593}" srcOrd="1" destOrd="0" presId="urn:microsoft.com/office/officeart/2005/8/layout/hierarchy1"/>
    <dgm:cxn modelId="{1FE5E5E7-4A11-C542-8DCD-A1039DC5E3C9}" type="presParOf" srcId="{72F9A7A8-6CA9-41F3-A03E-7D19FEBF4767}" destId="{F31DED6A-0CE3-4F60-83A1-C08177F2CDCE}" srcOrd="2" destOrd="0" presId="urn:microsoft.com/office/officeart/2005/8/layout/hierarchy1"/>
    <dgm:cxn modelId="{8E58AACE-F60C-C44A-99B4-7D2FB274C473}" type="presParOf" srcId="{72F9A7A8-6CA9-41F3-A03E-7D19FEBF4767}" destId="{54D3F51D-3591-4899-8508-332BD7F19A06}" srcOrd="3" destOrd="0" presId="urn:microsoft.com/office/officeart/2005/8/layout/hierarchy1"/>
    <dgm:cxn modelId="{12E1B449-5FCA-F24B-A095-4D119FACA995}" type="presParOf" srcId="{54D3F51D-3591-4899-8508-332BD7F19A06}" destId="{3095CE5B-7644-41AD-A576-E3E5A4DA7E71}" srcOrd="0" destOrd="0" presId="urn:microsoft.com/office/officeart/2005/8/layout/hierarchy1"/>
    <dgm:cxn modelId="{CABEB88C-2DF7-9C43-9738-EC0A2E26A30E}" type="presParOf" srcId="{3095CE5B-7644-41AD-A576-E3E5A4DA7E71}" destId="{7A1E5AFD-F3F8-4C70-88D8-A194B42DA834}" srcOrd="0" destOrd="0" presId="urn:microsoft.com/office/officeart/2005/8/layout/hierarchy1"/>
    <dgm:cxn modelId="{FFC17997-BF04-6543-87B0-73F30D78C258}" type="presParOf" srcId="{3095CE5B-7644-41AD-A576-E3E5A4DA7E71}" destId="{94654E6D-40A9-42BB-A35C-E03439229CCA}" srcOrd="1" destOrd="0" presId="urn:microsoft.com/office/officeart/2005/8/layout/hierarchy1"/>
    <dgm:cxn modelId="{E18C6477-65BE-7047-A555-427C0201CB06}" type="presParOf" srcId="{54D3F51D-3591-4899-8508-332BD7F19A06}" destId="{EE763552-B0B7-4208-8D08-B8879F166188}" srcOrd="1" destOrd="0" presId="urn:microsoft.com/office/officeart/2005/8/layout/hierarchy1"/>
    <dgm:cxn modelId="{397F1495-879D-DB4C-9EF5-4FB39FA0B5C1}" type="presParOf" srcId="{72F9A7A8-6CA9-41F3-A03E-7D19FEBF4767}" destId="{DA557881-6BE8-4FB9-A612-3FBDCE04C8DA}" srcOrd="4" destOrd="0" presId="urn:microsoft.com/office/officeart/2005/8/layout/hierarchy1"/>
    <dgm:cxn modelId="{133997EF-B467-EF42-9149-061B2741BC84}" type="presParOf" srcId="{72F9A7A8-6CA9-41F3-A03E-7D19FEBF4767}" destId="{6C91FA2F-4AB1-43A4-A0E8-C16D57F109D8}" srcOrd="5" destOrd="0" presId="urn:microsoft.com/office/officeart/2005/8/layout/hierarchy1"/>
    <dgm:cxn modelId="{CD3EDF28-3F98-454A-960D-55D999C84157}" type="presParOf" srcId="{6C91FA2F-4AB1-43A4-A0E8-C16D57F109D8}" destId="{186C9FF1-919D-471F-BEAE-61BC779B2564}" srcOrd="0" destOrd="0" presId="urn:microsoft.com/office/officeart/2005/8/layout/hierarchy1"/>
    <dgm:cxn modelId="{75B1951B-9E82-1B40-B049-988E17C940C6}" type="presParOf" srcId="{186C9FF1-919D-471F-BEAE-61BC779B2564}" destId="{E158B8C2-80D5-4EF1-8A30-8775C574F7B4}" srcOrd="0" destOrd="0" presId="urn:microsoft.com/office/officeart/2005/8/layout/hierarchy1"/>
    <dgm:cxn modelId="{BCA196A2-1C2E-6E49-BFB6-116D79A16ABD}" type="presParOf" srcId="{186C9FF1-919D-471F-BEAE-61BC779B2564}" destId="{B15ADF6F-4949-411F-8945-5D04B821D658}" srcOrd="1" destOrd="0" presId="urn:microsoft.com/office/officeart/2005/8/layout/hierarchy1"/>
    <dgm:cxn modelId="{8C41E319-C7E6-264D-8D47-7B179AE8DE18}" type="presParOf" srcId="{6C91FA2F-4AB1-43A4-A0E8-C16D57F109D8}" destId="{3935A2CD-7271-4BFC-8338-D0C93BC6C4E3}" srcOrd="1" destOrd="0" presId="urn:microsoft.com/office/officeart/2005/8/layout/hierarchy1"/>
    <dgm:cxn modelId="{C2E79030-0C0F-8A42-8623-7BB6FE4ED552}" type="presParOf" srcId="{4B6630DD-54D2-4578-B395-D7476125E389}" destId="{07D296BC-0B5D-44E9-B968-3252601929C7}" srcOrd="2" destOrd="0" presId="urn:microsoft.com/office/officeart/2005/8/layout/hierarchy1"/>
    <dgm:cxn modelId="{741DFCA7-6CA9-DD4E-89B4-9E4207CFE5C3}" type="presParOf" srcId="{4B6630DD-54D2-4578-B395-D7476125E389}" destId="{C1838EED-ADA5-4F1A-9AD9-0363A8CA51E1}" srcOrd="3" destOrd="0" presId="urn:microsoft.com/office/officeart/2005/8/layout/hierarchy1"/>
    <dgm:cxn modelId="{BAA4CCD4-5BE3-B64B-805E-F84716EE772E}" type="presParOf" srcId="{C1838EED-ADA5-4F1A-9AD9-0363A8CA51E1}" destId="{8706ED49-2CBA-4E9F-84CE-561151C5CCE0}" srcOrd="0" destOrd="0" presId="urn:microsoft.com/office/officeart/2005/8/layout/hierarchy1"/>
    <dgm:cxn modelId="{1C5FE108-93B1-1C4F-A3D8-9D5AB82FC4D4}" type="presParOf" srcId="{8706ED49-2CBA-4E9F-84CE-561151C5CCE0}" destId="{E38D7355-4A81-4114-8FF3-C39341D71835}" srcOrd="0" destOrd="0" presId="urn:microsoft.com/office/officeart/2005/8/layout/hierarchy1"/>
    <dgm:cxn modelId="{DE3675DB-E561-384B-938A-313DB21B779A}" type="presParOf" srcId="{8706ED49-2CBA-4E9F-84CE-561151C5CCE0}" destId="{8E8C6DCC-DAF0-4348-B8BC-02488C7983D9}" srcOrd="1" destOrd="0" presId="urn:microsoft.com/office/officeart/2005/8/layout/hierarchy1"/>
    <dgm:cxn modelId="{4678ABF1-F8AC-DC4D-9B5E-8E5E254C1837}" type="presParOf" srcId="{C1838EED-ADA5-4F1A-9AD9-0363A8CA51E1}" destId="{FA3D7B40-25D5-4892-A346-55DFE5A86478}" srcOrd="1" destOrd="0" presId="urn:microsoft.com/office/officeart/2005/8/layout/hierarchy1"/>
    <dgm:cxn modelId="{A6C8E7A9-5F1F-A44E-82DB-0FE31E88CEF4}" type="presParOf" srcId="{4B6630DD-54D2-4578-B395-D7476125E389}" destId="{6290DF66-A135-44B8-A123-661E9C65AEB3}" srcOrd="4" destOrd="0" presId="urn:microsoft.com/office/officeart/2005/8/layout/hierarchy1"/>
    <dgm:cxn modelId="{44A783C5-8D00-5B45-9F54-C923B2D80610}" type="presParOf" srcId="{4B6630DD-54D2-4578-B395-D7476125E389}" destId="{3CCAB48D-D94A-403F-B41A-F56E7CA03679}" srcOrd="5" destOrd="0" presId="urn:microsoft.com/office/officeart/2005/8/layout/hierarchy1"/>
    <dgm:cxn modelId="{20ADA910-5F74-F243-B271-E2508EBC8208}" type="presParOf" srcId="{3CCAB48D-D94A-403F-B41A-F56E7CA03679}" destId="{5EE7F1C1-C1AF-44D8-955F-DFA1D0617E85}" srcOrd="0" destOrd="0" presId="urn:microsoft.com/office/officeart/2005/8/layout/hierarchy1"/>
    <dgm:cxn modelId="{250C1CA0-224F-6142-8047-2FBD5286B93B}" type="presParOf" srcId="{5EE7F1C1-C1AF-44D8-955F-DFA1D0617E85}" destId="{5E388D06-D059-436D-9AD8-B48553080F17}" srcOrd="0" destOrd="0" presId="urn:microsoft.com/office/officeart/2005/8/layout/hierarchy1"/>
    <dgm:cxn modelId="{FBCBAE25-6626-094B-B313-8DB67148A554}" type="presParOf" srcId="{5EE7F1C1-C1AF-44D8-955F-DFA1D0617E85}" destId="{B546671C-8AB5-4D71-A5A7-E96051944BC0}" srcOrd="1" destOrd="0" presId="urn:microsoft.com/office/officeart/2005/8/layout/hierarchy1"/>
    <dgm:cxn modelId="{037455CC-BB88-8142-AD4A-2559BAF6529A}" type="presParOf" srcId="{3CCAB48D-D94A-403F-B41A-F56E7CA03679}" destId="{52A89676-A988-4A26-8CAF-1A9220B1C6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376F4-0B07-48E1-BCC7-63D93B792FEC}">
      <dsp:nvSpPr>
        <dsp:cNvPr id="0" name=""/>
        <dsp:cNvSpPr/>
      </dsp:nvSpPr>
      <dsp:spPr>
        <a:xfrm rot="5400000">
          <a:off x="-195056" y="196774"/>
          <a:ext cx="1300374" cy="910262"/>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Bacterial</a:t>
          </a:r>
        </a:p>
      </dsp:txBody>
      <dsp:txXfrm rot="-5400000">
        <a:off x="0" y="456849"/>
        <a:ext cx="910262" cy="390112"/>
      </dsp:txXfrm>
    </dsp:sp>
    <dsp:sp modelId="{CEEB2FEB-625C-42B3-A87A-CF77D0D6F03C}">
      <dsp:nvSpPr>
        <dsp:cNvPr id="0" name=""/>
        <dsp:cNvSpPr/>
      </dsp:nvSpPr>
      <dsp:spPr>
        <a:xfrm rot="5400000">
          <a:off x="4677819" y="-3608907"/>
          <a:ext cx="845243" cy="8063059"/>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Syphilis</a:t>
          </a:r>
        </a:p>
        <a:p>
          <a:pPr marL="114300" lvl="1" indent="-114300" algn="l" defTabSz="622300">
            <a:lnSpc>
              <a:spcPct val="90000"/>
            </a:lnSpc>
            <a:spcBef>
              <a:spcPct val="0"/>
            </a:spcBef>
            <a:spcAft>
              <a:spcPct val="15000"/>
            </a:spcAft>
            <a:buChar char="••"/>
          </a:pPr>
          <a:r>
            <a:rPr lang="en-US" sz="1400" kern="1200" dirty="0"/>
            <a:t> Chlamydia</a:t>
          </a:r>
        </a:p>
        <a:p>
          <a:pPr marL="114300" lvl="1" indent="-114300" algn="l" defTabSz="622300">
            <a:lnSpc>
              <a:spcPct val="90000"/>
            </a:lnSpc>
            <a:spcBef>
              <a:spcPct val="0"/>
            </a:spcBef>
            <a:spcAft>
              <a:spcPct val="15000"/>
            </a:spcAft>
            <a:buChar char="••"/>
          </a:pPr>
          <a:r>
            <a:rPr lang="en-US" sz="1400" kern="1200" dirty="0"/>
            <a:t> Gonorrhea</a:t>
          </a:r>
        </a:p>
        <a:p>
          <a:pPr marL="114300" lvl="1" indent="-114300" algn="l" defTabSz="622300">
            <a:lnSpc>
              <a:spcPct val="90000"/>
            </a:lnSpc>
            <a:spcBef>
              <a:spcPct val="0"/>
            </a:spcBef>
            <a:spcAft>
              <a:spcPct val="15000"/>
            </a:spcAft>
            <a:buChar char="••"/>
          </a:pPr>
          <a:r>
            <a:rPr lang="en-US" sz="1400" kern="1200" dirty="0"/>
            <a:t> chancroid</a:t>
          </a:r>
        </a:p>
      </dsp:txBody>
      <dsp:txXfrm rot="-5400000">
        <a:off x="1068912" y="41261"/>
        <a:ext cx="8021798" cy="762721"/>
      </dsp:txXfrm>
    </dsp:sp>
    <dsp:sp modelId="{21527E4D-26CD-4F8C-B976-641B72C23F74}">
      <dsp:nvSpPr>
        <dsp:cNvPr id="0" name=""/>
        <dsp:cNvSpPr/>
      </dsp:nvSpPr>
      <dsp:spPr>
        <a:xfrm rot="5400000">
          <a:off x="-195056" y="1264656"/>
          <a:ext cx="1300374" cy="910262"/>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viral</a:t>
          </a:r>
        </a:p>
      </dsp:txBody>
      <dsp:txXfrm rot="-5400000">
        <a:off x="0" y="1524731"/>
        <a:ext cx="910262" cy="390112"/>
      </dsp:txXfrm>
    </dsp:sp>
    <dsp:sp modelId="{B8AC3108-6D04-4281-82AE-23931F87A213}">
      <dsp:nvSpPr>
        <dsp:cNvPr id="0" name=""/>
        <dsp:cNvSpPr/>
      </dsp:nvSpPr>
      <dsp:spPr>
        <a:xfrm rot="5400000">
          <a:off x="4516225" y="-2378381"/>
          <a:ext cx="845243" cy="7739870"/>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Herpes</a:t>
          </a:r>
        </a:p>
        <a:p>
          <a:pPr marL="114300" lvl="1" indent="-114300" algn="l" defTabSz="622300">
            <a:lnSpc>
              <a:spcPct val="90000"/>
            </a:lnSpc>
            <a:spcBef>
              <a:spcPct val="0"/>
            </a:spcBef>
            <a:spcAft>
              <a:spcPct val="15000"/>
            </a:spcAft>
            <a:buChar char="••"/>
          </a:pPr>
          <a:r>
            <a:rPr lang="en-US" sz="1400" kern="1200" dirty="0"/>
            <a:t>Human Papilloma Virus</a:t>
          </a:r>
        </a:p>
        <a:p>
          <a:pPr marL="114300" lvl="1" indent="-114300" algn="l" defTabSz="622300">
            <a:lnSpc>
              <a:spcPct val="90000"/>
            </a:lnSpc>
            <a:spcBef>
              <a:spcPct val="0"/>
            </a:spcBef>
            <a:spcAft>
              <a:spcPct val="15000"/>
            </a:spcAft>
            <a:buChar char="••"/>
          </a:pPr>
          <a:r>
            <a:rPr lang="en-US" sz="1400" kern="1200" dirty="0"/>
            <a:t> HIV</a:t>
          </a:r>
        </a:p>
        <a:p>
          <a:pPr marL="114300" lvl="1" indent="-114300" algn="l" defTabSz="622300">
            <a:lnSpc>
              <a:spcPct val="90000"/>
            </a:lnSpc>
            <a:spcBef>
              <a:spcPct val="0"/>
            </a:spcBef>
            <a:spcAft>
              <a:spcPct val="15000"/>
            </a:spcAft>
            <a:buChar char="••"/>
          </a:pPr>
          <a:r>
            <a:rPr lang="en-US" sz="1400" kern="1200" dirty="0"/>
            <a:t>Hepatitis B Virus</a:t>
          </a:r>
        </a:p>
      </dsp:txBody>
      <dsp:txXfrm rot="-5400000">
        <a:off x="1068912" y="1110193"/>
        <a:ext cx="7698609" cy="762721"/>
      </dsp:txXfrm>
    </dsp:sp>
    <dsp:sp modelId="{C04808C6-ADA0-4A4B-A416-D1FE2F7578E5}">
      <dsp:nvSpPr>
        <dsp:cNvPr id="0" name=""/>
        <dsp:cNvSpPr/>
      </dsp:nvSpPr>
      <dsp:spPr>
        <a:xfrm rot="5400000">
          <a:off x="-195056" y="2332551"/>
          <a:ext cx="1300374" cy="910262"/>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Parasitic </a:t>
          </a:r>
        </a:p>
      </dsp:txBody>
      <dsp:txXfrm rot="-5400000">
        <a:off x="0" y="2592626"/>
        <a:ext cx="910262" cy="390112"/>
      </dsp:txXfrm>
    </dsp:sp>
    <dsp:sp modelId="{6A8D8185-DC39-4EF9-8075-34A477C56755}">
      <dsp:nvSpPr>
        <dsp:cNvPr id="0" name=""/>
        <dsp:cNvSpPr/>
      </dsp:nvSpPr>
      <dsp:spPr>
        <a:xfrm rot="5400000">
          <a:off x="4684562" y="-1477741"/>
          <a:ext cx="845243" cy="8076461"/>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 Trichomonas vaginalis </a:t>
          </a:r>
        </a:p>
      </dsp:txBody>
      <dsp:txXfrm rot="-5400000">
        <a:off x="1068954" y="2179128"/>
        <a:ext cx="8035200" cy="762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D4B1-6646-CE49-BBAB-8958D67511F3}">
      <dsp:nvSpPr>
        <dsp:cNvPr id="0" name=""/>
        <dsp:cNvSpPr/>
      </dsp:nvSpPr>
      <dsp:spPr>
        <a:xfrm>
          <a:off x="4843454" y="937309"/>
          <a:ext cx="2239610" cy="745116"/>
        </a:xfrm>
        <a:custGeom>
          <a:avLst/>
          <a:gdLst/>
          <a:ahLst/>
          <a:cxnLst/>
          <a:rect l="0" t="0" r="0" b="0"/>
          <a:pathLst>
            <a:path>
              <a:moveTo>
                <a:pt x="0" y="0"/>
              </a:moveTo>
              <a:lnTo>
                <a:pt x="0" y="585641"/>
              </a:lnTo>
              <a:lnTo>
                <a:pt x="2239610" y="585641"/>
              </a:lnTo>
              <a:lnTo>
                <a:pt x="2239610" y="74511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908E9-AC7B-F44B-9F9A-5A04EE6BE347}">
      <dsp:nvSpPr>
        <dsp:cNvPr id="0" name=""/>
        <dsp:cNvSpPr/>
      </dsp:nvSpPr>
      <dsp:spPr>
        <a:xfrm>
          <a:off x="2196510" y="2775556"/>
          <a:ext cx="4978672" cy="443794"/>
        </a:xfrm>
        <a:custGeom>
          <a:avLst/>
          <a:gdLst/>
          <a:ahLst/>
          <a:cxnLst/>
          <a:rect l="0" t="0" r="0" b="0"/>
          <a:pathLst>
            <a:path>
              <a:moveTo>
                <a:pt x="0" y="0"/>
              </a:moveTo>
              <a:lnTo>
                <a:pt x="0" y="284320"/>
              </a:lnTo>
              <a:lnTo>
                <a:pt x="4978672" y="284320"/>
              </a:lnTo>
              <a:lnTo>
                <a:pt x="4978672" y="44379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EE743-E44A-4740-AAD6-D66675A1DCEF}">
      <dsp:nvSpPr>
        <dsp:cNvPr id="0" name=""/>
        <dsp:cNvSpPr/>
      </dsp:nvSpPr>
      <dsp:spPr>
        <a:xfrm>
          <a:off x="2196510" y="2775556"/>
          <a:ext cx="2874659" cy="443794"/>
        </a:xfrm>
        <a:custGeom>
          <a:avLst/>
          <a:gdLst/>
          <a:ahLst/>
          <a:cxnLst/>
          <a:rect l="0" t="0" r="0" b="0"/>
          <a:pathLst>
            <a:path>
              <a:moveTo>
                <a:pt x="0" y="0"/>
              </a:moveTo>
              <a:lnTo>
                <a:pt x="0" y="284320"/>
              </a:lnTo>
              <a:lnTo>
                <a:pt x="2874659" y="284320"/>
              </a:lnTo>
              <a:lnTo>
                <a:pt x="2874659" y="44379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F884C-08E3-1E4C-8A4A-474373ADC3CD}">
      <dsp:nvSpPr>
        <dsp:cNvPr id="0" name=""/>
        <dsp:cNvSpPr/>
      </dsp:nvSpPr>
      <dsp:spPr>
        <a:xfrm>
          <a:off x="2196510" y="2775556"/>
          <a:ext cx="770646" cy="443794"/>
        </a:xfrm>
        <a:custGeom>
          <a:avLst/>
          <a:gdLst/>
          <a:ahLst/>
          <a:cxnLst/>
          <a:rect l="0" t="0" r="0" b="0"/>
          <a:pathLst>
            <a:path>
              <a:moveTo>
                <a:pt x="0" y="0"/>
              </a:moveTo>
              <a:lnTo>
                <a:pt x="0" y="284320"/>
              </a:lnTo>
              <a:lnTo>
                <a:pt x="770646" y="284320"/>
              </a:lnTo>
              <a:lnTo>
                <a:pt x="770646" y="44379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0CB6F-80B9-3640-9371-2D9F769498CE}">
      <dsp:nvSpPr>
        <dsp:cNvPr id="0" name=""/>
        <dsp:cNvSpPr/>
      </dsp:nvSpPr>
      <dsp:spPr>
        <a:xfrm>
          <a:off x="863143" y="2775556"/>
          <a:ext cx="1333366" cy="443794"/>
        </a:xfrm>
        <a:custGeom>
          <a:avLst/>
          <a:gdLst/>
          <a:ahLst/>
          <a:cxnLst/>
          <a:rect l="0" t="0" r="0" b="0"/>
          <a:pathLst>
            <a:path>
              <a:moveTo>
                <a:pt x="1333366" y="0"/>
              </a:moveTo>
              <a:lnTo>
                <a:pt x="1333366" y="284320"/>
              </a:lnTo>
              <a:lnTo>
                <a:pt x="0" y="284320"/>
              </a:lnTo>
              <a:lnTo>
                <a:pt x="0" y="44379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F7EDA-A4BC-CD46-89B1-AF359D8C9C36}">
      <dsp:nvSpPr>
        <dsp:cNvPr id="0" name=""/>
        <dsp:cNvSpPr/>
      </dsp:nvSpPr>
      <dsp:spPr>
        <a:xfrm>
          <a:off x="2196510" y="937309"/>
          <a:ext cx="2646943" cy="745116"/>
        </a:xfrm>
        <a:custGeom>
          <a:avLst/>
          <a:gdLst/>
          <a:ahLst/>
          <a:cxnLst/>
          <a:rect l="0" t="0" r="0" b="0"/>
          <a:pathLst>
            <a:path>
              <a:moveTo>
                <a:pt x="2646943" y="0"/>
              </a:moveTo>
              <a:lnTo>
                <a:pt x="2646943" y="585641"/>
              </a:lnTo>
              <a:lnTo>
                <a:pt x="0" y="585641"/>
              </a:lnTo>
              <a:lnTo>
                <a:pt x="0" y="74511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BE191-4738-9D4D-98C4-4ECAD5361FFF}">
      <dsp:nvSpPr>
        <dsp:cNvPr id="0" name=""/>
        <dsp:cNvSpPr/>
      </dsp:nvSpPr>
      <dsp:spPr>
        <a:xfrm>
          <a:off x="3982721" y="-155820"/>
          <a:ext cx="1721465" cy="1093130"/>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53211-C45F-604C-9FFE-A0EE1E0A0A97}">
      <dsp:nvSpPr>
        <dsp:cNvPr id="0" name=""/>
        <dsp:cNvSpPr/>
      </dsp:nvSpPr>
      <dsp:spPr>
        <a:xfrm>
          <a:off x="4173995" y="25889"/>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a:cs typeface="Century Gothic"/>
            </a:rPr>
            <a:t>Syphilis</a:t>
          </a:r>
          <a:endParaRPr lang="en-US" sz="2100" kern="1200" dirty="0">
            <a:latin typeface="Century Gothic"/>
            <a:cs typeface="Century Gothic"/>
          </a:endParaRPr>
        </a:p>
      </dsp:txBody>
      <dsp:txXfrm>
        <a:off x="4206012" y="57906"/>
        <a:ext cx="1657431" cy="1029096"/>
      </dsp:txXfrm>
    </dsp:sp>
    <dsp:sp modelId="{269591EA-9C60-B04D-96A0-BEEAF8A61A4E}">
      <dsp:nvSpPr>
        <dsp:cNvPr id="0" name=""/>
        <dsp:cNvSpPr/>
      </dsp:nvSpPr>
      <dsp:spPr>
        <a:xfrm>
          <a:off x="1335777" y="1682425"/>
          <a:ext cx="1721465" cy="109313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74EBB-77AA-0A4D-8E5F-D74223535C07}">
      <dsp:nvSpPr>
        <dsp:cNvPr id="0" name=""/>
        <dsp:cNvSpPr/>
      </dsp:nvSpPr>
      <dsp:spPr>
        <a:xfrm>
          <a:off x="1527051" y="186413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a:cs typeface="Century Gothic"/>
            </a:rPr>
            <a:t>Acquired</a:t>
          </a:r>
          <a:endParaRPr lang="en-US" sz="2100" kern="1200" dirty="0">
            <a:latin typeface="Century Gothic"/>
            <a:cs typeface="Century Gothic"/>
          </a:endParaRPr>
        </a:p>
      </dsp:txBody>
      <dsp:txXfrm>
        <a:off x="1559068" y="1896153"/>
        <a:ext cx="1657431" cy="1029096"/>
      </dsp:txXfrm>
    </dsp:sp>
    <dsp:sp modelId="{E5D36AD6-FC0A-3648-8861-4833AF087C39}">
      <dsp:nvSpPr>
        <dsp:cNvPr id="0" name=""/>
        <dsp:cNvSpPr/>
      </dsp:nvSpPr>
      <dsp:spPr>
        <a:xfrm>
          <a:off x="2411" y="3219351"/>
          <a:ext cx="1721465" cy="1093130"/>
        </a:xfrm>
        <a:prstGeom prst="roundRect">
          <a:avLst>
            <a:gd name="adj" fmla="val 10000"/>
          </a:avLst>
        </a:prstGeom>
        <a:solidFill>
          <a:schemeClr val="accent1">
            <a:tint val="99000"/>
            <a:hueOff val="0"/>
            <a:satOff val="0"/>
            <a:lumOff val="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852A6-1247-DE41-9C87-2F2CB12BBD39}">
      <dsp:nvSpPr>
        <dsp:cNvPr id="0" name=""/>
        <dsp:cNvSpPr/>
      </dsp:nvSpPr>
      <dsp:spPr>
        <a:xfrm>
          <a:off x="193684"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7F7F7F"/>
              </a:solidFill>
              <a:latin typeface="Century Gothic"/>
              <a:cs typeface="Century Gothic"/>
            </a:rPr>
            <a:t>Primary </a:t>
          </a:r>
          <a:endParaRPr lang="en-US" sz="2100" kern="1200" dirty="0">
            <a:solidFill>
              <a:srgbClr val="7F7F7F"/>
            </a:solidFill>
          </a:endParaRPr>
        </a:p>
      </dsp:txBody>
      <dsp:txXfrm>
        <a:off x="225701" y="3433078"/>
        <a:ext cx="1657431" cy="1029096"/>
      </dsp:txXfrm>
    </dsp:sp>
    <dsp:sp modelId="{E43E1187-2FCB-534D-AFE8-4793A65E999C}">
      <dsp:nvSpPr>
        <dsp:cNvPr id="0" name=""/>
        <dsp:cNvSpPr/>
      </dsp:nvSpPr>
      <dsp:spPr>
        <a:xfrm>
          <a:off x="2106423" y="3219351"/>
          <a:ext cx="1721465" cy="1093130"/>
        </a:xfrm>
        <a:prstGeom prst="roundRect">
          <a:avLst>
            <a:gd name="adj" fmla="val 10000"/>
          </a:avLst>
        </a:prstGeom>
        <a:solidFill>
          <a:schemeClr val="accent1">
            <a:tint val="99000"/>
            <a:hueOff val="0"/>
            <a:satOff val="0"/>
            <a:lumOff val="0"/>
            <a:alpha val="6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97011-7B39-CA48-AE13-B60288353194}">
      <dsp:nvSpPr>
        <dsp:cNvPr id="0" name=""/>
        <dsp:cNvSpPr/>
      </dsp:nvSpPr>
      <dsp:spPr>
        <a:xfrm>
          <a:off x="2297697" y="3401061"/>
          <a:ext cx="1721465" cy="1093130"/>
        </a:xfrm>
        <a:prstGeom prst="roundRect">
          <a:avLst>
            <a:gd name="adj" fmla="val 10000"/>
          </a:avLst>
        </a:prstGeom>
        <a:solidFill>
          <a:schemeClr val="lt1">
            <a:hueOff val="0"/>
            <a:satOff val="0"/>
            <a:lumOff val="0"/>
            <a:alpha val="9000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7F7F7F"/>
              </a:solidFill>
              <a:latin typeface="Century Gothic"/>
              <a:cs typeface="Century Gothic"/>
            </a:rPr>
            <a:t>Secondary </a:t>
          </a:r>
          <a:endParaRPr lang="en-US" sz="2100" kern="1200" dirty="0">
            <a:solidFill>
              <a:srgbClr val="7F7F7F"/>
            </a:solidFill>
          </a:endParaRPr>
        </a:p>
      </dsp:txBody>
      <dsp:txXfrm>
        <a:off x="2329714" y="3433078"/>
        <a:ext cx="1657431" cy="1029096"/>
      </dsp:txXfrm>
    </dsp:sp>
    <dsp:sp modelId="{27704A7F-E8F5-D942-BFBA-3721890C56A4}">
      <dsp:nvSpPr>
        <dsp:cNvPr id="0" name=""/>
        <dsp:cNvSpPr/>
      </dsp:nvSpPr>
      <dsp:spPr>
        <a:xfrm>
          <a:off x="4210436" y="3219351"/>
          <a:ext cx="1721465" cy="1093130"/>
        </a:xfrm>
        <a:prstGeom prst="roundRect">
          <a:avLst>
            <a:gd name="adj" fmla="val 10000"/>
          </a:avLst>
        </a:prstGeom>
        <a:solidFill>
          <a:schemeClr val="accent1">
            <a:tint val="99000"/>
            <a:hueOff val="0"/>
            <a:satOff val="0"/>
            <a:lumOff val="0"/>
            <a:alpha val="5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97B70-26E3-534E-A914-3F4DCD421CCA}">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7F7F7F"/>
              </a:solidFill>
              <a:latin typeface="Century Gothic"/>
              <a:cs typeface="Century Gothic"/>
            </a:rPr>
            <a:t>Latent </a:t>
          </a:r>
          <a:endParaRPr lang="en-US" sz="2100" kern="1200" dirty="0">
            <a:solidFill>
              <a:srgbClr val="7F7F7F"/>
            </a:solidFill>
          </a:endParaRPr>
        </a:p>
      </dsp:txBody>
      <dsp:txXfrm>
        <a:off x="4433727" y="3433078"/>
        <a:ext cx="1657431" cy="1029096"/>
      </dsp:txXfrm>
    </dsp:sp>
    <dsp:sp modelId="{DB1EA087-E9BD-614C-87B2-A6CC666225CF}">
      <dsp:nvSpPr>
        <dsp:cNvPr id="0" name=""/>
        <dsp:cNvSpPr/>
      </dsp:nvSpPr>
      <dsp:spPr>
        <a:xfrm>
          <a:off x="6314449" y="3219351"/>
          <a:ext cx="1721465" cy="1093130"/>
        </a:xfrm>
        <a:prstGeom prst="roundRect">
          <a:avLst>
            <a:gd name="adj" fmla="val 10000"/>
          </a:avLst>
        </a:prstGeom>
        <a:solidFill>
          <a:schemeClr val="accent1">
            <a:tint val="99000"/>
            <a:hueOff val="0"/>
            <a:satOff val="0"/>
            <a:lumOff val="0"/>
            <a:alpha val="5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FEEAD-7FDC-2147-95A7-4B0A8B491233}">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7F7F7F"/>
              </a:solidFill>
              <a:latin typeface="Century Gothic"/>
              <a:cs typeface="Century Gothic"/>
            </a:rPr>
            <a:t>Tertiary </a:t>
          </a:r>
          <a:endParaRPr lang="en-US" sz="2100" kern="1200" dirty="0">
            <a:solidFill>
              <a:srgbClr val="7F7F7F"/>
            </a:solidFill>
          </a:endParaRPr>
        </a:p>
      </dsp:txBody>
      <dsp:txXfrm>
        <a:off x="6537740" y="3433078"/>
        <a:ext cx="1657431" cy="1029096"/>
      </dsp:txXfrm>
    </dsp:sp>
    <dsp:sp modelId="{CD1ABA98-178C-CE49-9EB9-312F54C25564}">
      <dsp:nvSpPr>
        <dsp:cNvPr id="0" name=""/>
        <dsp:cNvSpPr/>
      </dsp:nvSpPr>
      <dsp:spPr>
        <a:xfrm>
          <a:off x="6222332" y="1682425"/>
          <a:ext cx="1721465" cy="109313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FB646-7339-C74E-90D5-DD2E238D2F15}">
      <dsp:nvSpPr>
        <dsp:cNvPr id="0" name=""/>
        <dsp:cNvSpPr/>
      </dsp:nvSpPr>
      <dsp:spPr>
        <a:xfrm>
          <a:off x="6413606" y="186413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a:cs typeface="Century Gothic"/>
            </a:rPr>
            <a:t>Congenital </a:t>
          </a:r>
          <a:endParaRPr lang="en-US" sz="2100" kern="1200" dirty="0">
            <a:latin typeface="Century Gothic"/>
            <a:cs typeface="Century Gothic"/>
          </a:endParaRPr>
        </a:p>
      </dsp:txBody>
      <dsp:txXfrm>
        <a:off x="6445623" y="1896153"/>
        <a:ext cx="1657431" cy="1029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BBED6-8A6F-432F-94C0-8FBD44F141D4}" type="datetimeFigureOut">
              <a:rPr lang="en-US" smtClean="0"/>
              <a:t>4/26/17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D672A-6B8C-4A8B-B0CB-A93E2A6B0950}" type="slidenum">
              <a:rPr lang="en-US" smtClean="0"/>
              <a:t>‹#›</a:t>
            </a:fld>
            <a:endParaRPr lang="en-US"/>
          </a:p>
        </p:txBody>
      </p:sp>
    </p:spTree>
    <p:extLst>
      <p:ext uri="{BB962C8B-B14F-4D97-AF65-F5344CB8AC3E}">
        <p14:creationId xmlns:p14="http://schemas.microsoft.com/office/powerpoint/2010/main" val="82569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4" Type="http://schemas.openxmlformats.org/officeDocument/2006/relationships/hyperlink" Target="https://en.wikipedia.org/wiki/Infection" TargetMode="External"/><Relationship Id="rId5" Type="http://schemas.openxmlformats.org/officeDocument/2006/relationships/hyperlink" Target="https://en.wikipedia.org/wiki/Growth_medium" TargetMode="External"/><Relationship Id="rId6" Type="http://schemas.openxmlformats.org/officeDocument/2006/relationships/hyperlink" Target="https://en.wikipedia.org/wiki/Gram-negative" TargetMode="External"/><Relationship Id="rId7" Type="http://schemas.openxmlformats.org/officeDocument/2006/relationships/hyperlink" Target="https://en.wikipedia.org/wiki/Haemophilus_ducreyi" TargetMode="External"/><Relationship Id="rId8" Type="http://schemas.openxmlformats.org/officeDocument/2006/relationships/hyperlink" Target="https://en.wikipedia.org/wiki/Exudate"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ANSWER: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D</a:t>
            </a:r>
          </a:p>
          <a:p>
            <a:pPr marL="0" indent="0">
              <a:buFont typeface="Arial" panose="020B0604020202020204" pitchFamily="34" charset="0"/>
              <a:buNone/>
            </a:pPr>
            <a:r>
              <a:rPr lang="en-US" sz="1200" b="0" i="0" kern="1200" dirty="0">
                <a:solidFill>
                  <a:schemeClr val="tx1"/>
                </a:solidFill>
                <a:effectLst/>
                <a:latin typeface="+mn-lt"/>
                <a:ea typeface="+mn-ea"/>
                <a:cs typeface="+mn-cs"/>
              </a:rPr>
              <a:t>Alcohol abuse damages liver cells. Medicines can cause reactions that inflame the liver. Acetaminophen taken in high doses can severely damage the liver. A weak immune system, such as is found in people with AIDS, can put you at higher risk for hepatitis, as well as many other infections.</a:t>
            </a:r>
            <a:endParaRPr lang="x-none" dirty="0"/>
          </a:p>
        </p:txBody>
      </p:sp>
      <p:sp>
        <p:nvSpPr>
          <p:cNvPr id="4" name="Slide Number Placeholder 3"/>
          <p:cNvSpPr>
            <a:spLocks noGrp="1"/>
          </p:cNvSpPr>
          <p:nvPr>
            <p:ph type="sldNum" sz="quarter" idx="10"/>
          </p:nvPr>
        </p:nvSpPr>
        <p:spPr/>
        <p:txBody>
          <a:bodyPr/>
          <a:lstStyle/>
          <a:p>
            <a:fld id="{FC5ABCF9-3749-481D-9FBF-E40266251254}" type="slidenum">
              <a:rPr lang="x-none" smtClean="0"/>
              <a:t>4</a:t>
            </a:fld>
            <a:endParaRPr lang="x-none"/>
          </a:p>
        </p:txBody>
      </p:sp>
    </p:spTree>
    <p:extLst>
      <p:ext uri="{BB962C8B-B14F-4D97-AF65-F5344CB8AC3E}">
        <p14:creationId xmlns:p14="http://schemas.microsoft.com/office/powerpoint/2010/main" val="223992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30</a:t>
            </a:fld>
            <a:endParaRPr lang="en-US"/>
          </a:p>
        </p:txBody>
      </p:sp>
    </p:spTree>
    <p:extLst>
      <p:ext uri="{BB962C8B-B14F-4D97-AF65-F5344CB8AC3E}">
        <p14:creationId xmlns:p14="http://schemas.microsoft.com/office/powerpoint/2010/main" val="68742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Genital herpes</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169505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infection can transmit through skin to skin contact ( even if use barrier can </a:t>
            </a:r>
            <a:r>
              <a:rPr lang="en-US" dirty="0" err="1" smtClean="0"/>
              <a:t>transmitt</a:t>
            </a:r>
            <a:r>
              <a:rPr lang="en-US" dirty="0" smtClean="0"/>
              <a:t>)</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63</a:t>
            </a:fld>
            <a:endParaRPr lang="en-US"/>
          </a:p>
        </p:txBody>
      </p:sp>
    </p:spTree>
    <p:extLst>
      <p:ext uri="{BB962C8B-B14F-4D97-AF65-F5344CB8AC3E}">
        <p14:creationId xmlns:p14="http://schemas.microsoft.com/office/powerpoint/2010/main" val="193847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Genital herpes</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169505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Genital herpes</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169505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Infection lasts longer than 6 months,</a:t>
            </a:r>
            <a:r>
              <a:rPr lang="en-US" baseline="0" dirty="0"/>
              <a:t> because the body’s immune system cannot clear the virus from the body.</a:t>
            </a:r>
            <a:endParaRPr lang="en-US" dirty="0"/>
          </a:p>
        </p:txBody>
      </p:sp>
      <p:sp>
        <p:nvSpPr>
          <p:cNvPr id="4" name="Slide Number Placeholder 3"/>
          <p:cNvSpPr>
            <a:spLocks noGrp="1"/>
          </p:cNvSpPr>
          <p:nvPr>
            <p:ph type="sldNum" sz="quarter" idx="10"/>
          </p:nvPr>
        </p:nvSpPr>
        <p:spPr/>
        <p:txBody>
          <a:bodyPr/>
          <a:lstStyle/>
          <a:p>
            <a:fld id="{FC5ABCF9-3749-481D-9FBF-E40266251254}" type="slidenum">
              <a:rPr lang="x-none" smtClean="0"/>
              <a:t>74</a:t>
            </a:fld>
            <a:endParaRPr lang="x-none"/>
          </a:p>
        </p:txBody>
      </p:sp>
    </p:spTree>
    <p:extLst>
      <p:ext uri="{BB962C8B-B14F-4D97-AF65-F5344CB8AC3E}">
        <p14:creationId xmlns:p14="http://schemas.microsoft.com/office/powerpoint/2010/main" val="103296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HBsAg</a:t>
            </a:r>
            <a:r>
              <a:rPr lang="en-US" b="1" dirty="0"/>
              <a:t>: indicate current hepatitis b infection/ used as a</a:t>
            </a:r>
            <a:r>
              <a:rPr lang="en-US" b="1" baseline="0" dirty="0"/>
              <a:t> marker of infection</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HBcAg</a:t>
            </a:r>
            <a:r>
              <a:rPr lang="en-US" dirty="0"/>
              <a:t>: </a:t>
            </a:r>
            <a:r>
              <a:rPr lang="en-US" b="1" dirty="0"/>
              <a:t>core particle enclosing viral genome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HBeAg</a:t>
            </a:r>
            <a:r>
              <a:rPr lang="en-US" dirty="0"/>
              <a:t>: </a:t>
            </a:r>
            <a:r>
              <a:rPr lang="en-US" b="1" dirty="0"/>
              <a:t>a marker of high levels of replication of the virus/ indicates active replication of the virus</a:t>
            </a:r>
          </a:p>
          <a:p>
            <a:endParaRPr lang="x-none" dirty="0"/>
          </a:p>
        </p:txBody>
      </p:sp>
      <p:sp>
        <p:nvSpPr>
          <p:cNvPr id="4" name="Slide Number Placeholder 3"/>
          <p:cNvSpPr>
            <a:spLocks noGrp="1"/>
          </p:cNvSpPr>
          <p:nvPr>
            <p:ph type="sldNum" sz="quarter" idx="10"/>
          </p:nvPr>
        </p:nvSpPr>
        <p:spPr/>
        <p:txBody>
          <a:bodyPr/>
          <a:lstStyle/>
          <a:p>
            <a:fld id="{FC5ABCF9-3749-481D-9FBF-E40266251254}" type="slidenum">
              <a:rPr lang="x-none" smtClean="0"/>
              <a:t>75</a:t>
            </a:fld>
            <a:endParaRPr lang="x-none"/>
          </a:p>
        </p:txBody>
      </p:sp>
    </p:spTree>
    <p:extLst>
      <p:ext uri="{BB962C8B-B14F-4D97-AF65-F5344CB8AC3E}">
        <p14:creationId xmlns:p14="http://schemas.microsoft.com/office/powerpoint/2010/main" val="353082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Health workers are at increased risk to get infected with hepatitis</a:t>
            </a:r>
            <a:r>
              <a:rPr lang="en-US" baseline="0" dirty="0"/>
              <a:t> B </a:t>
            </a:r>
            <a:r>
              <a:rPr lang="en-US" baseline="0" dirty="0" smtClean="0"/>
              <a:t>virus</a:t>
            </a:r>
          </a:p>
          <a:p>
            <a:pPr marL="171450" indent="-171450">
              <a:buFont typeface="Arial" panose="020B0604020202020204" pitchFamily="34" charset="0"/>
              <a:buChar char="•"/>
            </a:pPr>
            <a:r>
              <a:rPr lang="en-US" baseline="0" dirty="0" smtClean="0"/>
              <a:t>Most common dental procedure </a:t>
            </a:r>
            <a:endParaRPr lang="x-none" dirty="0"/>
          </a:p>
        </p:txBody>
      </p:sp>
      <p:sp>
        <p:nvSpPr>
          <p:cNvPr id="4" name="Slide Number Placeholder 3"/>
          <p:cNvSpPr>
            <a:spLocks noGrp="1"/>
          </p:cNvSpPr>
          <p:nvPr>
            <p:ph type="sldNum" sz="quarter" idx="10"/>
          </p:nvPr>
        </p:nvSpPr>
        <p:spPr/>
        <p:txBody>
          <a:bodyPr/>
          <a:lstStyle/>
          <a:p>
            <a:fld id="{FC5ABCF9-3749-481D-9FBF-E40266251254}" type="slidenum">
              <a:rPr lang="x-none" smtClean="0"/>
              <a:t>76</a:t>
            </a:fld>
            <a:endParaRPr lang="x-none"/>
          </a:p>
        </p:txBody>
      </p:sp>
    </p:spTree>
    <p:extLst>
      <p:ext uri="{BB962C8B-B14F-4D97-AF65-F5344CB8AC3E}">
        <p14:creationId xmlns:p14="http://schemas.microsoft.com/office/powerpoint/2010/main" val="282300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HBsAg</a:t>
            </a:r>
            <a:r>
              <a:rPr lang="en-US" sz="1200" baseline="0" dirty="0"/>
              <a:t> = marker of acute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HBeAg</a:t>
            </a:r>
            <a:r>
              <a:rPr lang="en-US" sz="1200" baseline="0" dirty="0"/>
              <a:t> = indicates active replication of the virus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HBV-DNA</a:t>
            </a:r>
            <a:r>
              <a:rPr lang="en-US" sz="1200" baseline="0" dirty="0"/>
              <a:t> = also indicates active replication of the virus, but it more accurate than </a:t>
            </a:r>
            <a:r>
              <a:rPr lang="en-US" sz="1200" baseline="0" dirty="0" err="1"/>
              <a:t>HBeAg</a:t>
            </a: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Anti-</a:t>
            </a:r>
            <a:r>
              <a:rPr lang="en-US" sz="1200" dirty="0" err="1"/>
              <a:t>HBc</a:t>
            </a:r>
            <a:r>
              <a:rPr lang="en-US" sz="1200" dirty="0"/>
              <a:t> (IgM) = marker of</a:t>
            </a:r>
            <a:r>
              <a:rPr lang="en-US" sz="1200" baseline="0" dirty="0"/>
              <a:t> acute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Anti-</a:t>
            </a:r>
            <a:r>
              <a:rPr lang="en-US" sz="1200" dirty="0" err="1"/>
              <a:t>HBc</a:t>
            </a:r>
            <a:r>
              <a:rPr lang="en-US" sz="1200" dirty="0"/>
              <a:t> (IgG) = indicates past OR chronic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presence of serum antigens and immunoglobulins is the most important factor for diagnosing viral hepatitis. These are helpful for determining the acuity or chronicity of illness as well as adequate immunity </a:t>
            </a:r>
          </a:p>
          <a:p>
            <a:pPr marL="171450" indent="-171450">
              <a:buFont typeface="Arial" panose="020B0604020202020204" pitchFamily="34" charset="0"/>
              <a:buChar char="•"/>
            </a:pPr>
            <a:r>
              <a:rPr lang="en-US" dirty="0"/>
              <a:t>Acute HBV infection is characterized by the presence of </a:t>
            </a:r>
            <a:r>
              <a:rPr lang="en-US" dirty="0" err="1"/>
              <a:t>HBsAg</a:t>
            </a:r>
            <a:r>
              <a:rPr lang="en-US" dirty="0"/>
              <a:t> and immunoglobulin M (IgM) antibody to the core antigen, </a:t>
            </a:r>
            <a:r>
              <a:rPr lang="en-US" dirty="0" err="1"/>
              <a:t>HBcAg</a:t>
            </a:r>
            <a:endParaRPr lang="en-US" dirty="0"/>
          </a:p>
          <a:p>
            <a:pPr marL="171450" indent="-171450">
              <a:buFont typeface="Arial" panose="020B0604020202020204" pitchFamily="34" charset="0"/>
              <a:buChar char="•"/>
            </a:pPr>
            <a:r>
              <a:rPr lang="en-US" dirty="0" err="1"/>
              <a:t>HBeAg</a:t>
            </a:r>
            <a:r>
              <a:rPr lang="en-US" dirty="0"/>
              <a:t> is usually a marker of high levels of replication of the virus, The presence of </a:t>
            </a:r>
            <a:r>
              <a:rPr lang="en-US" dirty="0" err="1"/>
              <a:t>HBeAg</a:t>
            </a:r>
            <a:r>
              <a:rPr lang="en-US" dirty="0"/>
              <a:t> indicates that the blood and body fluids of the infected individual are highly contagious.</a:t>
            </a:r>
          </a:p>
          <a:p>
            <a:pPr marL="171450" indent="-171450">
              <a:buFont typeface="Arial" panose="020B0604020202020204" pitchFamily="34" charset="0"/>
              <a:buChar char="•"/>
            </a:pPr>
            <a:r>
              <a:rPr lang="en-US" dirty="0"/>
              <a:t>Chronic infection is characterized by the persistence of </a:t>
            </a:r>
            <a:r>
              <a:rPr lang="en-US" dirty="0" err="1"/>
              <a:t>HBsAg</a:t>
            </a:r>
            <a:r>
              <a:rPr lang="en-US" dirty="0"/>
              <a:t> for at least 6 months (with or without concurrent </a:t>
            </a:r>
            <a:r>
              <a:rPr lang="en-US" dirty="0" err="1"/>
              <a:t>HBeAg</a:t>
            </a:r>
            <a:r>
              <a:rPr lang="en-US" dirty="0"/>
              <a: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FC5ABCF9-3749-481D-9FBF-E40266251254}" type="slidenum">
              <a:rPr lang="x-none" smtClean="0"/>
              <a:t>78</a:t>
            </a:fld>
            <a:endParaRPr lang="x-none"/>
          </a:p>
        </p:txBody>
      </p:sp>
    </p:spTree>
    <p:extLst>
      <p:ext uri="{BB962C8B-B14F-4D97-AF65-F5344CB8AC3E}">
        <p14:creationId xmlns:p14="http://schemas.microsoft.com/office/powerpoint/2010/main" val="293725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Antiemetic to control vomiting </a:t>
            </a:r>
          </a:p>
          <a:p>
            <a:pPr marL="171450" indent="-171450">
              <a:buFont typeface="Arial" panose="020B0604020202020204" pitchFamily="34" charset="0"/>
              <a:buChar char="•"/>
            </a:pPr>
            <a:r>
              <a:rPr lang="en-US" dirty="0"/>
              <a:t>Acute hepatitis, usually</a:t>
            </a:r>
            <a:r>
              <a:rPr lang="en-US" baseline="0" dirty="0"/>
              <a:t> clear spontaneously </a:t>
            </a:r>
            <a:endParaRPr lang="en-US" dirty="0"/>
          </a:p>
          <a:p>
            <a:pPr marL="171450" indent="-171450">
              <a:buFont typeface="Arial" panose="020B0604020202020204" pitchFamily="34" charset="0"/>
              <a:buChar char="•"/>
            </a:pPr>
            <a:r>
              <a:rPr lang="en-US" dirty="0"/>
              <a:t>Treatment of chronic infection is necessary to reduce the risk of cirrhosis</a:t>
            </a:r>
            <a:r>
              <a:rPr lang="en-US" baseline="0" dirty="0"/>
              <a:t> and liver cancer</a:t>
            </a:r>
            <a:endParaRPr lang="en-US" dirty="0"/>
          </a:p>
          <a:p>
            <a:pPr marL="171450" indent="-171450">
              <a:buFont typeface="Arial" panose="020B0604020202020204" pitchFamily="34" charset="0"/>
              <a:buChar char="•"/>
            </a:pPr>
            <a:r>
              <a:rPr lang="en-US" dirty="0"/>
              <a:t>Liver transplant in some cases ( fulminant hepatitis) </a:t>
            </a:r>
            <a:endParaRPr lang="x-none" dirty="0"/>
          </a:p>
        </p:txBody>
      </p:sp>
      <p:sp>
        <p:nvSpPr>
          <p:cNvPr id="4" name="Slide Number Placeholder 3"/>
          <p:cNvSpPr>
            <a:spLocks noGrp="1"/>
          </p:cNvSpPr>
          <p:nvPr>
            <p:ph type="sldNum" sz="quarter" idx="10"/>
          </p:nvPr>
        </p:nvSpPr>
        <p:spPr/>
        <p:txBody>
          <a:bodyPr/>
          <a:lstStyle/>
          <a:p>
            <a:fld id="{A30D672A-6B8C-4A8B-B0CB-A93E2A6B0950}" type="slidenum">
              <a:rPr lang="en-US" smtClean="0"/>
              <a:t>79</a:t>
            </a:fld>
            <a:endParaRPr lang="en-US"/>
          </a:p>
        </p:txBody>
      </p:sp>
    </p:spTree>
    <p:extLst>
      <p:ext uri="{BB962C8B-B14F-4D97-AF65-F5344CB8AC3E}">
        <p14:creationId xmlns:p14="http://schemas.microsoft.com/office/powerpoint/2010/main" val="248049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Most STDs affect both men and women, but in many cases the health problems they cause can be more severe for women. If a pregnant woman has an STD, it can cause serious health problems for the baby.</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7</a:t>
            </a:fld>
            <a:endParaRPr lang="en-US"/>
          </a:p>
        </p:txBody>
      </p:sp>
    </p:spTree>
    <p:extLst>
      <p:ext uri="{BB962C8B-B14F-4D97-AF65-F5344CB8AC3E}">
        <p14:creationId xmlns:p14="http://schemas.microsoft.com/office/powerpoint/2010/main" val="295340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Vaccine by three</a:t>
            </a:r>
            <a:r>
              <a:rPr lang="en-US" baseline="0" dirty="0"/>
              <a:t> injections: 1</a:t>
            </a:r>
            <a:r>
              <a:rPr lang="en-US" baseline="30000" dirty="0"/>
              <a:t>st</a:t>
            </a:r>
            <a:r>
              <a:rPr lang="en-US" baseline="0" dirty="0"/>
              <a:t> dose at base line, 2</a:t>
            </a:r>
            <a:r>
              <a:rPr lang="en-US" baseline="30000" dirty="0"/>
              <a:t>nd</a:t>
            </a:r>
            <a:r>
              <a:rPr lang="en-US" baseline="0" dirty="0"/>
              <a:t> dose after one month, and the 3</a:t>
            </a:r>
            <a:r>
              <a:rPr lang="en-US" baseline="30000" dirty="0"/>
              <a:t>rd</a:t>
            </a:r>
            <a:r>
              <a:rPr lang="en-US" baseline="0" dirty="0"/>
              <a:t> dose after 6 months form the first dose.</a:t>
            </a:r>
            <a:endParaRPr lang="x-none" dirty="0"/>
          </a:p>
        </p:txBody>
      </p:sp>
      <p:sp>
        <p:nvSpPr>
          <p:cNvPr id="4" name="Slide Number Placeholder 3"/>
          <p:cNvSpPr>
            <a:spLocks noGrp="1"/>
          </p:cNvSpPr>
          <p:nvPr>
            <p:ph type="sldNum" sz="quarter" idx="10"/>
          </p:nvPr>
        </p:nvSpPr>
        <p:spPr/>
        <p:txBody>
          <a:bodyPr/>
          <a:lstStyle/>
          <a:p>
            <a:fld id="{A30D672A-6B8C-4A8B-B0CB-A93E2A6B0950}" type="slidenum">
              <a:rPr lang="en-US" smtClean="0"/>
              <a:t>80</a:t>
            </a:fld>
            <a:endParaRPr lang="en-US"/>
          </a:p>
        </p:txBody>
      </p:sp>
    </p:spTree>
    <p:extLst>
      <p:ext uri="{BB962C8B-B14F-4D97-AF65-F5344CB8AC3E}">
        <p14:creationId xmlns:p14="http://schemas.microsoft.com/office/powerpoint/2010/main" val="658929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Genital herpes</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solidFill>
                  <a:prstClr val="black"/>
                </a:solidFill>
                <a:latin typeface="Calibri"/>
              </a:rPr>
              <a:pPr/>
              <a:t>86</a:t>
            </a:fld>
            <a:endParaRPr lang="en-US">
              <a:solidFill>
                <a:prstClr val="black"/>
              </a:solidFill>
              <a:latin typeface="Calibri"/>
            </a:endParaRPr>
          </a:p>
        </p:txBody>
      </p:sp>
    </p:spTree>
    <p:extLst>
      <p:ext uri="{BB962C8B-B14F-4D97-AF65-F5344CB8AC3E}">
        <p14:creationId xmlns:p14="http://schemas.microsoft.com/office/powerpoint/2010/main" val="1695059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p:sp>
      <p:sp>
        <p:nvSpPr>
          <p:cNvPr id="8194" name="Rectangle 2"/>
          <p:cNvSpPr>
            <a:spLocks noGrp="1" noChangeArrowheads="1"/>
          </p:cNvSpPr>
          <p:nvPr>
            <p:ph type="body" idx="1"/>
          </p:nvPr>
        </p:nvSpPr>
        <p:spPr/>
        <p:txBody>
          <a:bodyPr/>
          <a:lstStyle/>
          <a:p>
            <a:r>
              <a:rPr lang="en-US"/>
              <a:t> 1-Sexually (unprotected sex):  The virus is present in blood, semen and vaginal secretions. </a:t>
            </a:r>
          </a:p>
          <a:p>
            <a:r>
              <a:rPr lang="en-US"/>
              <a:t> 2-Parentally:</a:t>
            </a:r>
          </a:p>
          <a:p>
            <a:r>
              <a:rPr lang="en-US"/>
              <a:t>Direct exposure to infected blood or body fluids (e.g. receiving blood from infected donor).</a:t>
            </a:r>
          </a:p>
          <a:p>
            <a:r>
              <a:rPr lang="en-US"/>
              <a:t>Using contaminated or not adequately sterilized tools in surgical or cosmetic practice (dental, tattooing, body piercing).</a:t>
            </a:r>
          </a:p>
          <a:p>
            <a:r>
              <a:rPr lang="en-US"/>
              <a:t>Sharing contaminated needles, razors, or tooth brushes.</a:t>
            </a:r>
          </a:p>
          <a:p>
            <a:r>
              <a:rPr lang="en-US"/>
              <a:t>  3-Perinatally (from mother to baby):   transplacentally,during delivery, Breastfeeding.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p:cNvSpPr>
          <p:nvPr>
            <p:ph type="sldImg"/>
          </p:nvPr>
        </p:nvSpPr>
        <p:spPr/>
      </p:sp>
      <p:sp>
        <p:nvSpPr>
          <p:cNvPr id="12290" name="Rectangle 2"/>
          <p:cNvSpPr>
            <a:spLocks noGrp="1" noChangeArrowheads="1"/>
          </p:cNvSpPr>
          <p:nvPr>
            <p:ph type="body" idx="1"/>
          </p:nvPr>
        </p:nvSpPr>
        <p:spPr/>
        <p:txBody>
          <a:bodyPr/>
          <a:lstStyle/>
          <a:p>
            <a:r>
              <a:rPr lang="en-US"/>
              <a:t>Clinical latency: At the end of this stage, two syndromes appear:</a:t>
            </a:r>
          </a:p>
          <a:p>
            <a:r>
              <a:rPr lang="en-US"/>
              <a:t>1-Persistent generalized lymphadenopathy (PGL).</a:t>
            </a:r>
          </a:p>
          <a:p>
            <a:r>
              <a:rPr lang="en-US"/>
              <a:t>2-AIDS-related complex (ARC):</a:t>
            </a:r>
          </a:p>
          <a:p>
            <a:r>
              <a:rPr lang="en-US"/>
              <a:t>Fever of unknown origin that persists &gt; 1 month.</a:t>
            </a:r>
          </a:p>
          <a:p>
            <a:r>
              <a:rPr lang="en-US"/>
              <a:t>Chronic diarrhea, persisting &gt; 1 month.</a:t>
            </a:r>
          </a:p>
          <a:p>
            <a:r>
              <a:rPr lang="en-US"/>
              <a:t>Weight loss &gt; 10% of the original weight (slim disease).</a:t>
            </a:r>
          </a:p>
          <a:p>
            <a:r>
              <a:rPr lang="en-US"/>
              <a:t>Fatigue, night sweating, and malaise.</a:t>
            </a:r>
          </a:p>
          <a:p>
            <a:r>
              <a:rPr lang="en-US"/>
              <a:t>Neurological disease as myelopathy and peripheral neuropathy.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ANSWER: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D</a:t>
            </a:r>
          </a:p>
          <a:p>
            <a:pPr marL="0" indent="0">
              <a:buFont typeface="Arial" panose="020B0604020202020204" pitchFamily="34" charset="0"/>
              <a:buNone/>
            </a:pPr>
            <a:r>
              <a:rPr lang="en-US" sz="1200" b="0" i="0" kern="1200" dirty="0">
                <a:solidFill>
                  <a:schemeClr val="tx1"/>
                </a:solidFill>
                <a:effectLst/>
                <a:latin typeface="+mn-lt"/>
                <a:ea typeface="+mn-ea"/>
                <a:cs typeface="+mn-cs"/>
              </a:rPr>
              <a:t>Alcohol abuse damages liver cells. Medicines can cause reactions that inflame the liver. Acetaminophen taken in high doses can severely damage the liver. A weak immune system, such as is found in people with AIDS, can put you at higher risk for hepatitis, as well as many other infections.</a:t>
            </a:r>
            <a:endParaRPr lang="x-none" dirty="0"/>
          </a:p>
        </p:txBody>
      </p:sp>
      <p:sp>
        <p:nvSpPr>
          <p:cNvPr id="4" name="Slide Number Placeholder 3"/>
          <p:cNvSpPr>
            <a:spLocks noGrp="1"/>
          </p:cNvSpPr>
          <p:nvPr>
            <p:ph type="sldNum" sz="quarter" idx="10"/>
          </p:nvPr>
        </p:nvSpPr>
        <p:spPr/>
        <p:txBody>
          <a:bodyPr/>
          <a:lstStyle/>
          <a:p>
            <a:fld id="{FC5ABCF9-3749-481D-9FBF-E40266251254}" type="slidenum">
              <a:rPr lang="x-none" smtClean="0"/>
              <a:t>99</a:t>
            </a:fld>
            <a:endParaRPr lang="x-none"/>
          </a:p>
        </p:txBody>
      </p:sp>
    </p:spTree>
    <p:extLst>
      <p:ext uri="{BB962C8B-B14F-4D97-AF65-F5344CB8AC3E}">
        <p14:creationId xmlns:p14="http://schemas.microsoft.com/office/powerpoint/2010/main" val="223992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characterized by painful sores on the genitalia </a:t>
            </a:r>
            <a:r>
              <a:rPr lang="en-US" sz="1200" b="0" i="0" kern="1200" dirty="0" err="1" smtClean="0">
                <a:solidFill>
                  <a:schemeClr val="tx1"/>
                </a:solidFill>
                <a:effectLst/>
                <a:latin typeface="+mn-lt"/>
                <a:ea typeface="+mn-ea"/>
                <a:cs typeface="+mn-cs"/>
              </a:rPr>
              <a:t>Chancroid</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Bacteria"/>
              </a:rPr>
              <a:t>bacterial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Infection"/>
              </a:rPr>
              <a:t>infection</a:t>
            </a:r>
            <a:r>
              <a:rPr lang="en-US" sz="1200" b="0" i="0" kern="1200" dirty="0" smtClean="0">
                <a:solidFill>
                  <a:schemeClr val="tx1"/>
                </a:solidFill>
                <a:effectLst/>
                <a:latin typeface="+mn-lt"/>
                <a:ea typeface="+mn-ea"/>
                <a:cs typeface="+mn-cs"/>
              </a:rPr>
              <a:t> caused by the </a:t>
            </a:r>
            <a:r>
              <a:rPr lang="en-US" sz="1200" b="0" i="0" u="none" strike="noStrike" kern="1200" dirty="0" smtClean="0">
                <a:solidFill>
                  <a:schemeClr val="tx1"/>
                </a:solidFill>
                <a:effectLst/>
                <a:latin typeface="+mn-lt"/>
                <a:ea typeface="+mn-ea"/>
                <a:cs typeface="+mn-cs"/>
                <a:hlinkClick r:id="rId5" tooltip="Growth medium"/>
              </a:rPr>
              <a:t>fastidious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Gram-negative"/>
              </a:rPr>
              <a:t>Gram-negative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streptobacillus</a:t>
            </a:r>
            <a:r>
              <a:rPr lang="en-US" sz="1200" b="0" i="0"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hlinkClick r:id="rId7" tooltip="Haemophilus ducreyi"/>
              </a:rPr>
              <a:t>Haemophilus</a:t>
            </a:r>
            <a:r>
              <a:rPr lang="en-US" sz="1200" b="0" i="1" u="none" strike="noStrike" kern="1200" dirty="0" smtClean="0">
                <a:solidFill>
                  <a:schemeClr val="tx1"/>
                </a:solidFill>
                <a:effectLst/>
                <a:latin typeface="+mn-lt"/>
                <a:ea typeface="+mn-ea"/>
                <a:cs typeface="+mn-cs"/>
                <a:hlinkClick r:id="rId7" tooltip="Haemophilus ducreyi"/>
              </a:rPr>
              <a:t> </a:t>
            </a:r>
            <a:r>
              <a:rPr lang="en-US" sz="1200" b="0" i="1" u="none" strike="noStrike" kern="1200" dirty="0" err="1" smtClean="0">
                <a:solidFill>
                  <a:schemeClr val="tx1"/>
                </a:solidFill>
                <a:effectLst/>
                <a:latin typeface="+mn-lt"/>
                <a:ea typeface="+mn-ea"/>
                <a:cs typeface="+mn-cs"/>
                <a:hlinkClick r:id="rId7" tooltip="Haemophilus ducreyi"/>
              </a:rPr>
              <a:t>ducreyi</a:t>
            </a:r>
            <a:endParaRPr lang="en-US" sz="1200" b="0" i="1"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Chancres are typically painless, whereas </a:t>
            </a:r>
            <a:r>
              <a:rPr lang="en-US" sz="1200" b="0" i="0" kern="1200" dirty="0" err="1" smtClean="0">
                <a:solidFill>
                  <a:schemeClr val="tx1"/>
                </a:solidFill>
                <a:effectLst/>
                <a:latin typeface="+mn-lt"/>
                <a:ea typeface="+mn-ea"/>
                <a:cs typeface="+mn-cs"/>
              </a:rPr>
              <a:t>chancroid</a:t>
            </a:r>
            <a:r>
              <a:rPr lang="en-US" sz="1200" b="0" i="0" kern="1200" dirty="0" smtClean="0">
                <a:solidFill>
                  <a:schemeClr val="tx1"/>
                </a:solidFill>
                <a:effectLst/>
                <a:latin typeface="+mn-lt"/>
                <a:ea typeface="+mn-ea"/>
                <a:cs typeface="+mn-cs"/>
              </a:rPr>
              <a:t> are typically painful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Chancre &gt;&gt;</a:t>
            </a:r>
            <a:r>
              <a:rPr lang="en-US" sz="1200" b="0" i="0" kern="1200" dirty="0" err="1" smtClean="0">
                <a:solidFill>
                  <a:schemeClr val="tx1"/>
                </a:solidFill>
                <a:effectLst/>
                <a:latin typeface="+mn-lt"/>
                <a:ea typeface="+mn-ea"/>
                <a:cs typeface="+mn-cs"/>
              </a:rPr>
              <a:t>Syphlis</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Chancroid</a:t>
            </a:r>
            <a:r>
              <a:rPr lang="en-US" sz="1200" b="0" i="0" kern="1200" dirty="0" smtClean="0">
                <a:solidFill>
                  <a:schemeClr val="tx1"/>
                </a:solidFill>
                <a:effectLst/>
                <a:latin typeface="+mn-lt"/>
                <a:ea typeface="+mn-ea"/>
                <a:cs typeface="+mn-cs"/>
              </a:rPr>
              <a:t> &gt; </a:t>
            </a:r>
            <a:r>
              <a:rPr lang="en-US" sz="1200" b="0" i="1" u="none" strike="noStrike" kern="1200" dirty="0" err="1" smtClean="0">
                <a:solidFill>
                  <a:schemeClr val="tx1"/>
                </a:solidFill>
                <a:effectLst/>
                <a:latin typeface="+mn-lt"/>
                <a:ea typeface="+mn-ea"/>
                <a:cs typeface="+mn-cs"/>
                <a:hlinkClick r:id="rId7" tooltip="Haemophilus ducreyi"/>
              </a:rPr>
              <a:t>Haemophilus</a:t>
            </a:r>
            <a:r>
              <a:rPr lang="en-US" sz="1200" b="0" i="1" u="none" strike="noStrike" kern="1200" dirty="0" smtClean="0">
                <a:solidFill>
                  <a:schemeClr val="tx1"/>
                </a:solidFill>
                <a:effectLst/>
                <a:latin typeface="+mn-lt"/>
                <a:ea typeface="+mn-ea"/>
                <a:cs typeface="+mn-cs"/>
                <a:hlinkClick r:id="rId7" tooltip="Haemophilus ducreyi"/>
              </a:rPr>
              <a:t> </a:t>
            </a:r>
            <a:r>
              <a:rPr lang="en-US" sz="1200" b="0" i="1" u="none" strike="noStrike" kern="1200" dirty="0" err="1" smtClean="0">
                <a:solidFill>
                  <a:schemeClr val="tx1"/>
                </a:solidFill>
                <a:effectLst/>
                <a:latin typeface="+mn-lt"/>
                <a:ea typeface="+mn-ea"/>
                <a:cs typeface="+mn-cs"/>
                <a:hlinkClick r:id="rId7" tooltip="Haemophilus ducreyi"/>
              </a:rPr>
              <a:t>ducreyi</a:t>
            </a:r>
            <a:endParaRPr lang="en-US" sz="1200" b="0" i="1"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Chancres are typically non-exudative, whereas </a:t>
            </a:r>
            <a:r>
              <a:rPr lang="en-US" sz="1200" b="0" i="0" kern="1200" dirty="0" err="1" smtClean="0">
                <a:solidFill>
                  <a:schemeClr val="tx1"/>
                </a:solidFill>
                <a:effectLst/>
                <a:latin typeface="+mn-lt"/>
                <a:ea typeface="+mn-ea"/>
                <a:cs typeface="+mn-cs"/>
              </a:rPr>
              <a:t>chancroid</a:t>
            </a:r>
            <a:r>
              <a:rPr lang="en-US" sz="1200" b="0" i="0" kern="1200" dirty="0" smtClean="0">
                <a:solidFill>
                  <a:schemeClr val="tx1"/>
                </a:solidFill>
                <a:effectLst/>
                <a:latin typeface="+mn-lt"/>
                <a:ea typeface="+mn-ea"/>
                <a:cs typeface="+mn-cs"/>
              </a:rPr>
              <a:t> typically have a grey or yellow purulent </a:t>
            </a:r>
            <a:r>
              <a:rPr lang="en-US" sz="1200" b="0" i="0" u="none" strike="noStrike" kern="1200" dirty="0" smtClean="0">
                <a:solidFill>
                  <a:schemeClr val="tx1"/>
                </a:solidFill>
                <a:effectLst/>
                <a:latin typeface="+mn-lt"/>
                <a:ea typeface="+mn-ea"/>
                <a:cs typeface="+mn-cs"/>
                <a:hlinkClick r:id="rId8" tooltip="Exudate"/>
              </a:rPr>
              <a:t>exudate</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8</a:t>
            </a:fld>
            <a:endParaRPr lang="en-US"/>
          </a:p>
        </p:txBody>
      </p:sp>
    </p:spTree>
    <p:extLst>
      <p:ext uri="{BB962C8B-B14F-4D97-AF65-F5344CB8AC3E}">
        <p14:creationId xmlns:p14="http://schemas.microsoft.com/office/powerpoint/2010/main" val="121110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Other causes of Genital ulcer (</a:t>
            </a:r>
            <a:r>
              <a:rPr lang="en-US" sz="1200" b="1" i="0" kern="1200" dirty="0" smtClean="0">
                <a:solidFill>
                  <a:schemeClr val="tx1"/>
                </a:solidFill>
                <a:effectLst/>
                <a:latin typeface="+mn-lt"/>
                <a:ea typeface="+mn-ea"/>
                <a:cs typeface="+mn-cs"/>
              </a:rPr>
              <a:t>Noninfectious etiologies, including psoriasis, </a:t>
            </a:r>
            <a:r>
              <a:rPr lang="en-US" sz="1200" b="1" i="0" kern="1200" dirty="0" err="1" smtClean="0">
                <a:solidFill>
                  <a:schemeClr val="tx1"/>
                </a:solidFill>
                <a:effectLst/>
                <a:latin typeface="+mn-lt"/>
                <a:ea typeface="+mn-ea"/>
                <a:cs typeface="+mn-cs"/>
              </a:rPr>
              <a:t>Behçet</a:t>
            </a:r>
            <a:r>
              <a:rPr lang="en-US" sz="1200" b="1" i="0" kern="1200" dirty="0" smtClean="0">
                <a:solidFill>
                  <a:schemeClr val="tx1"/>
                </a:solidFill>
                <a:effectLst/>
                <a:latin typeface="+mn-lt"/>
                <a:ea typeface="+mn-ea"/>
                <a:cs typeface="+mn-cs"/>
              </a:rPr>
              <a:t> syndrome, and fixed drug eruptions (</a:t>
            </a:r>
            <a:r>
              <a:rPr lang="en-US" sz="1200" b="1" i="0" kern="1200" dirty="0" err="1" smtClean="0">
                <a:solidFill>
                  <a:schemeClr val="tx1"/>
                </a:solidFill>
                <a:effectLst/>
                <a:latin typeface="+mn-lt"/>
                <a:ea typeface="+mn-ea"/>
                <a:cs typeface="+mn-cs"/>
              </a:rPr>
              <a:t>steven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johnson</a:t>
            </a:r>
            <a:r>
              <a:rPr lang="en-US" sz="1200" b="1" i="0" kern="1200" dirty="0" smtClean="0">
                <a:solidFill>
                  <a:schemeClr val="tx1"/>
                </a:solidFill>
                <a:effectLst/>
                <a:latin typeface="+mn-lt"/>
                <a:ea typeface="+mn-ea"/>
                <a:cs typeface="+mn-cs"/>
              </a:rPr>
              <a:t> syndrome, TEN) </a:t>
            </a:r>
            <a:endParaRPr lang="en-US" sz="1200" dirty="0" smtClean="0"/>
          </a:p>
          <a:p>
            <a:endParaRPr lang="en-US" sz="1200" dirty="0" smtClean="0"/>
          </a:p>
          <a:p>
            <a:r>
              <a:rPr lang="en-US" sz="1200" dirty="0" smtClean="0"/>
              <a:t>once we think of a possible STDS, think of the cause of(symptoms) :</a:t>
            </a:r>
          </a:p>
          <a:p>
            <a:r>
              <a:rPr lang="en-US" sz="1200" b="0" i="1" kern="1200" dirty="0" smtClean="0">
                <a:solidFill>
                  <a:schemeClr val="tx1"/>
                </a:solidFill>
                <a:effectLst/>
                <a:latin typeface="+mn-lt"/>
                <a:ea typeface="+mn-ea"/>
                <a:cs typeface="+mn-cs"/>
              </a:rPr>
              <a:t>Do you have any pain in your joints?” – reactive arthritis (e.g. chlamydia)</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“Have you had any pain in your eyes?” – </a:t>
            </a:r>
            <a:r>
              <a:rPr lang="en-US" sz="1200" b="0" i="1" kern="1200" dirty="0" err="1" smtClean="0">
                <a:solidFill>
                  <a:schemeClr val="tx1"/>
                </a:solidFill>
                <a:effectLst/>
                <a:latin typeface="+mn-lt"/>
                <a:ea typeface="+mn-ea"/>
                <a:cs typeface="+mn-cs"/>
              </a:rPr>
              <a:t>iritis</a:t>
            </a:r>
            <a:r>
              <a:rPr lang="en-US" sz="1200" b="0" i="1" kern="1200" dirty="0" smtClean="0">
                <a:solidFill>
                  <a:schemeClr val="tx1"/>
                </a:solidFill>
                <a:effectLst/>
                <a:latin typeface="+mn-lt"/>
                <a:ea typeface="+mn-ea"/>
                <a:cs typeface="+mn-cs"/>
              </a:rPr>
              <a:t> / anterior uveitis </a:t>
            </a:r>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9</a:t>
            </a:fld>
            <a:endParaRPr lang="en-US"/>
          </a:p>
        </p:txBody>
      </p:sp>
    </p:spTree>
    <p:extLst>
      <p:ext uri="{BB962C8B-B14F-4D97-AF65-F5344CB8AC3E}">
        <p14:creationId xmlns:p14="http://schemas.microsoft.com/office/powerpoint/2010/main" val="289625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 am going to take a few minutes to ask you some personal questions that are important for me to know so I can help you to be healthy.  Anything we discuss will be completely confidential. I won’t discuss this with anyone, not even your parents, without your permission. </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10</a:t>
            </a:fld>
            <a:endParaRPr lang="en-US"/>
          </a:p>
        </p:txBody>
      </p:sp>
    </p:spTree>
    <p:extLst>
      <p:ext uri="{BB962C8B-B14F-4D97-AF65-F5344CB8AC3E}">
        <p14:creationId xmlns:p14="http://schemas.microsoft.com/office/powerpoint/2010/main" val="199156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 open questioning&gt;&gt;</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So what’s brought you in today?”   </a:t>
            </a:r>
            <a:r>
              <a:rPr lang="en-US" sz="1200" b="0" i="0" kern="1200" dirty="0" smtClean="0">
                <a:solidFill>
                  <a:schemeClr val="tx1"/>
                </a:solidFill>
                <a:effectLst/>
                <a:latin typeface="+mn-lt"/>
                <a:ea typeface="+mn-ea"/>
                <a:cs typeface="+mn-cs"/>
              </a:rPr>
              <a:t>or</a:t>
            </a:r>
            <a:r>
              <a:rPr lang="en-US" sz="1200" b="0" i="1" kern="1200" dirty="0" smtClean="0">
                <a:solidFill>
                  <a:schemeClr val="tx1"/>
                </a:solidFill>
                <a:effectLst/>
                <a:latin typeface="+mn-lt"/>
                <a:ea typeface="+mn-ea"/>
                <a:cs typeface="+mn-cs"/>
              </a:rPr>
              <a:t>  “Tell me about your symptoms</a:t>
            </a:r>
          </a:p>
          <a:p>
            <a:r>
              <a:rPr lang="en-US" sz="1200" b="1" i="0" kern="1200" dirty="0" smtClean="0">
                <a:solidFill>
                  <a:schemeClr val="tx1"/>
                </a:solidFill>
                <a:effectLst/>
                <a:latin typeface="+mn-lt"/>
                <a:ea typeface="+mn-ea"/>
                <a:cs typeface="+mn-cs"/>
              </a:rPr>
              <a:t>Allow the patient time to answer, trying not to interrupt or direct the conversation</a:t>
            </a:r>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11</a:t>
            </a:fld>
            <a:endParaRPr lang="en-US"/>
          </a:p>
        </p:txBody>
      </p:sp>
    </p:spTree>
    <p:extLst>
      <p:ext uri="{BB962C8B-B14F-4D97-AF65-F5344CB8AC3E}">
        <p14:creationId xmlns:p14="http://schemas.microsoft.com/office/powerpoint/2010/main" val="384619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Vaginal discharge &gt; Amount, </a:t>
            </a:r>
            <a:r>
              <a:rPr lang="en-US" dirty="0" err="1" smtClean="0"/>
              <a:t>color,smell</a:t>
            </a:r>
            <a:r>
              <a:rPr lang="en-US" dirty="0" smtClean="0"/>
              <a:t>, itching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Genital skin change </a:t>
            </a:r>
            <a:r>
              <a:rPr lang="en-US" i="1" dirty="0" smtClean="0"/>
              <a:t>“Have you noticed any blisters, spots or ulcers around your vagina or anus?”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Systemic symptom:</a:t>
            </a:r>
          </a:p>
          <a:p>
            <a:r>
              <a:rPr lang="en-US" i="1" dirty="0" smtClean="0"/>
              <a:t>“Have you noticed any rashes elsewhere on your body?”</a:t>
            </a:r>
            <a:endParaRPr lang="en-US" dirty="0" smtClean="0"/>
          </a:p>
          <a:p>
            <a:r>
              <a:rPr lang="en-US" i="1" dirty="0" smtClean="0"/>
              <a:t>“Do you have any pain in your joints?” – reactive arthritis (e.g. chlamydia)</a:t>
            </a:r>
            <a:endParaRPr lang="en-US" dirty="0" smtClean="0"/>
          </a:p>
          <a:p>
            <a:r>
              <a:rPr lang="en-US" i="1" dirty="0" smtClean="0"/>
              <a:t>“Have you had any pain in your eyes?” – </a:t>
            </a:r>
            <a:r>
              <a:rPr lang="en-US" i="1" dirty="0" err="1" smtClean="0"/>
              <a:t>iritis</a:t>
            </a:r>
            <a:r>
              <a:rPr lang="en-US" i="1" dirty="0" smtClean="0"/>
              <a:t> / anterior uveitis </a:t>
            </a:r>
          </a:p>
          <a:p>
            <a:r>
              <a:rPr lang="en-US" b="1" i="1" dirty="0" err="1" smtClean="0"/>
              <a:t>Gynae</a:t>
            </a:r>
            <a:r>
              <a:rPr lang="en-US" b="1" i="1" dirty="0" smtClean="0"/>
              <a:t> history:</a:t>
            </a:r>
          </a:p>
          <a:p>
            <a:r>
              <a:rPr lang="en-US" sz="1200" b="1" i="0" kern="1200" dirty="0" smtClean="0">
                <a:solidFill>
                  <a:schemeClr val="tx1"/>
                </a:solidFill>
                <a:effectLst/>
                <a:latin typeface="+mn-lt"/>
                <a:ea typeface="+mn-ea"/>
                <a:cs typeface="+mn-cs"/>
              </a:rPr>
              <a:t>Cervical screening (previously smear) – </a:t>
            </a:r>
            <a:r>
              <a:rPr lang="en-US" sz="1200" b="0" i="0" kern="1200" dirty="0" smtClean="0">
                <a:solidFill>
                  <a:schemeClr val="tx1"/>
                </a:solidFill>
                <a:effectLst/>
                <a:latin typeface="+mn-lt"/>
                <a:ea typeface="+mn-ea"/>
                <a:cs typeface="+mn-cs"/>
              </a:rPr>
              <a:t>dates / results</a:t>
            </a:r>
          </a:p>
          <a:p>
            <a:r>
              <a:rPr lang="en-US" sz="1200" b="0" i="1" kern="1200" dirty="0" smtClean="0">
                <a:solidFill>
                  <a:schemeClr val="tx1"/>
                </a:solidFill>
                <a:effectLst/>
                <a:latin typeface="+mn-lt"/>
                <a:ea typeface="+mn-ea"/>
                <a:cs typeface="+mn-cs"/>
              </a:rPr>
              <a:t>“Have you recently undergone cervical screening (smear)? When? What were the results?”</a:t>
            </a:r>
            <a:br>
              <a:rPr lang="en-US" sz="1200" b="0" i="1" kern="1200" dirty="0" smtClean="0">
                <a:solidFill>
                  <a:schemeClr val="tx1"/>
                </a:solidFill>
                <a:effectLst/>
                <a:latin typeface="+mn-lt"/>
                <a:ea typeface="+mn-ea"/>
                <a:cs typeface="+mn-cs"/>
              </a:rPr>
            </a:br>
            <a:r>
              <a:rPr lang="en-US" sz="1200" b="0" i="1" kern="1200" dirty="0" smtClean="0">
                <a:solidFill>
                  <a:schemeClr val="tx1"/>
                </a:solidFill>
                <a:effectLst/>
                <a:latin typeface="+mn-lt"/>
                <a:ea typeface="+mn-ea"/>
                <a:cs typeface="+mn-cs"/>
              </a:rPr>
              <a:t>“Have you ever had an abnormal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smtClean="0">
                <a:solidFill>
                  <a:schemeClr val="tx1"/>
                </a:solidFill>
                <a:effectLst/>
                <a:latin typeface="+mn-lt"/>
                <a:ea typeface="+mn-ea"/>
                <a:cs typeface="+mn-cs"/>
              </a:rPr>
              <a:t>Obstetric history</a:t>
            </a:r>
          </a:p>
          <a:p>
            <a:r>
              <a:rPr lang="en-US" sz="1200" b="1" i="0" kern="1200" dirty="0" smtClean="0">
                <a:solidFill>
                  <a:schemeClr val="tx1"/>
                </a:solidFill>
                <a:effectLst/>
                <a:latin typeface="+mn-lt"/>
                <a:ea typeface="+mn-ea"/>
                <a:cs typeface="+mn-cs"/>
              </a:rPr>
              <a:t>Contraception –</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type of contraception / length of use / any issues / previous contraception</a:t>
            </a:r>
          </a:p>
          <a:p>
            <a:r>
              <a:rPr lang="en-US" sz="1200" b="0" i="1" kern="1200" dirty="0" smtClean="0">
                <a:solidFill>
                  <a:schemeClr val="tx1"/>
                </a:solidFill>
                <a:effectLst/>
                <a:latin typeface="+mn-lt"/>
                <a:ea typeface="+mn-ea"/>
                <a:cs typeface="+mn-cs"/>
              </a:rPr>
              <a:t>“What do you use for contraception at the moment?”</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Current pregnancy? –</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“Are you or do you think you may be pregnant at the moment?”</a:t>
            </a:r>
          </a:p>
          <a:p>
            <a:r>
              <a:rPr lang="en-US" sz="1200" b="0" i="1" kern="1200" dirty="0" err="1" smtClean="0">
                <a:solidFill>
                  <a:schemeClr val="tx1"/>
                </a:solidFill>
                <a:effectLst/>
                <a:latin typeface="+mn-lt"/>
                <a:ea typeface="+mn-ea"/>
                <a:cs typeface="+mn-cs"/>
              </a:rPr>
              <a:t>Pastmedical</a:t>
            </a:r>
            <a:r>
              <a:rPr lang="en-US" sz="1200" b="0" i="1" kern="1200" dirty="0" smtClean="0">
                <a:solidFill>
                  <a:schemeClr val="tx1"/>
                </a:solidFill>
                <a:effectLst/>
                <a:latin typeface="+mn-lt"/>
                <a:ea typeface="+mn-ea"/>
                <a:cs typeface="+mn-cs"/>
              </a:rPr>
              <a:t>/surgical </a:t>
            </a:r>
            <a:r>
              <a:rPr lang="en-US" sz="1200" b="0" i="1" kern="1200" dirty="0" err="1" smtClean="0">
                <a:solidFill>
                  <a:schemeClr val="tx1"/>
                </a:solidFill>
                <a:effectLst/>
                <a:latin typeface="+mn-lt"/>
                <a:ea typeface="+mn-ea"/>
                <a:cs typeface="+mn-cs"/>
              </a:rPr>
              <a:t>Hx</a:t>
            </a:r>
            <a:r>
              <a:rPr lang="en-US" sz="1200" b="0" i="1" kern="1200" dirty="0" smtClean="0">
                <a:solidFill>
                  <a:schemeClr val="tx1"/>
                </a:solidFill>
                <a:effectLst/>
                <a:latin typeface="+mn-lt"/>
                <a:ea typeface="+mn-ea"/>
                <a:cs typeface="+mn-cs"/>
              </a:rPr>
              <a:t>. , Drug ,Social ,allergy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13</a:t>
            </a:fld>
            <a:endParaRPr lang="en-US"/>
          </a:p>
        </p:txBody>
      </p:sp>
    </p:spTree>
    <p:extLst>
      <p:ext uri="{BB962C8B-B14F-4D97-AF65-F5344CB8AC3E}">
        <p14:creationId xmlns:p14="http://schemas.microsoft.com/office/powerpoint/2010/main" val="95032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usually advisable to have a chaperone when examining patients irrespective of gender</a:t>
            </a:r>
          </a:p>
          <a:p>
            <a:r>
              <a:rPr lang="en-US" sz="1200" b="0" i="0" kern="1200" dirty="0" smtClean="0">
                <a:solidFill>
                  <a:schemeClr val="tx1"/>
                </a:solidFill>
                <a:effectLst/>
                <a:latin typeface="+mn-lt"/>
                <a:ea typeface="+mn-ea"/>
                <a:cs typeface="+mn-cs"/>
              </a:rPr>
              <a:t>It is appropriate to begin with a general assessment, including vital signs, inspection of the skin and detection of signs of systemic disease.</a:t>
            </a:r>
          </a:p>
          <a:p>
            <a:r>
              <a:rPr lang="en-US" sz="1200" b="0" i="0" kern="1200" dirty="0" smtClean="0">
                <a:solidFill>
                  <a:schemeClr val="tx1"/>
                </a:solidFill>
                <a:effectLst/>
                <a:latin typeface="+mn-lt"/>
                <a:ea typeface="+mn-ea"/>
                <a:cs typeface="+mn-cs"/>
              </a:rPr>
              <a:t>Remember basics before examining:</a:t>
            </a:r>
          </a:p>
          <a:p>
            <a:pPr lvl="1"/>
            <a:r>
              <a:rPr lang="en-US" sz="1200" b="0" i="0" kern="1200" dirty="0" smtClean="0">
                <a:solidFill>
                  <a:schemeClr val="tx1"/>
                </a:solidFill>
                <a:effectLst/>
                <a:latin typeface="+mn-lt"/>
                <a:ea typeface="+mn-ea"/>
                <a:cs typeface="+mn-cs"/>
              </a:rPr>
              <a:t>Ensure that the examination can be conducted in privacy.</a:t>
            </a:r>
          </a:p>
          <a:p>
            <a:pPr lvl="1"/>
            <a:r>
              <a:rPr lang="en-US" sz="1200" b="0" i="0" kern="1200" dirty="0" smtClean="0">
                <a:solidFill>
                  <a:schemeClr val="tx1"/>
                </a:solidFill>
                <a:effectLst/>
                <a:latin typeface="+mn-lt"/>
                <a:ea typeface="+mn-ea"/>
                <a:cs typeface="+mn-cs"/>
              </a:rPr>
              <a:t>Wash hands well (water and soap).</a:t>
            </a:r>
          </a:p>
          <a:p>
            <a:pPr lvl="1"/>
            <a:r>
              <a:rPr lang="en-US" sz="1200" b="0" i="0" kern="1200" dirty="0" smtClean="0">
                <a:solidFill>
                  <a:schemeClr val="tx1"/>
                </a:solidFill>
                <a:effectLst/>
                <a:latin typeface="+mn-lt"/>
                <a:ea typeface="+mn-ea"/>
                <a:cs typeface="+mn-cs"/>
              </a:rPr>
              <a:t>Use a sheet or clothing to cover the patient.</a:t>
            </a:r>
          </a:p>
          <a:p>
            <a:pPr lvl="1"/>
            <a:r>
              <a:rPr lang="en-US" sz="1200" b="0" i="0" kern="1200" dirty="0" smtClean="0">
                <a:solidFill>
                  <a:schemeClr val="tx1"/>
                </a:solidFill>
                <a:effectLst/>
                <a:latin typeface="+mn-lt"/>
                <a:ea typeface="+mn-ea"/>
                <a:cs typeface="+mn-cs"/>
              </a:rPr>
              <a:t>Position the patient and ensure they are comfortable.</a:t>
            </a:r>
          </a:p>
          <a:p>
            <a:pPr lvl="1"/>
            <a:r>
              <a:rPr lang="en-US" sz="1200" b="0" i="0" kern="1200" dirty="0" smtClean="0">
                <a:solidFill>
                  <a:schemeClr val="tx1"/>
                </a:solidFill>
                <a:effectLst/>
                <a:latin typeface="+mn-lt"/>
                <a:ea typeface="+mn-ea"/>
                <a:cs typeface="+mn-cs"/>
              </a:rPr>
              <a:t>Explain what you are about to do.</a:t>
            </a:r>
          </a:p>
          <a:p>
            <a:pPr lvl="1"/>
            <a:r>
              <a:rPr lang="en-US" sz="1200" b="0" i="0" kern="1200" dirty="0" smtClean="0">
                <a:solidFill>
                  <a:schemeClr val="tx1"/>
                </a:solidFill>
                <a:effectLst/>
                <a:latin typeface="+mn-lt"/>
                <a:ea typeface="+mn-ea"/>
                <a:cs typeface="+mn-cs"/>
              </a:rPr>
              <a:t>Put on a suitable examination glove.</a:t>
            </a:r>
          </a:p>
          <a:p>
            <a:pPr lvl="1"/>
            <a:r>
              <a:rPr lang="en-US" sz="1200" b="0" i="0" kern="1200" dirty="0" smtClean="0">
                <a:solidFill>
                  <a:schemeClr val="tx1"/>
                </a:solidFill>
                <a:effectLst/>
                <a:latin typeface="+mn-lt"/>
                <a:ea typeface="+mn-ea"/>
                <a:cs typeface="+mn-cs"/>
              </a:rPr>
              <a:t>Carry out the examination in good light</a:t>
            </a:r>
          </a:p>
          <a:p>
            <a:r>
              <a:rPr lang="en-US" sz="1200" b="1" i="0" kern="1200" dirty="0" smtClean="0">
                <a:solidFill>
                  <a:schemeClr val="tx1"/>
                </a:solidFill>
                <a:effectLst/>
                <a:latin typeface="+mn-lt"/>
                <a:ea typeface="+mn-ea"/>
                <a:cs typeface="+mn-cs"/>
              </a:rPr>
              <a:t>Speculum examination</a:t>
            </a:r>
            <a:r>
              <a:rPr lang="en-US" sz="1200" b="0" i="0" kern="1200" dirty="0" smtClean="0">
                <a:solidFill>
                  <a:schemeClr val="tx1"/>
                </a:solidFill>
                <a:effectLst/>
                <a:latin typeface="+mn-lt"/>
                <a:ea typeface="+mn-ea"/>
                <a:cs typeface="+mn-cs"/>
              </a:rPr>
              <a:t> for: Vaginal discharge and redness of the vaginal walls (vaginitis).Ulcers, sores or </a:t>
            </a:r>
            <a:r>
              <a:rPr lang="en-US" sz="1200" b="0" i="0" kern="1200" dirty="0" err="1" smtClean="0">
                <a:solidFill>
                  <a:schemeClr val="tx1"/>
                </a:solidFill>
                <a:effectLst/>
                <a:latin typeface="+mn-lt"/>
                <a:ea typeface="+mn-ea"/>
                <a:cs typeface="+mn-cs"/>
              </a:rPr>
              <a:t>blisters.Cervical</a:t>
            </a:r>
            <a:r>
              <a:rPr lang="en-US" sz="1200" b="0" i="0" kern="1200" dirty="0" smtClean="0">
                <a:solidFill>
                  <a:schemeClr val="tx1"/>
                </a:solidFill>
                <a:effectLst/>
                <a:latin typeface="+mn-lt"/>
                <a:ea typeface="+mn-ea"/>
                <a:cs typeface="+mn-cs"/>
              </a:rPr>
              <a:t> abnormalities (</a:t>
            </a:r>
            <a:r>
              <a:rPr lang="en-US" sz="1200" b="0" i="0" kern="1200" dirty="0" err="1" smtClean="0">
                <a:solidFill>
                  <a:schemeClr val="tx1"/>
                </a:solidFill>
                <a:effectLst/>
                <a:latin typeface="+mn-lt"/>
                <a:ea typeface="+mn-ea"/>
                <a:cs typeface="+mn-cs"/>
              </a:rPr>
              <a:t>tumours</a:t>
            </a:r>
            <a:r>
              <a:rPr lang="en-US" sz="1200" b="0" i="0" kern="1200" dirty="0" smtClean="0">
                <a:solidFill>
                  <a:schemeClr val="tx1"/>
                </a:solidFill>
                <a:effectLst/>
                <a:latin typeface="+mn-lt"/>
                <a:ea typeface="+mn-ea"/>
                <a:cs typeface="+mn-cs"/>
              </a:rPr>
              <a:t>, contact bleeding or discharge).</a:t>
            </a:r>
          </a:p>
          <a:p>
            <a:r>
              <a:rPr lang="en-US" sz="1200" b="1" i="0" kern="1200" dirty="0" smtClean="0">
                <a:solidFill>
                  <a:schemeClr val="tx1"/>
                </a:solidFill>
                <a:effectLst/>
                <a:latin typeface="+mn-lt"/>
                <a:ea typeface="+mn-ea"/>
                <a:cs typeface="+mn-cs"/>
              </a:rPr>
              <a:t>Bimanual examination:</a:t>
            </a:r>
          </a:p>
          <a:p>
            <a:pPr lvl="1"/>
            <a:r>
              <a:rPr lang="en-US" sz="1200" b="0" i="0" kern="1200" dirty="0" smtClean="0">
                <a:solidFill>
                  <a:schemeClr val="tx1"/>
                </a:solidFill>
                <a:effectLst/>
                <a:latin typeface="+mn-lt"/>
                <a:ea typeface="+mn-ea"/>
                <a:cs typeface="+mn-cs"/>
              </a:rPr>
              <a:t>Lower abdominal tenderness (when pressing with the outside hand).</a:t>
            </a:r>
          </a:p>
          <a:p>
            <a:pPr lvl="1"/>
            <a:r>
              <a:rPr lang="en-US" sz="1200" b="0" i="0" kern="1200" dirty="0" smtClean="0">
                <a:solidFill>
                  <a:schemeClr val="tx1"/>
                </a:solidFill>
                <a:effectLst/>
                <a:latin typeface="+mn-lt"/>
                <a:ea typeface="+mn-ea"/>
                <a:cs typeface="+mn-cs"/>
              </a:rPr>
              <a:t>Cervical motion tenderness (often evident from facial expression).</a:t>
            </a:r>
          </a:p>
          <a:p>
            <a:pPr lvl="1"/>
            <a:r>
              <a:rPr lang="en-US" sz="1200" b="0" i="0" kern="1200" dirty="0" smtClean="0">
                <a:solidFill>
                  <a:schemeClr val="tx1"/>
                </a:solidFill>
                <a:effectLst/>
                <a:latin typeface="+mn-lt"/>
                <a:ea typeface="+mn-ea"/>
                <a:cs typeface="+mn-cs"/>
              </a:rPr>
              <a:t>Uterine or adnexal tenderness when pressing the outside and inside hands together.</a:t>
            </a:r>
          </a:p>
          <a:p>
            <a:pPr lvl="1"/>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17</a:t>
            </a:fld>
            <a:endParaRPr lang="en-US"/>
          </a:p>
        </p:txBody>
      </p:sp>
    </p:spTree>
    <p:extLst>
      <p:ext uri="{BB962C8B-B14F-4D97-AF65-F5344CB8AC3E}">
        <p14:creationId xmlns:p14="http://schemas.microsoft.com/office/powerpoint/2010/main" val="104569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Mother-to-child transmission of STIs can result in stillbirth, neonatal death, low-birth-weight and prematurity, sepsis, pneumonia, neonatal conjunctivitis, and congenital deformities</a:t>
            </a:r>
            <a:endParaRPr lang="en-US" dirty="0"/>
          </a:p>
        </p:txBody>
      </p:sp>
      <p:sp>
        <p:nvSpPr>
          <p:cNvPr id="4" name="Slide Number Placeholder 3"/>
          <p:cNvSpPr>
            <a:spLocks noGrp="1"/>
          </p:cNvSpPr>
          <p:nvPr>
            <p:ph type="sldNum" sz="quarter" idx="10"/>
          </p:nvPr>
        </p:nvSpPr>
        <p:spPr/>
        <p:txBody>
          <a:bodyPr/>
          <a:lstStyle/>
          <a:p>
            <a:fld id="{A30D672A-6B8C-4A8B-B0CB-A93E2A6B0950}" type="slidenum">
              <a:rPr lang="en-US" smtClean="0"/>
              <a:t>18</a:t>
            </a:fld>
            <a:endParaRPr lang="en-US"/>
          </a:p>
        </p:txBody>
      </p:sp>
    </p:spTree>
    <p:extLst>
      <p:ext uri="{BB962C8B-B14F-4D97-AF65-F5344CB8AC3E}">
        <p14:creationId xmlns:p14="http://schemas.microsoft.com/office/powerpoint/2010/main" val="376900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8045" y="4192525"/>
            <a:ext cx="7772400" cy="859205"/>
          </a:xfrm>
          <a:effectLst>
            <a:outerShdw blurRad="50800" dist="38100" dir="2700000" algn="tl" rotWithShape="0">
              <a:schemeClr val="accent1">
                <a:lumMod val="50000"/>
                <a:alpha val="40000"/>
              </a:scheme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9645" y="5342235"/>
            <a:ext cx="6400800" cy="83545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8045" y="4192525"/>
            <a:ext cx="7772400" cy="859205"/>
          </a:xfrm>
          <a:effectLst>
            <a:outerShdw blurRad="50800" dist="38100" dir="2700000" algn="tl" rotWithShape="0">
              <a:schemeClr val="accent1">
                <a:lumMod val="50000"/>
                <a:alpha val="40000"/>
              </a:scheme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9645" y="5342235"/>
            <a:ext cx="6400800" cy="83545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650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015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274638"/>
            <a:ext cx="6710784" cy="1143000"/>
          </a:xfrm>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6"/>
            <a:ext cx="671078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3383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955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9648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3167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581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58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408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0670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1449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699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1228045" y="4192525"/>
            <a:ext cx="7772401" cy="859206"/>
          </a:xfrm>
          <a:prstGeom prst="rect">
            <a:avLst/>
          </a:prstGeom>
          <a:effectLst>
            <a:outerShdw blurRad="50800" dist="38100" dir="2700000" rotWithShape="0">
              <a:srgbClr val="254061">
                <a:alpha val="40000"/>
              </a:srgbClr>
            </a:outerShdw>
          </a:effectLst>
        </p:spPr>
        <p:txBody>
          <a:bodyPr/>
          <a:lstStyle>
            <a:lvl1pPr algn="r">
              <a:defRPr>
                <a:solidFill>
                  <a:srgbClr val="FFFFFF"/>
                </a:solidFill>
              </a:defRPr>
            </a:lvl1pPr>
          </a:lstStyle>
          <a:p>
            <a:r>
              <a:t>Click to edit Master title style</a:t>
            </a:r>
          </a:p>
        </p:txBody>
      </p:sp>
      <p:sp>
        <p:nvSpPr>
          <p:cNvPr id="21" name="Shape 21"/>
          <p:cNvSpPr>
            <a:spLocks noGrp="1"/>
          </p:cNvSpPr>
          <p:nvPr>
            <p:ph type="body" sz="quarter" idx="1"/>
          </p:nvPr>
        </p:nvSpPr>
        <p:spPr>
          <a:xfrm>
            <a:off x="2599645" y="5342235"/>
            <a:ext cx="6400801" cy="835456"/>
          </a:xfrm>
          <a:prstGeom prst="rect">
            <a:avLst/>
          </a:prstGeom>
        </p:spPr>
        <p:txBody>
          <a:bodyPr/>
          <a:lstStyle>
            <a:lvl1pPr marL="0" indent="0" algn="r">
              <a:buSzTx/>
              <a:buFontTx/>
              <a:buNone/>
              <a:defRPr>
                <a:solidFill>
                  <a:srgbClr val="00B0F0"/>
                </a:solidFill>
              </a:defRPr>
            </a:lvl1pPr>
          </a:lstStyle>
          <a:p>
            <a:r>
              <a:t>Click to edit Master subtitle style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6944946"/>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228045" y="4192525"/>
            <a:ext cx="7772401" cy="859206"/>
          </a:xfrm>
          <a:prstGeom prst="rect">
            <a:avLst/>
          </a:prstGeom>
          <a:effectLst>
            <a:outerShdw blurRad="50800" dist="38100" dir="2700000" rotWithShape="0">
              <a:srgbClr val="254061">
                <a:alpha val="40000"/>
              </a:srgbClr>
            </a:outerShdw>
          </a:effectLst>
        </p:spPr>
        <p:txBody>
          <a:bodyPr/>
          <a:lstStyle>
            <a:lvl1pPr algn="r">
              <a:defRPr>
                <a:solidFill>
                  <a:srgbClr val="FFFFFF"/>
                </a:solidFill>
              </a:defRPr>
            </a:lvl1pPr>
          </a:lstStyle>
          <a:p>
            <a:r>
              <a:t>Click to edit Master title style</a:t>
            </a:r>
          </a:p>
        </p:txBody>
      </p:sp>
      <p:sp>
        <p:nvSpPr>
          <p:cNvPr id="12" name="Shape 12"/>
          <p:cNvSpPr>
            <a:spLocks noGrp="1"/>
          </p:cNvSpPr>
          <p:nvPr>
            <p:ph type="body" sz="quarter" idx="1"/>
          </p:nvPr>
        </p:nvSpPr>
        <p:spPr>
          <a:xfrm>
            <a:off x="2599645" y="5342235"/>
            <a:ext cx="6400801" cy="835456"/>
          </a:xfrm>
          <a:prstGeom prst="rect">
            <a:avLst/>
          </a:prstGeom>
        </p:spPr>
        <p:txBody>
          <a:bodyPr/>
          <a:lstStyle>
            <a:lvl1pPr marL="0" indent="0" algn="r">
              <a:buSzTx/>
              <a:buFontTx/>
              <a:buNone/>
              <a:defRPr>
                <a:solidFill>
                  <a:srgbClr val="00B0F0"/>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600825547"/>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344434405"/>
      </p:ext>
    </p:extLst>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9" name="Shape 29"/>
          <p:cNvSpPr>
            <a:spLocks noGrp="1"/>
          </p:cNvSpPr>
          <p:nvPr>
            <p:ph type="title"/>
          </p:nvPr>
        </p:nvSpPr>
        <p:spPr>
          <a:xfrm>
            <a:off x="1823310" y="274638"/>
            <a:ext cx="6710785" cy="1143001"/>
          </a:xfrm>
          <a:prstGeom prst="rect">
            <a:avLst/>
          </a:prstGeom>
        </p:spPr>
        <p:txBody>
          <a:bodyPr/>
          <a:lstStyle/>
          <a:p>
            <a:r>
              <a:t>Click to edit Master title style</a:t>
            </a:r>
          </a:p>
        </p:txBody>
      </p:sp>
      <p:sp>
        <p:nvSpPr>
          <p:cNvPr id="30" name="Shape 30"/>
          <p:cNvSpPr>
            <a:spLocks noGrp="1"/>
          </p:cNvSpPr>
          <p:nvPr>
            <p:ph type="body" idx="1"/>
          </p:nvPr>
        </p:nvSpPr>
        <p:spPr>
          <a:xfrm>
            <a:off x="1823310" y="1443835"/>
            <a:ext cx="6710785" cy="4275742"/>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31" name="Shape 31"/>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557366555"/>
      </p:ext>
    </p:extLst>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Shape 38"/>
          <p:cNvSpPr>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Click to edit Master title style</a:t>
            </a:r>
          </a:p>
        </p:txBody>
      </p:sp>
      <p:sp>
        <p:nvSpPr>
          <p:cNvPr id="39" name="Shape 39"/>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481818448"/>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274638"/>
            <a:ext cx="6710784" cy="1143000"/>
          </a:xfrm>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6"/>
            <a:ext cx="671078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algn="ctr">
              <a:defRPr sz="4400">
                <a:solidFill>
                  <a:srgbClr val="000000"/>
                </a:solidFill>
              </a:defRPr>
            </a:lvl1pPr>
          </a:lstStyle>
          <a:p>
            <a:r>
              <a:t>Click to edit Master title style</a:t>
            </a:r>
          </a:p>
        </p:txBody>
      </p:sp>
      <p:sp>
        <p:nvSpPr>
          <p:cNvPr id="48" name="Shape 48"/>
          <p:cNvSpPr>
            <a:spLocks noGrp="1"/>
          </p:cNvSpPr>
          <p:nvPr>
            <p:ph type="body" sz="half" idx="1"/>
          </p:nvPr>
        </p:nvSpPr>
        <p:spPr>
          <a:xfrm>
            <a:off x="457200" y="1600200"/>
            <a:ext cx="4038600" cy="4525963"/>
          </a:xfrm>
          <a:prstGeom prst="rect">
            <a:avLst/>
          </a:prstGeom>
        </p:spPr>
        <p:txBody>
          <a:bodyPr/>
          <a:lstStyle>
            <a:lvl2pPr marL="790575" indent="-333375"/>
            <a:lvl3pPr marL="1234439" indent="-320039"/>
            <a:lvl4pPr marL="1727200" indent="-355600"/>
            <a:lvl5pPr marL="2184400" indent="-355600"/>
          </a:lstStyle>
          <a:p>
            <a:r>
              <a:t>Click to edit Master text styles</a:t>
            </a:r>
          </a:p>
          <a:p>
            <a:pPr lvl="1"/>
            <a:r>
              <a:t>Second level</a:t>
            </a:r>
          </a:p>
          <a:p>
            <a:pPr lvl="2"/>
            <a:r>
              <a:t>Third level</a:t>
            </a:r>
          </a:p>
          <a:p>
            <a:pPr lvl="3"/>
            <a:r>
              <a:t>Fourth level</a:t>
            </a:r>
          </a:p>
          <a:p>
            <a:pPr lvl="4"/>
            <a:r>
              <a:t>Fifth level</a:t>
            </a:r>
          </a:p>
        </p:txBody>
      </p:sp>
      <p:sp>
        <p:nvSpPr>
          <p:cNvPr id="49" name="Shape 49"/>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48206438"/>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Click to edit Master title style</a:t>
            </a:r>
          </a:p>
        </p:txBody>
      </p:sp>
      <p:sp>
        <p:nvSpPr>
          <p:cNvPr id="57" name="Shape 57"/>
          <p:cNvSpPr>
            <a:spLocks noGrp="1"/>
          </p:cNvSpPr>
          <p:nvPr>
            <p:ph type="body" sz="quarter" idx="1"/>
          </p:nvPr>
        </p:nvSpPr>
        <p:spPr>
          <a:xfrm>
            <a:off x="457200" y="1443835"/>
            <a:ext cx="4040188" cy="639763"/>
          </a:xfrm>
          <a:prstGeom prst="rect">
            <a:avLst/>
          </a:prstGeom>
        </p:spPr>
        <p:txBody>
          <a:bodyPr anchor="b"/>
          <a:lstStyle>
            <a:lvl1pPr marL="0" indent="0">
              <a:spcBef>
                <a:spcPts val="500"/>
              </a:spcBef>
              <a:buSzTx/>
              <a:buFontTx/>
              <a:buNone/>
              <a:defRPr sz="2400" b="1">
                <a:solidFill>
                  <a:srgbClr val="00B0F0"/>
                </a:solidFill>
              </a:defRPr>
            </a:lvl1pPr>
          </a:lstStyle>
          <a:p>
            <a:r>
              <a:t>Click to edit Master text styles</a:t>
            </a:r>
          </a:p>
        </p:txBody>
      </p:sp>
      <p:sp>
        <p:nvSpPr>
          <p:cNvPr id="58" name="Shape 58"/>
          <p:cNvSpPr>
            <a:spLocks noGrp="1"/>
          </p:cNvSpPr>
          <p:nvPr>
            <p:ph type="body" sz="quarter" idx="13"/>
          </p:nvPr>
        </p:nvSpPr>
        <p:spPr>
          <a:xfrm>
            <a:off x="4645025" y="1443835"/>
            <a:ext cx="4041775" cy="639763"/>
          </a:xfrm>
          <a:prstGeom prst="rect">
            <a:avLst/>
          </a:prstGeom>
        </p:spPr>
        <p:txBody>
          <a:bodyPr anchor="b"/>
          <a:lstStyle/>
          <a:p>
            <a:pPr marL="0" indent="0">
              <a:spcBef>
                <a:spcPts val="500"/>
              </a:spcBef>
              <a:buSzTx/>
              <a:buFontTx/>
              <a:buNone/>
              <a:defRPr sz="2400" b="1">
                <a:solidFill>
                  <a:srgbClr val="00B0F0"/>
                </a:solidFill>
              </a:defRPr>
            </a:pPr>
            <a:endParaRPr/>
          </a:p>
        </p:txBody>
      </p:sp>
      <p:sp>
        <p:nvSpPr>
          <p:cNvPr id="59" name="Shape 59"/>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448534401"/>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lvl1pPr algn="ctr">
              <a:defRPr sz="4400">
                <a:solidFill>
                  <a:srgbClr val="000000"/>
                </a:solidFill>
              </a:defRPr>
            </a:lvl1pPr>
          </a:lstStyle>
          <a:p>
            <a:r>
              <a:t>Click to edit Master title style</a:t>
            </a:r>
          </a:p>
        </p:txBody>
      </p:sp>
      <p:sp>
        <p:nvSpPr>
          <p:cNvPr id="67" name="Shape 67"/>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3556192282"/>
      </p:ext>
    </p:extLst>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158259127"/>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1" name="Shape 81"/>
          <p:cNvSpPr>
            <a:spLocks noGrp="1"/>
          </p:cNvSpPr>
          <p:nvPr>
            <p:ph type="title"/>
          </p:nvPr>
        </p:nvSpPr>
        <p:spPr>
          <a:xfrm>
            <a:off x="457200" y="273050"/>
            <a:ext cx="3008314" cy="1162050"/>
          </a:xfrm>
          <a:prstGeom prst="rect">
            <a:avLst/>
          </a:prstGeom>
        </p:spPr>
        <p:txBody>
          <a:bodyPr anchor="b"/>
          <a:lstStyle>
            <a:lvl1pPr>
              <a:defRPr sz="2000" b="1">
                <a:solidFill>
                  <a:srgbClr val="000000"/>
                </a:solidFill>
              </a:defRPr>
            </a:lvl1pPr>
          </a:lstStyle>
          <a:p>
            <a:r>
              <a:t>Click to edit Master title style</a:t>
            </a:r>
          </a:p>
        </p:txBody>
      </p:sp>
      <p:sp>
        <p:nvSpPr>
          <p:cNvPr id="82" name="Shape 82"/>
          <p:cNvSpPr>
            <a:spLocks noGrp="1"/>
          </p:cNvSpPr>
          <p:nvPr>
            <p:ph type="body" idx="1"/>
          </p:nvPr>
        </p:nvSpPr>
        <p:spPr>
          <a:xfrm>
            <a:off x="3575050" y="273050"/>
            <a:ext cx="5111750"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83" name="Shape 8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4" name="Shape 84"/>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4001542634"/>
      </p:ext>
    </p:extLst>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Shape 91"/>
          <p:cNvSpPr>
            <a:spLocks noGrp="1"/>
          </p:cNvSpPr>
          <p:nvPr>
            <p:ph type="title"/>
          </p:nvPr>
        </p:nvSpPr>
        <p:spPr>
          <a:xfrm>
            <a:off x="1792288" y="4800600"/>
            <a:ext cx="5486401" cy="566738"/>
          </a:xfrm>
          <a:prstGeom prst="rect">
            <a:avLst/>
          </a:prstGeom>
        </p:spPr>
        <p:txBody>
          <a:bodyPr anchor="b"/>
          <a:lstStyle>
            <a:lvl1pPr>
              <a:defRPr sz="2000" b="1">
                <a:solidFill>
                  <a:srgbClr val="000000"/>
                </a:solidFill>
              </a:defRPr>
            </a:lvl1pPr>
          </a:lstStyle>
          <a:p>
            <a:r>
              <a:t>Click to edit Master title style</a:t>
            </a:r>
          </a:p>
        </p:txBody>
      </p:sp>
      <p:sp>
        <p:nvSpPr>
          <p:cNvPr id="92" name="Shape 9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3" name="Shape 93"/>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Click to edit Master text styles</a:t>
            </a:r>
          </a:p>
        </p:txBody>
      </p:sp>
      <p:sp>
        <p:nvSpPr>
          <p:cNvPr id="94" name="Shape 94"/>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342043506"/>
      </p:ext>
    </p:extLst>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lvl1pPr algn="ctr">
              <a:defRPr sz="4400">
                <a:solidFill>
                  <a:srgbClr val="000000"/>
                </a:solidFill>
              </a:defRPr>
            </a:lvl1pPr>
          </a:lstStyle>
          <a:p>
            <a:r>
              <a:t>Click to edit Master title style</a:t>
            </a:r>
          </a:p>
        </p:txBody>
      </p:sp>
      <p:sp>
        <p:nvSpPr>
          <p:cNvPr id="102" name="Shape 102"/>
          <p:cNvSpPr>
            <a:spLocks noGrp="1"/>
          </p:cNvSpPr>
          <p:nvPr>
            <p:ph type="body" idx="1"/>
          </p:nvPr>
        </p:nvSpPr>
        <p:spPr>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564267352"/>
      </p:ext>
    </p:extLst>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Shape 110"/>
          <p:cNvSpPr>
            <a:spLocks noGrp="1"/>
          </p:cNvSpPr>
          <p:nvPr>
            <p:ph type="title"/>
          </p:nvPr>
        </p:nvSpPr>
        <p:spPr>
          <a:xfrm>
            <a:off x="6629400" y="274638"/>
            <a:ext cx="2057400" cy="5851526"/>
          </a:xfrm>
          <a:prstGeom prst="rect">
            <a:avLst/>
          </a:prstGeom>
        </p:spPr>
        <p:txBody>
          <a:bodyPr/>
          <a:lstStyle>
            <a:lvl1pPr algn="ctr">
              <a:defRPr sz="4400">
                <a:solidFill>
                  <a:srgbClr val="000000"/>
                </a:solidFill>
              </a:defRPr>
            </a:lvl1pPr>
          </a:lstStyle>
          <a:p>
            <a:r>
              <a:t>Click to edit Master title style</a:t>
            </a:r>
          </a:p>
        </p:txBody>
      </p:sp>
      <p:sp>
        <p:nvSpPr>
          <p:cNvPr id="111" name="Shape 111"/>
          <p:cNvSpPr>
            <a:spLocks noGrp="1"/>
          </p:cNvSpPr>
          <p:nvPr>
            <p:ph type="body" idx="1"/>
          </p:nvPr>
        </p:nvSpPr>
        <p:spPr>
          <a:xfrm>
            <a:off x="457200" y="274638"/>
            <a:ext cx="6019800" cy="5851526"/>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112" name="Shape 112"/>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033346894"/>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9" name="Shape 119"/>
          <p:cNvSpPr>
            <a:spLocks noGrp="1"/>
          </p:cNvSpPr>
          <p:nvPr>
            <p:ph type="title"/>
          </p:nvPr>
        </p:nvSpPr>
        <p:spPr>
          <a:xfrm>
            <a:off x="1228045" y="4192525"/>
            <a:ext cx="7772401" cy="859206"/>
          </a:xfrm>
          <a:prstGeom prst="rect">
            <a:avLst/>
          </a:prstGeom>
          <a:effectLst>
            <a:outerShdw blurRad="50800" dist="38100" dir="2700000" rotWithShape="0">
              <a:srgbClr val="254061">
                <a:alpha val="40000"/>
              </a:srgbClr>
            </a:outerShdw>
          </a:effectLst>
        </p:spPr>
        <p:txBody>
          <a:bodyPr/>
          <a:lstStyle>
            <a:lvl1pPr algn="r">
              <a:defRPr>
                <a:solidFill>
                  <a:srgbClr val="FFFFFF"/>
                </a:solidFill>
              </a:defRPr>
            </a:lvl1pPr>
          </a:lstStyle>
          <a:p>
            <a:r>
              <a:t>Click to edit Master title style</a:t>
            </a:r>
          </a:p>
        </p:txBody>
      </p:sp>
      <p:sp>
        <p:nvSpPr>
          <p:cNvPr id="120" name="Shape 120"/>
          <p:cNvSpPr>
            <a:spLocks noGrp="1"/>
          </p:cNvSpPr>
          <p:nvPr>
            <p:ph type="body" sz="quarter" idx="1"/>
          </p:nvPr>
        </p:nvSpPr>
        <p:spPr>
          <a:xfrm>
            <a:off x="2599645" y="5342235"/>
            <a:ext cx="6400801" cy="835456"/>
          </a:xfrm>
          <a:prstGeom prst="rect">
            <a:avLst/>
          </a:prstGeom>
        </p:spPr>
        <p:txBody>
          <a:bodyPr/>
          <a:lstStyle>
            <a:lvl1pPr marL="0" indent="0" algn="r">
              <a:buSzTx/>
              <a:buFontTx/>
              <a:buNone/>
              <a:defRPr>
                <a:solidFill>
                  <a:srgbClr val="00B0F0"/>
                </a:solidFill>
              </a:defRPr>
            </a:lvl1pPr>
          </a:lstStyle>
          <a:p>
            <a:r>
              <a:t>Click to edit Master subtitle style</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749377103"/>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t>Click to edit Master title style</a:t>
            </a:r>
          </a:p>
        </p:txBody>
      </p:sp>
      <p:sp>
        <p:nvSpPr>
          <p:cNvPr id="129" name="Shape 129"/>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30" name="Shape 130"/>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535972935"/>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137" name="Shape 137"/>
          <p:cNvSpPr>
            <a:spLocks noGrp="1"/>
          </p:cNvSpPr>
          <p:nvPr>
            <p:ph type="title"/>
          </p:nvPr>
        </p:nvSpPr>
        <p:spPr>
          <a:xfrm>
            <a:off x="1823310" y="274638"/>
            <a:ext cx="6710785" cy="1143001"/>
          </a:xfrm>
          <a:prstGeom prst="rect">
            <a:avLst/>
          </a:prstGeom>
        </p:spPr>
        <p:txBody>
          <a:bodyPr/>
          <a:lstStyle/>
          <a:p>
            <a:r>
              <a:t>Click to edit Master title style</a:t>
            </a:r>
          </a:p>
        </p:txBody>
      </p:sp>
      <p:sp>
        <p:nvSpPr>
          <p:cNvPr id="138" name="Shape 138"/>
          <p:cNvSpPr>
            <a:spLocks noGrp="1"/>
          </p:cNvSpPr>
          <p:nvPr>
            <p:ph type="body" idx="1"/>
          </p:nvPr>
        </p:nvSpPr>
        <p:spPr>
          <a:xfrm>
            <a:off x="1823310" y="1443835"/>
            <a:ext cx="6710785" cy="4275742"/>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39" name="Shape 139"/>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573663232"/>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46" name="Shape 146"/>
          <p:cNvSpPr>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Click to edit Master title style</a:t>
            </a:r>
          </a:p>
        </p:txBody>
      </p:sp>
      <p:sp>
        <p:nvSpPr>
          <p:cNvPr id="147" name="Shape 147"/>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148" name="Shape 148"/>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391125414"/>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algn="ctr">
              <a:defRPr sz="4400">
                <a:solidFill>
                  <a:srgbClr val="000000"/>
                </a:solidFill>
              </a:defRPr>
            </a:lvl1pPr>
          </a:lstStyle>
          <a:p>
            <a:r>
              <a:t>Click to edit Master title style</a:t>
            </a:r>
          </a:p>
        </p:txBody>
      </p:sp>
      <p:sp>
        <p:nvSpPr>
          <p:cNvPr id="156" name="Shape 156"/>
          <p:cNvSpPr>
            <a:spLocks noGrp="1"/>
          </p:cNvSpPr>
          <p:nvPr>
            <p:ph type="body" sz="half" idx="1"/>
          </p:nvPr>
        </p:nvSpPr>
        <p:spPr>
          <a:xfrm>
            <a:off x="457200" y="1600200"/>
            <a:ext cx="4038600" cy="4525963"/>
          </a:xfrm>
          <a:prstGeom prst="rect">
            <a:avLst/>
          </a:prstGeom>
        </p:spPr>
        <p:txBody>
          <a:bodyPr/>
          <a:lstStyle>
            <a:lvl2pPr marL="790575" indent="-333375"/>
            <a:lvl3pPr marL="1234439" indent="-320039"/>
            <a:lvl4pPr marL="1727200" indent="-355600"/>
            <a:lvl5pPr marL="2184400" indent="-355600"/>
          </a:lstStyle>
          <a:p>
            <a:r>
              <a:t>Click to edit Master text styles</a:t>
            </a:r>
          </a:p>
          <a:p>
            <a:pPr lvl="1"/>
            <a:r>
              <a:t>Second level</a:t>
            </a:r>
          </a:p>
          <a:p>
            <a:pPr lvl="2"/>
            <a:r>
              <a:t>Third level</a:t>
            </a:r>
          </a:p>
          <a:p>
            <a:pPr lvl="3"/>
            <a:r>
              <a:t>Fourth level</a:t>
            </a:r>
          </a:p>
          <a:p>
            <a:pPr lvl="4"/>
            <a:r>
              <a:t>Fifth level</a:t>
            </a:r>
          </a:p>
        </p:txBody>
      </p:sp>
      <p:sp>
        <p:nvSpPr>
          <p:cNvPr id="157" name="Shape 157"/>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372356101"/>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r>
              <a:t>Click to edit Master title style</a:t>
            </a:r>
          </a:p>
        </p:txBody>
      </p:sp>
      <p:sp>
        <p:nvSpPr>
          <p:cNvPr id="165" name="Shape 165"/>
          <p:cNvSpPr>
            <a:spLocks noGrp="1"/>
          </p:cNvSpPr>
          <p:nvPr>
            <p:ph type="body" sz="quarter" idx="1"/>
          </p:nvPr>
        </p:nvSpPr>
        <p:spPr>
          <a:xfrm>
            <a:off x="457200" y="1443835"/>
            <a:ext cx="4040188" cy="639763"/>
          </a:xfrm>
          <a:prstGeom prst="rect">
            <a:avLst/>
          </a:prstGeom>
        </p:spPr>
        <p:txBody>
          <a:bodyPr anchor="b"/>
          <a:lstStyle>
            <a:lvl1pPr marL="0" indent="0">
              <a:spcBef>
                <a:spcPts val="500"/>
              </a:spcBef>
              <a:buSzTx/>
              <a:buFontTx/>
              <a:buNone/>
              <a:defRPr sz="2400" b="1">
                <a:solidFill>
                  <a:srgbClr val="00B0F0"/>
                </a:solidFill>
              </a:defRPr>
            </a:lvl1pPr>
          </a:lstStyle>
          <a:p>
            <a:r>
              <a:t>Click to edit Master text styles</a:t>
            </a:r>
          </a:p>
        </p:txBody>
      </p:sp>
      <p:sp>
        <p:nvSpPr>
          <p:cNvPr id="166" name="Shape 166"/>
          <p:cNvSpPr>
            <a:spLocks noGrp="1"/>
          </p:cNvSpPr>
          <p:nvPr>
            <p:ph type="body" sz="quarter" idx="13"/>
          </p:nvPr>
        </p:nvSpPr>
        <p:spPr>
          <a:xfrm>
            <a:off x="4645025" y="1443835"/>
            <a:ext cx="4041775" cy="639763"/>
          </a:xfrm>
          <a:prstGeom prst="rect">
            <a:avLst/>
          </a:prstGeom>
        </p:spPr>
        <p:txBody>
          <a:bodyPr anchor="b"/>
          <a:lstStyle/>
          <a:p>
            <a:pPr marL="0" indent="0">
              <a:spcBef>
                <a:spcPts val="500"/>
              </a:spcBef>
              <a:buSzTx/>
              <a:buFontTx/>
              <a:buNone/>
              <a:defRPr sz="2400" b="1">
                <a:solidFill>
                  <a:srgbClr val="00B0F0"/>
                </a:solidFill>
              </a:defRPr>
            </a:pPr>
            <a:endParaRPr/>
          </a:p>
        </p:txBody>
      </p:sp>
      <p:sp>
        <p:nvSpPr>
          <p:cNvPr id="167" name="Shape 167"/>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946518665"/>
      </p:ext>
    </p:extLst>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lvl1pPr algn="ctr">
              <a:defRPr sz="4400">
                <a:solidFill>
                  <a:srgbClr val="000000"/>
                </a:solidFill>
              </a:defRPr>
            </a:lvl1pPr>
          </a:lstStyle>
          <a:p>
            <a:r>
              <a:t>Click to edit Master title style</a:t>
            </a:r>
          </a:p>
        </p:txBody>
      </p:sp>
      <p:sp>
        <p:nvSpPr>
          <p:cNvPr id="175" name="Shape 175"/>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3342318791"/>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82" name="Shape 182"/>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553905690"/>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89" name="Shape 189"/>
          <p:cNvSpPr>
            <a:spLocks noGrp="1"/>
          </p:cNvSpPr>
          <p:nvPr>
            <p:ph type="title"/>
          </p:nvPr>
        </p:nvSpPr>
        <p:spPr>
          <a:xfrm>
            <a:off x="457200" y="273050"/>
            <a:ext cx="3008314" cy="1162050"/>
          </a:xfrm>
          <a:prstGeom prst="rect">
            <a:avLst/>
          </a:prstGeom>
        </p:spPr>
        <p:txBody>
          <a:bodyPr anchor="b"/>
          <a:lstStyle>
            <a:lvl1pPr>
              <a:defRPr sz="2000" b="1">
                <a:solidFill>
                  <a:srgbClr val="000000"/>
                </a:solidFill>
              </a:defRPr>
            </a:lvl1pPr>
          </a:lstStyle>
          <a:p>
            <a:r>
              <a:t>Click to edit Master title style</a:t>
            </a:r>
          </a:p>
        </p:txBody>
      </p:sp>
      <p:sp>
        <p:nvSpPr>
          <p:cNvPr id="190" name="Shape 190"/>
          <p:cNvSpPr>
            <a:spLocks noGrp="1"/>
          </p:cNvSpPr>
          <p:nvPr>
            <p:ph type="body" idx="1"/>
          </p:nvPr>
        </p:nvSpPr>
        <p:spPr>
          <a:xfrm>
            <a:off x="3575050" y="273050"/>
            <a:ext cx="5111750"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191" name="Shape 191"/>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92" name="Shape 192"/>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785711615"/>
      </p:ext>
    </p:extLst>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99" name="Shape 199"/>
          <p:cNvSpPr>
            <a:spLocks noGrp="1"/>
          </p:cNvSpPr>
          <p:nvPr>
            <p:ph type="title"/>
          </p:nvPr>
        </p:nvSpPr>
        <p:spPr>
          <a:xfrm>
            <a:off x="1792288" y="4800600"/>
            <a:ext cx="5486401" cy="566738"/>
          </a:xfrm>
          <a:prstGeom prst="rect">
            <a:avLst/>
          </a:prstGeom>
        </p:spPr>
        <p:txBody>
          <a:bodyPr anchor="b"/>
          <a:lstStyle>
            <a:lvl1pPr>
              <a:defRPr sz="2000" b="1">
                <a:solidFill>
                  <a:srgbClr val="000000"/>
                </a:solidFill>
              </a:defRPr>
            </a:lvl1pPr>
          </a:lstStyle>
          <a:p>
            <a:r>
              <a:t>Click to edit Master title style</a:t>
            </a:r>
          </a:p>
        </p:txBody>
      </p:sp>
      <p:sp>
        <p:nvSpPr>
          <p:cNvPr id="200" name="Shape 200"/>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01" name="Shape 201"/>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Click to edit Master text styles</a:t>
            </a:r>
          </a:p>
        </p:txBody>
      </p:sp>
      <p:sp>
        <p:nvSpPr>
          <p:cNvPr id="202" name="Shape 202"/>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489371343"/>
      </p:ext>
    </p:extLst>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lvl1pPr algn="ctr">
              <a:defRPr sz="4400">
                <a:solidFill>
                  <a:srgbClr val="000000"/>
                </a:solidFill>
              </a:defRPr>
            </a:lvl1pPr>
          </a:lstStyle>
          <a:p>
            <a:r>
              <a:t>Click to edit Master title style</a:t>
            </a:r>
          </a:p>
        </p:txBody>
      </p:sp>
      <p:sp>
        <p:nvSpPr>
          <p:cNvPr id="210" name="Shape 210"/>
          <p:cNvSpPr>
            <a:spLocks noGrp="1"/>
          </p:cNvSpPr>
          <p:nvPr>
            <p:ph type="body" idx="1"/>
          </p:nvPr>
        </p:nvSpPr>
        <p:spPr>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211" name="Shape 211"/>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998642818"/>
      </p:ext>
    </p:extLst>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18" name="Shape 218"/>
          <p:cNvSpPr>
            <a:spLocks noGrp="1"/>
          </p:cNvSpPr>
          <p:nvPr>
            <p:ph type="title"/>
          </p:nvPr>
        </p:nvSpPr>
        <p:spPr>
          <a:xfrm>
            <a:off x="6629400" y="274638"/>
            <a:ext cx="2057400" cy="5851526"/>
          </a:xfrm>
          <a:prstGeom prst="rect">
            <a:avLst/>
          </a:prstGeom>
        </p:spPr>
        <p:txBody>
          <a:bodyPr/>
          <a:lstStyle>
            <a:lvl1pPr algn="ctr">
              <a:defRPr sz="4400">
                <a:solidFill>
                  <a:srgbClr val="000000"/>
                </a:solidFill>
              </a:defRPr>
            </a:lvl1pPr>
          </a:lstStyle>
          <a:p>
            <a:r>
              <a:t>Click to edit Master title style</a:t>
            </a:r>
          </a:p>
        </p:txBody>
      </p:sp>
      <p:sp>
        <p:nvSpPr>
          <p:cNvPr id="219" name="Shape 219"/>
          <p:cNvSpPr>
            <a:spLocks noGrp="1"/>
          </p:cNvSpPr>
          <p:nvPr>
            <p:ph type="body" idx="1"/>
          </p:nvPr>
        </p:nvSpPr>
        <p:spPr>
          <a:xfrm>
            <a:off x="457200" y="274638"/>
            <a:ext cx="6019800" cy="5851526"/>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Click to edit Master text styles</a:t>
            </a:r>
          </a:p>
          <a:p>
            <a:pPr lvl="1"/>
            <a:r>
              <a:t>Second level</a:t>
            </a:r>
          </a:p>
          <a:p>
            <a:pPr lvl="2"/>
            <a:r>
              <a:t>Third level</a:t>
            </a:r>
          </a:p>
          <a:p>
            <a:pPr lvl="3"/>
            <a:r>
              <a:t>Fourth level</a:t>
            </a:r>
          </a:p>
          <a:p>
            <a:pPr lvl="4"/>
            <a:r>
              <a:t>Fifth level</a:t>
            </a:r>
          </a:p>
        </p:txBody>
      </p:sp>
      <p:sp>
        <p:nvSpPr>
          <p:cNvPr id="220" name="Shape 220"/>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160183938"/>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Slide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Shape 227"/>
          <p:cNvSpPr>
            <a:spLocks noGrp="1"/>
          </p:cNvSpPr>
          <p:nvPr>
            <p:ph type="title"/>
          </p:nvPr>
        </p:nvSpPr>
        <p:spPr>
          <a:xfrm>
            <a:off x="1228045" y="4192525"/>
            <a:ext cx="7772401" cy="859207"/>
          </a:xfrm>
          <a:prstGeom prst="rect">
            <a:avLst/>
          </a:prstGeom>
          <a:effectLst>
            <a:outerShdw blurRad="50800" dist="38100" dir="2700000" rotWithShape="0">
              <a:srgbClr val="254061">
                <a:alpha val="40000"/>
              </a:srgbClr>
            </a:outerShdw>
          </a:effectLst>
        </p:spPr>
        <p:txBody>
          <a:bodyPr/>
          <a:lstStyle>
            <a:lvl1pPr algn="r">
              <a:defRPr sz="4400">
                <a:solidFill>
                  <a:srgbClr val="FFFFFF"/>
                </a:solidFill>
              </a:defRPr>
            </a:lvl1pPr>
          </a:lstStyle>
          <a:p>
            <a:r>
              <a:t>Click to edit Master title style</a:t>
            </a:r>
          </a:p>
        </p:txBody>
      </p:sp>
      <p:sp>
        <p:nvSpPr>
          <p:cNvPr id="228" name="Shape 228"/>
          <p:cNvSpPr>
            <a:spLocks noGrp="1"/>
          </p:cNvSpPr>
          <p:nvPr>
            <p:ph type="body" sz="quarter" idx="1"/>
          </p:nvPr>
        </p:nvSpPr>
        <p:spPr>
          <a:xfrm>
            <a:off x="2599645" y="5342235"/>
            <a:ext cx="6400802" cy="835457"/>
          </a:xfrm>
          <a:prstGeom prst="rect">
            <a:avLst/>
          </a:prstGeom>
        </p:spPr>
        <p:txBody>
          <a:bodyPr/>
          <a:lstStyle>
            <a:lvl1pPr marL="0" indent="0" algn="r">
              <a:spcBef>
                <a:spcPts val="700"/>
              </a:spcBef>
              <a:buSzTx/>
              <a:buFontTx/>
              <a:buNone/>
              <a:defRPr sz="3200">
                <a:solidFill>
                  <a:srgbClr val="00B0F0"/>
                </a:solidFill>
              </a:defRPr>
            </a:lvl1pPr>
          </a:lstStyle>
          <a:p>
            <a:r>
              <a:t>Click to edit Master subtitle style</a:t>
            </a:r>
          </a:p>
        </p:txBody>
      </p:sp>
      <p:sp>
        <p:nvSpPr>
          <p:cNvPr id="229" name="Shape 229"/>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335585171"/>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20" Type="http://schemas.openxmlformats.org/officeDocument/2006/relationships/slideLayout" Target="../slideLayouts/slideLayout45.xml"/><Relationship Id="rId21" Type="http://schemas.openxmlformats.org/officeDocument/2006/relationships/slideLayout" Target="../slideLayouts/slideLayout46.xml"/><Relationship Id="rId22" Type="http://schemas.openxmlformats.org/officeDocument/2006/relationships/slideLayout" Target="../slideLayouts/slideLayout47.xml"/><Relationship Id="rId23" Type="http://schemas.openxmlformats.org/officeDocument/2006/relationships/slideLayout" Target="../slideLayouts/slideLayout48.xml"/><Relationship Id="rId24" Type="http://schemas.openxmlformats.org/officeDocument/2006/relationships/slideLayout" Target="../slideLayouts/slideLayout49.xml"/><Relationship Id="rId25" Type="http://schemas.openxmlformats.org/officeDocument/2006/relationships/slideLayout" Target="../slideLayouts/slideLayout50.xml"/><Relationship Id="rId26" Type="http://schemas.openxmlformats.org/officeDocument/2006/relationships/theme" Target="../theme/theme3.xml"/><Relationship Id="rId27" Type="http://schemas.openxmlformats.org/officeDocument/2006/relationships/image" Target="../media/image3.jpeg"/><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slideLayout" Target="../slideLayouts/slideLayout42.xml"/><Relationship Id="rId18" Type="http://schemas.openxmlformats.org/officeDocument/2006/relationships/slideLayout" Target="../slideLayouts/slideLayout43.xml"/><Relationship Id="rId19" Type="http://schemas.openxmlformats.org/officeDocument/2006/relationships/slideLayout" Target="../slideLayouts/slideLayout4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latin typeface="Calibri"/>
              </a:rPr>
              <a:pPr/>
              <a:t>4/26/17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9277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latin typeface="Calibri"/>
                <a:ea typeface="Calibri"/>
                <a:cs typeface="Calibri"/>
                <a:sym typeface="Calibri"/>
              </a:rPr>
              <a:pPr hangingPunct="0"/>
              <a:t>‹#›</a:t>
            </a:fld>
            <a:endParaRPr kern="0">
              <a:latin typeface="Calibri"/>
              <a:ea typeface="Calibri"/>
              <a:cs typeface="Calibri"/>
              <a:sym typeface="Calibri"/>
            </a:endParaRPr>
          </a:p>
        </p:txBody>
      </p:sp>
    </p:spTree>
    <p:extLst>
      <p:ext uri="{BB962C8B-B14F-4D97-AF65-F5344CB8AC3E}">
        <p14:creationId xmlns:p14="http://schemas.microsoft.com/office/powerpoint/2010/main" val="12217633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ransition xmlns:p14="http://schemas.microsoft.com/office/powerpoint/2010/mai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17BA1"/>
          </a:solidFill>
          <a:uFillTx/>
          <a:latin typeface="+mj-lt"/>
          <a:ea typeface="+mj-ea"/>
          <a:cs typeface="+mj-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181100" marR="0" indent="-2667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6916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488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9" Type="http://schemas.openxmlformats.org/officeDocument/2006/relationships/hyperlink" Target="http://www.wikihow.com/Recognize-Trichomoniasis-Symptoms-(Men)" TargetMode="External"/><Relationship Id="rId20" Type="http://schemas.openxmlformats.org/officeDocument/2006/relationships/hyperlink" Target="https://www.uptodate.com/contents/hiv-and-pregnancy-beyond-the-basics" TargetMode="External"/><Relationship Id="rId21" Type="http://schemas.openxmlformats.org/officeDocument/2006/relationships/hyperlink" Target="http://emedicine.medscape.com/article/256448-differential" TargetMode="External"/><Relationship Id="rId22" Type="http://schemas.openxmlformats.org/officeDocument/2006/relationships/hyperlink" Target="https://www.slideshare.net/elnashar/cervicitis-37322962" TargetMode="External"/><Relationship Id="rId23" Type="http://schemas.openxmlformats.org/officeDocument/2006/relationships/hyperlink" Target="http://emedicine.medscape.com/article/214823-overview" TargetMode="External"/><Relationship Id="rId24" Type="http://schemas.openxmlformats.org/officeDocument/2006/relationships/hyperlink" Target="https://www2a.cdc.gov/stdtraining/ready-to-use/default.htm" TargetMode="External"/><Relationship Id="rId25" Type="http://schemas.openxmlformats.org/officeDocument/2006/relationships/hyperlink" Target="http://www.webmd.com/sexual-conditions/guide/sexual-health-stds" TargetMode="External"/><Relationship Id="rId26" Type="http://schemas.openxmlformats.org/officeDocument/2006/relationships/hyperlink" Target="https://www.cdc.gov/std/treatment/sexualhistory.pdf" TargetMode="External"/><Relationship Id="rId27" Type="http://schemas.openxmlformats.org/officeDocument/2006/relationships/hyperlink" Target="https://www.slideshare.net/drmcbansal/stds-40446788" TargetMode="External"/><Relationship Id="rId28" Type="http://schemas.openxmlformats.org/officeDocument/2006/relationships/hyperlink" Target="http://nnptc.org/wp-content/uploads/Clinical-Approach-Curriculum-Module-2011.pdf" TargetMode="External"/><Relationship Id="rId10" Type="http://schemas.openxmlformats.org/officeDocument/2006/relationships/hyperlink" Target="http://www.wikihow.com/Recognize-Trichomoniasis-Symptoms-(Women)" TargetMode="External"/><Relationship Id="rId11" Type="http://schemas.openxmlformats.org/officeDocument/2006/relationships/hyperlink" Target="http://www.webmd.com/hiv-aids/human-immunodeficiency-virus-hiv-test" TargetMode="External"/><Relationship Id="rId12" Type="http://schemas.openxmlformats.org/officeDocument/2006/relationships/hyperlink" Target="http://www.aidsmap.com/Mother-to-baby-transmission/page/1044918/" TargetMode="External"/><Relationship Id="rId13" Type="http://schemas.openxmlformats.org/officeDocument/2006/relationships/hyperlink" Target="http://www.microbeworld.org/component/jlibrary/?view=article&amp;id=9229" TargetMode="External"/><Relationship Id="rId14" Type="http://schemas.openxmlformats.org/officeDocument/2006/relationships/hyperlink" Target="https://www.haikudeck.com/treponema-pallidum-uncategorized-presentation-mNTZBPTAfJ" TargetMode="External"/><Relationship Id="rId15" Type="http://schemas.openxmlformats.org/officeDocument/2006/relationships/hyperlink" Target="https://www.cdc.gov/hepatitis/hbv/hbvfaq.htm" TargetMode="External"/><Relationship Id="rId16" Type="http://schemas.openxmlformats.org/officeDocument/2006/relationships/hyperlink" Target="http://www.who.int/mediacentre/factsheets/fs204/en/" TargetMode="External"/><Relationship Id="rId17" Type="http://schemas.openxmlformats.org/officeDocument/2006/relationships/hyperlink" Target="http://emedicine.medscape.com/article/177632-overview" TargetMode="External"/><Relationship Id="rId18" Type="http://schemas.openxmlformats.org/officeDocument/2006/relationships/hyperlink" Target="https://www.cdc.gov/hiv/basics/transmission.html" TargetMode="External"/><Relationship Id="rId19" Type="http://schemas.openxmlformats.org/officeDocument/2006/relationships/hyperlink" Target="http://www.mayoclinic.org/diseases-conditions/hiv-aids/basics/risk-factors/con-20013732" TargetMode="External"/><Relationship Id="rId1" Type="http://schemas.openxmlformats.org/officeDocument/2006/relationships/slideLayout" Target="../slideLayouts/slideLayout2.xml"/><Relationship Id="rId2" Type="http://schemas.openxmlformats.org/officeDocument/2006/relationships/hyperlink" Target="http://emedicine.medscape.com/article/218059-overview" TargetMode="External"/><Relationship Id="rId3" Type="http://schemas.openxmlformats.org/officeDocument/2006/relationships/hyperlink" Target="https://www.cdc.gov/std/gonorrhea/stdfact-gonorrhea.htm" TargetMode="External"/><Relationship Id="rId4" Type="http://schemas.openxmlformats.org/officeDocument/2006/relationships/hyperlink" Target="http://www.webmd.com/sexual-conditions/guide/chlamydia%231" TargetMode="External"/><Relationship Id="rId5" Type="http://schemas.openxmlformats.org/officeDocument/2006/relationships/hyperlink" Target="https://www.ncbi.nlm.nih.gov/pmc/articles/PMC3312652/" TargetMode="External"/><Relationship Id="rId6" Type="http://schemas.openxmlformats.org/officeDocument/2006/relationships/hyperlink" Target="https://www.slideshare.net/vishalvlk/sexually-transmitted-infections-54632665" TargetMode="External"/><Relationship Id="rId7" Type="http://schemas.openxmlformats.org/officeDocument/2006/relationships/hyperlink" Target="https://aidsinfo.nih.gov/education-materials/glossary/738/vertical-transmission" TargetMode="External"/><Relationship Id="rId8" Type="http://schemas.openxmlformats.org/officeDocument/2006/relationships/hyperlink" Target="http://healthlifemedia.com/healthy/understanding-stds-syphil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0.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jp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en.wikipedia.org/wiki/HI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5.jp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jpg"/><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26.xml"/><Relationship Id="rId2" Type="http://schemas.openxmlformats.org/officeDocument/2006/relationships/hyperlink" Target="https://www.cdc.gov/std/pregnancy/stdfact-pregnancy.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0.jpeg"/><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0.jpeg"/><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7.xml"/><Relationship Id="rId2" Type="http://schemas.openxmlformats.org/officeDocument/2006/relationships/hyperlink" Target="http://emedicine.medscape.com/article/2002872-overview"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png"/><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gif"/><Relationship Id="rId3"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 Id="rId3"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44.emf"/></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jpeg"/><Relationship Id="rId7" Type="http://schemas.openxmlformats.org/officeDocument/2006/relationships/image" Target="../media/image53.jpeg"/><Relationship Id="rId8"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9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n w="12700">
                  <a:solidFill>
                    <a:schemeClr val="accent1"/>
                  </a:solidFill>
                  <a:prstDash val="solid"/>
                </a:ln>
                <a:solidFill>
                  <a:schemeClr val="accent6">
                    <a:lumMod val="20000"/>
                    <a:lumOff val="80000"/>
                  </a:schemeClr>
                </a:solidFill>
                <a:effectLst>
                  <a:outerShdw dist="38100" dir="2640000" algn="bl" rotWithShape="0">
                    <a:schemeClr val="accent1"/>
                  </a:outerShdw>
                </a:effectLst>
              </a:rPr>
              <a:t>Sexually Transmitted Disease</a:t>
            </a:r>
            <a:endParaRPr lang="en-US" sz="2400" dirty="0">
              <a:solidFill>
                <a:schemeClr val="accent6">
                  <a:lumMod val="20000"/>
                  <a:lumOff val="80000"/>
                </a:schemeClr>
              </a:solidFill>
            </a:endParaRPr>
          </a:p>
        </p:txBody>
      </p:sp>
      <p:sp>
        <p:nvSpPr>
          <p:cNvPr id="3" name="Subtitle 2"/>
          <p:cNvSpPr>
            <a:spLocks noGrp="1"/>
          </p:cNvSpPr>
          <p:nvPr>
            <p:ph type="subTitle" idx="1"/>
          </p:nvPr>
        </p:nvSpPr>
        <p:spPr>
          <a:xfrm>
            <a:off x="2586835" y="5261460"/>
            <a:ext cx="6400800" cy="835455"/>
          </a:xfrm>
        </p:spPr>
        <p:txBody>
          <a:bodyPr>
            <a:normAutofit fontScale="85000" lnSpcReduction="20000"/>
          </a:bodyPr>
          <a:lstStyle/>
          <a:p>
            <a:r>
              <a:rPr lang="en-US" sz="3200" b="1" dirty="0" err="1" smtClean="0">
                <a:solidFill>
                  <a:schemeClr val="accent5">
                    <a:lumMod val="20000"/>
                    <a:lumOff val="80000"/>
                  </a:schemeClr>
                </a:solidFill>
              </a:rPr>
              <a:t>Lulwah</a:t>
            </a:r>
            <a:r>
              <a:rPr lang="en-US" sz="3200" b="1" dirty="0" smtClean="0">
                <a:solidFill>
                  <a:schemeClr val="accent5">
                    <a:lumMod val="20000"/>
                    <a:lumOff val="80000"/>
                  </a:schemeClr>
                </a:solidFill>
              </a:rPr>
              <a:t> </a:t>
            </a:r>
            <a:r>
              <a:rPr lang="en-US" sz="3200" b="1" dirty="0" err="1" smtClean="0">
                <a:solidFill>
                  <a:schemeClr val="accent5">
                    <a:lumMod val="20000"/>
                    <a:lumOff val="80000"/>
                  </a:schemeClr>
                </a:solidFill>
              </a:rPr>
              <a:t>Alturki</a:t>
            </a:r>
            <a:endParaRPr lang="en-US" sz="3200" b="1" dirty="0" smtClean="0">
              <a:solidFill>
                <a:schemeClr val="accent5">
                  <a:lumMod val="20000"/>
                  <a:lumOff val="80000"/>
                </a:schemeClr>
              </a:solidFill>
            </a:endParaRPr>
          </a:p>
          <a:p>
            <a:r>
              <a:rPr lang="en-US" sz="3200" b="1" dirty="0" smtClean="0">
                <a:solidFill>
                  <a:schemeClr val="accent5">
                    <a:lumMod val="20000"/>
                    <a:lumOff val="80000"/>
                  </a:schemeClr>
                </a:solidFill>
              </a:rPr>
              <a:t>Group: B2</a:t>
            </a:r>
            <a:endParaRPr lang="en-US" sz="3200" b="1" dirty="0">
              <a:solidFill>
                <a:schemeClr val="accent5">
                  <a:lumMod val="20000"/>
                  <a:lumOff val="80000"/>
                </a:schemeClr>
              </a:solidFill>
            </a:endParaRPr>
          </a:p>
        </p:txBody>
      </p:sp>
    </p:spTree>
    <p:extLst>
      <p:ext uri="{BB962C8B-B14F-4D97-AF65-F5344CB8AC3E}">
        <p14:creationId xmlns:p14="http://schemas.microsoft.com/office/powerpoint/2010/main" val="1929432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to approach a patient with STI: </a:t>
            </a:r>
          </a:p>
        </p:txBody>
      </p:sp>
      <p:sp>
        <p:nvSpPr>
          <p:cNvPr id="3" name="Content Placeholder 2"/>
          <p:cNvSpPr>
            <a:spLocks noGrp="1"/>
          </p:cNvSpPr>
          <p:nvPr>
            <p:ph idx="1"/>
          </p:nvPr>
        </p:nvSpPr>
        <p:spPr/>
        <p:txBody>
          <a:bodyPr/>
          <a:lstStyle/>
          <a:p>
            <a:r>
              <a:rPr lang="en-US" sz="3200" b="1" u="sng" dirty="0">
                <a:solidFill>
                  <a:schemeClr val="accent6">
                    <a:lumMod val="60000"/>
                    <a:lumOff val="40000"/>
                  </a:schemeClr>
                </a:solidFill>
              </a:rPr>
              <a:t>history</a:t>
            </a:r>
            <a:endParaRPr lang="en-US" sz="2400" b="1" u="sng" dirty="0">
              <a:solidFill>
                <a:schemeClr val="accent6">
                  <a:lumMod val="60000"/>
                  <a:lumOff val="40000"/>
                </a:schemeClr>
              </a:solidFill>
            </a:endParaRPr>
          </a:p>
          <a:p>
            <a:pPr marL="0" indent="0">
              <a:buNone/>
            </a:pPr>
            <a:r>
              <a:rPr lang="en-US" dirty="0"/>
              <a:t>Some patients may not be comfortable talking about their sexual history, sex partners, or sexual practices. Try to put patients at </a:t>
            </a:r>
            <a:r>
              <a:rPr lang="en-US" u="sng" dirty="0"/>
              <a:t>ease</a:t>
            </a:r>
            <a:r>
              <a:rPr lang="en-US" dirty="0"/>
              <a:t> and let them know that taking a sexual history is an important part of a regular medical exam or physical history.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63794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Calibri Light"/>
              </a:rPr>
              <a:t>Question 4</a:t>
            </a:r>
            <a:endParaRPr lang="en-US" dirty="0"/>
          </a:p>
        </p:txBody>
      </p:sp>
      <p:sp>
        <p:nvSpPr>
          <p:cNvPr id="3" name="Content Placeholder 2"/>
          <p:cNvSpPr>
            <a:spLocks noGrp="1"/>
          </p:cNvSpPr>
          <p:nvPr>
            <p:ph idx="1"/>
          </p:nvPr>
        </p:nvSpPr>
        <p:spPr/>
        <p:txBody>
          <a:bodyPr>
            <a:normAutofit/>
          </a:bodyPr>
          <a:lstStyle/>
          <a:p>
            <a:r>
              <a:rPr lang="en-US" b="1" dirty="0"/>
              <a:t>Which of these is a health problem that can be caused by Gonorrhea and Chlamydia in women?</a:t>
            </a:r>
            <a:endParaRPr lang="en-US" dirty="0"/>
          </a:p>
          <a:p>
            <a:r>
              <a:rPr lang="en-US" dirty="0"/>
              <a:t>A. Pelvic inflammatory disease (PID)</a:t>
            </a:r>
            <a:endParaRPr lang="en-US" b="1" dirty="0"/>
          </a:p>
          <a:p>
            <a:r>
              <a:rPr lang="en-US" dirty="0"/>
              <a:t>B. Ectopic pregnancy</a:t>
            </a:r>
          </a:p>
          <a:p>
            <a:r>
              <a:rPr lang="en-US" dirty="0"/>
              <a:t>C. Higher risk for cervical cancer</a:t>
            </a:r>
          </a:p>
          <a:p>
            <a:r>
              <a:rPr lang="en-US" dirty="0">
                <a:solidFill>
                  <a:srgbClr val="FF0000"/>
                </a:solidFill>
              </a:rPr>
              <a:t>D. All of the above</a:t>
            </a:r>
          </a:p>
        </p:txBody>
      </p:sp>
    </p:spTree>
    <p:extLst>
      <p:ext uri="{BB962C8B-B14F-4D97-AF65-F5344CB8AC3E}">
        <p14:creationId xmlns:p14="http://schemas.microsoft.com/office/powerpoint/2010/main" val="34904203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Calibri Light"/>
              </a:rPr>
              <a:t>Question 5</a:t>
            </a:r>
            <a:endParaRPr lang="en-US" dirty="0"/>
          </a:p>
        </p:txBody>
      </p:sp>
      <p:sp>
        <p:nvSpPr>
          <p:cNvPr id="3" name="Content Placeholder 2"/>
          <p:cNvSpPr>
            <a:spLocks noGrp="1"/>
          </p:cNvSpPr>
          <p:nvPr>
            <p:ph idx="1"/>
          </p:nvPr>
        </p:nvSpPr>
        <p:spPr/>
        <p:txBody>
          <a:bodyPr>
            <a:normAutofit/>
          </a:bodyPr>
          <a:lstStyle/>
          <a:p>
            <a:r>
              <a:rPr lang="en-US" b="1" u="sng" dirty="0"/>
              <a:t> </a:t>
            </a:r>
            <a:r>
              <a:rPr lang="en-US" b="1" dirty="0"/>
              <a:t>Which is the second most common STD caused by bacteria?</a:t>
            </a:r>
          </a:p>
          <a:p>
            <a:r>
              <a:rPr lang="en-US" dirty="0">
                <a:solidFill>
                  <a:srgbClr val="FF0000"/>
                </a:solidFill>
              </a:rPr>
              <a:t>A. Gonorrhea</a:t>
            </a:r>
          </a:p>
          <a:p>
            <a:r>
              <a:rPr lang="en-US" dirty="0"/>
              <a:t>B. Syphilis</a:t>
            </a:r>
          </a:p>
          <a:p>
            <a:r>
              <a:rPr lang="en-US" dirty="0"/>
              <a:t>C. Chlamydia</a:t>
            </a:r>
          </a:p>
          <a:p>
            <a:r>
              <a:rPr lang="en-US" dirty="0"/>
              <a:t>D. Genital warts</a:t>
            </a:r>
          </a:p>
        </p:txBody>
      </p:sp>
    </p:spTree>
    <p:extLst>
      <p:ext uri="{BB962C8B-B14F-4D97-AF65-F5344CB8AC3E}">
        <p14:creationId xmlns:p14="http://schemas.microsoft.com/office/powerpoint/2010/main" val="1479246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5928"/>
            <a:ext cx="8229600" cy="1143000"/>
          </a:xfrm>
        </p:spPr>
        <p:txBody>
          <a:bodyPr/>
          <a:lstStyle/>
          <a:p>
            <a:pPr algn="ctr"/>
            <a:r>
              <a:rPr lang="en-US" dirty="0"/>
              <a:t>References </a:t>
            </a:r>
          </a:p>
        </p:txBody>
      </p:sp>
      <p:sp>
        <p:nvSpPr>
          <p:cNvPr id="3" name="Content Placeholder 2"/>
          <p:cNvSpPr>
            <a:spLocks noGrp="1"/>
          </p:cNvSpPr>
          <p:nvPr>
            <p:ph idx="1"/>
          </p:nvPr>
        </p:nvSpPr>
        <p:spPr>
          <a:xfrm>
            <a:off x="448965" y="1138425"/>
            <a:ext cx="4725620" cy="5191970"/>
          </a:xfrm>
        </p:spPr>
        <p:txBody>
          <a:bodyPr>
            <a:normAutofit fontScale="55000" lnSpcReduction="20000"/>
          </a:bodyPr>
          <a:lstStyle/>
          <a:p>
            <a:pPr marL="0" indent="0">
              <a:buNone/>
            </a:pPr>
            <a:endParaRPr lang="en-US" sz="1500" dirty="0"/>
          </a:p>
          <a:p>
            <a:r>
              <a:rPr lang="en-US" sz="1500" u="sng" cap="all" dirty="0">
                <a:hlinkClick r:id="rId2"/>
              </a:rPr>
              <a:t>http://emedicine.medscape.com/article/218059-overview</a:t>
            </a:r>
            <a:endParaRPr lang="en-US" sz="1500" b="1" cap="all" dirty="0"/>
          </a:p>
          <a:p>
            <a:r>
              <a:rPr lang="en-US" sz="1500" cap="all" dirty="0"/>
              <a:t> </a:t>
            </a:r>
            <a:endParaRPr lang="en-US" sz="1500" b="1" cap="all" dirty="0"/>
          </a:p>
          <a:p>
            <a:r>
              <a:rPr lang="en-US" sz="1500" u="sng" cap="all" dirty="0">
                <a:hlinkClick r:id="rId3"/>
              </a:rPr>
              <a:t>https://www.cdc.gov/std/gonorrhea/stdfact-gonorrhea.htm</a:t>
            </a:r>
            <a:endParaRPr lang="en-US" sz="1500" b="1" cap="all" dirty="0"/>
          </a:p>
          <a:p>
            <a:r>
              <a:rPr lang="en-US" sz="1500" cap="all" dirty="0"/>
              <a:t> </a:t>
            </a:r>
            <a:endParaRPr lang="en-US" sz="1500" b="1" cap="all" dirty="0"/>
          </a:p>
          <a:p>
            <a:r>
              <a:rPr lang="en-US" sz="1500" u="sng" cap="all" dirty="0">
                <a:hlinkClick r:id="rId4"/>
              </a:rPr>
              <a:t>http://www.webmd.com/sexual-conditions/guide/chlamydia#1</a:t>
            </a:r>
            <a:endParaRPr lang="en-US" sz="1500" b="1" cap="all" dirty="0"/>
          </a:p>
          <a:p>
            <a:r>
              <a:rPr lang="en-US" sz="1500" cap="all" dirty="0"/>
              <a:t> </a:t>
            </a:r>
            <a:endParaRPr lang="en-US" sz="1500" b="1" cap="all" dirty="0"/>
          </a:p>
          <a:p>
            <a:r>
              <a:rPr lang="en-US" sz="1500" cap="all" dirty="0"/>
              <a:t>Hacker &amp; </a:t>
            </a:r>
            <a:r>
              <a:rPr lang="en-US" sz="1500" cap="all" dirty="0" err="1"/>
              <a:t>Moores</a:t>
            </a:r>
            <a:r>
              <a:rPr lang="en-US" sz="1500" cap="all" dirty="0"/>
              <a:t> Essentials of Obstetrics and Gynecology </a:t>
            </a:r>
            <a:r>
              <a:rPr lang="en-US" sz="1500" cap="all" dirty="0" smtClean="0"/>
              <a:t>5</a:t>
            </a:r>
            <a:r>
              <a:rPr lang="en-US" sz="1500" cap="all" baseline="30000" dirty="0" smtClean="0"/>
              <a:t>th</a:t>
            </a:r>
            <a:endParaRPr lang="en-US" sz="1500" cap="all" dirty="0" smtClean="0"/>
          </a:p>
          <a:p>
            <a:r>
              <a:rPr lang="en-US" sz="1600" dirty="0"/>
              <a:t>World Health Organization </a:t>
            </a:r>
          </a:p>
          <a:p>
            <a:r>
              <a:rPr lang="en-US" sz="1600" dirty="0"/>
              <a:t>American Academy of Family Physicians</a:t>
            </a:r>
          </a:p>
          <a:p>
            <a:r>
              <a:rPr lang="en-US" sz="1600" dirty="0"/>
              <a:t>Kumar and Clark's Clinical Medicine (9th Ed)</a:t>
            </a:r>
          </a:p>
          <a:p>
            <a:r>
              <a:rPr lang="en-US" sz="1600" dirty="0"/>
              <a:t>US National Library of Medicine, National Institutes of Health : </a:t>
            </a:r>
          </a:p>
          <a:p>
            <a:r>
              <a:rPr lang="en-US" sz="1600" dirty="0">
                <a:hlinkClick r:id="rId5"/>
              </a:rPr>
              <a:t>https://www.ncbi.nlm.nih.gov/pmc/articles/PMC3312652/</a:t>
            </a:r>
            <a:r>
              <a:rPr lang="en-US" sz="1600" dirty="0"/>
              <a:t> </a:t>
            </a:r>
          </a:p>
          <a:p>
            <a:r>
              <a:rPr lang="en-US" sz="1600" dirty="0"/>
              <a:t>CDC website</a:t>
            </a:r>
          </a:p>
          <a:p>
            <a:r>
              <a:rPr lang="en-US" sz="1600" dirty="0" err="1"/>
              <a:t>AVERT.org</a:t>
            </a:r>
            <a:endParaRPr lang="en-US" sz="1600" dirty="0"/>
          </a:p>
          <a:p>
            <a:r>
              <a:rPr lang="en-US" sz="1600" dirty="0"/>
              <a:t>JR II in MD Microbiology at SRTR </a:t>
            </a:r>
            <a:r>
              <a:rPr lang="en-US" sz="1600" dirty="0" err="1"/>
              <a:t>Govt</a:t>
            </a:r>
            <a:r>
              <a:rPr lang="en-US" sz="1600" dirty="0"/>
              <a:t> Medical College &amp; Hospital: </a:t>
            </a:r>
          </a:p>
          <a:p>
            <a:r>
              <a:rPr lang="en-US" sz="1600" dirty="0">
                <a:hlinkClick r:id="rId6"/>
              </a:rPr>
              <a:t>https://www.slideshare.net/vishalvlk/sexually-transmitted-infections-54632665</a:t>
            </a:r>
            <a:endParaRPr lang="en-US" sz="1600" dirty="0"/>
          </a:p>
          <a:p>
            <a:r>
              <a:rPr lang="en-US" sz="1600" dirty="0"/>
              <a:t>Definition of vertical transmission :</a:t>
            </a:r>
          </a:p>
          <a:p>
            <a:r>
              <a:rPr lang="en-US" sz="1600" dirty="0"/>
              <a:t> </a:t>
            </a:r>
            <a:r>
              <a:rPr lang="en-US" sz="1600" dirty="0">
                <a:hlinkClick r:id="rId7"/>
              </a:rPr>
              <a:t>https://aidsinfo.nih.gov/education-materials/glossary/738/vertical-transmission</a:t>
            </a:r>
            <a:r>
              <a:rPr lang="en-US" sz="1600" dirty="0"/>
              <a:t> </a:t>
            </a:r>
          </a:p>
          <a:p>
            <a:r>
              <a:rPr lang="en-US" sz="1600" i="1" dirty="0"/>
              <a:t>Pictures </a:t>
            </a:r>
            <a:r>
              <a:rPr lang="nl-NL" sz="1600" dirty="0"/>
              <a:t>: </a:t>
            </a:r>
            <a:endParaRPr lang="nl-NL" sz="1600" dirty="0">
              <a:hlinkClick r:id=""/>
            </a:endParaRPr>
          </a:p>
          <a:p>
            <a:r>
              <a:rPr lang="nl-NL" sz="1600" dirty="0">
                <a:hlinkClick r:id=""/>
              </a:rPr>
              <a:t>http</a:t>
            </a:r>
            <a:r>
              <a:rPr lang="nl-NL" sz="1600" dirty="0">
                <a:hlinkClick r:id="rId8"/>
              </a:rPr>
              <a:t>://healthlifemedia.com/healthy/understanding-stds-syphilis/</a:t>
            </a:r>
            <a:endParaRPr lang="nl-NL" sz="1600" dirty="0"/>
          </a:p>
          <a:p>
            <a:r>
              <a:rPr lang="nl-NL" sz="1600" dirty="0">
                <a:hlinkClick r:id="rId9"/>
              </a:rPr>
              <a:t>http://www.wikihow.com/Recognize-Trichomoniasis-Symptoms-(Men)</a:t>
            </a:r>
            <a:endParaRPr lang="nl-NL" sz="1600" dirty="0"/>
          </a:p>
          <a:p>
            <a:r>
              <a:rPr lang="nl-NL" sz="1600" dirty="0">
                <a:hlinkClick r:id="rId10"/>
              </a:rPr>
              <a:t>http://www.wikihow.com/Recognize-Trichomoniasis-Symptoms-(Women)</a:t>
            </a:r>
            <a:r>
              <a:rPr lang="nl-NL" sz="1600" dirty="0"/>
              <a:t> </a:t>
            </a:r>
          </a:p>
          <a:p>
            <a:r>
              <a:rPr lang="en-US" sz="1600" dirty="0">
                <a:hlinkClick r:id="rId11"/>
              </a:rPr>
              <a:t>http://www.webmd.com/hiv-aids/human-immunodeficiency-virus-hiv-test</a:t>
            </a:r>
            <a:endParaRPr lang="en-US" sz="1600" dirty="0"/>
          </a:p>
          <a:p>
            <a:r>
              <a:rPr lang="en-US" sz="1600" dirty="0">
                <a:hlinkClick r:id="rId12"/>
              </a:rPr>
              <a:t>http://www.aidsmap.com/Mother-to-baby-transmission/page/1044918/</a:t>
            </a:r>
            <a:endParaRPr lang="en-US" sz="1600" dirty="0"/>
          </a:p>
          <a:p>
            <a:r>
              <a:rPr lang="en-US" sz="1600" dirty="0">
                <a:hlinkClick r:id="rId13"/>
              </a:rPr>
              <a:t>http://www.microbeworld.org/component/jlibrary/?view=article&amp;id=9229</a:t>
            </a:r>
            <a:r>
              <a:rPr lang="en-US" sz="1600" dirty="0"/>
              <a:t> </a:t>
            </a:r>
          </a:p>
          <a:p>
            <a:r>
              <a:rPr lang="en-US" sz="1600" dirty="0">
                <a:hlinkClick r:id="rId14"/>
              </a:rPr>
              <a:t>https://www.haikudeck.com/treponema-pallidum-uncategorized-presentation-mNTZBPTAfJ</a:t>
            </a:r>
            <a:endParaRPr lang="en-US" sz="1600" dirty="0"/>
          </a:p>
          <a:p>
            <a:r>
              <a:rPr lang="en-US" sz="1600" dirty="0">
                <a:hlinkClick r:id="rId15"/>
              </a:rPr>
              <a:t>https://www.cdc.gov/hepatitis/hbv/hbvfaq.htm</a:t>
            </a:r>
            <a:endParaRPr lang="en-US" sz="1600" dirty="0"/>
          </a:p>
          <a:p>
            <a:r>
              <a:rPr lang="en-US" sz="1600" dirty="0">
                <a:hlinkClick r:id="rId16"/>
              </a:rPr>
              <a:t>http://www.who.int/mediacentre/factsheets/fs204/en/</a:t>
            </a:r>
            <a:endParaRPr lang="en-US" sz="1600" dirty="0"/>
          </a:p>
          <a:p>
            <a:r>
              <a:rPr lang="en-US" sz="1600" dirty="0">
                <a:hlinkClick r:id="rId17"/>
              </a:rPr>
              <a:t>http://emedicine.medscape.com/article/177632-overview</a:t>
            </a:r>
            <a:endParaRPr lang="en-US" sz="1600" dirty="0"/>
          </a:p>
          <a:p>
            <a:r>
              <a:rPr lang="en-US" sz="1600" dirty="0">
                <a:hlinkClick r:id="rId18"/>
              </a:rPr>
              <a:t>https://www.cdc.gov/hiv/basics/transmission.html</a:t>
            </a:r>
            <a:r>
              <a:rPr lang="en-US" sz="1600" dirty="0"/>
              <a:t> </a:t>
            </a:r>
          </a:p>
          <a:p>
            <a:r>
              <a:rPr lang="en-US" sz="1600" u="sng" dirty="0">
                <a:hlinkClick r:id="rId19"/>
              </a:rPr>
              <a:t>http://www.mayoclinic.org/diseases-conditions/hiv-aids/basics/risk-factors/con-20013732</a:t>
            </a:r>
            <a:endParaRPr lang="en-US" sz="1600" dirty="0"/>
          </a:p>
          <a:p>
            <a:r>
              <a:rPr lang="en-US" sz="1600" dirty="0">
                <a:hlinkClick r:id="rId20"/>
              </a:rPr>
              <a:t>https://www.uptodate.com/contents/hiv-and-pregnancy-beyond-the-basics#H3</a:t>
            </a:r>
            <a:endParaRPr lang="en-US" sz="1600" dirty="0"/>
          </a:p>
          <a:p>
            <a:endParaRPr lang="en-US" sz="1500" b="1" cap="all" dirty="0"/>
          </a:p>
          <a:p>
            <a:endParaRPr lang="en-US" dirty="0"/>
          </a:p>
        </p:txBody>
      </p:sp>
      <p:sp>
        <p:nvSpPr>
          <p:cNvPr id="4" name="TextBox 3"/>
          <p:cNvSpPr txBox="1"/>
          <p:nvPr/>
        </p:nvSpPr>
        <p:spPr>
          <a:xfrm>
            <a:off x="5030115" y="1291130"/>
            <a:ext cx="3664920" cy="3970317"/>
          </a:xfrm>
          <a:prstGeom prst="rect">
            <a:avLst/>
          </a:prstGeom>
          <a:noFill/>
        </p:spPr>
        <p:txBody>
          <a:bodyPr wrap="square" rtlCol="0">
            <a:spAutoFit/>
          </a:bodyPr>
          <a:lstStyle/>
          <a:p>
            <a:pPr marL="285750" indent="-285750">
              <a:buFont typeface="Arial" panose="020B0604020202020204" pitchFamily="34" charset="0"/>
              <a:buChar char="•"/>
            </a:pPr>
            <a:r>
              <a:rPr lang="en-US" sz="1200" dirty="0">
                <a:hlinkClick r:id="rId21"/>
              </a:rPr>
              <a:t>http://emedicine.medscape.com/article/256448-differential</a:t>
            </a:r>
            <a:endParaRPr lang="en-US" sz="1200" dirty="0"/>
          </a:p>
          <a:p>
            <a:pPr marL="285750" indent="-285750">
              <a:buFont typeface="Arial" panose="020B0604020202020204" pitchFamily="34" charset="0"/>
              <a:buChar char="•"/>
            </a:pPr>
            <a:r>
              <a:rPr lang="en-US" sz="1200" dirty="0">
                <a:hlinkClick r:id="rId22"/>
              </a:rPr>
              <a:t>https://www.slideshare.net/elnashar/cervicitis-37322962</a:t>
            </a:r>
            <a:endParaRPr lang="en-US" sz="1200" dirty="0"/>
          </a:p>
          <a:p>
            <a:pPr marL="285750" indent="-285750">
              <a:buFont typeface="Arial" panose="020B0604020202020204" pitchFamily="34" charset="0"/>
              <a:buChar char="•"/>
            </a:pPr>
            <a:r>
              <a:rPr lang="en-US" sz="1200" dirty="0">
                <a:hlinkClick r:id="rId2"/>
              </a:rPr>
              <a:t>http://emedicine.medscape.com/article/218059-overview</a:t>
            </a:r>
            <a:endParaRPr lang="en-US" sz="1200" dirty="0"/>
          </a:p>
          <a:p>
            <a:pPr marL="285750" indent="-285750">
              <a:buFont typeface="Arial" panose="020B0604020202020204" pitchFamily="34" charset="0"/>
              <a:buChar char="•"/>
            </a:pPr>
            <a:r>
              <a:rPr lang="en-US" sz="1200" dirty="0">
                <a:hlinkClick r:id="rId23"/>
              </a:rPr>
              <a:t>http://emedicine.medscape.com/article/214823-overview</a:t>
            </a:r>
            <a:endParaRPr lang="en-US" sz="1200" dirty="0"/>
          </a:p>
          <a:p>
            <a:pPr marL="285750" indent="-285750">
              <a:buFont typeface="Arial" panose="020B0604020202020204" pitchFamily="34" charset="0"/>
              <a:buChar char="•"/>
            </a:pPr>
            <a:r>
              <a:rPr lang="en-US" sz="1200" dirty="0">
                <a:hlinkClick r:id="rId24"/>
              </a:rPr>
              <a:t>https://www2a.cdc.gov/stdtraining/ready-to-use/default.htm</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hlinkClick r:id="rId25"/>
              </a:rPr>
              <a:t>http://www.webmd.com/sexual-conditions/guide/sexual-health-stds#1</a:t>
            </a:r>
            <a:endParaRPr lang="en-US" sz="1200" dirty="0"/>
          </a:p>
          <a:p>
            <a:pPr marL="285750" indent="-285750">
              <a:buFont typeface="Arial" panose="020B0604020202020204" pitchFamily="34" charset="0"/>
              <a:buChar char="•"/>
            </a:pPr>
            <a:r>
              <a:rPr lang="en-US" sz="1200" dirty="0">
                <a:hlinkClick r:id="rId26"/>
              </a:rPr>
              <a:t>https://www.cdc.gov/std/treatment/sexualhistory.pdf</a:t>
            </a:r>
            <a:endParaRPr lang="en-US" sz="1200" dirty="0"/>
          </a:p>
          <a:p>
            <a:pPr marL="285750" indent="-285750">
              <a:buFont typeface="Arial" panose="020B0604020202020204" pitchFamily="34" charset="0"/>
              <a:buChar char="•"/>
            </a:pPr>
            <a:r>
              <a:rPr lang="en-US" sz="1200" dirty="0">
                <a:hlinkClick r:id="rId27"/>
              </a:rPr>
              <a:t>https://www.slideshare.net/drmcbansal/stds-40446788</a:t>
            </a:r>
            <a:endParaRPr lang="en-US" sz="1200" dirty="0"/>
          </a:p>
          <a:p>
            <a:pPr marL="285750" indent="-285750">
              <a:buFont typeface="Arial" panose="020B0604020202020204" pitchFamily="34" charset="0"/>
              <a:buChar char="•"/>
            </a:pPr>
            <a:r>
              <a:rPr lang="en-US" sz="1200" dirty="0"/>
              <a:t> </a:t>
            </a:r>
            <a:r>
              <a:rPr lang="en-US" sz="1200" dirty="0">
                <a:hlinkClick r:id="rId28"/>
              </a:rPr>
              <a:t>http://nnptc.org/wp-content/uploads/Clinical-Approach-Curriculum-Module-2011.pdf</a:t>
            </a:r>
            <a:endParaRPr lang="en-US" sz="1200" dirty="0"/>
          </a:p>
          <a:p>
            <a:endParaRPr lang="en-US" sz="1200" dirty="0"/>
          </a:p>
        </p:txBody>
      </p:sp>
    </p:spTree>
    <p:extLst>
      <p:ext uri="{BB962C8B-B14F-4D97-AF65-F5344CB8AC3E}">
        <p14:creationId xmlns:p14="http://schemas.microsoft.com/office/powerpoint/2010/main" val="173572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Taking a sexual history: </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000" dirty="0">
                <a:solidFill>
                  <a:srgbClr val="FF0000"/>
                </a:solidFill>
              </a:rPr>
              <a:t>Introduce yourself </a:t>
            </a:r>
            <a:r>
              <a:rPr lang="en-US" sz="2000" dirty="0"/>
              <a:t>and establish your role as clinician. </a:t>
            </a:r>
          </a:p>
          <a:p>
            <a:pPr>
              <a:buFont typeface="Courier New" panose="02070309020205020404" pitchFamily="49" charset="0"/>
              <a:buChar char="o"/>
            </a:pPr>
            <a:r>
              <a:rPr lang="en-US" sz="2000" dirty="0">
                <a:solidFill>
                  <a:srgbClr val="FF0000"/>
                </a:solidFill>
              </a:rPr>
              <a:t>Interview patient alone </a:t>
            </a:r>
            <a:r>
              <a:rPr lang="en-US" sz="2000" dirty="0"/>
              <a:t>or with an unrelated translator.</a:t>
            </a:r>
          </a:p>
          <a:p>
            <a:pPr>
              <a:buFont typeface="Courier New" panose="02070309020205020404" pitchFamily="49" charset="0"/>
              <a:buChar char="o"/>
            </a:pPr>
            <a:r>
              <a:rPr lang="en-US" sz="2000" dirty="0">
                <a:solidFill>
                  <a:srgbClr val="FF0000"/>
                </a:solidFill>
              </a:rPr>
              <a:t>Be non-judgmental and objective</a:t>
            </a:r>
            <a:r>
              <a:rPr lang="en-US" sz="2000" dirty="0"/>
              <a:t> to enhance patient behavioral outcomes</a:t>
            </a:r>
          </a:p>
          <a:p>
            <a:pPr>
              <a:buFont typeface="Courier New" panose="02070309020205020404" pitchFamily="49" charset="0"/>
              <a:buChar char="o"/>
            </a:pPr>
            <a:r>
              <a:rPr lang="en-US" sz="2000" dirty="0">
                <a:solidFill>
                  <a:srgbClr val="FF0000"/>
                </a:solidFill>
              </a:rPr>
              <a:t>Use active listening, open-ended questions,</a:t>
            </a:r>
            <a:r>
              <a:rPr lang="en-US" sz="2000" dirty="0"/>
              <a:t> and clarify/verify your own and patient understanding. </a:t>
            </a:r>
          </a:p>
          <a:p>
            <a:pPr>
              <a:buFont typeface="Courier New" panose="02070309020205020404" pitchFamily="49" charset="0"/>
              <a:buChar char="o"/>
            </a:pPr>
            <a:r>
              <a:rPr lang="en-US" sz="2000" dirty="0">
                <a:solidFill>
                  <a:srgbClr val="FF0000"/>
                </a:solidFill>
              </a:rPr>
              <a:t>Actively listen for informational </a:t>
            </a:r>
            <a:r>
              <a:rPr lang="en-US" sz="2000" dirty="0"/>
              <a:t>content, emotional content, comprehension, omitted information, etc.</a:t>
            </a:r>
          </a:p>
          <a:p>
            <a:pPr>
              <a:buFont typeface="Courier New" panose="02070309020205020404" pitchFamily="49" charset="0"/>
              <a:buChar char="o"/>
            </a:pPr>
            <a:r>
              <a:rPr lang="en-US" sz="2000" dirty="0"/>
              <a:t>Begin with </a:t>
            </a:r>
            <a:r>
              <a:rPr lang="en-US" sz="2000" dirty="0">
                <a:solidFill>
                  <a:srgbClr val="FF0000"/>
                </a:solidFill>
              </a:rPr>
              <a:t>least sensitive questions </a:t>
            </a:r>
            <a:r>
              <a:rPr lang="en-US" sz="2000" dirty="0"/>
              <a:t>(e.g.; general health history), then </a:t>
            </a:r>
            <a:r>
              <a:rPr lang="en-US" sz="2000" dirty="0">
                <a:solidFill>
                  <a:srgbClr val="FF0000"/>
                </a:solidFill>
              </a:rPr>
              <a:t>progress to sexual behaviors</a:t>
            </a:r>
          </a:p>
          <a:p>
            <a:pPr>
              <a:buFont typeface="Courier New" panose="02070309020205020404" pitchFamily="49" charset="0"/>
              <a:buChar char="o"/>
            </a:pPr>
            <a:r>
              <a:rPr lang="en-US" sz="2000" u="sng" dirty="0"/>
              <a:t>; </a:t>
            </a:r>
            <a:r>
              <a:rPr lang="en-US" sz="2000" u="sng" dirty="0">
                <a:solidFill>
                  <a:srgbClr val="FF0000"/>
                </a:solidFill>
              </a:rPr>
              <a:t>do not use labels </a:t>
            </a:r>
            <a:r>
              <a:rPr lang="en-US" sz="2000" u="sng" dirty="0"/>
              <a:t>("straight," "bisexual," "gay," "queer," “shooter,” etc</a:t>
            </a:r>
            <a:r>
              <a:rPr lang="en-US" sz="2000" dirty="0"/>
              <a:t>.)</a:t>
            </a:r>
          </a:p>
          <a:p>
            <a:endParaRPr lang="en-US" sz="2000" dirty="0"/>
          </a:p>
          <a:p>
            <a:pPr marL="0" indent="0">
              <a:buNone/>
            </a:pPr>
            <a:endParaRPr lang="en-US" sz="2000" dirty="0"/>
          </a:p>
        </p:txBody>
      </p:sp>
    </p:spTree>
    <p:extLst>
      <p:ext uri="{BB962C8B-B14F-4D97-AF65-F5344CB8AC3E}">
        <p14:creationId xmlns:p14="http://schemas.microsoft.com/office/powerpoint/2010/main" val="3694861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49" y="527605"/>
            <a:ext cx="8848655"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26 Year old present with vaginal discharge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932" t="24420" r="10506" b="24069"/>
          <a:stretch/>
        </p:blipFill>
        <p:spPr bwMode="auto">
          <a:xfrm>
            <a:off x="2434130" y="1749245"/>
            <a:ext cx="4335694" cy="3532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8248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680310"/>
            <a:ext cx="8229600" cy="5293148"/>
          </a:xfrm>
        </p:spPr>
        <p:txBody>
          <a:bodyPr>
            <a:normAutofit fontScale="77500" lnSpcReduction="20000"/>
          </a:bodyPr>
          <a:lstStyle/>
          <a:p>
            <a:r>
              <a:rPr lang="en-US" b="1" u="sng" dirty="0"/>
              <a:t>Symptoms</a:t>
            </a:r>
          </a:p>
          <a:p>
            <a:r>
              <a:rPr lang="en-US" i="1" dirty="0"/>
              <a:t>For each of the symptoms below ensure you clarify duration / severity / course (worsening </a:t>
            </a:r>
            <a:r>
              <a:rPr lang="en-US" i="1" dirty="0" err="1"/>
              <a:t>vs</a:t>
            </a:r>
            <a:r>
              <a:rPr lang="en-US" i="1" dirty="0"/>
              <a:t> improving) exacerbating and relieving factors.</a:t>
            </a:r>
          </a:p>
          <a:p>
            <a:r>
              <a:rPr lang="en-US" b="1" dirty="0"/>
              <a:t>Vaginal discharge:</a:t>
            </a:r>
            <a:r>
              <a:rPr lang="en-US" dirty="0"/>
              <a:t>  </a:t>
            </a:r>
          </a:p>
          <a:p>
            <a:r>
              <a:rPr lang="en-US" b="1" dirty="0"/>
              <a:t>Dysuria / frequency</a:t>
            </a:r>
            <a:r>
              <a:rPr lang="en-US" dirty="0"/>
              <a:t> </a:t>
            </a:r>
          </a:p>
          <a:p>
            <a:r>
              <a:rPr lang="en-US" b="1" dirty="0" err="1"/>
              <a:t>Vulval</a:t>
            </a:r>
            <a:r>
              <a:rPr lang="en-US" b="1" dirty="0"/>
              <a:t> itching/soreness</a:t>
            </a:r>
            <a:r>
              <a:rPr lang="en-US" dirty="0"/>
              <a:t> </a:t>
            </a:r>
          </a:p>
          <a:p>
            <a:r>
              <a:rPr lang="en-US" b="1" dirty="0"/>
              <a:t>Genital skin changes</a:t>
            </a:r>
            <a:r>
              <a:rPr lang="en-US" dirty="0"/>
              <a:t> </a:t>
            </a:r>
          </a:p>
          <a:p>
            <a:r>
              <a:rPr lang="en-US" b="1" dirty="0"/>
              <a:t>Abdominal pain – </a:t>
            </a:r>
            <a:r>
              <a:rPr lang="en-US" i="1" dirty="0"/>
              <a:t>SOCRATES is useful here</a:t>
            </a:r>
            <a:r>
              <a:rPr lang="en-US" dirty="0"/>
              <a:t> </a:t>
            </a:r>
          </a:p>
          <a:p>
            <a:r>
              <a:rPr lang="en-US" b="1" dirty="0"/>
              <a:t>Pain during or after intercourse – </a:t>
            </a:r>
            <a:r>
              <a:rPr lang="en-US" i="1" dirty="0"/>
              <a:t>dyspareunia </a:t>
            </a:r>
            <a:endParaRPr lang="en-US" dirty="0"/>
          </a:p>
          <a:p>
            <a:r>
              <a:rPr lang="en-US" b="1" dirty="0"/>
              <a:t>Systemic symptoms </a:t>
            </a:r>
            <a:r>
              <a:rPr lang="en-US" dirty="0"/>
              <a:t>(which may be related)</a:t>
            </a:r>
          </a:p>
          <a:p>
            <a:r>
              <a:rPr lang="en-US" b="1" u="sng" dirty="0"/>
              <a:t>Menstrual history</a:t>
            </a:r>
          </a:p>
          <a:p>
            <a:r>
              <a:rPr lang="en-US" b="1" u="sng" dirty="0" err="1"/>
              <a:t>Gynae</a:t>
            </a:r>
            <a:r>
              <a:rPr lang="en-US" b="1" u="sng" dirty="0"/>
              <a:t> history</a:t>
            </a:r>
          </a:p>
          <a:p>
            <a:r>
              <a:rPr lang="en-US" b="1" u="sng" dirty="0"/>
              <a:t>Obstetric history</a:t>
            </a:r>
          </a:p>
          <a:p>
            <a:r>
              <a:rPr lang="en-US" b="1" u="sng" dirty="0"/>
              <a:t>Male (</a:t>
            </a:r>
            <a:r>
              <a:rPr lang="en-US" b="1" u="sng" dirty="0" err="1"/>
              <a:t>urthral</a:t>
            </a:r>
            <a:r>
              <a:rPr lang="en-US" b="1" u="sng" dirty="0"/>
              <a:t> discharge , scrotal pain , </a:t>
            </a:r>
            <a:r>
              <a:rPr lang="en-US" b="1" u="sng" dirty="0" err="1"/>
              <a:t>sweilling</a:t>
            </a:r>
            <a:r>
              <a:rPr lang="en-US" b="1" u="sng" dirty="0"/>
              <a:t>, itching)</a:t>
            </a:r>
          </a:p>
          <a:p>
            <a:endParaRPr lang="en-US" b="1" u="sng"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33888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Vertic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arn(inVertical)">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barn(inVertical)">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History must cover the 5Ps:</a:t>
            </a:r>
          </a:p>
        </p:txBody>
      </p:sp>
      <p:sp>
        <p:nvSpPr>
          <p:cNvPr id="3" name="Content Placeholder 2"/>
          <p:cNvSpPr>
            <a:spLocks noGrp="1"/>
          </p:cNvSpPr>
          <p:nvPr>
            <p:ph idx="1"/>
          </p:nvPr>
        </p:nvSpPr>
        <p:spPr/>
        <p:txBody>
          <a:bodyPr/>
          <a:lstStyle/>
          <a:p>
            <a:r>
              <a:rPr lang="en-US" dirty="0"/>
              <a:t>The five “P”s stand for:</a:t>
            </a:r>
          </a:p>
          <a:p>
            <a:r>
              <a:rPr lang="en-US" dirty="0">
                <a:solidFill>
                  <a:srgbClr val="FF0000"/>
                </a:solidFill>
              </a:rPr>
              <a:t>P</a:t>
            </a:r>
            <a:r>
              <a:rPr lang="en-US" dirty="0"/>
              <a:t>artners </a:t>
            </a:r>
          </a:p>
          <a:p>
            <a:r>
              <a:rPr lang="en-US" dirty="0">
                <a:solidFill>
                  <a:srgbClr val="FF0000"/>
                </a:solidFill>
              </a:rPr>
              <a:t>P</a:t>
            </a:r>
            <a:r>
              <a:rPr lang="en-US" dirty="0"/>
              <a:t>ractices </a:t>
            </a:r>
          </a:p>
          <a:p>
            <a:r>
              <a:rPr lang="en-US" dirty="0">
                <a:solidFill>
                  <a:srgbClr val="FF0000"/>
                </a:solidFill>
              </a:rPr>
              <a:t>P</a:t>
            </a:r>
            <a:r>
              <a:rPr lang="en-US" dirty="0"/>
              <a:t>rotection from STDs </a:t>
            </a:r>
          </a:p>
          <a:p>
            <a:r>
              <a:rPr lang="en-US" dirty="0">
                <a:solidFill>
                  <a:srgbClr val="FF0000"/>
                </a:solidFill>
              </a:rPr>
              <a:t>P</a:t>
            </a:r>
            <a:r>
              <a:rPr lang="en-US" dirty="0"/>
              <a:t>ast history of STDs</a:t>
            </a:r>
          </a:p>
          <a:p>
            <a:r>
              <a:rPr lang="en-US" dirty="0">
                <a:solidFill>
                  <a:srgbClr val="FF0000"/>
                </a:solidFill>
              </a:rPr>
              <a:t>P</a:t>
            </a:r>
            <a:r>
              <a:rPr lang="en-US" dirty="0"/>
              <a:t>revention of pregnancy </a:t>
            </a:r>
          </a:p>
          <a:p>
            <a:pPr marL="0" indent="0">
              <a:buNone/>
            </a:pPr>
            <a:endParaRPr lang="en-US" dirty="0"/>
          </a:p>
        </p:txBody>
      </p:sp>
      <p:pic>
        <p:nvPicPr>
          <p:cNvPr id="4" name="Picture 3"/>
          <p:cNvPicPr>
            <a:picLocks noChangeAspect="1"/>
          </p:cNvPicPr>
          <p:nvPr/>
        </p:nvPicPr>
        <p:blipFill rotWithShape="1">
          <a:blip r:embed="rId2"/>
          <a:srcRect l="35104" t="15741" r="34896" b="18333"/>
          <a:stretch/>
        </p:blipFill>
        <p:spPr>
          <a:xfrm>
            <a:off x="4419295" y="1092567"/>
            <a:ext cx="4907509" cy="5390533"/>
          </a:xfrm>
          <a:prstGeom prst="rect">
            <a:avLst/>
          </a:prstGeom>
        </p:spPr>
      </p:pic>
    </p:spTree>
    <p:extLst>
      <p:ext uri="{BB962C8B-B14F-4D97-AF65-F5344CB8AC3E}">
        <p14:creationId xmlns:p14="http://schemas.microsoft.com/office/powerpoint/2010/main" val="2704769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Ways of Transmission</a:t>
            </a:r>
          </a:p>
        </p:txBody>
      </p:sp>
      <p:sp>
        <p:nvSpPr>
          <p:cNvPr id="3" name="Content Placeholder 2"/>
          <p:cNvSpPr>
            <a:spLocks noGrp="1"/>
          </p:cNvSpPr>
          <p:nvPr>
            <p:ph idx="1"/>
          </p:nvPr>
        </p:nvSpPr>
        <p:spPr/>
        <p:txBody>
          <a:bodyPr/>
          <a:lstStyle/>
          <a:p>
            <a:pPr marL="0" lvl="0" indent="0">
              <a:buNone/>
            </a:pPr>
            <a:r>
              <a:rPr lang="en-US" sz="2400" b="1" dirty="0">
                <a:solidFill>
                  <a:srgbClr val="002060"/>
                </a:solidFill>
              </a:rPr>
              <a:t>STDs can be transmitted many different ways, but most can be passed by</a:t>
            </a:r>
            <a:r>
              <a:rPr lang="en-US" sz="2400" b="1" dirty="0" smtClean="0">
                <a:solidFill>
                  <a:srgbClr val="002060"/>
                </a:solidFill>
              </a:rPr>
              <a:t>:</a:t>
            </a:r>
            <a:endParaRPr lang="en-US" sz="2400" dirty="0">
              <a:solidFill>
                <a:srgbClr val="000000"/>
              </a:solidFill>
            </a:endParaRPr>
          </a:p>
          <a:p>
            <a:pPr lvl="0"/>
            <a:r>
              <a:rPr lang="en-US" sz="2400" b="1" dirty="0">
                <a:solidFill>
                  <a:srgbClr val="000000"/>
                </a:solidFill>
              </a:rPr>
              <a:t>Vaginal sex</a:t>
            </a:r>
          </a:p>
          <a:p>
            <a:pPr lvl="0"/>
            <a:r>
              <a:rPr lang="en-US" sz="2400" b="1" dirty="0">
                <a:solidFill>
                  <a:srgbClr val="000000"/>
                </a:solidFill>
              </a:rPr>
              <a:t>Anal sex</a:t>
            </a:r>
          </a:p>
          <a:p>
            <a:pPr lvl="0"/>
            <a:r>
              <a:rPr lang="en-US" sz="2400" b="1" dirty="0">
                <a:solidFill>
                  <a:srgbClr val="000000"/>
                </a:solidFill>
              </a:rPr>
              <a:t>Oral </a:t>
            </a:r>
            <a:r>
              <a:rPr lang="en-US" sz="2400" b="1" dirty="0" smtClean="0">
                <a:solidFill>
                  <a:srgbClr val="000000"/>
                </a:solidFill>
              </a:rPr>
              <a:t>sex</a:t>
            </a:r>
          </a:p>
          <a:p>
            <a:pPr lvl="0"/>
            <a:r>
              <a:rPr lang="en-US" sz="2400" b="1" dirty="0" smtClean="0">
                <a:solidFill>
                  <a:srgbClr val="000000"/>
                </a:solidFill>
              </a:rPr>
              <a:t>IV drug</a:t>
            </a:r>
            <a:endParaRPr lang="en-US" sz="2400" b="1" dirty="0">
              <a:solidFill>
                <a:srgbClr val="000000"/>
              </a:solidFill>
            </a:endParaRPr>
          </a:p>
          <a:p>
            <a:pPr lvl="0"/>
            <a:r>
              <a:rPr lang="en-US" sz="2400" b="1" dirty="0">
                <a:solidFill>
                  <a:srgbClr val="000000"/>
                </a:solidFill>
              </a:rPr>
              <a:t>Skin-to-skin contact</a:t>
            </a:r>
          </a:p>
          <a:p>
            <a:pPr lvl="0"/>
            <a:r>
              <a:rPr lang="en-US" sz="2400" b="1" dirty="0">
                <a:solidFill>
                  <a:srgbClr val="000000"/>
                </a:solidFill>
              </a:rPr>
              <a:t>Infected Mother to child</a:t>
            </a:r>
          </a:p>
          <a:p>
            <a:endParaRPr lang="en-US" dirty="0"/>
          </a:p>
          <a:p>
            <a:endParaRPr lang="en-US" dirty="0"/>
          </a:p>
          <a:p>
            <a:endParaRPr lang="en-US" dirty="0"/>
          </a:p>
        </p:txBody>
      </p:sp>
    </p:spTree>
    <p:extLst>
      <p:ext uri="{BB962C8B-B14F-4D97-AF65-F5344CB8AC3E}">
        <p14:creationId xmlns:p14="http://schemas.microsoft.com/office/powerpoint/2010/main" val="2848670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374900"/>
            <a:ext cx="86868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Risk Factors for Acquiring an STD</a:t>
            </a:r>
          </a:p>
        </p:txBody>
      </p:sp>
      <p:sp>
        <p:nvSpPr>
          <p:cNvPr id="3" name="Content Placeholder 2"/>
          <p:cNvSpPr>
            <a:spLocks noGrp="1"/>
          </p:cNvSpPr>
          <p:nvPr>
            <p:ph idx="1"/>
          </p:nvPr>
        </p:nvSpPr>
        <p:spPr>
          <a:xfrm>
            <a:off x="143555" y="1291130"/>
            <a:ext cx="8856890" cy="4525963"/>
          </a:xfrm>
        </p:spPr>
        <p:txBody>
          <a:bodyPr>
            <a:normAutofit/>
          </a:bodyPr>
          <a:lstStyle/>
          <a:p>
            <a:pPr marL="0" indent="0">
              <a:buNone/>
            </a:pPr>
            <a:r>
              <a:rPr lang="en-US" sz="2400" dirty="0"/>
              <a:t>Anyone who is sexually active risks exposure to a sexually transmitted infection to some </a:t>
            </a:r>
            <a:r>
              <a:rPr lang="en-US" sz="2400" dirty="0" smtClean="0"/>
              <a:t>degree:</a:t>
            </a:r>
          </a:p>
          <a:p>
            <a:r>
              <a:rPr lang="en-US" sz="2400" dirty="0" smtClean="0"/>
              <a:t>Unprotected sex</a:t>
            </a:r>
          </a:p>
          <a:p>
            <a:r>
              <a:rPr lang="en-US" sz="2400" dirty="0" smtClean="0"/>
              <a:t>Multiple partners</a:t>
            </a:r>
          </a:p>
          <a:p>
            <a:r>
              <a:rPr lang="en-US" sz="2400" dirty="0" smtClean="0"/>
              <a:t>Alcohol abuse </a:t>
            </a:r>
          </a:p>
          <a:p>
            <a:r>
              <a:rPr lang="en-US" sz="2400" dirty="0" smtClean="0"/>
              <a:t>Illegal drug use</a:t>
            </a:r>
          </a:p>
          <a:p>
            <a:r>
              <a:rPr lang="en-US" sz="2400" dirty="0" smtClean="0"/>
              <a:t>Being under 25 years old </a:t>
            </a:r>
          </a:p>
          <a:p>
            <a:r>
              <a:rPr lang="en-US" sz="2400" dirty="0" smtClean="0"/>
              <a:t>Living </a:t>
            </a:r>
            <a:r>
              <a:rPr lang="en-US" sz="2400" dirty="0"/>
              <a:t>in a Community with a High Prevalence of </a:t>
            </a:r>
            <a:r>
              <a:rPr lang="en-US" sz="2400" dirty="0" smtClean="0"/>
              <a:t>STDs</a:t>
            </a:r>
            <a:endParaRPr lang="en-US" sz="2400" dirty="0"/>
          </a:p>
          <a:p>
            <a:r>
              <a:rPr lang="en-US" sz="2400" dirty="0" smtClean="0"/>
              <a:t>Having an STD</a:t>
            </a:r>
            <a:endParaRPr lang="en-US" sz="24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90" t="36147" r="13939" b="22326"/>
          <a:stretch/>
        </p:blipFill>
        <p:spPr bwMode="auto">
          <a:xfrm>
            <a:off x="6928225" y="1973512"/>
            <a:ext cx="1124769" cy="122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632" t="39646" r="17158" b="26316"/>
          <a:stretch/>
        </p:blipFill>
        <p:spPr bwMode="auto">
          <a:xfrm>
            <a:off x="4531611" y="5617705"/>
            <a:ext cx="1236906" cy="1171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121" t="37097" r="11406" b="25289"/>
          <a:stretch/>
        </p:blipFill>
        <p:spPr bwMode="auto">
          <a:xfrm>
            <a:off x="6229333" y="5719575"/>
            <a:ext cx="1806086" cy="968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554" t="33544" r="12499" b="20702"/>
          <a:stretch/>
        </p:blipFill>
        <p:spPr bwMode="auto">
          <a:xfrm>
            <a:off x="3659252" y="1897262"/>
            <a:ext cx="1490812" cy="1130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18" t="23430" r="23129" b="7800"/>
          <a:stretch/>
        </p:blipFill>
        <p:spPr bwMode="auto">
          <a:xfrm>
            <a:off x="5488230" y="1749245"/>
            <a:ext cx="1013654" cy="167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956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Examination</a:t>
            </a:r>
          </a:p>
        </p:txBody>
      </p:sp>
      <p:sp>
        <p:nvSpPr>
          <p:cNvPr id="3" name="Content Placeholder 2"/>
          <p:cNvSpPr>
            <a:spLocks noGrp="1"/>
          </p:cNvSpPr>
          <p:nvPr>
            <p:ph idx="1"/>
          </p:nvPr>
        </p:nvSpPr>
        <p:spPr>
          <a:xfrm>
            <a:off x="143554" y="1291130"/>
            <a:ext cx="9000445" cy="4525963"/>
          </a:xfrm>
        </p:spPr>
        <p:txBody>
          <a:bodyPr>
            <a:normAutofit/>
          </a:bodyPr>
          <a:lstStyle/>
          <a:p>
            <a:pPr lvl="1"/>
            <a:r>
              <a:rPr lang="en-US" sz="1600" dirty="0" smtClean="0"/>
              <a:t>Vital sign ,Chaperone , </a:t>
            </a:r>
          </a:p>
          <a:p>
            <a:pPr lvl="1"/>
            <a:r>
              <a:rPr lang="en-US" sz="1600" dirty="0" smtClean="0"/>
              <a:t>examination </a:t>
            </a:r>
            <a:r>
              <a:rPr lang="en-US" sz="1600" dirty="0"/>
              <a:t>can be conducted in privacy.</a:t>
            </a:r>
          </a:p>
          <a:p>
            <a:pPr lvl="1"/>
            <a:r>
              <a:rPr lang="en-US" sz="1600" dirty="0"/>
              <a:t>Wash hands well </a:t>
            </a:r>
            <a:endParaRPr lang="en-US" sz="1600" dirty="0" smtClean="0"/>
          </a:p>
          <a:p>
            <a:pPr lvl="1"/>
            <a:r>
              <a:rPr lang="en-US" sz="1600" dirty="0" smtClean="0"/>
              <a:t>Use </a:t>
            </a:r>
            <a:r>
              <a:rPr lang="en-US" sz="1600" dirty="0"/>
              <a:t>a sheet or clothing to cover the patient.</a:t>
            </a:r>
          </a:p>
          <a:p>
            <a:pPr lvl="1"/>
            <a:r>
              <a:rPr lang="en-US" sz="1600" dirty="0"/>
              <a:t>Position the patient and ensure they are comfortable.</a:t>
            </a:r>
          </a:p>
          <a:p>
            <a:pPr lvl="1"/>
            <a:r>
              <a:rPr lang="en-US" sz="1600" dirty="0"/>
              <a:t>Explain what you are about to do.</a:t>
            </a:r>
          </a:p>
          <a:p>
            <a:pPr lvl="1"/>
            <a:r>
              <a:rPr lang="en-US" sz="1600" dirty="0"/>
              <a:t>Put on a suitable examination glove.</a:t>
            </a:r>
          </a:p>
          <a:p>
            <a:pPr lvl="1"/>
            <a:r>
              <a:rPr lang="en-US" sz="1600" dirty="0"/>
              <a:t>examined with a good light </a:t>
            </a:r>
            <a:r>
              <a:rPr lang="en-US" sz="1600" dirty="0" smtClean="0"/>
              <a:t>source</a:t>
            </a:r>
            <a:endParaRPr lang="en-US" sz="2000" dirty="0" smtClean="0"/>
          </a:p>
          <a:p>
            <a:r>
              <a:rPr lang="en-US" sz="2000" dirty="0" smtClean="0"/>
              <a:t> </a:t>
            </a:r>
            <a:r>
              <a:rPr lang="en-US" sz="2000" b="1" u="sng" dirty="0"/>
              <a:t>General examination </a:t>
            </a:r>
            <a:r>
              <a:rPr lang="en-US" sz="2000" dirty="0"/>
              <a:t>must include the </a:t>
            </a:r>
            <a:r>
              <a:rPr lang="en-US" sz="2000" b="1" dirty="0">
                <a:solidFill>
                  <a:schemeClr val="accent6">
                    <a:lumMod val="50000"/>
                  </a:schemeClr>
                </a:solidFill>
              </a:rPr>
              <a:t>mouth, throat, skin and lymph </a:t>
            </a:r>
            <a:r>
              <a:rPr lang="en-US" sz="2000" b="1" dirty="0" smtClean="0">
                <a:solidFill>
                  <a:schemeClr val="accent6">
                    <a:lumMod val="50000"/>
                  </a:schemeClr>
                </a:solidFill>
              </a:rPr>
              <a:t>nodes</a:t>
            </a:r>
            <a:endParaRPr lang="en-US" sz="2000" dirty="0"/>
          </a:p>
          <a:p>
            <a:r>
              <a:rPr lang="en-US" sz="2000" dirty="0" smtClean="0"/>
              <a:t> </a:t>
            </a:r>
            <a:r>
              <a:rPr lang="en-US" sz="2000" dirty="0"/>
              <a:t>The external genitalia must be examined for signs of erythema, fissures, ulcers, chancres, pigmented or </a:t>
            </a:r>
            <a:r>
              <a:rPr lang="en-US" sz="2000" dirty="0" err="1"/>
              <a:t>hypopigmented</a:t>
            </a:r>
            <a:r>
              <a:rPr lang="en-US" sz="2000" dirty="0"/>
              <a:t> areas and warts. </a:t>
            </a:r>
          </a:p>
          <a:p>
            <a:r>
              <a:rPr lang="en-US" sz="2000" dirty="0" smtClean="0"/>
              <a:t> </a:t>
            </a:r>
            <a:r>
              <a:rPr lang="en-US" sz="2000" dirty="0"/>
              <a:t>The urethral meatus is located and the presence of discharge </a:t>
            </a:r>
            <a:r>
              <a:rPr lang="en-US" sz="2000" dirty="0" smtClean="0"/>
              <a:t>noted</a:t>
            </a:r>
          </a:p>
          <a:p>
            <a:r>
              <a:rPr lang="en-US" sz="2000" dirty="0" smtClean="0"/>
              <a:t> </a:t>
            </a:r>
            <a:r>
              <a:rPr lang="en-US" sz="2000" b="1" dirty="0"/>
              <a:t>Speculum </a:t>
            </a:r>
            <a:r>
              <a:rPr lang="en-US" sz="2000" b="1" dirty="0" smtClean="0"/>
              <a:t>examination</a:t>
            </a:r>
          </a:p>
          <a:p>
            <a:r>
              <a:rPr lang="en-US" sz="2000" b="1" dirty="0"/>
              <a:t>Bimanual examination:</a:t>
            </a:r>
          </a:p>
          <a:p>
            <a:endParaRPr lang="en-US" sz="2000" b="1" dirty="0" smtClean="0"/>
          </a:p>
          <a:p>
            <a:endParaRPr lang="en-US" sz="2000" dirty="0"/>
          </a:p>
          <a:p>
            <a:endParaRPr lang="en-US" sz="2000" dirty="0"/>
          </a:p>
          <a:p>
            <a:endParaRPr lang="en-US" sz="2000" dirty="0"/>
          </a:p>
        </p:txBody>
      </p:sp>
    </p:spTree>
    <p:extLst>
      <p:ext uri="{BB962C8B-B14F-4D97-AF65-F5344CB8AC3E}">
        <p14:creationId xmlns:p14="http://schemas.microsoft.com/office/powerpoint/2010/main" val="41000600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arn(inVertical)">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barn(inVertical)">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serious consequences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beyond STI :</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normAutofit/>
          </a:bodyPr>
          <a:lstStyle/>
          <a:p>
            <a:r>
              <a:rPr lang="en-US" sz="2400" dirty="0"/>
              <a:t>herpes and syphilis can increase the risk of HIV acquisition three-fold </a:t>
            </a:r>
            <a:endParaRPr lang="en-US" sz="2400" dirty="0" smtClean="0"/>
          </a:p>
          <a:p>
            <a:r>
              <a:rPr lang="en-US" sz="2400" dirty="0"/>
              <a:t>in stillbirth, neonatal death, low-birth-weight and </a:t>
            </a:r>
            <a:r>
              <a:rPr lang="en-US" sz="2400" dirty="0" smtClean="0"/>
              <a:t>prematurity</a:t>
            </a:r>
          </a:p>
          <a:p>
            <a:r>
              <a:rPr lang="en-US" sz="2400" dirty="0"/>
              <a:t>HPV </a:t>
            </a:r>
            <a:r>
              <a:rPr lang="en-US" sz="2400" dirty="0" smtClean="0"/>
              <a:t>infection increase risk of cervical cancer</a:t>
            </a:r>
          </a:p>
          <a:p>
            <a:r>
              <a:rPr lang="en-US" sz="2400" dirty="0"/>
              <a:t>pelvic inflammatory disease (PID) and </a:t>
            </a:r>
            <a:r>
              <a:rPr lang="en-US" sz="2400" dirty="0" smtClean="0"/>
              <a:t>infertility (</a:t>
            </a:r>
            <a:r>
              <a:rPr lang="en-US" sz="2400" dirty="0" err="1"/>
              <a:t>gonorrhoea</a:t>
            </a:r>
            <a:r>
              <a:rPr lang="en-US" sz="2400" dirty="0"/>
              <a:t> and </a:t>
            </a:r>
            <a:r>
              <a:rPr lang="en-US" sz="2400" dirty="0" smtClean="0"/>
              <a:t>chlamydia)</a:t>
            </a:r>
          </a:p>
          <a:p>
            <a:r>
              <a:rPr lang="en-US" sz="2400" dirty="0"/>
              <a:t>Eye </a:t>
            </a:r>
            <a:r>
              <a:rPr lang="en-US" sz="2400" dirty="0" smtClean="0"/>
              <a:t>inflammation ,Arthritis, </a:t>
            </a:r>
            <a:r>
              <a:rPr lang="en-US" sz="2400" dirty="0"/>
              <a:t>Heart disease</a:t>
            </a:r>
          </a:p>
          <a:p>
            <a:pPr marL="0" indent="0">
              <a:buNone/>
            </a:pPr>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400545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err="1"/>
              <a:t>Trichomoniasis</a:t>
            </a:r>
            <a:endParaRPr lang="en-US" b="1" dirty="0"/>
          </a:p>
        </p:txBody>
      </p:sp>
      <p:sp>
        <p:nvSpPr>
          <p:cNvPr id="3" name="Subtitle 2"/>
          <p:cNvSpPr>
            <a:spLocks noGrp="1"/>
          </p:cNvSpPr>
          <p:nvPr>
            <p:ph type="subTitle" idx="1"/>
          </p:nvPr>
        </p:nvSpPr>
        <p:spPr/>
        <p:txBody>
          <a:bodyPr/>
          <a:lstStyle/>
          <a:p>
            <a:r>
              <a:rPr lang="en-US" b="1" dirty="0">
                <a:solidFill>
                  <a:schemeClr val="bg1">
                    <a:lumMod val="75000"/>
                  </a:schemeClr>
                </a:solidFill>
                <a:effectLst>
                  <a:reflection blurRad="6350" stA="55000" endA="300" endPos="45500" dir="5400000" sy="-100000" algn="bl" rotWithShape="0"/>
                </a:effectLst>
                <a:latin typeface="Trebuchet MS"/>
              </a:rPr>
              <a:t>Areej </a:t>
            </a:r>
            <a:r>
              <a:rPr lang="en-US" b="1" dirty="0" err="1">
                <a:solidFill>
                  <a:schemeClr val="bg1">
                    <a:lumMod val="75000"/>
                  </a:schemeClr>
                </a:solidFill>
                <a:effectLst>
                  <a:reflection blurRad="6350" stA="55000" endA="300" endPos="45500" dir="5400000" sy="-100000" algn="bl" rotWithShape="0"/>
                </a:effectLst>
                <a:latin typeface="Trebuchet MS"/>
              </a:rPr>
              <a:t>AlRajeh</a:t>
            </a:r>
            <a:r>
              <a:rPr lang="en-US" b="1" dirty="0">
                <a:solidFill>
                  <a:schemeClr val="bg1">
                    <a:lumMod val="75000"/>
                  </a:schemeClr>
                </a:solidFill>
                <a:effectLst>
                  <a:reflection blurRad="6350" stA="55000" endA="300" endPos="45500" dir="5400000" sy="-100000" algn="bl" rotWithShape="0"/>
                </a:effectLst>
                <a:latin typeface="Trebuchet MS"/>
              </a:rPr>
              <a:t> </a:t>
            </a:r>
            <a:endParaRPr lang="en-US" dirty="0"/>
          </a:p>
        </p:txBody>
      </p:sp>
    </p:spTree>
    <p:extLst>
      <p:ext uri="{BB962C8B-B14F-4D97-AF65-F5344CB8AC3E}">
        <p14:creationId xmlns:p14="http://schemas.microsoft.com/office/powerpoint/2010/main" val="2411044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5195" y="833015"/>
            <a:ext cx="6400800" cy="835455"/>
          </a:xfrm>
        </p:spPr>
        <p:txBody>
          <a:bodyPr>
            <a:normAutofit/>
          </a:bodyPr>
          <a:lstStyle/>
          <a:p>
            <a:pPr algn="ctr"/>
            <a:r>
              <a:rPr lang="en-US" sz="3600" b="1" dirty="0">
                <a:solidFill>
                  <a:srgbClr val="017BA1"/>
                </a:solidFill>
                <a:latin typeface="+mj-lt"/>
                <a:ea typeface="+mj-ea"/>
                <a:cs typeface="Calibri Light"/>
              </a:rPr>
              <a:t>Question 1 </a:t>
            </a:r>
          </a:p>
        </p:txBody>
      </p:sp>
      <p:sp>
        <p:nvSpPr>
          <p:cNvPr id="5" name="TextBox 4"/>
          <p:cNvSpPr txBox="1"/>
          <p:nvPr/>
        </p:nvSpPr>
        <p:spPr>
          <a:xfrm>
            <a:off x="907080" y="1901950"/>
            <a:ext cx="7673433" cy="3416320"/>
          </a:xfrm>
          <a:prstGeom prst="rect">
            <a:avLst/>
          </a:prstGeom>
          <a:noFill/>
        </p:spPr>
        <p:txBody>
          <a:bodyPr wrap="square" rtlCol="0">
            <a:spAutoFit/>
          </a:bodyPr>
          <a:lstStyle/>
          <a:p>
            <a:r>
              <a:rPr lang="en-US" sz="2400" dirty="0">
                <a:solidFill>
                  <a:srgbClr val="1F497D"/>
                </a:solidFill>
              </a:rPr>
              <a:t>A 30 year old married lady presented to the gynecology clinic complaining of malodorous vaginal frothy yellowish green discharge. </a:t>
            </a:r>
          </a:p>
          <a:p>
            <a:r>
              <a:rPr lang="en-US" sz="2400" dirty="0">
                <a:solidFill>
                  <a:srgbClr val="1F497D"/>
                </a:solidFill>
              </a:rPr>
              <a:t>What is your diagnosis? </a:t>
            </a:r>
          </a:p>
          <a:p>
            <a:pPr marL="514350" indent="-514350">
              <a:buFont typeface="+mj-lt"/>
              <a:buAutoNum type="alphaUcPeriod"/>
            </a:pPr>
            <a:r>
              <a:rPr lang="en-US" sz="2400" dirty="0">
                <a:solidFill>
                  <a:srgbClr val="1F497D"/>
                </a:solidFill>
              </a:rPr>
              <a:t>Candidiasis </a:t>
            </a:r>
          </a:p>
          <a:p>
            <a:pPr marL="514350" indent="-514350">
              <a:buFont typeface="+mj-lt"/>
              <a:buAutoNum type="alphaUcPeriod"/>
            </a:pPr>
            <a:r>
              <a:rPr lang="en-US" sz="2400" dirty="0">
                <a:solidFill>
                  <a:srgbClr val="1F497D"/>
                </a:solidFill>
              </a:rPr>
              <a:t>HPV </a:t>
            </a:r>
          </a:p>
          <a:p>
            <a:pPr marL="514350" indent="-514350">
              <a:buFont typeface="+mj-lt"/>
              <a:buAutoNum type="alphaUcPeriod"/>
            </a:pPr>
            <a:r>
              <a:rPr lang="en-US" sz="2400" dirty="0" err="1">
                <a:solidFill>
                  <a:srgbClr val="1F497D"/>
                </a:solidFill>
              </a:rPr>
              <a:t>Nisseria</a:t>
            </a:r>
            <a:r>
              <a:rPr lang="en-US" sz="2400" dirty="0">
                <a:solidFill>
                  <a:srgbClr val="1F497D"/>
                </a:solidFill>
              </a:rPr>
              <a:t> gonorrhea </a:t>
            </a:r>
          </a:p>
          <a:p>
            <a:pPr marL="514350" indent="-514350">
              <a:buFont typeface="+mj-lt"/>
              <a:buAutoNum type="alphaUcPeriod"/>
            </a:pPr>
            <a:r>
              <a:rPr lang="en-US" sz="2400" dirty="0" err="1">
                <a:solidFill>
                  <a:srgbClr val="1F497D"/>
                </a:solidFill>
              </a:rPr>
              <a:t>Trichomoniasis</a:t>
            </a:r>
            <a:r>
              <a:rPr lang="en-US" sz="2400" dirty="0">
                <a:solidFill>
                  <a:srgbClr val="1F497D"/>
                </a:solidFill>
              </a:rPr>
              <a:t> </a:t>
            </a:r>
          </a:p>
          <a:p>
            <a:endParaRPr lang="en-US" sz="2400" dirty="0">
              <a:solidFill>
                <a:srgbClr val="1F497D"/>
              </a:solidFill>
            </a:endParaRPr>
          </a:p>
        </p:txBody>
      </p:sp>
    </p:spTree>
    <p:extLst>
      <p:ext uri="{BB962C8B-B14F-4D97-AF65-F5344CB8AC3E}">
        <p14:creationId xmlns:p14="http://schemas.microsoft.com/office/powerpoint/2010/main" val="41138325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388625"/>
            <a:ext cx="8229600" cy="2543542"/>
          </a:xfrm>
        </p:spPr>
        <p:txBody>
          <a:bodyPr/>
          <a:lstStyle/>
          <a:p>
            <a:pPr algn="ctr"/>
            <a:r>
              <a:rPr lang="en-US" sz="4800" dirty="0" err="1">
                <a:latin typeface="Century Gothic"/>
                <a:cs typeface="Century Gothic"/>
              </a:rPr>
              <a:t>Trichomoniasis</a:t>
            </a:r>
            <a:endParaRPr lang="en-US" sz="4800" dirty="0">
              <a:latin typeface="Century Gothic"/>
              <a:cs typeface="Century Gothic"/>
            </a:endParaRPr>
          </a:p>
        </p:txBody>
      </p:sp>
      <p:sp>
        <p:nvSpPr>
          <p:cNvPr id="3" name="Content Placeholder 2"/>
          <p:cNvSpPr>
            <a:spLocks noGrp="1"/>
          </p:cNvSpPr>
          <p:nvPr>
            <p:ph idx="1"/>
          </p:nvPr>
        </p:nvSpPr>
        <p:spPr>
          <a:xfrm>
            <a:off x="448965" y="1138425"/>
            <a:ext cx="8229600" cy="4525963"/>
          </a:xfrm>
        </p:spPr>
        <p:txBody>
          <a:bodyPr/>
          <a:lstStyle/>
          <a:p>
            <a:pPr marL="228600" indent="-182880">
              <a:spcAft>
                <a:spcPts val="300"/>
              </a:spcAft>
              <a:buClr>
                <a:srgbClr val="F14124">
                  <a:lumMod val="75000"/>
                </a:srgbClr>
              </a:buClr>
              <a:buSzPct val="130000"/>
              <a:buFont typeface="Georgia" pitchFamily="18" charset="0"/>
              <a:buChar char="*"/>
            </a:pPr>
            <a:r>
              <a:rPr lang="en-US" sz="3200" dirty="0">
                <a:solidFill>
                  <a:prstClr val="white">
                    <a:lumMod val="50000"/>
                  </a:prstClr>
                </a:solidFill>
                <a:latin typeface="Century Gothic"/>
                <a:cs typeface="Century Gothic"/>
              </a:rPr>
              <a:t>Is a sexually transmitted disease (STD) caused by : </a:t>
            </a:r>
            <a:r>
              <a:rPr lang="en-US" sz="3200" dirty="0">
                <a:solidFill>
                  <a:schemeClr val="tx2">
                    <a:lumMod val="75000"/>
                  </a:schemeClr>
                </a:solidFill>
                <a:latin typeface="Century Gothic"/>
                <a:cs typeface="Century Gothic"/>
              </a:rPr>
              <a:t>by the protozoan T. </a:t>
            </a:r>
            <a:r>
              <a:rPr lang="en-US" sz="3200" dirty="0" err="1">
                <a:solidFill>
                  <a:schemeClr val="tx2">
                    <a:lumMod val="75000"/>
                  </a:schemeClr>
                </a:solidFill>
                <a:latin typeface="Century Gothic"/>
                <a:cs typeface="Century Gothic"/>
              </a:rPr>
              <a:t>vaginalis</a:t>
            </a:r>
            <a:r>
              <a:rPr lang="en-US" sz="3200" dirty="0">
                <a:solidFill>
                  <a:schemeClr val="tx2">
                    <a:lumMod val="75000"/>
                  </a:schemeClr>
                </a:solidFill>
                <a:latin typeface="Century Gothic"/>
                <a:cs typeface="Century Gothic"/>
              </a:rPr>
              <a:t> </a:t>
            </a:r>
          </a:p>
          <a:p>
            <a:pPr marL="228600" lvl="0" indent="-182880">
              <a:spcAft>
                <a:spcPts val="300"/>
              </a:spcAft>
              <a:buClr>
                <a:srgbClr val="F14124">
                  <a:lumMod val="75000"/>
                </a:srgbClr>
              </a:buClr>
              <a:buSzPct val="130000"/>
              <a:buFont typeface="Georgia" pitchFamily="18" charset="0"/>
              <a:buChar char="*"/>
            </a:pPr>
            <a:r>
              <a:rPr lang="en-US" sz="3200" dirty="0">
                <a:solidFill>
                  <a:prstClr val="white">
                    <a:lumMod val="50000"/>
                  </a:prstClr>
                </a:solidFill>
                <a:latin typeface="Century Gothic"/>
                <a:cs typeface="Century Gothic"/>
              </a:rPr>
              <a:t>usually found in the </a:t>
            </a:r>
            <a:r>
              <a:rPr lang="en-US" sz="3200" u="sng" dirty="0">
                <a:solidFill>
                  <a:prstClr val="white">
                    <a:lumMod val="50000"/>
                  </a:prstClr>
                </a:solidFill>
                <a:latin typeface="Century Gothic"/>
                <a:cs typeface="Century Gothic"/>
              </a:rPr>
              <a:t>vagina</a:t>
            </a:r>
            <a:r>
              <a:rPr lang="en-US" sz="3200" dirty="0">
                <a:solidFill>
                  <a:prstClr val="white">
                    <a:lumMod val="50000"/>
                  </a:prstClr>
                </a:solidFill>
                <a:latin typeface="Century Gothic"/>
                <a:cs typeface="Century Gothic"/>
              </a:rPr>
              <a:t> and </a:t>
            </a:r>
            <a:r>
              <a:rPr lang="en-US" sz="3200" u="sng" dirty="0">
                <a:solidFill>
                  <a:prstClr val="white">
                    <a:lumMod val="50000"/>
                  </a:prstClr>
                </a:solidFill>
                <a:latin typeface="Century Gothic"/>
                <a:cs typeface="Century Gothic"/>
              </a:rPr>
              <a:t>urethral </a:t>
            </a:r>
            <a:r>
              <a:rPr lang="en-US" sz="3200" u="sng" dirty="0" smtClean="0">
                <a:solidFill>
                  <a:prstClr val="white">
                    <a:lumMod val="50000"/>
                  </a:prstClr>
                </a:solidFill>
                <a:latin typeface="Century Gothic"/>
                <a:cs typeface="Century Gothic"/>
              </a:rPr>
              <a:t>tissues</a:t>
            </a:r>
            <a:endParaRPr lang="x-none" sz="3200" dirty="0">
              <a:solidFill>
                <a:prstClr val="black">
                  <a:lumMod val="75000"/>
                  <a:lumOff val="25000"/>
                </a:prstClr>
              </a:solidFill>
              <a:latin typeface="Century Gothic"/>
              <a:cs typeface="Century Gothic"/>
            </a:endParaRPr>
          </a:p>
          <a:p>
            <a:pPr marL="228600" lvl="0" indent="-182880">
              <a:spcAft>
                <a:spcPts val="300"/>
              </a:spcAft>
              <a:buClr>
                <a:srgbClr val="F14124">
                  <a:lumMod val="75000"/>
                </a:srgbClr>
              </a:buClr>
              <a:buSzPct val="130000"/>
              <a:buFont typeface="Georgia" pitchFamily="18" charset="0"/>
              <a:buChar char="*"/>
            </a:pPr>
            <a:r>
              <a:rPr lang="en-US" sz="3200" dirty="0" smtClean="0">
                <a:solidFill>
                  <a:prstClr val="white">
                    <a:lumMod val="50000"/>
                  </a:prstClr>
                </a:solidFill>
                <a:latin typeface="Century Gothic"/>
                <a:cs typeface="Century Gothic"/>
              </a:rPr>
              <a:t>About </a:t>
            </a:r>
            <a:r>
              <a:rPr lang="en-US" sz="3200" dirty="0">
                <a:solidFill>
                  <a:prstClr val="white">
                    <a:lumMod val="50000"/>
                  </a:prstClr>
                </a:solidFill>
                <a:latin typeface="Century Gothic"/>
                <a:cs typeface="Century Gothic"/>
              </a:rPr>
              <a:t>50% of cases in women and men are asymptomatic </a:t>
            </a:r>
          </a:p>
          <a:p>
            <a:endParaRPr lang="en-US" dirty="0"/>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55" y="4650640"/>
            <a:ext cx="2434130" cy="1823248"/>
          </a:xfrm>
          <a:prstGeom prst="rect">
            <a:avLst/>
          </a:prstGeom>
        </p:spPr>
      </p:pic>
    </p:spTree>
    <p:extLst>
      <p:ext uri="{BB962C8B-B14F-4D97-AF65-F5344CB8AC3E}">
        <p14:creationId xmlns:p14="http://schemas.microsoft.com/office/powerpoint/2010/main" val="3235974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920"/>
            <a:ext cx="8229600" cy="1143000"/>
          </a:xfrm>
        </p:spPr>
        <p:txBody>
          <a:bodyPr/>
          <a:lstStyle/>
          <a:p>
            <a:r>
              <a:rPr lang="en-US" dirty="0" smtClean="0">
                <a:latin typeface="Century Gothic"/>
                <a:cs typeface="Century Gothic"/>
              </a:rPr>
              <a:t>Clinical presentation</a:t>
            </a:r>
            <a:endParaRPr lang="en-US" dirty="0">
              <a:latin typeface="Century Gothic"/>
              <a:cs typeface="Century Gothic"/>
            </a:endParaRPr>
          </a:p>
        </p:txBody>
      </p:sp>
      <p:sp>
        <p:nvSpPr>
          <p:cNvPr id="4" name="Content Placeholder 7"/>
          <p:cNvSpPr>
            <a:spLocks noGrp="1"/>
          </p:cNvSpPr>
          <p:nvPr>
            <p:ph idx="1"/>
          </p:nvPr>
        </p:nvSpPr>
        <p:spPr>
          <a:xfrm>
            <a:off x="296261" y="1291129"/>
            <a:ext cx="5039264" cy="4123036"/>
          </a:xfrm>
        </p:spPr>
        <p:txBody>
          <a:bodyPr>
            <a:noAutofit/>
          </a:bodyPr>
          <a:lstStyle/>
          <a:p>
            <a:r>
              <a:rPr lang="en-US" sz="2400" dirty="0" smtClean="0">
                <a:latin typeface="Century Gothic"/>
                <a:cs typeface="Century Gothic"/>
              </a:rPr>
              <a:t>classically </a:t>
            </a:r>
            <a:r>
              <a:rPr lang="en-US" sz="2400" dirty="0">
                <a:latin typeface="Century Gothic"/>
                <a:cs typeface="Century Gothic"/>
              </a:rPr>
              <a:t>manifested by a </a:t>
            </a:r>
            <a:r>
              <a:rPr lang="en-US" sz="2400" dirty="0">
                <a:solidFill>
                  <a:srgbClr val="953735"/>
                </a:solidFill>
                <a:latin typeface="Century Gothic"/>
                <a:cs typeface="Century Gothic"/>
              </a:rPr>
              <a:t>green- yellow, frothy </a:t>
            </a:r>
            <a:r>
              <a:rPr lang="en-US" sz="2400" dirty="0" smtClean="0">
                <a:solidFill>
                  <a:srgbClr val="953735"/>
                </a:solidFill>
                <a:latin typeface="Century Gothic"/>
                <a:cs typeface="Century Gothic"/>
              </a:rPr>
              <a:t>vaginal discharge  with </a:t>
            </a:r>
            <a:r>
              <a:rPr lang="en-US" sz="2400" dirty="0">
                <a:solidFill>
                  <a:srgbClr val="953735"/>
                </a:solidFill>
                <a:latin typeface="Century Gothic"/>
                <a:cs typeface="Century Gothic"/>
              </a:rPr>
              <a:t>a “musty” odor</a:t>
            </a:r>
            <a:r>
              <a:rPr lang="en-US" sz="2400" dirty="0">
                <a:latin typeface="Century Gothic"/>
                <a:cs typeface="Century Gothic"/>
              </a:rPr>
              <a:t>. </a:t>
            </a:r>
            <a:endParaRPr lang="en-US" sz="2400" dirty="0" smtClean="0">
              <a:latin typeface="Century Gothic"/>
              <a:cs typeface="Century Gothic"/>
            </a:endParaRPr>
          </a:p>
          <a:p>
            <a:r>
              <a:rPr lang="en-US" sz="2400" dirty="0" smtClean="0">
                <a:solidFill>
                  <a:srgbClr val="953735"/>
                </a:solidFill>
                <a:latin typeface="Century Gothic"/>
                <a:cs typeface="Century Gothic"/>
              </a:rPr>
              <a:t>Dyspareunia</a:t>
            </a:r>
            <a:endParaRPr lang="en-US" sz="2400" dirty="0">
              <a:latin typeface="Century Gothic"/>
              <a:cs typeface="Century Gothic"/>
            </a:endParaRPr>
          </a:p>
          <a:p>
            <a:r>
              <a:rPr lang="en-US" sz="2400" dirty="0" err="1">
                <a:solidFill>
                  <a:srgbClr val="953735"/>
                </a:solidFill>
                <a:latin typeface="Century Gothic"/>
                <a:cs typeface="Century Gothic"/>
              </a:rPr>
              <a:t>V</a:t>
            </a:r>
            <a:r>
              <a:rPr lang="en-US" sz="2400" dirty="0" err="1" smtClean="0">
                <a:solidFill>
                  <a:srgbClr val="953735"/>
                </a:solidFill>
                <a:latin typeface="Century Gothic"/>
                <a:cs typeface="Century Gothic"/>
              </a:rPr>
              <a:t>ulvovaginal</a:t>
            </a:r>
            <a:r>
              <a:rPr lang="en-US" sz="2400" dirty="0" smtClean="0">
                <a:solidFill>
                  <a:srgbClr val="953735"/>
                </a:solidFill>
                <a:latin typeface="Century Gothic"/>
                <a:cs typeface="Century Gothic"/>
              </a:rPr>
              <a:t> </a:t>
            </a:r>
            <a:r>
              <a:rPr lang="en-US" sz="2400" dirty="0">
                <a:solidFill>
                  <a:srgbClr val="953735"/>
                </a:solidFill>
                <a:latin typeface="Century Gothic"/>
                <a:cs typeface="Century Gothic"/>
              </a:rPr>
              <a:t>irritation, </a:t>
            </a:r>
            <a:endParaRPr lang="en-US" sz="2400" dirty="0" smtClean="0">
              <a:solidFill>
                <a:srgbClr val="953735"/>
              </a:solidFill>
              <a:latin typeface="Century Gothic"/>
              <a:cs typeface="Century Gothic"/>
            </a:endParaRPr>
          </a:p>
          <a:p>
            <a:r>
              <a:rPr lang="en-US" sz="2400" dirty="0">
                <a:latin typeface="Century Gothic"/>
                <a:cs typeface="Century Gothic"/>
              </a:rPr>
              <a:t>D</a:t>
            </a:r>
            <a:r>
              <a:rPr lang="en-US" sz="2400" dirty="0" smtClean="0">
                <a:latin typeface="Century Gothic"/>
                <a:cs typeface="Century Gothic"/>
              </a:rPr>
              <a:t>ysuria </a:t>
            </a:r>
          </a:p>
          <a:p>
            <a:pPr marL="0" indent="0">
              <a:buNone/>
            </a:pPr>
            <a:r>
              <a:rPr lang="en-US" sz="2400" b="1" dirty="0" smtClean="0">
                <a:solidFill>
                  <a:srgbClr val="376092"/>
                </a:solidFill>
                <a:latin typeface="Century Gothic"/>
                <a:cs typeface="Century Gothic"/>
              </a:rPr>
              <a:t>On Examination </a:t>
            </a:r>
          </a:p>
          <a:p>
            <a:pPr marL="0" lvl="1" indent="0">
              <a:buNone/>
            </a:pPr>
            <a:r>
              <a:rPr lang="en-US" sz="2400" dirty="0" smtClean="0">
                <a:latin typeface="Century Gothic"/>
                <a:cs typeface="Century Gothic"/>
              </a:rPr>
              <a:t>Cervix with multiple </a:t>
            </a:r>
            <a:r>
              <a:rPr lang="en-US" sz="2400" dirty="0">
                <a:latin typeface="Century Gothic"/>
                <a:cs typeface="Century Gothic"/>
              </a:rPr>
              <a:t>small hemorrhagic areas (strawberry </a:t>
            </a:r>
            <a:r>
              <a:rPr lang="en-US" sz="2400" dirty="0" smtClean="0">
                <a:latin typeface="Century Gothic"/>
                <a:cs typeface="Century Gothic"/>
              </a:rPr>
              <a:t>cervix).</a:t>
            </a:r>
            <a:endParaRPr lang="en-US" sz="2400" dirty="0">
              <a:latin typeface="Century Gothic"/>
              <a:cs typeface="Century Gothic"/>
            </a:endParaRPr>
          </a:p>
          <a:p>
            <a:pPr marL="0" lvl="1" indent="0">
              <a:buNone/>
            </a:pPr>
            <a:r>
              <a:rPr lang="en-US" sz="2400" dirty="0" smtClean="0">
                <a:latin typeface="Century Gothic"/>
                <a:cs typeface="Century Gothic"/>
              </a:rPr>
              <a:t> </a:t>
            </a:r>
            <a:endParaRPr lang="en-US" sz="2400" dirty="0">
              <a:solidFill>
                <a:srgbClr val="376092"/>
              </a:solidFill>
              <a:latin typeface="Century Gothic"/>
              <a:cs typeface="Century Gothic"/>
            </a:endParaRPr>
          </a:p>
        </p:txBody>
      </p:sp>
      <p:pic>
        <p:nvPicPr>
          <p:cNvPr id="5" name="Picture 4" descr="Unknow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950" y="833015"/>
            <a:ext cx="582652" cy="436427"/>
          </a:xfrm>
          <a:prstGeom prst="rect">
            <a:avLst/>
          </a:prstGeom>
        </p:spPr>
      </p:pic>
      <p:sp>
        <p:nvSpPr>
          <p:cNvPr id="6" name="Text Placeholder 6"/>
          <p:cNvSpPr txBox="1">
            <a:spLocks/>
          </p:cNvSpPr>
          <p:nvPr/>
        </p:nvSpPr>
        <p:spPr>
          <a:xfrm>
            <a:off x="143555" y="680310"/>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rgbClr val="4BACC6"/>
                </a:solidFill>
                <a:latin typeface="Century Gothic"/>
                <a:cs typeface="Century Gothic"/>
              </a:rPr>
              <a:t>Female</a:t>
            </a:r>
            <a:endParaRPr lang="en-US" b="1" dirty="0">
              <a:solidFill>
                <a:srgbClr val="4BACC6"/>
              </a:solidFill>
              <a:latin typeface="Century Gothic"/>
              <a:cs typeface="Century Gothic"/>
            </a:endParaRPr>
          </a:p>
        </p:txBody>
      </p:sp>
      <p:sp>
        <p:nvSpPr>
          <p:cNvPr id="7" name="Text Placeholder 4"/>
          <p:cNvSpPr txBox="1">
            <a:spLocks/>
          </p:cNvSpPr>
          <p:nvPr/>
        </p:nvSpPr>
        <p:spPr>
          <a:xfrm>
            <a:off x="4572000" y="680310"/>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rgbClr val="4BACC6"/>
                </a:solidFill>
                <a:latin typeface="Century Gothic"/>
                <a:cs typeface="Century Gothic"/>
              </a:rPr>
              <a:t>Male</a:t>
            </a:r>
            <a:endParaRPr lang="en-US" b="1" dirty="0">
              <a:solidFill>
                <a:srgbClr val="4BACC6"/>
              </a:solidFill>
              <a:latin typeface="Century Gothic"/>
              <a:cs typeface="Century Gothic"/>
            </a:endParaRPr>
          </a:p>
        </p:txBody>
      </p:sp>
      <p:pic>
        <p:nvPicPr>
          <p:cNvPr id="8" name="Picture 7" descr="Unknow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985" y="680310"/>
            <a:ext cx="513115" cy="515406"/>
          </a:xfrm>
          <a:prstGeom prst="rect">
            <a:avLst/>
          </a:prstGeom>
        </p:spPr>
      </p:pic>
      <p:sp>
        <p:nvSpPr>
          <p:cNvPr id="9" name="Content Placeholder 5"/>
          <p:cNvSpPr txBox="1">
            <a:spLocks/>
          </p:cNvSpPr>
          <p:nvPr/>
        </p:nvSpPr>
        <p:spPr>
          <a:xfrm>
            <a:off x="4807552" y="1138425"/>
            <a:ext cx="4345598" cy="41230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a:spcBef>
                <a:spcPts val="0"/>
              </a:spcBef>
              <a:buFont typeface="Arial" pitchFamily="34" charset="0"/>
              <a:buChar char="•"/>
              <a:defRPr/>
            </a:pPr>
            <a:r>
              <a:rPr lang="en-US" sz="2400" dirty="0" smtClean="0">
                <a:solidFill>
                  <a:prstClr val="black"/>
                </a:solidFill>
                <a:latin typeface="Century Gothic"/>
                <a:cs typeface="Century Gothic"/>
              </a:rPr>
              <a:t>Usually asymptomatic </a:t>
            </a:r>
          </a:p>
          <a:p>
            <a:pPr marL="800100" lvl="1" indent="-342900">
              <a:spcBef>
                <a:spcPts val="0"/>
              </a:spcBef>
              <a:buFont typeface="Arial" pitchFamily="34" charset="0"/>
              <a:buChar char="•"/>
              <a:defRPr/>
            </a:pPr>
            <a:r>
              <a:rPr lang="en-US" sz="2400" dirty="0" smtClean="0">
                <a:solidFill>
                  <a:prstClr val="black"/>
                </a:solidFill>
                <a:latin typeface="Century Gothic"/>
                <a:cs typeface="Century Gothic"/>
              </a:rPr>
              <a:t>Slight burning after urination or ejaculation.</a:t>
            </a:r>
          </a:p>
          <a:p>
            <a:pPr marL="800100" lvl="1" indent="-342900">
              <a:buFont typeface="Arial" pitchFamily="34" charset="0"/>
              <a:buChar char="•"/>
            </a:pPr>
            <a:r>
              <a:rPr lang="en-US" sz="2400" dirty="0" smtClean="0">
                <a:solidFill>
                  <a:prstClr val="black"/>
                </a:solidFill>
                <a:latin typeface="Century Gothic"/>
                <a:cs typeface="Century Gothic"/>
              </a:rPr>
              <a:t>urethral discharge.</a:t>
            </a:r>
          </a:p>
          <a:p>
            <a:pPr marL="457200" lvl="1" indent="0">
              <a:buFont typeface="Arial" pitchFamily="34" charset="0"/>
              <a:buNone/>
            </a:pPr>
            <a:r>
              <a:rPr lang="en-US" sz="2400" b="1" dirty="0" smtClean="0">
                <a:solidFill>
                  <a:srgbClr val="376092"/>
                </a:solidFill>
                <a:latin typeface="Century Gothic"/>
                <a:cs typeface="Century Gothic"/>
              </a:rPr>
              <a:t>On Examination  </a:t>
            </a:r>
            <a:r>
              <a:rPr lang="en-US" sz="2400" dirty="0" smtClean="0">
                <a:solidFill>
                  <a:prstClr val="black"/>
                </a:solidFill>
                <a:latin typeface="Century Gothic"/>
                <a:cs typeface="Century Gothic"/>
              </a:rPr>
              <a:t>demonstrate </a:t>
            </a:r>
            <a:r>
              <a:rPr lang="en-US" sz="2400" dirty="0" err="1" smtClean="0">
                <a:solidFill>
                  <a:prstClr val="black"/>
                </a:solidFill>
                <a:latin typeface="Century Gothic"/>
                <a:cs typeface="Century Gothic"/>
              </a:rPr>
              <a:t>nongonococcal</a:t>
            </a:r>
            <a:r>
              <a:rPr lang="en-US" sz="2400" dirty="0" smtClean="0">
                <a:solidFill>
                  <a:prstClr val="black"/>
                </a:solidFill>
                <a:latin typeface="Century Gothic"/>
                <a:cs typeface="Century Gothic"/>
              </a:rPr>
              <a:t> urethritis</a:t>
            </a:r>
          </a:p>
          <a:p>
            <a:pPr marL="457200" lvl="1" indent="0">
              <a:buNone/>
            </a:pPr>
            <a:r>
              <a:rPr lang="en-US" sz="1600" dirty="0" smtClean="0">
                <a:solidFill>
                  <a:schemeClr val="bg1">
                    <a:lumMod val="50000"/>
                  </a:schemeClr>
                </a:solidFill>
                <a:latin typeface="Century Gothic"/>
                <a:cs typeface="Century Gothic"/>
              </a:rPr>
              <a:t>(pain when urinating, and itching, irritation or tenderness </a:t>
            </a:r>
            <a:r>
              <a:rPr lang="en-US" sz="1600" dirty="0">
                <a:solidFill>
                  <a:schemeClr val="bg1">
                    <a:lumMod val="50000"/>
                  </a:schemeClr>
                </a:solidFill>
                <a:latin typeface="Century Gothic"/>
                <a:cs typeface="Century Gothic"/>
              </a:rPr>
              <a:t>around the opening of the </a:t>
            </a:r>
            <a:r>
              <a:rPr lang="en-US" sz="1600" dirty="0" smtClean="0">
                <a:solidFill>
                  <a:schemeClr val="bg1">
                    <a:lumMod val="50000"/>
                  </a:schemeClr>
                </a:solidFill>
                <a:latin typeface="Century Gothic"/>
                <a:cs typeface="Century Gothic"/>
              </a:rPr>
              <a:t>penis)</a:t>
            </a:r>
            <a:endParaRPr lang="en-US" sz="16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38672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936" y="39588"/>
            <a:ext cx="3359510" cy="2262936"/>
          </a:xfrm>
          <a:prstGeom prst="rect">
            <a:avLst/>
          </a:prstGeom>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747" y="2207360"/>
            <a:ext cx="3540605" cy="2601544"/>
          </a:xfrm>
          <a:prstGeom prst="rect">
            <a:avLst/>
          </a:prstGeom>
        </p:spPr>
      </p:pic>
      <p:sp>
        <p:nvSpPr>
          <p:cNvPr id="4" name="TextBox 3"/>
          <p:cNvSpPr txBox="1"/>
          <p:nvPr/>
        </p:nvSpPr>
        <p:spPr>
          <a:xfrm>
            <a:off x="5946345" y="4803345"/>
            <a:ext cx="2595985"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r>
              <a:rPr lang="en-US" sz="2000" dirty="0">
                <a:solidFill>
                  <a:srgbClr val="FF0000"/>
                </a:solidFill>
                <a:latin typeface="Century Gothic"/>
                <a:cs typeface="Century Gothic"/>
              </a:rPr>
              <a:t>strawberry cervix.</a:t>
            </a:r>
          </a:p>
          <a:p>
            <a:endParaRPr lang="en-US" dirty="0">
              <a:solidFill>
                <a:prstClr val="black"/>
              </a:solidFill>
              <a:latin typeface="Calibri"/>
            </a:endParaRPr>
          </a:p>
        </p:txBody>
      </p:sp>
      <p:pic>
        <p:nvPicPr>
          <p:cNvPr id="5" name="Picture 4" descr="Screen Shot 2017-04-20 at 5.45.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70" y="680310"/>
            <a:ext cx="3970330" cy="2684971"/>
          </a:xfrm>
          <a:prstGeom prst="rect">
            <a:avLst/>
          </a:prstGeom>
        </p:spPr>
      </p:pic>
      <p:sp>
        <p:nvSpPr>
          <p:cNvPr id="6" name="TextBox 5"/>
          <p:cNvSpPr txBox="1"/>
          <p:nvPr/>
        </p:nvSpPr>
        <p:spPr>
          <a:xfrm>
            <a:off x="1059785" y="3429000"/>
            <a:ext cx="320680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FF0000"/>
                </a:solidFill>
                <a:latin typeface="Century Gothic"/>
                <a:cs typeface="Century Gothic"/>
              </a:rPr>
              <a:t>Purulent “bubbly” cervical-vaginal fluid characteristic of </a:t>
            </a:r>
            <a:r>
              <a:rPr lang="en-US" dirty="0" err="1">
                <a:solidFill>
                  <a:srgbClr val="FF0000"/>
                </a:solidFill>
                <a:latin typeface="Century Gothic"/>
                <a:cs typeface="Century Gothic"/>
              </a:rPr>
              <a:t>trichomoniasis</a:t>
            </a:r>
            <a:r>
              <a:rPr lang="en-US" dirty="0">
                <a:solidFill>
                  <a:srgbClr val="FF0000"/>
                </a:solidFill>
                <a:latin typeface="Century Gothic"/>
                <a:cs typeface="Century Gothic"/>
              </a:rPr>
              <a:t>. </a:t>
            </a:r>
          </a:p>
          <a:p>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6807030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65196" y="374899"/>
            <a:ext cx="6108199" cy="5955495"/>
          </a:xfrm>
        </p:spPr>
        <p:txBody>
          <a:bodyPr>
            <a:normAutofit/>
          </a:bodyPr>
          <a:lstStyle/>
          <a:p>
            <a:r>
              <a:rPr lang="en-US" sz="3600" dirty="0" smtClean="0">
                <a:solidFill>
                  <a:srgbClr val="017BA1"/>
                </a:solidFill>
                <a:latin typeface="Century Gothic"/>
                <a:ea typeface="+mj-ea"/>
                <a:cs typeface="Century Gothic"/>
              </a:rPr>
              <a:t>Mode </a:t>
            </a:r>
            <a:r>
              <a:rPr lang="en-US" sz="3600" dirty="0">
                <a:solidFill>
                  <a:srgbClr val="017BA1"/>
                </a:solidFill>
                <a:latin typeface="Century Gothic"/>
                <a:ea typeface="+mj-ea"/>
                <a:cs typeface="Century Gothic"/>
              </a:rPr>
              <a:t>of transmission</a:t>
            </a:r>
            <a:r>
              <a:rPr lang="en-US" dirty="0">
                <a:solidFill>
                  <a:schemeClr val="bg1">
                    <a:lumMod val="50000"/>
                  </a:schemeClr>
                </a:solidFill>
                <a:latin typeface="Century Gothic"/>
                <a:cs typeface="Century Gothic"/>
              </a:rPr>
              <a:t>: </a:t>
            </a:r>
          </a:p>
          <a:p>
            <a:pPr lvl="1"/>
            <a:r>
              <a:rPr lang="en-US" dirty="0" smtClean="0">
                <a:latin typeface="Century Gothic"/>
                <a:cs typeface="Century Gothic"/>
              </a:rPr>
              <a:t>Unprotected sexual intercourse with infected partner </a:t>
            </a:r>
            <a:endParaRPr lang="en-US" dirty="0">
              <a:latin typeface="Century Gothic"/>
              <a:cs typeface="Century Gothic"/>
            </a:endParaRPr>
          </a:p>
          <a:p>
            <a:pPr lvl="1"/>
            <a:r>
              <a:rPr lang="en-US" dirty="0" smtClean="0">
                <a:latin typeface="Century Gothic"/>
                <a:cs typeface="Century Gothic"/>
              </a:rPr>
              <a:t> </a:t>
            </a:r>
            <a:r>
              <a:rPr lang="en-US" dirty="0">
                <a:latin typeface="Century Gothic"/>
                <a:cs typeface="Century Gothic"/>
              </a:rPr>
              <a:t>F</a:t>
            </a:r>
            <a:r>
              <a:rPr lang="en-US" dirty="0" smtClean="0">
                <a:latin typeface="Century Gothic"/>
                <a:cs typeface="Century Gothic"/>
              </a:rPr>
              <a:t>rom </a:t>
            </a:r>
            <a:r>
              <a:rPr lang="en-US" dirty="0">
                <a:latin typeface="Century Gothic"/>
                <a:cs typeface="Century Gothic"/>
              </a:rPr>
              <a:t>mother to child</a:t>
            </a:r>
          </a:p>
          <a:p>
            <a:pPr marL="457200" lvl="1" indent="0">
              <a:buNone/>
            </a:pPr>
            <a:endParaRPr lang="en-US" dirty="0">
              <a:solidFill>
                <a:schemeClr val="bg1">
                  <a:lumMod val="50000"/>
                </a:schemeClr>
              </a:solidFill>
              <a:latin typeface="Century Gothic"/>
              <a:cs typeface="Century Gothic"/>
            </a:endParaRPr>
          </a:p>
        </p:txBody>
      </p:sp>
      <p:pic>
        <p:nvPicPr>
          <p:cNvPr id="6" name="Picture 5"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165" y="374900"/>
            <a:ext cx="2285650" cy="2137870"/>
          </a:xfrm>
          <a:prstGeom prst="rect">
            <a:avLst/>
          </a:prstGeom>
        </p:spPr>
      </p:pic>
      <p:pic>
        <p:nvPicPr>
          <p:cNvPr id="3" name="Picture 2" descr="Trichomoniasis_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85" y="2970885"/>
            <a:ext cx="7863316" cy="3734410"/>
          </a:xfrm>
          <a:prstGeom prst="rect">
            <a:avLst/>
          </a:prstGeom>
        </p:spPr>
      </p:pic>
    </p:spTree>
    <p:extLst>
      <p:ext uri="{BB962C8B-B14F-4D97-AF65-F5344CB8AC3E}">
        <p14:creationId xmlns:p14="http://schemas.microsoft.com/office/powerpoint/2010/main" val="36716927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222195"/>
            <a:ext cx="8246070" cy="5191970"/>
          </a:xfrm>
        </p:spPr>
        <p:txBody>
          <a:bodyPr/>
          <a:lstStyle/>
          <a:p>
            <a:pPr marL="0" indent="0">
              <a:buNone/>
            </a:pPr>
            <a:r>
              <a:rPr lang="en-US" sz="3600" dirty="0">
                <a:solidFill>
                  <a:srgbClr val="017BA1"/>
                </a:solidFill>
                <a:latin typeface="Century Gothic"/>
                <a:ea typeface="+mj-ea"/>
                <a:cs typeface="Century Gothic"/>
              </a:rPr>
              <a:t>Complications:</a:t>
            </a:r>
            <a:endParaRPr lang="en-US" dirty="0" smtClean="0">
              <a:latin typeface="Century Gothic"/>
              <a:cs typeface="Century Gothic"/>
            </a:endParaRPr>
          </a:p>
          <a:p>
            <a:r>
              <a:rPr lang="en-US" dirty="0" err="1" smtClean="0">
                <a:latin typeface="Century Gothic"/>
                <a:cs typeface="Century Gothic"/>
              </a:rPr>
              <a:t>Trichomoniasis</a:t>
            </a:r>
            <a:r>
              <a:rPr lang="en-US" dirty="0" smtClean="0">
                <a:latin typeface="Century Gothic"/>
                <a:cs typeface="Century Gothic"/>
              </a:rPr>
              <a:t> </a:t>
            </a:r>
            <a:r>
              <a:rPr lang="en-US" dirty="0">
                <a:latin typeface="Century Gothic"/>
                <a:cs typeface="Century Gothic"/>
              </a:rPr>
              <a:t>is associated with increased risk of transmission and infection </a:t>
            </a:r>
            <a:r>
              <a:rPr lang="en-US" dirty="0" smtClean="0">
                <a:latin typeface="Century Gothic"/>
                <a:cs typeface="Century Gothic"/>
              </a:rPr>
              <a:t>of HIV</a:t>
            </a:r>
            <a:endParaRPr lang="en-US" dirty="0">
              <a:latin typeface="Century Gothic"/>
              <a:cs typeface="Century Gothic"/>
              <a:hlinkClick r:id="rId2"/>
            </a:endParaRPr>
          </a:p>
          <a:p>
            <a:r>
              <a:rPr lang="en-US" dirty="0" err="1">
                <a:latin typeface="Century Gothic"/>
                <a:cs typeface="Century Gothic"/>
              </a:rPr>
              <a:t>Trichomoniasis</a:t>
            </a:r>
            <a:r>
              <a:rPr lang="en-US" dirty="0">
                <a:latin typeface="Century Gothic"/>
                <a:cs typeface="Century Gothic"/>
              </a:rPr>
              <a:t> may cause a woman to deliver a low-birth-weight </a:t>
            </a:r>
            <a:r>
              <a:rPr lang="en-US" dirty="0" smtClean="0">
                <a:latin typeface="Century Gothic"/>
                <a:cs typeface="Century Gothic"/>
              </a:rPr>
              <a:t>baby or premature infant. </a:t>
            </a:r>
          </a:p>
          <a:p>
            <a:pPr marL="0" lvl="0" indent="0">
              <a:buNone/>
            </a:pPr>
            <a:r>
              <a:rPr lang="en-US" sz="3600" dirty="0" smtClean="0">
                <a:solidFill>
                  <a:srgbClr val="017BA1"/>
                </a:solidFill>
                <a:latin typeface="Century Gothic"/>
                <a:cs typeface="Century Gothic"/>
              </a:rPr>
              <a:t>Prevention:</a:t>
            </a:r>
          </a:p>
          <a:p>
            <a:r>
              <a:rPr lang="en-US" dirty="0">
                <a:latin typeface="Century Gothic"/>
                <a:cs typeface="Century Gothic"/>
              </a:rPr>
              <a:t>Use of male </a:t>
            </a:r>
            <a:r>
              <a:rPr lang="en-US" dirty="0" smtClean="0">
                <a:latin typeface="Century Gothic"/>
                <a:cs typeface="Century Gothic"/>
              </a:rPr>
              <a:t>condoms</a:t>
            </a:r>
          </a:p>
          <a:p>
            <a:r>
              <a:rPr lang="en-US" dirty="0" smtClean="0">
                <a:solidFill>
                  <a:prstClr val="black"/>
                </a:solidFill>
                <a:latin typeface="Century Gothic"/>
                <a:cs typeface="Century Gothic"/>
              </a:rPr>
              <a:t>Regular screening of STD </a:t>
            </a:r>
            <a:endParaRPr lang="en-US" dirty="0">
              <a:solidFill>
                <a:prstClr val="black"/>
              </a:solidFill>
              <a:latin typeface="Century Gothic"/>
              <a:cs typeface="Century Gothic"/>
            </a:endParaRPr>
          </a:p>
          <a:p>
            <a:endParaRPr lang="en-US" dirty="0" smtClean="0">
              <a:latin typeface="Century Gothic"/>
              <a:cs typeface="Century Gothic"/>
            </a:endParaRPr>
          </a:p>
          <a:p>
            <a:pPr marL="0" indent="0">
              <a:buNone/>
            </a:pPr>
            <a:endParaRPr lang="en-US" dirty="0"/>
          </a:p>
        </p:txBody>
      </p:sp>
    </p:spTree>
    <p:extLst>
      <p:ext uri="{BB962C8B-B14F-4D97-AF65-F5344CB8AC3E}">
        <p14:creationId xmlns:p14="http://schemas.microsoft.com/office/powerpoint/2010/main" val="1000609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Diagnosis</a:t>
            </a:r>
          </a:p>
        </p:txBody>
      </p:sp>
      <p:sp>
        <p:nvSpPr>
          <p:cNvPr id="3" name="Content Placeholder 2"/>
          <p:cNvSpPr>
            <a:spLocks noGrp="1"/>
          </p:cNvSpPr>
          <p:nvPr>
            <p:ph idx="1"/>
          </p:nvPr>
        </p:nvSpPr>
        <p:spPr/>
        <p:txBody>
          <a:bodyPr/>
          <a:lstStyle/>
          <a:p>
            <a:r>
              <a:rPr lang="en-US" dirty="0">
                <a:latin typeface="Century Gothic"/>
                <a:cs typeface="Century Gothic"/>
              </a:rPr>
              <a:t>History </a:t>
            </a:r>
            <a:r>
              <a:rPr lang="en-US" dirty="0" smtClean="0">
                <a:latin typeface="Century Gothic"/>
                <a:cs typeface="Century Gothic"/>
              </a:rPr>
              <a:t> And Physical Examination</a:t>
            </a:r>
            <a:endParaRPr lang="en-US" dirty="0">
              <a:latin typeface="Century Gothic"/>
              <a:cs typeface="Century Gothic"/>
            </a:endParaRPr>
          </a:p>
          <a:p>
            <a:r>
              <a:rPr lang="en-US" dirty="0" smtClean="0">
                <a:solidFill>
                  <a:srgbClr val="800000"/>
                </a:solidFill>
                <a:latin typeface="Century Gothic"/>
                <a:cs typeface="Century Gothic"/>
              </a:rPr>
              <a:t>Saline </a:t>
            </a:r>
            <a:r>
              <a:rPr lang="en-US" dirty="0">
                <a:solidFill>
                  <a:srgbClr val="800000"/>
                </a:solidFill>
                <a:latin typeface="Century Gothic"/>
                <a:cs typeface="Century Gothic"/>
              </a:rPr>
              <a:t>wet </a:t>
            </a:r>
            <a:r>
              <a:rPr lang="en-US" dirty="0" smtClean="0">
                <a:solidFill>
                  <a:srgbClr val="800000"/>
                </a:solidFill>
                <a:latin typeface="Century Gothic"/>
                <a:cs typeface="Century Gothic"/>
              </a:rPr>
              <a:t>mount:  </a:t>
            </a:r>
            <a:r>
              <a:rPr lang="en-US" dirty="0">
                <a:solidFill>
                  <a:schemeClr val="bg1">
                    <a:lumMod val="50000"/>
                  </a:schemeClr>
                </a:solidFill>
                <a:latin typeface="Century Gothic"/>
                <a:cs typeface="Century Gothic"/>
              </a:rPr>
              <a:t>seeing the characteristic motility of </a:t>
            </a:r>
            <a:r>
              <a:rPr lang="en-US" dirty="0" err="1" smtClean="0">
                <a:solidFill>
                  <a:schemeClr val="bg1">
                    <a:lumMod val="50000"/>
                  </a:schemeClr>
                </a:solidFill>
                <a:latin typeface="Century Gothic"/>
                <a:cs typeface="Century Gothic"/>
              </a:rPr>
              <a:t>trichomonas</a:t>
            </a:r>
            <a:endParaRPr lang="en-US" dirty="0" smtClean="0">
              <a:solidFill>
                <a:schemeClr val="bg1">
                  <a:lumMod val="50000"/>
                </a:schemeClr>
              </a:solidFill>
              <a:latin typeface="Century Gothic"/>
              <a:cs typeface="Century Gothic"/>
            </a:endParaRPr>
          </a:p>
          <a:p>
            <a:pPr marL="0" indent="0">
              <a:buNone/>
            </a:pPr>
            <a:r>
              <a:rPr lang="en-US" dirty="0" smtClean="0">
                <a:solidFill>
                  <a:schemeClr val="accent1"/>
                </a:solidFill>
                <a:latin typeface="Century Gothic"/>
                <a:cs typeface="Century Gothic"/>
              </a:rPr>
              <a:t>For more sensitive </a:t>
            </a:r>
            <a:r>
              <a:rPr lang="en-US" dirty="0">
                <a:solidFill>
                  <a:schemeClr val="accent1"/>
                </a:solidFill>
                <a:latin typeface="Century Gothic"/>
                <a:cs typeface="Century Gothic"/>
              </a:rPr>
              <a:t>techniques </a:t>
            </a:r>
            <a:r>
              <a:rPr lang="en-US" dirty="0" smtClean="0">
                <a:solidFill>
                  <a:schemeClr val="accent1"/>
                </a:solidFill>
                <a:latin typeface="Century Gothic"/>
                <a:cs typeface="Century Gothic"/>
              </a:rPr>
              <a:t>:</a:t>
            </a:r>
          </a:p>
          <a:p>
            <a:r>
              <a:rPr lang="en-US" dirty="0" smtClean="0">
                <a:solidFill>
                  <a:srgbClr val="800000"/>
                </a:solidFill>
                <a:latin typeface="Century Gothic"/>
                <a:cs typeface="Century Gothic"/>
              </a:rPr>
              <a:t> </a:t>
            </a:r>
            <a:r>
              <a:rPr lang="en-US" dirty="0" smtClean="0">
                <a:latin typeface="Century Gothic"/>
                <a:cs typeface="Century Gothic"/>
              </a:rPr>
              <a:t>Culture</a:t>
            </a:r>
          </a:p>
          <a:p>
            <a:r>
              <a:rPr lang="en-US" dirty="0" smtClean="0">
                <a:latin typeface="Century Gothic"/>
                <a:cs typeface="Century Gothic"/>
              </a:rPr>
              <a:t> Polymerase Chain Reaction (PCR)</a:t>
            </a:r>
          </a:p>
          <a:p>
            <a:r>
              <a:rPr lang="en-US" dirty="0" smtClean="0">
                <a:latin typeface="Century Gothic"/>
                <a:cs typeface="Century Gothic"/>
              </a:rPr>
              <a:t> Antigen Testing </a:t>
            </a:r>
          </a:p>
          <a:p>
            <a:endParaRPr lang="en-US" dirty="0">
              <a:solidFill>
                <a:srgbClr val="800000"/>
              </a:solidFill>
              <a:latin typeface="Century Gothic"/>
              <a:cs typeface="Century Gothic"/>
            </a:endParaRPr>
          </a:p>
          <a:p>
            <a:endParaRPr lang="en-US" dirty="0">
              <a:solidFill>
                <a:schemeClr val="bg1">
                  <a:lumMod val="50000"/>
                </a:schemeClr>
              </a:solidFill>
              <a:latin typeface="Century Gothic"/>
              <a:cs typeface="Century Gothic"/>
            </a:endParaRPr>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726" y="231346"/>
            <a:ext cx="1976014" cy="1976014"/>
          </a:xfrm>
          <a:prstGeom prst="rect">
            <a:avLst/>
          </a:prstGeom>
        </p:spPr>
      </p:pic>
    </p:spTree>
    <p:extLst>
      <p:ext uri="{BB962C8B-B14F-4D97-AF65-F5344CB8AC3E}">
        <p14:creationId xmlns:p14="http://schemas.microsoft.com/office/powerpoint/2010/main" val="32792627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92245" y="4345230"/>
            <a:ext cx="4040188" cy="1527050"/>
          </a:xfrm>
        </p:spPr>
        <p:txBody>
          <a:bodyPr/>
          <a:lstStyle/>
          <a:p>
            <a:pPr marL="0" indent="0">
              <a:buNone/>
            </a:pPr>
            <a:r>
              <a:rPr lang="en-US" dirty="0">
                <a:latin typeface="Century Gothic"/>
                <a:cs typeface="Century Gothic"/>
              </a:rPr>
              <a:t>M</a:t>
            </a:r>
            <a:r>
              <a:rPr lang="en-US" dirty="0" smtClean="0">
                <a:latin typeface="Century Gothic"/>
                <a:cs typeface="Century Gothic"/>
              </a:rPr>
              <a:t>otility </a:t>
            </a:r>
            <a:r>
              <a:rPr lang="en-US" dirty="0">
                <a:latin typeface="Century Gothic"/>
                <a:cs typeface="Century Gothic"/>
              </a:rPr>
              <a:t>of </a:t>
            </a:r>
            <a:r>
              <a:rPr lang="en-US" dirty="0" err="1">
                <a:latin typeface="Century Gothic"/>
                <a:cs typeface="Century Gothic"/>
              </a:rPr>
              <a:t>trichomonads</a:t>
            </a:r>
            <a:r>
              <a:rPr lang="en-US" dirty="0">
                <a:latin typeface="Century Gothic"/>
                <a:cs typeface="Century Gothic"/>
              </a:rPr>
              <a:t> on a saline wet mount </a:t>
            </a:r>
          </a:p>
          <a:p>
            <a:endParaRPr lang="en-US" dirty="0"/>
          </a:p>
        </p:txBody>
      </p:sp>
      <p:pic>
        <p:nvPicPr>
          <p:cNvPr id="11" name="Content Placeholder 10" descr="Unknown.jpg"/>
          <p:cNvPicPr>
            <a:picLocks noGrp="1" noChangeAspect="1"/>
          </p:cNvPicPr>
          <p:nvPr>
            <p:ph sz="quarter" idx="4"/>
          </p:nvPr>
        </p:nvPicPr>
        <p:blipFill>
          <a:blip r:embed="rId2">
            <a:extLst>
              <a:ext uri="{28A0092B-C50C-407E-A947-70E740481C1C}">
                <a14:useLocalDpi xmlns:a14="http://schemas.microsoft.com/office/drawing/2010/main" val="0"/>
              </a:ext>
            </a:extLst>
          </a:blip>
          <a:srcRect l="12683" r="12683"/>
          <a:stretch>
            <a:fillRect/>
          </a:stretch>
        </p:blipFill>
        <p:spPr>
          <a:xfrm>
            <a:off x="907080" y="527605"/>
            <a:ext cx="7024430" cy="3798583"/>
          </a:xfrm>
        </p:spPr>
      </p:pic>
    </p:spTree>
    <p:extLst>
      <p:ext uri="{BB962C8B-B14F-4D97-AF65-F5344CB8AC3E}">
        <p14:creationId xmlns:p14="http://schemas.microsoft.com/office/powerpoint/2010/main" val="6089362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entury Gothic"/>
                <a:cs typeface="Century Gothic"/>
              </a:rPr>
              <a:t>Treatment</a:t>
            </a:r>
            <a:endParaRPr lang="en-US" dirty="0">
              <a:latin typeface="Century Gothic"/>
              <a:cs typeface="Century Gothic"/>
            </a:endParaRPr>
          </a:p>
        </p:txBody>
      </p:sp>
      <p:sp>
        <p:nvSpPr>
          <p:cNvPr id="3" name="Content Placeholder 2"/>
          <p:cNvSpPr>
            <a:spLocks noGrp="1"/>
          </p:cNvSpPr>
          <p:nvPr>
            <p:ph idx="1"/>
          </p:nvPr>
        </p:nvSpPr>
        <p:spPr/>
        <p:txBody>
          <a:bodyPr>
            <a:normAutofit/>
          </a:bodyPr>
          <a:lstStyle/>
          <a:p>
            <a:endParaRPr lang="en-US" dirty="0">
              <a:latin typeface="Century Gothic"/>
              <a:cs typeface="Century Gothic"/>
            </a:endParaRPr>
          </a:p>
          <a:p>
            <a:r>
              <a:rPr lang="en-US" dirty="0">
                <a:solidFill>
                  <a:srgbClr val="C0504D"/>
                </a:solidFill>
                <a:latin typeface="Century Gothic"/>
                <a:cs typeface="Century Gothic"/>
              </a:rPr>
              <a:t>Metronidazole</a:t>
            </a:r>
            <a:r>
              <a:rPr lang="en-US" dirty="0">
                <a:latin typeface="Century Gothic"/>
                <a:cs typeface="Century Gothic"/>
              </a:rPr>
              <a:t> (</a:t>
            </a:r>
            <a:r>
              <a:rPr lang="en-US" dirty="0" err="1" smtClean="0">
                <a:latin typeface="Century Gothic"/>
                <a:cs typeface="Century Gothic"/>
              </a:rPr>
              <a:t>flagyl</a:t>
            </a:r>
            <a:r>
              <a:rPr lang="en-US" dirty="0" smtClean="0">
                <a:latin typeface="Century Gothic"/>
                <a:cs typeface="Century Gothic"/>
              </a:rPr>
              <a:t>) or </a:t>
            </a:r>
            <a:r>
              <a:rPr lang="en-US" dirty="0" err="1" smtClean="0">
                <a:solidFill>
                  <a:srgbClr val="C0504D"/>
                </a:solidFill>
                <a:latin typeface="Century Gothic"/>
                <a:cs typeface="Century Gothic"/>
              </a:rPr>
              <a:t>Tinidazole</a:t>
            </a:r>
            <a:r>
              <a:rPr lang="en-US" dirty="0" smtClean="0">
                <a:latin typeface="Century Gothic"/>
                <a:cs typeface="Century Gothic"/>
              </a:rPr>
              <a:t>.</a:t>
            </a:r>
            <a:endParaRPr lang="en-US" dirty="0">
              <a:latin typeface="Century Gothic"/>
              <a:cs typeface="Century Gothic"/>
            </a:endParaRPr>
          </a:p>
          <a:p>
            <a:pPr marL="0" indent="0">
              <a:buNone/>
            </a:pPr>
            <a:r>
              <a:rPr lang="en-US" dirty="0" smtClean="0">
                <a:latin typeface="Century Gothic"/>
                <a:cs typeface="Century Gothic"/>
              </a:rPr>
              <a:t>For </a:t>
            </a:r>
            <a:endParaRPr lang="en-US" dirty="0">
              <a:latin typeface="Century Gothic"/>
              <a:cs typeface="Century Gothic"/>
            </a:endParaRPr>
          </a:p>
          <a:p>
            <a:r>
              <a:rPr lang="en-US" dirty="0">
                <a:latin typeface="Century Gothic"/>
                <a:cs typeface="Century Gothic"/>
              </a:rPr>
              <a:t>symptomatic </a:t>
            </a:r>
          </a:p>
          <a:p>
            <a:r>
              <a:rPr lang="en-US" dirty="0" smtClean="0">
                <a:latin typeface="Century Gothic"/>
                <a:cs typeface="Century Gothic"/>
              </a:rPr>
              <a:t>Asymptomatic partner</a:t>
            </a:r>
            <a:r>
              <a:rPr lang="en-US" dirty="0">
                <a:latin typeface="Century Gothic"/>
                <a:cs typeface="Century Gothic"/>
              </a:rPr>
              <a:t>.</a:t>
            </a:r>
          </a:p>
          <a:p>
            <a:r>
              <a:rPr lang="en-US" dirty="0" smtClean="0">
                <a:latin typeface="Century Gothic"/>
                <a:cs typeface="Century Gothic"/>
              </a:rPr>
              <a:t>Pregnant and non- pregnant </a:t>
            </a:r>
            <a:endParaRPr lang="en-US" dirty="0">
              <a:latin typeface="Century Gothic"/>
              <a:cs typeface="Century Gothic"/>
            </a:endParaRPr>
          </a:p>
        </p:txBody>
      </p:sp>
      <p:pic>
        <p:nvPicPr>
          <p:cNvPr id="4" name="Picture 3" descr="image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460" y="69490"/>
            <a:ext cx="2111295" cy="1871778"/>
          </a:xfrm>
          <a:prstGeom prst="rect">
            <a:avLst/>
          </a:prstGeom>
        </p:spPr>
      </p:pic>
    </p:spTree>
    <p:extLst>
      <p:ext uri="{BB962C8B-B14F-4D97-AF65-F5344CB8AC3E}">
        <p14:creationId xmlns:p14="http://schemas.microsoft.com/office/powerpoint/2010/main" val="2264972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Syphilis </a:t>
            </a:r>
          </a:p>
        </p:txBody>
      </p:sp>
      <p:sp>
        <p:nvSpPr>
          <p:cNvPr id="3" name="Subtitle 2"/>
          <p:cNvSpPr>
            <a:spLocks noGrp="1"/>
          </p:cNvSpPr>
          <p:nvPr>
            <p:ph type="subTitle" idx="1"/>
          </p:nvPr>
        </p:nvSpPr>
        <p:spPr/>
        <p:txBody>
          <a:bodyPr/>
          <a:lstStyle/>
          <a:p>
            <a:r>
              <a:rPr lang="en-US" b="1" dirty="0">
                <a:solidFill>
                  <a:schemeClr val="bg1">
                    <a:lumMod val="75000"/>
                  </a:schemeClr>
                </a:solidFill>
                <a:effectLst>
                  <a:reflection blurRad="6350" stA="55000" endA="300" endPos="45500" dir="5400000" sy="-100000" algn="bl" rotWithShape="0"/>
                </a:effectLst>
                <a:latin typeface="Trebuchet MS"/>
              </a:rPr>
              <a:t>Areej </a:t>
            </a:r>
            <a:r>
              <a:rPr lang="en-US" b="1" dirty="0" err="1">
                <a:solidFill>
                  <a:schemeClr val="bg1">
                    <a:lumMod val="75000"/>
                  </a:schemeClr>
                </a:solidFill>
                <a:effectLst>
                  <a:reflection blurRad="6350" stA="55000" endA="300" endPos="45500" dir="5400000" sy="-100000" algn="bl" rotWithShape="0"/>
                </a:effectLst>
                <a:latin typeface="Trebuchet MS"/>
              </a:rPr>
              <a:t>AlRajeh</a:t>
            </a:r>
            <a:r>
              <a:rPr lang="en-US" b="1" dirty="0">
                <a:solidFill>
                  <a:schemeClr val="bg1">
                    <a:lumMod val="75000"/>
                  </a:schemeClr>
                </a:solidFill>
                <a:effectLst>
                  <a:reflection blurRad="6350" stA="55000" endA="300" endPos="45500" dir="5400000" sy="-100000" algn="bl" rotWithShape="0"/>
                </a:effectLst>
                <a:latin typeface="Trebuchet MS"/>
              </a:rPr>
              <a:t> </a:t>
            </a:r>
            <a:endParaRPr lang="en-US" dirty="0"/>
          </a:p>
        </p:txBody>
      </p:sp>
    </p:spTree>
    <p:extLst>
      <p:ext uri="{BB962C8B-B14F-4D97-AF65-F5344CB8AC3E}">
        <p14:creationId xmlns:p14="http://schemas.microsoft.com/office/powerpoint/2010/main" val="36072980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Century Gothic"/>
                <a:cs typeface="Century Gothic"/>
              </a:rPr>
              <a:t>S</a:t>
            </a:r>
            <a:r>
              <a:rPr lang="en-US" sz="4800" dirty="0" smtClean="0">
                <a:latin typeface="Century Gothic"/>
                <a:cs typeface="Century Gothic"/>
              </a:rPr>
              <a:t>yphilis </a:t>
            </a:r>
            <a:endParaRPr lang="en-US" dirty="0"/>
          </a:p>
        </p:txBody>
      </p:sp>
      <p:sp>
        <p:nvSpPr>
          <p:cNvPr id="3" name="Content Placeholder 2"/>
          <p:cNvSpPr>
            <a:spLocks noGrp="1"/>
          </p:cNvSpPr>
          <p:nvPr>
            <p:ph idx="1"/>
          </p:nvPr>
        </p:nvSpPr>
        <p:spPr>
          <a:xfrm>
            <a:off x="457200" y="1138425"/>
            <a:ext cx="8229600" cy="4525963"/>
          </a:xfrm>
        </p:spPr>
        <p:txBody>
          <a:bodyPr/>
          <a:lstStyle/>
          <a:p>
            <a:r>
              <a:rPr lang="en-US" dirty="0">
                <a:solidFill>
                  <a:schemeClr val="bg1">
                    <a:lumMod val="50000"/>
                  </a:schemeClr>
                </a:solidFill>
                <a:latin typeface="Century Gothic"/>
                <a:cs typeface="Century Gothic"/>
              </a:rPr>
              <a:t>a sexually transmitted infection caused by the </a:t>
            </a:r>
            <a:r>
              <a:rPr lang="en-US" u="sng" dirty="0">
                <a:solidFill>
                  <a:schemeClr val="accent2">
                    <a:lumMod val="75000"/>
                  </a:schemeClr>
                </a:solidFill>
                <a:latin typeface="Century Gothic"/>
                <a:cs typeface="Century Gothic"/>
              </a:rPr>
              <a:t>bacterium </a:t>
            </a:r>
            <a:r>
              <a:rPr lang="en-US" u="sng" dirty="0" err="1">
                <a:solidFill>
                  <a:schemeClr val="accent2">
                    <a:lumMod val="75000"/>
                  </a:schemeClr>
                </a:solidFill>
                <a:latin typeface="Century Gothic"/>
                <a:cs typeface="Century Gothic"/>
              </a:rPr>
              <a:t>Treponema</a:t>
            </a:r>
            <a:r>
              <a:rPr lang="en-US" u="sng" dirty="0">
                <a:solidFill>
                  <a:schemeClr val="accent2">
                    <a:lumMod val="75000"/>
                  </a:schemeClr>
                </a:solidFill>
                <a:latin typeface="Century Gothic"/>
                <a:cs typeface="Century Gothic"/>
              </a:rPr>
              <a:t> </a:t>
            </a:r>
            <a:r>
              <a:rPr lang="en-US" u="sng" dirty="0" err="1">
                <a:solidFill>
                  <a:schemeClr val="accent2">
                    <a:lumMod val="75000"/>
                  </a:schemeClr>
                </a:solidFill>
                <a:latin typeface="Century Gothic"/>
                <a:cs typeface="Century Gothic"/>
              </a:rPr>
              <a:t>pallidum</a:t>
            </a:r>
            <a:r>
              <a:rPr lang="en-US" u="sng" dirty="0">
                <a:solidFill>
                  <a:schemeClr val="accent2">
                    <a:lumMod val="75000"/>
                  </a:schemeClr>
                </a:solidFill>
                <a:latin typeface="Century Gothic"/>
                <a:cs typeface="Century Gothic"/>
              </a:rPr>
              <a:t> </a:t>
            </a:r>
            <a:r>
              <a:rPr lang="en-US" dirty="0">
                <a:solidFill>
                  <a:schemeClr val="accent2">
                    <a:lumMod val="75000"/>
                  </a:schemeClr>
                </a:solidFill>
                <a:latin typeface="Century Gothic"/>
                <a:cs typeface="Century Gothic"/>
              </a:rPr>
              <a:t>subspecies </a:t>
            </a:r>
            <a:r>
              <a:rPr lang="en-US" dirty="0" err="1" smtClean="0">
                <a:solidFill>
                  <a:schemeClr val="accent2">
                    <a:lumMod val="75000"/>
                  </a:schemeClr>
                </a:solidFill>
                <a:latin typeface="Century Gothic"/>
                <a:cs typeface="Century Gothic"/>
              </a:rPr>
              <a:t>pallidum</a:t>
            </a:r>
            <a:r>
              <a:rPr lang="en-US" dirty="0" smtClean="0">
                <a:solidFill>
                  <a:schemeClr val="bg1">
                    <a:lumMod val="50000"/>
                  </a:schemeClr>
                </a:solidFill>
                <a:latin typeface="Century Gothic"/>
                <a:cs typeface="Century Gothic"/>
              </a:rPr>
              <a:t>.</a:t>
            </a:r>
          </a:p>
          <a:p>
            <a:endParaRPr lang="en-US" dirty="0" smtClean="0">
              <a:solidFill>
                <a:schemeClr val="bg1">
                  <a:lumMod val="50000"/>
                </a:schemeClr>
              </a:solidFill>
              <a:latin typeface="Century Gothic"/>
              <a:cs typeface="Century Gothic"/>
            </a:endParaRPr>
          </a:p>
        </p:txBody>
      </p:sp>
      <p:pic>
        <p:nvPicPr>
          <p:cNvPr id="4" name="Picture 3" descr="Syphi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764" y="3746933"/>
            <a:ext cx="4739976" cy="2430757"/>
          </a:xfrm>
          <a:prstGeom prst="rect">
            <a:avLst/>
          </a:prstGeom>
        </p:spPr>
      </p:pic>
    </p:spTree>
    <p:extLst>
      <p:ext uri="{BB962C8B-B14F-4D97-AF65-F5344CB8AC3E}">
        <p14:creationId xmlns:p14="http://schemas.microsoft.com/office/powerpoint/2010/main" val="2641978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2490" y="527605"/>
            <a:ext cx="6400800" cy="835455"/>
          </a:xfrm>
        </p:spPr>
        <p:txBody>
          <a:bodyPr/>
          <a:lstStyle/>
          <a:p>
            <a:pPr algn="ctr"/>
            <a:r>
              <a:rPr lang="en-US" sz="3600" b="1" dirty="0">
                <a:solidFill>
                  <a:srgbClr val="017BA1"/>
                </a:solidFill>
                <a:latin typeface="+mj-lt"/>
                <a:ea typeface="+mj-ea"/>
                <a:cs typeface="Calibri Light"/>
              </a:rPr>
              <a:t>Question 2</a:t>
            </a:r>
          </a:p>
          <a:p>
            <a:endParaRPr lang="en-US" dirty="0"/>
          </a:p>
        </p:txBody>
      </p:sp>
      <p:sp>
        <p:nvSpPr>
          <p:cNvPr id="5" name="TextBox 4"/>
          <p:cNvSpPr txBox="1"/>
          <p:nvPr/>
        </p:nvSpPr>
        <p:spPr>
          <a:xfrm>
            <a:off x="754375" y="1291130"/>
            <a:ext cx="7635250" cy="3416320"/>
          </a:xfrm>
          <a:prstGeom prst="rect">
            <a:avLst/>
          </a:prstGeom>
          <a:noFill/>
        </p:spPr>
        <p:txBody>
          <a:bodyPr wrap="square" rtlCol="0">
            <a:spAutoFit/>
          </a:bodyPr>
          <a:lstStyle/>
          <a:p>
            <a:pPr>
              <a:buNone/>
            </a:pPr>
            <a:r>
              <a:rPr lang="en-US" sz="2400" dirty="0" smtClean="0">
                <a:solidFill>
                  <a:srgbClr val="002060"/>
                </a:solidFill>
              </a:rPr>
              <a:t>A </a:t>
            </a:r>
            <a:r>
              <a:rPr lang="en-US" sz="2400" dirty="0">
                <a:solidFill>
                  <a:srgbClr val="002060"/>
                </a:solidFill>
              </a:rPr>
              <a:t>26-year-old single man presents to your office complaining of a painless ulcer that formed on his penis 3 months ago. The ulcer is healed but an erythematous rash on his palms and soles of feet has recently developed. </a:t>
            </a:r>
          </a:p>
          <a:p>
            <a:pPr>
              <a:buNone/>
            </a:pPr>
            <a:r>
              <a:rPr lang="en-US" sz="2400" dirty="0">
                <a:solidFill>
                  <a:srgbClr val="002060"/>
                </a:solidFill>
              </a:rPr>
              <a:t>What is the most likely diagnosis? </a:t>
            </a:r>
          </a:p>
          <a:p>
            <a:pPr marL="514350" indent="-514350">
              <a:buAutoNum type="alphaLcPeriod"/>
            </a:pPr>
            <a:r>
              <a:rPr lang="en-US" sz="2400" dirty="0" err="1">
                <a:solidFill>
                  <a:srgbClr val="002060"/>
                </a:solidFill>
              </a:rPr>
              <a:t>Behcet’s</a:t>
            </a:r>
            <a:r>
              <a:rPr lang="en-US" sz="2400" dirty="0">
                <a:solidFill>
                  <a:srgbClr val="002060"/>
                </a:solidFill>
              </a:rPr>
              <a:t> disease</a:t>
            </a:r>
          </a:p>
          <a:p>
            <a:pPr marL="514350" indent="-514350">
              <a:buFont typeface="Arial" pitchFamily="34" charset="0"/>
              <a:buAutoNum type="alphaLcPeriod"/>
            </a:pPr>
            <a:r>
              <a:rPr lang="en-US" sz="2400" dirty="0" err="1">
                <a:solidFill>
                  <a:srgbClr val="002060"/>
                </a:solidFill>
              </a:rPr>
              <a:t>Trichomoniasis</a:t>
            </a:r>
            <a:endParaRPr lang="en-US" sz="2400" dirty="0">
              <a:solidFill>
                <a:srgbClr val="002060"/>
              </a:solidFill>
            </a:endParaRPr>
          </a:p>
          <a:p>
            <a:pPr marL="514350" indent="-514350">
              <a:buAutoNum type="alphaLcPeriod"/>
            </a:pPr>
            <a:r>
              <a:rPr lang="en-US" sz="2400" dirty="0">
                <a:solidFill>
                  <a:srgbClr val="002060"/>
                </a:solidFill>
              </a:rPr>
              <a:t>Reiter’s syndrome </a:t>
            </a:r>
          </a:p>
          <a:p>
            <a:pPr marL="514350" indent="-514350">
              <a:buAutoNum type="alphaLcPeriod"/>
            </a:pPr>
            <a:r>
              <a:rPr lang="en-US" sz="2400" dirty="0">
                <a:solidFill>
                  <a:srgbClr val="002060"/>
                </a:solidFill>
              </a:rPr>
              <a:t>Syphilis </a:t>
            </a:r>
          </a:p>
        </p:txBody>
      </p:sp>
    </p:spTree>
    <p:extLst>
      <p:ext uri="{BB962C8B-B14F-4D97-AF65-F5344CB8AC3E}">
        <p14:creationId xmlns:p14="http://schemas.microsoft.com/office/powerpoint/2010/main" val="40619888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5148995"/>
              </p:ext>
            </p:extLst>
          </p:nvPr>
        </p:nvGraphicFramePr>
        <p:xfrm>
          <a:off x="296260" y="4959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Unknow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670" y="222195"/>
            <a:ext cx="2748690" cy="1622979"/>
          </a:xfrm>
          <a:prstGeom prst="rect">
            <a:avLst/>
          </a:prstGeom>
        </p:spPr>
      </p:pic>
    </p:spTree>
    <p:extLst>
      <p:ext uri="{BB962C8B-B14F-4D97-AF65-F5344CB8AC3E}">
        <p14:creationId xmlns:p14="http://schemas.microsoft.com/office/powerpoint/2010/main" val="32475238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35920"/>
            <a:ext cx="8229600" cy="1143000"/>
          </a:xfrm>
        </p:spPr>
        <p:txBody>
          <a:bodyPr>
            <a:normAutofit/>
          </a:bodyPr>
          <a:lstStyle/>
          <a:p>
            <a:r>
              <a:rPr lang="en-US" dirty="0" smtClean="0">
                <a:latin typeface="Century Gothic"/>
                <a:cs typeface="Century Gothic"/>
              </a:rPr>
              <a:t>Clinical presentation : </a:t>
            </a:r>
            <a:r>
              <a:rPr lang="en-US" sz="2000" dirty="0" smtClean="0">
                <a:solidFill>
                  <a:schemeClr val="bg1">
                    <a:lumMod val="50000"/>
                  </a:schemeClr>
                </a:solidFill>
                <a:latin typeface="Century Gothic"/>
                <a:cs typeface="Century Gothic"/>
              </a:rPr>
              <a:t> present in four stages </a:t>
            </a:r>
            <a:endParaRPr lang="en-US" sz="2000" dirty="0">
              <a:solidFill>
                <a:schemeClr val="bg1">
                  <a:lumMod val="50000"/>
                </a:schemeClr>
              </a:solidFill>
              <a:latin typeface="Century Gothic"/>
              <a:cs typeface="Century Gothic"/>
            </a:endParaRPr>
          </a:p>
        </p:txBody>
      </p:sp>
      <p:sp>
        <p:nvSpPr>
          <p:cNvPr id="3" name="Content Placeholder 2"/>
          <p:cNvSpPr>
            <a:spLocks noGrp="1"/>
          </p:cNvSpPr>
          <p:nvPr>
            <p:ph idx="1"/>
          </p:nvPr>
        </p:nvSpPr>
        <p:spPr>
          <a:xfrm>
            <a:off x="457200" y="680310"/>
            <a:ext cx="8229600" cy="5445854"/>
          </a:xfrm>
        </p:spPr>
        <p:txBody>
          <a:bodyPr/>
          <a:lstStyle/>
          <a:p>
            <a:r>
              <a:rPr lang="en-US" b="1" dirty="0">
                <a:solidFill>
                  <a:schemeClr val="accent5"/>
                </a:solidFill>
                <a:latin typeface="Century Gothic"/>
                <a:cs typeface="Century Gothic"/>
              </a:rPr>
              <a:t>Primary </a:t>
            </a:r>
            <a:r>
              <a:rPr lang="en-US" b="1" dirty="0" smtClean="0">
                <a:solidFill>
                  <a:schemeClr val="accent5"/>
                </a:solidFill>
                <a:latin typeface="Century Gothic"/>
                <a:cs typeface="Century Gothic"/>
              </a:rPr>
              <a:t>syphilis : </a:t>
            </a:r>
            <a:r>
              <a:rPr lang="en-US" sz="2000" dirty="0">
                <a:latin typeface="Century Gothic"/>
                <a:cs typeface="Century Gothic"/>
              </a:rPr>
              <a:t>10-90 days after contact with an infected </a:t>
            </a:r>
            <a:r>
              <a:rPr lang="en-US" sz="2000" dirty="0" smtClean="0">
                <a:latin typeface="Century Gothic"/>
                <a:cs typeface="Century Gothic"/>
              </a:rPr>
              <a:t>individual </a:t>
            </a:r>
            <a:r>
              <a:rPr lang="en-US" sz="2000" dirty="0">
                <a:latin typeface="Century Gothic"/>
                <a:cs typeface="Century Gothic"/>
              </a:rPr>
              <a:t>. </a:t>
            </a:r>
            <a:r>
              <a:rPr lang="en-US" sz="2000" dirty="0" smtClean="0">
                <a:latin typeface="Century Gothic"/>
                <a:cs typeface="Century Gothic"/>
              </a:rPr>
              <a:t>Manifested </a:t>
            </a:r>
            <a:r>
              <a:rPr lang="en-US" sz="2000" dirty="0">
                <a:latin typeface="Century Gothic"/>
                <a:cs typeface="Century Gothic"/>
              </a:rPr>
              <a:t>by Lesions</a:t>
            </a:r>
            <a:r>
              <a:rPr lang="en-US" sz="2000" dirty="0">
                <a:solidFill>
                  <a:srgbClr val="953735"/>
                </a:solidFill>
                <a:latin typeface="Century Gothic"/>
                <a:cs typeface="Century Gothic"/>
              </a:rPr>
              <a:t> (chancres) </a:t>
            </a:r>
            <a:r>
              <a:rPr lang="en-US" sz="2000" dirty="0" smtClean="0">
                <a:latin typeface="Century Gothic"/>
                <a:cs typeface="Century Gothic"/>
              </a:rPr>
              <a:t>.</a:t>
            </a:r>
          </a:p>
          <a:p>
            <a:pPr marL="0" indent="0">
              <a:buNone/>
            </a:pPr>
            <a:r>
              <a:rPr lang="en-US" sz="2000" dirty="0" smtClean="0">
                <a:latin typeface="Century Gothic"/>
                <a:cs typeface="Century Gothic"/>
              </a:rPr>
              <a:t> </a:t>
            </a:r>
            <a:r>
              <a:rPr lang="en-US" sz="2000" dirty="0">
                <a:latin typeface="Century Gothic"/>
                <a:cs typeface="Century Gothic"/>
              </a:rPr>
              <a:t>It usually heals within 4-8 weeks, with or without therapy</a:t>
            </a:r>
            <a:r>
              <a:rPr lang="en-US" sz="2000" dirty="0" smtClean="0">
                <a:latin typeface="Century Gothic"/>
                <a:cs typeface="Century Gothic"/>
              </a:rPr>
              <a:t>.</a:t>
            </a:r>
            <a:endParaRPr lang="en-US" sz="2000" b="1" dirty="0" smtClean="0">
              <a:latin typeface="Century Gothic"/>
              <a:cs typeface="Century Gothic"/>
            </a:endParaRPr>
          </a:p>
          <a:p>
            <a:r>
              <a:rPr lang="en-US" b="1" dirty="0" smtClean="0">
                <a:solidFill>
                  <a:srgbClr val="4BACC6"/>
                </a:solidFill>
                <a:latin typeface="Century Gothic"/>
                <a:cs typeface="Century Gothic"/>
              </a:rPr>
              <a:t>Secondary syphilis : </a:t>
            </a:r>
            <a:r>
              <a:rPr lang="en-US" sz="2000" dirty="0" smtClean="0"/>
              <a:t>i</a:t>
            </a:r>
            <a:r>
              <a:rPr lang="en-US" sz="2000" dirty="0" smtClean="0">
                <a:latin typeface="Century Gothic"/>
                <a:cs typeface="Century Gothic"/>
              </a:rPr>
              <a:t>t </a:t>
            </a:r>
            <a:r>
              <a:rPr lang="en-US" sz="2000" dirty="0">
                <a:latin typeface="Century Gothic"/>
                <a:cs typeface="Century Gothic"/>
              </a:rPr>
              <a:t>usually presents with a </a:t>
            </a:r>
            <a:r>
              <a:rPr lang="en-US" sz="2000" dirty="0">
                <a:solidFill>
                  <a:schemeClr val="accent2">
                    <a:lumMod val="75000"/>
                  </a:schemeClr>
                </a:solidFill>
                <a:latin typeface="Century Gothic"/>
                <a:cs typeface="Century Gothic"/>
              </a:rPr>
              <a:t>cutaneous eruption </a:t>
            </a:r>
            <a:r>
              <a:rPr lang="en-US" sz="2000" dirty="0">
                <a:latin typeface="Century Gothic"/>
                <a:cs typeface="Century Gothic"/>
              </a:rPr>
              <a:t>within 2-10 weeks after the primary </a:t>
            </a:r>
            <a:r>
              <a:rPr lang="en-US" sz="2000" dirty="0" smtClean="0">
                <a:latin typeface="Century Gothic"/>
                <a:cs typeface="Century Gothic"/>
              </a:rPr>
              <a:t>chancre</a:t>
            </a:r>
            <a:r>
              <a:rPr lang="en-US" sz="2000" dirty="0">
                <a:latin typeface="Century Gothic"/>
                <a:cs typeface="Century Gothic"/>
              </a:rPr>
              <a:t>. Mild constitutional symptoms of malaise, headache, anorexia, nausea, aching pains in the bones, </a:t>
            </a:r>
            <a:endParaRPr lang="en-US" sz="2000" dirty="0" smtClean="0">
              <a:latin typeface="Century Gothic"/>
              <a:cs typeface="Century Gothic"/>
            </a:endParaRPr>
          </a:p>
          <a:p>
            <a:r>
              <a:rPr lang="en-US" b="1" dirty="0" smtClean="0">
                <a:solidFill>
                  <a:srgbClr val="4BACC6"/>
                </a:solidFill>
                <a:latin typeface="Century Gothic"/>
                <a:cs typeface="Century Gothic"/>
              </a:rPr>
              <a:t>Latent syphilis </a:t>
            </a:r>
            <a:r>
              <a:rPr lang="en-US" b="1" dirty="0">
                <a:solidFill>
                  <a:srgbClr val="4BACC6"/>
                </a:solidFill>
                <a:latin typeface="Century Gothic"/>
                <a:cs typeface="Century Gothic"/>
              </a:rPr>
              <a:t>: </a:t>
            </a:r>
            <a:r>
              <a:rPr lang="en-US" sz="2000" dirty="0">
                <a:latin typeface="Century Gothic"/>
                <a:cs typeface="Century Gothic"/>
              </a:rPr>
              <a:t>asymptomatic</a:t>
            </a:r>
            <a:r>
              <a:rPr lang="en-US" b="1" dirty="0" smtClean="0">
                <a:solidFill>
                  <a:srgbClr val="4BACC6"/>
                </a:solidFill>
                <a:latin typeface="Century Gothic"/>
                <a:cs typeface="Century Gothic"/>
              </a:rPr>
              <a:t> </a:t>
            </a:r>
            <a:r>
              <a:rPr lang="en-US" sz="2000" dirty="0" smtClean="0">
                <a:latin typeface="Century Gothic"/>
                <a:cs typeface="Century Gothic"/>
              </a:rPr>
              <a:t>Latency </a:t>
            </a:r>
            <a:r>
              <a:rPr lang="en-US" sz="2000" dirty="0">
                <a:latin typeface="Century Gothic"/>
                <a:cs typeface="Century Gothic"/>
              </a:rPr>
              <a:t>may last from a few years </a:t>
            </a:r>
            <a:r>
              <a:rPr lang="en-US" sz="2000" dirty="0" smtClean="0">
                <a:latin typeface="Century Gothic"/>
                <a:cs typeface="Century Gothic"/>
              </a:rPr>
              <a:t> before lesions </a:t>
            </a:r>
            <a:r>
              <a:rPr lang="en-US" sz="2000" dirty="0">
                <a:latin typeface="Century Gothic"/>
                <a:cs typeface="Century Gothic"/>
              </a:rPr>
              <a:t>of tertiary </a:t>
            </a:r>
            <a:r>
              <a:rPr lang="en-US" sz="2000" dirty="0" smtClean="0">
                <a:latin typeface="Century Gothic"/>
                <a:cs typeface="Century Gothic"/>
              </a:rPr>
              <a:t>syphilis appear </a:t>
            </a:r>
          </a:p>
          <a:p>
            <a:r>
              <a:rPr lang="en-US" b="1" dirty="0">
                <a:solidFill>
                  <a:srgbClr val="4BACC6"/>
                </a:solidFill>
                <a:latin typeface="Century Gothic"/>
                <a:cs typeface="Century Gothic"/>
              </a:rPr>
              <a:t>Tertiary </a:t>
            </a:r>
            <a:r>
              <a:rPr lang="en-US" b="1" dirty="0" smtClean="0">
                <a:solidFill>
                  <a:srgbClr val="4BACC6"/>
                </a:solidFill>
                <a:latin typeface="Century Gothic"/>
                <a:cs typeface="Century Gothic"/>
              </a:rPr>
              <a:t>syphilis: </a:t>
            </a:r>
            <a:r>
              <a:rPr lang="en-US" sz="2000" dirty="0" smtClean="0">
                <a:latin typeface="Century Gothic"/>
                <a:cs typeface="Century Gothic"/>
              </a:rPr>
              <a:t>slowly </a:t>
            </a:r>
            <a:r>
              <a:rPr lang="en-US" sz="2000" dirty="0">
                <a:latin typeface="Century Gothic"/>
                <a:cs typeface="Century Gothic"/>
              </a:rPr>
              <a:t>progressive and may affect any </a:t>
            </a:r>
            <a:r>
              <a:rPr lang="en-US" sz="2000" dirty="0" smtClean="0">
                <a:latin typeface="Century Gothic"/>
                <a:cs typeface="Century Gothic"/>
              </a:rPr>
              <a:t>organ. </a:t>
            </a:r>
            <a:endParaRPr lang="en-US" sz="2000" dirty="0">
              <a:latin typeface="Century Gothic"/>
              <a:cs typeface="Century Gothic"/>
            </a:endParaRPr>
          </a:p>
          <a:p>
            <a:endParaRPr lang="en-US" sz="2000" dirty="0" smtClean="0">
              <a:latin typeface="Century Gothic"/>
              <a:cs typeface="Century Gothic"/>
            </a:endParaRPr>
          </a:p>
          <a:p>
            <a:endParaRPr lang="en-US" sz="2000" dirty="0">
              <a:latin typeface="Century Gothic"/>
              <a:cs typeface="Century Gothic"/>
            </a:endParaRPr>
          </a:p>
          <a:p>
            <a:pPr marL="0" indent="0">
              <a:buNone/>
            </a:pPr>
            <a:endParaRPr lang="en-US" dirty="0"/>
          </a:p>
        </p:txBody>
      </p:sp>
    </p:spTree>
    <p:extLst>
      <p:ext uri="{BB962C8B-B14F-4D97-AF65-F5344CB8AC3E}">
        <p14:creationId xmlns:p14="http://schemas.microsoft.com/office/powerpoint/2010/main" val="40986326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2490" y="3487005"/>
            <a:ext cx="229057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en-US" sz="2000" dirty="0">
                <a:solidFill>
                  <a:srgbClr val="C0504D">
                    <a:lumMod val="75000"/>
                  </a:srgbClr>
                </a:solidFill>
                <a:latin typeface="Century Gothic"/>
                <a:cs typeface="Century Gothic"/>
              </a:rPr>
              <a:t>Penile Chancre</a:t>
            </a:r>
            <a:endParaRPr lang="en-US" sz="2000" dirty="0" smtClean="0">
              <a:solidFill>
                <a:srgbClr val="C0504D">
                  <a:lumMod val="75000"/>
                </a:srgbClr>
              </a:solidFill>
              <a:latin typeface="Century Gothic"/>
              <a:cs typeface="Century Gothic"/>
            </a:endParaRPr>
          </a:p>
        </p:txBody>
      </p:sp>
      <p:pic>
        <p:nvPicPr>
          <p:cNvPr id="15" name="Picture 1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85720"/>
            <a:ext cx="3970330" cy="2448000"/>
          </a:xfrm>
          <a:prstGeom prst="rect">
            <a:avLst/>
          </a:prstGeom>
        </p:spPr>
      </p:pic>
      <p:sp>
        <p:nvSpPr>
          <p:cNvPr id="16" name="TextBox 15"/>
          <p:cNvSpPr txBox="1"/>
          <p:nvPr/>
        </p:nvSpPr>
        <p:spPr>
          <a:xfrm>
            <a:off x="5182820" y="3581705"/>
            <a:ext cx="290139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en-US" sz="2000" dirty="0">
                <a:solidFill>
                  <a:srgbClr val="C0504D">
                    <a:lumMod val="75000"/>
                  </a:srgbClr>
                </a:solidFill>
                <a:latin typeface="Century Gothic"/>
                <a:cs typeface="Century Gothic"/>
              </a:rPr>
              <a:t>Erythema </a:t>
            </a:r>
            <a:r>
              <a:rPr lang="en-US" sz="2000" dirty="0" err="1">
                <a:solidFill>
                  <a:srgbClr val="C0504D">
                    <a:lumMod val="75000"/>
                  </a:srgbClr>
                </a:solidFill>
                <a:latin typeface="Century Gothic"/>
                <a:cs typeface="Century Gothic"/>
              </a:rPr>
              <a:t>Multiforms</a:t>
            </a:r>
            <a:endParaRPr lang="en-US" sz="2000" dirty="0">
              <a:solidFill>
                <a:srgbClr val="C0504D">
                  <a:lumMod val="75000"/>
                </a:srgbClr>
              </a:solidFill>
              <a:latin typeface="Century Gothic"/>
              <a:cs typeface="Century Gothic"/>
            </a:endParaRPr>
          </a:p>
        </p:txBody>
      </p:sp>
      <p:pic>
        <p:nvPicPr>
          <p:cNvPr id="5" name="Picture 4" descr="Screen Shot 2017-04-20 at 6.57.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0" y="1066800"/>
            <a:ext cx="4127500" cy="2362200"/>
          </a:xfrm>
          <a:prstGeom prst="rect">
            <a:avLst/>
          </a:prstGeom>
        </p:spPr>
      </p:pic>
      <p:sp>
        <p:nvSpPr>
          <p:cNvPr id="6" name="TextBox 5"/>
          <p:cNvSpPr txBox="1"/>
          <p:nvPr/>
        </p:nvSpPr>
        <p:spPr>
          <a:xfrm>
            <a:off x="1517900" y="3975898"/>
            <a:ext cx="169905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prstClr val="black"/>
                </a:solidFill>
                <a:latin typeface="Century Gothic"/>
                <a:cs typeface="Century Gothic"/>
              </a:rPr>
              <a:t>Primary stage</a:t>
            </a:r>
            <a:endParaRPr lang="en-US" b="1" dirty="0">
              <a:solidFill>
                <a:prstClr val="black"/>
              </a:solidFill>
              <a:latin typeface="Century Gothic"/>
              <a:cs typeface="Century Gothic"/>
            </a:endParaRPr>
          </a:p>
        </p:txBody>
      </p:sp>
      <p:sp>
        <p:nvSpPr>
          <p:cNvPr id="17" name="TextBox 16"/>
          <p:cNvSpPr txBox="1"/>
          <p:nvPr/>
        </p:nvSpPr>
        <p:spPr>
          <a:xfrm>
            <a:off x="5793640" y="4039820"/>
            <a:ext cx="208689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prstClr val="black"/>
                </a:solidFill>
                <a:latin typeface="Century Gothic"/>
                <a:cs typeface="Century Gothic"/>
              </a:rPr>
              <a:t>Secondary stage</a:t>
            </a:r>
            <a:endParaRPr lang="en-US" b="1" dirty="0">
              <a:solidFill>
                <a:prstClr val="black"/>
              </a:solidFill>
              <a:latin typeface="Century Gothic"/>
              <a:cs typeface="Century Gothic"/>
            </a:endParaRPr>
          </a:p>
        </p:txBody>
      </p:sp>
    </p:spTree>
    <p:extLst>
      <p:ext uri="{BB962C8B-B14F-4D97-AF65-F5344CB8AC3E}">
        <p14:creationId xmlns:p14="http://schemas.microsoft.com/office/powerpoint/2010/main" val="3517486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900"/>
            <a:ext cx="8229600" cy="5751264"/>
          </a:xfrm>
        </p:spPr>
        <p:txBody>
          <a:bodyPr>
            <a:normAutofit/>
          </a:bodyPr>
          <a:lstStyle/>
          <a:p>
            <a:pPr marL="0" indent="0">
              <a:buNone/>
            </a:pPr>
            <a:r>
              <a:rPr lang="en-US" sz="3600" dirty="0">
                <a:solidFill>
                  <a:srgbClr val="017BA1"/>
                </a:solidFill>
                <a:latin typeface="Century Gothic"/>
                <a:cs typeface="Century Gothic"/>
              </a:rPr>
              <a:t> </a:t>
            </a:r>
            <a:r>
              <a:rPr lang="en-US" sz="3600" dirty="0" smtClean="0">
                <a:solidFill>
                  <a:srgbClr val="017BA1"/>
                </a:solidFill>
                <a:latin typeface="Century Gothic"/>
                <a:cs typeface="Century Gothic"/>
              </a:rPr>
              <a:t>Complications: </a:t>
            </a:r>
            <a:r>
              <a:rPr lang="en-US" dirty="0">
                <a:solidFill>
                  <a:schemeClr val="bg1">
                    <a:lumMod val="50000"/>
                  </a:schemeClr>
                </a:solidFill>
                <a:latin typeface="Century Gothic"/>
                <a:cs typeface="Century Gothic"/>
              </a:rPr>
              <a:t>is development of Tertiary syphilis</a:t>
            </a:r>
            <a:r>
              <a:rPr lang="en-US" sz="3600" dirty="0" smtClean="0">
                <a:solidFill>
                  <a:srgbClr val="017BA1"/>
                </a:solidFill>
                <a:latin typeface="Century Gothic"/>
                <a:cs typeface="Century Gothic"/>
              </a:rPr>
              <a:t> </a:t>
            </a:r>
            <a:endParaRPr lang="en-US" sz="3600" dirty="0">
              <a:solidFill>
                <a:srgbClr val="017BA1"/>
              </a:solidFill>
              <a:latin typeface="Century Gothic"/>
              <a:cs typeface="Century Gothic"/>
            </a:endParaRPr>
          </a:p>
          <a:p>
            <a:r>
              <a:rPr lang="en-US" dirty="0">
                <a:latin typeface="Century Gothic"/>
                <a:cs typeface="Century Gothic"/>
              </a:rPr>
              <a:t>Impaired balance, </a:t>
            </a:r>
            <a:r>
              <a:rPr lang="en-US" dirty="0" err="1">
                <a:latin typeface="Century Gothic"/>
                <a:cs typeface="Century Gothic"/>
              </a:rPr>
              <a:t>paresthesias</a:t>
            </a:r>
            <a:r>
              <a:rPr lang="en-US" dirty="0">
                <a:latin typeface="Century Gothic"/>
                <a:cs typeface="Century Gothic"/>
              </a:rPr>
              <a:t>, incontinence, and impotence </a:t>
            </a:r>
          </a:p>
          <a:p>
            <a:r>
              <a:rPr lang="en-US" dirty="0">
                <a:latin typeface="Century Gothic"/>
                <a:cs typeface="Century Gothic"/>
              </a:rPr>
              <a:t>Focal neurologic </a:t>
            </a:r>
            <a:r>
              <a:rPr lang="en-US" dirty="0" smtClean="0">
                <a:latin typeface="Century Gothic"/>
                <a:cs typeface="Century Gothic"/>
              </a:rPr>
              <a:t>findings : </a:t>
            </a:r>
            <a:r>
              <a:rPr lang="en-US" dirty="0" err="1" smtClean="0">
                <a:solidFill>
                  <a:srgbClr val="7F7F7F"/>
                </a:solidFill>
                <a:latin typeface="Century Gothic"/>
                <a:cs typeface="Century Gothic"/>
              </a:rPr>
              <a:t>sensorineural</a:t>
            </a:r>
            <a:r>
              <a:rPr lang="en-US" dirty="0" smtClean="0">
                <a:solidFill>
                  <a:srgbClr val="7F7F7F"/>
                </a:solidFill>
                <a:latin typeface="Century Gothic"/>
                <a:cs typeface="Century Gothic"/>
              </a:rPr>
              <a:t> </a:t>
            </a:r>
            <a:r>
              <a:rPr lang="en-US" dirty="0">
                <a:solidFill>
                  <a:srgbClr val="7F7F7F"/>
                </a:solidFill>
                <a:latin typeface="Century Gothic"/>
                <a:cs typeface="Century Gothic"/>
              </a:rPr>
              <a:t>hearing and vision loss </a:t>
            </a:r>
          </a:p>
          <a:p>
            <a:r>
              <a:rPr lang="en-US" dirty="0">
                <a:latin typeface="Century Gothic"/>
                <a:cs typeface="Century Gothic"/>
              </a:rPr>
              <a:t>Dementia </a:t>
            </a:r>
          </a:p>
          <a:p>
            <a:r>
              <a:rPr lang="en-US" dirty="0">
                <a:latin typeface="Century Gothic"/>
                <a:cs typeface="Century Gothic"/>
              </a:rPr>
              <a:t>Chest pain, back pain, </a:t>
            </a:r>
            <a:r>
              <a:rPr lang="en-US" dirty="0" smtClean="0">
                <a:latin typeface="Century Gothic"/>
                <a:cs typeface="Century Gothic"/>
              </a:rPr>
              <a:t>stridor , aortic </a:t>
            </a:r>
            <a:r>
              <a:rPr lang="en-US" dirty="0">
                <a:latin typeface="Century Gothic"/>
                <a:cs typeface="Century Gothic"/>
              </a:rPr>
              <a:t>aneurysms</a:t>
            </a:r>
          </a:p>
          <a:p>
            <a:endParaRPr lang="en-US" sz="3600" dirty="0" smtClean="0">
              <a:solidFill>
                <a:srgbClr val="017BA1"/>
              </a:solidFill>
              <a:latin typeface="Century Gothic"/>
              <a:cs typeface="Century Gothic"/>
            </a:endParaRPr>
          </a:p>
        </p:txBody>
      </p:sp>
    </p:spTree>
    <p:extLst>
      <p:ext uri="{BB962C8B-B14F-4D97-AF65-F5344CB8AC3E}">
        <p14:creationId xmlns:p14="http://schemas.microsoft.com/office/powerpoint/2010/main" val="2593793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196"/>
            <a:ext cx="8229600" cy="5903968"/>
          </a:xfrm>
        </p:spPr>
        <p:txBody>
          <a:bodyPr>
            <a:normAutofit/>
          </a:bodyPr>
          <a:lstStyle/>
          <a:p>
            <a:pPr lvl="1">
              <a:buFont typeface="Arial"/>
              <a:buChar char="•"/>
            </a:pPr>
            <a:r>
              <a:rPr lang="en-US" dirty="0">
                <a:solidFill>
                  <a:srgbClr val="017BA1"/>
                </a:solidFill>
                <a:latin typeface="Century Gothic"/>
                <a:ea typeface="+mj-ea"/>
                <a:cs typeface="Century Gothic"/>
              </a:rPr>
              <a:t>Mode of transmission</a:t>
            </a:r>
            <a:r>
              <a:rPr lang="en-US" dirty="0" smtClean="0">
                <a:solidFill>
                  <a:srgbClr val="017BA1"/>
                </a:solidFill>
                <a:latin typeface="Century Gothic"/>
                <a:ea typeface="+mj-ea"/>
                <a:cs typeface="Century Gothic"/>
              </a:rPr>
              <a:t>:</a:t>
            </a:r>
            <a:r>
              <a:rPr lang="en-US" dirty="0">
                <a:solidFill>
                  <a:srgbClr val="017BA1"/>
                </a:solidFill>
                <a:latin typeface="Century Gothic"/>
                <a:ea typeface="+mj-ea"/>
                <a:cs typeface="Century Gothic"/>
              </a:rPr>
              <a:t/>
            </a:r>
            <a:br>
              <a:rPr lang="en-US" dirty="0">
                <a:solidFill>
                  <a:srgbClr val="017BA1"/>
                </a:solidFill>
                <a:latin typeface="Century Gothic"/>
                <a:ea typeface="+mj-ea"/>
                <a:cs typeface="Century Gothic"/>
              </a:rPr>
            </a:br>
            <a:endParaRPr lang="en-US" dirty="0" smtClean="0">
              <a:solidFill>
                <a:srgbClr val="017BA1"/>
              </a:solidFill>
              <a:latin typeface="Century Gothic"/>
              <a:ea typeface="+mj-ea"/>
              <a:cs typeface="Century Gothic"/>
            </a:endParaRPr>
          </a:p>
          <a:p>
            <a:pPr lvl="1"/>
            <a:r>
              <a:rPr lang="en-US" sz="2000" dirty="0" smtClean="0">
                <a:latin typeface="Century Gothic"/>
                <a:cs typeface="Century Gothic"/>
              </a:rPr>
              <a:t>Unprotected </a:t>
            </a:r>
            <a:r>
              <a:rPr lang="en-US" sz="2000" dirty="0">
                <a:latin typeface="Century Gothic"/>
                <a:cs typeface="Century Gothic"/>
              </a:rPr>
              <a:t>sexual intercourse with infected partner </a:t>
            </a:r>
          </a:p>
          <a:p>
            <a:pPr lvl="1"/>
            <a:r>
              <a:rPr lang="en-US" sz="2000" dirty="0">
                <a:latin typeface="Century Gothic"/>
                <a:cs typeface="Century Gothic"/>
              </a:rPr>
              <a:t> </a:t>
            </a:r>
            <a:r>
              <a:rPr lang="en-US" sz="2000" dirty="0" smtClean="0">
                <a:latin typeface="Century Gothic"/>
                <a:cs typeface="Century Gothic"/>
              </a:rPr>
              <a:t>	During </a:t>
            </a:r>
            <a:r>
              <a:rPr lang="en-US" sz="2000" dirty="0">
                <a:latin typeface="Century Gothic"/>
                <a:cs typeface="Century Gothic"/>
              </a:rPr>
              <a:t>pregnancy from a mother to her </a:t>
            </a:r>
            <a:r>
              <a:rPr lang="en-US" sz="2000" dirty="0" smtClean="0">
                <a:latin typeface="Century Gothic"/>
                <a:cs typeface="Century Gothic"/>
              </a:rPr>
              <a:t>fetus</a:t>
            </a:r>
            <a:endParaRPr lang="en-US" sz="2000" dirty="0">
              <a:latin typeface="Century Gothic"/>
              <a:cs typeface="Century Gothic"/>
            </a:endParaRPr>
          </a:p>
          <a:p>
            <a:pPr>
              <a:buFont typeface="Arial"/>
              <a:buChar char="•"/>
            </a:pPr>
            <a:r>
              <a:rPr lang="en-US" dirty="0" smtClean="0">
                <a:solidFill>
                  <a:srgbClr val="017BA1"/>
                </a:solidFill>
                <a:latin typeface="Century Gothic"/>
                <a:cs typeface="Century Gothic"/>
              </a:rPr>
              <a:t>Prevention</a:t>
            </a:r>
            <a:r>
              <a:rPr lang="en-US" sz="3600" dirty="0" smtClean="0">
                <a:solidFill>
                  <a:srgbClr val="017BA1"/>
                </a:solidFill>
                <a:latin typeface="Century Gothic"/>
                <a:cs typeface="Century Gothic"/>
              </a:rPr>
              <a:t>:</a:t>
            </a:r>
          </a:p>
          <a:p>
            <a:pPr>
              <a:buFont typeface="Courier New"/>
              <a:buChar char="o"/>
            </a:pPr>
            <a:r>
              <a:rPr lang="en-US" sz="2000" dirty="0" smtClean="0">
                <a:latin typeface="Century Gothic"/>
                <a:cs typeface="Century Gothic"/>
              </a:rPr>
              <a:t>Use </a:t>
            </a:r>
            <a:r>
              <a:rPr lang="en-US" sz="2000" dirty="0">
                <a:latin typeface="Century Gothic"/>
                <a:cs typeface="Century Gothic"/>
              </a:rPr>
              <a:t>of male </a:t>
            </a:r>
            <a:r>
              <a:rPr lang="en-US" sz="2000" dirty="0" smtClean="0">
                <a:latin typeface="Century Gothic"/>
                <a:cs typeface="Century Gothic"/>
              </a:rPr>
              <a:t>condoms</a:t>
            </a:r>
          </a:p>
          <a:p>
            <a:pPr>
              <a:buFont typeface="Courier New"/>
              <a:buChar char="o"/>
            </a:pPr>
            <a:r>
              <a:rPr lang="en-US" sz="2000" dirty="0" smtClean="0">
                <a:latin typeface="Century Gothic"/>
                <a:cs typeface="Century Gothic"/>
              </a:rPr>
              <a:t>All </a:t>
            </a:r>
            <a:r>
              <a:rPr lang="en-US" sz="2000" dirty="0">
                <a:latin typeface="Century Gothic"/>
                <a:cs typeface="Century Gothic"/>
              </a:rPr>
              <a:t>pregnant women should be screened for syphilis at the first prenatal visit with either a Venereal Disease Research Laboratory (VDRL) test or a rapid plasma </a:t>
            </a:r>
            <a:r>
              <a:rPr lang="en-US" sz="2000" dirty="0" err="1" smtClean="0">
                <a:latin typeface="Century Gothic"/>
                <a:cs typeface="Century Gothic"/>
              </a:rPr>
              <a:t>reagin</a:t>
            </a:r>
            <a:r>
              <a:rPr lang="en-US" sz="2000" dirty="0" smtClean="0">
                <a:latin typeface="Century Gothic"/>
                <a:cs typeface="Century Gothic"/>
              </a:rPr>
              <a:t> </a:t>
            </a:r>
            <a:r>
              <a:rPr lang="en-US" sz="2000" dirty="0">
                <a:latin typeface="Century Gothic"/>
                <a:cs typeface="Century Gothic"/>
              </a:rPr>
              <a:t>(RPR) </a:t>
            </a:r>
            <a:r>
              <a:rPr lang="en-US" sz="2000" dirty="0" smtClean="0">
                <a:latin typeface="Century Gothic"/>
                <a:cs typeface="Century Gothic"/>
              </a:rPr>
              <a:t>test to prevent congenital syphilis </a:t>
            </a:r>
            <a:r>
              <a:rPr lang="en-US" sz="2000" b="1" dirty="0" smtClean="0">
                <a:latin typeface="Utopia"/>
              </a:rPr>
              <a:t>. </a:t>
            </a:r>
            <a:endParaRPr lang="en-US" sz="2000" dirty="0"/>
          </a:p>
          <a:p>
            <a:pPr marL="457200" lvl="1" indent="0">
              <a:buNone/>
            </a:pPr>
            <a:endParaRPr lang="en-US" sz="3600" dirty="0">
              <a:solidFill>
                <a:srgbClr val="017BA1"/>
              </a:solidFill>
              <a:latin typeface="Century Gothic"/>
              <a:cs typeface="Century Gothic"/>
            </a:endParaRPr>
          </a:p>
          <a:p>
            <a:pPr marL="457200" lvl="1" indent="0">
              <a:buNone/>
            </a:pPr>
            <a:endParaRPr lang="en-US" sz="3600" dirty="0">
              <a:solidFill>
                <a:srgbClr val="017BA1"/>
              </a:solidFill>
              <a:latin typeface="Century Gothic"/>
              <a:ea typeface="+mj-ea"/>
              <a:cs typeface="Century Gothic"/>
            </a:endParaRPr>
          </a:p>
        </p:txBody>
      </p:sp>
    </p:spTree>
    <p:extLst>
      <p:ext uri="{BB962C8B-B14F-4D97-AF65-F5344CB8AC3E}">
        <p14:creationId xmlns:p14="http://schemas.microsoft.com/office/powerpoint/2010/main" val="381773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Diagnosis</a:t>
            </a:r>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5" y="25848"/>
            <a:ext cx="1976014" cy="1976014"/>
          </a:xfrm>
          <a:prstGeom prst="rect">
            <a:avLst/>
          </a:prstGeom>
        </p:spPr>
      </p:pic>
      <p:sp>
        <p:nvSpPr>
          <p:cNvPr id="3" name="TextBox 2"/>
          <p:cNvSpPr txBox="1"/>
          <p:nvPr/>
        </p:nvSpPr>
        <p:spPr>
          <a:xfrm>
            <a:off x="448965" y="1443835"/>
            <a:ext cx="8093364" cy="4247317"/>
          </a:xfrm>
          <a:prstGeom prst="rect">
            <a:avLst/>
          </a:prstGeom>
          <a:noFill/>
        </p:spPr>
        <p:txBody>
          <a:bodyPr wrap="square" rtlCol="0">
            <a:spAutoFit/>
          </a:bodyPr>
          <a:lstStyle/>
          <a:p>
            <a:pPr marL="342900" indent="-342900">
              <a:buFont typeface="Arial"/>
              <a:buChar char="•"/>
            </a:pPr>
            <a:r>
              <a:rPr lang="en-US" sz="2000" dirty="0">
                <a:solidFill>
                  <a:prstClr val="black"/>
                </a:solidFill>
                <a:latin typeface="Century Gothic"/>
                <a:cs typeface="Century Gothic"/>
              </a:rPr>
              <a:t>History  And Physical </a:t>
            </a:r>
            <a:r>
              <a:rPr lang="en-US" sz="2000" dirty="0" smtClean="0">
                <a:solidFill>
                  <a:prstClr val="black"/>
                </a:solidFill>
                <a:latin typeface="Century Gothic"/>
                <a:cs typeface="Century Gothic"/>
              </a:rPr>
              <a:t>Examination</a:t>
            </a:r>
          </a:p>
          <a:p>
            <a:pPr marL="342900" indent="-342900">
              <a:buFont typeface="Arial"/>
              <a:buChar char="•"/>
            </a:pPr>
            <a:r>
              <a:rPr lang="en-US" sz="2000" dirty="0">
                <a:solidFill>
                  <a:prstClr val="black"/>
                </a:solidFill>
                <a:latin typeface="Century Gothic"/>
                <a:cs typeface="Century Gothic"/>
              </a:rPr>
              <a:t>Serologic tests</a:t>
            </a:r>
            <a:r>
              <a:rPr lang="en-US" sz="2000" dirty="0" smtClean="0">
                <a:solidFill>
                  <a:prstClr val="black"/>
                </a:solidFill>
                <a:latin typeface="Century Gothic"/>
                <a:cs typeface="Century Gothic"/>
              </a:rPr>
              <a:t>:</a:t>
            </a:r>
          </a:p>
          <a:p>
            <a:pPr marL="342900" indent="-342900">
              <a:buFont typeface="Wingdings" charset="2"/>
              <a:buChar char="ü"/>
            </a:pPr>
            <a:r>
              <a:rPr lang="en-US" sz="2000" dirty="0" err="1" smtClean="0">
                <a:solidFill>
                  <a:srgbClr val="3366FF"/>
                </a:solidFill>
                <a:latin typeface="Century Gothic"/>
                <a:cs typeface="Century Gothic"/>
              </a:rPr>
              <a:t>Nontreponemal</a:t>
            </a:r>
            <a:r>
              <a:rPr lang="en-US" sz="2000" dirty="0" smtClean="0">
                <a:solidFill>
                  <a:srgbClr val="3366FF"/>
                </a:solidFill>
                <a:latin typeface="Century Gothic"/>
                <a:cs typeface="Century Gothic"/>
              </a:rPr>
              <a:t> </a:t>
            </a:r>
            <a:r>
              <a:rPr lang="en-US" sz="2000" dirty="0">
                <a:solidFill>
                  <a:srgbClr val="3366FF"/>
                </a:solidFill>
                <a:latin typeface="Century Gothic"/>
                <a:cs typeface="Century Gothic"/>
              </a:rPr>
              <a:t>:</a:t>
            </a:r>
            <a:r>
              <a:rPr lang="en-US" dirty="0">
                <a:solidFill>
                  <a:prstClr val="white">
                    <a:lumMod val="50000"/>
                  </a:prstClr>
                </a:solidFill>
                <a:latin typeface="Century Gothic"/>
                <a:cs typeface="Century Gothic"/>
              </a:rPr>
              <a:t>venereal disease research laboratory (VDRL) and rapid plasma </a:t>
            </a:r>
            <a:r>
              <a:rPr lang="en-US" dirty="0" err="1">
                <a:solidFill>
                  <a:prstClr val="white">
                    <a:lumMod val="50000"/>
                  </a:prstClr>
                </a:solidFill>
                <a:latin typeface="Century Gothic"/>
                <a:cs typeface="Century Gothic"/>
              </a:rPr>
              <a:t>reagin</a:t>
            </a:r>
            <a:r>
              <a:rPr lang="en-US" dirty="0">
                <a:solidFill>
                  <a:prstClr val="white">
                    <a:lumMod val="50000"/>
                  </a:prstClr>
                </a:solidFill>
                <a:latin typeface="Century Gothic"/>
                <a:cs typeface="Century Gothic"/>
              </a:rPr>
              <a:t> (RPR) tests</a:t>
            </a:r>
            <a:r>
              <a:rPr lang="en-US" dirty="0" smtClean="0">
                <a:solidFill>
                  <a:prstClr val="white">
                    <a:lumMod val="50000"/>
                  </a:prstClr>
                </a:solidFill>
                <a:latin typeface="Century Gothic"/>
                <a:cs typeface="Century Gothic"/>
              </a:rPr>
              <a:t>. Used for </a:t>
            </a:r>
            <a:r>
              <a:rPr lang="en-US" dirty="0" smtClean="0">
                <a:solidFill>
                  <a:srgbClr val="800000"/>
                </a:solidFill>
                <a:latin typeface="Century Gothic"/>
                <a:cs typeface="Century Gothic"/>
              </a:rPr>
              <a:t>(screening)</a:t>
            </a:r>
          </a:p>
          <a:p>
            <a:pPr marL="342900" indent="-342900">
              <a:buFont typeface="Wingdings" charset="2"/>
              <a:buChar char="ü"/>
            </a:pPr>
            <a:r>
              <a:rPr lang="en-US" sz="2000" dirty="0" err="1">
                <a:solidFill>
                  <a:srgbClr val="3366FF"/>
                </a:solidFill>
                <a:latin typeface="Century Gothic"/>
                <a:cs typeface="Century Gothic"/>
              </a:rPr>
              <a:t>T</a:t>
            </a:r>
            <a:r>
              <a:rPr lang="en-US" sz="2000" dirty="0" err="1" smtClean="0">
                <a:solidFill>
                  <a:srgbClr val="3366FF"/>
                </a:solidFill>
                <a:latin typeface="Century Gothic"/>
                <a:cs typeface="Century Gothic"/>
              </a:rPr>
              <a:t>reponemal</a:t>
            </a:r>
            <a:r>
              <a:rPr lang="en-US" sz="2000" dirty="0" smtClean="0">
                <a:solidFill>
                  <a:srgbClr val="3366FF"/>
                </a:solidFill>
                <a:latin typeface="Century Gothic"/>
                <a:cs typeface="Century Gothic"/>
              </a:rPr>
              <a:t> tests: </a:t>
            </a:r>
            <a:r>
              <a:rPr lang="en-US" dirty="0">
                <a:solidFill>
                  <a:prstClr val="white">
                    <a:lumMod val="50000"/>
                  </a:prstClr>
                </a:solidFill>
                <a:latin typeface="Century Gothic"/>
                <a:cs typeface="Century Gothic"/>
              </a:rPr>
              <a:t>usually become positive two to five weeks after the initial </a:t>
            </a:r>
            <a:r>
              <a:rPr lang="en-US" dirty="0" smtClean="0">
                <a:solidFill>
                  <a:prstClr val="white">
                    <a:lumMod val="50000"/>
                  </a:prstClr>
                </a:solidFill>
                <a:latin typeface="Century Gothic"/>
                <a:cs typeface="Century Gothic"/>
              </a:rPr>
              <a:t>infection. Used for </a:t>
            </a:r>
            <a:r>
              <a:rPr lang="en-US" dirty="0" smtClean="0">
                <a:solidFill>
                  <a:srgbClr val="800000"/>
                </a:solidFill>
                <a:latin typeface="Century Gothic"/>
                <a:cs typeface="Century Gothic"/>
              </a:rPr>
              <a:t>(confirming) </a:t>
            </a:r>
          </a:p>
          <a:p>
            <a:pPr marL="342900" indent="-342900">
              <a:buFont typeface="Wingdings" charset="2"/>
              <a:buChar char="ü"/>
            </a:pPr>
            <a:r>
              <a:rPr lang="en-US" dirty="0" err="1">
                <a:solidFill>
                  <a:srgbClr val="3366FF"/>
                </a:solidFill>
                <a:latin typeface="Century Gothic"/>
                <a:cs typeface="Century Gothic"/>
              </a:rPr>
              <a:t>IgM</a:t>
            </a:r>
            <a:r>
              <a:rPr lang="en-US" dirty="0">
                <a:solidFill>
                  <a:srgbClr val="3366FF"/>
                </a:solidFill>
                <a:latin typeface="Century Gothic"/>
                <a:cs typeface="Century Gothic"/>
              </a:rPr>
              <a:t> </a:t>
            </a:r>
            <a:r>
              <a:rPr lang="en-US" dirty="0">
                <a:solidFill>
                  <a:prstClr val="white">
                    <a:lumMod val="50000"/>
                  </a:prstClr>
                </a:solidFill>
                <a:latin typeface="Century Gothic"/>
                <a:cs typeface="Century Gothic"/>
              </a:rPr>
              <a:t>: </a:t>
            </a:r>
            <a:r>
              <a:rPr lang="en-US" dirty="0" smtClean="0">
                <a:solidFill>
                  <a:prstClr val="white">
                    <a:lumMod val="50000"/>
                  </a:prstClr>
                </a:solidFill>
                <a:latin typeface="Century Gothic"/>
                <a:cs typeface="Century Gothic"/>
              </a:rPr>
              <a:t>  </a:t>
            </a:r>
            <a:r>
              <a:rPr lang="en-US" dirty="0">
                <a:solidFill>
                  <a:prstClr val="white">
                    <a:lumMod val="50000"/>
                  </a:prstClr>
                </a:solidFill>
                <a:latin typeface="Century Gothic"/>
                <a:cs typeface="Century Gothic"/>
              </a:rPr>
              <a:t>Used to </a:t>
            </a:r>
            <a:r>
              <a:rPr lang="en-US" dirty="0" err="1">
                <a:solidFill>
                  <a:prstClr val="white">
                    <a:lumMod val="50000"/>
                  </a:prstClr>
                </a:solidFill>
                <a:latin typeface="Century Gothic"/>
                <a:cs typeface="Century Gothic"/>
              </a:rPr>
              <a:t>dignose</a:t>
            </a:r>
            <a:r>
              <a:rPr lang="en-US" dirty="0">
                <a:solidFill>
                  <a:prstClr val="white">
                    <a:lumMod val="50000"/>
                  </a:prstClr>
                </a:solidFill>
                <a:latin typeface="Century Gothic"/>
                <a:cs typeface="Century Gothic"/>
              </a:rPr>
              <a:t> congenital syphilis </a:t>
            </a:r>
          </a:p>
          <a:p>
            <a:pPr marL="342900" indent="-342900">
              <a:buFont typeface="Wingdings" charset="2"/>
              <a:buChar char="ü"/>
            </a:pPr>
            <a:endParaRPr lang="en-US" dirty="0">
              <a:solidFill>
                <a:prstClr val="white">
                  <a:lumMod val="50000"/>
                </a:prstClr>
              </a:solidFill>
              <a:latin typeface="Century Gothic"/>
              <a:cs typeface="Century Gothic"/>
            </a:endParaRPr>
          </a:p>
          <a:p>
            <a:pPr marL="342900" indent="-342900">
              <a:buFont typeface="Arial"/>
              <a:buChar char="•"/>
            </a:pPr>
            <a:r>
              <a:rPr lang="en-US" sz="2000" dirty="0">
                <a:solidFill>
                  <a:prstClr val="black"/>
                </a:solidFill>
                <a:latin typeface="Century Gothic"/>
                <a:cs typeface="Century Gothic"/>
              </a:rPr>
              <a:t>Direct </a:t>
            </a:r>
            <a:r>
              <a:rPr lang="en-US" sz="2000" dirty="0" smtClean="0">
                <a:solidFill>
                  <a:prstClr val="black"/>
                </a:solidFill>
                <a:latin typeface="Century Gothic"/>
                <a:cs typeface="Century Gothic"/>
              </a:rPr>
              <a:t>testing:</a:t>
            </a:r>
          </a:p>
          <a:p>
            <a:pPr marL="342900" indent="-342900">
              <a:buFont typeface="Wingdings" charset="2"/>
              <a:buChar char="ü"/>
            </a:pPr>
            <a:r>
              <a:rPr lang="en-US" sz="2000" dirty="0">
                <a:solidFill>
                  <a:srgbClr val="3366FF"/>
                </a:solidFill>
                <a:latin typeface="Century Gothic"/>
                <a:cs typeface="Century Gothic"/>
              </a:rPr>
              <a:t>Dark ground </a:t>
            </a:r>
            <a:r>
              <a:rPr lang="en-US" sz="2000" dirty="0" smtClean="0">
                <a:solidFill>
                  <a:srgbClr val="3366FF"/>
                </a:solidFill>
                <a:latin typeface="Century Gothic"/>
                <a:cs typeface="Century Gothic"/>
              </a:rPr>
              <a:t>microscopy  : </a:t>
            </a:r>
            <a:r>
              <a:rPr lang="en-US" sz="2000" dirty="0">
                <a:solidFill>
                  <a:srgbClr val="7F7F7F"/>
                </a:solidFill>
                <a:latin typeface="Century Gothic"/>
                <a:cs typeface="Century Gothic"/>
              </a:rPr>
              <a:t>of serous fluid from a </a:t>
            </a:r>
            <a:r>
              <a:rPr lang="en-US" sz="2000" dirty="0" err="1" smtClean="0">
                <a:solidFill>
                  <a:srgbClr val="7F7F7F"/>
                </a:solidFill>
                <a:latin typeface="Century Gothic"/>
                <a:cs typeface="Century Gothic"/>
              </a:rPr>
              <a:t>chancr</a:t>
            </a:r>
            <a:r>
              <a:rPr lang="en-US" sz="2000" dirty="0" smtClean="0">
                <a:solidFill>
                  <a:srgbClr val="7F7F7F"/>
                </a:solidFill>
                <a:latin typeface="Century Gothic"/>
                <a:cs typeface="Century Gothic"/>
              </a:rPr>
              <a:t>.</a:t>
            </a:r>
          </a:p>
          <a:p>
            <a:pPr marL="342900" indent="-342900">
              <a:buFont typeface="Wingdings" charset="2"/>
              <a:buChar char="ü"/>
            </a:pPr>
            <a:r>
              <a:rPr lang="en-US" sz="2000" dirty="0">
                <a:solidFill>
                  <a:srgbClr val="3366FF"/>
                </a:solidFill>
                <a:latin typeface="Century Gothic"/>
                <a:cs typeface="Century Gothic"/>
              </a:rPr>
              <a:t>D</a:t>
            </a:r>
            <a:r>
              <a:rPr lang="en-US" sz="2000" dirty="0" smtClean="0">
                <a:solidFill>
                  <a:srgbClr val="3366FF"/>
                </a:solidFill>
                <a:latin typeface="Century Gothic"/>
                <a:cs typeface="Century Gothic"/>
              </a:rPr>
              <a:t>irect </a:t>
            </a:r>
            <a:r>
              <a:rPr lang="en-US" sz="2000" dirty="0">
                <a:solidFill>
                  <a:srgbClr val="3366FF"/>
                </a:solidFill>
                <a:latin typeface="Century Gothic"/>
                <a:cs typeface="Century Gothic"/>
              </a:rPr>
              <a:t>fluorescent antibody </a:t>
            </a:r>
            <a:r>
              <a:rPr lang="en-US" sz="2000" dirty="0" smtClean="0">
                <a:solidFill>
                  <a:srgbClr val="3366FF"/>
                </a:solidFill>
                <a:latin typeface="Century Gothic"/>
                <a:cs typeface="Century Gothic"/>
              </a:rPr>
              <a:t>testing</a:t>
            </a:r>
          </a:p>
          <a:p>
            <a:pPr marL="342900" indent="-342900">
              <a:buFont typeface="Wingdings" charset="2"/>
              <a:buChar char="ü"/>
            </a:pPr>
            <a:r>
              <a:rPr lang="en-US" sz="2000" dirty="0">
                <a:solidFill>
                  <a:srgbClr val="3366FF"/>
                </a:solidFill>
                <a:latin typeface="Century Gothic"/>
                <a:cs typeface="Century Gothic"/>
              </a:rPr>
              <a:t>N</a:t>
            </a:r>
            <a:r>
              <a:rPr lang="en-US" sz="2000" dirty="0" smtClean="0">
                <a:solidFill>
                  <a:srgbClr val="3366FF"/>
                </a:solidFill>
                <a:latin typeface="Century Gothic"/>
                <a:cs typeface="Century Gothic"/>
              </a:rPr>
              <a:t>ucleic </a:t>
            </a:r>
            <a:r>
              <a:rPr lang="en-US" sz="2000" dirty="0">
                <a:solidFill>
                  <a:srgbClr val="3366FF"/>
                </a:solidFill>
                <a:latin typeface="Century Gothic"/>
                <a:cs typeface="Century Gothic"/>
              </a:rPr>
              <a:t>acid amplification tests.</a:t>
            </a:r>
            <a:endParaRPr lang="en-US" sz="2000" dirty="0" smtClean="0">
              <a:solidFill>
                <a:srgbClr val="3366FF"/>
              </a:solidFill>
              <a:latin typeface="Century Gothic"/>
              <a:cs typeface="Century Gothic"/>
            </a:endParaRPr>
          </a:p>
          <a:p>
            <a:pPr marL="342900" indent="-342900">
              <a:buFont typeface="Wingdings" charset="2"/>
              <a:buChar char="ü"/>
            </a:pPr>
            <a:endParaRPr lang="en-US" sz="2000" dirty="0">
              <a:solidFill>
                <a:srgbClr val="7F7F7F"/>
              </a:solidFill>
              <a:latin typeface="Century Gothic"/>
              <a:cs typeface="Century Gothic"/>
            </a:endParaRPr>
          </a:p>
          <a:p>
            <a:endParaRPr lang="en-US" dirty="0">
              <a:solidFill>
                <a:prstClr val="black"/>
              </a:solidFill>
              <a:latin typeface="Calibri"/>
            </a:endParaRPr>
          </a:p>
        </p:txBody>
      </p:sp>
    </p:spTree>
    <p:extLst>
      <p:ext uri="{BB962C8B-B14F-4D97-AF65-F5344CB8AC3E}">
        <p14:creationId xmlns:p14="http://schemas.microsoft.com/office/powerpoint/2010/main" val="11777069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entury Gothic"/>
                <a:cs typeface="Century Gothic"/>
              </a:rPr>
              <a:t>Treatment</a:t>
            </a:r>
            <a:endParaRPr lang="en-US" dirty="0">
              <a:latin typeface="Century Gothic"/>
              <a:cs typeface="Century Gothic"/>
            </a:endParaRPr>
          </a:p>
        </p:txBody>
      </p:sp>
      <p:sp>
        <p:nvSpPr>
          <p:cNvPr id="3" name="Content Placeholder 2"/>
          <p:cNvSpPr>
            <a:spLocks noGrp="1"/>
          </p:cNvSpPr>
          <p:nvPr>
            <p:ph idx="1"/>
          </p:nvPr>
        </p:nvSpPr>
        <p:spPr>
          <a:xfrm>
            <a:off x="448965" y="1138425"/>
            <a:ext cx="8229600" cy="4525963"/>
          </a:xfrm>
        </p:spPr>
        <p:txBody>
          <a:bodyPr>
            <a:normAutofit/>
          </a:bodyPr>
          <a:lstStyle/>
          <a:p>
            <a:r>
              <a:rPr lang="en-US" dirty="0" err="1">
                <a:solidFill>
                  <a:srgbClr val="953735"/>
                </a:solidFill>
                <a:latin typeface="Century Gothic"/>
                <a:cs typeface="Century Gothic"/>
              </a:rPr>
              <a:t>Benzathine</a:t>
            </a:r>
            <a:r>
              <a:rPr lang="en-US" dirty="0">
                <a:solidFill>
                  <a:srgbClr val="953735"/>
                </a:solidFill>
                <a:latin typeface="Century Gothic"/>
                <a:cs typeface="Century Gothic"/>
              </a:rPr>
              <a:t> penicillin </a:t>
            </a:r>
          </a:p>
          <a:p>
            <a:pPr marL="0" indent="0">
              <a:buNone/>
            </a:pPr>
            <a:r>
              <a:rPr lang="en-US" b="1" dirty="0" smtClean="0">
                <a:latin typeface="Century Gothic"/>
                <a:cs typeface="Century Gothic"/>
              </a:rPr>
              <a:t>If </a:t>
            </a:r>
            <a:r>
              <a:rPr lang="en-US" b="1" dirty="0">
                <a:latin typeface="Century Gothic"/>
                <a:cs typeface="Century Gothic"/>
              </a:rPr>
              <a:t>penicillin allergic </a:t>
            </a:r>
          </a:p>
          <a:p>
            <a:r>
              <a:rPr lang="en-US" dirty="0" err="1" smtClean="0">
                <a:solidFill>
                  <a:schemeClr val="accent2">
                    <a:lumMod val="75000"/>
                  </a:schemeClr>
                </a:solidFill>
                <a:latin typeface="Century Gothic"/>
                <a:cs typeface="Century Gothic"/>
              </a:rPr>
              <a:t>Doxycycline</a:t>
            </a:r>
            <a:r>
              <a:rPr lang="en-US" dirty="0" err="1" smtClean="0">
                <a:latin typeface="Century Gothic"/>
                <a:cs typeface="Century Gothic"/>
              </a:rPr>
              <a:t>or</a:t>
            </a:r>
            <a:r>
              <a:rPr lang="en-US" dirty="0" smtClean="0">
                <a:latin typeface="Century Gothic"/>
                <a:cs typeface="Century Gothic"/>
              </a:rPr>
              <a:t> </a:t>
            </a:r>
            <a:r>
              <a:rPr lang="en-US" dirty="0" smtClean="0">
                <a:solidFill>
                  <a:srgbClr val="953735"/>
                </a:solidFill>
                <a:latin typeface="Century Gothic"/>
                <a:cs typeface="Century Gothic"/>
              </a:rPr>
              <a:t>Tetracycline</a:t>
            </a:r>
          </a:p>
          <a:p>
            <a:endParaRPr lang="en-US" dirty="0">
              <a:solidFill>
                <a:srgbClr val="953735"/>
              </a:solidFill>
              <a:latin typeface="Century Gothic"/>
              <a:cs typeface="Century Gothic"/>
            </a:endParaRPr>
          </a:p>
          <a:p>
            <a:r>
              <a:rPr lang="en-US" b="1" dirty="0">
                <a:latin typeface="Century Gothic"/>
                <a:cs typeface="Century Gothic"/>
              </a:rPr>
              <a:t>Pregnancy</a:t>
            </a:r>
          </a:p>
          <a:p>
            <a:r>
              <a:rPr lang="en-US" dirty="0">
                <a:solidFill>
                  <a:srgbClr val="800000"/>
                </a:solidFill>
                <a:latin typeface="Century Gothic"/>
                <a:cs typeface="Century Gothic"/>
              </a:rPr>
              <a:t>Penicillin</a:t>
            </a:r>
            <a:r>
              <a:rPr lang="en-US" dirty="0">
                <a:latin typeface="Century Gothic"/>
                <a:cs typeface="Century Gothic"/>
              </a:rPr>
              <a:t> is an effective treatment for syphilis in pregnancy</a:t>
            </a:r>
          </a:p>
        </p:txBody>
      </p:sp>
      <p:pic>
        <p:nvPicPr>
          <p:cNvPr id="4" name="Picture 3" descr="image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460" y="680310"/>
            <a:ext cx="2111295" cy="1871778"/>
          </a:xfrm>
          <a:prstGeom prst="rect">
            <a:avLst/>
          </a:prstGeom>
        </p:spPr>
      </p:pic>
    </p:spTree>
    <p:extLst>
      <p:ext uri="{BB962C8B-B14F-4D97-AF65-F5344CB8AC3E}">
        <p14:creationId xmlns:p14="http://schemas.microsoft.com/office/powerpoint/2010/main" val="3813738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FFFFFF"/>
                </a:solidFill>
              </a:rPr>
              <a:t>Gonorrhea</a:t>
            </a:r>
          </a:p>
        </p:txBody>
      </p:sp>
      <p:sp>
        <p:nvSpPr>
          <p:cNvPr id="3" name="Subtitle 2"/>
          <p:cNvSpPr>
            <a:spLocks noGrp="1"/>
          </p:cNvSpPr>
          <p:nvPr>
            <p:ph type="subTitle" idx="1"/>
          </p:nvPr>
        </p:nvSpPr>
        <p:spPr/>
        <p:txBody>
          <a:bodyPr/>
          <a:lstStyle/>
          <a:p>
            <a:r>
              <a:rPr lang="en-US" b="1" dirty="0" err="1" smtClean="0">
                <a:solidFill>
                  <a:schemeClr val="bg1">
                    <a:lumMod val="75000"/>
                  </a:schemeClr>
                </a:solidFill>
                <a:effectLst>
                  <a:reflection blurRad="6350" stA="55000" endA="300" endPos="45500" dir="5400000" sy="-100000" algn="bl" rotWithShape="0"/>
                </a:effectLst>
                <a:latin typeface="Trebuchet MS"/>
              </a:rPr>
              <a:t>Nouf</a:t>
            </a:r>
            <a:r>
              <a:rPr lang="en-US" b="1" dirty="0" smtClean="0">
                <a:solidFill>
                  <a:schemeClr val="bg1">
                    <a:lumMod val="75000"/>
                  </a:schemeClr>
                </a:solidFill>
                <a:effectLst>
                  <a:reflection blurRad="6350" stA="55000" endA="300" endPos="45500" dir="5400000" sy="-100000" algn="bl" rotWithShape="0"/>
                </a:effectLst>
                <a:latin typeface="Trebuchet MS"/>
              </a:rPr>
              <a:t> </a:t>
            </a:r>
            <a:r>
              <a:rPr lang="en-US" b="1" dirty="0" err="1" smtClean="0">
                <a:solidFill>
                  <a:schemeClr val="bg1">
                    <a:lumMod val="75000"/>
                  </a:schemeClr>
                </a:solidFill>
                <a:effectLst>
                  <a:reflection blurRad="6350" stA="55000" endA="300" endPos="45500" dir="5400000" sy="-100000" algn="bl" rotWithShape="0"/>
                </a:effectLst>
                <a:latin typeface="Trebuchet MS"/>
              </a:rPr>
              <a:t>Alballa</a:t>
            </a:r>
            <a:endParaRPr lang="en-US" dirty="0"/>
          </a:p>
        </p:txBody>
      </p:sp>
    </p:spTree>
    <p:extLst>
      <p:ext uri="{BB962C8B-B14F-4D97-AF65-F5344CB8AC3E}">
        <p14:creationId xmlns:p14="http://schemas.microsoft.com/office/powerpoint/2010/main" val="14702605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p:cNvSpPr>
          <p:nvPr>
            <p:ph type="body" idx="1"/>
          </p:nvPr>
        </p:nvSpPr>
        <p:spPr>
          <a:xfrm>
            <a:off x="0" y="611530"/>
            <a:ext cx="9144001" cy="4733857"/>
          </a:xfrm>
          <a:prstGeom prst="rect">
            <a:avLst/>
          </a:prstGeom>
        </p:spPr>
        <p:txBody>
          <a:bodyPr/>
          <a:lstStyle/>
          <a:p>
            <a:pPr algn="l">
              <a:lnSpc>
                <a:spcPct val="80000"/>
              </a:lnSpc>
              <a:spcBef>
                <a:spcPts val="400"/>
              </a:spcBef>
              <a:defRPr sz="2500" b="1">
                <a:solidFill>
                  <a:schemeClr val="accent2"/>
                </a:solidFill>
              </a:defRPr>
            </a:pPr>
            <a:r>
              <a:t>Gonorrhea</a:t>
            </a:r>
            <a:r>
              <a:rPr sz="2000" b="0"/>
              <a:t>:</a:t>
            </a:r>
            <a:endParaRPr sz="2000">
              <a:solidFill>
                <a:srgbClr val="000000"/>
              </a:solidFill>
            </a:endParaRPr>
          </a:p>
          <a:p>
            <a:pPr algn="l">
              <a:lnSpc>
                <a:spcPct val="80000"/>
              </a:lnSpc>
              <a:spcBef>
                <a:spcPts val="400"/>
              </a:spcBef>
              <a:defRPr sz="2000">
                <a:solidFill>
                  <a:schemeClr val="accent2"/>
                </a:solidFill>
              </a:defRPr>
            </a:pPr>
            <a:endParaRPr sz="2000">
              <a:solidFill>
                <a:srgbClr val="000000"/>
              </a:solidFill>
            </a:endParaRPr>
          </a:p>
          <a:p>
            <a:pPr algn="l">
              <a:lnSpc>
                <a:spcPct val="80000"/>
              </a:lnSpc>
              <a:spcBef>
                <a:spcPts val="400"/>
              </a:spcBef>
              <a:defRPr sz="2300">
                <a:solidFill>
                  <a:srgbClr val="000000"/>
                </a:solidFill>
                <a:latin typeface="Century Gothic"/>
                <a:ea typeface="Century Gothic"/>
                <a:cs typeface="Century Gothic"/>
                <a:sym typeface="Century Gothic"/>
              </a:defRPr>
            </a:pPr>
            <a:r>
              <a:t> is a purulent infection of the mucous membrane surfaces</a:t>
            </a:r>
          </a:p>
          <a:p>
            <a:pPr algn="l">
              <a:lnSpc>
                <a:spcPct val="80000"/>
              </a:lnSpc>
              <a:spcBef>
                <a:spcPts val="400"/>
              </a:spcBef>
              <a:defRPr sz="2300">
                <a:solidFill>
                  <a:srgbClr val="000000"/>
                </a:solidFill>
                <a:latin typeface="Century Gothic"/>
                <a:ea typeface="Century Gothic"/>
                <a:cs typeface="Century Gothic"/>
                <a:sym typeface="Century Gothic"/>
              </a:defRPr>
            </a:pPr>
            <a:r>
              <a:t> </a:t>
            </a:r>
          </a:p>
          <a:p>
            <a:pPr algn="l">
              <a:lnSpc>
                <a:spcPct val="80000"/>
              </a:lnSpc>
              <a:spcBef>
                <a:spcPts val="400"/>
              </a:spcBef>
              <a:defRPr sz="2300" b="1">
                <a:solidFill>
                  <a:srgbClr val="017BA1"/>
                </a:solidFill>
                <a:latin typeface="Century Gothic"/>
                <a:ea typeface="Century Gothic"/>
                <a:cs typeface="Century Gothic"/>
                <a:sym typeface="Century Gothic"/>
              </a:defRPr>
            </a:pPr>
            <a:r>
              <a:t>Aetiology</a:t>
            </a:r>
            <a:r>
              <a:rPr b="0"/>
              <a:t> : </a:t>
            </a:r>
          </a:p>
          <a:p>
            <a:pPr algn="l">
              <a:lnSpc>
                <a:spcPct val="80000"/>
              </a:lnSpc>
              <a:spcBef>
                <a:spcPts val="400"/>
              </a:spcBef>
              <a:defRPr sz="2300">
                <a:solidFill>
                  <a:srgbClr val="000000"/>
                </a:solidFill>
                <a:latin typeface="Century Gothic"/>
                <a:ea typeface="Century Gothic"/>
                <a:cs typeface="Century Gothic"/>
                <a:sym typeface="Century Gothic"/>
              </a:defRPr>
            </a:pPr>
            <a:r>
              <a:t>Gram-negative diplococcus Neisseria gonorrhoeae.</a:t>
            </a:r>
          </a:p>
          <a:p>
            <a:pPr algn="l">
              <a:lnSpc>
                <a:spcPct val="80000"/>
              </a:lnSpc>
              <a:spcBef>
                <a:spcPts val="400"/>
              </a:spcBef>
              <a:defRPr sz="2300">
                <a:solidFill>
                  <a:srgbClr val="000000"/>
                </a:solidFill>
                <a:latin typeface="Century Gothic"/>
                <a:ea typeface="Century Gothic"/>
                <a:cs typeface="Century Gothic"/>
                <a:sym typeface="Century Gothic"/>
              </a:defRPr>
            </a:pPr>
            <a:endParaRPr/>
          </a:p>
          <a:p>
            <a:pPr algn="l">
              <a:lnSpc>
                <a:spcPct val="80000"/>
              </a:lnSpc>
              <a:spcBef>
                <a:spcPts val="400"/>
              </a:spcBef>
              <a:defRPr sz="2300" b="1">
                <a:solidFill>
                  <a:srgbClr val="017BA1"/>
                </a:solidFill>
                <a:latin typeface="Century Gothic"/>
                <a:ea typeface="Century Gothic"/>
                <a:cs typeface="Century Gothic"/>
                <a:sym typeface="Century Gothic"/>
              </a:defRPr>
            </a:pPr>
            <a:r>
              <a:t>Mode of transmission:</a:t>
            </a:r>
          </a:p>
          <a:p>
            <a:pPr algn="l">
              <a:lnSpc>
                <a:spcPct val="80000"/>
              </a:lnSpc>
              <a:spcBef>
                <a:spcPts val="400"/>
              </a:spcBef>
              <a:defRPr sz="2300">
                <a:solidFill>
                  <a:srgbClr val="000000"/>
                </a:solidFill>
                <a:latin typeface="Century Gothic"/>
                <a:ea typeface="Century Gothic"/>
                <a:cs typeface="Century Gothic"/>
                <a:sym typeface="Century Gothic"/>
              </a:defRPr>
            </a:pPr>
            <a:r>
              <a:t>spread by</a:t>
            </a:r>
            <a:r>
              <a:rPr b="1"/>
              <a:t> </a:t>
            </a:r>
            <a:r>
              <a:rPr b="1">
                <a:solidFill>
                  <a:schemeClr val="accent4"/>
                </a:solidFill>
              </a:rPr>
              <a:t>sexual contact </a:t>
            </a:r>
            <a:r>
              <a:rPr>
                <a:solidFill>
                  <a:srgbClr val="A7A7A7"/>
                </a:solidFill>
              </a:rPr>
              <a:t>(</a:t>
            </a:r>
            <a:r>
              <a:t> Direct inoculation of infected secretions from one mucous membrane to another)  or through transmission</a:t>
            </a:r>
            <a:r>
              <a:rPr b="1"/>
              <a:t> </a:t>
            </a:r>
            <a:r>
              <a:rPr b="1">
                <a:solidFill>
                  <a:schemeClr val="accent4"/>
                </a:solidFill>
              </a:rPr>
              <a:t>during childbirth</a:t>
            </a:r>
            <a:r>
              <a:rPr b="1"/>
              <a:t>.</a:t>
            </a:r>
            <a:r>
              <a:t>(A </a:t>
            </a:r>
            <a:r>
              <a:rPr u="sng">
                <a:solidFill>
                  <a:srgbClr val="0000FF"/>
                </a:solidFill>
                <a:uFill>
                  <a:solidFill>
                    <a:srgbClr val="0000FF"/>
                  </a:solidFill>
                </a:uFill>
                <a:hlinkClick r:id="rId2"/>
              </a:rPr>
              <a:t>pregnant woman</a:t>
            </a:r>
            <a:r>
              <a:t> with gonorrhea can give the infection to her baby during childbirth)</a:t>
            </a:r>
          </a:p>
          <a:p>
            <a:pPr algn="l">
              <a:lnSpc>
                <a:spcPct val="80000"/>
              </a:lnSpc>
              <a:spcBef>
                <a:spcPts val="400"/>
              </a:spcBef>
              <a:defRPr sz="1700" b="1">
                <a:solidFill>
                  <a:srgbClr val="000000"/>
                </a:solidFill>
              </a:defRPr>
            </a:pPr>
            <a:endParaRPr/>
          </a:p>
          <a:p>
            <a:pPr algn="l">
              <a:lnSpc>
                <a:spcPct val="80000"/>
              </a:lnSpc>
              <a:spcBef>
                <a:spcPts val="400"/>
              </a:spcBef>
              <a:defRPr sz="2000">
                <a:solidFill>
                  <a:srgbClr val="000000"/>
                </a:solidFill>
              </a:defRPr>
            </a:pPr>
            <a:r>
              <a:t> </a:t>
            </a:r>
          </a:p>
        </p:txBody>
      </p:sp>
      <p:pic>
        <p:nvPicPr>
          <p:cNvPr id="418" name="image25.jpeg"/>
          <p:cNvPicPr>
            <a:picLocks noChangeAspect="1"/>
          </p:cNvPicPr>
          <p:nvPr/>
        </p:nvPicPr>
        <p:blipFill>
          <a:blip r:embed="rId3">
            <a:extLst/>
          </a:blip>
          <a:stretch>
            <a:fillRect/>
          </a:stretch>
        </p:blipFill>
        <p:spPr>
          <a:xfrm>
            <a:off x="2161439" y="147934"/>
            <a:ext cx="1546845" cy="1010128"/>
          </a:xfrm>
          <a:prstGeom prst="rect">
            <a:avLst/>
          </a:prstGeom>
          <a:ln w="12700">
            <a:miter lim="400000"/>
          </a:ln>
        </p:spPr>
      </p:pic>
      <p:pic>
        <p:nvPicPr>
          <p:cNvPr id="419" name="image26.png"/>
          <p:cNvPicPr>
            <a:picLocks noChangeAspect="1"/>
          </p:cNvPicPr>
          <p:nvPr/>
        </p:nvPicPr>
        <p:blipFill>
          <a:blip r:embed="rId4">
            <a:extLst/>
          </a:blip>
          <a:stretch>
            <a:fillRect/>
          </a:stretch>
        </p:blipFill>
        <p:spPr>
          <a:xfrm>
            <a:off x="7780015" y="1711851"/>
            <a:ext cx="1325517" cy="1325518"/>
          </a:xfrm>
          <a:prstGeom prst="rect">
            <a:avLst/>
          </a:prstGeom>
          <a:ln w="12700">
            <a:miter lim="400000"/>
          </a:ln>
        </p:spPr>
      </p:pic>
    </p:spTree>
    <p:extLst>
      <p:ext uri="{BB962C8B-B14F-4D97-AF65-F5344CB8AC3E}">
        <p14:creationId xmlns:p14="http://schemas.microsoft.com/office/powerpoint/2010/main" val="25971185"/>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p:cNvSpPr>
          <p:nvPr>
            <p:ph type="title"/>
          </p:nvPr>
        </p:nvSpPr>
        <p:spPr>
          <a:xfrm>
            <a:off x="121497" y="50836"/>
            <a:ext cx="8229601" cy="1143001"/>
          </a:xfrm>
          <a:prstGeom prst="rect">
            <a:avLst/>
          </a:prstGeom>
        </p:spPr>
        <p:txBody>
          <a:bodyPr/>
          <a:lstStyle/>
          <a:p>
            <a:pPr>
              <a:defRPr sz="3200" b="1" cap="all"/>
            </a:pPr>
            <a:r>
              <a:t>Clinical features: </a:t>
            </a:r>
            <a:br/>
            <a:endParaRPr/>
          </a:p>
        </p:txBody>
      </p:sp>
      <p:sp>
        <p:nvSpPr>
          <p:cNvPr id="422" name="Shape 422"/>
          <p:cNvSpPr>
            <a:spLocks noGrp="1"/>
          </p:cNvSpPr>
          <p:nvPr>
            <p:ph type="body" idx="1"/>
          </p:nvPr>
        </p:nvSpPr>
        <p:spPr>
          <a:xfrm>
            <a:off x="-4391" y="536958"/>
            <a:ext cx="8229601" cy="4525963"/>
          </a:xfrm>
          <a:prstGeom prst="rect">
            <a:avLst/>
          </a:prstGeom>
        </p:spPr>
        <p:txBody>
          <a:bodyPr/>
          <a:lstStyle/>
          <a:p>
            <a:pPr marL="0" indent="0" defTabSz="877823">
              <a:lnSpc>
                <a:spcPct val="80000"/>
              </a:lnSpc>
              <a:spcBef>
                <a:spcPts val="300"/>
              </a:spcBef>
              <a:buSzTx/>
              <a:buNone/>
              <a:defRPr sz="1824">
                <a:latin typeface="Century Gothic"/>
                <a:ea typeface="Century Gothic"/>
                <a:cs typeface="Century Gothic"/>
                <a:sym typeface="Century Gothic"/>
              </a:defRPr>
            </a:pPr>
            <a:endParaRPr/>
          </a:p>
          <a:p>
            <a:pPr marL="329183" indent="-329183" defTabSz="877823">
              <a:lnSpc>
                <a:spcPct val="80000"/>
              </a:lnSpc>
              <a:spcBef>
                <a:spcPts val="300"/>
              </a:spcBef>
              <a:defRPr sz="1824" b="1">
                <a:solidFill>
                  <a:srgbClr val="017BA1"/>
                </a:solidFill>
                <a:latin typeface="Century Gothic"/>
                <a:ea typeface="Century Gothic"/>
                <a:cs typeface="Century Gothic"/>
                <a:sym typeface="Century Gothic"/>
              </a:defRPr>
            </a:pPr>
            <a:r>
              <a:t>Signs and symptoms : </a:t>
            </a:r>
          </a:p>
          <a:p>
            <a:pPr marL="0" indent="0" defTabSz="877823">
              <a:lnSpc>
                <a:spcPct val="80000"/>
              </a:lnSpc>
              <a:spcBef>
                <a:spcPts val="300"/>
              </a:spcBef>
              <a:buSzTx/>
              <a:buNone/>
              <a:defRPr sz="1824" b="1">
                <a:solidFill>
                  <a:srgbClr val="017BA1"/>
                </a:solidFill>
                <a:latin typeface="Century Gothic"/>
                <a:ea typeface="Century Gothic"/>
                <a:cs typeface="Century Gothic"/>
                <a:sym typeface="Century Gothic"/>
              </a:defRPr>
            </a:pPr>
            <a:endParaRPr/>
          </a:p>
          <a:p>
            <a:pPr marL="0" indent="0" defTabSz="438911">
              <a:lnSpc>
                <a:spcPts val="2900"/>
              </a:lnSpc>
              <a:spcBef>
                <a:spcPts val="1100"/>
              </a:spcBef>
              <a:buSzTx/>
              <a:buFontTx/>
              <a:buNone/>
              <a:defRPr sz="1248" b="1">
                <a:latin typeface="Times"/>
                <a:ea typeface="Times"/>
                <a:cs typeface="Times"/>
                <a:sym typeface="Times"/>
              </a:defRPr>
            </a:pPr>
            <a:r>
              <a:t>Most infected women, but as few as 5% of infected men, have no symptoms </a:t>
            </a:r>
            <a:endParaRPr sz="1824">
              <a:latin typeface="Century Gothic"/>
              <a:ea typeface="Century Gothic"/>
              <a:cs typeface="Century Gothic"/>
              <a:sym typeface="Century Gothic"/>
            </a:endParaRPr>
          </a:p>
          <a:p>
            <a:pPr marL="329183" indent="-329183" defTabSz="877823">
              <a:lnSpc>
                <a:spcPct val="80000"/>
              </a:lnSpc>
              <a:spcBef>
                <a:spcPts val="300"/>
              </a:spcBef>
              <a:defRPr sz="1824">
                <a:latin typeface="Century Gothic"/>
                <a:ea typeface="Century Gothic"/>
                <a:cs typeface="Century Gothic"/>
                <a:sym typeface="Century Gothic"/>
              </a:defRPr>
            </a:pPr>
            <a:r>
              <a:t>In </a:t>
            </a:r>
            <a:r>
              <a:rPr b="1" i="1">
                <a:solidFill>
                  <a:schemeClr val="accent4">
                    <a:satOff val="-1335"/>
                    <a:lumOff val="-10274"/>
                  </a:schemeClr>
                </a:solidFill>
              </a:rPr>
              <a:t>women</a:t>
            </a:r>
            <a:r>
              <a:t>, the major genitourinary symptoms of gonorrhea include the following:</a:t>
            </a:r>
          </a:p>
          <a:p>
            <a:pPr marL="0" indent="0" defTabSz="877823">
              <a:lnSpc>
                <a:spcPct val="80000"/>
              </a:lnSpc>
              <a:spcBef>
                <a:spcPts val="300"/>
              </a:spcBef>
              <a:buSzTx/>
              <a:buNone/>
              <a:defRPr sz="1824">
                <a:latin typeface="Century Gothic"/>
                <a:ea typeface="Century Gothic"/>
                <a:cs typeface="Century Gothic"/>
                <a:sym typeface="Century Gothic"/>
              </a:defRPr>
            </a:pPr>
            <a:endParaRPr/>
          </a:p>
          <a:p>
            <a:pPr marL="329183" indent="-329183" defTabSz="877823">
              <a:lnSpc>
                <a:spcPct val="80000"/>
              </a:lnSpc>
              <a:spcBef>
                <a:spcPts val="300"/>
              </a:spcBef>
              <a:defRPr sz="1824" b="1">
                <a:latin typeface="Century Gothic"/>
                <a:ea typeface="Century Gothic"/>
                <a:cs typeface="Century Gothic"/>
                <a:sym typeface="Century Gothic"/>
              </a:defRPr>
            </a:pPr>
            <a:r>
              <a:t>Vaginal discharge:</a:t>
            </a:r>
            <a:r>
              <a:rPr b="0"/>
              <a:t> The most common presenting symptom of gonorrhea, vaginal discharge from endocervicitis is usually described as thin, purulent, and mildly odorous; however, many patients have minimal or no symptoms from gonococcal cervicitis Dysuria</a:t>
            </a:r>
          </a:p>
          <a:p>
            <a:pPr marL="329183" indent="-329183" defTabSz="877823">
              <a:lnSpc>
                <a:spcPct val="80000"/>
              </a:lnSpc>
              <a:spcBef>
                <a:spcPts val="300"/>
              </a:spcBef>
              <a:defRPr sz="1824" b="1">
                <a:latin typeface="Century Gothic"/>
                <a:ea typeface="Century Gothic"/>
                <a:cs typeface="Century Gothic"/>
                <a:sym typeface="Century Gothic"/>
              </a:defRPr>
            </a:pPr>
            <a:r>
              <a:t>Intermenstrual bleeding </a:t>
            </a:r>
            <a:r>
              <a:rPr b="0"/>
              <a:t> (rare cause)</a:t>
            </a:r>
          </a:p>
          <a:p>
            <a:pPr marL="329183" indent="-329183" defTabSz="877823">
              <a:lnSpc>
                <a:spcPct val="80000"/>
              </a:lnSpc>
              <a:spcBef>
                <a:spcPts val="300"/>
              </a:spcBef>
              <a:defRPr sz="1824" b="1">
                <a:latin typeface="Century Gothic"/>
                <a:ea typeface="Century Gothic"/>
                <a:cs typeface="Century Gothic"/>
                <a:sym typeface="Century Gothic"/>
              </a:defRPr>
            </a:pPr>
            <a:r>
              <a:t>Dyspareunia</a:t>
            </a:r>
            <a:r>
              <a:rPr b="0"/>
              <a:t> (painful intercourse)</a:t>
            </a:r>
          </a:p>
          <a:p>
            <a:pPr marL="329183" indent="-329183" defTabSz="877823">
              <a:lnSpc>
                <a:spcPct val="80000"/>
              </a:lnSpc>
              <a:spcBef>
                <a:spcPts val="300"/>
              </a:spcBef>
              <a:defRPr sz="1824" b="1">
                <a:latin typeface="Century Gothic"/>
                <a:ea typeface="Century Gothic"/>
                <a:cs typeface="Century Gothic"/>
                <a:sym typeface="Century Gothic"/>
              </a:defRPr>
            </a:pPr>
            <a:r>
              <a:t>Mild lower abdominal pain</a:t>
            </a:r>
          </a:p>
          <a:p>
            <a:pPr marL="329183" indent="-329183" defTabSz="877823">
              <a:lnSpc>
                <a:spcPct val="80000"/>
              </a:lnSpc>
              <a:spcBef>
                <a:spcPts val="300"/>
              </a:spcBef>
              <a:defRPr sz="1824">
                <a:latin typeface="Century Gothic"/>
                <a:ea typeface="Century Gothic"/>
                <a:cs typeface="Century Gothic"/>
                <a:sym typeface="Century Gothic"/>
              </a:defRPr>
            </a:pPr>
            <a:r>
              <a:t>it can progresses to </a:t>
            </a:r>
            <a:r>
              <a:rPr b="1"/>
              <a:t>pelvic inflammatory disease </a:t>
            </a:r>
            <a:r>
              <a:t>(PID)</a:t>
            </a:r>
          </a:p>
          <a:p>
            <a:pPr marL="329183" indent="-329183" defTabSz="877823">
              <a:lnSpc>
                <a:spcPct val="80000"/>
              </a:lnSpc>
              <a:spcBef>
                <a:spcPts val="300"/>
              </a:spcBef>
              <a:defRPr sz="1824">
                <a:latin typeface="Century Gothic"/>
                <a:ea typeface="Century Gothic"/>
                <a:cs typeface="Century Gothic"/>
                <a:sym typeface="Century Gothic"/>
              </a:defRPr>
            </a:pPr>
            <a:r>
              <a:t>Pelvic/lower abdominal tenderness</a:t>
            </a:r>
          </a:p>
        </p:txBody>
      </p:sp>
      <p:pic>
        <p:nvPicPr>
          <p:cNvPr id="423" name="image27.jpeg"/>
          <p:cNvPicPr>
            <a:picLocks noChangeAspect="1"/>
          </p:cNvPicPr>
          <p:nvPr/>
        </p:nvPicPr>
        <p:blipFill>
          <a:blip r:embed="rId2">
            <a:extLst/>
          </a:blip>
          <a:stretch>
            <a:fillRect/>
          </a:stretch>
        </p:blipFill>
        <p:spPr>
          <a:xfrm>
            <a:off x="5370333" y="270427"/>
            <a:ext cx="3388809" cy="1016643"/>
          </a:xfrm>
          <a:prstGeom prst="rect">
            <a:avLst/>
          </a:prstGeom>
          <a:ln w="12700">
            <a:miter lim="400000"/>
          </a:ln>
        </p:spPr>
      </p:pic>
      <p:pic>
        <p:nvPicPr>
          <p:cNvPr id="424" name="image28.png"/>
          <p:cNvPicPr>
            <a:picLocks noChangeAspect="1"/>
          </p:cNvPicPr>
          <p:nvPr/>
        </p:nvPicPr>
        <p:blipFill>
          <a:blip r:embed="rId3">
            <a:extLst/>
          </a:blip>
          <a:stretch>
            <a:fillRect/>
          </a:stretch>
        </p:blipFill>
        <p:spPr>
          <a:xfrm>
            <a:off x="4639331" y="207248"/>
            <a:ext cx="574374" cy="1143001"/>
          </a:xfrm>
          <a:prstGeom prst="rect">
            <a:avLst/>
          </a:prstGeom>
          <a:ln w="12700">
            <a:miter lim="400000"/>
          </a:ln>
        </p:spPr>
      </p:pic>
    </p:spTree>
    <p:extLst>
      <p:ext uri="{BB962C8B-B14F-4D97-AF65-F5344CB8AC3E}">
        <p14:creationId xmlns:p14="http://schemas.microsoft.com/office/powerpoint/2010/main" val="403512426"/>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cs typeface="Calibri Light"/>
              </a:rPr>
              <a:t>Question 3</a:t>
            </a:r>
            <a:endParaRPr lang="x-none" b="1" dirty="0">
              <a:cs typeface="Calibri Light"/>
            </a:endParaRPr>
          </a:p>
        </p:txBody>
      </p:sp>
      <p:sp>
        <p:nvSpPr>
          <p:cNvPr id="3" name="Content Placeholder 2"/>
          <p:cNvSpPr>
            <a:spLocks noGrp="1"/>
          </p:cNvSpPr>
          <p:nvPr>
            <p:ph idx="1"/>
          </p:nvPr>
        </p:nvSpPr>
        <p:spPr/>
        <p:txBody>
          <a:bodyPr/>
          <a:lstStyle/>
          <a:p>
            <a:pPr marL="514350" indent="-514350">
              <a:buAutoNum type="arabicParenBoth"/>
            </a:pPr>
            <a:r>
              <a:rPr lang="en-US" dirty="0"/>
              <a:t>Which of these things can cause hepatitis?</a:t>
            </a:r>
          </a:p>
          <a:p>
            <a:pPr marL="0" indent="0">
              <a:buNone/>
            </a:pPr>
            <a:endParaRPr lang="en-US" dirty="0"/>
          </a:p>
          <a:p>
            <a:pPr marL="0" indent="0">
              <a:buNone/>
            </a:pPr>
            <a:r>
              <a:rPr lang="en-US" dirty="0"/>
              <a:t>A. Viruses</a:t>
            </a:r>
          </a:p>
          <a:p>
            <a:pPr marL="0" indent="0">
              <a:buNone/>
            </a:pPr>
            <a:r>
              <a:rPr lang="en-US" dirty="0"/>
              <a:t>B. Medicines and alcohol</a:t>
            </a:r>
          </a:p>
          <a:p>
            <a:pPr marL="0" indent="0">
              <a:buNone/>
            </a:pPr>
            <a:r>
              <a:rPr lang="en-US" dirty="0"/>
              <a:t>C. Immune system that's not working as it should</a:t>
            </a:r>
          </a:p>
          <a:p>
            <a:pPr marL="0" indent="0">
              <a:buNone/>
            </a:pPr>
            <a:r>
              <a:rPr lang="en-US" dirty="0"/>
              <a:t>D. All of the above</a:t>
            </a:r>
            <a:endParaRPr lang="x-none" dirty="0"/>
          </a:p>
        </p:txBody>
      </p:sp>
    </p:spTree>
    <p:extLst>
      <p:ext uri="{BB962C8B-B14F-4D97-AF65-F5344CB8AC3E}">
        <p14:creationId xmlns:p14="http://schemas.microsoft.com/office/powerpoint/2010/main" val="4711186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p:cNvSpPr>
          <p:nvPr>
            <p:ph type="body" idx="1"/>
          </p:nvPr>
        </p:nvSpPr>
        <p:spPr>
          <a:xfrm>
            <a:off x="169212" y="947232"/>
            <a:ext cx="8229601" cy="4525966"/>
          </a:xfrm>
          <a:prstGeom prst="rect">
            <a:avLst/>
          </a:prstGeom>
        </p:spPr>
        <p:txBody>
          <a:bodyPr/>
          <a:lstStyle/>
          <a:p>
            <a:pPr marL="0" indent="0">
              <a:lnSpc>
                <a:spcPct val="80000"/>
              </a:lnSpc>
              <a:spcBef>
                <a:spcPts val="400"/>
              </a:spcBef>
              <a:buSzTx/>
              <a:buNone/>
              <a:defRPr sz="1900" b="1" cap="all"/>
            </a:pPr>
            <a:endParaRPr/>
          </a:p>
          <a:p>
            <a:pPr marL="342899" indent="-342899">
              <a:lnSpc>
                <a:spcPct val="80000"/>
              </a:lnSpc>
              <a:spcBef>
                <a:spcPts val="400"/>
              </a:spcBef>
              <a:defRPr sz="1900">
                <a:latin typeface="Century Gothic"/>
                <a:ea typeface="Century Gothic"/>
                <a:cs typeface="Century Gothic"/>
                <a:sym typeface="Century Gothic"/>
              </a:defRPr>
            </a:pPr>
            <a:r>
              <a:t>In </a:t>
            </a:r>
            <a:r>
              <a:rPr b="1" i="1">
                <a:solidFill>
                  <a:schemeClr val="accent4"/>
                </a:solidFill>
              </a:rPr>
              <a:t>males</a:t>
            </a:r>
            <a:r>
              <a:t>, the major genitourinary symptoms of gonorrhea include the following:</a:t>
            </a:r>
          </a:p>
          <a:p>
            <a:pPr marL="0" indent="0">
              <a:lnSpc>
                <a:spcPct val="80000"/>
              </a:lnSpc>
              <a:spcBef>
                <a:spcPts val="400"/>
              </a:spcBef>
              <a:buSzTx/>
              <a:buNone/>
              <a:defRPr sz="1900">
                <a:latin typeface="Century Gothic"/>
                <a:ea typeface="Century Gothic"/>
                <a:cs typeface="Century Gothic"/>
                <a:sym typeface="Century Gothic"/>
              </a:defRPr>
            </a:pPr>
            <a:endParaRPr/>
          </a:p>
          <a:p>
            <a:pPr marL="342899" indent="-342899">
              <a:lnSpc>
                <a:spcPct val="80000"/>
              </a:lnSpc>
              <a:spcBef>
                <a:spcPts val="400"/>
              </a:spcBef>
              <a:defRPr sz="1900" b="1">
                <a:latin typeface="Century Gothic"/>
                <a:ea typeface="Century Gothic"/>
                <a:cs typeface="Century Gothic"/>
                <a:sym typeface="Century Gothic"/>
              </a:defRPr>
            </a:pPr>
            <a:r>
              <a:t>Urethritis:</a:t>
            </a:r>
            <a:r>
              <a:rPr b="0"/>
              <a:t> The major manifestation of gonococcal infection in </a:t>
            </a:r>
            <a:r>
              <a:t>men</a:t>
            </a:r>
            <a:r>
              <a:rPr b="0"/>
              <a:t>; initial characteristics include burning upon urination and a serous discharge; a few days later, the discharge usually becomes more profuse, purulent, and, at times, tinged with blood </a:t>
            </a:r>
          </a:p>
          <a:p>
            <a:pPr marL="342899" indent="-342899">
              <a:lnSpc>
                <a:spcPct val="80000"/>
              </a:lnSpc>
              <a:spcBef>
                <a:spcPts val="400"/>
              </a:spcBef>
              <a:defRPr sz="1900" b="1">
                <a:latin typeface="Century Gothic"/>
                <a:ea typeface="Century Gothic"/>
                <a:cs typeface="Century Gothic"/>
                <a:sym typeface="Century Gothic"/>
              </a:defRPr>
            </a:pPr>
            <a:r>
              <a:t>Acute epididymitis:</a:t>
            </a:r>
            <a:r>
              <a:rPr b="0"/>
              <a:t> Usually unilateral and often occurs in conjunction with a urethral exudate </a:t>
            </a:r>
          </a:p>
          <a:p>
            <a:pPr marL="342899" indent="-342899">
              <a:lnSpc>
                <a:spcPct val="80000"/>
              </a:lnSpc>
              <a:spcBef>
                <a:spcPts val="400"/>
              </a:spcBef>
              <a:defRPr sz="1900" b="1">
                <a:latin typeface="Century Gothic"/>
                <a:ea typeface="Century Gothic"/>
                <a:cs typeface="Century Gothic"/>
                <a:sym typeface="Century Gothic"/>
              </a:defRPr>
            </a:pPr>
            <a:r>
              <a:t>Urethral strictures:</a:t>
            </a:r>
            <a:r>
              <a:rPr b="0"/>
              <a:t> Have become uncommon in the antibiotic era, but they can present with a decreased and abnormal urine stream, as well as with the secondary complications of prostatitis and cystitis </a:t>
            </a:r>
          </a:p>
          <a:p>
            <a:pPr marL="342899" indent="-342899">
              <a:lnSpc>
                <a:spcPct val="80000"/>
              </a:lnSpc>
              <a:spcBef>
                <a:spcPts val="400"/>
              </a:spcBef>
              <a:defRPr sz="1900" b="1">
                <a:latin typeface="Century Gothic"/>
                <a:ea typeface="Century Gothic"/>
                <a:cs typeface="Century Gothic"/>
                <a:sym typeface="Century Gothic"/>
              </a:defRPr>
            </a:pPr>
            <a:r>
              <a:t>Rectal infection</a:t>
            </a:r>
            <a:r>
              <a:rPr b="0"/>
              <a:t>: May present with pain, pruritus, discharge, or tenesmus</a:t>
            </a:r>
          </a:p>
        </p:txBody>
      </p:sp>
      <p:pic>
        <p:nvPicPr>
          <p:cNvPr id="427" name="image27.jpeg"/>
          <p:cNvPicPr>
            <a:picLocks noChangeAspect="1"/>
          </p:cNvPicPr>
          <p:nvPr/>
        </p:nvPicPr>
        <p:blipFill>
          <a:blip r:embed="rId2">
            <a:extLst/>
          </a:blip>
          <a:stretch>
            <a:fillRect/>
          </a:stretch>
        </p:blipFill>
        <p:spPr>
          <a:xfrm>
            <a:off x="5188494" y="114015"/>
            <a:ext cx="3388809" cy="1016643"/>
          </a:xfrm>
          <a:prstGeom prst="rect">
            <a:avLst/>
          </a:prstGeom>
          <a:ln w="12700">
            <a:miter lim="400000"/>
          </a:ln>
        </p:spPr>
      </p:pic>
      <p:pic>
        <p:nvPicPr>
          <p:cNvPr id="428" name="image29.png"/>
          <p:cNvPicPr>
            <a:picLocks noChangeAspect="1"/>
          </p:cNvPicPr>
          <p:nvPr/>
        </p:nvPicPr>
        <p:blipFill>
          <a:blip r:embed="rId3">
            <a:extLst/>
          </a:blip>
          <a:stretch>
            <a:fillRect/>
          </a:stretch>
        </p:blipFill>
        <p:spPr>
          <a:xfrm>
            <a:off x="4342750" y="32119"/>
            <a:ext cx="458501" cy="1180436"/>
          </a:xfrm>
          <a:prstGeom prst="rect">
            <a:avLst/>
          </a:prstGeom>
          <a:ln w="12700">
            <a:miter lim="400000"/>
          </a:ln>
        </p:spPr>
      </p:pic>
    </p:spTree>
    <p:extLst>
      <p:ext uri="{BB962C8B-B14F-4D97-AF65-F5344CB8AC3E}">
        <p14:creationId xmlns:p14="http://schemas.microsoft.com/office/powerpoint/2010/main" val="777612843"/>
      </p:ext>
    </p:extLst>
  </p:cSld>
  <p:clrMapOvr>
    <a:masterClrMapping/>
  </p:clrMapOvr>
  <p:transition xmlns:p14="http://schemas.microsoft.com/office/powerpoint/2010/mai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image30.jpeg"/>
          <p:cNvPicPr>
            <a:picLocks noChangeAspect="1"/>
          </p:cNvPicPr>
          <p:nvPr/>
        </p:nvPicPr>
        <p:blipFill>
          <a:blip r:embed="rId2">
            <a:extLst/>
          </a:blip>
          <a:stretch>
            <a:fillRect/>
          </a:stretch>
        </p:blipFill>
        <p:spPr>
          <a:xfrm>
            <a:off x="1837232" y="708123"/>
            <a:ext cx="5825136" cy="4590209"/>
          </a:xfrm>
          <a:prstGeom prst="rect">
            <a:avLst/>
          </a:prstGeom>
          <a:ln w="12700">
            <a:miter lim="400000"/>
          </a:ln>
        </p:spPr>
      </p:pic>
    </p:spTree>
    <p:extLst>
      <p:ext uri="{BB962C8B-B14F-4D97-AF65-F5344CB8AC3E}">
        <p14:creationId xmlns:p14="http://schemas.microsoft.com/office/powerpoint/2010/main" val="1574852885"/>
      </p:ext>
    </p:extLst>
  </p:cSld>
  <p:clrMapOvr>
    <a:masterClrMapping/>
  </p:clrMapOvr>
  <p:transition xmlns:p14="http://schemas.microsoft.com/office/powerpoint/2010/mai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prstGeom prst="rect">
            <a:avLst/>
          </a:prstGeom>
        </p:spPr>
        <p:txBody>
          <a:bodyPr/>
          <a:lstStyle>
            <a:lvl1pPr>
              <a:defRPr b="1" cap="all"/>
            </a:lvl1pPr>
          </a:lstStyle>
          <a:p>
            <a:r>
              <a:t>Diagnosis  </a:t>
            </a:r>
          </a:p>
        </p:txBody>
      </p:sp>
      <p:sp>
        <p:nvSpPr>
          <p:cNvPr id="433" name="Shape 433"/>
          <p:cNvSpPr>
            <a:spLocks noGrp="1"/>
          </p:cNvSpPr>
          <p:nvPr>
            <p:ph type="body" idx="1"/>
          </p:nvPr>
        </p:nvSpPr>
        <p:spPr>
          <a:prstGeom prst="rect">
            <a:avLst/>
          </a:prstGeom>
        </p:spPr>
        <p:txBody>
          <a:bodyPr>
            <a:normAutofit fontScale="92500"/>
          </a:bodyPr>
          <a:lstStyle/>
          <a:p>
            <a:pPr marL="228599" indent="-228599" defTabSz="457200">
              <a:lnSpc>
                <a:spcPts val="3500"/>
              </a:lnSpc>
              <a:spcBef>
                <a:spcPts val="1200"/>
              </a:spcBef>
              <a:buFontTx/>
              <a:defRPr sz="1700">
                <a:latin typeface="Century Gothic"/>
                <a:ea typeface="Century Gothic"/>
                <a:cs typeface="Century Gothic"/>
                <a:sym typeface="Century Gothic"/>
              </a:defRPr>
            </a:pPr>
            <a:r>
              <a:rPr b="1"/>
              <a:t>Gram stain of the discharge </a:t>
            </a:r>
            <a:r>
              <a:t>or cervix, which is rapid and inexpensive. </a:t>
            </a:r>
          </a:p>
          <a:p>
            <a:pPr marL="228599" indent="-228599" defTabSz="457200">
              <a:lnSpc>
                <a:spcPts val="3500"/>
              </a:lnSpc>
              <a:spcBef>
                <a:spcPts val="1200"/>
              </a:spcBef>
              <a:buFontTx/>
              <a:defRPr sz="1700">
                <a:latin typeface="Century Gothic"/>
                <a:ea typeface="Century Gothic"/>
                <a:cs typeface="Century Gothic"/>
                <a:sym typeface="Century Gothic"/>
              </a:defRPr>
            </a:pPr>
            <a:r>
              <a:t>The presence of </a:t>
            </a:r>
            <a:r>
              <a:rPr b="1"/>
              <a:t>gram- negative diplococci in the leukocytes </a:t>
            </a:r>
            <a:r>
              <a:t>is very sensitive in men; however, in women, the sensitivity is only 50%. </a:t>
            </a:r>
          </a:p>
          <a:p>
            <a:pPr marL="228599" indent="-228599" defTabSz="457200">
              <a:lnSpc>
                <a:spcPts val="3500"/>
              </a:lnSpc>
              <a:spcBef>
                <a:spcPts val="1200"/>
              </a:spcBef>
              <a:buFontTx/>
              <a:defRPr sz="1700">
                <a:latin typeface="Century Gothic"/>
                <a:ea typeface="Century Gothic"/>
                <a:cs typeface="Century Gothic"/>
                <a:sym typeface="Century Gothic"/>
              </a:defRPr>
            </a:pPr>
            <a:r>
              <a:rPr b="1"/>
              <a:t>Thayer-Martin or Transgrow media culture </a:t>
            </a:r>
            <a:r>
              <a:t>is inexpensive but takes longer with a sensitivity of 90% and a specicity of 97%. </a:t>
            </a:r>
          </a:p>
          <a:p>
            <a:pPr marL="228599" indent="-228599" defTabSz="457200">
              <a:lnSpc>
                <a:spcPts val="3500"/>
              </a:lnSpc>
              <a:spcBef>
                <a:spcPts val="1200"/>
              </a:spcBef>
              <a:buFontTx/>
              <a:defRPr sz="1700">
                <a:latin typeface="Century Gothic"/>
                <a:ea typeface="Century Gothic"/>
                <a:cs typeface="Century Gothic"/>
                <a:sym typeface="Century Gothic"/>
              </a:defRPr>
            </a:pPr>
            <a:r>
              <a:rPr b="1"/>
              <a:t>DNA hybridization test </a:t>
            </a:r>
            <a:r>
              <a:t>is inexpensive and rapid, with a high sensitivity and specicity, and </a:t>
            </a:r>
            <a:r>
              <a:rPr b="1"/>
              <a:t>nucleic acid amplication tests </a:t>
            </a:r>
            <a:r>
              <a:t>(PCR and ligase chain reaction [LCR]) are more expensive and rapid with high sensitivity and specicity </a:t>
            </a:r>
          </a:p>
        </p:txBody>
      </p:sp>
      <p:pic>
        <p:nvPicPr>
          <p:cNvPr id="434" name="image19.png" descr="images.png"/>
          <p:cNvPicPr>
            <a:picLocks noChangeAspect="1"/>
          </p:cNvPicPr>
          <p:nvPr/>
        </p:nvPicPr>
        <p:blipFill>
          <a:blip r:embed="rId2">
            <a:extLst/>
          </a:blip>
          <a:stretch>
            <a:fillRect/>
          </a:stretch>
        </p:blipFill>
        <p:spPr>
          <a:xfrm>
            <a:off x="2883072" y="368895"/>
            <a:ext cx="954388" cy="954387"/>
          </a:xfrm>
          <a:prstGeom prst="rect">
            <a:avLst/>
          </a:prstGeom>
          <a:ln w="12700">
            <a:miter lim="400000"/>
          </a:ln>
        </p:spPr>
      </p:pic>
    </p:spTree>
    <p:extLst>
      <p:ext uri="{BB962C8B-B14F-4D97-AF65-F5344CB8AC3E}">
        <p14:creationId xmlns:p14="http://schemas.microsoft.com/office/powerpoint/2010/main" val="2671806447"/>
      </p:ext>
    </p:extLst>
  </p:cSld>
  <p:clrMapOvr>
    <a:masterClrMapping/>
  </p:clrMapOvr>
  <p:transition xmlns:p14="http://schemas.microsoft.com/office/powerpoint/2010/mai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body" idx="1"/>
          </p:nvPr>
        </p:nvSpPr>
        <p:spPr>
          <a:xfrm>
            <a:off x="323075" y="134792"/>
            <a:ext cx="7033663" cy="5175898"/>
          </a:xfrm>
          <a:prstGeom prst="rect">
            <a:avLst/>
          </a:prstGeom>
        </p:spPr>
        <p:txBody>
          <a:bodyPr/>
          <a:lstStyle/>
          <a:p>
            <a:pPr marL="312312" indent="-312312" defTabSz="832834">
              <a:lnSpc>
                <a:spcPct val="80000"/>
              </a:lnSpc>
              <a:spcBef>
                <a:spcPts val="300"/>
              </a:spcBef>
              <a:defRPr sz="1881" b="1">
                <a:solidFill>
                  <a:srgbClr val="017BA1"/>
                </a:solidFill>
                <a:latin typeface="Century Gothic"/>
                <a:ea typeface="Century Gothic"/>
                <a:cs typeface="Century Gothic"/>
                <a:sym typeface="Century Gothic"/>
              </a:defRPr>
            </a:pPr>
            <a:r>
              <a:t>Prognosis: </a:t>
            </a:r>
          </a:p>
          <a:p>
            <a:pPr marL="0" indent="0" defTabSz="832834">
              <a:lnSpc>
                <a:spcPct val="80000"/>
              </a:lnSpc>
              <a:spcBef>
                <a:spcPts val="300"/>
              </a:spcBef>
              <a:buSzTx/>
              <a:buNone/>
              <a:defRPr sz="1881">
                <a:latin typeface="Century Gothic"/>
                <a:ea typeface="Century Gothic"/>
                <a:cs typeface="Century Gothic"/>
                <a:sym typeface="Century Gothic"/>
              </a:defRPr>
            </a:pPr>
            <a:r>
              <a:t>With adequate early therapy, complete cure and return to normal function are the rule</a:t>
            </a:r>
          </a:p>
          <a:p>
            <a:pPr marL="0" indent="0" defTabSz="832834">
              <a:lnSpc>
                <a:spcPct val="80000"/>
              </a:lnSpc>
              <a:spcBef>
                <a:spcPts val="300"/>
              </a:spcBef>
              <a:buSzTx/>
              <a:buNone/>
              <a:defRPr sz="1881">
                <a:latin typeface="Century Gothic"/>
                <a:ea typeface="Century Gothic"/>
                <a:cs typeface="Century Gothic"/>
                <a:sym typeface="Century Gothic"/>
              </a:defRPr>
            </a:pPr>
            <a:r>
              <a:t> </a:t>
            </a:r>
          </a:p>
          <a:p>
            <a:pPr marL="0" indent="0" defTabSz="832834">
              <a:lnSpc>
                <a:spcPct val="80000"/>
              </a:lnSpc>
              <a:spcBef>
                <a:spcPts val="300"/>
              </a:spcBef>
              <a:buSzTx/>
              <a:buNone/>
              <a:defRPr sz="1881">
                <a:latin typeface="Century Gothic"/>
                <a:ea typeface="Century Gothic"/>
                <a:cs typeface="Century Gothic"/>
                <a:sym typeface="Century Gothic"/>
              </a:defRPr>
            </a:pPr>
            <a:endParaRPr/>
          </a:p>
          <a:p>
            <a:pPr marL="0" indent="0" defTabSz="832834">
              <a:lnSpc>
                <a:spcPct val="80000"/>
              </a:lnSpc>
              <a:spcBef>
                <a:spcPts val="300"/>
              </a:spcBef>
              <a:buSzTx/>
              <a:buNone/>
              <a:defRPr sz="1881">
                <a:latin typeface="Century Gothic"/>
                <a:ea typeface="Century Gothic"/>
                <a:cs typeface="Century Gothic"/>
                <a:sym typeface="Century Gothic"/>
              </a:defRPr>
            </a:pPr>
            <a:endParaRPr/>
          </a:p>
          <a:p>
            <a:pPr marL="312312" indent="-312312" defTabSz="832834">
              <a:lnSpc>
                <a:spcPct val="80000"/>
              </a:lnSpc>
              <a:spcBef>
                <a:spcPts val="300"/>
              </a:spcBef>
              <a:defRPr sz="1881" b="1">
                <a:solidFill>
                  <a:srgbClr val="017BA1"/>
                </a:solidFill>
                <a:latin typeface="Century Gothic"/>
                <a:ea typeface="Century Gothic"/>
                <a:cs typeface="Century Gothic"/>
                <a:sym typeface="Century Gothic"/>
              </a:defRPr>
            </a:pPr>
            <a:r>
              <a:t>Complications in males</a:t>
            </a:r>
          </a:p>
          <a:p>
            <a:pPr marL="520521" indent="-208207" defTabSz="832834">
              <a:lnSpc>
                <a:spcPct val="80000"/>
              </a:lnSpc>
              <a:spcBef>
                <a:spcPts val="300"/>
              </a:spcBef>
              <a:buClr>
                <a:srgbClr val="000000"/>
              </a:buClr>
              <a:buChar char="-"/>
              <a:defRPr sz="1881">
                <a:latin typeface="Century Gothic"/>
                <a:ea typeface="Century Gothic"/>
                <a:cs typeface="Century Gothic"/>
                <a:sym typeface="Century Gothic"/>
              </a:defRPr>
            </a:pPr>
            <a:r>
              <a:t>Urethral strictures </a:t>
            </a:r>
          </a:p>
          <a:p>
            <a:pPr marL="520521" indent="-208207" defTabSz="832834">
              <a:lnSpc>
                <a:spcPct val="80000"/>
              </a:lnSpc>
              <a:spcBef>
                <a:spcPts val="300"/>
              </a:spcBef>
              <a:buClr>
                <a:srgbClr val="000000"/>
              </a:buClr>
              <a:buChar char="-"/>
              <a:defRPr sz="1881">
                <a:latin typeface="Century Gothic"/>
                <a:ea typeface="Century Gothic"/>
                <a:cs typeface="Century Gothic"/>
                <a:sym typeface="Century Gothic"/>
              </a:defRPr>
            </a:pPr>
            <a:r>
              <a:t>Epididymitis and orchitis</a:t>
            </a:r>
          </a:p>
          <a:p>
            <a:pPr marL="520521" indent="-208207" defTabSz="832834">
              <a:lnSpc>
                <a:spcPct val="80000"/>
              </a:lnSpc>
              <a:spcBef>
                <a:spcPts val="300"/>
              </a:spcBef>
              <a:buClr>
                <a:srgbClr val="000000"/>
              </a:buClr>
              <a:buChar char="-"/>
              <a:defRPr sz="1881">
                <a:latin typeface="Century Gothic"/>
                <a:ea typeface="Century Gothic"/>
                <a:cs typeface="Century Gothic"/>
                <a:sym typeface="Century Gothic"/>
              </a:defRPr>
            </a:pPr>
            <a:r>
              <a:t>Other complications, penile lymphangitis, periurethral abscess, </a:t>
            </a:r>
            <a:r>
              <a:rPr u="sng">
                <a:solidFill>
                  <a:srgbClr val="0000FF"/>
                </a:solidFill>
                <a:uFill>
                  <a:solidFill>
                    <a:srgbClr val="0000FF"/>
                  </a:solidFill>
                </a:uFill>
                <a:hlinkClick r:id="rId2"/>
              </a:rPr>
              <a:t>acute prostatitis</a:t>
            </a:r>
            <a:r>
              <a:t>, seminal vesiculitis are now rare.</a:t>
            </a:r>
          </a:p>
          <a:p>
            <a:pPr marL="0" indent="0" defTabSz="832834">
              <a:lnSpc>
                <a:spcPct val="80000"/>
              </a:lnSpc>
              <a:spcBef>
                <a:spcPts val="300"/>
              </a:spcBef>
              <a:buSzTx/>
              <a:buNone/>
              <a:defRPr sz="1881" cap="all">
                <a:latin typeface="Century Gothic"/>
                <a:ea typeface="Century Gothic"/>
                <a:cs typeface="Century Gothic"/>
                <a:sym typeface="Century Gothic"/>
              </a:defRPr>
            </a:pPr>
            <a:r>
              <a:t> </a:t>
            </a:r>
            <a:endParaRPr b="1"/>
          </a:p>
          <a:p>
            <a:pPr marL="312312" indent="-312312" defTabSz="832834">
              <a:lnSpc>
                <a:spcPct val="80000"/>
              </a:lnSpc>
              <a:spcBef>
                <a:spcPts val="300"/>
              </a:spcBef>
              <a:defRPr sz="1881" b="1">
                <a:solidFill>
                  <a:srgbClr val="017BA1"/>
                </a:solidFill>
                <a:latin typeface="Century Gothic"/>
                <a:ea typeface="Century Gothic"/>
                <a:cs typeface="Century Gothic"/>
                <a:sym typeface="Century Gothic"/>
              </a:defRPr>
            </a:pPr>
            <a:r>
              <a:t>Complications in females</a:t>
            </a:r>
          </a:p>
          <a:p>
            <a:pPr marL="520521" indent="-208207" defTabSz="832834">
              <a:lnSpc>
                <a:spcPct val="80000"/>
              </a:lnSpc>
              <a:spcBef>
                <a:spcPts val="300"/>
              </a:spcBef>
              <a:buChar char="-"/>
              <a:defRPr sz="1881">
                <a:latin typeface="Century Gothic"/>
                <a:ea typeface="Century Gothic"/>
                <a:cs typeface="Century Gothic"/>
                <a:sym typeface="Century Gothic"/>
              </a:defRPr>
            </a:pPr>
            <a:r>
              <a:t>Tubal scarring and infertility are the major complications</a:t>
            </a:r>
          </a:p>
          <a:p>
            <a:pPr marL="520521" indent="-208207" defTabSz="832834">
              <a:lnSpc>
                <a:spcPct val="80000"/>
              </a:lnSpc>
              <a:spcBef>
                <a:spcPts val="300"/>
              </a:spcBef>
              <a:buChar char="-"/>
              <a:defRPr sz="1881" cap="all">
                <a:latin typeface="Century Gothic"/>
                <a:ea typeface="Century Gothic"/>
                <a:cs typeface="Century Gothic"/>
                <a:sym typeface="Century Gothic"/>
              </a:defRPr>
            </a:pPr>
            <a:r>
              <a:t>pelvic inflammatory disease </a:t>
            </a:r>
            <a:r>
              <a:rPr sz="1386"/>
              <a:t>About 15% of untreated gonococcal cer- vical infections progress to PID. </a:t>
            </a:r>
          </a:p>
          <a:p>
            <a:pPr marL="520521" indent="-208207" defTabSz="832834">
              <a:lnSpc>
                <a:spcPct val="80000"/>
              </a:lnSpc>
              <a:spcBef>
                <a:spcPts val="300"/>
              </a:spcBef>
              <a:buChar char="-"/>
              <a:defRPr sz="1881">
                <a:latin typeface="Century Gothic"/>
                <a:ea typeface="Century Gothic"/>
                <a:cs typeface="Century Gothic"/>
                <a:sym typeface="Century Gothic"/>
              </a:defRPr>
            </a:pPr>
            <a:r>
              <a:t>ectopic pregnancy</a:t>
            </a:r>
          </a:p>
        </p:txBody>
      </p:sp>
      <p:pic>
        <p:nvPicPr>
          <p:cNvPr id="437" name="image31.jpeg"/>
          <p:cNvPicPr>
            <a:picLocks noChangeAspect="1"/>
          </p:cNvPicPr>
          <p:nvPr/>
        </p:nvPicPr>
        <p:blipFill>
          <a:blip r:embed="rId3">
            <a:extLst/>
          </a:blip>
          <a:stretch>
            <a:fillRect/>
          </a:stretch>
        </p:blipFill>
        <p:spPr>
          <a:xfrm>
            <a:off x="6395816" y="982272"/>
            <a:ext cx="2457570" cy="1640428"/>
          </a:xfrm>
          <a:prstGeom prst="rect">
            <a:avLst/>
          </a:prstGeom>
          <a:ln w="12700">
            <a:miter lim="400000"/>
          </a:ln>
        </p:spPr>
      </p:pic>
      <p:pic>
        <p:nvPicPr>
          <p:cNvPr id="438" name="image28.png"/>
          <p:cNvPicPr>
            <a:picLocks noChangeAspect="1"/>
          </p:cNvPicPr>
          <p:nvPr/>
        </p:nvPicPr>
        <p:blipFill>
          <a:blip r:embed="rId4">
            <a:extLst/>
          </a:blip>
          <a:stretch>
            <a:fillRect/>
          </a:stretch>
        </p:blipFill>
        <p:spPr>
          <a:xfrm>
            <a:off x="76973" y="4129870"/>
            <a:ext cx="375497" cy="747238"/>
          </a:xfrm>
          <a:prstGeom prst="rect">
            <a:avLst/>
          </a:prstGeom>
          <a:ln w="12700">
            <a:miter lim="400000"/>
          </a:ln>
        </p:spPr>
      </p:pic>
      <p:pic>
        <p:nvPicPr>
          <p:cNvPr id="439" name="image29.png"/>
          <p:cNvPicPr>
            <a:picLocks noChangeAspect="1"/>
          </p:cNvPicPr>
          <p:nvPr/>
        </p:nvPicPr>
        <p:blipFill>
          <a:blip r:embed="rId5">
            <a:extLst/>
          </a:blip>
          <a:stretch>
            <a:fillRect/>
          </a:stretch>
        </p:blipFill>
        <p:spPr>
          <a:xfrm>
            <a:off x="215368" y="2301405"/>
            <a:ext cx="327309" cy="842673"/>
          </a:xfrm>
          <a:prstGeom prst="rect">
            <a:avLst/>
          </a:prstGeom>
          <a:ln w="12700">
            <a:miter lim="400000"/>
          </a:ln>
        </p:spPr>
      </p:pic>
    </p:spTree>
    <p:extLst>
      <p:ext uri="{BB962C8B-B14F-4D97-AF65-F5344CB8AC3E}">
        <p14:creationId xmlns:p14="http://schemas.microsoft.com/office/powerpoint/2010/main" val="2423552862"/>
      </p:ext>
    </p:extLst>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body" idx="1"/>
          </p:nvPr>
        </p:nvSpPr>
        <p:spPr>
          <a:xfrm>
            <a:off x="448964" y="833015"/>
            <a:ext cx="8229601" cy="4525963"/>
          </a:xfrm>
          <a:prstGeom prst="rect">
            <a:avLst/>
          </a:prstGeom>
        </p:spPr>
        <p:txBody>
          <a:bodyPr/>
          <a:lstStyle/>
          <a:p>
            <a:pPr marL="342899" indent="-342899">
              <a:spcBef>
                <a:spcPts val="500"/>
              </a:spcBef>
              <a:defRPr sz="2200" b="1">
                <a:solidFill>
                  <a:schemeClr val="accent5">
                    <a:satOff val="-6843"/>
                    <a:lumOff val="-10705"/>
                  </a:schemeClr>
                </a:solidFill>
                <a:latin typeface="Century Gothic"/>
                <a:ea typeface="Century Gothic"/>
                <a:cs typeface="Century Gothic"/>
                <a:sym typeface="Century Gothic"/>
              </a:defRPr>
            </a:pPr>
            <a:r>
              <a:t>Disseminated gonoccoccal infection: </a:t>
            </a:r>
          </a:p>
          <a:p>
            <a:pPr marL="0" indent="0">
              <a:spcBef>
                <a:spcPts val="500"/>
              </a:spcBef>
              <a:buSzTx/>
              <a:buNone/>
              <a:defRPr sz="2200">
                <a:latin typeface="Century Gothic"/>
                <a:ea typeface="Century Gothic"/>
                <a:cs typeface="Century Gothic"/>
                <a:sym typeface="Century Gothic"/>
              </a:defRPr>
            </a:pPr>
            <a:r>
              <a:t> may occur following haematogenous dissemination causing skin lesions, arthralgia, arthritis and tenosynovitis.</a:t>
            </a:r>
          </a:p>
          <a:p>
            <a:pPr marL="342899" indent="-342899">
              <a:spcBef>
                <a:spcPts val="500"/>
              </a:spcBef>
              <a:defRPr sz="2200">
                <a:latin typeface="Century Gothic"/>
                <a:ea typeface="Century Gothic"/>
                <a:cs typeface="Century Gothic"/>
                <a:sym typeface="Century Gothic"/>
              </a:defRPr>
            </a:pPr>
            <a:endParaRPr/>
          </a:p>
          <a:p>
            <a:pPr marL="342899" indent="-342899">
              <a:spcBef>
                <a:spcPts val="500"/>
              </a:spcBef>
              <a:defRPr sz="2200" b="1">
                <a:solidFill>
                  <a:srgbClr val="017BA1"/>
                </a:solidFill>
                <a:latin typeface="Century Gothic"/>
                <a:ea typeface="Century Gothic"/>
                <a:cs typeface="Century Gothic"/>
                <a:sym typeface="Century Gothic"/>
              </a:defRPr>
            </a:pPr>
            <a:r>
              <a:t>Arthritis</a:t>
            </a:r>
          </a:p>
          <a:p>
            <a:pPr marL="0" indent="0">
              <a:spcBef>
                <a:spcPts val="500"/>
              </a:spcBef>
              <a:buSzTx/>
              <a:buNone/>
              <a:defRPr sz="2200">
                <a:latin typeface="Century Gothic"/>
                <a:ea typeface="Century Gothic"/>
                <a:cs typeface="Century Gothic"/>
                <a:sym typeface="Century Gothic"/>
              </a:defRPr>
            </a:pPr>
            <a:r>
              <a:t>Gonorrhea is the most common cause of arthritis in the adolescent. However, arthritis (septic or reactive) is a rare complication of this disease.</a:t>
            </a:r>
          </a:p>
        </p:txBody>
      </p:sp>
      <p:pic>
        <p:nvPicPr>
          <p:cNvPr id="442" name="image32.jpeg"/>
          <p:cNvPicPr>
            <a:picLocks noChangeAspect="1"/>
          </p:cNvPicPr>
          <p:nvPr/>
        </p:nvPicPr>
        <p:blipFill>
          <a:blip r:embed="rId2">
            <a:extLst/>
          </a:blip>
          <a:stretch>
            <a:fillRect/>
          </a:stretch>
        </p:blipFill>
        <p:spPr>
          <a:xfrm>
            <a:off x="6354931" y="3893937"/>
            <a:ext cx="2519558" cy="1734296"/>
          </a:xfrm>
          <a:prstGeom prst="rect">
            <a:avLst/>
          </a:prstGeom>
          <a:ln w="12700">
            <a:miter lim="400000"/>
          </a:ln>
        </p:spPr>
      </p:pic>
    </p:spTree>
    <p:extLst>
      <p:ext uri="{BB962C8B-B14F-4D97-AF65-F5344CB8AC3E}">
        <p14:creationId xmlns:p14="http://schemas.microsoft.com/office/powerpoint/2010/main" val="2194145801"/>
      </p:ext>
    </p:extLst>
  </p:cSld>
  <p:clrMapOvr>
    <a:masterClrMapping/>
  </p:clrMapOvr>
  <p:transition xmlns:p14="http://schemas.microsoft.com/office/powerpoint/2010/mai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p:cNvSpPr>
          <p:nvPr>
            <p:ph type="title"/>
          </p:nvPr>
        </p:nvSpPr>
        <p:spPr>
          <a:prstGeom prst="rect">
            <a:avLst/>
          </a:prstGeom>
        </p:spPr>
        <p:txBody>
          <a:bodyPr/>
          <a:lstStyle/>
          <a:p>
            <a:pPr>
              <a:defRPr sz="3200" b="1"/>
            </a:pPr>
            <a:r>
              <a:t>Management</a:t>
            </a:r>
            <a:br/>
            <a:endParaRPr/>
          </a:p>
        </p:txBody>
      </p:sp>
      <p:sp>
        <p:nvSpPr>
          <p:cNvPr id="445" name="Shape 445"/>
          <p:cNvSpPr>
            <a:spLocks noGrp="1"/>
          </p:cNvSpPr>
          <p:nvPr>
            <p:ph type="body" idx="1"/>
          </p:nvPr>
        </p:nvSpPr>
        <p:spPr>
          <a:xfrm>
            <a:off x="457200" y="1600200"/>
            <a:ext cx="8229600" cy="4525963"/>
          </a:xfrm>
          <a:prstGeom prst="rect">
            <a:avLst/>
          </a:prstGeom>
        </p:spPr>
        <p:txBody>
          <a:bodyPr/>
          <a:lstStyle/>
          <a:p>
            <a:pPr marL="342899" indent="-342899">
              <a:spcBef>
                <a:spcPts val="400"/>
              </a:spcBef>
              <a:defRPr sz="1900" b="1" u="sng" cap="all">
                <a:solidFill>
                  <a:srgbClr val="017BA1"/>
                </a:solidFill>
              </a:defRPr>
            </a:pPr>
            <a:r>
              <a:t>Indications for therapy:</a:t>
            </a:r>
          </a:p>
          <a:p>
            <a:pPr marL="0" indent="0">
              <a:spcBef>
                <a:spcPts val="400"/>
              </a:spcBef>
              <a:buSzTx/>
              <a:buNone/>
              <a:defRPr sz="1900" b="1" cap="all"/>
            </a:pPr>
            <a:endParaRPr/>
          </a:p>
          <a:p>
            <a:pPr marL="342899" indent="-342899">
              <a:spcBef>
                <a:spcPts val="400"/>
              </a:spcBef>
              <a:defRPr sz="1900"/>
            </a:pPr>
            <a:r>
              <a:t>Identification of intracellular Gram-negative diplococci on microscopy of a smear from the genital tract</a:t>
            </a:r>
          </a:p>
          <a:p>
            <a:pPr marL="342899" indent="-342899">
              <a:spcBef>
                <a:spcPts val="400"/>
              </a:spcBef>
              <a:defRPr sz="1900"/>
            </a:pPr>
            <a:r>
              <a:t>Positive culture or NAAT for N. gonorrhoeae from any site</a:t>
            </a:r>
          </a:p>
          <a:p>
            <a:pPr marL="342899" indent="-342899">
              <a:spcBef>
                <a:spcPts val="400"/>
              </a:spcBef>
              <a:defRPr sz="1900"/>
            </a:pPr>
            <a:r>
              <a:t>Recent sexual partner(s) of confirmed cases of gonococcal infection</a:t>
            </a:r>
          </a:p>
          <a:p>
            <a:pPr marL="342899" indent="-342899">
              <a:spcBef>
                <a:spcPts val="400"/>
              </a:spcBef>
              <a:defRPr sz="1900"/>
            </a:pPr>
            <a:r>
              <a:t>Consider offering on epidemiological grounds following sexual assault</a:t>
            </a:r>
          </a:p>
        </p:txBody>
      </p:sp>
      <p:pic>
        <p:nvPicPr>
          <p:cNvPr id="446" name="image21.png" descr="images-2.png"/>
          <p:cNvPicPr>
            <a:picLocks noChangeAspect="1"/>
          </p:cNvPicPr>
          <p:nvPr/>
        </p:nvPicPr>
        <p:blipFill>
          <a:blip r:embed="rId2">
            <a:extLst/>
          </a:blip>
          <a:stretch>
            <a:fillRect/>
          </a:stretch>
        </p:blipFill>
        <p:spPr>
          <a:xfrm>
            <a:off x="6264759" y="316579"/>
            <a:ext cx="1546685" cy="1371220"/>
          </a:xfrm>
          <a:prstGeom prst="rect">
            <a:avLst/>
          </a:prstGeom>
          <a:ln w="12700">
            <a:miter lim="400000"/>
          </a:ln>
        </p:spPr>
      </p:pic>
    </p:spTree>
    <p:extLst>
      <p:ext uri="{BB962C8B-B14F-4D97-AF65-F5344CB8AC3E}">
        <p14:creationId xmlns:p14="http://schemas.microsoft.com/office/powerpoint/2010/main" val="379118323"/>
      </p:ext>
    </p:extLst>
  </p:cSld>
  <p:clrMapOvr>
    <a:masterClrMapping/>
  </p:clrMapOvr>
  <p:transition xmlns:p14="http://schemas.microsoft.com/office/powerpoint/2010/mai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p:cNvSpPr>
          <p:nvPr>
            <p:ph type="body" idx="1"/>
          </p:nvPr>
        </p:nvSpPr>
        <p:spPr>
          <a:xfrm>
            <a:off x="290714" y="12664"/>
            <a:ext cx="8982200" cy="5199502"/>
          </a:xfrm>
          <a:prstGeom prst="rect">
            <a:avLst/>
          </a:prstGeom>
        </p:spPr>
        <p:txBody>
          <a:bodyPr/>
          <a:lstStyle/>
          <a:p>
            <a:pPr marL="198881" indent="-198881" defTabSz="530351">
              <a:lnSpc>
                <a:spcPct val="80000"/>
              </a:lnSpc>
              <a:spcBef>
                <a:spcPts val="200"/>
              </a:spcBef>
              <a:defRPr sz="2400" b="1">
                <a:solidFill>
                  <a:srgbClr val="017BA1"/>
                </a:solidFill>
                <a:latin typeface="Century Gothic"/>
                <a:ea typeface="Century Gothic"/>
                <a:cs typeface="Century Gothic"/>
                <a:sym typeface="Century Gothic"/>
              </a:defRPr>
            </a:pPr>
            <a:r>
              <a:t>Treatment :</a:t>
            </a:r>
          </a:p>
          <a:p>
            <a:pPr marL="198881" indent="-198881" defTabSz="530351">
              <a:lnSpc>
                <a:spcPct val="80000"/>
              </a:lnSpc>
              <a:spcBef>
                <a:spcPts val="200"/>
              </a:spcBef>
              <a:defRPr sz="1800" b="1">
                <a:solidFill>
                  <a:srgbClr val="017BA1"/>
                </a:solidFill>
                <a:latin typeface="Century Gothic"/>
                <a:ea typeface="Century Gothic"/>
                <a:cs typeface="Century Gothic"/>
                <a:sym typeface="Century Gothic"/>
              </a:defRPr>
            </a:pPr>
            <a:endParaRPr/>
          </a:p>
          <a:p>
            <a:pPr marL="0" indent="0" defTabSz="530351">
              <a:lnSpc>
                <a:spcPct val="80000"/>
              </a:lnSpc>
              <a:spcBef>
                <a:spcPts val="200"/>
              </a:spcBef>
              <a:buSzTx/>
              <a:buNone/>
              <a:defRPr sz="1800" b="1">
                <a:solidFill>
                  <a:srgbClr val="017BA1"/>
                </a:solidFill>
                <a:latin typeface="Century Gothic"/>
                <a:ea typeface="Century Gothic"/>
                <a:cs typeface="Century Gothic"/>
                <a:sym typeface="Century Gothic"/>
              </a:defRPr>
            </a:pPr>
            <a:endParaRPr/>
          </a:p>
          <a:p>
            <a:pPr marL="198881" indent="-198881" defTabSz="530351">
              <a:lnSpc>
                <a:spcPct val="80000"/>
              </a:lnSpc>
              <a:spcBef>
                <a:spcPts val="200"/>
              </a:spcBef>
              <a:defRPr sz="1800">
                <a:latin typeface="Century Gothic"/>
                <a:ea typeface="Century Gothic"/>
                <a:cs typeface="Century Gothic"/>
                <a:sym typeface="Century Gothic"/>
              </a:defRPr>
            </a:pPr>
            <a:r>
              <a:t>For </a:t>
            </a:r>
            <a:r>
              <a:rPr b="1"/>
              <a:t>uncomplicated</a:t>
            </a:r>
            <a:r>
              <a:t> urogenital, anorectal, and pharyngeal gonococcal infection, a drug regimen using </a:t>
            </a:r>
            <a:r>
              <a:rPr b="1"/>
              <a:t>ceftriaxone plus either azithromycin or doxycycline </a:t>
            </a:r>
            <a:r>
              <a:t>may be used. </a:t>
            </a:r>
          </a:p>
          <a:p>
            <a:pPr marL="198881" indent="-198881" defTabSz="530351">
              <a:lnSpc>
                <a:spcPct val="80000"/>
              </a:lnSpc>
              <a:spcBef>
                <a:spcPts val="200"/>
              </a:spcBef>
              <a:defRPr sz="1800">
                <a:latin typeface="Century Gothic"/>
                <a:ea typeface="Century Gothic"/>
                <a:cs typeface="Century Gothic"/>
                <a:sym typeface="Century Gothic"/>
              </a:defRPr>
            </a:pPr>
            <a:endParaRPr/>
          </a:p>
          <a:p>
            <a:pPr marL="0" indent="0" defTabSz="530351">
              <a:lnSpc>
                <a:spcPct val="80000"/>
              </a:lnSpc>
              <a:spcBef>
                <a:spcPts val="200"/>
              </a:spcBef>
              <a:buSzTx/>
              <a:buNone/>
              <a:defRPr sz="1800">
                <a:latin typeface="Century Gothic"/>
                <a:ea typeface="Century Gothic"/>
                <a:cs typeface="Century Gothic"/>
                <a:sym typeface="Century Gothic"/>
              </a:defRPr>
            </a:pPr>
            <a:endParaRPr/>
          </a:p>
          <a:p>
            <a:pPr marL="198881" indent="-198881" defTabSz="530351">
              <a:lnSpc>
                <a:spcPct val="80000"/>
              </a:lnSpc>
              <a:spcBef>
                <a:spcPts val="200"/>
              </a:spcBef>
              <a:defRPr sz="1800">
                <a:latin typeface="Century Gothic"/>
                <a:ea typeface="Century Gothic"/>
                <a:cs typeface="Century Gothic"/>
                <a:sym typeface="Century Gothic"/>
              </a:defRPr>
            </a:pPr>
            <a:r>
              <a:t>Antimicrobial drugs used alone or in various combinations in </a:t>
            </a:r>
            <a:r>
              <a:rPr b="1"/>
              <a:t>other gonococcal infections </a:t>
            </a:r>
            <a:r>
              <a:t>include the following:</a:t>
            </a:r>
          </a:p>
          <a:p>
            <a:pPr marL="0" indent="0" defTabSz="530351">
              <a:lnSpc>
                <a:spcPct val="80000"/>
              </a:lnSpc>
              <a:spcBef>
                <a:spcPts val="200"/>
              </a:spcBef>
              <a:buSzTx/>
              <a:buNone/>
              <a:defRPr sz="1800">
                <a:latin typeface="Century Gothic"/>
                <a:ea typeface="Century Gothic"/>
                <a:cs typeface="Century Gothic"/>
                <a:sym typeface="Century Gothic"/>
              </a:defRPr>
            </a:pPr>
            <a:r>
              <a:t> </a:t>
            </a:r>
          </a:p>
          <a:p>
            <a:pPr marL="198881" indent="-198881" defTabSz="530351">
              <a:lnSpc>
                <a:spcPct val="80000"/>
              </a:lnSpc>
              <a:spcBef>
                <a:spcPts val="200"/>
              </a:spcBef>
              <a:defRPr sz="1800">
                <a:latin typeface="Century Gothic"/>
                <a:ea typeface="Century Gothic"/>
                <a:cs typeface="Century Gothic"/>
                <a:sym typeface="Century Gothic"/>
              </a:defRPr>
            </a:pPr>
            <a:r>
              <a:t>Gonococcal </a:t>
            </a:r>
            <a:r>
              <a:rPr b="1">
                <a:solidFill>
                  <a:schemeClr val="accent4"/>
                </a:solidFill>
              </a:rPr>
              <a:t>arthritis</a:t>
            </a:r>
            <a:r>
              <a:t> , Gonococcal </a:t>
            </a:r>
            <a:r>
              <a:rPr b="1">
                <a:solidFill>
                  <a:schemeClr val="accent4"/>
                </a:solidFill>
              </a:rPr>
              <a:t>conjunctivitis</a:t>
            </a:r>
            <a:r>
              <a:t> : Ceftriaxone </a:t>
            </a:r>
          </a:p>
          <a:p>
            <a:pPr marL="0" indent="0" defTabSz="530351">
              <a:lnSpc>
                <a:spcPct val="80000"/>
              </a:lnSpc>
              <a:spcBef>
                <a:spcPts val="200"/>
              </a:spcBef>
              <a:buSzTx/>
              <a:buNone/>
              <a:defRPr sz="1800">
                <a:latin typeface="Century Gothic"/>
                <a:ea typeface="Century Gothic"/>
                <a:cs typeface="Century Gothic"/>
                <a:sym typeface="Century Gothic"/>
              </a:defRPr>
            </a:pPr>
            <a:r>
              <a:t> </a:t>
            </a:r>
          </a:p>
          <a:p>
            <a:pPr marL="198881" indent="-198881" defTabSz="530351">
              <a:lnSpc>
                <a:spcPct val="80000"/>
              </a:lnSpc>
              <a:spcBef>
                <a:spcPts val="200"/>
              </a:spcBef>
              <a:defRPr sz="1800">
                <a:latin typeface="Century Gothic"/>
                <a:ea typeface="Century Gothic"/>
                <a:cs typeface="Century Gothic"/>
                <a:sym typeface="Century Gothic"/>
              </a:defRPr>
            </a:pPr>
            <a:r>
              <a:t>Gonorrhea contributing to </a:t>
            </a:r>
            <a:r>
              <a:rPr b="1">
                <a:solidFill>
                  <a:schemeClr val="accent4"/>
                </a:solidFill>
              </a:rPr>
              <a:t>PID</a:t>
            </a:r>
            <a:r>
              <a:t>: Cefoxitin, </a:t>
            </a:r>
            <a:r>
              <a:rPr b="1"/>
              <a:t>ceftriaxone</a:t>
            </a:r>
            <a:r>
              <a:t>, </a:t>
            </a:r>
            <a:r>
              <a:rPr b="1"/>
              <a:t>doxycycline</a:t>
            </a:r>
            <a:r>
              <a:t>, metronidazole, cefotetan, clindamycin, gentamicin </a:t>
            </a:r>
          </a:p>
          <a:p>
            <a:pPr marL="0" indent="0" defTabSz="530351">
              <a:lnSpc>
                <a:spcPct val="80000"/>
              </a:lnSpc>
              <a:spcBef>
                <a:spcPts val="200"/>
              </a:spcBef>
              <a:buSzTx/>
              <a:buNone/>
              <a:defRPr sz="1800">
                <a:latin typeface="Century Gothic"/>
                <a:ea typeface="Century Gothic"/>
                <a:cs typeface="Century Gothic"/>
                <a:sym typeface="Century Gothic"/>
              </a:defRPr>
            </a:pPr>
            <a:endParaRPr/>
          </a:p>
          <a:p>
            <a:pPr marL="198881" indent="-198881" defTabSz="530351">
              <a:lnSpc>
                <a:spcPct val="80000"/>
              </a:lnSpc>
              <a:spcBef>
                <a:spcPts val="200"/>
              </a:spcBef>
              <a:defRPr sz="1800">
                <a:latin typeface="Century Gothic"/>
                <a:ea typeface="Century Gothic"/>
                <a:cs typeface="Century Gothic"/>
                <a:sym typeface="Century Gothic"/>
              </a:defRPr>
            </a:pPr>
            <a:r>
              <a:t>Gonococcal </a:t>
            </a:r>
            <a:r>
              <a:rPr b="1">
                <a:solidFill>
                  <a:schemeClr val="accent4"/>
                </a:solidFill>
              </a:rPr>
              <a:t>epididymitis</a:t>
            </a:r>
            <a:r>
              <a:t>: Ceftriaxone, doxycycline </a:t>
            </a:r>
          </a:p>
          <a:p>
            <a:pPr marL="0" indent="0" defTabSz="530351">
              <a:lnSpc>
                <a:spcPct val="80000"/>
              </a:lnSpc>
              <a:spcBef>
                <a:spcPts val="200"/>
              </a:spcBef>
              <a:buSzTx/>
              <a:buNone/>
              <a:defRPr sz="1800">
                <a:latin typeface="Century Gothic"/>
                <a:ea typeface="Century Gothic"/>
                <a:cs typeface="Century Gothic"/>
                <a:sym typeface="Century Gothic"/>
              </a:defRPr>
            </a:pPr>
            <a:endParaRPr/>
          </a:p>
          <a:p>
            <a:pPr marL="198881" indent="-198881" defTabSz="530351">
              <a:lnSpc>
                <a:spcPct val="80000"/>
              </a:lnSpc>
              <a:spcBef>
                <a:spcPts val="200"/>
              </a:spcBef>
              <a:defRPr sz="1800" b="1">
                <a:solidFill>
                  <a:schemeClr val="accent4"/>
                </a:solidFill>
                <a:latin typeface="Century Gothic"/>
                <a:ea typeface="Century Gothic"/>
                <a:cs typeface="Century Gothic"/>
                <a:sym typeface="Century Gothic"/>
              </a:defRPr>
            </a:pPr>
            <a:r>
              <a:t>DGI</a:t>
            </a:r>
            <a:r>
              <a:rPr b="0">
                <a:solidFill>
                  <a:srgbClr val="000000"/>
                </a:solidFill>
              </a:rPr>
              <a:t>: Ceftriaxone, cefotaxime, ceftizoxime </a:t>
            </a:r>
            <a:endParaRPr sz="900"/>
          </a:p>
          <a:p>
            <a:pPr marL="0" indent="0" defTabSz="530351">
              <a:lnSpc>
                <a:spcPct val="80000"/>
              </a:lnSpc>
              <a:spcBef>
                <a:spcPts val="200"/>
              </a:spcBef>
              <a:buSzTx/>
              <a:buNone/>
              <a:defRPr sz="900"/>
            </a:pPr>
            <a:r>
              <a:t> </a:t>
            </a:r>
          </a:p>
        </p:txBody>
      </p:sp>
    </p:spTree>
    <p:extLst>
      <p:ext uri="{BB962C8B-B14F-4D97-AF65-F5344CB8AC3E}">
        <p14:creationId xmlns:p14="http://schemas.microsoft.com/office/powerpoint/2010/main" val="1217345229"/>
      </p:ext>
    </p:extLst>
  </p:cSld>
  <p:clrMapOvr>
    <a:masterClrMapping/>
  </p:clrMapOvr>
  <p:transition xmlns:p14="http://schemas.microsoft.com/office/powerpoint/2010/mai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xfrm>
            <a:off x="1228045" y="4192525"/>
            <a:ext cx="7772401" cy="859206"/>
          </a:xfrm>
          <a:prstGeom prst="rect">
            <a:avLst/>
          </a:prstGeom>
        </p:spPr>
        <p:txBody>
          <a:bodyPr/>
          <a:lstStyle>
            <a:lvl1pPr>
              <a:defRPr sz="4800" b="1">
                <a:solidFill>
                  <a:srgbClr val="BFBFBF"/>
                </a:solidFill>
                <a:latin typeface="Trebuchet MS"/>
                <a:ea typeface="Trebuchet MS"/>
                <a:cs typeface="Trebuchet MS"/>
                <a:sym typeface="Trebuchet MS"/>
              </a:defRPr>
            </a:lvl1pPr>
          </a:lstStyle>
          <a:p>
            <a:r>
              <a:t>Nouf Alballa</a:t>
            </a:r>
          </a:p>
        </p:txBody>
      </p:sp>
      <p:sp>
        <p:nvSpPr>
          <p:cNvPr id="271" name="Shape 271"/>
          <p:cNvSpPr>
            <a:spLocks noGrp="1"/>
          </p:cNvSpPr>
          <p:nvPr>
            <p:ph type="body" sz="quarter" idx="1"/>
          </p:nvPr>
        </p:nvSpPr>
        <p:spPr>
          <a:xfrm>
            <a:off x="2599645" y="5342235"/>
            <a:ext cx="6400801" cy="835456"/>
          </a:xfrm>
          <a:prstGeom prst="rect">
            <a:avLst/>
          </a:prstGeom>
        </p:spPr>
        <p:txBody>
          <a:bodyPr/>
          <a:lstStyle/>
          <a:p>
            <a:pPr>
              <a:defRPr u="sng"/>
            </a:pPr>
            <a:r>
              <a:t>Chlamydia</a:t>
            </a:r>
            <a:r>
              <a:rPr u="none"/>
              <a:t> </a:t>
            </a:r>
          </a:p>
        </p:txBody>
      </p:sp>
    </p:spTree>
    <p:extLst>
      <p:ext uri="{BB962C8B-B14F-4D97-AF65-F5344CB8AC3E}">
        <p14:creationId xmlns:p14="http://schemas.microsoft.com/office/powerpoint/2010/main" val="2062902322"/>
      </p:ext>
    </p:extLst>
  </p:cSld>
  <p:clrMapOvr>
    <a:masterClrMapping/>
  </p:clrMapOvr>
  <p:transition xmlns:p14="http://schemas.microsoft.com/office/powerpoint/2010/mai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body" idx="1"/>
          </p:nvPr>
        </p:nvSpPr>
        <p:spPr>
          <a:xfrm>
            <a:off x="-1" y="349568"/>
            <a:ext cx="9144001" cy="4948816"/>
          </a:xfrm>
          <a:prstGeom prst="rect">
            <a:avLst/>
          </a:prstGeom>
        </p:spPr>
        <p:txBody>
          <a:bodyPr/>
          <a:lstStyle/>
          <a:p>
            <a:pPr marL="342900" indent="-342900">
              <a:lnSpc>
                <a:spcPct val="80000"/>
              </a:lnSpc>
              <a:spcBef>
                <a:spcPts val="500"/>
              </a:spcBef>
              <a:defRPr sz="2300" b="1">
                <a:solidFill>
                  <a:schemeClr val="accent2"/>
                </a:solidFill>
                <a:latin typeface="Century Gothic"/>
                <a:ea typeface="Century Gothic"/>
                <a:cs typeface="Century Gothic"/>
                <a:sym typeface="Century Gothic"/>
              </a:defRPr>
            </a:pPr>
            <a:r>
              <a:t>Chlamydial infection can cause disease in many organ systems, including the genitourinary tract.</a:t>
            </a:r>
          </a:p>
          <a:p>
            <a:pPr marL="0" indent="0">
              <a:lnSpc>
                <a:spcPct val="80000"/>
              </a:lnSpc>
              <a:spcBef>
                <a:spcPts val="500"/>
              </a:spcBef>
              <a:buSzTx/>
              <a:buNone/>
              <a:defRPr sz="2100">
                <a:solidFill>
                  <a:schemeClr val="accent2"/>
                </a:solidFill>
                <a:latin typeface="Century Gothic"/>
                <a:ea typeface="Century Gothic"/>
                <a:cs typeface="Century Gothic"/>
                <a:sym typeface="Century Gothic"/>
              </a:defRPr>
            </a:pPr>
            <a:endParaRPr/>
          </a:p>
          <a:p>
            <a:pPr>
              <a:lnSpc>
                <a:spcPct val="80000"/>
              </a:lnSpc>
              <a:spcBef>
                <a:spcPts val="500"/>
              </a:spcBef>
              <a:defRPr sz="2100" b="1" cap="all">
                <a:solidFill>
                  <a:srgbClr val="017BA1"/>
                </a:solidFill>
                <a:latin typeface="Century Gothic"/>
                <a:ea typeface="Century Gothic"/>
                <a:cs typeface="Century Gothic"/>
                <a:sym typeface="Century Gothic"/>
              </a:defRPr>
            </a:pPr>
            <a:r>
              <a:t>Aetiology : </a:t>
            </a:r>
          </a:p>
          <a:p>
            <a:pPr marL="0" indent="0">
              <a:lnSpc>
                <a:spcPct val="80000"/>
              </a:lnSpc>
              <a:spcBef>
                <a:spcPts val="500"/>
              </a:spcBef>
              <a:buSzTx/>
              <a:buNone/>
              <a:defRPr sz="2100">
                <a:latin typeface="Century Gothic"/>
                <a:ea typeface="Century Gothic"/>
                <a:cs typeface="Century Gothic"/>
                <a:sym typeface="Century Gothic"/>
              </a:defRPr>
            </a:pPr>
            <a:r>
              <a:t>Chlamydiae are small gram-negative Genital chlamydial infection is caused by the obligate intracellular bacterium </a:t>
            </a:r>
            <a:r>
              <a:rPr b="1" i="1"/>
              <a:t>C. trachomatis.</a:t>
            </a:r>
          </a:p>
          <a:p>
            <a:pPr marL="0" indent="0">
              <a:lnSpc>
                <a:spcPct val="80000"/>
              </a:lnSpc>
              <a:spcBef>
                <a:spcPts val="500"/>
              </a:spcBef>
              <a:buSzTx/>
              <a:buNone/>
              <a:defRPr sz="2100">
                <a:latin typeface="Century Gothic"/>
                <a:ea typeface="Century Gothic"/>
                <a:cs typeface="Century Gothic"/>
                <a:sym typeface="Century Gothic"/>
              </a:defRPr>
            </a:pPr>
            <a:endParaRPr b="1" i="1"/>
          </a:p>
          <a:p>
            <a:pPr>
              <a:lnSpc>
                <a:spcPct val="80000"/>
              </a:lnSpc>
              <a:spcBef>
                <a:spcPts val="500"/>
              </a:spcBef>
              <a:defRPr sz="2100" b="1" cap="all">
                <a:solidFill>
                  <a:srgbClr val="017BA1"/>
                </a:solidFill>
                <a:latin typeface="Century Gothic"/>
                <a:ea typeface="Century Gothic"/>
                <a:cs typeface="Century Gothic"/>
                <a:sym typeface="Century Gothic"/>
              </a:defRPr>
            </a:pPr>
            <a:r>
              <a:t>Transmission:</a:t>
            </a:r>
          </a:p>
          <a:p>
            <a:pPr marL="381000" indent="-165100">
              <a:lnSpc>
                <a:spcPct val="80000"/>
              </a:lnSpc>
              <a:spcBef>
                <a:spcPts val="500"/>
              </a:spcBef>
              <a:buClr>
                <a:srgbClr val="000000"/>
              </a:buClr>
              <a:buChar char="-"/>
              <a:defRPr sz="2100" i="1">
                <a:latin typeface="Century Gothic"/>
                <a:ea typeface="Century Gothic"/>
                <a:cs typeface="Century Gothic"/>
                <a:sym typeface="Century Gothic"/>
              </a:defRPr>
            </a:pPr>
            <a:r>
              <a:t>caused by </a:t>
            </a:r>
            <a:r>
              <a:rPr b="1"/>
              <a:t>sexual contact </a:t>
            </a:r>
            <a:r>
              <a:t>through oral, anal, or vaginal intercourse. </a:t>
            </a:r>
          </a:p>
          <a:p>
            <a:pPr marL="381000" indent="-165100">
              <a:lnSpc>
                <a:spcPct val="80000"/>
              </a:lnSpc>
              <a:spcBef>
                <a:spcPts val="500"/>
              </a:spcBef>
              <a:buClr>
                <a:srgbClr val="000000"/>
              </a:buClr>
              <a:buChar char="-"/>
              <a:defRPr sz="2100" i="1">
                <a:latin typeface="Century Gothic"/>
                <a:ea typeface="Century Gothic"/>
                <a:cs typeface="Century Gothic"/>
                <a:sym typeface="Century Gothic"/>
              </a:defRPr>
            </a:pPr>
            <a:r>
              <a:t>Neonatal infection (eg, conjunctivitis or pneumonia) may occur secondary to </a:t>
            </a:r>
            <a:r>
              <a:rPr b="1"/>
              <a:t>passage through the birth canal </a:t>
            </a:r>
            <a:r>
              <a:t>of an infected mother</a:t>
            </a:r>
          </a:p>
        </p:txBody>
      </p:sp>
      <p:pic>
        <p:nvPicPr>
          <p:cNvPr id="274" name="Chlamydia-300x177-2.png"/>
          <p:cNvPicPr>
            <a:picLocks noChangeAspect="1"/>
          </p:cNvPicPr>
          <p:nvPr/>
        </p:nvPicPr>
        <p:blipFill>
          <a:blip r:embed="rId2">
            <a:extLst/>
          </a:blip>
          <a:stretch>
            <a:fillRect/>
          </a:stretch>
        </p:blipFill>
        <p:spPr>
          <a:xfrm>
            <a:off x="3114801" y="4392516"/>
            <a:ext cx="3296402" cy="1944877"/>
          </a:xfrm>
          <a:prstGeom prst="rect">
            <a:avLst/>
          </a:prstGeom>
          <a:ln w="12700">
            <a:miter lim="400000"/>
          </a:ln>
        </p:spPr>
      </p:pic>
    </p:spTree>
    <p:extLst>
      <p:ext uri="{BB962C8B-B14F-4D97-AF65-F5344CB8AC3E}">
        <p14:creationId xmlns:p14="http://schemas.microsoft.com/office/powerpoint/2010/main" val="4204182480"/>
      </p:ext>
    </p:extLst>
  </p:cSld>
  <p:clrMapOvr>
    <a:masterClrMapping/>
  </p:clrMapOvr>
  <p:transition xmlns:p14="http://schemas.microsoft.com/office/powerpoint/2010/mai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xfrm>
            <a:off x="345299" y="628994"/>
            <a:ext cx="8229601" cy="1143001"/>
          </a:xfrm>
          <a:prstGeom prst="rect">
            <a:avLst/>
          </a:prstGeom>
        </p:spPr>
        <p:txBody>
          <a:bodyPr/>
          <a:lstStyle/>
          <a:p>
            <a:pPr>
              <a:defRPr sz="3200" b="1"/>
            </a:pPr>
            <a:r>
              <a:t>Presentation :</a:t>
            </a:r>
            <a:br/>
            <a:endParaRPr/>
          </a:p>
        </p:txBody>
      </p:sp>
      <p:sp>
        <p:nvSpPr>
          <p:cNvPr id="277" name="Shape 277"/>
          <p:cNvSpPr>
            <a:spLocks noGrp="1"/>
          </p:cNvSpPr>
          <p:nvPr>
            <p:ph type="body" sz="quarter" idx="1"/>
          </p:nvPr>
        </p:nvSpPr>
        <p:spPr>
          <a:xfrm>
            <a:off x="183200" y="1365232"/>
            <a:ext cx="8229601" cy="1456832"/>
          </a:xfrm>
          <a:prstGeom prst="rect">
            <a:avLst/>
          </a:prstGeom>
        </p:spPr>
        <p:txBody>
          <a:bodyPr/>
          <a:lstStyle/>
          <a:p>
            <a:pPr>
              <a:lnSpc>
                <a:spcPct val="80000"/>
              </a:lnSpc>
              <a:spcBef>
                <a:spcPts val="400"/>
              </a:spcBef>
              <a:defRPr sz="2600">
                <a:latin typeface="Century Gothic"/>
                <a:ea typeface="Century Gothic"/>
                <a:cs typeface="Century Gothic"/>
                <a:sym typeface="Century Gothic"/>
              </a:defRPr>
            </a:pPr>
            <a:r>
              <a:t>Although genitourinary carriage of chlamydiae is often </a:t>
            </a:r>
            <a:r>
              <a:rPr b="1"/>
              <a:t>asymptomatic</a:t>
            </a:r>
            <a:r>
              <a:t>, certain manifestations of disease are commonly seen </a:t>
            </a:r>
          </a:p>
        </p:txBody>
      </p:sp>
      <p:pic>
        <p:nvPicPr>
          <p:cNvPr id="278" name="image30.png"/>
          <p:cNvPicPr>
            <a:picLocks noChangeAspect="1"/>
          </p:cNvPicPr>
          <p:nvPr/>
        </p:nvPicPr>
        <p:blipFill>
          <a:blip r:embed="rId2">
            <a:extLst/>
          </a:blip>
          <a:stretch>
            <a:fillRect/>
          </a:stretch>
        </p:blipFill>
        <p:spPr>
          <a:xfrm>
            <a:off x="1760574" y="2776944"/>
            <a:ext cx="2061675" cy="2349576"/>
          </a:xfrm>
          <a:prstGeom prst="rect">
            <a:avLst/>
          </a:prstGeom>
          <a:ln w="12700">
            <a:miter lim="400000"/>
          </a:ln>
        </p:spPr>
      </p:pic>
      <p:pic>
        <p:nvPicPr>
          <p:cNvPr id="279" name="image31.png"/>
          <p:cNvPicPr>
            <a:picLocks noChangeAspect="1"/>
          </p:cNvPicPr>
          <p:nvPr/>
        </p:nvPicPr>
        <p:blipFill>
          <a:blip r:embed="rId3">
            <a:extLst/>
          </a:blip>
          <a:stretch>
            <a:fillRect/>
          </a:stretch>
        </p:blipFill>
        <p:spPr>
          <a:xfrm>
            <a:off x="4274280" y="2776944"/>
            <a:ext cx="2583647" cy="2349576"/>
          </a:xfrm>
          <a:prstGeom prst="rect">
            <a:avLst/>
          </a:prstGeom>
          <a:ln w="12700">
            <a:miter lim="400000"/>
          </a:ln>
        </p:spPr>
      </p:pic>
    </p:spTree>
    <p:extLst>
      <p:ext uri="{BB962C8B-B14F-4D97-AF65-F5344CB8AC3E}">
        <p14:creationId xmlns:p14="http://schemas.microsoft.com/office/powerpoint/2010/main" val="2320343687"/>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Calibri Light"/>
              </a:rPr>
              <a:t>Question 4</a:t>
            </a:r>
            <a:endParaRPr lang="en-US" dirty="0"/>
          </a:p>
        </p:txBody>
      </p:sp>
      <p:sp>
        <p:nvSpPr>
          <p:cNvPr id="3" name="Content Placeholder 2"/>
          <p:cNvSpPr>
            <a:spLocks noGrp="1"/>
          </p:cNvSpPr>
          <p:nvPr>
            <p:ph idx="1"/>
          </p:nvPr>
        </p:nvSpPr>
        <p:spPr/>
        <p:txBody>
          <a:bodyPr>
            <a:normAutofit/>
          </a:bodyPr>
          <a:lstStyle/>
          <a:p>
            <a:r>
              <a:rPr lang="en-US" b="1" dirty="0"/>
              <a:t>Which of these is a health problem that can be caused by Gonorrhea and Chlamydia in women?</a:t>
            </a:r>
            <a:endParaRPr lang="en-US" dirty="0"/>
          </a:p>
          <a:p>
            <a:r>
              <a:rPr lang="en-US" dirty="0"/>
              <a:t>A. Pelvic inflammatory disease (PID)</a:t>
            </a:r>
            <a:endParaRPr lang="en-US" b="1" dirty="0"/>
          </a:p>
          <a:p>
            <a:r>
              <a:rPr lang="en-US" dirty="0"/>
              <a:t>B. Ectopic pregnancy</a:t>
            </a:r>
          </a:p>
          <a:p>
            <a:r>
              <a:rPr lang="en-US" dirty="0"/>
              <a:t>C. Higher risk for cervical cancer</a:t>
            </a:r>
          </a:p>
          <a:p>
            <a:r>
              <a:rPr lang="en-US" dirty="0"/>
              <a:t>D. All of the above</a:t>
            </a:r>
          </a:p>
        </p:txBody>
      </p:sp>
    </p:spTree>
    <p:extLst>
      <p:ext uri="{BB962C8B-B14F-4D97-AF65-F5344CB8AC3E}">
        <p14:creationId xmlns:p14="http://schemas.microsoft.com/office/powerpoint/2010/main" val="32498042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body" idx="1"/>
          </p:nvPr>
        </p:nvSpPr>
        <p:spPr>
          <a:xfrm>
            <a:off x="51750" y="89246"/>
            <a:ext cx="9040500" cy="5225071"/>
          </a:xfrm>
          <a:prstGeom prst="rect">
            <a:avLst/>
          </a:prstGeom>
        </p:spPr>
        <p:txBody>
          <a:bodyPr/>
          <a:lstStyle/>
          <a:p>
            <a:pPr marL="332613" indent="-332613" defTabSz="886968">
              <a:lnSpc>
                <a:spcPct val="80000"/>
              </a:lnSpc>
              <a:spcBef>
                <a:spcPts val="300"/>
              </a:spcBef>
              <a:defRPr sz="2328" b="1">
                <a:solidFill>
                  <a:srgbClr val="017BA1"/>
                </a:solidFill>
                <a:latin typeface="Century Gothic"/>
                <a:ea typeface="Century Gothic"/>
                <a:cs typeface="Century Gothic"/>
                <a:sym typeface="Century Gothic"/>
              </a:defRPr>
            </a:pPr>
            <a:r>
              <a:t>Chlamydia in women: </a:t>
            </a:r>
          </a:p>
          <a:p>
            <a:pPr marL="332613" indent="-332613" defTabSz="886968">
              <a:lnSpc>
                <a:spcPct val="80000"/>
              </a:lnSpc>
              <a:spcBef>
                <a:spcPts val="300"/>
              </a:spcBef>
              <a:defRPr sz="2328" b="1">
                <a:solidFill>
                  <a:schemeClr val="accent4"/>
                </a:solidFill>
                <a:latin typeface="Century Gothic"/>
                <a:ea typeface="Century Gothic"/>
                <a:cs typeface="Century Gothic"/>
                <a:sym typeface="Century Gothic"/>
              </a:defRPr>
            </a:pPr>
            <a:r>
              <a:t>symptoms: </a:t>
            </a:r>
          </a:p>
          <a:p>
            <a:pPr marL="566674" indent="-184785" defTabSz="886968">
              <a:lnSpc>
                <a:spcPct val="80000"/>
              </a:lnSpc>
              <a:spcBef>
                <a:spcPts val="300"/>
              </a:spcBef>
              <a:buFontTx/>
              <a:buChar char="-"/>
              <a:defRPr sz="2328">
                <a:latin typeface="Century Gothic"/>
                <a:ea typeface="Century Gothic"/>
                <a:cs typeface="Century Gothic"/>
                <a:sym typeface="Century Gothic"/>
              </a:defRPr>
            </a:pPr>
            <a:r>
              <a:t>Vaginal discharge </a:t>
            </a:r>
          </a:p>
          <a:p>
            <a:pPr marL="566674" indent="-184785" defTabSz="886968">
              <a:lnSpc>
                <a:spcPct val="80000"/>
              </a:lnSpc>
              <a:spcBef>
                <a:spcPts val="300"/>
              </a:spcBef>
              <a:buFontTx/>
              <a:buChar char="-"/>
              <a:defRPr sz="2328">
                <a:latin typeface="Century Gothic"/>
                <a:ea typeface="Century Gothic"/>
                <a:cs typeface="Century Gothic"/>
                <a:sym typeface="Century Gothic"/>
              </a:defRPr>
            </a:pPr>
            <a:r>
              <a:t>Abnormal vaginal bleeding </a:t>
            </a:r>
          </a:p>
          <a:p>
            <a:pPr marL="566674" indent="-184785" defTabSz="886968">
              <a:lnSpc>
                <a:spcPct val="80000"/>
              </a:lnSpc>
              <a:spcBef>
                <a:spcPts val="300"/>
              </a:spcBef>
              <a:buFontTx/>
              <a:buChar char="-"/>
              <a:defRPr sz="2328">
                <a:latin typeface="Century Gothic"/>
                <a:ea typeface="Century Gothic"/>
                <a:cs typeface="Century Gothic"/>
                <a:sym typeface="Century Gothic"/>
              </a:defRPr>
            </a:pPr>
            <a:r>
              <a:t>Dyspareunia </a:t>
            </a:r>
          </a:p>
          <a:p>
            <a:pPr marL="566674" indent="-184785" defTabSz="886968">
              <a:lnSpc>
                <a:spcPct val="80000"/>
              </a:lnSpc>
              <a:spcBef>
                <a:spcPts val="300"/>
              </a:spcBef>
              <a:buFontTx/>
              <a:buChar char="-"/>
              <a:defRPr sz="2328">
                <a:latin typeface="Century Gothic"/>
                <a:ea typeface="Century Gothic"/>
                <a:cs typeface="Century Gothic"/>
                <a:sym typeface="Century Gothic"/>
              </a:defRPr>
            </a:pPr>
            <a:r>
              <a:t>Slow onset and progression of </a:t>
            </a:r>
          </a:p>
          <a:p>
            <a:pPr marL="0" indent="381889" defTabSz="886968">
              <a:lnSpc>
                <a:spcPct val="80000"/>
              </a:lnSpc>
              <a:spcBef>
                <a:spcPts val="300"/>
              </a:spcBef>
              <a:buSzTx/>
              <a:buFontTx/>
              <a:buNone/>
              <a:defRPr sz="2328">
                <a:latin typeface="Century Gothic"/>
                <a:ea typeface="Century Gothic"/>
                <a:cs typeface="Century Gothic"/>
                <a:sym typeface="Century Gothic"/>
              </a:defRPr>
            </a:pPr>
            <a:r>
              <a:t>lower abdominal pain </a:t>
            </a:r>
          </a:p>
          <a:p>
            <a:pPr marL="566674" indent="-184785" defTabSz="886968">
              <a:lnSpc>
                <a:spcPct val="80000"/>
              </a:lnSpc>
              <a:spcBef>
                <a:spcPts val="300"/>
              </a:spcBef>
              <a:buFontTx/>
              <a:buChar char="-"/>
              <a:defRPr sz="2328">
                <a:latin typeface="Century Gothic"/>
                <a:ea typeface="Century Gothic"/>
                <a:cs typeface="Century Gothic"/>
                <a:sym typeface="Century Gothic"/>
              </a:defRPr>
            </a:pPr>
            <a:r>
              <a:t>Fever (in pelvic inflammatory disease [PID]) </a:t>
            </a:r>
          </a:p>
          <a:p>
            <a:pPr marL="566674" indent="-184785" defTabSz="886968">
              <a:lnSpc>
                <a:spcPct val="80000"/>
              </a:lnSpc>
              <a:spcBef>
                <a:spcPts val="300"/>
              </a:spcBef>
              <a:buFontTx/>
              <a:buChar char="-"/>
              <a:defRPr sz="2328">
                <a:latin typeface="Century Gothic"/>
                <a:ea typeface="Century Gothic"/>
                <a:cs typeface="Century Gothic"/>
                <a:sym typeface="Century Gothic"/>
              </a:defRPr>
            </a:pPr>
            <a:r>
              <a:t>No symptoms (in 80%)</a:t>
            </a:r>
          </a:p>
          <a:p>
            <a:pPr marL="332613" indent="-332613" defTabSz="886968">
              <a:lnSpc>
                <a:spcPct val="80000"/>
              </a:lnSpc>
              <a:spcBef>
                <a:spcPts val="300"/>
              </a:spcBef>
              <a:defRPr sz="2328" b="1">
                <a:solidFill>
                  <a:schemeClr val="accent4"/>
                </a:solidFill>
                <a:latin typeface="Century Gothic"/>
                <a:ea typeface="Century Gothic"/>
                <a:cs typeface="Century Gothic"/>
                <a:sym typeface="Century Gothic"/>
              </a:defRPr>
            </a:pPr>
            <a:r>
              <a:t>Signs:</a:t>
            </a:r>
          </a:p>
          <a:p>
            <a:pPr marL="566674" indent="-184785" defTabSz="886968">
              <a:lnSpc>
                <a:spcPct val="80000"/>
              </a:lnSpc>
              <a:spcBef>
                <a:spcPts val="300"/>
              </a:spcBef>
              <a:buChar char="-"/>
              <a:defRPr sz="2328">
                <a:latin typeface="Century Gothic"/>
                <a:ea typeface="Century Gothic"/>
                <a:cs typeface="Century Gothic"/>
                <a:sym typeface="Century Gothic"/>
              </a:defRPr>
            </a:pPr>
            <a:r>
              <a:t>Cervical friability</a:t>
            </a:r>
          </a:p>
          <a:p>
            <a:pPr marL="566674" indent="-184785" defTabSz="886968">
              <a:lnSpc>
                <a:spcPct val="80000"/>
              </a:lnSpc>
              <a:spcBef>
                <a:spcPts val="300"/>
              </a:spcBef>
              <a:buChar char="-"/>
              <a:defRPr sz="2328">
                <a:latin typeface="Century Gothic"/>
                <a:ea typeface="Century Gothic"/>
                <a:cs typeface="Century Gothic"/>
                <a:sym typeface="Century Gothic"/>
              </a:defRPr>
            </a:pPr>
            <a:r>
              <a:t>Mucopurulent cervical or vaginal discharge</a:t>
            </a:r>
          </a:p>
          <a:p>
            <a:pPr marL="566674" indent="-184785" defTabSz="886968">
              <a:lnSpc>
                <a:spcPct val="80000"/>
              </a:lnSpc>
              <a:spcBef>
                <a:spcPts val="300"/>
              </a:spcBef>
              <a:buChar char="-"/>
              <a:defRPr sz="2328">
                <a:latin typeface="Century Gothic"/>
                <a:ea typeface="Century Gothic"/>
                <a:cs typeface="Century Gothic"/>
                <a:sym typeface="Century Gothic"/>
              </a:defRPr>
            </a:pPr>
            <a:r>
              <a:t>Cervical motion tenderness </a:t>
            </a:r>
          </a:p>
          <a:p>
            <a:pPr marL="566674" indent="-184785" defTabSz="886968">
              <a:lnSpc>
                <a:spcPct val="80000"/>
              </a:lnSpc>
              <a:spcBef>
                <a:spcPts val="300"/>
              </a:spcBef>
              <a:buChar char="-"/>
              <a:defRPr sz="2328">
                <a:latin typeface="Century Gothic"/>
                <a:ea typeface="Century Gothic"/>
                <a:cs typeface="Century Gothic"/>
                <a:sym typeface="Century Gothic"/>
              </a:defRPr>
            </a:pPr>
            <a:r>
              <a:t>Adnexal fullness or tenderness, associated with progression to PID</a:t>
            </a:r>
          </a:p>
        </p:txBody>
      </p:sp>
      <p:pic>
        <p:nvPicPr>
          <p:cNvPr id="282" name="female-symbol-clip-art-at-clker-com-vector-clip-art-online-royalty-MqS0hO-clipart.png"/>
          <p:cNvPicPr>
            <a:picLocks noChangeAspect="1"/>
          </p:cNvPicPr>
          <p:nvPr/>
        </p:nvPicPr>
        <p:blipFill>
          <a:blip r:embed="rId2">
            <a:extLst/>
          </a:blip>
          <a:stretch>
            <a:fillRect/>
          </a:stretch>
        </p:blipFill>
        <p:spPr>
          <a:xfrm>
            <a:off x="7436853" y="320652"/>
            <a:ext cx="1212953" cy="2413776"/>
          </a:xfrm>
          <a:prstGeom prst="rect">
            <a:avLst/>
          </a:prstGeom>
          <a:ln w="12700">
            <a:miter lim="400000"/>
          </a:ln>
        </p:spPr>
      </p:pic>
    </p:spTree>
    <p:extLst>
      <p:ext uri="{BB962C8B-B14F-4D97-AF65-F5344CB8AC3E}">
        <p14:creationId xmlns:p14="http://schemas.microsoft.com/office/powerpoint/2010/main" val="1355368663"/>
      </p:ext>
    </p:extLst>
  </p:cSld>
  <p:clrMapOvr>
    <a:masterClrMapping/>
  </p:clrMapOvr>
  <p:transition xmlns:p14="http://schemas.microsoft.com/office/powerpoint/2010/mai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body" idx="1"/>
          </p:nvPr>
        </p:nvSpPr>
        <p:spPr>
          <a:xfrm>
            <a:off x="-18379" y="718980"/>
            <a:ext cx="8229601" cy="4525964"/>
          </a:xfrm>
          <a:prstGeom prst="rect">
            <a:avLst/>
          </a:prstGeom>
        </p:spPr>
        <p:txBody>
          <a:bodyPr/>
          <a:lstStyle/>
          <a:p>
            <a:pPr marL="342900" indent="-342900">
              <a:defRPr sz="2500" b="1">
                <a:solidFill>
                  <a:srgbClr val="017BA1"/>
                </a:solidFill>
                <a:latin typeface="Century Gothic"/>
                <a:ea typeface="Century Gothic"/>
                <a:cs typeface="Century Gothic"/>
                <a:sym typeface="Century Gothic"/>
              </a:defRPr>
            </a:pPr>
            <a:r>
              <a:t>Chlamydia in men</a:t>
            </a:r>
            <a:r>
              <a:rPr b="0"/>
              <a:t> </a:t>
            </a:r>
          </a:p>
          <a:p>
            <a:pPr marL="342900" indent="-342900">
              <a:defRPr sz="2500" b="1">
                <a:solidFill>
                  <a:schemeClr val="accent4"/>
                </a:solidFill>
                <a:latin typeface="Century Gothic"/>
                <a:ea typeface="Century Gothic"/>
                <a:cs typeface="Century Gothic"/>
                <a:sym typeface="Century Gothic"/>
              </a:defRPr>
            </a:pPr>
            <a:r>
              <a:t>symptoms</a:t>
            </a:r>
          </a:p>
          <a:p>
            <a:pPr marL="673100">
              <a:buChar char="-"/>
              <a:defRPr sz="2500">
                <a:latin typeface="Century Gothic"/>
                <a:ea typeface="Century Gothic"/>
                <a:cs typeface="Century Gothic"/>
                <a:sym typeface="Century Gothic"/>
              </a:defRPr>
            </a:pPr>
            <a:r>
              <a:t>Unilateral pain and swelling of the scrotum </a:t>
            </a:r>
          </a:p>
          <a:p>
            <a:pPr marL="673100">
              <a:buChar char="-"/>
              <a:defRPr sz="2500">
                <a:latin typeface="Century Gothic"/>
                <a:ea typeface="Century Gothic"/>
                <a:cs typeface="Century Gothic"/>
                <a:sym typeface="Century Gothic"/>
              </a:defRPr>
            </a:pPr>
            <a:r>
              <a:t>Fever </a:t>
            </a:r>
          </a:p>
          <a:p>
            <a:pPr marL="673100">
              <a:buChar char="-"/>
              <a:defRPr sz="2500">
                <a:latin typeface="Century Gothic"/>
                <a:ea typeface="Century Gothic"/>
                <a:cs typeface="Century Gothic"/>
                <a:sym typeface="Century Gothic"/>
              </a:defRPr>
            </a:pPr>
            <a:r>
              <a:t>No symptoms (in 50%) </a:t>
            </a:r>
          </a:p>
          <a:p>
            <a:pPr marL="342900" indent="-342900">
              <a:defRPr sz="2500" b="1">
                <a:latin typeface="Century Gothic"/>
                <a:ea typeface="Century Gothic"/>
                <a:cs typeface="Century Gothic"/>
                <a:sym typeface="Century Gothic"/>
              </a:defRPr>
            </a:pPr>
            <a:r>
              <a:rPr>
                <a:solidFill>
                  <a:schemeClr val="accent4"/>
                </a:solidFill>
              </a:rPr>
              <a:t>Signs</a:t>
            </a:r>
            <a:r>
              <a:t> : </a:t>
            </a:r>
          </a:p>
          <a:p>
            <a:pPr marL="685800">
              <a:buChar char="-"/>
              <a:defRPr sz="2500">
                <a:latin typeface="Century Gothic"/>
                <a:ea typeface="Century Gothic"/>
                <a:cs typeface="Century Gothic"/>
                <a:sym typeface="Century Gothic"/>
              </a:defRPr>
            </a:pPr>
            <a:r>
              <a:t>Mucopurulent urethral discharge </a:t>
            </a:r>
          </a:p>
        </p:txBody>
      </p:sp>
      <p:pic>
        <p:nvPicPr>
          <p:cNvPr id="285" name="blue-male-toilet-symbol-hi.png"/>
          <p:cNvPicPr>
            <a:picLocks noChangeAspect="1"/>
          </p:cNvPicPr>
          <p:nvPr/>
        </p:nvPicPr>
        <p:blipFill>
          <a:blip r:embed="rId2">
            <a:extLst/>
          </a:blip>
          <a:stretch>
            <a:fillRect/>
          </a:stretch>
        </p:blipFill>
        <p:spPr>
          <a:xfrm>
            <a:off x="7637619" y="210719"/>
            <a:ext cx="995233" cy="2562285"/>
          </a:xfrm>
          <a:prstGeom prst="rect">
            <a:avLst/>
          </a:prstGeom>
          <a:ln w="12700">
            <a:miter lim="400000"/>
          </a:ln>
        </p:spPr>
      </p:pic>
    </p:spTree>
    <p:extLst>
      <p:ext uri="{BB962C8B-B14F-4D97-AF65-F5344CB8AC3E}">
        <p14:creationId xmlns:p14="http://schemas.microsoft.com/office/powerpoint/2010/main" val="344361883"/>
      </p:ext>
    </p:extLst>
  </p:cSld>
  <p:clrMapOvr>
    <a:masterClrMapping/>
  </p:clrMapOvr>
  <p:transition xmlns:p14="http://schemas.microsoft.com/office/powerpoint/2010/mai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prstGeom prst="rect">
            <a:avLst/>
          </a:prstGeom>
        </p:spPr>
        <p:txBody>
          <a:bodyPr/>
          <a:lstStyle>
            <a:lvl1pPr>
              <a:defRPr b="1"/>
            </a:lvl1pPr>
          </a:lstStyle>
          <a:p>
            <a:r>
              <a:t>Complications</a:t>
            </a:r>
          </a:p>
        </p:txBody>
      </p:sp>
      <p:sp>
        <p:nvSpPr>
          <p:cNvPr id="288" name="Shape 288"/>
          <p:cNvSpPr>
            <a:spLocks noGrp="1"/>
          </p:cNvSpPr>
          <p:nvPr>
            <p:ph type="body" idx="1"/>
          </p:nvPr>
        </p:nvSpPr>
        <p:spPr>
          <a:xfrm>
            <a:off x="233398" y="816894"/>
            <a:ext cx="8229601" cy="4525964"/>
          </a:xfrm>
          <a:prstGeom prst="rect">
            <a:avLst/>
          </a:prstGeom>
        </p:spPr>
        <p:txBody>
          <a:bodyPr/>
          <a:lstStyle/>
          <a:p>
            <a:pPr marL="342899" indent="-342899">
              <a:lnSpc>
                <a:spcPct val="80000"/>
              </a:lnSpc>
              <a:spcBef>
                <a:spcPts val="400"/>
              </a:spcBef>
              <a:defRPr sz="1900"/>
            </a:pPr>
            <a:endParaRPr/>
          </a:p>
          <a:p>
            <a:pPr marL="342899" indent="-342899">
              <a:lnSpc>
                <a:spcPct val="80000"/>
              </a:lnSpc>
              <a:spcBef>
                <a:spcPts val="400"/>
              </a:spcBef>
              <a:defRPr sz="1900">
                <a:latin typeface="Century Gothic"/>
                <a:ea typeface="Century Gothic"/>
                <a:cs typeface="Century Gothic"/>
                <a:sym typeface="Century Gothic"/>
              </a:defRPr>
            </a:pPr>
            <a:r>
              <a:t>Chlamydial infection is one of the leading causes of </a:t>
            </a:r>
            <a:r>
              <a:rPr b="1">
                <a:solidFill>
                  <a:schemeClr val="accent4"/>
                </a:solidFill>
              </a:rPr>
              <a:t>infertility</a:t>
            </a:r>
            <a:r>
              <a:t> in women. </a:t>
            </a:r>
          </a:p>
          <a:p>
            <a:pPr marL="342899" indent="-342899">
              <a:lnSpc>
                <a:spcPct val="80000"/>
              </a:lnSpc>
              <a:spcBef>
                <a:spcPts val="400"/>
              </a:spcBef>
              <a:defRPr sz="1900">
                <a:latin typeface="Century Gothic"/>
                <a:ea typeface="Century Gothic"/>
                <a:cs typeface="Century Gothic"/>
                <a:sym typeface="Century Gothic"/>
              </a:defRPr>
            </a:pPr>
            <a:r>
              <a:t>It is also a leading cause of </a:t>
            </a:r>
            <a:r>
              <a:rPr b="1">
                <a:solidFill>
                  <a:schemeClr val="accent4"/>
                </a:solidFill>
              </a:rPr>
              <a:t>PID</a:t>
            </a:r>
          </a:p>
          <a:p>
            <a:pPr marL="342899" indent="-342899">
              <a:lnSpc>
                <a:spcPct val="80000"/>
              </a:lnSpc>
              <a:spcBef>
                <a:spcPts val="400"/>
              </a:spcBef>
              <a:defRPr sz="1900">
                <a:latin typeface="Century Gothic"/>
                <a:ea typeface="Century Gothic"/>
                <a:cs typeface="Century Gothic"/>
                <a:sym typeface="Century Gothic"/>
              </a:defRPr>
            </a:pPr>
            <a:r>
              <a:t>Fitz-Hugh-Curtis syndrome (perihepatitis) is a rare complication of PID that is 5 times more likely to be caused by Chlamydia than by N gonorrhoeae.</a:t>
            </a:r>
          </a:p>
          <a:p>
            <a:pPr marL="342899" indent="-342899">
              <a:lnSpc>
                <a:spcPct val="80000"/>
              </a:lnSpc>
              <a:spcBef>
                <a:spcPts val="400"/>
              </a:spcBef>
              <a:defRPr sz="1900">
                <a:latin typeface="Century Gothic"/>
                <a:ea typeface="Century Gothic"/>
                <a:cs typeface="Century Gothic"/>
                <a:sym typeface="Century Gothic"/>
              </a:defRPr>
            </a:pPr>
            <a:r>
              <a:t>increased risk for the development of</a:t>
            </a:r>
            <a:r>
              <a:rPr b="1">
                <a:solidFill>
                  <a:schemeClr val="accent4"/>
                </a:solidFill>
              </a:rPr>
              <a:t> cervical cancer</a:t>
            </a:r>
          </a:p>
          <a:p>
            <a:pPr marL="342899" indent="-342899">
              <a:lnSpc>
                <a:spcPct val="80000"/>
              </a:lnSpc>
              <a:spcBef>
                <a:spcPts val="400"/>
              </a:spcBef>
              <a:defRPr sz="1900">
                <a:latin typeface="Century Gothic"/>
                <a:ea typeface="Century Gothic"/>
                <a:cs typeface="Century Gothic"/>
                <a:sym typeface="Century Gothic"/>
              </a:defRPr>
            </a:pPr>
            <a:r>
              <a:t>Reiter syndrome, a reactive arthritis</a:t>
            </a:r>
          </a:p>
          <a:p>
            <a:pPr marL="342899" indent="-342899">
              <a:lnSpc>
                <a:spcPct val="80000"/>
              </a:lnSpc>
              <a:spcBef>
                <a:spcPts val="400"/>
              </a:spcBef>
              <a:defRPr sz="1900">
                <a:latin typeface="Century Gothic"/>
                <a:ea typeface="Century Gothic"/>
                <a:cs typeface="Century Gothic"/>
                <a:sym typeface="Century Gothic"/>
              </a:defRPr>
            </a:pPr>
            <a:r>
              <a:t>urethral scarring in men</a:t>
            </a:r>
          </a:p>
          <a:p>
            <a:pPr marL="0" indent="0">
              <a:lnSpc>
                <a:spcPct val="80000"/>
              </a:lnSpc>
              <a:spcBef>
                <a:spcPts val="400"/>
              </a:spcBef>
              <a:buSzTx/>
              <a:buNone/>
              <a:defRPr sz="1900">
                <a:latin typeface="Century Gothic"/>
                <a:ea typeface="Century Gothic"/>
                <a:cs typeface="Century Gothic"/>
                <a:sym typeface="Century Gothic"/>
              </a:defRPr>
            </a:pPr>
            <a:endParaRPr/>
          </a:p>
          <a:p>
            <a:pPr marL="342899" indent="-342899">
              <a:lnSpc>
                <a:spcPct val="80000"/>
              </a:lnSpc>
              <a:spcBef>
                <a:spcPts val="400"/>
              </a:spcBef>
              <a:defRPr sz="1900" b="1">
                <a:latin typeface="Century Gothic"/>
                <a:ea typeface="Century Gothic"/>
                <a:cs typeface="Century Gothic"/>
                <a:sym typeface="Century Gothic"/>
              </a:defRPr>
            </a:pPr>
            <a:r>
              <a:rPr>
                <a:solidFill>
                  <a:schemeClr val="accent2"/>
                </a:solidFill>
              </a:rPr>
              <a:t>Chlamydial infection during pregnancy</a:t>
            </a:r>
            <a:r>
              <a:t> </a:t>
            </a:r>
            <a:r>
              <a:rPr b="0"/>
              <a:t>can cause adverse outcomes for both mother and infant. These include </a:t>
            </a:r>
            <a:r>
              <a:t>preterm labor, chorioamnionitis, </a:t>
            </a:r>
            <a:r>
              <a:rPr b="0"/>
              <a:t>and </a:t>
            </a:r>
            <a:r>
              <a:t>postpartum endometritis</a:t>
            </a:r>
            <a:r>
              <a:rPr b="0"/>
              <a:t>. Intrapartum transmission to the infant can cause </a:t>
            </a:r>
            <a:r>
              <a:t>neonatal conjunctivitis and pneumonia</a:t>
            </a:r>
            <a:r>
              <a:rPr b="0"/>
              <a:t>. </a:t>
            </a:r>
            <a:r>
              <a:t> </a:t>
            </a:r>
          </a:p>
        </p:txBody>
      </p:sp>
    </p:spTree>
    <p:extLst>
      <p:ext uri="{BB962C8B-B14F-4D97-AF65-F5344CB8AC3E}">
        <p14:creationId xmlns:p14="http://schemas.microsoft.com/office/powerpoint/2010/main" val="3018364760"/>
      </p:ext>
    </p:extLst>
  </p:cSld>
  <p:clrMapOvr>
    <a:masterClrMapping/>
  </p:clrMapOvr>
  <p:transition xmlns:p14="http://schemas.microsoft.com/office/powerpoint/2010/mai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p:nvPr>
        </p:nvSpPr>
        <p:spPr>
          <a:xfrm>
            <a:off x="914400" y="0"/>
            <a:ext cx="8229600" cy="1143000"/>
          </a:xfrm>
          <a:prstGeom prst="rect">
            <a:avLst/>
          </a:prstGeom>
        </p:spPr>
        <p:txBody>
          <a:bodyPr/>
          <a:lstStyle>
            <a:lvl1pPr>
              <a:defRPr b="1" cap="all"/>
            </a:lvl1pPr>
          </a:lstStyle>
          <a:p>
            <a:r>
              <a:t>Diagnosis  </a:t>
            </a:r>
          </a:p>
        </p:txBody>
      </p:sp>
      <p:sp>
        <p:nvSpPr>
          <p:cNvPr id="291" name="Shape 291"/>
          <p:cNvSpPr>
            <a:spLocks noGrp="1"/>
          </p:cNvSpPr>
          <p:nvPr>
            <p:ph type="body" idx="1"/>
          </p:nvPr>
        </p:nvSpPr>
        <p:spPr>
          <a:xfrm>
            <a:off x="448964" y="985720"/>
            <a:ext cx="8229601" cy="4525963"/>
          </a:xfrm>
          <a:prstGeom prst="rect">
            <a:avLst/>
          </a:prstGeom>
        </p:spPr>
        <p:txBody>
          <a:bodyPr>
            <a:normAutofit lnSpcReduction="10000"/>
          </a:bodyPr>
          <a:lstStyle/>
          <a:p>
            <a:pPr marL="332613" indent="-332613" defTabSz="886968">
              <a:lnSpc>
                <a:spcPct val="90000"/>
              </a:lnSpc>
              <a:spcBef>
                <a:spcPts val="500"/>
              </a:spcBef>
              <a:defRPr sz="2425">
                <a:solidFill>
                  <a:srgbClr val="017BA1"/>
                </a:solidFill>
                <a:latin typeface="Century Gothic"/>
                <a:ea typeface="Century Gothic"/>
                <a:cs typeface="Century Gothic"/>
                <a:sym typeface="Century Gothic"/>
              </a:defRPr>
            </a:pPr>
            <a:r>
              <a:t>Various </a:t>
            </a:r>
            <a:r>
              <a:rPr b="1"/>
              <a:t>laboratory tests </a:t>
            </a:r>
            <a:r>
              <a:t>are used to confirm the diagnosis of chlamydia: </a:t>
            </a:r>
          </a:p>
          <a:p>
            <a:pPr marL="492760" indent="-184785" defTabSz="886968">
              <a:lnSpc>
                <a:spcPct val="90000"/>
              </a:lnSpc>
              <a:spcBef>
                <a:spcPts val="500"/>
              </a:spcBef>
              <a:buChar char="-"/>
              <a:defRPr sz="2425" b="1">
                <a:latin typeface="Century Gothic"/>
                <a:ea typeface="Century Gothic"/>
                <a:cs typeface="Century Gothic"/>
                <a:sym typeface="Century Gothic"/>
              </a:defRPr>
            </a:pPr>
            <a:r>
              <a:rPr>
                <a:solidFill>
                  <a:schemeClr val="accent4"/>
                </a:solidFill>
              </a:rPr>
              <a:t>tissue culture</a:t>
            </a:r>
            <a:r>
              <a:rPr b="0">
                <a:solidFill>
                  <a:schemeClr val="accent4"/>
                </a:solidFill>
              </a:rPr>
              <a:t>, </a:t>
            </a:r>
            <a:r>
              <a:rPr b="0"/>
              <a:t>which requires live cells and is expensive </a:t>
            </a:r>
          </a:p>
          <a:p>
            <a:pPr marL="492760" indent="-184785" defTabSz="886968">
              <a:lnSpc>
                <a:spcPct val="90000"/>
              </a:lnSpc>
              <a:spcBef>
                <a:spcPts val="500"/>
              </a:spcBef>
              <a:buChar char="-"/>
              <a:defRPr sz="2425" b="1">
                <a:latin typeface="Century Gothic"/>
                <a:ea typeface="Century Gothic"/>
                <a:cs typeface="Century Gothic"/>
                <a:sym typeface="Century Gothic"/>
              </a:defRPr>
            </a:pPr>
            <a:r>
              <a:rPr>
                <a:solidFill>
                  <a:schemeClr val="accent4"/>
                </a:solidFill>
              </a:rPr>
              <a:t>antigen tests</a:t>
            </a:r>
            <a:r>
              <a:t>, </a:t>
            </a:r>
            <a:r>
              <a:rPr b="0"/>
              <a:t>which are inexpensive and rapid with a high sensitivity and specificity; and </a:t>
            </a:r>
          </a:p>
          <a:p>
            <a:pPr marL="492760" indent="-184785" defTabSz="886968">
              <a:lnSpc>
                <a:spcPct val="90000"/>
              </a:lnSpc>
              <a:spcBef>
                <a:spcPts val="500"/>
              </a:spcBef>
              <a:buChar char="-"/>
              <a:defRPr sz="2425">
                <a:latin typeface="Century Gothic"/>
                <a:ea typeface="Century Gothic"/>
                <a:cs typeface="Century Gothic"/>
                <a:sym typeface="Century Gothic"/>
              </a:defRPr>
            </a:pPr>
            <a:r>
              <a:rPr b="1">
                <a:solidFill>
                  <a:schemeClr val="accent4"/>
                </a:solidFill>
              </a:rPr>
              <a:t>DNA hybridization tests </a:t>
            </a:r>
            <a:r>
              <a:t>and </a:t>
            </a:r>
            <a:r>
              <a:rPr b="1"/>
              <a:t>nucleic acid amplification tests </a:t>
            </a:r>
            <a:r>
              <a:t>(PCR and ligase chain reaction), which are rapid and very accurate. </a:t>
            </a:r>
            <a:r>
              <a:rPr b="1"/>
              <a:t>These newer DNA amplification tests can be done on urine specimens as well as cervical swabs and therefore they are very convenient for screening purposes </a:t>
            </a:r>
          </a:p>
        </p:txBody>
      </p:sp>
      <p:pic>
        <p:nvPicPr>
          <p:cNvPr id="292" name="image12.png" descr="images.png"/>
          <p:cNvPicPr>
            <a:picLocks noChangeAspect="1"/>
          </p:cNvPicPr>
          <p:nvPr/>
        </p:nvPicPr>
        <p:blipFill>
          <a:blip r:embed="rId2">
            <a:extLst/>
          </a:blip>
          <a:stretch>
            <a:fillRect/>
          </a:stretch>
        </p:blipFill>
        <p:spPr>
          <a:xfrm>
            <a:off x="3365673" y="94307"/>
            <a:ext cx="954387" cy="954386"/>
          </a:xfrm>
          <a:prstGeom prst="rect">
            <a:avLst/>
          </a:prstGeom>
          <a:ln w="12700">
            <a:miter lim="400000"/>
          </a:ln>
        </p:spPr>
      </p:pic>
    </p:spTree>
    <p:extLst>
      <p:ext uri="{BB962C8B-B14F-4D97-AF65-F5344CB8AC3E}">
        <p14:creationId xmlns:p14="http://schemas.microsoft.com/office/powerpoint/2010/main" val="147215673"/>
      </p:ext>
    </p:extLst>
  </p:cSld>
  <p:clrMapOvr>
    <a:masterClrMapping/>
  </p:clrMapOvr>
  <p:transition xmlns:p14="http://schemas.microsoft.com/office/powerpoint/2010/mai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prstGeom prst="rect">
            <a:avLst/>
          </a:prstGeom>
        </p:spPr>
        <p:txBody>
          <a:bodyPr/>
          <a:lstStyle>
            <a:lvl1pPr>
              <a:defRPr b="1"/>
            </a:lvl1pPr>
          </a:lstStyle>
          <a:p>
            <a:r>
              <a:t>Management </a:t>
            </a:r>
          </a:p>
        </p:txBody>
      </p:sp>
      <p:sp>
        <p:nvSpPr>
          <p:cNvPr id="295" name="Shape 295"/>
          <p:cNvSpPr>
            <a:spLocks noGrp="1"/>
          </p:cNvSpPr>
          <p:nvPr>
            <p:ph type="body" idx="1"/>
          </p:nvPr>
        </p:nvSpPr>
        <p:spPr>
          <a:xfrm>
            <a:off x="448964" y="1291130"/>
            <a:ext cx="6160802" cy="4525963"/>
          </a:xfrm>
          <a:prstGeom prst="rect">
            <a:avLst/>
          </a:prstGeom>
        </p:spPr>
        <p:txBody>
          <a:bodyPr/>
          <a:lstStyle/>
          <a:p>
            <a:pPr marL="342900" indent="-342900">
              <a:lnSpc>
                <a:spcPct val="80000"/>
              </a:lnSpc>
              <a:spcBef>
                <a:spcPts val="500"/>
              </a:spcBef>
              <a:defRPr sz="2300" b="1">
                <a:latin typeface="Century Gothic"/>
                <a:ea typeface="Century Gothic"/>
                <a:cs typeface="Century Gothic"/>
                <a:sym typeface="Century Gothic"/>
              </a:defRPr>
            </a:pPr>
            <a:r>
              <a:rPr>
                <a:solidFill>
                  <a:schemeClr val="accent4"/>
                </a:solidFill>
              </a:rPr>
              <a:t>presumptive treatment with appropriate antibiotics</a:t>
            </a:r>
            <a:r>
              <a:t> </a:t>
            </a:r>
            <a:r>
              <a:rPr b="0"/>
              <a:t>(e.g., azithromycin, 1 g orally in a single dose, or doxycy- cline, 100 mg twice a day for 7 days); </a:t>
            </a:r>
          </a:p>
          <a:p>
            <a:pPr marL="342900" indent="-342900">
              <a:lnSpc>
                <a:spcPct val="80000"/>
              </a:lnSpc>
              <a:spcBef>
                <a:spcPts val="500"/>
              </a:spcBef>
              <a:defRPr sz="2300" b="1">
                <a:solidFill>
                  <a:schemeClr val="accent4"/>
                </a:solidFill>
                <a:latin typeface="Century Gothic"/>
                <a:ea typeface="Century Gothic"/>
                <a:cs typeface="Century Gothic"/>
                <a:sym typeface="Century Gothic"/>
              </a:defRPr>
            </a:pPr>
            <a:r>
              <a:t>treatment of all sexual contacts within the past 60 days before diagnosis</a:t>
            </a:r>
            <a:r>
              <a:rPr b="0"/>
              <a:t>; </a:t>
            </a:r>
          </a:p>
          <a:p>
            <a:pPr marL="342900" indent="-342900">
              <a:lnSpc>
                <a:spcPct val="80000"/>
              </a:lnSpc>
              <a:spcBef>
                <a:spcPts val="500"/>
              </a:spcBef>
              <a:defRPr sz="2300" b="1">
                <a:latin typeface="Century Gothic"/>
                <a:ea typeface="Century Gothic"/>
                <a:cs typeface="Century Gothic"/>
                <a:sym typeface="Century Gothic"/>
              </a:defRPr>
            </a:pPr>
            <a:r>
              <a:rPr>
                <a:solidFill>
                  <a:schemeClr val="accent4"/>
                </a:solidFill>
              </a:rPr>
              <a:t>testing for other STIs</a:t>
            </a:r>
            <a:r>
              <a:rPr b="0">
                <a:solidFill>
                  <a:schemeClr val="accent4"/>
                </a:solidFill>
              </a:rPr>
              <a:t>,</a:t>
            </a:r>
            <a:r>
              <a:rPr b="0"/>
              <a:t> including gonorrhea, syphilis, hepatitis B, and HIV; and </a:t>
            </a:r>
          </a:p>
          <a:p>
            <a:pPr marL="342900" indent="-342900">
              <a:lnSpc>
                <a:spcPct val="80000"/>
              </a:lnSpc>
              <a:spcBef>
                <a:spcPts val="500"/>
              </a:spcBef>
              <a:defRPr sz="2300" b="1">
                <a:latin typeface="Century Gothic"/>
                <a:ea typeface="Century Gothic"/>
                <a:cs typeface="Century Gothic"/>
                <a:sym typeface="Century Gothic"/>
              </a:defRPr>
            </a:pPr>
            <a:r>
              <a:rPr>
                <a:solidFill>
                  <a:schemeClr val="accent4"/>
                </a:solidFill>
              </a:rPr>
              <a:t>abstinence from sexual contact for 7 days </a:t>
            </a:r>
            <a:r>
              <a:rPr b="0"/>
              <a:t>after last partner has started antibiotic therapy</a:t>
            </a:r>
          </a:p>
        </p:txBody>
      </p:sp>
      <p:pic>
        <p:nvPicPr>
          <p:cNvPr id="296" name="ept2.gif"/>
          <p:cNvPicPr>
            <a:picLocks noChangeAspect="1"/>
          </p:cNvPicPr>
          <p:nvPr/>
        </p:nvPicPr>
        <p:blipFill>
          <a:blip r:embed="rId2">
            <a:extLst/>
          </a:blip>
          <a:stretch>
            <a:fillRect/>
          </a:stretch>
        </p:blipFill>
        <p:spPr>
          <a:xfrm>
            <a:off x="6545498" y="2324824"/>
            <a:ext cx="2513178" cy="1685114"/>
          </a:xfrm>
          <a:prstGeom prst="rect">
            <a:avLst/>
          </a:prstGeom>
          <a:ln w="12700">
            <a:miter lim="400000"/>
          </a:ln>
        </p:spPr>
      </p:pic>
      <p:pic>
        <p:nvPicPr>
          <p:cNvPr id="297" name="image15.png" descr="images-2.png"/>
          <p:cNvPicPr>
            <a:picLocks noChangeAspect="1"/>
          </p:cNvPicPr>
          <p:nvPr/>
        </p:nvPicPr>
        <p:blipFill>
          <a:blip r:embed="rId3">
            <a:extLst/>
          </a:blip>
          <a:stretch>
            <a:fillRect/>
          </a:stretch>
        </p:blipFill>
        <p:spPr>
          <a:xfrm>
            <a:off x="3355161" y="430179"/>
            <a:ext cx="938373" cy="831918"/>
          </a:xfrm>
          <a:prstGeom prst="rect">
            <a:avLst/>
          </a:prstGeom>
          <a:ln w="12700">
            <a:miter lim="400000"/>
          </a:ln>
        </p:spPr>
      </p:pic>
    </p:spTree>
    <p:extLst>
      <p:ext uri="{BB962C8B-B14F-4D97-AF65-F5344CB8AC3E}">
        <p14:creationId xmlns:p14="http://schemas.microsoft.com/office/powerpoint/2010/main" val="2037733495"/>
      </p:ext>
    </p:extLst>
  </p:cSld>
  <p:clrMapOvr>
    <a:masterClrMapping/>
  </p:clrMapOvr>
  <p:transition xmlns:p14="http://schemas.microsoft.com/office/powerpoint/2010/mai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body" idx="1"/>
          </p:nvPr>
        </p:nvSpPr>
        <p:spPr>
          <a:prstGeom prst="rect">
            <a:avLst/>
          </a:prstGeom>
        </p:spPr>
        <p:txBody>
          <a:bodyPr/>
          <a:lstStyle/>
          <a:p>
            <a:pPr marL="342900" indent="-342900">
              <a:lnSpc>
                <a:spcPct val="80000"/>
              </a:lnSpc>
              <a:spcBef>
                <a:spcPts val="500"/>
              </a:spcBef>
              <a:defRPr sz="2700" cap="all"/>
            </a:pPr>
            <a:r>
              <a:t> It is estimated that 30% of untreated chlamydial cervicitis will progress to </a:t>
            </a:r>
            <a:r>
              <a:rPr b="1">
                <a:solidFill>
                  <a:schemeClr val="accent2"/>
                </a:solidFill>
              </a:rPr>
              <a:t>PID</a:t>
            </a:r>
            <a:r>
              <a:t>. </a:t>
            </a:r>
            <a:r>
              <a:rPr>
                <a:solidFill>
                  <a:schemeClr val="accent4"/>
                </a:solidFill>
              </a:rPr>
              <a:t>Aggressive screening  and appropriate early treatment have been shown to decrease the incidence of</a:t>
            </a:r>
            <a:r>
              <a:rPr b="1"/>
              <a:t> </a:t>
            </a:r>
            <a:r>
              <a:rPr b="1">
                <a:solidFill>
                  <a:schemeClr val="accent2"/>
                </a:solidFill>
              </a:rPr>
              <a:t>PID</a:t>
            </a:r>
            <a:r>
              <a:rPr b="1"/>
              <a:t>. </a:t>
            </a:r>
          </a:p>
        </p:txBody>
      </p:sp>
    </p:spTree>
    <p:extLst>
      <p:ext uri="{BB962C8B-B14F-4D97-AF65-F5344CB8AC3E}">
        <p14:creationId xmlns:p14="http://schemas.microsoft.com/office/powerpoint/2010/main" val="3905321990"/>
      </p:ext>
    </p:extLst>
  </p:cSld>
  <p:clrMapOvr>
    <a:masterClrMapping/>
  </p:clrMapOvr>
  <p:transition xmlns:p14="http://schemas.microsoft.com/office/powerpoint/2010/mai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457199" y="162737"/>
            <a:ext cx="8229601" cy="1143001"/>
          </a:xfrm>
          <a:prstGeom prst="rect">
            <a:avLst/>
          </a:prstGeom>
        </p:spPr>
        <p:txBody>
          <a:bodyPr/>
          <a:lstStyle/>
          <a:p>
            <a:pPr>
              <a:defRPr sz="3200" b="1" i="1"/>
            </a:pPr>
            <a:r>
              <a:t>Pelvic Inflammatory Disease :</a:t>
            </a:r>
            <a:br/>
            <a:endParaRPr/>
          </a:p>
        </p:txBody>
      </p:sp>
      <p:sp>
        <p:nvSpPr>
          <p:cNvPr id="302" name="Shape 302"/>
          <p:cNvSpPr>
            <a:spLocks noGrp="1"/>
          </p:cNvSpPr>
          <p:nvPr>
            <p:ph type="body" sz="half" idx="1"/>
          </p:nvPr>
        </p:nvSpPr>
        <p:spPr>
          <a:xfrm>
            <a:off x="155225" y="929332"/>
            <a:ext cx="8229601" cy="1714892"/>
          </a:xfrm>
          <a:prstGeom prst="rect">
            <a:avLst/>
          </a:prstGeom>
        </p:spPr>
        <p:txBody>
          <a:bodyPr/>
          <a:lstStyle>
            <a:lvl1pPr marL="0" indent="0">
              <a:lnSpc>
                <a:spcPct val="90000"/>
              </a:lnSpc>
              <a:spcBef>
                <a:spcPts val="500"/>
              </a:spcBef>
              <a:buSzTx/>
              <a:buNone/>
              <a:defRPr sz="2300" b="1">
                <a:solidFill>
                  <a:schemeClr val="accent2"/>
                </a:solidFill>
                <a:latin typeface="Century Gothic"/>
                <a:ea typeface="Century Gothic"/>
                <a:cs typeface="Century Gothic"/>
                <a:sym typeface="Century Gothic"/>
              </a:defRPr>
            </a:lvl1pPr>
          </a:lstStyle>
          <a:p>
            <a:r>
              <a:t>Infectious and inflammatory disorder of the upper female genital tract, including the uterus, fallopian tubes, and adjacent pelvic structures. </a:t>
            </a:r>
          </a:p>
        </p:txBody>
      </p:sp>
      <p:pic>
        <p:nvPicPr>
          <p:cNvPr id="303" name="204862.jpg"/>
          <p:cNvPicPr>
            <a:picLocks noChangeAspect="1"/>
          </p:cNvPicPr>
          <p:nvPr/>
        </p:nvPicPr>
        <p:blipFill>
          <a:blip r:embed="rId2">
            <a:extLst/>
          </a:blip>
          <a:stretch>
            <a:fillRect/>
          </a:stretch>
        </p:blipFill>
        <p:spPr>
          <a:xfrm>
            <a:off x="2441727" y="2448725"/>
            <a:ext cx="3656596" cy="2925278"/>
          </a:xfrm>
          <a:prstGeom prst="rect">
            <a:avLst/>
          </a:prstGeom>
          <a:ln w="12700">
            <a:miter lim="400000"/>
          </a:ln>
        </p:spPr>
      </p:pic>
    </p:spTree>
    <p:extLst>
      <p:ext uri="{BB962C8B-B14F-4D97-AF65-F5344CB8AC3E}">
        <p14:creationId xmlns:p14="http://schemas.microsoft.com/office/powerpoint/2010/main" val="3042783954"/>
      </p:ext>
    </p:extLst>
  </p:cSld>
  <p:clrMapOvr>
    <a:masterClrMapping/>
  </p:clrMapOvr>
  <p:transition xmlns:p14="http://schemas.microsoft.com/office/powerpoint/2010/mai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body" idx="1"/>
          </p:nvPr>
        </p:nvSpPr>
        <p:spPr>
          <a:xfrm>
            <a:off x="205423" y="537142"/>
            <a:ext cx="8229601" cy="4525963"/>
          </a:xfrm>
          <a:prstGeom prst="rect">
            <a:avLst/>
          </a:prstGeom>
        </p:spPr>
        <p:txBody>
          <a:bodyPr/>
          <a:lstStyle/>
          <a:p>
            <a:pPr>
              <a:lnSpc>
                <a:spcPct val="90000"/>
              </a:lnSpc>
              <a:spcBef>
                <a:spcPts val="500"/>
              </a:spcBef>
              <a:defRPr sz="2300" b="1">
                <a:solidFill>
                  <a:srgbClr val="017BA1"/>
                </a:solidFill>
                <a:latin typeface="Century Gothic"/>
                <a:ea typeface="Century Gothic"/>
                <a:cs typeface="Century Gothic"/>
                <a:sym typeface="Century Gothic"/>
              </a:defRPr>
            </a:pPr>
            <a:r>
              <a:t> Epidemiology : </a:t>
            </a:r>
          </a:p>
          <a:p>
            <a:pPr marL="0" indent="0">
              <a:lnSpc>
                <a:spcPct val="90000"/>
              </a:lnSpc>
              <a:spcBef>
                <a:spcPts val="500"/>
              </a:spcBef>
              <a:buSzTx/>
              <a:buNone/>
              <a:defRPr sz="2300">
                <a:latin typeface="Century Gothic"/>
                <a:ea typeface="Century Gothic"/>
                <a:cs typeface="Century Gothic"/>
                <a:sym typeface="Century Gothic"/>
              </a:defRPr>
            </a:pPr>
            <a:r>
              <a:t>More than 10% of reproductive-aged women report a history of PID. PID develops in 15% to 30% of women with inadequately treated gonococcal or chlamydial cer- vicitis.</a:t>
            </a:r>
          </a:p>
          <a:p>
            <a:pPr>
              <a:lnSpc>
                <a:spcPct val="90000"/>
              </a:lnSpc>
              <a:spcBef>
                <a:spcPts val="500"/>
              </a:spcBef>
              <a:defRPr sz="2300" b="1">
                <a:latin typeface="Century Gothic"/>
                <a:ea typeface="Century Gothic"/>
                <a:cs typeface="Century Gothic"/>
                <a:sym typeface="Century Gothic"/>
              </a:defRPr>
            </a:pPr>
            <a:endParaRPr/>
          </a:p>
          <a:p>
            <a:pPr>
              <a:lnSpc>
                <a:spcPct val="90000"/>
              </a:lnSpc>
              <a:spcBef>
                <a:spcPts val="500"/>
              </a:spcBef>
              <a:defRPr sz="2300" b="1">
                <a:solidFill>
                  <a:srgbClr val="017BA1"/>
                </a:solidFill>
                <a:latin typeface="Century Gothic"/>
                <a:ea typeface="Century Gothic"/>
                <a:cs typeface="Century Gothic"/>
                <a:sym typeface="Century Gothic"/>
              </a:defRPr>
            </a:pPr>
            <a:r>
              <a:t>Aetiology : </a:t>
            </a:r>
          </a:p>
          <a:p>
            <a:pPr marL="0" indent="0">
              <a:lnSpc>
                <a:spcPct val="90000"/>
              </a:lnSpc>
              <a:spcBef>
                <a:spcPts val="500"/>
              </a:spcBef>
              <a:buSzTx/>
              <a:buNone/>
              <a:defRPr sz="2300">
                <a:latin typeface="Century Gothic"/>
                <a:ea typeface="Century Gothic"/>
                <a:cs typeface="Century Gothic"/>
                <a:sym typeface="Century Gothic"/>
              </a:defRPr>
            </a:pPr>
            <a:r>
              <a:t>The most important single-agent causes of PID include </a:t>
            </a:r>
            <a:r>
              <a:rPr b="1" i="1"/>
              <a:t>C. trachomatis, N. gonorrhoeae,</a:t>
            </a:r>
            <a:r>
              <a:rPr i="1"/>
              <a:t> </a:t>
            </a:r>
            <a:r>
              <a:t>and genital mycoplasmas </a:t>
            </a:r>
          </a:p>
        </p:txBody>
      </p:sp>
    </p:spTree>
    <p:extLst>
      <p:ext uri="{BB962C8B-B14F-4D97-AF65-F5344CB8AC3E}">
        <p14:creationId xmlns:p14="http://schemas.microsoft.com/office/powerpoint/2010/main" val="255140309"/>
      </p:ext>
    </p:extLst>
  </p:cSld>
  <p:clrMapOvr>
    <a:masterClrMapping/>
  </p:clrMapOvr>
  <p:transition xmlns:p14="http://schemas.microsoft.com/office/powerpoint/2010/mai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body" idx="1"/>
          </p:nvPr>
        </p:nvSpPr>
        <p:spPr>
          <a:xfrm>
            <a:off x="248760" y="1311785"/>
            <a:ext cx="8229601" cy="4234430"/>
          </a:xfrm>
          <a:prstGeom prst="rect">
            <a:avLst/>
          </a:prstGeom>
        </p:spPr>
        <p:txBody>
          <a:bodyPr/>
          <a:lstStyle/>
          <a:p>
            <a:pPr marL="301752" indent="-301752" defTabSz="804672">
              <a:lnSpc>
                <a:spcPct val="80000"/>
              </a:lnSpc>
              <a:spcBef>
                <a:spcPts val="400"/>
              </a:spcBef>
              <a:defRPr sz="2024" b="1"/>
            </a:pPr>
            <a:r>
              <a:rPr>
                <a:solidFill>
                  <a:srgbClr val="017BA1"/>
                </a:solidFill>
              </a:rPr>
              <a:t>SYMPTOMS</a:t>
            </a:r>
            <a:r>
              <a:t> </a:t>
            </a:r>
          </a:p>
          <a:p>
            <a:pPr marL="0" indent="0" defTabSz="804672">
              <a:lnSpc>
                <a:spcPct val="80000"/>
              </a:lnSpc>
              <a:spcBef>
                <a:spcPts val="400"/>
              </a:spcBef>
              <a:buSzTx/>
              <a:buNone/>
              <a:defRPr sz="2024"/>
            </a:pPr>
            <a:r>
              <a:t>Lower abdominal pain and tenderness (especially when walking or during coitus), abnormal vaginal discharge, chills, and fever. Some women are asymptomatic </a:t>
            </a:r>
          </a:p>
          <a:p>
            <a:pPr marL="0" indent="0" defTabSz="804672">
              <a:lnSpc>
                <a:spcPct val="80000"/>
              </a:lnSpc>
              <a:spcBef>
                <a:spcPts val="400"/>
              </a:spcBef>
              <a:buSzTx/>
              <a:buNone/>
              <a:defRPr sz="2024"/>
            </a:pPr>
            <a:endParaRPr/>
          </a:p>
          <a:p>
            <a:pPr marL="301752" indent="-301752" defTabSz="804672">
              <a:lnSpc>
                <a:spcPct val="80000"/>
              </a:lnSpc>
              <a:spcBef>
                <a:spcPts val="400"/>
              </a:spcBef>
              <a:defRPr sz="2024" b="1"/>
            </a:pPr>
            <a:r>
              <a:rPr>
                <a:solidFill>
                  <a:srgbClr val="017BA1"/>
                </a:solidFill>
              </a:rPr>
              <a:t>SIGNS</a:t>
            </a:r>
            <a:r>
              <a:t> :</a:t>
            </a:r>
          </a:p>
          <a:p>
            <a:pPr marL="0" indent="0" defTabSz="804672">
              <a:lnSpc>
                <a:spcPct val="80000"/>
              </a:lnSpc>
              <a:spcBef>
                <a:spcPts val="400"/>
              </a:spcBef>
              <a:buSzTx/>
              <a:buNone/>
              <a:defRPr sz="2024" b="1"/>
            </a:pPr>
            <a:r>
              <a:t>lower abdominal tenderness, uterine and adnexal tenderness </a:t>
            </a:r>
            <a:r>
              <a:rPr b="0"/>
              <a:t>to palpation and motion and findings of </a:t>
            </a:r>
            <a:r>
              <a:t>mucopurulent cervicitis </a:t>
            </a:r>
            <a:r>
              <a:rPr b="0"/>
              <a:t>, Fever</a:t>
            </a:r>
          </a:p>
          <a:p>
            <a:pPr marL="0" indent="0" defTabSz="804672">
              <a:lnSpc>
                <a:spcPct val="80000"/>
              </a:lnSpc>
              <a:spcBef>
                <a:spcPts val="400"/>
              </a:spcBef>
              <a:buSzTx/>
              <a:buNone/>
              <a:defRPr sz="2024" b="1"/>
            </a:pPr>
            <a:endParaRPr b="0"/>
          </a:p>
          <a:p>
            <a:pPr marL="301752" indent="-301752" defTabSz="804672">
              <a:lnSpc>
                <a:spcPct val="80000"/>
              </a:lnSpc>
              <a:spcBef>
                <a:spcPts val="400"/>
              </a:spcBef>
              <a:defRPr sz="2024" b="1"/>
            </a:pPr>
            <a:r>
              <a:rPr>
                <a:solidFill>
                  <a:srgbClr val="017BA1"/>
                </a:solidFill>
              </a:rPr>
              <a:t>COMPLICATIONS</a:t>
            </a:r>
            <a:r>
              <a:t> :</a:t>
            </a:r>
          </a:p>
          <a:p>
            <a:pPr marL="0" indent="0" defTabSz="804672">
              <a:lnSpc>
                <a:spcPct val="80000"/>
              </a:lnSpc>
              <a:spcBef>
                <a:spcPts val="400"/>
              </a:spcBef>
              <a:buSzTx/>
              <a:buNone/>
              <a:defRPr sz="2024" b="1"/>
            </a:pPr>
            <a:r>
              <a:t>Women with clinical PID were 6 times more likely to have an ectopic pregnancy and 14 times more likely to have tubal factor infertility than women without PID.</a:t>
            </a:r>
            <a:r>
              <a:rPr b="0"/>
              <a:t> </a:t>
            </a:r>
            <a:br>
              <a:rPr b="0"/>
            </a:br>
            <a:r>
              <a:t> </a:t>
            </a:r>
          </a:p>
        </p:txBody>
      </p:sp>
      <p:pic>
        <p:nvPicPr>
          <p:cNvPr id="308" name="Post-Banner-Signs-and-Symptoms.jpg"/>
          <p:cNvPicPr>
            <a:picLocks noChangeAspect="1"/>
          </p:cNvPicPr>
          <p:nvPr/>
        </p:nvPicPr>
        <p:blipFill>
          <a:blip r:embed="rId2">
            <a:extLst/>
          </a:blip>
          <a:stretch>
            <a:fillRect/>
          </a:stretch>
        </p:blipFill>
        <p:spPr>
          <a:xfrm>
            <a:off x="2611772" y="120229"/>
            <a:ext cx="4368059" cy="1310418"/>
          </a:xfrm>
          <a:prstGeom prst="rect">
            <a:avLst/>
          </a:prstGeom>
          <a:ln w="12700">
            <a:miter lim="400000"/>
          </a:ln>
        </p:spPr>
      </p:pic>
    </p:spTree>
    <p:extLst>
      <p:ext uri="{BB962C8B-B14F-4D97-AF65-F5344CB8AC3E}">
        <p14:creationId xmlns:p14="http://schemas.microsoft.com/office/powerpoint/2010/main" val="3512177880"/>
      </p:ext>
    </p:extLst>
  </p:cSld>
  <p:clrMapOvr>
    <a:masterClrMapping/>
  </p:clrMapOvr>
  <p:transition xmlns:p14="http://schemas.microsoft.com/office/powerpoint/2010/mai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1717_1-2.jpg"/>
          <p:cNvPicPr>
            <a:picLocks noChangeAspect="1"/>
          </p:cNvPicPr>
          <p:nvPr/>
        </p:nvPicPr>
        <p:blipFill>
          <a:blip r:embed="rId2">
            <a:extLst/>
          </a:blip>
          <a:stretch>
            <a:fillRect/>
          </a:stretch>
        </p:blipFill>
        <p:spPr>
          <a:xfrm>
            <a:off x="-1" y="780712"/>
            <a:ext cx="9144001" cy="4366261"/>
          </a:xfrm>
          <a:prstGeom prst="rect">
            <a:avLst/>
          </a:prstGeom>
          <a:ln w="12700">
            <a:miter lim="400000"/>
          </a:ln>
        </p:spPr>
      </p:pic>
    </p:spTree>
    <p:extLst>
      <p:ext uri="{BB962C8B-B14F-4D97-AF65-F5344CB8AC3E}">
        <p14:creationId xmlns:p14="http://schemas.microsoft.com/office/powerpoint/2010/main" val="3838335047"/>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Calibri Light"/>
              </a:rPr>
              <a:t>Question 5</a:t>
            </a:r>
            <a:endParaRPr lang="en-US" dirty="0"/>
          </a:p>
        </p:txBody>
      </p:sp>
      <p:sp>
        <p:nvSpPr>
          <p:cNvPr id="3" name="Content Placeholder 2"/>
          <p:cNvSpPr>
            <a:spLocks noGrp="1"/>
          </p:cNvSpPr>
          <p:nvPr>
            <p:ph idx="1"/>
          </p:nvPr>
        </p:nvSpPr>
        <p:spPr/>
        <p:txBody>
          <a:bodyPr>
            <a:normAutofit/>
          </a:bodyPr>
          <a:lstStyle/>
          <a:p>
            <a:r>
              <a:rPr lang="en-US" b="1" u="sng" dirty="0"/>
              <a:t> </a:t>
            </a:r>
            <a:r>
              <a:rPr lang="en-US" b="1" dirty="0"/>
              <a:t>Which is the second most common STD caused by bacteria?</a:t>
            </a:r>
          </a:p>
          <a:p>
            <a:r>
              <a:rPr lang="en-US" dirty="0"/>
              <a:t>A. Gonorrhea</a:t>
            </a:r>
          </a:p>
          <a:p>
            <a:r>
              <a:rPr lang="en-US" dirty="0"/>
              <a:t>B. Syphilis</a:t>
            </a:r>
          </a:p>
          <a:p>
            <a:r>
              <a:rPr lang="en-US" dirty="0"/>
              <a:t>C. Chlamydia</a:t>
            </a:r>
          </a:p>
          <a:p>
            <a:r>
              <a:rPr lang="en-US" dirty="0"/>
              <a:t>D. Genital warts</a:t>
            </a:r>
          </a:p>
        </p:txBody>
      </p:sp>
    </p:spTree>
    <p:extLst>
      <p:ext uri="{BB962C8B-B14F-4D97-AF65-F5344CB8AC3E}">
        <p14:creationId xmlns:p14="http://schemas.microsoft.com/office/powerpoint/2010/main" val="284155089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body" idx="1"/>
          </p:nvPr>
        </p:nvSpPr>
        <p:spPr>
          <a:xfrm>
            <a:off x="247385" y="460052"/>
            <a:ext cx="8229601" cy="4680265"/>
          </a:xfrm>
          <a:prstGeom prst="rect">
            <a:avLst/>
          </a:prstGeom>
        </p:spPr>
        <p:txBody>
          <a:bodyPr/>
          <a:lstStyle/>
          <a:p>
            <a:pPr marL="329184" indent="-329184" defTabSz="877823">
              <a:lnSpc>
                <a:spcPct val="80000"/>
              </a:lnSpc>
              <a:spcBef>
                <a:spcPts val="500"/>
              </a:spcBef>
              <a:defRPr sz="2400" b="1">
                <a:solidFill>
                  <a:srgbClr val="017BA1"/>
                </a:solidFill>
              </a:defRPr>
            </a:pPr>
            <a:r>
              <a:t>DIAGNOSIS And TREATMENT : </a:t>
            </a:r>
          </a:p>
          <a:p>
            <a:pPr marL="329184" indent="-329184" defTabSz="877823">
              <a:lnSpc>
                <a:spcPct val="80000"/>
              </a:lnSpc>
              <a:spcBef>
                <a:spcPts val="500"/>
              </a:spcBef>
              <a:defRPr sz="2400" b="1">
                <a:solidFill>
                  <a:srgbClr val="017BA1"/>
                </a:solidFill>
              </a:defRPr>
            </a:pPr>
            <a:endParaRPr/>
          </a:p>
          <a:p>
            <a:pPr marL="329184" indent="-329184" defTabSz="877823">
              <a:lnSpc>
                <a:spcPct val="80000"/>
              </a:lnSpc>
              <a:spcBef>
                <a:spcPts val="500"/>
              </a:spcBef>
              <a:defRPr sz="2400"/>
            </a:pPr>
            <a:r>
              <a:t>PID should be </a:t>
            </a:r>
            <a:r>
              <a:rPr b="1">
                <a:solidFill>
                  <a:schemeClr val="accent4"/>
                </a:solidFill>
              </a:rPr>
              <a:t>diagnosed and treated empirically</a:t>
            </a:r>
            <a:r>
              <a:t> in sexually active young women and women with risk factors who have uterine and adnexal or cervical motion tenderness. </a:t>
            </a:r>
          </a:p>
          <a:p>
            <a:pPr marL="329184" indent="-329184" defTabSz="877823">
              <a:lnSpc>
                <a:spcPct val="80000"/>
              </a:lnSpc>
              <a:spcBef>
                <a:spcPts val="500"/>
              </a:spcBef>
              <a:defRPr sz="2400"/>
            </a:pPr>
            <a:r>
              <a:t>Empiric antibiotic regimens should be aimed at treating likely causative agents, </a:t>
            </a:r>
          </a:p>
          <a:p>
            <a:pPr marL="0" indent="0" defTabSz="877823">
              <a:lnSpc>
                <a:spcPct val="80000"/>
              </a:lnSpc>
              <a:spcBef>
                <a:spcPts val="500"/>
              </a:spcBef>
              <a:buSzTx/>
              <a:buNone/>
              <a:defRPr sz="2400"/>
            </a:pPr>
            <a:endParaRPr/>
          </a:p>
          <a:p>
            <a:pPr marL="329184" indent="-329184" defTabSz="877823">
              <a:lnSpc>
                <a:spcPct val="80000"/>
              </a:lnSpc>
              <a:spcBef>
                <a:spcPts val="500"/>
              </a:spcBef>
              <a:defRPr sz="2400"/>
            </a:pPr>
            <a:r>
              <a:rPr b="1">
                <a:solidFill>
                  <a:schemeClr val="accent2"/>
                </a:solidFill>
              </a:rPr>
              <a:t>Therapeutic goals : </a:t>
            </a:r>
            <a:r>
              <a:t>for treating PID are elimination of reproductive tract infection and inflammation, improve- ment of symptoms and physical findings, prevention or minimization of long-term sequelae, and eradication of causal agents from the patient and her sexual partner. </a:t>
            </a:r>
          </a:p>
        </p:txBody>
      </p:sp>
      <p:pic>
        <p:nvPicPr>
          <p:cNvPr id="313" name="image12.png" descr="images.png"/>
          <p:cNvPicPr>
            <a:picLocks noChangeAspect="1"/>
          </p:cNvPicPr>
          <p:nvPr/>
        </p:nvPicPr>
        <p:blipFill>
          <a:blip r:embed="rId2">
            <a:extLst/>
          </a:blip>
          <a:stretch>
            <a:fillRect/>
          </a:stretch>
        </p:blipFill>
        <p:spPr>
          <a:xfrm>
            <a:off x="4792409" y="292674"/>
            <a:ext cx="770007" cy="770007"/>
          </a:xfrm>
          <a:prstGeom prst="rect">
            <a:avLst/>
          </a:prstGeom>
          <a:ln w="12700">
            <a:miter lim="400000"/>
          </a:ln>
        </p:spPr>
      </p:pic>
      <p:pic>
        <p:nvPicPr>
          <p:cNvPr id="314" name="image15.png" descr="images-2.png"/>
          <p:cNvPicPr>
            <a:picLocks noChangeAspect="1"/>
          </p:cNvPicPr>
          <p:nvPr/>
        </p:nvPicPr>
        <p:blipFill>
          <a:blip r:embed="rId3">
            <a:extLst/>
          </a:blip>
          <a:stretch>
            <a:fillRect/>
          </a:stretch>
        </p:blipFill>
        <p:spPr>
          <a:xfrm>
            <a:off x="5677280" y="292674"/>
            <a:ext cx="868539" cy="770007"/>
          </a:xfrm>
          <a:prstGeom prst="rect">
            <a:avLst/>
          </a:prstGeom>
          <a:ln w="12700">
            <a:miter lim="400000"/>
          </a:ln>
        </p:spPr>
      </p:pic>
    </p:spTree>
    <p:extLst>
      <p:ext uri="{BB962C8B-B14F-4D97-AF65-F5344CB8AC3E}">
        <p14:creationId xmlns:p14="http://schemas.microsoft.com/office/powerpoint/2010/main" val="2654410484"/>
      </p:ext>
    </p:extLst>
  </p:cSld>
  <p:clrMapOvr>
    <a:masterClrMapping/>
  </p:clrMapOvr>
  <p:transition xmlns:p14="http://schemas.microsoft.com/office/powerpoint/2010/mai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a:solidFill>
                  <a:schemeClr val="bg1">
                    <a:lumMod val="75000"/>
                  </a:schemeClr>
                </a:solidFill>
                <a:effectLst>
                  <a:reflection blurRad="6350" stA="55000" endA="300" endPos="45500" dir="5400000" sy="-100000" algn="bl" rotWithShape="0"/>
                </a:effectLst>
                <a:latin typeface="Trebuchet MS"/>
                <a:ea typeface="+mn-ea"/>
                <a:cs typeface="+mn-cs"/>
              </a:rPr>
              <a:t>Genital herpes</a:t>
            </a:r>
            <a:r>
              <a:rPr lang="en-US" sz="5400" dirty="0"/>
              <a:t/>
            </a:r>
            <a:br>
              <a:rPr lang="en-US" sz="5400" dirty="0"/>
            </a:br>
            <a:endParaRPr lang="en-US" sz="5400" dirty="0">
              <a:solidFill>
                <a:schemeClr val="bg1">
                  <a:lumMod val="75000"/>
                </a:schemeClr>
              </a:solidFill>
            </a:endParaRPr>
          </a:p>
        </p:txBody>
      </p:sp>
      <p:sp>
        <p:nvSpPr>
          <p:cNvPr id="3" name="Subtitle 2"/>
          <p:cNvSpPr>
            <a:spLocks noGrp="1"/>
          </p:cNvSpPr>
          <p:nvPr>
            <p:ph type="subTitle" idx="1"/>
          </p:nvPr>
        </p:nvSpPr>
        <p:spPr>
          <a:xfrm>
            <a:off x="2586835" y="5261460"/>
            <a:ext cx="6400800" cy="835455"/>
          </a:xfrm>
        </p:spPr>
        <p:txBody>
          <a:bodyPr>
            <a:normAutofit/>
          </a:bodyPr>
          <a:lstStyle/>
          <a:p>
            <a:r>
              <a:rPr lang="en-US" sz="2400" b="1" dirty="0">
                <a:solidFill>
                  <a:schemeClr val="bg1">
                    <a:lumMod val="75000"/>
                  </a:schemeClr>
                </a:solidFill>
                <a:effectLst>
                  <a:reflection blurRad="6350" stA="55000" endA="300" endPos="45500" dir="5400000" sy="-100000" algn="bl" rotWithShape="0"/>
                </a:effectLst>
                <a:latin typeface="Trebuchet MS"/>
              </a:rPr>
              <a:t>Sara A. </a:t>
            </a:r>
            <a:r>
              <a:rPr lang="en-US" sz="2400" b="1" dirty="0" err="1">
                <a:solidFill>
                  <a:schemeClr val="bg1">
                    <a:lumMod val="75000"/>
                  </a:schemeClr>
                </a:solidFill>
                <a:effectLst>
                  <a:reflection blurRad="6350" stA="55000" endA="300" endPos="45500" dir="5400000" sy="-100000" algn="bl" rotWithShape="0"/>
                </a:effectLst>
                <a:latin typeface="Trebuchet MS"/>
              </a:rPr>
              <a:t>AlSiddiqi</a:t>
            </a:r>
            <a:endParaRPr lang="en-US" sz="2400" b="1" dirty="0">
              <a:solidFill>
                <a:schemeClr val="bg1">
                  <a:lumMod val="75000"/>
                </a:schemeClr>
              </a:solidFill>
              <a:effectLst>
                <a:reflection blurRad="6350" stA="55000" endA="300" endPos="45500" dir="5400000" sy="-100000" algn="bl" rotWithShape="0"/>
              </a:effectLst>
              <a:latin typeface="Trebuchet MS"/>
            </a:endParaRPr>
          </a:p>
        </p:txBody>
      </p:sp>
    </p:spTree>
    <p:extLst>
      <p:ext uri="{BB962C8B-B14F-4D97-AF65-F5344CB8AC3E}">
        <p14:creationId xmlns:p14="http://schemas.microsoft.com/office/powerpoint/2010/main" val="328116671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985720"/>
            <a:ext cx="8229600" cy="4525963"/>
          </a:xfrm>
        </p:spPr>
        <p:txBody>
          <a:bodyPr/>
          <a:lstStyle/>
          <a:p>
            <a:pPr marL="342900" indent="-342900" algn="l" defTabSz="914400" rtl="0" eaLnBrk="1" latinLnBrk="0" hangingPunct="1">
              <a:spcBef>
                <a:spcPct val="20000"/>
              </a:spcBef>
              <a:buFont typeface="Arial" pitchFamily="34" charset="0"/>
              <a:buChar char="•"/>
            </a:pPr>
            <a:r>
              <a:rPr lang="en-US" dirty="0" smtClean="0"/>
              <a:t>Genital herpes is a chronic lifelong viral infection with the potential for rare to frequent recurrences.</a:t>
            </a:r>
          </a:p>
          <a:p>
            <a:pPr marL="342900" indent="-342900" algn="l" defTabSz="914400" rtl="0" eaLnBrk="1" latinLnBrk="0" hangingPunct="1">
              <a:spcBef>
                <a:spcPct val="20000"/>
              </a:spcBef>
              <a:buFont typeface="Arial" pitchFamily="34" charset="0"/>
              <a:buChar char="•"/>
            </a:pPr>
            <a:r>
              <a:rPr lang="en-US" dirty="0" smtClean="0"/>
              <a:t>Only 10% to 20% of infected persons know that they are infected, and 70% of transmissions are from asymptomatic viral shedding from infected partners with no visible lesions.</a:t>
            </a:r>
          </a:p>
          <a:p>
            <a:pPr marL="342900" indent="-342900" algn="l" defTabSz="914400" rtl="0" eaLnBrk="1" latinLnBrk="0" hangingPunct="1">
              <a:spcBef>
                <a:spcPct val="20000"/>
              </a:spcBef>
              <a:buFont typeface="Arial" pitchFamily="34" charset="0"/>
              <a:buChar char="•"/>
            </a:pPr>
            <a:r>
              <a:rPr lang="en-US" dirty="0" smtClean="0"/>
              <a:t>Individual with HSV are at increased risk for acquiring and transmitting HIV</a:t>
            </a:r>
            <a:endParaRPr lang="en-US" dirty="0"/>
          </a:p>
        </p:txBody>
      </p:sp>
    </p:spTree>
    <p:extLst>
      <p:ext uri="{BB962C8B-B14F-4D97-AF65-F5344CB8AC3E}">
        <p14:creationId xmlns:p14="http://schemas.microsoft.com/office/powerpoint/2010/main" val="1368202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374900"/>
            <a:ext cx="8229600" cy="4733855"/>
          </a:xfrm>
        </p:spPr>
        <p:txBody>
          <a:bodyPr>
            <a:normAutofit lnSpcReduction="10000"/>
          </a:bodyPr>
          <a:lstStyle/>
          <a:p>
            <a:r>
              <a:rPr lang="en-US" dirty="0" smtClean="0"/>
              <a:t>It has two serotypes:</a:t>
            </a:r>
          </a:p>
          <a:p>
            <a:pPr lvl="1"/>
            <a:r>
              <a:rPr lang="en-US" dirty="0" smtClean="0"/>
              <a:t>HSV-1: commonly associated with oral lesions, but about 30% of primary genital herpes is due to HSV-1.</a:t>
            </a:r>
          </a:p>
          <a:p>
            <a:pPr lvl="1"/>
            <a:r>
              <a:rPr lang="en-US" dirty="0" smtClean="0"/>
              <a:t>HSV-2: it is the cause of 70% of primary genital herpes and 95% of recurrent genital herpes.</a:t>
            </a:r>
          </a:p>
          <a:p>
            <a:r>
              <a:rPr lang="en-US" dirty="0" smtClean="0"/>
              <a:t>Transmission: occurs through intimate genital, oral or anal contact.</a:t>
            </a:r>
          </a:p>
          <a:p>
            <a:r>
              <a:rPr lang="en-US" dirty="0" smtClean="0"/>
              <a:t>An infected mother can transmit the virus to her infant during delivery resulting in significant fetal mortality and morbidity.</a:t>
            </a:r>
            <a:endParaRPr lang="en-US" dirty="0"/>
          </a:p>
        </p:txBody>
      </p:sp>
    </p:spTree>
    <p:extLst>
      <p:ext uri="{BB962C8B-B14F-4D97-AF65-F5344CB8AC3E}">
        <p14:creationId xmlns:p14="http://schemas.microsoft.com/office/powerpoint/2010/main" val="3110640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5720"/>
            <a:ext cx="8229600" cy="5140443"/>
          </a:xfrm>
        </p:spPr>
        <p:txBody>
          <a:bodyPr/>
          <a:lstStyle/>
          <a:p>
            <a:r>
              <a:rPr lang="en-US" dirty="0" smtClean="0"/>
              <a:t>Clinical presentation:</a:t>
            </a:r>
          </a:p>
          <a:p>
            <a:pPr lvl="1"/>
            <a:r>
              <a:rPr lang="en-US" dirty="0" smtClean="0"/>
              <a:t>Multiple, bilateral and painful </a:t>
            </a:r>
            <a:r>
              <a:rPr lang="en-US" dirty="0" err="1" smtClean="0"/>
              <a:t>anogenital</a:t>
            </a:r>
            <a:r>
              <a:rPr lang="en-US" dirty="0" smtClean="0"/>
              <a:t> vesicles or ulcers with an erythematous base.</a:t>
            </a:r>
          </a:p>
          <a:p>
            <a:r>
              <a:rPr lang="en-US" dirty="0" smtClean="0"/>
              <a:t>Systemic symptoms may present, such as:</a:t>
            </a:r>
          </a:p>
          <a:p>
            <a:pPr lvl="1"/>
            <a:r>
              <a:rPr lang="en-US" dirty="0" smtClean="0"/>
              <a:t>Fever</a:t>
            </a:r>
          </a:p>
          <a:p>
            <a:pPr lvl="1"/>
            <a:r>
              <a:rPr lang="en-US" dirty="0" smtClean="0"/>
              <a:t>Headache</a:t>
            </a:r>
          </a:p>
          <a:p>
            <a:pPr lvl="1"/>
            <a:r>
              <a:rPr lang="en-US" dirty="0" smtClean="0"/>
              <a:t>Malaise</a:t>
            </a:r>
          </a:p>
          <a:p>
            <a:pPr lvl="1"/>
            <a:r>
              <a:rPr lang="en-US" dirty="0" smtClean="0"/>
              <a:t>Lymphadenopathy </a:t>
            </a:r>
            <a:endParaRPr lang="en-US" dirty="0"/>
          </a:p>
        </p:txBody>
      </p:sp>
    </p:spTree>
    <p:extLst>
      <p:ext uri="{BB962C8B-B14F-4D97-AF65-F5344CB8AC3E}">
        <p14:creationId xmlns:p14="http://schemas.microsoft.com/office/powerpoint/2010/main" val="1078271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680310"/>
            <a:ext cx="8229600" cy="4525963"/>
          </a:xfrm>
        </p:spPr>
        <p:txBody>
          <a:bodyPr/>
          <a:lstStyle/>
          <a:p>
            <a:r>
              <a:rPr lang="en-US" dirty="0"/>
              <a:t>Complications:</a:t>
            </a:r>
          </a:p>
          <a:p>
            <a:pPr lvl="1"/>
            <a:r>
              <a:rPr lang="en-US" sz="1800" dirty="0"/>
              <a:t>Rectal infection may lead to </a:t>
            </a:r>
            <a:r>
              <a:rPr lang="en-US" sz="1800" dirty="0" err="1"/>
              <a:t>proctitis</a:t>
            </a:r>
            <a:r>
              <a:rPr lang="en-US" sz="1800" dirty="0"/>
              <a:t> (specially in men to men)</a:t>
            </a:r>
          </a:p>
          <a:p>
            <a:pPr lvl="1"/>
            <a:r>
              <a:rPr lang="en-US" sz="1800" dirty="0"/>
              <a:t>Aseptic meningitis</a:t>
            </a:r>
          </a:p>
          <a:p>
            <a:pPr lvl="1"/>
            <a:r>
              <a:rPr lang="en-US" sz="1800" dirty="0"/>
              <a:t>Involvement of sacral autonomic plexus leading to urine </a:t>
            </a:r>
            <a:r>
              <a:rPr lang="en-US" sz="1800" dirty="0" smtClean="0"/>
              <a:t>retention</a:t>
            </a:r>
          </a:p>
          <a:p>
            <a:pPr lvl="1"/>
            <a:endParaRPr lang="en-US" sz="1800" dirty="0" smtClean="0"/>
          </a:p>
          <a:p>
            <a:r>
              <a:rPr lang="en-US" sz="1800" dirty="0" smtClean="0"/>
              <a:t>Consultation:</a:t>
            </a:r>
          </a:p>
          <a:p>
            <a:pPr lvl="1"/>
            <a:r>
              <a:rPr lang="en-US" sz="1800" dirty="0"/>
              <a:t>Sexual intercourse must be avoided during times of </a:t>
            </a:r>
            <a:r>
              <a:rPr lang="en-US" sz="1800" dirty="0" smtClean="0"/>
              <a:t>exacerbations</a:t>
            </a:r>
            <a:endParaRPr lang="en-US" sz="1800" dirty="0"/>
          </a:p>
          <a:p>
            <a:pPr lvl="1"/>
            <a:r>
              <a:rPr lang="en-US" sz="1800" dirty="0"/>
              <a:t>Condoms may not be effective (Lesions may be present outside the covered area</a:t>
            </a:r>
            <a:r>
              <a:rPr lang="en-US" sz="1800" dirty="0" smtClean="0"/>
              <a:t>)</a:t>
            </a:r>
            <a:endParaRPr lang="en-US" sz="1800" dirty="0"/>
          </a:p>
          <a:p>
            <a:pPr lvl="1"/>
            <a:r>
              <a:rPr lang="en-US" sz="1800" dirty="0"/>
              <a:t>Partners must be </a:t>
            </a:r>
            <a:r>
              <a:rPr lang="en-US" sz="1800" dirty="0" smtClean="0"/>
              <a:t>tested</a:t>
            </a:r>
            <a:endParaRPr lang="en-US" sz="1800" dirty="0"/>
          </a:p>
          <a:p>
            <a:pPr lvl="1"/>
            <a:r>
              <a:rPr lang="en-US" sz="1800" dirty="0"/>
              <a:t>Mothers who are expecting are encouraged to give birth via Caesarean section</a:t>
            </a:r>
          </a:p>
          <a:p>
            <a:pPr lvl="1"/>
            <a:endParaRPr lang="en-US" sz="1800" dirty="0"/>
          </a:p>
          <a:p>
            <a:endParaRPr lang="en-US" dirty="0"/>
          </a:p>
        </p:txBody>
      </p:sp>
    </p:spTree>
    <p:extLst>
      <p:ext uri="{BB962C8B-B14F-4D97-AF65-F5344CB8AC3E}">
        <p14:creationId xmlns:p14="http://schemas.microsoft.com/office/powerpoint/2010/main" val="1618406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833015"/>
            <a:ext cx="8229600" cy="4525963"/>
          </a:xfrm>
        </p:spPr>
        <p:txBody>
          <a:bodyPr/>
          <a:lstStyle/>
          <a:p>
            <a:r>
              <a:rPr lang="en-US" dirty="0" smtClean="0"/>
              <a:t>Diagnosis: </a:t>
            </a:r>
          </a:p>
          <a:p>
            <a:pPr lvl="1"/>
            <a:r>
              <a:rPr lang="en-US" dirty="0" smtClean="0"/>
              <a:t>Viral culture</a:t>
            </a:r>
          </a:p>
          <a:p>
            <a:pPr lvl="1"/>
            <a:r>
              <a:rPr lang="en-US" dirty="0" smtClean="0"/>
              <a:t>PCR</a:t>
            </a:r>
          </a:p>
          <a:p>
            <a:pPr lvl="1"/>
            <a:r>
              <a:rPr lang="en-US" dirty="0" smtClean="0"/>
              <a:t>Type specific serological tests</a:t>
            </a:r>
          </a:p>
          <a:p>
            <a:r>
              <a:rPr lang="en-US" dirty="0" smtClean="0"/>
              <a:t>Management: </a:t>
            </a:r>
          </a:p>
          <a:p>
            <a:pPr lvl="1"/>
            <a:r>
              <a:rPr lang="en-US" dirty="0" smtClean="0"/>
              <a:t>Acyclovir</a:t>
            </a:r>
          </a:p>
          <a:p>
            <a:pPr lvl="1"/>
            <a:r>
              <a:rPr lang="en-US" dirty="0" err="1" smtClean="0"/>
              <a:t>Famciclovir</a:t>
            </a:r>
            <a:endParaRPr lang="en-US" dirty="0" smtClean="0"/>
          </a:p>
          <a:p>
            <a:pPr lvl="1"/>
            <a:r>
              <a:rPr lang="en-US" dirty="0" err="1" smtClean="0"/>
              <a:t>Valacyclovir</a:t>
            </a:r>
            <a:r>
              <a:rPr lang="en-US" dirty="0" smtClean="0"/>
              <a:t> </a:t>
            </a:r>
          </a:p>
          <a:p>
            <a:pPr lvl="1"/>
            <a:endParaRPr lang="en-US" dirty="0"/>
          </a:p>
        </p:txBody>
      </p:sp>
    </p:spTree>
    <p:extLst>
      <p:ext uri="{BB962C8B-B14F-4D97-AF65-F5344CB8AC3E}">
        <p14:creationId xmlns:p14="http://schemas.microsoft.com/office/powerpoint/2010/main" val="2422646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Herpes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825" y="1901950"/>
            <a:ext cx="4324350" cy="2838450"/>
          </a:xfrm>
        </p:spPr>
      </p:pic>
    </p:spTree>
    <p:extLst>
      <p:ext uri="{BB962C8B-B14F-4D97-AF65-F5344CB8AC3E}">
        <p14:creationId xmlns:p14="http://schemas.microsoft.com/office/powerpoint/2010/main" val="2571623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Herpes</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720" y="1291130"/>
            <a:ext cx="5774697" cy="4324350"/>
          </a:xfrm>
          <a:prstGeom prst="rect">
            <a:avLst/>
          </a:prstGeom>
        </p:spPr>
      </p:pic>
    </p:spTree>
    <p:extLst>
      <p:ext uri="{BB962C8B-B14F-4D97-AF65-F5344CB8AC3E}">
        <p14:creationId xmlns:p14="http://schemas.microsoft.com/office/powerpoint/2010/main" val="1899542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solidFill>
                  <a:schemeClr val="accent6">
                    <a:lumMod val="20000"/>
                    <a:lumOff val="80000"/>
                  </a:schemeClr>
                </a:solidFill>
              </a:rPr>
              <a:t>Human Papilloma Virus</a:t>
            </a:r>
            <a:endParaRPr lang="en-US" sz="5400" dirty="0">
              <a:solidFill>
                <a:schemeClr val="accent6">
                  <a:lumMod val="20000"/>
                  <a:lumOff val="80000"/>
                </a:schemeClr>
              </a:solidFill>
            </a:endParaRPr>
          </a:p>
        </p:txBody>
      </p:sp>
      <p:sp>
        <p:nvSpPr>
          <p:cNvPr id="3" name="Subtitle 2"/>
          <p:cNvSpPr>
            <a:spLocks noGrp="1"/>
          </p:cNvSpPr>
          <p:nvPr>
            <p:ph type="subTitle" idx="1"/>
          </p:nvPr>
        </p:nvSpPr>
        <p:spPr>
          <a:xfrm>
            <a:off x="2586835" y="5261460"/>
            <a:ext cx="6400800" cy="835455"/>
          </a:xfrm>
        </p:spPr>
        <p:txBody>
          <a:bodyPr>
            <a:normAutofit/>
          </a:bodyPr>
          <a:lstStyle/>
          <a:p>
            <a:r>
              <a:rPr lang="en-US" sz="2400" b="1" dirty="0">
                <a:solidFill>
                  <a:schemeClr val="bg1">
                    <a:lumMod val="75000"/>
                  </a:schemeClr>
                </a:solidFill>
                <a:effectLst>
                  <a:reflection blurRad="6350" stA="55000" endA="300" endPos="45500" dir="5400000" sy="-100000" algn="bl" rotWithShape="0"/>
                </a:effectLst>
                <a:latin typeface="Trebuchet MS"/>
              </a:rPr>
              <a:t>Sara A. </a:t>
            </a:r>
            <a:r>
              <a:rPr lang="en-US" sz="2400" b="1" dirty="0" err="1">
                <a:solidFill>
                  <a:schemeClr val="bg1">
                    <a:lumMod val="75000"/>
                  </a:schemeClr>
                </a:solidFill>
                <a:effectLst>
                  <a:reflection blurRad="6350" stA="55000" endA="300" endPos="45500" dir="5400000" sy="-100000" algn="bl" rotWithShape="0"/>
                </a:effectLst>
                <a:latin typeface="Trebuchet MS"/>
              </a:rPr>
              <a:t>AlSiddiqi</a:t>
            </a:r>
            <a:endParaRPr lang="en-US" sz="2400" b="1" dirty="0">
              <a:solidFill>
                <a:schemeClr val="bg1">
                  <a:lumMod val="75000"/>
                </a:schemeClr>
              </a:solidFill>
              <a:effectLst>
                <a:reflection blurRad="6350" stA="55000" endA="300" endPos="45500" dir="5400000" sy="-100000" algn="bl" rotWithShape="0"/>
              </a:effectLst>
              <a:latin typeface="Trebuchet MS"/>
            </a:endParaRPr>
          </a:p>
        </p:txBody>
      </p:sp>
    </p:spTree>
    <p:extLst>
      <p:ext uri="{BB962C8B-B14F-4D97-AF65-F5344CB8AC3E}">
        <p14:creationId xmlns:p14="http://schemas.microsoft.com/office/powerpoint/2010/main" val="19167260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00444"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is Sexually Transmitted Disease (STDs)?!</a:t>
            </a:r>
          </a:p>
        </p:txBody>
      </p:sp>
      <p:sp>
        <p:nvSpPr>
          <p:cNvPr id="3" name="Content Placeholder 2"/>
          <p:cNvSpPr>
            <a:spLocks noGrp="1"/>
          </p:cNvSpPr>
          <p:nvPr>
            <p:ph idx="1"/>
          </p:nvPr>
        </p:nvSpPr>
        <p:spPr/>
        <p:txBody>
          <a:bodyPr>
            <a:normAutofit/>
          </a:bodyPr>
          <a:lstStyle/>
          <a:p>
            <a:r>
              <a:rPr lang="en-US" sz="2400" dirty="0"/>
              <a:t>“Sexually transmitted infections (STIs) are infections that are spread primarily through person-to-person sexual contact. There are more than 30 different sexually transmissible bacteria, viruses and parasites.” </a:t>
            </a:r>
            <a:r>
              <a:rPr lang="en-US" sz="2400" b="1" u="sng" dirty="0">
                <a:solidFill>
                  <a:schemeClr val="accent6">
                    <a:lumMod val="60000"/>
                    <a:lumOff val="40000"/>
                  </a:schemeClr>
                </a:solidFill>
              </a:rPr>
              <a:t>World Health Organization. </a:t>
            </a:r>
            <a:endParaRPr lang="en-US" sz="2400" b="1" u="sng" dirty="0" smtClean="0">
              <a:solidFill>
                <a:schemeClr val="accent6">
                  <a:lumMod val="60000"/>
                  <a:lumOff val="40000"/>
                </a:schemeClr>
              </a:solidFill>
            </a:endParaRPr>
          </a:p>
          <a:p>
            <a:r>
              <a:rPr lang="en-US" sz="2400" dirty="0"/>
              <a:t>  CDC’s new estimates show that there are about 20 million new infections in the United States each year, t half of all new STIs in the country occur among young men and women</a:t>
            </a:r>
            <a:endParaRPr lang="en-US" sz="2400" b="1" u="sng" dirty="0">
              <a:solidFill>
                <a:schemeClr val="accent6">
                  <a:lumMod val="60000"/>
                  <a:lumOff val="40000"/>
                </a:schemeClr>
              </a:solidFill>
            </a:endParaRPr>
          </a:p>
          <a:p>
            <a:endParaRPr lang="en-US" sz="2400" dirty="0"/>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280" y="4497935"/>
            <a:ext cx="1847887" cy="1906417"/>
          </a:xfrm>
          <a:prstGeom prst="rect">
            <a:avLst/>
          </a:prstGeom>
        </p:spPr>
      </p:pic>
    </p:spTree>
    <p:extLst>
      <p:ext uri="{BB962C8B-B14F-4D97-AF65-F5344CB8AC3E}">
        <p14:creationId xmlns:p14="http://schemas.microsoft.com/office/powerpoint/2010/main" val="2895823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a:t>
            </a:r>
          </a:p>
        </p:txBody>
      </p:sp>
      <p:sp>
        <p:nvSpPr>
          <p:cNvPr id="3" name="Content Placeholder 2"/>
          <p:cNvSpPr>
            <a:spLocks noGrp="1"/>
          </p:cNvSpPr>
          <p:nvPr>
            <p:ph idx="1"/>
          </p:nvPr>
        </p:nvSpPr>
        <p:spPr/>
        <p:txBody>
          <a:bodyPr/>
          <a:lstStyle/>
          <a:p>
            <a:r>
              <a:rPr lang="en-US" sz="2000" dirty="0"/>
              <a:t>Human papillomaviruses (HPV) are common viruses that can cause warts in the skin. There are more than </a:t>
            </a:r>
            <a:r>
              <a:rPr lang="en-US" sz="2000" dirty="0" smtClean="0"/>
              <a:t>200 </a:t>
            </a:r>
            <a:r>
              <a:rPr lang="en-US" sz="2000" dirty="0"/>
              <a:t>types of HPV.</a:t>
            </a:r>
          </a:p>
          <a:p>
            <a:r>
              <a:rPr lang="en-US" sz="2000" dirty="0" smtClean="0"/>
              <a:t>Some have been highly associated with genital neoplasia and cancers.</a:t>
            </a:r>
          </a:p>
          <a:p>
            <a:endParaRPr lang="en-US" sz="2000" dirty="0"/>
          </a:p>
          <a:p>
            <a:r>
              <a:rPr lang="en-US" sz="2000" b="1" dirty="0"/>
              <a:t>Risk factors:</a:t>
            </a:r>
          </a:p>
          <a:p>
            <a:pPr lvl="1">
              <a:buFont typeface="Wingdings" charset="2"/>
              <a:buChar char="ü"/>
            </a:pPr>
            <a:r>
              <a:rPr lang="en-US" sz="2000" dirty="0"/>
              <a:t>Multiple partners</a:t>
            </a:r>
          </a:p>
          <a:p>
            <a:pPr lvl="1">
              <a:buFont typeface="Wingdings" charset="2"/>
              <a:buChar char="ü"/>
            </a:pPr>
            <a:r>
              <a:rPr lang="en-US" sz="2000" dirty="0" err="1"/>
              <a:t>Immunocmpromised</a:t>
            </a:r>
            <a:r>
              <a:rPr lang="en-US" sz="2000" dirty="0"/>
              <a:t> </a:t>
            </a:r>
          </a:p>
          <a:p>
            <a:pPr lvl="1">
              <a:buFont typeface="Wingdings" charset="2"/>
              <a:buChar char="ü"/>
            </a:pPr>
            <a:r>
              <a:rPr lang="en-US" sz="2000" dirty="0"/>
              <a:t>Contact with infected person</a:t>
            </a:r>
          </a:p>
          <a:p>
            <a:pPr lvl="1">
              <a:buFont typeface="Wingdings" charset="2"/>
              <a:buChar char="ü"/>
            </a:pPr>
            <a:r>
              <a:rPr lang="en-US" sz="2000" dirty="0"/>
              <a:t>Mother to newborn </a:t>
            </a:r>
            <a:r>
              <a:rPr lang="en-US" sz="2000" dirty="0" smtClean="0">
                <a:solidFill>
                  <a:schemeClr val="accent2">
                    <a:lumMod val="50000"/>
                  </a:schemeClr>
                </a:solidFill>
              </a:rPr>
              <a:t>rare in contrast of HSV which is more common.</a:t>
            </a:r>
            <a:endParaRPr lang="en-US" sz="2000" dirty="0">
              <a:solidFill>
                <a:schemeClr val="accent2">
                  <a:lumMod val="50000"/>
                </a:schemeClr>
              </a:solidFill>
            </a:endParaRPr>
          </a:p>
          <a:p>
            <a:pPr lvl="1">
              <a:buFont typeface="Wingdings" charset="2"/>
              <a:buChar char="ü"/>
            </a:pPr>
            <a:endParaRPr lang="en-US" sz="2000" dirty="0"/>
          </a:p>
          <a:p>
            <a:endParaRPr lang="en-US" sz="2000" dirty="0"/>
          </a:p>
          <a:p>
            <a:endParaRPr lang="en-US" dirty="0"/>
          </a:p>
        </p:txBody>
      </p:sp>
    </p:spTree>
    <p:extLst>
      <p:ext uri="{BB962C8B-B14F-4D97-AF65-F5344CB8AC3E}">
        <p14:creationId xmlns:p14="http://schemas.microsoft.com/office/powerpoint/2010/main" val="28054066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a:bodyPr>
          <a:lstStyle/>
          <a:p>
            <a:r>
              <a:rPr lang="en-US" sz="2000" b="1" dirty="0"/>
              <a:t>Presentation: </a:t>
            </a:r>
            <a:r>
              <a:rPr lang="en-US" sz="2000" dirty="0">
                <a:solidFill>
                  <a:srgbClr val="953735"/>
                </a:solidFill>
              </a:rPr>
              <a:t>Asymptomatic </a:t>
            </a:r>
          </a:p>
          <a:p>
            <a:r>
              <a:rPr lang="en-US" sz="2000" dirty="0"/>
              <a:t>Genital warts usually appear as a small bump or groups of bumps in the genital area. They can be small or large, raised or flat.</a:t>
            </a:r>
          </a:p>
          <a:p>
            <a:r>
              <a:rPr lang="en-US" sz="2000" dirty="0"/>
              <a:t>In women may cause vaginal discharge and bleeding.</a:t>
            </a:r>
          </a:p>
          <a:p>
            <a:r>
              <a:rPr lang="en-US" sz="2000" dirty="0"/>
              <a:t>Recurrence is </a:t>
            </a:r>
            <a:r>
              <a:rPr lang="en-US" sz="2000" dirty="0">
                <a:solidFill>
                  <a:srgbClr val="632523"/>
                </a:solidFill>
              </a:rPr>
              <a:t>common</a:t>
            </a:r>
            <a:r>
              <a:rPr lang="en-US" sz="2000" dirty="0"/>
              <a:t>.</a:t>
            </a:r>
          </a:p>
          <a:p>
            <a:r>
              <a:rPr lang="en-US" sz="2000" dirty="0"/>
              <a:t>HPV cancers include cancer of the cervix, vulva, vagina, penis, or anus. HPV infection can also cause cancer in the back of the throat, including the base of the tongue and tonsils.</a:t>
            </a:r>
          </a:p>
          <a:p>
            <a:r>
              <a:rPr lang="en-US" sz="2000" dirty="0">
                <a:solidFill>
                  <a:srgbClr val="632523"/>
                </a:solidFill>
              </a:rPr>
              <a:t>Biopsy </a:t>
            </a:r>
          </a:p>
          <a:p>
            <a:endParaRPr lang="en-US" sz="2000" dirty="0"/>
          </a:p>
          <a:p>
            <a:endParaRPr lang="en-US" sz="2000" dirty="0"/>
          </a:p>
          <a:p>
            <a:endParaRPr lang="en-US" sz="2000" dirty="0"/>
          </a:p>
        </p:txBody>
      </p:sp>
    </p:spTree>
    <p:extLst>
      <p:ext uri="{BB962C8B-B14F-4D97-AF65-F5344CB8AC3E}">
        <p14:creationId xmlns:p14="http://schemas.microsoft.com/office/powerpoint/2010/main" val="24993507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22195"/>
            <a:ext cx="8229600" cy="5293148"/>
          </a:xfrm>
        </p:spPr>
        <p:txBody>
          <a:bodyPr>
            <a:normAutofit fontScale="85000" lnSpcReduction="20000"/>
          </a:bodyPr>
          <a:lstStyle/>
          <a:p>
            <a:r>
              <a:rPr lang="en-US" dirty="0"/>
              <a:t>Investigation:</a:t>
            </a:r>
          </a:p>
          <a:p>
            <a:pPr lvl="1">
              <a:buFont typeface="Wingdings" charset="2"/>
              <a:buChar char="ü"/>
            </a:pPr>
            <a:r>
              <a:rPr lang="en-US" dirty="0">
                <a:solidFill>
                  <a:srgbClr val="953735"/>
                </a:solidFill>
              </a:rPr>
              <a:t>HPV test </a:t>
            </a:r>
            <a:r>
              <a:rPr lang="en-US" dirty="0"/>
              <a:t>Check for the virus</a:t>
            </a:r>
          </a:p>
          <a:p>
            <a:pPr lvl="1">
              <a:buFont typeface="Wingdings" charset="2"/>
              <a:buChar char="ü"/>
            </a:pPr>
            <a:r>
              <a:rPr lang="en-US" dirty="0">
                <a:solidFill>
                  <a:srgbClr val="953735"/>
                </a:solidFill>
              </a:rPr>
              <a:t>Pap test </a:t>
            </a:r>
            <a:r>
              <a:rPr lang="en-US" dirty="0"/>
              <a:t>check for any cell changes.</a:t>
            </a:r>
          </a:p>
          <a:p>
            <a:pPr lvl="1">
              <a:buFont typeface="Wingdings" charset="2"/>
              <a:buChar char="ü"/>
            </a:pPr>
            <a:r>
              <a:rPr lang="en-US" dirty="0"/>
              <a:t>Under age 30: Pap test every 3 year</a:t>
            </a:r>
          </a:p>
          <a:p>
            <a:pPr lvl="1">
              <a:buFont typeface="Wingdings" charset="2"/>
              <a:buChar char="ü"/>
            </a:pPr>
            <a:r>
              <a:rPr lang="en-US" dirty="0"/>
              <a:t>From 30 to 65: HPV test and Pap test (co-testing) every 5 years</a:t>
            </a:r>
          </a:p>
          <a:p>
            <a:r>
              <a:rPr lang="en-US" dirty="0"/>
              <a:t>Management:</a:t>
            </a:r>
          </a:p>
          <a:p>
            <a:pPr lvl="1">
              <a:buFont typeface="Wingdings" charset="2"/>
              <a:buChar char="ü"/>
            </a:pPr>
            <a:r>
              <a:rPr lang="en-US" dirty="0"/>
              <a:t>Medical therapy</a:t>
            </a:r>
          </a:p>
          <a:p>
            <a:pPr lvl="1">
              <a:buFont typeface="Wingdings" charset="2"/>
              <a:buChar char="ü"/>
            </a:pPr>
            <a:r>
              <a:rPr lang="en-US" dirty="0" err="1"/>
              <a:t>Cryotherapy</a:t>
            </a:r>
            <a:endParaRPr lang="en-US" dirty="0"/>
          </a:p>
          <a:p>
            <a:pPr lvl="1">
              <a:buFont typeface="Wingdings" charset="2"/>
              <a:buChar char="ü"/>
            </a:pPr>
            <a:r>
              <a:rPr lang="en-US" dirty="0"/>
              <a:t>Surgical excision</a:t>
            </a:r>
          </a:p>
          <a:p>
            <a:pPr lvl="1">
              <a:buFont typeface="Wingdings" charset="2"/>
              <a:buChar char="ü"/>
            </a:pPr>
            <a:r>
              <a:rPr lang="en-US" dirty="0"/>
              <a:t>Electro cautery  </a:t>
            </a:r>
          </a:p>
          <a:p>
            <a:pPr>
              <a:buFont typeface="Wingdings" charset="2"/>
              <a:buChar char="§"/>
            </a:pPr>
            <a:r>
              <a:rPr lang="en-US" dirty="0"/>
              <a:t>Complications:</a:t>
            </a:r>
          </a:p>
          <a:p>
            <a:pPr lvl="1">
              <a:buFont typeface="Wingdings" charset="2"/>
              <a:buChar char="ü"/>
            </a:pPr>
            <a:r>
              <a:rPr lang="en-US" dirty="0"/>
              <a:t>Most serious is </a:t>
            </a:r>
            <a:r>
              <a:rPr lang="en-US" dirty="0">
                <a:solidFill>
                  <a:srgbClr val="632523"/>
                </a:solidFill>
              </a:rPr>
              <a:t>cancer</a:t>
            </a:r>
            <a:r>
              <a:rPr lang="en-US" dirty="0" smtClean="0"/>
              <a:t>.</a:t>
            </a:r>
          </a:p>
          <a:p>
            <a:pPr lvl="1">
              <a:buFont typeface="Wingdings" charset="2"/>
              <a:buChar char="ü"/>
            </a:pPr>
            <a:r>
              <a:rPr lang="en-US" dirty="0" smtClean="0"/>
              <a:t>Most common is secondary bacterial infection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11012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solidFill>
                  <a:schemeClr val="bg1">
                    <a:lumMod val="75000"/>
                  </a:schemeClr>
                </a:solidFill>
                <a:effectLst>
                  <a:reflection blurRad="6350" stA="55000" endA="300" endPos="45500" dir="5400000" sy="-100000" algn="bl" rotWithShape="0"/>
                </a:effectLst>
                <a:latin typeface="Trebuchet MS"/>
                <a:ea typeface="+mn-ea"/>
                <a:cs typeface="+mn-cs"/>
              </a:rPr>
              <a:t>Hepatitis</a:t>
            </a:r>
            <a:endParaRPr lang="en-US" sz="5400" dirty="0">
              <a:solidFill>
                <a:schemeClr val="bg1">
                  <a:lumMod val="75000"/>
                </a:schemeClr>
              </a:solidFill>
            </a:endParaRPr>
          </a:p>
        </p:txBody>
      </p:sp>
      <p:sp>
        <p:nvSpPr>
          <p:cNvPr id="3" name="Subtitle 2"/>
          <p:cNvSpPr>
            <a:spLocks noGrp="1"/>
          </p:cNvSpPr>
          <p:nvPr>
            <p:ph type="subTitle" idx="1"/>
          </p:nvPr>
        </p:nvSpPr>
        <p:spPr>
          <a:xfrm>
            <a:off x="2586835" y="5261460"/>
            <a:ext cx="6400800" cy="835455"/>
          </a:xfrm>
        </p:spPr>
        <p:txBody>
          <a:bodyPr>
            <a:normAutofit/>
          </a:bodyPr>
          <a:lstStyle/>
          <a:p>
            <a:r>
              <a:rPr lang="en-US" sz="2400" b="1" dirty="0" smtClean="0">
                <a:solidFill>
                  <a:schemeClr val="bg1">
                    <a:lumMod val="75000"/>
                  </a:schemeClr>
                </a:solidFill>
                <a:effectLst>
                  <a:reflection blurRad="6350" stA="55000" endA="300" endPos="45500" dir="5400000" sy="-100000" algn="bl" rotWithShape="0"/>
                </a:effectLst>
                <a:latin typeface="Trebuchet MS"/>
              </a:rPr>
              <a:t>Norah </a:t>
            </a:r>
            <a:r>
              <a:rPr lang="en-US" sz="2400" b="1" dirty="0" err="1" smtClean="0">
                <a:solidFill>
                  <a:schemeClr val="bg1">
                    <a:lumMod val="75000"/>
                  </a:schemeClr>
                </a:solidFill>
                <a:effectLst>
                  <a:reflection blurRad="6350" stA="55000" endA="300" endPos="45500" dir="5400000" sy="-100000" algn="bl" rotWithShape="0"/>
                </a:effectLst>
                <a:latin typeface="Trebuchet MS"/>
              </a:rPr>
              <a:t>Alnajashi</a:t>
            </a:r>
            <a:endParaRPr lang="en-US" sz="2400" b="1" dirty="0">
              <a:solidFill>
                <a:schemeClr val="bg1">
                  <a:lumMod val="75000"/>
                </a:schemeClr>
              </a:solidFill>
              <a:effectLst>
                <a:reflection blurRad="6350" stA="55000" endA="300" endPos="45500" dir="5400000" sy="-100000" algn="bl" rotWithShape="0"/>
              </a:effectLst>
              <a:latin typeface="Trebuchet MS"/>
            </a:endParaRPr>
          </a:p>
        </p:txBody>
      </p:sp>
    </p:spTree>
    <p:extLst>
      <p:ext uri="{BB962C8B-B14F-4D97-AF65-F5344CB8AC3E}">
        <p14:creationId xmlns:p14="http://schemas.microsoft.com/office/powerpoint/2010/main" val="41783778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29600" cy="1143000"/>
          </a:xfrm>
        </p:spPr>
        <p:txBody>
          <a:bodyPr/>
          <a:lstStyle/>
          <a:p>
            <a:pPr algn="ctr"/>
            <a:r>
              <a:rPr lang="en-US" b="1" dirty="0">
                <a:cs typeface="Calibri Light"/>
              </a:rPr>
              <a:t>Hepatitis B</a:t>
            </a:r>
            <a:endParaRPr lang="x-none" dirty="0"/>
          </a:p>
        </p:txBody>
      </p:sp>
      <p:sp>
        <p:nvSpPr>
          <p:cNvPr id="3" name="Content Placeholder 2"/>
          <p:cNvSpPr>
            <a:spLocks noGrp="1"/>
          </p:cNvSpPr>
          <p:nvPr>
            <p:ph idx="1"/>
          </p:nvPr>
        </p:nvSpPr>
        <p:spPr>
          <a:xfrm>
            <a:off x="754375" y="833015"/>
            <a:ext cx="7886700" cy="4351338"/>
          </a:xfrm>
        </p:spPr>
        <p:txBody>
          <a:bodyPr>
            <a:normAutofit fontScale="92500" lnSpcReduction="10000"/>
          </a:bodyPr>
          <a:lstStyle/>
          <a:p>
            <a:r>
              <a:rPr lang="en-US" dirty="0"/>
              <a:t>Hepatitis B is a liver infection caused by </a:t>
            </a:r>
            <a:r>
              <a:rPr lang="en-US" dirty="0">
                <a:solidFill>
                  <a:schemeClr val="tx2">
                    <a:lumMod val="60000"/>
                    <a:lumOff val="40000"/>
                  </a:schemeClr>
                </a:solidFill>
              </a:rPr>
              <a:t>Hepatitis B Virus.</a:t>
            </a:r>
          </a:p>
          <a:p>
            <a:pPr marL="0" indent="0">
              <a:buNone/>
            </a:pPr>
            <a:r>
              <a:rPr lang="en-US" dirty="0"/>
              <a:t>It can be: </a:t>
            </a:r>
          </a:p>
          <a:p>
            <a:pPr marL="0" indent="0">
              <a:buNone/>
            </a:pPr>
            <a:endParaRPr lang="en-US" dirty="0"/>
          </a:p>
          <a:p>
            <a:pPr lvl="1"/>
            <a:r>
              <a:rPr lang="en-US" dirty="0">
                <a:solidFill>
                  <a:schemeClr val="tx2">
                    <a:lumMod val="60000"/>
                    <a:lumOff val="40000"/>
                  </a:schemeClr>
                </a:solidFill>
              </a:rPr>
              <a:t>Acute: Short-term Hepatitis</a:t>
            </a:r>
          </a:p>
          <a:p>
            <a:pPr marL="457200" lvl="1" indent="0">
              <a:buNone/>
            </a:pPr>
            <a:r>
              <a:rPr lang="en-US" dirty="0"/>
              <a:t>Body’s immune system clears the virus from the body within 6 months.</a:t>
            </a:r>
          </a:p>
          <a:p>
            <a:pPr marL="457200" lvl="1" indent="0">
              <a:buNone/>
            </a:pPr>
            <a:endParaRPr lang="en-US" dirty="0"/>
          </a:p>
          <a:p>
            <a:pPr lvl="1"/>
            <a:r>
              <a:rPr lang="en-US" dirty="0">
                <a:solidFill>
                  <a:schemeClr val="tx2">
                    <a:lumMod val="60000"/>
                    <a:lumOff val="40000"/>
                  </a:schemeClr>
                </a:solidFill>
              </a:rPr>
              <a:t>Chronic: Long-term Hepatitis</a:t>
            </a:r>
          </a:p>
          <a:p>
            <a:pPr marL="457200" lvl="1" indent="0">
              <a:buNone/>
            </a:pPr>
            <a:r>
              <a:rPr lang="en-US" dirty="0"/>
              <a:t>Infection lasts longer than 6 months.</a:t>
            </a:r>
          </a:p>
          <a:p>
            <a:endParaRPr lang="x-none" dirty="0"/>
          </a:p>
        </p:txBody>
      </p:sp>
    </p:spTree>
    <p:extLst>
      <p:ext uri="{BB962C8B-B14F-4D97-AF65-F5344CB8AC3E}">
        <p14:creationId xmlns:p14="http://schemas.microsoft.com/office/powerpoint/2010/main" val="93022045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Light"/>
              </a:rPr>
              <a:t>Structure of Hepatitis B Virus</a:t>
            </a:r>
            <a:endParaRPr lang="x-none" dirty="0"/>
          </a:p>
        </p:txBody>
      </p:sp>
      <p:pic>
        <p:nvPicPr>
          <p:cNvPr id="4" name="Content Placeholder 3"/>
          <p:cNvPicPr>
            <a:picLocks noGrp="1" noChangeAspect="1"/>
          </p:cNvPicPr>
          <p:nvPr>
            <p:ph idx="1"/>
          </p:nvPr>
        </p:nvPicPr>
        <p:blipFill>
          <a:blip r:embed="rId3"/>
          <a:stretch>
            <a:fillRect/>
          </a:stretch>
        </p:blipFill>
        <p:spPr>
          <a:xfrm>
            <a:off x="2128720" y="1443835"/>
            <a:ext cx="5925968" cy="4123035"/>
          </a:xfrm>
          <a:prstGeom prst="rect">
            <a:avLst/>
          </a:prstGeom>
        </p:spPr>
      </p:pic>
    </p:spTree>
    <p:extLst>
      <p:ext uri="{BB962C8B-B14F-4D97-AF65-F5344CB8AC3E}">
        <p14:creationId xmlns:p14="http://schemas.microsoft.com/office/powerpoint/2010/main" val="251565752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0302214"/>
              </p:ext>
            </p:extLst>
          </p:nvPr>
        </p:nvGraphicFramePr>
        <p:xfrm>
          <a:off x="448965" y="222195"/>
          <a:ext cx="8398775" cy="4886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759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9490"/>
            <a:ext cx="8229600" cy="1143000"/>
          </a:xfrm>
        </p:spPr>
        <p:txBody>
          <a:bodyPr/>
          <a:lstStyle/>
          <a:p>
            <a:pPr algn="ctr"/>
            <a:r>
              <a:rPr lang="en-US" b="1" dirty="0">
                <a:cs typeface="Calibri Light"/>
              </a:rPr>
              <a:t>Signs and Symptoms</a:t>
            </a:r>
            <a:endParaRPr lang="x-none" dirty="0"/>
          </a:p>
        </p:txBody>
      </p:sp>
      <p:sp>
        <p:nvSpPr>
          <p:cNvPr id="3" name="Content Placeholder 2"/>
          <p:cNvSpPr>
            <a:spLocks noGrp="1"/>
          </p:cNvSpPr>
          <p:nvPr>
            <p:ph idx="1"/>
          </p:nvPr>
        </p:nvSpPr>
        <p:spPr>
          <a:xfrm>
            <a:off x="448965" y="985720"/>
            <a:ext cx="8229600" cy="4525963"/>
          </a:xfrm>
        </p:spPr>
        <p:txBody>
          <a:bodyPr/>
          <a:lstStyle/>
          <a:p>
            <a:r>
              <a:rPr lang="en-US" dirty="0"/>
              <a:t>Abdominal pain</a:t>
            </a:r>
          </a:p>
          <a:p>
            <a:r>
              <a:rPr lang="en-US" dirty="0"/>
              <a:t>Dark urine</a:t>
            </a:r>
          </a:p>
          <a:p>
            <a:r>
              <a:rPr lang="en-US" dirty="0"/>
              <a:t>Fever</a:t>
            </a:r>
          </a:p>
          <a:p>
            <a:r>
              <a:rPr lang="en-US" dirty="0"/>
              <a:t>Joint pain</a:t>
            </a:r>
          </a:p>
          <a:p>
            <a:r>
              <a:rPr lang="en-US" dirty="0"/>
              <a:t>Loss of appetite</a:t>
            </a:r>
          </a:p>
          <a:p>
            <a:r>
              <a:rPr lang="en-US" dirty="0"/>
              <a:t>Nausea and vomiting</a:t>
            </a:r>
          </a:p>
          <a:p>
            <a:r>
              <a:rPr lang="en-US" dirty="0"/>
              <a:t>Weakness and fatigue</a:t>
            </a:r>
          </a:p>
          <a:p>
            <a:r>
              <a:rPr lang="en-US" dirty="0"/>
              <a:t>Jaundice </a:t>
            </a:r>
          </a:p>
          <a:p>
            <a:endParaRPr lang="x-none" dirty="0"/>
          </a:p>
        </p:txBody>
      </p:sp>
    </p:spTree>
    <p:extLst>
      <p:ext uri="{BB962C8B-B14F-4D97-AF65-F5344CB8AC3E}">
        <p14:creationId xmlns:p14="http://schemas.microsoft.com/office/powerpoint/2010/main" val="3885363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29600" cy="1143000"/>
          </a:xfrm>
        </p:spPr>
        <p:txBody>
          <a:bodyPr/>
          <a:lstStyle/>
          <a:p>
            <a:pPr algn="ctr"/>
            <a:r>
              <a:rPr lang="en-US" b="1" dirty="0">
                <a:cs typeface="Calibri Light"/>
              </a:rPr>
              <a:t>Investigation</a:t>
            </a:r>
            <a:endParaRPr lang="x-none" dirty="0"/>
          </a:p>
        </p:txBody>
      </p:sp>
      <p:sp>
        <p:nvSpPr>
          <p:cNvPr id="3" name="Content Placeholder 2"/>
          <p:cNvSpPr>
            <a:spLocks noGrp="1"/>
          </p:cNvSpPr>
          <p:nvPr>
            <p:ph idx="1"/>
          </p:nvPr>
        </p:nvSpPr>
        <p:spPr>
          <a:xfrm>
            <a:off x="859330" y="985720"/>
            <a:ext cx="8229600" cy="4525963"/>
          </a:xfrm>
        </p:spPr>
        <p:txBody>
          <a:bodyPr>
            <a:normAutofit/>
          </a:bodyPr>
          <a:lstStyle/>
          <a:p>
            <a:pPr marL="0" indent="0">
              <a:buNone/>
            </a:pPr>
            <a:r>
              <a:rPr lang="en-US" sz="3600" b="1" u="sng" dirty="0"/>
              <a:t>Lab Tests</a:t>
            </a:r>
            <a:r>
              <a:rPr lang="en-US" sz="3200" b="1" u="sng" dirty="0"/>
              <a:t>:</a:t>
            </a:r>
          </a:p>
          <a:p>
            <a:pPr marL="0" indent="0">
              <a:buNone/>
            </a:pPr>
            <a:r>
              <a:rPr lang="en-US" sz="3200" b="1" dirty="0"/>
              <a:t>* Serology:                           * Liver Function Test</a:t>
            </a:r>
          </a:p>
          <a:p>
            <a:pPr lvl="2">
              <a:buFont typeface="Courier New"/>
              <a:buChar char="o"/>
            </a:pPr>
            <a:r>
              <a:rPr lang="en-US" sz="2800" dirty="0" err="1"/>
              <a:t>HBsAg</a:t>
            </a:r>
            <a:endParaRPr lang="en-US" sz="2800" dirty="0"/>
          </a:p>
          <a:p>
            <a:pPr lvl="2">
              <a:buFont typeface="Courier New"/>
              <a:buChar char="o"/>
            </a:pPr>
            <a:r>
              <a:rPr lang="en-US" sz="2800" dirty="0" err="1"/>
              <a:t>HBeAg</a:t>
            </a:r>
            <a:endParaRPr lang="en-US" sz="2800" dirty="0"/>
          </a:p>
          <a:p>
            <a:pPr lvl="2">
              <a:buFont typeface="Courier New"/>
              <a:buChar char="o"/>
            </a:pPr>
            <a:r>
              <a:rPr lang="en-US" sz="2800" dirty="0"/>
              <a:t>HBV-DNA</a:t>
            </a:r>
          </a:p>
          <a:p>
            <a:pPr lvl="2">
              <a:buFont typeface="Courier New"/>
              <a:buChar char="o"/>
            </a:pPr>
            <a:r>
              <a:rPr lang="en-US" sz="2800" dirty="0"/>
              <a:t>Anti-</a:t>
            </a:r>
            <a:r>
              <a:rPr lang="en-US" sz="2800" dirty="0" err="1"/>
              <a:t>HBc</a:t>
            </a:r>
            <a:r>
              <a:rPr lang="en-US" sz="2800" dirty="0"/>
              <a:t> (IgM)</a:t>
            </a:r>
          </a:p>
          <a:p>
            <a:pPr lvl="2">
              <a:buFont typeface="Courier New"/>
              <a:buChar char="o"/>
            </a:pPr>
            <a:r>
              <a:rPr lang="en-US" sz="2800" dirty="0"/>
              <a:t>Anti-</a:t>
            </a:r>
            <a:r>
              <a:rPr lang="en-US" sz="2800" dirty="0" err="1"/>
              <a:t>HBc</a:t>
            </a:r>
            <a:r>
              <a:rPr lang="en-US" sz="2800" dirty="0"/>
              <a:t> (IgG)</a:t>
            </a:r>
          </a:p>
        </p:txBody>
      </p:sp>
    </p:spTree>
    <p:extLst>
      <p:ext uri="{BB962C8B-B14F-4D97-AF65-F5344CB8AC3E}">
        <p14:creationId xmlns:p14="http://schemas.microsoft.com/office/powerpoint/2010/main" val="7624325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29600" cy="1143000"/>
          </a:xfrm>
        </p:spPr>
        <p:txBody>
          <a:bodyPr/>
          <a:lstStyle/>
          <a:p>
            <a:pPr algn="ctr"/>
            <a:r>
              <a:rPr lang="en-US" b="1" dirty="0">
                <a:cs typeface="Calibri Light"/>
              </a:rPr>
              <a:t>Management</a:t>
            </a:r>
            <a:endParaRPr lang="x-none" dirty="0"/>
          </a:p>
        </p:txBody>
      </p:sp>
      <p:sp>
        <p:nvSpPr>
          <p:cNvPr id="3" name="Content Placeholder 2"/>
          <p:cNvSpPr>
            <a:spLocks noGrp="1"/>
          </p:cNvSpPr>
          <p:nvPr>
            <p:ph idx="1"/>
          </p:nvPr>
        </p:nvSpPr>
        <p:spPr>
          <a:xfrm>
            <a:off x="448965" y="985720"/>
            <a:ext cx="8229600" cy="4525963"/>
          </a:xfrm>
        </p:spPr>
        <p:txBody>
          <a:bodyPr>
            <a:normAutofit lnSpcReduction="10000"/>
          </a:bodyPr>
          <a:lstStyle/>
          <a:p>
            <a:r>
              <a:rPr lang="en-US" b="1" u="sng" dirty="0"/>
              <a:t>Acute Infection:</a:t>
            </a:r>
          </a:p>
          <a:p>
            <a:pPr lvl="1" indent="-342900">
              <a:buFont typeface="Courier New"/>
              <a:buChar char="o"/>
            </a:pPr>
            <a:r>
              <a:rPr lang="en-US" dirty="0"/>
              <a:t>The treatment is basically symptomatic.</a:t>
            </a:r>
          </a:p>
          <a:p>
            <a:pPr lvl="1" indent="-342900">
              <a:buFont typeface="Courier New"/>
              <a:buChar char="o"/>
            </a:pPr>
            <a:r>
              <a:rPr lang="en-US" dirty="0"/>
              <a:t>Rest, antiemetic and fluid.</a:t>
            </a:r>
          </a:p>
          <a:p>
            <a:pPr marL="0" indent="0">
              <a:buNone/>
            </a:pPr>
            <a:endParaRPr lang="en-US" dirty="0"/>
          </a:p>
          <a:p>
            <a:r>
              <a:rPr lang="en-US" b="1" u="sng" dirty="0"/>
              <a:t>Chronic Infection:</a:t>
            </a:r>
          </a:p>
          <a:p>
            <a:pPr lvl="1" indent="-342900">
              <a:buFont typeface="Courier New"/>
              <a:buChar char="o"/>
            </a:pPr>
            <a:r>
              <a:rPr lang="en-US" dirty="0"/>
              <a:t>Lamivudine </a:t>
            </a:r>
          </a:p>
          <a:p>
            <a:pPr lvl="1" indent="-342900">
              <a:buFont typeface="Courier New"/>
              <a:buChar char="o"/>
            </a:pPr>
            <a:r>
              <a:rPr lang="en-US" dirty="0"/>
              <a:t>Interferon</a:t>
            </a:r>
            <a:endParaRPr lang="en-US" b="1" u="sng" dirty="0"/>
          </a:p>
          <a:p>
            <a:pPr marL="0" indent="0">
              <a:buNone/>
            </a:pPr>
            <a:endParaRPr lang="en-US" b="1" u="sng" dirty="0"/>
          </a:p>
          <a:p>
            <a:r>
              <a:rPr lang="en-US" b="1" u="sng" dirty="0"/>
              <a:t>Liver Transplant</a:t>
            </a:r>
            <a:endParaRPr lang="x-none" b="1" u="sng" dirty="0"/>
          </a:p>
        </p:txBody>
      </p:sp>
    </p:spTree>
    <p:extLst>
      <p:ext uri="{BB962C8B-B14F-4D97-AF65-F5344CB8AC3E}">
        <p14:creationId xmlns:p14="http://schemas.microsoft.com/office/powerpoint/2010/main" val="39855366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22225">
                  <a:solidFill>
                    <a:schemeClr val="accent2"/>
                  </a:solidFill>
                  <a:prstDash val="solid"/>
                </a:ln>
                <a:solidFill>
                  <a:schemeClr val="accent2">
                    <a:lumMod val="40000"/>
                    <a:lumOff val="60000"/>
                  </a:schemeClr>
                </a:solidFill>
              </a:rPr>
              <a:t>COMMON SEXUAL TRANSMITED DISEASEs</a:t>
            </a:r>
            <a:br>
              <a:rPr lang="en-US" b="1" dirty="0">
                <a:ln w="22225">
                  <a:solidFill>
                    <a:schemeClr val="accent2"/>
                  </a:solidFill>
                  <a:prstDash val="solid"/>
                </a:ln>
                <a:solidFill>
                  <a:schemeClr val="accent2">
                    <a:lumMod val="40000"/>
                    <a:lumOff val="60000"/>
                  </a:schemeClr>
                </a:solidFill>
              </a:rPr>
            </a:b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137798798"/>
              </p:ext>
            </p:extLst>
          </p:nvPr>
        </p:nvGraphicFramePr>
        <p:xfrm>
          <a:off x="143554" y="1596540"/>
          <a:ext cx="9446665" cy="351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196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Light"/>
              </a:rPr>
              <a:t>Prevention</a:t>
            </a:r>
            <a:endParaRPr lang="x-none" dirty="0"/>
          </a:p>
        </p:txBody>
      </p:sp>
      <p:sp>
        <p:nvSpPr>
          <p:cNvPr id="3" name="Content Placeholder 2"/>
          <p:cNvSpPr>
            <a:spLocks noGrp="1"/>
          </p:cNvSpPr>
          <p:nvPr>
            <p:ph idx="1"/>
          </p:nvPr>
        </p:nvSpPr>
        <p:spPr/>
        <p:txBody>
          <a:bodyPr/>
          <a:lstStyle/>
          <a:p>
            <a:pPr marL="0" indent="0">
              <a:buNone/>
            </a:pPr>
            <a:r>
              <a:rPr lang="en-US" b="1" u="sng" dirty="0"/>
              <a:t>Hepatitis B Vaccine:</a:t>
            </a:r>
          </a:p>
          <a:p>
            <a:pPr marL="0" indent="0">
              <a:buNone/>
            </a:pPr>
            <a:endParaRPr lang="en-US" dirty="0"/>
          </a:p>
          <a:p>
            <a:pPr lvl="1">
              <a:buFont typeface="Courier New"/>
              <a:buChar char="o"/>
            </a:pPr>
            <a:r>
              <a:rPr lang="en-US" sz="2800" dirty="0"/>
              <a:t> Subunit vaccine composed of </a:t>
            </a:r>
            <a:r>
              <a:rPr lang="en-US" sz="2800" dirty="0" err="1"/>
              <a:t>HBsAg</a:t>
            </a:r>
            <a:r>
              <a:rPr lang="en-US" sz="2800" dirty="0"/>
              <a:t>.</a:t>
            </a:r>
          </a:p>
          <a:p>
            <a:pPr lvl="1">
              <a:buFont typeface="Courier New"/>
              <a:buChar char="o"/>
            </a:pPr>
            <a:endParaRPr lang="en-US" sz="2800" dirty="0"/>
          </a:p>
          <a:p>
            <a:pPr lvl="1">
              <a:buFont typeface="Courier New"/>
              <a:buChar char="o"/>
            </a:pPr>
            <a:r>
              <a:rPr lang="en-US" sz="2800" dirty="0"/>
              <a:t> 3 doses “0,1,6 months “</a:t>
            </a:r>
          </a:p>
          <a:p>
            <a:endParaRPr lang="x-none" dirty="0"/>
          </a:p>
        </p:txBody>
      </p:sp>
    </p:spTree>
    <p:extLst>
      <p:ext uri="{BB962C8B-B14F-4D97-AF65-F5344CB8AC3E}">
        <p14:creationId xmlns:p14="http://schemas.microsoft.com/office/powerpoint/2010/main" val="204103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Light"/>
              </a:rPr>
              <a:t>Complications</a:t>
            </a:r>
            <a:endParaRPr lang="x-none" dirty="0"/>
          </a:p>
        </p:txBody>
      </p:sp>
      <p:sp>
        <p:nvSpPr>
          <p:cNvPr id="3" name="Content Placeholder 2"/>
          <p:cNvSpPr>
            <a:spLocks noGrp="1"/>
          </p:cNvSpPr>
          <p:nvPr>
            <p:ph idx="1"/>
          </p:nvPr>
        </p:nvSpPr>
        <p:spPr/>
        <p:txBody>
          <a:bodyPr/>
          <a:lstStyle/>
          <a:p>
            <a:r>
              <a:rPr lang="en-US" dirty="0"/>
              <a:t>Cirrhosis</a:t>
            </a:r>
          </a:p>
          <a:p>
            <a:r>
              <a:rPr lang="en-US" dirty="0"/>
              <a:t>Liver Failure</a:t>
            </a:r>
          </a:p>
          <a:p>
            <a:r>
              <a:rPr lang="en-US" dirty="0"/>
              <a:t>Liver Cancer (Hepatocellular carcinoma)</a:t>
            </a:r>
          </a:p>
          <a:p>
            <a:pPr marL="0" indent="0">
              <a:buNone/>
            </a:pPr>
            <a:endParaRPr lang="x-none" dirty="0"/>
          </a:p>
        </p:txBody>
      </p:sp>
    </p:spTree>
    <p:extLst>
      <p:ext uri="{BB962C8B-B14F-4D97-AF65-F5344CB8AC3E}">
        <p14:creationId xmlns:p14="http://schemas.microsoft.com/office/powerpoint/2010/main" val="3181039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Light"/>
              </a:rPr>
              <a:t>Hepatitis C</a:t>
            </a:r>
            <a:endParaRPr lang="x-none" dirty="0"/>
          </a:p>
        </p:txBody>
      </p:sp>
      <p:sp>
        <p:nvSpPr>
          <p:cNvPr id="3" name="Content Placeholder 2"/>
          <p:cNvSpPr>
            <a:spLocks noGrp="1"/>
          </p:cNvSpPr>
          <p:nvPr>
            <p:ph idx="1"/>
          </p:nvPr>
        </p:nvSpPr>
        <p:spPr>
          <a:xfrm>
            <a:off x="457200" y="1600200"/>
            <a:ext cx="8229600" cy="3508555"/>
          </a:xfrm>
        </p:spPr>
        <p:txBody>
          <a:bodyPr/>
          <a:lstStyle/>
          <a:p>
            <a:r>
              <a:rPr lang="en-US" sz="3200" dirty="0"/>
              <a:t>Hepatitis C is an infection caused by </a:t>
            </a:r>
            <a:r>
              <a:rPr lang="en-US" sz="3200" dirty="0">
                <a:solidFill>
                  <a:schemeClr val="tx2">
                    <a:lumMod val="60000"/>
                    <a:lumOff val="40000"/>
                  </a:schemeClr>
                </a:solidFill>
              </a:rPr>
              <a:t>Hepatitis C Virus </a:t>
            </a:r>
            <a:r>
              <a:rPr lang="en-US" sz="3200" dirty="0"/>
              <a:t>that attacks the liver and leads to inflammation.</a:t>
            </a:r>
          </a:p>
          <a:p>
            <a:r>
              <a:rPr lang="en-US" sz="3200" dirty="0"/>
              <a:t>The incubation period is 2 weeks to 6 months.</a:t>
            </a:r>
          </a:p>
          <a:p>
            <a:endParaRPr lang="x-none" dirty="0"/>
          </a:p>
        </p:txBody>
      </p:sp>
    </p:spTree>
    <p:extLst>
      <p:ext uri="{BB962C8B-B14F-4D97-AF65-F5344CB8AC3E}">
        <p14:creationId xmlns:p14="http://schemas.microsoft.com/office/powerpoint/2010/main" val="136368857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70" y="374900"/>
            <a:ext cx="8229600" cy="5136783"/>
          </a:xfrm>
        </p:spPr>
        <p:txBody>
          <a:bodyPr>
            <a:normAutofit/>
          </a:bodyPr>
          <a:lstStyle/>
          <a:p>
            <a:pPr marL="0" indent="0">
              <a:buNone/>
            </a:pPr>
            <a:endParaRPr lang="en-US" b="1" dirty="0"/>
          </a:p>
          <a:p>
            <a:pPr marL="0" indent="0">
              <a:buNone/>
            </a:pPr>
            <a:r>
              <a:rPr lang="en-US" b="1" u="sng" dirty="0">
                <a:solidFill>
                  <a:schemeClr val="tx2"/>
                </a:solidFill>
              </a:rPr>
              <a:t>Modes of Transmission:</a:t>
            </a:r>
          </a:p>
          <a:p>
            <a:pPr marL="0" indent="0">
              <a:buNone/>
            </a:pPr>
            <a:r>
              <a:rPr lang="en-US" dirty="0"/>
              <a:t>Blood Transfusion, sexual and IV Drug Abuse.</a:t>
            </a:r>
          </a:p>
          <a:p>
            <a:pPr marL="0" indent="0">
              <a:buNone/>
            </a:pPr>
            <a:endParaRPr lang="en-US" b="1" u="sng" dirty="0">
              <a:solidFill>
                <a:schemeClr val="tx2"/>
              </a:solidFill>
            </a:endParaRPr>
          </a:p>
          <a:p>
            <a:pPr marL="0" indent="0">
              <a:buNone/>
            </a:pPr>
            <a:r>
              <a:rPr lang="en-US" b="1" u="sng" dirty="0">
                <a:solidFill>
                  <a:schemeClr val="tx2"/>
                </a:solidFill>
              </a:rPr>
              <a:t>Signs and Symptoms:</a:t>
            </a:r>
          </a:p>
          <a:p>
            <a:pPr marL="0" indent="0">
              <a:buNone/>
            </a:pPr>
            <a:r>
              <a:rPr lang="en-US" dirty="0"/>
              <a:t>Abdominal pain, dark urine, Fever, Joint pain, loss of appetite, nausea and vomiting, weakness and jaundice. </a:t>
            </a:r>
          </a:p>
          <a:p>
            <a:pPr marL="0" indent="0">
              <a:buNone/>
            </a:pPr>
            <a:endParaRPr lang="x-none" dirty="0"/>
          </a:p>
        </p:txBody>
      </p:sp>
    </p:spTree>
    <p:extLst>
      <p:ext uri="{BB962C8B-B14F-4D97-AF65-F5344CB8AC3E}">
        <p14:creationId xmlns:p14="http://schemas.microsoft.com/office/powerpoint/2010/main" val="2639889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Light"/>
              </a:rPr>
              <a:t>Diagnosis</a:t>
            </a:r>
            <a:r>
              <a:rPr lang="en-US" dirty="0"/>
              <a:t> </a:t>
            </a:r>
            <a:endParaRPr lang="x-none" dirty="0"/>
          </a:p>
        </p:txBody>
      </p:sp>
      <p:sp>
        <p:nvSpPr>
          <p:cNvPr id="3" name="Content Placeholder 2"/>
          <p:cNvSpPr>
            <a:spLocks noGrp="1"/>
          </p:cNvSpPr>
          <p:nvPr>
            <p:ph idx="1"/>
          </p:nvPr>
        </p:nvSpPr>
        <p:spPr/>
        <p:txBody>
          <a:bodyPr/>
          <a:lstStyle/>
          <a:p>
            <a:r>
              <a:rPr lang="en-US" b="1" u="sng" dirty="0"/>
              <a:t>HCV antibody:</a:t>
            </a:r>
          </a:p>
          <a:p>
            <a:pPr marL="0" indent="0">
              <a:buNone/>
            </a:pPr>
            <a:r>
              <a:rPr lang="en-US" dirty="0"/>
              <a:t>Used to diagnose Hepatitis C infection. Not useful in the acute phase as it takes at least 4 weeks after infection before antibody appears. </a:t>
            </a:r>
          </a:p>
          <a:p>
            <a:pPr marL="0" indent="0">
              <a:buNone/>
            </a:pPr>
            <a:endParaRPr lang="en-US" dirty="0"/>
          </a:p>
          <a:p>
            <a:r>
              <a:rPr lang="en-US" b="1" u="sng" dirty="0"/>
              <a:t>Viral Load:</a:t>
            </a:r>
          </a:p>
          <a:p>
            <a:pPr marL="0" indent="0">
              <a:buNone/>
            </a:pPr>
            <a:r>
              <a:rPr lang="en-US" dirty="0"/>
              <a:t>HCV RNA measured by PCR.</a:t>
            </a:r>
            <a:endParaRPr lang="x-none" dirty="0"/>
          </a:p>
        </p:txBody>
      </p:sp>
    </p:spTree>
    <p:extLst>
      <p:ext uri="{BB962C8B-B14F-4D97-AF65-F5344CB8AC3E}">
        <p14:creationId xmlns:p14="http://schemas.microsoft.com/office/powerpoint/2010/main" val="370192003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7900" y="527605"/>
            <a:ext cx="7886700" cy="5404453"/>
          </a:xfrm>
        </p:spPr>
        <p:txBody>
          <a:bodyPr>
            <a:normAutofit fontScale="92500" lnSpcReduction="20000"/>
          </a:bodyPr>
          <a:lstStyle/>
          <a:p>
            <a:r>
              <a:rPr lang="en-US" sz="3600" b="1" u="sng" dirty="0"/>
              <a:t>Treatment:</a:t>
            </a:r>
          </a:p>
          <a:p>
            <a:pPr lvl="1"/>
            <a:r>
              <a:rPr lang="en-US" sz="3600" dirty="0"/>
              <a:t>Interferon (IFN)</a:t>
            </a:r>
          </a:p>
          <a:p>
            <a:pPr lvl="1"/>
            <a:r>
              <a:rPr lang="en-US" sz="3600" dirty="0"/>
              <a:t>Liver transplantation in advanced disease </a:t>
            </a:r>
          </a:p>
          <a:p>
            <a:pPr marL="0" indent="0">
              <a:buNone/>
            </a:pPr>
            <a:r>
              <a:rPr lang="en-US" sz="3600" b="1" dirty="0">
                <a:solidFill>
                  <a:srgbClr val="800000"/>
                </a:solidFill>
              </a:rPr>
              <a:t>* No Vaccine</a:t>
            </a:r>
          </a:p>
          <a:p>
            <a:pPr marL="0" indent="0">
              <a:buNone/>
            </a:pPr>
            <a:endParaRPr lang="en-US" sz="3600" b="1" dirty="0">
              <a:solidFill>
                <a:srgbClr val="800000"/>
              </a:solidFill>
            </a:endParaRPr>
          </a:p>
          <a:p>
            <a:r>
              <a:rPr lang="en-US" sz="3600" b="1" u="sng" dirty="0"/>
              <a:t>Complications:</a:t>
            </a:r>
          </a:p>
          <a:p>
            <a:pPr lvl="1"/>
            <a:r>
              <a:rPr lang="en-US" sz="3600" dirty="0"/>
              <a:t>Cirrhosis</a:t>
            </a:r>
          </a:p>
          <a:p>
            <a:pPr lvl="1"/>
            <a:r>
              <a:rPr lang="en-US" sz="3600" dirty="0"/>
              <a:t>Liver Failure</a:t>
            </a:r>
          </a:p>
          <a:p>
            <a:pPr lvl="1"/>
            <a:r>
              <a:rPr lang="en-US" sz="3600" dirty="0"/>
              <a:t>Liver Cancer</a:t>
            </a:r>
            <a:endParaRPr lang="x-none" dirty="0"/>
          </a:p>
        </p:txBody>
      </p:sp>
    </p:spTree>
    <p:extLst>
      <p:ext uri="{BB962C8B-B14F-4D97-AF65-F5344CB8AC3E}">
        <p14:creationId xmlns:p14="http://schemas.microsoft.com/office/powerpoint/2010/main" val="3445060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2325" y="4345230"/>
            <a:ext cx="7772400" cy="859205"/>
          </a:xfrm>
        </p:spPr>
        <p:txBody>
          <a:bodyPr>
            <a:noAutofit/>
          </a:bodyPr>
          <a:lstStyle/>
          <a:p>
            <a:r>
              <a:rPr lang="en-US" sz="2800" b="1" dirty="0">
                <a:latin typeface="Calibri" charset="0"/>
                <a:cs typeface="Calibri" charset="0"/>
                <a:sym typeface="Calibri" charset="0"/>
              </a:rPr>
              <a:t>Human immunodeficiency virus (HIV)</a:t>
            </a:r>
            <a:endParaRPr lang="en-US" sz="2800" dirty="0">
              <a:solidFill>
                <a:schemeClr val="bg1">
                  <a:lumMod val="75000"/>
                </a:schemeClr>
              </a:solidFill>
            </a:endParaRPr>
          </a:p>
        </p:txBody>
      </p:sp>
      <p:sp>
        <p:nvSpPr>
          <p:cNvPr id="3" name="Subtitle 2"/>
          <p:cNvSpPr>
            <a:spLocks noGrp="1"/>
          </p:cNvSpPr>
          <p:nvPr>
            <p:ph type="subTitle" idx="1"/>
          </p:nvPr>
        </p:nvSpPr>
        <p:spPr>
          <a:xfrm>
            <a:off x="2586835" y="5261460"/>
            <a:ext cx="6400800" cy="835455"/>
          </a:xfrm>
        </p:spPr>
        <p:txBody>
          <a:bodyPr>
            <a:normAutofit/>
          </a:bodyPr>
          <a:lstStyle/>
          <a:p>
            <a:r>
              <a:rPr lang="en-US" sz="2400" b="1" dirty="0" smtClean="0">
                <a:solidFill>
                  <a:schemeClr val="bg1">
                    <a:lumMod val="75000"/>
                  </a:schemeClr>
                </a:solidFill>
                <a:effectLst>
                  <a:reflection blurRad="6350" stA="55000" endA="300" endPos="45500" dir="5400000" sy="-100000" algn="bl" rotWithShape="0"/>
                </a:effectLst>
                <a:latin typeface="Trebuchet MS"/>
              </a:rPr>
              <a:t>Budoor </a:t>
            </a:r>
            <a:r>
              <a:rPr lang="en-US" sz="2400" b="1" dirty="0" err="1" smtClean="0">
                <a:solidFill>
                  <a:schemeClr val="bg1">
                    <a:lumMod val="75000"/>
                  </a:schemeClr>
                </a:solidFill>
                <a:effectLst>
                  <a:reflection blurRad="6350" stA="55000" endA="300" endPos="45500" dir="5400000" sy="-100000" algn="bl" rotWithShape="0"/>
                </a:effectLst>
                <a:latin typeface="Trebuchet MS"/>
              </a:rPr>
              <a:t>alsalman</a:t>
            </a:r>
            <a:endParaRPr lang="en-US" sz="2400" b="1" dirty="0">
              <a:solidFill>
                <a:schemeClr val="bg1">
                  <a:lumMod val="75000"/>
                </a:schemeClr>
              </a:solidFill>
              <a:effectLst>
                <a:reflection blurRad="6350" stA="55000" endA="300" endPos="45500" dir="5400000" sy="-100000" algn="bl" rotWithShape="0"/>
              </a:effectLst>
              <a:latin typeface="Trebuchet MS"/>
            </a:endParaRPr>
          </a:p>
        </p:txBody>
      </p:sp>
    </p:spTree>
    <p:extLst>
      <p:ext uri="{BB962C8B-B14F-4D97-AF65-F5344CB8AC3E}">
        <p14:creationId xmlns:p14="http://schemas.microsoft.com/office/powerpoint/2010/main" val="253919841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a:xfrm>
            <a:off x="296260" y="374900"/>
            <a:ext cx="7804547" cy="4419079"/>
          </a:xfrm>
        </p:spPr>
        <p:txBody>
          <a:bodyPr/>
          <a:lstStyle/>
          <a:p>
            <a:pPr marL="267881" indent="-267881" defTabSz="642915">
              <a:spcBef>
                <a:spcPts val="492"/>
              </a:spcBef>
              <a:buSzPct val="75000"/>
              <a:buFontTx/>
              <a:buChar char="•"/>
            </a:pPr>
            <a:r>
              <a:rPr lang="en-US" sz="3000" b="1" dirty="0">
                <a:latin typeface="Calibri" charset="0"/>
                <a:cs typeface="Calibri" charset="0"/>
                <a:sym typeface="Calibri" charset="0"/>
              </a:rPr>
              <a:t>Etiology:</a:t>
            </a:r>
          </a:p>
          <a:p>
            <a:pPr marL="267881" indent="-267881" defTabSz="642915">
              <a:spcBef>
                <a:spcPts val="492"/>
              </a:spcBef>
              <a:buSzPct val="75000"/>
              <a:buFontTx/>
              <a:buChar char="•"/>
            </a:pPr>
            <a:endParaRPr lang="en-US" sz="3000" b="1" dirty="0">
              <a:latin typeface="Calibri" charset="0"/>
              <a:cs typeface="Calibri" charset="0"/>
              <a:sym typeface="Calibri" charset="0"/>
            </a:endParaRPr>
          </a:p>
          <a:p>
            <a:pPr marL="267881" indent="-267881" defTabSz="642915">
              <a:spcBef>
                <a:spcPts val="492"/>
              </a:spcBef>
              <a:buSzPct val="75000"/>
              <a:buFontTx/>
              <a:buChar char="•"/>
            </a:pPr>
            <a:r>
              <a:rPr lang="en-US" sz="2400" dirty="0">
                <a:latin typeface="Calibri" charset="0"/>
                <a:cs typeface="Calibri" charset="0"/>
                <a:sym typeface="Calibri" charset="0"/>
              </a:rPr>
              <a:t>Retrovirus, either HIV-1 or HIV-2.</a:t>
            </a:r>
          </a:p>
          <a:p>
            <a:pPr marL="267881" indent="-267881" defTabSz="642915">
              <a:spcBef>
                <a:spcPts val="914"/>
              </a:spcBef>
              <a:buSzPct val="75000"/>
              <a:buFontTx/>
              <a:buChar char="•"/>
            </a:pPr>
            <a:r>
              <a:rPr lang="en-US" sz="2400" dirty="0">
                <a:latin typeface="Times New Roman" charset="0"/>
                <a:cs typeface="Times New Roman" charset="0"/>
                <a:sym typeface="Times New Roman" charset="0"/>
              </a:rPr>
              <a:t>HIV infects mainly CD4+ T cells, macrophages, and dendritic cells which express the  surface receptor  CD4.</a:t>
            </a:r>
            <a:endParaRPr lang="en-US" dirty="0"/>
          </a:p>
        </p:txBody>
      </p:sp>
      <p:pic>
        <p:nvPicPr>
          <p:cNvPr id="6146" name="Picture 2" descr="Scien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6590" y="3123590"/>
            <a:ext cx="4583341" cy="2350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3" descr="HIV.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605" y="3123590"/>
            <a:ext cx="2629504" cy="2006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8884700"/>
      </p:ext>
    </p:extLst>
  </p:cSld>
  <p:clrMapOvr>
    <a:masterClrMapping/>
  </p:clrMapOvr>
  <p:transition xmlns:p14="http://schemas.microsoft.com/office/powerpoint/2010/mai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823310" y="0"/>
            <a:ext cx="7803431" cy="1518047"/>
          </a:xfrm>
        </p:spPr>
        <p:txBody>
          <a:bodyPr/>
          <a:lstStyle/>
          <a:p>
            <a:pPr defTabSz="642915">
              <a:spcBef>
                <a:spcPts val="492"/>
              </a:spcBef>
            </a:pPr>
            <a:r>
              <a:rPr lang="en-US" sz="2600" b="1" dirty="0">
                <a:latin typeface="Calibri" charset="0"/>
                <a:cs typeface="Calibri" charset="0"/>
                <a:sym typeface="Calibri" charset="0"/>
              </a:rPr>
              <a:t>Modes of Transmission</a:t>
            </a:r>
          </a:p>
        </p:txBody>
      </p:sp>
      <p:sp>
        <p:nvSpPr>
          <p:cNvPr id="7170" name="Rectangle 2"/>
          <p:cNvSpPr>
            <a:spLocks noGrp="1" noChangeArrowheads="1"/>
          </p:cNvSpPr>
          <p:nvPr>
            <p:ph type="body" idx="1"/>
          </p:nvPr>
        </p:nvSpPr>
        <p:spPr>
          <a:xfrm>
            <a:off x="669727" y="1830587"/>
            <a:ext cx="7803431" cy="4419079"/>
          </a:xfrm>
        </p:spPr>
        <p:txBody>
          <a:bodyPr/>
          <a:lstStyle/>
          <a:p>
            <a:pPr marL="312528" indent="-312528">
              <a:buSzPct val="75000"/>
              <a:buFontTx/>
              <a:buChar char="•"/>
            </a:pPr>
            <a:endParaRPr lang="en-US"/>
          </a:p>
        </p:txBody>
      </p:sp>
      <p:pic>
        <p:nvPicPr>
          <p:cNvPr id="7171" name="Picture 3" descr="Screen Shot 2017-04-19 at 6.22.5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70" y="1291130"/>
            <a:ext cx="7787955" cy="473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1989894"/>
      </p:ext>
    </p:extLst>
  </p:cSld>
  <p:clrMapOvr>
    <a:masterClrMapping/>
  </p:clrMapOvr>
  <p:transition xmlns:p14="http://schemas.microsoft.com/office/powerpoint/2010/mai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284584" y="0"/>
            <a:ext cx="7803431" cy="1518047"/>
          </a:xfrm>
        </p:spPr>
        <p:txBody>
          <a:bodyPr/>
          <a:lstStyle/>
          <a:p>
            <a:pPr defTabSz="642915"/>
            <a:r>
              <a:rPr lang="en-US" sz="2200" b="1" dirty="0">
                <a:latin typeface="Calibri" charset="0"/>
                <a:cs typeface="Calibri" charset="0"/>
                <a:sym typeface="Calibri" charset="0"/>
              </a:rPr>
              <a:t>Risk factors and stages of HIV infection</a:t>
            </a:r>
            <a:endParaRPr lang="en-US" dirty="0"/>
          </a:p>
        </p:txBody>
      </p:sp>
      <p:sp>
        <p:nvSpPr>
          <p:cNvPr id="9218" name="Rectangle 2"/>
          <p:cNvSpPr>
            <a:spLocks noGrp="1" noChangeArrowheads="1"/>
          </p:cNvSpPr>
          <p:nvPr>
            <p:ph type="body" idx="1"/>
          </p:nvPr>
        </p:nvSpPr>
        <p:spPr>
          <a:xfrm>
            <a:off x="296260" y="1443835"/>
            <a:ext cx="7803431" cy="4420195"/>
          </a:xfrm>
        </p:spPr>
        <p:txBody>
          <a:bodyPr/>
          <a:lstStyle/>
          <a:p>
            <a:pPr marL="522368" lvl="1" indent="-200911" defTabSz="642915">
              <a:lnSpc>
                <a:spcPct val="150000"/>
              </a:lnSpc>
              <a:spcBef>
                <a:spcPts val="422"/>
              </a:spcBef>
              <a:buFont typeface="Arial" charset="0"/>
              <a:buChar char="–"/>
            </a:pPr>
            <a:r>
              <a:rPr lang="en-US" sz="2100" dirty="0">
                <a:latin typeface="Calibri" charset="0"/>
                <a:ea typeface="ＭＳ Ｐゴシック" charset="0"/>
                <a:cs typeface="Calibri" charset="0"/>
                <a:sym typeface="Calibri" charset="0"/>
              </a:rPr>
              <a:t>STIs (due to open sores).</a:t>
            </a:r>
          </a:p>
          <a:p>
            <a:pPr marL="522368" lvl="1" indent="-200911" defTabSz="642915">
              <a:lnSpc>
                <a:spcPct val="150000"/>
              </a:lnSpc>
              <a:spcBef>
                <a:spcPts val="422"/>
              </a:spcBef>
              <a:buFont typeface="Arial" charset="0"/>
              <a:buChar char="–"/>
            </a:pPr>
            <a:r>
              <a:rPr lang="en-US" sz="2100" dirty="0">
                <a:latin typeface="Calibri" charset="0"/>
                <a:ea typeface="ＭＳ Ｐゴシック" charset="0"/>
                <a:cs typeface="Calibri" charset="0"/>
                <a:sym typeface="Calibri" charset="0"/>
              </a:rPr>
              <a:t>Unprotected sexual intercourse.</a:t>
            </a:r>
          </a:p>
          <a:p>
            <a:pPr marL="522368" lvl="1" indent="-200911" defTabSz="642915">
              <a:lnSpc>
                <a:spcPct val="150000"/>
              </a:lnSpc>
              <a:spcBef>
                <a:spcPts val="422"/>
              </a:spcBef>
              <a:buFont typeface="Arial" charset="0"/>
              <a:buChar char="–"/>
            </a:pPr>
            <a:r>
              <a:rPr lang="en-US" sz="2100" dirty="0">
                <a:latin typeface="Calibri" charset="0"/>
                <a:ea typeface="ＭＳ Ｐゴシック" charset="0"/>
                <a:cs typeface="Calibri" charset="0"/>
                <a:sym typeface="Calibri" charset="0"/>
              </a:rPr>
              <a:t>Multiple sexual partners.</a:t>
            </a:r>
          </a:p>
          <a:p>
            <a:pPr marL="522368" lvl="1" indent="-200911" defTabSz="642915">
              <a:lnSpc>
                <a:spcPct val="150000"/>
              </a:lnSpc>
              <a:spcBef>
                <a:spcPts val="422"/>
              </a:spcBef>
              <a:buFont typeface="Arial" charset="0"/>
              <a:buChar char="–"/>
            </a:pPr>
            <a:r>
              <a:rPr lang="en-US" sz="2100" dirty="0">
                <a:latin typeface="Calibri" charset="0"/>
                <a:ea typeface="ＭＳ Ｐゴシック" charset="0"/>
                <a:cs typeface="Calibri" charset="0"/>
                <a:sym typeface="Calibri" charset="0"/>
              </a:rPr>
              <a:t>Uncircumcised males.</a:t>
            </a:r>
            <a:endParaRPr lang="en-US" dirty="0"/>
          </a:p>
        </p:txBody>
      </p:sp>
      <p:pic>
        <p:nvPicPr>
          <p:cNvPr id="9219" name="Picture 3" descr="Scien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295" y="3123590"/>
            <a:ext cx="4419295" cy="2266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98090960"/>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Differential Diagnosis</a:t>
            </a:r>
          </a:p>
        </p:txBody>
      </p:sp>
      <p:sp>
        <p:nvSpPr>
          <p:cNvPr id="4" name="Content Placeholder 3"/>
          <p:cNvSpPr>
            <a:spLocks noGrp="1"/>
          </p:cNvSpPr>
          <p:nvPr>
            <p:ph idx="1"/>
          </p:nvPr>
        </p:nvSpPr>
        <p:spPr>
          <a:xfrm>
            <a:off x="143555" y="1615947"/>
            <a:ext cx="2901395" cy="964833"/>
          </a:xfrm>
          <a:prstGeom prst="wave">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marL="0" indent="0" algn="ctr">
              <a:buNone/>
            </a:pPr>
            <a:r>
              <a:rPr lang="en-US" sz="2400" b="1" dirty="0"/>
              <a:t>Vaginal discharge </a:t>
            </a:r>
          </a:p>
        </p:txBody>
      </p:sp>
      <p:sp>
        <p:nvSpPr>
          <p:cNvPr id="5" name="Content Placeholder 3"/>
          <p:cNvSpPr txBox="1">
            <a:spLocks/>
          </p:cNvSpPr>
          <p:nvPr/>
        </p:nvSpPr>
        <p:spPr>
          <a:xfrm>
            <a:off x="6229396" y="1702668"/>
            <a:ext cx="2465639" cy="942900"/>
          </a:xfrm>
          <a:prstGeom prst="wave">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gn="ctr">
              <a:buNone/>
            </a:pPr>
            <a:r>
              <a:rPr lang="en-US" sz="2400" b="1" dirty="0"/>
              <a:t>Genital ulcers </a:t>
            </a:r>
          </a:p>
        </p:txBody>
      </p:sp>
      <p:sp>
        <p:nvSpPr>
          <p:cNvPr id="6" name="Content Placeholder 3"/>
          <p:cNvSpPr txBox="1">
            <a:spLocks/>
          </p:cNvSpPr>
          <p:nvPr/>
        </p:nvSpPr>
        <p:spPr>
          <a:xfrm>
            <a:off x="3350359" y="1649513"/>
            <a:ext cx="2595985" cy="912570"/>
          </a:xfrm>
          <a:prstGeom prst="wave">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gn="ctr">
              <a:buNone/>
            </a:pPr>
            <a:r>
              <a:rPr lang="en-US" sz="2400" b="1" dirty="0"/>
              <a:t>Urethral discharge </a:t>
            </a:r>
          </a:p>
        </p:txBody>
      </p:sp>
      <p:sp>
        <p:nvSpPr>
          <p:cNvPr id="7" name="Rectangle 6"/>
          <p:cNvSpPr/>
          <p:nvPr/>
        </p:nvSpPr>
        <p:spPr>
          <a:xfrm>
            <a:off x="143556" y="2615268"/>
            <a:ext cx="2901394" cy="21880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000" dirty="0"/>
              <a:t>Candida</a:t>
            </a:r>
          </a:p>
          <a:p>
            <a:pPr lvl="0" algn="ctr"/>
            <a:r>
              <a:rPr lang="en-US" sz="2000" dirty="0" err="1"/>
              <a:t>Trichomoniasis</a:t>
            </a:r>
            <a:endParaRPr lang="en-US" sz="2000" dirty="0"/>
          </a:p>
          <a:p>
            <a:pPr lvl="0" algn="ctr"/>
            <a:r>
              <a:rPr lang="en-US" sz="2000" dirty="0"/>
              <a:t>Bacterial vaginosis</a:t>
            </a:r>
          </a:p>
          <a:p>
            <a:pPr lvl="0" algn="ctr"/>
            <a:r>
              <a:rPr lang="en-US" sz="2000" dirty="0"/>
              <a:t>Chlamydia trachomatis</a:t>
            </a:r>
          </a:p>
          <a:p>
            <a:pPr lvl="0" algn="ctr"/>
            <a:r>
              <a:rPr lang="en-US" sz="2000" dirty="0"/>
              <a:t>Neisseria gonorrhea</a:t>
            </a:r>
          </a:p>
          <a:p>
            <a:pPr lvl="0" algn="ctr"/>
            <a:r>
              <a:rPr lang="en-US" sz="2000" dirty="0"/>
              <a:t>Herpes simplex virus</a:t>
            </a:r>
          </a:p>
          <a:p>
            <a:pPr algn="ctr"/>
            <a:endParaRPr lang="en-US" sz="2000" dirty="0"/>
          </a:p>
        </p:txBody>
      </p:sp>
      <p:sp>
        <p:nvSpPr>
          <p:cNvPr id="8" name="Rectangle 7"/>
          <p:cNvSpPr/>
          <p:nvPr/>
        </p:nvSpPr>
        <p:spPr>
          <a:xfrm>
            <a:off x="3350360" y="2645568"/>
            <a:ext cx="2628567" cy="21577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Neisseria gonorrhea</a:t>
            </a:r>
          </a:p>
          <a:p>
            <a:pPr lvl="0"/>
            <a:r>
              <a:rPr lang="en-US" sz="2000" dirty="0"/>
              <a:t>Chlamydia trachomatis </a:t>
            </a:r>
          </a:p>
        </p:txBody>
      </p:sp>
      <p:sp>
        <p:nvSpPr>
          <p:cNvPr id="9" name="Rectangle 8"/>
          <p:cNvSpPr/>
          <p:nvPr/>
        </p:nvSpPr>
        <p:spPr>
          <a:xfrm>
            <a:off x="6229396" y="2683058"/>
            <a:ext cx="2586835" cy="21289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000" dirty="0"/>
              <a:t>Syphilis</a:t>
            </a:r>
          </a:p>
          <a:p>
            <a:pPr lvl="0" algn="ctr"/>
            <a:r>
              <a:rPr lang="en-US" sz="2000" dirty="0"/>
              <a:t>Herpes</a:t>
            </a:r>
          </a:p>
          <a:p>
            <a:pPr lvl="0" algn="ctr"/>
            <a:r>
              <a:rPr lang="en-US" sz="2000" dirty="0" err="1"/>
              <a:t>chancroid</a:t>
            </a:r>
            <a:endParaRPr lang="en-US" sz="2000" dirty="0"/>
          </a:p>
        </p:txBody>
      </p:sp>
      <p:sp>
        <p:nvSpPr>
          <p:cNvPr id="10" name="Rectangle 9"/>
          <p:cNvSpPr/>
          <p:nvPr/>
        </p:nvSpPr>
        <p:spPr>
          <a:xfrm>
            <a:off x="2068954" y="5767651"/>
            <a:ext cx="7044054" cy="10876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1" name="Rectangle 10"/>
          <p:cNvSpPr/>
          <p:nvPr/>
        </p:nvSpPr>
        <p:spPr>
          <a:xfrm>
            <a:off x="3177223" y="5849813"/>
            <a:ext cx="48895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Also may associated fever, </a:t>
            </a:r>
            <a:r>
              <a:rPr lang="en-US" dirty="0">
                <a:solidFill>
                  <a:srgbClr val="FF0000"/>
                </a:solidFill>
              </a:rPr>
              <a:t>pain, itch, </a:t>
            </a:r>
            <a:r>
              <a:rPr lang="en-US" dirty="0" err="1">
                <a:solidFill>
                  <a:srgbClr val="FF0000"/>
                </a:solidFill>
              </a:rPr>
              <a:t>malodour</a:t>
            </a:r>
            <a:r>
              <a:rPr lang="en-US" dirty="0">
                <a:solidFill>
                  <a:srgbClr val="FF0000"/>
                </a:solidFill>
              </a:rPr>
              <a:t>, genital swelling, skin rash, joint pains and eye symptoms.</a:t>
            </a:r>
          </a:p>
        </p:txBody>
      </p:sp>
    </p:spTree>
    <p:extLst>
      <p:ext uri="{BB962C8B-B14F-4D97-AF65-F5344CB8AC3E}">
        <p14:creationId xmlns:p14="http://schemas.microsoft.com/office/powerpoint/2010/main" val="729908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81425" y="0"/>
            <a:ext cx="7804547" cy="1518047"/>
          </a:xfrm>
        </p:spPr>
        <p:txBody>
          <a:bodyPr/>
          <a:lstStyle/>
          <a:p>
            <a:r>
              <a:rPr lang="en-US" sz="2200" b="1" dirty="0">
                <a:solidFill>
                  <a:srgbClr val="424242"/>
                </a:solidFill>
                <a:latin typeface="Times New Roman" charset="0"/>
                <a:cs typeface="Times New Roman" charset="0"/>
                <a:sym typeface="Times New Roman" charset="0"/>
              </a:rPr>
              <a:t>Stages of HIV infection</a:t>
            </a:r>
            <a:endParaRPr lang="en-US" dirty="0"/>
          </a:p>
        </p:txBody>
      </p:sp>
      <p:sp>
        <p:nvSpPr>
          <p:cNvPr id="10242" name="Rectangle 2"/>
          <p:cNvSpPr>
            <a:spLocks noGrp="1" noChangeArrowheads="1"/>
          </p:cNvSpPr>
          <p:nvPr>
            <p:ph type="body" idx="1"/>
          </p:nvPr>
        </p:nvSpPr>
        <p:spPr>
          <a:xfrm>
            <a:off x="669727" y="1830587"/>
            <a:ext cx="7803431" cy="4419079"/>
          </a:xfrm>
        </p:spPr>
        <p:txBody>
          <a:bodyPr/>
          <a:lstStyle/>
          <a:p>
            <a:pPr marL="312528" indent="-312528">
              <a:buSzPct val="75000"/>
              <a:buFontTx/>
              <a:buChar char="•"/>
            </a:pPr>
            <a:endParaRPr lang="en-US"/>
          </a:p>
        </p:txBody>
      </p:sp>
      <p:pic>
        <p:nvPicPr>
          <p:cNvPr id="10243" name="Picture 3" descr="stages-of-HI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758" y="1616274"/>
            <a:ext cx="7303369" cy="4102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5961405"/>
      </p:ext>
    </p:extLst>
  </p:cSld>
  <p:clrMapOvr>
    <a:masterClrMapping/>
  </p:clrMapOvr>
  <p:transition xmlns:p14="http://schemas.microsoft.com/office/powerpoint/2010/mai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Symptoms+of+acute+HIV+inf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310" y="2712392"/>
            <a:ext cx="3071813" cy="4023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6" name="Picture 2" descr="Screen Shot 2017-04-19 at 6.44.0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9785" y="680310"/>
            <a:ext cx="7223001" cy="1245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100000">
            <a:off x="1430983" y="2147590"/>
            <a:ext cx="1055936" cy="247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5122293" y="2273722"/>
            <a:ext cx="3488159" cy="1220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642915" indent="-642915" defTabSz="642915">
              <a:spcBef>
                <a:spcPts val="352"/>
              </a:spcBef>
              <a:buClr>
                <a:srgbClr val="FFFFFF"/>
              </a:buClr>
              <a:buSzPct val="100000"/>
              <a:buFont typeface="Times New Roman" charset="0"/>
              <a:buChar char="•"/>
            </a:pPr>
            <a:r>
              <a:rPr lang="en-US" sz="1900">
                <a:solidFill>
                  <a:srgbClr val="212121"/>
                </a:solidFill>
                <a:latin typeface="Arial" charset="0"/>
                <a:cs typeface="Arial" charset="0"/>
                <a:sym typeface="Arial" charset="0"/>
              </a:rPr>
              <a:t>1- </a:t>
            </a:r>
            <a:r>
              <a:rPr lang="en-US" sz="1900">
                <a:solidFill>
                  <a:srgbClr val="212121"/>
                </a:solidFill>
                <a:latin typeface="Times New Roman" charset="0"/>
                <a:cs typeface="Times New Roman" charset="0"/>
                <a:sym typeface="Times New Roman" charset="0"/>
              </a:rPr>
              <a:t>opportunistic infections</a:t>
            </a:r>
          </a:p>
          <a:p>
            <a:pPr marL="642915" indent="-642915" defTabSz="642915">
              <a:spcBef>
                <a:spcPts val="352"/>
              </a:spcBef>
              <a:buClr>
                <a:srgbClr val="FFFFFF"/>
              </a:buClr>
              <a:buSzPct val="100000"/>
              <a:buFont typeface="Times New Roman" charset="0"/>
              <a:buChar char="•"/>
            </a:pPr>
            <a:r>
              <a:rPr lang="en-US" sz="1900">
                <a:latin typeface="Times New Roman" charset="0"/>
                <a:cs typeface="Times New Roman" charset="0"/>
                <a:sym typeface="Times New Roman" charset="0"/>
              </a:rPr>
              <a:t>2-Unusual cancer (kaposi sarcoma)</a:t>
            </a:r>
            <a:endParaRPr lang="en-US"/>
          </a:p>
        </p:txBody>
      </p:sp>
      <p:pic>
        <p:nvPicPr>
          <p:cNvPr id="11269" name="Picture 5" descr="1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2369" y="3686845"/>
            <a:ext cx="3616523" cy="2384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0" name="Picture 6" descr="220px-Kaposi’s_sarcoma_intraoral_AIDS_072_lor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9735" y="3686845"/>
            <a:ext cx="1964531" cy="1303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1"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990561" y="2010439"/>
            <a:ext cx="770186" cy="247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98107366"/>
      </p:ext>
    </p:extLst>
  </p:cSld>
  <p:clrMapOvr>
    <a:masterClrMapping/>
  </p:clrMapOvr>
  <p:transition xmlns:p14="http://schemas.microsoft.com/office/powerpoint/2010/mai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739540" y="0"/>
            <a:ext cx="4733855" cy="1518047"/>
          </a:xfrm>
        </p:spPr>
        <p:txBody>
          <a:bodyPr/>
          <a:lstStyle/>
          <a:p>
            <a:pPr defTabSz="642915"/>
            <a:r>
              <a:rPr lang="en-US" sz="3000" b="1" dirty="0">
                <a:latin typeface="Calibri" charset="0"/>
                <a:cs typeface="Calibri" charset="0"/>
                <a:sym typeface="Calibri" charset="0"/>
              </a:rPr>
              <a:t>Complications</a:t>
            </a:r>
            <a:endParaRPr lang="en-US" dirty="0"/>
          </a:p>
        </p:txBody>
      </p:sp>
      <p:sp>
        <p:nvSpPr>
          <p:cNvPr id="13314" name="Rectangle 2"/>
          <p:cNvSpPr>
            <a:spLocks noGrp="1" noChangeArrowheads="1"/>
          </p:cNvSpPr>
          <p:nvPr>
            <p:ph type="body" idx="1"/>
          </p:nvPr>
        </p:nvSpPr>
        <p:spPr>
          <a:xfrm>
            <a:off x="448965" y="1596540"/>
            <a:ext cx="7804547" cy="4420195"/>
          </a:xfrm>
        </p:spPr>
        <p:txBody>
          <a:bodyPr/>
          <a:lstStyle/>
          <a:p>
            <a:pPr marL="241093" indent="-241093" defTabSz="642915">
              <a:spcBef>
                <a:spcPts val="422"/>
              </a:spcBef>
              <a:buFont typeface="Arial" charset="0"/>
              <a:buChar char="•"/>
            </a:pPr>
            <a:r>
              <a:rPr lang="en-US" sz="2300" dirty="0">
                <a:latin typeface="Calibri" charset="0"/>
                <a:cs typeface="Calibri" charset="0"/>
                <a:sym typeface="Calibri" charset="0"/>
              </a:rPr>
              <a:t>Tuberculosis (TB).</a:t>
            </a:r>
          </a:p>
          <a:p>
            <a:pPr marL="241093" indent="-241093" defTabSz="642915">
              <a:spcBef>
                <a:spcPts val="422"/>
              </a:spcBef>
              <a:buFont typeface="Arial" charset="0"/>
              <a:buChar char="•"/>
            </a:pPr>
            <a:r>
              <a:rPr lang="en-US" sz="2300" dirty="0">
                <a:latin typeface="Calibri" charset="0"/>
                <a:cs typeface="Calibri" charset="0"/>
                <a:sym typeface="Calibri" charset="0"/>
              </a:rPr>
              <a:t>Cytomegalovirus.</a:t>
            </a:r>
          </a:p>
          <a:p>
            <a:pPr marL="241093" indent="-241093" defTabSz="642915">
              <a:spcBef>
                <a:spcPts val="422"/>
              </a:spcBef>
              <a:buFont typeface="Arial" charset="0"/>
              <a:buChar char="•"/>
            </a:pPr>
            <a:r>
              <a:rPr lang="en-US" sz="2300" dirty="0">
                <a:latin typeface="Calibri" charset="0"/>
                <a:cs typeface="Calibri" charset="0"/>
                <a:sym typeface="Calibri" charset="0"/>
              </a:rPr>
              <a:t>Candidiasis.</a:t>
            </a:r>
          </a:p>
          <a:p>
            <a:pPr marL="241093" indent="-241093" defTabSz="642915">
              <a:spcBef>
                <a:spcPts val="422"/>
              </a:spcBef>
              <a:buFont typeface="Arial" charset="0"/>
              <a:buChar char="•"/>
            </a:pPr>
            <a:r>
              <a:rPr lang="en-US" sz="2300" dirty="0">
                <a:latin typeface="Calibri" charset="0"/>
                <a:cs typeface="Calibri" charset="0"/>
                <a:sym typeface="Calibri" charset="0"/>
              </a:rPr>
              <a:t>Toxoplasmosis.</a:t>
            </a:r>
          </a:p>
          <a:p>
            <a:pPr marL="241093" indent="-241093" defTabSz="642915">
              <a:spcBef>
                <a:spcPts val="422"/>
              </a:spcBef>
              <a:buFont typeface="Arial" charset="0"/>
              <a:buChar char="•"/>
            </a:pPr>
            <a:r>
              <a:rPr lang="en-US" sz="2300" dirty="0">
                <a:latin typeface="Calibri" charset="0"/>
                <a:cs typeface="Calibri" charset="0"/>
                <a:sym typeface="Calibri" charset="0"/>
              </a:rPr>
              <a:t>Kaposi's sarcoma.</a:t>
            </a:r>
            <a:endParaRPr lang="en-US" dirty="0"/>
          </a:p>
        </p:txBody>
      </p:sp>
      <p:pic>
        <p:nvPicPr>
          <p:cNvPr id="13315" name="Picture 3" descr="Scien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6590" y="3123590"/>
            <a:ext cx="4319305" cy="221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84136880"/>
      </p:ext>
    </p:extLst>
  </p:cSld>
  <p:clrMapOvr>
    <a:masterClrMapping/>
  </p:clrMapOvr>
  <p:transition xmlns:p14="http://schemas.microsoft.com/office/powerpoint/2010/mai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739540" y="-388625"/>
            <a:ext cx="7803431" cy="1516931"/>
          </a:xfrm>
        </p:spPr>
        <p:txBody>
          <a:bodyPr/>
          <a:lstStyle/>
          <a:p>
            <a:pPr defTabSz="642915"/>
            <a:r>
              <a:rPr lang="en-US" sz="2500" b="1" dirty="0">
                <a:latin typeface="Calibri" charset="0"/>
                <a:cs typeface="Calibri" charset="0"/>
                <a:sym typeface="Calibri" charset="0"/>
              </a:rPr>
              <a:t>Diagnosis of HIV </a:t>
            </a:r>
            <a:endParaRPr lang="en-US" dirty="0"/>
          </a:p>
        </p:txBody>
      </p:sp>
      <p:sp>
        <p:nvSpPr>
          <p:cNvPr id="14338" name="Rectangle 2"/>
          <p:cNvSpPr>
            <a:spLocks noGrp="1" noChangeArrowheads="1"/>
          </p:cNvSpPr>
          <p:nvPr>
            <p:ph type="body" idx="1"/>
          </p:nvPr>
        </p:nvSpPr>
        <p:spPr>
          <a:xfrm>
            <a:off x="296260" y="833015"/>
            <a:ext cx="7804547" cy="4420195"/>
          </a:xfrm>
        </p:spPr>
        <p:txBody>
          <a:bodyPr>
            <a:noAutofit/>
          </a:bodyPr>
          <a:lstStyle/>
          <a:p>
            <a:pPr marL="82597" indent="-82597" defTabSz="303599">
              <a:spcBef>
                <a:spcPts val="1617"/>
              </a:spcBef>
            </a:pPr>
            <a:r>
              <a:rPr lang="en-US" sz="2000" b="1" dirty="0"/>
              <a:t>ELISA:</a:t>
            </a:r>
            <a:endParaRPr lang="en-US" sz="2000" b="1" dirty="0">
              <a:solidFill>
                <a:srgbClr val="212121"/>
              </a:solidFill>
              <a:latin typeface="Calibri" charset="0"/>
              <a:cs typeface="Calibri" charset="0"/>
              <a:sym typeface="Calibri" charset="0"/>
            </a:endParaRPr>
          </a:p>
          <a:p>
            <a:pPr marL="82597" indent="-82597" defTabSz="303599">
              <a:spcBef>
                <a:spcPct val="0"/>
              </a:spcBef>
              <a:buSzPct val="75000"/>
              <a:buFontTx/>
              <a:buChar char="•"/>
            </a:pPr>
            <a:r>
              <a:rPr lang="en-US" sz="2000" dirty="0">
                <a:latin typeface="Helvetica Light Oblique" charset="0"/>
                <a:cs typeface="Helvetica Light Oblique" charset="0"/>
                <a:sym typeface="Helvetica Light Oblique" charset="0"/>
              </a:rPr>
              <a:t>  Screening</a:t>
            </a:r>
          </a:p>
          <a:p>
            <a:pPr marL="82597" indent="-82597" defTabSz="303599">
              <a:spcBef>
                <a:spcPct val="0"/>
              </a:spcBef>
              <a:buFont typeface="Arial" charset="0"/>
              <a:buChar char="•"/>
            </a:pPr>
            <a:r>
              <a:rPr lang="en-US" sz="2000" dirty="0">
                <a:latin typeface="Helvetica Light Oblique" charset="0"/>
                <a:cs typeface="Helvetica Light Oblique" charset="0"/>
                <a:sym typeface="Helvetica Light Oblique" charset="0"/>
              </a:rPr>
              <a:t>initial test to detect infection with HIV (Antibodies).</a:t>
            </a:r>
          </a:p>
          <a:p>
            <a:pPr marL="149567" lvl="1" indent="-51344" defTabSz="303599">
              <a:spcBef>
                <a:spcPct val="0"/>
              </a:spcBef>
              <a:buFont typeface="Arial" charset="0"/>
              <a:buChar char="•"/>
            </a:pPr>
            <a:r>
              <a:rPr lang="en-US" sz="2000" dirty="0">
                <a:latin typeface="Helvetica Light Oblique" charset="0"/>
                <a:ea typeface="ＭＳ Ｐゴシック" charset="0"/>
                <a:cs typeface="Helvetica Light Oblique" charset="0"/>
                <a:sym typeface="Helvetica Light Oblique" charset="0"/>
              </a:rPr>
              <a:t>If antibodies to HIV are present (positive), if not (negative) the test is usually repeated to confirm the diagnosis.</a:t>
            </a:r>
          </a:p>
          <a:p>
            <a:pPr marL="149567" lvl="1" indent="-51344" defTabSz="303599">
              <a:spcBef>
                <a:spcPct val="0"/>
              </a:spcBef>
              <a:buFont typeface="Arial" charset="0"/>
              <a:buChar char="•"/>
            </a:pPr>
            <a:r>
              <a:rPr lang="en-US" sz="2000" b="1" dirty="0"/>
              <a:t>PCR:</a:t>
            </a:r>
            <a:endParaRPr lang="en-US" sz="2000" b="1" dirty="0">
              <a:solidFill>
                <a:srgbClr val="212121"/>
              </a:solidFill>
              <a:latin typeface="Calibri" charset="0"/>
              <a:cs typeface="Calibri" charset="0"/>
              <a:sym typeface="Calibri" charset="0"/>
            </a:endParaRPr>
          </a:p>
          <a:p>
            <a:pPr marL="82597" indent="-82597" defTabSz="303599">
              <a:spcBef>
                <a:spcPct val="0"/>
              </a:spcBef>
              <a:buFont typeface="Arial" charset="0"/>
              <a:buChar char="•"/>
            </a:pPr>
            <a:r>
              <a:rPr lang="en-US" sz="2000" dirty="0">
                <a:latin typeface="Helvetica Light Oblique" charset="0"/>
                <a:cs typeface="Helvetica Light Oblique" charset="0"/>
                <a:sym typeface="Helvetica Light Oblique" charset="0"/>
              </a:rPr>
              <a:t>It is done to confirm the results of two positive ELISA tests.</a:t>
            </a:r>
          </a:p>
          <a:p>
            <a:pPr marL="0" indent="0" defTabSz="303599">
              <a:spcBef>
                <a:spcPct val="0"/>
              </a:spcBef>
              <a:buNone/>
            </a:pPr>
            <a:r>
              <a:rPr lang="en-US" sz="2000" dirty="0">
                <a:latin typeface="Helvetica Light Oblique" charset="0"/>
                <a:cs typeface="Helvetica Light Oblique" charset="0"/>
                <a:sym typeface="Helvetica Light Oblique" charset="0"/>
              </a:rPr>
              <a:t>Measure the viral load</a:t>
            </a:r>
          </a:p>
          <a:p>
            <a:pPr marL="82597" indent="-82597" defTabSz="303599">
              <a:spcBef>
                <a:spcPct val="0"/>
              </a:spcBef>
              <a:buFontTx/>
              <a:buChar char="•"/>
            </a:pPr>
            <a:r>
              <a:rPr lang="en-US" sz="2000" b="1" dirty="0"/>
              <a:t>Western Blot:</a:t>
            </a:r>
            <a:endParaRPr lang="en-US" sz="2000" b="1" dirty="0">
              <a:solidFill>
                <a:srgbClr val="212121"/>
              </a:solidFill>
              <a:latin typeface="Calibri" charset="0"/>
              <a:cs typeface="Calibri" charset="0"/>
              <a:sym typeface="Calibri" charset="0"/>
            </a:endParaRPr>
          </a:p>
          <a:p>
            <a:pPr marL="82597" indent="-82597" defTabSz="303599">
              <a:spcBef>
                <a:spcPct val="0"/>
              </a:spcBef>
              <a:buSzPct val="75000"/>
              <a:buFontTx/>
              <a:buChar char="•"/>
            </a:pPr>
            <a:r>
              <a:rPr lang="en-US" sz="2000" dirty="0">
                <a:latin typeface="Helvetica Light Oblique" charset="0"/>
                <a:cs typeface="Helvetica Light Oblique" charset="0"/>
                <a:sym typeface="Helvetica Light Oblique" charset="0"/>
              </a:rPr>
              <a:t> Confirmatory test</a:t>
            </a:r>
          </a:p>
          <a:p>
            <a:pPr marL="82597" indent="-82597" defTabSz="303599">
              <a:spcBef>
                <a:spcPct val="0"/>
              </a:spcBef>
              <a:buFont typeface="Arial" charset="0"/>
              <a:buChar char="•"/>
            </a:pPr>
            <a:r>
              <a:rPr lang="en-US" sz="2000" dirty="0">
                <a:latin typeface="Helvetica Light Oblique" charset="0"/>
                <a:cs typeface="Helvetica Light Oblique" charset="0"/>
                <a:sym typeface="Helvetica Light Oblique" charset="0"/>
              </a:rPr>
              <a:t>This test may be done in the days or weeks after exposure to the virus, before development of the antibodies.</a:t>
            </a:r>
          </a:p>
          <a:p>
            <a:pPr marL="82597" indent="-82597" defTabSz="303599">
              <a:spcBef>
                <a:spcPct val="0"/>
              </a:spcBef>
              <a:buFont typeface="Arial" charset="0"/>
              <a:buChar char="•"/>
            </a:pPr>
            <a:r>
              <a:rPr lang="en-US" sz="2000" dirty="0">
                <a:latin typeface="Helvetica Light Oblique" charset="0"/>
                <a:cs typeface="Helvetica Light Oblique" charset="0"/>
                <a:sym typeface="Helvetica Light Oblique" charset="0"/>
              </a:rPr>
              <a:t>This test is done to confirm the presence of virus RNA and viral Load.</a:t>
            </a:r>
          </a:p>
          <a:p>
            <a:pPr marL="98223" lvl="1" indent="0" defTabSz="303599">
              <a:lnSpc>
                <a:spcPct val="90000"/>
              </a:lnSpc>
              <a:spcBef>
                <a:spcPts val="141"/>
              </a:spcBef>
              <a:buNone/>
            </a:pPr>
            <a:endParaRPr lang="en-US" sz="2000" dirty="0"/>
          </a:p>
        </p:txBody>
      </p:sp>
      <p:pic>
        <p:nvPicPr>
          <p:cNvPr id="14340" name="Picture 4"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129" y="502295"/>
            <a:ext cx="1714500" cy="1137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1" name="Picture 5" descr="HIV_report_760x40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986" y="2512770"/>
            <a:ext cx="1718839" cy="1204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73492" y="1928813"/>
            <a:ext cx="986730" cy="247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55062865"/>
      </p:ext>
    </p:extLst>
  </p:cSld>
  <p:clrMapOvr>
    <a:masterClrMapping/>
  </p:clrMapOvr>
  <p:transition xmlns:p14="http://schemas.microsoft.com/office/powerpoint/2010/mai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01670" y="-388625"/>
            <a:ext cx="7803431" cy="1518047"/>
          </a:xfrm>
        </p:spPr>
        <p:txBody>
          <a:bodyPr/>
          <a:lstStyle/>
          <a:p>
            <a:pPr defTabSz="642915"/>
            <a:r>
              <a:rPr lang="en-US" sz="2800" b="1" dirty="0">
                <a:solidFill>
                  <a:srgbClr val="FF2600"/>
                </a:solidFill>
                <a:latin typeface="Calibri" charset="0"/>
                <a:cs typeface="Calibri" charset="0"/>
                <a:sym typeface="Calibri" charset="0"/>
              </a:rPr>
              <a:t>prevention</a:t>
            </a:r>
            <a:endParaRPr lang="en-US" dirty="0"/>
          </a:p>
        </p:txBody>
      </p:sp>
      <p:sp>
        <p:nvSpPr>
          <p:cNvPr id="15362" name="Rectangle 2"/>
          <p:cNvSpPr>
            <a:spLocks noGrp="1" noChangeArrowheads="1"/>
          </p:cNvSpPr>
          <p:nvPr>
            <p:ph type="body" idx="1"/>
          </p:nvPr>
        </p:nvSpPr>
        <p:spPr>
          <a:xfrm>
            <a:off x="296260" y="680310"/>
            <a:ext cx="7803431" cy="4742780"/>
          </a:xfrm>
        </p:spPr>
        <p:txBody>
          <a:bodyPr/>
          <a:lstStyle/>
          <a:p>
            <a:pPr marL="130592" indent="-130592" defTabSz="642915">
              <a:spcBef>
                <a:spcPts val="422"/>
              </a:spcBef>
              <a:buFont typeface="Arial" charset="0"/>
              <a:buChar char="•"/>
            </a:pPr>
            <a:r>
              <a:rPr lang="en-US" sz="1800" dirty="0">
                <a:latin typeface="Calibri" charset="0"/>
                <a:cs typeface="Calibri" charset="0"/>
                <a:sym typeface="Calibri" charset="0"/>
              </a:rPr>
              <a:t>Use a new condom every time you have sex.</a:t>
            </a:r>
          </a:p>
          <a:p>
            <a:pPr marL="130592" indent="-130592" defTabSz="642915">
              <a:spcBef>
                <a:spcPts val="422"/>
              </a:spcBef>
              <a:buFont typeface="Arial" charset="0"/>
              <a:buChar char="•"/>
            </a:pPr>
            <a:r>
              <a:rPr lang="en-US" sz="1800" dirty="0">
                <a:latin typeface="Calibri" charset="0"/>
                <a:cs typeface="Calibri" charset="0"/>
                <a:sym typeface="Calibri" charset="0"/>
              </a:rPr>
              <a:t>Tell your sexual partners if you have HIV.</a:t>
            </a:r>
          </a:p>
          <a:p>
            <a:pPr marL="130592" indent="-130592" defTabSz="642915">
              <a:spcBef>
                <a:spcPts val="422"/>
              </a:spcBef>
              <a:buFont typeface="Arial" charset="0"/>
              <a:buChar char="•"/>
            </a:pPr>
            <a:r>
              <a:rPr lang="en-US" sz="1800" dirty="0">
                <a:latin typeface="Calibri" charset="0"/>
                <a:cs typeface="Calibri" charset="0"/>
                <a:sym typeface="Calibri" charset="0"/>
              </a:rPr>
              <a:t>if you're pregnant, get medical care right away.</a:t>
            </a:r>
          </a:p>
          <a:p>
            <a:pPr marL="130592" indent="-130592" defTabSz="642915">
              <a:spcBef>
                <a:spcPts val="422"/>
              </a:spcBef>
              <a:buFont typeface="Arial" charset="0"/>
              <a:buChar char="•"/>
            </a:pPr>
            <a:r>
              <a:rPr lang="en-US" sz="1800" dirty="0">
                <a:latin typeface="Calibri" charset="0"/>
                <a:cs typeface="Calibri" charset="0"/>
                <a:sym typeface="Calibri" charset="0"/>
              </a:rPr>
              <a:t>Consider male circumcision.</a:t>
            </a:r>
          </a:p>
          <a:p>
            <a:pPr marL="130592" indent="-130592" algn="ctr" defTabSz="642915">
              <a:spcBef>
                <a:spcPct val="0"/>
              </a:spcBef>
            </a:pPr>
            <a:endParaRPr lang="en-US" sz="1800" dirty="0">
              <a:latin typeface="Calibri" charset="0"/>
              <a:cs typeface="Calibri" charset="0"/>
              <a:sym typeface="Calibri" charset="0"/>
            </a:endParaRPr>
          </a:p>
          <a:p>
            <a:pPr marL="130592" indent="-130592" defTabSz="642915">
              <a:spcBef>
                <a:spcPct val="0"/>
              </a:spcBef>
            </a:pPr>
            <a:r>
              <a:rPr lang="en-US" sz="2200" b="1" dirty="0">
                <a:solidFill>
                  <a:srgbClr val="FF2600"/>
                </a:solidFill>
                <a:latin typeface="Calibri" charset="0"/>
                <a:cs typeface="Calibri" charset="0"/>
                <a:sym typeface="Calibri" charset="0"/>
              </a:rPr>
              <a:t>prevent mother-to-baby transmission :</a:t>
            </a:r>
          </a:p>
          <a:p>
            <a:pPr marL="130592" indent="-130592" defTabSz="642915">
              <a:spcBef>
                <a:spcPts val="422"/>
              </a:spcBef>
              <a:buFont typeface="Arial" charset="0"/>
              <a:buChar char="•"/>
            </a:pPr>
            <a:r>
              <a:rPr lang="en-US" sz="1800" dirty="0">
                <a:latin typeface="Calibri" charset="0"/>
                <a:cs typeface="Calibri" charset="0"/>
                <a:sym typeface="Calibri" charset="0"/>
              </a:rPr>
              <a:t>We recommend that women start HIV medications as soon as possible during pregnancy if they are not already taking them.</a:t>
            </a:r>
          </a:p>
          <a:p>
            <a:pPr marL="130592" indent="-130592" defTabSz="642915">
              <a:spcBef>
                <a:spcPts val="422"/>
              </a:spcBef>
              <a:buFont typeface="Arial" charset="0"/>
              <a:buChar char="•"/>
            </a:pPr>
            <a:r>
              <a:rPr lang="en-US" sz="1800" dirty="0">
                <a:latin typeface="Calibri" charset="0"/>
                <a:cs typeface="Calibri" charset="0"/>
                <a:sym typeface="Calibri" charset="0"/>
              </a:rPr>
              <a:t>You will also need to give an intravenous injection of AZT (</a:t>
            </a:r>
            <a:r>
              <a:rPr lang="en-US" sz="1800" dirty="0" err="1">
                <a:latin typeface="Calibri" charset="0"/>
                <a:cs typeface="Calibri" charset="0"/>
                <a:sym typeface="Calibri" charset="0"/>
              </a:rPr>
              <a:t>zidovudine</a:t>
            </a:r>
            <a:r>
              <a:rPr lang="en-US" sz="1800" dirty="0">
                <a:latin typeface="Calibri" charset="0"/>
                <a:cs typeface="Calibri" charset="0"/>
                <a:sym typeface="Calibri" charset="0"/>
              </a:rPr>
              <a:t>) during delivery.</a:t>
            </a:r>
          </a:p>
          <a:p>
            <a:pPr marL="130592" indent="-130592" defTabSz="642915">
              <a:spcBef>
                <a:spcPts val="492"/>
              </a:spcBef>
              <a:buNone/>
            </a:pPr>
            <a:r>
              <a:rPr lang="en-US" sz="2200" b="1" dirty="0">
                <a:solidFill>
                  <a:srgbClr val="FF2600"/>
                </a:solidFill>
                <a:latin typeface="Calibri" charset="0"/>
                <a:cs typeface="Calibri" charset="0"/>
                <a:sym typeface="Calibri" charset="0"/>
              </a:rPr>
              <a:t>Delivery method:</a:t>
            </a:r>
          </a:p>
          <a:p>
            <a:pPr marL="130592" indent="-130592" defTabSz="642915">
              <a:spcBef>
                <a:spcPts val="422"/>
              </a:spcBef>
              <a:buFont typeface="Arial" charset="0"/>
              <a:buChar char="•"/>
            </a:pPr>
            <a:r>
              <a:rPr lang="en-US" sz="1800" dirty="0">
                <a:latin typeface="Calibri" charset="0"/>
                <a:cs typeface="Calibri" charset="0"/>
                <a:sym typeface="Calibri" charset="0"/>
              </a:rPr>
              <a:t>depends upon her HIV viral load during pregnancy. In general, a vaginal delivery is preferred (when the HIV viral load is low). For women with high levels of virus in their blood, a cesarean section is recommended.</a:t>
            </a:r>
            <a:endParaRPr lang="en-US" dirty="0"/>
          </a:p>
        </p:txBody>
      </p:sp>
      <p:pic>
        <p:nvPicPr>
          <p:cNvPr id="15363" name="Picture 3" descr="1049211854_ThinkstockPhotos-506602075_4454_582x58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7165" y="222195"/>
            <a:ext cx="2232422" cy="223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64604806"/>
      </p:ext>
    </p:extLst>
  </p:cSld>
  <p:clrMapOvr>
    <a:masterClrMapping/>
  </p:clrMapOvr>
  <p:transition xmlns:p14="http://schemas.microsoft.com/office/powerpoint/2010/mai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823310" y="-48738"/>
            <a:ext cx="7803431" cy="1518047"/>
          </a:xfrm>
        </p:spPr>
        <p:txBody>
          <a:bodyPr/>
          <a:lstStyle/>
          <a:p>
            <a:pPr defTabSz="642915"/>
            <a:r>
              <a:rPr lang="en-US" sz="2200" b="1" dirty="0">
                <a:latin typeface="Calibri" charset="0"/>
                <a:cs typeface="Calibri" charset="0"/>
                <a:sym typeface="Calibri" charset="0"/>
              </a:rPr>
              <a:t>Treatment of HIV </a:t>
            </a:r>
            <a:endParaRPr lang="en-US" dirty="0"/>
          </a:p>
        </p:txBody>
      </p:sp>
      <p:sp>
        <p:nvSpPr>
          <p:cNvPr id="16386" name="Rectangle 2"/>
          <p:cNvSpPr>
            <a:spLocks noGrp="1" noChangeArrowheads="1"/>
          </p:cNvSpPr>
          <p:nvPr>
            <p:ph type="body" idx="1"/>
          </p:nvPr>
        </p:nvSpPr>
        <p:spPr>
          <a:xfrm>
            <a:off x="601670" y="985720"/>
            <a:ext cx="7803431" cy="4419079"/>
          </a:xfrm>
        </p:spPr>
        <p:txBody>
          <a:bodyPr/>
          <a:lstStyle/>
          <a:p>
            <a:pPr marL="139522" indent="-139522" defTabSz="642915">
              <a:spcBef>
                <a:spcPts val="492"/>
              </a:spcBef>
              <a:buFont typeface="Arial" charset="0"/>
              <a:buChar char="•"/>
            </a:pPr>
            <a:r>
              <a:rPr lang="en-US" sz="2200" b="1" dirty="0">
                <a:latin typeface="Calibri" charset="0"/>
                <a:cs typeface="Calibri" charset="0"/>
                <a:sym typeface="Calibri" charset="0"/>
              </a:rPr>
              <a:t>Antiviral Therapy:</a:t>
            </a:r>
          </a:p>
          <a:p>
            <a:pPr marL="139522" indent="-139522" defTabSz="642915">
              <a:spcBef>
                <a:spcPts val="352"/>
              </a:spcBef>
              <a:buFont typeface="Arial" charset="0"/>
              <a:buChar char="•"/>
            </a:pPr>
            <a:r>
              <a:rPr lang="en-US" sz="1700" i="1" dirty="0">
                <a:solidFill>
                  <a:srgbClr val="011993"/>
                </a:solidFill>
                <a:latin typeface="Calibri" charset="0"/>
                <a:cs typeface="Calibri" charset="0"/>
                <a:sym typeface="Calibri" charset="0"/>
              </a:rPr>
              <a:t>Triple therapy known as high active antiretroviral therapy </a:t>
            </a:r>
            <a:r>
              <a:rPr lang="en-US" sz="1700" i="1" dirty="0" err="1">
                <a:solidFill>
                  <a:srgbClr val="011993"/>
                </a:solidFill>
                <a:latin typeface="Calibri" charset="0"/>
                <a:cs typeface="Calibri" charset="0"/>
                <a:sym typeface="Calibri" charset="0"/>
              </a:rPr>
              <a:t>HAART,is</a:t>
            </a:r>
            <a:r>
              <a:rPr lang="en-US" sz="1700" i="1" dirty="0">
                <a:solidFill>
                  <a:srgbClr val="011993"/>
                </a:solidFill>
                <a:latin typeface="Calibri" charset="0"/>
                <a:cs typeface="Calibri" charset="0"/>
                <a:sym typeface="Calibri" charset="0"/>
              </a:rPr>
              <a:t> usually composed of two reverse transcriptase inhibitors and one protease inhibitor : </a:t>
            </a:r>
          </a:p>
          <a:p>
            <a:pPr marL="139522" indent="-139522" defTabSz="642915">
              <a:spcBef>
                <a:spcPts val="352"/>
              </a:spcBef>
              <a:buFont typeface="Arial" charset="0"/>
              <a:buChar char="•"/>
            </a:pPr>
            <a:endParaRPr lang="en-US" sz="1700" i="1" dirty="0">
              <a:latin typeface="Calibri" charset="0"/>
              <a:cs typeface="Calibri" charset="0"/>
              <a:sym typeface="Calibri" charset="0"/>
            </a:endParaRPr>
          </a:p>
          <a:p>
            <a:pPr marL="139522" indent="-139522" defTabSz="642915">
              <a:lnSpc>
                <a:spcPct val="80000"/>
              </a:lnSpc>
              <a:spcBef>
                <a:spcPts val="352"/>
              </a:spcBef>
              <a:buClr>
                <a:srgbClr val="FFFFFF"/>
              </a:buClr>
              <a:buFont typeface="Times New Roman" charset="0"/>
              <a:buChar char="•"/>
            </a:pPr>
            <a:r>
              <a:rPr lang="en-US" sz="1700" b="1" i="1" dirty="0">
                <a:solidFill>
                  <a:srgbClr val="212121"/>
                </a:solidFill>
                <a:latin typeface="Arial" charset="0"/>
                <a:cs typeface="Arial" charset="0"/>
                <a:sym typeface="Arial" charset="0"/>
              </a:rPr>
              <a:t>a) </a:t>
            </a:r>
            <a:r>
              <a:rPr lang="en-US" sz="1700" b="1" dirty="0">
                <a:solidFill>
                  <a:srgbClr val="212121"/>
                </a:solidFill>
                <a:latin typeface="Times New Roman" charset="0"/>
                <a:cs typeface="Times New Roman" charset="0"/>
                <a:sym typeface="Times New Roman" charset="0"/>
              </a:rPr>
              <a:t>There are two types of reverse transcriptase inhibitors:</a:t>
            </a:r>
          </a:p>
          <a:p>
            <a:pPr marL="434191" lvl="1" indent="-112734" defTabSz="642915">
              <a:lnSpc>
                <a:spcPct val="80000"/>
              </a:lnSpc>
              <a:spcBef>
                <a:spcPts val="352"/>
              </a:spcBef>
              <a:buClr>
                <a:srgbClr val="FFFFFF"/>
              </a:buClr>
              <a:buFont typeface="Arial" charset="0"/>
              <a:buChar char="•"/>
            </a:pPr>
            <a:r>
              <a:rPr lang="en-US" sz="1700" dirty="0">
                <a:solidFill>
                  <a:srgbClr val="011993"/>
                </a:solidFill>
                <a:latin typeface="Times New Roman" charset="0"/>
                <a:ea typeface="ＭＳ Ｐゴシック" charset="0"/>
                <a:cs typeface="Times New Roman" charset="0"/>
                <a:sym typeface="Times New Roman" charset="0"/>
              </a:rPr>
              <a:t>1- Nucleoside analog RT inhibitors for HIV-1 &amp; HIV  </a:t>
            </a:r>
          </a:p>
          <a:p>
            <a:pPr marL="434191" lvl="1" indent="-112734" defTabSz="642915">
              <a:lnSpc>
                <a:spcPct val="80000"/>
              </a:lnSpc>
              <a:spcBef>
                <a:spcPts val="352"/>
              </a:spcBef>
              <a:buClr>
                <a:srgbClr val="FFFFFF"/>
              </a:buClr>
              <a:buFont typeface="Arial" charset="0"/>
              <a:buChar char="•"/>
            </a:pPr>
            <a:r>
              <a:rPr lang="en-US" sz="1500" dirty="0" err="1">
                <a:solidFill>
                  <a:srgbClr val="941100"/>
                </a:solidFill>
                <a:latin typeface="Times New Roman" charset="0"/>
                <a:ea typeface="ＭＳ Ｐゴシック" charset="0"/>
                <a:cs typeface="Times New Roman" charset="0"/>
                <a:sym typeface="Times New Roman" charset="0"/>
              </a:rPr>
              <a:t>Zidovudine</a:t>
            </a:r>
            <a:r>
              <a:rPr lang="en-US" sz="1500" dirty="0">
                <a:solidFill>
                  <a:srgbClr val="941100"/>
                </a:solidFill>
                <a:latin typeface="Times New Roman" charset="0"/>
                <a:ea typeface="ＭＳ Ｐゴシック" charset="0"/>
                <a:cs typeface="Times New Roman" charset="0"/>
                <a:sym typeface="Times New Roman" charset="0"/>
              </a:rPr>
              <a:t> (AZT)        - </a:t>
            </a:r>
            <a:r>
              <a:rPr lang="en-US" sz="1500" dirty="0" err="1">
                <a:solidFill>
                  <a:srgbClr val="941100"/>
                </a:solidFill>
                <a:latin typeface="Times New Roman" charset="0"/>
                <a:ea typeface="ＭＳ Ｐゴシック" charset="0"/>
                <a:cs typeface="Times New Roman" charset="0"/>
                <a:sym typeface="Times New Roman" charset="0"/>
              </a:rPr>
              <a:t>Zalcitabine</a:t>
            </a:r>
            <a:r>
              <a:rPr lang="en-US" sz="1500" dirty="0">
                <a:solidFill>
                  <a:srgbClr val="941100"/>
                </a:solidFill>
                <a:latin typeface="Times New Roman" charset="0"/>
                <a:ea typeface="ＭＳ Ｐゴシック" charset="0"/>
                <a:cs typeface="Times New Roman" charset="0"/>
                <a:sym typeface="Times New Roman" charset="0"/>
              </a:rPr>
              <a:t>  (</a:t>
            </a:r>
            <a:r>
              <a:rPr lang="en-US" sz="1500" dirty="0" err="1">
                <a:solidFill>
                  <a:srgbClr val="941100"/>
                </a:solidFill>
                <a:latin typeface="Times New Roman" charset="0"/>
                <a:ea typeface="ＭＳ Ｐゴシック" charset="0"/>
                <a:cs typeface="Times New Roman" charset="0"/>
                <a:sym typeface="Times New Roman" charset="0"/>
              </a:rPr>
              <a:t>ddC</a:t>
            </a:r>
            <a:r>
              <a:rPr lang="en-US" sz="1500" dirty="0">
                <a:solidFill>
                  <a:srgbClr val="941100"/>
                </a:solidFill>
                <a:latin typeface="Times New Roman" charset="0"/>
                <a:ea typeface="ＭＳ Ｐゴシック" charset="0"/>
                <a:cs typeface="Times New Roman" charset="0"/>
                <a:sym typeface="Times New Roman" charset="0"/>
              </a:rPr>
              <a:t>)</a:t>
            </a:r>
          </a:p>
          <a:p>
            <a:pPr marL="434191" lvl="1" indent="-112734" defTabSz="642915">
              <a:lnSpc>
                <a:spcPct val="80000"/>
              </a:lnSpc>
              <a:spcBef>
                <a:spcPts val="352"/>
              </a:spcBef>
              <a:buClr>
                <a:srgbClr val="FFFFFF"/>
              </a:buClr>
              <a:buFont typeface="Arial" charset="0"/>
              <a:buChar char="•"/>
            </a:pPr>
            <a:r>
              <a:rPr lang="en-US" sz="1500" dirty="0">
                <a:solidFill>
                  <a:srgbClr val="941100"/>
                </a:solidFill>
                <a:latin typeface="Times New Roman" charset="0"/>
                <a:ea typeface="ＭＳ Ｐゴシック" charset="0"/>
                <a:cs typeface="Times New Roman" charset="0"/>
                <a:sym typeface="Times New Roman" charset="0"/>
              </a:rPr>
              <a:t>	         </a:t>
            </a:r>
            <a:r>
              <a:rPr lang="en-US" sz="1500" dirty="0" err="1">
                <a:solidFill>
                  <a:srgbClr val="941100"/>
                </a:solidFill>
                <a:latin typeface="Times New Roman" charset="0"/>
                <a:ea typeface="ＭＳ Ｐゴシック" charset="0"/>
                <a:cs typeface="Times New Roman" charset="0"/>
                <a:sym typeface="Times New Roman" charset="0"/>
              </a:rPr>
              <a:t>Stavudine</a:t>
            </a:r>
            <a:r>
              <a:rPr lang="en-US" sz="1500" dirty="0">
                <a:solidFill>
                  <a:srgbClr val="941100"/>
                </a:solidFill>
                <a:latin typeface="Times New Roman" charset="0"/>
                <a:ea typeface="ＭＳ Ｐゴシック" charset="0"/>
                <a:cs typeface="Times New Roman" charset="0"/>
                <a:sym typeface="Times New Roman" charset="0"/>
              </a:rPr>
              <a:t>  (d4T)           - Lamivudine (3TC)          </a:t>
            </a:r>
          </a:p>
          <a:p>
            <a:pPr marL="434191" lvl="1" indent="-112734" defTabSz="642915">
              <a:lnSpc>
                <a:spcPct val="80000"/>
              </a:lnSpc>
              <a:spcBef>
                <a:spcPts val="422"/>
              </a:spcBef>
            </a:pPr>
            <a:endParaRPr lang="en-US" sz="1500" dirty="0">
              <a:solidFill>
                <a:srgbClr val="212121"/>
              </a:solidFill>
              <a:latin typeface="Times New Roman" charset="0"/>
              <a:ea typeface="ＭＳ Ｐゴシック" charset="0"/>
              <a:cs typeface="Times New Roman" charset="0"/>
              <a:sym typeface="Times New Roman" charset="0"/>
            </a:endParaRPr>
          </a:p>
          <a:p>
            <a:pPr marL="434191" lvl="1" indent="-112734" defTabSz="642915">
              <a:lnSpc>
                <a:spcPct val="80000"/>
              </a:lnSpc>
              <a:spcBef>
                <a:spcPts val="352"/>
              </a:spcBef>
              <a:buClr>
                <a:srgbClr val="FFFFFF"/>
              </a:buClr>
              <a:buFont typeface="Arial" charset="0"/>
              <a:buChar char="•"/>
            </a:pPr>
            <a:r>
              <a:rPr lang="en-US" sz="1700" dirty="0">
                <a:solidFill>
                  <a:srgbClr val="011993"/>
                </a:solidFill>
                <a:latin typeface="Times New Roman" charset="0"/>
                <a:ea typeface="ＭＳ Ｐゴシック" charset="0"/>
                <a:cs typeface="Times New Roman" charset="0"/>
                <a:sym typeface="Times New Roman" charset="0"/>
              </a:rPr>
              <a:t>2- Non-nucleoside analog RT inhibitors for HIV1 only:    </a:t>
            </a:r>
          </a:p>
          <a:p>
            <a:pPr marL="139522" indent="-139522" defTabSz="642915">
              <a:lnSpc>
                <a:spcPct val="80000"/>
              </a:lnSpc>
              <a:spcBef>
                <a:spcPts val="352"/>
              </a:spcBef>
            </a:pPr>
            <a:r>
              <a:rPr lang="en-US" sz="1500" dirty="0">
                <a:solidFill>
                  <a:srgbClr val="941100"/>
                </a:solidFill>
                <a:latin typeface="Times New Roman" charset="0"/>
                <a:cs typeface="Times New Roman" charset="0"/>
                <a:sym typeface="Times New Roman" charset="0"/>
              </a:rPr>
              <a:t>		-</a:t>
            </a:r>
            <a:r>
              <a:rPr lang="en-US" sz="1500" dirty="0" err="1">
                <a:solidFill>
                  <a:srgbClr val="941100"/>
                </a:solidFill>
                <a:latin typeface="Times New Roman" charset="0"/>
                <a:cs typeface="Times New Roman" charset="0"/>
                <a:sym typeface="Times New Roman" charset="0"/>
              </a:rPr>
              <a:t>Nevirapine</a:t>
            </a:r>
            <a:r>
              <a:rPr lang="en-US" sz="1500" dirty="0">
                <a:solidFill>
                  <a:srgbClr val="941100"/>
                </a:solidFill>
                <a:latin typeface="Times New Roman" charset="0"/>
                <a:cs typeface="Times New Roman" charset="0"/>
                <a:sym typeface="Times New Roman" charset="0"/>
              </a:rPr>
              <a:t>	   - </a:t>
            </a:r>
            <a:r>
              <a:rPr lang="en-US" sz="1500" dirty="0" err="1">
                <a:solidFill>
                  <a:srgbClr val="941100"/>
                </a:solidFill>
                <a:latin typeface="Times New Roman" charset="0"/>
                <a:cs typeface="Times New Roman" charset="0"/>
                <a:sym typeface="Times New Roman" charset="0"/>
              </a:rPr>
              <a:t>Delavirdine</a:t>
            </a:r>
            <a:r>
              <a:rPr lang="en-US" sz="1500" dirty="0">
                <a:solidFill>
                  <a:srgbClr val="941100"/>
                </a:solidFill>
                <a:latin typeface="Times New Roman" charset="0"/>
                <a:cs typeface="Times New Roman" charset="0"/>
                <a:sym typeface="Times New Roman" charset="0"/>
              </a:rPr>
              <a:t>     - </a:t>
            </a:r>
            <a:r>
              <a:rPr lang="en-US" sz="1500" dirty="0" err="1">
                <a:solidFill>
                  <a:srgbClr val="941100"/>
                </a:solidFill>
                <a:latin typeface="Times New Roman" charset="0"/>
                <a:cs typeface="Times New Roman" charset="0"/>
                <a:sym typeface="Times New Roman" charset="0"/>
              </a:rPr>
              <a:t>Efavirenz</a:t>
            </a:r>
            <a:endParaRPr lang="en-US" sz="1500" dirty="0">
              <a:solidFill>
                <a:srgbClr val="941100"/>
              </a:solidFill>
              <a:latin typeface="Times New Roman" charset="0"/>
              <a:cs typeface="Times New Roman" charset="0"/>
              <a:sym typeface="Times New Roman" charset="0"/>
            </a:endParaRPr>
          </a:p>
          <a:p>
            <a:pPr marL="139522" indent="-139522" defTabSz="642915">
              <a:lnSpc>
                <a:spcPct val="80000"/>
              </a:lnSpc>
              <a:spcBef>
                <a:spcPts val="492"/>
              </a:spcBef>
            </a:pPr>
            <a:endParaRPr lang="en-US" sz="1500" dirty="0">
              <a:solidFill>
                <a:srgbClr val="212121"/>
              </a:solidFill>
              <a:latin typeface="Times New Roman" charset="0"/>
              <a:cs typeface="Times New Roman" charset="0"/>
              <a:sym typeface="Times New Roman" charset="0"/>
            </a:endParaRPr>
          </a:p>
          <a:p>
            <a:pPr marL="139522" indent="-139522" defTabSz="642915">
              <a:lnSpc>
                <a:spcPct val="80000"/>
              </a:lnSpc>
              <a:spcBef>
                <a:spcPts val="352"/>
              </a:spcBef>
              <a:buClr>
                <a:srgbClr val="FFFFFF"/>
              </a:buClr>
              <a:buFont typeface="Times New Roman" charset="0"/>
              <a:buChar char="•"/>
            </a:pPr>
            <a:r>
              <a:rPr lang="en-US" sz="1800" b="1" dirty="0">
                <a:solidFill>
                  <a:srgbClr val="212121"/>
                </a:solidFill>
                <a:latin typeface="Times New Roman" charset="0"/>
                <a:cs typeface="Times New Roman" charset="0"/>
                <a:sym typeface="Times New Roman" charset="0"/>
              </a:rPr>
              <a:t>b) Proteases inhibitors include : </a:t>
            </a:r>
          </a:p>
          <a:p>
            <a:pPr marL="434191" lvl="1" indent="-112734" defTabSz="642915">
              <a:spcBef>
                <a:spcPts val="352"/>
              </a:spcBef>
            </a:pPr>
            <a:r>
              <a:rPr lang="en-US" sz="1500" dirty="0">
                <a:solidFill>
                  <a:srgbClr val="941100"/>
                </a:solidFill>
                <a:latin typeface="Times New Roman" charset="0"/>
                <a:ea typeface="ＭＳ Ｐゴシック" charset="0"/>
                <a:cs typeface="Times New Roman" charset="0"/>
                <a:sym typeface="Times New Roman" charset="0"/>
              </a:rPr>
              <a:t>	      -</a:t>
            </a:r>
            <a:r>
              <a:rPr lang="en-US" sz="1500" dirty="0" err="1">
                <a:solidFill>
                  <a:srgbClr val="941100"/>
                </a:solidFill>
                <a:latin typeface="Times New Roman" charset="0"/>
                <a:ea typeface="ＭＳ Ｐゴシック" charset="0"/>
                <a:cs typeface="Times New Roman" charset="0"/>
                <a:sym typeface="Times New Roman" charset="0"/>
              </a:rPr>
              <a:t>Saquinavir</a:t>
            </a:r>
            <a:r>
              <a:rPr lang="en-US" sz="1500" dirty="0">
                <a:solidFill>
                  <a:srgbClr val="941100"/>
                </a:solidFill>
                <a:latin typeface="Times New Roman" charset="0"/>
                <a:ea typeface="ＭＳ Ｐゴシック" charset="0"/>
                <a:cs typeface="Times New Roman" charset="0"/>
                <a:sym typeface="Times New Roman" charset="0"/>
              </a:rPr>
              <a:t>   - </a:t>
            </a:r>
            <a:r>
              <a:rPr lang="en-US" sz="1500" dirty="0" err="1">
                <a:solidFill>
                  <a:srgbClr val="941100"/>
                </a:solidFill>
                <a:latin typeface="Times New Roman" charset="0"/>
                <a:ea typeface="ＭＳ Ｐゴシック" charset="0"/>
                <a:cs typeface="Times New Roman" charset="0"/>
                <a:sym typeface="Times New Roman" charset="0"/>
              </a:rPr>
              <a:t>Indinavir</a:t>
            </a:r>
            <a:r>
              <a:rPr lang="en-US" sz="1500" dirty="0">
                <a:solidFill>
                  <a:srgbClr val="941100"/>
                </a:solidFill>
                <a:latin typeface="Times New Roman" charset="0"/>
                <a:ea typeface="ＭＳ Ｐゴシック" charset="0"/>
                <a:cs typeface="Times New Roman" charset="0"/>
                <a:sym typeface="Times New Roman" charset="0"/>
              </a:rPr>
              <a:t>     </a:t>
            </a:r>
          </a:p>
          <a:p>
            <a:pPr marL="434191" lvl="1" indent="-112734" defTabSz="642915">
              <a:spcBef>
                <a:spcPts val="352"/>
              </a:spcBef>
            </a:pPr>
            <a:r>
              <a:rPr lang="en-US" sz="1500" dirty="0">
                <a:solidFill>
                  <a:srgbClr val="941100"/>
                </a:solidFill>
                <a:latin typeface="Times New Roman" charset="0"/>
                <a:ea typeface="ＭＳ Ｐゴシック" charset="0"/>
                <a:cs typeface="Times New Roman" charset="0"/>
                <a:sym typeface="Times New Roman" charset="0"/>
              </a:rPr>
              <a:t>	      -</a:t>
            </a:r>
            <a:r>
              <a:rPr lang="en-US" sz="1500" dirty="0" err="1">
                <a:solidFill>
                  <a:srgbClr val="941100"/>
                </a:solidFill>
                <a:latin typeface="Times New Roman" charset="0"/>
                <a:ea typeface="ＭＳ Ｐゴシック" charset="0"/>
                <a:cs typeface="Times New Roman" charset="0"/>
                <a:sym typeface="Times New Roman" charset="0"/>
              </a:rPr>
              <a:t>Nelfinavir</a:t>
            </a:r>
            <a:r>
              <a:rPr lang="en-US" sz="1500" dirty="0">
                <a:solidFill>
                  <a:srgbClr val="941100"/>
                </a:solidFill>
                <a:latin typeface="Times New Roman" charset="0"/>
                <a:ea typeface="ＭＳ Ｐゴシック" charset="0"/>
                <a:cs typeface="Times New Roman" charset="0"/>
                <a:sym typeface="Times New Roman" charset="0"/>
              </a:rPr>
              <a:t>     - Ritonavir</a:t>
            </a:r>
            <a:endParaRPr lang="en-US" dirty="0"/>
          </a:p>
        </p:txBody>
      </p:sp>
      <p:pic>
        <p:nvPicPr>
          <p:cNvPr id="16387" name="Picture 3" descr="HIV-Virus-800x37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3640" y="4192525"/>
            <a:ext cx="3096764" cy="1289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393349"/>
      </p:ext>
    </p:extLst>
  </p:cSld>
  <p:clrMapOvr>
    <a:masterClrMapping/>
  </p:clrMapOvr>
  <p:transition xmlns:p14="http://schemas.microsoft.com/office/powerpoint/2010/mai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517900" y="1749245"/>
            <a:ext cx="7803431" cy="1518047"/>
          </a:xfrm>
        </p:spPr>
        <p:txBody>
          <a:bodyPr/>
          <a:lstStyle/>
          <a:p>
            <a:r>
              <a:rPr lang="en-US" sz="2900" b="1" dirty="0"/>
              <a:t>is there a cure for HIV and AIDS </a:t>
            </a:r>
            <a:r>
              <a:rPr lang="en-US" sz="7200" b="1" dirty="0">
                <a:solidFill>
                  <a:srgbClr val="FF0000"/>
                </a:solidFill>
              </a:rPr>
              <a:t>?</a:t>
            </a:r>
            <a:endParaRPr lang="en-US" sz="7200" dirty="0">
              <a:solidFill>
                <a:srgbClr val="FF0000"/>
              </a:solidFill>
            </a:endParaRPr>
          </a:p>
        </p:txBody>
      </p:sp>
      <p:pic>
        <p:nvPicPr>
          <p:cNvPr id="3" name="Picture 2" descr="HIV.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2245" y="3123590"/>
            <a:ext cx="2629504" cy="2006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87046360"/>
      </p:ext>
    </p:extLst>
  </p:cSld>
  <p:clrMapOvr>
    <a:masterClrMapping/>
  </p:clrMapOvr>
  <p:transition xmlns:p14="http://schemas.microsoft.com/office/powerpoint/2010/mai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5195" y="833015"/>
            <a:ext cx="6400800" cy="835455"/>
          </a:xfrm>
        </p:spPr>
        <p:txBody>
          <a:bodyPr>
            <a:normAutofit/>
          </a:bodyPr>
          <a:lstStyle/>
          <a:p>
            <a:pPr algn="ctr"/>
            <a:r>
              <a:rPr lang="en-US" sz="3600" b="1" dirty="0">
                <a:solidFill>
                  <a:srgbClr val="002060"/>
                </a:solidFill>
              </a:rPr>
              <a:t>Question 1 </a:t>
            </a:r>
            <a:endParaRPr lang="en-US" sz="3600" dirty="0">
              <a:solidFill>
                <a:srgbClr val="002060"/>
              </a:solidFill>
            </a:endParaRPr>
          </a:p>
        </p:txBody>
      </p:sp>
      <p:sp>
        <p:nvSpPr>
          <p:cNvPr id="5" name="TextBox 4"/>
          <p:cNvSpPr txBox="1"/>
          <p:nvPr/>
        </p:nvSpPr>
        <p:spPr>
          <a:xfrm>
            <a:off x="907080" y="1901950"/>
            <a:ext cx="7673433" cy="3416320"/>
          </a:xfrm>
          <a:prstGeom prst="rect">
            <a:avLst/>
          </a:prstGeom>
          <a:noFill/>
        </p:spPr>
        <p:txBody>
          <a:bodyPr wrap="square" rtlCol="0">
            <a:spAutoFit/>
          </a:bodyPr>
          <a:lstStyle/>
          <a:p>
            <a:r>
              <a:rPr lang="en-US" sz="2400" dirty="0">
                <a:solidFill>
                  <a:srgbClr val="1F497D"/>
                </a:solidFill>
                <a:latin typeface="Calibri"/>
              </a:rPr>
              <a:t>A 30 year old married lady presented to the gynecology clinic complaining of malodorous vaginal frothy yellowish green discharge. </a:t>
            </a:r>
          </a:p>
          <a:p>
            <a:r>
              <a:rPr lang="en-US" sz="2400" dirty="0">
                <a:solidFill>
                  <a:srgbClr val="1F497D"/>
                </a:solidFill>
                <a:latin typeface="Calibri"/>
              </a:rPr>
              <a:t>What is your diagnosis? </a:t>
            </a:r>
          </a:p>
          <a:p>
            <a:pPr marL="514350" indent="-514350">
              <a:buFont typeface="+mj-lt"/>
              <a:buAutoNum type="alphaUcPeriod"/>
            </a:pPr>
            <a:r>
              <a:rPr lang="en-US" sz="2400" dirty="0">
                <a:solidFill>
                  <a:srgbClr val="1F497D"/>
                </a:solidFill>
                <a:latin typeface="Calibri"/>
              </a:rPr>
              <a:t>Candidiasis </a:t>
            </a:r>
          </a:p>
          <a:p>
            <a:pPr marL="514350" indent="-514350">
              <a:buFont typeface="+mj-lt"/>
              <a:buAutoNum type="alphaUcPeriod"/>
            </a:pPr>
            <a:r>
              <a:rPr lang="en-US" sz="2400" dirty="0">
                <a:solidFill>
                  <a:srgbClr val="1F497D"/>
                </a:solidFill>
                <a:latin typeface="Calibri"/>
              </a:rPr>
              <a:t>HPV </a:t>
            </a:r>
          </a:p>
          <a:p>
            <a:pPr marL="514350" indent="-514350">
              <a:buFont typeface="+mj-lt"/>
              <a:buAutoNum type="alphaUcPeriod"/>
            </a:pPr>
            <a:r>
              <a:rPr lang="en-US" sz="2400" dirty="0" err="1">
                <a:solidFill>
                  <a:srgbClr val="1F497D"/>
                </a:solidFill>
                <a:latin typeface="Calibri"/>
              </a:rPr>
              <a:t>Nisseria</a:t>
            </a:r>
            <a:r>
              <a:rPr lang="en-US" sz="2400" dirty="0">
                <a:solidFill>
                  <a:srgbClr val="1F497D"/>
                </a:solidFill>
                <a:latin typeface="Calibri"/>
              </a:rPr>
              <a:t> gonorrhea </a:t>
            </a:r>
          </a:p>
          <a:p>
            <a:pPr marL="514350" indent="-514350">
              <a:buFont typeface="+mj-lt"/>
              <a:buAutoNum type="alphaUcPeriod"/>
            </a:pPr>
            <a:r>
              <a:rPr lang="en-US" sz="2400" dirty="0" err="1">
                <a:solidFill>
                  <a:srgbClr val="FF0000"/>
                </a:solidFill>
                <a:latin typeface="Calibri"/>
              </a:rPr>
              <a:t>Trichomoniasis</a:t>
            </a:r>
            <a:r>
              <a:rPr lang="en-US" sz="2400" dirty="0">
                <a:solidFill>
                  <a:srgbClr val="FF0000"/>
                </a:solidFill>
                <a:latin typeface="Calibri"/>
              </a:rPr>
              <a:t> </a:t>
            </a:r>
          </a:p>
          <a:p>
            <a:endParaRPr lang="en-US" sz="2400" dirty="0">
              <a:solidFill>
                <a:srgbClr val="1F497D"/>
              </a:solidFill>
              <a:latin typeface="Calibri"/>
            </a:endParaRPr>
          </a:p>
        </p:txBody>
      </p:sp>
    </p:spTree>
    <p:extLst>
      <p:ext uri="{BB962C8B-B14F-4D97-AF65-F5344CB8AC3E}">
        <p14:creationId xmlns:p14="http://schemas.microsoft.com/office/powerpoint/2010/main" val="20563230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2490" y="527605"/>
            <a:ext cx="6400800" cy="835455"/>
          </a:xfrm>
        </p:spPr>
        <p:txBody>
          <a:bodyPr/>
          <a:lstStyle/>
          <a:p>
            <a:pPr algn="ctr"/>
            <a:r>
              <a:rPr lang="en-US" sz="3600" b="1" dirty="0">
                <a:solidFill>
                  <a:srgbClr val="002060"/>
                </a:solidFill>
              </a:rPr>
              <a:t>Question </a:t>
            </a:r>
            <a:r>
              <a:rPr lang="en-US" sz="3600" b="1" dirty="0" smtClean="0">
                <a:solidFill>
                  <a:srgbClr val="002060"/>
                </a:solidFill>
              </a:rPr>
              <a:t>2</a:t>
            </a:r>
            <a:endParaRPr lang="en-US" sz="3600" dirty="0">
              <a:solidFill>
                <a:srgbClr val="002060"/>
              </a:solidFill>
            </a:endParaRPr>
          </a:p>
          <a:p>
            <a:endParaRPr lang="en-US" dirty="0"/>
          </a:p>
        </p:txBody>
      </p:sp>
      <p:sp>
        <p:nvSpPr>
          <p:cNvPr id="5" name="TextBox 4"/>
          <p:cNvSpPr txBox="1"/>
          <p:nvPr/>
        </p:nvSpPr>
        <p:spPr>
          <a:xfrm>
            <a:off x="754375" y="1291130"/>
            <a:ext cx="7635250" cy="3416320"/>
          </a:xfrm>
          <a:prstGeom prst="rect">
            <a:avLst/>
          </a:prstGeom>
          <a:noFill/>
        </p:spPr>
        <p:txBody>
          <a:bodyPr wrap="square" rtlCol="0">
            <a:spAutoFit/>
          </a:bodyPr>
          <a:lstStyle/>
          <a:p>
            <a:r>
              <a:rPr lang="en-US" sz="2400" dirty="0" smtClean="0">
                <a:solidFill>
                  <a:srgbClr val="002060"/>
                </a:solidFill>
                <a:latin typeface="Calibri"/>
              </a:rPr>
              <a:t>A </a:t>
            </a:r>
            <a:r>
              <a:rPr lang="en-US" sz="2400" dirty="0">
                <a:solidFill>
                  <a:srgbClr val="002060"/>
                </a:solidFill>
                <a:latin typeface="Calibri"/>
              </a:rPr>
              <a:t>26-year-old single man presents to your office complaining of a painless ulcer that formed on his penis 3 months ago. The ulcer is healed but an erythematous rash on his palms and soles of feet has recently developed. </a:t>
            </a:r>
          </a:p>
          <a:p>
            <a:r>
              <a:rPr lang="en-US" sz="2400" dirty="0">
                <a:solidFill>
                  <a:srgbClr val="002060"/>
                </a:solidFill>
                <a:latin typeface="Calibri"/>
              </a:rPr>
              <a:t>What is the most likely diagnosis? </a:t>
            </a:r>
          </a:p>
          <a:p>
            <a:pPr marL="514350" indent="-514350">
              <a:buFontTx/>
              <a:buAutoNum type="alphaLcPeriod"/>
            </a:pPr>
            <a:r>
              <a:rPr lang="en-US" sz="2400" dirty="0" err="1">
                <a:solidFill>
                  <a:srgbClr val="002060"/>
                </a:solidFill>
                <a:latin typeface="Calibri"/>
              </a:rPr>
              <a:t>Behcet’s</a:t>
            </a:r>
            <a:r>
              <a:rPr lang="en-US" sz="2400" dirty="0">
                <a:solidFill>
                  <a:srgbClr val="002060"/>
                </a:solidFill>
                <a:latin typeface="Calibri"/>
              </a:rPr>
              <a:t> disease</a:t>
            </a:r>
          </a:p>
          <a:p>
            <a:pPr marL="514350" indent="-514350">
              <a:buFont typeface="Arial" pitchFamily="34" charset="0"/>
              <a:buAutoNum type="alphaLcPeriod"/>
            </a:pPr>
            <a:r>
              <a:rPr lang="en-US" sz="2400" dirty="0" err="1">
                <a:solidFill>
                  <a:srgbClr val="002060"/>
                </a:solidFill>
                <a:latin typeface="Calibri"/>
              </a:rPr>
              <a:t>Trichomoniasis</a:t>
            </a:r>
            <a:endParaRPr lang="en-US" sz="2400" dirty="0">
              <a:solidFill>
                <a:srgbClr val="002060"/>
              </a:solidFill>
              <a:latin typeface="Calibri"/>
            </a:endParaRPr>
          </a:p>
          <a:p>
            <a:pPr marL="514350" indent="-514350">
              <a:buFontTx/>
              <a:buAutoNum type="alphaLcPeriod"/>
            </a:pPr>
            <a:r>
              <a:rPr lang="en-US" sz="2400" dirty="0">
                <a:solidFill>
                  <a:srgbClr val="002060"/>
                </a:solidFill>
                <a:latin typeface="Calibri"/>
              </a:rPr>
              <a:t>Reiter’s syndrome </a:t>
            </a:r>
          </a:p>
          <a:p>
            <a:pPr marL="514350" indent="-514350">
              <a:buFontTx/>
              <a:buAutoNum type="alphaLcPeriod"/>
            </a:pPr>
            <a:r>
              <a:rPr lang="en-US" sz="2400" dirty="0">
                <a:solidFill>
                  <a:srgbClr val="FF0000"/>
                </a:solidFill>
                <a:latin typeface="Calibri"/>
              </a:rPr>
              <a:t>Syphilis </a:t>
            </a:r>
          </a:p>
        </p:txBody>
      </p:sp>
    </p:spTree>
    <p:extLst>
      <p:ext uri="{BB962C8B-B14F-4D97-AF65-F5344CB8AC3E}">
        <p14:creationId xmlns:p14="http://schemas.microsoft.com/office/powerpoint/2010/main" val="23317684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cs typeface="Calibri Light"/>
              </a:rPr>
              <a:t>Question3</a:t>
            </a:r>
            <a:endParaRPr lang="x-none" b="1" dirty="0">
              <a:cs typeface="Calibri Light"/>
            </a:endParaRPr>
          </a:p>
        </p:txBody>
      </p:sp>
      <p:sp>
        <p:nvSpPr>
          <p:cNvPr id="3" name="Content Placeholder 2"/>
          <p:cNvSpPr>
            <a:spLocks noGrp="1"/>
          </p:cNvSpPr>
          <p:nvPr>
            <p:ph idx="1"/>
          </p:nvPr>
        </p:nvSpPr>
        <p:spPr/>
        <p:txBody>
          <a:bodyPr/>
          <a:lstStyle/>
          <a:p>
            <a:pPr marL="514350" indent="-514350">
              <a:buAutoNum type="arabicParenBoth"/>
            </a:pPr>
            <a:r>
              <a:rPr lang="en-US" dirty="0"/>
              <a:t>Which of these things can cause hepatitis?</a:t>
            </a:r>
          </a:p>
          <a:p>
            <a:pPr marL="0" indent="0">
              <a:buNone/>
            </a:pPr>
            <a:endParaRPr lang="en-US" dirty="0"/>
          </a:p>
          <a:p>
            <a:pPr marL="0" indent="0">
              <a:buNone/>
            </a:pPr>
            <a:r>
              <a:rPr lang="en-US" dirty="0"/>
              <a:t>A. Viruses</a:t>
            </a:r>
          </a:p>
          <a:p>
            <a:pPr marL="0" indent="0">
              <a:buNone/>
            </a:pPr>
            <a:r>
              <a:rPr lang="en-US" dirty="0"/>
              <a:t>B. Medicines and alcohol</a:t>
            </a:r>
          </a:p>
          <a:p>
            <a:pPr marL="0" indent="0">
              <a:buNone/>
            </a:pPr>
            <a:r>
              <a:rPr lang="en-US" dirty="0"/>
              <a:t>C. Immune system that's not working as it should</a:t>
            </a:r>
          </a:p>
          <a:p>
            <a:pPr marL="0" indent="0">
              <a:buNone/>
            </a:pPr>
            <a:r>
              <a:rPr lang="en-US" dirty="0">
                <a:solidFill>
                  <a:srgbClr val="FF0000"/>
                </a:solidFill>
              </a:rPr>
              <a:t>D. All of the above</a:t>
            </a:r>
            <a:endParaRPr lang="x-none" dirty="0">
              <a:solidFill>
                <a:srgbClr val="FF0000"/>
              </a:solidFill>
            </a:endParaRPr>
          </a:p>
        </p:txBody>
      </p:sp>
    </p:spTree>
    <p:extLst>
      <p:ext uri="{BB962C8B-B14F-4D97-AF65-F5344CB8AC3E}">
        <p14:creationId xmlns:p14="http://schemas.microsoft.com/office/powerpoint/2010/main" val="471118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4534</TotalTime>
  <Words>4934</Words>
  <Application>Microsoft Macintosh PowerPoint</Application>
  <PresentationFormat>On-screen Show (4:3)</PresentationFormat>
  <Paragraphs>812</Paragraphs>
  <Slides>102</Slides>
  <Notes>24</Notes>
  <HiddenSlides>0</HiddenSlides>
  <MMClips>0</MMClips>
  <ScaleCrop>false</ScaleCrop>
  <HeadingPairs>
    <vt:vector size="4" baseType="variant">
      <vt:variant>
        <vt:lpstr>Theme</vt:lpstr>
      </vt:variant>
      <vt:variant>
        <vt:i4>3</vt:i4>
      </vt:variant>
      <vt:variant>
        <vt:lpstr>Slide Titles</vt:lpstr>
      </vt:variant>
      <vt:variant>
        <vt:i4>102</vt:i4>
      </vt:variant>
    </vt:vector>
  </HeadingPairs>
  <TitlesOfParts>
    <vt:vector size="105" baseType="lpstr">
      <vt:lpstr>Office Theme</vt:lpstr>
      <vt:lpstr>1_Office Theme</vt:lpstr>
      <vt:lpstr>2_Office Theme</vt:lpstr>
      <vt:lpstr>Sexually Transmitted Disease</vt:lpstr>
      <vt:lpstr>PowerPoint Presentation</vt:lpstr>
      <vt:lpstr>PowerPoint Presentation</vt:lpstr>
      <vt:lpstr>Question 3</vt:lpstr>
      <vt:lpstr>Question 4</vt:lpstr>
      <vt:lpstr>Question 5</vt:lpstr>
      <vt:lpstr>What is Sexually Transmitted Disease (STDs)?!</vt:lpstr>
      <vt:lpstr>COMMON SEXUAL TRANSMITED DISEASEs </vt:lpstr>
      <vt:lpstr>Differential Diagnosis</vt:lpstr>
      <vt:lpstr>How to approach a patient with STI: </vt:lpstr>
      <vt:lpstr>Taking a sexual history: </vt:lpstr>
      <vt:lpstr>26 Year old present with vaginal discharge</vt:lpstr>
      <vt:lpstr>PowerPoint Presentation</vt:lpstr>
      <vt:lpstr>History must cover the 5Ps:</vt:lpstr>
      <vt:lpstr>Ways of Transmission</vt:lpstr>
      <vt:lpstr>Risk Factors for Acquiring an STD</vt:lpstr>
      <vt:lpstr>Examination</vt:lpstr>
      <vt:lpstr>serious consequences beyond STI :</vt:lpstr>
      <vt:lpstr>Trichomoniasis</vt:lpstr>
      <vt:lpstr>Trichomoniasis</vt:lpstr>
      <vt:lpstr>Clinical presentation</vt:lpstr>
      <vt:lpstr>PowerPoint Presentation</vt:lpstr>
      <vt:lpstr>PowerPoint Presentation</vt:lpstr>
      <vt:lpstr>PowerPoint Presentation</vt:lpstr>
      <vt:lpstr>Diagnosis</vt:lpstr>
      <vt:lpstr>PowerPoint Presentation</vt:lpstr>
      <vt:lpstr>Treatment</vt:lpstr>
      <vt:lpstr>Syphilis </vt:lpstr>
      <vt:lpstr>Syphilis </vt:lpstr>
      <vt:lpstr>PowerPoint Presentation</vt:lpstr>
      <vt:lpstr>Clinical presentation :  present in four stages </vt:lpstr>
      <vt:lpstr>PowerPoint Presentation</vt:lpstr>
      <vt:lpstr>PowerPoint Presentation</vt:lpstr>
      <vt:lpstr>PowerPoint Presentation</vt:lpstr>
      <vt:lpstr>Diagnosis</vt:lpstr>
      <vt:lpstr>Treatment</vt:lpstr>
      <vt:lpstr>Gonorrhea</vt:lpstr>
      <vt:lpstr>PowerPoint Presentation</vt:lpstr>
      <vt:lpstr>Clinical features:  </vt:lpstr>
      <vt:lpstr>PowerPoint Presentation</vt:lpstr>
      <vt:lpstr>PowerPoint Presentation</vt:lpstr>
      <vt:lpstr>Diagnosis  </vt:lpstr>
      <vt:lpstr>PowerPoint Presentation</vt:lpstr>
      <vt:lpstr>PowerPoint Presentation</vt:lpstr>
      <vt:lpstr>Management </vt:lpstr>
      <vt:lpstr>PowerPoint Presentation</vt:lpstr>
      <vt:lpstr>Nouf Alballa</vt:lpstr>
      <vt:lpstr>PowerPoint Presentation</vt:lpstr>
      <vt:lpstr>Presentation : </vt:lpstr>
      <vt:lpstr>PowerPoint Presentation</vt:lpstr>
      <vt:lpstr>PowerPoint Presentation</vt:lpstr>
      <vt:lpstr>Complications</vt:lpstr>
      <vt:lpstr>Diagnosis  </vt:lpstr>
      <vt:lpstr>Management </vt:lpstr>
      <vt:lpstr>PowerPoint Presentation</vt:lpstr>
      <vt:lpstr>Pelvic Inflammatory Disease : </vt:lpstr>
      <vt:lpstr>PowerPoint Presentation</vt:lpstr>
      <vt:lpstr>PowerPoint Presentation</vt:lpstr>
      <vt:lpstr>PowerPoint Presentation</vt:lpstr>
      <vt:lpstr>PowerPoint Presentation</vt:lpstr>
      <vt:lpstr>Genital herpes </vt:lpstr>
      <vt:lpstr>PowerPoint Presentation</vt:lpstr>
      <vt:lpstr>PowerPoint Presentation</vt:lpstr>
      <vt:lpstr>PowerPoint Presentation</vt:lpstr>
      <vt:lpstr>PowerPoint Presentation</vt:lpstr>
      <vt:lpstr>PowerPoint Presentation</vt:lpstr>
      <vt:lpstr>Genital Herpes</vt:lpstr>
      <vt:lpstr>Oral Herpes</vt:lpstr>
      <vt:lpstr>Human Papilloma Virus</vt:lpstr>
      <vt:lpstr>HPV</vt:lpstr>
      <vt:lpstr>Diagnosis</vt:lpstr>
      <vt:lpstr>PowerPoint Presentation</vt:lpstr>
      <vt:lpstr>Hepatitis</vt:lpstr>
      <vt:lpstr>Hepatitis B</vt:lpstr>
      <vt:lpstr>Structure of Hepatitis B Virus</vt:lpstr>
      <vt:lpstr>PowerPoint Presentation</vt:lpstr>
      <vt:lpstr>Signs and Symptoms</vt:lpstr>
      <vt:lpstr>Investigation</vt:lpstr>
      <vt:lpstr>Management</vt:lpstr>
      <vt:lpstr>Prevention</vt:lpstr>
      <vt:lpstr>Complications</vt:lpstr>
      <vt:lpstr>Hepatitis C</vt:lpstr>
      <vt:lpstr>PowerPoint Presentation</vt:lpstr>
      <vt:lpstr>Diagnosis </vt:lpstr>
      <vt:lpstr>PowerPoint Presentation</vt:lpstr>
      <vt:lpstr>Human immunodeficiency virus (HIV)</vt:lpstr>
      <vt:lpstr>PowerPoint Presentation</vt:lpstr>
      <vt:lpstr>Modes of Transmission</vt:lpstr>
      <vt:lpstr>Risk factors and stages of HIV infection</vt:lpstr>
      <vt:lpstr>Stages of HIV infection</vt:lpstr>
      <vt:lpstr>PowerPoint Presentation</vt:lpstr>
      <vt:lpstr>Complications</vt:lpstr>
      <vt:lpstr>Diagnosis of HIV </vt:lpstr>
      <vt:lpstr>prevention</vt:lpstr>
      <vt:lpstr>Treatment of HIV </vt:lpstr>
      <vt:lpstr>is there a cure for HIV and AIDS ?</vt:lpstr>
      <vt:lpstr>PowerPoint Presentation</vt:lpstr>
      <vt:lpstr>PowerPoint Presentation</vt:lpstr>
      <vt:lpstr>Question3</vt:lpstr>
      <vt:lpstr>Question 4</vt:lpstr>
      <vt:lpstr>Question 5</vt:lpstr>
      <vt:lpstr>References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Areej Alrajih</cp:lastModifiedBy>
  <cp:revision>73</cp:revision>
  <dcterms:created xsi:type="dcterms:W3CDTF">2013-08-21T19:17:07Z</dcterms:created>
  <dcterms:modified xsi:type="dcterms:W3CDTF">2017-04-26T10:17:13Z</dcterms:modified>
</cp:coreProperties>
</file>