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2"/>
  </p:notesMasterIdLst>
  <p:sldIdLst>
    <p:sldId id="256" r:id="rId2"/>
    <p:sldId id="377" r:id="rId3"/>
    <p:sldId id="376" r:id="rId4"/>
    <p:sldId id="346" r:id="rId5"/>
    <p:sldId id="347" r:id="rId6"/>
    <p:sldId id="348" r:id="rId7"/>
    <p:sldId id="349" r:id="rId8"/>
    <p:sldId id="350" r:id="rId9"/>
    <p:sldId id="345" r:id="rId10"/>
    <p:sldId id="283" r:id="rId11"/>
    <p:sldId id="335" r:id="rId12"/>
    <p:sldId id="336" r:id="rId13"/>
    <p:sldId id="337" r:id="rId14"/>
    <p:sldId id="338" r:id="rId15"/>
    <p:sldId id="287" r:id="rId16"/>
    <p:sldId id="339" r:id="rId17"/>
    <p:sldId id="340" r:id="rId18"/>
    <p:sldId id="341" r:id="rId19"/>
    <p:sldId id="342" r:id="rId20"/>
    <p:sldId id="343" r:id="rId21"/>
    <p:sldId id="344" r:id="rId22"/>
    <p:sldId id="288" r:id="rId23"/>
    <p:sldId id="293" r:id="rId24"/>
    <p:sldId id="294" r:id="rId25"/>
    <p:sldId id="295" r:id="rId26"/>
    <p:sldId id="296" r:id="rId27"/>
    <p:sldId id="297" r:id="rId28"/>
    <p:sldId id="29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291" r:id="rId47"/>
    <p:sldId id="259" r:id="rId48"/>
    <p:sldId id="286" r:id="rId49"/>
    <p:sldId id="258" r:id="rId50"/>
    <p:sldId id="285" r:id="rId51"/>
    <p:sldId id="262" r:id="rId52"/>
    <p:sldId id="284" r:id="rId53"/>
    <p:sldId id="265" r:id="rId54"/>
    <p:sldId id="266" r:id="rId55"/>
    <p:sldId id="268" r:id="rId56"/>
    <p:sldId id="281" r:id="rId57"/>
    <p:sldId id="290" r:id="rId58"/>
    <p:sldId id="300" r:id="rId59"/>
    <p:sldId id="301" r:id="rId60"/>
    <p:sldId id="302" r:id="rId61"/>
    <p:sldId id="303" r:id="rId62"/>
    <p:sldId id="304" r:id="rId63"/>
    <p:sldId id="305" r:id="rId64"/>
    <p:sldId id="306" r:id="rId65"/>
    <p:sldId id="307" r:id="rId66"/>
    <p:sldId id="333" r:id="rId67"/>
    <p:sldId id="309" r:id="rId68"/>
    <p:sldId id="310" r:id="rId69"/>
    <p:sldId id="311" r:id="rId70"/>
    <p:sldId id="312" r:id="rId71"/>
    <p:sldId id="313" r:id="rId72"/>
    <p:sldId id="314" r:id="rId73"/>
    <p:sldId id="357" r:id="rId74"/>
    <p:sldId id="352" r:id="rId75"/>
    <p:sldId id="353" r:id="rId76"/>
    <p:sldId id="354" r:id="rId77"/>
    <p:sldId id="355" r:id="rId78"/>
    <p:sldId id="356" r:id="rId79"/>
    <p:sldId id="315" r:id="rId80"/>
    <p:sldId id="358"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2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5"/>
  </p:normalViewPr>
  <p:slideViewPr>
    <p:cSldViewPr snapToGrid="0" snapToObjects="1">
      <p:cViewPr>
        <p:scale>
          <a:sx n="76" d="100"/>
          <a:sy n="76" d="100"/>
        </p:scale>
        <p:origin x="-2008"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heroin </c:v>
                </c:pt>
                <c:pt idx="1">
                  <c:v>amphetamine </c:v>
                </c:pt>
                <c:pt idx="2">
                  <c:v>alcohol </c:v>
                </c:pt>
                <c:pt idx="3">
                  <c:v>cannabis </c:v>
                </c:pt>
              </c:strCache>
            </c:strRef>
          </c:cat>
          <c:val>
            <c:numRef>
              <c:f>Sheet1!$B$2:$B$5</c:f>
              <c:numCache>
                <c:formatCode>0.00%</c:formatCode>
                <c:ptCount val="4"/>
                <c:pt idx="0">
                  <c:v>0.836</c:v>
                </c:pt>
                <c:pt idx="1">
                  <c:v>0.707</c:v>
                </c:pt>
                <c:pt idx="2">
                  <c:v>0.703</c:v>
                </c:pt>
                <c:pt idx="3" formatCode="0%">
                  <c:v>0.6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18A26-057E-544C-AE0A-A9D68F15E1C8}" type="doc">
      <dgm:prSet loTypeId="urn:microsoft.com/office/officeart/2005/8/layout/hierarchy1" loCatId="" qsTypeId="urn:microsoft.com/office/officeart/2005/8/quickstyle/simple2" qsCatId="simple" csTypeId="urn:microsoft.com/office/officeart/2005/8/colors/accent1_2" csCatId="accent1" phldr="1"/>
      <dgm:spPr/>
      <dgm:t>
        <a:bodyPr/>
        <a:lstStyle/>
        <a:p>
          <a:endParaRPr lang="en-US"/>
        </a:p>
      </dgm:t>
    </dgm:pt>
    <dgm:pt modelId="{3C7601DE-1888-2B4D-B955-AA4A29835BA0}">
      <dgm:prSet phldrT="[Text]"/>
      <dgm:spPr/>
      <dgm:t>
        <a:bodyPr/>
        <a:lstStyle/>
        <a:p>
          <a:r>
            <a:rPr lang="en-US" dirty="0" smtClean="0">
              <a:latin typeface="Arial Black"/>
              <a:cs typeface="Arial Black"/>
            </a:rPr>
            <a:t>Pharmacological management</a:t>
          </a:r>
          <a:endParaRPr lang="en-US" dirty="0">
            <a:latin typeface="Arial Black"/>
            <a:cs typeface="Arial Black"/>
          </a:endParaRPr>
        </a:p>
      </dgm:t>
    </dgm:pt>
    <dgm:pt modelId="{A7CA5FDA-FB46-9B46-9E66-E1AEB3ECBE0E}" type="parTrans" cxnId="{22718B5A-9B67-5243-8F88-B23D533F90D4}">
      <dgm:prSet/>
      <dgm:spPr/>
      <dgm:t>
        <a:bodyPr/>
        <a:lstStyle/>
        <a:p>
          <a:endParaRPr lang="en-US"/>
        </a:p>
      </dgm:t>
    </dgm:pt>
    <dgm:pt modelId="{1FA7428D-7BEA-5941-8C54-7E163E1D6A5B}" type="sibTrans" cxnId="{22718B5A-9B67-5243-8F88-B23D533F90D4}">
      <dgm:prSet/>
      <dgm:spPr/>
      <dgm:t>
        <a:bodyPr/>
        <a:lstStyle/>
        <a:p>
          <a:endParaRPr lang="en-US"/>
        </a:p>
      </dgm:t>
    </dgm:pt>
    <dgm:pt modelId="{0EFF0643-200F-924C-9256-D1253ECAF3C9}">
      <dgm:prSet phldrT="[Text]"/>
      <dgm:spPr/>
      <dgm:t>
        <a:bodyPr/>
        <a:lstStyle/>
        <a:p>
          <a:r>
            <a:rPr lang="en-US" smtClean="0">
              <a:latin typeface="Arial Black"/>
              <a:cs typeface="Arial Black"/>
            </a:rPr>
            <a:t>Nicotine replacement therapy</a:t>
          </a:r>
          <a:endParaRPr lang="en-US" dirty="0">
            <a:latin typeface="Arial Black"/>
            <a:cs typeface="Arial Black"/>
          </a:endParaRPr>
        </a:p>
      </dgm:t>
    </dgm:pt>
    <dgm:pt modelId="{B2B9D5EA-501F-0649-A832-AE70AC628034}" type="parTrans" cxnId="{34C7AD9C-3EF6-0D49-9693-9C07CCA9B7F4}">
      <dgm:prSet/>
      <dgm:spPr/>
      <dgm:t>
        <a:bodyPr/>
        <a:lstStyle/>
        <a:p>
          <a:endParaRPr lang="en-US"/>
        </a:p>
      </dgm:t>
    </dgm:pt>
    <dgm:pt modelId="{3DFB2F95-C399-8F4C-AF65-0AA8FCF41BF7}" type="sibTrans" cxnId="{34C7AD9C-3EF6-0D49-9693-9C07CCA9B7F4}">
      <dgm:prSet/>
      <dgm:spPr/>
      <dgm:t>
        <a:bodyPr/>
        <a:lstStyle/>
        <a:p>
          <a:endParaRPr lang="en-US"/>
        </a:p>
      </dgm:t>
    </dgm:pt>
    <dgm:pt modelId="{7155032D-5EF0-9443-A1E8-7F49C45E287C}">
      <dgm:prSet phldrT="[Text]"/>
      <dgm:spPr/>
      <dgm:t>
        <a:bodyPr/>
        <a:lstStyle/>
        <a:p>
          <a:r>
            <a:rPr lang="en-US" smtClean="0">
              <a:latin typeface="Arial Black"/>
              <a:cs typeface="Arial Black"/>
            </a:rPr>
            <a:t>Bupropion</a:t>
          </a:r>
          <a:endParaRPr lang="en-US" dirty="0">
            <a:latin typeface="Arial Black"/>
            <a:cs typeface="Arial Black"/>
          </a:endParaRPr>
        </a:p>
      </dgm:t>
    </dgm:pt>
    <dgm:pt modelId="{DC1B88D8-E28C-D248-992B-8FCDE5741746}" type="parTrans" cxnId="{E644B033-ABA2-3848-884C-447B8E55E5A9}">
      <dgm:prSet/>
      <dgm:spPr/>
      <dgm:t>
        <a:bodyPr/>
        <a:lstStyle/>
        <a:p>
          <a:endParaRPr lang="en-US"/>
        </a:p>
      </dgm:t>
    </dgm:pt>
    <dgm:pt modelId="{66AA6705-AD47-AA45-92BF-2CB25E7C2650}" type="sibTrans" cxnId="{E644B033-ABA2-3848-884C-447B8E55E5A9}">
      <dgm:prSet/>
      <dgm:spPr/>
      <dgm:t>
        <a:bodyPr/>
        <a:lstStyle/>
        <a:p>
          <a:endParaRPr lang="en-US"/>
        </a:p>
      </dgm:t>
    </dgm:pt>
    <dgm:pt modelId="{AB351BD4-7806-DE4C-8D84-40582F2A2527}">
      <dgm:prSet phldrT="[Text]"/>
      <dgm:spPr/>
      <dgm:t>
        <a:bodyPr/>
        <a:lstStyle/>
        <a:p>
          <a:r>
            <a:rPr lang="en-US" smtClean="0">
              <a:latin typeface="Arial Black"/>
              <a:cs typeface="Arial Black"/>
            </a:rPr>
            <a:t>Varenicline. </a:t>
          </a:r>
          <a:endParaRPr lang="en-US" dirty="0">
            <a:latin typeface="Arial Black"/>
            <a:cs typeface="Arial Black"/>
          </a:endParaRPr>
        </a:p>
      </dgm:t>
    </dgm:pt>
    <dgm:pt modelId="{C61BAC9F-E52F-6542-AB7D-65DA1E56860D}" type="parTrans" cxnId="{B2B1B101-EB22-2B43-9E30-42F022E51587}">
      <dgm:prSet/>
      <dgm:spPr/>
      <dgm:t>
        <a:bodyPr/>
        <a:lstStyle/>
        <a:p>
          <a:endParaRPr lang="en-US"/>
        </a:p>
      </dgm:t>
    </dgm:pt>
    <dgm:pt modelId="{DBC8A044-2409-2043-83AF-43ABA179F2D0}" type="sibTrans" cxnId="{B2B1B101-EB22-2B43-9E30-42F022E51587}">
      <dgm:prSet/>
      <dgm:spPr/>
      <dgm:t>
        <a:bodyPr/>
        <a:lstStyle/>
        <a:p>
          <a:endParaRPr lang="en-US"/>
        </a:p>
      </dgm:t>
    </dgm:pt>
    <dgm:pt modelId="{21136560-C8EF-6D45-ABCA-61231447D59B}" type="pres">
      <dgm:prSet presAssocID="{CD218A26-057E-544C-AE0A-A9D68F15E1C8}" presName="hierChild1" presStyleCnt="0">
        <dgm:presLayoutVars>
          <dgm:chPref val="1"/>
          <dgm:dir/>
          <dgm:animOne val="branch"/>
          <dgm:animLvl val="lvl"/>
          <dgm:resizeHandles/>
        </dgm:presLayoutVars>
      </dgm:prSet>
      <dgm:spPr/>
      <dgm:t>
        <a:bodyPr/>
        <a:lstStyle/>
        <a:p>
          <a:endParaRPr lang="en-US"/>
        </a:p>
      </dgm:t>
    </dgm:pt>
    <dgm:pt modelId="{6BC5B4A7-D1C6-0449-92F6-061D872583F4}" type="pres">
      <dgm:prSet presAssocID="{3C7601DE-1888-2B4D-B955-AA4A29835BA0}" presName="hierRoot1" presStyleCnt="0"/>
      <dgm:spPr/>
      <dgm:t>
        <a:bodyPr/>
        <a:lstStyle/>
        <a:p>
          <a:endParaRPr lang="en-US"/>
        </a:p>
      </dgm:t>
    </dgm:pt>
    <dgm:pt modelId="{E5518356-2CD5-E941-9F89-99EF432EB70A}" type="pres">
      <dgm:prSet presAssocID="{3C7601DE-1888-2B4D-B955-AA4A29835BA0}" presName="composite" presStyleCnt="0"/>
      <dgm:spPr/>
      <dgm:t>
        <a:bodyPr/>
        <a:lstStyle/>
        <a:p>
          <a:endParaRPr lang="en-US"/>
        </a:p>
      </dgm:t>
    </dgm:pt>
    <dgm:pt modelId="{93A53061-B29D-C14B-97A6-8991F66E461B}" type="pres">
      <dgm:prSet presAssocID="{3C7601DE-1888-2B4D-B955-AA4A29835BA0}" presName="background" presStyleLbl="node0" presStyleIdx="0" presStyleCnt="1"/>
      <dgm:spPr/>
      <dgm:t>
        <a:bodyPr/>
        <a:lstStyle/>
        <a:p>
          <a:endParaRPr lang="en-US"/>
        </a:p>
      </dgm:t>
    </dgm:pt>
    <dgm:pt modelId="{11D6C6B1-0D43-0A4D-9B85-B4FAAD01673A}" type="pres">
      <dgm:prSet presAssocID="{3C7601DE-1888-2B4D-B955-AA4A29835BA0}" presName="text" presStyleLbl="fgAcc0" presStyleIdx="0" presStyleCnt="1">
        <dgm:presLayoutVars>
          <dgm:chPref val="3"/>
        </dgm:presLayoutVars>
      </dgm:prSet>
      <dgm:spPr/>
      <dgm:t>
        <a:bodyPr/>
        <a:lstStyle/>
        <a:p>
          <a:endParaRPr lang="en-US"/>
        </a:p>
      </dgm:t>
    </dgm:pt>
    <dgm:pt modelId="{1BD71331-A087-6D40-A7DF-88BDA8B3F8F5}" type="pres">
      <dgm:prSet presAssocID="{3C7601DE-1888-2B4D-B955-AA4A29835BA0}" presName="hierChild2" presStyleCnt="0"/>
      <dgm:spPr/>
      <dgm:t>
        <a:bodyPr/>
        <a:lstStyle/>
        <a:p>
          <a:endParaRPr lang="en-US"/>
        </a:p>
      </dgm:t>
    </dgm:pt>
    <dgm:pt modelId="{3A2149EB-80FB-AE44-9F9F-9A8B423475F7}" type="pres">
      <dgm:prSet presAssocID="{B2B9D5EA-501F-0649-A832-AE70AC628034}" presName="Name10" presStyleLbl="parChTrans1D2" presStyleIdx="0" presStyleCnt="3"/>
      <dgm:spPr/>
      <dgm:t>
        <a:bodyPr/>
        <a:lstStyle/>
        <a:p>
          <a:endParaRPr lang="en-US"/>
        </a:p>
      </dgm:t>
    </dgm:pt>
    <dgm:pt modelId="{8C4A9E26-DC21-9C46-8FDB-AB4E024CADBD}" type="pres">
      <dgm:prSet presAssocID="{0EFF0643-200F-924C-9256-D1253ECAF3C9}" presName="hierRoot2" presStyleCnt="0"/>
      <dgm:spPr/>
      <dgm:t>
        <a:bodyPr/>
        <a:lstStyle/>
        <a:p>
          <a:endParaRPr lang="en-US"/>
        </a:p>
      </dgm:t>
    </dgm:pt>
    <dgm:pt modelId="{12B31EF0-A9A1-9440-9851-10192582E30F}" type="pres">
      <dgm:prSet presAssocID="{0EFF0643-200F-924C-9256-D1253ECAF3C9}" presName="composite2" presStyleCnt="0"/>
      <dgm:spPr/>
      <dgm:t>
        <a:bodyPr/>
        <a:lstStyle/>
        <a:p>
          <a:endParaRPr lang="en-US"/>
        </a:p>
      </dgm:t>
    </dgm:pt>
    <dgm:pt modelId="{651772FE-2F29-9A4A-8A8C-13080A83FB12}" type="pres">
      <dgm:prSet presAssocID="{0EFF0643-200F-924C-9256-D1253ECAF3C9}" presName="background2" presStyleLbl="node2" presStyleIdx="0" presStyleCnt="3"/>
      <dgm:spPr/>
      <dgm:t>
        <a:bodyPr/>
        <a:lstStyle/>
        <a:p>
          <a:endParaRPr lang="en-US"/>
        </a:p>
      </dgm:t>
    </dgm:pt>
    <dgm:pt modelId="{E7E632A8-ABC7-6349-B22C-B7CAAD5B4B5A}" type="pres">
      <dgm:prSet presAssocID="{0EFF0643-200F-924C-9256-D1253ECAF3C9}" presName="text2" presStyleLbl="fgAcc2" presStyleIdx="0" presStyleCnt="3">
        <dgm:presLayoutVars>
          <dgm:chPref val="3"/>
        </dgm:presLayoutVars>
      </dgm:prSet>
      <dgm:spPr/>
      <dgm:t>
        <a:bodyPr/>
        <a:lstStyle/>
        <a:p>
          <a:endParaRPr lang="en-US"/>
        </a:p>
      </dgm:t>
    </dgm:pt>
    <dgm:pt modelId="{D1478034-A6EF-4845-A0D9-418DDF42B025}" type="pres">
      <dgm:prSet presAssocID="{0EFF0643-200F-924C-9256-D1253ECAF3C9}" presName="hierChild3" presStyleCnt="0"/>
      <dgm:spPr/>
      <dgm:t>
        <a:bodyPr/>
        <a:lstStyle/>
        <a:p>
          <a:endParaRPr lang="en-US"/>
        </a:p>
      </dgm:t>
    </dgm:pt>
    <dgm:pt modelId="{E3A7EBC2-13FC-6A43-B1FA-E232D3DD8300}" type="pres">
      <dgm:prSet presAssocID="{DC1B88D8-E28C-D248-992B-8FCDE5741746}" presName="Name10" presStyleLbl="parChTrans1D2" presStyleIdx="1" presStyleCnt="3"/>
      <dgm:spPr/>
      <dgm:t>
        <a:bodyPr/>
        <a:lstStyle/>
        <a:p>
          <a:endParaRPr lang="en-US"/>
        </a:p>
      </dgm:t>
    </dgm:pt>
    <dgm:pt modelId="{20F2A651-6BA5-7045-9E40-CDEA3B3F5CE6}" type="pres">
      <dgm:prSet presAssocID="{7155032D-5EF0-9443-A1E8-7F49C45E287C}" presName="hierRoot2" presStyleCnt="0"/>
      <dgm:spPr/>
      <dgm:t>
        <a:bodyPr/>
        <a:lstStyle/>
        <a:p>
          <a:endParaRPr lang="en-US"/>
        </a:p>
      </dgm:t>
    </dgm:pt>
    <dgm:pt modelId="{5129FF2C-3127-954A-9156-48BA59B0F4B9}" type="pres">
      <dgm:prSet presAssocID="{7155032D-5EF0-9443-A1E8-7F49C45E287C}" presName="composite2" presStyleCnt="0"/>
      <dgm:spPr/>
      <dgm:t>
        <a:bodyPr/>
        <a:lstStyle/>
        <a:p>
          <a:endParaRPr lang="en-US"/>
        </a:p>
      </dgm:t>
    </dgm:pt>
    <dgm:pt modelId="{FC862096-6C6D-F243-8C8A-5BCAE742D643}" type="pres">
      <dgm:prSet presAssocID="{7155032D-5EF0-9443-A1E8-7F49C45E287C}" presName="background2" presStyleLbl="node2" presStyleIdx="1" presStyleCnt="3"/>
      <dgm:spPr/>
      <dgm:t>
        <a:bodyPr/>
        <a:lstStyle/>
        <a:p>
          <a:endParaRPr lang="en-US"/>
        </a:p>
      </dgm:t>
    </dgm:pt>
    <dgm:pt modelId="{8F31E425-33B2-5744-9222-5052597F3D66}" type="pres">
      <dgm:prSet presAssocID="{7155032D-5EF0-9443-A1E8-7F49C45E287C}" presName="text2" presStyleLbl="fgAcc2" presStyleIdx="1" presStyleCnt="3">
        <dgm:presLayoutVars>
          <dgm:chPref val="3"/>
        </dgm:presLayoutVars>
      </dgm:prSet>
      <dgm:spPr/>
      <dgm:t>
        <a:bodyPr/>
        <a:lstStyle/>
        <a:p>
          <a:endParaRPr lang="en-US"/>
        </a:p>
      </dgm:t>
    </dgm:pt>
    <dgm:pt modelId="{D00642B7-5B68-594E-ABE7-5CD1F26CEB58}" type="pres">
      <dgm:prSet presAssocID="{7155032D-5EF0-9443-A1E8-7F49C45E287C}" presName="hierChild3" presStyleCnt="0"/>
      <dgm:spPr/>
      <dgm:t>
        <a:bodyPr/>
        <a:lstStyle/>
        <a:p>
          <a:endParaRPr lang="en-US"/>
        </a:p>
      </dgm:t>
    </dgm:pt>
    <dgm:pt modelId="{11B160D9-3825-9F4D-B9D8-CD572399D5DC}" type="pres">
      <dgm:prSet presAssocID="{C61BAC9F-E52F-6542-AB7D-65DA1E56860D}" presName="Name10" presStyleLbl="parChTrans1D2" presStyleIdx="2" presStyleCnt="3"/>
      <dgm:spPr/>
      <dgm:t>
        <a:bodyPr/>
        <a:lstStyle/>
        <a:p>
          <a:endParaRPr lang="en-US"/>
        </a:p>
      </dgm:t>
    </dgm:pt>
    <dgm:pt modelId="{2B95E400-441D-DB4D-98F5-A8EE82BC7D53}" type="pres">
      <dgm:prSet presAssocID="{AB351BD4-7806-DE4C-8D84-40582F2A2527}" presName="hierRoot2" presStyleCnt="0"/>
      <dgm:spPr/>
      <dgm:t>
        <a:bodyPr/>
        <a:lstStyle/>
        <a:p>
          <a:endParaRPr lang="en-US"/>
        </a:p>
      </dgm:t>
    </dgm:pt>
    <dgm:pt modelId="{DB7181CA-14C2-6542-8B20-17E819772D5C}" type="pres">
      <dgm:prSet presAssocID="{AB351BD4-7806-DE4C-8D84-40582F2A2527}" presName="composite2" presStyleCnt="0"/>
      <dgm:spPr/>
      <dgm:t>
        <a:bodyPr/>
        <a:lstStyle/>
        <a:p>
          <a:endParaRPr lang="en-US"/>
        </a:p>
      </dgm:t>
    </dgm:pt>
    <dgm:pt modelId="{15A48FE3-D628-DB48-8816-0721119F6B81}" type="pres">
      <dgm:prSet presAssocID="{AB351BD4-7806-DE4C-8D84-40582F2A2527}" presName="background2" presStyleLbl="node2" presStyleIdx="2" presStyleCnt="3"/>
      <dgm:spPr/>
      <dgm:t>
        <a:bodyPr/>
        <a:lstStyle/>
        <a:p>
          <a:endParaRPr lang="en-US"/>
        </a:p>
      </dgm:t>
    </dgm:pt>
    <dgm:pt modelId="{E9056D78-338F-8942-BDB3-23D33642DFA7}" type="pres">
      <dgm:prSet presAssocID="{AB351BD4-7806-DE4C-8D84-40582F2A2527}" presName="text2" presStyleLbl="fgAcc2" presStyleIdx="2" presStyleCnt="3">
        <dgm:presLayoutVars>
          <dgm:chPref val="3"/>
        </dgm:presLayoutVars>
      </dgm:prSet>
      <dgm:spPr/>
      <dgm:t>
        <a:bodyPr/>
        <a:lstStyle/>
        <a:p>
          <a:endParaRPr lang="en-US"/>
        </a:p>
      </dgm:t>
    </dgm:pt>
    <dgm:pt modelId="{9E8F96C2-0A38-A848-86CF-6215D356DCD8}" type="pres">
      <dgm:prSet presAssocID="{AB351BD4-7806-DE4C-8D84-40582F2A2527}" presName="hierChild3" presStyleCnt="0"/>
      <dgm:spPr/>
      <dgm:t>
        <a:bodyPr/>
        <a:lstStyle/>
        <a:p>
          <a:endParaRPr lang="en-US"/>
        </a:p>
      </dgm:t>
    </dgm:pt>
  </dgm:ptLst>
  <dgm:cxnLst>
    <dgm:cxn modelId="{D1837A92-F80B-CA49-9975-85DBA0D52C3F}" type="presOf" srcId="{B2B9D5EA-501F-0649-A832-AE70AC628034}" destId="{3A2149EB-80FB-AE44-9F9F-9A8B423475F7}" srcOrd="0" destOrd="0" presId="urn:microsoft.com/office/officeart/2005/8/layout/hierarchy1"/>
    <dgm:cxn modelId="{B2B1B101-EB22-2B43-9E30-42F022E51587}" srcId="{3C7601DE-1888-2B4D-B955-AA4A29835BA0}" destId="{AB351BD4-7806-DE4C-8D84-40582F2A2527}" srcOrd="2" destOrd="0" parTransId="{C61BAC9F-E52F-6542-AB7D-65DA1E56860D}" sibTransId="{DBC8A044-2409-2043-83AF-43ABA179F2D0}"/>
    <dgm:cxn modelId="{8B847E4B-D285-114B-8C84-7CB2BCD4CB79}" type="presOf" srcId="{3C7601DE-1888-2B4D-B955-AA4A29835BA0}" destId="{11D6C6B1-0D43-0A4D-9B85-B4FAAD01673A}" srcOrd="0" destOrd="0" presId="urn:microsoft.com/office/officeart/2005/8/layout/hierarchy1"/>
    <dgm:cxn modelId="{34C7AD9C-3EF6-0D49-9693-9C07CCA9B7F4}" srcId="{3C7601DE-1888-2B4D-B955-AA4A29835BA0}" destId="{0EFF0643-200F-924C-9256-D1253ECAF3C9}" srcOrd="0" destOrd="0" parTransId="{B2B9D5EA-501F-0649-A832-AE70AC628034}" sibTransId="{3DFB2F95-C399-8F4C-AF65-0AA8FCF41BF7}"/>
    <dgm:cxn modelId="{F9B88E0E-9212-F542-8F3E-E83D3BDBC191}" type="presOf" srcId="{CD218A26-057E-544C-AE0A-A9D68F15E1C8}" destId="{21136560-C8EF-6D45-ABCA-61231447D59B}" srcOrd="0" destOrd="0" presId="urn:microsoft.com/office/officeart/2005/8/layout/hierarchy1"/>
    <dgm:cxn modelId="{E644B033-ABA2-3848-884C-447B8E55E5A9}" srcId="{3C7601DE-1888-2B4D-B955-AA4A29835BA0}" destId="{7155032D-5EF0-9443-A1E8-7F49C45E287C}" srcOrd="1" destOrd="0" parTransId="{DC1B88D8-E28C-D248-992B-8FCDE5741746}" sibTransId="{66AA6705-AD47-AA45-92BF-2CB25E7C2650}"/>
    <dgm:cxn modelId="{5E0BE9A7-DFF4-7C4B-80C0-664F21A19A8D}" type="presOf" srcId="{C61BAC9F-E52F-6542-AB7D-65DA1E56860D}" destId="{11B160D9-3825-9F4D-B9D8-CD572399D5DC}" srcOrd="0" destOrd="0" presId="urn:microsoft.com/office/officeart/2005/8/layout/hierarchy1"/>
    <dgm:cxn modelId="{B8D40C49-7961-134C-AE30-F0B8D78E78E3}" type="presOf" srcId="{AB351BD4-7806-DE4C-8D84-40582F2A2527}" destId="{E9056D78-338F-8942-BDB3-23D33642DFA7}" srcOrd="0" destOrd="0" presId="urn:microsoft.com/office/officeart/2005/8/layout/hierarchy1"/>
    <dgm:cxn modelId="{74A9BB5F-430A-4743-A9F6-0FBC39B9FF99}" type="presOf" srcId="{7155032D-5EF0-9443-A1E8-7F49C45E287C}" destId="{8F31E425-33B2-5744-9222-5052597F3D66}" srcOrd="0" destOrd="0" presId="urn:microsoft.com/office/officeart/2005/8/layout/hierarchy1"/>
    <dgm:cxn modelId="{8AAEC91A-A27F-F544-8833-8CC66E8F1867}" type="presOf" srcId="{DC1B88D8-E28C-D248-992B-8FCDE5741746}" destId="{E3A7EBC2-13FC-6A43-B1FA-E232D3DD8300}" srcOrd="0" destOrd="0" presId="urn:microsoft.com/office/officeart/2005/8/layout/hierarchy1"/>
    <dgm:cxn modelId="{22718B5A-9B67-5243-8F88-B23D533F90D4}" srcId="{CD218A26-057E-544C-AE0A-A9D68F15E1C8}" destId="{3C7601DE-1888-2B4D-B955-AA4A29835BA0}" srcOrd="0" destOrd="0" parTransId="{A7CA5FDA-FB46-9B46-9E66-E1AEB3ECBE0E}" sibTransId="{1FA7428D-7BEA-5941-8C54-7E163E1D6A5B}"/>
    <dgm:cxn modelId="{478003B8-EBC8-5E47-BB04-6AEEB41F7CB6}" type="presOf" srcId="{0EFF0643-200F-924C-9256-D1253ECAF3C9}" destId="{E7E632A8-ABC7-6349-B22C-B7CAAD5B4B5A}" srcOrd="0" destOrd="0" presId="urn:microsoft.com/office/officeart/2005/8/layout/hierarchy1"/>
    <dgm:cxn modelId="{E0C1CE44-B74E-8B46-A449-6CBEA2B8B593}" type="presParOf" srcId="{21136560-C8EF-6D45-ABCA-61231447D59B}" destId="{6BC5B4A7-D1C6-0449-92F6-061D872583F4}" srcOrd="0" destOrd="0" presId="urn:microsoft.com/office/officeart/2005/8/layout/hierarchy1"/>
    <dgm:cxn modelId="{6AF5C648-3DB0-614A-A1BE-B7D1876FEBFB}" type="presParOf" srcId="{6BC5B4A7-D1C6-0449-92F6-061D872583F4}" destId="{E5518356-2CD5-E941-9F89-99EF432EB70A}" srcOrd="0" destOrd="0" presId="urn:microsoft.com/office/officeart/2005/8/layout/hierarchy1"/>
    <dgm:cxn modelId="{0EF63AC1-CE0B-8448-AEC1-A06E4C8488BB}" type="presParOf" srcId="{E5518356-2CD5-E941-9F89-99EF432EB70A}" destId="{93A53061-B29D-C14B-97A6-8991F66E461B}" srcOrd="0" destOrd="0" presId="urn:microsoft.com/office/officeart/2005/8/layout/hierarchy1"/>
    <dgm:cxn modelId="{E6DD96CC-29E5-E244-9612-91F085334162}" type="presParOf" srcId="{E5518356-2CD5-E941-9F89-99EF432EB70A}" destId="{11D6C6B1-0D43-0A4D-9B85-B4FAAD01673A}" srcOrd="1" destOrd="0" presId="urn:microsoft.com/office/officeart/2005/8/layout/hierarchy1"/>
    <dgm:cxn modelId="{8B8F8BA4-CB8F-5142-8002-11A7479A4B6B}" type="presParOf" srcId="{6BC5B4A7-D1C6-0449-92F6-061D872583F4}" destId="{1BD71331-A087-6D40-A7DF-88BDA8B3F8F5}" srcOrd="1" destOrd="0" presId="urn:microsoft.com/office/officeart/2005/8/layout/hierarchy1"/>
    <dgm:cxn modelId="{FEA732B1-EF0E-FC41-8476-F0C7C4C88CE9}" type="presParOf" srcId="{1BD71331-A087-6D40-A7DF-88BDA8B3F8F5}" destId="{3A2149EB-80FB-AE44-9F9F-9A8B423475F7}" srcOrd="0" destOrd="0" presId="urn:microsoft.com/office/officeart/2005/8/layout/hierarchy1"/>
    <dgm:cxn modelId="{C234CF5D-B43F-C047-82D4-6C9A874C32B9}" type="presParOf" srcId="{1BD71331-A087-6D40-A7DF-88BDA8B3F8F5}" destId="{8C4A9E26-DC21-9C46-8FDB-AB4E024CADBD}" srcOrd="1" destOrd="0" presId="urn:microsoft.com/office/officeart/2005/8/layout/hierarchy1"/>
    <dgm:cxn modelId="{0858222D-D461-2F4F-8C41-942B3287BB23}" type="presParOf" srcId="{8C4A9E26-DC21-9C46-8FDB-AB4E024CADBD}" destId="{12B31EF0-A9A1-9440-9851-10192582E30F}" srcOrd="0" destOrd="0" presId="urn:microsoft.com/office/officeart/2005/8/layout/hierarchy1"/>
    <dgm:cxn modelId="{25A8716C-B40D-2148-89C2-A7F4F536D015}" type="presParOf" srcId="{12B31EF0-A9A1-9440-9851-10192582E30F}" destId="{651772FE-2F29-9A4A-8A8C-13080A83FB12}" srcOrd="0" destOrd="0" presId="urn:microsoft.com/office/officeart/2005/8/layout/hierarchy1"/>
    <dgm:cxn modelId="{3F6035F4-7022-0244-965F-8253430BEEA8}" type="presParOf" srcId="{12B31EF0-A9A1-9440-9851-10192582E30F}" destId="{E7E632A8-ABC7-6349-B22C-B7CAAD5B4B5A}" srcOrd="1" destOrd="0" presId="urn:microsoft.com/office/officeart/2005/8/layout/hierarchy1"/>
    <dgm:cxn modelId="{E08359B0-0FD0-F14F-8BF9-9ADDCAA7E5C0}" type="presParOf" srcId="{8C4A9E26-DC21-9C46-8FDB-AB4E024CADBD}" destId="{D1478034-A6EF-4845-A0D9-418DDF42B025}" srcOrd="1" destOrd="0" presId="urn:microsoft.com/office/officeart/2005/8/layout/hierarchy1"/>
    <dgm:cxn modelId="{E6CF1F40-3E30-AC43-938B-34DEA774C89E}" type="presParOf" srcId="{1BD71331-A087-6D40-A7DF-88BDA8B3F8F5}" destId="{E3A7EBC2-13FC-6A43-B1FA-E232D3DD8300}" srcOrd="2" destOrd="0" presId="urn:microsoft.com/office/officeart/2005/8/layout/hierarchy1"/>
    <dgm:cxn modelId="{EE13CF4C-9D46-6E44-B743-1B8CA6D15986}" type="presParOf" srcId="{1BD71331-A087-6D40-A7DF-88BDA8B3F8F5}" destId="{20F2A651-6BA5-7045-9E40-CDEA3B3F5CE6}" srcOrd="3" destOrd="0" presId="urn:microsoft.com/office/officeart/2005/8/layout/hierarchy1"/>
    <dgm:cxn modelId="{E870A590-79A9-0843-85CA-68BFCEAE79DB}" type="presParOf" srcId="{20F2A651-6BA5-7045-9E40-CDEA3B3F5CE6}" destId="{5129FF2C-3127-954A-9156-48BA59B0F4B9}" srcOrd="0" destOrd="0" presId="urn:microsoft.com/office/officeart/2005/8/layout/hierarchy1"/>
    <dgm:cxn modelId="{6EFA4FCA-89C9-1A47-B96B-D83ECFCD7089}" type="presParOf" srcId="{5129FF2C-3127-954A-9156-48BA59B0F4B9}" destId="{FC862096-6C6D-F243-8C8A-5BCAE742D643}" srcOrd="0" destOrd="0" presId="urn:microsoft.com/office/officeart/2005/8/layout/hierarchy1"/>
    <dgm:cxn modelId="{80DBE9C5-1EDB-C447-8390-84F6A246CE98}" type="presParOf" srcId="{5129FF2C-3127-954A-9156-48BA59B0F4B9}" destId="{8F31E425-33B2-5744-9222-5052597F3D66}" srcOrd="1" destOrd="0" presId="urn:microsoft.com/office/officeart/2005/8/layout/hierarchy1"/>
    <dgm:cxn modelId="{8D1FB202-C0A0-714A-992C-661EDD262FCE}" type="presParOf" srcId="{20F2A651-6BA5-7045-9E40-CDEA3B3F5CE6}" destId="{D00642B7-5B68-594E-ABE7-5CD1F26CEB58}" srcOrd="1" destOrd="0" presId="urn:microsoft.com/office/officeart/2005/8/layout/hierarchy1"/>
    <dgm:cxn modelId="{9C993ABB-DC8E-9443-AC20-6BEF6D0CB34C}" type="presParOf" srcId="{1BD71331-A087-6D40-A7DF-88BDA8B3F8F5}" destId="{11B160D9-3825-9F4D-B9D8-CD572399D5DC}" srcOrd="4" destOrd="0" presId="urn:microsoft.com/office/officeart/2005/8/layout/hierarchy1"/>
    <dgm:cxn modelId="{59C38CFD-FE5A-AD4D-A938-A028723EDFB1}" type="presParOf" srcId="{1BD71331-A087-6D40-A7DF-88BDA8B3F8F5}" destId="{2B95E400-441D-DB4D-98F5-A8EE82BC7D53}" srcOrd="5" destOrd="0" presId="urn:microsoft.com/office/officeart/2005/8/layout/hierarchy1"/>
    <dgm:cxn modelId="{8A3ECC2C-757C-0E4C-838C-FB0D8D114C8E}" type="presParOf" srcId="{2B95E400-441D-DB4D-98F5-A8EE82BC7D53}" destId="{DB7181CA-14C2-6542-8B20-17E819772D5C}" srcOrd="0" destOrd="0" presId="urn:microsoft.com/office/officeart/2005/8/layout/hierarchy1"/>
    <dgm:cxn modelId="{BA5CDCE8-7575-F641-9356-EE2B2333E66F}" type="presParOf" srcId="{DB7181CA-14C2-6542-8B20-17E819772D5C}" destId="{15A48FE3-D628-DB48-8816-0721119F6B81}" srcOrd="0" destOrd="0" presId="urn:microsoft.com/office/officeart/2005/8/layout/hierarchy1"/>
    <dgm:cxn modelId="{AEC8949F-EFD3-064F-9B7B-8D0170D35FE6}" type="presParOf" srcId="{DB7181CA-14C2-6542-8B20-17E819772D5C}" destId="{E9056D78-338F-8942-BDB3-23D33642DFA7}" srcOrd="1" destOrd="0" presId="urn:microsoft.com/office/officeart/2005/8/layout/hierarchy1"/>
    <dgm:cxn modelId="{0857641C-0315-AC4B-8A60-F39FC7BC734C}" type="presParOf" srcId="{2B95E400-441D-DB4D-98F5-A8EE82BC7D53}" destId="{9E8F96C2-0A38-A848-86CF-6215D356DC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7E72C-72C1-4434-A618-F61E14A57938}" type="doc">
      <dgm:prSet loTypeId="urn:microsoft.com/office/officeart/2005/8/layout/cycle2" loCatId="cycle" qsTypeId="urn:microsoft.com/office/officeart/2005/8/quickstyle/simple1" qsCatId="simple" csTypeId="urn:microsoft.com/office/officeart/2005/8/colors/accent1_5" csCatId="accent1" phldr="1"/>
      <dgm:spPr/>
      <dgm:t>
        <a:bodyPr/>
        <a:lstStyle/>
        <a:p>
          <a:endParaRPr lang="en-US"/>
        </a:p>
      </dgm:t>
    </dgm:pt>
    <dgm:pt modelId="{62F555E5-BE8A-40D4-9CDC-E88F39B96CBF}">
      <dgm:prSet phldrT="[Text]" custT="1"/>
      <dgm:spPr/>
      <dgm:t>
        <a:bodyPr/>
        <a:lstStyle/>
        <a:p>
          <a:r>
            <a:rPr lang="en-US" sz="1100" b="1" i="0" dirty="0" smtClean="0"/>
            <a:t>alcohol</a:t>
          </a:r>
          <a:endParaRPr lang="en-US" sz="1100" b="1" i="0" dirty="0"/>
        </a:p>
      </dgm:t>
    </dgm:pt>
    <dgm:pt modelId="{7A979134-EE3E-40AA-A468-EA47E6F6B74C}" type="parTrans" cxnId="{AB472A2D-65F9-4F60-BE27-8F756EE21C04}">
      <dgm:prSet/>
      <dgm:spPr/>
      <dgm:t>
        <a:bodyPr/>
        <a:lstStyle/>
        <a:p>
          <a:endParaRPr lang="en-US" sz="1100"/>
        </a:p>
      </dgm:t>
    </dgm:pt>
    <dgm:pt modelId="{CB945D6E-F3A6-4051-8E84-90140993053E}" type="sibTrans" cxnId="{AB472A2D-65F9-4F60-BE27-8F756EE21C04}">
      <dgm:prSet custT="1"/>
      <dgm:spPr/>
      <dgm:t>
        <a:bodyPr/>
        <a:lstStyle/>
        <a:p>
          <a:endParaRPr lang="en-US" sz="1100"/>
        </a:p>
      </dgm:t>
    </dgm:pt>
    <dgm:pt modelId="{9D19B5E2-3B9E-48EB-BC90-EBD72AD941BF}">
      <dgm:prSet phldrT="[Text]" custT="1"/>
      <dgm:spPr/>
      <dgm:t>
        <a:bodyPr/>
        <a:lstStyle/>
        <a:p>
          <a:r>
            <a:rPr lang="en-US" sz="1100" b="1" i="0" dirty="0" smtClean="0"/>
            <a:t>cocaine</a:t>
          </a:r>
          <a:endParaRPr lang="en-US" sz="1100" b="1" i="0" dirty="0"/>
        </a:p>
      </dgm:t>
    </dgm:pt>
    <dgm:pt modelId="{5B35C812-5068-4C5D-A030-A6412CFBEEFF}" type="parTrans" cxnId="{3BD0C5E5-B20F-4022-B698-0BF23B86E565}">
      <dgm:prSet/>
      <dgm:spPr/>
      <dgm:t>
        <a:bodyPr/>
        <a:lstStyle/>
        <a:p>
          <a:endParaRPr lang="en-US" sz="1100"/>
        </a:p>
      </dgm:t>
    </dgm:pt>
    <dgm:pt modelId="{27A18F7F-D685-4C8E-9A7C-F669BAC2B537}" type="sibTrans" cxnId="{3BD0C5E5-B20F-4022-B698-0BF23B86E565}">
      <dgm:prSet custT="1"/>
      <dgm:spPr/>
      <dgm:t>
        <a:bodyPr/>
        <a:lstStyle/>
        <a:p>
          <a:endParaRPr lang="en-US" sz="1100"/>
        </a:p>
      </dgm:t>
    </dgm:pt>
    <dgm:pt modelId="{03B86695-8A52-4D88-832A-452202F6851A}">
      <dgm:prSet phldrT="[Text]" custT="1"/>
      <dgm:spPr/>
      <dgm:t>
        <a:bodyPr/>
        <a:lstStyle/>
        <a:p>
          <a:r>
            <a:rPr lang="en-US" sz="1100" b="1" i="0" dirty="0" smtClean="0"/>
            <a:t>amphetamine</a:t>
          </a:r>
          <a:endParaRPr lang="en-US" sz="1100" b="1" i="0" dirty="0"/>
        </a:p>
      </dgm:t>
    </dgm:pt>
    <dgm:pt modelId="{6CB015C8-3856-4D4D-847F-555A0E5B9D63}" type="parTrans" cxnId="{FBAC704C-41BB-4EBB-993B-A43D392B2F0A}">
      <dgm:prSet/>
      <dgm:spPr/>
      <dgm:t>
        <a:bodyPr/>
        <a:lstStyle/>
        <a:p>
          <a:endParaRPr lang="en-US" sz="1100"/>
        </a:p>
      </dgm:t>
    </dgm:pt>
    <dgm:pt modelId="{F26B1C1A-C984-4BA0-99E3-FCCF87A9D915}" type="sibTrans" cxnId="{FBAC704C-41BB-4EBB-993B-A43D392B2F0A}">
      <dgm:prSet custT="1"/>
      <dgm:spPr/>
      <dgm:t>
        <a:bodyPr/>
        <a:lstStyle/>
        <a:p>
          <a:endParaRPr lang="en-US" sz="1100"/>
        </a:p>
      </dgm:t>
    </dgm:pt>
    <dgm:pt modelId="{5C618B06-C78E-4694-8E47-D37A754F4E44}">
      <dgm:prSet phldrT="[Text]" custT="1"/>
      <dgm:spPr/>
      <dgm:t>
        <a:bodyPr/>
        <a:lstStyle/>
        <a:p>
          <a:r>
            <a:rPr lang="en-US" sz="1100" b="1" i="0" dirty="0" smtClean="0"/>
            <a:t>heroin</a:t>
          </a:r>
          <a:endParaRPr lang="en-US" sz="1100" b="1" i="0" dirty="0"/>
        </a:p>
      </dgm:t>
    </dgm:pt>
    <dgm:pt modelId="{C44EE168-7C0F-4CBA-B308-1C804F2BA841}" type="parTrans" cxnId="{FD7D8751-6CD3-4B9F-9B43-F41B30D8CE0C}">
      <dgm:prSet/>
      <dgm:spPr/>
      <dgm:t>
        <a:bodyPr/>
        <a:lstStyle/>
        <a:p>
          <a:endParaRPr lang="en-US" sz="1100"/>
        </a:p>
      </dgm:t>
    </dgm:pt>
    <dgm:pt modelId="{742EBA7C-6C3B-4C7A-BC0F-AE8FD16648A2}" type="sibTrans" cxnId="{FD7D8751-6CD3-4B9F-9B43-F41B30D8CE0C}">
      <dgm:prSet custT="1"/>
      <dgm:spPr/>
      <dgm:t>
        <a:bodyPr/>
        <a:lstStyle/>
        <a:p>
          <a:endParaRPr lang="en-US" sz="1100"/>
        </a:p>
      </dgm:t>
    </dgm:pt>
    <dgm:pt modelId="{90A4A3B5-2DB8-4C79-B363-19EAF2CF48D2}">
      <dgm:prSet phldrT="[Text]" custT="1"/>
      <dgm:spPr/>
      <dgm:t>
        <a:bodyPr/>
        <a:lstStyle/>
        <a:p>
          <a:r>
            <a:rPr lang="en-US" sz="1100" b="1" i="0" dirty="0" smtClean="0"/>
            <a:t>inhalants </a:t>
          </a:r>
          <a:endParaRPr lang="en-US" sz="1100" b="1" i="0" dirty="0"/>
        </a:p>
      </dgm:t>
    </dgm:pt>
    <dgm:pt modelId="{914463CC-17AC-4C43-8D63-207F5EC362B0}" type="parTrans" cxnId="{909C9293-B23F-4A6B-84F8-CEF4474751BD}">
      <dgm:prSet/>
      <dgm:spPr/>
      <dgm:t>
        <a:bodyPr/>
        <a:lstStyle/>
        <a:p>
          <a:endParaRPr lang="en-US" sz="1100"/>
        </a:p>
      </dgm:t>
    </dgm:pt>
    <dgm:pt modelId="{2DDAF038-AFB3-4277-B5A8-9B587F0C6744}" type="sibTrans" cxnId="{909C9293-B23F-4A6B-84F8-CEF4474751BD}">
      <dgm:prSet custT="1"/>
      <dgm:spPr/>
      <dgm:t>
        <a:bodyPr/>
        <a:lstStyle/>
        <a:p>
          <a:endParaRPr lang="en-US" sz="1100"/>
        </a:p>
      </dgm:t>
    </dgm:pt>
    <dgm:pt modelId="{9CD42740-7D13-4D56-ADDF-4C84771F8153}">
      <dgm:prSet custT="1"/>
      <dgm:spPr/>
      <dgm:t>
        <a:bodyPr/>
        <a:lstStyle/>
        <a:p>
          <a:r>
            <a:rPr lang="en-US" sz="1100" b="1" i="0" dirty="0" smtClean="0"/>
            <a:t>Marijuana</a:t>
          </a:r>
          <a:endParaRPr lang="en-US" sz="1100" b="1" i="0" dirty="0"/>
        </a:p>
      </dgm:t>
    </dgm:pt>
    <dgm:pt modelId="{C2BC158C-4C73-4FBA-983C-579BE8C9DD9B}" type="parTrans" cxnId="{978C114F-58A4-4CB9-8033-8A965B0A2D67}">
      <dgm:prSet/>
      <dgm:spPr/>
      <dgm:t>
        <a:bodyPr/>
        <a:lstStyle/>
        <a:p>
          <a:endParaRPr lang="en-US" sz="1100"/>
        </a:p>
      </dgm:t>
    </dgm:pt>
    <dgm:pt modelId="{2FC9F690-5F75-4FD0-A602-92546E5F4AE9}" type="sibTrans" cxnId="{978C114F-58A4-4CB9-8033-8A965B0A2D67}">
      <dgm:prSet custT="1"/>
      <dgm:spPr/>
      <dgm:t>
        <a:bodyPr/>
        <a:lstStyle/>
        <a:p>
          <a:endParaRPr lang="en-US" sz="1100"/>
        </a:p>
      </dgm:t>
    </dgm:pt>
    <dgm:pt modelId="{3D25E903-1283-4935-AB45-8DF4CFAC0E00}">
      <dgm:prSet custT="1"/>
      <dgm:spPr/>
      <dgm:t>
        <a:bodyPr/>
        <a:lstStyle/>
        <a:p>
          <a:r>
            <a:rPr lang="en-US" sz="1100" b="1" i="0" dirty="0" smtClean="0"/>
            <a:t>Opioids</a:t>
          </a:r>
          <a:endParaRPr lang="en-US" sz="1100" b="1" dirty="0"/>
        </a:p>
      </dgm:t>
    </dgm:pt>
    <dgm:pt modelId="{C32C1EEC-43C0-4F5A-85E6-CA0E1F72FBD7}" type="parTrans" cxnId="{4EBE3112-C2A8-4446-854E-31BA6CFA18E0}">
      <dgm:prSet/>
      <dgm:spPr/>
      <dgm:t>
        <a:bodyPr/>
        <a:lstStyle/>
        <a:p>
          <a:endParaRPr lang="en-US" sz="1100"/>
        </a:p>
      </dgm:t>
    </dgm:pt>
    <dgm:pt modelId="{693008A6-8886-499F-B2DC-0D714EA9296B}" type="sibTrans" cxnId="{4EBE3112-C2A8-4446-854E-31BA6CFA18E0}">
      <dgm:prSet custT="1"/>
      <dgm:spPr/>
      <dgm:t>
        <a:bodyPr/>
        <a:lstStyle/>
        <a:p>
          <a:endParaRPr lang="en-US" sz="1100"/>
        </a:p>
      </dgm:t>
    </dgm:pt>
    <dgm:pt modelId="{878F73FB-AA52-4999-BCB8-E4D8DF7395CD}" type="pres">
      <dgm:prSet presAssocID="{5AB7E72C-72C1-4434-A618-F61E14A57938}" presName="cycle" presStyleCnt="0">
        <dgm:presLayoutVars>
          <dgm:dir/>
          <dgm:resizeHandles val="exact"/>
        </dgm:presLayoutVars>
      </dgm:prSet>
      <dgm:spPr/>
      <dgm:t>
        <a:bodyPr/>
        <a:lstStyle/>
        <a:p>
          <a:endParaRPr lang="en-US"/>
        </a:p>
      </dgm:t>
    </dgm:pt>
    <dgm:pt modelId="{18055265-B964-49CF-A2DE-D62E5B58B503}" type="pres">
      <dgm:prSet presAssocID="{62F555E5-BE8A-40D4-9CDC-E88F39B96CBF}" presName="node" presStyleLbl="node1" presStyleIdx="0" presStyleCnt="7">
        <dgm:presLayoutVars>
          <dgm:bulletEnabled val="1"/>
        </dgm:presLayoutVars>
      </dgm:prSet>
      <dgm:spPr/>
      <dgm:t>
        <a:bodyPr/>
        <a:lstStyle/>
        <a:p>
          <a:endParaRPr lang="en-US"/>
        </a:p>
      </dgm:t>
    </dgm:pt>
    <dgm:pt modelId="{169F6942-0DA0-4539-A143-A097E7EBD779}" type="pres">
      <dgm:prSet presAssocID="{CB945D6E-F3A6-4051-8E84-90140993053E}" presName="sibTrans" presStyleLbl="sibTrans2D1" presStyleIdx="0" presStyleCnt="7"/>
      <dgm:spPr/>
      <dgm:t>
        <a:bodyPr/>
        <a:lstStyle/>
        <a:p>
          <a:endParaRPr lang="en-US"/>
        </a:p>
      </dgm:t>
    </dgm:pt>
    <dgm:pt modelId="{17723B1F-B34A-456D-8578-4A6EF5015AE1}" type="pres">
      <dgm:prSet presAssocID="{CB945D6E-F3A6-4051-8E84-90140993053E}" presName="connectorText" presStyleLbl="sibTrans2D1" presStyleIdx="0" presStyleCnt="7"/>
      <dgm:spPr/>
      <dgm:t>
        <a:bodyPr/>
        <a:lstStyle/>
        <a:p>
          <a:endParaRPr lang="en-US"/>
        </a:p>
      </dgm:t>
    </dgm:pt>
    <dgm:pt modelId="{CB18AFF5-AB1C-442A-8259-4BE43EED39C1}" type="pres">
      <dgm:prSet presAssocID="{9D19B5E2-3B9E-48EB-BC90-EBD72AD941BF}" presName="node" presStyleLbl="node1" presStyleIdx="1" presStyleCnt="7">
        <dgm:presLayoutVars>
          <dgm:bulletEnabled val="1"/>
        </dgm:presLayoutVars>
      </dgm:prSet>
      <dgm:spPr/>
      <dgm:t>
        <a:bodyPr/>
        <a:lstStyle/>
        <a:p>
          <a:endParaRPr lang="en-US"/>
        </a:p>
      </dgm:t>
    </dgm:pt>
    <dgm:pt modelId="{362D01DD-60CB-458D-B16C-B6ECDFF1B9DA}" type="pres">
      <dgm:prSet presAssocID="{27A18F7F-D685-4C8E-9A7C-F669BAC2B537}" presName="sibTrans" presStyleLbl="sibTrans2D1" presStyleIdx="1" presStyleCnt="7"/>
      <dgm:spPr/>
      <dgm:t>
        <a:bodyPr/>
        <a:lstStyle/>
        <a:p>
          <a:endParaRPr lang="en-US"/>
        </a:p>
      </dgm:t>
    </dgm:pt>
    <dgm:pt modelId="{5DC10ABD-1AE0-4F01-B11C-45BAE9042A78}" type="pres">
      <dgm:prSet presAssocID="{27A18F7F-D685-4C8E-9A7C-F669BAC2B537}" presName="connectorText" presStyleLbl="sibTrans2D1" presStyleIdx="1" presStyleCnt="7"/>
      <dgm:spPr/>
      <dgm:t>
        <a:bodyPr/>
        <a:lstStyle/>
        <a:p>
          <a:endParaRPr lang="en-US"/>
        </a:p>
      </dgm:t>
    </dgm:pt>
    <dgm:pt modelId="{B07E3714-C9DB-4CC8-B172-33FE21F6EEAD}" type="pres">
      <dgm:prSet presAssocID="{03B86695-8A52-4D88-832A-452202F6851A}" presName="node" presStyleLbl="node1" presStyleIdx="2" presStyleCnt="7">
        <dgm:presLayoutVars>
          <dgm:bulletEnabled val="1"/>
        </dgm:presLayoutVars>
      </dgm:prSet>
      <dgm:spPr/>
      <dgm:t>
        <a:bodyPr/>
        <a:lstStyle/>
        <a:p>
          <a:endParaRPr lang="en-US"/>
        </a:p>
      </dgm:t>
    </dgm:pt>
    <dgm:pt modelId="{66B1FFCC-A120-4761-AD8C-042DE3715162}" type="pres">
      <dgm:prSet presAssocID="{F26B1C1A-C984-4BA0-99E3-FCCF87A9D915}" presName="sibTrans" presStyleLbl="sibTrans2D1" presStyleIdx="2" presStyleCnt="7"/>
      <dgm:spPr/>
      <dgm:t>
        <a:bodyPr/>
        <a:lstStyle/>
        <a:p>
          <a:endParaRPr lang="en-US"/>
        </a:p>
      </dgm:t>
    </dgm:pt>
    <dgm:pt modelId="{23DA80F0-C61E-49DE-87DD-C6F1EB6A18A9}" type="pres">
      <dgm:prSet presAssocID="{F26B1C1A-C984-4BA0-99E3-FCCF87A9D915}" presName="connectorText" presStyleLbl="sibTrans2D1" presStyleIdx="2" presStyleCnt="7"/>
      <dgm:spPr/>
      <dgm:t>
        <a:bodyPr/>
        <a:lstStyle/>
        <a:p>
          <a:endParaRPr lang="en-US"/>
        </a:p>
      </dgm:t>
    </dgm:pt>
    <dgm:pt modelId="{36B2ACCD-5EC8-4209-8748-C85364641F0B}" type="pres">
      <dgm:prSet presAssocID="{5C618B06-C78E-4694-8E47-D37A754F4E44}" presName="node" presStyleLbl="node1" presStyleIdx="3" presStyleCnt="7">
        <dgm:presLayoutVars>
          <dgm:bulletEnabled val="1"/>
        </dgm:presLayoutVars>
      </dgm:prSet>
      <dgm:spPr/>
      <dgm:t>
        <a:bodyPr/>
        <a:lstStyle/>
        <a:p>
          <a:endParaRPr lang="en-US"/>
        </a:p>
      </dgm:t>
    </dgm:pt>
    <dgm:pt modelId="{B512C864-1178-4ECF-8286-45854C1AACAE}" type="pres">
      <dgm:prSet presAssocID="{742EBA7C-6C3B-4C7A-BC0F-AE8FD16648A2}" presName="sibTrans" presStyleLbl="sibTrans2D1" presStyleIdx="3" presStyleCnt="7"/>
      <dgm:spPr/>
      <dgm:t>
        <a:bodyPr/>
        <a:lstStyle/>
        <a:p>
          <a:endParaRPr lang="en-US"/>
        </a:p>
      </dgm:t>
    </dgm:pt>
    <dgm:pt modelId="{757D0C28-AC6B-49D6-BC46-4F7E549FFA36}" type="pres">
      <dgm:prSet presAssocID="{742EBA7C-6C3B-4C7A-BC0F-AE8FD16648A2}" presName="connectorText" presStyleLbl="sibTrans2D1" presStyleIdx="3" presStyleCnt="7"/>
      <dgm:spPr/>
      <dgm:t>
        <a:bodyPr/>
        <a:lstStyle/>
        <a:p>
          <a:endParaRPr lang="en-US"/>
        </a:p>
      </dgm:t>
    </dgm:pt>
    <dgm:pt modelId="{C950449D-27E7-4ED1-BCF7-5FE003436A75}" type="pres">
      <dgm:prSet presAssocID="{90A4A3B5-2DB8-4C79-B363-19EAF2CF48D2}" presName="node" presStyleLbl="node1" presStyleIdx="4" presStyleCnt="7">
        <dgm:presLayoutVars>
          <dgm:bulletEnabled val="1"/>
        </dgm:presLayoutVars>
      </dgm:prSet>
      <dgm:spPr/>
      <dgm:t>
        <a:bodyPr/>
        <a:lstStyle/>
        <a:p>
          <a:endParaRPr lang="en-US"/>
        </a:p>
      </dgm:t>
    </dgm:pt>
    <dgm:pt modelId="{E9019775-3B1F-4BB7-ADCB-FA819CE06C3E}" type="pres">
      <dgm:prSet presAssocID="{2DDAF038-AFB3-4277-B5A8-9B587F0C6744}" presName="sibTrans" presStyleLbl="sibTrans2D1" presStyleIdx="4" presStyleCnt="7"/>
      <dgm:spPr/>
      <dgm:t>
        <a:bodyPr/>
        <a:lstStyle/>
        <a:p>
          <a:endParaRPr lang="en-US"/>
        </a:p>
      </dgm:t>
    </dgm:pt>
    <dgm:pt modelId="{401C9453-0BB2-4292-B76A-169CA95B24F6}" type="pres">
      <dgm:prSet presAssocID="{2DDAF038-AFB3-4277-B5A8-9B587F0C6744}" presName="connectorText" presStyleLbl="sibTrans2D1" presStyleIdx="4" presStyleCnt="7"/>
      <dgm:spPr/>
      <dgm:t>
        <a:bodyPr/>
        <a:lstStyle/>
        <a:p>
          <a:endParaRPr lang="en-US"/>
        </a:p>
      </dgm:t>
    </dgm:pt>
    <dgm:pt modelId="{ECAEFF28-7457-4466-ABAB-55D1AA6B31EC}" type="pres">
      <dgm:prSet presAssocID="{9CD42740-7D13-4D56-ADDF-4C84771F8153}" presName="node" presStyleLbl="node1" presStyleIdx="5" presStyleCnt="7">
        <dgm:presLayoutVars>
          <dgm:bulletEnabled val="1"/>
        </dgm:presLayoutVars>
      </dgm:prSet>
      <dgm:spPr/>
      <dgm:t>
        <a:bodyPr/>
        <a:lstStyle/>
        <a:p>
          <a:endParaRPr lang="en-US"/>
        </a:p>
      </dgm:t>
    </dgm:pt>
    <dgm:pt modelId="{CA6C2E17-C6DE-4AC4-9FA7-80FC86332C4A}" type="pres">
      <dgm:prSet presAssocID="{2FC9F690-5F75-4FD0-A602-92546E5F4AE9}" presName="sibTrans" presStyleLbl="sibTrans2D1" presStyleIdx="5" presStyleCnt="7"/>
      <dgm:spPr/>
      <dgm:t>
        <a:bodyPr/>
        <a:lstStyle/>
        <a:p>
          <a:endParaRPr lang="en-US"/>
        </a:p>
      </dgm:t>
    </dgm:pt>
    <dgm:pt modelId="{808C95DE-A0C9-4CA4-982D-C73FD2338646}" type="pres">
      <dgm:prSet presAssocID="{2FC9F690-5F75-4FD0-A602-92546E5F4AE9}" presName="connectorText" presStyleLbl="sibTrans2D1" presStyleIdx="5" presStyleCnt="7"/>
      <dgm:spPr/>
      <dgm:t>
        <a:bodyPr/>
        <a:lstStyle/>
        <a:p>
          <a:endParaRPr lang="en-US"/>
        </a:p>
      </dgm:t>
    </dgm:pt>
    <dgm:pt modelId="{E974D1E8-97A0-425C-860D-47FD3C9DAE0A}" type="pres">
      <dgm:prSet presAssocID="{3D25E903-1283-4935-AB45-8DF4CFAC0E00}" presName="node" presStyleLbl="node1" presStyleIdx="6" presStyleCnt="7">
        <dgm:presLayoutVars>
          <dgm:bulletEnabled val="1"/>
        </dgm:presLayoutVars>
      </dgm:prSet>
      <dgm:spPr/>
      <dgm:t>
        <a:bodyPr/>
        <a:lstStyle/>
        <a:p>
          <a:endParaRPr lang="en-US"/>
        </a:p>
      </dgm:t>
    </dgm:pt>
    <dgm:pt modelId="{0506CAAA-72E4-4FE1-AB70-F082489008F1}" type="pres">
      <dgm:prSet presAssocID="{693008A6-8886-499F-B2DC-0D714EA9296B}" presName="sibTrans" presStyleLbl="sibTrans2D1" presStyleIdx="6" presStyleCnt="7"/>
      <dgm:spPr/>
      <dgm:t>
        <a:bodyPr/>
        <a:lstStyle/>
        <a:p>
          <a:endParaRPr lang="en-US"/>
        </a:p>
      </dgm:t>
    </dgm:pt>
    <dgm:pt modelId="{EB1AFDD1-55D0-41E4-9E07-FAF5D950C91D}" type="pres">
      <dgm:prSet presAssocID="{693008A6-8886-499F-B2DC-0D714EA9296B}" presName="connectorText" presStyleLbl="sibTrans2D1" presStyleIdx="6" presStyleCnt="7"/>
      <dgm:spPr/>
      <dgm:t>
        <a:bodyPr/>
        <a:lstStyle/>
        <a:p>
          <a:endParaRPr lang="en-US"/>
        </a:p>
      </dgm:t>
    </dgm:pt>
  </dgm:ptLst>
  <dgm:cxnLst>
    <dgm:cxn modelId="{67AD2171-7A1C-164B-9A10-1594853E2A22}" type="presOf" srcId="{27A18F7F-D685-4C8E-9A7C-F669BAC2B537}" destId="{5DC10ABD-1AE0-4F01-B11C-45BAE9042A78}" srcOrd="1" destOrd="0" presId="urn:microsoft.com/office/officeart/2005/8/layout/cycle2"/>
    <dgm:cxn modelId="{1901B544-E8AB-3F47-84FE-9F06B03CC70C}" type="presOf" srcId="{27A18F7F-D685-4C8E-9A7C-F669BAC2B537}" destId="{362D01DD-60CB-458D-B16C-B6ECDFF1B9DA}" srcOrd="0" destOrd="0" presId="urn:microsoft.com/office/officeart/2005/8/layout/cycle2"/>
    <dgm:cxn modelId="{E628FFDA-9533-5F4A-B679-E92DAC6A983E}" type="presOf" srcId="{742EBA7C-6C3B-4C7A-BC0F-AE8FD16648A2}" destId="{B512C864-1178-4ECF-8286-45854C1AACAE}" srcOrd="0" destOrd="0" presId="urn:microsoft.com/office/officeart/2005/8/layout/cycle2"/>
    <dgm:cxn modelId="{7EE6A75D-A7F7-064B-A823-3E771114D442}" type="presOf" srcId="{3D25E903-1283-4935-AB45-8DF4CFAC0E00}" destId="{E974D1E8-97A0-425C-860D-47FD3C9DAE0A}" srcOrd="0" destOrd="0" presId="urn:microsoft.com/office/officeart/2005/8/layout/cycle2"/>
    <dgm:cxn modelId="{8F0BA806-95C7-FF49-A2E3-8A6AEDEF78C3}" type="presOf" srcId="{742EBA7C-6C3B-4C7A-BC0F-AE8FD16648A2}" destId="{757D0C28-AC6B-49D6-BC46-4F7E549FFA36}" srcOrd="1" destOrd="0" presId="urn:microsoft.com/office/officeart/2005/8/layout/cycle2"/>
    <dgm:cxn modelId="{A249AFC1-3DB7-8D4D-BB15-3877100E00F5}" type="presOf" srcId="{5C618B06-C78E-4694-8E47-D37A754F4E44}" destId="{36B2ACCD-5EC8-4209-8748-C85364641F0B}" srcOrd="0" destOrd="0" presId="urn:microsoft.com/office/officeart/2005/8/layout/cycle2"/>
    <dgm:cxn modelId="{2109104E-1CB5-1E40-A3DE-1AFFFB49429F}" type="presOf" srcId="{90A4A3B5-2DB8-4C79-B363-19EAF2CF48D2}" destId="{C950449D-27E7-4ED1-BCF7-5FE003436A75}" srcOrd="0" destOrd="0" presId="urn:microsoft.com/office/officeart/2005/8/layout/cycle2"/>
    <dgm:cxn modelId="{76AD57C3-A4F7-0D4D-90D3-0F796A2A900A}" type="presOf" srcId="{693008A6-8886-499F-B2DC-0D714EA9296B}" destId="{0506CAAA-72E4-4FE1-AB70-F082489008F1}" srcOrd="0" destOrd="0" presId="urn:microsoft.com/office/officeart/2005/8/layout/cycle2"/>
    <dgm:cxn modelId="{525004F2-9366-3242-8595-49E4BB9EC933}" type="presOf" srcId="{2FC9F690-5F75-4FD0-A602-92546E5F4AE9}" destId="{CA6C2E17-C6DE-4AC4-9FA7-80FC86332C4A}" srcOrd="0" destOrd="0" presId="urn:microsoft.com/office/officeart/2005/8/layout/cycle2"/>
    <dgm:cxn modelId="{FBAC704C-41BB-4EBB-993B-A43D392B2F0A}" srcId="{5AB7E72C-72C1-4434-A618-F61E14A57938}" destId="{03B86695-8A52-4D88-832A-452202F6851A}" srcOrd="2" destOrd="0" parTransId="{6CB015C8-3856-4D4D-847F-555A0E5B9D63}" sibTransId="{F26B1C1A-C984-4BA0-99E3-FCCF87A9D915}"/>
    <dgm:cxn modelId="{E271B24D-8EAE-D742-B71E-65D43D38BB2A}" type="presOf" srcId="{693008A6-8886-499F-B2DC-0D714EA9296B}" destId="{EB1AFDD1-55D0-41E4-9E07-FAF5D950C91D}" srcOrd="1" destOrd="0" presId="urn:microsoft.com/office/officeart/2005/8/layout/cycle2"/>
    <dgm:cxn modelId="{EB0C874B-6028-C146-BC4E-718A8F825899}" type="presOf" srcId="{9CD42740-7D13-4D56-ADDF-4C84771F8153}" destId="{ECAEFF28-7457-4466-ABAB-55D1AA6B31EC}" srcOrd="0" destOrd="0" presId="urn:microsoft.com/office/officeart/2005/8/layout/cycle2"/>
    <dgm:cxn modelId="{0C5438D9-3A2B-5948-9E06-A8437E1F73C4}" type="presOf" srcId="{CB945D6E-F3A6-4051-8E84-90140993053E}" destId="{169F6942-0DA0-4539-A143-A097E7EBD779}" srcOrd="0" destOrd="0" presId="urn:microsoft.com/office/officeart/2005/8/layout/cycle2"/>
    <dgm:cxn modelId="{F1B5C1D1-C4AE-0C4D-8060-839345F5CC5B}" type="presOf" srcId="{62F555E5-BE8A-40D4-9CDC-E88F39B96CBF}" destId="{18055265-B964-49CF-A2DE-D62E5B58B503}" srcOrd="0" destOrd="0" presId="urn:microsoft.com/office/officeart/2005/8/layout/cycle2"/>
    <dgm:cxn modelId="{ADDFB8E3-67AC-F94D-9428-C36F2BC35270}" type="presOf" srcId="{5AB7E72C-72C1-4434-A618-F61E14A57938}" destId="{878F73FB-AA52-4999-BCB8-E4D8DF7395CD}" srcOrd="0" destOrd="0" presId="urn:microsoft.com/office/officeart/2005/8/layout/cycle2"/>
    <dgm:cxn modelId="{257908E9-B780-1F4B-89F6-D4013AE04274}" type="presOf" srcId="{9D19B5E2-3B9E-48EB-BC90-EBD72AD941BF}" destId="{CB18AFF5-AB1C-442A-8259-4BE43EED39C1}" srcOrd="0" destOrd="0" presId="urn:microsoft.com/office/officeart/2005/8/layout/cycle2"/>
    <dgm:cxn modelId="{5FC753E6-ED58-084A-9F77-DCF1EA8C970A}" type="presOf" srcId="{2DDAF038-AFB3-4277-B5A8-9B587F0C6744}" destId="{E9019775-3B1F-4BB7-ADCB-FA819CE06C3E}" srcOrd="0" destOrd="0" presId="urn:microsoft.com/office/officeart/2005/8/layout/cycle2"/>
    <dgm:cxn modelId="{3BD0C5E5-B20F-4022-B698-0BF23B86E565}" srcId="{5AB7E72C-72C1-4434-A618-F61E14A57938}" destId="{9D19B5E2-3B9E-48EB-BC90-EBD72AD941BF}" srcOrd="1" destOrd="0" parTransId="{5B35C812-5068-4C5D-A030-A6412CFBEEFF}" sibTransId="{27A18F7F-D685-4C8E-9A7C-F669BAC2B537}"/>
    <dgm:cxn modelId="{EC4C5288-2B99-894F-8FC5-4FC0360491B9}" type="presOf" srcId="{CB945D6E-F3A6-4051-8E84-90140993053E}" destId="{17723B1F-B34A-456D-8578-4A6EF5015AE1}" srcOrd="1" destOrd="0" presId="urn:microsoft.com/office/officeart/2005/8/layout/cycle2"/>
    <dgm:cxn modelId="{5C62A066-4D9A-9145-9DD1-8D40FDB03FA5}" type="presOf" srcId="{F26B1C1A-C984-4BA0-99E3-FCCF87A9D915}" destId="{23DA80F0-C61E-49DE-87DD-C6F1EB6A18A9}" srcOrd="1" destOrd="0" presId="urn:microsoft.com/office/officeart/2005/8/layout/cycle2"/>
    <dgm:cxn modelId="{4EBE3112-C2A8-4446-854E-31BA6CFA18E0}" srcId="{5AB7E72C-72C1-4434-A618-F61E14A57938}" destId="{3D25E903-1283-4935-AB45-8DF4CFAC0E00}" srcOrd="6" destOrd="0" parTransId="{C32C1EEC-43C0-4F5A-85E6-CA0E1F72FBD7}" sibTransId="{693008A6-8886-499F-B2DC-0D714EA9296B}"/>
    <dgm:cxn modelId="{978C114F-58A4-4CB9-8033-8A965B0A2D67}" srcId="{5AB7E72C-72C1-4434-A618-F61E14A57938}" destId="{9CD42740-7D13-4D56-ADDF-4C84771F8153}" srcOrd="5" destOrd="0" parTransId="{C2BC158C-4C73-4FBA-983C-579BE8C9DD9B}" sibTransId="{2FC9F690-5F75-4FD0-A602-92546E5F4AE9}"/>
    <dgm:cxn modelId="{909C9293-B23F-4A6B-84F8-CEF4474751BD}" srcId="{5AB7E72C-72C1-4434-A618-F61E14A57938}" destId="{90A4A3B5-2DB8-4C79-B363-19EAF2CF48D2}" srcOrd="4" destOrd="0" parTransId="{914463CC-17AC-4C43-8D63-207F5EC362B0}" sibTransId="{2DDAF038-AFB3-4277-B5A8-9B587F0C6744}"/>
    <dgm:cxn modelId="{975715D3-E884-1344-B285-1C84DCF1D4E0}" type="presOf" srcId="{F26B1C1A-C984-4BA0-99E3-FCCF87A9D915}" destId="{66B1FFCC-A120-4761-AD8C-042DE3715162}" srcOrd="0" destOrd="0" presId="urn:microsoft.com/office/officeart/2005/8/layout/cycle2"/>
    <dgm:cxn modelId="{9CF08AFF-C8F3-CC4B-B093-B5D3986A4023}" type="presOf" srcId="{03B86695-8A52-4D88-832A-452202F6851A}" destId="{B07E3714-C9DB-4CC8-B172-33FE21F6EEAD}" srcOrd="0" destOrd="0" presId="urn:microsoft.com/office/officeart/2005/8/layout/cycle2"/>
    <dgm:cxn modelId="{AB472A2D-65F9-4F60-BE27-8F756EE21C04}" srcId="{5AB7E72C-72C1-4434-A618-F61E14A57938}" destId="{62F555E5-BE8A-40D4-9CDC-E88F39B96CBF}" srcOrd="0" destOrd="0" parTransId="{7A979134-EE3E-40AA-A468-EA47E6F6B74C}" sibTransId="{CB945D6E-F3A6-4051-8E84-90140993053E}"/>
    <dgm:cxn modelId="{FD7D8751-6CD3-4B9F-9B43-F41B30D8CE0C}" srcId="{5AB7E72C-72C1-4434-A618-F61E14A57938}" destId="{5C618B06-C78E-4694-8E47-D37A754F4E44}" srcOrd="3" destOrd="0" parTransId="{C44EE168-7C0F-4CBA-B308-1C804F2BA841}" sibTransId="{742EBA7C-6C3B-4C7A-BC0F-AE8FD16648A2}"/>
    <dgm:cxn modelId="{BF73D431-CD25-C549-92F8-5061910AF038}" type="presOf" srcId="{2FC9F690-5F75-4FD0-A602-92546E5F4AE9}" destId="{808C95DE-A0C9-4CA4-982D-C73FD2338646}" srcOrd="1" destOrd="0" presId="urn:microsoft.com/office/officeart/2005/8/layout/cycle2"/>
    <dgm:cxn modelId="{5A86D729-4DE3-BE43-A14A-766D1BE1CF43}" type="presOf" srcId="{2DDAF038-AFB3-4277-B5A8-9B587F0C6744}" destId="{401C9453-0BB2-4292-B76A-169CA95B24F6}" srcOrd="1" destOrd="0" presId="urn:microsoft.com/office/officeart/2005/8/layout/cycle2"/>
    <dgm:cxn modelId="{3617AB18-CE51-784D-807A-B8B917556A16}" type="presParOf" srcId="{878F73FB-AA52-4999-BCB8-E4D8DF7395CD}" destId="{18055265-B964-49CF-A2DE-D62E5B58B503}" srcOrd="0" destOrd="0" presId="urn:microsoft.com/office/officeart/2005/8/layout/cycle2"/>
    <dgm:cxn modelId="{204DDE17-79E5-3743-9B1E-F9FBAC4DFADE}" type="presParOf" srcId="{878F73FB-AA52-4999-BCB8-E4D8DF7395CD}" destId="{169F6942-0DA0-4539-A143-A097E7EBD779}" srcOrd="1" destOrd="0" presId="urn:microsoft.com/office/officeart/2005/8/layout/cycle2"/>
    <dgm:cxn modelId="{3698A205-EDA4-4743-8084-D8952EBBE03D}" type="presParOf" srcId="{169F6942-0DA0-4539-A143-A097E7EBD779}" destId="{17723B1F-B34A-456D-8578-4A6EF5015AE1}" srcOrd="0" destOrd="0" presId="urn:microsoft.com/office/officeart/2005/8/layout/cycle2"/>
    <dgm:cxn modelId="{9F8A0970-74A6-E94A-9E25-C5405FD956B6}" type="presParOf" srcId="{878F73FB-AA52-4999-BCB8-E4D8DF7395CD}" destId="{CB18AFF5-AB1C-442A-8259-4BE43EED39C1}" srcOrd="2" destOrd="0" presId="urn:microsoft.com/office/officeart/2005/8/layout/cycle2"/>
    <dgm:cxn modelId="{B76AEE4A-438E-9C44-BCE6-D6B2AAE927F5}" type="presParOf" srcId="{878F73FB-AA52-4999-BCB8-E4D8DF7395CD}" destId="{362D01DD-60CB-458D-B16C-B6ECDFF1B9DA}" srcOrd="3" destOrd="0" presId="urn:microsoft.com/office/officeart/2005/8/layout/cycle2"/>
    <dgm:cxn modelId="{DB440DC7-D957-134E-85B9-301288A5E207}" type="presParOf" srcId="{362D01DD-60CB-458D-B16C-B6ECDFF1B9DA}" destId="{5DC10ABD-1AE0-4F01-B11C-45BAE9042A78}" srcOrd="0" destOrd="0" presId="urn:microsoft.com/office/officeart/2005/8/layout/cycle2"/>
    <dgm:cxn modelId="{61BFAE5B-E622-164D-9BF7-E16AF3F8C19F}" type="presParOf" srcId="{878F73FB-AA52-4999-BCB8-E4D8DF7395CD}" destId="{B07E3714-C9DB-4CC8-B172-33FE21F6EEAD}" srcOrd="4" destOrd="0" presId="urn:microsoft.com/office/officeart/2005/8/layout/cycle2"/>
    <dgm:cxn modelId="{F7C7AAA3-85B5-A647-8E71-2E22B4708CA3}" type="presParOf" srcId="{878F73FB-AA52-4999-BCB8-E4D8DF7395CD}" destId="{66B1FFCC-A120-4761-AD8C-042DE3715162}" srcOrd="5" destOrd="0" presId="urn:microsoft.com/office/officeart/2005/8/layout/cycle2"/>
    <dgm:cxn modelId="{A29FFE28-7DA3-AC41-8966-23110EA5568C}" type="presParOf" srcId="{66B1FFCC-A120-4761-AD8C-042DE3715162}" destId="{23DA80F0-C61E-49DE-87DD-C6F1EB6A18A9}" srcOrd="0" destOrd="0" presId="urn:microsoft.com/office/officeart/2005/8/layout/cycle2"/>
    <dgm:cxn modelId="{66E273E5-7011-1544-8620-2D63318FDD43}" type="presParOf" srcId="{878F73FB-AA52-4999-BCB8-E4D8DF7395CD}" destId="{36B2ACCD-5EC8-4209-8748-C85364641F0B}" srcOrd="6" destOrd="0" presId="urn:microsoft.com/office/officeart/2005/8/layout/cycle2"/>
    <dgm:cxn modelId="{DD925C8D-96B4-3F4F-AD88-17EB9C9B3863}" type="presParOf" srcId="{878F73FB-AA52-4999-BCB8-E4D8DF7395CD}" destId="{B512C864-1178-4ECF-8286-45854C1AACAE}" srcOrd="7" destOrd="0" presId="urn:microsoft.com/office/officeart/2005/8/layout/cycle2"/>
    <dgm:cxn modelId="{138F99A5-7209-8A41-9154-2E78D4D2D1E4}" type="presParOf" srcId="{B512C864-1178-4ECF-8286-45854C1AACAE}" destId="{757D0C28-AC6B-49D6-BC46-4F7E549FFA36}" srcOrd="0" destOrd="0" presId="urn:microsoft.com/office/officeart/2005/8/layout/cycle2"/>
    <dgm:cxn modelId="{E790FFEB-F5C6-0B42-AEC1-5DF75366E116}" type="presParOf" srcId="{878F73FB-AA52-4999-BCB8-E4D8DF7395CD}" destId="{C950449D-27E7-4ED1-BCF7-5FE003436A75}" srcOrd="8" destOrd="0" presId="urn:microsoft.com/office/officeart/2005/8/layout/cycle2"/>
    <dgm:cxn modelId="{4FF65E27-4A18-C341-AA28-7A20A5653218}" type="presParOf" srcId="{878F73FB-AA52-4999-BCB8-E4D8DF7395CD}" destId="{E9019775-3B1F-4BB7-ADCB-FA819CE06C3E}" srcOrd="9" destOrd="0" presId="urn:microsoft.com/office/officeart/2005/8/layout/cycle2"/>
    <dgm:cxn modelId="{C1CE3C6C-495C-4D47-99AA-C0098FB3F664}" type="presParOf" srcId="{E9019775-3B1F-4BB7-ADCB-FA819CE06C3E}" destId="{401C9453-0BB2-4292-B76A-169CA95B24F6}" srcOrd="0" destOrd="0" presId="urn:microsoft.com/office/officeart/2005/8/layout/cycle2"/>
    <dgm:cxn modelId="{848B21E7-2827-E14A-A5CE-94324C088531}" type="presParOf" srcId="{878F73FB-AA52-4999-BCB8-E4D8DF7395CD}" destId="{ECAEFF28-7457-4466-ABAB-55D1AA6B31EC}" srcOrd="10" destOrd="0" presId="urn:microsoft.com/office/officeart/2005/8/layout/cycle2"/>
    <dgm:cxn modelId="{D592AD5C-6817-5B4F-9E67-F95106A6163B}" type="presParOf" srcId="{878F73FB-AA52-4999-BCB8-E4D8DF7395CD}" destId="{CA6C2E17-C6DE-4AC4-9FA7-80FC86332C4A}" srcOrd="11" destOrd="0" presId="urn:microsoft.com/office/officeart/2005/8/layout/cycle2"/>
    <dgm:cxn modelId="{E6A94535-BE2B-684F-8E5B-5C92C99DB48A}" type="presParOf" srcId="{CA6C2E17-C6DE-4AC4-9FA7-80FC86332C4A}" destId="{808C95DE-A0C9-4CA4-982D-C73FD2338646}" srcOrd="0" destOrd="0" presId="urn:microsoft.com/office/officeart/2005/8/layout/cycle2"/>
    <dgm:cxn modelId="{999A591B-D530-FC42-AD81-84DC6C63F2D8}" type="presParOf" srcId="{878F73FB-AA52-4999-BCB8-E4D8DF7395CD}" destId="{E974D1E8-97A0-425C-860D-47FD3C9DAE0A}" srcOrd="12" destOrd="0" presId="urn:microsoft.com/office/officeart/2005/8/layout/cycle2"/>
    <dgm:cxn modelId="{21CFA7E9-6B1D-CB49-BE2B-14B4863F6077}" type="presParOf" srcId="{878F73FB-AA52-4999-BCB8-E4D8DF7395CD}" destId="{0506CAAA-72E4-4FE1-AB70-F082489008F1}" srcOrd="13" destOrd="0" presId="urn:microsoft.com/office/officeart/2005/8/layout/cycle2"/>
    <dgm:cxn modelId="{912C1DAC-6ED8-2C45-9DD8-3151E9AAC00B}" type="presParOf" srcId="{0506CAAA-72E4-4FE1-AB70-F082489008F1}" destId="{EB1AFDD1-55D0-41E4-9E07-FAF5D950C91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B0AC8-C4A7-4E54-8013-3B24C2750DC7}" type="doc">
      <dgm:prSet loTypeId="urn:microsoft.com/office/officeart/2005/8/layout/process2" loCatId="process" qsTypeId="urn:microsoft.com/office/officeart/2005/8/quickstyle/simple1" qsCatId="simple" csTypeId="urn:microsoft.com/office/officeart/2005/8/colors/accent2_4" csCatId="accent2" phldr="1"/>
      <dgm:spPr/>
    </dgm:pt>
    <dgm:pt modelId="{7A81C072-9107-452B-9A00-436CF07743EF}">
      <dgm:prSet phldrT="[Text]" custT="1"/>
      <dgm:spPr/>
      <dgm:t>
        <a:bodyPr/>
        <a:lstStyle/>
        <a:p>
          <a:r>
            <a:rPr lang="en-US" sz="1800" b="1" dirty="0" smtClean="0"/>
            <a:t>detoxification (the process by which the body rids itself of a drug)</a:t>
          </a:r>
          <a:endParaRPr lang="en-US" sz="1800" b="1" dirty="0"/>
        </a:p>
      </dgm:t>
    </dgm:pt>
    <dgm:pt modelId="{FB0CF5C5-EF9B-49E8-A0F6-E1B003420214}" type="parTrans" cxnId="{7A534CC0-F67A-41B2-A284-E6DBB739F43E}">
      <dgm:prSet/>
      <dgm:spPr/>
      <dgm:t>
        <a:bodyPr/>
        <a:lstStyle/>
        <a:p>
          <a:endParaRPr lang="en-US"/>
        </a:p>
      </dgm:t>
    </dgm:pt>
    <dgm:pt modelId="{6FF56460-EA00-4906-9F0E-2FB90F83B0A4}" type="sibTrans" cxnId="{7A534CC0-F67A-41B2-A284-E6DBB739F43E}">
      <dgm:prSet/>
      <dgm:spPr/>
      <dgm:t>
        <a:bodyPr/>
        <a:lstStyle/>
        <a:p>
          <a:endParaRPr lang="en-US"/>
        </a:p>
      </dgm:t>
    </dgm:pt>
    <dgm:pt modelId="{7A7F9617-CA6F-4B83-A631-EE8F35F904AF}">
      <dgm:prSet phldrT="[Text]"/>
      <dgm:spPr/>
      <dgm:t>
        <a:bodyPr/>
        <a:lstStyle/>
        <a:p>
          <a:r>
            <a:rPr lang="en-US" dirty="0" smtClean="0"/>
            <a:t>behavioral counseling</a:t>
          </a:r>
          <a:endParaRPr lang="en-US" dirty="0"/>
        </a:p>
      </dgm:t>
    </dgm:pt>
    <dgm:pt modelId="{52C83B10-5C1D-4FCB-BE90-27A75074ACEE}" type="parTrans" cxnId="{181D39F7-B50F-44D5-AE45-6E714C2F960A}">
      <dgm:prSet/>
      <dgm:spPr/>
      <dgm:t>
        <a:bodyPr/>
        <a:lstStyle/>
        <a:p>
          <a:endParaRPr lang="en-US"/>
        </a:p>
      </dgm:t>
    </dgm:pt>
    <dgm:pt modelId="{2BC896B1-6D06-4106-934A-EF02370FF86A}" type="sibTrans" cxnId="{181D39F7-B50F-44D5-AE45-6E714C2F960A}">
      <dgm:prSet/>
      <dgm:spPr/>
      <dgm:t>
        <a:bodyPr/>
        <a:lstStyle/>
        <a:p>
          <a:endParaRPr lang="en-US"/>
        </a:p>
      </dgm:t>
    </dgm:pt>
    <dgm:pt modelId="{189E46DE-8C8C-475D-A7B8-3E34E9F90AB2}">
      <dgm:prSet phldrT="[Text]" custT="1"/>
      <dgm:spPr/>
      <dgm:t>
        <a:bodyPr/>
        <a:lstStyle/>
        <a:p>
          <a:r>
            <a:rPr lang="en-US" sz="1800" b="1" dirty="0" smtClean="0"/>
            <a:t>medication</a:t>
          </a:r>
          <a:r>
            <a:rPr lang="en-US" sz="1300" dirty="0" smtClean="0"/>
            <a:t> </a:t>
          </a:r>
          <a:endParaRPr lang="en-US" sz="1300" dirty="0"/>
        </a:p>
      </dgm:t>
    </dgm:pt>
    <dgm:pt modelId="{9DF792C0-CCB0-4773-8A55-D0C6E98C1D9D}" type="parTrans" cxnId="{B2B1C3E5-1065-4453-866A-AEF95C64ED1E}">
      <dgm:prSet/>
      <dgm:spPr/>
      <dgm:t>
        <a:bodyPr/>
        <a:lstStyle/>
        <a:p>
          <a:endParaRPr lang="en-US"/>
        </a:p>
      </dgm:t>
    </dgm:pt>
    <dgm:pt modelId="{F6290724-17C8-4CB1-80D5-AA25B0690DED}" type="sibTrans" cxnId="{B2B1C3E5-1065-4453-866A-AEF95C64ED1E}">
      <dgm:prSet/>
      <dgm:spPr/>
      <dgm:t>
        <a:bodyPr/>
        <a:lstStyle/>
        <a:p>
          <a:endParaRPr lang="en-US"/>
        </a:p>
      </dgm:t>
    </dgm:pt>
    <dgm:pt modelId="{9FEE37D6-E0A6-481D-97AE-2F895F98D16C}">
      <dgm:prSet custT="1"/>
      <dgm:spPr/>
      <dgm:t>
        <a:bodyPr/>
        <a:lstStyle/>
        <a:p>
          <a:r>
            <a:rPr lang="en-US" sz="1800" b="1" dirty="0" smtClean="0"/>
            <a:t>evaluation and treatment for co-occurring mental health issues such as depression and anxiety</a:t>
          </a:r>
          <a:endParaRPr lang="en-US" sz="1800" b="1" dirty="0"/>
        </a:p>
      </dgm:t>
    </dgm:pt>
    <dgm:pt modelId="{C0A82019-7B3C-4589-A5F7-E4FEC47BCF8C}" type="parTrans" cxnId="{26A7682F-6BFE-45E5-806E-814AE6D005F2}">
      <dgm:prSet/>
      <dgm:spPr/>
      <dgm:t>
        <a:bodyPr/>
        <a:lstStyle/>
        <a:p>
          <a:endParaRPr lang="en-US"/>
        </a:p>
      </dgm:t>
    </dgm:pt>
    <dgm:pt modelId="{31BF1924-DA68-4AC9-BFCE-AF1AF845D639}" type="sibTrans" cxnId="{26A7682F-6BFE-45E5-806E-814AE6D005F2}">
      <dgm:prSet/>
      <dgm:spPr/>
      <dgm:t>
        <a:bodyPr/>
        <a:lstStyle/>
        <a:p>
          <a:endParaRPr lang="en-US"/>
        </a:p>
      </dgm:t>
    </dgm:pt>
    <dgm:pt modelId="{711D5CFF-4EBC-4698-A206-822CEB6AF048}">
      <dgm:prSet custT="1"/>
      <dgm:spPr/>
      <dgm:t>
        <a:bodyPr/>
        <a:lstStyle/>
        <a:p>
          <a:r>
            <a:rPr lang="en-US" sz="1800" b="1" dirty="0" smtClean="0"/>
            <a:t>long-term follow-up to prevent relapse</a:t>
          </a:r>
          <a:endParaRPr lang="en-US" sz="1800" b="1" dirty="0"/>
        </a:p>
      </dgm:t>
    </dgm:pt>
    <dgm:pt modelId="{552BBBE4-8F6D-4BF9-B71D-DD40B7FADE97}" type="parTrans" cxnId="{720A73CF-8FC5-4EE9-9B47-E1C54FF91337}">
      <dgm:prSet/>
      <dgm:spPr/>
      <dgm:t>
        <a:bodyPr/>
        <a:lstStyle/>
        <a:p>
          <a:endParaRPr lang="en-US"/>
        </a:p>
      </dgm:t>
    </dgm:pt>
    <dgm:pt modelId="{5AE71001-C389-4D58-873A-24C999BCBAA0}" type="sibTrans" cxnId="{720A73CF-8FC5-4EE9-9B47-E1C54FF91337}">
      <dgm:prSet/>
      <dgm:spPr/>
      <dgm:t>
        <a:bodyPr/>
        <a:lstStyle/>
        <a:p>
          <a:endParaRPr lang="en-US"/>
        </a:p>
      </dgm:t>
    </dgm:pt>
    <dgm:pt modelId="{8AA44AFF-F29B-41DD-89CD-8362414680C6}" type="pres">
      <dgm:prSet presAssocID="{DBBB0AC8-C4A7-4E54-8013-3B24C2750DC7}" presName="linearFlow" presStyleCnt="0">
        <dgm:presLayoutVars>
          <dgm:resizeHandles val="exact"/>
        </dgm:presLayoutVars>
      </dgm:prSet>
      <dgm:spPr/>
    </dgm:pt>
    <dgm:pt modelId="{BFF31E07-C754-4AED-BBD1-09D020BBBDD1}" type="pres">
      <dgm:prSet presAssocID="{7A81C072-9107-452B-9A00-436CF07743EF}" presName="node" presStyleLbl="node1" presStyleIdx="0" presStyleCnt="5" custScaleX="150937">
        <dgm:presLayoutVars>
          <dgm:bulletEnabled val="1"/>
        </dgm:presLayoutVars>
      </dgm:prSet>
      <dgm:spPr/>
      <dgm:t>
        <a:bodyPr/>
        <a:lstStyle/>
        <a:p>
          <a:endParaRPr lang="en-US"/>
        </a:p>
      </dgm:t>
    </dgm:pt>
    <dgm:pt modelId="{772C7E38-CADB-41E9-AA29-B07631A244DF}" type="pres">
      <dgm:prSet presAssocID="{6FF56460-EA00-4906-9F0E-2FB90F83B0A4}" presName="sibTrans" presStyleLbl="sibTrans2D1" presStyleIdx="0" presStyleCnt="4"/>
      <dgm:spPr/>
      <dgm:t>
        <a:bodyPr/>
        <a:lstStyle/>
        <a:p>
          <a:endParaRPr lang="en-US"/>
        </a:p>
      </dgm:t>
    </dgm:pt>
    <dgm:pt modelId="{DE81C2CF-8920-4105-A5F5-2B2DDE04F308}" type="pres">
      <dgm:prSet presAssocID="{6FF56460-EA00-4906-9F0E-2FB90F83B0A4}" presName="connectorText" presStyleLbl="sibTrans2D1" presStyleIdx="0" presStyleCnt="4"/>
      <dgm:spPr/>
      <dgm:t>
        <a:bodyPr/>
        <a:lstStyle/>
        <a:p>
          <a:endParaRPr lang="en-US"/>
        </a:p>
      </dgm:t>
    </dgm:pt>
    <dgm:pt modelId="{2B672E28-9C4E-40A8-9891-D00189AAFB80}" type="pres">
      <dgm:prSet presAssocID="{7A7F9617-CA6F-4B83-A631-EE8F35F904AF}" presName="node" presStyleLbl="node1" presStyleIdx="1" presStyleCnt="5" custScaleX="132455">
        <dgm:presLayoutVars>
          <dgm:bulletEnabled val="1"/>
        </dgm:presLayoutVars>
      </dgm:prSet>
      <dgm:spPr/>
      <dgm:t>
        <a:bodyPr/>
        <a:lstStyle/>
        <a:p>
          <a:endParaRPr lang="en-US"/>
        </a:p>
      </dgm:t>
    </dgm:pt>
    <dgm:pt modelId="{8CC3408F-20E1-4546-9094-F956EB75C3C5}" type="pres">
      <dgm:prSet presAssocID="{2BC896B1-6D06-4106-934A-EF02370FF86A}" presName="sibTrans" presStyleLbl="sibTrans2D1" presStyleIdx="1" presStyleCnt="4"/>
      <dgm:spPr/>
      <dgm:t>
        <a:bodyPr/>
        <a:lstStyle/>
        <a:p>
          <a:endParaRPr lang="en-US"/>
        </a:p>
      </dgm:t>
    </dgm:pt>
    <dgm:pt modelId="{DC280FC4-C458-40B1-91EB-5FC71D219194}" type="pres">
      <dgm:prSet presAssocID="{2BC896B1-6D06-4106-934A-EF02370FF86A}" presName="connectorText" presStyleLbl="sibTrans2D1" presStyleIdx="1" presStyleCnt="4"/>
      <dgm:spPr/>
      <dgm:t>
        <a:bodyPr/>
        <a:lstStyle/>
        <a:p>
          <a:endParaRPr lang="en-US"/>
        </a:p>
      </dgm:t>
    </dgm:pt>
    <dgm:pt modelId="{2957270F-EBD5-42E0-B060-BD9881875299}" type="pres">
      <dgm:prSet presAssocID="{189E46DE-8C8C-475D-A7B8-3E34E9F90AB2}" presName="node" presStyleLbl="node1" presStyleIdx="2" presStyleCnt="5" custScaleX="126294">
        <dgm:presLayoutVars>
          <dgm:bulletEnabled val="1"/>
        </dgm:presLayoutVars>
      </dgm:prSet>
      <dgm:spPr/>
      <dgm:t>
        <a:bodyPr/>
        <a:lstStyle/>
        <a:p>
          <a:endParaRPr lang="en-US"/>
        </a:p>
      </dgm:t>
    </dgm:pt>
    <dgm:pt modelId="{68203F11-8A8C-419E-839D-59354A22D1A5}" type="pres">
      <dgm:prSet presAssocID="{F6290724-17C8-4CB1-80D5-AA25B0690DED}" presName="sibTrans" presStyleLbl="sibTrans2D1" presStyleIdx="2" presStyleCnt="4"/>
      <dgm:spPr/>
      <dgm:t>
        <a:bodyPr/>
        <a:lstStyle/>
        <a:p>
          <a:endParaRPr lang="en-US"/>
        </a:p>
      </dgm:t>
    </dgm:pt>
    <dgm:pt modelId="{433319D9-50A0-4AB0-8C44-9EA25F3761BE}" type="pres">
      <dgm:prSet presAssocID="{F6290724-17C8-4CB1-80D5-AA25B0690DED}" presName="connectorText" presStyleLbl="sibTrans2D1" presStyleIdx="2" presStyleCnt="4"/>
      <dgm:spPr/>
      <dgm:t>
        <a:bodyPr/>
        <a:lstStyle/>
        <a:p>
          <a:endParaRPr lang="en-US"/>
        </a:p>
      </dgm:t>
    </dgm:pt>
    <dgm:pt modelId="{3B5D7452-9E92-4981-99C4-72322F687C0F}" type="pres">
      <dgm:prSet presAssocID="{9FEE37D6-E0A6-481D-97AE-2F895F98D16C}" presName="node" presStyleLbl="node1" presStyleIdx="3" presStyleCnt="5" custScaleX="126294">
        <dgm:presLayoutVars>
          <dgm:bulletEnabled val="1"/>
        </dgm:presLayoutVars>
      </dgm:prSet>
      <dgm:spPr/>
      <dgm:t>
        <a:bodyPr/>
        <a:lstStyle/>
        <a:p>
          <a:endParaRPr lang="en-US"/>
        </a:p>
      </dgm:t>
    </dgm:pt>
    <dgm:pt modelId="{945EB8B8-6F86-4F4B-A797-EC9EFED51579}" type="pres">
      <dgm:prSet presAssocID="{31BF1924-DA68-4AC9-BFCE-AF1AF845D639}" presName="sibTrans" presStyleLbl="sibTrans2D1" presStyleIdx="3" presStyleCnt="4"/>
      <dgm:spPr/>
      <dgm:t>
        <a:bodyPr/>
        <a:lstStyle/>
        <a:p>
          <a:endParaRPr lang="en-US"/>
        </a:p>
      </dgm:t>
    </dgm:pt>
    <dgm:pt modelId="{EA2ADBF2-0848-4623-A21B-5565C2105D72}" type="pres">
      <dgm:prSet presAssocID="{31BF1924-DA68-4AC9-BFCE-AF1AF845D639}" presName="connectorText" presStyleLbl="sibTrans2D1" presStyleIdx="3" presStyleCnt="4"/>
      <dgm:spPr/>
      <dgm:t>
        <a:bodyPr/>
        <a:lstStyle/>
        <a:p>
          <a:endParaRPr lang="en-US"/>
        </a:p>
      </dgm:t>
    </dgm:pt>
    <dgm:pt modelId="{AAF2EE69-520C-4AF5-8C08-7B9C8B44BFC2}" type="pres">
      <dgm:prSet presAssocID="{711D5CFF-4EBC-4698-A206-822CEB6AF048}" presName="node" presStyleLbl="node1" presStyleIdx="4" presStyleCnt="5" custScaleX="132455">
        <dgm:presLayoutVars>
          <dgm:bulletEnabled val="1"/>
        </dgm:presLayoutVars>
      </dgm:prSet>
      <dgm:spPr/>
      <dgm:t>
        <a:bodyPr/>
        <a:lstStyle/>
        <a:p>
          <a:endParaRPr lang="en-US"/>
        </a:p>
      </dgm:t>
    </dgm:pt>
  </dgm:ptLst>
  <dgm:cxnLst>
    <dgm:cxn modelId="{F485DB0E-1E01-EC4D-B156-78258BF4E9CF}" type="presOf" srcId="{31BF1924-DA68-4AC9-BFCE-AF1AF845D639}" destId="{EA2ADBF2-0848-4623-A21B-5565C2105D72}" srcOrd="1" destOrd="0" presId="urn:microsoft.com/office/officeart/2005/8/layout/process2"/>
    <dgm:cxn modelId="{4F657F91-C76C-1D42-ABF0-09838A315C5C}" type="presOf" srcId="{189E46DE-8C8C-475D-A7B8-3E34E9F90AB2}" destId="{2957270F-EBD5-42E0-B060-BD9881875299}" srcOrd="0" destOrd="0" presId="urn:microsoft.com/office/officeart/2005/8/layout/process2"/>
    <dgm:cxn modelId="{720A73CF-8FC5-4EE9-9B47-E1C54FF91337}" srcId="{DBBB0AC8-C4A7-4E54-8013-3B24C2750DC7}" destId="{711D5CFF-4EBC-4698-A206-822CEB6AF048}" srcOrd="4" destOrd="0" parTransId="{552BBBE4-8F6D-4BF9-B71D-DD40B7FADE97}" sibTransId="{5AE71001-C389-4D58-873A-24C999BCBAA0}"/>
    <dgm:cxn modelId="{3A453F40-6043-BD4F-BBAC-9CEEF6124836}" type="presOf" srcId="{DBBB0AC8-C4A7-4E54-8013-3B24C2750DC7}" destId="{8AA44AFF-F29B-41DD-89CD-8362414680C6}" srcOrd="0" destOrd="0" presId="urn:microsoft.com/office/officeart/2005/8/layout/process2"/>
    <dgm:cxn modelId="{64781AFF-C693-B34F-9DF9-FC91D2E7AF7E}" type="presOf" srcId="{6FF56460-EA00-4906-9F0E-2FB90F83B0A4}" destId="{DE81C2CF-8920-4105-A5F5-2B2DDE04F308}" srcOrd="1" destOrd="0" presId="urn:microsoft.com/office/officeart/2005/8/layout/process2"/>
    <dgm:cxn modelId="{96CF460A-2B68-DD4D-97EA-C191DFF6457B}" type="presOf" srcId="{2BC896B1-6D06-4106-934A-EF02370FF86A}" destId="{8CC3408F-20E1-4546-9094-F956EB75C3C5}" srcOrd="0" destOrd="0" presId="urn:microsoft.com/office/officeart/2005/8/layout/process2"/>
    <dgm:cxn modelId="{181D39F7-B50F-44D5-AE45-6E714C2F960A}" srcId="{DBBB0AC8-C4A7-4E54-8013-3B24C2750DC7}" destId="{7A7F9617-CA6F-4B83-A631-EE8F35F904AF}" srcOrd="1" destOrd="0" parTransId="{52C83B10-5C1D-4FCB-BE90-27A75074ACEE}" sibTransId="{2BC896B1-6D06-4106-934A-EF02370FF86A}"/>
    <dgm:cxn modelId="{A223AB60-FF65-8842-8DF0-27DEADD468A7}" type="presOf" srcId="{F6290724-17C8-4CB1-80D5-AA25B0690DED}" destId="{433319D9-50A0-4AB0-8C44-9EA25F3761BE}" srcOrd="1" destOrd="0" presId="urn:microsoft.com/office/officeart/2005/8/layout/process2"/>
    <dgm:cxn modelId="{C25C28CF-36CB-8F4B-8280-F2D91EDCA7AC}" type="presOf" srcId="{F6290724-17C8-4CB1-80D5-AA25B0690DED}" destId="{68203F11-8A8C-419E-839D-59354A22D1A5}" srcOrd="0" destOrd="0" presId="urn:microsoft.com/office/officeart/2005/8/layout/process2"/>
    <dgm:cxn modelId="{3F6AE051-A05A-614C-95B5-018717A26A13}" type="presOf" srcId="{2BC896B1-6D06-4106-934A-EF02370FF86A}" destId="{DC280FC4-C458-40B1-91EB-5FC71D219194}" srcOrd="1" destOrd="0" presId="urn:microsoft.com/office/officeart/2005/8/layout/process2"/>
    <dgm:cxn modelId="{616E82C0-188C-924E-8B2B-0D9862D4C907}" type="presOf" srcId="{7A81C072-9107-452B-9A00-436CF07743EF}" destId="{BFF31E07-C754-4AED-BBD1-09D020BBBDD1}" srcOrd="0" destOrd="0" presId="urn:microsoft.com/office/officeart/2005/8/layout/process2"/>
    <dgm:cxn modelId="{B2B1C3E5-1065-4453-866A-AEF95C64ED1E}" srcId="{DBBB0AC8-C4A7-4E54-8013-3B24C2750DC7}" destId="{189E46DE-8C8C-475D-A7B8-3E34E9F90AB2}" srcOrd="2" destOrd="0" parTransId="{9DF792C0-CCB0-4773-8A55-D0C6E98C1D9D}" sibTransId="{F6290724-17C8-4CB1-80D5-AA25B0690DED}"/>
    <dgm:cxn modelId="{AC03CCFC-2EA0-7B45-8103-329BB7F639F2}" type="presOf" srcId="{9FEE37D6-E0A6-481D-97AE-2F895F98D16C}" destId="{3B5D7452-9E92-4981-99C4-72322F687C0F}" srcOrd="0" destOrd="0" presId="urn:microsoft.com/office/officeart/2005/8/layout/process2"/>
    <dgm:cxn modelId="{26A7682F-6BFE-45E5-806E-814AE6D005F2}" srcId="{DBBB0AC8-C4A7-4E54-8013-3B24C2750DC7}" destId="{9FEE37D6-E0A6-481D-97AE-2F895F98D16C}" srcOrd="3" destOrd="0" parTransId="{C0A82019-7B3C-4589-A5F7-E4FEC47BCF8C}" sibTransId="{31BF1924-DA68-4AC9-BFCE-AF1AF845D639}"/>
    <dgm:cxn modelId="{8703877C-C381-E048-A868-52BE2CB91197}" type="presOf" srcId="{7A7F9617-CA6F-4B83-A631-EE8F35F904AF}" destId="{2B672E28-9C4E-40A8-9891-D00189AAFB80}" srcOrd="0" destOrd="0" presId="urn:microsoft.com/office/officeart/2005/8/layout/process2"/>
    <dgm:cxn modelId="{0F9BC5E6-DE5F-C24C-A0A1-6135CFE483B8}" type="presOf" srcId="{6FF56460-EA00-4906-9F0E-2FB90F83B0A4}" destId="{772C7E38-CADB-41E9-AA29-B07631A244DF}" srcOrd="0" destOrd="0" presId="urn:microsoft.com/office/officeart/2005/8/layout/process2"/>
    <dgm:cxn modelId="{B34DCA65-BAD9-5443-A499-3B678799FAE9}" type="presOf" srcId="{31BF1924-DA68-4AC9-BFCE-AF1AF845D639}" destId="{945EB8B8-6F86-4F4B-A797-EC9EFED51579}" srcOrd="0" destOrd="0" presId="urn:microsoft.com/office/officeart/2005/8/layout/process2"/>
    <dgm:cxn modelId="{AF080F92-5489-EA4E-80AF-EDD9EDF7EA9F}" type="presOf" srcId="{711D5CFF-4EBC-4698-A206-822CEB6AF048}" destId="{AAF2EE69-520C-4AF5-8C08-7B9C8B44BFC2}" srcOrd="0" destOrd="0" presId="urn:microsoft.com/office/officeart/2005/8/layout/process2"/>
    <dgm:cxn modelId="{7A534CC0-F67A-41B2-A284-E6DBB739F43E}" srcId="{DBBB0AC8-C4A7-4E54-8013-3B24C2750DC7}" destId="{7A81C072-9107-452B-9A00-436CF07743EF}" srcOrd="0" destOrd="0" parTransId="{FB0CF5C5-EF9B-49E8-A0F6-E1B003420214}" sibTransId="{6FF56460-EA00-4906-9F0E-2FB90F83B0A4}"/>
    <dgm:cxn modelId="{9020B358-5B6A-6A42-88F5-46B30F43B592}" type="presParOf" srcId="{8AA44AFF-F29B-41DD-89CD-8362414680C6}" destId="{BFF31E07-C754-4AED-BBD1-09D020BBBDD1}" srcOrd="0" destOrd="0" presId="urn:microsoft.com/office/officeart/2005/8/layout/process2"/>
    <dgm:cxn modelId="{B41076FD-0C29-5143-999D-A669300425B6}" type="presParOf" srcId="{8AA44AFF-F29B-41DD-89CD-8362414680C6}" destId="{772C7E38-CADB-41E9-AA29-B07631A244DF}" srcOrd="1" destOrd="0" presId="urn:microsoft.com/office/officeart/2005/8/layout/process2"/>
    <dgm:cxn modelId="{BAE76125-B42A-D649-8716-4C1F7364B04A}" type="presParOf" srcId="{772C7E38-CADB-41E9-AA29-B07631A244DF}" destId="{DE81C2CF-8920-4105-A5F5-2B2DDE04F308}" srcOrd="0" destOrd="0" presId="urn:microsoft.com/office/officeart/2005/8/layout/process2"/>
    <dgm:cxn modelId="{799FCCCB-9BE5-1842-BE61-752287579C41}" type="presParOf" srcId="{8AA44AFF-F29B-41DD-89CD-8362414680C6}" destId="{2B672E28-9C4E-40A8-9891-D00189AAFB80}" srcOrd="2" destOrd="0" presId="urn:microsoft.com/office/officeart/2005/8/layout/process2"/>
    <dgm:cxn modelId="{28C8AA5C-A985-1642-94FA-5DF3A90EF3D3}" type="presParOf" srcId="{8AA44AFF-F29B-41DD-89CD-8362414680C6}" destId="{8CC3408F-20E1-4546-9094-F956EB75C3C5}" srcOrd="3" destOrd="0" presId="urn:microsoft.com/office/officeart/2005/8/layout/process2"/>
    <dgm:cxn modelId="{6CADFF05-A45D-3747-9291-7D35CCD589C8}" type="presParOf" srcId="{8CC3408F-20E1-4546-9094-F956EB75C3C5}" destId="{DC280FC4-C458-40B1-91EB-5FC71D219194}" srcOrd="0" destOrd="0" presId="urn:microsoft.com/office/officeart/2005/8/layout/process2"/>
    <dgm:cxn modelId="{4385027B-B6C3-CB44-B798-DA4CB8F763B2}" type="presParOf" srcId="{8AA44AFF-F29B-41DD-89CD-8362414680C6}" destId="{2957270F-EBD5-42E0-B060-BD9881875299}" srcOrd="4" destOrd="0" presId="urn:microsoft.com/office/officeart/2005/8/layout/process2"/>
    <dgm:cxn modelId="{5AFAD137-FBA6-4E4D-A703-4FC083890423}" type="presParOf" srcId="{8AA44AFF-F29B-41DD-89CD-8362414680C6}" destId="{68203F11-8A8C-419E-839D-59354A22D1A5}" srcOrd="5" destOrd="0" presId="urn:microsoft.com/office/officeart/2005/8/layout/process2"/>
    <dgm:cxn modelId="{4786DAB2-8BD5-7C41-B7DB-E81A04FA453A}" type="presParOf" srcId="{68203F11-8A8C-419E-839D-59354A22D1A5}" destId="{433319D9-50A0-4AB0-8C44-9EA25F3761BE}" srcOrd="0" destOrd="0" presId="urn:microsoft.com/office/officeart/2005/8/layout/process2"/>
    <dgm:cxn modelId="{1BA1CCA2-5621-2142-81BD-CD2CBB597A66}" type="presParOf" srcId="{8AA44AFF-F29B-41DD-89CD-8362414680C6}" destId="{3B5D7452-9E92-4981-99C4-72322F687C0F}" srcOrd="6" destOrd="0" presId="urn:microsoft.com/office/officeart/2005/8/layout/process2"/>
    <dgm:cxn modelId="{BA12018D-7A52-CC42-BA7D-C682CDDC4D6A}" type="presParOf" srcId="{8AA44AFF-F29B-41DD-89CD-8362414680C6}" destId="{945EB8B8-6F86-4F4B-A797-EC9EFED51579}" srcOrd="7" destOrd="0" presId="urn:microsoft.com/office/officeart/2005/8/layout/process2"/>
    <dgm:cxn modelId="{B486928A-E9D1-9842-9FD7-6BB89546318A}" type="presParOf" srcId="{945EB8B8-6F86-4F4B-A797-EC9EFED51579}" destId="{EA2ADBF2-0848-4623-A21B-5565C2105D72}" srcOrd="0" destOrd="0" presId="urn:microsoft.com/office/officeart/2005/8/layout/process2"/>
    <dgm:cxn modelId="{191AC33F-CE35-DA41-9579-786B28273533}" type="presParOf" srcId="{8AA44AFF-F29B-41DD-89CD-8362414680C6}" destId="{AAF2EE69-520C-4AF5-8C08-7B9C8B44BFC2}"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160D9-3825-9F4D-B9D8-CD572399D5DC}">
      <dsp:nvSpPr>
        <dsp:cNvPr id="0" name=""/>
        <dsp:cNvSpPr/>
      </dsp:nvSpPr>
      <dsp:spPr>
        <a:xfrm>
          <a:off x="3956971" y="2161522"/>
          <a:ext cx="2808173" cy="668217"/>
        </a:xfrm>
        <a:custGeom>
          <a:avLst/>
          <a:gdLst/>
          <a:ahLst/>
          <a:cxnLst/>
          <a:rect l="0" t="0" r="0" b="0"/>
          <a:pathLst>
            <a:path>
              <a:moveTo>
                <a:pt x="0" y="0"/>
              </a:moveTo>
              <a:lnTo>
                <a:pt x="0" y="455370"/>
              </a:lnTo>
              <a:lnTo>
                <a:pt x="2808173" y="455370"/>
              </a:lnTo>
              <a:lnTo>
                <a:pt x="2808173" y="668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7EBC2-13FC-6A43-B1FA-E232D3DD8300}">
      <dsp:nvSpPr>
        <dsp:cNvPr id="0" name=""/>
        <dsp:cNvSpPr/>
      </dsp:nvSpPr>
      <dsp:spPr>
        <a:xfrm>
          <a:off x="3911251" y="2161522"/>
          <a:ext cx="91440" cy="668217"/>
        </a:xfrm>
        <a:custGeom>
          <a:avLst/>
          <a:gdLst/>
          <a:ahLst/>
          <a:cxnLst/>
          <a:rect l="0" t="0" r="0" b="0"/>
          <a:pathLst>
            <a:path>
              <a:moveTo>
                <a:pt x="45720" y="0"/>
              </a:moveTo>
              <a:lnTo>
                <a:pt x="45720" y="668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149EB-80FB-AE44-9F9F-9A8B423475F7}">
      <dsp:nvSpPr>
        <dsp:cNvPr id="0" name=""/>
        <dsp:cNvSpPr/>
      </dsp:nvSpPr>
      <dsp:spPr>
        <a:xfrm>
          <a:off x="1148798" y="2161522"/>
          <a:ext cx="2808173" cy="668217"/>
        </a:xfrm>
        <a:custGeom>
          <a:avLst/>
          <a:gdLst/>
          <a:ahLst/>
          <a:cxnLst/>
          <a:rect l="0" t="0" r="0" b="0"/>
          <a:pathLst>
            <a:path>
              <a:moveTo>
                <a:pt x="2808173" y="0"/>
              </a:moveTo>
              <a:lnTo>
                <a:pt x="2808173" y="455370"/>
              </a:lnTo>
              <a:lnTo>
                <a:pt x="0" y="455370"/>
              </a:lnTo>
              <a:lnTo>
                <a:pt x="0" y="668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53061-B29D-C14B-97A6-8991F66E461B}">
      <dsp:nvSpPr>
        <dsp:cNvPr id="0" name=""/>
        <dsp:cNvSpPr/>
      </dsp:nvSpPr>
      <dsp:spPr>
        <a:xfrm>
          <a:off x="2808173" y="702548"/>
          <a:ext cx="2297596" cy="14589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1D6C6B1-0D43-0A4D-9B85-B4FAAD01673A}">
      <dsp:nvSpPr>
        <dsp:cNvPr id="0" name=""/>
        <dsp:cNvSpPr/>
      </dsp:nvSpPr>
      <dsp:spPr>
        <a:xfrm>
          <a:off x="3063461" y="945072"/>
          <a:ext cx="2297596" cy="1458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Black"/>
              <a:cs typeface="Arial Black"/>
            </a:rPr>
            <a:t>Pharmacological management</a:t>
          </a:r>
          <a:endParaRPr lang="en-US" sz="1700" kern="1200" dirty="0">
            <a:latin typeface="Arial Black"/>
            <a:cs typeface="Arial Black"/>
          </a:endParaRPr>
        </a:p>
      </dsp:txBody>
      <dsp:txXfrm>
        <a:off x="3106193" y="987804"/>
        <a:ext cx="2212132" cy="1373509"/>
      </dsp:txXfrm>
    </dsp:sp>
    <dsp:sp modelId="{651772FE-2F29-9A4A-8A8C-13080A83FB12}">
      <dsp:nvSpPr>
        <dsp:cNvPr id="0" name=""/>
        <dsp:cNvSpPr/>
      </dsp:nvSpPr>
      <dsp:spPr>
        <a:xfrm>
          <a:off x="0" y="2829739"/>
          <a:ext cx="2297596" cy="14589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E632A8-ABC7-6349-B22C-B7CAAD5B4B5A}">
      <dsp:nvSpPr>
        <dsp:cNvPr id="0" name=""/>
        <dsp:cNvSpPr/>
      </dsp:nvSpPr>
      <dsp:spPr>
        <a:xfrm>
          <a:off x="255288" y="3072263"/>
          <a:ext cx="2297596" cy="1458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Arial Black"/>
              <a:cs typeface="Arial Black"/>
            </a:rPr>
            <a:t>Nicotine replacement therapy</a:t>
          </a:r>
          <a:endParaRPr lang="en-US" sz="1700" kern="1200" dirty="0">
            <a:latin typeface="Arial Black"/>
            <a:cs typeface="Arial Black"/>
          </a:endParaRPr>
        </a:p>
      </dsp:txBody>
      <dsp:txXfrm>
        <a:off x="298020" y="3114995"/>
        <a:ext cx="2212132" cy="1373509"/>
      </dsp:txXfrm>
    </dsp:sp>
    <dsp:sp modelId="{FC862096-6C6D-F243-8C8A-5BCAE742D643}">
      <dsp:nvSpPr>
        <dsp:cNvPr id="0" name=""/>
        <dsp:cNvSpPr/>
      </dsp:nvSpPr>
      <dsp:spPr>
        <a:xfrm>
          <a:off x="2808173" y="2829739"/>
          <a:ext cx="2297596" cy="14589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31E425-33B2-5744-9222-5052597F3D66}">
      <dsp:nvSpPr>
        <dsp:cNvPr id="0" name=""/>
        <dsp:cNvSpPr/>
      </dsp:nvSpPr>
      <dsp:spPr>
        <a:xfrm>
          <a:off x="3063461" y="3072263"/>
          <a:ext cx="2297596" cy="1458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Arial Black"/>
              <a:cs typeface="Arial Black"/>
            </a:rPr>
            <a:t>Bupropion</a:t>
          </a:r>
          <a:endParaRPr lang="en-US" sz="1700" kern="1200" dirty="0">
            <a:latin typeface="Arial Black"/>
            <a:cs typeface="Arial Black"/>
          </a:endParaRPr>
        </a:p>
      </dsp:txBody>
      <dsp:txXfrm>
        <a:off x="3106193" y="3114995"/>
        <a:ext cx="2212132" cy="1373509"/>
      </dsp:txXfrm>
    </dsp:sp>
    <dsp:sp modelId="{15A48FE3-D628-DB48-8816-0721119F6B81}">
      <dsp:nvSpPr>
        <dsp:cNvPr id="0" name=""/>
        <dsp:cNvSpPr/>
      </dsp:nvSpPr>
      <dsp:spPr>
        <a:xfrm>
          <a:off x="5616346" y="2829739"/>
          <a:ext cx="2297596" cy="14589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9056D78-338F-8942-BDB3-23D33642DFA7}">
      <dsp:nvSpPr>
        <dsp:cNvPr id="0" name=""/>
        <dsp:cNvSpPr/>
      </dsp:nvSpPr>
      <dsp:spPr>
        <a:xfrm>
          <a:off x="5871634" y="3072263"/>
          <a:ext cx="2297596" cy="1458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latin typeface="Arial Black"/>
              <a:cs typeface="Arial Black"/>
            </a:rPr>
            <a:t>Varenicline. </a:t>
          </a:r>
          <a:endParaRPr lang="en-US" sz="1700" kern="1200" dirty="0">
            <a:latin typeface="Arial Black"/>
            <a:cs typeface="Arial Black"/>
          </a:endParaRPr>
        </a:p>
      </dsp:txBody>
      <dsp:txXfrm>
        <a:off x="5914366" y="3114995"/>
        <a:ext cx="2212132" cy="1373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55265-B964-49CF-A2DE-D62E5B58B503}">
      <dsp:nvSpPr>
        <dsp:cNvPr id="0" name=""/>
        <dsp:cNvSpPr/>
      </dsp:nvSpPr>
      <dsp:spPr>
        <a:xfrm>
          <a:off x="4467774" y="99"/>
          <a:ext cx="1432725" cy="1432725"/>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alcohol</a:t>
          </a:r>
          <a:endParaRPr lang="en-US" sz="1100" b="1" i="0" kern="1200" dirty="0"/>
        </a:p>
      </dsp:txBody>
      <dsp:txXfrm>
        <a:off x="4677592" y="209917"/>
        <a:ext cx="1013089" cy="1013089"/>
      </dsp:txXfrm>
    </dsp:sp>
    <dsp:sp modelId="{169F6942-0DA0-4539-A143-A097E7EBD779}">
      <dsp:nvSpPr>
        <dsp:cNvPr id="0" name=""/>
        <dsp:cNvSpPr/>
      </dsp:nvSpPr>
      <dsp:spPr>
        <a:xfrm rot="1542857">
          <a:off x="5953063" y="936638"/>
          <a:ext cx="380638" cy="48354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958717" y="1008574"/>
        <a:ext cx="266447" cy="290126"/>
      </dsp:txXfrm>
    </dsp:sp>
    <dsp:sp modelId="{CB18AFF5-AB1C-442A-8259-4BE43EED39C1}">
      <dsp:nvSpPr>
        <dsp:cNvPr id="0" name=""/>
        <dsp:cNvSpPr/>
      </dsp:nvSpPr>
      <dsp:spPr>
        <a:xfrm>
          <a:off x="6405678" y="933344"/>
          <a:ext cx="1432725" cy="1432725"/>
        </a:xfrm>
        <a:prstGeom prst="ellipse">
          <a:avLst/>
        </a:prstGeom>
        <a:solidFill>
          <a:schemeClr val="accent1">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cocaine</a:t>
          </a:r>
          <a:endParaRPr lang="en-US" sz="1100" b="1" i="0" kern="1200" dirty="0"/>
        </a:p>
      </dsp:txBody>
      <dsp:txXfrm>
        <a:off x="6615496" y="1143162"/>
        <a:ext cx="1013089" cy="1013089"/>
      </dsp:txXfrm>
    </dsp:sp>
    <dsp:sp modelId="{362D01DD-60CB-458D-B16C-B6ECDFF1B9DA}">
      <dsp:nvSpPr>
        <dsp:cNvPr id="0" name=""/>
        <dsp:cNvSpPr/>
      </dsp:nvSpPr>
      <dsp:spPr>
        <a:xfrm rot="4628571">
          <a:off x="7168636" y="2445924"/>
          <a:ext cx="380638" cy="483544"/>
        </a:xfrm>
        <a:prstGeom prst="rightArrow">
          <a:avLst>
            <a:gd name="adj1" fmla="val 60000"/>
            <a:gd name="adj2" fmla="val 50000"/>
          </a:avLst>
        </a:prstGeom>
        <a:solidFill>
          <a:schemeClr val="accent1">
            <a:shade val="90000"/>
            <a:hueOff val="0"/>
            <a:satOff val="-4504"/>
            <a:lumOff val="79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213027" y="2486969"/>
        <a:ext cx="266447" cy="290126"/>
      </dsp:txXfrm>
    </dsp:sp>
    <dsp:sp modelId="{B07E3714-C9DB-4CC8-B172-33FE21F6EEAD}">
      <dsp:nvSpPr>
        <dsp:cNvPr id="0" name=""/>
        <dsp:cNvSpPr/>
      </dsp:nvSpPr>
      <dsp:spPr>
        <a:xfrm>
          <a:off x="6884301" y="3030328"/>
          <a:ext cx="1432725" cy="1432725"/>
        </a:xfrm>
        <a:prstGeom prst="ellipse">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amphetamine</a:t>
          </a:r>
          <a:endParaRPr lang="en-US" sz="1100" b="1" i="0" kern="1200" dirty="0"/>
        </a:p>
      </dsp:txBody>
      <dsp:txXfrm>
        <a:off x="7094119" y="3240146"/>
        <a:ext cx="1013089" cy="1013089"/>
      </dsp:txXfrm>
    </dsp:sp>
    <dsp:sp modelId="{66B1FFCC-A120-4761-AD8C-042DE3715162}">
      <dsp:nvSpPr>
        <dsp:cNvPr id="0" name=""/>
        <dsp:cNvSpPr/>
      </dsp:nvSpPr>
      <dsp:spPr>
        <a:xfrm rot="7714286">
          <a:off x="6746525" y="4337321"/>
          <a:ext cx="380638" cy="483544"/>
        </a:xfrm>
        <a:prstGeom prst="rightArrow">
          <a:avLst>
            <a:gd name="adj1" fmla="val 60000"/>
            <a:gd name="adj2" fmla="val 50000"/>
          </a:avLst>
        </a:prstGeom>
        <a:solidFill>
          <a:schemeClr val="accent1">
            <a:shade val="90000"/>
            <a:hueOff val="0"/>
            <a:satOff val="-9009"/>
            <a:lumOff val="15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839219" y="4389391"/>
        <a:ext cx="266447" cy="290126"/>
      </dsp:txXfrm>
    </dsp:sp>
    <dsp:sp modelId="{36B2ACCD-5EC8-4209-8748-C85364641F0B}">
      <dsp:nvSpPr>
        <dsp:cNvPr id="0" name=""/>
        <dsp:cNvSpPr/>
      </dsp:nvSpPr>
      <dsp:spPr>
        <a:xfrm>
          <a:off x="5543230" y="4711978"/>
          <a:ext cx="1432725" cy="1432725"/>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heroin</a:t>
          </a:r>
          <a:endParaRPr lang="en-US" sz="1100" b="1" i="0" kern="1200" dirty="0"/>
        </a:p>
      </dsp:txBody>
      <dsp:txXfrm>
        <a:off x="5753048" y="4921796"/>
        <a:ext cx="1013089" cy="1013089"/>
      </dsp:txXfrm>
    </dsp:sp>
    <dsp:sp modelId="{B512C864-1178-4ECF-8286-45854C1AACAE}">
      <dsp:nvSpPr>
        <dsp:cNvPr id="0" name=""/>
        <dsp:cNvSpPr/>
      </dsp:nvSpPr>
      <dsp:spPr>
        <a:xfrm rot="10800000">
          <a:off x="5004590" y="5186568"/>
          <a:ext cx="380638" cy="483544"/>
        </a:xfrm>
        <a:prstGeom prst="rightArrow">
          <a:avLst>
            <a:gd name="adj1" fmla="val 60000"/>
            <a:gd name="adj2" fmla="val 50000"/>
          </a:avLst>
        </a:prstGeom>
        <a:solidFill>
          <a:schemeClr val="accent1">
            <a:shade val="90000"/>
            <a:hueOff val="0"/>
            <a:satOff val="-13513"/>
            <a:lumOff val="238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118781" y="5283277"/>
        <a:ext cx="266447" cy="290126"/>
      </dsp:txXfrm>
    </dsp:sp>
    <dsp:sp modelId="{C950449D-27E7-4ED1-BCF7-5FE003436A75}">
      <dsp:nvSpPr>
        <dsp:cNvPr id="0" name=""/>
        <dsp:cNvSpPr/>
      </dsp:nvSpPr>
      <dsp:spPr>
        <a:xfrm>
          <a:off x="3392318" y="4711978"/>
          <a:ext cx="1432725" cy="1432725"/>
        </a:xfrm>
        <a:prstGeom prst="ellipse">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inhalants </a:t>
          </a:r>
          <a:endParaRPr lang="en-US" sz="1100" b="1" i="0" kern="1200" dirty="0"/>
        </a:p>
      </dsp:txBody>
      <dsp:txXfrm>
        <a:off x="3602136" y="4921796"/>
        <a:ext cx="1013089" cy="1013089"/>
      </dsp:txXfrm>
    </dsp:sp>
    <dsp:sp modelId="{E9019775-3B1F-4BB7-ADCB-FA819CE06C3E}">
      <dsp:nvSpPr>
        <dsp:cNvPr id="0" name=""/>
        <dsp:cNvSpPr/>
      </dsp:nvSpPr>
      <dsp:spPr>
        <a:xfrm rot="13885714">
          <a:off x="3254543" y="4354166"/>
          <a:ext cx="380638" cy="483544"/>
        </a:xfrm>
        <a:prstGeom prst="rightArrow">
          <a:avLst>
            <a:gd name="adj1" fmla="val 60000"/>
            <a:gd name="adj2" fmla="val 50000"/>
          </a:avLst>
        </a:prstGeom>
        <a:solidFill>
          <a:schemeClr val="accent1">
            <a:shade val="90000"/>
            <a:hueOff val="0"/>
            <a:satOff val="-18018"/>
            <a:lumOff val="318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347237" y="4495514"/>
        <a:ext cx="266447" cy="290126"/>
      </dsp:txXfrm>
    </dsp:sp>
    <dsp:sp modelId="{ECAEFF28-7457-4466-ABAB-55D1AA6B31EC}">
      <dsp:nvSpPr>
        <dsp:cNvPr id="0" name=""/>
        <dsp:cNvSpPr/>
      </dsp:nvSpPr>
      <dsp:spPr>
        <a:xfrm>
          <a:off x="2051247" y="3030328"/>
          <a:ext cx="1432725" cy="1432725"/>
        </a:xfrm>
        <a:prstGeom prst="ellipse">
          <a:avLst/>
        </a:prstGeom>
        <a:solidFill>
          <a:schemeClr val="accent1">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Marijuana</a:t>
          </a:r>
          <a:endParaRPr lang="en-US" sz="1100" b="1" i="0" kern="1200" dirty="0"/>
        </a:p>
      </dsp:txBody>
      <dsp:txXfrm>
        <a:off x="2261065" y="3240146"/>
        <a:ext cx="1013089" cy="1013089"/>
      </dsp:txXfrm>
    </dsp:sp>
    <dsp:sp modelId="{CA6C2E17-C6DE-4AC4-9FA7-80FC86332C4A}">
      <dsp:nvSpPr>
        <dsp:cNvPr id="0" name=""/>
        <dsp:cNvSpPr/>
      </dsp:nvSpPr>
      <dsp:spPr>
        <a:xfrm rot="16971429">
          <a:off x="2814204" y="2466929"/>
          <a:ext cx="380638" cy="483544"/>
        </a:xfrm>
        <a:prstGeom prst="rightArrow">
          <a:avLst>
            <a:gd name="adj1" fmla="val 60000"/>
            <a:gd name="adj2" fmla="val 50000"/>
          </a:avLst>
        </a:prstGeom>
        <a:solidFill>
          <a:schemeClr val="accent1">
            <a:shade val="90000"/>
            <a:hueOff val="0"/>
            <a:satOff val="-22522"/>
            <a:lumOff val="397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58595" y="2619302"/>
        <a:ext cx="266447" cy="290126"/>
      </dsp:txXfrm>
    </dsp:sp>
    <dsp:sp modelId="{E974D1E8-97A0-425C-860D-47FD3C9DAE0A}">
      <dsp:nvSpPr>
        <dsp:cNvPr id="0" name=""/>
        <dsp:cNvSpPr/>
      </dsp:nvSpPr>
      <dsp:spPr>
        <a:xfrm>
          <a:off x="2529870" y="933344"/>
          <a:ext cx="1432725" cy="1432725"/>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dirty="0" smtClean="0"/>
            <a:t>Opioids</a:t>
          </a:r>
          <a:endParaRPr lang="en-US" sz="1100" b="1" kern="1200" dirty="0"/>
        </a:p>
      </dsp:txBody>
      <dsp:txXfrm>
        <a:off x="2739688" y="1143162"/>
        <a:ext cx="1013089" cy="1013089"/>
      </dsp:txXfrm>
    </dsp:sp>
    <dsp:sp modelId="{0506CAAA-72E4-4FE1-AB70-F082489008F1}">
      <dsp:nvSpPr>
        <dsp:cNvPr id="0" name=""/>
        <dsp:cNvSpPr/>
      </dsp:nvSpPr>
      <dsp:spPr>
        <a:xfrm rot="20057143">
          <a:off x="4015159" y="945986"/>
          <a:ext cx="380638" cy="483544"/>
        </a:xfrm>
        <a:prstGeom prst="rightArrow">
          <a:avLst>
            <a:gd name="adj1" fmla="val 60000"/>
            <a:gd name="adj2" fmla="val 50000"/>
          </a:avLst>
        </a:prstGeom>
        <a:solidFill>
          <a:schemeClr val="accent1">
            <a:shade val="90000"/>
            <a:hueOff val="0"/>
            <a:satOff val="-27027"/>
            <a:lumOff val="477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020813" y="1067468"/>
        <a:ext cx="266447" cy="290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31E07-C754-4AED-BBD1-09D020BBBDD1}">
      <dsp:nvSpPr>
        <dsp:cNvPr id="0" name=""/>
        <dsp:cNvSpPr/>
      </dsp:nvSpPr>
      <dsp:spPr>
        <a:xfrm>
          <a:off x="1924353" y="3445"/>
          <a:ext cx="4864260" cy="805677"/>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detoxification (the process by which the body rids itself of a drug)</a:t>
          </a:r>
          <a:endParaRPr lang="en-US" sz="1800" b="1" kern="1200" dirty="0"/>
        </a:p>
      </dsp:txBody>
      <dsp:txXfrm>
        <a:off x="1947950" y="27042"/>
        <a:ext cx="4817066" cy="758483"/>
      </dsp:txXfrm>
    </dsp:sp>
    <dsp:sp modelId="{772C7E38-CADB-41E9-AA29-B07631A244DF}">
      <dsp:nvSpPr>
        <dsp:cNvPr id="0" name=""/>
        <dsp:cNvSpPr/>
      </dsp:nvSpPr>
      <dsp:spPr>
        <a:xfrm rot="5400000">
          <a:off x="4205419" y="829265"/>
          <a:ext cx="302129" cy="362554"/>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247718" y="859478"/>
        <a:ext cx="217532" cy="211490"/>
      </dsp:txXfrm>
    </dsp:sp>
    <dsp:sp modelId="{2B672E28-9C4E-40A8-9891-D00189AAFB80}">
      <dsp:nvSpPr>
        <dsp:cNvPr id="0" name=""/>
        <dsp:cNvSpPr/>
      </dsp:nvSpPr>
      <dsp:spPr>
        <a:xfrm>
          <a:off x="2222164" y="1211961"/>
          <a:ext cx="4268639" cy="805677"/>
        </a:xfrm>
        <a:prstGeom prst="roundRect">
          <a:avLst>
            <a:gd name="adj" fmla="val 10000"/>
          </a:avLst>
        </a:prstGeom>
        <a:solidFill>
          <a:schemeClr val="accent2">
            <a:shade val="50000"/>
            <a:hueOff val="-189816"/>
            <a:satOff val="-27066"/>
            <a:lumOff val="26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behavioral counseling</a:t>
          </a:r>
          <a:endParaRPr lang="en-US" sz="2900" kern="1200" dirty="0"/>
        </a:p>
      </dsp:txBody>
      <dsp:txXfrm>
        <a:off x="2245761" y="1235558"/>
        <a:ext cx="4221445" cy="758483"/>
      </dsp:txXfrm>
    </dsp:sp>
    <dsp:sp modelId="{8CC3408F-20E1-4546-9094-F956EB75C3C5}">
      <dsp:nvSpPr>
        <dsp:cNvPr id="0" name=""/>
        <dsp:cNvSpPr/>
      </dsp:nvSpPr>
      <dsp:spPr>
        <a:xfrm rot="5400000">
          <a:off x="4205419" y="2037781"/>
          <a:ext cx="302129" cy="362554"/>
        </a:xfrm>
        <a:prstGeom prst="rightArrow">
          <a:avLst>
            <a:gd name="adj1" fmla="val 60000"/>
            <a:gd name="adj2" fmla="val 50000"/>
          </a:avLst>
        </a:prstGeom>
        <a:solidFill>
          <a:schemeClr val="accent2">
            <a:shade val="90000"/>
            <a:hueOff val="-238594"/>
            <a:satOff val="-30398"/>
            <a:lumOff val="297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247718" y="2067994"/>
        <a:ext cx="217532" cy="211490"/>
      </dsp:txXfrm>
    </dsp:sp>
    <dsp:sp modelId="{2957270F-EBD5-42E0-B060-BD9881875299}">
      <dsp:nvSpPr>
        <dsp:cNvPr id="0" name=""/>
        <dsp:cNvSpPr/>
      </dsp:nvSpPr>
      <dsp:spPr>
        <a:xfrm>
          <a:off x="2321439" y="2420477"/>
          <a:ext cx="4070088" cy="805677"/>
        </a:xfrm>
        <a:prstGeom prst="roundRect">
          <a:avLst>
            <a:gd name="adj" fmla="val 10000"/>
          </a:avLst>
        </a:prstGeom>
        <a:solidFill>
          <a:schemeClr val="accent2">
            <a:shade val="50000"/>
            <a:hueOff val="-379632"/>
            <a:satOff val="-54133"/>
            <a:lumOff val="53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medication</a:t>
          </a:r>
          <a:r>
            <a:rPr lang="en-US" sz="1300" kern="1200" dirty="0" smtClean="0"/>
            <a:t> </a:t>
          </a:r>
          <a:endParaRPr lang="en-US" sz="1300" kern="1200" dirty="0"/>
        </a:p>
      </dsp:txBody>
      <dsp:txXfrm>
        <a:off x="2345036" y="2444074"/>
        <a:ext cx="4022894" cy="758483"/>
      </dsp:txXfrm>
    </dsp:sp>
    <dsp:sp modelId="{68203F11-8A8C-419E-839D-59354A22D1A5}">
      <dsp:nvSpPr>
        <dsp:cNvPr id="0" name=""/>
        <dsp:cNvSpPr/>
      </dsp:nvSpPr>
      <dsp:spPr>
        <a:xfrm rot="5400000">
          <a:off x="4205419" y="3246297"/>
          <a:ext cx="302129" cy="362554"/>
        </a:xfrm>
        <a:prstGeom prst="rightArrow">
          <a:avLst>
            <a:gd name="adj1" fmla="val 60000"/>
            <a:gd name="adj2" fmla="val 50000"/>
          </a:avLst>
        </a:prstGeom>
        <a:solidFill>
          <a:schemeClr val="accent2">
            <a:shade val="90000"/>
            <a:hueOff val="-477188"/>
            <a:satOff val="-60797"/>
            <a:lumOff val="595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247718" y="3276510"/>
        <a:ext cx="217532" cy="211490"/>
      </dsp:txXfrm>
    </dsp:sp>
    <dsp:sp modelId="{3B5D7452-9E92-4981-99C4-72322F687C0F}">
      <dsp:nvSpPr>
        <dsp:cNvPr id="0" name=""/>
        <dsp:cNvSpPr/>
      </dsp:nvSpPr>
      <dsp:spPr>
        <a:xfrm>
          <a:off x="2321439" y="3628993"/>
          <a:ext cx="4070088" cy="805677"/>
        </a:xfrm>
        <a:prstGeom prst="roundRect">
          <a:avLst>
            <a:gd name="adj" fmla="val 10000"/>
          </a:avLst>
        </a:prstGeom>
        <a:solidFill>
          <a:schemeClr val="accent2">
            <a:shade val="50000"/>
            <a:hueOff val="-379632"/>
            <a:satOff val="-54133"/>
            <a:lumOff val="53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evaluation and treatment for co-occurring mental health issues such as depression and anxiety</a:t>
          </a:r>
          <a:endParaRPr lang="en-US" sz="1800" b="1" kern="1200" dirty="0"/>
        </a:p>
      </dsp:txBody>
      <dsp:txXfrm>
        <a:off x="2345036" y="3652590"/>
        <a:ext cx="4022894" cy="758483"/>
      </dsp:txXfrm>
    </dsp:sp>
    <dsp:sp modelId="{945EB8B8-6F86-4F4B-A797-EC9EFED51579}">
      <dsp:nvSpPr>
        <dsp:cNvPr id="0" name=""/>
        <dsp:cNvSpPr/>
      </dsp:nvSpPr>
      <dsp:spPr>
        <a:xfrm rot="5400000">
          <a:off x="4205419" y="4454813"/>
          <a:ext cx="302129" cy="362554"/>
        </a:xfrm>
        <a:prstGeom prst="rightArrow">
          <a:avLst>
            <a:gd name="adj1" fmla="val 60000"/>
            <a:gd name="adj2" fmla="val 50000"/>
          </a:avLst>
        </a:prstGeom>
        <a:solidFill>
          <a:schemeClr val="accent2">
            <a:shade val="90000"/>
            <a:hueOff val="-238594"/>
            <a:satOff val="-30398"/>
            <a:lumOff val="297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247718" y="4485026"/>
        <a:ext cx="217532" cy="211490"/>
      </dsp:txXfrm>
    </dsp:sp>
    <dsp:sp modelId="{AAF2EE69-520C-4AF5-8C08-7B9C8B44BFC2}">
      <dsp:nvSpPr>
        <dsp:cNvPr id="0" name=""/>
        <dsp:cNvSpPr/>
      </dsp:nvSpPr>
      <dsp:spPr>
        <a:xfrm>
          <a:off x="2222164" y="4837509"/>
          <a:ext cx="4268639" cy="805677"/>
        </a:xfrm>
        <a:prstGeom prst="roundRect">
          <a:avLst>
            <a:gd name="adj" fmla="val 10000"/>
          </a:avLst>
        </a:prstGeom>
        <a:solidFill>
          <a:schemeClr val="accent2">
            <a:shade val="50000"/>
            <a:hueOff val="-189816"/>
            <a:satOff val="-27066"/>
            <a:lumOff val="26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long-term follow-up to prevent relapse</a:t>
          </a:r>
          <a:endParaRPr lang="en-US" sz="1800" b="1" kern="1200" dirty="0"/>
        </a:p>
      </dsp:txBody>
      <dsp:txXfrm>
        <a:off x="2245761" y="4861106"/>
        <a:ext cx="4221445" cy="7584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38047-982A-5549-B82F-79F1688403F4}" type="datetimeFigureOut">
              <a:rPr lang="en-US" smtClean="0"/>
              <a:t>4/29/17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93C1B-E5B1-EC46-A736-F3975F58427D}" type="slidenum">
              <a:rPr lang="en-US" smtClean="0"/>
              <a:t>‹#›</a:t>
            </a:fld>
            <a:endParaRPr lang="en-US"/>
          </a:p>
        </p:txBody>
      </p:sp>
    </p:spTree>
    <p:extLst>
      <p:ext uri="{BB962C8B-B14F-4D97-AF65-F5344CB8AC3E}">
        <p14:creationId xmlns:p14="http://schemas.microsoft.com/office/powerpoint/2010/main" val="2865724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Nicotinic_receptor" TargetMode="External"/><Relationship Id="rId4" Type="http://schemas.openxmlformats.org/officeDocument/2006/relationships/hyperlink" Target="https://en.wikipedia.org/wiki/Partial_agonist" TargetMode="External"/><Relationship Id="rId5" Type="http://schemas.openxmlformats.org/officeDocument/2006/relationships/hyperlink" Target="https://en.wikipedia.org/wiki/Pregnancy_category" TargetMode="External"/><Relationship Id="rId6" Type="http://schemas.openxmlformats.org/officeDocument/2006/relationships/hyperlink" Target="https://en.wikipedia.org/wiki/Epilepsy" TargetMode="External"/><Relationship Id="rId7" Type="http://schemas.openxmlformats.org/officeDocument/2006/relationships/hyperlink" Target="https://en.wikipedia.org/wiki/Seizure_threshold" TargetMode="External"/><Relationship Id="rId8" Type="http://schemas.openxmlformats.org/officeDocument/2006/relationships/hyperlink" Target="https://en.wikipedia.org/wiki/Anorexia_nervosa" TargetMode="External"/><Relationship Id="rId9" Type="http://schemas.openxmlformats.org/officeDocument/2006/relationships/hyperlink" Target="https://en.wikipedia.org/wiki/Bulimia_nervosa" TargetMode="External"/><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 Id="rId3" Type="http://schemas.openxmlformats.org/officeDocument/2006/relationships/hyperlink" Target="https://www.nice.org.uk/guidance/ph10/chapter/4-Recommendations%23pharmocotherapies-and-other-treatmen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History!</a:t>
            </a:r>
            <a:endParaRPr lang="en-US" dirty="0"/>
          </a:p>
        </p:txBody>
      </p:sp>
      <p:sp>
        <p:nvSpPr>
          <p:cNvPr id="4" name="Slide Number Placeholder 3"/>
          <p:cNvSpPr>
            <a:spLocks noGrp="1"/>
          </p:cNvSpPr>
          <p:nvPr>
            <p:ph type="sldNum" sz="quarter" idx="10"/>
          </p:nvPr>
        </p:nvSpPr>
        <p:spPr/>
        <p:txBody>
          <a:bodyPr/>
          <a:lstStyle/>
          <a:p>
            <a:fld id="{A9E93C1B-E5B1-EC46-A736-F3975F58427D}" type="slidenum">
              <a:rPr lang="en-US" smtClean="0"/>
              <a:t>9</a:t>
            </a:fld>
            <a:endParaRPr lang="en-US"/>
          </a:p>
        </p:txBody>
      </p:sp>
    </p:spTree>
    <p:extLst>
      <p:ext uri="{BB962C8B-B14F-4D97-AF65-F5344CB8AC3E}">
        <p14:creationId xmlns:p14="http://schemas.microsoft.com/office/powerpoint/2010/main" val="240981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Current smoker:</a:t>
            </a:r>
            <a:r>
              <a:rPr lang="en-US" sz="1200" b="0" i="0" kern="1200" dirty="0" smtClean="0">
                <a:solidFill>
                  <a:schemeClr val="tx1"/>
                </a:solidFill>
                <a:effectLst/>
                <a:latin typeface="+mn-lt"/>
                <a:ea typeface="+mn-ea"/>
                <a:cs typeface="+mn-cs"/>
              </a:rPr>
              <a:t> includes daily smokers and non-daily smokers (also known as occasional smokers).</a:t>
            </a:r>
          </a:p>
          <a:p>
            <a:r>
              <a:rPr lang="en-US" sz="1200" b="0" i="0" kern="1200" dirty="0" smtClean="0">
                <a:solidFill>
                  <a:schemeClr val="tx1"/>
                </a:solidFill>
                <a:effectLst/>
                <a:latin typeface="+mn-lt"/>
                <a:ea typeface="+mn-ea"/>
                <a:cs typeface="+mn-cs"/>
              </a:rPr>
              <a:t>Determined from the response to the question "At the present time do you smoke cigarettes every day, occasionally, or not at all?”</a:t>
            </a:r>
          </a:p>
          <a:p>
            <a:r>
              <a:rPr lang="en-US" sz="1200" b="1" i="0" kern="1200" dirty="0" smtClean="0">
                <a:solidFill>
                  <a:schemeClr val="tx1"/>
                </a:solidFill>
                <a:effectLst/>
                <a:latin typeface="+mn-lt"/>
                <a:ea typeface="+mn-ea"/>
                <a:cs typeface="+mn-cs"/>
              </a:rPr>
              <a:t>Former smoker:</a:t>
            </a:r>
            <a:r>
              <a:rPr lang="en-US" sz="1200" b="0" i="0" kern="1200" dirty="0" smtClean="0">
                <a:solidFill>
                  <a:schemeClr val="tx1"/>
                </a:solidFill>
                <a:effectLst/>
                <a:latin typeface="+mn-lt"/>
                <a:ea typeface="+mn-ea"/>
                <a:cs typeface="+mn-cs"/>
              </a:rPr>
              <a:t> was not smoking at the time of the interview, however, answered "YES" to the question "Have you smoked at least 100 cigarettes in your life?"</a:t>
            </a:r>
            <a:endParaRPr lang="en-US" dirty="0"/>
          </a:p>
        </p:txBody>
      </p:sp>
      <p:sp>
        <p:nvSpPr>
          <p:cNvPr id="4" name="Slide Number Placeholder 3"/>
          <p:cNvSpPr>
            <a:spLocks noGrp="1"/>
          </p:cNvSpPr>
          <p:nvPr>
            <p:ph type="sldNum" sz="quarter" idx="10"/>
          </p:nvPr>
        </p:nvSpPr>
        <p:spPr/>
        <p:txBody>
          <a:bodyPr/>
          <a:lstStyle/>
          <a:p>
            <a:fld id="{494B4961-8D35-2F4F-B9BF-A3A8AEA19D0D}" type="slidenum">
              <a:rPr lang="en-US" smtClean="0"/>
              <a:t>19</a:t>
            </a:fld>
            <a:endParaRPr lang="en-US"/>
          </a:p>
        </p:txBody>
      </p:sp>
    </p:spTree>
    <p:extLst>
      <p:ext uri="{BB962C8B-B14F-4D97-AF65-F5344CB8AC3E}">
        <p14:creationId xmlns:p14="http://schemas.microsoft.com/office/powerpoint/2010/main" val="211787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1B3AD-D32E-5B48-A524-BA652E8B53F5}" type="slidenum">
              <a:rPr lang="en-US" smtClean="0"/>
              <a:t>28</a:t>
            </a:fld>
            <a:endParaRPr lang="en-US"/>
          </a:p>
        </p:txBody>
      </p:sp>
    </p:spTree>
    <p:extLst>
      <p:ext uri="{BB962C8B-B14F-4D97-AF65-F5344CB8AC3E}">
        <p14:creationId xmlns:p14="http://schemas.microsoft.com/office/powerpoint/2010/main" val="112256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Ask</a:t>
            </a:r>
            <a:r>
              <a:rPr lang="en-US" baseline="0" dirty="0" smtClean="0"/>
              <a:t> </a:t>
            </a:r>
            <a:r>
              <a:rPr lang="en-US" sz="1200" b="0" i="0" kern="1200" dirty="0" smtClean="0">
                <a:solidFill>
                  <a:schemeClr val="tx1"/>
                </a:solidFill>
                <a:effectLst/>
                <a:latin typeface="+mn-lt"/>
                <a:ea typeface="+mn-ea"/>
                <a:cs typeface="+mn-cs"/>
              </a:rPr>
              <a:t>"What made you want to start smoking?"</a:t>
            </a:r>
          </a:p>
          <a:p>
            <a:pPr algn="l"/>
            <a:r>
              <a:rPr lang="en-US" sz="1200" b="0" i="0" kern="1200" dirty="0" smtClean="0">
                <a:solidFill>
                  <a:schemeClr val="tx1"/>
                </a:solidFill>
                <a:effectLst/>
                <a:latin typeface="+mn-lt"/>
                <a:ea typeface="+mn-ea"/>
                <a:cs typeface="+mn-cs"/>
              </a:rPr>
              <a:t>"What things make you crave a cigarette?"</a:t>
            </a:r>
          </a:p>
          <a:p>
            <a:pPr algn="l"/>
            <a:r>
              <a:rPr lang="en-US" sz="1200" b="0" i="0" kern="1200" dirty="0" smtClean="0">
                <a:solidFill>
                  <a:schemeClr val="tx1"/>
                </a:solidFill>
                <a:effectLst/>
                <a:latin typeface="+mn-lt"/>
                <a:ea typeface="+mn-ea"/>
                <a:cs typeface="+mn-cs"/>
              </a:rPr>
              <a:t>"What made you decide to quit smoking?"</a:t>
            </a:r>
          </a:p>
          <a:p>
            <a:pPr algn="l"/>
            <a:r>
              <a:rPr lang="en-US" sz="1200" b="0" i="0" kern="1200" dirty="0" smtClean="0">
                <a:solidFill>
                  <a:schemeClr val="tx1"/>
                </a:solidFill>
                <a:effectLst/>
                <a:latin typeface="+mn-lt"/>
                <a:ea typeface="+mn-ea"/>
                <a:cs typeface="+mn-cs"/>
              </a:rPr>
              <a:t>"What things have been stressing you out lately?"</a:t>
            </a:r>
          </a:p>
          <a:p>
            <a:pPr algn="l"/>
            <a:r>
              <a:rPr lang="en-US" sz="1200" b="0" i="0" kern="1200" dirty="0" smtClean="0">
                <a:solidFill>
                  <a:schemeClr val="tx1"/>
                </a:solidFill>
                <a:effectLst/>
                <a:latin typeface="+mn-lt"/>
                <a:ea typeface="+mn-ea"/>
                <a:cs typeface="+mn-cs"/>
              </a:rPr>
              <a:t>"What could I do to help make quitting easier for you?"</a:t>
            </a:r>
          </a:p>
          <a:p>
            <a:pPr algn="l"/>
            <a:endParaRPr lang="x-none" dirty="0"/>
          </a:p>
        </p:txBody>
      </p:sp>
      <p:sp>
        <p:nvSpPr>
          <p:cNvPr id="4" name="Slide Number Placeholder 3"/>
          <p:cNvSpPr>
            <a:spLocks noGrp="1"/>
          </p:cNvSpPr>
          <p:nvPr>
            <p:ph type="sldNum" sz="quarter" idx="10"/>
          </p:nvPr>
        </p:nvSpPr>
        <p:spPr/>
        <p:txBody>
          <a:bodyPr/>
          <a:lstStyle/>
          <a:p>
            <a:fld id="{F20F22E6-AE6A-4C73-8D5A-89FA428B48C3}" type="slidenum">
              <a:rPr lang="x-none" smtClean="0"/>
              <a:t>32</a:t>
            </a:fld>
            <a:endParaRPr lang="x-none"/>
          </a:p>
        </p:txBody>
      </p:sp>
    </p:spTree>
    <p:extLst>
      <p:ext uri="{BB962C8B-B14F-4D97-AF65-F5344CB8AC3E}">
        <p14:creationId xmlns:p14="http://schemas.microsoft.com/office/powerpoint/2010/main" val="195985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NRT: The goal of nicotine replacement therapies (NRTs) is to relieve cravings for nicotine and reduce nicotine withdrawal symptoms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Vareniclne: </a:t>
            </a:r>
            <a:r>
              <a:rPr lang="en-US" sz="1200" kern="1200" dirty="0" smtClean="0">
                <a:solidFill>
                  <a:schemeClr val="tx1"/>
                </a:solidFill>
                <a:latin typeface="+mn-lt"/>
                <a:ea typeface="+mn-ea"/>
                <a:cs typeface="+mn-cs"/>
                <a:hlinkClick r:id="rId3"/>
              </a:rPr>
              <a:t>nicotinic receptor </a:t>
            </a:r>
            <a:r>
              <a:rPr lang="en-US" sz="1200" kern="1200" dirty="0" smtClean="0">
                <a:solidFill>
                  <a:schemeClr val="tx1"/>
                </a:solidFill>
                <a:latin typeface="+mn-lt"/>
                <a:ea typeface="+mn-ea"/>
                <a:cs typeface="+mn-cs"/>
                <a:hlinkClick r:id="rId4"/>
              </a:rPr>
              <a:t>partial agonist</a:t>
            </a:r>
            <a:r>
              <a:rPr lang="en-US" sz="1200" kern="1200" dirty="0" smtClean="0">
                <a:solidFill>
                  <a:schemeClr val="tx1"/>
                </a:solidFill>
                <a:latin typeface="+mn-lt"/>
                <a:ea typeface="+mn-ea"/>
                <a:cs typeface="+mn-cs"/>
              </a:rPr>
              <a:t>, As a partial agonist it both reduces cravings for and decreases the pleasurable effects of cigarettes and other tobacco products. </a:t>
            </a:r>
            <a:r>
              <a:rPr lang="en-US" sz="1200" b="0" i="0" u="none" strike="noStrike" kern="1200" baseline="0" dirty="0" err="1" smtClean="0">
                <a:solidFill>
                  <a:schemeClr val="tx1"/>
                </a:solidFill>
                <a:latin typeface="+mn-lt"/>
                <a:ea typeface="+mn-ea"/>
                <a:cs typeface="+mn-cs"/>
              </a:rPr>
              <a:t>Varenicline</a:t>
            </a:r>
            <a:r>
              <a:rPr lang="en-US" sz="1200" b="0" i="0" u="none" strike="noStrike" kern="1200" baseline="0" dirty="0" smtClean="0">
                <a:solidFill>
                  <a:schemeClr val="tx1"/>
                </a:solidFill>
                <a:latin typeface="+mn-lt"/>
                <a:ea typeface="+mn-ea"/>
                <a:cs typeface="+mn-cs"/>
              </a:rPr>
              <a:t> increases the chances of a successful quit attempt two- to threefold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Varenicline</a:t>
            </a:r>
            <a:r>
              <a:rPr lang="en-US" sz="1200" kern="1200" dirty="0" smtClean="0">
                <a:solidFill>
                  <a:schemeClr val="tx1"/>
                </a:solidFill>
                <a:latin typeface="+mn-lt"/>
                <a:ea typeface="+mn-ea"/>
                <a:cs typeface="+mn-cs"/>
              </a:rPr>
              <a:t> is considered a </a:t>
            </a:r>
            <a:r>
              <a:rPr lang="en-US" sz="1200" kern="1200" dirty="0" smtClean="0">
                <a:solidFill>
                  <a:schemeClr val="tx1"/>
                </a:solidFill>
                <a:latin typeface="+mn-lt"/>
                <a:ea typeface="+mn-ea"/>
                <a:cs typeface="+mn-cs"/>
                <a:hlinkClick r:id="rId5"/>
              </a:rPr>
              <a:t>class C pregnancy drug, as animal studies have shown no increased risk of congenital anomalies, however, no data from human studies is available</a:t>
            </a: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Bupropion acts as an norepinephrine-dopamine reuptake inhibitor (NDRI), and is also a nicotinic antagonist, The drug label advises that bupropion should not be prescribed to individuals with </a:t>
            </a:r>
            <a:r>
              <a:rPr lang="en-US" sz="1200" kern="1200" dirty="0" smtClean="0">
                <a:solidFill>
                  <a:schemeClr val="tx1"/>
                </a:solidFill>
                <a:latin typeface="+mn-lt"/>
                <a:ea typeface="+mn-ea"/>
                <a:cs typeface="+mn-cs"/>
                <a:hlinkClick r:id="rId6"/>
              </a:rPr>
              <a:t>epilepsy or other conditions that lower the </a:t>
            </a:r>
            <a:r>
              <a:rPr lang="en-US" sz="1200" kern="1200" dirty="0" smtClean="0">
                <a:solidFill>
                  <a:schemeClr val="tx1"/>
                </a:solidFill>
                <a:latin typeface="+mn-lt"/>
                <a:ea typeface="+mn-ea"/>
                <a:cs typeface="+mn-cs"/>
                <a:hlinkClick r:id="rId7"/>
              </a:rPr>
              <a:t>seizure threshold, such as </a:t>
            </a:r>
            <a:r>
              <a:rPr lang="en-US" sz="1200" kern="1200" dirty="0" smtClean="0">
                <a:solidFill>
                  <a:schemeClr val="tx1"/>
                </a:solidFill>
                <a:latin typeface="+mn-lt"/>
                <a:ea typeface="+mn-ea"/>
                <a:cs typeface="+mn-cs"/>
                <a:hlinkClick r:id="rId8"/>
              </a:rPr>
              <a:t>anorexia nervosa, </a:t>
            </a:r>
            <a:r>
              <a:rPr lang="en-US" sz="1200" kern="1200" dirty="0" smtClean="0">
                <a:solidFill>
                  <a:schemeClr val="tx1"/>
                </a:solidFill>
                <a:latin typeface="+mn-lt"/>
                <a:ea typeface="+mn-ea"/>
                <a:cs typeface="+mn-cs"/>
                <a:hlinkClick r:id="rId9"/>
              </a:rPr>
              <a:t>bulimia nervosa, active brain tumors, or concurrent alcohol and/or </a:t>
            </a:r>
            <a:r>
              <a:rPr lang="en-US" sz="1200" kern="1200" dirty="0" smtClean="0">
                <a:solidFill>
                  <a:schemeClr val="tx1"/>
                </a:solidFill>
                <a:latin typeface="+mn-lt"/>
                <a:ea typeface="+mn-ea"/>
                <a:cs typeface="+mn-cs"/>
              </a:rPr>
              <a:t>benzodiazepine use and/or withdrawal.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E93C1B-E5B1-EC46-A736-F3975F58427D}" type="slidenum">
              <a:rPr lang="en-US" smtClean="0"/>
              <a:t>49</a:t>
            </a:fld>
            <a:endParaRPr lang="en-US"/>
          </a:p>
        </p:txBody>
      </p:sp>
    </p:spTree>
    <p:extLst>
      <p:ext uri="{BB962C8B-B14F-4D97-AF65-F5344CB8AC3E}">
        <p14:creationId xmlns:p14="http://schemas.microsoft.com/office/powerpoint/2010/main" val="194091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lang="en-US" sz="1200" dirty="0" smtClean="0">
                <a:solidFill>
                  <a:schemeClr val="tx1"/>
                </a:solidFill>
              </a:rPr>
              <a:t>The inhalator releases nicotine into your mouth when you inhale.</a:t>
            </a:r>
          </a:p>
          <a:p>
            <a:pPr marL="0" indent="0" algn="l" rtl="0">
              <a:buNone/>
            </a:pPr>
            <a:r>
              <a:rPr lang="en-US" sz="1200" dirty="0" smtClean="0">
                <a:solidFill>
                  <a:schemeClr val="tx1"/>
                </a:solidFill>
              </a:rPr>
              <a:t>The nicotine is then absorbed through the lining of your mouth and enters the bloodstream. The nicotine is sufficient to relieve unpleasant withdrawal symptoms and to decrease the cravings for smoking.</a:t>
            </a:r>
          </a:p>
          <a:p>
            <a:endParaRPr lang="en-US" dirty="0"/>
          </a:p>
        </p:txBody>
      </p:sp>
      <p:sp>
        <p:nvSpPr>
          <p:cNvPr id="4" name="Slide Number Placeholder 3"/>
          <p:cNvSpPr>
            <a:spLocks noGrp="1"/>
          </p:cNvSpPr>
          <p:nvPr>
            <p:ph type="sldNum" sz="quarter" idx="10"/>
          </p:nvPr>
        </p:nvSpPr>
        <p:spPr/>
        <p:txBody>
          <a:bodyPr/>
          <a:lstStyle/>
          <a:p>
            <a:fld id="{A9E93C1B-E5B1-EC46-A736-F3975F58427D}" type="slidenum">
              <a:rPr lang="en-US" smtClean="0"/>
              <a:t>53</a:t>
            </a:fld>
            <a:endParaRPr lang="en-US"/>
          </a:p>
        </p:txBody>
      </p:sp>
    </p:spTree>
    <p:extLst>
      <p:ext uri="{BB962C8B-B14F-4D97-AF65-F5344CB8AC3E}">
        <p14:creationId xmlns:p14="http://schemas.microsoft.com/office/powerpoint/2010/main" val="4106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About </a:t>
            </a:r>
            <a:r>
              <a:rPr lang="en-US" sz="1200" dirty="0" smtClean="0">
                <a:solidFill>
                  <a:srgbClr val="0070C0"/>
                </a:solidFill>
              </a:rPr>
              <a:t>24%</a:t>
            </a:r>
            <a:r>
              <a:rPr lang="en-US" sz="1200" dirty="0" smtClean="0"/>
              <a:t> of smokers who use </a:t>
            </a:r>
            <a:r>
              <a:rPr lang="en-US" sz="1200" dirty="0" smtClean="0">
                <a:solidFill>
                  <a:srgbClr val="0070C0"/>
                </a:solidFill>
              </a:rPr>
              <a:t>Bupropion</a:t>
            </a:r>
            <a:r>
              <a:rPr lang="en-US" sz="1200" dirty="0" smtClean="0"/>
              <a:t> successfully quit.  </a:t>
            </a:r>
          </a:p>
          <a:p>
            <a:endParaRPr lang="en-US" dirty="0"/>
          </a:p>
        </p:txBody>
      </p:sp>
      <p:sp>
        <p:nvSpPr>
          <p:cNvPr id="4" name="Slide Number Placeholder 3"/>
          <p:cNvSpPr>
            <a:spLocks noGrp="1"/>
          </p:cNvSpPr>
          <p:nvPr>
            <p:ph type="sldNum" sz="quarter" idx="10"/>
          </p:nvPr>
        </p:nvSpPr>
        <p:spPr/>
        <p:txBody>
          <a:bodyPr/>
          <a:lstStyle/>
          <a:p>
            <a:fld id="{A9E93C1B-E5B1-EC46-A736-F3975F58427D}" type="slidenum">
              <a:rPr lang="en-US" smtClean="0"/>
              <a:t>54</a:t>
            </a:fld>
            <a:endParaRPr lang="en-US"/>
          </a:p>
        </p:txBody>
      </p:sp>
    </p:spTree>
    <p:extLst>
      <p:ext uri="{BB962C8B-B14F-4D97-AF65-F5344CB8AC3E}">
        <p14:creationId xmlns:p14="http://schemas.microsoft.com/office/powerpoint/2010/main" val="230657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hlinkClick r:id="rId3"/>
              </a:rPr>
              <a:t>https://www.nice.org.uk/guidance/ph10/chapter/4-Recommendations#pharmocotherapies-and-other-treatments</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About </a:t>
            </a:r>
            <a:r>
              <a:rPr lang="en-US" dirty="0" smtClean="0">
                <a:solidFill>
                  <a:srgbClr val="0070C0"/>
                </a:solidFill>
              </a:rPr>
              <a:t>33%</a:t>
            </a:r>
            <a:r>
              <a:rPr lang="en-US" dirty="0" smtClean="0"/>
              <a:t> of smokers who use </a:t>
            </a:r>
            <a:r>
              <a:rPr lang="en-US" dirty="0" err="1" smtClean="0">
                <a:solidFill>
                  <a:srgbClr val="0070C0"/>
                </a:solidFill>
              </a:rPr>
              <a:t>Varenicline</a:t>
            </a:r>
            <a:r>
              <a:rPr lang="en-US" dirty="0" smtClean="0"/>
              <a:t> successfully quit.  </a:t>
            </a:r>
          </a:p>
          <a:p>
            <a:endParaRPr lang="en-US" dirty="0"/>
          </a:p>
        </p:txBody>
      </p:sp>
      <p:sp>
        <p:nvSpPr>
          <p:cNvPr id="4" name="Slide Number Placeholder 3"/>
          <p:cNvSpPr>
            <a:spLocks noGrp="1"/>
          </p:cNvSpPr>
          <p:nvPr>
            <p:ph type="sldNum" sz="quarter" idx="10"/>
          </p:nvPr>
        </p:nvSpPr>
        <p:spPr/>
        <p:txBody>
          <a:bodyPr/>
          <a:lstStyle/>
          <a:p>
            <a:fld id="{A9E93C1B-E5B1-EC46-A736-F3975F58427D}" type="slidenum">
              <a:rPr lang="en-US" smtClean="0"/>
              <a:t>55</a:t>
            </a:fld>
            <a:endParaRPr lang="en-US"/>
          </a:p>
        </p:txBody>
      </p:sp>
    </p:spTree>
    <p:extLst>
      <p:ext uri="{BB962C8B-B14F-4D97-AF65-F5344CB8AC3E}">
        <p14:creationId xmlns:p14="http://schemas.microsoft.com/office/powerpoint/2010/main" val="379058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several things you can do to stop smoking that don’t involve nicotine replacement therapy or prescription medications: Ask your doctor for a referral or see Resources and References below for help finding qualified professionals in each area.</a:t>
            </a:r>
          </a:p>
          <a:p>
            <a:endParaRPr lang="en-US" dirty="0"/>
          </a:p>
        </p:txBody>
      </p:sp>
      <p:sp>
        <p:nvSpPr>
          <p:cNvPr id="4" name="Slide Number Placeholder 3"/>
          <p:cNvSpPr>
            <a:spLocks noGrp="1"/>
          </p:cNvSpPr>
          <p:nvPr>
            <p:ph type="sldNum" sz="quarter" idx="10"/>
          </p:nvPr>
        </p:nvSpPr>
        <p:spPr/>
        <p:txBody>
          <a:bodyPr/>
          <a:lstStyle/>
          <a:p>
            <a:fld id="{A9E93C1B-E5B1-EC46-A736-F3975F58427D}" type="slidenum">
              <a:rPr lang="en-US" smtClean="0"/>
              <a:t>56</a:t>
            </a:fld>
            <a:endParaRPr lang="en-US"/>
          </a:p>
        </p:txBody>
      </p:sp>
    </p:spTree>
    <p:extLst>
      <p:ext uri="{BB962C8B-B14F-4D97-AF65-F5344CB8AC3E}">
        <p14:creationId xmlns:p14="http://schemas.microsoft.com/office/powerpoint/2010/main" val="227097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A40D530-D8C7-5249-8EF1-01607CAD0F9C}" type="datetimeFigureOut">
              <a:rPr lang="en-US" smtClean="0"/>
              <a:t>4/29/17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9212C-9878-C244-8398-56924EF4D8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A40D530-D8C7-5249-8EF1-01607CAD0F9C}" type="datetimeFigureOut">
              <a:rPr lang="en-US" smtClean="0"/>
              <a:t>4/29/17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9212C-9878-C244-8398-56924EF4D84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9212C-9878-C244-8398-56924EF4D8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9212C-9878-C244-8398-56924EF4D84B}"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9212C-9878-C244-8398-56924EF4D84B}"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x-none" dirty="0"/>
              <a:t>تحرير أنماط النص الرئيسي</a:t>
            </a:r>
          </a:p>
          <a:p>
            <a:pPr lvl="1"/>
            <a:r>
              <a:rPr lang="x-none" dirty="0"/>
              <a:t>المستوى الثاني</a:t>
            </a:r>
          </a:p>
          <a:p>
            <a:pPr lvl="2"/>
            <a:r>
              <a:rPr lang="x-none" dirty="0"/>
              <a:t>المستوى الثالث</a:t>
            </a:r>
          </a:p>
          <a:p>
            <a:pPr lvl="3"/>
            <a:r>
              <a:rPr lang="x-none" dirty="0"/>
              <a:t>المستوى الرابع</a:t>
            </a:r>
          </a:p>
          <a:p>
            <a:pPr lvl="4"/>
            <a:r>
              <a:rPr lang="x-none" dirty="0"/>
              <a:t>المستوى الخامس</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x-none"/>
              <a:t>‹#›</a:t>
            </a:fld>
            <a:endParaRPr lang="x-none"/>
          </a:p>
        </p:txBody>
      </p:sp>
    </p:spTree>
    <p:extLst>
      <p:ext uri="{BB962C8B-B14F-4D97-AF65-F5344CB8AC3E}">
        <p14:creationId xmlns:p14="http://schemas.microsoft.com/office/powerpoint/2010/main" val="229207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9212C-9878-C244-8398-56924EF4D84B}"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A40D530-D8C7-5249-8EF1-01607CAD0F9C}" type="datetimeFigureOut">
              <a:rPr lang="en-US" smtClean="0"/>
              <a:t>4/29/17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EE9212C-9878-C244-8398-56924EF4D84B}"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A40D530-D8C7-5249-8EF1-01607CAD0F9C}" type="datetimeFigureOut">
              <a:rPr lang="en-US" smtClean="0"/>
              <a:t>4/29/17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9212C-9878-C244-8398-56924EF4D84B}"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EE9212C-9878-C244-8398-56924EF4D8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40D530-D8C7-5249-8EF1-01607CAD0F9C}" type="datetimeFigureOut">
              <a:rPr lang="en-US" smtClean="0"/>
              <a:t>4/29/17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9212C-9878-C244-8398-56924EF4D84B}"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A40D530-D8C7-5249-8EF1-01607CAD0F9C}" type="datetimeFigureOut">
              <a:rPr lang="en-US" smtClean="0"/>
              <a:t>4/29/17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EE9212C-9878-C244-8398-56924EF4D8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L7zLuMwhi8"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jp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 Id="rId3"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hyperlink" Target="https://www.ncbi.nlm.nih.gov/pmc/articles/PMC4491232/" TargetMode="External"/><Relationship Id="rId4" Type="http://schemas.openxmlformats.org/officeDocument/2006/relationships/hyperlink" Target="http://www.cdc.gov/tobacco/data_statistics/fact_sheets/health_effects/effects_cig_smoking" TargetMode="External"/><Relationship Id="rId5" Type="http://schemas.openxmlformats.org/officeDocument/2006/relationships/hyperlink" Target="https://d14rmgtrwzf5a.cloudfront.net/sites/default/files/preventingdruguse_2_1.pdf" TargetMode="External"/><Relationship Id="rId6" Type="http://schemas.openxmlformats.org/officeDocument/2006/relationships/hyperlink" Target="https://www.nice.org.uk/guidance/ph10/chapter/4-Recommendations%23pharmocotherapies-and-other-treatments" TargetMode="External"/><Relationship Id="rId7" Type="http://schemas.openxmlformats.org/officeDocument/2006/relationships/hyperlink" Target="https://www.nice.org.uk/guidance/PH26/chapter/1-Recommendations%23recommendation-5-use-of-nrt-and-other-pharmacological-support" TargetMode="External"/><Relationship Id="rId8" Type="http://schemas.openxmlformats.org/officeDocument/2006/relationships/hyperlink" Target="https://www.helpguide.org/articles/addiction/how-to-quit-smoking.htm" TargetMode="External"/><Relationship Id="rId9" Type="http://schemas.openxmlformats.org/officeDocument/2006/relationships/hyperlink" Target="http://www.quit.org.au/preparing-to-quit/choosing-best-way-to-quit/quitting-medication" TargetMode="External"/><Relationship Id="rId10" Type="http://schemas.openxmlformats.org/officeDocument/2006/relationships/hyperlink" Target="http://www.acog.org/Resources-And-Publications/Committee-Opinions/Committee-on-Health-Care-for-Underserved-Women/Smoking-Cessation-During-Pregnancy" TargetMode="External"/><Relationship Id="rId1" Type="http://schemas.openxmlformats.org/officeDocument/2006/relationships/slideLayout" Target="../slideLayouts/slideLayout9.xml"/><Relationship Id="rId2" Type="http://schemas.openxmlformats.org/officeDocument/2006/relationships/hyperlink" Target="http://who.int/tobacco/surveillance/policy/country_profile/sau.pdf?ua=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1793915"/>
            <a:ext cx="6181611" cy="1162050"/>
          </a:xfrm>
        </p:spPr>
        <p:txBody>
          <a:bodyPr>
            <a:noAutofit/>
          </a:bodyPr>
          <a:lstStyle/>
          <a:p>
            <a:r>
              <a:rPr lang="en-US" sz="3600" dirty="0" smtClean="0">
                <a:latin typeface="Arial Black"/>
                <a:cs typeface="Arial Black"/>
              </a:rPr>
              <a:t>Smoking And Substance Abuse</a:t>
            </a:r>
            <a:endParaRPr lang="en-US" sz="3600" dirty="0">
              <a:latin typeface="Arial Black"/>
              <a:cs typeface="Arial Black"/>
            </a:endParaRPr>
          </a:p>
        </p:txBody>
      </p:sp>
      <p:sp>
        <p:nvSpPr>
          <p:cNvPr id="3" name="Subtitle 2"/>
          <p:cNvSpPr>
            <a:spLocks noGrp="1"/>
          </p:cNvSpPr>
          <p:nvPr>
            <p:ph type="body" sz="half" idx="2"/>
          </p:nvPr>
        </p:nvSpPr>
        <p:spPr>
          <a:xfrm>
            <a:off x="464639" y="3733800"/>
            <a:ext cx="6179566" cy="2392363"/>
          </a:xfrm>
        </p:spPr>
        <p:txBody>
          <a:bodyPr>
            <a:normAutofit/>
          </a:bodyPr>
          <a:lstStyle/>
          <a:p>
            <a:r>
              <a:rPr lang="en-US" sz="1800" dirty="0" smtClean="0">
                <a:latin typeface="Arial Black"/>
                <a:cs typeface="Arial Black"/>
              </a:rPr>
              <a:t>Student Lead Seminar </a:t>
            </a:r>
          </a:p>
          <a:p>
            <a:r>
              <a:rPr lang="en-US" sz="1800" dirty="0" smtClean="0">
                <a:latin typeface="Arial Black"/>
                <a:cs typeface="Arial Black"/>
              </a:rPr>
              <a:t>Group 5</a:t>
            </a:r>
            <a:endParaRPr lang="en-US" sz="1800" dirty="0">
              <a:latin typeface="Arial Black"/>
              <a:cs typeface="Arial Black"/>
            </a:endParaRPr>
          </a:p>
        </p:txBody>
      </p:sp>
      <p:pic>
        <p:nvPicPr>
          <p:cNvPr id="6" name="Picture Placeholder 5"/>
          <p:cNvPicPr>
            <a:picLocks noGrp="1" noChangeAspect="1"/>
          </p:cNvPicPr>
          <p:nvPr>
            <p:ph type="pic" sz="quarter" idx="13"/>
          </p:nvPr>
        </p:nvPicPr>
        <p:blipFill>
          <a:blip r:embed="rId2"/>
          <a:srcRect l="20304" r="20304"/>
          <a:stretch>
            <a:fillRect/>
          </a:stretch>
        </p:blipFill>
        <p:spPr/>
      </p:pic>
      <p:pic>
        <p:nvPicPr>
          <p:cNvPr id="7" name="Picture Placeholder 6"/>
          <p:cNvPicPr>
            <a:picLocks noGrp="1" noChangeAspect="1"/>
          </p:cNvPicPr>
          <p:nvPr>
            <p:ph type="pic" sz="quarter" idx="14"/>
          </p:nvPr>
        </p:nvPicPr>
        <p:blipFill>
          <a:blip r:embed="rId3"/>
          <a:srcRect l="21612" r="21612"/>
          <a:stretch>
            <a:fillRect/>
          </a:stretch>
        </p:blipFill>
        <p:spPr/>
      </p:pic>
    </p:spTree>
    <p:extLst>
      <p:ext uri="{BB962C8B-B14F-4D97-AF65-F5344CB8AC3E}">
        <p14:creationId xmlns:p14="http://schemas.microsoft.com/office/powerpoint/2010/main" val="77819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6640" y="4624668"/>
            <a:ext cx="4038600" cy="933450"/>
          </a:xfrm>
        </p:spPr>
        <p:txBody>
          <a:bodyPr>
            <a:normAutofit/>
          </a:bodyPr>
          <a:lstStyle/>
          <a:p>
            <a:r>
              <a:rPr lang="en-US" dirty="0" err="1" smtClean="0">
                <a:latin typeface="Arial Black"/>
                <a:cs typeface="Arial Black"/>
              </a:rPr>
              <a:t>Najla</a:t>
            </a:r>
            <a:r>
              <a:rPr lang="en-US" dirty="0" smtClean="0">
                <a:latin typeface="Arial Black"/>
                <a:cs typeface="Arial Black"/>
              </a:rPr>
              <a:t> </a:t>
            </a:r>
            <a:r>
              <a:rPr lang="en-US" dirty="0" err="1" smtClean="0">
                <a:latin typeface="Arial Black"/>
                <a:cs typeface="Arial Black"/>
              </a:rPr>
              <a:t>Alotaibi</a:t>
            </a:r>
            <a:endParaRPr lang="en-US" dirty="0">
              <a:latin typeface="Arial Black"/>
              <a:cs typeface="Arial Black"/>
            </a:endParaRPr>
          </a:p>
        </p:txBody>
      </p:sp>
      <p:pic>
        <p:nvPicPr>
          <p:cNvPr id="8" name="Picture Placeholder 7"/>
          <p:cNvPicPr>
            <a:picLocks noGrp="1" noChangeAspect="1"/>
          </p:cNvPicPr>
          <p:nvPr>
            <p:ph type="pic" sz="quarter" idx="12"/>
          </p:nvPr>
        </p:nvPicPr>
        <p:blipFill>
          <a:blip r:embed="rId2"/>
          <a:srcRect l="15923" r="15923"/>
          <a:stretch>
            <a:fillRect/>
          </a:stretch>
        </p:blipFill>
        <p:spPr/>
      </p:pic>
      <p:sp>
        <p:nvSpPr>
          <p:cNvPr id="2" name="Text Placeholder 1"/>
          <p:cNvSpPr>
            <a:spLocks noGrp="1"/>
          </p:cNvSpPr>
          <p:nvPr>
            <p:ph type="body" sz="half" idx="2"/>
          </p:nvPr>
        </p:nvSpPr>
        <p:spPr>
          <a:xfrm>
            <a:off x="452307" y="1141731"/>
            <a:ext cx="3931594" cy="2250303"/>
          </a:xfrm>
        </p:spPr>
        <p:txBody>
          <a:bodyPr/>
          <a:lstStyle/>
          <a:p>
            <a:r>
              <a:rPr lang="en-US" sz="4000" dirty="0">
                <a:latin typeface="Arial Black"/>
                <a:cs typeface="Arial Black"/>
              </a:rPr>
              <a:t>Epidemiology of smoking In Saudi Arabia</a:t>
            </a:r>
            <a:endParaRPr lang="en-US" sz="4000" dirty="0"/>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262" r="8262"/>
          <a:stretch>
            <a:fillRect/>
          </a:stretch>
        </p:blipFill>
        <p:spPr>
          <a:prstGeom prst="rect">
            <a:avLst/>
          </a:prstGeom>
        </p:spPr>
      </p:pic>
    </p:spTree>
    <p:extLst>
      <p:ext uri="{BB962C8B-B14F-4D97-AF65-F5344CB8AC3E}">
        <p14:creationId xmlns:p14="http://schemas.microsoft.com/office/powerpoint/2010/main" val="1572800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of smoking </a:t>
            </a:r>
            <a:r>
              <a:rPr lang="en-US" dirty="0"/>
              <a:t>W</a:t>
            </a:r>
            <a:r>
              <a:rPr lang="en-US" dirty="0" smtClean="0"/>
              <a:t>orld </a:t>
            </a:r>
            <a:r>
              <a:rPr lang="en-US" dirty="0"/>
              <a:t>W</a:t>
            </a:r>
            <a:r>
              <a:rPr lang="en-US" dirty="0" smtClean="0"/>
              <a:t>ide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376876"/>
            <a:ext cx="1488022" cy="4351338"/>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6127"/>
          <a:stretch/>
        </p:blipFill>
        <p:spPr>
          <a:xfrm>
            <a:off x="2334868" y="2346803"/>
            <a:ext cx="1583629" cy="444249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53" t="622" r="-1253" b="23207"/>
          <a:stretch/>
        </p:blipFill>
        <p:spPr>
          <a:xfrm>
            <a:off x="4137438" y="2596266"/>
            <a:ext cx="1499274" cy="413194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324" y="2331298"/>
            <a:ext cx="2080026" cy="2031826"/>
          </a:xfrm>
          <a:prstGeom prst="rect">
            <a:avLst/>
          </a:prstGeom>
        </p:spPr>
      </p:pic>
      <p:sp>
        <p:nvSpPr>
          <p:cNvPr id="11" name="TextBox 10"/>
          <p:cNvSpPr txBox="1"/>
          <p:nvPr/>
        </p:nvSpPr>
        <p:spPr>
          <a:xfrm>
            <a:off x="224542" y="1730545"/>
            <a:ext cx="1891385" cy="646331"/>
          </a:xfrm>
          <a:prstGeom prst="rect">
            <a:avLst/>
          </a:prstGeom>
          <a:noFill/>
        </p:spPr>
        <p:txBody>
          <a:bodyPr wrap="square" rtlCol="0">
            <a:spAutoFit/>
          </a:bodyPr>
          <a:lstStyle/>
          <a:p>
            <a:r>
              <a:rPr lang="en-US" dirty="0" smtClean="0"/>
              <a:t>Eastern Mediterranean</a:t>
            </a:r>
            <a:endParaRPr lang="en-US" dirty="0"/>
          </a:p>
        </p:txBody>
      </p:sp>
      <p:sp>
        <p:nvSpPr>
          <p:cNvPr id="12" name="TextBox 11"/>
          <p:cNvSpPr txBox="1"/>
          <p:nvPr/>
        </p:nvSpPr>
        <p:spPr>
          <a:xfrm>
            <a:off x="2334868" y="1778696"/>
            <a:ext cx="1583629" cy="646331"/>
          </a:xfrm>
          <a:prstGeom prst="rect">
            <a:avLst/>
          </a:prstGeom>
          <a:noFill/>
        </p:spPr>
        <p:txBody>
          <a:bodyPr wrap="square" rtlCol="0">
            <a:spAutoFit/>
          </a:bodyPr>
          <a:lstStyle/>
          <a:p>
            <a:r>
              <a:rPr lang="en-US" dirty="0" smtClean="0"/>
              <a:t>Western Pacific</a:t>
            </a:r>
            <a:endParaRPr lang="en-US" dirty="0"/>
          </a:p>
        </p:txBody>
      </p:sp>
      <p:sp>
        <p:nvSpPr>
          <p:cNvPr id="13" name="TextBox 12"/>
          <p:cNvSpPr txBox="1"/>
          <p:nvPr/>
        </p:nvSpPr>
        <p:spPr>
          <a:xfrm>
            <a:off x="4229497" y="1690688"/>
            <a:ext cx="1407215" cy="646331"/>
          </a:xfrm>
          <a:prstGeom prst="rect">
            <a:avLst/>
          </a:prstGeom>
          <a:noFill/>
        </p:spPr>
        <p:txBody>
          <a:bodyPr wrap="square" rtlCol="0">
            <a:spAutoFit/>
          </a:bodyPr>
          <a:lstStyle/>
          <a:p>
            <a:r>
              <a:rPr lang="en-US" dirty="0" smtClean="0"/>
              <a:t>The Americas</a:t>
            </a:r>
            <a:endParaRPr lang="en-US" dirty="0"/>
          </a:p>
        </p:txBody>
      </p:sp>
      <p:sp>
        <p:nvSpPr>
          <p:cNvPr id="14" name="TextBox 13"/>
          <p:cNvSpPr txBox="1"/>
          <p:nvPr/>
        </p:nvSpPr>
        <p:spPr>
          <a:xfrm>
            <a:off x="6435324" y="4568050"/>
            <a:ext cx="2352545" cy="1200329"/>
          </a:xfrm>
          <a:prstGeom prst="rect">
            <a:avLst/>
          </a:prstGeom>
          <a:noFill/>
        </p:spPr>
        <p:txBody>
          <a:bodyPr wrap="square" rtlCol="0">
            <a:spAutoFit/>
          </a:bodyPr>
          <a:lstStyle/>
          <a:p>
            <a:r>
              <a:rPr lang="en-US" dirty="0" smtClean="0"/>
              <a:t>WHO REPORT ON THE GLOBAL TOBACCO EPIDEMIC (2011)</a:t>
            </a:r>
            <a:endParaRPr lang="en-US" dirty="0"/>
          </a:p>
        </p:txBody>
      </p:sp>
    </p:spTree>
    <p:extLst>
      <p:ext uri="{BB962C8B-B14F-4D97-AF65-F5344CB8AC3E}">
        <p14:creationId xmlns:p14="http://schemas.microsoft.com/office/powerpoint/2010/main" val="18016462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4600575" cy="4740275"/>
          </a:xfrm>
        </p:spPr>
        <p:txBody>
          <a:bodyPr>
            <a:normAutofit fontScale="92500" lnSpcReduction="10000"/>
          </a:bodyPr>
          <a:lstStyle/>
          <a:p>
            <a:pPr marL="0" indent="0">
              <a:buNone/>
            </a:pPr>
            <a:r>
              <a:rPr lang="en-US" dirty="0"/>
              <a:t/>
            </a:r>
            <a:br>
              <a:rPr lang="en-US" dirty="0"/>
            </a:br>
            <a:endParaRPr lang="en-US" dirty="0"/>
          </a:p>
          <a:p>
            <a:r>
              <a:rPr lang="en-US" dirty="0"/>
              <a:t> In 2015, over 1.1 billion people smoked tobacco.1 Far more males than females currently smoke </a:t>
            </a:r>
            <a:r>
              <a:rPr lang="en-US" dirty="0" smtClean="0"/>
              <a:t>tobacco. </a:t>
            </a:r>
            <a:r>
              <a:rPr lang="en-US" dirty="0"/>
              <a:t>Even though the prevalence of tobacco smoking is declining worldwide and in many countries, it appears to be increasing in the WHO Eastern Mediterranean Region and WHO African Region. In other regions, such as the WHO European Region and WHO Western Pacific Region, tobacco smoking is still prevalent and efforts must be intensified to reduce it.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5" y="2006600"/>
            <a:ext cx="3124200" cy="4335461"/>
          </a:xfrm>
          <a:prstGeom prst="rect">
            <a:avLst/>
          </a:prstGeom>
        </p:spPr>
      </p:pic>
      <p:sp>
        <p:nvSpPr>
          <p:cNvPr id="6" name="TextBox 5"/>
          <p:cNvSpPr txBox="1"/>
          <p:nvPr/>
        </p:nvSpPr>
        <p:spPr>
          <a:xfrm>
            <a:off x="1162050" y="304800"/>
            <a:ext cx="6457950" cy="1446550"/>
          </a:xfrm>
          <a:prstGeom prst="rect">
            <a:avLst/>
          </a:prstGeom>
          <a:noFill/>
        </p:spPr>
        <p:txBody>
          <a:bodyPr wrap="square" rtlCol="0">
            <a:spAutoFit/>
          </a:bodyPr>
          <a:lstStyle/>
          <a:p>
            <a:r>
              <a:rPr lang="en-US" sz="4400" dirty="0"/>
              <a:t>Epidemiology of </a:t>
            </a:r>
            <a:r>
              <a:rPr lang="en-US" sz="4400" dirty="0" smtClean="0"/>
              <a:t>smoking World Wide</a:t>
            </a:r>
            <a:endParaRPr lang="en-US" sz="4400" dirty="0"/>
          </a:p>
        </p:txBody>
      </p:sp>
    </p:spTree>
    <p:extLst>
      <p:ext uri="{BB962C8B-B14F-4D97-AF65-F5344CB8AC3E}">
        <p14:creationId xmlns:p14="http://schemas.microsoft.com/office/powerpoint/2010/main" val="8532048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smoking in Saudi </a:t>
            </a:r>
            <a:r>
              <a:rPr lang="en-US" dirty="0" smtClean="0"/>
              <a:t>Arabia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106216"/>
            <a:ext cx="4781550" cy="2540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360217"/>
            <a:ext cx="4652376" cy="3941763"/>
          </a:xfrm>
        </p:spPr>
      </p:pic>
    </p:spTree>
    <p:extLst>
      <p:ext uri="{BB962C8B-B14F-4D97-AF65-F5344CB8AC3E}">
        <p14:creationId xmlns:p14="http://schemas.microsoft.com/office/powerpoint/2010/main" val="38586484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r>
            <a:br>
              <a:rPr lang="en-US" dirty="0"/>
            </a:b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88344"/>
            <a:ext cx="5181600" cy="3009900"/>
          </a:xfrm>
        </p:spPr>
      </p:pic>
      <p:sp>
        <p:nvSpPr>
          <p:cNvPr id="9" name="TextBox 8"/>
          <p:cNvSpPr txBox="1"/>
          <p:nvPr/>
        </p:nvSpPr>
        <p:spPr>
          <a:xfrm>
            <a:off x="628650" y="5473701"/>
            <a:ext cx="5343525" cy="923330"/>
          </a:xfrm>
          <a:prstGeom prst="rect">
            <a:avLst/>
          </a:prstGeom>
          <a:noFill/>
        </p:spPr>
        <p:txBody>
          <a:bodyPr wrap="square" rtlCol="0">
            <a:spAutoFit/>
          </a:bodyPr>
          <a:lstStyle/>
          <a:p>
            <a:r>
              <a:rPr lang="en-US" dirty="0"/>
              <a:t>Socio-demographic characteristics of the Saudi Health Interview Survey participants, Kingdom of Saudi Arabia, 2013</a:t>
            </a:r>
          </a:p>
        </p:txBody>
      </p:sp>
      <p:sp>
        <p:nvSpPr>
          <p:cNvPr id="11" name="TextBox 10"/>
          <p:cNvSpPr txBox="1"/>
          <p:nvPr/>
        </p:nvSpPr>
        <p:spPr>
          <a:xfrm>
            <a:off x="833438" y="365125"/>
            <a:ext cx="6600825" cy="1323439"/>
          </a:xfrm>
          <a:prstGeom prst="rect">
            <a:avLst/>
          </a:prstGeom>
          <a:noFill/>
        </p:spPr>
        <p:txBody>
          <a:bodyPr wrap="square" rtlCol="0">
            <a:spAutoFit/>
          </a:bodyPr>
          <a:lstStyle/>
          <a:p>
            <a:r>
              <a:rPr lang="en-US" sz="4000" dirty="0"/>
              <a:t>Epidemiology of smoking in Saudi Arabia</a:t>
            </a:r>
          </a:p>
        </p:txBody>
      </p:sp>
    </p:spTree>
    <p:extLst>
      <p:ext uri="{BB962C8B-B14F-4D97-AF65-F5344CB8AC3E}">
        <p14:creationId xmlns:p14="http://schemas.microsoft.com/office/powerpoint/2010/main" val="14901877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6224" y="4624668"/>
            <a:ext cx="4038600" cy="933450"/>
          </a:xfrm>
        </p:spPr>
        <p:txBody>
          <a:bodyPr>
            <a:normAutofit/>
          </a:bodyPr>
          <a:lstStyle/>
          <a:p>
            <a:r>
              <a:rPr lang="en-US" dirty="0" err="1" smtClean="0">
                <a:latin typeface="Arial Black"/>
                <a:cs typeface="Arial Black"/>
              </a:rPr>
              <a:t>Najla</a:t>
            </a:r>
            <a:r>
              <a:rPr lang="en-US" dirty="0" smtClean="0">
                <a:latin typeface="Arial Black"/>
                <a:cs typeface="Arial Black"/>
              </a:rPr>
              <a:t> </a:t>
            </a:r>
            <a:r>
              <a:rPr lang="en-US" dirty="0" err="1" smtClean="0">
                <a:latin typeface="Arial Black"/>
                <a:cs typeface="Arial Black"/>
              </a:rPr>
              <a:t>Alotaibi</a:t>
            </a:r>
            <a:endParaRPr lang="en-US" dirty="0">
              <a:latin typeface="Arial Black"/>
              <a:cs typeface="Arial Black"/>
            </a:endParaRPr>
          </a:p>
        </p:txBody>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
        <p:nvSpPr>
          <p:cNvPr id="3" name="Text Placeholder 2"/>
          <p:cNvSpPr>
            <a:spLocks noGrp="1"/>
          </p:cNvSpPr>
          <p:nvPr>
            <p:ph type="body" sz="half" idx="2"/>
          </p:nvPr>
        </p:nvSpPr>
        <p:spPr>
          <a:xfrm>
            <a:off x="574084" y="817567"/>
            <a:ext cx="3757630" cy="3228967"/>
          </a:xfrm>
        </p:spPr>
        <p:txBody>
          <a:bodyPr/>
          <a:lstStyle/>
          <a:p>
            <a:r>
              <a:rPr lang="en-US" sz="3600" dirty="0">
                <a:latin typeface="Arial Black"/>
                <a:cs typeface="Arial Black"/>
              </a:rPr>
              <a:t>Risks of Smoking (Morbidity and Mortality)</a:t>
            </a:r>
            <a:endParaRPr lang="en-US" sz="3600" dirty="0"/>
          </a:p>
          <a:p>
            <a:endParaRPr lang="en-US" sz="3600" dirty="0"/>
          </a:p>
        </p:txBody>
      </p:sp>
    </p:spTree>
    <p:extLst>
      <p:ext uri="{BB962C8B-B14F-4D97-AF65-F5344CB8AC3E}">
        <p14:creationId xmlns:p14="http://schemas.microsoft.com/office/powerpoint/2010/main" val="21053502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Morbidity:</a:t>
            </a:r>
          </a:p>
          <a:p>
            <a:r>
              <a:rPr lang="en-US" b="1" dirty="0"/>
              <a:t>Smoking leads to disease and disability and harms </a:t>
            </a:r>
            <a:r>
              <a:rPr lang="en-US" b="1" dirty="0">
                <a:solidFill>
                  <a:srgbClr val="FF0000"/>
                </a:solidFill>
              </a:rPr>
              <a:t>nearly every organ of the body</a:t>
            </a:r>
            <a:r>
              <a:rPr lang="en-US" b="1" dirty="0" smtClean="0"/>
              <a:t>.</a:t>
            </a:r>
            <a:endParaRPr lang="en-US" b="1" dirty="0"/>
          </a:p>
          <a:p>
            <a:r>
              <a:rPr lang="en-US" dirty="0"/>
              <a:t>More than 16 million Americans are living with a disease caused by smoking.</a:t>
            </a:r>
          </a:p>
          <a:p>
            <a:r>
              <a:rPr lang="en-US" dirty="0"/>
              <a:t>For every person who dies because of smoking, at least 30 people live with a serious smoking-related illness.</a:t>
            </a:r>
          </a:p>
          <a:p>
            <a:r>
              <a:rPr lang="en-US" dirty="0"/>
              <a:t>Smoking causes cancer, heart disease, stroke, lung diseases, diabetes, and chronic obstructive pulmonary disease (COPD), which includes emphysema and chronic bronchitis.</a:t>
            </a:r>
          </a:p>
          <a:p>
            <a:r>
              <a:rPr lang="en-US" dirty="0"/>
              <a:t>Smoking also increases risk for tuberculosis, certain eye diseases, and problems of the immune system, including rheumatoid arthritis</a:t>
            </a:r>
            <a:r>
              <a:rPr lang="en-US" dirty="0" smtClean="0"/>
              <a:t>.</a:t>
            </a:r>
            <a:endParaRPr lang="en-US" dirty="0"/>
          </a:p>
        </p:txBody>
      </p:sp>
    </p:spTree>
    <p:extLst>
      <p:ext uri="{BB962C8B-B14F-4D97-AF65-F5344CB8AC3E}">
        <p14:creationId xmlns:p14="http://schemas.microsoft.com/office/powerpoint/2010/main" val="702660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smoking</a:t>
            </a:r>
          </a:p>
        </p:txBody>
      </p:sp>
      <p:sp>
        <p:nvSpPr>
          <p:cNvPr id="3" name="Content Placeholder 2"/>
          <p:cNvSpPr>
            <a:spLocks noGrp="1"/>
          </p:cNvSpPr>
          <p:nvPr>
            <p:ph idx="1"/>
          </p:nvPr>
        </p:nvSpPr>
        <p:spPr/>
        <p:txBody>
          <a:bodyPr/>
          <a:lstStyle/>
          <a:p>
            <a:r>
              <a:rPr lang="en-US" b="1" dirty="0" smtClean="0"/>
              <a:t>Smoking is estimated to increase the risk of:</a:t>
            </a:r>
          </a:p>
          <a:p>
            <a:pPr lvl="1"/>
            <a:r>
              <a:rPr lang="en-US" dirty="0" smtClean="0"/>
              <a:t>Coronary heart disease by 2 to 4 times</a:t>
            </a:r>
          </a:p>
          <a:p>
            <a:pPr lvl="1"/>
            <a:r>
              <a:rPr lang="en-US" dirty="0" smtClean="0"/>
              <a:t>Stroke by 2 to 4 times</a:t>
            </a:r>
          </a:p>
          <a:p>
            <a:pPr lvl="1"/>
            <a:r>
              <a:rPr lang="en-US" dirty="0" smtClean="0"/>
              <a:t>Lung cancer by 25 times</a:t>
            </a:r>
          </a:p>
          <a:p>
            <a:endParaRPr lang="en-US" dirty="0"/>
          </a:p>
        </p:txBody>
      </p:sp>
    </p:spTree>
    <p:extLst>
      <p:ext uri="{BB962C8B-B14F-4D97-AF65-F5344CB8AC3E}">
        <p14:creationId xmlns:p14="http://schemas.microsoft.com/office/powerpoint/2010/main" val="24181635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and lung cancer</a:t>
            </a:r>
            <a:endParaRPr lang="en-US" dirty="0"/>
          </a:p>
        </p:txBody>
      </p:sp>
      <p:sp>
        <p:nvSpPr>
          <p:cNvPr id="3" name="Content Placeholder 2"/>
          <p:cNvSpPr>
            <a:spLocks noGrp="1"/>
          </p:cNvSpPr>
          <p:nvPr>
            <p:ph idx="1"/>
          </p:nvPr>
        </p:nvSpPr>
        <p:spPr/>
        <p:txBody>
          <a:bodyPr/>
          <a:lstStyle/>
          <a:p>
            <a:r>
              <a:rPr lang="en-US" dirty="0"/>
              <a:t>Lung cancer is the </a:t>
            </a:r>
            <a:r>
              <a:rPr lang="en-US" dirty="0">
                <a:solidFill>
                  <a:srgbClr val="FF0000"/>
                </a:solidFill>
              </a:rPr>
              <a:t>most commonly</a:t>
            </a:r>
            <a:r>
              <a:rPr lang="en-US" dirty="0"/>
              <a:t> diagnosed </a:t>
            </a:r>
            <a:r>
              <a:rPr lang="en-US" dirty="0" smtClean="0"/>
              <a:t>cancer. </a:t>
            </a:r>
          </a:p>
          <a:p>
            <a:r>
              <a:rPr lang="en-US" dirty="0" smtClean="0"/>
              <a:t>The </a:t>
            </a:r>
            <a:r>
              <a:rPr lang="en-US" dirty="0"/>
              <a:t>leading cause of </a:t>
            </a:r>
            <a:r>
              <a:rPr lang="en-US" dirty="0">
                <a:solidFill>
                  <a:srgbClr val="FF0000"/>
                </a:solidFill>
              </a:rPr>
              <a:t>cancer death </a:t>
            </a:r>
            <a:r>
              <a:rPr lang="en-US" dirty="0"/>
              <a:t>in the United </a:t>
            </a:r>
            <a:r>
              <a:rPr lang="en-US" dirty="0" smtClean="0"/>
              <a:t>States.</a:t>
            </a:r>
          </a:p>
          <a:p>
            <a:r>
              <a:rPr lang="en-US" dirty="0" smtClean="0"/>
              <a:t>Most </a:t>
            </a:r>
            <a:r>
              <a:rPr lang="en-US" dirty="0"/>
              <a:t>deaths from lung cancer are caused by </a:t>
            </a:r>
            <a:r>
              <a:rPr lang="en-US" dirty="0">
                <a:solidFill>
                  <a:srgbClr val="FF0000"/>
                </a:solidFill>
              </a:rPr>
              <a:t>cigarette smoking</a:t>
            </a:r>
            <a:r>
              <a:rPr lang="en-US" dirty="0"/>
              <a:t> and exposure to </a:t>
            </a:r>
            <a:r>
              <a:rPr lang="en-US" dirty="0">
                <a:solidFill>
                  <a:srgbClr val="FF0000"/>
                </a:solidFill>
              </a:rPr>
              <a:t>secondhand </a:t>
            </a:r>
            <a:r>
              <a:rPr lang="en-US" dirty="0" smtClean="0">
                <a:solidFill>
                  <a:srgbClr val="FF0000"/>
                </a:solidFill>
              </a:rPr>
              <a:t>smoke</a:t>
            </a:r>
            <a:r>
              <a:rPr lang="en-US" dirty="0" smtClean="0"/>
              <a:t>.</a:t>
            </a:r>
            <a:endParaRPr lang="en-US" dirty="0"/>
          </a:p>
        </p:txBody>
      </p:sp>
    </p:spTree>
    <p:extLst>
      <p:ext uri="{BB962C8B-B14F-4D97-AF65-F5344CB8AC3E}">
        <p14:creationId xmlns:p14="http://schemas.microsoft.com/office/powerpoint/2010/main" val="17036160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smoking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7490" y="1904490"/>
            <a:ext cx="4276725" cy="3467100"/>
          </a:xfrm>
        </p:spPr>
      </p:pic>
      <p:sp>
        <p:nvSpPr>
          <p:cNvPr id="5" name="TextBox 4"/>
          <p:cNvSpPr txBox="1"/>
          <p:nvPr/>
        </p:nvSpPr>
        <p:spPr>
          <a:xfrm>
            <a:off x="356992" y="2492680"/>
            <a:ext cx="3842359" cy="3139321"/>
          </a:xfrm>
          <a:prstGeom prst="rect">
            <a:avLst/>
          </a:prstGeom>
          <a:noFill/>
        </p:spPr>
        <p:txBody>
          <a:bodyPr wrap="square" rtlCol="0">
            <a:spAutoFit/>
          </a:bodyPr>
          <a:lstStyle/>
          <a:p>
            <a:pPr rtl="1"/>
            <a:r>
              <a:rPr lang="en-US" dirty="0" smtClean="0"/>
              <a:t>For </a:t>
            </a:r>
            <a:r>
              <a:rPr lang="en-US" dirty="0"/>
              <a:t>current smokers, </a:t>
            </a:r>
            <a:r>
              <a:rPr lang="en-US" dirty="0">
                <a:solidFill>
                  <a:srgbClr val="FF0000"/>
                </a:solidFill>
              </a:rPr>
              <a:t>chronic bronchitis </a:t>
            </a:r>
            <a:r>
              <a:rPr lang="en-US" dirty="0"/>
              <a:t>was the </a:t>
            </a:r>
            <a:r>
              <a:rPr lang="en-US" dirty="0">
                <a:solidFill>
                  <a:srgbClr val="FF0000"/>
                </a:solidFill>
              </a:rPr>
              <a:t>most prevalent </a:t>
            </a:r>
            <a:r>
              <a:rPr lang="en-US" dirty="0"/>
              <a:t>(49%) condition, followed by emphysema (24%). For former smokers, the three most prevalent conditions were chronic bronchitis (26%), emphysema (24%), and previous heart attack (24%). Lung cancer accounted for 1% of all cigarette smoking-attributable </a:t>
            </a:r>
            <a:r>
              <a:rPr lang="en-US" dirty="0" smtClean="0"/>
              <a:t>illnesses.</a:t>
            </a:r>
            <a:endParaRPr lang="en-US" dirty="0"/>
          </a:p>
        </p:txBody>
      </p:sp>
    </p:spTree>
    <p:extLst>
      <p:ext uri="{BB962C8B-B14F-4D97-AF65-F5344CB8AC3E}">
        <p14:creationId xmlns:p14="http://schemas.microsoft.com/office/powerpoint/2010/main" val="2031331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1788135"/>
            <a:ext cx="6181611" cy="1945665"/>
          </a:xfrm>
        </p:spPr>
        <p:txBody>
          <a:bodyPr>
            <a:normAutofit/>
          </a:bodyPr>
          <a:lstStyle/>
          <a:p>
            <a:r>
              <a:rPr lang="en-US" dirty="0" smtClean="0"/>
              <a:t>DR. </a:t>
            </a:r>
            <a:r>
              <a:rPr lang="en-US" dirty="0" err="1" smtClean="0"/>
              <a:t>Haya</a:t>
            </a:r>
            <a:r>
              <a:rPr lang="en-US" dirty="0" smtClean="0"/>
              <a:t> Said its important to know there are resources to help people to quit smoking in Saudi Arabia, including: </a:t>
            </a:r>
            <a:endParaRPr lang="en-US" dirty="0"/>
          </a:p>
        </p:txBody>
      </p:sp>
      <p:sp>
        <p:nvSpPr>
          <p:cNvPr id="3" name="Text Placeholder 2"/>
          <p:cNvSpPr>
            <a:spLocks noGrp="1"/>
          </p:cNvSpPr>
          <p:nvPr>
            <p:ph type="body" sz="half" idx="2"/>
          </p:nvPr>
        </p:nvSpPr>
        <p:spPr/>
        <p:txBody>
          <a:bodyPr>
            <a:normAutofit/>
          </a:bodyPr>
          <a:lstStyle/>
          <a:p>
            <a:pPr algn="ctr"/>
            <a:r>
              <a:rPr lang="ar-sa" sz="6000" dirty="0" smtClean="0"/>
              <a:t>جمعية نقاء</a:t>
            </a:r>
            <a:endParaRPr lang="en-US" sz="6000" dirty="0"/>
          </a:p>
        </p:txBody>
      </p:sp>
      <p:pic>
        <p:nvPicPr>
          <p:cNvPr id="6" name="Picture Placeholder 5"/>
          <p:cNvPicPr>
            <a:picLocks noGrp="1" noChangeAspect="1"/>
          </p:cNvPicPr>
          <p:nvPr>
            <p:ph type="pic" sz="quarter" idx="13"/>
          </p:nvPr>
        </p:nvPicPr>
        <p:blipFill>
          <a:blip r:embed="rId2"/>
          <a:srcRect t="424" b="424"/>
          <a:stretch>
            <a:fillRect/>
          </a:stretch>
        </p:blipFill>
        <p:spPr/>
      </p:pic>
    </p:spTree>
    <p:extLst>
      <p:ext uri="{BB962C8B-B14F-4D97-AF65-F5344CB8AC3E}">
        <p14:creationId xmlns:p14="http://schemas.microsoft.com/office/powerpoint/2010/main" val="2352653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smoking</a:t>
            </a:r>
            <a:endParaRPr lang="en-US" dirty="0"/>
          </a:p>
        </p:txBody>
      </p:sp>
      <p:sp>
        <p:nvSpPr>
          <p:cNvPr id="3" name="Content Placeholder 2"/>
          <p:cNvSpPr>
            <a:spLocks noGrp="1"/>
          </p:cNvSpPr>
          <p:nvPr>
            <p:ph idx="1"/>
          </p:nvPr>
        </p:nvSpPr>
        <p:spPr/>
        <p:txBody>
          <a:bodyPr>
            <a:normAutofit/>
          </a:bodyPr>
          <a:lstStyle/>
          <a:p>
            <a:r>
              <a:rPr lang="en-US" dirty="0" smtClean="0"/>
              <a:t>Mortality:</a:t>
            </a:r>
          </a:p>
          <a:p>
            <a:r>
              <a:rPr lang="en-US" b="1" dirty="0"/>
              <a:t>Smoking is the </a:t>
            </a:r>
            <a:r>
              <a:rPr lang="en-US" b="1" dirty="0">
                <a:solidFill>
                  <a:srgbClr val="FF0000"/>
                </a:solidFill>
              </a:rPr>
              <a:t>leading cause of preventable death</a:t>
            </a:r>
            <a:r>
              <a:rPr lang="en-US" b="1" dirty="0"/>
              <a:t>.</a:t>
            </a:r>
          </a:p>
          <a:p>
            <a:r>
              <a:rPr lang="en-US" dirty="0"/>
              <a:t>Worldwide, tobacco use causes nearly 6 million deaths per year, and current trends show that tobacco use will cause more than 8 million deaths annually by </a:t>
            </a:r>
            <a:r>
              <a:rPr lang="en-US" dirty="0" smtClean="0"/>
              <a:t>2030</a:t>
            </a:r>
            <a:r>
              <a:rPr lang="en-US" dirty="0"/>
              <a:t>.</a:t>
            </a:r>
          </a:p>
          <a:p>
            <a:r>
              <a:rPr lang="en-US" dirty="0" smtClean="0"/>
              <a:t>On </a:t>
            </a:r>
            <a:r>
              <a:rPr lang="en-US" dirty="0"/>
              <a:t>average, smokers die 10 years earlier than nonsmokers</a:t>
            </a:r>
            <a:r>
              <a:rPr lang="en-US" dirty="0" smtClean="0"/>
              <a:t>.</a:t>
            </a:r>
            <a:endParaRPr lang="en-US" dirty="0"/>
          </a:p>
          <a:p>
            <a:endParaRPr lang="en-US" dirty="0"/>
          </a:p>
        </p:txBody>
      </p:sp>
    </p:spTree>
    <p:extLst>
      <p:ext uri="{BB962C8B-B14F-4D97-AF65-F5344CB8AC3E}">
        <p14:creationId xmlns:p14="http://schemas.microsoft.com/office/powerpoint/2010/main" val="3240353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91464" y="584200"/>
            <a:ext cx="7915275" cy="6108700"/>
          </a:xfrm>
        </p:spPr>
      </p:pic>
    </p:spTree>
    <p:extLst>
      <p:ext uri="{BB962C8B-B14F-4D97-AF65-F5344CB8AC3E}">
        <p14:creationId xmlns:p14="http://schemas.microsoft.com/office/powerpoint/2010/main" val="7402125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65808" y="4816013"/>
            <a:ext cx="4038600" cy="933450"/>
          </a:xfrm>
        </p:spPr>
        <p:txBody>
          <a:bodyPr>
            <a:normAutofit fontScale="90000"/>
          </a:bodyPr>
          <a:lstStyle/>
          <a:p>
            <a:r>
              <a:rPr lang="en-US" dirty="0" err="1">
                <a:latin typeface="Arial Black"/>
                <a:cs typeface="Arial Black"/>
              </a:rPr>
              <a:t>Dalal</a:t>
            </a:r>
            <a:r>
              <a:rPr lang="en-US" dirty="0">
                <a:latin typeface="Arial Black"/>
                <a:cs typeface="Arial Black"/>
              </a:rPr>
              <a:t> Ahmed</a:t>
            </a:r>
            <a:br>
              <a:rPr lang="en-US" dirty="0">
                <a:latin typeface="Arial Black"/>
                <a:cs typeface="Arial Black"/>
              </a:rPr>
            </a:br>
            <a:endParaRPr lang="en-US" dirty="0">
              <a:latin typeface="Arial Black"/>
              <a:cs typeface="Arial Black"/>
            </a:endParaRPr>
          </a:p>
        </p:txBody>
      </p:sp>
      <p:pic>
        <p:nvPicPr>
          <p:cNvPr id="7" name="Picture Placeholder 6"/>
          <p:cNvPicPr>
            <a:picLocks noGrp="1" noChangeAspect="1"/>
          </p:cNvPicPr>
          <p:nvPr>
            <p:ph type="pic" sz="quarter" idx="12"/>
          </p:nvPr>
        </p:nvPicPr>
        <p:blipFill>
          <a:blip r:embed="rId2"/>
          <a:srcRect l="16439" r="16439"/>
          <a:stretch>
            <a:fillRect/>
          </a:stretch>
        </p:blipFill>
        <p:spPr/>
      </p:pic>
      <p:pic>
        <p:nvPicPr>
          <p:cNvPr id="8" name="Picture Placeholder 7"/>
          <p:cNvPicPr>
            <a:picLocks noGrp="1" noChangeAspect="1"/>
          </p:cNvPicPr>
          <p:nvPr>
            <p:ph type="pic" sz="quarter" idx="13"/>
          </p:nvPr>
        </p:nvPicPr>
        <p:blipFill>
          <a:blip r:embed="rId3"/>
          <a:srcRect l="16538" r="16538"/>
          <a:stretch>
            <a:fillRect/>
          </a:stretch>
        </p:blipFill>
        <p:spPr/>
      </p:pic>
      <p:sp>
        <p:nvSpPr>
          <p:cNvPr id="2" name="Text Placeholder 1"/>
          <p:cNvSpPr>
            <a:spLocks noGrp="1"/>
          </p:cNvSpPr>
          <p:nvPr>
            <p:ph type="body" sz="half" idx="2"/>
          </p:nvPr>
        </p:nvSpPr>
        <p:spPr>
          <a:xfrm>
            <a:off x="487100" y="678408"/>
            <a:ext cx="3948989" cy="3374640"/>
          </a:xfrm>
        </p:spPr>
        <p:txBody>
          <a:bodyPr/>
          <a:lstStyle/>
          <a:p>
            <a:r>
              <a:rPr lang="en-US" sz="3600" dirty="0">
                <a:latin typeface="Arial Black"/>
                <a:cs typeface="Arial Black"/>
              </a:rPr>
              <a:t>Effect of Passive Smoking on Pregnancy and Children</a:t>
            </a:r>
            <a:endParaRPr lang="en-US" sz="3600" dirty="0"/>
          </a:p>
        </p:txBody>
      </p:sp>
    </p:spTree>
    <p:extLst>
      <p:ext uri="{BB962C8B-B14F-4D97-AF65-F5344CB8AC3E}">
        <p14:creationId xmlns:p14="http://schemas.microsoft.com/office/powerpoint/2010/main" val="194461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475" y="939452"/>
            <a:ext cx="6989523" cy="3958007"/>
          </a:xfrm>
          <a:prstGeom prst="rect">
            <a:avLst/>
          </a:prstGeom>
          <a:noFill/>
        </p:spPr>
        <p:txBody>
          <a:bodyPr wrap="square" rtlCol="0">
            <a:spAutoFit/>
          </a:bodyPr>
          <a:lstStyle/>
          <a:p>
            <a:pPr>
              <a:lnSpc>
                <a:spcPct val="90000"/>
              </a:lnSpc>
              <a:spcBef>
                <a:spcPct val="0"/>
              </a:spcBef>
            </a:pPr>
            <a:r>
              <a:rPr lang="en-US" sz="4400" dirty="0">
                <a:solidFill>
                  <a:srgbClr val="663366"/>
                </a:solidFill>
                <a:latin typeface="Arial Black"/>
                <a:ea typeface="+mj-ea"/>
                <a:cs typeface="Arial Black"/>
              </a:rPr>
              <a:t>smoking effect on pregnancy:</a:t>
            </a:r>
          </a:p>
          <a:p>
            <a:r>
              <a:rPr lang="en-US" b="1" dirty="0" smtClean="0">
                <a:latin typeface="Times New Roman"/>
                <a:cs typeface="Times New Roman"/>
              </a:rPr>
              <a:t> </a:t>
            </a:r>
          </a:p>
          <a:p>
            <a:endParaRPr lang="en-US" sz="2000" b="1" dirty="0" smtClean="0">
              <a:latin typeface="Times New Roman"/>
              <a:cs typeface="Times New Roman"/>
            </a:endParaRPr>
          </a:p>
          <a:p>
            <a:endParaRPr lang="en-US" sz="2000" b="1" dirty="0">
              <a:latin typeface="Times New Roman"/>
              <a:cs typeface="Times New Roman"/>
            </a:endParaRPr>
          </a:p>
          <a:p>
            <a:r>
              <a:rPr lang="en-US" sz="2000" b="1" dirty="0" smtClean="0">
                <a:latin typeface="Arial"/>
                <a:cs typeface="Arial"/>
              </a:rPr>
              <a:t>Smoking effect on pregnancy doesn’t mean only during pregnancy but also women who are planning to get pregnant or having a child aged up to 12 months.</a:t>
            </a:r>
            <a:endParaRPr lang="en-US" sz="2000" b="1" dirty="0">
              <a:latin typeface="Arial"/>
              <a:cs typeface="Arial"/>
            </a:endParaRPr>
          </a:p>
          <a:p>
            <a:endParaRPr lang="en-US" dirty="0" smtClean="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544" y="4219687"/>
            <a:ext cx="2312819" cy="2432379"/>
          </a:xfrm>
          <a:prstGeom prst="rect">
            <a:avLst/>
          </a:prstGeom>
        </p:spPr>
      </p:pic>
    </p:spTree>
    <p:extLst>
      <p:ext uri="{BB962C8B-B14F-4D97-AF65-F5344CB8AC3E}">
        <p14:creationId xmlns:p14="http://schemas.microsoft.com/office/powerpoint/2010/main" val="10325734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a:cs typeface="Arial Black"/>
              </a:rPr>
              <a:t>ACTIVE AND PASSIVE SMOKING EFFECT ON PREGNANCY:</a:t>
            </a:r>
            <a:endParaRPr lang="en-US" dirty="0">
              <a:latin typeface="Arial Black"/>
              <a:cs typeface="Arial Black"/>
            </a:endParaRPr>
          </a:p>
        </p:txBody>
      </p:sp>
      <p:sp>
        <p:nvSpPr>
          <p:cNvPr id="3" name="Content Placeholder 2"/>
          <p:cNvSpPr>
            <a:spLocks noGrp="1"/>
          </p:cNvSpPr>
          <p:nvPr>
            <p:ph idx="1"/>
          </p:nvPr>
        </p:nvSpPr>
        <p:spPr/>
        <p:txBody>
          <a:bodyPr/>
          <a:lstStyle/>
          <a:p>
            <a:r>
              <a:rPr lang="en-US" dirty="0" smtClean="0">
                <a:latin typeface="Arial"/>
                <a:cs typeface="Arial"/>
              </a:rPr>
              <a:t> Miscarriage.</a:t>
            </a:r>
          </a:p>
          <a:p>
            <a:r>
              <a:rPr lang="en-US" dirty="0" smtClean="0">
                <a:latin typeface="Arial"/>
                <a:cs typeface="Arial"/>
              </a:rPr>
              <a:t>Low birth weight.</a:t>
            </a:r>
          </a:p>
          <a:p>
            <a:r>
              <a:rPr lang="en-US" dirty="0" smtClean="0">
                <a:latin typeface="Arial"/>
                <a:cs typeface="Arial"/>
              </a:rPr>
              <a:t>Preterm labor.</a:t>
            </a:r>
          </a:p>
          <a:p>
            <a:r>
              <a:rPr lang="en-US" dirty="0" smtClean="0">
                <a:latin typeface="Arial"/>
                <a:cs typeface="Arial"/>
              </a:rPr>
              <a:t>Learning and behavioral deficiencies.</a:t>
            </a:r>
          </a:p>
          <a:p>
            <a:r>
              <a:rPr lang="en-US" dirty="0" smtClean="0">
                <a:latin typeface="Arial"/>
                <a:cs typeface="Arial"/>
              </a:rPr>
              <a:t>Sudden infant death syndrome.</a:t>
            </a:r>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454" y="4348763"/>
            <a:ext cx="3136546" cy="2509237"/>
          </a:xfrm>
          <a:prstGeom prst="rect">
            <a:avLst/>
          </a:prstGeom>
        </p:spPr>
      </p:pic>
    </p:spTree>
    <p:extLst>
      <p:ext uri="{BB962C8B-B14F-4D97-AF65-F5344CB8AC3E}">
        <p14:creationId xmlns:p14="http://schemas.microsoft.com/office/powerpoint/2010/main" val="13345957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a:cs typeface="Arial Black"/>
              </a:rPr>
              <a:t>Management before</a:t>
            </a:r>
            <a:r>
              <a:rPr lang="en-US" dirty="0">
                <a:latin typeface="Arial Black"/>
                <a:cs typeface="Arial Black"/>
              </a:rPr>
              <a:t>, during , after </a:t>
            </a:r>
            <a:r>
              <a:rPr lang="en-US" dirty="0" smtClean="0">
                <a:latin typeface="Arial Black"/>
                <a:cs typeface="Arial Black"/>
              </a:rPr>
              <a:t>pregnancy:</a:t>
            </a:r>
            <a:endParaRPr lang="en-US" dirty="0">
              <a:latin typeface="Arial Black"/>
              <a:cs typeface="Arial Black"/>
            </a:endParaRPr>
          </a:p>
        </p:txBody>
      </p:sp>
      <p:sp>
        <p:nvSpPr>
          <p:cNvPr id="3" name="Content Placeholder 2"/>
          <p:cNvSpPr>
            <a:spLocks noGrp="1"/>
          </p:cNvSpPr>
          <p:nvPr>
            <p:ph idx="1"/>
          </p:nvPr>
        </p:nvSpPr>
        <p:spPr>
          <a:xfrm>
            <a:off x="498474" y="1981200"/>
            <a:ext cx="7556313" cy="4608658"/>
          </a:xfrm>
        </p:spPr>
        <p:txBody>
          <a:bodyPr>
            <a:normAutofit fontScale="77500" lnSpcReduction="20000"/>
          </a:bodyPr>
          <a:lstStyle/>
          <a:p>
            <a:r>
              <a:rPr lang="en-US" sz="2000" dirty="0" smtClean="0">
                <a:latin typeface="Arial"/>
                <a:cs typeface="Arial"/>
              </a:rPr>
              <a:t> assessment of the </a:t>
            </a:r>
            <a:r>
              <a:rPr lang="en-US" sz="2000" dirty="0">
                <a:latin typeface="Arial"/>
                <a:cs typeface="Arial"/>
              </a:rPr>
              <a:t>woman's exposure to tobacco smoke through discussion </a:t>
            </a:r>
            <a:endParaRPr lang="en-US" sz="2000" dirty="0" smtClean="0">
              <a:effectLst/>
              <a:latin typeface="Arial"/>
              <a:cs typeface="Arial"/>
            </a:endParaRPr>
          </a:p>
          <a:p>
            <a:r>
              <a:rPr lang="en-US" sz="2000" dirty="0">
                <a:latin typeface="Arial"/>
                <a:cs typeface="Arial"/>
              </a:rPr>
              <a:t>Provide information (for example, a lea et) about the risks to the unborn child </a:t>
            </a:r>
            <a:r>
              <a:rPr lang="en-US" sz="2000" dirty="0" smtClean="0">
                <a:latin typeface="Arial"/>
                <a:cs typeface="Arial"/>
              </a:rPr>
              <a:t>and the </a:t>
            </a:r>
            <a:r>
              <a:rPr lang="en-US" sz="2000" dirty="0">
                <a:latin typeface="Arial"/>
                <a:cs typeface="Arial"/>
              </a:rPr>
              <a:t>hazards of exposure to secondhand smoke for both mother and baby. </a:t>
            </a:r>
            <a:endParaRPr lang="en-US" sz="2000" dirty="0" smtClean="0">
              <a:effectLst/>
              <a:latin typeface="Arial"/>
              <a:cs typeface="Arial"/>
            </a:endParaRPr>
          </a:p>
          <a:p>
            <a:r>
              <a:rPr lang="en-US" sz="2000" dirty="0">
                <a:latin typeface="Arial"/>
                <a:cs typeface="Arial"/>
              </a:rPr>
              <a:t>Explain about the health </a:t>
            </a:r>
            <a:r>
              <a:rPr lang="en-US" sz="2000" dirty="0" smtClean="0">
                <a:latin typeface="Arial"/>
                <a:cs typeface="Arial"/>
              </a:rPr>
              <a:t>benefits </a:t>
            </a:r>
            <a:r>
              <a:rPr lang="en-US" sz="2000" dirty="0">
                <a:latin typeface="Arial"/>
                <a:cs typeface="Arial"/>
              </a:rPr>
              <a:t>of stopping for the woman and her baby. </a:t>
            </a:r>
            <a:endParaRPr lang="en-US" sz="2000" dirty="0" smtClean="0">
              <a:effectLst/>
              <a:latin typeface="Arial"/>
              <a:cs typeface="Arial"/>
            </a:endParaRPr>
          </a:p>
          <a:p>
            <a:r>
              <a:rPr lang="en-US" sz="2000" dirty="0">
                <a:latin typeface="Arial"/>
                <a:cs typeface="Arial"/>
              </a:rPr>
              <a:t>Refer all women who smoke, or have stopped smoking within the last 2 weeks, to NHS Stop Smoking Services. </a:t>
            </a:r>
            <a:endParaRPr lang="en-US" sz="2000" dirty="0" smtClean="0">
              <a:effectLst/>
              <a:latin typeface="Arial"/>
              <a:cs typeface="Arial"/>
            </a:endParaRPr>
          </a:p>
          <a:p>
            <a:r>
              <a:rPr lang="en-US" sz="2000" dirty="0">
                <a:latin typeface="Arial"/>
                <a:cs typeface="Arial"/>
              </a:rPr>
              <a:t>Use local arrangements to make the appointment </a:t>
            </a:r>
            <a:r>
              <a:rPr lang="en-US" sz="2000" dirty="0" smtClean="0">
                <a:latin typeface="Arial"/>
                <a:cs typeface="Arial"/>
              </a:rPr>
              <a:t>and through the phone by giving </a:t>
            </a:r>
            <a:r>
              <a:rPr lang="en-US" sz="2000" dirty="0">
                <a:latin typeface="Arial"/>
                <a:cs typeface="Arial"/>
              </a:rPr>
              <a:t>the NHS Pregnancy Smoking Helpline </a:t>
            </a:r>
            <a:r>
              <a:rPr lang="en-US" sz="2000" dirty="0" smtClean="0">
                <a:latin typeface="Arial"/>
                <a:cs typeface="Arial"/>
              </a:rPr>
              <a:t>number.</a:t>
            </a:r>
          </a:p>
          <a:p>
            <a:r>
              <a:rPr lang="en-US" sz="2000" dirty="0">
                <a:latin typeface="Arial"/>
                <a:cs typeface="Arial"/>
              </a:rPr>
              <a:t>If her partner or others in the household smoke, suggest they contact NHS Stop Smoking Services. If no one smokes, give positive feedback. </a:t>
            </a:r>
            <a:endParaRPr lang="en-US" sz="2000" dirty="0" smtClean="0">
              <a:effectLst/>
              <a:latin typeface="Arial"/>
              <a:cs typeface="Arial"/>
            </a:endParaRPr>
          </a:p>
          <a:p>
            <a:r>
              <a:rPr lang="en-US" sz="2000" dirty="0" smtClean="0">
                <a:latin typeface="Arial"/>
                <a:cs typeface="Arial"/>
              </a:rPr>
              <a:t>check on the next </a:t>
            </a:r>
            <a:r>
              <a:rPr lang="en-US" sz="2000" dirty="0">
                <a:latin typeface="Arial"/>
                <a:cs typeface="Arial"/>
              </a:rPr>
              <a:t>appointment, </a:t>
            </a:r>
            <a:r>
              <a:rPr lang="en-US" sz="2000" dirty="0" smtClean="0">
                <a:latin typeface="Arial"/>
                <a:cs typeface="Arial"/>
              </a:rPr>
              <a:t>if </a:t>
            </a:r>
            <a:r>
              <a:rPr lang="en-US" sz="2000" dirty="0">
                <a:latin typeface="Arial"/>
                <a:cs typeface="Arial"/>
              </a:rPr>
              <a:t>the woman took up her referral. If not, ask if she is interested in stopping smoking and offer another referral to the service. </a:t>
            </a:r>
            <a:endParaRPr lang="en-US" sz="2000" dirty="0" smtClean="0">
              <a:effectLst/>
              <a:latin typeface="Arial"/>
              <a:cs typeface="Arial"/>
            </a:endParaRPr>
          </a:p>
          <a:p>
            <a:r>
              <a:rPr lang="en-US" sz="2000" dirty="0" smtClean="0">
                <a:latin typeface="Arial"/>
                <a:cs typeface="Arial"/>
              </a:rPr>
              <a:t> </a:t>
            </a:r>
            <a:r>
              <a:rPr lang="en-US" sz="2000" dirty="0">
                <a:latin typeface="Arial"/>
                <a:cs typeface="Arial"/>
              </a:rPr>
              <a:t>Address any factors which prevent the women from using smoking cessation services. </a:t>
            </a:r>
            <a:endParaRPr lang="en-US" sz="2000" dirty="0" smtClean="0">
              <a:effectLst/>
              <a:latin typeface="Arial"/>
              <a:cs typeface="Arial"/>
            </a:endParaRPr>
          </a:p>
          <a:p>
            <a:endParaRPr lang="en-US" sz="2000" dirty="0" smtClean="0">
              <a:effectLst/>
              <a:latin typeface="Arial"/>
              <a:cs typeface="Arial"/>
            </a:endParaRPr>
          </a:p>
          <a:p>
            <a:endParaRPr lang="en-US" sz="2000" dirty="0" smtClean="0">
              <a:latin typeface="Arial"/>
              <a:cs typeface="Arial"/>
            </a:endParaRPr>
          </a:p>
        </p:txBody>
      </p:sp>
    </p:spTree>
    <p:extLst>
      <p:ext uri="{BB962C8B-B14F-4D97-AF65-F5344CB8AC3E}">
        <p14:creationId xmlns:p14="http://schemas.microsoft.com/office/powerpoint/2010/main" val="24823788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2754406"/>
          </a:xfrm>
        </p:spPr>
        <p:txBody>
          <a:bodyPr>
            <a:normAutofit/>
          </a:bodyPr>
          <a:lstStyle/>
          <a:p>
            <a:r>
              <a:rPr lang="en-US" sz="3100" dirty="0">
                <a:latin typeface="Arial Black"/>
                <a:cs typeface="Arial Black"/>
              </a:rPr>
              <a:t>Interventions that are effective in helping women who are pregnant to quit smoking: </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628650" y="2316746"/>
            <a:ext cx="5214742" cy="4076773"/>
          </a:xfrm>
        </p:spPr>
        <p:txBody>
          <a:bodyPr/>
          <a:lstStyle/>
          <a:p>
            <a:pPr>
              <a:lnSpc>
                <a:spcPct val="80000"/>
              </a:lnSpc>
            </a:pPr>
            <a:r>
              <a:rPr lang="en-US" dirty="0">
                <a:latin typeface="Arial"/>
                <a:cs typeface="Arial"/>
              </a:rPr>
              <a:t>cognitive </a:t>
            </a:r>
            <a:r>
              <a:rPr lang="en-US" dirty="0" smtClean="0">
                <a:latin typeface="Arial"/>
                <a:cs typeface="Arial"/>
              </a:rPr>
              <a:t>behavior therapy</a:t>
            </a:r>
            <a:endParaRPr lang="en-US" dirty="0">
              <a:latin typeface="Arial"/>
              <a:cs typeface="Arial"/>
            </a:endParaRPr>
          </a:p>
          <a:p>
            <a:pPr>
              <a:lnSpc>
                <a:spcPct val="80000"/>
              </a:lnSpc>
            </a:pPr>
            <a:r>
              <a:rPr lang="en-US" dirty="0">
                <a:latin typeface="Arial"/>
                <a:cs typeface="Arial"/>
              </a:rPr>
              <a:t>motivational </a:t>
            </a:r>
            <a:r>
              <a:rPr lang="en-US" dirty="0" smtClean="0">
                <a:latin typeface="Arial"/>
                <a:cs typeface="Arial"/>
              </a:rPr>
              <a:t>interviewing</a:t>
            </a:r>
            <a:endParaRPr lang="en-US" dirty="0">
              <a:latin typeface="Arial"/>
              <a:cs typeface="Arial"/>
            </a:endParaRPr>
          </a:p>
          <a:p>
            <a:pPr>
              <a:lnSpc>
                <a:spcPct val="80000"/>
              </a:lnSpc>
            </a:pPr>
            <a:r>
              <a:rPr lang="en-US" dirty="0">
                <a:latin typeface="Arial"/>
                <a:cs typeface="Arial"/>
              </a:rPr>
              <a:t>Discuss the risks and </a:t>
            </a:r>
            <a:r>
              <a:rPr lang="en-US" dirty="0" smtClean="0">
                <a:latin typeface="Arial"/>
                <a:cs typeface="Arial"/>
              </a:rPr>
              <a:t>benefits </a:t>
            </a:r>
            <a:r>
              <a:rPr lang="en-US" dirty="0">
                <a:latin typeface="Arial"/>
                <a:cs typeface="Arial"/>
              </a:rPr>
              <a:t>of NRT with pregnant women who smoke </a:t>
            </a:r>
            <a:r>
              <a:rPr lang="en-US" dirty="0" smtClean="0">
                <a:latin typeface="Arial"/>
                <a:cs typeface="Arial"/>
              </a:rPr>
              <a:t>only used if </a:t>
            </a:r>
            <a:r>
              <a:rPr lang="en-US" dirty="0">
                <a:latin typeface="Arial"/>
                <a:cs typeface="Arial"/>
              </a:rPr>
              <a:t>smoking cessation without NRT fails. If they express a clear wish to receive NRT, use professional </a:t>
            </a:r>
            <a:r>
              <a:rPr lang="en-US" dirty="0" err="1">
                <a:latin typeface="Arial"/>
                <a:cs typeface="Arial"/>
              </a:rPr>
              <a:t>judgement</a:t>
            </a:r>
            <a:r>
              <a:rPr lang="en-US" dirty="0">
                <a:latin typeface="Arial"/>
                <a:cs typeface="Arial"/>
              </a:rPr>
              <a:t> when deciding whether to offer a </a:t>
            </a:r>
            <a:r>
              <a:rPr lang="en-US" dirty="0" smtClean="0">
                <a:latin typeface="Arial"/>
                <a:cs typeface="Arial"/>
              </a:rPr>
              <a:t>prescription.</a:t>
            </a:r>
          </a:p>
          <a:p>
            <a:pPr>
              <a:lnSpc>
                <a:spcPct val="80000"/>
              </a:lnSpc>
            </a:pPr>
            <a:r>
              <a:rPr lang="en-US" dirty="0">
                <a:latin typeface="Arial"/>
                <a:cs typeface="Arial"/>
              </a:rPr>
              <a:t>Advise pregnant women who are using nicotine patches to remove them before going to </a:t>
            </a:r>
            <a:r>
              <a:rPr lang="en-US" dirty="0" smtClean="0">
                <a:latin typeface="Arial"/>
                <a:cs typeface="Arial"/>
              </a:rPr>
              <a:t>bed.</a:t>
            </a:r>
          </a:p>
          <a:p>
            <a:pPr>
              <a:lnSpc>
                <a:spcPct val="70000"/>
              </a:lnSpc>
            </a:pPr>
            <a:endParaRPr lang="en-US" sz="2000" dirty="0" smtClean="0">
              <a:effectLst/>
            </a:endParaRPr>
          </a:p>
          <a:p>
            <a:pPr>
              <a:lnSpc>
                <a:spcPct val="70000"/>
              </a:lnSpc>
            </a:pPr>
            <a:endParaRPr lang="en-US" sz="2000" dirty="0" smtClean="0">
              <a:effectLst/>
            </a:endParaRPr>
          </a:p>
          <a:p>
            <a:endParaRPr lang="en-US" dirty="0" smtClean="0">
              <a:effectLs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906" y="3238500"/>
            <a:ext cx="2714625" cy="3619500"/>
          </a:xfrm>
          <a:prstGeom prst="rect">
            <a:avLst/>
          </a:prstGeom>
        </p:spPr>
      </p:pic>
    </p:spTree>
    <p:extLst>
      <p:ext uri="{BB962C8B-B14F-4D97-AF65-F5344CB8AC3E}">
        <p14:creationId xmlns:p14="http://schemas.microsoft.com/office/powerpoint/2010/main" val="9714351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7236"/>
            <a:ext cx="7886700" cy="1325563"/>
          </a:xfrm>
        </p:spPr>
        <p:txBody>
          <a:bodyPr>
            <a:normAutofit/>
          </a:bodyPr>
          <a:lstStyle/>
          <a:p>
            <a:r>
              <a:rPr lang="en-US" dirty="0" smtClean="0">
                <a:latin typeface="Arial Black"/>
                <a:cs typeface="Arial Black"/>
              </a:rPr>
              <a:t>Secondhand smoking effect on children:</a:t>
            </a:r>
            <a:endParaRPr lang="en-US" dirty="0">
              <a:latin typeface="Arial Black"/>
              <a:cs typeface="Arial Black"/>
            </a:endParaRPr>
          </a:p>
        </p:txBody>
      </p:sp>
      <p:sp>
        <p:nvSpPr>
          <p:cNvPr id="3" name="Content Placeholder 2"/>
          <p:cNvSpPr>
            <a:spLocks noGrp="1"/>
          </p:cNvSpPr>
          <p:nvPr>
            <p:ph idx="1"/>
          </p:nvPr>
        </p:nvSpPr>
        <p:spPr>
          <a:xfrm>
            <a:off x="628650" y="1502798"/>
            <a:ext cx="5656284" cy="5207187"/>
          </a:xfrm>
        </p:spPr>
        <p:txBody>
          <a:bodyPr>
            <a:normAutofit fontScale="85000" lnSpcReduction="20000"/>
          </a:bodyPr>
          <a:lstStyle/>
          <a:p>
            <a:r>
              <a:rPr lang="en-US" sz="2200" dirty="0" smtClean="0">
                <a:latin typeface="Arial"/>
                <a:cs typeface="Arial"/>
              </a:rPr>
              <a:t>Studies show that older children whose parents smoke get sick more often.</a:t>
            </a:r>
          </a:p>
          <a:p>
            <a:r>
              <a:rPr lang="en-US" sz="2200" dirty="0" smtClean="0">
                <a:latin typeface="Arial"/>
                <a:cs typeface="Arial"/>
              </a:rPr>
              <a:t>Their lungs grow than children who do not breathe secondhand smoke, and they get more bronchitis and pneumonia.</a:t>
            </a:r>
          </a:p>
          <a:p>
            <a:r>
              <a:rPr lang="en-US" sz="2200" dirty="0" smtClean="0">
                <a:latin typeface="Arial"/>
                <a:cs typeface="Arial"/>
              </a:rPr>
              <a:t>Wheezing and coughing are more common in children who breathe secondhand smoke.</a:t>
            </a:r>
          </a:p>
          <a:p>
            <a:r>
              <a:rPr lang="en-US" sz="2200" dirty="0" smtClean="0">
                <a:latin typeface="Arial"/>
                <a:cs typeface="Arial"/>
              </a:rPr>
              <a:t>Secondhand smoke can trigger an asthma attack in a child.</a:t>
            </a:r>
          </a:p>
          <a:p>
            <a:r>
              <a:rPr lang="en-US" sz="2200" dirty="0" smtClean="0">
                <a:latin typeface="Arial"/>
                <a:cs typeface="Arial"/>
              </a:rPr>
              <a:t>Children whose parents smoke around them get more ear Infections.</a:t>
            </a:r>
          </a:p>
          <a:p>
            <a:r>
              <a:rPr lang="en-US" sz="2200" dirty="0">
                <a:latin typeface="Arial"/>
                <a:cs typeface="Arial"/>
              </a:rPr>
              <a:t>psychological problems in childhood such as attention and hyperactivity </a:t>
            </a:r>
            <a:r>
              <a:rPr lang="en-US" sz="2200" dirty="0" smtClean="0">
                <a:latin typeface="Arial"/>
                <a:cs typeface="Arial"/>
              </a:rPr>
              <a:t>problems (</a:t>
            </a:r>
            <a:r>
              <a:rPr lang="en-US" sz="2200" dirty="0">
                <a:latin typeface="Arial"/>
                <a:cs typeface="Arial"/>
              </a:rPr>
              <a:t>Button et al. 2007). In addition, it </a:t>
            </a:r>
            <a:r>
              <a:rPr lang="en-US" sz="2200" dirty="0" smtClean="0">
                <a:latin typeface="Arial"/>
                <a:cs typeface="Arial"/>
              </a:rPr>
              <a:t>may have an </a:t>
            </a:r>
            <a:r>
              <a:rPr lang="en-US" sz="2200" dirty="0">
                <a:latin typeface="Arial"/>
                <a:cs typeface="Arial"/>
              </a:rPr>
              <a:t>effect on the child's educational performance (</a:t>
            </a:r>
            <a:r>
              <a:rPr lang="en-US" sz="2200" dirty="0" err="1">
                <a:latin typeface="Arial"/>
                <a:cs typeface="Arial"/>
              </a:rPr>
              <a:t>Batstra</a:t>
            </a:r>
            <a:r>
              <a:rPr lang="en-US" sz="2200" dirty="0">
                <a:latin typeface="Arial"/>
                <a:cs typeface="Arial"/>
              </a:rPr>
              <a:t> et al. 2003). </a:t>
            </a:r>
            <a:endParaRPr lang="en-US" sz="2200" dirty="0" smtClean="0">
              <a:effectLst/>
              <a:latin typeface="Arial"/>
              <a:cs typeface="Arial"/>
            </a:endParaRPr>
          </a:p>
          <a:p>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934" y="3720231"/>
            <a:ext cx="2859066" cy="3137769"/>
          </a:xfrm>
          <a:prstGeom prst="rect">
            <a:avLst/>
          </a:prstGeom>
        </p:spPr>
      </p:pic>
    </p:spTree>
    <p:extLst>
      <p:ext uri="{BB962C8B-B14F-4D97-AF65-F5344CB8AC3E}">
        <p14:creationId xmlns:p14="http://schemas.microsoft.com/office/powerpoint/2010/main" val="39662928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434528"/>
            <a:ext cx="7543800" cy="1609344"/>
          </a:xfrm>
        </p:spPr>
        <p:txBody>
          <a:bodyPr>
            <a:normAutofit fontScale="90000"/>
          </a:bodyPr>
          <a:lstStyle/>
          <a:p>
            <a:r>
              <a:rPr lang="en-US" sz="3100" dirty="0">
                <a:latin typeface="Arial Black"/>
                <a:cs typeface="Arial Black"/>
              </a:rPr>
              <a:t>the management and counselling for the partner </a:t>
            </a:r>
            <a:r>
              <a:rPr lang="en-US" sz="3100" dirty="0" smtClean="0">
                <a:latin typeface="Arial Black"/>
                <a:cs typeface="Arial Black"/>
              </a:rPr>
              <a:t>and</a:t>
            </a:r>
            <a:r>
              <a:rPr lang="en-US" sz="3100" dirty="0">
                <a:latin typeface="Arial Black"/>
                <a:cs typeface="Arial Black"/>
              </a:rPr>
              <a:t> and others in the household who </a:t>
            </a:r>
            <a:r>
              <a:rPr lang="en-US" sz="3100" dirty="0" smtClean="0">
                <a:latin typeface="Arial Black"/>
                <a:cs typeface="Arial Black"/>
              </a:rPr>
              <a:t>smoke:</a:t>
            </a:r>
            <a:r>
              <a:rPr lang="en-US" dirty="0" smtClean="0"/>
              <a:t/>
            </a:r>
            <a:br>
              <a:rPr lang="en-US" dirty="0" smtClean="0"/>
            </a:br>
            <a:endParaRPr lang="en-US"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924" y="3689634"/>
            <a:ext cx="2874953" cy="3123774"/>
          </a:xfrm>
          <a:prstGeom prst="rect">
            <a:avLst/>
          </a:prstGeom>
        </p:spPr>
      </p:pic>
      <p:sp>
        <p:nvSpPr>
          <p:cNvPr id="3" name="Content Placeholder 2"/>
          <p:cNvSpPr>
            <a:spLocks noGrp="1"/>
          </p:cNvSpPr>
          <p:nvPr>
            <p:ph idx="1"/>
          </p:nvPr>
        </p:nvSpPr>
        <p:spPr>
          <a:xfrm>
            <a:off x="802387" y="2043872"/>
            <a:ext cx="5222098" cy="4814128"/>
          </a:xfrm>
        </p:spPr>
        <p:txBody>
          <a:bodyPr>
            <a:normAutofit fontScale="62500" lnSpcReduction="20000"/>
          </a:bodyPr>
          <a:lstStyle/>
          <a:p>
            <a:r>
              <a:rPr lang="en-US" sz="2200" dirty="0">
                <a:latin typeface="Arial"/>
                <a:cs typeface="Arial"/>
              </a:rPr>
              <a:t>Provide clear advice about the danger that other people's tobacco smoke poses to the pregnant woman and to the baby – before and after birth. </a:t>
            </a:r>
            <a:endParaRPr lang="en-US" sz="2200" dirty="0" smtClean="0">
              <a:effectLst/>
              <a:latin typeface="Arial"/>
              <a:cs typeface="Arial"/>
            </a:endParaRPr>
          </a:p>
          <a:p>
            <a:r>
              <a:rPr lang="en-US" sz="2200" dirty="0">
                <a:latin typeface="Arial"/>
                <a:cs typeface="Arial"/>
              </a:rPr>
              <a:t>Recommend not smoking around the pregnant woman, mother or baby. </a:t>
            </a:r>
            <a:endParaRPr lang="en-US" sz="2200" dirty="0" smtClean="0">
              <a:effectLst/>
              <a:latin typeface="Arial"/>
              <a:cs typeface="Arial"/>
            </a:endParaRPr>
          </a:p>
          <a:p>
            <a:r>
              <a:rPr lang="en-US" sz="2200" dirty="0">
                <a:latin typeface="Arial"/>
                <a:cs typeface="Arial"/>
              </a:rPr>
              <a:t>Offer partners who smoke help to stop using a multi-component </a:t>
            </a:r>
            <a:r>
              <a:rPr lang="en-US" sz="2200" dirty="0" smtClean="0">
                <a:latin typeface="Arial"/>
                <a:cs typeface="Arial"/>
              </a:rPr>
              <a:t>intervention. </a:t>
            </a:r>
            <a:r>
              <a:rPr lang="en-US" sz="2200" dirty="0">
                <a:latin typeface="Arial"/>
                <a:cs typeface="Arial"/>
              </a:rPr>
              <a:t>Discuss with them which options to use </a:t>
            </a:r>
            <a:r>
              <a:rPr lang="en-US" sz="2200" dirty="0" smtClean="0">
                <a:latin typeface="Arial"/>
                <a:cs typeface="Arial"/>
              </a:rPr>
              <a:t>taking </a:t>
            </a:r>
            <a:r>
              <a:rPr lang="en-US" sz="2200" dirty="0">
                <a:latin typeface="Arial"/>
                <a:cs typeface="Arial"/>
              </a:rPr>
              <a:t>into </a:t>
            </a:r>
            <a:r>
              <a:rPr lang="en-US" sz="2200" dirty="0" smtClean="0">
                <a:latin typeface="Arial"/>
                <a:cs typeface="Arial"/>
              </a:rPr>
              <a:t>account:</a:t>
            </a:r>
          </a:p>
          <a:p>
            <a:pPr marL="457200" indent="-457200">
              <a:buFont typeface="+mj-lt"/>
              <a:buAutoNum type="arabicPeriod"/>
            </a:pPr>
            <a:r>
              <a:rPr lang="en-US" sz="2200" dirty="0">
                <a:latin typeface="Arial"/>
                <a:cs typeface="Arial"/>
              </a:rPr>
              <a:t>their preferences </a:t>
            </a:r>
            <a:endParaRPr lang="en-US" sz="2200" dirty="0" smtClean="0">
              <a:effectLst/>
              <a:latin typeface="Arial"/>
              <a:cs typeface="Arial"/>
            </a:endParaRPr>
          </a:p>
          <a:p>
            <a:pPr marL="457200" indent="-457200">
              <a:buFont typeface="+mj-lt"/>
              <a:buAutoNum type="arabicPeriod"/>
            </a:pPr>
            <a:r>
              <a:rPr lang="en-US" sz="2200" dirty="0">
                <a:latin typeface="Arial"/>
                <a:cs typeface="Arial"/>
              </a:rPr>
              <a:t>contra-indications and the potential for adverse effects from pharmacotherapies such as NRT </a:t>
            </a:r>
            <a:endParaRPr lang="en-US" sz="2200" dirty="0" smtClean="0">
              <a:effectLst/>
              <a:latin typeface="Arial"/>
              <a:cs typeface="Arial"/>
            </a:endParaRPr>
          </a:p>
          <a:p>
            <a:pPr marL="457200" indent="-457200">
              <a:buFont typeface="+mj-lt"/>
              <a:buAutoNum type="arabicPeriod"/>
            </a:pPr>
            <a:r>
              <a:rPr lang="en-US" sz="2200" dirty="0">
                <a:latin typeface="Arial"/>
                <a:cs typeface="Arial"/>
              </a:rPr>
              <a:t>the likelihood that they will follow the course of treatment </a:t>
            </a:r>
            <a:endParaRPr lang="en-US" sz="2200" dirty="0" smtClean="0">
              <a:effectLst/>
              <a:latin typeface="Arial"/>
              <a:cs typeface="Arial"/>
            </a:endParaRPr>
          </a:p>
          <a:p>
            <a:pPr marL="457200" indent="-457200">
              <a:buFont typeface="+mj-lt"/>
              <a:buAutoNum type="arabicPeriod"/>
            </a:pPr>
            <a:r>
              <a:rPr lang="en-US" sz="2200" dirty="0">
                <a:latin typeface="Arial"/>
                <a:cs typeface="Arial"/>
              </a:rPr>
              <a:t>their previous experience of smoking cessation aids.</a:t>
            </a:r>
            <a:br>
              <a:rPr lang="en-US" sz="2200" dirty="0">
                <a:latin typeface="Arial"/>
                <a:cs typeface="Arial"/>
              </a:rPr>
            </a:br>
            <a:endParaRPr lang="en-US" sz="2200" dirty="0" smtClean="0">
              <a:effectLst/>
              <a:latin typeface="Arial"/>
              <a:cs typeface="Arial"/>
            </a:endParaRPr>
          </a:p>
          <a:p>
            <a:r>
              <a:rPr lang="en-US" sz="2200" dirty="0">
                <a:latin typeface="Arial"/>
                <a:cs typeface="Arial"/>
              </a:rPr>
              <a:t>Do not </a:t>
            </a:r>
            <a:r>
              <a:rPr lang="en-US" sz="2200" dirty="0" smtClean="0">
                <a:latin typeface="Arial"/>
                <a:cs typeface="Arial"/>
              </a:rPr>
              <a:t>favor </a:t>
            </a:r>
            <a:r>
              <a:rPr lang="en-US" sz="2200" dirty="0">
                <a:latin typeface="Arial"/>
                <a:cs typeface="Arial"/>
              </a:rPr>
              <a:t>one medication over another. Together, choose the one that seems most likely to </a:t>
            </a:r>
            <a:r>
              <a:rPr lang="en-US" sz="2200" dirty="0" smtClean="0">
                <a:latin typeface="Arial"/>
                <a:cs typeface="Arial"/>
              </a:rPr>
              <a:t>succeed.</a:t>
            </a:r>
            <a:endParaRPr lang="en-US" sz="2200" dirty="0" smtClean="0">
              <a:effectLst/>
              <a:latin typeface="Arial"/>
              <a:cs typeface="Arial"/>
            </a:endParaRPr>
          </a:p>
          <a:p>
            <a:endParaRPr lang="en-US" sz="2000" dirty="0" smtClean="0">
              <a:effectLst/>
            </a:endParaRPr>
          </a:p>
          <a:p>
            <a:endParaRPr lang="en-US" sz="2000" dirty="0"/>
          </a:p>
        </p:txBody>
      </p:sp>
    </p:spTree>
    <p:extLst>
      <p:ext uri="{BB962C8B-B14F-4D97-AF65-F5344CB8AC3E}">
        <p14:creationId xmlns:p14="http://schemas.microsoft.com/office/powerpoint/2010/main" val="31009629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Arial Black"/>
                <a:cs typeface="Arial Black"/>
              </a:rPr>
              <a:t>Amani</a:t>
            </a:r>
            <a:r>
              <a:rPr lang="en-US" dirty="0" smtClean="0">
                <a:latin typeface="Arial Black"/>
                <a:cs typeface="Arial Black"/>
              </a:rPr>
              <a:t> </a:t>
            </a:r>
            <a:r>
              <a:rPr lang="en-US" dirty="0" err="1" smtClean="0">
                <a:latin typeface="Arial Black"/>
                <a:cs typeface="Arial Black"/>
              </a:rPr>
              <a:t>Alsulami</a:t>
            </a:r>
            <a:endParaRPr lang="en-US" dirty="0">
              <a:latin typeface="Arial Black"/>
              <a:cs typeface="Arial Black"/>
            </a:endParaRPr>
          </a:p>
        </p:txBody>
      </p:sp>
      <p:sp>
        <p:nvSpPr>
          <p:cNvPr id="12" name="Subtitle 11"/>
          <p:cNvSpPr>
            <a:spLocks noGrp="1"/>
          </p:cNvSpPr>
          <p:nvPr>
            <p:ph type="subTitle" idx="1"/>
          </p:nvPr>
        </p:nvSpPr>
        <p:spPr/>
        <p:txBody>
          <a:bodyPr/>
          <a:lstStyle/>
          <a:p>
            <a:endParaRPr lang="en-US"/>
          </a:p>
        </p:txBody>
      </p:sp>
      <p:pic>
        <p:nvPicPr>
          <p:cNvPr id="8" name="Picture Placeholder 7"/>
          <p:cNvPicPr>
            <a:picLocks noGrp="1" noChangeAspect="1"/>
          </p:cNvPicPr>
          <p:nvPr>
            <p:ph type="pic" sz="quarter" idx="13"/>
          </p:nvPr>
        </p:nvPicPr>
        <p:blipFill>
          <a:blip r:embed="rId2"/>
          <a:srcRect l="13934" r="13934"/>
          <a:stretch>
            <a:fillRect/>
          </a:stretch>
        </p:blipFill>
        <p:spPr/>
      </p:pic>
      <p:sp>
        <p:nvSpPr>
          <p:cNvPr id="6" name="Text Placeholder 5"/>
          <p:cNvSpPr>
            <a:spLocks noGrp="1"/>
          </p:cNvSpPr>
          <p:nvPr>
            <p:ph type="body" sz="half" idx="2"/>
          </p:nvPr>
        </p:nvSpPr>
        <p:spPr>
          <a:xfrm>
            <a:off x="556686" y="745561"/>
            <a:ext cx="3717196" cy="3263757"/>
          </a:xfrm>
        </p:spPr>
        <p:txBody>
          <a:bodyPr/>
          <a:lstStyle/>
          <a:p>
            <a:r>
              <a:rPr lang="en-US" sz="3200" dirty="0">
                <a:latin typeface="Arial Black"/>
                <a:cs typeface="Arial Black"/>
              </a:rPr>
              <a:t>Role of Physician in Smoking Cessation and withdrawal Symptoms </a:t>
            </a:r>
            <a:endParaRPr lang="en-US" sz="3200" dirty="0"/>
          </a:p>
        </p:txBody>
      </p:sp>
      <p:pic>
        <p:nvPicPr>
          <p:cNvPr id="15" name="Picture Placeholder 14"/>
          <p:cNvPicPr>
            <a:picLocks noGrp="1" noChangeAspect="1"/>
          </p:cNvPicPr>
          <p:nvPr>
            <p:ph type="pic" sz="quarter" idx="12"/>
          </p:nvPr>
        </p:nvPicPr>
        <p:blipFill>
          <a:blip r:embed="rId3"/>
          <a:srcRect l="6792" r="6792"/>
          <a:stretch>
            <a:fillRect/>
          </a:stretch>
        </p:blipFill>
        <p:spPr/>
      </p:pic>
    </p:spTree>
    <p:extLst>
      <p:ext uri="{BB962C8B-B14F-4D97-AF65-F5344CB8AC3E}">
        <p14:creationId xmlns:p14="http://schemas.microsoft.com/office/powerpoint/2010/main" val="1214081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67384"/>
            <a:ext cx="9169218" cy="7302944"/>
          </a:xfrm>
          <a:prstGeom prst="rect">
            <a:avLst/>
          </a:prstGeom>
          <a:solidFill>
            <a:srgbClr val="3A2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p:cNvPicPr>
            <a:picLocks noGrp="1" noChangeAspect="1"/>
          </p:cNvPicPr>
          <p:nvPr>
            <p:ph idx="1"/>
          </p:nvPr>
        </p:nvPicPr>
        <p:blipFill>
          <a:blip r:embed="rId2"/>
          <a:srcRect t="7383" b="7383"/>
          <a:stretch>
            <a:fillRect/>
          </a:stretch>
        </p:blipFill>
        <p:spPr>
          <a:xfrm>
            <a:off x="440765" y="1336943"/>
            <a:ext cx="8231206" cy="5391325"/>
          </a:xfrm>
        </p:spPr>
      </p:pic>
      <p:sp>
        <p:nvSpPr>
          <p:cNvPr id="12" name="Title 11"/>
          <p:cNvSpPr>
            <a:spLocks noGrp="1"/>
          </p:cNvSpPr>
          <p:nvPr>
            <p:ph type="title"/>
          </p:nvPr>
        </p:nvSpPr>
        <p:spPr>
          <a:xfrm>
            <a:off x="1412397" y="287685"/>
            <a:ext cx="7556313" cy="1116106"/>
          </a:xfrm>
        </p:spPr>
        <p:txBody>
          <a:bodyPr/>
          <a:lstStyle/>
          <a:p>
            <a:r>
              <a:rPr lang="en-US" sz="4000" dirty="0" smtClean="0">
                <a:solidFill>
                  <a:schemeClr val="bg1"/>
                </a:solidFill>
              </a:rPr>
              <a:t>Competition and a Prize ! </a:t>
            </a:r>
            <a:endParaRPr lang="en-US" sz="4000" dirty="0">
              <a:solidFill>
                <a:schemeClr val="bg1"/>
              </a:solidFill>
            </a:endParaRPr>
          </a:p>
        </p:txBody>
      </p:sp>
    </p:spTree>
    <p:extLst>
      <p:ext uri="{BB962C8B-B14F-4D97-AF65-F5344CB8AC3E}">
        <p14:creationId xmlns:p14="http://schemas.microsoft.com/office/powerpoint/2010/main" val="35306630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fontScale="90000"/>
          </a:bodyPr>
          <a:lstStyle/>
          <a:p>
            <a:r>
              <a:rPr lang="en-US" dirty="0"/>
              <a:t/>
            </a:r>
            <a:br>
              <a:rPr lang="en-US" dirty="0"/>
            </a:br>
            <a:r>
              <a:rPr lang="en-US" dirty="0" smtClean="0"/>
              <a:t>Role </a:t>
            </a:r>
            <a:r>
              <a:rPr lang="en-US" dirty="0"/>
              <a:t>of PHC physician “smoking cessation clinic’</a:t>
            </a:r>
            <a:endParaRPr lang="x-none" dirty="0"/>
          </a:p>
        </p:txBody>
      </p:sp>
      <p:sp>
        <p:nvSpPr>
          <p:cNvPr id="3" name="Content Placeholder 2"/>
          <p:cNvSpPr>
            <a:spLocks noGrp="1"/>
          </p:cNvSpPr>
          <p:nvPr>
            <p:ph idx="4294967295"/>
          </p:nvPr>
        </p:nvSpPr>
        <p:spPr>
          <a:xfrm>
            <a:off x="116729" y="1981200"/>
            <a:ext cx="8385243" cy="4144963"/>
          </a:xfrm>
        </p:spPr>
        <p:txBody>
          <a:bodyPr>
            <a:normAutofit lnSpcReduction="10000"/>
          </a:bodyPr>
          <a:lstStyle/>
          <a:p>
            <a:r>
              <a:rPr lang="en-US" sz="2400" dirty="0" smtClean="0"/>
              <a:t>They should </a:t>
            </a:r>
            <a:r>
              <a:rPr lang="en-US" sz="2400" dirty="0"/>
              <a:t>take the opportunity </a:t>
            </a:r>
            <a:r>
              <a:rPr lang="en-US" sz="2400" b="1" dirty="0"/>
              <a:t>to advise all patients who smoke to quit</a:t>
            </a:r>
            <a:r>
              <a:rPr lang="en-US" sz="2400" dirty="0"/>
              <a:t> when they attend a consultation. Those who want to stop should </a:t>
            </a:r>
            <a:r>
              <a:rPr lang="en-US" sz="2400" b="1" dirty="0"/>
              <a:t>be offered a referral </a:t>
            </a:r>
            <a:r>
              <a:rPr lang="en-US" sz="2400" dirty="0"/>
              <a:t>to an intensive support </a:t>
            </a:r>
            <a:r>
              <a:rPr lang="en-US" sz="2400" dirty="0" smtClean="0"/>
              <a:t>service. </a:t>
            </a:r>
          </a:p>
          <a:p>
            <a:r>
              <a:rPr lang="en-US" sz="2400" dirty="0" smtClean="0"/>
              <a:t>If </a:t>
            </a:r>
            <a:r>
              <a:rPr lang="en-US" sz="2400" dirty="0"/>
              <a:t>they are unwilling or unable to accept this referral they </a:t>
            </a:r>
            <a:r>
              <a:rPr lang="en-US" sz="2400" b="1" dirty="0"/>
              <a:t>should be offered pharmacotherapy and additional suppor</a:t>
            </a:r>
            <a:r>
              <a:rPr lang="en-US" sz="2400" dirty="0"/>
              <a:t>t. </a:t>
            </a:r>
            <a:endParaRPr lang="en-US" sz="2400" dirty="0" smtClean="0"/>
          </a:p>
          <a:p>
            <a:r>
              <a:rPr lang="en-US" sz="2400" dirty="0" smtClean="0"/>
              <a:t>The </a:t>
            </a:r>
            <a:r>
              <a:rPr lang="en-US" sz="2400" b="1" dirty="0"/>
              <a:t>smoking status of those who are not ready to stop should be recorded </a:t>
            </a:r>
            <a:r>
              <a:rPr lang="en-US" sz="2400" dirty="0"/>
              <a:t>and reviewed with the individual once a year, where possible.</a:t>
            </a:r>
            <a:endParaRPr lang="x-none" sz="2400" dirty="0"/>
          </a:p>
        </p:txBody>
      </p:sp>
    </p:spTree>
    <p:extLst>
      <p:ext uri="{BB962C8B-B14F-4D97-AF65-F5344CB8AC3E}">
        <p14:creationId xmlns:p14="http://schemas.microsoft.com/office/powerpoint/2010/main" val="11883670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rmAutofit fontScale="90000"/>
          </a:bodyPr>
          <a:lstStyle/>
          <a:p>
            <a:r>
              <a:rPr lang="en-US" dirty="0" smtClean="0"/>
              <a:t>How </a:t>
            </a:r>
            <a:r>
              <a:rPr lang="en-US" dirty="0"/>
              <a:t>are you going to help the smoker to quit and how to </a:t>
            </a:r>
            <a:r>
              <a:rPr lang="en-US" dirty="0" smtClean="0"/>
              <a:t>overcome</a:t>
            </a:r>
            <a:r>
              <a:rPr lang="en-US" dirty="0"/>
              <a:t/>
            </a:r>
            <a:br>
              <a:rPr lang="en-US" dirty="0"/>
            </a:br>
            <a:r>
              <a:rPr lang="en-US" dirty="0"/>
              <a:t>withdrawal </a:t>
            </a:r>
            <a:r>
              <a:rPr lang="en-US" dirty="0" smtClean="0"/>
              <a:t>symptoms</a:t>
            </a:r>
            <a:endParaRPr lang="x-none" dirty="0"/>
          </a:p>
        </p:txBody>
      </p:sp>
    </p:spTree>
    <p:extLst>
      <p:ext uri="{BB962C8B-B14F-4D97-AF65-F5344CB8AC3E}">
        <p14:creationId xmlns:p14="http://schemas.microsoft.com/office/powerpoint/2010/main" val="17980215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Five </a:t>
            </a:r>
            <a:r>
              <a:rPr lang="en-US" dirty="0"/>
              <a:t>A’s Counseling Strategy</a:t>
            </a:r>
            <a:endParaRPr lang="x-none" dirty="0"/>
          </a:p>
        </p:txBody>
      </p:sp>
      <p:sp>
        <p:nvSpPr>
          <p:cNvPr id="3" name="Content Placeholder 2"/>
          <p:cNvSpPr>
            <a:spLocks noGrp="1"/>
          </p:cNvSpPr>
          <p:nvPr>
            <p:ph idx="1"/>
          </p:nvPr>
        </p:nvSpPr>
        <p:spPr>
          <a:xfrm>
            <a:off x="457200" y="1295400"/>
            <a:ext cx="8229600" cy="4830763"/>
          </a:xfrm>
        </p:spPr>
        <p:txBody>
          <a:bodyPr>
            <a:normAutofit/>
          </a:bodyPr>
          <a:lstStyle/>
          <a:p>
            <a:pPr marL="514350" indent="-514350">
              <a:buFont typeface="+mj-lt"/>
              <a:buAutoNum type="arabicPeriod"/>
            </a:pPr>
            <a:r>
              <a:rPr lang="en-US" b="1" dirty="0" smtClean="0"/>
              <a:t>Ask </a:t>
            </a:r>
            <a:r>
              <a:rPr lang="en-US" dirty="0"/>
              <a:t>“Have you ever been a smoker or used other tobacco products? Do you use tobacco now? How much?” 	</a:t>
            </a:r>
            <a:endParaRPr lang="en-US" b="1" dirty="0" smtClean="0"/>
          </a:p>
          <a:p>
            <a:pPr marL="514350" indent="-514350">
              <a:buFont typeface="+mj-lt"/>
              <a:buAutoNum type="arabicPeriod"/>
            </a:pPr>
            <a:r>
              <a:rPr lang="en-US" b="1" dirty="0" smtClean="0"/>
              <a:t> Advise </a:t>
            </a:r>
            <a:r>
              <a:rPr lang="en-US" dirty="0"/>
              <a:t>I think quitting smoking is very important for you because of your asthma. I want you to come back to the office next week so we can talk about this more.” 	</a:t>
            </a:r>
            <a:endParaRPr lang="en-US" b="1" dirty="0" smtClean="0"/>
          </a:p>
          <a:p>
            <a:pPr marL="514350" indent="-514350">
              <a:buFont typeface="+mj-lt"/>
              <a:buAutoNum type="arabicPeriod"/>
            </a:pPr>
            <a:r>
              <a:rPr lang="en-US" b="1" dirty="0" smtClean="0"/>
              <a:t>Assess </a:t>
            </a:r>
            <a:r>
              <a:rPr lang="en-US" dirty="0"/>
              <a:t>“Have you ever tried to cut back on or quit smoking? Are you willing to quit smoking now? What keeps you from quitting? How soon after getting up in the morning do you smoke?” 	</a:t>
            </a:r>
            <a:endParaRPr lang="en-US" b="1" dirty="0"/>
          </a:p>
          <a:p>
            <a:pPr marL="514350" indent="-514350">
              <a:buFont typeface="+mj-lt"/>
              <a:buAutoNum type="arabicPeriod"/>
            </a:pPr>
            <a:r>
              <a:rPr lang="en-US" b="1" dirty="0" smtClean="0"/>
              <a:t>Assist </a:t>
            </a:r>
            <a:r>
              <a:rPr lang="en-US" dirty="0"/>
              <a:t>I would like to help you quit. Can I tell you about some of the things we know can increase your odds of success?” 	</a:t>
            </a:r>
            <a:endParaRPr lang="en-US" b="1" dirty="0"/>
          </a:p>
          <a:p>
            <a:pPr marL="514350" indent="-514350">
              <a:buFont typeface="+mj-lt"/>
              <a:buAutoNum type="arabicPeriod"/>
            </a:pPr>
            <a:r>
              <a:rPr lang="en-US" b="1" dirty="0" smtClean="0"/>
              <a:t>Arrange </a:t>
            </a:r>
            <a:r>
              <a:rPr lang="en-US" dirty="0" smtClean="0"/>
              <a:t>“</a:t>
            </a:r>
            <a:r>
              <a:rPr lang="en-US" dirty="0"/>
              <a:t>I would like to see you in the office (or talk to you by phone) on your quit date</a:t>
            </a:r>
            <a:r>
              <a:rPr lang="en-US" dirty="0" smtClean="0"/>
              <a:t>.”</a:t>
            </a:r>
            <a:endParaRPr lang="en-US" dirty="0"/>
          </a:p>
        </p:txBody>
      </p:sp>
    </p:spTree>
    <p:extLst>
      <p:ext uri="{BB962C8B-B14F-4D97-AF65-F5344CB8AC3E}">
        <p14:creationId xmlns:p14="http://schemas.microsoft.com/office/powerpoint/2010/main" val="10205720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endParaRPr lang="x-none"/>
          </a:p>
        </p:txBody>
      </p:sp>
      <p:pic>
        <p:nvPicPr>
          <p:cNvPr id="4" name="عنصر نائب للمحتوى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1" y="0"/>
            <a:ext cx="10073951" cy="6858000"/>
          </a:xfrm>
          <a:prstGeom prst="rect">
            <a:avLst/>
          </a:prstGeom>
        </p:spPr>
      </p:pic>
    </p:spTree>
    <p:extLst>
      <p:ext uri="{BB962C8B-B14F-4D97-AF65-F5344CB8AC3E}">
        <p14:creationId xmlns:p14="http://schemas.microsoft.com/office/powerpoint/2010/main" val="14374394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endParaRPr lang="x-none"/>
          </a:p>
        </p:txBody>
      </p:sp>
      <p:pic>
        <p:nvPicPr>
          <p:cNvPr id="4" name="Picture 3" descr="Screen Shot 2017-03-20 at 9.25.42 PM.png"/>
          <p:cNvPicPr>
            <a:picLocks noChangeAspect="1"/>
          </p:cNvPicPr>
          <p:nvPr/>
        </p:nvPicPr>
        <p:blipFill rotWithShape="1">
          <a:blip r:embed="rId2">
            <a:extLst>
              <a:ext uri="{28A0092B-C50C-407E-A947-70E740481C1C}">
                <a14:useLocalDpi xmlns:a14="http://schemas.microsoft.com/office/drawing/2010/main" val="0"/>
              </a:ext>
            </a:extLst>
          </a:blip>
          <a:srcRect l="11610" t="18656" r="6919" b="13124"/>
          <a:stretch/>
        </p:blipFill>
        <p:spPr>
          <a:xfrm>
            <a:off x="24882" y="0"/>
            <a:ext cx="9144000" cy="6858000"/>
          </a:xfrm>
          <a:prstGeom prst="rect">
            <a:avLst/>
          </a:prstGeom>
        </p:spPr>
      </p:pic>
    </p:spTree>
    <p:extLst>
      <p:ext uri="{BB962C8B-B14F-4D97-AF65-F5344CB8AC3E}">
        <p14:creationId xmlns:p14="http://schemas.microsoft.com/office/powerpoint/2010/main" val="5476601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Stages of </a:t>
            </a:r>
            <a:r>
              <a:rPr lang="en-US" b="1" dirty="0" smtClean="0"/>
              <a:t>Change</a:t>
            </a:r>
            <a:endParaRPr lang="x-none" dirty="0"/>
          </a:p>
        </p:txBody>
      </p:sp>
      <p:sp>
        <p:nvSpPr>
          <p:cNvPr id="3" name="Content Placeholder 2"/>
          <p:cNvSpPr>
            <a:spLocks noGrp="1"/>
          </p:cNvSpPr>
          <p:nvPr>
            <p:ph idx="1"/>
          </p:nvPr>
        </p:nvSpPr>
        <p:spPr/>
        <p:txBody>
          <a:bodyPr>
            <a:normAutofit/>
          </a:bodyPr>
          <a:lstStyle/>
          <a:p>
            <a:r>
              <a:rPr lang="en-US" sz="2400" b="1" dirty="0"/>
              <a:t>1. Pre-contemplation (not thinking about quitting)</a:t>
            </a:r>
            <a:r>
              <a:rPr lang="en-US" sz="2400" dirty="0"/>
              <a:t/>
            </a:r>
            <a:br>
              <a:rPr lang="en-US" sz="2400" dirty="0"/>
            </a:br>
            <a:r>
              <a:rPr lang="en-US" sz="2400" dirty="0"/>
              <a:t>People who are at this stage are not really thinking about </a:t>
            </a:r>
            <a:r>
              <a:rPr lang="en-US" sz="2400" dirty="0" smtClean="0"/>
              <a:t>quitting,.</a:t>
            </a:r>
          </a:p>
          <a:p>
            <a:pPr marL="0" indent="0">
              <a:buNone/>
            </a:pPr>
            <a:r>
              <a:rPr lang="en-US" sz="2400" dirty="0" smtClean="0">
                <a:solidFill>
                  <a:srgbClr val="7030A0"/>
                </a:solidFill>
              </a:rPr>
              <a:t>These </a:t>
            </a:r>
            <a:r>
              <a:rPr lang="en-US" sz="2400" dirty="0">
                <a:solidFill>
                  <a:srgbClr val="7030A0"/>
                </a:solidFill>
              </a:rPr>
              <a:t>smokers are not likely to be receptive to messages about the health benefits of quitting. </a:t>
            </a:r>
            <a:endParaRPr lang="x-none" sz="2400" dirty="0">
              <a:solidFill>
                <a:srgbClr val="7030A0"/>
              </a:solidFill>
            </a:endParaRPr>
          </a:p>
        </p:txBody>
      </p:sp>
    </p:spTree>
    <p:extLst>
      <p:ext uri="{BB962C8B-B14F-4D97-AF65-F5344CB8AC3E}">
        <p14:creationId xmlns:p14="http://schemas.microsoft.com/office/powerpoint/2010/main" val="7205743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b="1" dirty="0"/>
              <a:t>2. Contemplation (thinking about quitting but not ready to quit)</a:t>
            </a:r>
            <a:r>
              <a:rPr lang="en-US" sz="2400" dirty="0"/>
              <a:t/>
            </a:r>
            <a:br>
              <a:rPr lang="en-US" sz="2400" dirty="0"/>
            </a:br>
            <a:r>
              <a:rPr lang="en-US" sz="2400" dirty="0"/>
              <a:t>During this stage, smokers are considering quitting sometime in the near future (probably six months or less). </a:t>
            </a:r>
            <a:endParaRPr lang="en-US" sz="2400" dirty="0" smtClean="0"/>
          </a:p>
          <a:p>
            <a:r>
              <a:rPr lang="en-US" sz="2400" dirty="0" smtClean="0"/>
              <a:t>They </a:t>
            </a:r>
            <a:r>
              <a:rPr lang="en-US" sz="2400" dirty="0"/>
              <a:t>are more aware of the personal consequences and consider smoking a problem that needs resolution. </a:t>
            </a:r>
            <a:endParaRPr lang="en-US" sz="2400" dirty="0" smtClean="0"/>
          </a:p>
          <a:p>
            <a:r>
              <a:rPr lang="en-US" sz="2400" dirty="0" smtClean="0"/>
              <a:t>they're </a:t>
            </a:r>
            <a:r>
              <a:rPr lang="en-US" sz="2400" dirty="0"/>
              <a:t>more open to receiving information about </a:t>
            </a:r>
            <a:r>
              <a:rPr lang="en-US" sz="2400" dirty="0" smtClean="0"/>
              <a:t>smoking.</a:t>
            </a:r>
            <a:endParaRPr lang="x-none" sz="2400" dirty="0"/>
          </a:p>
        </p:txBody>
      </p:sp>
    </p:spTree>
    <p:extLst>
      <p:ext uri="{BB962C8B-B14F-4D97-AF65-F5344CB8AC3E}">
        <p14:creationId xmlns:p14="http://schemas.microsoft.com/office/powerpoint/2010/main" val="11895224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t>3. Preparation (getting ready to quit)</a:t>
            </a:r>
            <a:r>
              <a:rPr lang="en-US" sz="2400" dirty="0"/>
              <a:t/>
            </a:r>
            <a:br>
              <a:rPr lang="en-US" sz="2400" dirty="0"/>
            </a:br>
            <a:r>
              <a:rPr lang="en-US" sz="2400" dirty="0"/>
              <a:t>In the preparation stage, smokers have made the decision to quit and are getting ready to stop smoking. </a:t>
            </a:r>
            <a:endParaRPr lang="en-US" sz="2400" dirty="0" smtClean="0"/>
          </a:p>
          <a:p>
            <a:r>
              <a:rPr lang="en-US" sz="2400" dirty="0" smtClean="0">
                <a:solidFill>
                  <a:srgbClr val="7030A0"/>
                </a:solidFill>
              </a:rPr>
              <a:t>For </a:t>
            </a:r>
            <a:r>
              <a:rPr lang="en-US" sz="2400" dirty="0">
                <a:solidFill>
                  <a:srgbClr val="7030A0"/>
                </a:solidFill>
              </a:rPr>
              <a:t>example, </a:t>
            </a:r>
            <a:r>
              <a:rPr lang="en-US" sz="2400" dirty="0" smtClean="0">
                <a:solidFill>
                  <a:srgbClr val="7030A0"/>
                </a:solidFill>
              </a:rPr>
              <a:t>they </a:t>
            </a:r>
            <a:r>
              <a:rPr lang="en-US" sz="2400" dirty="0">
                <a:solidFill>
                  <a:srgbClr val="7030A0"/>
                </a:solidFill>
              </a:rPr>
              <a:t>may be smoking fewer cigarettes. They make statements such as "This is serious... something has to change" and may actually set a date to quit smoking.</a:t>
            </a:r>
            <a:endParaRPr lang="x-none" sz="2400" dirty="0">
              <a:solidFill>
                <a:srgbClr val="7030A0"/>
              </a:solidFill>
            </a:endParaRPr>
          </a:p>
        </p:txBody>
      </p:sp>
    </p:spTree>
    <p:extLst>
      <p:ext uri="{BB962C8B-B14F-4D97-AF65-F5344CB8AC3E}">
        <p14:creationId xmlns:p14="http://schemas.microsoft.com/office/powerpoint/2010/main" val="4699415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t>4. Action (quitting)</a:t>
            </a:r>
            <a:r>
              <a:rPr lang="en-US" sz="2400" dirty="0"/>
              <a:t/>
            </a:r>
            <a:br>
              <a:rPr lang="en-US" sz="2400" dirty="0"/>
            </a:br>
            <a:r>
              <a:rPr lang="en-US" sz="2400" dirty="0"/>
              <a:t>In this stage, </a:t>
            </a:r>
            <a:r>
              <a:rPr lang="en-US" sz="2400" b="1" dirty="0"/>
              <a:t>people are actively </a:t>
            </a:r>
            <a:r>
              <a:rPr lang="en-US" sz="2400" dirty="0"/>
              <a:t>trying to stop smoking, perhaps using short-term rewards to keep themselves motivated and often turning to family, friends and others for support. </a:t>
            </a:r>
            <a:endParaRPr lang="en-US" sz="2400" dirty="0" smtClean="0"/>
          </a:p>
          <a:p>
            <a:r>
              <a:rPr lang="en-US" sz="2400" dirty="0" smtClean="0"/>
              <a:t>This </a:t>
            </a:r>
            <a:r>
              <a:rPr lang="en-US" sz="2400" dirty="0"/>
              <a:t>stage, generally lasting up to six months, is the period during which smokers need the most help and support</a:t>
            </a:r>
            <a:endParaRPr lang="x-none" sz="2400" dirty="0"/>
          </a:p>
        </p:txBody>
      </p:sp>
    </p:spTree>
    <p:extLst>
      <p:ext uri="{BB962C8B-B14F-4D97-AF65-F5344CB8AC3E}">
        <p14:creationId xmlns:p14="http://schemas.microsoft.com/office/powerpoint/2010/main" val="5825080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t>5. Maintenance (remaining a non-smoker)</a:t>
            </a:r>
            <a:r>
              <a:rPr lang="en-US" sz="2400" dirty="0"/>
              <a:t/>
            </a:r>
            <a:br>
              <a:rPr lang="en-US" sz="2400" dirty="0"/>
            </a:br>
            <a:r>
              <a:rPr lang="en-US" sz="2400" dirty="0"/>
              <a:t>Former smokers in the maintenance stage have learned to anticipate and handle temptations to smoke and are able to use new ways of coping with stress, boredom and social pressures that had been part of their "smoker's identity." </a:t>
            </a:r>
            <a:endParaRPr lang="en-US" sz="2400" dirty="0" smtClean="0"/>
          </a:p>
          <a:p>
            <a:r>
              <a:rPr lang="en-US" sz="2400" dirty="0" smtClean="0"/>
              <a:t>Although </a:t>
            </a:r>
            <a:r>
              <a:rPr lang="en-US" sz="2400" dirty="0"/>
              <a:t>they may slip and have a cigarette, they try to learn from the slip so it doesn't happen again. This helps to give them a stronger sense of control and the ability to stay </a:t>
            </a:r>
            <a:r>
              <a:rPr lang="en-US" sz="2400" dirty="0" err="1"/>
              <a:t>smokefree</a:t>
            </a:r>
            <a:r>
              <a:rPr lang="en-US" sz="2400" dirty="0"/>
              <a:t>.</a:t>
            </a:r>
            <a:endParaRPr lang="x-none" sz="2400" dirty="0"/>
          </a:p>
        </p:txBody>
      </p:sp>
    </p:spTree>
    <p:extLst>
      <p:ext uri="{BB962C8B-B14F-4D97-AF65-F5344CB8AC3E}">
        <p14:creationId xmlns:p14="http://schemas.microsoft.com/office/powerpoint/2010/main" val="2257443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Q1</a:t>
            </a:r>
          </a:p>
        </p:txBody>
      </p:sp>
      <p:sp>
        <p:nvSpPr>
          <p:cNvPr id="138" name="Shape 138"/>
          <p:cNvSpPr>
            <a:spLocks noGrp="1"/>
          </p:cNvSpPr>
          <p:nvPr>
            <p:ph idx="1"/>
          </p:nvPr>
        </p:nvSpPr>
        <p:spPr>
          <a:xfrm>
            <a:off x="457200" y="1766248"/>
            <a:ext cx="8229600" cy="4373563"/>
          </a:xfrm>
          <a:prstGeom prst="rect">
            <a:avLst/>
          </a:prstGeom>
        </p:spPr>
        <p:txBody>
          <a:bodyPr>
            <a:normAutofit/>
          </a:bodyPr>
          <a:lstStyle/>
          <a:p>
            <a:pPr marL="0" indent="0" algn="l">
              <a:buNone/>
              <a:defRPr sz="2200"/>
            </a:pPr>
            <a:r>
              <a:rPr sz="2400" dirty="0"/>
              <a:t>What is the main cause of death due to smoking? </a:t>
            </a:r>
          </a:p>
          <a:p>
            <a:pPr marL="0" indent="0" algn="l">
              <a:buNone/>
            </a:pPr>
            <a:endParaRPr sz="2400" dirty="0"/>
          </a:p>
          <a:p>
            <a:pPr marL="0" indent="0" algn="l">
              <a:buNone/>
              <a:defRPr sz="2200"/>
            </a:pPr>
            <a:r>
              <a:rPr sz="2400" dirty="0"/>
              <a:t>A- CVD</a:t>
            </a:r>
          </a:p>
          <a:p>
            <a:pPr marL="0" indent="0" algn="l">
              <a:buNone/>
              <a:defRPr sz="2200"/>
            </a:pPr>
            <a:r>
              <a:rPr sz="2400" dirty="0"/>
              <a:t>B- COPD</a:t>
            </a:r>
          </a:p>
          <a:p>
            <a:pPr marL="0" indent="0" algn="l">
              <a:buNone/>
              <a:defRPr sz="2200"/>
            </a:pPr>
            <a:r>
              <a:rPr sz="2400" dirty="0"/>
              <a:t>C- Lung Cancer</a:t>
            </a:r>
          </a:p>
          <a:p>
            <a:pPr marL="0" indent="0" algn="l">
              <a:buNone/>
              <a:defRPr sz="2200"/>
            </a:pPr>
            <a:r>
              <a:rPr sz="2400" dirty="0"/>
              <a:t>D- Bladder cancer</a:t>
            </a:r>
          </a:p>
        </p:txBody>
      </p:sp>
    </p:spTree>
    <p:extLst>
      <p:ext uri="{BB962C8B-B14F-4D97-AF65-F5344CB8AC3E}">
        <p14:creationId xmlns:p14="http://schemas.microsoft.com/office/powerpoint/2010/main" val="5575868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5 R’s approach</a:t>
            </a:r>
            <a:endParaRPr lang="x-none" dirty="0"/>
          </a:p>
        </p:txBody>
      </p:sp>
      <p:pic>
        <p:nvPicPr>
          <p:cNvPr id="4" name="Content Placeholder 3" descr="Screen Shot 2017-03-19 at 1.35.5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736" t="13722" r="7091" b="15643"/>
          <a:stretch/>
        </p:blipFill>
        <p:spPr>
          <a:xfrm>
            <a:off x="-26784" y="1712771"/>
            <a:ext cx="9067800" cy="4648200"/>
          </a:xfrm>
          <a:prstGeom prst="rect">
            <a:avLst/>
          </a:prstGeom>
        </p:spPr>
      </p:pic>
    </p:spTree>
    <p:extLst>
      <p:ext uri="{BB962C8B-B14F-4D97-AF65-F5344CB8AC3E}">
        <p14:creationId xmlns:p14="http://schemas.microsoft.com/office/powerpoint/2010/main" val="2952586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nicotine withdrawal symptoms</a:t>
            </a:r>
            <a:endParaRPr lang="x-none" dirty="0"/>
          </a:p>
        </p:txBody>
      </p:sp>
      <p:sp>
        <p:nvSpPr>
          <p:cNvPr id="3" name="Content Placeholder 2"/>
          <p:cNvSpPr>
            <a:spLocks noGrp="1"/>
          </p:cNvSpPr>
          <p:nvPr>
            <p:ph idx="1"/>
          </p:nvPr>
        </p:nvSpPr>
        <p:spPr/>
        <p:txBody>
          <a:bodyPr>
            <a:normAutofit/>
          </a:bodyPr>
          <a:lstStyle/>
          <a:p>
            <a:r>
              <a:rPr lang="en-US" sz="2400" dirty="0" smtClean="0"/>
              <a:t>Common </a:t>
            </a:r>
            <a:r>
              <a:rPr lang="en-US" sz="2400" dirty="0"/>
              <a:t>nicotine withdrawal symptoms (</a:t>
            </a:r>
            <a:r>
              <a:rPr lang="en-US" sz="2400" b="1" dirty="0">
                <a:solidFill>
                  <a:srgbClr val="7030A0"/>
                </a:solidFill>
              </a:rPr>
              <a:t>e.g., irritability, anxiety, restlessness</a:t>
            </a:r>
            <a:r>
              <a:rPr lang="en-US" sz="2400" dirty="0"/>
              <a:t>) peak within the first week of abstinence and last two to four </a:t>
            </a:r>
            <a:r>
              <a:rPr lang="en-US" sz="2400" dirty="0" smtClean="0"/>
              <a:t>weeks. </a:t>
            </a:r>
            <a:endParaRPr lang="en-US" sz="2400" dirty="0"/>
          </a:p>
          <a:p>
            <a:endParaRPr lang="x-none" sz="2400" dirty="0"/>
          </a:p>
        </p:txBody>
      </p:sp>
    </p:spTree>
    <p:extLst>
      <p:ext uri="{BB962C8B-B14F-4D97-AF65-F5344CB8AC3E}">
        <p14:creationId xmlns:p14="http://schemas.microsoft.com/office/powerpoint/2010/main" val="21729384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x-none" dirty="0"/>
          </a:p>
        </p:txBody>
      </p:sp>
      <p:sp>
        <p:nvSpPr>
          <p:cNvPr id="3" name="Content Placeholder 2"/>
          <p:cNvSpPr>
            <a:spLocks noGrp="1"/>
          </p:cNvSpPr>
          <p:nvPr>
            <p:ph idx="1"/>
          </p:nvPr>
        </p:nvSpPr>
        <p:spPr/>
        <p:txBody>
          <a:bodyPr>
            <a:normAutofit/>
          </a:bodyPr>
          <a:lstStyle/>
          <a:p>
            <a:r>
              <a:rPr lang="en-US" sz="2400" dirty="0" smtClean="0"/>
              <a:t>Smokers </a:t>
            </a:r>
            <a:r>
              <a:rPr lang="en-US" sz="2400" dirty="0"/>
              <a:t>are more likely than nonsmokers to have a depressive </a:t>
            </a:r>
            <a:r>
              <a:rPr lang="en-US" sz="2400" dirty="0" smtClean="0"/>
              <a:t>episode, and </a:t>
            </a:r>
            <a:r>
              <a:rPr lang="en-US" sz="2400" dirty="0"/>
              <a:t>smokers with depression are less likely to successfully </a:t>
            </a:r>
            <a:r>
              <a:rPr lang="en-US" sz="2400" dirty="0" smtClean="0"/>
              <a:t>quit.</a:t>
            </a:r>
          </a:p>
          <a:p>
            <a:r>
              <a:rPr lang="en-US" sz="2400" b="1" dirty="0" smtClean="0"/>
              <a:t>physicians </a:t>
            </a:r>
            <a:r>
              <a:rPr lang="en-US" sz="2400" b="1" dirty="0"/>
              <a:t>should </a:t>
            </a:r>
            <a:r>
              <a:rPr lang="en-US" sz="2400" dirty="0"/>
              <a:t>consider monitoring the mood of smokers during quit attempts and </a:t>
            </a:r>
            <a:r>
              <a:rPr lang="en-US" sz="2400" b="1" dirty="0">
                <a:solidFill>
                  <a:srgbClr val="7030A0"/>
                </a:solidFill>
              </a:rPr>
              <a:t>screen for depression </a:t>
            </a:r>
            <a:r>
              <a:rPr lang="en-US" sz="2400" dirty="0"/>
              <a:t>in those who have repeatedly been unable to </a:t>
            </a:r>
            <a:r>
              <a:rPr lang="en-US" sz="2400" dirty="0" smtClean="0"/>
              <a:t>quit. </a:t>
            </a:r>
            <a:r>
              <a:rPr lang="en-US" sz="2400" dirty="0"/>
              <a:t>	</a:t>
            </a:r>
          </a:p>
          <a:p>
            <a:endParaRPr lang="x-none" sz="2400" dirty="0"/>
          </a:p>
        </p:txBody>
      </p:sp>
    </p:spTree>
    <p:extLst>
      <p:ext uri="{BB962C8B-B14F-4D97-AF65-F5344CB8AC3E}">
        <p14:creationId xmlns:p14="http://schemas.microsoft.com/office/powerpoint/2010/main" val="31111212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gain</a:t>
            </a:r>
            <a:endParaRPr lang="x-none" dirty="0"/>
          </a:p>
        </p:txBody>
      </p:sp>
      <p:sp>
        <p:nvSpPr>
          <p:cNvPr id="3" name="Content Placeholder 2"/>
          <p:cNvSpPr>
            <a:spLocks noGrp="1"/>
          </p:cNvSpPr>
          <p:nvPr>
            <p:ph idx="1"/>
          </p:nvPr>
        </p:nvSpPr>
        <p:spPr/>
        <p:txBody>
          <a:bodyPr>
            <a:normAutofit/>
          </a:bodyPr>
          <a:lstStyle/>
          <a:p>
            <a:r>
              <a:rPr lang="en-US" sz="2400" dirty="0"/>
              <a:t>M</a:t>
            </a:r>
            <a:r>
              <a:rPr lang="en-US" sz="2400" dirty="0" smtClean="0"/>
              <a:t>ost </a:t>
            </a:r>
            <a:r>
              <a:rPr lang="en-US" sz="2400" dirty="0"/>
              <a:t>smokers gain fewer than 10 </a:t>
            </a:r>
            <a:r>
              <a:rPr lang="en-US" sz="2400" dirty="0" err="1"/>
              <a:t>lb</a:t>
            </a:r>
            <a:r>
              <a:rPr lang="en-US" sz="2400" dirty="0"/>
              <a:t> </a:t>
            </a:r>
            <a:r>
              <a:rPr lang="en-US" sz="2400" b="1" dirty="0"/>
              <a:t>(4.5 kg) </a:t>
            </a:r>
            <a:r>
              <a:rPr lang="en-US" sz="2400" dirty="0"/>
              <a:t>after quitting, weight gain can vary (10 percent will gain 30 </a:t>
            </a:r>
            <a:r>
              <a:rPr lang="en-US" sz="2400" dirty="0" err="1"/>
              <a:t>lb</a:t>
            </a:r>
            <a:r>
              <a:rPr lang="en-US" sz="2400" dirty="0"/>
              <a:t> [13.5 kg])15; although this weight gain poses less health risk than smoking</a:t>
            </a:r>
            <a:r>
              <a:rPr lang="en-US" sz="2400" b="1" dirty="0"/>
              <a:t>, concern about weight gain may interfere with the quit </a:t>
            </a:r>
            <a:r>
              <a:rPr lang="en-US" sz="2400" b="1" dirty="0" smtClean="0"/>
              <a:t>attempt</a:t>
            </a:r>
            <a:r>
              <a:rPr lang="en-US" sz="2400" dirty="0" smtClean="0"/>
              <a:t>. </a:t>
            </a:r>
            <a:endParaRPr lang="x-none" sz="2400" dirty="0"/>
          </a:p>
        </p:txBody>
      </p:sp>
    </p:spTree>
    <p:extLst>
      <p:ext uri="{BB962C8B-B14F-4D97-AF65-F5344CB8AC3E}">
        <p14:creationId xmlns:p14="http://schemas.microsoft.com/office/powerpoint/2010/main" val="42234126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x-none"/>
          </a:p>
        </p:txBody>
      </p:sp>
      <p:pic>
        <p:nvPicPr>
          <p:cNvPr id="4" name="صورة 3"/>
          <p:cNvPicPr/>
          <p:nvPr/>
        </p:nvPicPr>
        <p:blipFill rotWithShape="1">
          <a:blip r:embed="rId2"/>
          <a:srcRect l="26332" t="21517" r="33350" b="14241"/>
          <a:stretch/>
        </p:blipFill>
        <p:spPr bwMode="auto">
          <a:xfrm>
            <a:off x="1" y="762000"/>
            <a:ext cx="9144000" cy="606800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52400" y="2923592"/>
            <a:ext cx="8610600" cy="3858208"/>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6" name="Title 1"/>
          <p:cNvSpPr>
            <a:spLocks noGrp="1"/>
          </p:cNvSpPr>
          <p:nvPr>
            <p:ph type="title"/>
          </p:nvPr>
        </p:nvSpPr>
        <p:spPr>
          <a:xfrm>
            <a:off x="304800" y="152400"/>
            <a:ext cx="8229600" cy="1143000"/>
          </a:xfrm>
        </p:spPr>
        <p:txBody>
          <a:bodyPr>
            <a:normAutofit fontScale="90000"/>
          </a:bodyPr>
          <a:lstStyle/>
          <a:p>
            <a:r>
              <a:rPr lang="en-US" dirty="0" smtClean="0"/>
              <a:t>Mechanism of coping and withdrawal symptoms  </a:t>
            </a:r>
            <a:endParaRPr lang="x-none" dirty="0"/>
          </a:p>
        </p:txBody>
      </p:sp>
    </p:spTree>
    <p:extLst>
      <p:ext uri="{BB962C8B-B14F-4D97-AF65-F5344CB8AC3E}">
        <p14:creationId xmlns:p14="http://schemas.microsoft.com/office/powerpoint/2010/main" val="8396729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a quitter </a:t>
            </a:r>
            <a:endParaRPr lang="x-none"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www.youtube.com/watch?v=UL7zLuMwhi8</a:t>
            </a:r>
            <a:r>
              <a:rPr lang="en-US" dirty="0" smtClean="0"/>
              <a:t> </a:t>
            </a:r>
            <a:endParaRPr lang="x-none" dirty="0"/>
          </a:p>
        </p:txBody>
      </p:sp>
    </p:spTree>
    <p:extLst>
      <p:ext uri="{BB962C8B-B14F-4D97-AF65-F5344CB8AC3E}">
        <p14:creationId xmlns:p14="http://schemas.microsoft.com/office/powerpoint/2010/main" val="24290515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6640" y="4659458"/>
            <a:ext cx="4038600" cy="933450"/>
          </a:xfrm>
        </p:spPr>
        <p:txBody>
          <a:bodyPr>
            <a:normAutofit/>
          </a:bodyPr>
          <a:lstStyle/>
          <a:p>
            <a:r>
              <a:rPr lang="en-US" sz="2400" dirty="0" smtClean="0">
                <a:latin typeface="Arial Black"/>
                <a:cs typeface="Arial Black"/>
              </a:rPr>
              <a:t>Latifa Alanazi</a:t>
            </a:r>
            <a:endParaRPr lang="en-US" sz="2400" dirty="0">
              <a:latin typeface="Arial Black"/>
              <a:cs typeface="Arial Black"/>
            </a:endParaRPr>
          </a:p>
        </p:txBody>
      </p:sp>
      <p:pic>
        <p:nvPicPr>
          <p:cNvPr id="9" name="Picture Placeholder 8"/>
          <p:cNvPicPr>
            <a:picLocks noGrp="1" noChangeAspect="1"/>
          </p:cNvPicPr>
          <p:nvPr>
            <p:ph type="pic" sz="quarter" idx="13"/>
          </p:nvPr>
        </p:nvPicPr>
        <p:blipFill>
          <a:blip r:embed="rId2"/>
          <a:srcRect l="14900" r="14900"/>
          <a:stretch>
            <a:fillRect/>
          </a:stretch>
        </p:blipFill>
        <p:spPr/>
      </p:pic>
      <p:sp>
        <p:nvSpPr>
          <p:cNvPr id="2" name="Text Placeholder 1"/>
          <p:cNvSpPr>
            <a:spLocks noGrp="1"/>
          </p:cNvSpPr>
          <p:nvPr>
            <p:ph type="body" sz="half" idx="2"/>
          </p:nvPr>
        </p:nvSpPr>
        <p:spPr>
          <a:xfrm>
            <a:off x="521893" y="1247259"/>
            <a:ext cx="3862008" cy="2544863"/>
          </a:xfrm>
        </p:spPr>
        <p:txBody>
          <a:bodyPr/>
          <a:lstStyle/>
          <a:p>
            <a:r>
              <a:rPr lang="en-US" sz="3200" dirty="0">
                <a:latin typeface="Arial Black"/>
                <a:cs typeface="Arial Black"/>
              </a:rPr>
              <a:t>Pharmacological Management For Smoking Cessation </a:t>
            </a:r>
            <a:endParaRPr lang="en-US" sz="3200" dirty="0"/>
          </a:p>
        </p:txBody>
      </p:sp>
      <p:pic>
        <p:nvPicPr>
          <p:cNvPr id="7" name="Picture Placeholder 6"/>
          <p:cNvPicPr>
            <a:picLocks noGrp="1" noChangeAspect="1"/>
          </p:cNvPicPr>
          <p:nvPr>
            <p:ph type="pic" sz="quarter" idx="12"/>
          </p:nvPr>
        </p:nvPicPr>
        <p:blipFill>
          <a:blip r:embed="rId3"/>
          <a:srcRect l="21612" r="21612"/>
          <a:stretch>
            <a:fillRect/>
          </a:stretch>
        </p:blipFill>
        <p:spPr/>
      </p:pic>
    </p:spTree>
    <p:extLst>
      <p:ext uri="{BB962C8B-B14F-4D97-AF65-F5344CB8AC3E}">
        <p14:creationId xmlns:p14="http://schemas.microsoft.com/office/powerpoint/2010/main" val="194461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508140" y="491334"/>
            <a:ext cx="8211057" cy="584776"/>
          </a:xfrm>
          <a:prstGeom prst="rect">
            <a:avLst/>
          </a:prstGeom>
          <a:noFill/>
        </p:spPr>
        <p:txBody>
          <a:bodyPr wrap="square" rtlCol="1">
            <a:spAutoFit/>
          </a:bodyPr>
          <a:lstStyle/>
          <a:p>
            <a:pPr algn="l"/>
            <a:r>
              <a:rPr lang="en-US" sz="3200" dirty="0" smtClean="0">
                <a:solidFill>
                  <a:schemeClr val="accent1"/>
                </a:solidFill>
                <a:latin typeface="Arial Black"/>
                <a:cs typeface="Arial Black"/>
              </a:rPr>
              <a:t>Pharmacological Management</a:t>
            </a:r>
            <a:endParaRPr lang="ar-EG" sz="3200" dirty="0">
              <a:solidFill>
                <a:schemeClr val="accent1"/>
              </a:solidFill>
              <a:latin typeface="Arial Black"/>
              <a:cs typeface="Arial Black"/>
            </a:endParaRPr>
          </a:p>
        </p:txBody>
      </p:sp>
      <p:sp>
        <p:nvSpPr>
          <p:cNvPr id="2" name="Content Placeholder 1"/>
          <p:cNvSpPr>
            <a:spLocks noGrp="1"/>
          </p:cNvSpPr>
          <p:nvPr>
            <p:ph idx="1"/>
          </p:nvPr>
        </p:nvSpPr>
        <p:spPr/>
        <p:txBody>
          <a:bodyPr>
            <a:normAutofit/>
          </a:bodyPr>
          <a:lstStyle/>
          <a:p>
            <a:pPr>
              <a:buFont typeface="Wingdings" charset="2"/>
              <a:buChar char="Ø"/>
            </a:pPr>
            <a:r>
              <a:rPr lang="en-US" sz="2400" dirty="0" smtClean="0">
                <a:latin typeface="Arial"/>
                <a:cs typeface="Arial"/>
              </a:rPr>
              <a:t>Some medications are designed to help smokers quite smoking, their actions include decreasing cravings and reduce withdrawal symptoms.</a:t>
            </a:r>
            <a:endParaRPr lang="en-US" sz="2400" dirty="0">
              <a:latin typeface="Arial"/>
              <a:cs typeface="Arial"/>
            </a:endParaRPr>
          </a:p>
          <a:p>
            <a:pPr>
              <a:buFont typeface="Wingdings" charset="2"/>
              <a:buChar char="Ø"/>
            </a:pPr>
            <a:r>
              <a:rPr lang="en-US" sz="2400" dirty="0">
                <a:latin typeface="Arial"/>
                <a:cs typeface="Arial"/>
              </a:rPr>
              <a:t>Before choosing a pharmacologic tool physician should consider </a:t>
            </a:r>
            <a:r>
              <a:rPr lang="en-US" sz="2400" dirty="0" smtClean="0">
                <a:latin typeface="Arial"/>
                <a:cs typeface="Arial"/>
              </a:rPr>
              <a:t>“</a:t>
            </a:r>
            <a:r>
              <a:rPr lang="en-US" sz="2400" b="1" dirty="0" smtClean="0">
                <a:latin typeface="Arial"/>
                <a:cs typeface="Arial"/>
              </a:rPr>
              <a:t>Advantages</a:t>
            </a:r>
            <a:r>
              <a:rPr lang="en-US" sz="2400" dirty="0" smtClean="0">
                <a:latin typeface="Arial"/>
                <a:cs typeface="Arial"/>
              </a:rPr>
              <a:t> </a:t>
            </a:r>
            <a:r>
              <a:rPr lang="en-US" sz="2400" dirty="0">
                <a:latin typeface="Arial"/>
                <a:cs typeface="Arial"/>
              </a:rPr>
              <a:t>of each, </a:t>
            </a:r>
            <a:r>
              <a:rPr lang="en-US" sz="2400" b="1" dirty="0">
                <a:latin typeface="Arial"/>
                <a:cs typeface="Arial"/>
              </a:rPr>
              <a:t>Disadvantages</a:t>
            </a:r>
            <a:r>
              <a:rPr lang="en-US" sz="2400" dirty="0">
                <a:latin typeface="Arial"/>
                <a:cs typeface="Arial"/>
              </a:rPr>
              <a:t>, </a:t>
            </a:r>
            <a:r>
              <a:rPr lang="en-US" sz="2400" b="1" dirty="0" smtClean="0">
                <a:latin typeface="Arial"/>
                <a:cs typeface="Arial"/>
              </a:rPr>
              <a:t>Contraindications”.</a:t>
            </a:r>
          </a:p>
          <a:p>
            <a:pPr>
              <a:buFont typeface="Wingdings" charset="2"/>
              <a:buChar char="Ø"/>
            </a:pPr>
            <a:r>
              <a:rPr lang="en-US" sz="2400" dirty="0" smtClean="0">
                <a:latin typeface="Arial"/>
                <a:cs typeface="Arial"/>
              </a:rPr>
              <a:t>Smoker patients should be offered pharmacological help in their battle with addiction. </a:t>
            </a:r>
            <a:endParaRPr lang="en-US" sz="2400" dirty="0">
              <a:latin typeface="Arial"/>
              <a:cs typeface="Arial"/>
            </a:endParaRPr>
          </a:p>
          <a:p>
            <a:endParaRPr lang="en-US" dirty="0" smtClean="0">
              <a:latin typeface="Times New Roman"/>
              <a:cs typeface="Times New Roman"/>
            </a:endParaRPr>
          </a:p>
        </p:txBody>
      </p:sp>
    </p:spTree>
    <p:extLst>
      <p:ext uri="{BB962C8B-B14F-4D97-AF65-F5344CB8AC3E}">
        <p14:creationId xmlns:p14="http://schemas.microsoft.com/office/powerpoint/2010/main" val="260981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539043"/>
              </p:ext>
            </p:extLst>
          </p:nvPr>
        </p:nvGraphicFramePr>
        <p:xfrm>
          <a:off x="498473" y="892378"/>
          <a:ext cx="8169231" cy="5233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7698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Arial Black"/>
                <a:cs typeface="Arial Black"/>
              </a:rPr>
              <a:t>Pharmacological tools:</a:t>
            </a:r>
            <a:endParaRPr lang="ar-EG" dirty="0">
              <a:latin typeface="Arial Black"/>
              <a:cs typeface="Arial Black"/>
            </a:endParaRPr>
          </a:p>
        </p:txBody>
      </p:sp>
      <p:sp>
        <p:nvSpPr>
          <p:cNvPr id="4" name="Content Placeholder 3"/>
          <p:cNvSpPr>
            <a:spLocks noGrp="1"/>
          </p:cNvSpPr>
          <p:nvPr>
            <p:ph idx="1"/>
          </p:nvPr>
        </p:nvSpPr>
        <p:spPr>
          <a:xfrm>
            <a:off x="354389" y="1284838"/>
            <a:ext cx="8564425" cy="5346100"/>
          </a:xfrm>
        </p:spPr>
        <p:txBody>
          <a:bodyPr>
            <a:normAutofit fontScale="92500" lnSpcReduction="20000"/>
          </a:bodyPr>
          <a:lstStyle/>
          <a:p>
            <a:pPr marL="0" indent="0">
              <a:buNone/>
            </a:pPr>
            <a:r>
              <a:rPr lang="en-US" dirty="0">
                <a:solidFill>
                  <a:schemeClr val="tx1"/>
                </a:solidFill>
                <a:latin typeface="Arial"/>
                <a:cs typeface="Arial"/>
              </a:rPr>
              <a:t>There are different </a:t>
            </a:r>
            <a:r>
              <a:rPr lang="en-US" dirty="0">
                <a:latin typeface="Arial"/>
                <a:cs typeface="Arial"/>
              </a:rPr>
              <a:t>medications which helps quit smoking</a:t>
            </a:r>
            <a:r>
              <a:rPr lang="en-US" dirty="0" smtClean="0">
                <a:latin typeface="Arial"/>
                <a:cs typeface="Arial"/>
              </a:rPr>
              <a:t>.</a:t>
            </a:r>
            <a:endParaRPr lang="en-US" dirty="0">
              <a:latin typeface="Arial"/>
              <a:cs typeface="Arial"/>
            </a:endParaRPr>
          </a:p>
          <a:p>
            <a:pPr>
              <a:buFont typeface="Wingdings" charset="2"/>
              <a:buChar char="§"/>
            </a:pPr>
            <a:r>
              <a:rPr lang="en-US" sz="2600" dirty="0">
                <a:solidFill>
                  <a:schemeClr val="tx1"/>
                </a:solidFill>
                <a:latin typeface="Arial Black"/>
                <a:cs typeface="Arial Black"/>
              </a:rPr>
              <a:t>Nicotine </a:t>
            </a:r>
            <a:r>
              <a:rPr lang="en-US" sz="2600" dirty="0" smtClean="0">
                <a:solidFill>
                  <a:schemeClr val="tx1"/>
                </a:solidFill>
                <a:latin typeface="Arial Black"/>
                <a:cs typeface="Arial Black"/>
              </a:rPr>
              <a:t>replacement </a:t>
            </a:r>
            <a:r>
              <a:rPr lang="en-US" sz="2600" dirty="0">
                <a:solidFill>
                  <a:schemeClr val="tx1"/>
                </a:solidFill>
                <a:latin typeface="Arial Black"/>
                <a:cs typeface="Arial Black"/>
              </a:rPr>
              <a:t>therapy:</a:t>
            </a:r>
          </a:p>
          <a:p>
            <a:pPr marL="0" indent="0">
              <a:buNone/>
            </a:pPr>
            <a:r>
              <a:rPr lang="en-US" dirty="0">
                <a:latin typeface="Arial"/>
                <a:cs typeface="Arial"/>
              </a:rPr>
              <a:t>The goal of nicotine replacement therapies (NRTs) is to relieve cravings for nicotine and reduce nicotine withdrawal </a:t>
            </a:r>
            <a:r>
              <a:rPr lang="en-US" dirty="0" smtClean="0">
                <a:latin typeface="Arial"/>
                <a:cs typeface="Arial"/>
              </a:rPr>
              <a:t>symptoms </a:t>
            </a:r>
          </a:p>
          <a:p>
            <a:pPr marL="0" indent="0">
              <a:buNone/>
            </a:pPr>
            <a:r>
              <a:rPr lang="en-US" dirty="0" smtClean="0">
                <a:solidFill>
                  <a:srgbClr val="9875A7"/>
                </a:solidFill>
                <a:latin typeface="Arial"/>
                <a:cs typeface="Arial"/>
              </a:rPr>
              <a:t>Quit rate range from 19% to 26%. </a:t>
            </a:r>
            <a:r>
              <a:rPr lang="en-US" dirty="0" smtClean="0">
                <a:solidFill>
                  <a:schemeClr val="accent1"/>
                </a:solidFill>
                <a:latin typeface="Arial"/>
                <a:cs typeface="Arial"/>
              </a:rPr>
              <a:t>NRT includes:</a:t>
            </a:r>
          </a:p>
          <a:p>
            <a:pPr marL="571500">
              <a:buFont typeface="Wingdings" charset="2"/>
              <a:buChar char="ü"/>
              <a:defRPr sz="2400" b="1">
                <a:latin typeface="Century Gothic"/>
                <a:ea typeface="Century Gothic"/>
                <a:cs typeface="Century Gothic"/>
                <a:sym typeface="Century Gothic"/>
              </a:defRPr>
            </a:pPr>
            <a:r>
              <a:rPr lang="en-US" dirty="0" smtClean="0">
                <a:solidFill>
                  <a:schemeClr val="tx1"/>
                </a:solidFill>
                <a:latin typeface="Arial"/>
                <a:cs typeface="Arial"/>
              </a:rPr>
              <a:t>nicotine </a:t>
            </a:r>
            <a:r>
              <a:rPr lang="en-US" dirty="0">
                <a:solidFill>
                  <a:schemeClr val="tx1"/>
                </a:solidFill>
                <a:latin typeface="Arial"/>
                <a:cs typeface="Arial"/>
              </a:rPr>
              <a:t>patch</a:t>
            </a:r>
          </a:p>
          <a:p>
            <a:pPr marL="571500">
              <a:buFont typeface="Wingdings" charset="2"/>
              <a:buChar char="ü"/>
              <a:defRPr sz="2400" b="1">
                <a:latin typeface="Century Gothic"/>
                <a:ea typeface="Century Gothic"/>
                <a:cs typeface="Century Gothic"/>
                <a:sym typeface="Century Gothic"/>
              </a:defRPr>
            </a:pPr>
            <a:r>
              <a:rPr lang="en-US" dirty="0">
                <a:solidFill>
                  <a:schemeClr val="tx1"/>
                </a:solidFill>
                <a:latin typeface="Arial"/>
                <a:cs typeface="Arial"/>
              </a:rPr>
              <a:t>nicotine gum</a:t>
            </a:r>
          </a:p>
          <a:p>
            <a:pPr marL="571500">
              <a:buFont typeface="Wingdings" charset="2"/>
              <a:buChar char="ü"/>
              <a:defRPr sz="2400" b="1">
                <a:latin typeface="Century Gothic"/>
                <a:ea typeface="Century Gothic"/>
                <a:cs typeface="Century Gothic"/>
                <a:sym typeface="Century Gothic"/>
              </a:defRPr>
            </a:pPr>
            <a:r>
              <a:rPr lang="en-US" dirty="0">
                <a:solidFill>
                  <a:schemeClr val="tx1"/>
                </a:solidFill>
                <a:latin typeface="Arial"/>
                <a:cs typeface="Arial"/>
              </a:rPr>
              <a:t>nicotine nasal spray</a:t>
            </a:r>
          </a:p>
          <a:p>
            <a:pPr marL="571500">
              <a:buFont typeface="Wingdings" charset="2"/>
              <a:buChar char="ü"/>
              <a:defRPr sz="2400" b="1">
                <a:latin typeface="Century Gothic"/>
                <a:ea typeface="Century Gothic"/>
                <a:cs typeface="Century Gothic"/>
                <a:sym typeface="Century Gothic"/>
              </a:defRPr>
            </a:pPr>
            <a:r>
              <a:rPr lang="en-US" dirty="0">
                <a:solidFill>
                  <a:schemeClr val="tx1"/>
                </a:solidFill>
                <a:latin typeface="Arial"/>
                <a:cs typeface="Arial"/>
              </a:rPr>
              <a:t>nicotine </a:t>
            </a:r>
            <a:r>
              <a:rPr lang="en-US" dirty="0" smtClean="0">
                <a:solidFill>
                  <a:schemeClr val="tx1"/>
                </a:solidFill>
                <a:latin typeface="Arial"/>
                <a:cs typeface="Arial"/>
              </a:rPr>
              <a:t>inhaler</a:t>
            </a:r>
            <a:endParaRPr lang="en-US" dirty="0">
              <a:solidFill>
                <a:schemeClr val="tx1"/>
              </a:solidFill>
              <a:latin typeface="Arial"/>
              <a:cs typeface="Arial"/>
            </a:endParaRPr>
          </a:p>
          <a:p>
            <a:pPr>
              <a:buFont typeface="Wingdings" charset="2"/>
              <a:buChar char="§"/>
            </a:pPr>
            <a:r>
              <a:rPr lang="en-US" sz="2600" dirty="0" smtClean="0">
                <a:solidFill>
                  <a:schemeClr val="tx1"/>
                </a:solidFill>
                <a:latin typeface="Arial Black"/>
                <a:cs typeface="Arial Black"/>
              </a:rPr>
              <a:t>Bupropion </a:t>
            </a:r>
            <a:r>
              <a:rPr lang="en-US" dirty="0">
                <a:solidFill>
                  <a:srgbClr val="9875A7"/>
                </a:solidFill>
                <a:latin typeface="Arial"/>
                <a:cs typeface="Arial"/>
              </a:rPr>
              <a:t>“Range of quitting about </a:t>
            </a:r>
            <a:r>
              <a:rPr lang="en-US" b="1" i="1" dirty="0">
                <a:solidFill>
                  <a:srgbClr val="9875A7"/>
                </a:solidFill>
                <a:latin typeface="Arial"/>
                <a:cs typeface="Arial"/>
              </a:rPr>
              <a:t>24%</a:t>
            </a:r>
            <a:r>
              <a:rPr lang="en-US" dirty="0">
                <a:solidFill>
                  <a:srgbClr val="9875A7"/>
                </a:solidFill>
                <a:latin typeface="Arial"/>
                <a:cs typeface="Arial"/>
              </a:rPr>
              <a:t>”</a:t>
            </a:r>
          </a:p>
          <a:p>
            <a:pPr>
              <a:buFont typeface="Wingdings" charset="2"/>
              <a:buChar char="§"/>
            </a:pPr>
            <a:r>
              <a:rPr lang="en-US" sz="2600" dirty="0" err="1" smtClean="0">
                <a:solidFill>
                  <a:schemeClr val="tx1"/>
                </a:solidFill>
                <a:latin typeface="Arial Black"/>
                <a:cs typeface="Arial Black"/>
              </a:rPr>
              <a:t>Varenicline</a:t>
            </a:r>
            <a:r>
              <a:rPr lang="en-US" sz="2800" dirty="0" smtClean="0">
                <a:solidFill>
                  <a:schemeClr val="tx1"/>
                </a:solidFill>
                <a:latin typeface="Times New Roman"/>
                <a:cs typeface="Times New Roman"/>
              </a:rPr>
              <a:t> </a:t>
            </a:r>
            <a:r>
              <a:rPr lang="en-US" dirty="0">
                <a:solidFill>
                  <a:schemeClr val="bg2">
                    <a:lumMod val="75000"/>
                  </a:schemeClr>
                </a:solidFill>
                <a:latin typeface="Arial"/>
                <a:cs typeface="Arial"/>
              </a:rPr>
              <a:t>“Range of quitting about </a:t>
            </a:r>
            <a:r>
              <a:rPr lang="en-US" b="1" i="1" dirty="0">
                <a:solidFill>
                  <a:schemeClr val="bg2">
                    <a:lumMod val="75000"/>
                  </a:schemeClr>
                </a:solidFill>
                <a:latin typeface="Arial"/>
                <a:cs typeface="Arial"/>
              </a:rPr>
              <a:t>33%</a:t>
            </a:r>
            <a:r>
              <a:rPr lang="en-US" dirty="0">
                <a:solidFill>
                  <a:schemeClr val="bg2">
                    <a:lumMod val="75000"/>
                  </a:schemeClr>
                </a:solidFill>
                <a:latin typeface="Arial"/>
                <a:cs typeface="Arial"/>
              </a:rPr>
              <a:t>”</a:t>
            </a:r>
            <a:endParaRPr lang="ar-EG" dirty="0">
              <a:solidFill>
                <a:schemeClr val="bg2">
                  <a:lumMod val="75000"/>
                </a:schemeClr>
              </a:solidFill>
              <a:latin typeface="Arial"/>
              <a:cs typeface="Arial"/>
            </a:endParaRPr>
          </a:p>
          <a:p>
            <a:endParaRPr lang="en-US" dirty="0"/>
          </a:p>
        </p:txBody>
      </p:sp>
    </p:spTree>
    <p:extLst>
      <p:ext uri="{BB962C8B-B14F-4D97-AF65-F5344CB8AC3E}">
        <p14:creationId xmlns:p14="http://schemas.microsoft.com/office/powerpoint/2010/main" val="327321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498473" y="586798"/>
            <a:ext cx="7556313" cy="1116106"/>
          </a:xfrm>
          <a:prstGeom prst="rect">
            <a:avLst/>
          </a:prstGeom>
        </p:spPr>
        <p:txBody>
          <a:bodyPr/>
          <a:lstStyle/>
          <a:p>
            <a:r>
              <a:t>Q2</a:t>
            </a:r>
          </a:p>
        </p:txBody>
      </p:sp>
      <p:sp>
        <p:nvSpPr>
          <p:cNvPr id="141" name="Shape 141"/>
          <p:cNvSpPr>
            <a:spLocks noGrp="1"/>
          </p:cNvSpPr>
          <p:nvPr>
            <p:ph idx="1"/>
          </p:nvPr>
        </p:nvSpPr>
        <p:spPr>
          <a:xfrm>
            <a:off x="630996" y="1702904"/>
            <a:ext cx="7556313" cy="4144963"/>
          </a:xfrm>
          <a:prstGeom prst="rect">
            <a:avLst/>
          </a:prstGeom>
        </p:spPr>
        <p:txBody>
          <a:bodyPr lIns="45719" rIns="45719" anchor="t">
            <a:normAutofit/>
          </a:bodyPr>
          <a:lstStyle/>
          <a:p>
            <a:pPr marL="0" indent="0" algn="l">
              <a:buNone/>
              <a:defRPr sz="2200"/>
            </a:pPr>
            <a:r>
              <a:rPr sz="2400" dirty="0"/>
              <a:t>Smoking can increase risk of having coronary heart disease (CHD) than non-smoking by?</a:t>
            </a:r>
          </a:p>
          <a:p>
            <a:pPr marL="0" indent="0" algn="l">
              <a:buNone/>
              <a:defRPr sz="2200"/>
            </a:pPr>
            <a:endParaRPr sz="2400" dirty="0"/>
          </a:p>
          <a:p>
            <a:pPr marL="0" indent="0" algn="l">
              <a:buNone/>
              <a:defRPr sz="2200"/>
            </a:pPr>
            <a:r>
              <a:rPr sz="2400" dirty="0"/>
              <a:t>A- 0 times</a:t>
            </a:r>
            <a:r>
              <a:rPr lang="x-none" sz="2400" dirty="0"/>
              <a:t> </a:t>
            </a:r>
          </a:p>
          <a:p>
            <a:pPr marL="0" indent="0" algn="l">
              <a:buNone/>
              <a:defRPr sz="2200"/>
            </a:pPr>
            <a:r>
              <a:rPr sz="2400" dirty="0"/>
              <a:t>B- 0-1 times</a:t>
            </a:r>
            <a:r>
              <a:rPr lang="x-none" sz="2400" dirty="0"/>
              <a:t> </a:t>
            </a:r>
          </a:p>
          <a:p>
            <a:pPr marL="0" indent="0" algn="l">
              <a:buNone/>
              <a:defRPr sz="2200"/>
            </a:pPr>
            <a:r>
              <a:rPr sz="2400" dirty="0"/>
              <a:t>C-1-2 times</a:t>
            </a:r>
            <a:r>
              <a:rPr lang="x-none" sz="2400" dirty="0"/>
              <a:t> </a:t>
            </a:r>
          </a:p>
          <a:p>
            <a:pPr marL="0" indent="0" algn="l">
              <a:buNone/>
              <a:defRPr sz="2200"/>
            </a:pPr>
            <a:r>
              <a:rPr sz="2400" dirty="0"/>
              <a:t>D- 2-4 times</a:t>
            </a:r>
          </a:p>
        </p:txBody>
      </p:sp>
    </p:spTree>
    <p:extLst>
      <p:ext uri="{BB962C8B-B14F-4D97-AF65-F5344CB8AC3E}">
        <p14:creationId xmlns:p14="http://schemas.microsoft.com/office/powerpoint/2010/main" val="33793118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8474" y="107747"/>
            <a:ext cx="6796129" cy="1492453"/>
          </a:xfrm>
        </p:spPr>
        <p:txBody>
          <a:bodyPr/>
          <a:lstStyle/>
          <a:p>
            <a:r>
              <a:rPr lang="en-US" sz="3200" dirty="0">
                <a:latin typeface="Arial Black"/>
                <a:cs typeface="Arial Black"/>
              </a:rPr>
              <a:t>Nicotine replacement therapy</a:t>
            </a:r>
            <a:endParaRPr lang="ar-EG" sz="3200" dirty="0">
              <a:latin typeface="Arial Black"/>
              <a:cs typeface="Arial Black"/>
            </a:endParaRPr>
          </a:p>
        </p:txBody>
      </p:sp>
      <p:sp>
        <p:nvSpPr>
          <p:cNvPr id="3" name="Content Placeholder 2"/>
          <p:cNvSpPr>
            <a:spLocks noGrp="1"/>
          </p:cNvSpPr>
          <p:nvPr>
            <p:ph idx="1"/>
          </p:nvPr>
        </p:nvSpPr>
        <p:spPr>
          <a:xfrm>
            <a:off x="251024" y="1255059"/>
            <a:ext cx="8355093" cy="5527630"/>
          </a:xfrm>
        </p:spPr>
        <p:txBody>
          <a:bodyPr>
            <a:normAutofit fontScale="70000" lnSpcReduction="20000"/>
          </a:bodyPr>
          <a:lstStyle/>
          <a:p>
            <a:pPr marL="0" indent="0">
              <a:buNone/>
            </a:pPr>
            <a:r>
              <a:rPr lang="en-US" sz="2300" b="1" dirty="0" smtClean="0">
                <a:solidFill>
                  <a:schemeClr val="accent1"/>
                </a:solidFill>
                <a:latin typeface="Arial Black"/>
                <a:cs typeface="Arial Black"/>
              </a:rPr>
              <a:t>Nicotine skin patch: “</a:t>
            </a:r>
            <a:r>
              <a:rPr lang="en-US" sz="2300" b="1" dirty="0" err="1" smtClean="0">
                <a:solidFill>
                  <a:schemeClr val="accent1"/>
                </a:solidFill>
                <a:latin typeface="Arial Black"/>
                <a:cs typeface="Arial Black"/>
              </a:rPr>
              <a:t>Habitrol</a:t>
            </a:r>
            <a:r>
              <a:rPr lang="en-US" sz="2300" b="1" dirty="0" smtClean="0">
                <a:solidFill>
                  <a:schemeClr val="accent1"/>
                </a:solidFill>
                <a:latin typeface="Arial Black"/>
                <a:cs typeface="Arial Black"/>
              </a:rPr>
              <a:t>, </a:t>
            </a:r>
            <a:r>
              <a:rPr lang="en-US" sz="2300" b="1" dirty="0" err="1" smtClean="0">
                <a:solidFill>
                  <a:schemeClr val="accent1"/>
                </a:solidFill>
                <a:latin typeface="Arial Black"/>
                <a:cs typeface="Arial Black"/>
              </a:rPr>
              <a:t>Nicoderm</a:t>
            </a:r>
            <a:r>
              <a:rPr lang="en-US" sz="2300" b="1" dirty="0" smtClean="0">
                <a:solidFill>
                  <a:schemeClr val="accent1"/>
                </a:solidFill>
                <a:latin typeface="Arial Black"/>
                <a:cs typeface="Arial Black"/>
              </a:rPr>
              <a:t>, </a:t>
            </a:r>
            <a:r>
              <a:rPr lang="en-US" sz="2300" b="1" dirty="0" err="1" smtClean="0">
                <a:solidFill>
                  <a:schemeClr val="accent1"/>
                </a:solidFill>
                <a:latin typeface="Arial Black"/>
                <a:cs typeface="Arial Black"/>
              </a:rPr>
              <a:t>Nicotrol</a:t>
            </a:r>
            <a:r>
              <a:rPr lang="en-US" sz="2300" b="1" dirty="0" smtClean="0">
                <a:solidFill>
                  <a:schemeClr val="accent1"/>
                </a:solidFill>
                <a:latin typeface="Arial Black"/>
                <a:cs typeface="Arial Black"/>
              </a:rPr>
              <a:t>”</a:t>
            </a:r>
          </a:p>
          <a:p>
            <a:r>
              <a:rPr lang="en-US" b="1" dirty="0" smtClean="0">
                <a:solidFill>
                  <a:srgbClr val="000000"/>
                </a:solidFill>
                <a:latin typeface="Arial"/>
                <a:cs typeface="Arial"/>
              </a:rPr>
              <a:t>How to use</a:t>
            </a:r>
            <a:r>
              <a:rPr lang="en-US" dirty="0" smtClean="0">
                <a:solidFill>
                  <a:srgbClr val="000000"/>
                </a:solidFill>
                <a:latin typeface="Arial"/>
                <a:cs typeface="Arial"/>
              </a:rPr>
              <a:t>?</a:t>
            </a:r>
          </a:p>
          <a:p>
            <a:r>
              <a:rPr lang="en-US" dirty="0" smtClean="0">
                <a:solidFill>
                  <a:srgbClr val="000000"/>
                </a:solidFill>
                <a:latin typeface="Arial"/>
                <a:cs typeface="Arial"/>
              </a:rPr>
              <a:t>For a light smoker (≤ 20 cigarettes per day), start 14 or 7 mg. </a:t>
            </a:r>
          </a:p>
          <a:p>
            <a:r>
              <a:rPr lang="en-US" dirty="0" smtClean="0">
                <a:solidFill>
                  <a:srgbClr val="000000"/>
                </a:solidFill>
                <a:latin typeface="Arial"/>
                <a:cs typeface="Arial"/>
              </a:rPr>
              <a:t>For a heavy smoker (&gt; 20 cigarettes per day) start 21 mg</a:t>
            </a:r>
          </a:p>
          <a:p>
            <a:r>
              <a:rPr lang="en-US" b="1" dirty="0" smtClean="0">
                <a:solidFill>
                  <a:srgbClr val="000000"/>
                </a:solidFill>
                <a:latin typeface="Arial"/>
                <a:cs typeface="Arial"/>
              </a:rPr>
              <a:t>For how long</a:t>
            </a:r>
            <a:r>
              <a:rPr lang="en-US" dirty="0" smtClean="0">
                <a:solidFill>
                  <a:srgbClr val="000000"/>
                </a:solidFill>
                <a:latin typeface="Arial"/>
                <a:cs typeface="Arial"/>
              </a:rPr>
              <a:t>?</a:t>
            </a:r>
          </a:p>
          <a:p>
            <a:r>
              <a:rPr lang="en-US" dirty="0" smtClean="0">
                <a:solidFill>
                  <a:srgbClr val="000000"/>
                </a:solidFill>
                <a:latin typeface="Arial"/>
                <a:cs typeface="Arial"/>
              </a:rPr>
              <a:t>8-12 weeks or longer if necessary.</a:t>
            </a:r>
          </a:p>
          <a:p>
            <a:r>
              <a:rPr lang="en-US" sz="2400" b="1" dirty="0" smtClean="0">
                <a:solidFill>
                  <a:schemeClr val="tx1"/>
                </a:solidFill>
                <a:latin typeface="Arial"/>
                <a:cs typeface="Arial"/>
              </a:rPr>
              <a:t>Possible side effects?</a:t>
            </a:r>
          </a:p>
          <a:p>
            <a:pPr marL="0" indent="0">
              <a:buNone/>
            </a:pPr>
            <a:r>
              <a:rPr lang="en-US" sz="2400" dirty="0" smtClean="0">
                <a:solidFill>
                  <a:schemeClr val="tx1"/>
                </a:solidFill>
                <a:latin typeface="Arial"/>
                <a:cs typeface="Arial"/>
              </a:rPr>
              <a:t>local skin reaction, disturbed sleep, nightmares.</a:t>
            </a:r>
          </a:p>
          <a:p>
            <a:r>
              <a:rPr lang="en-US" sz="2400" b="1" dirty="0" smtClean="0">
                <a:solidFill>
                  <a:schemeClr val="tx1"/>
                </a:solidFill>
                <a:latin typeface="Arial"/>
                <a:cs typeface="Arial"/>
              </a:rPr>
              <a:t>Contraindications?</a:t>
            </a:r>
          </a:p>
          <a:p>
            <a:pPr marL="0" indent="0">
              <a:buNone/>
            </a:pPr>
            <a:r>
              <a:rPr lang="en-US" sz="2400" dirty="0" smtClean="0">
                <a:solidFill>
                  <a:schemeClr val="tx1"/>
                </a:solidFill>
                <a:latin typeface="Arial"/>
                <a:cs typeface="Arial"/>
              </a:rPr>
              <a:t>pregnant and breastfeeding, have had </a:t>
            </a:r>
            <a:r>
              <a:rPr lang="en-US" sz="2400" dirty="0" smtClean="0">
                <a:solidFill>
                  <a:srgbClr val="FF0000"/>
                </a:solidFill>
                <a:latin typeface="Arial"/>
                <a:cs typeface="Arial"/>
              </a:rPr>
              <a:t>unstable heart condition </a:t>
            </a:r>
            <a:r>
              <a:rPr lang="en-US" sz="2400" dirty="0" smtClean="0">
                <a:solidFill>
                  <a:schemeClr val="tx1"/>
                </a:solidFill>
                <a:latin typeface="Arial"/>
                <a:cs typeface="Arial"/>
              </a:rPr>
              <a:t>in the past 2 weeks</a:t>
            </a:r>
          </a:p>
          <a:p>
            <a:r>
              <a:rPr lang="en-US" sz="2400" b="1" dirty="0" smtClean="0">
                <a:solidFill>
                  <a:schemeClr val="tx1"/>
                </a:solidFill>
                <a:latin typeface="Arial"/>
                <a:cs typeface="Arial"/>
              </a:rPr>
              <a:t>Advantages:</a:t>
            </a:r>
          </a:p>
          <a:p>
            <a:pPr marL="0" indent="0">
              <a:buNone/>
            </a:pPr>
            <a:r>
              <a:rPr lang="en-US" sz="2400" dirty="0" smtClean="0">
                <a:solidFill>
                  <a:schemeClr val="tx1"/>
                </a:solidFill>
                <a:latin typeface="Arial"/>
                <a:cs typeface="Arial"/>
              </a:rPr>
              <a:t>needs only to be applied once a day, can control craving for 24 hours, delays weight gain while using it.</a:t>
            </a:r>
          </a:p>
          <a:p>
            <a:endParaRPr lang="en-US" sz="2400" dirty="0">
              <a:solidFill>
                <a:srgbClr val="000000"/>
              </a:solidFill>
              <a:latin typeface="Times New Roman"/>
              <a:cs typeface="Times New Roman"/>
            </a:endParaRPr>
          </a:p>
          <a:p>
            <a:endParaRPr lang="en-US" dirty="0">
              <a:solidFill>
                <a:srgbClr val="000000"/>
              </a:solidFill>
            </a:endParaRPr>
          </a:p>
        </p:txBody>
      </p:sp>
      <p:pic>
        <p:nvPicPr>
          <p:cNvPr id="8" name="image24.jpeg"/>
          <p:cNvPicPr>
            <a:picLocks noChangeAspect="1"/>
          </p:cNvPicPr>
          <p:nvPr/>
        </p:nvPicPr>
        <p:blipFill>
          <a:blip r:embed="rId2">
            <a:extLst/>
          </a:blip>
          <a:stretch>
            <a:fillRect/>
          </a:stretch>
        </p:blipFill>
        <p:spPr>
          <a:xfrm>
            <a:off x="6542414" y="2298034"/>
            <a:ext cx="2506492" cy="2662353"/>
          </a:xfrm>
          <a:prstGeom prst="rect">
            <a:avLst/>
          </a:prstGeom>
          <a:ln w="12700">
            <a:miter lim="400000"/>
          </a:ln>
        </p:spPr>
      </p:pic>
      <p:pic>
        <p:nvPicPr>
          <p:cNvPr id="9" name="image23.jpeg"/>
          <p:cNvPicPr>
            <a:picLocks noChangeAspect="1"/>
          </p:cNvPicPr>
          <p:nvPr/>
        </p:nvPicPr>
        <p:blipFill>
          <a:blip r:embed="rId3">
            <a:extLst/>
          </a:blip>
          <a:stretch>
            <a:fillRect/>
          </a:stretch>
        </p:blipFill>
        <p:spPr>
          <a:xfrm>
            <a:off x="6557355" y="107747"/>
            <a:ext cx="2512815" cy="2145464"/>
          </a:xfrm>
          <a:prstGeom prst="rect">
            <a:avLst/>
          </a:prstGeom>
          <a:ln w="12700">
            <a:miter lim="400000"/>
          </a:ln>
        </p:spPr>
      </p:pic>
    </p:spTree>
    <p:extLst>
      <p:ext uri="{BB962C8B-B14F-4D97-AF65-F5344CB8AC3E}">
        <p14:creationId xmlns:p14="http://schemas.microsoft.com/office/powerpoint/2010/main" val="271794001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24266" y="85068"/>
            <a:ext cx="7307263" cy="889057"/>
          </a:xfrm>
        </p:spPr>
        <p:txBody>
          <a:bodyPr>
            <a:normAutofit fontScale="90000"/>
          </a:bodyPr>
          <a:lstStyle/>
          <a:p>
            <a:r>
              <a:rPr lang="en-US" dirty="0">
                <a:latin typeface="Arial Black"/>
                <a:cs typeface="Arial Black"/>
              </a:rPr>
              <a:t>Nicotine replacement therapy</a:t>
            </a:r>
            <a:endParaRPr lang="ar-EG" dirty="0">
              <a:latin typeface="Arial Black"/>
              <a:cs typeface="Arial Black"/>
            </a:endParaRPr>
          </a:p>
        </p:txBody>
      </p:sp>
      <p:sp>
        <p:nvSpPr>
          <p:cNvPr id="3" name="عنصر نائب للمحتوى 2"/>
          <p:cNvSpPr>
            <a:spLocks noGrp="1"/>
          </p:cNvSpPr>
          <p:nvPr>
            <p:ph idx="1"/>
          </p:nvPr>
        </p:nvSpPr>
        <p:spPr>
          <a:xfrm>
            <a:off x="303612" y="637555"/>
            <a:ext cx="7211800" cy="6220445"/>
          </a:xfrm>
        </p:spPr>
        <p:txBody>
          <a:bodyPr>
            <a:noAutofit/>
          </a:bodyPr>
          <a:lstStyle/>
          <a:p>
            <a:pPr marL="0" indent="0" algn="l" rtl="0">
              <a:buNone/>
            </a:pPr>
            <a:r>
              <a:rPr lang="en-US" sz="2600" b="1" dirty="0">
                <a:solidFill>
                  <a:srgbClr val="663366"/>
                </a:solidFill>
                <a:latin typeface="Arial Black"/>
                <a:cs typeface="Arial Black"/>
              </a:rPr>
              <a:t>Nicotine gum (Nicorette</a:t>
            </a:r>
            <a:r>
              <a:rPr lang="en-US" sz="2600" b="1" dirty="0" smtClean="0">
                <a:solidFill>
                  <a:srgbClr val="663366"/>
                </a:solidFill>
                <a:latin typeface="Arial Black"/>
                <a:cs typeface="Arial Black"/>
              </a:rPr>
              <a:t>)</a:t>
            </a:r>
            <a:endParaRPr lang="en-US" sz="2600" b="1" dirty="0">
              <a:solidFill>
                <a:srgbClr val="663366"/>
              </a:solidFill>
              <a:latin typeface="Arial Black"/>
              <a:cs typeface="Arial Black"/>
            </a:endParaRPr>
          </a:p>
          <a:p>
            <a:pPr marL="0" indent="0" algn="l" rtl="0">
              <a:lnSpc>
                <a:spcPct val="70000"/>
              </a:lnSpc>
              <a:buNone/>
            </a:pPr>
            <a:r>
              <a:rPr lang="en-US" sz="1600" b="1" dirty="0">
                <a:solidFill>
                  <a:srgbClr val="9875A7"/>
                </a:solidFill>
                <a:latin typeface="Arial"/>
                <a:cs typeface="Arial"/>
              </a:rPr>
              <a:t>How to use?</a:t>
            </a:r>
          </a:p>
          <a:p>
            <a:pPr marL="0" indent="0" algn="l" rtl="0">
              <a:lnSpc>
                <a:spcPct val="70000"/>
              </a:lnSpc>
              <a:buNone/>
            </a:pPr>
            <a:r>
              <a:rPr lang="en-US" sz="1600" dirty="0" smtClean="0">
                <a:solidFill>
                  <a:schemeClr val="tx1"/>
                </a:solidFill>
                <a:latin typeface="Arial"/>
                <a:cs typeface="Arial"/>
              </a:rPr>
              <a:t>piece </a:t>
            </a:r>
            <a:r>
              <a:rPr lang="en-US" sz="1600" dirty="0">
                <a:solidFill>
                  <a:schemeClr val="tx1"/>
                </a:solidFill>
                <a:latin typeface="Arial"/>
                <a:cs typeface="Arial"/>
              </a:rPr>
              <a:t>of gum every 1-2 </a:t>
            </a:r>
            <a:r>
              <a:rPr lang="en-US" sz="1600" dirty="0" smtClean="0">
                <a:solidFill>
                  <a:schemeClr val="tx1"/>
                </a:solidFill>
                <a:latin typeface="Arial"/>
                <a:cs typeface="Arial"/>
              </a:rPr>
              <a:t>hours. 2 </a:t>
            </a:r>
            <a:r>
              <a:rPr lang="en-US" sz="1600" dirty="0">
                <a:solidFill>
                  <a:schemeClr val="tx1"/>
                </a:solidFill>
                <a:latin typeface="Arial"/>
                <a:cs typeface="Arial"/>
              </a:rPr>
              <a:t>mg for a light smoker (≤ 20 cigarettes per day). </a:t>
            </a:r>
          </a:p>
          <a:p>
            <a:pPr marL="0" indent="0" algn="l" rtl="0">
              <a:lnSpc>
                <a:spcPct val="70000"/>
              </a:lnSpc>
              <a:buNone/>
            </a:pPr>
            <a:r>
              <a:rPr lang="en-US" sz="1600" dirty="0" smtClean="0">
                <a:solidFill>
                  <a:schemeClr val="tx1"/>
                </a:solidFill>
                <a:latin typeface="Arial"/>
                <a:cs typeface="Arial"/>
              </a:rPr>
              <a:t>4 </a:t>
            </a:r>
            <a:r>
              <a:rPr lang="en-US" sz="1600" dirty="0">
                <a:solidFill>
                  <a:schemeClr val="tx1"/>
                </a:solidFill>
                <a:latin typeface="Arial"/>
                <a:cs typeface="Arial"/>
              </a:rPr>
              <a:t>mg for a heavy smoker (&gt; 20 cigarettes per day).  stop smoking before starting</a:t>
            </a:r>
            <a:r>
              <a:rPr lang="en-US" sz="1600" dirty="0" smtClean="0">
                <a:solidFill>
                  <a:schemeClr val="tx1"/>
                </a:solidFill>
                <a:latin typeface="Arial"/>
                <a:cs typeface="Arial"/>
              </a:rPr>
              <a:t>.</a:t>
            </a:r>
            <a:endParaRPr lang="en-US" sz="1600" dirty="0">
              <a:solidFill>
                <a:schemeClr val="tx1"/>
              </a:solidFill>
              <a:latin typeface="Arial"/>
              <a:cs typeface="Arial"/>
            </a:endParaRPr>
          </a:p>
          <a:p>
            <a:pPr marL="0" indent="0" algn="l" rtl="0">
              <a:lnSpc>
                <a:spcPct val="70000"/>
              </a:lnSpc>
              <a:buNone/>
            </a:pPr>
            <a:r>
              <a:rPr lang="en-US" sz="1600" b="1" dirty="0">
                <a:solidFill>
                  <a:schemeClr val="bg2">
                    <a:lumMod val="75000"/>
                  </a:schemeClr>
                </a:solidFill>
                <a:latin typeface="Arial"/>
                <a:cs typeface="Arial"/>
              </a:rPr>
              <a:t>For how long?</a:t>
            </a:r>
          </a:p>
          <a:p>
            <a:pPr marL="0" indent="0" algn="l" rtl="0">
              <a:lnSpc>
                <a:spcPct val="70000"/>
              </a:lnSpc>
              <a:buNone/>
            </a:pPr>
            <a:r>
              <a:rPr lang="en-US" sz="1600" dirty="0">
                <a:solidFill>
                  <a:schemeClr val="tx1"/>
                </a:solidFill>
                <a:latin typeface="Arial"/>
                <a:cs typeface="Arial"/>
              </a:rPr>
              <a:t>several weeks to several months or longer if necessary</a:t>
            </a:r>
            <a:r>
              <a:rPr lang="en-US" sz="1600" dirty="0" smtClean="0">
                <a:solidFill>
                  <a:schemeClr val="tx1"/>
                </a:solidFill>
                <a:latin typeface="Arial"/>
                <a:cs typeface="Arial"/>
              </a:rPr>
              <a:t>.</a:t>
            </a:r>
          </a:p>
          <a:p>
            <a:pPr>
              <a:lnSpc>
                <a:spcPct val="70000"/>
              </a:lnSpc>
            </a:pPr>
            <a:r>
              <a:rPr lang="en-US" sz="1600" b="1" dirty="0">
                <a:solidFill>
                  <a:schemeClr val="tx1"/>
                </a:solidFill>
                <a:latin typeface="Arial"/>
                <a:cs typeface="Arial"/>
              </a:rPr>
              <a:t>Possible side effects?</a:t>
            </a:r>
          </a:p>
          <a:p>
            <a:pPr marL="0" indent="0">
              <a:lnSpc>
                <a:spcPct val="70000"/>
              </a:lnSpc>
              <a:buNone/>
            </a:pPr>
            <a:r>
              <a:rPr lang="en-US" sz="1600" dirty="0">
                <a:solidFill>
                  <a:schemeClr val="tx1"/>
                </a:solidFill>
                <a:latin typeface="Arial"/>
                <a:cs typeface="Arial"/>
              </a:rPr>
              <a:t>burning in throat, hiccups if chewed too quickly, dental problems</a:t>
            </a:r>
            <a:r>
              <a:rPr lang="en-US" sz="1600" dirty="0" smtClean="0">
                <a:solidFill>
                  <a:schemeClr val="tx1"/>
                </a:solidFill>
                <a:latin typeface="Arial"/>
                <a:cs typeface="Arial"/>
              </a:rPr>
              <a:t>.</a:t>
            </a:r>
            <a:endParaRPr lang="en-US" sz="1600" dirty="0">
              <a:solidFill>
                <a:schemeClr val="tx1"/>
              </a:solidFill>
              <a:latin typeface="Arial"/>
              <a:cs typeface="Arial"/>
            </a:endParaRPr>
          </a:p>
          <a:p>
            <a:pPr>
              <a:lnSpc>
                <a:spcPct val="70000"/>
              </a:lnSpc>
            </a:pPr>
            <a:r>
              <a:rPr lang="en-US" sz="1600" b="1" dirty="0">
                <a:solidFill>
                  <a:schemeClr val="tx1"/>
                </a:solidFill>
                <a:latin typeface="Arial"/>
                <a:cs typeface="Arial"/>
              </a:rPr>
              <a:t>Contraindications?</a:t>
            </a:r>
          </a:p>
          <a:p>
            <a:pPr marL="0" indent="0">
              <a:lnSpc>
                <a:spcPct val="70000"/>
              </a:lnSpc>
              <a:buNone/>
            </a:pPr>
            <a:r>
              <a:rPr lang="en-US" sz="1600" dirty="0">
                <a:solidFill>
                  <a:schemeClr val="tx1"/>
                </a:solidFill>
                <a:latin typeface="Arial"/>
                <a:cs typeface="Arial"/>
              </a:rPr>
              <a:t>pregnant and breast feeding. have had </a:t>
            </a:r>
            <a:r>
              <a:rPr lang="en-US" sz="1600" dirty="0">
                <a:solidFill>
                  <a:srgbClr val="FF0000"/>
                </a:solidFill>
                <a:latin typeface="Arial"/>
                <a:cs typeface="Arial"/>
              </a:rPr>
              <a:t>unstable heart condition </a:t>
            </a:r>
            <a:r>
              <a:rPr lang="en-US" sz="1600" dirty="0">
                <a:solidFill>
                  <a:schemeClr val="tx1"/>
                </a:solidFill>
                <a:latin typeface="Arial"/>
                <a:cs typeface="Arial"/>
              </a:rPr>
              <a:t>in the past 2 weeks</a:t>
            </a:r>
            <a:r>
              <a:rPr lang="en-US" sz="1600" dirty="0" smtClean="0">
                <a:solidFill>
                  <a:schemeClr val="tx1"/>
                </a:solidFill>
                <a:latin typeface="Arial"/>
                <a:cs typeface="Arial"/>
              </a:rPr>
              <a:t>.</a:t>
            </a:r>
            <a:endParaRPr lang="en-US" sz="1600" dirty="0">
              <a:solidFill>
                <a:schemeClr val="tx1"/>
              </a:solidFill>
              <a:latin typeface="Arial"/>
              <a:cs typeface="Arial"/>
            </a:endParaRPr>
          </a:p>
          <a:p>
            <a:pPr>
              <a:lnSpc>
                <a:spcPct val="70000"/>
              </a:lnSpc>
            </a:pPr>
            <a:r>
              <a:rPr lang="en-US" sz="1600" b="1" dirty="0">
                <a:solidFill>
                  <a:schemeClr val="tx1"/>
                </a:solidFill>
                <a:latin typeface="Arial"/>
                <a:cs typeface="Arial"/>
              </a:rPr>
              <a:t>Advantages?</a:t>
            </a:r>
          </a:p>
          <a:p>
            <a:pPr marL="0" indent="0">
              <a:lnSpc>
                <a:spcPct val="70000"/>
              </a:lnSpc>
              <a:buNone/>
            </a:pPr>
            <a:r>
              <a:rPr lang="en-US" sz="1600" dirty="0">
                <a:solidFill>
                  <a:schemeClr val="tx1"/>
                </a:solidFill>
                <a:latin typeface="Arial"/>
                <a:cs typeface="Arial"/>
              </a:rPr>
              <a:t>you can control when to take nicotine and how much. Satisfies oral cravings. Delays weight gain while using it.</a:t>
            </a:r>
            <a:endParaRPr lang="en-US" sz="1600" b="1" dirty="0">
              <a:solidFill>
                <a:schemeClr val="tx1"/>
              </a:solidFill>
              <a:latin typeface="Arial"/>
              <a:cs typeface="Arial"/>
            </a:endParaRPr>
          </a:p>
          <a:p>
            <a:pPr marL="0" indent="0" algn="l" rtl="0">
              <a:buNone/>
            </a:pPr>
            <a:endParaRPr lang="en-US" sz="1600" dirty="0">
              <a:solidFill>
                <a:schemeClr val="tx1"/>
              </a:solidFill>
              <a:latin typeface="Times New Roman"/>
              <a:cs typeface="Times New Roman"/>
            </a:endParaRPr>
          </a:p>
          <a:p>
            <a:pPr marL="0" indent="0" algn="l" rtl="0">
              <a:buNone/>
            </a:pPr>
            <a:endParaRPr lang="en-US" sz="2600" dirty="0">
              <a:solidFill>
                <a:schemeClr val="tx1"/>
              </a:solidFill>
              <a:latin typeface="Times New Roman"/>
              <a:cs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711" y="2332725"/>
            <a:ext cx="1887289" cy="2516385"/>
          </a:xfrm>
          <a:prstGeom prst="rect">
            <a:avLst/>
          </a:prstGeom>
        </p:spPr>
      </p:pic>
      <p:pic>
        <p:nvPicPr>
          <p:cNvPr id="6" name="image25.jpeg"/>
          <p:cNvPicPr>
            <a:picLocks noChangeAspect="1"/>
          </p:cNvPicPr>
          <p:nvPr/>
        </p:nvPicPr>
        <p:blipFill>
          <a:blip r:embed="rId3">
            <a:extLst/>
          </a:blip>
          <a:stretch>
            <a:fillRect/>
          </a:stretch>
        </p:blipFill>
        <p:spPr>
          <a:xfrm>
            <a:off x="7454013" y="5124824"/>
            <a:ext cx="1500451" cy="1584461"/>
          </a:xfrm>
          <a:prstGeom prst="rect">
            <a:avLst/>
          </a:prstGeom>
          <a:ln w="12700">
            <a:miter lim="400000"/>
          </a:ln>
        </p:spPr>
      </p:pic>
    </p:spTree>
    <p:extLst>
      <p:ext uri="{BB962C8B-B14F-4D97-AF65-F5344CB8AC3E}">
        <p14:creationId xmlns:p14="http://schemas.microsoft.com/office/powerpoint/2010/main" val="1094583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prstGeom prst="rect">
            <a:avLst/>
          </a:prstGeom>
        </p:spPr>
        <p:txBody>
          <a:bodyPr/>
          <a:lstStyle>
            <a:lvl1pPr>
              <a:defRPr sz="4000" b="1"/>
            </a:lvl1pPr>
          </a:lstStyle>
          <a:p>
            <a:r>
              <a:rPr dirty="0">
                <a:latin typeface="Arial Black"/>
                <a:cs typeface="Arial Black"/>
              </a:rPr>
              <a:t>Nicotine Replacement Therapy</a:t>
            </a:r>
          </a:p>
        </p:txBody>
      </p:sp>
      <p:sp>
        <p:nvSpPr>
          <p:cNvPr id="2" name="Content Placeholder 1"/>
          <p:cNvSpPr>
            <a:spLocks noGrp="1"/>
          </p:cNvSpPr>
          <p:nvPr>
            <p:ph idx="1"/>
          </p:nvPr>
        </p:nvSpPr>
        <p:spPr>
          <a:xfrm>
            <a:off x="498474" y="2100803"/>
            <a:ext cx="7556313" cy="4144963"/>
          </a:xfrm>
        </p:spPr>
        <p:txBody>
          <a:bodyPr>
            <a:normAutofit fontScale="77500" lnSpcReduction="20000"/>
          </a:bodyPr>
          <a:lstStyle/>
          <a:p>
            <a:pPr marL="114300" indent="0">
              <a:buNone/>
              <a:defRPr sz="2800" b="1">
                <a:solidFill>
                  <a:srgbClr val="0070C0"/>
                </a:solidFill>
                <a:latin typeface="Century Gothic"/>
                <a:ea typeface="Century Gothic"/>
                <a:cs typeface="Century Gothic"/>
                <a:sym typeface="Century Gothic"/>
              </a:defRPr>
            </a:pPr>
            <a:r>
              <a:rPr lang="tr-TR" dirty="0" err="1">
                <a:solidFill>
                  <a:schemeClr val="accent1"/>
                </a:solidFill>
                <a:latin typeface="Arial Black"/>
                <a:cs typeface="Arial Black"/>
              </a:rPr>
              <a:t>Nicotine</a:t>
            </a:r>
            <a:r>
              <a:rPr lang="tr-TR" dirty="0">
                <a:solidFill>
                  <a:schemeClr val="accent1"/>
                </a:solidFill>
                <a:latin typeface="Arial Black"/>
                <a:cs typeface="Arial Black"/>
              </a:rPr>
              <a:t> </a:t>
            </a:r>
            <a:r>
              <a:rPr lang="tr-TR" dirty="0" err="1">
                <a:solidFill>
                  <a:schemeClr val="accent1"/>
                </a:solidFill>
                <a:latin typeface="Arial Black"/>
                <a:cs typeface="Arial Black"/>
              </a:rPr>
              <a:t>nasal</a:t>
            </a:r>
            <a:r>
              <a:rPr lang="tr-TR" dirty="0">
                <a:solidFill>
                  <a:schemeClr val="accent1"/>
                </a:solidFill>
                <a:latin typeface="Arial Black"/>
                <a:cs typeface="Arial Black"/>
              </a:rPr>
              <a:t> </a:t>
            </a:r>
            <a:r>
              <a:rPr lang="tr-TR" dirty="0" err="1">
                <a:solidFill>
                  <a:schemeClr val="accent1"/>
                </a:solidFill>
                <a:latin typeface="Arial Black"/>
                <a:cs typeface="Arial Black"/>
              </a:rPr>
              <a:t>spray</a:t>
            </a:r>
            <a:r>
              <a:rPr lang="tr-TR" dirty="0">
                <a:solidFill>
                  <a:schemeClr val="accent1"/>
                </a:solidFill>
                <a:latin typeface="Arial Black"/>
                <a:cs typeface="Arial Black"/>
              </a:rPr>
              <a:t>: </a:t>
            </a:r>
          </a:p>
          <a:p>
            <a:pPr marL="114300" indent="0">
              <a:buNone/>
              <a:defRPr sz="2800" b="1">
                <a:solidFill>
                  <a:srgbClr val="0070C0"/>
                </a:solidFill>
                <a:latin typeface="Century Gothic"/>
                <a:ea typeface="Century Gothic"/>
                <a:cs typeface="Century Gothic"/>
                <a:sym typeface="Century Gothic"/>
              </a:defRPr>
            </a:pPr>
            <a:r>
              <a:rPr lang="en-US" sz="2000" dirty="0">
                <a:solidFill>
                  <a:srgbClr val="000000"/>
                </a:solidFill>
                <a:latin typeface="Arial"/>
                <a:cs typeface="Arial"/>
              </a:rPr>
              <a:t>Nicotine is absorbed </a:t>
            </a:r>
            <a:r>
              <a:rPr lang="en-US" sz="2000" b="1" dirty="0">
                <a:solidFill>
                  <a:srgbClr val="000000"/>
                </a:solidFill>
                <a:latin typeface="Arial"/>
                <a:cs typeface="Arial"/>
              </a:rPr>
              <a:t>faster, and it’s available for for prescription use only.</a:t>
            </a:r>
          </a:p>
          <a:p>
            <a:pPr marL="114300" indent="0">
              <a:buNone/>
              <a:defRPr sz="2800" b="1">
                <a:solidFill>
                  <a:srgbClr val="0070C0"/>
                </a:solidFill>
                <a:latin typeface="Century Gothic"/>
                <a:ea typeface="Century Gothic"/>
                <a:cs typeface="Century Gothic"/>
                <a:sym typeface="Century Gothic"/>
              </a:defRPr>
            </a:pPr>
            <a:endParaRPr lang="en-US" dirty="0">
              <a:latin typeface="Times New Roman"/>
              <a:cs typeface="Times New Roman"/>
            </a:endParaRPr>
          </a:p>
          <a:p>
            <a:pPr marL="228600" indent="-114300">
              <a:defRPr sz="2800" b="1">
                <a:solidFill>
                  <a:srgbClr val="0070C0"/>
                </a:solidFill>
                <a:latin typeface="Century Gothic"/>
                <a:ea typeface="Century Gothic"/>
                <a:cs typeface="Century Gothic"/>
                <a:sym typeface="Century Gothic"/>
              </a:defRPr>
            </a:pPr>
            <a:endParaRPr lang="en-US" dirty="0" smtClean="0">
              <a:latin typeface="Times New Roman"/>
              <a:cs typeface="Times New Roman"/>
            </a:endParaRPr>
          </a:p>
          <a:p>
            <a:pPr marL="114300" indent="0">
              <a:buNone/>
              <a:defRPr sz="2800" b="1">
                <a:solidFill>
                  <a:srgbClr val="0070C0"/>
                </a:solidFill>
                <a:latin typeface="Century Gothic"/>
                <a:ea typeface="Century Gothic"/>
                <a:cs typeface="Century Gothic"/>
                <a:sym typeface="Century Gothic"/>
              </a:defRPr>
            </a:pPr>
            <a:r>
              <a:rPr lang="en-US" dirty="0" smtClean="0">
                <a:solidFill>
                  <a:srgbClr val="9875A7"/>
                </a:solidFill>
                <a:latin typeface="Arial Black"/>
                <a:cs typeface="Arial Black"/>
              </a:rPr>
              <a:t>Side </a:t>
            </a:r>
            <a:r>
              <a:rPr lang="en-US" dirty="0">
                <a:solidFill>
                  <a:srgbClr val="9875A7"/>
                </a:solidFill>
                <a:latin typeface="Arial Black"/>
                <a:cs typeface="Arial Black"/>
              </a:rPr>
              <a:t>Effects </a:t>
            </a:r>
            <a:r>
              <a:rPr lang="en-US" dirty="0" smtClean="0">
                <a:solidFill>
                  <a:srgbClr val="9875A7"/>
                </a:solidFill>
                <a:latin typeface="Arial Black"/>
                <a:cs typeface="Arial Black"/>
              </a:rPr>
              <a:t>:</a:t>
            </a:r>
            <a:endParaRPr lang="en-US" dirty="0">
              <a:solidFill>
                <a:srgbClr val="9875A7"/>
              </a:solidFill>
              <a:latin typeface="Arial Black"/>
              <a:cs typeface="Arial Black"/>
            </a:endParaRPr>
          </a:p>
          <a:p>
            <a:pPr marL="0" indent="0">
              <a:buNone/>
              <a:defRPr sz="2200">
                <a:solidFill>
                  <a:srgbClr val="695D4D"/>
                </a:solidFill>
                <a:latin typeface="Century Gothic"/>
                <a:ea typeface="Century Gothic"/>
                <a:cs typeface="Century Gothic"/>
                <a:sym typeface="Century Gothic"/>
              </a:defRPr>
            </a:pPr>
            <a:r>
              <a:rPr lang="en-US" dirty="0">
                <a:latin typeface="Arial"/>
                <a:cs typeface="Arial"/>
              </a:rPr>
              <a:t>  </a:t>
            </a:r>
            <a:r>
              <a:rPr lang="en-US" dirty="0" smtClean="0">
                <a:latin typeface="Arial"/>
                <a:cs typeface="Arial"/>
              </a:rPr>
              <a:t>- </a:t>
            </a:r>
            <a:r>
              <a:rPr lang="en-US" dirty="0">
                <a:latin typeface="Arial"/>
                <a:cs typeface="Arial"/>
              </a:rPr>
              <a:t>Nasal/airway reactions.</a:t>
            </a:r>
          </a:p>
          <a:p>
            <a:pPr marL="0" indent="0">
              <a:buNone/>
              <a:defRPr sz="2200">
                <a:solidFill>
                  <a:srgbClr val="695D4D"/>
                </a:solidFill>
                <a:latin typeface="Century Gothic"/>
                <a:ea typeface="Century Gothic"/>
                <a:cs typeface="Century Gothic"/>
                <a:sym typeface="Century Gothic"/>
              </a:defRPr>
            </a:pPr>
            <a:r>
              <a:rPr lang="en-US" dirty="0" smtClean="0">
                <a:latin typeface="Arial"/>
                <a:cs typeface="Arial"/>
              </a:rPr>
              <a:t>  </a:t>
            </a:r>
            <a:r>
              <a:rPr lang="en-US" dirty="0">
                <a:latin typeface="Arial"/>
                <a:cs typeface="Arial"/>
              </a:rPr>
              <a:t>- Dependency.</a:t>
            </a:r>
          </a:p>
          <a:p>
            <a:pPr marL="0" indent="0">
              <a:buNone/>
              <a:defRPr sz="2200">
                <a:solidFill>
                  <a:srgbClr val="695D4D"/>
                </a:solidFill>
                <a:latin typeface="Century Gothic"/>
                <a:ea typeface="Century Gothic"/>
                <a:cs typeface="Century Gothic"/>
                <a:sym typeface="Century Gothic"/>
              </a:defRPr>
            </a:pPr>
            <a:r>
              <a:rPr lang="en-US" dirty="0" smtClean="0">
                <a:latin typeface="Arial"/>
                <a:cs typeface="Arial"/>
              </a:rPr>
              <a:t>  </a:t>
            </a:r>
            <a:r>
              <a:rPr lang="en-US" dirty="0">
                <a:latin typeface="Arial"/>
                <a:cs typeface="Arial"/>
              </a:rPr>
              <a:t>- Rhinitis and tearing.</a:t>
            </a:r>
          </a:p>
          <a:p>
            <a:endParaRPr lang="en-US" dirty="0"/>
          </a:p>
        </p:txBody>
      </p:sp>
      <p:sp>
        <p:nvSpPr>
          <p:cNvPr id="339" name="Shape 339"/>
          <p:cNvSpPr/>
          <p:nvPr/>
        </p:nvSpPr>
        <p:spPr>
          <a:xfrm>
            <a:off x="0" y="1672504"/>
            <a:ext cx="102592"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114300">
              <a:defRPr sz="2800" b="1">
                <a:solidFill>
                  <a:srgbClr val="0070C0"/>
                </a:solidFill>
              </a:defRPr>
            </a:lvl1pPr>
          </a:lstStyle>
          <a:p>
            <a:endParaRPr dirty="0"/>
          </a:p>
        </p:txBody>
      </p:sp>
      <p:sp>
        <p:nvSpPr>
          <p:cNvPr id="341" name="Shape 341"/>
          <p:cNvSpPr/>
          <p:nvPr/>
        </p:nvSpPr>
        <p:spPr>
          <a:xfrm>
            <a:off x="552064" y="4043218"/>
            <a:ext cx="3890135" cy="5334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114300">
              <a:defRPr sz="2800" b="1">
                <a:solidFill>
                  <a:srgbClr val="0070C0"/>
                </a:solidFill>
                <a:latin typeface="Century Gothic"/>
                <a:ea typeface="Century Gothic"/>
                <a:cs typeface="Century Gothic"/>
                <a:sym typeface="Century Gothic"/>
              </a:defRPr>
            </a:pPr>
            <a:endParaRPr dirty="0">
              <a:latin typeface="Times New Roman"/>
              <a:cs typeface="Times New Roman"/>
            </a:endParaRPr>
          </a:p>
        </p:txBody>
      </p:sp>
      <p:pic>
        <p:nvPicPr>
          <p:cNvPr id="342" name="image27.jpeg"/>
          <p:cNvPicPr>
            <a:picLocks noChangeAspect="1"/>
          </p:cNvPicPr>
          <p:nvPr/>
        </p:nvPicPr>
        <p:blipFill>
          <a:blip r:embed="rId2">
            <a:extLst/>
          </a:blip>
          <a:stretch>
            <a:fillRect/>
          </a:stretch>
        </p:blipFill>
        <p:spPr>
          <a:xfrm>
            <a:off x="4876256" y="3436471"/>
            <a:ext cx="4029736" cy="3022301"/>
          </a:xfrm>
          <a:prstGeom prst="rect">
            <a:avLst/>
          </a:prstGeom>
          <a:ln w="12700">
            <a:miter lim="400000"/>
          </a:ln>
        </p:spPr>
      </p:pic>
    </p:spTree>
    <p:extLst>
      <p:ext uri="{BB962C8B-B14F-4D97-AF65-F5344CB8AC3E}">
        <p14:creationId xmlns:p14="http://schemas.microsoft.com/office/powerpoint/2010/main" val="9928288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9495" y="377318"/>
            <a:ext cx="8229600" cy="1055670"/>
          </a:xfrm>
        </p:spPr>
        <p:txBody>
          <a:bodyPr/>
          <a:lstStyle/>
          <a:p>
            <a:r>
              <a:rPr lang="en-US" dirty="0">
                <a:latin typeface="Arial Black"/>
                <a:cs typeface="Arial Black"/>
              </a:rPr>
              <a:t>Nicotine replacement therapy</a:t>
            </a:r>
            <a:endParaRPr lang="ar-EG" dirty="0">
              <a:latin typeface="Arial Black"/>
              <a:cs typeface="Arial Black"/>
            </a:endParaRPr>
          </a:p>
        </p:txBody>
      </p:sp>
      <p:sp>
        <p:nvSpPr>
          <p:cNvPr id="3" name="عنصر نائب للمحتوى 2"/>
          <p:cNvSpPr>
            <a:spLocks noGrp="1"/>
          </p:cNvSpPr>
          <p:nvPr>
            <p:ph idx="1"/>
          </p:nvPr>
        </p:nvSpPr>
        <p:spPr>
          <a:xfrm>
            <a:off x="250472" y="1467310"/>
            <a:ext cx="8229600" cy="4838751"/>
          </a:xfrm>
        </p:spPr>
        <p:txBody>
          <a:bodyPr>
            <a:normAutofit/>
          </a:bodyPr>
          <a:lstStyle/>
          <a:p>
            <a:pPr marL="0" indent="0" algn="l" rtl="0">
              <a:buNone/>
            </a:pPr>
            <a:r>
              <a:rPr lang="en-US" sz="2400" b="1" dirty="0" smtClean="0">
                <a:solidFill>
                  <a:schemeClr val="accent1"/>
                </a:solidFill>
                <a:latin typeface="Arial Black"/>
                <a:cs typeface="Arial Black"/>
              </a:rPr>
              <a:t>Nicotine inhalator :</a:t>
            </a:r>
          </a:p>
          <a:p>
            <a:pPr marL="228600" indent="-114300">
              <a:defRPr sz="2000" b="1">
                <a:solidFill>
                  <a:srgbClr val="53585F"/>
                </a:solidFill>
                <a:latin typeface="Century Gothic"/>
                <a:ea typeface="Century Gothic"/>
                <a:cs typeface="Century Gothic"/>
                <a:sym typeface="Century Gothic"/>
              </a:defRPr>
            </a:pPr>
            <a:r>
              <a:rPr lang="en-US" dirty="0" smtClean="0">
                <a:solidFill>
                  <a:schemeClr val="bg1">
                    <a:lumMod val="50000"/>
                  </a:schemeClr>
                </a:solidFill>
                <a:latin typeface="Times New Roman"/>
                <a:cs typeface="Times New Roman"/>
              </a:rPr>
              <a:t> </a:t>
            </a:r>
            <a:r>
              <a:rPr lang="en-US" dirty="0" smtClean="0">
                <a:solidFill>
                  <a:schemeClr val="bg1">
                    <a:lumMod val="50000"/>
                  </a:schemeClr>
                </a:solidFill>
                <a:latin typeface="Arial"/>
                <a:cs typeface="Arial"/>
              </a:rPr>
              <a:t>It’s </a:t>
            </a:r>
            <a:r>
              <a:rPr lang="en-US" dirty="0">
                <a:solidFill>
                  <a:schemeClr val="bg1">
                    <a:lumMod val="50000"/>
                  </a:schemeClr>
                </a:solidFill>
                <a:latin typeface="Arial"/>
                <a:cs typeface="Arial"/>
              </a:rPr>
              <a:t>available for prescription use only, Despite its name, </a:t>
            </a:r>
            <a:r>
              <a:rPr lang="en-US" dirty="0" smtClean="0">
                <a:solidFill>
                  <a:schemeClr val="bg1">
                    <a:lumMod val="50000"/>
                  </a:schemeClr>
                </a:solidFill>
                <a:latin typeface="Arial"/>
                <a:cs typeface="Arial"/>
              </a:rPr>
              <a:t>the </a:t>
            </a:r>
            <a:r>
              <a:rPr lang="en-US" dirty="0">
                <a:solidFill>
                  <a:schemeClr val="bg1">
                    <a:lumMod val="50000"/>
                  </a:schemeClr>
                </a:solidFill>
                <a:latin typeface="Arial"/>
                <a:cs typeface="Arial"/>
              </a:rPr>
              <a:t>nicotine </a:t>
            </a:r>
            <a:r>
              <a:rPr lang="en-US" dirty="0">
                <a:solidFill>
                  <a:schemeClr val="bg2"/>
                </a:solidFill>
                <a:latin typeface="Arial"/>
                <a:cs typeface="Arial"/>
              </a:rPr>
              <a:t>does not reach the lungs </a:t>
            </a:r>
            <a:r>
              <a:rPr lang="en-US" dirty="0">
                <a:solidFill>
                  <a:schemeClr val="bg1">
                    <a:lumMod val="50000"/>
                  </a:schemeClr>
                </a:solidFill>
                <a:latin typeface="Arial"/>
                <a:cs typeface="Arial"/>
              </a:rPr>
              <a:t>but stops in the mouth and </a:t>
            </a:r>
            <a:r>
              <a:rPr lang="en-US" dirty="0" smtClean="0">
                <a:solidFill>
                  <a:schemeClr val="bg1">
                    <a:lumMod val="50000"/>
                  </a:schemeClr>
                </a:solidFill>
                <a:latin typeface="Arial"/>
                <a:cs typeface="Arial"/>
              </a:rPr>
              <a:t>throat </a:t>
            </a:r>
            <a:r>
              <a:rPr lang="en-US" dirty="0">
                <a:solidFill>
                  <a:schemeClr val="bg1">
                    <a:lumMod val="50000"/>
                  </a:schemeClr>
                </a:solidFill>
                <a:latin typeface="Arial"/>
                <a:cs typeface="Arial"/>
              </a:rPr>
              <a:t>then absorbed through the lining of your mouth and enters the bloodstream. </a:t>
            </a:r>
          </a:p>
          <a:p>
            <a:pPr marL="0" indent="0" algn="l" rtl="0">
              <a:buNone/>
            </a:pPr>
            <a:endParaRPr lang="en-US" sz="2400" dirty="0">
              <a:solidFill>
                <a:schemeClr val="tx1"/>
              </a:solidFill>
              <a:latin typeface="Times New Roman"/>
              <a:cs typeface="Times New Roman"/>
            </a:endParaRPr>
          </a:p>
          <a:p>
            <a:pPr marL="0" indent="0" algn="l" rtl="0">
              <a:buNone/>
            </a:pPr>
            <a:r>
              <a:rPr lang="en-US" sz="2400" b="1" dirty="0" smtClean="0">
                <a:solidFill>
                  <a:schemeClr val="tx1"/>
                </a:solidFill>
                <a:latin typeface="Arial Black"/>
                <a:cs typeface="Arial Black"/>
              </a:rPr>
              <a:t>Possible side effects:</a:t>
            </a:r>
          </a:p>
          <a:p>
            <a:pPr indent="0" algn="l" rtl="0">
              <a:buNone/>
              <a:defRPr sz="2000" b="1">
                <a:latin typeface="Century Gothic"/>
                <a:ea typeface="Century Gothic"/>
                <a:cs typeface="Century Gothic"/>
                <a:sym typeface="Century Gothic"/>
              </a:defRPr>
            </a:pPr>
            <a:r>
              <a:rPr lang="en-US" sz="1600" dirty="0">
                <a:solidFill>
                  <a:schemeClr val="tx1"/>
                </a:solidFill>
                <a:latin typeface="Times New Roman"/>
                <a:cs typeface="Times New Roman"/>
              </a:rPr>
              <a:t> </a:t>
            </a:r>
            <a:r>
              <a:rPr lang="en-US" sz="1600" dirty="0" smtClean="0">
                <a:solidFill>
                  <a:schemeClr val="tx1"/>
                </a:solidFill>
                <a:latin typeface="Arial"/>
                <a:cs typeface="Arial"/>
              </a:rPr>
              <a:t>Local </a:t>
            </a:r>
            <a:r>
              <a:rPr lang="en-US" sz="1600" dirty="0">
                <a:solidFill>
                  <a:schemeClr val="tx1"/>
                </a:solidFill>
                <a:latin typeface="Arial"/>
                <a:cs typeface="Arial"/>
              </a:rPr>
              <a:t>irritation reactions, Coughing and </a:t>
            </a:r>
            <a:r>
              <a:rPr lang="en-US" sz="1600" dirty="0" smtClean="0">
                <a:solidFill>
                  <a:schemeClr val="tx1"/>
                </a:solidFill>
                <a:latin typeface="Arial"/>
                <a:cs typeface="Arial"/>
              </a:rPr>
              <a:t>rhinitis.</a:t>
            </a:r>
          </a:p>
          <a:p>
            <a:pPr indent="0" algn="l" rtl="0">
              <a:buNone/>
              <a:defRPr sz="2000" b="1">
                <a:latin typeface="Century Gothic"/>
                <a:ea typeface="Century Gothic"/>
                <a:cs typeface="Century Gothic"/>
                <a:sym typeface="Century Gothic"/>
              </a:defRPr>
            </a:pPr>
            <a:endParaRPr lang="en-US" sz="1600" dirty="0" smtClean="0">
              <a:solidFill>
                <a:schemeClr val="tx1"/>
              </a:solidFill>
              <a:latin typeface="Times New Roman"/>
              <a:cs typeface="Times New Roman"/>
            </a:endParaRPr>
          </a:p>
          <a:p>
            <a:pPr marL="0" indent="0">
              <a:buNone/>
            </a:pPr>
            <a:r>
              <a:rPr lang="en-US" sz="2400" b="1" dirty="0" smtClean="0">
                <a:latin typeface="Arial"/>
                <a:cs typeface="Arial"/>
              </a:rPr>
              <a:t>It </a:t>
            </a:r>
            <a:r>
              <a:rPr lang="en-US" sz="2400" b="1" dirty="0">
                <a:latin typeface="Arial"/>
                <a:cs typeface="Arial"/>
              </a:rPr>
              <a:t>is </a:t>
            </a:r>
            <a:r>
              <a:rPr lang="en-US" sz="2400" b="1" u="sng" dirty="0">
                <a:latin typeface="Arial"/>
                <a:cs typeface="Arial"/>
              </a:rPr>
              <a:t>contraindicated</a:t>
            </a:r>
            <a:r>
              <a:rPr lang="en-US" sz="2400" b="1" dirty="0">
                <a:latin typeface="Arial"/>
                <a:cs typeface="Arial"/>
              </a:rPr>
              <a:t> in case of </a:t>
            </a:r>
            <a:r>
              <a:rPr lang="en-US" sz="2400" b="1" dirty="0" err="1">
                <a:solidFill>
                  <a:srgbClr val="FF0000"/>
                </a:solidFill>
                <a:latin typeface="Arial"/>
                <a:cs typeface="Arial"/>
              </a:rPr>
              <a:t>bronchospastic</a:t>
            </a:r>
            <a:r>
              <a:rPr lang="en-US" sz="2400" b="1" dirty="0">
                <a:solidFill>
                  <a:srgbClr val="FF0000"/>
                </a:solidFill>
                <a:latin typeface="Arial"/>
                <a:cs typeface="Arial"/>
              </a:rPr>
              <a:t> disease</a:t>
            </a:r>
            <a:r>
              <a:rPr lang="en-US" sz="2400" b="1" dirty="0">
                <a:latin typeface="Arial"/>
                <a:cs typeface="Arial"/>
              </a:rPr>
              <a:t>.</a:t>
            </a:r>
          </a:p>
          <a:p>
            <a:pPr marL="0" indent="0" algn="l" rtl="0">
              <a:buNone/>
            </a:pPr>
            <a:endParaRPr lang="en-US" sz="2400" dirty="0">
              <a:solidFill>
                <a:schemeClr val="tx1"/>
              </a:solidFill>
              <a:latin typeface="Times New Roman"/>
              <a:cs typeface="Times New Roman"/>
            </a:endParaRPr>
          </a:p>
          <a:p>
            <a:pPr marL="0" indent="0" algn="l" rtl="0">
              <a:buNone/>
            </a:pPr>
            <a:endParaRPr lang="ar-EG" sz="2400" dirty="0">
              <a:latin typeface="Times New Roman"/>
              <a:cs typeface="Times New Roman"/>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095" y="3084030"/>
            <a:ext cx="1631061" cy="2716418"/>
          </a:xfrm>
          <a:prstGeom prst="rect">
            <a:avLst/>
          </a:prstGeom>
        </p:spPr>
      </p:pic>
    </p:spTree>
    <p:extLst>
      <p:ext uri="{BB962C8B-B14F-4D97-AF65-F5344CB8AC3E}">
        <p14:creationId xmlns:p14="http://schemas.microsoft.com/office/powerpoint/2010/main" val="1987884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8856" y="205484"/>
            <a:ext cx="8229600" cy="952928"/>
          </a:xfrm>
        </p:spPr>
        <p:txBody>
          <a:bodyPr/>
          <a:lstStyle/>
          <a:p>
            <a:r>
              <a:rPr lang="en-US" dirty="0" smtClean="0">
                <a:latin typeface="Arial Black"/>
                <a:cs typeface="Arial Black"/>
              </a:rPr>
              <a:t>Bupropion</a:t>
            </a:r>
            <a:endParaRPr lang="ar-EG" dirty="0">
              <a:latin typeface="Arial Black"/>
              <a:cs typeface="Arial Black"/>
            </a:endParaRPr>
          </a:p>
        </p:txBody>
      </p:sp>
      <p:sp>
        <p:nvSpPr>
          <p:cNvPr id="3" name="عنصر نائب للمحتوى 2"/>
          <p:cNvSpPr>
            <a:spLocks noGrp="1"/>
          </p:cNvSpPr>
          <p:nvPr>
            <p:ph idx="1"/>
          </p:nvPr>
        </p:nvSpPr>
        <p:spPr>
          <a:xfrm>
            <a:off x="124131" y="1100726"/>
            <a:ext cx="9139397" cy="5488334"/>
          </a:xfrm>
        </p:spPr>
        <p:txBody>
          <a:bodyPr>
            <a:normAutofit fontScale="62500" lnSpcReduction="20000"/>
          </a:bodyPr>
          <a:lstStyle/>
          <a:p>
            <a:pPr marL="0" indent="0" algn="l" rtl="0">
              <a:buNone/>
            </a:pPr>
            <a:r>
              <a:rPr lang="en-US" sz="2600" b="1" dirty="0" smtClean="0">
                <a:solidFill>
                  <a:schemeClr val="bg2"/>
                </a:solidFill>
                <a:latin typeface="Arial"/>
                <a:cs typeface="Arial"/>
              </a:rPr>
              <a:t>How to use it?</a:t>
            </a:r>
          </a:p>
          <a:p>
            <a:pPr marL="0" indent="0" algn="l" rtl="0">
              <a:buNone/>
            </a:pPr>
            <a:r>
              <a:rPr lang="en-US" sz="2600" dirty="0">
                <a:solidFill>
                  <a:schemeClr val="tx1"/>
                </a:solidFill>
                <a:latin typeface="Arial"/>
                <a:cs typeface="Arial"/>
              </a:rPr>
              <a:t>150 mg once a day (in the morning) for 3 </a:t>
            </a:r>
            <a:r>
              <a:rPr lang="en-US" sz="2600" dirty="0" smtClean="0">
                <a:solidFill>
                  <a:schemeClr val="tx1"/>
                </a:solidFill>
                <a:latin typeface="Arial"/>
                <a:cs typeface="Arial"/>
              </a:rPr>
              <a:t>days.</a:t>
            </a:r>
          </a:p>
          <a:p>
            <a:pPr marL="0" indent="0" algn="l" rtl="0">
              <a:buNone/>
            </a:pPr>
            <a:r>
              <a:rPr lang="en-US" sz="2600" dirty="0">
                <a:solidFill>
                  <a:schemeClr val="tx1"/>
                </a:solidFill>
                <a:latin typeface="Arial"/>
                <a:cs typeface="Arial"/>
              </a:rPr>
              <a:t>T</a:t>
            </a:r>
            <a:r>
              <a:rPr lang="en-US" sz="2600" dirty="0" smtClean="0">
                <a:solidFill>
                  <a:schemeClr val="tx1"/>
                </a:solidFill>
                <a:latin typeface="Arial"/>
                <a:cs typeface="Arial"/>
              </a:rPr>
              <a:t>hen </a:t>
            </a:r>
            <a:r>
              <a:rPr lang="en-US" sz="2600" dirty="0">
                <a:solidFill>
                  <a:schemeClr val="tx1"/>
                </a:solidFill>
                <a:latin typeface="Arial"/>
                <a:cs typeface="Arial"/>
              </a:rPr>
              <a:t>twice a </a:t>
            </a:r>
            <a:r>
              <a:rPr lang="en-US" sz="2600" dirty="0" smtClean="0">
                <a:solidFill>
                  <a:schemeClr val="tx1"/>
                </a:solidFill>
                <a:latin typeface="Arial"/>
                <a:cs typeface="Arial"/>
              </a:rPr>
              <a:t>day. </a:t>
            </a:r>
          </a:p>
          <a:p>
            <a:pPr marL="0" indent="0" algn="l" rtl="0">
              <a:buNone/>
            </a:pPr>
            <a:r>
              <a:rPr lang="en-US" sz="2600" dirty="0" smtClean="0">
                <a:solidFill>
                  <a:schemeClr val="tx1"/>
                </a:solidFill>
                <a:latin typeface="Arial"/>
                <a:cs typeface="Arial"/>
              </a:rPr>
              <a:t>Start </a:t>
            </a:r>
            <a:r>
              <a:rPr lang="en-US" sz="2600" dirty="0">
                <a:solidFill>
                  <a:schemeClr val="tx1"/>
                </a:solidFill>
                <a:latin typeface="Arial"/>
                <a:cs typeface="Arial"/>
              </a:rPr>
              <a:t>7-14 days before quit </a:t>
            </a:r>
            <a:r>
              <a:rPr lang="en-US" sz="2600" dirty="0" smtClean="0">
                <a:solidFill>
                  <a:schemeClr val="tx1"/>
                </a:solidFill>
                <a:latin typeface="Arial"/>
                <a:cs typeface="Arial"/>
              </a:rPr>
              <a:t>date.</a:t>
            </a:r>
            <a:endParaRPr lang="en-US" sz="2600" b="1" dirty="0" smtClean="0">
              <a:solidFill>
                <a:schemeClr val="tx1"/>
              </a:solidFill>
              <a:latin typeface="Arial"/>
              <a:cs typeface="Arial"/>
            </a:endParaRPr>
          </a:p>
          <a:p>
            <a:pPr marL="0" indent="0" algn="l" rtl="0">
              <a:buNone/>
            </a:pPr>
            <a:r>
              <a:rPr lang="en-US" sz="2600" b="1" dirty="0" smtClean="0">
                <a:solidFill>
                  <a:srgbClr val="C3AFCC"/>
                </a:solidFill>
                <a:latin typeface="Arial"/>
                <a:cs typeface="Arial"/>
              </a:rPr>
              <a:t>For how long?</a:t>
            </a:r>
          </a:p>
          <a:p>
            <a:pPr marL="0" indent="0" algn="l" rtl="0">
              <a:buNone/>
            </a:pPr>
            <a:r>
              <a:rPr lang="en-US" sz="2600" dirty="0" smtClean="0">
                <a:solidFill>
                  <a:schemeClr val="tx1"/>
                </a:solidFill>
                <a:latin typeface="Arial"/>
                <a:cs typeface="Arial"/>
              </a:rPr>
              <a:t>7-12 </a:t>
            </a:r>
            <a:r>
              <a:rPr lang="en-US" sz="2600" dirty="0">
                <a:solidFill>
                  <a:schemeClr val="tx1"/>
                </a:solidFill>
                <a:latin typeface="Arial"/>
                <a:cs typeface="Arial"/>
              </a:rPr>
              <a:t>weeks or longer if </a:t>
            </a:r>
            <a:r>
              <a:rPr lang="en-US" sz="2600" dirty="0" smtClean="0">
                <a:solidFill>
                  <a:schemeClr val="tx1"/>
                </a:solidFill>
                <a:latin typeface="Arial"/>
                <a:cs typeface="Arial"/>
              </a:rPr>
              <a:t>necessary.</a:t>
            </a:r>
          </a:p>
          <a:p>
            <a:r>
              <a:rPr lang="en-US" sz="2600" b="1" dirty="0">
                <a:solidFill>
                  <a:srgbClr val="663366"/>
                </a:solidFill>
                <a:latin typeface="Arial"/>
                <a:cs typeface="Arial"/>
              </a:rPr>
              <a:t>Possible side </a:t>
            </a:r>
            <a:r>
              <a:rPr lang="en-US" sz="2600" b="1" dirty="0" smtClean="0">
                <a:solidFill>
                  <a:srgbClr val="663366"/>
                </a:solidFill>
                <a:latin typeface="Arial"/>
                <a:cs typeface="Arial"/>
              </a:rPr>
              <a:t>effects:</a:t>
            </a:r>
            <a:endParaRPr lang="en-US" sz="2600" b="1" dirty="0">
              <a:solidFill>
                <a:srgbClr val="663366"/>
              </a:solidFill>
              <a:latin typeface="Arial"/>
              <a:cs typeface="Arial"/>
            </a:endParaRPr>
          </a:p>
          <a:p>
            <a:pPr marL="0" indent="0">
              <a:buNone/>
            </a:pPr>
            <a:r>
              <a:rPr lang="en-US" sz="2600" dirty="0">
                <a:solidFill>
                  <a:schemeClr val="tx1"/>
                </a:solidFill>
                <a:latin typeface="Arial"/>
                <a:cs typeface="Arial"/>
              </a:rPr>
              <a:t>Dry mouth &amp; insomnia. Minimal weight gain while you use it</a:t>
            </a:r>
            <a:r>
              <a:rPr lang="en-US" sz="2600" dirty="0" smtClean="0">
                <a:solidFill>
                  <a:schemeClr val="tx1"/>
                </a:solidFill>
                <a:latin typeface="Arial"/>
                <a:cs typeface="Arial"/>
              </a:rPr>
              <a:t>.</a:t>
            </a:r>
            <a:endParaRPr lang="en-US" sz="2600" dirty="0">
              <a:solidFill>
                <a:schemeClr val="tx1"/>
              </a:solidFill>
              <a:latin typeface="Arial"/>
              <a:cs typeface="Arial"/>
            </a:endParaRPr>
          </a:p>
          <a:p>
            <a:r>
              <a:rPr lang="en-US" sz="2600" b="1" dirty="0" smtClean="0">
                <a:solidFill>
                  <a:srgbClr val="663366"/>
                </a:solidFill>
                <a:latin typeface="Arial"/>
                <a:cs typeface="Arial"/>
              </a:rPr>
              <a:t>Contraindications:</a:t>
            </a:r>
            <a:endParaRPr lang="en-US" sz="2600" b="1" dirty="0">
              <a:solidFill>
                <a:srgbClr val="663366"/>
              </a:solidFill>
              <a:latin typeface="Arial"/>
              <a:cs typeface="Arial"/>
            </a:endParaRPr>
          </a:p>
          <a:p>
            <a:pPr marL="0" indent="0">
              <a:buNone/>
            </a:pPr>
            <a:r>
              <a:rPr lang="en-US" sz="2600" dirty="0">
                <a:solidFill>
                  <a:schemeClr val="tx1"/>
                </a:solidFill>
                <a:latin typeface="Arial"/>
                <a:cs typeface="Arial"/>
              </a:rPr>
              <a:t>pregnant or breastfeeding.  History of </a:t>
            </a:r>
            <a:r>
              <a:rPr lang="en-US" sz="2600" dirty="0">
                <a:solidFill>
                  <a:srgbClr val="FF0000"/>
                </a:solidFill>
                <a:latin typeface="Arial"/>
                <a:cs typeface="Arial"/>
              </a:rPr>
              <a:t>seizures</a:t>
            </a:r>
            <a:r>
              <a:rPr lang="en-US" sz="2600" dirty="0">
                <a:solidFill>
                  <a:schemeClr val="tx1"/>
                </a:solidFill>
                <a:latin typeface="Arial"/>
                <a:cs typeface="Arial"/>
              </a:rPr>
              <a:t>. Eating disorders. Taking monoamine oxidase inhibitors. </a:t>
            </a:r>
            <a:endParaRPr lang="en-US" sz="2600" b="1" dirty="0">
              <a:solidFill>
                <a:schemeClr val="tx1"/>
              </a:solidFill>
              <a:latin typeface="Arial"/>
              <a:cs typeface="Arial"/>
            </a:endParaRPr>
          </a:p>
          <a:p>
            <a:r>
              <a:rPr lang="en-US" sz="2600" b="1" dirty="0" smtClean="0">
                <a:solidFill>
                  <a:schemeClr val="accent1"/>
                </a:solidFill>
                <a:latin typeface="Arial"/>
                <a:cs typeface="Arial"/>
              </a:rPr>
              <a:t>Advantages:</a:t>
            </a:r>
            <a:endParaRPr lang="en-US" sz="2600" b="1" dirty="0">
              <a:solidFill>
                <a:schemeClr val="accent1"/>
              </a:solidFill>
              <a:latin typeface="Arial"/>
              <a:cs typeface="Arial"/>
            </a:endParaRPr>
          </a:p>
          <a:p>
            <a:pPr marL="0" indent="0">
              <a:buNone/>
            </a:pPr>
            <a:r>
              <a:rPr lang="en-US" sz="2600" dirty="0">
                <a:solidFill>
                  <a:schemeClr val="tx1"/>
                </a:solidFill>
                <a:latin typeface="Arial"/>
                <a:cs typeface="Arial"/>
              </a:rPr>
              <a:t>Inexpensive. </a:t>
            </a:r>
            <a:r>
              <a:rPr lang="en-US" sz="2600" dirty="0">
                <a:solidFill>
                  <a:srgbClr val="FF0000"/>
                </a:solidFill>
                <a:latin typeface="Arial"/>
                <a:cs typeface="Arial"/>
              </a:rPr>
              <a:t>improves depression</a:t>
            </a:r>
            <a:r>
              <a:rPr lang="en-US" sz="2600" dirty="0">
                <a:solidFill>
                  <a:schemeClr val="tx1"/>
                </a:solidFill>
                <a:latin typeface="Arial"/>
                <a:cs typeface="Arial"/>
              </a:rPr>
              <a:t>. </a:t>
            </a:r>
            <a:endParaRPr lang="ar-EG" sz="2600" dirty="0">
              <a:solidFill>
                <a:schemeClr val="tx1"/>
              </a:solidFill>
              <a:latin typeface="Arial"/>
              <a:cs typeface="Arial"/>
            </a:endParaRPr>
          </a:p>
          <a:p>
            <a:pPr marL="0" indent="0" algn="l" rtl="0">
              <a:lnSpc>
                <a:spcPct val="70000"/>
              </a:lnSpc>
              <a:buNone/>
            </a:pPr>
            <a:endParaRPr lang="en-US" dirty="0" smtClean="0">
              <a:solidFill>
                <a:schemeClr val="tx1"/>
              </a:solidFill>
              <a:latin typeface="Times New Roman"/>
              <a:cs typeface="Times New Roman"/>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940" y="4918836"/>
            <a:ext cx="2352060" cy="1792045"/>
          </a:xfrm>
          <a:prstGeom prst="rect">
            <a:avLst/>
          </a:prstGeom>
        </p:spPr>
      </p:pic>
    </p:spTree>
    <p:extLst>
      <p:ext uri="{BB962C8B-B14F-4D97-AF65-F5344CB8AC3E}">
        <p14:creationId xmlns:p14="http://schemas.microsoft.com/office/powerpoint/2010/main" val="147878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9494" y="277403"/>
            <a:ext cx="8229600" cy="1014573"/>
          </a:xfrm>
        </p:spPr>
        <p:txBody>
          <a:bodyPr/>
          <a:lstStyle/>
          <a:p>
            <a:r>
              <a:rPr lang="en-US" dirty="0" err="1" smtClean="0">
                <a:latin typeface="Arial Black"/>
                <a:cs typeface="Arial Black"/>
              </a:rPr>
              <a:t>Varenicline</a:t>
            </a:r>
            <a:endParaRPr lang="ar-EG" dirty="0">
              <a:latin typeface="Arial Black"/>
              <a:cs typeface="Arial Black"/>
            </a:endParaRPr>
          </a:p>
        </p:txBody>
      </p:sp>
      <p:sp>
        <p:nvSpPr>
          <p:cNvPr id="3" name="عنصر نائب للمحتوى 2"/>
          <p:cNvSpPr>
            <a:spLocks noGrp="1"/>
          </p:cNvSpPr>
          <p:nvPr>
            <p:ph idx="1"/>
          </p:nvPr>
        </p:nvSpPr>
        <p:spPr>
          <a:xfrm>
            <a:off x="493715" y="978182"/>
            <a:ext cx="8229600" cy="5310431"/>
          </a:xfrm>
        </p:spPr>
        <p:txBody>
          <a:bodyPr>
            <a:normAutofit/>
          </a:bodyPr>
          <a:lstStyle/>
          <a:p>
            <a:pPr marL="0" indent="0" algn="l" rtl="0">
              <a:buNone/>
            </a:pPr>
            <a:r>
              <a:rPr lang="en-US" sz="3200" dirty="0" smtClean="0">
                <a:solidFill>
                  <a:srgbClr val="9875A7"/>
                </a:solidFill>
                <a:latin typeface="Arial"/>
                <a:cs typeface="Arial"/>
              </a:rPr>
              <a:t>Possible side effects?</a:t>
            </a:r>
          </a:p>
          <a:p>
            <a:pPr algn="l" rtl="0">
              <a:defRPr sz="2000" b="1">
                <a:latin typeface="Century Gothic"/>
                <a:ea typeface="Century Gothic"/>
                <a:cs typeface="Century Gothic"/>
                <a:sym typeface="Century Gothic"/>
              </a:defRPr>
            </a:pPr>
            <a:r>
              <a:rPr lang="en-US" dirty="0" smtClean="0">
                <a:solidFill>
                  <a:schemeClr val="tx1"/>
                </a:solidFill>
                <a:latin typeface="Arial"/>
                <a:cs typeface="Arial"/>
              </a:rPr>
              <a:t> Neuropsychiatric effects including depression and suicidal   thoughts</a:t>
            </a:r>
            <a:endParaRPr lang="en-US" sz="1200" dirty="0">
              <a:solidFill>
                <a:schemeClr val="tx1"/>
              </a:solidFill>
              <a:latin typeface="Arial"/>
              <a:cs typeface="Arial"/>
            </a:endParaRPr>
          </a:p>
          <a:p>
            <a:pPr algn="l" rtl="0">
              <a:defRPr sz="2000" b="1">
                <a:latin typeface="Century Gothic"/>
                <a:ea typeface="Century Gothic"/>
                <a:cs typeface="Century Gothic"/>
                <a:sym typeface="Century Gothic"/>
              </a:defRPr>
            </a:pPr>
            <a:r>
              <a:rPr lang="en-US" dirty="0">
                <a:solidFill>
                  <a:schemeClr val="tx1"/>
                </a:solidFill>
                <a:latin typeface="Arial"/>
                <a:cs typeface="Arial"/>
              </a:rPr>
              <a:t> </a:t>
            </a:r>
            <a:r>
              <a:rPr lang="en-US" dirty="0" smtClean="0">
                <a:solidFill>
                  <a:schemeClr val="tx1"/>
                </a:solidFill>
                <a:latin typeface="Arial"/>
                <a:cs typeface="Arial"/>
              </a:rPr>
              <a:t>Abnormal dreams and Nightmares</a:t>
            </a:r>
            <a:endParaRPr lang="en-US" dirty="0">
              <a:solidFill>
                <a:schemeClr val="tx1"/>
              </a:solidFill>
              <a:latin typeface="Arial"/>
              <a:cs typeface="Arial"/>
            </a:endParaRPr>
          </a:p>
          <a:p>
            <a:pPr algn="l" rtl="0">
              <a:defRPr sz="2000" b="1">
                <a:latin typeface="Century Gothic"/>
                <a:ea typeface="Century Gothic"/>
                <a:cs typeface="Century Gothic"/>
                <a:sym typeface="Century Gothic"/>
              </a:defRPr>
            </a:pPr>
            <a:r>
              <a:rPr lang="en-US" dirty="0">
                <a:solidFill>
                  <a:schemeClr val="tx1"/>
                </a:solidFill>
                <a:latin typeface="Arial"/>
                <a:cs typeface="Arial"/>
              </a:rPr>
              <a:t> </a:t>
            </a:r>
            <a:r>
              <a:rPr lang="en-US" dirty="0" smtClean="0">
                <a:solidFill>
                  <a:schemeClr val="tx1"/>
                </a:solidFill>
                <a:latin typeface="Arial"/>
                <a:cs typeface="Arial"/>
              </a:rPr>
              <a:t>Cardiovascular </a:t>
            </a:r>
            <a:r>
              <a:rPr lang="en-US" dirty="0">
                <a:solidFill>
                  <a:schemeClr val="tx1"/>
                </a:solidFill>
                <a:latin typeface="Arial"/>
                <a:cs typeface="Arial"/>
              </a:rPr>
              <a:t>effects</a:t>
            </a:r>
          </a:p>
          <a:p>
            <a:pPr algn="l" rtl="0">
              <a:defRPr sz="2000" b="1">
                <a:latin typeface="Century Gothic"/>
                <a:ea typeface="Century Gothic"/>
                <a:cs typeface="Century Gothic"/>
                <a:sym typeface="Century Gothic"/>
              </a:defRPr>
            </a:pPr>
            <a:r>
              <a:rPr lang="en-US" dirty="0">
                <a:solidFill>
                  <a:schemeClr val="tx1"/>
                </a:solidFill>
                <a:latin typeface="Arial"/>
                <a:cs typeface="Arial"/>
              </a:rPr>
              <a:t> </a:t>
            </a:r>
            <a:r>
              <a:rPr lang="en-US" dirty="0" smtClean="0">
                <a:solidFill>
                  <a:schemeClr val="tx1"/>
                </a:solidFill>
                <a:latin typeface="Arial"/>
                <a:cs typeface="Arial"/>
              </a:rPr>
              <a:t>Headache</a:t>
            </a:r>
            <a:endParaRPr lang="en-US" dirty="0">
              <a:solidFill>
                <a:schemeClr val="tx1"/>
              </a:solidFill>
              <a:latin typeface="Arial"/>
              <a:cs typeface="Arial"/>
            </a:endParaRPr>
          </a:p>
          <a:p>
            <a:pPr algn="l" rtl="0">
              <a:defRPr sz="2000" b="1">
                <a:latin typeface="Century Gothic"/>
                <a:ea typeface="Century Gothic"/>
                <a:cs typeface="Century Gothic"/>
                <a:sym typeface="Century Gothic"/>
              </a:defRPr>
            </a:pPr>
            <a:r>
              <a:rPr lang="en-US" dirty="0">
                <a:solidFill>
                  <a:schemeClr val="tx1"/>
                </a:solidFill>
                <a:latin typeface="Arial"/>
                <a:cs typeface="Arial"/>
              </a:rPr>
              <a:t> </a:t>
            </a:r>
            <a:r>
              <a:rPr lang="en-US" dirty="0" smtClean="0">
                <a:solidFill>
                  <a:schemeClr val="tx1"/>
                </a:solidFill>
                <a:latin typeface="Arial"/>
                <a:cs typeface="Arial"/>
              </a:rPr>
              <a:t>Nausea</a:t>
            </a:r>
            <a:endParaRPr lang="en-US" dirty="0">
              <a:solidFill>
                <a:schemeClr val="tx1"/>
              </a:solidFill>
              <a:latin typeface="Arial"/>
              <a:cs typeface="Arial"/>
            </a:endParaRPr>
          </a:p>
          <a:p>
            <a:pPr algn="l" rtl="0">
              <a:defRPr sz="2000" b="1">
                <a:latin typeface="Century Gothic"/>
                <a:ea typeface="Century Gothic"/>
                <a:cs typeface="Century Gothic"/>
                <a:sym typeface="Century Gothic"/>
              </a:defRPr>
            </a:pPr>
            <a:r>
              <a:rPr lang="en-US" dirty="0">
                <a:solidFill>
                  <a:schemeClr val="tx1"/>
                </a:solidFill>
                <a:latin typeface="Arial"/>
                <a:cs typeface="Arial"/>
              </a:rPr>
              <a:t> </a:t>
            </a:r>
            <a:r>
              <a:rPr lang="en-US" dirty="0" smtClean="0">
                <a:solidFill>
                  <a:schemeClr val="tx1"/>
                </a:solidFill>
                <a:latin typeface="Arial"/>
                <a:cs typeface="Arial"/>
              </a:rPr>
              <a:t>Insomnia  </a:t>
            </a:r>
            <a:endParaRPr lang="en-US" dirty="0">
              <a:solidFill>
                <a:schemeClr val="tx1"/>
              </a:solidFill>
              <a:latin typeface="Arial"/>
              <a:cs typeface="Arial"/>
            </a:endParaRPr>
          </a:p>
          <a:p>
            <a:pPr algn="l" rtl="0">
              <a:defRPr sz="2000" b="1">
                <a:latin typeface="Century Gothic"/>
                <a:ea typeface="Century Gothic"/>
                <a:cs typeface="Century Gothic"/>
                <a:sym typeface="Century Gothic"/>
              </a:defRPr>
            </a:pPr>
            <a:r>
              <a:rPr lang="en-US" dirty="0">
                <a:solidFill>
                  <a:schemeClr val="tx1"/>
                </a:solidFill>
                <a:latin typeface="Arial"/>
                <a:cs typeface="Arial"/>
              </a:rPr>
              <a:t> </a:t>
            </a:r>
            <a:r>
              <a:rPr lang="en-US" dirty="0" smtClean="0">
                <a:solidFill>
                  <a:schemeClr val="tx1"/>
                </a:solidFill>
                <a:latin typeface="Arial"/>
                <a:cs typeface="Arial"/>
              </a:rPr>
              <a:t>Visual </a:t>
            </a:r>
            <a:r>
              <a:rPr lang="en-US" dirty="0">
                <a:solidFill>
                  <a:schemeClr val="tx1"/>
                </a:solidFill>
                <a:latin typeface="Arial"/>
                <a:cs typeface="Arial"/>
              </a:rPr>
              <a:t>disturbances</a:t>
            </a:r>
          </a:p>
          <a:p>
            <a:pPr marL="0" indent="0" algn="l" rtl="0">
              <a:buNone/>
            </a:pPr>
            <a:endParaRPr lang="ar-EG" dirty="0">
              <a:latin typeface="Arial"/>
              <a:cs typeface="Arial"/>
            </a:endParaRPr>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971" y="4607691"/>
            <a:ext cx="2251303" cy="2236294"/>
          </a:xfrm>
          <a:prstGeom prst="rect">
            <a:avLst/>
          </a:prstGeom>
        </p:spPr>
      </p:pic>
      <p:pic>
        <p:nvPicPr>
          <p:cNvPr id="6" name="image30.jpeg"/>
          <p:cNvPicPr>
            <a:picLocks noChangeAspect="1"/>
          </p:cNvPicPr>
          <p:nvPr/>
        </p:nvPicPr>
        <p:blipFill>
          <a:blip r:embed="rId4">
            <a:extLst/>
          </a:blip>
          <a:stretch>
            <a:fillRect/>
          </a:stretch>
        </p:blipFill>
        <p:spPr>
          <a:xfrm>
            <a:off x="5818613" y="4843982"/>
            <a:ext cx="3217260" cy="2014018"/>
          </a:xfrm>
          <a:prstGeom prst="rect">
            <a:avLst/>
          </a:prstGeom>
          <a:ln w="12700">
            <a:miter lim="400000"/>
          </a:ln>
        </p:spPr>
      </p:pic>
    </p:spTree>
    <p:extLst>
      <p:ext uri="{BB962C8B-B14F-4D97-AF65-F5344CB8AC3E}">
        <p14:creationId xmlns:p14="http://schemas.microsoft.com/office/powerpoint/2010/main" val="1552334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2783"/>
            <a:ext cx="8229600" cy="1143000"/>
          </a:xfrm>
        </p:spPr>
        <p:txBody>
          <a:bodyPr>
            <a:normAutofit fontScale="90000"/>
          </a:bodyPr>
          <a:lstStyle/>
          <a:p>
            <a:r>
              <a:rPr lang="en-US" b="1" dirty="0">
                <a:latin typeface="Arial Black"/>
                <a:cs typeface="Arial Black"/>
              </a:rPr>
              <a:t>Alternative therapies</a:t>
            </a:r>
            <a:br>
              <a:rPr lang="en-US" b="1" dirty="0">
                <a:latin typeface="Arial Black"/>
                <a:cs typeface="Arial Black"/>
              </a:rPr>
            </a:br>
            <a:endParaRPr lang="en-US" dirty="0">
              <a:latin typeface="Arial Black"/>
              <a:cs typeface="Arial Black"/>
            </a:endParaRPr>
          </a:p>
        </p:txBody>
      </p:sp>
      <p:sp>
        <p:nvSpPr>
          <p:cNvPr id="4" name="Content Placeholder 3"/>
          <p:cNvSpPr>
            <a:spLocks noGrp="1"/>
          </p:cNvSpPr>
          <p:nvPr>
            <p:ph idx="1"/>
          </p:nvPr>
        </p:nvSpPr>
        <p:spPr>
          <a:xfrm>
            <a:off x="498474" y="1555784"/>
            <a:ext cx="7556313" cy="4570380"/>
          </a:xfrm>
        </p:spPr>
        <p:txBody>
          <a:bodyPr>
            <a:normAutofit fontScale="92500" lnSpcReduction="20000"/>
          </a:bodyPr>
          <a:lstStyle/>
          <a:p>
            <a:r>
              <a:rPr lang="en-US" b="1" dirty="0" smtClean="0">
                <a:solidFill>
                  <a:srgbClr val="9875A7"/>
                </a:solidFill>
                <a:latin typeface="Arial"/>
                <a:cs typeface="Arial"/>
              </a:rPr>
              <a:t>Hypnosis</a:t>
            </a:r>
            <a:r>
              <a:rPr lang="en-US" dirty="0" smtClean="0">
                <a:solidFill>
                  <a:srgbClr val="9875A7"/>
                </a:solidFill>
                <a:latin typeface="Arial"/>
                <a:cs typeface="Arial"/>
              </a:rPr>
              <a:t>: </a:t>
            </a:r>
            <a:r>
              <a:rPr lang="en-US" dirty="0">
                <a:latin typeface="Arial"/>
                <a:cs typeface="Arial"/>
              </a:rPr>
              <a:t>A popular option that has produced good results. </a:t>
            </a:r>
            <a:r>
              <a:rPr lang="en-US" dirty="0" smtClean="0">
                <a:latin typeface="Arial"/>
                <a:cs typeface="Arial"/>
              </a:rPr>
              <a:t>Hypnosis </a:t>
            </a:r>
            <a:r>
              <a:rPr lang="en-US" dirty="0">
                <a:latin typeface="Arial"/>
                <a:cs typeface="Arial"/>
              </a:rPr>
              <a:t>works by getting you into a deeply relaxed state where you are open to suggestions that strengthen your resolve to quit smoking and increase your negative feelings toward cigarettes.</a:t>
            </a:r>
          </a:p>
          <a:p>
            <a:r>
              <a:rPr lang="en-US" b="1" dirty="0" smtClean="0">
                <a:solidFill>
                  <a:schemeClr val="bg2">
                    <a:lumMod val="75000"/>
                  </a:schemeClr>
                </a:solidFill>
                <a:latin typeface="Arial"/>
                <a:cs typeface="Arial"/>
              </a:rPr>
              <a:t>Acupuncture</a:t>
            </a:r>
            <a:r>
              <a:rPr lang="en-US" dirty="0" smtClean="0">
                <a:solidFill>
                  <a:schemeClr val="bg2">
                    <a:lumMod val="75000"/>
                  </a:schemeClr>
                </a:solidFill>
                <a:latin typeface="Arial"/>
                <a:cs typeface="Arial"/>
              </a:rPr>
              <a:t>: </a:t>
            </a:r>
            <a:r>
              <a:rPr lang="en-US" dirty="0" smtClean="0">
                <a:latin typeface="Arial"/>
                <a:cs typeface="Arial"/>
              </a:rPr>
              <a:t>acupuncture </a:t>
            </a:r>
            <a:r>
              <a:rPr lang="en-US" dirty="0">
                <a:latin typeface="Arial"/>
                <a:cs typeface="Arial"/>
              </a:rPr>
              <a:t>is believed to work by triggering the release of endorphins (natural pain relievers) that allow the body to relax. As a smoking cessation aid, acupuncture can be helpful in managing smoking withdrawal symptoms.</a:t>
            </a:r>
          </a:p>
          <a:p>
            <a:r>
              <a:rPr lang="en-US" b="1" dirty="0">
                <a:solidFill>
                  <a:srgbClr val="9875A7"/>
                </a:solidFill>
                <a:latin typeface="Arial"/>
                <a:cs typeface="Arial"/>
              </a:rPr>
              <a:t>Behavioral </a:t>
            </a:r>
            <a:r>
              <a:rPr lang="en-US" b="1" dirty="0" smtClean="0">
                <a:solidFill>
                  <a:srgbClr val="9875A7"/>
                </a:solidFill>
                <a:latin typeface="Arial"/>
                <a:cs typeface="Arial"/>
              </a:rPr>
              <a:t>Therapy</a:t>
            </a:r>
            <a:r>
              <a:rPr lang="en-US" dirty="0" smtClean="0">
                <a:solidFill>
                  <a:srgbClr val="9875A7"/>
                </a:solidFill>
                <a:latin typeface="Arial"/>
                <a:cs typeface="Arial"/>
              </a:rPr>
              <a:t>: </a:t>
            </a:r>
            <a:r>
              <a:rPr lang="en-US" dirty="0">
                <a:latin typeface="Arial"/>
                <a:cs typeface="Arial"/>
              </a:rPr>
              <a:t>Nicotine addiction is related to the habitual behaviors </a:t>
            </a:r>
            <a:r>
              <a:rPr lang="en-US" dirty="0" smtClean="0">
                <a:latin typeface="Arial"/>
                <a:cs typeface="Arial"/>
              </a:rPr>
              <a:t>involved </a:t>
            </a:r>
            <a:r>
              <a:rPr lang="en-US" dirty="0">
                <a:latin typeface="Arial"/>
                <a:cs typeface="Arial"/>
              </a:rPr>
              <a:t>in smoking. Behavior therapy focuses on learning new coping skills and breaking those habits.</a:t>
            </a:r>
          </a:p>
          <a:p>
            <a:r>
              <a:rPr lang="en-US" b="1" dirty="0">
                <a:solidFill>
                  <a:srgbClr val="9875A7"/>
                </a:solidFill>
                <a:latin typeface="Arial"/>
                <a:cs typeface="Arial"/>
              </a:rPr>
              <a:t>Motivational </a:t>
            </a:r>
            <a:r>
              <a:rPr lang="en-US" b="1" dirty="0" smtClean="0">
                <a:solidFill>
                  <a:srgbClr val="9875A7"/>
                </a:solidFill>
                <a:latin typeface="Arial"/>
                <a:cs typeface="Arial"/>
              </a:rPr>
              <a:t>Therapies</a:t>
            </a:r>
            <a:r>
              <a:rPr lang="en-US" dirty="0" smtClean="0">
                <a:solidFill>
                  <a:srgbClr val="9875A7"/>
                </a:solidFill>
                <a:latin typeface="Arial"/>
                <a:cs typeface="Arial"/>
              </a:rPr>
              <a:t>: </a:t>
            </a:r>
            <a:r>
              <a:rPr lang="en-US" dirty="0" smtClean="0">
                <a:latin typeface="Arial"/>
                <a:cs typeface="Arial"/>
              </a:rPr>
              <a:t>One </a:t>
            </a:r>
            <a:r>
              <a:rPr lang="en-US" dirty="0">
                <a:latin typeface="Arial"/>
                <a:cs typeface="Arial"/>
              </a:rPr>
              <a:t>well known example is calculating the monetary savings. Some people have been able to find the motivation to quit just by calculating how much money they will save. It may be enough to pay for a summer vacation.</a:t>
            </a:r>
          </a:p>
        </p:txBody>
      </p:sp>
    </p:spTree>
    <p:extLst>
      <p:ext uri="{BB962C8B-B14F-4D97-AF65-F5344CB8AC3E}">
        <p14:creationId xmlns:p14="http://schemas.microsoft.com/office/powerpoint/2010/main" val="5841014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000" dirty="0" err="1" smtClean="0">
                <a:latin typeface="Arial Black"/>
                <a:cs typeface="Arial Black"/>
              </a:rPr>
              <a:t>Ghaida</a:t>
            </a:r>
            <a:r>
              <a:rPr lang="en-US" sz="2000" dirty="0" smtClean="0">
                <a:latin typeface="Arial Black"/>
                <a:cs typeface="Arial Black"/>
              </a:rPr>
              <a:t> </a:t>
            </a:r>
            <a:r>
              <a:rPr lang="en-US" sz="2000" dirty="0" err="1" smtClean="0">
                <a:latin typeface="Arial Black"/>
                <a:cs typeface="Arial Black"/>
              </a:rPr>
              <a:t>Hussain</a:t>
            </a:r>
            <a:r>
              <a:rPr lang="en-US" sz="2000" dirty="0" smtClean="0">
                <a:latin typeface="Arial Black"/>
                <a:cs typeface="Arial Black"/>
              </a:rPr>
              <a:t> </a:t>
            </a:r>
            <a:r>
              <a:rPr lang="en-US" sz="2000" dirty="0" err="1" smtClean="0">
                <a:latin typeface="Arial Black"/>
                <a:cs typeface="Arial Black"/>
              </a:rPr>
              <a:t>Alawaji</a:t>
            </a:r>
            <a:endParaRPr lang="en-US" sz="2000" dirty="0">
              <a:latin typeface="Arial Black"/>
              <a:cs typeface="Arial Black"/>
            </a:endParaRPr>
          </a:p>
        </p:txBody>
      </p:sp>
      <p:pic>
        <p:nvPicPr>
          <p:cNvPr id="5" name="Picture Placeholder 4"/>
          <p:cNvPicPr>
            <a:picLocks noGrp="1" noChangeAspect="1"/>
          </p:cNvPicPr>
          <p:nvPr>
            <p:ph type="pic" sz="quarter" idx="12"/>
          </p:nvPr>
        </p:nvPicPr>
        <p:blipFill>
          <a:blip r:embed="rId2"/>
          <a:srcRect l="16355" r="16355"/>
          <a:stretch>
            <a:fillRect/>
          </a:stretch>
        </p:blipFill>
        <p:spPr/>
      </p:pic>
      <p:pic>
        <p:nvPicPr>
          <p:cNvPr id="7" name="Picture Placeholder 6"/>
          <p:cNvPicPr>
            <a:picLocks noGrp="1" noChangeAspect="1"/>
          </p:cNvPicPr>
          <p:nvPr>
            <p:ph type="pic" sz="quarter" idx="13"/>
          </p:nvPr>
        </p:nvPicPr>
        <p:blipFill>
          <a:blip r:embed="rId3"/>
          <a:srcRect l="12150" r="12150"/>
          <a:stretch>
            <a:fillRect/>
          </a:stretch>
        </p:blipFill>
        <p:spPr/>
      </p:pic>
      <p:sp>
        <p:nvSpPr>
          <p:cNvPr id="2" name="Text Placeholder 1"/>
          <p:cNvSpPr>
            <a:spLocks noGrp="1"/>
          </p:cNvSpPr>
          <p:nvPr>
            <p:ph type="body" sz="half" idx="2"/>
          </p:nvPr>
        </p:nvSpPr>
        <p:spPr>
          <a:xfrm>
            <a:off x="730650" y="956728"/>
            <a:ext cx="3212700" cy="2863671"/>
          </a:xfrm>
        </p:spPr>
        <p:txBody>
          <a:bodyPr/>
          <a:lstStyle/>
          <a:p>
            <a:r>
              <a:rPr lang="en-US" sz="3600" dirty="0">
                <a:latin typeface="Arial Black"/>
                <a:cs typeface="Arial Black"/>
              </a:rPr>
              <a:t>Factors leading to Substance Abuse</a:t>
            </a:r>
            <a:endParaRPr lang="en-US" sz="3600" dirty="0"/>
          </a:p>
        </p:txBody>
      </p:sp>
    </p:spTree>
    <p:extLst>
      <p:ext uri="{BB962C8B-B14F-4D97-AF65-F5344CB8AC3E}">
        <p14:creationId xmlns:p14="http://schemas.microsoft.com/office/powerpoint/2010/main" val="194461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are risk factors and protective factors</a:t>
            </a:r>
            <a:r>
              <a:rPr lang="en-US" b="1" dirty="0" smtClean="0"/>
              <a:t>?</a:t>
            </a:r>
            <a:endParaRPr lang="en-US"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191314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a:t>
            </a:r>
            <a:r>
              <a:rPr lang="en-US" b="1" dirty="0" smtClean="0"/>
              <a:t>Factors </a:t>
            </a:r>
            <a:r>
              <a:rPr lang="en-US" b="1" dirty="0"/>
              <a:t>and </a:t>
            </a:r>
            <a:r>
              <a:rPr lang="en-US" b="1" dirty="0" smtClean="0"/>
              <a:t>Protective Factors</a:t>
            </a:r>
            <a:endParaRPr lang="en-US" b="1" dirty="0"/>
          </a:p>
        </p:txBody>
      </p:sp>
      <p:sp>
        <p:nvSpPr>
          <p:cNvPr id="3" name="Content Placeholder 2"/>
          <p:cNvSpPr>
            <a:spLocks noGrp="1"/>
          </p:cNvSpPr>
          <p:nvPr>
            <p:ph idx="1"/>
          </p:nvPr>
        </p:nvSpPr>
        <p:spPr>
          <a:xfrm>
            <a:off x="1028700" y="1651437"/>
            <a:ext cx="7200900" cy="3581400"/>
          </a:xfrm>
        </p:spPr>
        <p:txBody>
          <a:bodyPr>
            <a:normAutofit/>
          </a:bodyPr>
          <a:lstStyle/>
          <a:p>
            <a:pPr>
              <a:buFont typeface="Arial" charset="0"/>
              <a:buChar char="•"/>
            </a:pPr>
            <a:r>
              <a:rPr lang="en-US" dirty="0"/>
              <a:t>Factors associated with greater potential for drug abuse are called “risk” factors, while those associated with reduced potential for abuse are called “protective” </a:t>
            </a:r>
            <a:r>
              <a:rPr lang="en-US" dirty="0" smtClean="0"/>
              <a:t>factors.</a:t>
            </a:r>
          </a:p>
          <a:p>
            <a:pPr>
              <a:buFont typeface="Arial" charset="0"/>
              <a:buChar char="•"/>
            </a:pPr>
            <a:r>
              <a:rPr lang="en-US" dirty="0"/>
              <a:t>An important goal of prevention, then, is to change the balance between risk and protective factors so that protective factors outweigh risk factors. </a:t>
            </a:r>
          </a:p>
          <a:p>
            <a:pPr>
              <a:buFont typeface="Arial"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4282632"/>
            <a:ext cx="7543800" cy="2312275"/>
          </a:xfrm>
          <a:prstGeom prst="rect">
            <a:avLst/>
          </a:prstGeom>
        </p:spPr>
      </p:pic>
    </p:spTree>
    <p:extLst>
      <p:ext uri="{BB962C8B-B14F-4D97-AF65-F5344CB8AC3E}">
        <p14:creationId xmlns:p14="http://schemas.microsoft.com/office/powerpoint/2010/main" val="35711321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rPr dirty="0" smtClean="0"/>
              <a:t>Q3</a:t>
            </a:r>
            <a:endParaRPr dirty="0"/>
          </a:p>
        </p:txBody>
      </p:sp>
      <p:sp>
        <p:nvSpPr>
          <p:cNvPr id="144" name="Shape 144"/>
          <p:cNvSpPr/>
          <p:nvPr/>
        </p:nvSpPr>
        <p:spPr>
          <a:xfrm>
            <a:off x="612648" y="1579418"/>
            <a:ext cx="7700079" cy="44012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rPr lang="en-US" dirty="0" smtClean="0">
                <a:solidFill>
                  <a:schemeClr val="tx1">
                    <a:lumMod val="65000"/>
                    <a:lumOff val="35000"/>
                  </a:schemeClr>
                </a:solidFill>
              </a:rPr>
              <a:t>I</a:t>
            </a:r>
            <a:r>
              <a:rPr dirty="0" smtClean="0">
                <a:solidFill>
                  <a:schemeClr val="tx1">
                    <a:lumMod val="65000"/>
                    <a:lumOff val="35000"/>
                  </a:schemeClr>
                </a:solidFill>
              </a:rPr>
              <a:t>ntentional </a:t>
            </a:r>
            <a:r>
              <a:rPr dirty="0">
                <a:solidFill>
                  <a:schemeClr val="tx1">
                    <a:lumMod val="65000"/>
                    <a:lumOff val="35000"/>
                  </a:schemeClr>
                </a:solidFill>
              </a:rPr>
              <a:t>inhalation of smoke using the methods of smoking such as: cigarettes and cigars is :</a:t>
            </a:r>
          </a:p>
          <a:p>
            <a:endParaRPr dirty="0">
              <a:solidFill>
                <a:schemeClr val="tx1">
                  <a:lumMod val="65000"/>
                  <a:lumOff val="35000"/>
                </a:schemeClr>
              </a:solidFill>
            </a:endParaRPr>
          </a:p>
          <a:p>
            <a:pPr>
              <a:defRPr sz="2200"/>
            </a:pPr>
            <a:r>
              <a:rPr dirty="0">
                <a:solidFill>
                  <a:schemeClr val="tx1">
                    <a:lumMod val="65000"/>
                    <a:lumOff val="35000"/>
                  </a:schemeClr>
                </a:solidFill>
              </a:rPr>
              <a:t>A- Active smoking</a:t>
            </a:r>
          </a:p>
          <a:p>
            <a:pPr>
              <a:defRPr sz="2200"/>
            </a:pPr>
            <a:endParaRPr dirty="0">
              <a:solidFill>
                <a:schemeClr val="tx1">
                  <a:lumMod val="65000"/>
                  <a:lumOff val="35000"/>
                </a:schemeClr>
              </a:solidFill>
            </a:endParaRPr>
          </a:p>
          <a:p>
            <a:pPr>
              <a:defRPr sz="2200"/>
            </a:pPr>
            <a:r>
              <a:rPr dirty="0">
                <a:solidFill>
                  <a:schemeClr val="tx1">
                    <a:lumMod val="65000"/>
                    <a:lumOff val="35000"/>
                  </a:schemeClr>
                </a:solidFill>
              </a:rPr>
              <a:t>B- Passive smoking</a:t>
            </a:r>
          </a:p>
          <a:p>
            <a:pPr>
              <a:defRPr sz="2200"/>
            </a:pPr>
            <a:endParaRPr dirty="0">
              <a:solidFill>
                <a:schemeClr val="tx1">
                  <a:lumMod val="65000"/>
                  <a:lumOff val="35000"/>
                </a:schemeClr>
              </a:solidFill>
            </a:endParaRPr>
          </a:p>
          <a:p>
            <a:pPr>
              <a:defRPr sz="2200"/>
            </a:pPr>
            <a:r>
              <a:rPr dirty="0">
                <a:solidFill>
                  <a:schemeClr val="tx1">
                    <a:lumMod val="65000"/>
                    <a:lumOff val="35000"/>
                  </a:schemeClr>
                </a:solidFill>
              </a:rPr>
              <a:t>C- </a:t>
            </a:r>
            <a:r>
              <a:rPr sz="2400" dirty="0">
                <a:solidFill>
                  <a:schemeClr val="tx1">
                    <a:lumMod val="65000"/>
                    <a:lumOff val="35000"/>
                  </a:schemeClr>
                </a:solidFill>
              </a:rPr>
              <a:t>environmental tobacco smoke</a:t>
            </a:r>
          </a:p>
          <a:p>
            <a:pPr>
              <a:defRPr sz="2400"/>
            </a:pPr>
            <a:endParaRPr sz="2400" dirty="0">
              <a:solidFill>
                <a:schemeClr val="tx1">
                  <a:lumMod val="65000"/>
                  <a:lumOff val="35000"/>
                </a:schemeClr>
              </a:solidFill>
            </a:endParaRPr>
          </a:p>
          <a:p>
            <a:pPr>
              <a:defRPr sz="2400"/>
            </a:pPr>
            <a:r>
              <a:rPr dirty="0">
                <a:solidFill>
                  <a:schemeClr val="tx1">
                    <a:lumMod val="65000"/>
                    <a:lumOff val="35000"/>
                  </a:schemeClr>
                </a:solidFill>
              </a:rPr>
              <a:t>D- Secondhand smoke </a:t>
            </a:r>
          </a:p>
          <a:p>
            <a:pPr>
              <a:defRPr b="1">
                <a:solidFill>
                  <a:srgbClr val="0070C0"/>
                </a:solidFill>
              </a:defRPr>
            </a:pPr>
            <a:endParaRPr dirty="0"/>
          </a:p>
          <a:p>
            <a:endParaRPr dirty="0"/>
          </a:p>
          <a:p>
            <a:endParaRPr dirty="0"/>
          </a:p>
        </p:txBody>
      </p:sp>
    </p:spTree>
    <p:extLst>
      <p:ext uri="{BB962C8B-B14F-4D97-AF65-F5344CB8AC3E}">
        <p14:creationId xmlns:p14="http://schemas.microsoft.com/office/powerpoint/2010/main" val="36399249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and Protective Factors</a:t>
            </a:r>
          </a:p>
        </p:txBody>
      </p:sp>
      <p:sp>
        <p:nvSpPr>
          <p:cNvPr id="3" name="Content Placeholder 2"/>
          <p:cNvSpPr>
            <a:spLocks noGrp="1"/>
          </p:cNvSpPr>
          <p:nvPr>
            <p:ph idx="1"/>
          </p:nvPr>
        </p:nvSpPr>
        <p:spPr/>
        <p:txBody>
          <a:bodyPr>
            <a:normAutofit/>
          </a:bodyPr>
          <a:lstStyle/>
          <a:p>
            <a:pPr>
              <a:buFont typeface="Arial" charset="0"/>
              <a:buChar char="•"/>
            </a:pPr>
            <a:r>
              <a:rPr lang="en-US" dirty="0" smtClean="0"/>
              <a:t>These </a:t>
            </a:r>
            <a:r>
              <a:rPr lang="en-US" dirty="0"/>
              <a:t>domains can then serve as a focus for </a:t>
            </a:r>
            <a:r>
              <a:rPr lang="en-US" dirty="0" smtClean="0"/>
              <a:t>prevention.</a:t>
            </a:r>
          </a:p>
          <a:p>
            <a:pPr>
              <a:buFont typeface="Arial" charset="0"/>
              <a:buChar char="•"/>
            </a:pPr>
            <a:r>
              <a:rPr lang="en-US" dirty="0" smtClean="0"/>
              <a:t>As </a:t>
            </a:r>
            <a:r>
              <a:rPr lang="en-US" dirty="0"/>
              <a:t>the </a:t>
            </a:r>
            <a:r>
              <a:rPr lang="en-US" dirty="0" smtClean="0"/>
              <a:t>first </a:t>
            </a:r>
            <a:r>
              <a:rPr lang="en-US" dirty="0"/>
              <a:t>two examples suggest, some risk and protective factors are mutually exclusive—the presence of one means the absence </a:t>
            </a:r>
            <a:r>
              <a:rPr lang="en-US" dirty="0" smtClean="0"/>
              <a:t>of </a:t>
            </a:r>
            <a:r>
              <a:rPr lang="en-US" dirty="0"/>
              <a:t>the </a:t>
            </a:r>
            <a:r>
              <a:rPr lang="en-US" dirty="0" smtClean="0"/>
              <a:t>other.</a:t>
            </a:r>
          </a:p>
          <a:p>
            <a:pPr>
              <a:buFont typeface="Arial" charset="0"/>
              <a:buChar char="•"/>
            </a:pPr>
            <a:r>
              <a:rPr lang="en-US" dirty="0" smtClean="0"/>
              <a:t>For </a:t>
            </a:r>
            <a:r>
              <a:rPr lang="en-US" dirty="0"/>
              <a:t>example, in the Individual domain, </a:t>
            </a:r>
            <a:r>
              <a:rPr lang="en-US" b="1" dirty="0"/>
              <a:t>early aggressive behavior</a:t>
            </a:r>
            <a:r>
              <a:rPr lang="en-US" dirty="0"/>
              <a:t>, a risk factor, indicates the </a:t>
            </a:r>
            <a:r>
              <a:rPr lang="en-US" b="1" dirty="0"/>
              <a:t>absence of impulse control</a:t>
            </a:r>
            <a:r>
              <a:rPr lang="en-US" dirty="0"/>
              <a:t>, a key protective </a:t>
            </a:r>
            <a:r>
              <a:rPr lang="en-US" dirty="0" smtClean="0"/>
              <a:t>factor.</a:t>
            </a:r>
          </a:p>
          <a:p>
            <a:pPr>
              <a:buFont typeface="Arial" charset="0"/>
              <a:buChar char="•"/>
            </a:pPr>
            <a:r>
              <a:rPr lang="en-US" dirty="0" smtClean="0"/>
              <a:t>Helping </a:t>
            </a:r>
            <a:r>
              <a:rPr lang="en-US" dirty="0"/>
              <a:t>a young child learn to control impulsive behavior is a focus of some prevention programs</a:t>
            </a:r>
            <a:r>
              <a:rPr lang="en-US" dirty="0" smtClean="0"/>
              <a:t>.</a:t>
            </a:r>
            <a:endParaRPr lang="en-US" dirty="0"/>
          </a:p>
        </p:txBody>
      </p:sp>
    </p:spTree>
    <p:extLst>
      <p:ext uri="{BB962C8B-B14F-4D97-AF65-F5344CB8AC3E}">
        <p14:creationId xmlns:p14="http://schemas.microsoft.com/office/powerpoint/2010/main" val="150822054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early signs of risk that may predict later drug abuse</a:t>
            </a:r>
            <a:r>
              <a:rPr lang="en-US" b="1" dirty="0" smtClean="0"/>
              <a:t>?</a:t>
            </a:r>
            <a:endParaRPr lang="en-US" b="1" dirty="0"/>
          </a:p>
        </p:txBody>
      </p:sp>
      <p:sp>
        <p:nvSpPr>
          <p:cNvPr id="9" name="Text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401720110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606" y="158035"/>
            <a:ext cx="7556313" cy="1116106"/>
          </a:xfrm>
        </p:spPr>
        <p:txBody>
          <a:bodyPr/>
          <a:lstStyle/>
          <a:p>
            <a:r>
              <a:rPr lang="en-US" b="1" dirty="0" smtClean="0">
                <a:solidFill>
                  <a:srgbClr val="663366"/>
                </a:solidFill>
              </a:rPr>
              <a:t>In the Family</a:t>
            </a:r>
            <a:endParaRPr lang="en-US" b="1" dirty="0">
              <a:solidFill>
                <a:srgbClr val="663366"/>
              </a:solidFill>
            </a:endParaRPr>
          </a:p>
        </p:txBody>
      </p:sp>
      <p:sp>
        <p:nvSpPr>
          <p:cNvPr id="4" name="Content Placeholder 3"/>
          <p:cNvSpPr>
            <a:spLocks noGrp="1"/>
          </p:cNvSpPr>
          <p:nvPr>
            <p:ph sz="half" idx="2"/>
          </p:nvPr>
        </p:nvSpPr>
        <p:spPr>
          <a:xfrm>
            <a:off x="1028700" y="1832708"/>
            <a:ext cx="3332988" cy="5025292"/>
          </a:xfrm>
        </p:spPr>
        <p:txBody>
          <a:bodyPr>
            <a:noAutofit/>
          </a:bodyPr>
          <a:lstStyle/>
          <a:p>
            <a:r>
              <a:rPr lang="en-US" sz="1600" dirty="0"/>
              <a:t>Children’s earliest interactions occur within the family and can be positive or negative. For this reason, factors that affect early development in the family are probably the most crucial. Children are more likely to experience risk when there is: </a:t>
            </a:r>
          </a:p>
          <a:p>
            <a:pPr>
              <a:buFont typeface="Arial" charset="0"/>
              <a:buChar char="•"/>
            </a:pPr>
            <a:r>
              <a:rPr lang="en-US" sz="1600" b="1" dirty="0"/>
              <a:t>lack of mutual attachment and nurturing by parents or caregivers; </a:t>
            </a:r>
          </a:p>
          <a:p>
            <a:pPr>
              <a:buFont typeface="Arial" charset="0"/>
              <a:buChar char="•"/>
            </a:pPr>
            <a:r>
              <a:rPr lang="en-US" sz="1600" b="1" dirty="0"/>
              <a:t>ineffective parenting; </a:t>
            </a:r>
          </a:p>
          <a:p>
            <a:pPr>
              <a:buFont typeface="Arial" charset="0"/>
              <a:buChar char="•"/>
            </a:pPr>
            <a:r>
              <a:rPr lang="en-US" sz="1600" b="1" dirty="0"/>
              <a:t>a chaotic home environment; </a:t>
            </a:r>
          </a:p>
          <a:p>
            <a:pPr>
              <a:buFont typeface="Arial" charset="0"/>
              <a:buChar char="•"/>
            </a:pPr>
            <a:r>
              <a:rPr lang="en-US" sz="1600" b="1" dirty="0"/>
              <a:t>lack of a </a:t>
            </a:r>
            <a:r>
              <a:rPr lang="en-US" sz="1600" b="1" dirty="0" smtClean="0"/>
              <a:t>significant </a:t>
            </a:r>
            <a:r>
              <a:rPr lang="en-US" sz="1600" b="1" dirty="0"/>
              <a:t>relationship with a caring adult</a:t>
            </a:r>
            <a:r>
              <a:rPr lang="en-US" sz="1600" b="1" dirty="0" smtClean="0"/>
              <a:t>;</a:t>
            </a:r>
            <a:endParaRPr lang="en-US" sz="1600" b="1" dirty="0"/>
          </a:p>
          <a:p>
            <a:pPr>
              <a:buFont typeface="Arial" charset="0"/>
              <a:buChar char="•"/>
            </a:pPr>
            <a:r>
              <a:rPr lang="en-US" sz="1600" b="1" dirty="0"/>
              <a:t>a caregiver who abuses substances, suffers from mental illness, or engages in criminal behavior</a:t>
            </a:r>
            <a:r>
              <a:rPr lang="en-US" sz="1600" b="1" dirty="0" smtClean="0"/>
              <a:t>.</a:t>
            </a:r>
            <a:endParaRPr lang="en-US" sz="1600" b="1" dirty="0"/>
          </a:p>
        </p:txBody>
      </p:sp>
      <p:sp>
        <p:nvSpPr>
          <p:cNvPr id="6" name="Content Placeholder 5"/>
          <p:cNvSpPr>
            <a:spLocks noGrp="1"/>
          </p:cNvSpPr>
          <p:nvPr>
            <p:ph sz="quarter" idx="4"/>
          </p:nvPr>
        </p:nvSpPr>
        <p:spPr>
          <a:xfrm>
            <a:off x="4893761" y="1897822"/>
            <a:ext cx="3332988" cy="4310964"/>
          </a:xfrm>
        </p:spPr>
        <p:txBody>
          <a:bodyPr>
            <a:noAutofit/>
          </a:bodyPr>
          <a:lstStyle/>
          <a:p>
            <a:r>
              <a:rPr lang="en-US" sz="1600" dirty="0"/>
              <a:t>On the other hand, families can serve a protective function when there is: </a:t>
            </a:r>
          </a:p>
          <a:p>
            <a:pPr>
              <a:buFont typeface="Arial" charset="0"/>
              <a:buChar char="•"/>
            </a:pPr>
            <a:r>
              <a:rPr lang="en-US" sz="1600" b="1" dirty="0" smtClean="0"/>
              <a:t>a </a:t>
            </a:r>
            <a:r>
              <a:rPr lang="en-US" sz="1600" b="1" dirty="0"/>
              <a:t>strong bond between children and their families; </a:t>
            </a:r>
          </a:p>
          <a:p>
            <a:pPr>
              <a:buFont typeface="Arial" charset="0"/>
              <a:buChar char="•"/>
            </a:pPr>
            <a:r>
              <a:rPr lang="en-US" sz="1600" b="1" dirty="0" smtClean="0"/>
              <a:t>parental </a:t>
            </a:r>
            <a:r>
              <a:rPr lang="en-US" sz="1600" b="1" dirty="0"/>
              <a:t>involvement in a child’s life; </a:t>
            </a:r>
          </a:p>
          <a:p>
            <a:pPr>
              <a:buFont typeface="Arial" charset="0"/>
              <a:buChar char="•"/>
            </a:pPr>
            <a:r>
              <a:rPr lang="en-US" sz="1600" b="1" dirty="0" smtClean="0"/>
              <a:t>supportive </a:t>
            </a:r>
            <a:r>
              <a:rPr lang="en-US" sz="1600" b="1" dirty="0"/>
              <a:t>parenting that meets </a:t>
            </a:r>
            <a:r>
              <a:rPr lang="en-US" sz="1600" b="1" dirty="0" smtClean="0"/>
              <a:t>financial</a:t>
            </a:r>
            <a:r>
              <a:rPr lang="en-US" sz="1600" b="1" dirty="0"/>
              <a:t>, emotional, cognitive, and social needs</a:t>
            </a:r>
            <a:r>
              <a:rPr lang="en-US" sz="1600" b="1" dirty="0" smtClean="0"/>
              <a:t>;</a:t>
            </a:r>
            <a:endParaRPr lang="en-US" sz="1600" b="1" dirty="0"/>
          </a:p>
          <a:p>
            <a:pPr>
              <a:buFont typeface="Arial" charset="0"/>
              <a:buChar char="•"/>
            </a:pPr>
            <a:r>
              <a:rPr lang="en-US" sz="1600" b="1" dirty="0" smtClean="0"/>
              <a:t>clear </a:t>
            </a:r>
            <a:r>
              <a:rPr lang="en-US" sz="1600" b="1" dirty="0"/>
              <a:t>limits and consistent enforcement of discipline</a:t>
            </a:r>
            <a:r>
              <a:rPr lang="en-US" sz="1600" b="1" dirty="0" smtClean="0"/>
              <a:t>.</a:t>
            </a:r>
            <a:endParaRPr lang="en-US" sz="1600" b="1" dirty="0"/>
          </a:p>
        </p:txBody>
      </p:sp>
      <p:sp>
        <p:nvSpPr>
          <p:cNvPr id="3" name="Text Placeholder 2"/>
          <p:cNvSpPr>
            <a:spLocks noGrp="1"/>
          </p:cNvSpPr>
          <p:nvPr>
            <p:ph type="body" idx="1"/>
          </p:nvPr>
        </p:nvSpPr>
        <p:spPr>
          <a:xfrm>
            <a:off x="1028700" y="937009"/>
            <a:ext cx="3210752" cy="82391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solidFill>
                  <a:srgbClr val="FFFFFF"/>
                </a:solidFill>
              </a:rPr>
              <a:t>Risk factors</a:t>
            </a:r>
            <a:endParaRPr lang="en-US" b="1" dirty="0">
              <a:solidFill>
                <a:srgbClr val="FFFFFF"/>
              </a:solidFill>
            </a:endParaRPr>
          </a:p>
        </p:txBody>
      </p:sp>
      <p:sp>
        <p:nvSpPr>
          <p:cNvPr id="5" name="Text Placeholder 4"/>
          <p:cNvSpPr>
            <a:spLocks noGrp="1"/>
          </p:cNvSpPr>
          <p:nvPr>
            <p:ph type="body" sz="quarter" idx="3"/>
          </p:nvPr>
        </p:nvSpPr>
        <p:spPr>
          <a:xfrm>
            <a:off x="4893761" y="937009"/>
            <a:ext cx="3156048" cy="823912"/>
          </a:xfrm>
        </p:spPr>
        <p:txBody>
          <a:bodyPr/>
          <a:lstStyle/>
          <a:p>
            <a:r>
              <a:rPr lang="en-US" b="1" dirty="0" smtClean="0">
                <a:solidFill>
                  <a:srgbClr val="7030A0"/>
                </a:solidFill>
              </a:rPr>
              <a:t>Protection factors</a:t>
            </a:r>
            <a:endParaRPr lang="en-US" b="1" dirty="0">
              <a:solidFill>
                <a:srgbClr val="7030A0"/>
              </a:solidFill>
            </a:endParaRPr>
          </a:p>
        </p:txBody>
      </p:sp>
    </p:spTree>
    <p:extLst>
      <p:ext uri="{BB962C8B-B14F-4D97-AF65-F5344CB8AC3E}">
        <p14:creationId xmlns:p14="http://schemas.microsoft.com/office/powerpoint/2010/main" val="10638347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0436" y="310356"/>
            <a:ext cx="7556313" cy="1116106"/>
          </a:xfrm>
        </p:spPr>
        <p:txBody>
          <a:bodyPr/>
          <a:lstStyle/>
          <a:p>
            <a:r>
              <a:rPr lang="en-US" b="1" dirty="0" smtClean="0">
                <a:solidFill>
                  <a:srgbClr val="663366"/>
                </a:solidFill>
              </a:rPr>
              <a:t>Outside the Family</a:t>
            </a:r>
            <a:endParaRPr lang="en-US" b="1" dirty="0">
              <a:solidFill>
                <a:srgbClr val="663366"/>
              </a:solidFill>
            </a:endParaRPr>
          </a:p>
        </p:txBody>
      </p:sp>
      <p:sp>
        <p:nvSpPr>
          <p:cNvPr id="3" name="Content Placeholder 2"/>
          <p:cNvSpPr>
            <a:spLocks noGrp="1"/>
          </p:cNvSpPr>
          <p:nvPr>
            <p:ph sz="half" idx="2"/>
          </p:nvPr>
        </p:nvSpPr>
        <p:spPr>
          <a:xfrm>
            <a:off x="875360" y="1907154"/>
            <a:ext cx="3518565" cy="4950846"/>
          </a:xfrm>
        </p:spPr>
        <p:txBody>
          <a:bodyPr>
            <a:noAutofit/>
          </a:bodyPr>
          <a:lstStyle/>
          <a:p>
            <a:pPr>
              <a:lnSpc>
                <a:spcPct val="70000"/>
              </a:lnSpc>
            </a:pPr>
            <a:r>
              <a:rPr lang="en-US" sz="1500" dirty="0" smtClean="0"/>
              <a:t>Such </a:t>
            </a:r>
            <a:r>
              <a:rPr lang="en-US" sz="1500" dirty="0"/>
              <a:t>as in their schools, with their peers, teachers, and in the community. </a:t>
            </a:r>
            <a:r>
              <a:rPr lang="en-US" sz="1500" dirty="0" smtClean="0"/>
              <a:t>Difficulties </a:t>
            </a:r>
            <a:r>
              <a:rPr lang="en-US" sz="1500" dirty="0"/>
              <a:t>in these settings can be crucial to a child’s emotional, cognitive, and social development. Some of these risk factors are: </a:t>
            </a:r>
          </a:p>
          <a:p>
            <a:pPr>
              <a:lnSpc>
                <a:spcPct val="70000"/>
              </a:lnSpc>
              <a:buFont typeface="Arial" charset="0"/>
              <a:buChar char="•"/>
            </a:pPr>
            <a:r>
              <a:rPr lang="en-US" sz="1500" b="1" dirty="0"/>
              <a:t>inappropriate classroom behavior, such as aggression and impulsivity; </a:t>
            </a:r>
          </a:p>
          <a:p>
            <a:pPr>
              <a:lnSpc>
                <a:spcPct val="70000"/>
              </a:lnSpc>
              <a:buFont typeface="Arial" charset="0"/>
              <a:buChar char="•"/>
            </a:pPr>
            <a:r>
              <a:rPr lang="en-US" sz="1500" b="1" dirty="0"/>
              <a:t>academic failure; </a:t>
            </a:r>
          </a:p>
          <a:p>
            <a:pPr>
              <a:lnSpc>
                <a:spcPct val="70000"/>
              </a:lnSpc>
              <a:buFont typeface="Arial" charset="0"/>
              <a:buChar char="•"/>
            </a:pPr>
            <a:r>
              <a:rPr lang="en-US" sz="1500" b="1" dirty="0"/>
              <a:t>poor social coping skills; </a:t>
            </a:r>
          </a:p>
          <a:p>
            <a:pPr>
              <a:lnSpc>
                <a:spcPct val="70000"/>
              </a:lnSpc>
              <a:buFont typeface="Arial" charset="0"/>
              <a:buChar char="•"/>
            </a:pPr>
            <a:r>
              <a:rPr lang="en-US" sz="1500" b="1" dirty="0"/>
              <a:t>association with peers with problem behaviors, including drug abuse; and </a:t>
            </a:r>
          </a:p>
          <a:p>
            <a:pPr>
              <a:lnSpc>
                <a:spcPct val="70000"/>
              </a:lnSpc>
              <a:buFont typeface="Arial" charset="0"/>
              <a:buChar char="•"/>
            </a:pPr>
            <a:r>
              <a:rPr lang="en-US" sz="1500" b="1" dirty="0"/>
              <a:t>misperceptions of the extent and acceptability of drug-abusing behaviors in school, peer, and community </a:t>
            </a:r>
            <a:r>
              <a:rPr lang="en-US" sz="1500" b="1" dirty="0" smtClean="0"/>
              <a:t>environments.</a:t>
            </a:r>
            <a:endParaRPr lang="en-US" sz="1500" b="1" dirty="0"/>
          </a:p>
        </p:txBody>
      </p:sp>
      <p:sp>
        <p:nvSpPr>
          <p:cNvPr id="8" name="Content Placeholder 7"/>
          <p:cNvSpPr>
            <a:spLocks noGrp="1"/>
          </p:cNvSpPr>
          <p:nvPr>
            <p:ph sz="quarter" idx="4"/>
          </p:nvPr>
        </p:nvSpPr>
        <p:spPr>
          <a:xfrm>
            <a:off x="4773613" y="1946891"/>
            <a:ext cx="3332988" cy="4988462"/>
          </a:xfrm>
        </p:spPr>
        <p:txBody>
          <a:bodyPr>
            <a:noAutofit/>
          </a:bodyPr>
          <a:lstStyle/>
          <a:p>
            <a:pPr>
              <a:lnSpc>
                <a:spcPct val="70000"/>
              </a:lnSpc>
            </a:pPr>
            <a:r>
              <a:rPr lang="en-US" sz="1500" dirty="0"/>
              <a:t>When children are outside the family setting, the most salient protective factors are: </a:t>
            </a:r>
          </a:p>
          <a:p>
            <a:pPr>
              <a:lnSpc>
                <a:spcPct val="70000"/>
              </a:lnSpc>
              <a:buFont typeface="Arial" charset="0"/>
              <a:buChar char="•"/>
            </a:pPr>
            <a:r>
              <a:rPr lang="en-US" sz="1500" b="1" dirty="0"/>
              <a:t>age-appropriate parental monitoring of social behavior, including establishing curfews, ensuring adult supervision of activities outside the home, knowing the child’s friends, and enforcing household rules; </a:t>
            </a:r>
          </a:p>
          <a:p>
            <a:pPr>
              <a:lnSpc>
                <a:spcPct val="70000"/>
              </a:lnSpc>
              <a:buFont typeface="Arial" charset="0"/>
              <a:buChar char="•"/>
            </a:pPr>
            <a:r>
              <a:rPr lang="en-US" sz="1500" b="1" dirty="0"/>
              <a:t>success in academics and involvement in extracurricular activities; </a:t>
            </a:r>
          </a:p>
          <a:p>
            <a:pPr>
              <a:lnSpc>
                <a:spcPct val="70000"/>
              </a:lnSpc>
              <a:buFont typeface="Arial" charset="0"/>
              <a:buChar char="•"/>
            </a:pPr>
            <a:r>
              <a:rPr lang="en-US" sz="1500" b="1" dirty="0"/>
              <a:t>strong bonds with prosocial institutions, such as school and religious institutions; and </a:t>
            </a:r>
          </a:p>
          <a:p>
            <a:pPr>
              <a:lnSpc>
                <a:spcPct val="70000"/>
              </a:lnSpc>
              <a:buFont typeface="Arial" charset="0"/>
              <a:buChar char="•"/>
            </a:pPr>
            <a:r>
              <a:rPr lang="en-US" sz="1500" b="1" dirty="0"/>
              <a:t>acceptance of conventional norms against drug abuse</a:t>
            </a:r>
            <a:r>
              <a:rPr lang="en-US" sz="1500" b="1" dirty="0" smtClean="0"/>
              <a:t>.</a:t>
            </a:r>
            <a:endParaRPr lang="en-US" sz="1500" b="1" dirty="0"/>
          </a:p>
        </p:txBody>
      </p:sp>
      <p:sp>
        <p:nvSpPr>
          <p:cNvPr id="6" name="Text Placeholder 5"/>
          <p:cNvSpPr>
            <a:spLocks noGrp="1"/>
          </p:cNvSpPr>
          <p:nvPr>
            <p:ph type="body" idx="1"/>
          </p:nvPr>
        </p:nvSpPr>
        <p:spPr>
          <a:xfrm>
            <a:off x="942880" y="1048920"/>
            <a:ext cx="3433881" cy="82391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solidFill>
                  <a:srgbClr val="FFFFFF"/>
                </a:solidFill>
              </a:rPr>
              <a:t>Risk factors</a:t>
            </a:r>
            <a:endParaRPr lang="en-US" b="1" dirty="0">
              <a:solidFill>
                <a:srgbClr val="FFFFFF"/>
              </a:solidFill>
            </a:endParaRPr>
          </a:p>
        </p:txBody>
      </p:sp>
      <p:sp>
        <p:nvSpPr>
          <p:cNvPr id="7" name="Text Placeholder 6"/>
          <p:cNvSpPr>
            <a:spLocks noGrp="1"/>
          </p:cNvSpPr>
          <p:nvPr>
            <p:ph type="body" sz="quarter" idx="3"/>
          </p:nvPr>
        </p:nvSpPr>
        <p:spPr>
          <a:xfrm>
            <a:off x="4790777" y="1083242"/>
            <a:ext cx="3247168" cy="823912"/>
          </a:xfrm>
        </p:spPr>
        <p:txBody>
          <a:bodyPr/>
          <a:lstStyle/>
          <a:p>
            <a:r>
              <a:rPr lang="en-US" b="1" dirty="0" smtClean="0">
                <a:solidFill>
                  <a:srgbClr val="7030A0"/>
                </a:solidFill>
              </a:rPr>
              <a:t>Protective Factors</a:t>
            </a:r>
            <a:endParaRPr lang="en-US" b="1" dirty="0">
              <a:solidFill>
                <a:srgbClr val="7030A0"/>
              </a:solidFill>
            </a:endParaRPr>
          </a:p>
        </p:txBody>
      </p:sp>
    </p:spTree>
    <p:extLst>
      <p:ext uri="{BB962C8B-B14F-4D97-AF65-F5344CB8AC3E}">
        <p14:creationId xmlns:p14="http://schemas.microsoft.com/office/powerpoint/2010/main" val="4335583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highest risk periods for drug abuse among youth?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925797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Highest Risk Periods </a:t>
            </a:r>
            <a:r>
              <a:rPr lang="en-US" b="1" dirty="0"/>
              <a:t>for </a:t>
            </a:r>
            <a:r>
              <a:rPr lang="en-US" b="1" dirty="0" smtClean="0"/>
              <a:t>Drug Abuse Among </a:t>
            </a:r>
            <a:r>
              <a:rPr lang="en-US" b="1" dirty="0"/>
              <a:t>Y</a:t>
            </a:r>
            <a:r>
              <a:rPr lang="en-US" b="1" dirty="0" smtClean="0"/>
              <a:t>outh</a:t>
            </a:r>
            <a:endParaRPr lang="en-US" dirty="0"/>
          </a:p>
        </p:txBody>
      </p:sp>
      <p:sp>
        <p:nvSpPr>
          <p:cNvPr id="3" name="Content Placeholder 2"/>
          <p:cNvSpPr>
            <a:spLocks noGrp="1"/>
          </p:cNvSpPr>
          <p:nvPr>
            <p:ph idx="1"/>
          </p:nvPr>
        </p:nvSpPr>
        <p:spPr/>
        <p:txBody>
          <a:bodyPr>
            <a:normAutofit fontScale="85000" lnSpcReduction="10000"/>
          </a:bodyPr>
          <a:lstStyle/>
          <a:p>
            <a:pPr>
              <a:buFont typeface="Arial" charset="0"/>
              <a:buChar char="•"/>
            </a:pPr>
            <a:r>
              <a:rPr lang="en-US" dirty="0"/>
              <a:t>Research has shown that the key risk </a:t>
            </a:r>
            <a:r>
              <a:rPr lang="en-US" dirty="0" smtClean="0"/>
              <a:t>periods for </a:t>
            </a:r>
            <a:r>
              <a:rPr lang="en-US" dirty="0"/>
              <a:t>drug abuse occur during </a:t>
            </a:r>
            <a:r>
              <a:rPr lang="en-US" b="1" dirty="0">
                <a:solidFill>
                  <a:srgbClr val="FF0000"/>
                </a:solidFill>
              </a:rPr>
              <a:t>major transitions in children’s lives. </a:t>
            </a:r>
            <a:r>
              <a:rPr lang="en-US" dirty="0"/>
              <a:t>These transitions include </a:t>
            </a:r>
            <a:r>
              <a:rPr lang="en-US" dirty="0" smtClean="0"/>
              <a:t>significant </a:t>
            </a:r>
            <a:r>
              <a:rPr lang="en-US" dirty="0"/>
              <a:t>changes in </a:t>
            </a:r>
            <a:r>
              <a:rPr lang="en-US" b="1" dirty="0">
                <a:solidFill>
                  <a:srgbClr val="7030A0"/>
                </a:solidFill>
              </a:rPr>
              <a:t>physical development</a:t>
            </a:r>
            <a:r>
              <a:rPr lang="en-US" dirty="0"/>
              <a:t> (for example, puberty) or </a:t>
            </a:r>
            <a:r>
              <a:rPr lang="en-US" b="1" dirty="0">
                <a:solidFill>
                  <a:srgbClr val="7030A0"/>
                </a:solidFill>
              </a:rPr>
              <a:t>social situations </a:t>
            </a:r>
            <a:r>
              <a:rPr lang="en-US" dirty="0"/>
              <a:t>(such as </a:t>
            </a:r>
            <a:r>
              <a:rPr lang="en-US" dirty="0" smtClean="0"/>
              <a:t>moving or </a:t>
            </a:r>
            <a:r>
              <a:rPr lang="en-US" dirty="0"/>
              <a:t>parents divorcing) when children experience heightened vulnerability for problem behaviors</a:t>
            </a:r>
            <a:r>
              <a:rPr lang="en-US" dirty="0" smtClean="0"/>
              <a:t>.</a:t>
            </a:r>
            <a:endParaRPr lang="en-US" dirty="0"/>
          </a:p>
          <a:p>
            <a:pPr>
              <a:buFont typeface="Arial" charset="0"/>
              <a:buChar char="•"/>
            </a:pPr>
            <a:r>
              <a:rPr lang="en-US" dirty="0" smtClean="0"/>
              <a:t>Further, </a:t>
            </a:r>
            <a:r>
              <a:rPr lang="en-US" dirty="0"/>
              <a:t>when they enter high school, young people face </a:t>
            </a:r>
            <a:r>
              <a:rPr lang="en-US" b="1" dirty="0">
                <a:solidFill>
                  <a:srgbClr val="7030A0"/>
                </a:solidFill>
              </a:rPr>
              <a:t>additional social, psychological, and educational challenges</a:t>
            </a:r>
            <a:r>
              <a:rPr lang="en-US" dirty="0"/>
              <a:t>. At the same time, they may be exposed to greater availability of drugs, drug abusers, and social engagements involving drugs. These challenges can increase the risk that they will abuse alcohol, tobacco, and other drugs</a:t>
            </a:r>
            <a:r>
              <a:rPr lang="en-US" dirty="0" smtClean="0"/>
              <a:t>.</a:t>
            </a:r>
            <a:endParaRPr lang="en-US" dirty="0"/>
          </a:p>
          <a:p>
            <a:pPr>
              <a:buFont typeface="Arial" charset="0"/>
              <a:buChar char="•"/>
            </a:pPr>
            <a:r>
              <a:rPr lang="en-US" b="1" dirty="0" smtClean="0">
                <a:solidFill>
                  <a:srgbClr val="FF0000"/>
                </a:solidFill>
              </a:rPr>
              <a:t>Risks </a:t>
            </a:r>
            <a:r>
              <a:rPr lang="en-US" b="1" dirty="0">
                <a:solidFill>
                  <a:srgbClr val="FF0000"/>
                </a:solidFill>
              </a:rPr>
              <a:t>appear at every transition </a:t>
            </a:r>
            <a:r>
              <a:rPr lang="en-US" dirty="0"/>
              <a:t>from early childhood through young adulthood; therefore, prevention planners need to consider their target audiences and implement programs that provide support appropriate for each developmental stage</a:t>
            </a:r>
            <a:r>
              <a:rPr lang="en-US" dirty="0" smtClean="0"/>
              <a:t>.</a:t>
            </a:r>
            <a:endParaRPr lang="en-US" dirty="0"/>
          </a:p>
          <a:p>
            <a:pPr>
              <a:buFont typeface="Arial" charset="0"/>
              <a:buChar char="•"/>
            </a:pPr>
            <a:endParaRPr lang="en-US" dirty="0"/>
          </a:p>
        </p:txBody>
      </p:sp>
    </p:spTree>
    <p:extLst>
      <p:ext uri="{BB962C8B-B14F-4D97-AF65-F5344CB8AC3E}">
        <p14:creationId xmlns:p14="http://schemas.microsoft.com/office/powerpoint/2010/main" val="114773047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09244" y="4624668"/>
            <a:ext cx="4038600" cy="933450"/>
          </a:xfrm>
        </p:spPr>
        <p:txBody>
          <a:bodyPr>
            <a:normAutofit/>
          </a:bodyPr>
          <a:lstStyle/>
          <a:p>
            <a:r>
              <a:rPr lang="en-US" sz="2000" dirty="0" err="1" smtClean="0">
                <a:latin typeface="Arial Black"/>
                <a:cs typeface="Arial Black"/>
              </a:rPr>
              <a:t>Raneem</a:t>
            </a:r>
            <a:r>
              <a:rPr lang="en-US" sz="2000" dirty="0" smtClean="0">
                <a:latin typeface="Arial Black"/>
                <a:cs typeface="Arial Black"/>
              </a:rPr>
              <a:t> </a:t>
            </a:r>
            <a:r>
              <a:rPr lang="en-US" sz="2000" dirty="0" err="1" smtClean="0">
                <a:latin typeface="Arial Black"/>
                <a:cs typeface="Arial Black"/>
              </a:rPr>
              <a:t>Alotaibi</a:t>
            </a:r>
            <a:endParaRPr lang="en-US" sz="2000" dirty="0">
              <a:latin typeface="Arial Black"/>
              <a:cs typeface="Arial Black"/>
            </a:endParaRPr>
          </a:p>
        </p:txBody>
      </p:sp>
      <p:pic>
        <p:nvPicPr>
          <p:cNvPr id="7" name="Picture Placeholder 6"/>
          <p:cNvPicPr>
            <a:picLocks noGrp="1" noChangeAspect="1"/>
          </p:cNvPicPr>
          <p:nvPr>
            <p:ph type="pic" sz="quarter" idx="12"/>
          </p:nvPr>
        </p:nvPicPr>
        <p:blipFill>
          <a:blip r:embed="rId2"/>
          <a:srcRect l="21612" r="21612"/>
          <a:stretch>
            <a:fillRect/>
          </a:stretch>
        </p:blipFill>
        <p:spPr/>
      </p:pic>
      <p:sp>
        <p:nvSpPr>
          <p:cNvPr id="2" name="Text Placeholder 1"/>
          <p:cNvSpPr>
            <a:spLocks noGrp="1"/>
          </p:cNvSpPr>
          <p:nvPr>
            <p:ph type="body" sz="half" idx="2"/>
          </p:nvPr>
        </p:nvSpPr>
        <p:spPr>
          <a:xfrm>
            <a:off x="452307" y="574038"/>
            <a:ext cx="3670647" cy="3246362"/>
          </a:xfrm>
        </p:spPr>
        <p:txBody>
          <a:bodyPr/>
          <a:lstStyle/>
          <a:p>
            <a:r>
              <a:rPr lang="en-US" sz="3200" dirty="0" smtClean="0">
                <a:latin typeface="Arial Black"/>
                <a:cs typeface="Arial Black"/>
              </a:rPr>
              <a:t>Types of Substance abuse and How to Approach patients with substance abuse</a:t>
            </a:r>
            <a:endParaRPr lang="en-US" sz="3200" dirty="0"/>
          </a:p>
        </p:txBody>
      </p:sp>
      <p:pic>
        <p:nvPicPr>
          <p:cNvPr id="10" name="Picture Placeholder 9"/>
          <p:cNvPicPr>
            <a:picLocks noGrp="1" noChangeAspect="1"/>
          </p:cNvPicPr>
          <p:nvPr>
            <p:ph type="pic" sz="quarter" idx="13"/>
          </p:nvPr>
        </p:nvPicPr>
        <p:blipFill>
          <a:blip r:embed="rId3"/>
          <a:srcRect l="12150" r="12150"/>
          <a:stretch>
            <a:fillRect/>
          </a:stretch>
        </p:blipFill>
        <p:spPr/>
      </p:pic>
    </p:spTree>
    <p:extLst>
      <p:ext uri="{BB962C8B-B14F-4D97-AF65-F5344CB8AC3E}">
        <p14:creationId xmlns:p14="http://schemas.microsoft.com/office/powerpoint/2010/main" val="233923802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5194"/>
            <a:ext cx="8220723" cy="1116106"/>
          </a:xfrm>
        </p:spPr>
        <p:txBody>
          <a:bodyPr>
            <a:normAutofit/>
          </a:bodyPr>
          <a:lstStyle/>
          <a:p>
            <a:r>
              <a:rPr lang="en-US" sz="3200" b="1" dirty="0">
                <a:solidFill>
                  <a:schemeClr val="accent1"/>
                </a:solidFill>
              </a:rPr>
              <a:t>Substance </a:t>
            </a:r>
            <a:r>
              <a:rPr lang="en-US" sz="3200" b="1" dirty="0" smtClean="0">
                <a:solidFill>
                  <a:schemeClr val="accent1"/>
                </a:solidFill>
              </a:rPr>
              <a:t>abuse  </a:t>
            </a:r>
            <a:endParaRPr lang="en-US" sz="3200" b="1" dirty="0">
              <a:solidFill>
                <a:schemeClr val="accent1"/>
              </a:solidFill>
            </a:endParaRPr>
          </a:p>
        </p:txBody>
      </p:sp>
      <p:graphicFrame>
        <p:nvGraphicFramePr>
          <p:cNvPr id="4" name="Diagram 3"/>
          <p:cNvGraphicFramePr/>
          <p:nvPr>
            <p:extLst>
              <p:ext uri="{D42A27DB-BD31-4B8C-83A1-F6EECF244321}">
                <p14:modId xmlns:p14="http://schemas.microsoft.com/office/powerpoint/2010/main" val="3484287135"/>
              </p:ext>
            </p:extLst>
          </p:nvPr>
        </p:nvGraphicFramePr>
        <p:xfrm>
          <a:off x="-626272" y="678407"/>
          <a:ext cx="10368274" cy="614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7162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163"/>
            <a:ext cx="8229600" cy="809625"/>
          </a:xfrm>
        </p:spPr>
        <p:txBody>
          <a:bodyPr>
            <a:normAutofit/>
          </a:bodyPr>
          <a:lstStyle/>
          <a:p>
            <a:r>
              <a:rPr lang="en-US" sz="3200" b="1" dirty="0">
                <a:solidFill>
                  <a:schemeClr val="accent1"/>
                </a:solidFill>
              </a:rPr>
              <a:t>Types of substance abuse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31954623"/>
              </p:ext>
            </p:extLst>
          </p:nvPr>
        </p:nvGraphicFramePr>
        <p:xfrm>
          <a:off x="0" y="633413"/>
          <a:ext cx="8928994" cy="6213000"/>
        </p:xfrm>
        <a:graphic>
          <a:graphicData uri="http://schemas.openxmlformats.org/drawingml/2006/table">
            <a:tbl>
              <a:tblPr firstRow="1" bandRow="1">
                <a:tableStyleId>{3B4B98B0-60AC-42C2-AFA5-B58CD77FA1E5}</a:tableStyleId>
              </a:tblPr>
              <a:tblGrid>
                <a:gridCol w="714372"/>
                <a:gridCol w="3970246"/>
                <a:gridCol w="504056"/>
                <a:gridCol w="3740320"/>
              </a:tblGrid>
              <a:tr h="543720">
                <a:tc>
                  <a:txBody>
                    <a:bodyPr/>
                    <a:lstStyle/>
                    <a:p>
                      <a:endParaRPr lang="en-US" dirty="0"/>
                    </a:p>
                  </a:txBody>
                  <a:tcPr vert="vert270"/>
                </a:tc>
                <a:tc>
                  <a:txBody>
                    <a:bodyPr/>
                    <a:lstStyle/>
                    <a:p>
                      <a:pPr algn="ctr"/>
                      <a:r>
                        <a:rPr lang="en-US" dirty="0" smtClean="0"/>
                        <a:t>Signs &amp; symptoms</a:t>
                      </a:r>
                      <a:endParaRPr lang="en-US" dirty="0"/>
                    </a:p>
                  </a:txBody>
                  <a:tcPr/>
                </a:tc>
                <a:tc>
                  <a:txBody>
                    <a:bodyPr/>
                    <a:lstStyle/>
                    <a:p>
                      <a:endParaRPr lang="en-US"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Signs &amp; symptoms</a:t>
                      </a:r>
                    </a:p>
                  </a:txBody>
                  <a:tcPr/>
                </a:tc>
              </a:tr>
              <a:tr h="2840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smtClean="0"/>
                        <a:t>alcohol</a:t>
                      </a:r>
                      <a:endParaRPr lang="en-US" dirty="0" smtClean="0"/>
                    </a:p>
                    <a:p>
                      <a:endParaRPr lang="en-US" dirty="0"/>
                    </a:p>
                  </a:txBody>
                  <a:tcPr vert="vert270"/>
                </a:tc>
                <a:tc>
                  <a:txBody>
                    <a:bodyPr/>
                    <a:lstStyle/>
                    <a:p>
                      <a:pPr marL="285750" indent="-285750">
                        <a:buFont typeface="Wingdings" panose="05000000000000000000" pitchFamily="2" charset="2"/>
                        <a:buChar char="§"/>
                      </a:pPr>
                      <a:r>
                        <a:rPr lang="en-US" sz="1800" b="0" i="0" kern="1200" dirty="0" smtClean="0">
                          <a:solidFill>
                            <a:schemeClr val="tx1"/>
                          </a:solidFill>
                          <a:effectLst/>
                          <a:latin typeface="+mn-lt"/>
                          <a:ea typeface="+mn-ea"/>
                          <a:cs typeface="+mn-cs"/>
                        </a:rPr>
                        <a:t>The person </a:t>
                      </a:r>
                      <a:r>
                        <a:rPr lang="en-US" sz="1800" b="1" i="0" kern="1200" dirty="0" smtClean="0">
                          <a:solidFill>
                            <a:schemeClr val="tx1"/>
                          </a:solidFill>
                          <a:effectLst/>
                          <a:latin typeface="+mn-lt"/>
                          <a:ea typeface="+mn-ea"/>
                          <a:cs typeface="+mn-cs"/>
                        </a:rPr>
                        <a:t>can’t control </a:t>
                      </a:r>
                      <a:r>
                        <a:rPr lang="en-US" sz="1800" b="0" i="0" kern="1200" dirty="0" smtClean="0">
                          <a:solidFill>
                            <a:schemeClr val="tx1"/>
                          </a:solidFill>
                          <a:effectLst/>
                          <a:latin typeface="+mn-lt"/>
                          <a:ea typeface="+mn-ea"/>
                          <a:cs typeface="+mn-cs"/>
                        </a:rPr>
                        <a:t>how much or when he or she drinks.</a:t>
                      </a:r>
                    </a:p>
                    <a:p>
                      <a:pPr marL="285750" indent="-285750">
                        <a:buFont typeface="Wingdings" panose="05000000000000000000" pitchFamily="2" charset="2"/>
                        <a:buChar char="§"/>
                      </a:pPr>
                      <a:r>
                        <a:rPr lang="en-US" sz="1800" b="0" i="0" kern="1200" dirty="0" smtClean="0">
                          <a:solidFill>
                            <a:schemeClr val="tx1"/>
                          </a:solidFill>
                          <a:effectLst/>
                          <a:latin typeface="+mn-lt"/>
                          <a:ea typeface="+mn-ea"/>
                          <a:cs typeface="+mn-cs"/>
                        </a:rPr>
                        <a:t>He needs to take </a:t>
                      </a:r>
                      <a:r>
                        <a:rPr lang="en-US" sz="1800" b="1" i="0" kern="1200" dirty="0" smtClean="0">
                          <a:solidFill>
                            <a:schemeClr val="tx1"/>
                          </a:solidFill>
                          <a:effectLst/>
                          <a:latin typeface="+mn-lt"/>
                          <a:ea typeface="+mn-ea"/>
                          <a:cs typeface="+mn-cs"/>
                        </a:rPr>
                        <a:t>in more alcohol </a:t>
                      </a:r>
                      <a:r>
                        <a:rPr lang="en-US" sz="1800" b="0" i="0" kern="1200" dirty="0" smtClean="0">
                          <a:solidFill>
                            <a:schemeClr val="tx1"/>
                          </a:solidFill>
                          <a:effectLst/>
                          <a:latin typeface="+mn-lt"/>
                          <a:ea typeface="+mn-ea"/>
                          <a:cs typeface="+mn-cs"/>
                        </a:rPr>
                        <a:t>to get the same buzz as before.</a:t>
                      </a:r>
                    </a:p>
                    <a:p>
                      <a:pPr marL="285750" indent="-285750">
                        <a:buFont typeface="Wingdings" panose="05000000000000000000" pitchFamily="2" charset="2"/>
                        <a:buChar char="§"/>
                      </a:pPr>
                      <a:r>
                        <a:rPr lang="en-US" sz="1800" b="1" i="0" kern="1200" dirty="0" smtClean="0">
                          <a:solidFill>
                            <a:schemeClr val="tx1"/>
                          </a:solidFill>
                          <a:effectLst/>
                          <a:latin typeface="+mn-lt"/>
                          <a:ea typeface="+mn-ea"/>
                          <a:cs typeface="+mn-cs"/>
                        </a:rPr>
                        <a:t>Withdrawal symptoms </a:t>
                      </a:r>
                      <a:r>
                        <a:rPr lang="en-US" sz="1800" b="0" i="0" kern="1200" dirty="0" smtClean="0">
                          <a:solidFill>
                            <a:schemeClr val="tx1"/>
                          </a:solidFill>
                          <a:effectLst/>
                          <a:latin typeface="+mn-lt"/>
                          <a:ea typeface="+mn-ea"/>
                          <a:cs typeface="+mn-cs"/>
                        </a:rPr>
                        <a:t>set in when alcohol consumption is stopped, and the person may feel sick, sweaty, shaky and anxious.</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Depression.</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Restlessness.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latin typeface="+mn-lt"/>
                          <a:ea typeface="+mn-ea"/>
                          <a:cs typeface="+mn-cs"/>
                        </a:rPr>
                        <a:t>cocaine</a:t>
                      </a:r>
                    </a:p>
                    <a:p>
                      <a:endParaRPr lang="en-US" dirty="0"/>
                    </a:p>
                  </a:txBody>
                  <a:tcPr vert="vert27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Dilated pupils</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Runny nose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Euphoria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Depression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Cardiac arrest</a:t>
                      </a:r>
                    </a:p>
                    <a:p>
                      <a:endParaRPr lang="en-US" dirty="0"/>
                    </a:p>
                  </a:txBody>
                  <a:tcPr/>
                </a:tc>
              </a:tr>
              <a:tr h="2226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latin typeface="+mn-lt"/>
                          <a:ea typeface="+mn-ea"/>
                          <a:cs typeface="+mn-cs"/>
                        </a:rPr>
                        <a:t>amphetamine</a:t>
                      </a:r>
                    </a:p>
                    <a:p>
                      <a:pPr algn="ctr"/>
                      <a:endParaRPr lang="en-US" dirty="0"/>
                    </a:p>
                  </a:txBody>
                  <a:tcPr vert="vert270"/>
                </a:tc>
                <a:tc>
                  <a:txBody>
                    <a:bodyPr/>
                    <a:lstStyle/>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Increased body temperature</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Euphoria</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Increased blood pressure</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Dry mouth</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Faster breathing</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Dilated pupils</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Increased energy and alertness</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Decreased fatigue</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Decreased appetite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latin typeface="+mn-lt"/>
                          <a:ea typeface="+mn-ea"/>
                          <a:cs typeface="+mn-cs"/>
                        </a:rPr>
                        <a:t>heroin</a:t>
                      </a:r>
                    </a:p>
                    <a:p>
                      <a:pPr algn="ctr"/>
                      <a:endParaRPr lang="en-US" dirty="0"/>
                    </a:p>
                  </a:txBody>
                  <a:tcPr vert="vert270"/>
                </a:tc>
                <a:tc>
                  <a:txBody>
                    <a:bodyPr/>
                    <a:lstStyle/>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Shortness of breath</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Dry mouth</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Constricted (small) pupils</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Sudden changes in behavior or actions</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Disorientation</a:t>
                      </a:r>
                    </a:p>
                    <a:p>
                      <a:endParaRPr lang="en-US" dirty="0"/>
                    </a:p>
                  </a:txBody>
                  <a:tcPr/>
                </a:tc>
              </a:tr>
            </a:tbl>
          </a:graphicData>
        </a:graphic>
      </p:graphicFrame>
    </p:spTree>
    <p:extLst>
      <p:ext uri="{BB962C8B-B14F-4D97-AF65-F5344CB8AC3E}">
        <p14:creationId xmlns:p14="http://schemas.microsoft.com/office/powerpoint/2010/main" val="294612535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21" y="-1919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solidFill>
              </a:rPr>
              <a:t>Types of substance abuse</a:t>
            </a:r>
            <a:endParaRPr lang="en-US" sz="4000" b="1" dirty="0">
              <a:solidFill>
                <a:schemeClr val="accent1"/>
              </a:solidFill>
            </a:endParaRP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2660587532"/>
              </p:ext>
            </p:extLst>
          </p:nvPr>
        </p:nvGraphicFramePr>
        <p:xfrm>
          <a:off x="0" y="1125538"/>
          <a:ext cx="8856985" cy="5733257"/>
        </p:xfrm>
        <a:graphic>
          <a:graphicData uri="http://schemas.openxmlformats.org/drawingml/2006/table">
            <a:tbl>
              <a:tblPr firstRow="1" bandRow="1">
                <a:tableStyleId>{3B4B98B0-60AC-42C2-AFA5-B58CD77FA1E5}</a:tableStyleId>
              </a:tblPr>
              <a:tblGrid>
                <a:gridCol w="708611"/>
                <a:gridCol w="3487389"/>
                <a:gridCol w="542483"/>
                <a:gridCol w="4118502"/>
              </a:tblGrid>
              <a:tr h="570838">
                <a:tc>
                  <a:txBody>
                    <a:bodyPr/>
                    <a:lstStyle/>
                    <a:p>
                      <a:endParaRPr lang="en-US" dirty="0"/>
                    </a:p>
                  </a:txBody>
                  <a:tcPr vert="vert270"/>
                </a:tc>
                <a:tc>
                  <a:txBody>
                    <a:bodyPr/>
                    <a:lstStyle/>
                    <a:p>
                      <a:pPr algn="ctr"/>
                      <a:r>
                        <a:rPr lang="en-US" dirty="0" smtClean="0"/>
                        <a:t>Signs &amp; symptoms</a:t>
                      </a:r>
                      <a:endParaRPr lang="en-US" dirty="0"/>
                    </a:p>
                  </a:txBody>
                  <a:tcPr/>
                </a:tc>
                <a:tc>
                  <a:txBody>
                    <a:bodyPr/>
                    <a:lstStyle/>
                    <a:p>
                      <a:endParaRPr lang="en-US"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Signs &amp; symptoms</a:t>
                      </a:r>
                    </a:p>
                  </a:txBody>
                  <a:tcPr/>
                </a:tc>
              </a:tr>
              <a:tr h="2142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latin typeface="+mn-lt"/>
                          <a:ea typeface="+mn-ea"/>
                          <a:cs typeface="+mn-cs"/>
                        </a:rPr>
                        <a:t>inhalants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vert="vert270"/>
                </a:tc>
                <a:tc>
                  <a:txBody>
                    <a:bodyPr/>
                    <a:lstStyle/>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slurred speech</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lack of coordination</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euphoria</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dizziness</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lightheadedness</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hallucinations</a:t>
                      </a:r>
                    </a:p>
                    <a:p>
                      <a:pPr marL="285750" indent="-285750" fontAlgn="base">
                        <a:buFont typeface="Arial" panose="020B0604020202020204" pitchFamily="34" charset="0"/>
                        <a:buChar char="•"/>
                      </a:pPr>
                      <a:r>
                        <a:rPr lang="en-US" sz="1800" b="0" i="0" kern="1200" dirty="0" smtClean="0">
                          <a:solidFill>
                            <a:schemeClr val="tx1"/>
                          </a:solidFill>
                          <a:effectLst/>
                          <a:latin typeface="+mn-lt"/>
                          <a:ea typeface="+mn-ea"/>
                          <a:cs typeface="+mn-cs"/>
                        </a:rPr>
                        <a:t>delusions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latin typeface="+mn-lt"/>
                          <a:ea typeface="+mn-ea"/>
                          <a:cs typeface="+mn-cs"/>
                        </a:rPr>
                        <a:t>Opioids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smtClean="0">
                        <a:solidFill>
                          <a:schemeClr val="tx1"/>
                        </a:solidFill>
                        <a:latin typeface="+mn-lt"/>
                        <a:ea typeface="+mn-ea"/>
                        <a:cs typeface="+mn-cs"/>
                      </a:endParaRPr>
                    </a:p>
                    <a:p>
                      <a:endParaRPr lang="en-US" dirty="0"/>
                    </a:p>
                  </a:txBody>
                  <a:tcPr vert="vert270"/>
                </a:tc>
                <a:tc>
                  <a:txBody>
                    <a:bodyPr/>
                    <a:lstStyle/>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vomiting and diarrhea, sedation and delayed reactions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tx1"/>
                          </a:solidFill>
                          <a:effectLst/>
                          <a:latin typeface="+mn-lt"/>
                          <a:ea typeface="+mn-ea"/>
                          <a:cs typeface="+mn-cs"/>
                        </a:rPr>
                        <a:t>Weakened immune system functioning.</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bowel perforation</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Significant respiratory depression</a:t>
                      </a:r>
                      <a:endParaRPr lang="en-US" dirty="0" smtClean="0"/>
                    </a:p>
                  </a:txBody>
                  <a:tcPr/>
                </a:tc>
              </a:tr>
              <a:tr h="3019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tx1"/>
                          </a:solidFill>
                          <a:latin typeface="+mn-lt"/>
                          <a:ea typeface="+mn-ea"/>
                          <a:cs typeface="+mn-cs"/>
                        </a:rPr>
                        <a:t>Marijuana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kern="1200" dirty="0" smtClean="0">
                        <a:solidFill>
                          <a:schemeClr val="tx1"/>
                        </a:solidFill>
                        <a:latin typeface="+mn-lt"/>
                        <a:ea typeface="+mn-ea"/>
                        <a:cs typeface="+mn-cs"/>
                      </a:endParaRPr>
                    </a:p>
                    <a:p>
                      <a:pPr algn="ctr"/>
                      <a:endParaRPr lang="en-US" dirty="0"/>
                    </a:p>
                  </a:txBody>
                  <a:tcPr vert="vert270"/>
                </a:tc>
                <a:tc>
                  <a:txBody>
                    <a:bodyPr/>
                    <a:lstStyle/>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Euphoria.</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Relaxation.</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Drowsiness.</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Altered sense of time.</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Impaired memory.</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Slowed reflexes and impaired motor skills.</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Increased appetite.</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Dry mouth.</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Increased heart 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smtClean="0">
                        <a:solidFill>
                          <a:schemeClr val="tx1"/>
                        </a:solidFill>
                        <a:latin typeface="+mn-lt"/>
                        <a:ea typeface="+mn-ea"/>
                        <a:cs typeface="+mn-cs"/>
                      </a:endParaRPr>
                    </a:p>
                    <a:p>
                      <a:pPr algn="ctr"/>
                      <a:endParaRPr lang="en-US" dirty="0"/>
                    </a:p>
                  </a:txBody>
                  <a:tcPr vert="vert270"/>
                </a:tc>
                <a:tc>
                  <a:txBody>
                    <a:bodyPr/>
                    <a:lstStyle/>
                    <a:p>
                      <a:endParaRPr lang="en-US" dirty="0"/>
                    </a:p>
                  </a:txBody>
                  <a:tcPr/>
                </a:tc>
              </a:tr>
            </a:tbl>
          </a:graphicData>
        </a:graphic>
      </p:graphicFrame>
    </p:spTree>
    <p:extLst>
      <p:ext uri="{BB962C8B-B14F-4D97-AF65-F5344CB8AC3E}">
        <p14:creationId xmlns:p14="http://schemas.microsoft.com/office/powerpoint/2010/main" val="2430881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Q4</a:t>
            </a:r>
          </a:p>
        </p:txBody>
      </p:sp>
      <p:sp>
        <p:nvSpPr>
          <p:cNvPr id="147" name="Shape 147"/>
          <p:cNvSpPr>
            <a:spLocks noGrp="1"/>
          </p:cNvSpPr>
          <p:nvPr>
            <p:ph idx="1"/>
          </p:nvPr>
        </p:nvSpPr>
        <p:spPr>
          <a:xfrm>
            <a:off x="498474" y="1742660"/>
            <a:ext cx="7556313" cy="4144963"/>
          </a:xfrm>
          <a:prstGeom prst="rect">
            <a:avLst/>
          </a:prstGeom>
        </p:spPr>
        <p:txBody>
          <a:bodyPr>
            <a:normAutofit/>
          </a:bodyPr>
          <a:lstStyle/>
          <a:p>
            <a:pPr marL="0" indent="0" algn="l">
              <a:buNone/>
            </a:pPr>
            <a:r>
              <a:rPr sz="2400" dirty="0"/>
              <a:t>Which one of the following kills more people every </a:t>
            </a:r>
            <a:r>
              <a:rPr sz="2400" dirty="0" smtClean="0"/>
              <a:t>year </a:t>
            </a:r>
            <a:r>
              <a:rPr lang="en-US" sz="2400" dirty="0" smtClean="0"/>
              <a:t>:</a:t>
            </a:r>
            <a:endParaRPr sz="2400" dirty="0"/>
          </a:p>
          <a:p>
            <a:pPr marL="0" indent="0">
              <a:buSzTx/>
              <a:buNone/>
            </a:pPr>
            <a:r>
              <a:rPr sz="2400" dirty="0"/>
              <a:t>A- smoking </a:t>
            </a:r>
          </a:p>
          <a:p>
            <a:pPr marL="0" indent="0">
              <a:buSzTx/>
              <a:buNone/>
            </a:pPr>
            <a:r>
              <a:rPr sz="2400" dirty="0"/>
              <a:t>B- alcoholism </a:t>
            </a:r>
          </a:p>
          <a:p>
            <a:pPr marL="0" indent="0">
              <a:buSzTx/>
              <a:buNone/>
            </a:pPr>
            <a:r>
              <a:rPr sz="2400" dirty="0"/>
              <a:t>C- Cannabis</a:t>
            </a:r>
            <a:r>
              <a:rPr sz="2400" b="1" dirty="0"/>
              <a:t> </a:t>
            </a:r>
          </a:p>
          <a:p>
            <a:pPr marL="0" indent="0">
              <a:buSzTx/>
              <a:buNone/>
            </a:pPr>
            <a:r>
              <a:rPr sz="2400" dirty="0"/>
              <a:t>D –</a:t>
            </a:r>
            <a:r>
              <a:rPr sz="2400" b="1" dirty="0"/>
              <a:t> </a:t>
            </a:r>
            <a:r>
              <a:rPr sz="2400" dirty="0"/>
              <a:t>stamiulant</a:t>
            </a:r>
            <a:r>
              <a:rPr sz="2400" b="1" dirty="0"/>
              <a:t> </a:t>
            </a:r>
          </a:p>
        </p:txBody>
      </p:sp>
    </p:spTree>
    <p:extLst>
      <p:ext uri="{BB962C8B-B14F-4D97-AF65-F5344CB8AC3E}">
        <p14:creationId xmlns:p14="http://schemas.microsoft.com/office/powerpoint/2010/main" val="10828864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4563" y="484188"/>
            <a:ext cx="8199437" cy="1116012"/>
          </a:xfrm>
        </p:spPr>
        <p:txBody>
          <a:bodyPr/>
          <a:lstStyle/>
          <a:p>
            <a:r>
              <a:rPr lang="en-US" sz="3200" b="1" dirty="0" smtClean="0">
                <a:solidFill>
                  <a:schemeClr val="accent1"/>
                </a:solidFill>
              </a:rPr>
              <a:t>Common substance abuse in KSA </a:t>
            </a:r>
            <a:endParaRPr lang="en-US" sz="3200" b="1" dirty="0">
              <a:solidFill>
                <a:schemeClr val="accent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61653247"/>
              </p:ext>
            </p:extLst>
          </p:nvPr>
        </p:nvGraphicFramePr>
        <p:xfrm>
          <a:off x="708432" y="1341438"/>
          <a:ext cx="8229600" cy="334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89600" y="2225389"/>
            <a:ext cx="758541" cy="369332"/>
          </a:xfrm>
          <a:prstGeom prst="rect">
            <a:avLst/>
          </a:prstGeom>
        </p:spPr>
        <p:txBody>
          <a:bodyPr wrap="none">
            <a:spAutoFit/>
          </a:bodyPr>
          <a:lstStyle/>
          <a:p>
            <a:r>
              <a:rPr lang="en-US" b="1" dirty="0" smtClean="0">
                <a:solidFill>
                  <a:schemeClr val="bg1"/>
                </a:solidFill>
              </a:rPr>
              <a:t>83.6%</a:t>
            </a:r>
            <a:endParaRPr lang="en-US" b="1" dirty="0">
              <a:solidFill>
                <a:schemeClr val="bg1"/>
              </a:solidFill>
            </a:endParaRPr>
          </a:p>
        </p:txBody>
      </p:sp>
      <p:sp>
        <p:nvSpPr>
          <p:cNvPr id="6" name="Rectangle 5"/>
          <p:cNvSpPr/>
          <p:nvPr/>
        </p:nvSpPr>
        <p:spPr>
          <a:xfrm>
            <a:off x="3820774" y="3484007"/>
            <a:ext cx="758541" cy="369332"/>
          </a:xfrm>
          <a:prstGeom prst="rect">
            <a:avLst/>
          </a:prstGeom>
        </p:spPr>
        <p:txBody>
          <a:bodyPr wrap="none">
            <a:spAutoFit/>
          </a:bodyPr>
          <a:lstStyle/>
          <a:p>
            <a:r>
              <a:rPr lang="en-US" b="1" dirty="0">
                <a:solidFill>
                  <a:schemeClr val="bg1"/>
                </a:solidFill>
              </a:rPr>
              <a:t>70.7%</a:t>
            </a:r>
          </a:p>
        </p:txBody>
      </p:sp>
      <p:sp>
        <p:nvSpPr>
          <p:cNvPr id="7" name="Rectangle 6"/>
          <p:cNvSpPr/>
          <p:nvPr/>
        </p:nvSpPr>
        <p:spPr>
          <a:xfrm>
            <a:off x="2483768" y="3275562"/>
            <a:ext cx="758541" cy="369332"/>
          </a:xfrm>
          <a:prstGeom prst="rect">
            <a:avLst/>
          </a:prstGeom>
        </p:spPr>
        <p:txBody>
          <a:bodyPr wrap="none">
            <a:spAutoFit/>
          </a:bodyPr>
          <a:lstStyle/>
          <a:p>
            <a:r>
              <a:rPr lang="en-US" b="1" dirty="0">
                <a:solidFill>
                  <a:schemeClr val="bg1"/>
                </a:solidFill>
              </a:rPr>
              <a:t>70.3%</a:t>
            </a:r>
          </a:p>
        </p:txBody>
      </p:sp>
      <p:sp>
        <p:nvSpPr>
          <p:cNvPr id="8" name="Rectangle 7"/>
          <p:cNvSpPr/>
          <p:nvPr/>
        </p:nvSpPr>
        <p:spPr>
          <a:xfrm>
            <a:off x="2811546" y="2173906"/>
            <a:ext cx="583814" cy="369332"/>
          </a:xfrm>
          <a:prstGeom prst="rect">
            <a:avLst/>
          </a:prstGeom>
        </p:spPr>
        <p:txBody>
          <a:bodyPr wrap="none">
            <a:spAutoFit/>
          </a:bodyPr>
          <a:lstStyle/>
          <a:p>
            <a:r>
              <a:rPr lang="en-US" b="1" dirty="0">
                <a:solidFill>
                  <a:schemeClr val="bg1"/>
                </a:solidFill>
              </a:rPr>
              <a:t>60%</a:t>
            </a:r>
          </a:p>
        </p:txBody>
      </p:sp>
      <p:sp>
        <p:nvSpPr>
          <p:cNvPr id="9" name="Rectangle 8"/>
          <p:cNvSpPr/>
          <p:nvPr/>
        </p:nvSpPr>
        <p:spPr>
          <a:xfrm>
            <a:off x="708432" y="5019904"/>
            <a:ext cx="8229600" cy="163121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t>risk factors for initiation as well as relapse of substance abuse. </a:t>
            </a:r>
            <a:endParaRPr lang="en-US" sz="2000" b="1" dirty="0" smtClean="0"/>
          </a:p>
          <a:p>
            <a:pPr marL="457200" indent="-457200">
              <a:buFont typeface="+mj-lt"/>
              <a:buAutoNum type="arabicPeriod"/>
            </a:pPr>
            <a:r>
              <a:rPr lang="en-US" sz="2000" b="1" dirty="0" smtClean="0"/>
              <a:t>Anxiety</a:t>
            </a:r>
            <a:r>
              <a:rPr lang="en-US" sz="2000" b="1" dirty="0"/>
              <a:t>, </a:t>
            </a:r>
            <a:endParaRPr lang="en-US" sz="2000" b="1" dirty="0" smtClean="0"/>
          </a:p>
          <a:p>
            <a:pPr marL="457200" indent="-457200">
              <a:buFont typeface="+mj-lt"/>
              <a:buAutoNum type="arabicPeriod"/>
            </a:pPr>
            <a:r>
              <a:rPr lang="en-US" sz="2000" b="1" dirty="0" smtClean="0"/>
              <a:t>depression </a:t>
            </a:r>
            <a:endParaRPr lang="en-US" sz="2000" b="1" dirty="0"/>
          </a:p>
          <a:p>
            <a:pPr marL="457200" indent="-457200">
              <a:buFont typeface="+mj-lt"/>
              <a:buAutoNum type="arabicPeriod"/>
            </a:pPr>
            <a:r>
              <a:rPr lang="en-US" sz="2000" b="1" dirty="0" smtClean="0"/>
              <a:t>hepatitis </a:t>
            </a:r>
            <a:r>
              <a:rPr lang="en-US" sz="2000" b="1" dirty="0"/>
              <a:t>were the most common co-morbid disorders among the Saudi patients.</a:t>
            </a:r>
          </a:p>
        </p:txBody>
      </p:sp>
    </p:spTree>
    <p:extLst>
      <p:ext uri="{BB962C8B-B14F-4D97-AF65-F5344CB8AC3E}">
        <p14:creationId xmlns:p14="http://schemas.microsoft.com/office/powerpoint/2010/main" val="124054674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5196"/>
            <a:ext cx="7556313" cy="1116106"/>
          </a:xfrm>
        </p:spPr>
        <p:txBody>
          <a:bodyPr>
            <a:normAutofit/>
          </a:bodyPr>
          <a:lstStyle/>
          <a:p>
            <a:r>
              <a:rPr lang="en-US" sz="2800" b="1" dirty="0" smtClean="0">
                <a:solidFill>
                  <a:schemeClr val="accent1"/>
                </a:solidFill>
              </a:rPr>
              <a:t>Approach patient with substance abuse</a:t>
            </a:r>
            <a:endParaRPr lang="en-US" sz="2800" b="1" dirty="0">
              <a:solidFill>
                <a:schemeClr val="accent1"/>
              </a:solidFill>
            </a:endParaRPr>
          </a:p>
        </p:txBody>
      </p:sp>
      <p:graphicFrame>
        <p:nvGraphicFramePr>
          <p:cNvPr id="5" name="Diagram 4"/>
          <p:cNvGraphicFramePr/>
          <p:nvPr>
            <p:extLst>
              <p:ext uri="{D42A27DB-BD31-4B8C-83A1-F6EECF244321}">
                <p14:modId xmlns:p14="http://schemas.microsoft.com/office/powerpoint/2010/main" val="1568189933"/>
              </p:ext>
            </p:extLst>
          </p:nvPr>
        </p:nvGraphicFramePr>
        <p:xfrm>
          <a:off x="107504" y="995343"/>
          <a:ext cx="8712968" cy="5646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71525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Approach patient with substance abuse</a:t>
            </a:r>
            <a:endParaRPr lang="en-US" b="1" dirty="0">
              <a:solidFill>
                <a:schemeClr val="accent1"/>
              </a:solidFill>
            </a:endParaRPr>
          </a:p>
        </p:txBody>
      </p:sp>
      <p:pic>
        <p:nvPicPr>
          <p:cNvPr id="1026" name="Picture 2" descr="نتيجة بحث الصور عن ‪5 A's app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00200"/>
            <a:ext cx="8398406" cy="482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264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0537" y="4624668"/>
            <a:ext cx="5603463" cy="933450"/>
          </a:xfrm>
        </p:spPr>
        <p:txBody>
          <a:bodyPr>
            <a:normAutofit/>
          </a:bodyPr>
          <a:lstStyle/>
          <a:p>
            <a:r>
              <a:rPr lang="en-US" sz="4000" dirty="0" smtClean="0"/>
              <a:t>MCQ’s</a:t>
            </a:r>
            <a:endParaRPr lang="en-US" sz="4000" dirty="0"/>
          </a:p>
        </p:txBody>
      </p:sp>
    </p:spTree>
    <p:extLst>
      <p:ext uri="{BB962C8B-B14F-4D97-AF65-F5344CB8AC3E}">
        <p14:creationId xmlns:p14="http://schemas.microsoft.com/office/powerpoint/2010/main" val="149227889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title"/>
          </p:nvPr>
        </p:nvSpPr>
        <p:spPr>
          <a:prstGeom prst="rect">
            <a:avLst/>
          </a:prstGeom>
        </p:spPr>
        <p:txBody>
          <a:bodyPr/>
          <a:lstStyle/>
          <a:p>
            <a:r>
              <a:t>Q1</a:t>
            </a:r>
          </a:p>
        </p:txBody>
      </p:sp>
      <p:sp>
        <p:nvSpPr>
          <p:cNvPr id="403" name="Shape 403"/>
          <p:cNvSpPr>
            <a:spLocks noGrp="1"/>
          </p:cNvSpPr>
          <p:nvPr>
            <p:ph idx="1"/>
          </p:nvPr>
        </p:nvSpPr>
        <p:spPr>
          <a:xfrm>
            <a:off x="457200" y="1766248"/>
            <a:ext cx="8229600" cy="4373563"/>
          </a:xfrm>
          <a:prstGeom prst="rect">
            <a:avLst/>
          </a:prstGeom>
        </p:spPr>
        <p:txBody>
          <a:bodyPr/>
          <a:lstStyle/>
          <a:p>
            <a:pPr marL="320039" indent="-320039" algn="l">
              <a:defRPr sz="2200"/>
            </a:pPr>
            <a:r>
              <a:t>What is the main cause of death due to smoking? </a:t>
            </a:r>
          </a:p>
          <a:p>
            <a:pPr algn="l"/>
            <a:endParaRPr/>
          </a:p>
          <a:p>
            <a:pPr marL="320039" indent="-320039" algn="l">
              <a:defRPr sz="2200"/>
            </a:pPr>
            <a:r>
              <a:t>A- CVD</a:t>
            </a:r>
          </a:p>
          <a:p>
            <a:pPr marL="320039" indent="-320039" algn="l">
              <a:defRPr sz="2200"/>
            </a:pPr>
            <a:r>
              <a:t>B- COPD</a:t>
            </a:r>
          </a:p>
          <a:p>
            <a:pPr marL="320039" indent="-320039" algn="l">
              <a:defRPr sz="2200"/>
            </a:pPr>
            <a:r>
              <a:t>C- Lung Cancer</a:t>
            </a:r>
          </a:p>
          <a:p>
            <a:pPr marL="320039" indent="-320039" algn="l">
              <a:defRPr sz="2200"/>
            </a:pPr>
            <a:r>
              <a:t>D- Bladder cancer</a:t>
            </a:r>
          </a:p>
        </p:txBody>
      </p:sp>
      <p:pic>
        <p:nvPicPr>
          <p:cNvPr id="404" name="image33.png" descr="success-01-512.png"/>
          <p:cNvPicPr>
            <a:picLocks noChangeAspect="1"/>
          </p:cNvPicPr>
          <p:nvPr/>
        </p:nvPicPr>
        <p:blipFill>
          <a:blip r:embed="rId2">
            <a:extLst/>
          </a:blip>
          <a:stretch>
            <a:fillRect/>
          </a:stretch>
        </p:blipFill>
        <p:spPr>
          <a:xfrm>
            <a:off x="696368" y="2847835"/>
            <a:ext cx="578069" cy="578070"/>
          </a:xfrm>
          <a:prstGeom prst="rect">
            <a:avLst/>
          </a:prstGeom>
          <a:ln w="12700">
            <a:miter lim="400000"/>
          </a:ln>
        </p:spPr>
      </p:pic>
    </p:spTree>
    <p:extLst>
      <p:ext uri="{BB962C8B-B14F-4D97-AF65-F5344CB8AC3E}">
        <p14:creationId xmlns:p14="http://schemas.microsoft.com/office/powerpoint/2010/main" val="118309351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04"/>
                                        </p:tgtEl>
                                        <p:attrNameLst>
                                          <p:attrName>style.visibility</p:attrName>
                                        </p:attrNameLst>
                                      </p:cBhvr>
                                      <p:to>
                                        <p:strVal val="visible"/>
                                      </p:to>
                                    </p:set>
                                    <p:animEffect transition="in" filter="dissolve">
                                      <p:cBhvr>
                                        <p:cTn id="7" dur="2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p:cNvSpPr>
          <p:nvPr>
            <p:ph type="title"/>
          </p:nvPr>
        </p:nvSpPr>
        <p:spPr>
          <a:prstGeom prst="rect">
            <a:avLst/>
          </a:prstGeom>
        </p:spPr>
        <p:txBody>
          <a:bodyPr/>
          <a:lstStyle/>
          <a:p>
            <a:r>
              <a:t>Q2</a:t>
            </a:r>
          </a:p>
        </p:txBody>
      </p:sp>
      <p:sp>
        <p:nvSpPr>
          <p:cNvPr id="407" name="Shape 407"/>
          <p:cNvSpPr>
            <a:spLocks noGrp="1"/>
          </p:cNvSpPr>
          <p:nvPr>
            <p:ph idx="1"/>
          </p:nvPr>
        </p:nvSpPr>
        <p:spPr>
          <a:prstGeom prst="rect">
            <a:avLst/>
          </a:prstGeom>
        </p:spPr>
        <p:txBody>
          <a:bodyPr/>
          <a:lstStyle/>
          <a:p>
            <a:pPr marL="320039" indent="-320039" algn="l">
              <a:defRPr sz="2200"/>
            </a:pPr>
            <a:r>
              <a:t>Smoking can increase risk of having coronary heart disease (CHD) than non-smoking by?</a:t>
            </a:r>
          </a:p>
          <a:p>
            <a:pPr marL="320039" indent="-320039" algn="l">
              <a:defRPr sz="2200"/>
            </a:pPr>
            <a:endParaRPr/>
          </a:p>
          <a:p>
            <a:pPr marL="320039" indent="-320039" algn="l">
              <a:defRPr sz="2200"/>
            </a:pPr>
            <a:r>
              <a:t>A- 0 times </a:t>
            </a:r>
          </a:p>
          <a:p>
            <a:pPr marL="320039" indent="-320039" algn="l">
              <a:defRPr sz="2200"/>
            </a:pPr>
            <a:r>
              <a:t>B- 0-1 times </a:t>
            </a:r>
          </a:p>
          <a:p>
            <a:pPr marL="320039" indent="-320039" algn="l">
              <a:defRPr sz="2200"/>
            </a:pPr>
            <a:r>
              <a:t>C-1-2 times </a:t>
            </a:r>
          </a:p>
          <a:p>
            <a:pPr marL="320039" indent="-320039" algn="l">
              <a:defRPr sz="2200"/>
            </a:pPr>
            <a:r>
              <a:t>D- 2-4 times</a:t>
            </a:r>
          </a:p>
        </p:txBody>
      </p:sp>
      <p:pic>
        <p:nvPicPr>
          <p:cNvPr id="408" name="image33.png" descr="success-01-512.png"/>
          <p:cNvPicPr>
            <a:picLocks noChangeAspect="1"/>
          </p:cNvPicPr>
          <p:nvPr/>
        </p:nvPicPr>
        <p:blipFill>
          <a:blip r:embed="rId2">
            <a:extLst/>
          </a:blip>
          <a:stretch>
            <a:fillRect/>
          </a:stretch>
        </p:blipFill>
        <p:spPr>
          <a:xfrm>
            <a:off x="817605" y="3996556"/>
            <a:ext cx="578070" cy="578070"/>
          </a:xfrm>
          <a:prstGeom prst="rect">
            <a:avLst/>
          </a:prstGeom>
          <a:ln w="12700">
            <a:miter lim="400000"/>
          </a:ln>
        </p:spPr>
      </p:pic>
    </p:spTree>
    <p:extLst>
      <p:ext uri="{BB962C8B-B14F-4D97-AF65-F5344CB8AC3E}">
        <p14:creationId xmlns:p14="http://schemas.microsoft.com/office/powerpoint/2010/main" val="3763001707"/>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08"/>
                                        </p:tgtEl>
                                        <p:attrNameLst>
                                          <p:attrName>style.visibility</p:attrName>
                                        </p:attrNameLst>
                                      </p:cBhvr>
                                      <p:to>
                                        <p:strVal val="visible"/>
                                      </p:to>
                                    </p:set>
                                    <p:animEffect transition="in" filter="dissolve">
                                      <p:cBhvr>
                                        <p:cTn id="7"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prstGeom prst="rect">
            <a:avLst/>
          </a:prstGeom>
        </p:spPr>
        <p:txBody>
          <a:bodyPr/>
          <a:lstStyle/>
          <a:p>
            <a:r>
              <a:t>Q3</a:t>
            </a:r>
          </a:p>
        </p:txBody>
      </p:sp>
      <p:sp>
        <p:nvSpPr>
          <p:cNvPr id="411" name="Shape 411"/>
          <p:cNvSpPr/>
          <p:nvPr/>
        </p:nvSpPr>
        <p:spPr>
          <a:xfrm>
            <a:off x="612648" y="1579418"/>
            <a:ext cx="7700079" cy="423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Intentional inhalation of smoke using the methods of smoking such as: cigarettes and cigars is :</a:t>
            </a:r>
          </a:p>
          <a:p>
            <a:endParaRPr/>
          </a:p>
          <a:p>
            <a:pPr>
              <a:defRPr sz="2200"/>
            </a:pPr>
            <a:r>
              <a:t>A- Active smoking</a:t>
            </a:r>
          </a:p>
          <a:p>
            <a:pPr>
              <a:defRPr sz="2200"/>
            </a:pPr>
            <a:endParaRPr/>
          </a:p>
          <a:p>
            <a:pPr>
              <a:defRPr sz="2200"/>
            </a:pPr>
            <a:r>
              <a:t>B- Passive smoking</a:t>
            </a:r>
          </a:p>
          <a:p>
            <a:pPr>
              <a:defRPr sz="2200"/>
            </a:pPr>
            <a:endParaRPr/>
          </a:p>
          <a:p>
            <a:pPr>
              <a:defRPr sz="2200"/>
            </a:pPr>
            <a:r>
              <a:t>C- </a:t>
            </a:r>
            <a:r>
              <a:rPr sz="2400"/>
              <a:t>environmental tobacco smoke</a:t>
            </a:r>
          </a:p>
          <a:p>
            <a:pPr>
              <a:defRPr sz="2400"/>
            </a:pPr>
            <a:endParaRPr sz="2400"/>
          </a:p>
          <a:p>
            <a:pPr>
              <a:defRPr sz="2400"/>
            </a:pPr>
            <a:r>
              <a:t>D- Secondhand smoke </a:t>
            </a:r>
          </a:p>
          <a:p>
            <a:pPr>
              <a:defRPr b="1">
                <a:solidFill>
                  <a:srgbClr val="0070C0"/>
                </a:solidFill>
              </a:defRPr>
            </a:pPr>
            <a:endParaRPr/>
          </a:p>
          <a:p>
            <a:endParaRPr/>
          </a:p>
          <a:p>
            <a:endParaRPr/>
          </a:p>
        </p:txBody>
      </p:sp>
      <p:pic>
        <p:nvPicPr>
          <p:cNvPr id="412" name="image33.png" descr="success-01-512.png"/>
          <p:cNvPicPr>
            <a:picLocks noChangeAspect="1"/>
          </p:cNvPicPr>
          <p:nvPr/>
        </p:nvPicPr>
        <p:blipFill>
          <a:blip r:embed="rId2">
            <a:extLst/>
          </a:blip>
          <a:stretch>
            <a:fillRect/>
          </a:stretch>
        </p:blipFill>
        <p:spPr>
          <a:xfrm>
            <a:off x="528570" y="2530362"/>
            <a:ext cx="578070" cy="578070"/>
          </a:xfrm>
          <a:prstGeom prst="rect">
            <a:avLst/>
          </a:prstGeom>
          <a:ln w="12700">
            <a:miter lim="400000"/>
          </a:ln>
        </p:spPr>
      </p:pic>
    </p:spTree>
    <p:extLst>
      <p:ext uri="{BB962C8B-B14F-4D97-AF65-F5344CB8AC3E}">
        <p14:creationId xmlns:p14="http://schemas.microsoft.com/office/powerpoint/2010/main" val="3594214439"/>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12"/>
                                        </p:tgtEl>
                                        <p:attrNameLst>
                                          <p:attrName>style.visibility</p:attrName>
                                        </p:attrNameLst>
                                      </p:cBhvr>
                                      <p:to>
                                        <p:strVal val="visible"/>
                                      </p:to>
                                    </p:set>
                                    <p:animEffect transition="in" filter="dissolve">
                                      <p:cBhvr>
                                        <p:cTn id="7" dur="2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p:cNvSpPr>
          <p:nvPr>
            <p:ph type="title"/>
          </p:nvPr>
        </p:nvSpPr>
        <p:spPr>
          <a:prstGeom prst="rect">
            <a:avLst/>
          </a:prstGeom>
        </p:spPr>
        <p:txBody>
          <a:bodyPr/>
          <a:lstStyle/>
          <a:p>
            <a:r>
              <a:t>Q4</a:t>
            </a:r>
          </a:p>
        </p:txBody>
      </p:sp>
      <p:sp>
        <p:nvSpPr>
          <p:cNvPr id="415" name="Shape 415"/>
          <p:cNvSpPr>
            <a:spLocks noGrp="1"/>
          </p:cNvSpPr>
          <p:nvPr>
            <p:ph idx="1"/>
          </p:nvPr>
        </p:nvSpPr>
        <p:spPr>
          <a:xfrm>
            <a:off x="498474" y="1981200"/>
            <a:ext cx="8356310" cy="4144963"/>
          </a:xfrm>
          <a:prstGeom prst="rect">
            <a:avLst/>
          </a:prstGeom>
        </p:spPr>
        <p:txBody>
          <a:bodyPr/>
          <a:lstStyle/>
          <a:p>
            <a:pPr algn="l">
              <a:buSzTx/>
              <a:buNone/>
            </a:pPr>
            <a:r>
              <a:rPr dirty="0"/>
              <a:t>Which one of the following kills more people every </a:t>
            </a:r>
          </a:p>
          <a:p>
            <a:pPr algn="l">
              <a:buSzTx/>
              <a:buNone/>
            </a:pPr>
            <a:r>
              <a:rPr dirty="0"/>
              <a:t>:year </a:t>
            </a:r>
          </a:p>
          <a:p>
            <a:pPr algn="l">
              <a:buSzTx/>
              <a:buNone/>
            </a:pPr>
            <a:r>
              <a:rPr dirty="0"/>
              <a:t>A- Smoking </a:t>
            </a:r>
          </a:p>
          <a:p>
            <a:pPr algn="l">
              <a:buSzTx/>
              <a:buNone/>
            </a:pPr>
            <a:r>
              <a:rPr dirty="0"/>
              <a:t>B- Alcoholism </a:t>
            </a:r>
          </a:p>
          <a:p>
            <a:pPr algn="l">
              <a:buSzTx/>
              <a:buNone/>
            </a:pPr>
            <a:r>
              <a:rPr dirty="0"/>
              <a:t>C- Cannabis</a:t>
            </a:r>
            <a:r>
              <a:rPr b="1" dirty="0"/>
              <a:t> </a:t>
            </a:r>
          </a:p>
          <a:p>
            <a:pPr algn="l">
              <a:buSzTx/>
              <a:buNone/>
            </a:pPr>
            <a:r>
              <a:rPr dirty="0"/>
              <a:t>D –</a:t>
            </a:r>
            <a:r>
              <a:rPr b="1" dirty="0"/>
              <a:t> </a:t>
            </a:r>
            <a:r>
              <a:rPr dirty="0"/>
              <a:t>Stamiulant</a:t>
            </a:r>
            <a:r>
              <a:rPr b="1" dirty="0"/>
              <a:t> </a:t>
            </a:r>
          </a:p>
        </p:txBody>
      </p:sp>
      <p:pic>
        <p:nvPicPr>
          <p:cNvPr id="416" name="image33.png" descr="success-01-512.png"/>
          <p:cNvPicPr>
            <a:picLocks noChangeAspect="1"/>
          </p:cNvPicPr>
          <p:nvPr/>
        </p:nvPicPr>
        <p:blipFill>
          <a:blip r:embed="rId2">
            <a:extLst/>
          </a:blip>
          <a:stretch>
            <a:fillRect/>
          </a:stretch>
        </p:blipFill>
        <p:spPr>
          <a:xfrm>
            <a:off x="244782" y="3039376"/>
            <a:ext cx="578070" cy="578070"/>
          </a:xfrm>
          <a:prstGeom prst="rect">
            <a:avLst/>
          </a:prstGeom>
          <a:ln w="12700">
            <a:miter lim="400000"/>
          </a:ln>
        </p:spPr>
      </p:pic>
    </p:spTree>
    <p:extLst>
      <p:ext uri="{BB962C8B-B14F-4D97-AF65-F5344CB8AC3E}">
        <p14:creationId xmlns:p14="http://schemas.microsoft.com/office/powerpoint/2010/main" val="1287481380"/>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16"/>
                                        </p:tgtEl>
                                        <p:attrNameLst>
                                          <p:attrName>style.visibility</p:attrName>
                                        </p:attrNameLst>
                                      </p:cBhvr>
                                      <p:to>
                                        <p:strVal val="visible"/>
                                      </p:to>
                                    </p:set>
                                    <p:animEffect transition="in" filter="dissolve">
                                      <p:cBhvr>
                                        <p:cTn id="7" dur="2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title"/>
          </p:nvPr>
        </p:nvSpPr>
        <p:spPr>
          <a:prstGeom prst="rect">
            <a:avLst/>
          </a:prstGeom>
        </p:spPr>
        <p:txBody>
          <a:bodyPr/>
          <a:lstStyle/>
          <a:p>
            <a:r>
              <a:t>Q5 </a:t>
            </a:r>
          </a:p>
        </p:txBody>
      </p:sp>
      <p:sp>
        <p:nvSpPr>
          <p:cNvPr id="419" name="Shape 419"/>
          <p:cNvSpPr>
            <a:spLocks noGrp="1"/>
          </p:cNvSpPr>
          <p:nvPr>
            <p:ph idx="1"/>
          </p:nvPr>
        </p:nvSpPr>
        <p:spPr>
          <a:prstGeom prst="rect">
            <a:avLst/>
          </a:prstGeom>
        </p:spPr>
        <p:txBody>
          <a:bodyPr/>
          <a:lstStyle/>
          <a:p>
            <a:pPr algn="l">
              <a:buSzTx/>
              <a:buNone/>
            </a:pPr>
            <a:r>
              <a:t>Which of the following antismoking drugs are the most effictive one:</a:t>
            </a:r>
          </a:p>
          <a:p>
            <a:pPr algn="l">
              <a:buSzTx/>
              <a:buNone/>
            </a:pPr>
            <a:r>
              <a:t>A- Nicotine gum</a:t>
            </a:r>
          </a:p>
          <a:p>
            <a:pPr algn="l">
              <a:buSzTx/>
              <a:buNone/>
            </a:pPr>
            <a:r>
              <a:t>B- Bupropion  SR </a:t>
            </a:r>
          </a:p>
          <a:p>
            <a:pPr algn="l">
              <a:buSzTx/>
              <a:buNone/>
            </a:pPr>
            <a:r>
              <a:t>C- Varenicline</a:t>
            </a:r>
          </a:p>
          <a:p>
            <a:pPr algn="l">
              <a:buSzTx/>
              <a:buNone/>
            </a:pPr>
            <a:r>
              <a:t>D- Nicotine skin patch</a:t>
            </a:r>
          </a:p>
        </p:txBody>
      </p:sp>
      <p:pic>
        <p:nvPicPr>
          <p:cNvPr id="420" name="image33.png" descr="success-01-512.png"/>
          <p:cNvPicPr>
            <a:picLocks noChangeAspect="1"/>
          </p:cNvPicPr>
          <p:nvPr/>
        </p:nvPicPr>
        <p:blipFill>
          <a:blip r:embed="rId2">
            <a:extLst/>
          </a:blip>
          <a:stretch>
            <a:fillRect/>
          </a:stretch>
        </p:blipFill>
        <p:spPr>
          <a:xfrm>
            <a:off x="398086" y="3896731"/>
            <a:ext cx="578070" cy="578070"/>
          </a:xfrm>
          <a:prstGeom prst="rect">
            <a:avLst/>
          </a:prstGeom>
          <a:ln w="12700">
            <a:miter lim="400000"/>
          </a:ln>
        </p:spPr>
      </p:pic>
    </p:spTree>
    <p:extLst>
      <p:ext uri="{BB962C8B-B14F-4D97-AF65-F5344CB8AC3E}">
        <p14:creationId xmlns:p14="http://schemas.microsoft.com/office/powerpoint/2010/main" val="1289844234"/>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20"/>
                                        </p:tgtEl>
                                        <p:attrNameLst>
                                          <p:attrName>style.visibility</p:attrName>
                                        </p:attrNameLst>
                                      </p:cBhvr>
                                      <p:to>
                                        <p:strVal val="visible"/>
                                      </p:to>
                                    </p:set>
                                    <p:animEffect transition="in" filter="dissolve">
                                      <p:cBhvr>
                                        <p:cTn id="7" dur="2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Arial Black"/>
                <a:cs typeface="Arial Black"/>
              </a:rPr>
              <a:t>References</a:t>
            </a:r>
            <a:endParaRPr lang="en-US" dirty="0">
              <a:latin typeface="Arial Black"/>
              <a:cs typeface="Arial Black"/>
            </a:endParaRPr>
          </a:p>
        </p:txBody>
      </p:sp>
      <p:sp>
        <p:nvSpPr>
          <p:cNvPr id="11" name="Content Placeholder 10"/>
          <p:cNvSpPr>
            <a:spLocks noGrp="1"/>
          </p:cNvSpPr>
          <p:nvPr>
            <p:ph sz="half" idx="15"/>
          </p:nvPr>
        </p:nvSpPr>
        <p:spPr>
          <a:xfrm>
            <a:off x="498517" y="1269920"/>
            <a:ext cx="7556269" cy="5414697"/>
          </a:xfrm>
        </p:spPr>
        <p:txBody>
          <a:bodyPr>
            <a:normAutofit fontScale="77500" lnSpcReduction="20000"/>
          </a:bodyPr>
          <a:lstStyle/>
          <a:p>
            <a:r>
              <a:rPr lang="en-US" dirty="0" smtClean="0">
                <a:hlinkClick r:id="rId2"/>
              </a:rPr>
              <a:t>http</a:t>
            </a:r>
            <a:r>
              <a:rPr lang="en-US" dirty="0">
                <a:hlinkClick r:id="rId2"/>
              </a:rPr>
              <a:t>://</a:t>
            </a:r>
            <a:r>
              <a:rPr lang="en-US" dirty="0" err="1">
                <a:hlinkClick r:id="rId2"/>
              </a:rPr>
              <a:t>who.int</a:t>
            </a:r>
            <a:r>
              <a:rPr lang="en-US" dirty="0">
                <a:hlinkClick r:id="rId2"/>
              </a:rPr>
              <a:t>/tobacco/surveillance/policy/</a:t>
            </a:r>
            <a:r>
              <a:rPr lang="en-US" dirty="0" err="1">
                <a:hlinkClick r:id="rId2"/>
              </a:rPr>
              <a:t>country_profile</a:t>
            </a:r>
            <a:r>
              <a:rPr lang="en-US" dirty="0">
                <a:hlinkClick r:id="rId2"/>
              </a:rPr>
              <a:t>/</a:t>
            </a:r>
            <a:r>
              <a:rPr lang="en-US" dirty="0" err="1">
                <a:hlinkClick r:id="rId2"/>
              </a:rPr>
              <a:t>sau.pdf?ua</a:t>
            </a:r>
            <a:r>
              <a:rPr lang="en-US" dirty="0">
                <a:hlinkClick r:id="rId2"/>
              </a:rPr>
              <a:t>=1</a:t>
            </a:r>
            <a:endParaRPr lang="en-US" dirty="0"/>
          </a:p>
          <a:p>
            <a:r>
              <a:rPr lang="en-US" dirty="0" smtClean="0">
                <a:hlinkClick r:id="rId3"/>
              </a:rPr>
              <a:t>https</a:t>
            </a:r>
            <a:r>
              <a:rPr lang="en-US" dirty="0">
                <a:hlinkClick r:id="rId3"/>
              </a:rPr>
              <a:t>://</a:t>
            </a:r>
            <a:r>
              <a:rPr lang="en-US" dirty="0" err="1">
                <a:hlinkClick r:id="rId3"/>
              </a:rPr>
              <a:t>www.ncbi.nlm.nih.gov</a:t>
            </a:r>
            <a:r>
              <a:rPr lang="en-US" dirty="0">
                <a:hlinkClick r:id="rId3"/>
              </a:rPr>
              <a:t>/</a:t>
            </a:r>
            <a:r>
              <a:rPr lang="en-US" dirty="0" err="1">
                <a:hlinkClick r:id="rId3"/>
              </a:rPr>
              <a:t>pmc</a:t>
            </a:r>
            <a:r>
              <a:rPr lang="en-US" dirty="0">
                <a:hlinkClick r:id="rId3"/>
              </a:rPr>
              <a:t>/articles/PMC4491232/</a:t>
            </a:r>
            <a:endParaRPr lang="en-US" dirty="0"/>
          </a:p>
          <a:p>
            <a:r>
              <a:rPr lang="en-US" dirty="0" smtClean="0">
                <a:hlinkClick r:id="rId4"/>
              </a:rPr>
              <a:t>http</a:t>
            </a:r>
            <a:r>
              <a:rPr lang="en-US" dirty="0">
                <a:hlinkClick r:id="rId4"/>
              </a:rPr>
              <a:t>://www.cdc.gov/tobacco/data_statistics/fact_sheets/health_effects/</a:t>
            </a:r>
            <a:r>
              <a:rPr lang="en-US" dirty="0" smtClean="0">
                <a:hlinkClick r:id="rId4"/>
              </a:rPr>
              <a:t>effects_cig_smoking</a:t>
            </a:r>
            <a:endParaRPr lang="en-US" dirty="0" smtClean="0"/>
          </a:p>
          <a:p>
            <a:r>
              <a:rPr lang="en-US" dirty="0"/>
              <a:t>US National Institute on Drug Abuse </a:t>
            </a:r>
            <a:r>
              <a:rPr lang="mr-IN" dirty="0"/>
              <a:t>–</a:t>
            </a:r>
            <a:r>
              <a:rPr lang="en-US" dirty="0"/>
              <a:t> Guideline:</a:t>
            </a:r>
          </a:p>
          <a:p>
            <a:pPr marL="0" indent="0">
              <a:buNone/>
            </a:pPr>
            <a:r>
              <a:rPr lang="en-US" dirty="0">
                <a:hlinkClick r:id="rId5"/>
              </a:rPr>
              <a:t>https://d14rmgtrwzf5a.cloudfront.net/sites/default/files/preventingdruguse_2_1.</a:t>
            </a:r>
            <a:r>
              <a:rPr lang="en-US" dirty="0" smtClean="0">
                <a:hlinkClick r:id="rId5"/>
              </a:rPr>
              <a:t>pdf</a:t>
            </a:r>
            <a:endParaRPr lang="en-US" dirty="0"/>
          </a:p>
          <a:p>
            <a:r>
              <a:rPr lang="en-US" dirty="0">
                <a:latin typeface="Arial"/>
                <a:cs typeface="Arial"/>
                <a:hlinkClick r:id="rId6"/>
              </a:rPr>
              <a:t>https://www.nice.org.uk/guidance/ph10/chapter/4-Recommendations#pharmocotherapies-and-other-treatments</a:t>
            </a:r>
            <a:endParaRPr lang="en-US" dirty="0">
              <a:latin typeface="Arial"/>
              <a:cs typeface="Arial"/>
            </a:endParaRPr>
          </a:p>
          <a:p>
            <a:r>
              <a:rPr lang="en-US" dirty="0">
                <a:latin typeface="Arial"/>
                <a:cs typeface="Arial"/>
                <a:hlinkClick r:id="rId7"/>
              </a:rPr>
              <a:t>https://www.nice.org.uk/guidance/PH26/chapter/1-Recommendations#recommendation-5-use-of-nrt-and-other-pharmacological-support</a:t>
            </a:r>
            <a:endParaRPr lang="en-US" dirty="0">
              <a:latin typeface="Arial"/>
              <a:cs typeface="Arial"/>
            </a:endParaRPr>
          </a:p>
          <a:p>
            <a:r>
              <a:rPr lang="en-US" dirty="0">
                <a:latin typeface="Arial"/>
                <a:cs typeface="Arial"/>
                <a:hlinkClick r:id="rId8"/>
              </a:rPr>
              <a:t>https://www.helpguide.org/articles/addiction/how-to-quit-smoking.htm</a:t>
            </a:r>
            <a:endParaRPr lang="en-US" dirty="0">
              <a:latin typeface="Arial"/>
              <a:cs typeface="Arial"/>
            </a:endParaRPr>
          </a:p>
          <a:p>
            <a:r>
              <a:rPr lang="en-US" dirty="0">
                <a:latin typeface="Arial"/>
                <a:cs typeface="Arial"/>
                <a:hlinkClick r:id="rId9"/>
              </a:rPr>
              <a:t>http://www.quit.org.au/preparing-to-quit/choosing-best-way-to-quit/quitting-</a:t>
            </a:r>
            <a:r>
              <a:rPr lang="en-US" dirty="0" smtClean="0">
                <a:latin typeface="Arial"/>
                <a:cs typeface="Arial"/>
                <a:hlinkClick r:id="rId9"/>
              </a:rPr>
              <a:t>medication</a:t>
            </a:r>
            <a:endParaRPr lang="ar-sa" dirty="0" smtClean="0">
              <a:latin typeface="Arial"/>
              <a:cs typeface="Arial"/>
            </a:endParaRPr>
          </a:p>
          <a:p>
            <a:r>
              <a:rPr lang="en-US" dirty="0">
                <a:latin typeface="Arial"/>
                <a:cs typeface="Arial"/>
                <a:hlinkClick r:id="rId10"/>
              </a:rPr>
              <a:t>http://www.acog.org/Resources-And-Publications/Committee-Opinions/Committee-on-Health-Care-for-Underserved-Women/Smoking-Cessation-During-</a:t>
            </a:r>
            <a:r>
              <a:rPr lang="en-US" dirty="0" smtClean="0">
                <a:latin typeface="Arial"/>
                <a:cs typeface="Arial"/>
                <a:hlinkClick r:id="rId10"/>
              </a:rPr>
              <a:t>Pregnancy</a:t>
            </a:r>
            <a:endParaRPr lang="ar-sa" dirty="0" smtClean="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401541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r>
              <a:t>Q5 </a:t>
            </a:r>
          </a:p>
        </p:txBody>
      </p:sp>
      <p:sp>
        <p:nvSpPr>
          <p:cNvPr id="150" name="Shape 150"/>
          <p:cNvSpPr>
            <a:spLocks noGrp="1"/>
          </p:cNvSpPr>
          <p:nvPr>
            <p:ph idx="1"/>
          </p:nvPr>
        </p:nvSpPr>
        <p:spPr>
          <a:prstGeom prst="rect">
            <a:avLst/>
          </a:prstGeom>
        </p:spPr>
        <p:txBody>
          <a:bodyPr>
            <a:normAutofit/>
          </a:bodyPr>
          <a:lstStyle/>
          <a:p>
            <a:pPr algn="l">
              <a:buSzTx/>
              <a:buNone/>
            </a:pPr>
            <a:r>
              <a:rPr sz="2400" dirty="0"/>
              <a:t>Which of the following antismoking drugs are the most effictive one:</a:t>
            </a:r>
          </a:p>
          <a:p>
            <a:pPr algn="l">
              <a:buSzTx/>
              <a:buNone/>
            </a:pPr>
            <a:r>
              <a:rPr sz="2400" dirty="0"/>
              <a:t>A- Nicotine gum</a:t>
            </a:r>
          </a:p>
          <a:p>
            <a:pPr algn="l">
              <a:buSzTx/>
              <a:buNone/>
            </a:pPr>
            <a:r>
              <a:rPr sz="2400" dirty="0"/>
              <a:t>B- Bupropion  SR </a:t>
            </a:r>
          </a:p>
          <a:p>
            <a:pPr algn="l">
              <a:buSzTx/>
              <a:buNone/>
            </a:pPr>
            <a:r>
              <a:rPr sz="2400" dirty="0"/>
              <a:t>C- Varenicline</a:t>
            </a:r>
          </a:p>
          <a:p>
            <a:pPr algn="l">
              <a:buSzTx/>
              <a:buNone/>
            </a:pPr>
            <a:r>
              <a:rPr sz="2400" dirty="0"/>
              <a:t>D- Nicotine skin patch</a:t>
            </a:r>
          </a:p>
        </p:txBody>
      </p:sp>
    </p:spTree>
    <p:extLst>
      <p:ext uri="{BB962C8B-B14F-4D97-AF65-F5344CB8AC3E}">
        <p14:creationId xmlns:p14="http://schemas.microsoft.com/office/powerpoint/2010/main" val="36076258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74" y="3110747"/>
            <a:ext cx="7556313" cy="1116106"/>
          </a:xfrm>
        </p:spPr>
        <p:txBody>
          <a:bodyPr/>
          <a:lstStyle/>
          <a:p>
            <a:pPr algn="ctr"/>
            <a:r>
              <a:rPr lang="en-US" dirty="0" smtClean="0"/>
              <a:t>Thank you for your time and attendance!</a:t>
            </a:r>
            <a:endParaRPr lang="en-US" dirty="0"/>
          </a:p>
        </p:txBody>
      </p:sp>
    </p:spTree>
    <p:extLst>
      <p:ext uri="{BB962C8B-B14F-4D97-AF65-F5344CB8AC3E}">
        <p14:creationId xmlns:p14="http://schemas.microsoft.com/office/powerpoint/2010/main" val="25719331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1268" y="591432"/>
            <a:ext cx="5638800" cy="1355165"/>
          </a:xfrm>
        </p:spPr>
        <p:txBody>
          <a:bodyPr>
            <a:normAutofit/>
          </a:bodyPr>
          <a:lstStyle/>
          <a:p>
            <a:r>
              <a:rPr lang="en-US" sz="3600" dirty="0"/>
              <a:t>Case scenario</a:t>
            </a:r>
            <a:br>
              <a:rPr lang="en-US" sz="3600" dirty="0"/>
            </a:br>
            <a:endParaRPr lang="en-US" sz="3600" dirty="0"/>
          </a:p>
        </p:txBody>
      </p:sp>
      <p:sp>
        <p:nvSpPr>
          <p:cNvPr id="7" name="Text Placeholder 6"/>
          <p:cNvSpPr>
            <a:spLocks noGrp="1"/>
          </p:cNvSpPr>
          <p:nvPr>
            <p:ph type="body" idx="1"/>
          </p:nvPr>
        </p:nvSpPr>
        <p:spPr>
          <a:xfrm>
            <a:off x="1983194" y="3929639"/>
            <a:ext cx="6254742" cy="1500187"/>
          </a:xfrm>
        </p:spPr>
        <p:txBody>
          <a:bodyPr>
            <a:normAutofit/>
          </a:bodyPr>
          <a:lstStyle/>
          <a:p>
            <a:r>
              <a:rPr lang="en-US" sz="2000" dirty="0"/>
              <a:t>29 years old female , pregnant in her 1</a:t>
            </a:r>
            <a:r>
              <a:rPr lang="en-US" sz="2000" baseline="30000" dirty="0"/>
              <a:t>st</a:t>
            </a:r>
            <a:r>
              <a:rPr lang="en-US" sz="2000" dirty="0"/>
              <a:t> trimester, presented for her antenatal visit</a:t>
            </a:r>
          </a:p>
        </p:txBody>
      </p:sp>
    </p:spTree>
    <p:extLst>
      <p:ext uri="{BB962C8B-B14F-4D97-AF65-F5344CB8AC3E}">
        <p14:creationId xmlns:p14="http://schemas.microsoft.com/office/powerpoint/2010/main" val="3144878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1905</TotalTime>
  <Words>3953</Words>
  <Application>Microsoft Macintosh PowerPoint</Application>
  <PresentationFormat>On-screen Show (4:3)</PresentationFormat>
  <Paragraphs>465</Paragraphs>
  <Slides>80</Slides>
  <Notes>9</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Advantage</vt:lpstr>
      <vt:lpstr>Smoking And Substance Abuse</vt:lpstr>
      <vt:lpstr>DR. Haya Said its important to know there are resources to help people to quit smoking in Saudi Arabia, including: </vt:lpstr>
      <vt:lpstr>Competition and a Prize ! </vt:lpstr>
      <vt:lpstr>Q1</vt:lpstr>
      <vt:lpstr>Q2</vt:lpstr>
      <vt:lpstr>Q3</vt:lpstr>
      <vt:lpstr>Q4</vt:lpstr>
      <vt:lpstr>Q5 </vt:lpstr>
      <vt:lpstr>Case scenario </vt:lpstr>
      <vt:lpstr>Najla Alotaibi</vt:lpstr>
      <vt:lpstr>Epidemiology of smoking World Wide</vt:lpstr>
      <vt:lpstr>PowerPoint Presentation</vt:lpstr>
      <vt:lpstr>Epidemiology of smoking in Saudi Arabia</vt:lpstr>
      <vt:lpstr> </vt:lpstr>
      <vt:lpstr>Najla Alotaibi</vt:lpstr>
      <vt:lpstr>Risks of smoking</vt:lpstr>
      <vt:lpstr>Risks of smoking</vt:lpstr>
      <vt:lpstr>Smoking and lung cancer</vt:lpstr>
      <vt:lpstr>Risks of smoking</vt:lpstr>
      <vt:lpstr>Risks of smoking</vt:lpstr>
      <vt:lpstr>PowerPoint Presentation</vt:lpstr>
      <vt:lpstr>Dalal Ahmed </vt:lpstr>
      <vt:lpstr>PowerPoint Presentation</vt:lpstr>
      <vt:lpstr>ACTIVE AND PASSIVE SMOKING EFFECT ON PREGNANCY:</vt:lpstr>
      <vt:lpstr>Management before, during , after pregnancy:</vt:lpstr>
      <vt:lpstr>Interventions that are effective in helping women who are pregnant to quit smoking:  </vt:lpstr>
      <vt:lpstr>Secondhand smoking effect on children:</vt:lpstr>
      <vt:lpstr>the management and counselling for the partner and and others in the household who smoke: </vt:lpstr>
      <vt:lpstr>Amani Alsulami</vt:lpstr>
      <vt:lpstr> Role of PHC physician “smoking cessation clinic’</vt:lpstr>
      <vt:lpstr>How are you going to help the smoker to quit and how to overcome withdrawal symptoms</vt:lpstr>
      <vt:lpstr>A. Five A’s Counseling Strategy</vt:lpstr>
      <vt:lpstr>PowerPoint Presentation</vt:lpstr>
      <vt:lpstr>PowerPoint Presentation</vt:lpstr>
      <vt:lpstr>The Stages of Change</vt:lpstr>
      <vt:lpstr>PowerPoint Presentation</vt:lpstr>
      <vt:lpstr>PowerPoint Presentation</vt:lpstr>
      <vt:lpstr>PowerPoint Presentation</vt:lpstr>
      <vt:lpstr>PowerPoint Presentation</vt:lpstr>
      <vt:lpstr>B. 5 R’s approach</vt:lpstr>
      <vt:lpstr>Common nicotine withdrawal symptoms</vt:lpstr>
      <vt:lpstr>Depression</vt:lpstr>
      <vt:lpstr>Weight gain</vt:lpstr>
      <vt:lpstr>Mechanism of coping and withdrawal symptoms  </vt:lpstr>
      <vt:lpstr>Story of a quitter </vt:lpstr>
      <vt:lpstr>Latifa Alanazi</vt:lpstr>
      <vt:lpstr>PowerPoint Presentation</vt:lpstr>
      <vt:lpstr>PowerPoint Presentation</vt:lpstr>
      <vt:lpstr>Pharmacological tools:</vt:lpstr>
      <vt:lpstr>Nicotine replacement therapy</vt:lpstr>
      <vt:lpstr>Nicotine replacement therapy</vt:lpstr>
      <vt:lpstr>Nicotine Replacement Therapy</vt:lpstr>
      <vt:lpstr>Nicotine replacement therapy</vt:lpstr>
      <vt:lpstr>Bupropion</vt:lpstr>
      <vt:lpstr>Varenicline</vt:lpstr>
      <vt:lpstr>Alternative therapies </vt:lpstr>
      <vt:lpstr>Ghaida Hussain Alawaji</vt:lpstr>
      <vt:lpstr>What are risk factors and protective factors?</vt:lpstr>
      <vt:lpstr>Risk Factors and Protective Factors</vt:lpstr>
      <vt:lpstr>Risk Factors and Protective Factors</vt:lpstr>
      <vt:lpstr>What are the early signs of risk that may predict later drug abuse?</vt:lpstr>
      <vt:lpstr>In the Family</vt:lpstr>
      <vt:lpstr>Outside the Family</vt:lpstr>
      <vt:lpstr>What are the highest risk periods for drug abuse among youth? </vt:lpstr>
      <vt:lpstr>Highest Risk Periods for Drug Abuse Among Youth</vt:lpstr>
      <vt:lpstr>Raneem Alotaibi</vt:lpstr>
      <vt:lpstr>Substance abuse  </vt:lpstr>
      <vt:lpstr>Types of substance abuse</vt:lpstr>
      <vt:lpstr>PowerPoint Presentation</vt:lpstr>
      <vt:lpstr>Common substance abuse in KSA </vt:lpstr>
      <vt:lpstr>Approach patient with substance abuse</vt:lpstr>
      <vt:lpstr>Approach patient with substance abuse</vt:lpstr>
      <vt:lpstr>MCQ’s</vt:lpstr>
      <vt:lpstr>Q1</vt:lpstr>
      <vt:lpstr>Q2</vt:lpstr>
      <vt:lpstr>Q3</vt:lpstr>
      <vt:lpstr>Q4</vt:lpstr>
      <vt:lpstr>Q5 </vt:lpstr>
      <vt:lpstr>References</vt:lpstr>
      <vt:lpstr>Thank you for your time and attendance!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SLS</dc:title>
  <dc:creator>latifa fahad</dc:creator>
  <cp:lastModifiedBy>latifa fahad</cp:lastModifiedBy>
  <cp:revision>108</cp:revision>
  <dcterms:created xsi:type="dcterms:W3CDTF">2017-04-21T16:27:37Z</dcterms:created>
  <dcterms:modified xsi:type="dcterms:W3CDTF">2017-04-29T09:19:24Z</dcterms:modified>
</cp:coreProperties>
</file>