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256" r:id="rId2"/>
    <p:sldId id="473" r:id="rId3"/>
    <p:sldId id="474" r:id="rId4"/>
    <p:sldId id="475" r:id="rId5"/>
    <p:sldId id="490" r:id="rId6"/>
    <p:sldId id="482" r:id="rId7"/>
    <p:sldId id="483" r:id="rId8"/>
    <p:sldId id="484" r:id="rId9"/>
    <p:sldId id="485" r:id="rId10"/>
    <p:sldId id="486" r:id="rId11"/>
    <p:sldId id="487" r:id="rId12"/>
    <p:sldId id="488" r:id="rId13"/>
    <p:sldId id="489" r:id="rId14"/>
    <p:sldId id="476" r:id="rId15"/>
    <p:sldId id="477" r:id="rId16"/>
    <p:sldId id="479" r:id="rId17"/>
    <p:sldId id="480" r:id="rId18"/>
    <p:sldId id="461" r:id="rId19"/>
    <p:sldId id="463" r:id="rId20"/>
    <p:sldId id="459" r:id="rId21"/>
    <p:sldId id="364" r:id="rId22"/>
    <p:sldId id="417" r:id="rId23"/>
    <p:sldId id="373" r:id="rId24"/>
    <p:sldId id="374" r:id="rId25"/>
    <p:sldId id="289" r:id="rId26"/>
    <p:sldId id="401" r:id="rId27"/>
    <p:sldId id="432" r:id="rId28"/>
    <p:sldId id="431" r:id="rId29"/>
    <p:sldId id="375" r:id="rId30"/>
    <p:sldId id="377" r:id="rId31"/>
    <p:sldId id="259" r:id="rId32"/>
    <p:sldId id="367" r:id="rId33"/>
    <p:sldId id="290" r:id="rId34"/>
    <p:sldId id="292" r:id="rId35"/>
    <p:sldId id="366" r:id="rId36"/>
    <p:sldId id="384" r:id="rId37"/>
    <p:sldId id="297" r:id="rId38"/>
    <p:sldId id="298" r:id="rId39"/>
    <p:sldId id="385" r:id="rId40"/>
    <p:sldId id="300" r:id="rId41"/>
    <p:sldId id="386" r:id="rId42"/>
    <p:sldId id="304" r:id="rId43"/>
    <p:sldId id="303" r:id="rId44"/>
    <p:sldId id="301" r:id="rId45"/>
    <p:sldId id="400" r:id="rId46"/>
    <p:sldId id="404" r:id="rId47"/>
    <p:sldId id="405" r:id="rId48"/>
    <p:sldId id="381" r:id="rId49"/>
    <p:sldId id="397" r:id="rId50"/>
    <p:sldId id="307" r:id="rId51"/>
    <p:sldId id="308" r:id="rId52"/>
    <p:sldId id="408" r:id="rId53"/>
    <p:sldId id="407" r:id="rId54"/>
    <p:sldId id="402" r:id="rId55"/>
    <p:sldId id="433" r:id="rId56"/>
    <p:sldId id="310" r:id="rId57"/>
    <p:sldId id="418" r:id="rId58"/>
    <p:sldId id="425" r:id="rId59"/>
    <p:sldId id="426" r:id="rId60"/>
    <p:sldId id="428" r:id="rId61"/>
    <p:sldId id="411" r:id="rId62"/>
    <p:sldId id="412" r:id="rId63"/>
    <p:sldId id="413" r:id="rId64"/>
    <p:sldId id="415" r:id="rId65"/>
    <p:sldId id="429" r:id="rId66"/>
    <p:sldId id="38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69" d="100"/>
          <a:sy n="69" d="100"/>
        </p:scale>
        <p:origin x="-14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ADD1B-DDDC-4437-AEA1-0E1F427059D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74F7AE2-68E0-4CF2-B338-11644AA5B33B}">
      <dgm:prSet phldrT="[Text]"/>
      <dgm:spPr/>
      <dgm:t>
        <a:bodyPr/>
        <a:lstStyle/>
        <a:p>
          <a:r>
            <a:rPr lang="en-US" dirty="0">
              <a:solidFill>
                <a:schemeClr val="bg1"/>
              </a:solidFill>
            </a:rPr>
            <a:t>International Atherosclerosis Society (</a:t>
          </a:r>
          <a:r>
            <a:rPr lang="en-US" dirty="0"/>
            <a:t>IAS)</a:t>
          </a:r>
        </a:p>
      </dgm:t>
    </dgm:pt>
    <dgm:pt modelId="{0412473D-26FA-4955-BF35-BC3864C8931A}" type="parTrans" cxnId="{24A110A6-5CB5-4163-9C46-C38020979E91}">
      <dgm:prSet/>
      <dgm:spPr/>
      <dgm:t>
        <a:bodyPr/>
        <a:lstStyle/>
        <a:p>
          <a:endParaRPr lang="en-US"/>
        </a:p>
      </dgm:t>
    </dgm:pt>
    <dgm:pt modelId="{4665C2CB-2FBE-4BB9-8D34-309ECCB3417D}" type="sibTrans" cxnId="{24A110A6-5CB5-4163-9C46-C38020979E91}">
      <dgm:prSet/>
      <dgm:spPr/>
      <dgm:t>
        <a:bodyPr/>
        <a:lstStyle/>
        <a:p>
          <a:endParaRPr lang="en-US"/>
        </a:p>
      </dgm:t>
    </dgm:pt>
    <dgm:pt modelId="{BB627A85-E0CB-4034-82F9-D7C922037A9B}">
      <dgm:prSet phldrT="[Text]"/>
      <dgm:spPr/>
      <dgm:t>
        <a:bodyPr/>
        <a:lstStyle/>
        <a:p>
          <a:r>
            <a:rPr lang="en-US" sz="2300" dirty="0"/>
            <a:t>Apo B-containing lipoproteins is causally associated with ASCVD risk and that lowering “</a:t>
          </a:r>
          <a:r>
            <a:rPr lang="en-US" sz="2300" dirty="0" err="1"/>
            <a:t>atherogenic</a:t>
          </a:r>
          <a:r>
            <a:rPr lang="en-US" sz="2300" dirty="0"/>
            <a:t> cholesterol” (LDL-C and non-HDL-C) will reduce risk</a:t>
          </a:r>
        </a:p>
      </dgm:t>
    </dgm:pt>
    <dgm:pt modelId="{9C918C68-5CE9-444B-9DFC-44649CA6C868}" type="parTrans" cxnId="{F46C5F05-4754-42D6-BC9D-39DB33408A7A}">
      <dgm:prSet/>
      <dgm:spPr/>
      <dgm:t>
        <a:bodyPr/>
        <a:lstStyle/>
        <a:p>
          <a:endParaRPr lang="en-US"/>
        </a:p>
      </dgm:t>
    </dgm:pt>
    <dgm:pt modelId="{125C0B3B-39FA-4EA3-9143-B0483894C085}" type="sibTrans" cxnId="{F46C5F05-4754-42D6-BC9D-39DB33408A7A}">
      <dgm:prSet/>
      <dgm:spPr/>
      <dgm:t>
        <a:bodyPr/>
        <a:lstStyle/>
        <a:p>
          <a:endParaRPr lang="en-US"/>
        </a:p>
      </dgm:t>
    </dgm:pt>
    <dgm:pt modelId="{24A1451E-F7FE-40C6-9368-9FAE4D3D843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ACC/AHA 2013</a:t>
          </a:r>
        </a:p>
      </dgm:t>
    </dgm:pt>
    <dgm:pt modelId="{32F9FF2E-73B4-4B17-B4ED-26949B2073DE}" type="parTrans" cxnId="{74D8552B-CC1E-488D-9ADD-B897E7EAF819}">
      <dgm:prSet/>
      <dgm:spPr/>
      <dgm:t>
        <a:bodyPr/>
        <a:lstStyle/>
        <a:p>
          <a:endParaRPr lang="en-US"/>
        </a:p>
      </dgm:t>
    </dgm:pt>
    <dgm:pt modelId="{34A68AE4-73DF-475A-AAEC-7DF9DE3A6CDA}" type="sibTrans" cxnId="{74D8552B-CC1E-488D-9ADD-B897E7EAF819}">
      <dgm:prSet/>
      <dgm:spPr/>
      <dgm:t>
        <a:bodyPr/>
        <a:lstStyle/>
        <a:p>
          <a:endParaRPr lang="en-US"/>
        </a:p>
      </dgm:t>
    </dgm:pt>
    <dgm:pt modelId="{D5DFC2D9-2CD1-4847-93B3-92BEC4B6D5A7}">
      <dgm:prSet/>
      <dgm:spPr/>
      <dgm:t>
        <a:bodyPr/>
        <a:lstStyle/>
        <a:p>
          <a:r>
            <a:rPr lang="en-US" sz="2200" dirty="0">
              <a:solidFill>
                <a:schemeClr val="bg1"/>
              </a:solidFill>
            </a:rPr>
            <a:t>ACC/AHA (evolved from ATP IV/NHLBI efforts)</a:t>
          </a:r>
          <a:endParaRPr lang="en-US" sz="2200" dirty="0"/>
        </a:p>
      </dgm:t>
    </dgm:pt>
    <dgm:pt modelId="{53566F7A-59EB-46E5-9183-13543F96D58E}" type="parTrans" cxnId="{4E217F5E-E162-493E-A86D-17ED780D258E}">
      <dgm:prSet/>
      <dgm:spPr/>
      <dgm:t>
        <a:bodyPr/>
        <a:lstStyle/>
        <a:p>
          <a:endParaRPr lang="en-US"/>
        </a:p>
      </dgm:t>
    </dgm:pt>
    <dgm:pt modelId="{A7210D0B-1B03-4D82-A072-BB3FA863B900}" type="sibTrans" cxnId="{4E217F5E-E162-493E-A86D-17ED780D258E}">
      <dgm:prSet/>
      <dgm:spPr/>
      <dgm:t>
        <a:bodyPr/>
        <a:lstStyle/>
        <a:p>
          <a:endParaRPr lang="en-US"/>
        </a:p>
      </dgm:t>
    </dgm:pt>
    <dgm:pt modelId="{ED616D90-F4C9-486B-B0C4-A8DEF5FD9443}">
      <dgm:prSet/>
      <dgm:spPr/>
      <dgm:t>
        <a:bodyPr/>
        <a:lstStyle/>
        <a:p>
          <a:r>
            <a:rPr lang="en-US" sz="2200" dirty="0"/>
            <a:t>Many areas left to clinical judgment where RCT data were not available or limited </a:t>
          </a:r>
        </a:p>
      </dgm:t>
    </dgm:pt>
    <dgm:pt modelId="{12BD341F-AD26-4080-91D1-3D72B25DD8B9}" type="parTrans" cxnId="{FCE09121-16B6-4C38-B981-C33382653FCE}">
      <dgm:prSet/>
      <dgm:spPr/>
      <dgm:t>
        <a:bodyPr/>
        <a:lstStyle/>
        <a:p>
          <a:endParaRPr lang="en-US"/>
        </a:p>
      </dgm:t>
    </dgm:pt>
    <dgm:pt modelId="{3C7ED8B3-8AEF-4788-91DE-0FCFA561482C}" type="sibTrans" cxnId="{FCE09121-16B6-4C38-B981-C33382653FCE}">
      <dgm:prSet/>
      <dgm:spPr/>
      <dgm:t>
        <a:bodyPr/>
        <a:lstStyle/>
        <a:p>
          <a:endParaRPr lang="en-US"/>
        </a:p>
      </dgm:t>
    </dgm:pt>
    <dgm:pt modelId="{966EBE40-7BD1-4A4F-B570-990CCD0B8D30}">
      <dgm:prSet/>
      <dgm:spPr/>
      <dgm:t>
        <a:bodyPr/>
        <a:lstStyle/>
        <a:p>
          <a:r>
            <a:rPr lang="en-US" sz="2200" dirty="0"/>
            <a:t>Recommendations based on what has been shown to reduce risk in RCTs </a:t>
          </a:r>
        </a:p>
      </dgm:t>
    </dgm:pt>
    <dgm:pt modelId="{2A801CEE-A5ED-4FE7-B557-7527B1A5B448}" type="parTrans" cxnId="{084A0BA1-BBBA-4C50-930D-D85D647CE9C5}">
      <dgm:prSet/>
      <dgm:spPr/>
      <dgm:t>
        <a:bodyPr/>
        <a:lstStyle/>
        <a:p>
          <a:endParaRPr lang="en-US"/>
        </a:p>
      </dgm:t>
    </dgm:pt>
    <dgm:pt modelId="{79B5F3F6-AFAE-4568-9118-C75EDA54235B}" type="sibTrans" cxnId="{084A0BA1-BBBA-4C50-930D-D85D647CE9C5}">
      <dgm:prSet/>
      <dgm:spPr/>
      <dgm:t>
        <a:bodyPr/>
        <a:lstStyle/>
        <a:p>
          <a:endParaRPr lang="en-US"/>
        </a:p>
      </dgm:t>
    </dgm:pt>
    <dgm:pt modelId="{E944A878-D738-47B6-93D0-EB90783B2310}">
      <dgm:prSet phldrT="[Text]" custT="1"/>
      <dgm:spPr/>
      <dgm:t>
        <a:bodyPr/>
        <a:lstStyle/>
        <a:p>
          <a:r>
            <a:rPr lang="en-US" sz="2400" b="1" dirty="0">
              <a:solidFill>
                <a:srgbClr val="FF0000"/>
              </a:solidFill>
            </a:rPr>
            <a:t>Treat to target </a:t>
          </a:r>
        </a:p>
      </dgm:t>
    </dgm:pt>
    <dgm:pt modelId="{DA49BAD7-6F63-4A5C-846F-9251697B48E5}" type="parTrans" cxnId="{31EF3433-3E28-4578-ADC1-BA126707A789}">
      <dgm:prSet/>
      <dgm:spPr/>
      <dgm:t>
        <a:bodyPr/>
        <a:lstStyle/>
        <a:p>
          <a:endParaRPr lang="en-US"/>
        </a:p>
      </dgm:t>
    </dgm:pt>
    <dgm:pt modelId="{F04750CA-00F0-48C0-9FFF-6682420465AA}" type="sibTrans" cxnId="{31EF3433-3E28-4578-ADC1-BA126707A789}">
      <dgm:prSet/>
      <dgm:spPr/>
      <dgm:t>
        <a:bodyPr/>
        <a:lstStyle/>
        <a:p>
          <a:endParaRPr lang="en-US"/>
        </a:p>
      </dgm:t>
    </dgm:pt>
    <dgm:pt modelId="{0C0382DD-AD76-42E7-AB64-B8CCBE38F2D3}">
      <dgm:prSet custT="1"/>
      <dgm:spPr/>
      <dgm:t>
        <a:bodyPr/>
        <a:lstStyle/>
        <a:p>
          <a:r>
            <a:rPr lang="en-US" sz="2400" b="1" dirty="0">
              <a:solidFill>
                <a:srgbClr val="FF0000"/>
              </a:solidFill>
            </a:rPr>
            <a:t>Fire and forget </a:t>
          </a:r>
        </a:p>
      </dgm:t>
    </dgm:pt>
    <dgm:pt modelId="{95BC0745-28BD-4807-8303-AD2DFB50A9E6}" type="parTrans" cxnId="{59AE778E-4771-4143-8224-D3644417157A}">
      <dgm:prSet/>
      <dgm:spPr/>
      <dgm:t>
        <a:bodyPr/>
        <a:lstStyle/>
        <a:p>
          <a:endParaRPr lang="en-US"/>
        </a:p>
      </dgm:t>
    </dgm:pt>
    <dgm:pt modelId="{5630AE10-35E7-4C98-ACAF-B465007EF4DD}" type="sibTrans" cxnId="{59AE778E-4771-4143-8224-D3644417157A}">
      <dgm:prSet/>
      <dgm:spPr/>
      <dgm:t>
        <a:bodyPr/>
        <a:lstStyle/>
        <a:p>
          <a:endParaRPr lang="en-US"/>
        </a:p>
      </dgm:t>
    </dgm:pt>
    <dgm:pt modelId="{EFF26231-DB33-40FB-8F4E-2C5DA90C52E5}" type="pres">
      <dgm:prSet presAssocID="{FCFADD1B-DDDC-4437-AEA1-0E1F427059D7}" presName="Name0" presStyleCnt="0">
        <dgm:presLayoutVars>
          <dgm:dir/>
          <dgm:animLvl val="lvl"/>
          <dgm:resizeHandles val="exact"/>
        </dgm:presLayoutVars>
      </dgm:prSet>
      <dgm:spPr/>
      <dgm:t>
        <a:bodyPr/>
        <a:lstStyle/>
        <a:p>
          <a:pPr rtl="1"/>
          <a:endParaRPr lang="ar-SA"/>
        </a:p>
      </dgm:t>
    </dgm:pt>
    <dgm:pt modelId="{66C9B206-C213-4D27-BC63-797A1DBAD653}" type="pres">
      <dgm:prSet presAssocID="{24A1451E-F7FE-40C6-9368-9FAE4D3D8439}" presName="composite" presStyleCnt="0"/>
      <dgm:spPr/>
    </dgm:pt>
    <dgm:pt modelId="{31534E39-9DF1-48EA-8E6D-52D7D85846FD}" type="pres">
      <dgm:prSet presAssocID="{24A1451E-F7FE-40C6-9368-9FAE4D3D8439}" presName="parTx" presStyleLbl="alignNode1" presStyleIdx="0" presStyleCnt="2">
        <dgm:presLayoutVars>
          <dgm:chMax val="0"/>
          <dgm:chPref val="0"/>
          <dgm:bulletEnabled val="1"/>
        </dgm:presLayoutVars>
      </dgm:prSet>
      <dgm:spPr/>
      <dgm:t>
        <a:bodyPr/>
        <a:lstStyle/>
        <a:p>
          <a:pPr rtl="1"/>
          <a:endParaRPr lang="ar-SA"/>
        </a:p>
      </dgm:t>
    </dgm:pt>
    <dgm:pt modelId="{ED0AA679-7123-46D5-99C6-F311ADC603E7}" type="pres">
      <dgm:prSet presAssocID="{24A1451E-F7FE-40C6-9368-9FAE4D3D8439}" presName="desTx" presStyleLbl="alignAccFollowNode1" presStyleIdx="0" presStyleCnt="2">
        <dgm:presLayoutVars>
          <dgm:bulletEnabled val="1"/>
        </dgm:presLayoutVars>
      </dgm:prSet>
      <dgm:spPr/>
      <dgm:t>
        <a:bodyPr/>
        <a:lstStyle/>
        <a:p>
          <a:pPr rtl="1"/>
          <a:endParaRPr lang="ar-SA"/>
        </a:p>
      </dgm:t>
    </dgm:pt>
    <dgm:pt modelId="{F1A29064-450F-41C6-B2FE-D7C44D419680}" type="pres">
      <dgm:prSet presAssocID="{34A68AE4-73DF-475A-AAEC-7DF9DE3A6CDA}" presName="space" presStyleCnt="0"/>
      <dgm:spPr/>
    </dgm:pt>
    <dgm:pt modelId="{5A8189DC-6208-4B2D-ABE4-50D3C99F31C4}" type="pres">
      <dgm:prSet presAssocID="{E74F7AE2-68E0-4CF2-B338-11644AA5B33B}" presName="composite" presStyleCnt="0"/>
      <dgm:spPr/>
    </dgm:pt>
    <dgm:pt modelId="{B29B3D4B-6857-4812-A36F-6B1F6491491A}" type="pres">
      <dgm:prSet presAssocID="{E74F7AE2-68E0-4CF2-B338-11644AA5B33B}" presName="parTx" presStyleLbl="alignNode1" presStyleIdx="1" presStyleCnt="2">
        <dgm:presLayoutVars>
          <dgm:chMax val="0"/>
          <dgm:chPref val="0"/>
          <dgm:bulletEnabled val="1"/>
        </dgm:presLayoutVars>
      </dgm:prSet>
      <dgm:spPr/>
      <dgm:t>
        <a:bodyPr/>
        <a:lstStyle/>
        <a:p>
          <a:pPr rtl="1"/>
          <a:endParaRPr lang="ar-SA"/>
        </a:p>
      </dgm:t>
    </dgm:pt>
    <dgm:pt modelId="{DBB5FE35-5760-4461-BE28-ADD8376DE6CA}" type="pres">
      <dgm:prSet presAssocID="{E74F7AE2-68E0-4CF2-B338-11644AA5B33B}" presName="desTx" presStyleLbl="alignAccFollowNode1" presStyleIdx="1" presStyleCnt="2">
        <dgm:presLayoutVars>
          <dgm:bulletEnabled val="1"/>
        </dgm:presLayoutVars>
      </dgm:prSet>
      <dgm:spPr/>
      <dgm:t>
        <a:bodyPr/>
        <a:lstStyle/>
        <a:p>
          <a:pPr rtl="1"/>
          <a:endParaRPr lang="ar-SA"/>
        </a:p>
      </dgm:t>
    </dgm:pt>
  </dgm:ptLst>
  <dgm:cxnLst>
    <dgm:cxn modelId="{EA3CE7F9-F3A8-4D15-BCC2-2A17E75A06E1}" type="presOf" srcId="{BB627A85-E0CB-4034-82F9-D7C922037A9B}" destId="{DBB5FE35-5760-4461-BE28-ADD8376DE6CA}" srcOrd="0" destOrd="0" presId="urn:microsoft.com/office/officeart/2005/8/layout/hList1"/>
    <dgm:cxn modelId="{A1C59D04-A1FD-407C-BDAF-158ED8911DEA}" type="presOf" srcId="{FCFADD1B-DDDC-4437-AEA1-0E1F427059D7}" destId="{EFF26231-DB33-40FB-8F4E-2C5DA90C52E5}" srcOrd="0" destOrd="0" presId="urn:microsoft.com/office/officeart/2005/8/layout/hList1"/>
    <dgm:cxn modelId="{F46C5F05-4754-42D6-BC9D-39DB33408A7A}" srcId="{E74F7AE2-68E0-4CF2-B338-11644AA5B33B}" destId="{BB627A85-E0CB-4034-82F9-D7C922037A9B}" srcOrd="0" destOrd="0" parTransId="{9C918C68-5CE9-444B-9DFC-44649CA6C868}" sibTransId="{125C0B3B-39FA-4EA3-9143-B0483894C085}"/>
    <dgm:cxn modelId="{51E34F55-F2B4-49B5-ACEA-7E8CD8531F06}" type="presOf" srcId="{D5DFC2D9-2CD1-4847-93B3-92BEC4B6D5A7}" destId="{ED0AA679-7123-46D5-99C6-F311ADC603E7}" srcOrd="0" destOrd="0" presId="urn:microsoft.com/office/officeart/2005/8/layout/hList1"/>
    <dgm:cxn modelId="{B177D3AF-8F86-4E8A-8A58-8A7F134DFDBE}" type="presOf" srcId="{ED616D90-F4C9-486B-B0C4-A8DEF5FD9443}" destId="{ED0AA679-7123-46D5-99C6-F311ADC603E7}" srcOrd="0" destOrd="2" presId="urn:microsoft.com/office/officeart/2005/8/layout/hList1"/>
    <dgm:cxn modelId="{59AE778E-4771-4143-8224-D3644417157A}" srcId="{24A1451E-F7FE-40C6-9368-9FAE4D3D8439}" destId="{0C0382DD-AD76-42E7-AB64-B8CCBE38F2D3}" srcOrd="3" destOrd="0" parTransId="{95BC0745-28BD-4807-8303-AD2DFB50A9E6}" sibTransId="{5630AE10-35E7-4C98-ACAF-B465007EF4DD}"/>
    <dgm:cxn modelId="{24A110A6-5CB5-4163-9C46-C38020979E91}" srcId="{FCFADD1B-DDDC-4437-AEA1-0E1F427059D7}" destId="{E74F7AE2-68E0-4CF2-B338-11644AA5B33B}" srcOrd="1" destOrd="0" parTransId="{0412473D-26FA-4955-BF35-BC3864C8931A}" sibTransId="{4665C2CB-2FBE-4BB9-8D34-309ECCB3417D}"/>
    <dgm:cxn modelId="{74D8552B-CC1E-488D-9ADD-B897E7EAF819}" srcId="{FCFADD1B-DDDC-4437-AEA1-0E1F427059D7}" destId="{24A1451E-F7FE-40C6-9368-9FAE4D3D8439}" srcOrd="0" destOrd="0" parTransId="{32F9FF2E-73B4-4B17-B4ED-26949B2073DE}" sibTransId="{34A68AE4-73DF-475A-AAEC-7DF9DE3A6CDA}"/>
    <dgm:cxn modelId="{8EF15597-59B1-483E-A5F5-5DA1D1EFD1A5}" type="presOf" srcId="{24A1451E-F7FE-40C6-9368-9FAE4D3D8439}" destId="{31534E39-9DF1-48EA-8E6D-52D7D85846FD}" srcOrd="0" destOrd="0" presId="urn:microsoft.com/office/officeart/2005/8/layout/hList1"/>
    <dgm:cxn modelId="{084A0BA1-BBBA-4C50-930D-D85D647CE9C5}" srcId="{24A1451E-F7FE-40C6-9368-9FAE4D3D8439}" destId="{966EBE40-7BD1-4A4F-B570-990CCD0B8D30}" srcOrd="1" destOrd="0" parTransId="{2A801CEE-A5ED-4FE7-B557-7527B1A5B448}" sibTransId="{79B5F3F6-AFAE-4568-9118-C75EDA54235B}"/>
    <dgm:cxn modelId="{5E67D368-75BC-4FF3-9933-76575C178047}" type="presOf" srcId="{0C0382DD-AD76-42E7-AB64-B8CCBE38F2D3}" destId="{ED0AA679-7123-46D5-99C6-F311ADC603E7}" srcOrd="0" destOrd="3" presId="urn:microsoft.com/office/officeart/2005/8/layout/hList1"/>
    <dgm:cxn modelId="{72B3C392-F34F-4998-A9DE-250715C36F8A}" type="presOf" srcId="{E74F7AE2-68E0-4CF2-B338-11644AA5B33B}" destId="{B29B3D4B-6857-4812-A36F-6B1F6491491A}" srcOrd="0" destOrd="0" presId="urn:microsoft.com/office/officeart/2005/8/layout/hList1"/>
    <dgm:cxn modelId="{65EFED10-9208-4F3B-A183-42F675E4E899}" type="presOf" srcId="{E944A878-D738-47B6-93D0-EB90783B2310}" destId="{DBB5FE35-5760-4461-BE28-ADD8376DE6CA}" srcOrd="0" destOrd="1" presId="urn:microsoft.com/office/officeart/2005/8/layout/hList1"/>
    <dgm:cxn modelId="{4E217F5E-E162-493E-A86D-17ED780D258E}" srcId="{24A1451E-F7FE-40C6-9368-9FAE4D3D8439}" destId="{D5DFC2D9-2CD1-4847-93B3-92BEC4B6D5A7}" srcOrd="0" destOrd="0" parTransId="{53566F7A-59EB-46E5-9183-13543F96D58E}" sibTransId="{A7210D0B-1B03-4D82-A072-BB3FA863B900}"/>
    <dgm:cxn modelId="{31EF3433-3E28-4578-ADC1-BA126707A789}" srcId="{E74F7AE2-68E0-4CF2-B338-11644AA5B33B}" destId="{E944A878-D738-47B6-93D0-EB90783B2310}" srcOrd="1" destOrd="0" parTransId="{DA49BAD7-6F63-4A5C-846F-9251697B48E5}" sibTransId="{F04750CA-00F0-48C0-9FFF-6682420465AA}"/>
    <dgm:cxn modelId="{71966EB0-8E99-47AE-9970-10B347DD2BF2}" type="presOf" srcId="{966EBE40-7BD1-4A4F-B570-990CCD0B8D30}" destId="{ED0AA679-7123-46D5-99C6-F311ADC603E7}" srcOrd="0" destOrd="1" presId="urn:microsoft.com/office/officeart/2005/8/layout/hList1"/>
    <dgm:cxn modelId="{FCE09121-16B6-4C38-B981-C33382653FCE}" srcId="{24A1451E-F7FE-40C6-9368-9FAE4D3D8439}" destId="{ED616D90-F4C9-486B-B0C4-A8DEF5FD9443}" srcOrd="2" destOrd="0" parTransId="{12BD341F-AD26-4080-91D1-3D72B25DD8B9}" sibTransId="{3C7ED8B3-8AEF-4788-91DE-0FCFA561482C}"/>
    <dgm:cxn modelId="{27F5AB34-CC67-4A1A-9C61-9A27EA59791E}" type="presParOf" srcId="{EFF26231-DB33-40FB-8F4E-2C5DA90C52E5}" destId="{66C9B206-C213-4D27-BC63-797A1DBAD653}" srcOrd="0" destOrd="0" presId="urn:microsoft.com/office/officeart/2005/8/layout/hList1"/>
    <dgm:cxn modelId="{985CFE05-0443-48A9-AC3B-9A4D6B61F7B9}" type="presParOf" srcId="{66C9B206-C213-4D27-BC63-797A1DBAD653}" destId="{31534E39-9DF1-48EA-8E6D-52D7D85846FD}" srcOrd="0" destOrd="0" presId="urn:microsoft.com/office/officeart/2005/8/layout/hList1"/>
    <dgm:cxn modelId="{9928F931-58E8-49F0-A90C-E954AE0EEB3B}" type="presParOf" srcId="{66C9B206-C213-4D27-BC63-797A1DBAD653}" destId="{ED0AA679-7123-46D5-99C6-F311ADC603E7}" srcOrd="1" destOrd="0" presId="urn:microsoft.com/office/officeart/2005/8/layout/hList1"/>
    <dgm:cxn modelId="{22D45DBF-C55C-4110-AFF9-6D607FAB8006}" type="presParOf" srcId="{EFF26231-DB33-40FB-8F4E-2C5DA90C52E5}" destId="{F1A29064-450F-41C6-B2FE-D7C44D419680}" srcOrd="1" destOrd="0" presId="urn:microsoft.com/office/officeart/2005/8/layout/hList1"/>
    <dgm:cxn modelId="{E92CAF37-7D57-40DA-A955-05ED512948C1}" type="presParOf" srcId="{EFF26231-DB33-40FB-8F4E-2C5DA90C52E5}" destId="{5A8189DC-6208-4B2D-ABE4-50D3C99F31C4}" srcOrd="2" destOrd="0" presId="urn:microsoft.com/office/officeart/2005/8/layout/hList1"/>
    <dgm:cxn modelId="{C5B49F74-C715-4FDE-93A7-37156C621109}" type="presParOf" srcId="{5A8189DC-6208-4B2D-ABE4-50D3C99F31C4}" destId="{B29B3D4B-6857-4812-A36F-6B1F6491491A}" srcOrd="0" destOrd="0" presId="urn:microsoft.com/office/officeart/2005/8/layout/hList1"/>
    <dgm:cxn modelId="{05973045-9600-44E0-9634-3751A218DBC2}" type="presParOf" srcId="{5A8189DC-6208-4B2D-ABE4-50D3C99F31C4}" destId="{DBB5FE35-5760-4461-BE28-ADD8376D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4839C-033B-4E49-A6C3-4F5FC432B7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16944E8-573C-4566-AE67-896B9C94552A}">
      <dgm:prSet phldrT="[Text]" phldr="1"/>
      <dgm:spPr/>
      <dgm:t>
        <a:bodyPr/>
        <a:lstStyle/>
        <a:p>
          <a:endParaRPr lang="en-US"/>
        </a:p>
      </dgm:t>
    </dgm:pt>
    <dgm:pt modelId="{69FD7258-15E4-4EDF-BDC0-509E9BB6A674}" type="parTrans" cxnId="{5BADBB98-3932-4090-8EF6-A464938E7982}">
      <dgm:prSet/>
      <dgm:spPr/>
      <dgm:t>
        <a:bodyPr/>
        <a:lstStyle/>
        <a:p>
          <a:endParaRPr lang="en-US"/>
        </a:p>
      </dgm:t>
    </dgm:pt>
    <dgm:pt modelId="{4195E3A4-5F9B-4C9B-9F41-A06B10145495}" type="sibTrans" cxnId="{5BADBB98-3932-4090-8EF6-A464938E7982}">
      <dgm:prSet/>
      <dgm:spPr/>
      <dgm:t>
        <a:bodyPr/>
        <a:lstStyle/>
        <a:p>
          <a:endParaRPr lang="en-US"/>
        </a:p>
      </dgm:t>
    </dgm:pt>
    <dgm:pt modelId="{FC8D8854-93B1-47DD-888F-7D9F793C5CD2}">
      <dgm:prSet phldrT="[Text]"/>
      <dgm:spPr/>
      <dgm:t>
        <a:bodyPr/>
        <a:lstStyle/>
        <a:p>
          <a:r>
            <a:rPr lang="en-US" b="1" dirty="0">
              <a:solidFill>
                <a:schemeClr val="bg1"/>
              </a:solidFill>
              <a:effectLst/>
            </a:rPr>
            <a:t>No specific LDL cholesterol target</a:t>
          </a:r>
          <a:endParaRPr lang="en-US" b="1" dirty="0"/>
        </a:p>
      </dgm:t>
    </dgm:pt>
    <dgm:pt modelId="{F82F82F3-7B53-4C64-891F-AD80789593E1}" type="parTrans" cxnId="{8987C8ED-1766-49AF-8F6F-24BF5867FDBA}">
      <dgm:prSet/>
      <dgm:spPr/>
      <dgm:t>
        <a:bodyPr/>
        <a:lstStyle/>
        <a:p>
          <a:endParaRPr lang="en-US"/>
        </a:p>
      </dgm:t>
    </dgm:pt>
    <dgm:pt modelId="{9A4D256E-90FC-4332-A742-89B1C97C0283}" type="sibTrans" cxnId="{8987C8ED-1766-49AF-8F6F-24BF5867FDBA}">
      <dgm:prSet/>
      <dgm:spPr/>
      <dgm:t>
        <a:bodyPr/>
        <a:lstStyle/>
        <a:p>
          <a:endParaRPr lang="en-US"/>
        </a:p>
      </dgm:t>
    </dgm:pt>
    <dgm:pt modelId="{C3160A1F-BE96-4F8F-8D4F-FE898619C07A}">
      <dgm:prSet phldrT="[Text]" phldr="1"/>
      <dgm:spPr/>
      <dgm:t>
        <a:bodyPr/>
        <a:lstStyle/>
        <a:p>
          <a:endParaRPr lang="en-US"/>
        </a:p>
      </dgm:t>
    </dgm:pt>
    <dgm:pt modelId="{56D414F6-204F-4DFB-A14F-3E193B675481}" type="parTrans" cxnId="{CD683CA9-5C62-4732-92B8-54956340E1BD}">
      <dgm:prSet/>
      <dgm:spPr/>
      <dgm:t>
        <a:bodyPr/>
        <a:lstStyle/>
        <a:p>
          <a:endParaRPr lang="en-US"/>
        </a:p>
      </dgm:t>
    </dgm:pt>
    <dgm:pt modelId="{03990124-B702-4620-B010-8996A8169745}" type="sibTrans" cxnId="{CD683CA9-5C62-4732-92B8-54956340E1BD}">
      <dgm:prSet/>
      <dgm:spPr/>
      <dgm:t>
        <a:bodyPr/>
        <a:lstStyle/>
        <a:p>
          <a:endParaRPr lang="en-US"/>
        </a:p>
      </dgm:t>
    </dgm:pt>
    <dgm:pt modelId="{4BE16445-BF89-41E7-ABCE-81D452BBD7D9}">
      <dgm:prSet phldrT="[Text]"/>
      <dgm:spPr/>
      <dgm:t>
        <a:bodyPr/>
        <a:lstStyle/>
        <a:p>
          <a:r>
            <a:rPr lang="en-US" dirty="0">
              <a:solidFill>
                <a:schemeClr val="bg1"/>
              </a:solidFill>
            </a:rPr>
            <a:t>I</a:t>
          </a:r>
          <a:r>
            <a:rPr lang="en-US" dirty="0">
              <a:solidFill>
                <a:schemeClr val="bg1"/>
              </a:solidFill>
              <a:effectLst/>
            </a:rPr>
            <a:t>nitiate either </a:t>
          </a:r>
          <a:r>
            <a:rPr lang="en-US" b="1" dirty="0">
              <a:solidFill>
                <a:schemeClr val="bg1"/>
              </a:solidFill>
              <a:effectLst/>
            </a:rPr>
            <a:t>moderate-intensity</a:t>
          </a:r>
          <a:r>
            <a:rPr lang="en-US" dirty="0">
              <a:solidFill>
                <a:schemeClr val="bg1"/>
              </a:solidFill>
              <a:effectLst/>
            </a:rPr>
            <a:t> or </a:t>
          </a:r>
          <a:r>
            <a:rPr lang="en-US" b="1" dirty="0">
              <a:solidFill>
                <a:schemeClr val="bg1"/>
              </a:solidFill>
              <a:effectLst/>
            </a:rPr>
            <a:t>high-intensity statin </a:t>
          </a:r>
          <a:r>
            <a:rPr lang="en-US" dirty="0">
              <a:solidFill>
                <a:schemeClr val="bg1"/>
              </a:solidFill>
              <a:effectLst/>
            </a:rPr>
            <a:t>therapy for patients who fall into the four categories</a:t>
          </a:r>
          <a:endParaRPr lang="en-US" dirty="0"/>
        </a:p>
      </dgm:t>
    </dgm:pt>
    <dgm:pt modelId="{05F92A38-8568-4C36-AA37-80627338AC9F}" type="parTrans" cxnId="{B34C8AFD-529C-470D-8B28-C5408A3C704C}">
      <dgm:prSet/>
      <dgm:spPr/>
      <dgm:t>
        <a:bodyPr/>
        <a:lstStyle/>
        <a:p>
          <a:endParaRPr lang="en-US"/>
        </a:p>
      </dgm:t>
    </dgm:pt>
    <dgm:pt modelId="{21E23113-E3C9-4FB1-BECD-60D2A8A2DBA2}" type="sibTrans" cxnId="{B34C8AFD-529C-470D-8B28-C5408A3C704C}">
      <dgm:prSet/>
      <dgm:spPr/>
      <dgm:t>
        <a:bodyPr/>
        <a:lstStyle/>
        <a:p>
          <a:endParaRPr lang="en-US"/>
        </a:p>
      </dgm:t>
    </dgm:pt>
    <dgm:pt modelId="{24D555F1-9EFF-4674-9A53-A4B916EEE122}">
      <dgm:prSet phldrT="[Text]" phldr="1"/>
      <dgm:spPr/>
      <dgm:t>
        <a:bodyPr/>
        <a:lstStyle/>
        <a:p>
          <a:endParaRPr lang="en-US"/>
        </a:p>
      </dgm:t>
    </dgm:pt>
    <dgm:pt modelId="{2DAB0DD6-CB21-4597-A962-9982E90EF3EE}" type="parTrans" cxnId="{55C840A7-1DBA-4124-8EF4-96D60D879BF1}">
      <dgm:prSet/>
      <dgm:spPr/>
      <dgm:t>
        <a:bodyPr/>
        <a:lstStyle/>
        <a:p>
          <a:endParaRPr lang="en-US"/>
        </a:p>
      </dgm:t>
    </dgm:pt>
    <dgm:pt modelId="{BE39147D-A74C-4075-97FC-9ECC9EA47E81}" type="sibTrans" cxnId="{55C840A7-1DBA-4124-8EF4-96D60D879BF1}">
      <dgm:prSet/>
      <dgm:spPr/>
      <dgm:t>
        <a:bodyPr/>
        <a:lstStyle/>
        <a:p>
          <a:endParaRPr lang="en-US"/>
        </a:p>
      </dgm:t>
    </dgm:pt>
    <dgm:pt modelId="{BAAD4EEF-43B7-4FC3-B8EB-34098C95BB00}">
      <dgm:prSet phldrT="[Text]"/>
      <dgm:spPr/>
      <dgm:t>
        <a:bodyPr/>
        <a:lstStyle/>
        <a:p>
          <a:r>
            <a:rPr lang="en-US" dirty="0">
              <a:solidFill>
                <a:schemeClr val="bg1"/>
              </a:solidFill>
              <a:effectLst/>
            </a:rPr>
            <a:t>Measure lipids during follow-ups </a:t>
          </a:r>
          <a:r>
            <a:rPr lang="en-US" b="1" dirty="0">
              <a:solidFill>
                <a:schemeClr val="bg1"/>
              </a:solidFill>
              <a:effectLst/>
            </a:rPr>
            <a:t>to assess adherence </a:t>
          </a:r>
          <a:r>
            <a:rPr lang="en-US" dirty="0">
              <a:solidFill>
                <a:schemeClr val="bg1"/>
              </a:solidFill>
              <a:effectLst/>
            </a:rPr>
            <a:t>to treatment, </a:t>
          </a:r>
          <a:r>
            <a:rPr lang="en-US" b="1" dirty="0">
              <a:solidFill>
                <a:schemeClr val="bg1"/>
              </a:solidFill>
              <a:effectLst/>
            </a:rPr>
            <a:t>not to achieve a specific LDL  target  </a:t>
          </a:r>
          <a:endParaRPr lang="en-US" b="1" dirty="0"/>
        </a:p>
      </dgm:t>
    </dgm:pt>
    <dgm:pt modelId="{A448ABB8-2949-452B-A542-35CE5D81B332}" type="parTrans" cxnId="{7BAB1888-4B2A-4BC2-A8D9-036B28580355}">
      <dgm:prSet/>
      <dgm:spPr/>
      <dgm:t>
        <a:bodyPr/>
        <a:lstStyle/>
        <a:p>
          <a:endParaRPr lang="en-US"/>
        </a:p>
      </dgm:t>
    </dgm:pt>
    <dgm:pt modelId="{22D0F84E-7DC8-42E1-9697-0EF5DFD398F1}" type="sibTrans" cxnId="{7BAB1888-4B2A-4BC2-A8D9-036B28580355}">
      <dgm:prSet/>
      <dgm:spPr/>
      <dgm:t>
        <a:bodyPr/>
        <a:lstStyle/>
        <a:p>
          <a:endParaRPr lang="en-US"/>
        </a:p>
      </dgm:t>
    </dgm:pt>
    <dgm:pt modelId="{45E38659-CE8D-4864-93CB-BE7BA595B331}" type="pres">
      <dgm:prSet presAssocID="{2944839C-033B-4E49-A6C3-4F5FC432B7E2}" presName="linearFlow" presStyleCnt="0">
        <dgm:presLayoutVars>
          <dgm:dir/>
          <dgm:animLvl val="lvl"/>
          <dgm:resizeHandles val="exact"/>
        </dgm:presLayoutVars>
      </dgm:prSet>
      <dgm:spPr/>
      <dgm:t>
        <a:bodyPr/>
        <a:lstStyle/>
        <a:p>
          <a:pPr rtl="1"/>
          <a:endParaRPr lang="ar-SA"/>
        </a:p>
      </dgm:t>
    </dgm:pt>
    <dgm:pt modelId="{94C567C9-1D7E-4E61-816C-531466DEA7E4}" type="pres">
      <dgm:prSet presAssocID="{A16944E8-573C-4566-AE67-896B9C94552A}" presName="composite" presStyleCnt="0"/>
      <dgm:spPr/>
    </dgm:pt>
    <dgm:pt modelId="{DC94387F-E8CB-42DF-B5DF-F3CADE53FBBB}" type="pres">
      <dgm:prSet presAssocID="{A16944E8-573C-4566-AE67-896B9C94552A}" presName="parentText" presStyleLbl="alignNode1" presStyleIdx="0" presStyleCnt="3">
        <dgm:presLayoutVars>
          <dgm:chMax val="1"/>
          <dgm:bulletEnabled val="1"/>
        </dgm:presLayoutVars>
      </dgm:prSet>
      <dgm:spPr/>
      <dgm:t>
        <a:bodyPr/>
        <a:lstStyle/>
        <a:p>
          <a:pPr rtl="1"/>
          <a:endParaRPr lang="ar-SA"/>
        </a:p>
      </dgm:t>
    </dgm:pt>
    <dgm:pt modelId="{C8A16E30-66EE-490A-BB42-1E4135705F31}" type="pres">
      <dgm:prSet presAssocID="{A16944E8-573C-4566-AE67-896B9C94552A}" presName="descendantText" presStyleLbl="alignAcc1" presStyleIdx="0" presStyleCnt="3">
        <dgm:presLayoutVars>
          <dgm:bulletEnabled val="1"/>
        </dgm:presLayoutVars>
      </dgm:prSet>
      <dgm:spPr/>
      <dgm:t>
        <a:bodyPr/>
        <a:lstStyle/>
        <a:p>
          <a:pPr rtl="1"/>
          <a:endParaRPr lang="ar-SA"/>
        </a:p>
      </dgm:t>
    </dgm:pt>
    <dgm:pt modelId="{2054459B-501B-4DFE-9B6A-439D158567FA}" type="pres">
      <dgm:prSet presAssocID="{4195E3A4-5F9B-4C9B-9F41-A06B10145495}" presName="sp" presStyleCnt="0"/>
      <dgm:spPr/>
    </dgm:pt>
    <dgm:pt modelId="{99EC708E-6095-47EE-9EA9-ECE86C6BE2FB}" type="pres">
      <dgm:prSet presAssocID="{C3160A1F-BE96-4F8F-8D4F-FE898619C07A}" presName="composite" presStyleCnt="0"/>
      <dgm:spPr/>
    </dgm:pt>
    <dgm:pt modelId="{C05FC84D-4CB9-4984-A953-AA34B556C4D9}" type="pres">
      <dgm:prSet presAssocID="{C3160A1F-BE96-4F8F-8D4F-FE898619C07A}" presName="parentText" presStyleLbl="alignNode1" presStyleIdx="1" presStyleCnt="3">
        <dgm:presLayoutVars>
          <dgm:chMax val="1"/>
          <dgm:bulletEnabled val="1"/>
        </dgm:presLayoutVars>
      </dgm:prSet>
      <dgm:spPr/>
      <dgm:t>
        <a:bodyPr/>
        <a:lstStyle/>
        <a:p>
          <a:pPr rtl="1"/>
          <a:endParaRPr lang="ar-SA"/>
        </a:p>
      </dgm:t>
    </dgm:pt>
    <dgm:pt modelId="{2AF87AD9-AC9E-440F-BF45-0CDE53FF5EF4}" type="pres">
      <dgm:prSet presAssocID="{C3160A1F-BE96-4F8F-8D4F-FE898619C07A}" presName="descendantText" presStyleLbl="alignAcc1" presStyleIdx="1" presStyleCnt="3">
        <dgm:presLayoutVars>
          <dgm:bulletEnabled val="1"/>
        </dgm:presLayoutVars>
      </dgm:prSet>
      <dgm:spPr/>
      <dgm:t>
        <a:bodyPr/>
        <a:lstStyle/>
        <a:p>
          <a:pPr rtl="1"/>
          <a:endParaRPr lang="ar-SA"/>
        </a:p>
      </dgm:t>
    </dgm:pt>
    <dgm:pt modelId="{D6DB98DA-D9A2-4F1D-A301-D539E5701EA7}" type="pres">
      <dgm:prSet presAssocID="{03990124-B702-4620-B010-8996A8169745}" presName="sp" presStyleCnt="0"/>
      <dgm:spPr/>
    </dgm:pt>
    <dgm:pt modelId="{61C88490-924C-4D78-8BD2-B509C96CE2B9}" type="pres">
      <dgm:prSet presAssocID="{24D555F1-9EFF-4674-9A53-A4B916EEE122}" presName="composite" presStyleCnt="0"/>
      <dgm:spPr/>
    </dgm:pt>
    <dgm:pt modelId="{4525D20B-B215-44CB-A376-B6839105451B}" type="pres">
      <dgm:prSet presAssocID="{24D555F1-9EFF-4674-9A53-A4B916EEE122}" presName="parentText" presStyleLbl="alignNode1" presStyleIdx="2" presStyleCnt="3">
        <dgm:presLayoutVars>
          <dgm:chMax val="1"/>
          <dgm:bulletEnabled val="1"/>
        </dgm:presLayoutVars>
      </dgm:prSet>
      <dgm:spPr/>
      <dgm:t>
        <a:bodyPr/>
        <a:lstStyle/>
        <a:p>
          <a:pPr rtl="1"/>
          <a:endParaRPr lang="ar-SA"/>
        </a:p>
      </dgm:t>
    </dgm:pt>
    <dgm:pt modelId="{797E01EE-22AE-4A96-85E1-1BB78DDD2A5F}" type="pres">
      <dgm:prSet presAssocID="{24D555F1-9EFF-4674-9A53-A4B916EEE122}" presName="descendantText" presStyleLbl="alignAcc1" presStyleIdx="2" presStyleCnt="3">
        <dgm:presLayoutVars>
          <dgm:bulletEnabled val="1"/>
        </dgm:presLayoutVars>
      </dgm:prSet>
      <dgm:spPr/>
      <dgm:t>
        <a:bodyPr/>
        <a:lstStyle/>
        <a:p>
          <a:pPr rtl="1"/>
          <a:endParaRPr lang="ar-SA"/>
        </a:p>
      </dgm:t>
    </dgm:pt>
  </dgm:ptLst>
  <dgm:cxnLst>
    <dgm:cxn modelId="{7BAB1888-4B2A-4BC2-A8D9-036B28580355}" srcId="{24D555F1-9EFF-4674-9A53-A4B916EEE122}" destId="{BAAD4EEF-43B7-4FC3-B8EB-34098C95BB00}" srcOrd="0" destOrd="0" parTransId="{A448ABB8-2949-452B-A542-35CE5D81B332}" sibTransId="{22D0F84E-7DC8-42E1-9697-0EF5DFD398F1}"/>
    <dgm:cxn modelId="{CD683CA9-5C62-4732-92B8-54956340E1BD}" srcId="{2944839C-033B-4E49-A6C3-4F5FC432B7E2}" destId="{C3160A1F-BE96-4F8F-8D4F-FE898619C07A}" srcOrd="1" destOrd="0" parTransId="{56D414F6-204F-4DFB-A14F-3E193B675481}" sibTransId="{03990124-B702-4620-B010-8996A8169745}"/>
    <dgm:cxn modelId="{74A17EDC-7B98-4433-BDFC-4A7CED493114}" type="presOf" srcId="{FC8D8854-93B1-47DD-888F-7D9F793C5CD2}" destId="{C8A16E30-66EE-490A-BB42-1E4135705F31}" srcOrd="0" destOrd="0" presId="urn:microsoft.com/office/officeart/2005/8/layout/chevron2"/>
    <dgm:cxn modelId="{BBE4501F-3EBD-4CCA-A2DA-EA8CFFCAF1C5}" type="presOf" srcId="{C3160A1F-BE96-4F8F-8D4F-FE898619C07A}" destId="{C05FC84D-4CB9-4984-A953-AA34B556C4D9}" srcOrd="0" destOrd="0" presId="urn:microsoft.com/office/officeart/2005/8/layout/chevron2"/>
    <dgm:cxn modelId="{B34C8AFD-529C-470D-8B28-C5408A3C704C}" srcId="{C3160A1F-BE96-4F8F-8D4F-FE898619C07A}" destId="{4BE16445-BF89-41E7-ABCE-81D452BBD7D9}" srcOrd="0" destOrd="0" parTransId="{05F92A38-8568-4C36-AA37-80627338AC9F}" sibTransId="{21E23113-E3C9-4FB1-BECD-60D2A8A2DBA2}"/>
    <dgm:cxn modelId="{4B7BFD35-7FDC-423F-825C-E106EC0A862F}" type="presOf" srcId="{2944839C-033B-4E49-A6C3-4F5FC432B7E2}" destId="{45E38659-CE8D-4864-93CB-BE7BA595B331}" srcOrd="0" destOrd="0" presId="urn:microsoft.com/office/officeart/2005/8/layout/chevron2"/>
    <dgm:cxn modelId="{8987C8ED-1766-49AF-8F6F-24BF5867FDBA}" srcId="{A16944E8-573C-4566-AE67-896B9C94552A}" destId="{FC8D8854-93B1-47DD-888F-7D9F793C5CD2}" srcOrd="0" destOrd="0" parTransId="{F82F82F3-7B53-4C64-891F-AD80789593E1}" sibTransId="{9A4D256E-90FC-4332-A742-89B1C97C0283}"/>
    <dgm:cxn modelId="{D94C745F-7F99-43A1-9D8E-FF74D89245AC}" type="presOf" srcId="{BAAD4EEF-43B7-4FC3-B8EB-34098C95BB00}" destId="{797E01EE-22AE-4A96-85E1-1BB78DDD2A5F}" srcOrd="0" destOrd="0" presId="urn:microsoft.com/office/officeart/2005/8/layout/chevron2"/>
    <dgm:cxn modelId="{0DCA758C-E447-4808-B4A0-0AD3D3034D76}" type="presOf" srcId="{24D555F1-9EFF-4674-9A53-A4B916EEE122}" destId="{4525D20B-B215-44CB-A376-B6839105451B}" srcOrd="0" destOrd="0" presId="urn:microsoft.com/office/officeart/2005/8/layout/chevron2"/>
    <dgm:cxn modelId="{C3234396-A822-4A61-9733-D9923980AB12}" type="presOf" srcId="{4BE16445-BF89-41E7-ABCE-81D452BBD7D9}" destId="{2AF87AD9-AC9E-440F-BF45-0CDE53FF5EF4}" srcOrd="0" destOrd="0" presId="urn:microsoft.com/office/officeart/2005/8/layout/chevron2"/>
    <dgm:cxn modelId="{55C840A7-1DBA-4124-8EF4-96D60D879BF1}" srcId="{2944839C-033B-4E49-A6C3-4F5FC432B7E2}" destId="{24D555F1-9EFF-4674-9A53-A4B916EEE122}" srcOrd="2" destOrd="0" parTransId="{2DAB0DD6-CB21-4597-A962-9982E90EF3EE}" sibTransId="{BE39147D-A74C-4075-97FC-9ECC9EA47E81}"/>
    <dgm:cxn modelId="{5BADBB98-3932-4090-8EF6-A464938E7982}" srcId="{2944839C-033B-4E49-A6C3-4F5FC432B7E2}" destId="{A16944E8-573C-4566-AE67-896B9C94552A}" srcOrd="0" destOrd="0" parTransId="{69FD7258-15E4-4EDF-BDC0-509E9BB6A674}" sibTransId="{4195E3A4-5F9B-4C9B-9F41-A06B10145495}"/>
    <dgm:cxn modelId="{B977BE9C-A873-4C22-B9E1-55FFE1AEA3B3}" type="presOf" srcId="{A16944E8-573C-4566-AE67-896B9C94552A}" destId="{DC94387F-E8CB-42DF-B5DF-F3CADE53FBBB}" srcOrd="0" destOrd="0" presId="urn:microsoft.com/office/officeart/2005/8/layout/chevron2"/>
    <dgm:cxn modelId="{4DF71571-E37B-4E54-A406-6E3EB4FA88C4}" type="presParOf" srcId="{45E38659-CE8D-4864-93CB-BE7BA595B331}" destId="{94C567C9-1D7E-4E61-816C-531466DEA7E4}" srcOrd="0" destOrd="0" presId="urn:microsoft.com/office/officeart/2005/8/layout/chevron2"/>
    <dgm:cxn modelId="{9AAB1480-BCBD-4C86-9694-9E2C617990CE}" type="presParOf" srcId="{94C567C9-1D7E-4E61-816C-531466DEA7E4}" destId="{DC94387F-E8CB-42DF-B5DF-F3CADE53FBBB}" srcOrd="0" destOrd="0" presId="urn:microsoft.com/office/officeart/2005/8/layout/chevron2"/>
    <dgm:cxn modelId="{D9D8BE9C-B941-4CBC-B6A2-13540AEB36B9}" type="presParOf" srcId="{94C567C9-1D7E-4E61-816C-531466DEA7E4}" destId="{C8A16E30-66EE-490A-BB42-1E4135705F31}" srcOrd="1" destOrd="0" presId="urn:microsoft.com/office/officeart/2005/8/layout/chevron2"/>
    <dgm:cxn modelId="{11D05E0B-6A18-4FA8-BD2A-38CB4E8E99D8}" type="presParOf" srcId="{45E38659-CE8D-4864-93CB-BE7BA595B331}" destId="{2054459B-501B-4DFE-9B6A-439D158567FA}" srcOrd="1" destOrd="0" presId="urn:microsoft.com/office/officeart/2005/8/layout/chevron2"/>
    <dgm:cxn modelId="{E6B4548C-3C99-4079-88EC-AB2BC1EDE7CC}" type="presParOf" srcId="{45E38659-CE8D-4864-93CB-BE7BA595B331}" destId="{99EC708E-6095-47EE-9EA9-ECE86C6BE2FB}" srcOrd="2" destOrd="0" presId="urn:microsoft.com/office/officeart/2005/8/layout/chevron2"/>
    <dgm:cxn modelId="{556DC55F-485C-4288-BD5F-B36493F34B82}" type="presParOf" srcId="{99EC708E-6095-47EE-9EA9-ECE86C6BE2FB}" destId="{C05FC84D-4CB9-4984-A953-AA34B556C4D9}" srcOrd="0" destOrd="0" presId="urn:microsoft.com/office/officeart/2005/8/layout/chevron2"/>
    <dgm:cxn modelId="{416779FE-14B1-44E3-B704-17C625830698}" type="presParOf" srcId="{99EC708E-6095-47EE-9EA9-ECE86C6BE2FB}" destId="{2AF87AD9-AC9E-440F-BF45-0CDE53FF5EF4}" srcOrd="1" destOrd="0" presId="urn:microsoft.com/office/officeart/2005/8/layout/chevron2"/>
    <dgm:cxn modelId="{563C0E1F-0EBF-42FF-817F-26B005BE2399}" type="presParOf" srcId="{45E38659-CE8D-4864-93CB-BE7BA595B331}" destId="{D6DB98DA-D9A2-4F1D-A301-D539E5701EA7}" srcOrd="3" destOrd="0" presId="urn:microsoft.com/office/officeart/2005/8/layout/chevron2"/>
    <dgm:cxn modelId="{F8316EEE-1A73-4424-AA3B-A0AB90180A95}" type="presParOf" srcId="{45E38659-CE8D-4864-93CB-BE7BA595B331}" destId="{61C88490-924C-4D78-8BD2-B509C96CE2B9}" srcOrd="4" destOrd="0" presId="urn:microsoft.com/office/officeart/2005/8/layout/chevron2"/>
    <dgm:cxn modelId="{C7AAC59F-8D9D-456C-AA09-DC214595D178}" type="presParOf" srcId="{61C88490-924C-4D78-8BD2-B509C96CE2B9}" destId="{4525D20B-B215-44CB-A376-B6839105451B}" srcOrd="0" destOrd="0" presId="urn:microsoft.com/office/officeart/2005/8/layout/chevron2"/>
    <dgm:cxn modelId="{11A760D2-14AE-42F7-9207-901D599B1A04}" type="presParOf" srcId="{61C88490-924C-4D78-8BD2-B509C96CE2B9}" destId="{797E01EE-22AE-4A96-85E1-1BB78DDD2A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10B7E-3668-4664-8854-4F84615EAB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0A4D5BF4-3453-488A-A236-5A5CC04B2D43}">
      <dgm:prSet phldrT="[نص]" phldr="1"/>
      <dgm:spPr>
        <a:blipFill rotWithShape="0">
          <a:blip xmlns:r="http://schemas.openxmlformats.org/officeDocument/2006/relationships" r:embed="rId1"/>
          <a:stretch>
            <a:fillRect/>
          </a:stretch>
        </a:blipFill>
      </dgm:spPr>
      <dgm:t>
        <a:bodyPr/>
        <a:lstStyle/>
        <a:p>
          <a:pPr rtl="1"/>
          <a:endParaRPr lang="ar-SA" dirty="0"/>
        </a:p>
      </dgm:t>
    </dgm:pt>
    <dgm:pt modelId="{E9DE2F70-A4F1-49DE-AC02-D70053EE71A8}" type="parTrans" cxnId="{9AC9E95D-C10E-41C5-9DBD-8331EBFDFF3B}">
      <dgm:prSet/>
      <dgm:spPr/>
      <dgm:t>
        <a:bodyPr/>
        <a:lstStyle/>
        <a:p>
          <a:pPr rtl="1"/>
          <a:endParaRPr lang="ar-SA"/>
        </a:p>
      </dgm:t>
    </dgm:pt>
    <dgm:pt modelId="{117FF023-F00F-4B44-82E5-2BD878ECC1E9}" type="sibTrans" cxnId="{9AC9E95D-C10E-41C5-9DBD-8331EBFDFF3B}">
      <dgm:prSet/>
      <dgm:spPr/>
      <dgm:t>
        <a:bodyPr/>
        <a:lstStyle/>
        <a:p>
          <a:pPr rtl="1"/>
          <a:endParaRPr lang="ar-SA"/>
        </a:p>
      </dgm:t>
    </dgm:pt>
    <dgm:pt modelId="{67D4EAA8-448D-4170-95BE-04B112122086}">
      <dgm:prSet phldrT="[نص]" phldr="1"/>
      <dgm:spPr>
        <a:blipFill rotWithShape="0">
          <a:blip xmlns:r="http://schemas.openxmlformats.org/officeDocument/2006/relationships" r:embed="rId2"/>
          <a:stretch>
            <a:fillRect/>
          </a:stretch>
        </a:blipFill>
      </dgm:spPr>
      <dgm:t>
        <a:bodyPr/>
        <a:lstStyle/>
        <a:p>
          <a:pPr rtl="1"/>
          <a:endParaRPr lang="ar-SA" dirty="0"/>
        </a:p>
      </dgm:t>
    </dgm:pt>
    <dgm:pt modelId="{4149B425-BD5F-4AA7-B8C3-B7E3D1318801}" type="parTrans" cxnId="{AEB7628B-DC62-476A-9B37-BE52B4009A02}">
      <dgm:prSet/>
      <dgm:spPr/>
      <dgm:t>
        <a:bodyPr/>
        <a:lstStyle/>
        <a:p>
          <a:pPr rtl="1"/>
          <a:endParaRPr lang="ar-SA"/>
        </a:p>
      </dgm:t>
    </dgm:pt>
    <dgm:pt modelId="{AE1FC328-8B68-4CC8-885F-AD730B3E1396}" type="sibTrans" cxnId="{AEB7628B-DC62-476A-9B37-BE52B4009A02}">
      <dgm:prSet/>
      <dgm:spPr/>
      <dgm:t>
        <a:bodyPr/>
        <a:lstStyle/>
        <a:p>
          <a:pPr rtl="1"/>
          <a:endParaRPr lang="ar-SA"/>
        </a:p>
      </dgm:t>
    </dgm:pt>
    <dgm:pt modelId="{5953FC55-7688-450B-B133-C7204B60BD35}">
      <dgm:prSet phldrT="[نص]" phldr="1"/>
      <dgm:spPr>
        <a:blipFill rotWithShape="0">
          <a:blip xmlns:r="http://schemas.openxmlformats.org/officeDocument/2006/relationships" r:embed="rId3"/>
          <a:stretch>
            <a:fillRect/>
          </a:stretch>
        </a:blipFill>
      </dgm:spPr>
      <dgm:t>
        <a:bodyPr/>
        <a:lstStyle/>
        <a:p>
          <a:pPr rtl="1"/>
          <a:endParaRPr lang="ar-SA" dirty="0"/>
        </a:p>
      </dgm:t>
    </dgm:pt>
    <dgm:pt modelId="{5D42801A-F649-4826-BB40-E6C476D59069}" type="sibTrans" cxnId="{2D20E70B-71AB-484D-8D72-F85E69EFDCDD}">
      <dgm:prSet/>
      <dgm:spPr/>
      <dgm:t>
        <a:bodyPr/>
        <a:lstStyle/>
        <a:p>
          <a:pPr rtl="1"/>
          <a:endParaRPr lang="ar-SA"/>
        </a:p>
      </dgm:t>
    </dgm:pt>
    <dgm:pt modelId="{C7F3C347-83AD-4322-A97C-1DCB24F94F99}" type="parTrans" cxnId="{2D20E70B-71AB-484D-8D72-F85E69EFDCDD}">
      <dgm:prSet/>
      <dgm:spPr/>
      <dgm:t>
        <a:bodyPr/>
        <a:lstStyle/>
        <a:p>
          <a:pPr rtl="1"/>
          <a:endParaRPr lang="ar-SA"/>
        </a:p>
      </dgm:t>
    </dgm:pt>
    <dgm:pt modelId="{FB5E73FC-D42C-4B64-AE7E-432F28803932}" type="pres">
      <dgm:prSet presAssocID="{ED010B7E-3668-4664-8854-4F84615EAB01}" presName="outerComposite" presStyleCnt="0">
        <dgm:presLayoutVars>
          <dgm:chMax val="5"/>
          <dgm:dir/>
          <dgm:resizeHandles val="exact"/>
        </dgm:presLayoutVars>
      </dgm:prSet>
      <dgm:spPr/>
      <dgm:t>
        <a:bodyPr/>
        <a:lstStyle/>
        <a:p>
          <a:pPr rtl="1"/>
          <a:endParaRPr lang="ar-SA"/>
        </a:p>
      </dgm:t>
    </dgm:pt>
    <dgm:pt modelId="{FD69730C-67C5-4A15-A88A-779BB4B6947F}" type="pres">
      <dgm:prSet presAssocID="{ED010B7E-3668-4664-8854-4F84615EAB01}" presName="dummyMaxCanvas" presStyleCnt="0">
        <dgm:presLayoutVars/>
      </dgm:prSet>
      <dgm:spPr/>
    </dgm:pt>
    <dgm:pt modelId="{1E6B061A-2543-4AAF-B5F8-071835708FED}" type="pres">
      <dgm:prSet presAssocID="{ED010B7E-3668-4664-8854-4F84615EAB01}" presName="ThreeNodes_1" presStyleLbl="node1" presStyleIdx="0" presStyleCnt="3" custScaleX="111935" custScaleY="116931" custLinFactNeighborX="553" custLinFactNeighborY="1058">
        <dgm:presLayoutVars>
          <dgm:bulletEnabled val="1"/>
        </dgm:presLayoutVars>
      </dgm:prSet>
      <dgm:spPr/>
      <dgm:t>
        <a:bodyPr/>
        <a:lstStyle/>
        <a:p>
          <a:pPr rtl="1"/>
          <a:endParaRPr lang="ar-SA"/>
        </a:p>
      </dgm:t>
    </dgm:pt>
    <dgm:pt modelId="{19DE0053-4941-47B6-ADBA-240BF694CC23}" type="pres">
      <dgm:prSet presAssocID="{ED010B7E-3668-4664-8854-4F84615EAB01}" presName="ThreeNodes_2" presStyleLbl="node1" presStyleIdx="1" presStyleCnt="3">
        <dgm:presLayoutVars>
          <dgm:bulletEnabled val="1"/>
        </dgm:presLayoutVars>
      </dgm:prSet>
      <dgm:spPr/>
      <dgm:t>
        <a:bodyPr/>
        <a:lstStyle/>
        <a:p>
          <a:pPr rtl="1"/>
          <a:endParaRPr lang="ar-SA"/>
        </a:p>
      </dgm:t>
    </dgm:pt>
    <dgm:pt modelId="{9F6B00E0-74EF-4994-80B7-02734A26770A}" type="pres">
      <dgm:prSet presAssocID="{ED010B7E-3668-4664-8854-4F84615EAB01}" presName="ThreeNodes_3" presStyleLbl="node1" presStyleIdx="2" presStyleCnt="3">
        <dgm:presLayoutVars>
          <dgm:bulletEnabled val="1"/>
        </dgm:presLayoutVars>
      </dgm:prSet>
      <dgm:spPr/>
      <dgm:t>
        <a:bodyPr/>
        <a:lstStyle/>
        <a:p>
          <a:pPr rtl="1"/>
          <a:endParaRPr lang="ar-SA"/>
        </a:p>
      </dgm:t>
    </dgm:pt>
    <dgm:pt modelId="{10AEF79B-AD57-4AF2-996B-31422A25ECEC}" type="pres">
      <dgm:prSet presAssocID="{ED010B7E-3668-4664-8854-4F84615EAB01}" presName="ThreeConn_1-2" presStyleLbl="fgAccFollowNode1" presStyleIdx="0" presStyleCnt="2">
        <dgm:presLayoutVars>
          <dgm:bulletEnabled val="1"/>
        </dgm:presLayoutVars>
      </dgm:prSet>
      <dgm:spPr/>
      <dgm:t>
        <a:bodyPr/>
        <a:lstStyle/>
        <a:p>
          <a:pPr rtl="1"/>
          <a:endParaRPr lang="ar-SA"/>
        </a:p>
      </dgm:t>
    </dgm:pt>
    <dgm:pt modelId="{E9F3EE0A-78B5-4C2E-91D1-A104200C21BE}" type="pres">
      <dgm:prSet presAssocID="{ED010B7E-3668-4664-8854-4F84615EAB01}" presName="ThreeConn_2-3" presStyleLbl="fgAccFollowNode1" presStyleIdx="1" presStyleCnt="2">
        <dgm:presLayoutVars>
          <dgm:bulletEnabled val="1"/>
        </dgm:presLayoutVars>
      </dgm:prSet>
      <dgm:spPr/>
      <dgm:t>
        <a:bodyPr/>
        <a:lstStyle/>
        <a:p>
          <a:pPr rtl="1"/>
          <a:endParaRPr lang="ar-SA"/>
        </a:p>
      </dgm:t>
    </dgm:pt>
    <dgm:pt modelId="{10669FF2-82F6-4759-A4C9-42E1C98619BD}" type="pres">
      <dgm:prSet presAssocID="{ED010B7E-3668-4664-8854-4F84615EAB01}" presName="ThreeNodes_1_text" presStyleLbl="node1" presStyleIdx="2" presStyleCnt="3">
        <dgm:presLayoutVars>
          <dgm:bulletEnabled val="1"/>
        </dgm:presLayoutVars>
      </dgm:prSet>
      <dgm:spPr/>
      <dgm:t>
        <a:bodyPr/>
        <a:lstStyle/>
        <a:p>
          <a:pPr rtl="1"/>
          <a:endParaRPr lang="ar-SA"/>
        </a:p>
      </dgm:t>
    </dgm:pt>
    <dgm:pt modelId="{7BE02043-2F9F-44D1-9B2B-8CC186D8B443}" type="pres">
      <dgm:prSet presAssocID="{ED010B7E-3668-4664-8854-4F84615EAB01}" presName="ThreeNodes_2_text" presStyleLbl="node1" presStyleIdx="2" presStyleCnt="3">
        <dgm:presLayoutVars>
          <dgm:bulletEnabled val="1"/>
        </dgm:presLayoutVars>
      </dgm:prSet>
      <dgm:spPr/>
      <dgm:t>
        <a:bodyPr/>
        <a:lstStyle/>
        <a:p>
          <a:pPr rtl="1"/>
          <a:endParaRPr lang="ar-SA"/>
        </a:p>
      </dgm:t>
    </dgm:pt>
    <dgm:pt modelId="{BE873E48-D65D-4E33-B137-439C59F9DF18}" type="pres">
      <dgm:prSet presAssocID="{ED010B7E-3668-4664-8854-4F84615EAB01}" presName="ThreeNodes_3_text" presStyleLbl="node1" presStyleIdx="2" presStyleCnt="3">
        <dgm:presLayoutVars>
          <dgm:bulletEnabled val="1"/>
        </dgm:presLayoutVars>
      </dgm:prSet>
      <dgm:spPr/>
      <dgm:t>
        <a:bodyPr/>
        <a:lstStyle/>
        <a:p>
          <a:pPr rtl="1"/>
          <a:endParaRPr lang="ar-SA"/>
        </a:p>
      </dgm:t>
    </dgm:pt>
  </dgm:ptLst>
  <dgm:cxnLst>
    <dgm:cxn modelId="{3462FBB6-0912-49C3-B7C1-2EBC1913BD9C}" type="presOf" srcId="{117FF023-F00F-4B44-82E5-2BD878ECC1E9}" destId="{E9F3EE0A-78B5-4C2E-91D1-A104200C21BE}" srcOrd="0" destOrd="0" presId="urn:microsoft.com/office/officeart/2005/8/layout/vProcess5"/>
    <dgm:cxn modelId="{CA584979-A095-469A-BB3D-2DF85C760AC5}" type="presOf" srcId="{5953FC55-7688-450B-B133-C7204B60BD35}" destId="{10669FF2-82F6-4759-A4C9-42E1C98619BD}" srcOrd="1" destOrd="0" presId="urn:microsoft.com/office/officeart/2005/8/layout/vProcess5"/>
    <dgm:cxn modelId="{2D20E70B-71AB-484D-8D72-F85E69EFDCDD}" srcId="{ED010B7E-3668-4664-8854-4F84615EAB01}" destId="{5953FC55-7688-450B-B133-C7204B60BD35}" srcOrd="0" destOrd="0" parTransId="{C7F3C347-83AD-4322-A97C-1DCB24F94F99}" sibTransId="{5D42801A-F649-4826-BB40-E6C476D59069}"/>
    <dgm:cxn modelId="{6AD1DB73-8B68-4E39-B688-365C3ACD190E}" type="presOf" srcId="{0A4D5BF4-3453-488A-A236-5A5CC04B2D43}" destId="{7BE02043-2F9F-44D1-9B2B-8CC186D8B443}" srcOrd="1" destOrd="0" presId="urn:microsoft.com/office/officeart/2005/8/layout/vProcess5"/>
    <dgm:cxn modelId="{AEB7628B-DC62-476A-9B37-BE52B4009A02}" srcId="{ED010B7E-3668-4664-8854-4F84615EAB01}" destId="{67D4EAA8-448D-4170-95BE-04B112122086}" srcOrd="2" destOrd="0" parTransId="{4149B425-BD5F-4AA7-B8C3-B7E3D1318801}" sibTransId="{AE1FC328-8B68-4CC8-885F-AD730B3E1396}"/>
    <dgm:cxn modelId="{3915D7D6-28F2-4D4A-BC7B-77B3B038540A}" type="presOf" srcId="{0A4D5BF4-3453-488A-A236-5A5CC04B2D43}" destId="{19DE0053-4941-47B6-ADBA-240BF694CC23}" srcOrd="0" destOrd="0" presId="urn:microsoft.com/office/officeart/2005/8/layout/vProcess5"/>
    <dgm:cxn modelId="{BC4422EF-B10F-4F23-8747-B02508E396B2}" type="presOf" srcId="{67D4EAA8-448D-4170-95BE-04B112122086}" destId="{BE873E48-D65D-4E33-B137-439C59F9DF18}" srcOrd="1" destOrd="0" presId="urn:microsoft.com/office/officeart/2005/8/layout/vProcess5"/>
    <dgm:cxn modelId="{1A892DC4-924D-4699-ADD8-10F570891EAC}" type="presOf" srcId="{ED010B7E-3668-4664-8854-4F84615EAB01}" destId="{FB5E73FC-D42C-4B64-AE7E-432F28803932}" srcOrd="0" destOrd="0" presId="urn:microsoft.com/office/officeart/2005/8/layout/vProcess5"/>
    <dgm:cxn modelId="{9AC9E95D-C10E-41C5-9DBD-8331EBFDFF3B}" srcId="{ED010B7E-3668-4664-8854-4F84615EAB01}" destId="{0A4D5BF4-3453-488A-A236-5A5CC04B2D43}" srcOrd="1" destOrd="0" parTransId="{E9DE2F70-A4F1-49DE-AC02-D70053EE71A8}" sibTransId="{117FF023-F00F-4B44-82E5-2BD878ECC1E9}"/>
    <dgm:cxn modelId="{5AA991E1-DF7C-4DEE-ADAF-E53369479034}" type="presOf" srcId="{5D42801A-F649-4826-BB40-E6C476D59069}" destId="{10AEF79B-AD57-4AF2-996B-31422A25ECEC}" srcOrd="0" destOrd="0" presId="urn:microsoft.com/office/officeart/2005/8/layout/vProcess5"/>
    <dgm:cxn modelId="{DAFAD72D-AF67-4D59-BA3D-AE0FDA056595}" type="presOf" srcId="{5953FC55-7688-450B-B133-C7204B60BD35}" destId="{1E6B061A-2543-4AAF-B5F8-071835708FED}" srcOrd="0" destOrd="0" presId="urn:microsoft.com/office/officeart/2005/8/layout/vProcess5"/>
    <dgm:cxn modelId="{C87B5570-0E37-40B7-A026-C2A099126245}" type="presOf" srcId="{67D4EAA8-448D-4170-95BE-04B112122086}" destId="{9F6B00E0-74EF-4994-80B7-02734A26770A}" srcOrd="0" destOrd="0" presId="urn:microsoft.com/office/officeart/2005/8/layout/vProcess5"/>
    <dgm:cxn modelId="{23CB6963-2982-45EC-8DE5-6EBC35A7B777}" type="presParOf" srcId="{FB5E73FC-D42C-4B64-AE7E-432F28803932}" destId="{FD69730C-67C5-4A15-A88A-779BB4B6947F}" srcOrd="0" destOrd="0" presId="urn:microsoft.com/office/officeart/2005/8/layout/vProcess5"/>
    <dgm:cxn modelId="{95E2B224-5281-4BDE-A917-5F09B00D354D}" type="presParOf" srcId="{FB5E73FC-D42C-4B64-AE7E-432F28803932}" destId="{1E6B061A-2543-4AAF-B5F8-071835708FED}" srcOrd="1" destOrd="0" presId="urn:microsoft.com/office/officeart/2005/8/layout/vProcess5"/>
    <dgm:cxn modelId="{B50BEF22-36EB-489B-A6D4-B4D418AE52F1}" type="presParOf" srcId="{FB5E73FC-D42C-4B64-AE7E-432F28803932}" destId="{19DE0053-4941-47B6-ADBA-240BF694CC23}" srcOrd="2" destOrd="0" presId="urn:microsoft.com/office/officeart/2005/8/layout/vProcess5"/>
    <dgm:cxn modelId="{2B879414-FEED-4955-B3E4-DD5A9019CB13}" type="presParOf" srcId="{FB5E73FC-D42C-4B64-AE7E-432F28803932}" destId="{9F6B00E0-74EF-4994-80B7-02734A26770A}" srcOrd="3" destOrd="0" presId="urn:microsoft.com/office/officeart/2005/8/layout/vProcess5"/>
    <dgm:cxn modelId="{DBA07F8F-7399-44E0-9A34-41F77224FAD4}" type="presParOf" srcId="{FB5E73FC-D42C-4B64-AE7E-432F28803932}" destId="{10AEF79B-AD57-4AF2-996B-31422A25ECEC}" srcOrd="4" destOrd="0" presId="urn:microsoft.com/office/officeart/2005/8/layout/vProcess5"/>
    <dgm:cxn modelId="{EBDE9A8B-ABEC-4037-B116-D75A167655DA}" type="presParOf" srcId="{FB5E73FC-D42C-4B64-AE7E-432F28803932}" destId="{E9F3EE0A-78B5-4C2E-91D1-A104200C21BE}" srcOrd="5" destOrd="0" presId="urn:microsoft.com/office/officeart/2005/8/layout/vProcess5"/>
    <dgm:cxn modelId="{2C8778E3-4B81-4D78-A972-A32E7311C39E}" type="presParOf" srcId="{FB5E73FC-D42C-4B64-AE7E-432F28803932}" destId="{10669FF2-82F6-4759-A4C9-42E1C98619BD}" srcOrd="6" destOrd="0" presId="urn:microsoft.com/office/officeart/2005/8/layout/vProcess5"/>
    <dgm:cxn modelId="{55338BC4-57F4-4C55-A7C9-5D7EA4A0C593}" type="presParOf" srcId="{FB5E73FC-D42C-4B64-AE7E-432F28803932}" destId="{7BE02043-2F9F-44D1-9B2B-8CC186D8B443}" srcOrd="7" destOrd="0" presId="urn:microsoft.com/office/officeart/2005/8/layout/vProcess5"/>
    <dgm:cxn modelId="{489C3625-A683-4195-BADC-DCAA94788D7D}" type="presParOf" srcId="{FB5E73FC-D42C-4B64-AE7E-432F28803932}" destId="{BE873E48-D65D-4E33-B137-439C59F9DF1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34E39-9DF1-48EA-8E6D-52D7D85846FD}">
      <dsp:nvSpPr>
        <dsp:cNvPr id="0" name=""/>
        <dsp:cNvSpPr/>
      </dsp:nvSpPr>
      <dsp:spPr>
        <a:xfrm>
          <a:off x="40"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a:t>ACC/AHA 2013</a:t>
          </a:r>
        </a:p>
      </dsp:txBody>
      <dsp:txXfrm>
        <a:off x="40" y="72691"/>
        <a:ext cx="3845569" cy="803217"/>
      </dsp:txXfrm>
    </dsp:sp>
    <dsp:sp modelId="{ED0AA679-7123-46D5-99C6-F311ADC603E7}">
      <dsp:nvSpPr>
        <dsp:cNvPr id="0" name=""/>
        <dsp:cNvSpPr/>
      </dsp:nvSpPr>
      <dsp:spPr>
        <a:xfrm>
          <a:off x="40"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ACC/AHA (evolved from ATP IV/NHLBI efforts)</a:t>
          </a:r>
          <a:endParaRPr lang="en-US" sz="2200" kern="1200" dirty="0"/>
        </a:p>
        <a:p>
          <a:pPr marL="228600" lvl="1" indent="-228600" algn="l" defTabSz="977900">
            <a:lnSpc>
              <a:spcPct val="90000"/>
            </a:lnSpc>
            <a:spcBef>
              <a:spcPct val="0"/>
            </a:spcBef>
            <a:spcAft>
              <a:spcPct val="15000"/>
            </a:spcAft>
            <a:buChar char="••"/>
          </a:pPr>
          <a:r>
            <a:rPr lang="en-US" sz="2200" kern="1200" dirty="0"/>
            <a:t>Recommendations based on what has been shown to reduce risk in RCTs </a:t>
          </a:r>
        </a:p>
        <a:p>
          <a:pPr marL="228600" lvl="1" indent="-228600" algn="l" defTabSz="977900">
            <a:lnSpc>
              <a:spcPct val="90000"/>
            </a:lnSpc>
            <a:spcBef>
              <a:spcPct val="0"/>
            </a:spcBef>
            <a:spcAft>
              <a:spcPct val="15000"/>
            </a:spcAft>
            <a:buChar char="••"/>
          </a:pPr>
          <a:r>
            <a:rPr lang="en-US" sz="2200" kern="1200" dirty="0"/>
            <a:t>Many areas left to clinical judgment where RCT data were not available or limited </a:t>
          </a:r>
        </a:p>
        <a:p>
          <a:pPr marL="228600" lvl="1" indent="-228600" algn="l" defTabSz="1066800">
            <a:lnSpc>
              <a:spcPct val="90000"/>
            </a:lnSpc>
            <a:spcBef>
              <a:spcPct val="0"/>
            </a:spcBef>
            <a:spcAft>
              <a:spcPct val="15000"/>
            </a:spcAft>
            <a:buChar char="••"/>
          </a:pPr>
          <a:r>
            <a:rPr lang="en-US" sz="2400" b="1" kern="1200" dirty="0">
              <a:solidFill>
                <a:srgbClr val="FF0000"/>
              </a:solidFill>
            </a:rPr>
            <a:t>Fire and forget </a:t>
          </a:r>
        </a:p>
      </dsp:txBody>
      <dsp:txXfrm>
        <a:off x="40" y="875908"/>
        <a:ext cx="3845569" cy="3623400"/>
      </dsp:txXfrm>
    </dsp:sp>
    <dsp:sp modelId="{B29B3D4B-6857-4812-A36F-6B1F6491491A}">
      <dsp:nvSpPr>
        <dsp:cNvPr id="0" name=""/>
        <dsp:cNvSpPr/>
      </dsp:nvSpPr>
      <dsp:spPr>
        <a:xfrm>
          <a:off x="4383989"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chemeClr val="bg1"/>
              </a:solidFill>
            </a:rPr>
            <a:t>International Atherosclerosis Society (</a:t>
          </a:r>
          <a:r>
            <a:rPr lang="en-US" sz="2200" kern="1200" dirty="0"/>
            <a:t>IAS)</a:t>
          </a:r>
        </a:p>
      </dsp:txBody>
      <dsp:txXfrm>
        <a:off x="4383989" y="72691"/>
        <a:ext cx="3845569" cy="803217"/>
      </dsp:txXfrm>
    </dsp:sp>
    <dsp:sp modelId="{DBB5FE35-5760-4461-BE28-ADD8376DE6CA}">
      <dsp:nvSpPr>
        <dsp:cNvPr id="0" name=""/>
        <dsp:cNvSpPr/>
      </dsp:nvSpPr>
      <dsp:spPr>
        <a:xfrm>
          <a:off x="4383989"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Apo B-containing lipoproteins is causally associated with ASCVD risk and that lowering “</a:t>
          </a:r>
          <a:r>
            <a:rPr lang="en-US" sz="2300" kern="1200" dirty="0" err="1"/>
            <a:t>atherogenic</a:t>
          </a:r>
          <a:r>
            <a:rPr lang="en-US" sz="2300" kern="1200" dirty="0"/>
            <a:t> cholesterol” (LDL-C and non-HDL-C) will reduce risk</a:t>
          </a:r>
        </a:p>
        <a:p>
          <a:pPr marL="228600" lvl="1" indent="-228600" algn="l" defTabSz="1066800">
            <a:lnSpc>
              <a:spcPct val="90000"/>
            </a:lnSpc>
            <a:spcBef>
              <a:spcPct val="0"/>
            </a:spcBef>
            <a:spcAft>
              <a:spcPct val="15000"/>
            </a:spcAft>
            <a:buChar char="••"/>
          </a:pPr>
          <a:r>
            <a:rPr lang="en-US" sz="2400" b="1" kern="1200" dirty="0">
              <a:solidFill>
                <a:srgbClr val="FF0000"/>
              </a:solidFill>
            </a:rPr>
            <a:t>Treat to target </a:t>
          </a:r>
        </a:p>
      </dsp:txBody>
      <dsp:txXfrm>
        <a:off x="4383989" y="875908"/>
        <a:ext cx="3845569" cy="362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4387F-E8CB-42DF-B5DF-F3CADE53FBBB}">
      <dsp:nvSpPr>
        <dsp:cNvPr id="0" name=""/>
        <dsp:cNvSpPr/>
      </dsp:nvSpPr>
      <dsp:spPr>
        <a:xfrm rot="5400000">
          <a:off x="-247798" y="249366"/>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579764"/>
        <a:ext cx="1156394" cy="495598"/>
      </dsp:txXfrm>
    </dsp:sp>
    <dsp:sp modelId="{C8A16E30-66EE-490A-BB42-1E4135705F31}">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chemeClr val="bg1"/>
              </a:solidFill>
              <a:effectLst/>
            </a:rPr>
            <a:t>No specific LDL cholesterol target</a:t>
          </a:r>
          <a:endParaRPr lang="en-US" sz="2200" b="1" kern="1200" dirty="0"/>
        </a:p>
      </dsp:txBody>
      <dsp:txXfrm rot="-5400000">
        <a:off x="1156394" y="53986"/>
        <a:ext cx="7020787" cy="968958"/>
      </dsp:txXfrm>
    </dsp:sp>
    <dsp:sp modelId="{C05FC84D-4CB9-4984-A953-AA34B556C4D9}">
      <dsp:nvSpPr>
        <dsp:cNvPr id="0" name=""/>
        <dsp:cNvSpPr/>
      </dsp:nvSpPr>
      <dsp:spPr>
        <a:xfrm rot="5400000">
          <a:off x="-247798" y="1707802"/>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2038200"/>
        <a:ext cx="1156394" cy="495598"/>
      </dsp:txXfrm>
    </dsp:sp>
    <dsp:sp modelId="{2AF87AD9-AC9E-440F-BF45-0CDE53FF5EF4}">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I</a:t>
          </a:r>
          <a:r>
            <a:rPr lang="en-US" sz="2200" kern="1200" dirty="0">
              <a:solidFill>
                <a:schemeClr val="bg1"/>
              </a:solidFill>
              <a:effectLst/>
            </a:rPr>
            <a:t>nitiate either </a:t>
          </a:r>
          <a:r>
            <a:rPr lang="en-US" sz="2200" b="1" kern="1200" dirty="0">
              <a:solidFill>
                <a:schemeClr val="bg1"/>
              </a:solidFill>
              <a:effectLst/>
            </a:rPr>
            <a:t>moderate-intensity</a:t>
          </a:r>
          <a:r>
            <a:rPr lang="en-US" sz="2200" kern="1200" dirty="0">
              <a:solidFill>
                <a:schemeClr val="bg1"/>
              </a:solidFill>
              <a:effectLst/>
            </a:rPr>
            <a:t> or </a:t>
          </a:r>
          <a:r>
            <a:rPr lang="en-US" sz="2200" b="1" kern="1200" dirty="0">
              <a:solidFill>
                <a:schemeClr val="bg1"/>
              </a:solidFill>
              <a:effectLst/>
            </a:rPr>
            <a:t>high-intensity statin </a:t>
          </a:r>
          <a:r>
            <a:rPr lang="en-US" sz="2200" kern="1200" dirty="0">
              <a:solidFill>
                <a:schemeClr val="bg1"/>
              </a:solidFill>
              <a:effectLst/>
            </a:rPr>
            <a:t>therapy for patients who fall into the four categories</a:t>
          </a:r>
          <a:endParaRPr lang="en-US" sz="2200" kern="1200" dirty="0"/>
        </a:p>
      </dsp:txBody>
      <dsp:txXfrm rot="-5400000">
        <a:off x="1156394" y="1512422"/>
        <a:ext cx="7020787" cy="968958"/>
      </dsp:txXfrm>
    </dsp:sp>
    <dsp:sp modelId="{4525D20B-B215-44CB-A376-B6839105451B}">
      <dsp:nvSpPr>
        <dsp:cNvPr id="0" name=""/>
        <dsp:cNvSpPr/>
      </dsp:nvSpPr>
      <dsp:spPr>
        <a:xfrm rot="5400000">
          <a:off x="-247798" y="3166238"/>
          <a:ext cx="1651992" cy="1156394"/>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3496636"/>
        <a:ext cx="1156394" cy="495598"/>
      </dsp:txXfrm>
    </dsp:sp>
    <dsp:sp modelId="{797E01EE-22AE-4A96-85E1-1BB78DDD2A5F}">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Measure lipids during follow-ups </a:t>
          </a:r>
          <a:r>
            <a:rPr lang="en-US" sz="2200" b="1" kern="1200" dirty="0">
              <a:solidFill>
                <a:schemeClr val="bg1"/>
              </a:solidFill>
              <a:effectLst/>
            </a:rPr>
            <a:t>to assess adherence </a:t>
          </a:r>
          <a:r>
            <a:rPr lang="en-US" sz="2200" kern="1200" dirty="0">
              <a:solidFill>
                <a:schemeClr val="bg1"/>
              </a:solidFill>
              <a:effectLst/>
            </a:rPr>
            <a:t>to treatment, </a:t>
          </a:r>
          <a:r>
            <a:rPr lang="en-US" sz="2200" b="1" kern="1200" dirty="0">
              <a:solidFill>
                <a:schemeClr val="bg1"/>
              </a:solidFill>
              <a:effectLst/>
            </a:rPr>
            <a:t>not to achieve a specific LDL  target  </a:t>
          </a:r>
          <a:endParaRPr lang="en-US" sz="2200" b="1" kern="1200" dirty="0"/>
        </a:p>
      </dsp:txBody>
      <dsp:txXfrm rot="-5400000">
        <a:off x="1156394" y="2970858"/>
        <a:ext cx="7020787" cy="968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061A-2543-4AAF-B5F8-071835708FED}">
      <dsp:nvSpPr>
        <dsp:cNvPr id="0" name=""/>
        <dsp:cNvSpPr/>
      </dsp:nvSpPr>
      <dsp:spPr>
        <a:xfrm>
          <a:off x="-170034" y="-38706"/>
          <a:ext cx="7830032" cy="1425622"/>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rtl="1">
            <a:lnSpc>
              <a:spcPct val="90000"/>
            </a:lnSpc>
            <a:spcBef>
              <a:spcPct val="0"/>
            </a:spcBef>
            <a:spcAft>
              <a:spcPct val="35000"/>
            </a:spcAft>
          </a:pPr>
          <a:endParaRPr lang="ar-SA" sz="6200" kern="1200" dirty="0"/>
        </a:p>
      </dsp:txBody>
      <dsp:txXfrm>
        <a:off x="-128279" y="3049"/>
        <a:ext cx="6353834" cy="1342112"/>
      </dsp:txXfrm>
    </dsp:sp>
    <dsp:sp modelId="{19DE0053-4941-47B6-ADBA-240BF694CC23}">
      <dsp:nvSpPr>
        <dsp:cNvPr id="0" name=""/>
        <dsp:cNvSpPr/>
      </dsp:nvSpPr>
      <dsp:spPr>
        <a:xfrm>
          <a:off x="825938" y="1474005"/>
          <a:ext cx="6995160" cy="1219200"/>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1">
            <a:lnSpc>
              <a:spcPct val="90000"/>
            </a:lnSpc>
            <a:spcBef>
              <a:spcPct val="0"/>
            </a:spcBef>
            <a:spcAft>
              <a:spcPct val="35000"/>
            </a:spcAft>
          </a:pPr>
          <a:endParaRPr lang="ar-SA" sz="5300" kern="1200" dirty="0"/>
        </a:p>
      </dsp:txBody>
      <dsp:txXfrm>
        <a:off x="861647" y="1509714"/>
        <a:ext cx="5514041" cy="1147782"/>
      </dsp:txXfrm>
    </dsp:sp>
    <dsp:sp modelId="{9F6B00E0-74EF-4994-80B7-02734A26770A}">
      <dsp:nvSpPr>
        <dsp:cNvPr id="0" name=""/>
        <dsp:cNvSpPr/>
      </dsp:nvSpPr>
      <dsp:spPr>
        <a:xfrm>
          <a:off x="1443158" y="2896405"/>
          <a:ext cx="6995160" cy="1219200"/>
        </a:xfrm>
        <a:prstGeom prst="roundRect">
          <a:avLst>
            <a:gd name="adj" fmla="val 10000"/>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1">
            <a:lnSpc>
              <a:spcPct val="90000"/>
            </a:lnSpc>
            <a:spcBef>
              <a:spcPct val="0"/>
            </a:spcBef>
            <a:spcAft>
              <a:spcPct val="35000"/>
            </a:spcAft>
          </a:pPr>
          <a:endParaRPr lang="ar-SA" sz="5300" kern="1200" dirty="0"/>
        </a:p>
      </dsp:txBody>
      <dsp:txXfrm>
        <a:off x="1478867" y="2932114"/>
        <a:ext cx="5514041" cy="1147782"/>
      </dsp:txXfrm>
    </dsp:sp>
    <dsp:sp modelId="{10AEF79B-AD57-4AF2-996B-31422A25ECEC}">
      <dsp:nvSpPr>
        <dsp:cNvPr id="0" name=""/>
        <dsp:cNvSpPr/>
      </dsp:nvSpPr>
      <dsp:spPr>
        <a:xfrm>
          <a:off x="6411398" y="976165"/>
          <a:ext cx="792480" cy="79248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589706" y="976165"/>
        <a:ext cx="435864" cy="596341"/>
      </dsp:txXfrm>
    </dsp:sp>
    <dsp:sp modelId="{E9F3EE0A-78B5-4C2E-91D1-A104200C21BE}">
      <dsp:nvSpPr>
        <dsp:cNvPr id="0" name=""/>
        <dsp:cNvSpPr/>
      </dsp:nvSpPr>
      <dsp:spPr>
        <a:xfrm>
          <a:off x="7028618" y="2390437"/>
          <a:ext cx="792480" cy="79248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7206926" y="2390437"/>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t>1</a:t>
            </a:fld>
            <a:endParaRPr lang="en-US"/>
          </a:p>
        </p:txBody>
      </p:sp>
    </p:spTree>
    <p:extLst>
      <p:ext uri="{BB962C8B-B14F-4D97-AF65-F5344CB8AC3E}">
        <p14:creationId xmlns:p14="http://schemas.microsoft.com/office/powerpoint/2010/main" val="109089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FAABC35-432E-45DA-B216-CF9E84D1D250}" type="slidenum">
              <a:rPr lang="en-US" altLang="en-US" smtClean="0">
                <a:solidFill>
                  <a:srgbClr val="000000"/>
                </a:solidFill>
              </a:rPr>
              <a:pPr eaLnBrk="1" fontAlgn="base" hangingPunct="1">
                <a:spcBef>
                  <a:spcPct val="0"/>
                </a:spcBef>
                <a:spcAft>
                  <a:spcPct val="0"/>
                </a:spcAft>
              </a:pPr>
              <a:t>34</a:t>
            </a:fld>
            <a:endParaRPr lang="en-US" altLang="en-US">
              <a:solidFill>
                <a:srgbClr val="000000"/>
              </a:solidFill>
            </a:endParaRPr>
          </a:p>
        </p:txBody>
      </p:sp>
      <p:sp>
        <p:nvSpPr>
          <p:cNvPr id="839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bg1"/>
                </a:solidFill>
              </a:rPr>
              <a:t>Eat a dietary pattern that is rich in fruit, vegetables, whole grains, fish, low-fat dairy, lean poultry, nuts, legumes, and </a:t>
            </a:r>
            <a:r>
              <a:rPr lang="en-US" altLang="en-US" sz="1200" i="1" dirty="0" err="1">
                <a:solidFill>
                  <a:schemeClr val="bg1"/>
                </a:solidFill>
              </a:rPr>
              <a:t>nontropical</a:t>
            </a:r>
            <a:r>
              <a:rPr lang="en-US" altLang="en-US" sz="1200" i="1" dirty="0">
                <a:solidFill>
                  <a:schemeClr val="bg1"/>
                </a:solidFill>
              </a:rPr>
              <a:t> vegetable oils consistent with a Mediterranean or DASH-type diet.</a:t>
            </a:r>
          </a:p>
          <a:p>
            <a:pPr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5DAAD7D-5915-4C6D-B728-FD3C6B1D4CAB}" type="slidenum">
              <a:rPr lang="en-US" smtClean="0">
                <a:solidFill>
                  <a:srgbClr val="000000"/>
                </a:solidFill>
                <a:latin typeface="Calibri" pitchFamily="34" charset="0"/>
              </a:rPr>
              <a:pPr eaLnBrk="1" fontAlgn="base" hangingPunct="1">
                <a:spcBef>
                  <a:spcPct val="0"/>
                </a:spcBef>
                <a:spcAft>
                  <a:spcPct val="0"/>
                </a:spcAft>
              </a:pPr>
              <a:t>37</a:t>
            </a:fld>
            <a:endParaRPr lang="en-US">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0740B6-249F-487B-A02E-8D061D3C002E}" type="slidenum">
              <a:rPr lang="en-US" altLang="en-US" smtClean="0">
                <a:solidFill>
                  <a:srgbClr val="000000"/>
                </a:solidFill>
              </a:rPr>
              <a:pPr eaLnBrk="1" fontAlgn="base" hangingPunct="1">
                <a:spcBef>
                  <a:spcPct val="0"/>
                </a:spcBef>
                <a:spcAft>
                  <a:spcPct val="0"/>
                </a:spcAft>
              </a:pPr>
              <a:t>38</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9DCCFF6-DC74-4818-A5B3-AA8701991236}" type="slidenum">
              <a:rPr lang="en-US" altLang="en-US" smtClean="0">
                <a:solidFill>
                  <a:srgbClr val="000000"/>
                </a:solidFill>
              </a:rPr>
              <a:pPr eaLnBrk="1" fontAlgn="base" hangingPunct="1">
                <a:spcBef>
                  <a:spcPct val="0"/>
                </a:spcBef>
                <a:spcAft>
                  <a:spcPct val="0"/>
                </a:spcAft>
              </a:pPr>
              <a:t>40</a:t>
            </a:fld>
            <a:endParaRPr lang="en-US" altLang="en-US">
              <a:solidFill>
                <a:srgbClr val="000000"/>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97E960B-489A-497E-A3C2-DF57B9A82A7A}" type="slidenum">
              <a:rPr lang="en-US" altLang="en-US" smtClean="0">
                <a:solidFill>
                  <a:srgbClr val="000000"/>
                </a:solidFill>
              </a:rPr>
              <a:pPr eaLnBrk="1" fontAlgn="base" hangingPunct="1">
                <a:spcBef>
                  <a:spcPct val="0"/>
                </a:spcBef>
                <a:spcAft>
                  <a:spcPct val="0"/>
                </a:spcAft>
              </a:pPr>
              <a:t>42</a:t>
            </a:fld>
            <a:endParaRPr lang="en-US" altLang="en-US">
              <a:solidFill>
                <a:srgbClr val="000000"/>
              </a:solidFill>
            </a:endParaRPr>
          </a:p>
        </p:txBody>
      </p:sp>
      <p:sp>
        <p:nvSpPr>
          <p:cNvPr id="952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t>This algorithim summarizes the major guidelines in one page</a:t>
            </a:r>
          </a:p>
          <a:p>
            <a:pPr marL="171450" indent="-171450" eaLnBrk="1" hangingPunct="1">
              <a:spcBef>
                <a:spcPct val="0"/>
              </a:spcBef>
              <a:buFontTx/>
              <a:buChar char="•"/>
            </a:pPr>
            <a:r>
              <a:rPr lang="en-US"/>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a:t>For the second group, if your LDL is greater than 190, you need to be started on high-intensity statin, unless you have contra-indication to high dose </a:t>
            </a:r>
            <a:r>
              <a:rPr lang="en-US">
                <a:sym typeface="Wingdings" pitchFamily="2" charset="2"/>
              </a:rPr>
              <a:t>start on moderate dose</a:t>
            </a:r>
          </a:p>
          <a:p>
            <a:pPr marL="171450" indent="-171450" eaLnBrk="1" hangingPunct="1">
              <a:spcBef>
                <a:spcPct val="0"/>
              </a:spcBef>
              <a:buFontTx/>
              <a:buChar char="•"/>
            </a:pPr>
            <a:r>
              <a:rPr lang="en-US">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E2FEF70-2D5D-4C7E-B91E-F683073481FD}" type="slidenum">
              <a:rPr lang="en-US" smtClean="0">
                <a:latin typeface="Calibri" pitchFamily="34" charset="0"/>
              </a:rPr>
              <a:pPr eaLnBrk="1" fontAlgn="base" hangingPunct="1">
                <a:spcBef>
                  <a:spcPct val="0"/>
                </a:spcBef>
                <a:spcAft>
                  <a:spcPct val="0"/>
                </a:spcAft>
              </a:pPr>
              <a:t>43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 is the new equation, the pooled cohort risk assessment equation</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As you can see, there are different parameters that you need to plug in to the equation to calculate the risk: gender, age, race, total cholesterol, HDL, systolic BP, whether or not you are on any anti-HTN meds, any history of DM or being a smoker</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1F4D660-7153-4954-8507-96583125974D}" type="slidenum">
              <a:rPr lang="en-US" smtClean="0">
                <a:latin typeface="Calibri" pitchFamily="34" charset="0"/>
              </a:rPr>
              <a:pPr eaLnBrk="1" fontAlgn="base" hangingPunct="1">
                <a:spcBef>
                  <a:spcPct val="0"/>
                </a:spcBef>
                <a:spcAft>
                  <a:spcPct val="0"/>
                </a:spcAft>
              </a:pPr>
              <a:t>44</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next few slides tells you the new guidelines on the safety recommendations for statins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22D5CC7-F464-4C8A-B72F-840868DB410E}" type="slidenum">
              <a:rPr lang="en-US" smtClean="0">
                <a:latin typeface="Calibri" pitchFamily="34" charset="0"/>
              </a:rPr>
              <a:pPr eaLnBrk="1" fontAlgn="base" hangingPunct="1">
                <a:spcBef>
                  <a:spcPct val="0"/>
                </a:spcBef>
                <a:spcAft>
                  <a:spcPct val="0"/>
                </a:spcAft>
              </a:pPr>
              <a:t>51</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52</a:t>
            </a:fld>
            <a:endParaRPr lang="en-US"/>
          </a:p>
        </p:txBody>
      </p:sp>
    </p:spTree>
    <p:extLst>
      <p:ext uri="{BB962C8B-B14F-4D97-AF65-F5344CB8AC3E}">
        <p14:creationId xmlns:p14="http://schemas.microsoft.com/office/powerpoint/2010/main" val="341454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3CF274-A1EB-4B63-A198-C10828CFDDF2}" type="slidenum">
              <a:rPr lang="en-US" altLang="en-US" smtClean="0">
                <a:solidFill>
                  <a:srgbClr val="000000"/>
                </a:solidFill>
              </a:rPr>
              <a:pPr eaLnBrk="1" fontAlgn="base" hangingPunct="1">
                <a:spcBef>
                  <a:spcPct val="0"/>
                </a:spcBef>
                <a:spcAft>
                  <a:spcPct val="0"/>
                </a:spcAft>
              </a:pPr>
              <a:t>53</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ar-EG">
              <a:latin typeface="Arial" charset="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7C84AD-F14F-6742-BAB4-B827F7CC1FCF}" type="slidenum">
              <a:rPr lang="x-none"/>
              <a:pPr eaLnBrk="1" hangingPunct="1"/>
              <a:t>11</a:t>
            </a:fld>
            <a:endParaRPr lang="en-US"/>
          </a:p>
        </p:txBody>
      </p:sp>
    </p:spTree>
    <p:extLst>
      <p:ext uri="{BB962C8B-B14F-4D97-AF65-F5344CB8AC3E}">
        <p14:creationId xmlns:p14="http://schemas.microsoft.com/office/powerpoint/2010/main" val="119373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BD6FB4C-A1C8-474F-ACA1-158B853B34F4}" type="slidenum">
              <a:rPr lang="en-US" altLang="en-US" smtClean="0">
                <a:solidFill>
                  <a:srgbClr val="000000"/>
                </a:solidFill>
              </a:rPr>
              <a:pPr eaLnBrk="1" fontAlgn="base" hangingPunct="1">
                <a:spcBef>
                  <a:spcPct val="0"/>
                </a:spcBef>
                <a:spcAft>
                  <a:spcPct val="0"/>
                </a:spcAft>
              </a:pPr>
              <a:t>56</a:t>
            </a:fld>
            <a:endParaRPr lang="en-US" altLang="en-US">
              <a:solidFill>
                <a:srgbClr val="000000"/>
              </a:solidFill>
            </a:endParaRPr>
          </a:p>
        </p:txBody>
      </p:sp>
      <p:sp>
        <p:nvSpPr>
          <p:cNvPr id="1003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C5ECEB6-4204-4095-827C-570BBB0C6B2E}" type="slidenum">
              <a:rPr lang="en-US" altLang="en-US" smtClean="0">
                <a:solidFill>
                  <a:srgbClr val="000000"/>
                </a:solidFill>
                <a:latin typeface="Calibri" pitchFamily="34" charset="0"/>
                <a:ea typeface="ＭＳ Ｐゴシック" pitchFamily="34" charset="-128"/>
              </a:rPr>
              <a:pPr eaLnBrk="1" fontAlgn="base" hangingPunct="1">
                <a:spcBef>
                  <a:spcPct val="0"/>
                </a:spcBef>
                <a:spcAft>
                  <a:spcPct val="0"/>
                </a:spcAft>
              </a:pPr>
              <a:t>62</a:t>
            </a:fld>
            <a:endParaRPr lang="en-US" altLang="en-US">
              <a:solidFill>
                <a:srgbClr val="000000"/>
              </a:solidFill>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E44F6C9-A7C8-413C-A8BF-22F2E5DE065D}" type="slidenum">
              <a:rPr lang="en-US" altLang="en-US" smtClean="0">
                <a:solidFill>
                  <a:srgbClr val="000000"/>
                </a:solidFill>
                <a:latin typeface="Calibri" pitchFamily="34" charset="0"/>
                <a:ea typeface="ＭＳ Ｐゴシック" pitchFamily="34" charset="-128"/>
              </a:rPr>
              <a:pPr eaLnBrk="1" fontAlgn="base" hangingPunct="1">
                <a:spcBef>
                  <a:spcPct val="0"/>
                </a:spcBef>
                <a:spcAft>
                  <a:spcPct val="0"/>
                </a:spcAft>
              </a:pPr>
              <a:t>63</a:t>
            </a:fld>
            <a:endParaRPr lang="en-US" altLang="en-US">
              <a:solidFill>
                <a:srgbClr val="000000"/>
              </a:solidFill>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4563" eaLnBrk="0" hangingPunct="0">
              <a:defRPr>
                <a:solidFill>
                  <a:schemeClr val="tx1"/>
                </a:solidFill>
                <a:latin typeface="Arial" pitchFamily="34" charset="0"/>
                <a:cs typeface="Arial" pitchFamily="34" charset="0"/>
              </a:defRPr>
            </a:lvl1pPr>
            <a:lvl2pPr marL="742950" indent="-285750" defTabSz="944563" eaLnBrk="0" hangingPunct="0">
              <a:defRPr>
                <a:solidFill>
                  <a:schemeClr val="tx1"/>
                </a:solidFill>
                <a:latin typeface="Arial" pitchFamily="34" charset="0"/>
                <a:cs typeface="Arial" pitchFamily="34" charset="0"/>
              </a:defRPr>
            </a:lvl2pPr>
            <a:lvl3pPr marL="1143000" indent="-228600" defTabSz="944563" eaLnBrk="0" hangingPunct="0">
              <a:defRPr>
                <a:solidFill>
                  <a:schemeClr val="tx1"/>
                </a:solidFill>
                <a:latin typeface="Arial" pitchFamily="34" charset="0"/>
                <a:cs typeface="Arial" pitchFamily="34" charset="0"/>
              </a:defRPr>
            </a:lvl3pPr>
            <a:lvl4pPr marL="1600200" indent="-228600" defTabSz="944563" eaLnBrk="0" hangingPunct="0">
              <a:defRPr>
                <a:solidFill>
                  <a:schemeClr val="tx1"/>
                </a:solidFill>
                <a:latin typeface="Arial" pitchFamily="34" charset="0"/>
                <a:cs typeface="Arial" pitchFamily="34" charset="0"/>
              </a:defRPr>
            </a:lvl4pPr>
            <a:lvl5pPr marL="2057400" indent="-228600" defTabSz="944563" eaLnBrk="0" hangingPunct="0">
              <a:defRPr>
                <a:solidFill>
                  <a:schemeClr val="tx1"/>
                </a:solidFill>
                <a:latin typeface="Arial" pitchFamily="34" charset="0"/>
                <a:cs typeface="Arial" pitchFamily="34" charset="0"/>
              </a:defRPr>
            </a:lvl5pPr>
            <a:lvl6pPr marL="2514600" indent="-228600" defTabSz="9445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45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45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456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53298B5-F014-4D8A-9AC0-3020A040AFE3}" type="slidenum">
              <a:rPr lang="en-US" altLang="en-US" smtClean="0">
                <a:solidFill>
                  <a:srgbClr val="000000"/>
                </a:solidFill>
                <a:latin typeface="Times New Roman" pitchFamily="18" charset="0"/>
                <a:ea typeface="ＭＳ Ｐゴシック" pitchFamily="34" charset="-128"/>
              </a:rPr>
              <a:pPr eaLnBrk="1" fontAlgn="base" hangingPunct="1">
                <a:spcBef>
                  <a:spcPct val="0"/>
                </a:spcBef>
                <a:spcAft>
                  <a:spcPct val="0"/>
                </a:spcAft>
              </a:pPr>
              <a:t>64</a:t>
            </a:fld>
            <a:endParaRPr lang="en-US" altLang="en-US">
              <a:solidFill>
                <a:srgbClr val="000000"/>
              </a:solidFill>
              <a:latin typeface="Times New Roman" pitchFamily="18" charset="0"/>
              <a:ea typeface="ＭＳ Ｐゴシック" pitchFamily="34" charset="-128"/>
            </a:endParaRPr>
          </a:p>
        </p:txBody>
      </p:sp>
      <p:sp>
        <p:nvSpPr>
          <p:cNvPr id="1095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2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D959B-4909-BA46-AD61-FA002317CD18}" type="slidenum">
              <a:rPr lang="en-US" smtClean="0"/>
              <a:t>14</a:t>
            </a:fld>
            <a:endParaRPr lang="en-US"/>
          </a:p>
        </p:txBody>
      </p:sp>
    </p:spTree>
    <p:extLst>
      <p:ext uri="{BB962C8B-B14F-4D97-AF65-F5344CB8AC3E}">
        <p14:creationId xmlns:p14="http://schemas.microsoft.com/office/powerpoint/2010/main" val="214800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15</a:t>
            </a:fld>
            <a:endParaRPr lang="x-none">
              <a:solidFill>
                <a:prstClr val="black"/>
              </a:solidFill>
              <a:latin typeface="Calibri"/>
            </a:endParaRPr>
          </a:p>
        </p:txBody>
      </p:sp>
    </p:spTree>
    <p:extLst>
      <p:ext uri="{BB962C8B-B14F-4D97-AF65-F5344CB8AC3E}">
        <p14:creationId xmlns:p14="http://schemas.microsoft.com/office/powerpoint/2010/main" val="16738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x-none" dirty="0" smtClean="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17</a:t>
            </a:fld>
            <a:endParaRPr lang="x-none">
              <a:solidFill>
                <a:prstClr val="black"/>
              </a:solidFill>
              <a:latin typeface="Calibri"/>
            </a:endParaRPr>
          </a:p>
        </p:txBody>
      </p:sp>
    </p:spTree>
    <p:extLst>
      <p:ext uri="{BB962C8B-B14F-4D97-AF65-F5344CB8AC3E}">
        <p14:creationId xmlns:p14="http://schemas.microsoft.com/office/powerpoint/2010/main" val="282107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D7141-DEF0-48F4-8D8C-629BC8AFD040}" type="slidenum">
              <a:rPr lang="en-US" smtClean="0"/>
              <a:pPr/>
              <a:t>19</a:t>
            </a:fld>
            <a:endParaRPr lang="en-US"/>
          </a:p>
        </p:txBody>
      </p:sp>
    </p:spTree>
    <p:extLst>
      <p:ext uri="{BB962C8B-B14F-4D97-AF65-F5344CB8AC3E}">
        <p14:creationId xmlns:p14="http://schemas.microsoft.com/office/powerpoint/2010/main" val="144759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23</a:t>
            </a:fld>
            <a:endParaRPr lang="en-US"/>
          </a:p>
        </p:txBody>
      </p:sp>
    </p:spTree>
    <p:extLst>
      <p:ext uri="{BB962C8B-B14F-4D97-AF65-F5344CB8AC3E}">
        <p14:creationId xmlns:p14="http://schemas.microsoft.com/office/powerpoint/2010/main" val="218428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t>This algorithim summarizes the major guidelines in one page</a:t>
            </a:r>
          </a:p>
          <a:p>
            <a:pPr marL="171450" indent="-171450" eaLnBrk="1" hangingPunct="1">
              <a:spcBef>
                <a:spcPct val="0"/>
              </a:spcBef>
              <a:buFontTx/>
              <a:buChar char="•"/>
            </a:pPr>
            <a:r>
              <a:rPr lang="en-US"/>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a:t>For the second group, if your LDL is greater than 190, you need to be started on high-intensity statin, unless you have contra-indication to high dose </a:t>
            </a:r>
            <a:r>
              <a:rPr lang="en-US">
                <a:sym typeface="Wingdings" pitchFamily="2" charset="2"/>
              </a:rPr>
              <a:t>start on moderate dose</a:t>
            </a:r>
          </a:p>
          <a:p>
            <a:pPr marL="171450" indent="-171450" eaLnBrk="1" hangingPunct="1">
              <a:spcBef>
                <a:spcPct val="0"/>
              </a:spcBef>
              <a:buFontTx/>
              <a:buChar char="•"/>
            </a:pPr>
            <a:r>
              <a:rPr lang="en-US">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3770E0-1ED8-4A5D-80EB-2D1AFC1AB6ED}" type="slidenum">
              <a:rPr lang="en-US" smtClean="0">
                <a:latin typeface="Calibri" pitchFamily="34" charset="0"/>
              </a:rPr>
              <a:pPr eaLnBrk="1" fontAlgn="base" hangingPunct="1">
                <a:spcBef>
                  <a:spcPct val="0"/>
                </a:spcBef>
                <a:spcAft>
                  <a:spcPct val="0"/>
                </a:spcAft>
              </a:pPr>
              <a:t>32</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09938FF-5516-4066-8DE5-56BAFB2C41EF}" type="slidenum">
              <a:rPr lang="en-US" altLang="en-US" smtClean="0">
                <a:solidFill>
                  <a:srgbClr val="000000"/>
                </a:solidFill>
              </a:rPr>
              <a:pPr eaLnBrk="1" fontAlgn="base" hangingPunct="1">
                <a:spcBef>
                  <a:spcPct val="0"/>
                </a:spcBef>
                <a:spcAft>
                  <a:spcPct val="0"/>
                </a:spcAft>
              </a:pPr>
              <a:t>33</a:t>
            </a:fld>
            <a:endParaRPr lang="en-US" altLang="en-US">
              <a:solidFill>
                <a:srgbClr val="000000"/>
              </a:solidFill>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3/8/2017</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3/8/2017</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3/8/2017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66E1355-3B2A-48FD-9858-A911AD013082}" type="datetimeFigureOut">
              <a:rPr lang="en-US" smtClean="0"/>
              <a:t>3/8/2017</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3/8/2017</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3/8/2017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g"/><Relationship Id="rId19" Type="http://schemas.openxmlformats.org/officeDocument/2006/relationships/image" Target="../media/image26.pn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772400" cy="1752600"/>
          </a:xfrm>
        </p:spPr>
        <p:txBody>
          <a:bodyPr>
            <a:normAutofit/>
          </a:bodyPr>
          <a:lstStyle/>
          <a:p>
            <a:pPr algn="l"/>
            <a:r>
              <a:rPr lang="en-US" dirty="0" err="1">
                <a:solidFill>
                  <a:schemeClr val="bg1"/>
                </a:solidFill>
              </a:rPr>
              <a:t>Dr</a:t>
            </a:r>
            <a:r>
              <a:rPr lang="en-US" dirty="0">
                <a:solidFill>
                  <a:schemeClr val="bg1"/>
                </a:solidFill>
              </a:rPr>
              <a:t> Mohammed </a:t>
            </a:r>
            <a:r>
              <a:rPr lang="en-US" dirty="0" err="1">
                <a:solidFill>
                  <a:schemeClr val="bg1"/>
                </a:solidFill>
              </a:rPr>
              <a:t>Batais</a:t>
            </a:r>
            <a:r>
              <a:rPr lang="en-US" dirty="0">
                <a:solidFill>
                  <a:schemeClr val="bg1"/>
                </a:solidFill>
              </a:rPr>
              <a:t> </a:t>
            </a:r>
          </a:p>
          <a:p>
            <a:pPr algn="l"/>
            <a:r>
              <a:rPr lang="en-US" dirty="0">
                <a:solidFill>
                  <a:schemeClr val="bg1"/>
                </a:solidFill>
              </a:rPr>
              <a:t>Assistant Professor &amp; Consultant , Family Medicine, Diabetes and Chronic Disease Management</a:t>
            </a:r>
            <a:endParaRPr lang="en-US" dirty="0">
              <a:solidFill>
                <a:schemeClr val="bg1"/>
              </a:solidFill>
            </a:endParaRPr>
          </a:p>
          <a:p>
            <a:pPr algn="l"/>
            <a:r>
              <a:rPr lang="en-US" dirty="0">
                <a:solidFill>
                  <a:schemeClr val="bg1"/>
                </a:solidFill>
              </a:rPr>
              <a:t>King Saud University </a:t>
            </a:r>
          </a:p>
        </p:txBody>
      </p:sp>
      <p:sp>
        <p:nvSpPr>
          <p:cNvPr id="2" name="Title 1"/>
          <p:cNvSpPr>
            <a:spLocks noGrp="1"/>
          </p:cNvSpPr>
          <p:nvPr>
            <p:ph type="ctrTitle"/>
          </p:nvPr>
        </p:nvSpPr>
        <p:spPr/>
        <p:txBody>
          <a:bodyPr>
            <a:noAutofit/>
          </a:bodyPr>
          <a:lstStyle/>
          <a:p>
            <a:r>
              <a:rPr lang="en-US" sz="3600" dirty="0" smtClean="0">
                <a:solidFill>
                  <a:schemeClr val="bg1"/>
                </a:solidFill>
              </a:rPr>
              <a:t>IHD, Dyslipidemia, and CVD risk assessment </a:t>
            </a: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311" y="324901"/>
            <a:ext cx="7722749" cy="6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2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250825" y="44624"/>
            <a:ext cx="8642350" cy="6597650"/>
          </a:xfrm>
        </p:spPr>
        <p:txBody>
          <a:bodyPr/>
          <a:lstStyle/>
          <a:p>
            <a:pPr algn="ctr" rtl="0" eaLnBrk="1" hangingPunct="1">
              <a:buFont typeface="Wingdings" charset="0"/>
              <a:buNone/>
            </a:pPr>
            <a:r>
              <a:rPr lang="en-US" sz="1800" b="1" dirty="0">
                <a:latin typeface="Arial" charset="0"/>
                <a:cs typeface="Arial" charset="0"/>
              </a:rPr>
              <a:t>Calculating 10-Year Risk in </a:t>
            </a:r>
            <a:r>
              <a:rPr lang="en-US" sz="2400" b="1" dirty="0">
                <a:solidFill>
                  <a:srgbClr val="FF0000"/>
                </a:solidFill>
                <a:latin typeface="Arial" charset="0"/>
                <a:cs typeface="Arial" charset="0"/>
              </a:rPr>
              <a:t>Women</a:t>
            </a:r>
            <a:endParaRPr lang="en-US" sz="1800" b="1" dirty="0">
              <a:solidFill>
                <a:srgbClr val="FF0000"/>
              </a:solidFill>
              <a:latin typeface="Arial" charset="0"/>
              <a:cs typeface="Arial" charset="0"/>
            </a:endParaRPr>
          </a:p>
          <a:p>
            <a:pPr algn="ctr" rtl="0" eaLnBrk="1" hangingPunct="1">
              <a:buFont typeface="Wingdings" charset="0"/>
              <a:buNone/>
            </a:pPr>
            <a:endParaRPr lang="en-US" sz="1800" b="1" dirty="0">
              <a:latin typeface="Arial" charset="0"/>
              <a:cs typeface="Arial" charset="0"/>
            </a:endParaRPr>
          </a:p>
        </p:txBody>
      </p:sp>
      <p:sp>
        <p:nvSpPr>
          <p:cNvPr id="40963" name="Rectangle 4"/>
          <p:cNvSpPr>
            <a:spLocks noChangeArrowheads="1"/>
          </p:cNvSpPr>
          <p:nvPr/>
        </p:nvSpPr>
        <p:spPr bwMode="auto">
          <a:xfrm>
            <a:off x="0" y="620688"/>
            <a:ext cx="8820472" cy="4318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a:r>
              <a:rPr lang="en-US" sz="1400" dirty="0">
                <a:solidFill>
                  <a:srgbClr val="000066"/>
                </a:solidFill>
              </a:rPr>
              <a:t>Age (years)   </a:t>
            </a:r>
            <a:r>
              <a:rPr lang="en-US" sz="1400" dirty="0" smtClean="0">
                <a:solidFill>
                  <a:srgbClr val="000066"/>
                </a:solidFill>
              </a:rPr>
              <a:t> </a:t>
            </a:r>
            <a:r>
              <a:rPr lang="en-US" sz="1400" b="1" dirty="0">
                <a:solidFill>
                  <a:srgbClr val="000066"/>
                </a:solidFill>
              </a:rPr>
              <a:t>20-34    </a:t>
            </a:r>
            <a:r>
              <a:rPr lang="en-US" sz="1400" b="1" dirty="0" smtClean="0">
                <a:solidFill>
                  <a:srgbClr val="000066"/>
                </a:solidFill>
              </a:rPr>
              <a:t> </a:t>
            </a:r>
            <a:r>
              <a:rPr lang="en-US" sz="1400" b="1" dirty="0">
                <a:solidFill>
                  <a:srgbClr val="000066"/>
                </a:solidFill>
              </a:rPr>
              <a:t>35-39     </a:t>
            </a:r>
            <a:r>
              <a:rPr lang="en-US" sz="1400" b="1" dirty="0" smtClean="0">
                <a:solidFill>
                  <a:srgbClr val="000066"/>
                </a:solidFill>
              </a:rPr>
              <a:t> </a:t>
            </a:r>
            <a:r>
              <a:rPr lang="en-US" sz="1400" b="1" dirty="0">
                <a:solidFill>
                  <a:srgbClr val="000066"/>
                </a:solidFill>
              </a:rPr>
              <a:t>40-44    </a:t>
            </a:r>
            <a:r>
              <a:rPr lang="en-US" sz="1400" b="1" dirty="0" smtClean="0">
                <a:solidFill>
                  <a:srgbClr val="000066"/>
                </a:solidFill>
              </a:rPr>
              <a:t>   </a:t>
            </a:r>
            <a:r>
              <a:rPr lang="en-US" sz="1400" b="1" dirty="0">
                <a:solidFill>
                  <a:srgbClr val="000066"/>
                </a:solidFill>
              </a:rPr>
              <a:t>45-49    </a:t>
            </a:r>
            <a:r>
              <a:rPr lang="en-US" sz="1400" b="1" dirty="0" smtClean="0">
                <a:solidFill>
                  <a:srgbClr val="000066"/>
                </a:solidFill>
              </a:rPr>
              <a:t>  </a:t>
            </a:r>
            <a:r>
              <a:rPr lang="en-US" sz="1400" b="1" dirty="0">
                <a:solidFill>
                  <a:srgbClr val="000066"/>
                </a:solidFill>
              </a:rPr>
              <a:t>50-54   </a:t>
            </a:r>
            <a:r>
              <a:rPr lang="en-US" sz="1400" b="1" dirty="0" smtClean="0">
                <a:solidFill>
                  <a:srgbClr val="000066"/>
                </a:solidFill>
              </a:rPr>
              <a:t>   </a:t>
            </a:r>
            <a:r>
              <a:rPr lang="en-US" sz="1400" b="1" dirty="0">
                <a:solidFill>
                  <a:srgbClr val="000066"/>
                </a:solidFill>
              </a:rPr>
              <a:t>55-59       </a:t>
            </a:r>
            <a:r>
              <a:rPr lang="en-US" sz="1400" b="1" dirty="0" smtClean="0">
                <a:solidFill>
                  <a:srgbClr val="000066"/>
                </a:solidFill>
              </a:rPr>
              <a:t>60-64      </a:t>
            </a:r>
            <a:r>
              <a:rPr lang="en-US" sz="1400" b="1" dirty="0">
                <a:solidFill>
                  <a:srgbClr val="000066"/>
                </a:solidFill>
              </a:rPr>
              <a:t>65-69     </a:t>
            </a:r>
            <a:r>
              <a:rPr lang="en-US" sz="1400" b="1" dirty="0" smtClean="0">
                <a:solidFill>
                  <a:srgbClr val="000066"/>
                </a:solidFill>
              </a:rPr>
              <a:t> </a:t>
            </a:r>
            <a:r>
              <a:rPr lang="en-US" sz="1400" b="1" dirty="0">
                <a:solidFill>
                  <a:srgbClr val="000066"/>
                </a:solidFill>
              </a:rPr>
              <a:t>70-74   </a:t>
            </a:r>
            <a:r>
              <a:rPr lang="en-US" sz="1400" b="1" dirty="0" smtClean="0">
                <a:solidFill>
                  <a:srgbClr val="000066"/>
                </a:solidFill>
              </a:rPr>
              <a:t>   </a:t>
            </a:r>
            <a:r>
              <a:rPr lang="en-US" sz="1400" b="1" dirty="0">
                <a:solidFill>
                  <a:srgbClr val="000066"/>
                </a:solidFill>
              </a:rPr>
              <a:t>75-79</a:t>
            </a:r>
            <a:r>
              <a:rPr lang="en-US" sz="1400" dirty="0"/>
              <a:t>   </a:t>
            </a:r>
          </a:p>
        </p:txBody>
      </p:sp>
      <p:sp>
        <p:nvSpPr>
          <p:cNvPr id="40964" name="Rectangle 5"/>
          <p:cNvSpPr>
            <a:spLocks noChangeArrowheads="1"/>
          </p:cNvSpPr>
          <p:nvPr/>
        </p:nvSpPr>
        <p:spPr bwMode="auto">
          <a:xfrm>
            <a:off x="0" y="980728"/>
            <a:ext cx="9144000" cy="1800225"/>
          </a:xfrm>
          <a:prstGeom prst="rect">
            <a:avLst/>
          </a:prstGeom>
          <a:noFill/>
          <a:ln>
            <a:noFill/>
          </a:ln>
          <a:extLst/>
        </p:spPr>
        <p:txBody>
          <a:bodyPr wrap="none" anchor="ctr"/>
          <a:lstStyle/>
          <a:p>
            <a:pPr algn="l" rtl="0"/>
            <a:r>
              <a:rPr lang="en-US" sz="2000" dirty="0"/>
              <a:t> </a:t>
            </a:r>
            <a:r>
              <a:rPr lang="en-US" sz="1600" b="1" dirty="0"/>
              <a:t>Points </a:t>
            </a:r>
            <a:r>
              <a:rPr lang="en-US" sz="1600" dirty="0"/>
              <a:t> </a:t>
            </a:r>
            <a:r>
              <a:rPr lang="en-US" sz="2000" dirty="0"/>
              <a:t> </a:t>
            </a:r>
            <a:r>
              <a:rPr lang="en-US" sz="2000" dirty="0" smtClean="0"/>
              <a:t>    </a:t>
            </a:r>
            <a:r>
              <a:rPr lang="en-US" sz="1600" b="1" dirty="0"/>
              <a:t>-7        </a:t>
            </a:r>
            <a:r>
              <a:rPr lang="en-US" sz="1600" b="1" dirty="0" smtClean="0"/>
              <a:t>  </a:t>
            </a:r>
            <a:r>
              <a:rPr lang="en-US" sz="1600" b="1" dirty="0"/>
              <a:t>-3      </a:t>
            </a:r>
            <a:r>
              <a:rPr lang="en-US" sz="1600" b="1" dirty="0" smtClean="0"/>
              <a:t>     </a:t>
            </a:r>
            <a:r>
              <a:rPr lang="en-US" sz="1600" b="1" dirty="0"/>
              <a:t>0        </a:t>
            </a:r>
            <a:r>
              <a:rPr lang="en-US" sz="1600" b="1" dirty="0" smtClean="0"/>
              <a:t>     </a:t>
            </a:r>
            <a:r>
              <a:rPr lang="en-US" sz="1600" b="1" dirty="0"/>
              <a:t>3      </a:t>
            </a:r>
            <a:r>
              <a:rPr lang="en-US" sz="1600" b="1" dirty="0" smtClean="0"/>
              <a:t>    </a:t>
            </a:r>
            <a:r>
              <a:rPr lang="en-US" sz="1600" b="1" dirty="0"/>
              <a:t>6        </a:t>
            </a:r>
            <a:r>
              <a:rPr lang="en-US" sz="1600" b="1" dirty="0" smtClean="0"/>
              <a:t>    </a:t>
            </a:r>
            <a:r>
              <a:rPr lang="en-US" sz="1600" b="1" dirty="0"/>
              <a:t>8        </a:t>
            </a:r>
            <a:r>
              <a:rPr lang="en-US" sz="1600" b="1" dirty="0" smtClean="0"/>
              <a:t>  </a:t>
            </a:r>
            <a:r>
              <a:rPr lang="en-US" sz="1600" b="1" dirty="0"/>
              <a:t>10       </a:t>
            </a:r>
            <a:r>
              <a:rPr lang="en-US" sz="1600" b="1" dirty="0" smtClean="0"/>
              <a:t>   </a:t>
            </a:r>
            <a:r>
              <a:rPr lang="en-US" sz="1600" b="1" dirty="0"/>
              <a:t>12   </a:t>
            </a:r>
            <a:r>
              <a:rPr lang="en-US" sz="1600" b="1" dirty="0" smtClean="0"/>
              <a:t>      </a:t>
            </a:r>
            <a:r>
              <a:rPr lang="en-US" sz="1600" b="1" dirty="0"/>
              <a:t>14      </a:t>
            </a:r>
            <a:r>
              <a:rPr lang="en-US" sz="1600" b="1" dirty="0" smtClean="0"/>
              <a:t>   </a:t>
            </a:r>
            <a:r>
              <a:rPr lang="en-US" sz="1600" b="1" dirty="0"/>
              <a:t>16</a:t>
            </a:r>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r>
              <a:rPr lang="en-US" sz="1400" dirty="0"/>
              <a:t> </a:t>
            </a:r>
          </a:p>
        </p:txBody>
      </p:sp>
      <p:sp>
        <p:nvSpPr>
          <p:cNvPr id="40965" name="Rectangle 6"/>
          <p:cNvSpPr>
            <a:spLocks noChangeArrowheads="1"/>
          </p:cNvSpPr>
          <p:nvPr/>
        </p:nvSpPr>
        <p:spPr bwMode="auto">
          <a:xfrm>
            <a:off x="1763688" y="1772494"/>
            <a:ext cx="1296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1400" b="1" dirty="0">
                <a:solidFill>
                  <a:srgbClr val="000066"/>
                </a:solidFill>
              </a:rPr>
              <a:t>Points</a:t>
            </a:r>
          </a:p>
        </p:txBody>
      </p:sp>
      <p:sp>
        <p:nvSpPr>
          <p:cNvPr id="40966" name="Rectangle 7"/>
          <p:cNvSpPr>
            <a:spLocks noChangeArrowheads="1"/>
          </p:cNvSpPr>
          <p:nvPr/>
        </p:nvSpPr>
        <p:spPr bwMode="auto">
          <a:xfrm>
            <a:off x="0" y="2060848"/>
            <a:ext cx="5148063"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Tota</a:t>
            </a:r>
            <a:r>
              <a:rPr lang="en-US" sz="1400" dirty="0">
                <a:solidFill>
                  <a:srgbClr val="000066"/>
                </a:solidFill>
              </a:rPr>
              <a:t>l            </a:t>
            </a:r>
            <a:r>
              <a:rPr lang="en-US" sz="1400" dirty="0" smtClean="0">
                <a:solidFill>
                  <a:srgbClr val="000066"/>
                </a:solidFill>
              </a:rPr>
              <a:t>     </a:t>
            </a:r>
            <a:r>
              <a:rPr lang="en-US" sz="1400" b="1" dirty="0">
                <a:solidFill>
                  <a:srgbClr val="000066"/>
                </a:solidFill>
              </a:rPr>
              <a:t>Age   </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endParaRPr lang="en-US" sz="1400" b="1" dirty="0">
              <a:solidFill>
                <a:srgbClr val="000066"/>
              </a:solidFill>
            </a:endParaRPr>
          </a:p>
          <a:p>
            <a:pPr algn="l" rtl="0"/>
            <a:r>
              <a:rPr lang="en-US" sz="1400" b="1" dirty="0">
                <a:solidFill>
                  <a:srgbClr val="000066"/>
                </a:solidFill>
              </a:rPr>
              <a:t>Cholesterol  </a:t>
            </a:r>
            <a:r>
              <a:rPr lang="en-US" sz="1400" b="1" dirty="0" smtClean="0">
                <a:solidFill>
                  <a:srgbClr val="000066"/>
                </a:solidFill>
              </a:rPr>
              <a:t> 20-39      </a:t>
            </a:r>
            <a:r>
              <a:rPr lang="en-US" sz="1400" b="1" dirty="0">
                <a:solidFill>
                  <a:srgbClr val="000066"/>
                </a:solidFill>
              </a:rPr>
              <a:t>40-49     </a:t>
            </a:r>
            <a:r>
              <a:rPr lang="en-US" sz="1400" b="1" dirty="0" smtClean="0">
                <a:solidFill>
                  <a:srgbClr val="000066"/>
                </a:solidFill>
              </a:rPr>
              <a:t> 50-59       </a:t>
            </a:r>
            <a:r>
              <a:rPr lang="en-US" sz="1400" b="1" dirty="0">
                <a:solidFill>
                  <a:srgbClr val="000066"/>
                </a:solidFill>
              </a:rPr>
              <a:t>60-69   </a:t>
            </a:r>
            <a:r>
              <a:rPr lang="en-US" sz="1400" b="1" dirty="0" smtClean="0">
                <a:solidFill>
                  <a:srgbClr val="000066"/>
                </a:solidFill>
              </a:rPr>
              <a:t>   </a:t>
            </a:r>
            <a:r>
              <a:rPr lang="en-US" sz="1400" b="1" dirty="0">
                <a:solidFill>
                  <a:srgbClr val="000066"/>
                </a:solidFill>
              </a:rPr>
              <a:t>70-79 </a:t>
            </a:r>
          </a:p>
        </p:txBody>
      </p:sp>
      <p:sp>
        <p:nvSpPr>
          <p:cNvPr id="40967" name="Rectangle 8"/>
          <p:cNvSpPr>
            <a:spLocks noChangeArrowheads="1"/>
          </p:cNvSpPr>
          <p:nvPr/>
        </p:nvSpPr>
        <p:spPr bwMode="auto">
          <a:xfrm>
            <a:off x="5715000" y="2060848"/>
            <a:ext cx="2808039"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HDL</a:t>
            </a:r>
          </a:p>
          <a:p>
            <a:pPr algn="l" rtl="0"/>
            <a:r>
              <a:rPr lang="en-US" sz="1400" b="1" dirty="0">
                <a:solidFill>
                  <a:srgbClr val="000066"/>
                </a:solidFill>
              </a:rPr>
              <a:t>CHOLESTEROL</a:t>
            </a:r>
            <a:r>
              <a:rPr lang="en-US" sz="1400" dirty="0">
                <a:solidFill>
                  <a:srgbClr val="000066"/>
                </a:solidFill>
              </a:rPr>
              <a:t>      </a:t>
            </a:r>
            <a:r>
              <a:rPr lang="en-US" sz="1400" dirty="0" smtClean="0">
                <a:solidFill>
                  <a:srgbClr val="000066"/>
                </a:solidFill>
              </a:rPr>
              <a:t>     Points</a:t>
            </a:r>
            <a:endParaRPr lang="en-US" sz="1400" dirty="0">
              <a:solidFill>
                <a:srgbClr val="000066"/>
              </a:solidFill>
            </a:endParaRPr>
          </a:p>
        </p:txBody>
      </p:sp>
      <p:sp>
        <p:nvSpPr>
          <p:cNvPr id="40968" name="Rectangle 9"/>
          <p:cNvSpPr>
            <a:spLocks noChangeArrowheads="1"/>
          </p:cNvSpPr>
          <p:nvPr/>
        </p:nvSpPr>
        <p:spPr bwMode="auto">
          <a:xfrm>
            <a:off x="76200" y="2708920"/>
            <a:ext cx="8382001" cy="1656184"/>
          </a:xfrm>
          <a:prstGeom prst="rect">
            <a:avLst/>
          </a:prstGeom>
          <a:solidFill>
            <a:srgbClr val="FFFFFF"/>
          </a:solidFill>
          <a:ln>
            <a:noFill/>
          </a:ln>
          <a:extLst/>
        </p:spPr>
        <p:txBody>
          <a:bodyPr wrap="none" anchor="ctr"/>
          <a:lstStyle/>
          <a:p>
            <a:pPr algn="l"/>
            <a:r>
              <a:rPr lang="en-US" sz="1400" b="1" dirty="0"/>
              <a:t>&lt;</a:t>
            </a:r>
            <a:r>
              <a:rPr lang="en-US" sz="1400" b="1" dirty="0">
                <a:solidFill>
                  <a:srgbClr val="000066"/>
                </a:solidFill>
              </a:rPr>
              <a:t>160</a:t>
            </a:r>
            <a:r>
              <a:rPr lang="en-US" sz="1400" dirty="0">
                <a:solidFill>
                  <a:srgbClr val="000066"/>
                </a:solidFill>
              </a:rPr>
              <a:t> (mg/</a:t>
            </a:r>
            <a:r>
              <a:rPr lang="en-US" sz="1400" dirty="0" err="1">
                <a:solidFill>
                  <a:srgbClr val="000066"/>
                </a:solidFill>
              </a:rPr>
              <a:t>dL</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0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r>
              <a:rPr lang="en-US" sz="1400" dirty="0">
                <a:solidFill>
                  <a:srgbClr val="000066"/>
                </a:solidFill>
              </a:rPr>
              <a:t>                     </a:t>
            </a:r>
            <a:r>
              <a:rPr lang="en-US" sz="1400" dirty="0" smtClean="0">
                <a:solidFill>
                  <a:srgbClr val="000066"/>
                </a:solidFill>
              </a:rPr>
              <a:t>  </a:t>
            </a:r>
            <a:r>
              <a:rPr lang="en-US" sz="1400" b="1" dirty="0">
                <a:solidFill>
                  <a:srgbClr val="000066"/>
                </a:solidFill>
              </a:rPr>
              <a:t>≥ 60</a:t>
            </a:r>
            <a:r>
              <a:rPr lang="en-US" sz="1400" dirty="0">
                <a:solidFill>
                  <a:srgbClr val="000066"/>
                </a:solidFill>
              </a:rPr>
              <a:t> </a:t>
            </a:r>
            <a:r>
              <a:rPr lang="en-US" sz="1400" b="1" dirty="0">
                <a:solidFill>
                  <a:srgbClr val="000066"/>
                </a:solidFill>
              </a:rPr>
              <a:t>(mg/</a:t>
            </a:r>
            <a:r>
              <a:rPr lang="en-US" sz="1400" b="1" dirty="0" err="1">
                <a:solidFill>
                  <a:srgbClr val="000066"/>
                </a:solidFill>
              </a:rPr>
              <a:t>dL</a:t>
            </a:r>
            <a:r>
              <a:rPr lang="en-US" sz="1400" b="1" dirty="0">
                <a:solidFill>
                  <a:srgbClr val="000066"/>
                </a:solidFill>
              </a:rPr>
              <a:t>)     </a:t>
            </a:r>
            <a:r>
              <a:rPr lang="en-US" sz="1400" b="1" dirty="0" smtClean="0">
                <a:solidFill>
                  <a:srgbClr val="000066"/>
                </a:solidFill>
              </a:rPr>
              <a:t>               </a:t>
            </a:r>
            <a:r>
              <a:rPr lang="en-US" sz="1400" b="1" dirty="0">
                <a:solidFill>
                  <a:srgbClr val="000066"/>
                </a:solidFill>
              </a:rPr>
              <a:t>-1</a:t>
            </a:r>
          </a:p>
          <a:p>
            <a:pPr algn="l" rtl="0"/>
            <a:r>
              <a:rPr lang="en-US" sz="1400" b="1" dirty="0">
                <a:solidFill>
                  <a:srgbClr val="000066"/>
                </a:solidFill>
              </a:rPr>
              <a:t>160-199</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               </a:t>
            </a:r>
            <a:r>
              <a:rPr lang="en-US" sz="1400" b="1" dirty="0">
                <a:solidFill>
                  <a:srgbClr val="000066"/>
                </a:solidFill>
              </a:rPr>
              <a:t>3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200-239 </a:t>
            </a:r>
            <a:r>
              <a:rPr lang="en-US" sz="1400" dirty="0">
                <a:solidFill>
                  <a:srgbClr val="000066"/>
                </a:solidFill>
              </a:rPr>
              <a:t>      </a:t>
            </a:r>
            <a:r>
              <a:rPr lang="en-US" sz="1400" dirty="0" smtClean="0">
                <a:solidFill>
                  <a:srgbClr val="000066"/>
                </a:solidFill>
              </a:rPr>
              <a:t>       </a:t>
            </a:r>
            <a:r>
              <a:rPr lang="en-US" sz="1400" b="1" dirty="0">
                <a:solidFill>
                  <a:srgbClr val="000066"/>
                </a:solidFill>
              </a:rPr>
              <a:t>8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4               </a:t>
            </a:r>
            <a:r>
              <a:rPr lang="en-US" sz="1400" b="1" dirty="0">
                <a:solidFill>
                  <a:srgbClr val="000066"/>
                </a:solidFill>
              </a:rPr>
              <a:t>2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40-49                               </a:t>
            </a:r>
            <a:r>
              <a:rPr lang="en-US" sz="1400" b="1" dirty="0">
                <a:solidFill>
                  <a:srgbClr val="000066"/>
                </a:solidFill>
              </a:rPr>
              <a:t>1</a:t>
            </a:r>
          </a:p>
          <a:p>
            <a:pPr algn="l" rtl="0"/>
            <a:r>
              <a:rPr lang="en-US" sz="1400" b="1" dirty="0">
                <a:solidFill>
                  <a:srgbClr val="000066"/>
                </a:solidFill>
              </a:rPr>
              <a:t>240-279 </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11              8             5               3              </a:t>
            </a:r>
            <a:r>
              <a:rPr lang="en-US" sz="1400" b="1" dirty="0">
                <a:solidFill>
                  <a:srgbClr val="000066"/>
                </a:solidFill>
              </a:rPr>
              <a:t>2</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&lt; 40                                    </a:t>
            </a:r>
            <a:r>
              <a:rPr lang="en-US" sz="1400" b="1" dirty="0">
                <a:solidFill>
                  <a:srgbClr val="000066"/>
                </a:solidFill>
              </a:rPr>
              <a:t>2</a:t>
            </a:r>
          </a:p>
          <a:p>
            <a:pPr algn="l" rtl="0"/>
            <a:r>
              <a:rPr lang="en-US" sz="1400" b="1" dirty="0">
                <a:solidFill>
                  <a:srgbClr val="000066"/>
                </a:solidFill>
              </a:rPr>
              <a:t>≥</a:t>
            </a:r>
            <a:r>
              <a:rPr lang="en-US" b="1" dirty="0">
                <a:solidFill>
                  <a:srgbClr val="000066"/>
                </a:solidFill>
              </a:rPr>
              <a:t> </a:t>
            </a:r>
            <a:r>
              <a:rPr lang="en-US" sz="1400" b="1" dirty="0">
                <a:solidFill>
                  <a:srgbClr val="000066"/>
                </a:solidFill>
              </a:rPr>
              <a:t>280</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13             </a:t>
            </a:r>
            <a:r>
              <a:rPr lang="en-US" sz="1400" b="1" dirty="0">
                <a:solidFill>
                  <a:srgbClr val="000066"/>
                </a:solidFill>
              </a:rPr>
              <a:t>10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2 </a:t>
            </a:r>
            <a:endParaRPr lang="en-US" sz="1400" b="1" dirty="0">
              <a:solidFill>
                <a:srgbClr val="000066"/>
              </a:solidFill>
            </a:endParaRPr>
          </a:p>
          <a:p>
            <a:pPr algn="l" rtl="0"/>
            <a:r>
              <a:rPr lang="en-US" sz="1400" dirty="0">
                <a:solidFill>
                  <a:srgbClr val="000066"/>
                </a:solidFill>
              </a:rPr>
              <a:t>                                      </a:t>
            </a:r>
          </a:p>
          <a:p>
            <a:pPr algn="l"/>
            <a:endParaRPr lang="en-US" dirty="0">
              <a:solidFill>
                <a:srgbClr val="000066"/>
              </a:solidFill>
            </a:endParaRPr>
          </a:p>
        </p:txBody>
      </p:sp>
      <p:sp>
        <p:nvSpPr>
          <p:cNvPr id="40969" name="Rectangle 10"/>
          <p:cNvSpPr>
            <a:spLocks noChangeArrowheads="1"/>
          </p:cNvSpPr>
          <p:nvPr/>
        </p:nvSpPr>
        <p:spPr bwMode="auto">
          <a:xfrm>
            <a:off x="0" y="4221163"/>
            <a:ext cx="5220071" cy="503237"/>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dirty="0">
                <a:solidFill>
                  <a:srgbClr val="000066"/>
                </a:solidFill>
              </a:rPr>
              <a:t>                       </a:t>
            </a:r>
          </a:p>
          <a:p>
            <a:pPr algn="l" rtl="0"/>
            <a:r>
              <a:rPr lang="en-US" sz="1400" dirty="0">
                <a:solidFill>
                  <a:srgbClr val="000066"/>
                </a:solidFill>
              </a:rPr>
              <a:t>                       </a:t>
            </a:r>
            <a:r>
              <a:rPr lang="en-US" sz="1400" dirty="0" smtClean="0">
                <a:solidFill>
                  <a:srgbClr val="000066"/>
                </a:solidFill>
              </a:rPr>
              <a:t>     </a:t>
            </a:r>
            <a:r>
              <a:rPr lang="en-US" sz="1400" b="1" dirty="0" smtClean="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p>
          <a:p>
            <a:pPr algn="l"/>
            <a:r>
              <a:rPr lang="en-US" sz="1400" b="1" dirty="0">
                <a:solidFill>
                  <a:srgbClr val="000066"/>
                </a:solidFill>
              </a:rPr>
              <a:t>                    </a:t>
            </a:r>
            <a:r>
              <a:rPr lang="en-US" sz="1400" b="1" dirty="0" smtClean="0">
                <a:solidFill>
                  <a:srgbClr val="000066"/>
                </a:solidFill>
              </a:rPr>
              <a:t>      </a:t>
            </a:r>
            <a:r>
              <a:rPr lang="en-US" sz="1400" b="1" dirty="0">
                <a:solidFill>
                  <a:srgbClr val="000066"/>
                </a:solidFill>
              </a:rPr>
              <a:t>20-39  </a:t>
            </a:r>
            <a:r>
              <a:rPr lang="en-US" sz="1400" b="1" dirty="0" smtClean="0">
                <a:solidFill>
                  <a:srgbClr val="000066"/>
                </a:solidFill>
              </a:rPr>
              <a:t>   </a:t>
            </a:r>
            <a:r>
              <a:rPr lang="en-US" sz="1400" b="1" dirty="0">
                <a:solidFill>
                  <a:srgbClr val="000066"/>
                </a:solidFill>
              </a:rPr>
              <a:t>40-49   </a:t>
            </a:r>
            <a:r>
              <a:rPr lang="en-US" sz="1400" b="1"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60-69   </a:t>
            </a:r>
            <a:r>
              <a:rPr lang="en-US" sz="1400" b="1" dirty="0" smtClean="0">
                <a:solidFill>
                  <a:srgbClr val="000066"/>
                </a:solidFill>
              </a:rPr>
              <a:t>  70-79</a:t>
            </a:r>
            <a:r>
              <a:rPr lang="en-US" sz="1400" dirty="0" smtClean="0">
                <a:solidFill>
                  <a:srgbClr val="000066"/>
                </a:solidFill>
              </a:rPr>
              <a:t> </a:t>
            </a:r>
            <a:endParaRPr lang="en-US" sz="1400" dirty="0">
              <a:solidFill>
                <a:srgbClr val="000066"/>
              </a:solidFill>
            </a:endParaRPr>
          </a:p>
          <a:p>
            <a:pPr algn="l"/>
            <a:endParaRPr lang="en-US" sz="1400" dirty="0"/>
          </a:p>
        </p:txBody>
      </p:sp>
      <p:sp>
        <p:nvSpPr>
          <p:cNvPr id="40970" name="Rectangle 11"/>
          <p:cNvSpPr>
            <a:spLocks noChangeArrowheads="1"/>
          </p:cNvSpPr>
          <p:nvPr/>
        </p:nvSpPr>
        <p:spPr bwMode="auto">
          <a:xfrm>
            <a:off x="5638800" y="3733800"/>
            <a:ext cx="3051424" cy="4159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Systolic BP</a:t>
            </a:r>
            <a:r>
              <a:rPr lang="en-US" sz="1400" dirty="0">
                <a:solidFill>
                  <a:srgbClr val="000066"/>
                </a:solidFill>
              </a:rPr>
              <a:t>   </a:t>
            </a:r>
            <a:r>
              <a:rPr lang="en-US" sz="1400" b="1" dirty="0" err="1">
                <a:solidFill>
                  <a:srgbClr val="000066"/>
                </a:solidFill>
              </a:rPr>
              <a:t>Untx”ed</a:t>
            </a:r>
            <a:r>
              <a:rPr lang="en-US" sz="1400" b="1" dirty="0">
                <a:solidFill>
                  <a:srgbClr val="000066"/>
                </a:solidFill>
              </a:rPr>
              <a:t>       </a:t>
            </a:r>
            <a:r>
              <a:rPr lang="en-US" sz="1400" b="1" dirty="0" err="1">
                <a:solidFill>
                  <a:srgbClr val="000066"/>
                </a:solidFill>
              </a:rPr>
              <a:t>Tx”ed</a:t>
            </a:r>
            <a:endParaRPr lang="en-US" sz="1400" b="1" dirty="0">
              <a:solidFill>
                <a:srgbClr val="000066"/>
              </a:solidFill>
            </a:endParaRPr>
          </a:p>
        </p:txBody>
      </p:sp>
      <p:sp>
        <p:nvSpPr>
          <p:cNvPr id="40971" name="Rectangle 12"/>
          <p:cNvSpPr>
            <a:spLocks noChangeArrowheads="1"/>
          </p:cNvSpPr>
          <p:nvPr/>
        </p:nvSpPr>
        <p:spPr bwMode="auto">
          <a:xfrm>
            <a:off x="5867400" y="4221163"/>
            <a:ext cx="2819400" cy="1223962"/>
          </a:xfrm>
          <a:prstGeom prst="rect">
            <a:avLst/>
          </a:prstGeom>
          <a:solidFill>
            <a:srgbClr val="FFFFFF"/>
          </a:solidFill>
          <a:ln>
            <a:noFill/>
          </a:ln>
          <a:extLst/>
        </p:spPr>
        <p:txBody>
          <a:bodyPr wrap="none" anchor="ctr"/>
          <a:lstStyle/>
          <a:p>
            <a:pPr algn="l" rtl="0"/>
            <a:r>
              <a:rPr lang="en-US" sz="1400" b="1" dirty="0">
                <a:solidFill>
                  <a:srgbClr val="000066"/>
                </a:solidFill>
              </a:rPr>
              <a:t>&lt;120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120-129          </a:t>
            </a:r>
            <a:r>
              <a:rPr lang="en-US" sz="1400" b="1" dirty="0" smtClean="0">
                <a:solidFill>
                  <a:srgbClr val="000066"/>
                </a:solidFill>
              </a:rPr>
              <a:t>  </a:t>
            </a:r>
            <a:r>
              <a:rPr lang="en-US" sz="1400" b="1" dirty="0">
                <a:solidFill>
                  <a:srgbClr val="000066"/>
                </a:solidFill>
              </a:rPr>
              <a:t>3                   1</a:t>
            </a:r>
          </a:p>
          <a:p>
            <a:pPr algn="l" rtl="0"/>
            <a:r>
              <a:rPr lang="en-US" sz="1400" b="1" dirty="0">
                <a:solidFill>
                  <a:srgbClr val="000066"/>
                </a:solidFill>
              </a:rPr>
              <a:t>130-139         </a:t>
            </a:r>
            <a:r>
              <a:rPr lang="en-US" sz="1400" b="1" dirty="0" smtClean="0">
                <a:solidFill>
                  <a:srgbClr val="000066"/>
                </a:solidFill>
              </a:rPr>
              <a:t>   </a:t>
            </a:r>
            <a:r>
              <a:rPr lang="en-US" sz="1400" b="1" dirty="0">
                <a:solidFill>
                  <a:srgbClr val="000066"/>
                </a:solidFill>
              </a:rPr>
              <a:t>4                   4 </a:t>
            </a:r>
          </a:p>
          <a:p>
            <a:pPr algn="l" rtl="0"/>
            <a:r>
              <a:rPr lang="en-US" sz="1400" b="1" dirty="0">
                <a:solidFill>
                  <a:srgbClr val="000066"/>
                </a:solidFill>
              </a:rPr>
              <a:t>140-149         </a:t>
            </a:r>
            <a:r>
              <a:rPr lang="en-US" sz="1400" b="1" dirty="0" smtClean="0">
                <a:solidFill>
                  <a:srgbClr val="000066"/>
                </a:solidFill>
              </a:rPr>
              <a:t>   </a:t>
            </a:r>
            <a:r>
              <a:rPr lang="en-US" sz="1400" b="1" dirty="0">
                <a:solidFill>
                  <a:srgbClr val="000066"/>
                </a:solidFill>
              </a:rPr>
              <a:t>5                   3</a:t>
            </a:r>
          </a:p>
          <a:p>
            <a:pPr algn="l" rtl="0"/>
            <a:r>
              <a:rPr lang="en-US" sz="1400" b="1" dirty="0">
                <a:solidFill>
                  <a:srgbClr val="000066"/>
                </a:solidFill>
              </a:rPr>
              <a:t>≥ 160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a:t>
            </a:r>
            <a:r>
              <a:rPr lang="en-US" sz="1400" b="1" dirty="0">
                <a:solidFill>
                  <a:srgbClr val="000066"/>
                </a:solidFill>
              </a:rPr>
              <a:t>4</a:t>
            </a:r>
          </a:p>
          <a:p>
            <a:pPr algn="l" rtl="0"/>
            <a:r>
              <a:rPr lang="en-US" sz="1400" dirty="0">
                <a:solidFill>
                  <a:srgbClr val="000066"/>
                </a:solidFill>
              </a:rPr>
              <a:t>  </a:t>
            </a:r>
          </a:p>
        </p:txBody>
      </p:sp>
      <p:sp>
        <p:nvSpPr>
          <p:cNvPr id="40972" name="Rectangle 13"/>
          <p:cNvSpPr>
            <a:spLocks noChangeArrowheads="1"/>
          </p:cNvSpPr>
          <p:nvPr/>
        </p:nvSpPr>
        <p:spPr bwMode="auto">
          <a:xfrm>
            <a:off x="0" y="4724400"/>
            <a:ext cx="5220071" cy="649288"/>
          </a:xfrm>
          <a:prstGeom prst="rect">
            <a:avLst/>
          </a:prstGeom>
          <a:noFill/>
          <a:ln>
            <a:noFill/>
          </a:ln>
          <a:extLst/>
        </p:spPr>
        <p:txBody>
          <a:bodyPr wrap="none" anchor="ctr"/>
          <a:lstStyle/>
          <a:p>
            <a:pPr algn="l" rtl="0"/>
            <a:endParaRPr lang="en-US" sz="1400" dirty="0"/>
          </a:p>
          <a:p>
            <a:pPr algn="l" rtl="0"/>
            <a:r>
              <a:rPr lang="en-US" sz="1400" b="1" dirty="0">
                <a:solidFill>
                  <a:srgbClr val="000066"/>
                </a:solidFill>
              </a:rPr>
              <a:t>Nonsmoker  </a:t>
            </a:r>
            <a:r>
              <a:rPr lang="en-US" sz="1400" dirty="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Smoker            </a:t>
            </a:r>
            <a:r>
              <a:rPr lang="en-US" sz="1400" b="1" dirty="0" smtClean="0">
                <a:solidFill>
                  <a:srgbClr val="000066"/>
                </a:solidFill>
              </a:rPr>
              <a:t>  </a:t>
            </a:r>
            <a:r>
              <a:rPr lang="en-US" sz="1400" b="1" dirty="0">
                <a:solidFill>
                  <a:srgbClr val="000066"/>
                </a:solidFill>
              </a:rPr>
              <a:t>9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p>
          <a:p>
            <a:pPr algn="l" rtl="0"/>
            <a:endParaRPr lang="en-US" sz="1400" b="1" dirty="0">
              <a:solidFill>
                <a:srgbClr val="000066"/>
              </a:solidFill>
            </a:endParaRPr>
          </a:p>
        </p:txBody>
      </p:sp>
      <p:sp>
        <p:nvSpPr>
          <p:cNvPr id="40973" name="Rectangle 14"/>
          <p:cNvSpPr>
            <a:spLocks noChangeArrowheads="1"/>
          </p:cNvSpPr>
          <p:nvPr/>
        </p:nvSpPr>
        <p:spPr bwMode="auto">
          <a:xfrm>
            <a:off x="0" y="5517480"/>
            <a:ext cx="8892480" cy="431800"/>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Points total:</a:t>
            </a:r>
            <a:r>
              <a:rPr lang="en-US" sz="1400" dirty="0">
                <a:solidFill>
                  <a:srgbClr val="000066"/>
                </a:solidFill>
              </a:rPr>
              <a:t>      </a:t>
            </a:r>
            <a:r>
              <a:rPr lang="en-US" sz="1400" dirty="0" smtClean="0">
                <a:solidFill>
                  <a:srgbClr val="000066"/>
                </a:solidFill>
              </a:rPr>
              <a:t>  </a:t>
            </a:r>
            <a:r>
              <a:rPr lang="en-US" sz="1400" b="1" dirty="0">
                <a:solidFill>
                  <a:srgbClr val="000066"/>
                </a:solidFill>
              </a:rPr>
              <a:t>&lt;9    9     10   11    12    13    14    15   16    17    18    19  </a:t>
            </a:r>
            <a:r>
              <a:rPr lang="en-US" sz="1400" b="1" dirty="0" smtClean="0">
                <a:solidFill>
                  <a:srgbClr val="000066"/>
                </a:solidFill>
              </a:rPr>
              <a:t>  20     </a:t>
            </a:r>
            <a:r>
              <a:rPr lang="en-US" sz="1400" b="1" dirty="0">
                <a:solidFill>
                  <a:srgbClr val="000066"/>
                </a:solidFill>
              </a:rPr>
              <a:t>21    22  </a:t>
            </a:r>
            <a:r>
              <a:rPr lang="en-US" sz="1400" b="1" dirty="0" smtClean="0">
                <a:solidFill>
                  <a:srgbClr val="000066"/>
                </a:solidFill>
              </a:rPr>
              <a:t> </a:t>
            </a:r>
            <a:r>
              <a:rPr lang="en-US" sz="1400" b="1" dirty="0">
                <a:solidFill>
                  <a:srgbClr val="000066"/>
                </a:solidFill>
              </a:rPr>
              <a:t>23   </a:t>
            </a:r>
            <a:r>
              <a:rPr lang="en-US" sz="1400" b="1" dirty="0" smtClean="0">
                <a:solidFill>
                  <a:srgbClr val="000066"/>
                </a:solidFill>
              </a:rPr>
              <a:t> 24    </a:t>
            </a:r>
            <a:r>
              <a:rPr lang="en-US" sz="1400" b="1" dirty="0">
                <a:solidFill>
                  <a:srgbClr val="000066"/>
                </a:solidFill>
              </a:rPr>
              <a:t>≥25 </a:t>
            </a:r>
          </a:p>
        </p:txBody>
      </p:sp>
      <p:sp>
        <p:nvSpPr>
          <p:cNvPr id="40974" name="Rectangle 15"/>
          <p:cNvSpPr>
            <a:spLocks noChangeArrowheads="1"/>
          </p:cNvSpPr>
          <p:nvPr/>
        </p:nvSpPr>
        <p:spPr bwMode="auto">
          <a:xfrm>
            <a:off x="0" y="5949280"/>
            <a:ext cx="9143999" cy="431800"/>
          </a:xfrm>
          <a:prstGeom prst="rect">
            <a:avLst/>
          </a:prstGeom>
          <a:noFill/>
          <a:ln w="12700" cap="sq">
            <a:noFill/>
            <a:miter lim="800000"/>
            <a:headEnd type="none" w="sm" len="sm"/>
            <a:tailEnd type="none" w="sm" len="sm"/>
          </a:ln>
        </p:spPr>
        <p:txBody>
          <a:bodyPr wrap="none" anchor="ctr"/>
          <a:lstStyle/>
          <a:p>
            <a:pPr algn="l" rtl="0"/>
            <a:r>
              <a:rPr lang="en-US" sz="1400" b="1" dirty="0"/>
              <a:t>10 year Risk (%)</a:t>
            </a:r>
            <a:r>
              <a:rPr lang="en-US" sz="1400" dirty="0"/>
              <a:t> </a:t>
            </a:r>
            <a:r>
              <a:rPr lang="en-US" sz="1400" dirty="0" smtClean="0"/>
              <a:t> </a:t>
            </a:r>
            <a:r>
              <a:rPr lang="en-US" sz="1400" b="1" dirty="0" smtClean="0"/>
              <a:t>&lt;</a:t>
            </a:r>
            <a:r>
              <a:rPr lang="en-US" sz="1400" b="1" dirty="0"/>
              <a:t>1   </a:t>
            </a:r>
            <a:r>
              <a:rPr lang="en-US" sz="1400" b="1" dirty="0" smtClean="0"/>
              <a:t>1      </a:t>
            </a:r>
            <a:r>
              <a:rPr lang="en-US" sz="1400" b="1" dirty="0"/>
              <a:t>1     1      </a:t>
            </a:r>
            <a:r>
              <a:rPr lang="en-US" sz="1400" b="1" dirty="0" smtClean="0"/>
              <a:t> 1     </a:t>
            </a:r>
            <a:r>
              <a:rPr lang="en-US" sz="1400" b="1" dirty="0"/>
              <a:t>2      2    </a:t>
            </a:r>
            <a:r>
              <a:rPr lang="en-US" sz="1400" b="1" dirty="0" smtClean="0"/>
              <a:t>   </a:t>
            </a:r>
            <a:r>
              <a:rPr lang="en-US" sz="1400" b="1" dirty="0"/>
              <a:t>3   </a:t>
            </a:r>
            <a:r>
              <a:rPr lang="en-US" sz="1400" b="1" dirty="0" smtClean="0"/>
              <a:t>  </a:t>
            </a:r>
            <a:r>
              <a:rPr lang="en-US" sz="1400" b="1" dirty="0"/>
              <a:t>4  </a:t>
            </a:r>
            <a:r>
              <a:rPr lang="en-US" sz="1400" b="1" dirty="0" smtClean="0"/>
              <a:t>    </a:t>
            </a:r>
            <a:r>
              <a:rPr lang="en-US" sz="1400" b="1" dirty="0"/>
              <a:t>5   </a:t>
            </a:r>
            <a:r>
              <a:rPr lang="en-US" sz="1400" b="1" dirty="0" smtClean="0"/>
              <a:t>   </a:t>
            </a:r>
            <a:r>
              <a:rPr lang="en-US" sz="1400" b="1" dirty="0"/>
              <a:t>6      8  </a:t>
            </a:r>
            <a:r>
              <a:rPr lang="en-US" sz="1400" b="1" dirty="0" smtClean="0"/>
              <a:t>   </a:t>
            </a:r>
            <a:r>
              <a:rPr lang="en-US" sz="1400" b="1" dirty="0"/>
              <a:t>11  </a:t>
            </a:r>
            <a:r>
              <a:rPr lang="en-US" sz="1400" b="1" dirty="0" smtClean="0"/>
              <a:t>  </a:t>
            </a:r>
            <a:r>
              <a:rPr lang="en-US" sz="1400" b="1" dirty="0"/>
              <a:t>14    17    22  </a:t>
            </a:r>
            <a:r>
              <a:rPr lang="en-US" sz="1400" b="1" dirty="0" smtClean="0"/>
              <a:t> </a:t>
            </a:r>
            <a:r>
              <a:rPr lang="en-US" sz="1400" b="1" dirty="0"/>
              <a:t>27    </a:t>
            </a:r>
            <a:r>
              <a:rPr lang="en-US" sz="1400" b="1" dirty="0">
                <a:solidFill>
                  <a:srgbClr val="000066"/>
                </a:solidFill>
              </a:rPr>
              <a:t>≥30</a:t>
            </a:r>
            <a:r>
              <a:rPr lang="en-US" sz="1400" dirty="0"/>
              <a:t> </a:t>
            </a:r>
          </a:p>
        </p:txBody>
      </p:sp>
      <p:sp>
        <p:nvSpPr>
          <p:cNvPr id="40975" name="Rectangle 16"/>
          <p:cNvSpPr>
            <a:spLocks noChangeArrowheads="1"/>
          </p:cNvSpPr>
          <p:nvPr/>
        </p:nvSpPr>
        <p:spPr bwMode="auto">
          <a:xfrm>
            <a:off x="2700338" y="6453188"/>
            <a:ext cx="3743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l" rtl="0"/>
            <a:endParaRPr lang="en-US" sz="1400">
              <a:solidFill>
                <a:srgbClr val="000066"/>
              </a:solidFill>
            </a:endParaRPr>
          </a:p>
          <a:p>
            <a:pPr algn="l" rtl="0"/>
            <a:endParaRPr lang="en-US" sz="1400"/>
          </a:p>
        </p:txBody>
      </p:sp>
      <p:sp>
        <p:nvSpPr>
          <p:cNvPr id="40976" name="Rectangle 17"/>
          <p:cNvSpPr>
            <a:spLocks noChangeArrowheads="1"/>
          </p:cNvSpPr>
          <p:nvPr/>
        </p:nvSpPr>
        <p:spPr bwMode="auto">
          <a:xfrm>
            <a:off x="6732588" y="1773238"/>
            <a:ext cx="1008062" cy="360362"/>
          </a:xfrm>
          <a:prstGeom prst="rect">
            <a:avLst/>
          </a:prstGeom>
          <a:noFill/>
          <a:ln>
            <a:noFill/>
          </a:ln>
          <a:extLst/>
        </p:spPr>
        <p:txBody>
          <a:bodyPr wrap="none" anchor="ctr"/>
          <a:lstStyle/>
          <a:p>
            <a:pPr algn="ctr"/>
            <a:r>
              <a:rPr lang="en-US" sz="1400" b="1" dirty="0"/>
              <a:t>Points</a:t>
            </a:r>
          </a:p>
        </p:txBody>
      </p:sp>
      <p:sp>
        <p:nvSpPr>
          <p:cNvPr id="40979" name="Rectangle 21"/>
          <p:cNvSpPr>
            <a:spLocks noChangeArrowheads="1"/>
          </p:cNvSpPr>
          <p:nvPr/>
        </p:nvSpPr>
        <p:spPr bwMode="auto">
          <a:xfrm>
            <a:off x="250825" y="6237288"/>
            <a:ext cx="8208963" cy="620712"/>
          </a:xfrm>
          <a:prstGeom prst="rect">
            <a:avLst/>
          </a:prstGeom>
          <a:noFill/>
          <a:ln>
            <a:noFill/>
          </a:ln>
          <a:extLst/>
        </p:spPr>
        <p:txBody>
          <a:bodyPr wrap="none" anchor="ctr"/>
          <a:lstStyle/>
          <a:p>
            <a:pPr algn="ctr" rtl="0"/>
            <a:endParaRPr lang="en-US" sz="1600">
              <a:solidFill>
                <a:srgbClr val="000066"/>
              </a:solidFill>
            </a:endParaRPr>
          </a:p>
          <a:p>
            <a:pPr algn="ctr" rtl="0"/>
            <a:r>
              <a:rPr lang="en-US" sz="1600">
                <a:solidFill>
                  <a:srgbClr val="000066"/>
                </a:solidFill>
              </a:rPr>
              <a:t>Untx”ed = Untreated       Tx”ed =Treated</a:t>
            </a:r>
          </a:p>
          <a:p>
            <a:pPr algn="ctr"/>
            <a:endParaRPr lang="en-US" sz="1600"/>
          </a:p>
        </p:txBody>
      </p:sp>
    </p:spTree>
    <p:extLst>
      <p:ext uri="{BB962C8B-B14F-4D97-AF65-F5344CB8AC3E}">
        <p14:creationId xmlns:p14="http://schemas.microsoft.com/office/powerpoint/2010/main" val="87155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l"/>
            <a:r>
              <a:rPr lang="en-US" sz="2400" dirty="0">
                <a:solidFill>
                  <a:schemeClr val="bg1"/>
                </a:solidFill>
              </a:rPr>
              <a:t>Cases in which you don’t need FRS </a:t>
            </a:r>
            <a:r>
              <a:rPr lang="en-US" sz="2400" dirty="0" smtClean="0">
                <a:solidFill>
                  <a:schemeClr val="bg1"/>
                </a:solidFill>
              </a:rPr>
              <a:t>?</a:t>
            </a:r>
            <a:br>
              <a:rPr lang="en-US" sz="2400" dirty="0" smtClean="0">
                <a:solidFill>
                  <a:schemeClr val="bg1"/>
                </a:solidFill>
              </a:rPr>
            </a:br>
            <a:r>
              <a:rPr lang="en-US" sz="2400" dirty="0">
                <a:solidFill>
                  <a:schemeClr val="bg1"/>
                </a:solidFill>
              </a:rPr>
              <a:t>Patients who already have a high risk due to other diseases:</a:t>
            </a:r>
            <a:br>
              <a:rPr lang="en-US" sz="2400" dirty="0">
                <a:solidFill>
                  <a:schemeClr val="bg1"/>
                </a:solidFill>
              </a:rPr>
            </a:br>
            <a:endParaRPr lang="en-US" sz="2400" b="1" dirty="0">
              <a:solidFill>
                <a:schemeClr val="bg1"/>
              </a:solidFill>
            </a:endParaRPr>
          </a:p>
        </p:txBody>
      </p:sp>
      <p:sp>
        <p:nvSpPr>
          <p:cNvPr id="3" name="Content Placeholder 2"/>
          <p:cNvSpPr>
            <a:spLocks noGrp="1"/>
          </p:cNvSpPr>
          <p:nvPr>
            <p:ph sz="quarter" idx="1"/>
          </p:nvPr>
        </p:nvSpPr>
        <p:spPr>
          <a:xfrm>
            <a:off x="914400" y="1600200"/>
            <a:ext cx="7499176" cy="5015970"/>
          </a:xfrm>
        </p:spPr>
        <p:txBody>
          <a:bodyPr>
            <a:normAutofit fontScale="40000" lnSpcReduction="20000"/>
          </a:bodyPr>
          <a:lstStyle/>
          <a:p>
            <a:pPr marL="0" indent="0">
              <a:buNone/>
            </a:pPr>
            <a:r>
              <a:rPr lang="en-US" sz="7200" b="1" dirty="0" smtClean="0">
                <a:solidFill>
                  <a:schemeClr val="accent2"/>
                </a:solidFill>
              </a:rPr>
              <a:t>We </a:t>
            </a:r>
            <a:r>
              <a:rPr lang="en-US" sz="7200" b="1" dirty="0">
                <a:solidFill>
                  <a:schemeClr val="accent2"/>
                </a:solidFill>
              </a:rPr>
              <a:t>don’t need FRS if:</a:t>
            </a:r>
            <a:endParaRPr lang="en-US" sz="7000" dirty="0" smtClean="0"/>
          </a:p>
          <a:p>
            <a:pPr rtl="0"/>
            <a:r>
              <a:rPr lang="en-US" sz="7000" dirty="0" smtClean="0">
                <a:solidFill>
                  <a:schemeClr val="bg1"/>
                </a:solidFill>
              </a:rPr>
              <a:t>Stroke </a:t>
            </a:r>
            <a:r>
              <a:rPr lang="en-US" sz="7000" dirty="0">
                <a:solidFill>
                  <a:schemeClr val="bg1"/>
                </a:solidFill>
              </a:rPr>
              <a:t>or TIA</a:t>
            </a:r>
          </a:p>
          <a:p>
            <a:pPr rtl="0"/>
            <a:r>
              <a:rPr lang="en-US" sz="7000" dirty="0">
                <a:solidFill>
                  <a:schemeClr val="bg1"/>
                </a:solidFill>
              </a:rPr>
              <a:t>Bypass surgery or balloon angioplasty</a:t>
            </a:r>
          </a:p>
          <a:p>
            <a:pPr rtl="0"/>
            <a:r>
              <a:rPr lang="en-US" sz="7000" dirty="0">
                <a:solidFill>
                  <a:schemeClr val="bg1"/>
                </a:solidFill>
              </a:rPr>
              <a:t>Type 2 diabetes</a:t>
            </a:r>
          </a:p>
          <a:p>
            <a:pPr rtl="0"/>
            <a:r>
              <a:rPr lang="en-US" sz="7000" dirty="0">
                <a:solidFill>
                  <a:schemeClr val="bg1"/>
                </a:solidFill>
              </a:rPr>
              <a:t>Kidney disease</a:t>
            </a:r>
          </a:p>
          <a:p>
            <a:pPr rtl="0"/>
            <a:r>
              <a:rPr lang="en-US" sz="7000" dirty="0">
                <a:solidFill>
                  <a:schemeClr val="bg1"/>
                </a:solidFill>
              </a:rPr>
              <a:t>Abdominal aortic aneurysm</a:t>
            </a:r>
          </a:p>
          <a:p>
            <a:pPr rtl="0"/>
            <a:r>
              <a:rPr lang="en-US" sz="7000" dirty="0">
                <a:solidFill>
                  <a:schemeClr val="bg1"/>
                </a:solidFill>
              </a:rPr>
              <a:t>Familial hypercholesterolemia </a:t>
            </a:r>
          </a:p>
          <a:p>
            <a:pPr rtl="0"/>
            <a:r>
              <a:rPr lang="en-US" sz="7000" dirty="0">
                <a:solidFill>
                  <a:schemeClr val="bg1"/>
                </a:solidFill>
              </a:rPr>
              <a:t>Peripheral artery disease</a:t>
            </a:r>
          </a:p>
          <a:p>
            <a:pPr rtl="0"/>
            <a:r>
              <a:rPr lang="en-US" sz="7000" dirty="0">
                <a:solidFill>
                  <a:schemeClr val="bg1"/>
                </a:solidFill>
              </a:rPr>
              <a:t>Carotid artery disease</a:t>
            </a:r>
          </a:p>
          <a:p>
            <a:pPr marL="0" indent="0" rtl="0">
              <a:buNone/>
            </a:pPr>
            <a:r>
              <a:rPr lang="en-US" sz="7200" dirty="0" smtClean="0">
                <a:solidFill>
                  <a:schemeClr val="tx2"/>
                </a:solidFill>
              </a:rPr>
              <a:t>They already have </a:t>
            </a:r>
            <a:r>
              <a:rPr lang="en-US" sz="7200" u="sng" dirty="0" smtClean="0">
                <a:solidFill>
                  <a:schemeClr val="tx2"/>
                </a:solidFill>
              </a:rPr>
              <a:t>HIGH RISK </a:t>
            </a:r>
            <a:r>
              <a:rPr lang="en-US" sz="7200" dirty="0" smtClean="0">
                <a:solidFill>
                  <a:schemeClr val="tx2"/>
                </a:solidFill>
              </a:rPr>
              <a:t>to develop CHD</a:t>
            </a:r>
            <a:endParaRPr lang="en-US" sz="7200" dirty="0">
              <a:solidFill>
                <a:schemeClr val="tx2"/>
              </a:solidFill>
            </a:endParaRPr>
          </a:p>
        </p:txBody>
      </p:sp>
    </p:spTree>
    <p:extLst>
      <p:ext uri="{BB962C8B-B14F-4D97-AF65-F5344CB8AC3E}">
        <p14:creationId xmlns:p14="http://schemas.microsoft.com/office/powerpoint/2010/main" val="2601685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FRS</a:t>
            </a:r>
            <a:endParaRPr lang="x-none" dirty="0"/>
          </a:p>
        </p:txBody>
      </p:sp>
      <p:graphicFrame>
        <p:nvGraphicFramePr>
          <p:cNvPr id="5" name="Table 4"/>
          <p:cNvGraphicFramePr>
            <a:graphicFrameLocks noGrp="1"/>
          </p:cNvGraphicFramePr>
          <p:nvPr>
            <p:extLst/>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gridCol w="3048000"/>
              </a:tblGrid>
              <a:tr h="762689">
                <a:tc gridSpan="2">
                  <a:txBody>
                    <a:bodyPr/>
                    <a:lstStyle/>
                    <a:p>
                      <a:pPr algn="l" rtl="0"/>
                      <a:r>
                        <a:rPr lang="en-US" sz="1800" dirty="0" smtClean="0"/>
                        <a:t>Table 3. </a:t>
                      </a:r>
                      <a:r>
                        <a:rPr lang="en-US" sz="1800" i="1" dirty="0" smtClean="0"/>
                        <a:t>Classification of</a:t>
                      </a:r>
                      <a:r>
                        <a:rPr lang="en-US" sz="1800" i="1" baseline="0" dirty="0" smtClean="0"/>
                        <a:t> Patients based on The Framingham Risk Score</a:t>
                      </a:r>
                      <a:endParaRPr lang="en-US" sz="1800" i="1" dirty="0"/>
                    </a:p>
                  </a:txBody>
                  <a:tcPr/>
                </a:tc>
                <a:tc hMerge="1">
                  <a:txBody>
                    <a:bodyPr/>
                    <a:lstStyle/>
                    <a:p>
                      <a:endParaRPr lang="en-US"/>
                    </a:p>
                  </a:txBody>
                  <a:tcPr/>
                </a:tc>
              </a:tr>
              <a:tr h="1089554">
                <a:tc>
                  <a:txBody>
                    <a:bodyPr/>
                    <a:lstStyle/>
                    <a:p>
                      <a:pPr algn="l" rtl="0"/>
                      <a:r>
                        <a:rPr lang="en-US" sz="1800" dirty="0" smtClean="0"/>
                        <a:t>Low risk</a:t>
                      </a:r>
                      <a:endParaRPr lang="en-US" sz="1800" dirty="0"/>
                    </a:p>
                  </a:txBody>
                  <a:tcPr/>
                </a:tc>
                <a:tc>
                  <a:txBody>
                    <a:bodyPr/>
                    <a:lstStyle/>
                    <a:p>
                      <a:pPr algn="l" rtl="0"/>
                      <a:r>
                        <a:rPr lang="en-US" sz="1800" dirty="0" smtClean="0"/>
                        <a:t>&lt;10% coronary heart disease risk at 10 years</a:t>
                      </a:r>
                      <a:endParaRPr lang="en-US" sz="1800" dirty="0"/>
                    </a:p>
                  </a:txBody>
                  <a:tcPr/>
                </a:tc>
              </a:tr>
              <a:tr h="1089554">
                <a:tc>
                  <a:txBody>
                    <a:bodyPr/>
                    <a:lstStyle/>
                    <a:p>
                      <a:pPr algn="l" rtl="0"/>
                      <a:r>
                        <a:rPr lang="en-US" sz="1800" dirty="0" smtClean="0"/>
                        <a:t>Intermediate risk</a:t>
                      </a:r>
                      <a:endParaRPr lang="en-US" sz="1800" dirty="0"/>
                    </a:p>
                  </a:txBody>
                  <a:tcPr/>
                </a:tc>
                <a:tc>
                  <a:txBody>
                    <a:bodyPr/>
                    <a:lstStyle/>
                    <a:p>
                      <a:pPr algn="l" rtl="0"/>
                      <a:r>
                        <a:rPr lang="en-US" sz="1800" dirty="0" smtClean="0"/>
                        <a:t>10-20% risk of coronary event at</a:t>
                      </a:r>
                      <a:r>
                        <a:rPr lang="en-US" sz="1800" baseline="0" dirty="0" smtClean="0"/>
                        <a:t> 10 years</a:t>
                      </a:r>
                      <a:endParaRPr lang="en-US" sz="1800" dirty="0"/>
                    </a:p>
                  </a:txBody>
                  <a:tcPr/>
                </a:tc>
              </a:tr>
              <a:tr h="1089554">
                <a:tc>
                  <a:txBody>
                    <a:bodyPr/>
                    <a:lstStyle/>
                    <a:p>
                      <a:pPr algn="l" rtl="0"/>
                      <a:r>
                        <a:rPr lang="en-US" sz="1800" dirty="0" smtClean="0"/>
                        <a:t>High risk</a:t>
                      </a:r>
                      <a:endParaRPr lang="en-US" sz="1800" dirty="0"/>
                    </a:p>
                  </a:txBody>
                  <a:tcPr/>
                </a:tc>
                <a:tc>
                  <a:txBody>
                    <a:bodyPr/>
                    <a:lstStyle/>
                    <a:p>
                      <a:pPr algn="l" rtl="0"/>
                      <a:r>
                        <a:rPr lang="en-US" sz="1800" dirty="0" smtClean="0"/>
                        <a:t>&gt;20% risk of coronary event</a:t>
                      </a:r>
                      <a:r>
                        <a:rPr lang="en-US" sz="1800" baseline="0" dirty="0" smtClean="0"/>
                        <a:t> at 10 years</a:t>
                      </a:r>
                      <a:endParaRPr lang="en-US" sz="1800" dirty="0"/>
                    </a:p>
                  </a:txBody>
                  <a:tcPr/>
                </a:tc>
              </a:tr>
            </a:tbl>
          </a:graphicData>
        </a:graphic>
      </p:graphicFrame>
    </p:spTree>
    <p:extLst>
      <p:ext uri="{BB962C8B-B14F-4D97-AF65-F5344CB8AC3E}">
        <p14:creationId xmlns:p14="http://schemas.microsoft.com/office/powerpoint/2010/main" val="142752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Major CAD types</a:t>
            </a:r>
            <a:endParaRPr lang="x-none" dirty="0">
              <a:solidFill>
                <a:schemeClr val="accent2"/>
              </a:solidFill>
            </a:endParaRPr>
          </a:p>
        </p:txBody>
      </p:sp>
      <p:sp>
        <p:nvSpPr>
          <p:cNvPr id="3" name="Content Placeholder 2"/>
          <p:cNvSpPr>
            <a:spLocks noGrp="1"/>
          </p:cNvSpPr>
          <p:nvPr>
            <p:ph idx="1"/>
          </p:nvPr>
        </p:nvSpPr>
        <p:spPr>
          <a:xfrm>
            <a:off x="549275" y="1444532"/>
            <a:ext cx="8042276" cy="4343400"/>
          </a:xfrm>
        </p:spPr>
        <p:txBody>
          <a:bodyPr/>
          <a:lstStyle/>
          <a:p>
            <a:pPr algn="l" rtl="0"/>
            <a:r>
              <a:rPr lang="en-US" dirty="0">
                <a:solidFill>
                  <a:schemeClr val="bg1"/>
                </a:solidFill>
              </a:rPr>
              <a:t>Stable Angina; due to atheroma</a:t>
            </a:r>
          </a:p>
          <a:p>
            <a:pPr algn="l" rtl="0"/>
            <a:r>
              <a:rPr lang="en-US" dirty="0">
                <a:solidFill>
                  <a:schemeClr val="bg1"/>
                </a:solidFill>
              </a:rPr>
              <a:t>Acute Coronary </a:t>
            </a:r>
            <a:r>
              <a:rPr lang="en-US" dirty="0" smtClean="0">
                <a:solidFill>
                  <a:schemeClr val="bg1"/>
                </a:solidFill>
              </a:rPr>
              <a:t>Syndrome</a:t>
            </a:r>
            <a:r>
              <a:rPr lang="en-US" dirty="0">
                <a:solidFill>
                  <a:schemeClr val="bg1"/>
                </a:solidFill>
              </a:rPr>
              <a:t>:</a:t>
            </a:r>
          </a:p>
          <a:p>
            <a:pPr marL="982663" algn="l" rtl="0">
              <a:buFont typeface="Arial"/>
              <a:buChar char="•"/>
              <a:tabLst>
                <a:tab pos="979488" algn="l"/>
              </a:tabLst>
            </a:pPr>
            <a:r>
              <a:rPr lang="en-US" dirty="0">
                <a:solidFill>
                  <a:schemeClr val="bg1"/>
                </a:solidFill>
              </a:rPr>
              <a:t>Unstable Angina</a:t>
            </a:r>
          </a:p>
          <a:p>
            <a:pPr marL="982663" algn="l" rtl="0">
              <a:buFont typeface="Arial"/>
              <a:buChar char="•"/>
              <a:tabLst>
                <a:tab pos="979488" algn="l"/>
              </a:tabLst>
            </a:pPr>
            <a:r>
              <a:rPr lang="en-US" dirty="0">
                <a:solidFill>
                  <a:schemeClr val="bg1"/>
                </a:solidFill>
              </a:rPr>
              <a:t>Myocardial </a:t>
            </a:r>
            <a:r>
              <a:rPr lang="en-US" dirty="0" smtClean="0">
                <a:solidFill>
                  <a:schemeClr val="bg1"/>
                </a:solidFill>
              </a:rPr>
              <a:t>Infarction (STEMI OR NSTEMI)</a:t>
            </a:r>
            <a:endParaRPr lang="en-US" dirty="0">
              <a:solidFill>
                <a:schemeClr val="bg1"/>
              </a:solidFill>
            </a:endParaRPr>
          </a:p>
        </p:txBody>
      </p:sp>
      <p:graphicFrame>
        <p:nvGraphicFramePr>
          <p:cNvPr id="4" name="Content Placeholder 12"/>
          <p:cNvGraphicFramePr>
            <a:graphicFrameLocks/>
          </p:cNvGraphicFramePr>
          <p:nvPr>
            <p:extLst>
              <p:ext uri="{D42A27DB-BD31-4B8C-83A1-F6EECF244321}">
                <p14:modId xmlns:p14="http://schemas.microsoft.com/office/powerpoint/2010/main" val="2042460985"/>
              </p:ext>
            </p:extLst>
          </p:nvPr>
        </p:nvGraphicFramePr>
        <p:xfrm>
          <a:off x="436386" y="3505198"/>
          <a:ext cx="8042276" cy="2743204"/>
        </p:xfrm>
        <a:graphic>
          <a:graphicData uri="http://schemas.openxmlformats.org/drawingml/2006/table">
            <a:tbl>
              <a:tblPr firstRow="1" bandRow="1">
                <a:tableStyleId>{5C22544A-7EE6-4342-B048-85BDC9FD1C3A}</a:tableStyleId>
              </a:tblPr>
              <a:tblGrid>
                <a:gridCol w="2010569"/>
                <a:gridCol w="2010569"/>
                <a:gridCol w="2010569"/>
                <a:gridCol w="2010569"/>
              </a:tblGrid>
              <a:tr h="685801">
                <a:tc>
                  <a:txBody>
                    <a:bodyPr/>
                    <a:lstStyle/>
                    <a:p>
                      <a:endParaRPr lang="en-US" dirty="0"/>
                    </a:p>
                  </a:txBody>
                  <a:tcPr/>
                </a:tc>
                <a:tc>
                  <a:txBody>
                    <a:bodyPr/>
                    <a:lstStyle/>
                    <a:p>
                      <a:pPr algn="ctr"/>
                      <a:r>
                        <a:rPr lang="en-US" dirty="0" smtClean="0"/>
                        <a:t>STEMI</a:t>
                      </a:r>
                      <a:endParaRPr lang="en-US" dirty="0"/>
                    </a:p>
                  </a:txBody>
                  <a:tcPr/>
                </a:tc>
                <a:tc>
                  <a:txBody>
                    <a:bodyPr/>
                    <a:lstStyle/>
                    <a:p>
                      <a:pPr algn="ctr"/>
                      <a:r>
                        <a:rPr lang="en-US" dirty="0" smtClean="0"/>
                        <a:t>NSTEMI</a:t>
                      </a:r>
                      <a:endParaRPr lang="en-US" dirty="0"/>
                    </a:p>
                  </a:txBody>
                  <a:tcPr/>
                </a:tc>
                <a:tc>
                  <a:txBody>
                    <a:bodyPr/>
                    <a:lstStyle/>
                    <a:p>
                      <a:pPr algn="ctr"/>
                      <a:r>
                        <a:rPr lang="en-US" dirty="0" smtClean="0"/>
                        <a:t>Unstable</a:t>
                      </a:r>
                      <a:r>
                        <a:rPr lang="en-US" baseline="0" dirty="0" smtClean="0"/>
                        <a:t> angina</a:t>
                      </a:r>
                      <a:endParaRPr lang="en-US" dirty="0"/>
                    </a:p>
                  </a:txBody>
                  <a:tcPr/>
                </a:tc>
              </a:tr>
              <a:tr h="685801">
                <a:tc>
                  <a:txBody>
                    <a:bodyPr/>
                    <a:lstStyle/>
                    <a:p>
                      <a:r>
                        <a:rPr lang="en-US" dirty="0" smtClean="0"/>
                        <a:t>ST</a:t>
                      </a:r>
                      <a:endParaRPr lang="en-US"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t>
                      </a:r>
                    </a:p>
                  </a:txBody>
                  <a:tcPr/>
                </a:tc>
              </a:tr>
              <a:tr h="685801">
                <a:tc>
                  <a:txBody>
                    <a:bodyPr/>
                    <a:lstStyle/>
                    <a:p>
                      <a:r>
                        <a:rPr lang="en-US" dirty="0" smtClean="0"/>
                        <a:t>Troponin I,</a:t>
                      </a:r>
                      <a:r>
                        <a:rPr lang="en-US" baseline="0" dirty="0" smtClean="0"/>
                        <a:t>T</a:t>
                      </a:r>
                      <a:endParaRPr lang="en-US" dirty="0"/>
                    </a:p>
                  </a:txBody>
                  <a:tcPr/>
                </a:tc>
                <a:tc>
                  <a:txBody>
                    <a:bodyPr/>
                    <a:lstStyle/>
                    <a:p>
                      <a:pPr algn="ctr"/>
                      <a:r>
                        <a:rPr lang="en-US" sz="1800" kern="1200" dirty="0" smtClean="0">
                          <a:solidFill>
                            <a:schemeClr val="dk1"/>
                          </a:solidFill>
                          <a:latin typeface="+mn-lt"/>
                          <a:ea typeface="+mn-ea"/>
                          <a:cs typeface="+mn-cs"/>
                        </a:rPr>
                        <a:t>↑        </a:t>
                      </a:r>
                      <a:r>
                        <a:rPr lang="en-US" sz="1400" kern="1200" dirty="0" smtClean="0">
                          <a:solidFill>
                            <a:schemeClr val="dk1"/>
                          </a:solidFill>
                          <a:latin typeface="+mn-lt"/>
                          <a:ea typeface="+mn-ea"/>
                          <a:cs typeface="+mn-cs"/>
                        </a:rPr>
                        <a:t>2 weeks</a:t>
                      </a:r>
                      <a:endParaRPr lang="en-US" sz="1400"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c>
                  <a:txBody>
                    <a:bodyPr/>
                    <a:lstStyle/>
                    <a:p>
                      <a:pPr algn="ctr"/>
                      <a:r>
                        <a:rPr lang="en-US" dirty="0" smtClean="0"/>
                        <a:t>Normal</a:t>
                      </a:r>
                      <a:endParaRPr lang="en-US" dirty="0"/>
                    </a:p>
                  </a:txBody>
                  <a:tcPr/>
                </a:tc>
              </a:tr>
              <a:tr h="685801">
                <a:tc>
                  <a:txBody>
                    <a:bodyPr/>
                    <a:lstStyle/>
                    <a:p>
                      <a:r>
                        <a:rPr lang="en-US" dirty="0" smtClean="0"/>
                        <a:t>CK-MB</a:t>
                      </a:r>
                      <a:endParaRPr lang="en-US" dirty="0"/>
                    </a:p>
                  </a:txBody>
                  <a:tcPr/>
                </a:tc>
                <a:tc>
                  <a:txBody>
                    <a:bodyPr/>
                    <a:lstStyle/>
                    <a:p>
                      <a:pPr algn="ctr"/>
                      <a:r>
                        <a:rPr lang="en-US" sz="1800" kern="1200" dirty="0" smtClean="0">
                          <a:solidFill>
                            <a:schemeClr val="dk1"/>
                          </a:solidFill>
                          <a:latin typeface="+mn-lt"/>
                          <a:ea typeface="+mn-ea"/>
                          <a:cs typeface="+mn-cs"/>
                        </a:rPr>
                        <a:t>↑        </a:t>
                      </a:r>
                      <a:r>
                        <a:rPr lang="en-US" sz="1400" kern="1200" dirty="0" smtClean="0">
                          <a:solidFill>
                            <a:schemeClr val="dk1"/>
                          </a:solidFill>
                          <a:latin typeface="+mn-lt"/>
                          <a:ea typeface="+mn-ea"/>
                          <a:cs typeface="+mn-cs"/>
                        </a:rPr>
                        <a:t>3days</a:t>
                      </a:r>
                      <a:endParaRPr lang="en-US" sz="1400"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c>
                  <a:txBody>
                    <a:bodyPr/>
                    <a:lstStyle/>
                    <a:p>
                      <a:pPr algn="ctr"/>
                      <a:r>
                        <a:rPr lang="en-US" dirty="0" smtClean="0"/>
                        <a:t>Normal</a:t>
                      </a:r>
                      <a:endParaRPr lang="en-US" dirty="0"/>
                    </a:p>
                  </a:txBody>
                  <a:tcPr/>
                </a:tc>
              </a:tr>
            </a:tbl>
          </a:graphicData>
        </a:graphic>
      </p:graphicFrame>
    </p:spTree>
    <p:extLst>
      <p:ext uri="{BB962C8B-B14F-4D97-AF65-F5344CB8AC3E}">
        <p14:creationId xmlns:p14="http://schemas.microsoft.com/office/powerpoint/2010/main" val="4127083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solidFill>
                  <a:schemeClr val="accent2"/>
                </a:solidFill>
              </a:rPr>
              <a:t>Myocardial infarction</a:t>
            </a:r>
            <a:endParaRPr lang="x-none" dirty="0">
              <a:solidFill>
                <a:schemeClr val="accent2"/>
              </a:solidFill>
            </a:endParaRPr>
          </a:p>
        </p:txBody>
      </p:sp>
      <p:sp>
        <p:nvSpPr>
          <p:cNvPr id="3" name="Content Placeholder 2"/>
          <p:cNvSpPr>
            <a:spLocks noGrp="1"/>
          </p:cNvSpPr>
          <p:nvPr>
            <p:ph idx="1"/>
          </p:nvPr>
        </p:nvSpPr>
        <p:spPr>
          <a:xfrm>
            <a:off x="457200" y="1600201"/>
            <a:ext cx="8229600" cy="532656"/>
          </a:xfrm>
        </p:spPr>
        <p:txBody>
          <a:bodyPr>
            <a:normAutofit/>
          </a:bodyPr>
          <a:lstStyle/>
          <a:p>
            <a:pPr algn="l" rtl="0"/>
            <a:r>
              <a:rPr lang="en-US" dirty="0" smtClean="0">
                <a:solidFill>
                  <a:schemeClr val="bg1"/>
                </a:solidFill>
              </a:rPr>
              <a:t>Signs &amp; findings:</a:t>
            </a:r>
            <a:endParaRPr lang="x-none" dirty="0">
              <a:solidFill>
                <a:schemeClr val="bg1"/>
              </a:solidFill>
            </a:endParaRPr>
          </a:p>
        </p:txBody>
      </p:sp>
      <p:graphicFrame>
        <p:nvGraphicFramePr>
          <p:cNvPr id="4" name="Table 3"/>
          <p:cNvGraphicFramePr>
            <a:graphicFrameLocks noGrp="1"/>
          </p:cNvGraphicFramePr>
          <p:nvPr>
            <p:extLst/>
          </p:nvPr>
        </p:nvGraphicFramePr>
        <p:xfrm>
          <a:off x="685798" y="2498756"/>
          <a:ext cx="7770814" cy="3908332"/>
        </p:xfrm>
        <a:graphic>
          <a:graphicData uri="http://schemas.openxmlformats.org/drawingml/2006/table">
            <a:tbl>
              <a:tblPr firstRow="1" bandRow="1">
                <a:tableStyleId>{EB344D84-9AFB-497E-A393-DC336BA19D2E}</a:tableStyleId>
              </a:tblPr>
              <a:tblGrid>
                <a:gridCol w="3885407"/>
                <a:gridCol w="3885407"/>
              </a:tblGrid>
              <a:tr h="870492">
                <a:tc gridSpan="2">
                  <a:txBody>
                    <a:bodyPr/>
                    <a:lstStyle/>
                    <a:p>
                      <a:pPr algn="l" rtl="0"/>
                      <a:r>
                        <a:rPr lang="en-US" sz="1800" dirty="0" smtClean="0"/>
                        <a:t>Table 4.</a:t>
                      </a:r>
                      <a:r>
                        <a:rPr lang="en-US" sz="1800" baseline="0" dirty="0" smtClean="0"/>
                        <a:t> </a:t>
                      </a:r>
                      <a:r>
                        <a:rPr lang="en-US" sz="1800" i="1" baseline="0" dirty="0" smtClean="0"/>
                        <a:t>Findings Indicating Myocardial Infarction According to JAMA 1998; 280: 1256-63 (N=200)</a:t>
                      </a:r>
                      <a:endParaRPr lang="en-US" sz="1800" i="1" dirty="0"/>
                    </a:p>
                  </a:txBody>
                  <a:tcPr/>
                </a:tc>
                <a:tc hMerge="1">
                  <a:txBody>
                    <a:bodyPr/>
                    <a:lstStyle/>
                    <a:p>
                      <a:endParaRPr lang="en-US" dirty="0"/>
                    </a:p>
                  </a:txBody>
                  <a:tcPr/>
                </a:tc>
              </a:tr>
              <a:tr h="370840">
                <a:tc>
                  <a:txBody>
                    <a:bodyPr/>
                    <a:lstStyle/>
                    <a:p>
                      <a:pPr algn="l" rtl="0"/>
                      <a:r>
                        <a:rPr lang="en-US" sz="1800" dirty="0" smtClean="0"/>
                        <a:t>Positive Signs</a:t>
                      </a:r>
                      <a:endParaRPr lang="en-US" sz="1800" dirty="0"/>
                    </a:p>
                  </a:txBody>
                  <a:tcPr/>
                </a:tc>
                <a:tc>
                  <a:txBody>
                    <a:bodyPr/>
                    <a:lstStyle/>
                    <a:p>
                      <a:pPr algn="l" rtl="0"/>
                      <a:r>
                        <a:rPr lang="en-US" sz="1800" dirty="0" smtClean="0"/>
                        <a:t>Negative Signs</a:t>
                      </a:r>
                      <a:endParaRPr lang="en-US" sz="1800" dirty="0"/>
                    </a:p>
                  </a:txBody>
                  <a:tcPr/>
                </a:tc>
              </a:tr>
              <a:tr h="370840">
                <a:tc>
                  <a:txBody>
                    <a:bodyPr/>
                    <a:lstStyle/>
                    <a:p>
                      <a:pPr algn="l" rtl="0"/>
                      <a:r>
                        <a:rPr lang="en-US" sz="1800" dirty="0" smtClean="0"/>
                        <a:t>ST-segment</a:t>
                      </a:r>
                      <a:r>
                        <a:rPr lang="en-US" sz="1800" baseline="0" dirty="0" smtClean="0"/>
                        <a:t> elevation</a:t>
                      </a:r>
                      <a:endParaRPr lang="en-US" sz="1800" dirty="0"/>
                    </a:p>
                  </a:txBody>
                  <a:tcPr/>
                </a:tc>
                <a:tc>
                  <a:txBody>
                    <a:bodyPr/>
                    <a:lstStyle/>
                    <a:p>
                      <a:pPr algn="l" rtl="0"/>
                      <a:r>
                        <a:rPr lang="en-US" sz="1800" dirty="0" smtClean="0"/>
                        <a:t>Normal ECG</a:t>
                      </a:r>
                      <a:endParaRPr lang="en-US" sz="1800" dirty="0"/>
                    </a:p>
                  </a:txBody>
                  <a:tcPr/>
                </a:tc>
              </a:tr>
              <a:tr h="640080">
                <a:tc>
                  <a:txBody>
                    <a:bodyPr/>
                    <a:lstStyle/>
                    <a:p>
                      <a:pPr algn="l" rtl="0"/>
                      <a:r>
                        <a:rPr lang="en-US" sz="1800" dirty="0" smtClean="0"/>
                        <a:t>New Q-wave</a:t>
                      </a:r>
                      <a:endParaRPr lang="en-US" sz="1800" dirty="0"/>
                    </a:p>
                  </a:txBody>
                  <a:tcPr/>
                </a:tc>
                <a:tc>
                  <a:txBody>
                    <a:bodyPr/>
                    <a:lstStyle/>
                    <a:p>
                      <a:pPr algn="l" rtl="0"/>
                      <a:r>
                        <a:rPr lang="en-US" sz="1800" dirty="0" smtClean="0"/>
                        <a:t>Pleuritic,</a:t>
                      </a:r>
                      <a:r>
                        <a:rPr lang="en-US" sz="1800" baseline="0" dirty="0" smtClean="0"/>
                        <a:t> sharp or stabbing chest pain</a:t>
                      </a:r>
                      <a:endParaRPr lang="en-US" sz="1800" dirty="0"/>
                    </a:p>
                  </a:txBody>
                  <a:tcPr/>
                </a:tc>
              </a:tr>
              <a:tr h="914400">
                <a:tc>
                  <a:txBody>
                    <a:bodyPr/>
                    <a:lstStyle/>
                    <a:p>
                      <a:pPr algn="l" rtl="0"/>
                      <a:r>
                        <a:rPr lang="en-US" sz="1800" dirty="0" smtClean="0"/>
                        <a:t>Chest pain</a:t>
                      </a:r>
                      <a:r>
                        <a:rPr lang="en-US" sz="1800" baseline="0" dirty="0" smtClean="0"/>
                        <a:t> radiating to both the right and left arm simultaneously</a:t>
                      </a:r>
                      <a:endParaRPr lang="en-US" sz="1800" dirty="0"/>
                    </a:p>
                  </a:txBody>
                  <a:tcPr/>
                </a:tc>
                <a:tc>
                  <a:txBody>
                    <a:bodyPr/>
                    <a:lstStyle/>
                    <a:p>
                      <a:pPr algn="l" rtl="0"/>
                      <a:r>
                        <a:rPr lang="en-US" sz="1800" dirty="0" smtClean="0"/>
                        <a:t>Pain reproduced on palpation</a:t>
                      </a:r>
                      <a:endParaRPr lang="en-US" sz="1800" dirty="0"/>
                    </a:p>
                  </a:txBody>
                  <a:tcPr/>
                </a:tc>
              </a:tr>
              <a:tr h="370840">
                <a:tc>
                  <a:txBody>
                    <a:bodyPr/>
                    <a:lstStyle/>
                    <a:p>
                      <a:pPr algn="l" rtl="0"/>
                      <a:r>
                        <a:rPr lang="en-US" sz="1800" dirty="0" smtClean="0"/>
                        <a:t>Added heart sound “S3”</a:t>
                      </a:r>
                      <a:endParaRPr lang="en-US" sz="1800" dirty="0"/>
                    </a:p>
                  </a:txBody>
                  <a:tcPr/>
                </a:tc>
                <a:tc rowSpan="2">
                  <a:txBody>
                    <a:bodyPr/>
                    <a:lstStyle/>
                    <a:p>
                      <a:pPr algn="l" rtl="0"/>
                      <a:r>
                        <a:rPr lang="en-US" sz="1800" dirty="0" smtClean="0"/>
                        <a:t>Positional</a:t>
                      </a:r>
                      <a:r>
                        <a:rPr lang="en-US" sz="1800" baseline="0" dirty="0" smtClean="0"/>
                        <a:t> chest pain</a:t>
                      </a:r>
                      <a:endParaRPr lang="en-US" sz="1800" dirty="0"/>
                    </a:p>
                  </a:txBody>
                  <a:tcPr/>
                </a:tc>
              </a:tr>
              <a:tr h="370840">
                <a:tc>
                  <a:txBody>
                    <a:bodyPr/>
                    <a:lstStyle/>
                    <a:p>
                      <a:pPr algn="l" rtl="0"/>
                      <a:r>
                        <a:rPr lang="en-US" sz="1800" dirty="0" smtClean="0"/>
                        <a:t>Hypotension</a:t>
                      </a:r>
                      <a:endParaRPr lang="en-US" sz="180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640117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solidFill>
                  <a:schemeClr val="accent2"/>
                </a:solidFill>
              </a:rPr>
              <a:t>Treatment of Acute Coronary Syndrome</a:t>
            </a:r>
            <a:endParaRPr lang="x-none" dirty="0">
              <a:solidFill>
                <a:schemeClr val="accent2"/>
              </a:solidFill>
            </a:endParaRPr>
          </a:p>
        </p:txBody>
      </p:sp>
      <p:sp>
        <p:nvSpPr>
          <p:cNvPr id="3" name="Content Placeholder 2"/>
          <p:cNvSpPr>
            <a:spLocks noGrp="1"/>
          </p:cNvSpPr>
          <p:nvPr>
            <p:ph idx="1"/>
          </p:nvPr>
        </p:nvSpPr>
        <p:spPr>
          <a:xfrm>
            <a:off x="107504" y="1628800"/>
            <a:ext cx="8712968" cy="4257022"/>
          </a:xfrm>
        </p:spPr>
        <p:txBody>
          <a:bodyPr>
            <a:noAutofit/>
          </a:bodyPr>
          <a:lstStyle/>
          <a:p>
            <a:pPr marL="982663" algn="l" rtl="0">
              <a:buFont typeface="Arial"/>
              <a:buChar char="•"/>
            </a:pPr>
            <a:r>
              <a:rPr lang="en-US" sz="2000" dirty="0" smtClean="0">
                <a:solidFill>
                  <a:schemeClr val="bg1"/>
                </a:solidFill>
              </a:rPr>
              <a:t>Aspirin </a:t>
            </a:r>
            <a:r>
              <a:rPr lang="en-US" sz="2000" dirty="0">
                <a:solidFill>
                  <a:schemeClr val="bg1"/>
                </a:solidFill>
              </a:rPr>
              <a:t>(proven to prevent recurrent infarction and decreases mortality)</a:t>
            </a:r>
          </a:p>
          <a:p>
            <a:pPr marL="982663" algn="l" rtl="0">
              <a:buFont typeface="Arial"/>
              <a:buChar char="•"/>
            </a:pPr>
            <a:r>
              <a:rPr lang="en-US" sz="2000" dirty="0">
                <a:solidFill>
                  <a:schemeClr val="bg1"/>
                </a:solidFill>
              </a:rPr>
              <a:t>Clopidogrel</a:t>
            </a:r>
          </a:p>
          <a:p>
            <a:pPr marL="982663" algn="l" rtl="0">
              <a:buFont typeface="Arial"/>
              <a:buChar char="•"/>
            </a:pPr>
            <a:r>
              <a:rPr lang="en-US" sz="2000" dirty="0">
                <a:solidFill>
                  <a:schemeClr val="bg1"/>
                </a:solidFill>
              </a:rPr>
              <a:t>β- blockers</a:t>
            </a:r>
          </a:p>
          <a:p>
            <a:pPr marL="982663" algn="l" rtl="0">
              <a:buFont typeface="Arial"/>
              <a:buChar char="•"/>
            </a:pPr>
            <a:r>
              <a:rPr lang="en-US" sz="2000" dirty="0">
                <a:solidFill>
                  <a:schemeClr val="bg1"/>
                </a:solidFill>
              </a:rPr>
              <a:t>ACE inhibitors &amp; ARBs (should be used if there is intolerance of ACE inhibitors)</a:t>
            </a:r>
          </a:p>
          <a:p>
            <a:pPr marL="982663" algn="l" rtl="0">
              <a:buFont typeface="Arial"/>
              <a:buChar char="•"/>
            </a:pPr>
            <a:r>
              <a:rPr lang="en-US" sz="2000" dirty="0">
                <a:solidFill>
                  <a:schemeClr val="bg1"/>
                </a:solidFill>
              </a:rPr>
              <a:t>Nitroglycerin</a:t>
            </a:r>
          </a:p>
          <a:p>
            <a:pPr marL="982663" algn="l" rtl="0">
              <a:buFont typeface="Arial"/>
              <a:buChar char="•"/>
            </a:pPr>
            <a:r>
              <a:rPr lang="en-US" sz="2000" dirty="0">
                <a:solidFill>
                  <a:schemeClr val="bg1"/>
                </a:solidFill>
              </a:rPr>
              <a:t>Heparin</a:t>
            </a:r>
          </a:p>
          <a:p>
            <a:pPr marL="982663" algn="l" rtl="0">
              <a:buFont typeface="Arial"/>
              <a:buChar char="•"/>
            </a:pPr>
            <a:r>
              <a:rPr lang="en-US" sz="2000" dirty="0">
                <a:solidFill>
                  <a:schemeClr val="bg1"/>
                </a:solidFill>
              </a:rPr>
              <a:t>Statins</a:t>
            </a:r>
          </a:p>
        </p:txBody>
      </p:sp>
    </p:spTree>
    <p:extLst>
      <p:ext uri="{BB962C8B-B14F-4D97-AF65-F5344CB8AC3E}">
        <p14:creationId xmlns:p14="http://schemas.microsoft.com/office/powerpoint/2010/main" val="118754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423"/>
            <a:ext cx="8042276" cy="1336956"/>
          </a:xfrm>
        </p:spPr>
        <p:txBody>
          <a:bodyPr/>
          <a:lstStyle/>
          <a:p>
            <a:pPr rtl="0"/>
            <a:r>
              <a:rPr lang="en-US" dirty="0" smtClean="0">
                <a:solidFill>
                  <a:schemeClr val="accent2"/>
                </a:solidFill>
              </a:rPr>
              <a:t>Care following MI</a:t>
            </a:r>
            <a:endParaRPr lang="x-none" dirty="0">
              <a:solidFill>
                <a:schemeClr val="accent2"/>
              </a:solidFill>
            </a:endParaRPr>
          </a:p>
        </p:txBody>
      </p:sp>
      <p:sp>
        <p:nvSpPr>
          <p:cNvPr id="3" name="Content Placeholder 2"/>
          <p:cNvSpPr>
            <a:spLocks noGrp="1"/>
          </p:cNvSpPr>
          <p:nvPr>
            <p:ph idx="1"/>
          </p:nvPr>
        </p:nvSpPr>
        <p:spPr>
          <a:xfrm>
            <a:off x="549275" y="1600201"/>
            <a:ext cx="8042276" cy="5058176"/>
          </a:xfrm>
        </p:spPr>
        <p:txBody>
          <a:bodyPr>
            <a:normAutofit lnSpcReduction="10000"/>
          </a:bodyPr>
          <a:lstStyle/>
          <a:p>
            <a:pPr algn="l" rtl="0"/>
            <a:r>
              <a:rPr lang="en-US" dirty="0">
                <a:solidFill>
                  <a:schemeClr val="bg1"/>
                </a:solidFill>
              </a:rPr>
              <a:t>Risk factor </a:t>
            </a:r>
            <a:r>
              <a:rPr lang="en-US" dirty="0" smtClean="0">
                <a:solidFill>
                  <a:schemeClr val="bg1"/>
                </a:solidFill>
              </a:rPr>
              <a:t>modification</a:t>
            </a:r>
          </a:p>
          <a:p>
            <a:r>
              <a:rPr lang="en-US" sz="2300" dirty="0">
                <a:solidFill>
                  <a:schemeClr val="bg1"/>
                </a:solidFill>
              </a:rPr>
              <a:t>Cessation of smoking.</a:t>
            </a:r>
          </a:p>
          <a:p>
            <a:r>
              <a:rPr lang="en-US" sz="2300" dirty="0">
                <a:solidFill>
                  <a:schemeClr val="bg1"/>
                </a:solidFill>
              </a:rPr>
              <a:t>Control blood sugar and blood pressure. </a:t>
            </a:r>
          </a:p>
          <a:p>
            <a:pPr algn="l" rtl="0"/>
            <a:r>
              <a:rPr lang="en-US" sz="2300" dirty="0">
                <a:solidFill>
                  <a:schemeClr val="bg1"/>
                </a:solidFill>
              </a:rPr>
              <a:t>Physical Rehabilitation and exercise</a:t>
            </a:r>
          </a:p>
          <a:p>
            <a:pPr algn="l" rtl="0"/>
            <a:r>
              <a:rPr lang="en-US" sz="2300" dirty="0">
                <a:solidFill>
                  <a:schemeClr val="bg1"/>
                </a:solidFill>
              </a:rPr>
              <a:t>Long-term medications</a:t>
            </a:r>
            <a:r>
              <a:rPr lang="en-US" dirty="0">
                <a:solidFill>
                  <a:schemeClr val="bg1"/>
                </a:solidFill>
              </a:rPr>
              <a:t>:</a:t>
            </a:r>
          </a:p>
          <a:p>
            <a:pPr marL="982663" algn="l" rtl="0">
              <a:buFont typeface="Arial"/>
              <a:buChar char="•"/>
            </a:pPr>
            <a:r>
              <a:rPr lang="en-US" dirty="0">
                <a:solidFill>
                  <a:schemeClr val="bg1"/>
                </a:solidFill>
              </a:rPr>
              <a:t>Aspirin </a:t>
            </a:r>
          </a:p>
          <a:p>
            <a:pPr marL="982663" algn="l" rtl="0">
              <a:buFont typeface="Arial"/>
              <a:buChar char="•"/>
            </a:pPr>
            <a:r>
              <a:rPr lang="en-US" dirty="0">
                <a:solidFill>
                  <a:schemeClr val="bg1"/>
                </a:solidFill>
              </a:rPr>
              <a:t>Clopidogrel</a:t>
            </a:r>
          </a:p>
          <a:p>
            <a:pPr marL="982663" algn="l" rtl="0">
              <a:buFont typeface="Arial"/>
              <a:buChar char="•"/>
            </a:pPr>
            <a:r>
              <a:rPr lang="en-US" dirty="0">
                <a:solidFill>
                  <a:schemeClr val="bg1"/>
                </a:solidFill>
              </a:rPr>
              <a:t>β- blockers</a:t>
            </a:r>
          </a:p>
          <a:p>
            <a:pPr marL="982663" algn="l" rtl="0">
              <a:buFont typeface="Arial"/>
              <a:buChar char="•"/>
            </a:pPr>
            <a:r>
              <a:rPr lang="en-US" dirty="0">
                <a:solidFill>
                  <a:schemeClr val="bg1"/>
                </a:solidFill>
              </a:rPr>
              <a:t>ACE inhibitors</a:t>
            </a:r>
          </a:p>
          <a:p>
            <a:pPr marL="982663" algn="l" rtl="0">
              <a:buFont typeface="Arial"/>
              <a:buChar char="•"/>
            </a:pPr>
            <a:r>
              <a:rPr lang="en-US" dirty="0">
                <a:solidFill>
                  <a:schemeClr val="bg1"/>
                </a:solidFill>
              </a:rPr>
              <a:t>Aldosterone blockers</a:t>
            </a:r>
          </a:p>
          <a:p>
            <a:pPr marL="982663" algn="l" rtl="0">
              <a:buFont typeface="Arial"/>
              <a:buChar char="•"/>
            </a:pPr>
            <a:r>
              <a:rPr lang="en-US" dirty="0" smtClean="0">
                <a:solidFill>
                  <a:schemeClr val="bg1"/>
                </a:solidFill>
              </a:rPr>
              <a:t>Statins</a:t>
            </a:r>
            <a:endParaRPr lang="en-US" dirty="0">
              <a:solidFill>
                <a:schemeClr val="bg1"/>
              </a:solidFill>
            </a:endParaRPr>
          </a:p>
        </p:txBody>
      </p:sp>
      <p:pic>
        <p:nvPicPr>
          <p:cNvPr id="4" name="Picture 2" descr="http://us.123rf.com/400wm/400/400/cteconsulting/cteconsulting1112/cteconsulting111200010/11386768-an-image-of-a-heart-attack-cartoon-character.jpg"/>
          <p:cNvPicPr>
            <a:picLocks noChangeAspect="1" noChangeArrowheads="1"/>
          </p:cNvPicPr>
          <p:nvPr/>
        </p:nvPicPr>
        <p:blipFill>
          <a:blip r:embed="rId3" cstate="print"/>
          <a:srcRect/>
          <a:stretch>
            <a:fillRect/>
          </a:stretch>
        </p:blipFill>
        <p:spPr bwMode="auto">
          <a:xfrm>
            <a:off x="6096000" y="1447800"/>
            <a:ext cx="2143125" cy="2143125"/>
          </a:xfrm>
          <a:prstGeom prst="rect">
            <a:avLst/>
          </a:prstGeom>
          <a:noFill/>
        </p:spPr>
      </p:pic>
    </p:spTree>
    <p:extLst>
      <p:ext uri="{BB962C8B-B14F-4D97-AF65-F5344CB8AC3E}">
        <p14:creationId xmlns:p14="http://schemas.microsoft.com/office/powerpoint/2010/main" val="52050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A disorder of lipoprotein metabolism, including lipoprotein </a:t>
            </a:r>
            <a:r>
              <a:rPr lang="en-US" b="1" u="sng" dirty="0">
                <a:solidFill>
                  <a:schemeClr val="bg1"/>
                </a:solidFill>
              </a:rPr>
              <a:t>overproduction</a:t>
            </a:r>
            <a:r>
              <a:rPr lang="en-US" b="1" dirty="0">
                <a:solidFill>
                  <a:schemeClr val="bg1"/>
                </a:solidFill>
              </a:rPr>
              <a:t> or deficiency.</a:t>
            </a:r>
          </a:p>
          <a:p>
            <a:pPr marL="0" lvl="1" indent="0" defTabSz="711200">
              <a:lnSpc>
                <a:spcPct val="90000"/>
              </a:lnSpc>
              <a:spcBef>
                <a:spcPct val="0"/>
              </a:spcBef>
              <a:spcAft>
                <a:spcPct val="15000"/>
              </a:spcAft>
              <a:buNone/>
            </a:pPr>
            <a:endParaRPr lang="en-US" b="1" dirty="0">
              <a:solidFill>
                <a:schemeClr val="bg1"/>
              </a:solidFill>
            </a:endParaRPr>
          </a:p>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May be manifested by elevation of the total cholesterol , (LDL) and the triglyceride concentrations, and a decrease in the (HDL) concentration in the blood</a:t>
            </a:r>
          </a:p>
          <a:p>
            <a:endParaRPr lang="en-US" dirty="0"/>
          </a:p>
        </p:txBody>
      </p:sp>
      <p:sp>
        <p:nvSpPr>
          <p:cNvPr id="3" name="Title 2"/>
          <p:cNvSpPr>
            <a:spLocks noGrp="1"/>
          </p:cNvSpPr>
          <p:nvPr>
            <p:ph type="title"/>
          </p:nvPr>
        </p:nvSpPr>
        <p:spPr/>
        <p:txBody>
          <a:bodyPr/>
          <a:lstStyle/>
          <a:p>
            <a:r>
              <a:rPr lang="en-US" dirty="0" smtClean="0">
                <a:solidFill>
                  <a:schemeClr val="accent2"/>
                </a:solidFill>
              </a:rPr>
              <a:t>Dyslipidemia </a:t>
            </a:r>
            <a:endParaRPr lang="en-US" dirty="0">
              <a:solidFill>
                <a:schemeClr val="accent2"/>
              </a:solidFill>
            </a:endParaRPr>
          </a:p>
        </p:txBody>
      </p:sp>
    </p:spTree>
    <p:extLst>
      <p:ext uri="{BB962C8B-B14F-4D97-AF65-F5344CB8AC3E}">
        <p14:creationId xmlns:p14="http://schemas.microsoft.com/office/powerpoint/2010/main" val="121424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20376826"/>
              </p:ext>
            </p:extLst>
          </p:nvPr>
        </p:nvGraphicFramePr>
        <p:xfrm>
          <a:off x="418563" y="385293"/>
          <a:ext cx="8229600" cy="5405120"/>
        </p:xfrm>
        <a:graphic>
          <a:graphicData uri="http://schemas.openxmlformats.org/drawingml/2006/table">
            <a:tbl>
              <a:tblPr firstRow="1" bandRow="1">
                <a:tableStyleId>{74C1A8A3-306A-4EB7-A6B1-4F7E0EB9C5D6}</a:tableStyleId>
              </a:tblPr>
              <a:tblGrid>
                <a:gridCol w="1645920"/>
                <a:gridCol w="1645920"/>
                <a:gridCol w="1645920"/>
                <a:gridCol w="1645920"/>
                <a:gridCol w="1645920"/>
              </a:tblGrid>
              <a:tr h="370840">
                <a:tc>
                  <a:txBody>
                    <a:bodyPr/>
                    <a:lstStyle/>
                    <a:p>
                      <a:r>
                        <a:rPr lang="en-US" dirty="0" smtClean="0"/>
                        <a:t>Types</a:t>
                      </a:r>
                      <a:endParaRPr lang="en-US" dirty="0"/>
                    </a:p>
                  </a:txBody>
                  <a:tcPr/>
                </a:tc>
                <a:tc>
                  <a:txBody>
                    <a:bodyPr/>
                    <a:lstStyle/>
                    <a:p>
                      <a:r>
                        <a:rPr lang="en-US" dirty="0" err="1" smtClean="0"/>
                        <a:t>Chylomicron</a:t>
                      </a:r>
                      <a:endParaRPr lang="en-US" dirty="0"/>
                    </a:p>
                  </a:txBody>
                  <a:tcPr/>
                </a:tc>
                <a:tc>
                  <a:txBody>
                    <a:bodyPr/>
                    <a:lstStyle/>
                    <a:p>
                      <a:r>
                        <a:rPr lang="en-US" dirty="0" smtClean="0"/>
                        <a:t>VLDL</a:t>
                      </a:r>
                      <a:endParaRPr lang="en-US" dirty="0"/>
                    </a:p>
                  </a:txBody>
                  <a:tcPr/>
                </a:tc>
                <a:tc>
                  <a:txBody>
                    <a:bodyPr/>
                    <a:lstStyle/>
                    <a:p>
                      <a:r>
                        <a:rPr lang="en-US" dirty="0" smtClean="0"/>
                        <a:t>LDL</a:t>
                      </a:r>
                      <a:endParaRPr lang="en-US" dirty="0"/>
                    </a:p>
                  </a:txBody>
                  <a:tcPr/>
                </a:tc>
                <a:tc>
                  <a:txBody>
                    <a:bodyPr/>
                    <a:lstStyle/>
                    <a:p>
                      <a:r>
                        <a:rPr lang="en-US" dirty="0" smtClean="0"/>
                        <a:t>HDL</a:t>
                      </a:r>
                      <a:endParaRPr lang="en-US" dirty="0"/>
                    </a:p>
                  </a:txBody>
                  <a:tcPr/>
                </a:tc>
              </a:tr>
              <a:tr h="370840">
                <a:tc>
                  <a:txBody>
                    <a:bodyPr/>
                    <a:lstStyle/>
                    <a:p>
                      <a:r>
                        <a:rPr lang="en-US" dirty="0" smtClean="0"/>
                        <a:t>Made by: </a:t>
                      </a:r>
                      <a:endParaRPr lang="en-US" dirty="0"/>
                    </a:p>
                  </a:txBody>
                  <a:tcPr/>
                </a:tc>
                <a:tc>
                  <a:txBody>
                    <a:bodyPr/>
                    <a:lstStyle/>
                    <a:p>
                      <a:r>
                        <a:rPr lang="en-US" dirty="0" smtClean="0"/>
                        <a:t>small intestines in the fed stat </a:t>
                      </a:r>
                      <a:endParaRPr lang="en-US" dirty="0"/>
                    </a:p>
                  </a:txBody>
                  <a:tcPr/>
                </a:tc>
                <a:tc>
                  <a:txBody>
                    <a:bodyPr/>
                    <a:lstStyle/>
                    <a:p>
                      <a:r>
                        <a:rPr lang="en-US" sz="1800" dirty="0" smtClean="0"/>
                        <a:t>the liver from excess dietary carbohydrate and protein along with the </a:t>
                      </a:r>
                      <a:r>
                        <a:rPr lang="en-US" sz="1800" dirty="0" err="1" smtClean="0"/>
                        <a:t>Chylomicron</a:t>
                      </a:r>
                      <a:r>
                        <a:rPr lang="en-US" sz="1800" dirty="0" smtClean="0"/>
                        <a:t> remnant</a:t>
                      </a:r>
                      <a:endParaRPr lang="en-US" dirty="0"/>
                    </a:p>
                  </a:txBody>
                  <a:tcPr/>
                </a:tc>
                <a:tc>
                  <a:txBody>
                    <a:bodyPr/>
                    <a:lstStyle/>
                    <a:p>
                      <a:r>
                        <a:rPr lang="en-US" sz="1800" dirty="0" smtClean="0"/>
                        <a:t>The Liver</a:t>
                      </a:r>
                    </a:p>
                    <a:p>
                      <a:r>
                        <a:rPr lang="en-US" sz="1800" dirty="0" smtClean="0"/>
                        <a:t>“VLDL once it has lost a lot of its TG’s” </a:t>
                      </a:r>
                      <a:endParaRPr lang="en-US" dirty="0"/>
                    </a:p>
                  </a:txBody>
                  <a:tcPr/>
                </a:tc>
                <a:tc>
                  <a:txBody>
                    <a:bodyPr/>
                    <a:lstStyle/>
                    <a:p>
                      <a:r>
                        <a:rPr lang="en-US" dirty="0" smtClean="0"/>
                        <a:t>the Liver and Small Intestine</a:t>
                      </a:r>
                      <a:endParaRPr lang="en-US" dirty="0"/>
                    </a:p>
                  </a:txBody>
                  <a:tcPr/>
                </a:tc>
              </a:tr>
              <a:tr h="370840">
                <a:tc>
                  <a:txBody>
                    <a:bodyPr/>
                    <a:lstStyle/>
                    <a:p>
                      <a:r>
                        <a:rPr lang="en-US" dirty="0" smtClean="0"/>
                        <a:t>Absorbed into</a:t>
                      </a:r>
                      <a:endParaRPr lang="en-US" dirty="0"/>
                    </a:p>
                  </a:txBody>
                  <a:tcPr/>
                </a:tc>
                <a:tc>
                  <a:txBody>
                    <a:bodyPr/>
                    <a:lstStyle/>
                    <a:p>
                      <a:r>
                        <a:rPr lang="en-US" dirty="0" smtClean="0"/>
                        <a:t>the lymph vessels, then</a:t>
                      </a:r>
                      <a:r>
                        <a:rPr lang="en-US" baseline="0" dirty="0" smtClean="0"/>
                        <a:t> </a:t>
                      </a:r>
                      <a:r>
                        <a:rPr lang="en-US" dirty="0" smtClean="0"/>
                        <a:t>into the blood</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Rich in</a:t>
                      </a:r>
                      <a:endParaRPr lang="en-US" dirty="0"/>
                    </a:p>
                  </a:txBody>
                  <a:tcPr/>
                </a:tc>
                <a:tc>
                  <a:txBody>
                    <a:bodyPr/>
                    <a:lstStyle/>
                    <a:p>
                      <a:r>
                        <a:rPr lang="en-US" dirty="0" smtClean="0"/>
                        <a:t>TGs</a:t>
                      </a:r>
                      <a:endParaRPr lang="en-US" dirty="0"/>
                    </a:p>
                  </a:txBody>
                  <a:tcPr/>
                </a:tc>
                <a:tc>
                  <a:txBody>
                    <a:bodyPr/>
                    <a:lstStyle/>
                    <a:p>
                      <a:r>
                        <a:rPr lang="en-US" sz="1800" dirty="0" smtClean="0"/>
                        <a:t>TGs</a:t>
                      </a:r>
                      <a:endParaRPr lang="en-US" dirty="0"/>
                    </a:p>
                  </a:txBody>
                  <a:tcPr/>
                </a:tc>
                <a:tc>
                  <a:txBody>
                    <a:bodyPr/>
                    <a:lstStyle/>
                    <a:p>
                      <a:r>
                        <a:rPr lang="en-US" sz="1800" dirty="0" smtClean="0"/>
                        <a:t>Cholesterol</a:t>
                      </a:r>
                      <a:endParaRPr lang="en-US" dirty="0"/>
                    </a:p>
                  </a:txBody>
                  <a:tcPr/>
                </a:tc>
                <a:tc>
                  <a:txBody>
                    <a:bodyPr/>
                    <a:lstStyle/>
                    <a:p>
                      <a:endParaRPr lang="en-US" dirty="0"/>
                    </a:p>
                  </a:txBody>
                  <a:tcPr/>
                </a:tc>
              </a:tr>
              <a:tr h="370840">
                <a:tc>
                  <a:txBody>
                    <a:bodyPr/>
                    <a:lstStyle/>
                    <a:p>
                      <a:r>
                        <a:rPr lang="en-US" dirty="0" smtClean="0"/>
                        <a:t>Function</a:t>
                      </a:r>
                      <a:endParaRPr lang="en-US" dirty="0"/>
                    </a:p>
                  </a:txBody>
                  <a:tcPr/>
                </a:tc>
                <a:tc>
                  <a:txBody>
                    <a:bodyPr/>
                    <a:lstStyle/>
                    <a:p>
                      <a:r>
                        <a:rPr lang="en-US" sz="1800" dirty="0" smtClean="0"/>
                        <a:t>transport fats from the intestinal mucosa to the liver</a:t>
                      </a:r>
                      <a:endParaRPr lang="en-US" dirty="0"/>
                    </a:p>
                  </a:txBody>
                  <a:tcPr/>
                </a:tc>
                <a:tc>
                  <a:txBody>
                    <a:bodyPr/>
                    <a:lstStyle/>
                    <a:p>
                      <a:r>
                        <a:rPr lang="en-US" sz="1800" dirty="0" smtClean="0"/>
                        <a:t>Deliver TGs to body cells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Deliver cholesterol to all body cells</a:t>
                      </a:r>
                    </a:p>
                    <a:p>
                      <a:endParaRPr lang="en-US" dirty="0"/>
                    </a:p>
                  </a:txBody>
                  <a:tcPr/>
                </a:tc>
                <a:tc>
                  <a:txBody>
                    <a:bodyPr/>
                    <a:lstStyle/>
                    <a:p>
                      <a:r>
                        <a:rPr lang="en-US" dirty="0" smtClean="0"/>
                        <a:t>Pick up cholesterol from body cells and take it back to the liver </a:t>
                      </a:r>
                      <a:endParaRPr lang="en-US" dirty="0"/>
                    </a:p>
                  </a:txBody>
                  <a:tcPr/>
                </a:tc>
              </a:tr>
            </a:tbl>
          </a:graphicData>
        </a:graphic>
      </p:graphicFrame>
    </p:spTree>
    <p:extLst>
      <p:ext uri="{BB962C8B-B14F-4D97-AF65-F5344CB8AC3E}">
        <p14:creationId xmlns:p14="http://schemas.microsoft.com/office/powerpoint/2010/main" val="272448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Font typeface="Wingdings" pitchFamily="2" charset="2"/>
              <a:buChar char="Ø"/>
            </a:pPr>
            <a:r>
              <a:rPr lang="en-US" dirty="0" smtClean="0">
                <a:solidFill>
                  <a:schemeClr val="bg1"/>
                </a:solidFill>
              </a:rPr>
              <a:t>Cardiovascular disease </a:t>
            </a:r>
          </a:p>
          <a:p>
            <a:pPr lvl="0">
              <a:buFont typeface="Wingdings" pitchFamily="2" charset="2"/>
              <a:buChar char="Ø"/>
            </a:pPr>
            <a:endParaRPr lang="en-US" dirty="0">
              <a:solidFill>
                <a:schemeClr val="bg1"/>
              </a:solidFill>
            </a:endParaRPr>
          </a:p>
          <a:p>
            <a:pPr lvl="0">
              <a:buFont typeface="Wingdings" pitchFamily="2" charset="2"/>
              <a:buChar char="Ø"/>
            </a:pPr>
            <a:r>
              <a:rPr lang="en-US" dirty="0" smtClean="0">
                <a:solidFill>
                  <a:schemeClr val="bg1"/>
                </a:solidFill>
              </a:rPr>
              <a:t>Dyslipidemia and Introduction </a:t>
            </a:r>
            <a:r>
              <a:rPr lang="en-US" dirty="0">
                <a:solidFill>
                  <a:schemeClr val="bg1"/>
                </a:solidFill>
              </a:rPr>
              <a:t>to new guidelines on lipid management </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Comparison with ATP III guidelines</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Current statin treatment recommendations</a:t>
            </a:r>
          </a:p>
          <a:p>
            <a:pPr lvl="0">
              <a:buFont typeface="Wingdings" pitchFamily="2" charset="2"/>
              <a:buChar char="Ø"/>
            </a:pPr>
            <a:endParaRPr lang="en-US" dirty="0">
              <a:solidFill>
                <a:schemeClr val="bg1"/>
              </a:solidFill>
            </a:endParaRPr>
          </a:p>
          <a:p>
            <a:pPr lvl="0">
              <a:buFont typeface="Wingdings" pitchFamily="2" charset="2"/>
              <a:buChar char="Ø"/>
            </a:pPr>
            <a:r>
              <a:rPr lang="en-US" altLang="en-US" dirty="0">
                <a:solidFill>
                  <a:schemeClr val="bg1"/>
                </a:solidFill>
              </a:rPr>
              <a:t>Criticism to AHA/ACC</a:t>
            </a:r>
          </a:p>
          <a:p>
            <a:pPr lvl="0">
              <a:buFont typeface="Wingdings" pitchFamily="2" charset="2"/>
              <a:buChar char="Ø"/>
            </a:pPr>
            <a:endParaRPr lang="en-US" dirty="0">
              <a:solidFill>
                <a:schemeClr val="bg1"/>
              </a:solidFill>
            </a:endParaRPr>
          </a:p>
          <a:p>
            <a:pPr lvl="0">
              <a:buFont typeface="Wingdings" pitchFamily="2" charset="2"/>
              <a:buChar char="Ø"/>
            </a:pPr>
            <a:r>
              <a:rPr lang="en-US" dirty="0">
                <a:solidFill>
                  <a:schemeClr val="bg1"/>
                </a:solidFill>
              </a:rPr>
              <a:t>Treat to target </a:t>
            </a:r>
            <a:r>
              <a:rPr lang="en-US" dirty="0" err="1">
                <a:solidFill>
                  <a:schemeClr val="bg1"/>
                </a:solidFill>
              </a:rPr>
              <a:t>vs</a:t>
            </a:r>
            <a:r>
              <a:rPr lang="en-US" dirty="0">
                <a:solidFill>
                  <a:schemeClr val="bg1"/>
                </a:solidFill>
              </a:rPr>
              <a:t> fire and forget</a:t>
            </a:r>
          </a:p>
          <a:p>
            <a:pPr marL="0" lvl="0" indent="0">
              <a:buNone/>
            </a:pPr>
            <a:endParaRPr lang="en-US" dirty="0">
              <a:solidFill>
                <a:schemeClr val="bg1"/>
              </a:solidFill>
            </a:endParaRPr>
          </a:p>
          <a:p>
            <a:pPr marL="0" indent="0">
              <a:buNone/>
            </a:pPr>
            <a:endParaRPr lang="en-US" dirty="0">
              <a:solidFill>
                <a:schemeClr val="bg1"/>
              </a:solidFill>
            </a:endParaRPr>
          </a:p>
        </p:txBody>
      </p:sp>
      <p:sp>
        <p:nvSpPr>
          <p:cNvPr id="2" name="Title 1"/>
          <p:cNvSpPr>
            <a:spLocks noGrp="1"/>
          </p:cNvSpPr>
          <p:nvPr>
            <p:ph type="title"/>
          </p:nvPr>
        </p:nvSpPr>
        <p:spPr/>
        <p:txBody>
          <a:bodyPr/>
          <a:lstStyle/>
          <a:p>
            <a:r>
              <a:rPr lang="en-US" sz="4000" dirty="0">
                <a:solidFill>
                  <a:schemeClr val="accent3"/>
                </a:solidFill>
              </a:rPr>
              <a:t>Objectives </a:t>
            </a:r>
          </a:p>
        </p:txBody>
      </p:sp>
    </p:spTree>
    <p:extLst>
      <p:ext uri="{BB962C8B-B14F-4D97-AF65-F5344CB8AC3E}">
        <p14:creationId xmlns:p14="http://schemas.microsoft.com/office/powerpoint/2010/main" val="46998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85863"/>
            <a:ext cx="76485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850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5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26785" y="1720240"/>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3" name="object 3"/>
          <p:cNvSpPr/>
          <p:nvPr/>
        </p:nvSpPr>
        <p:spPr>
          <a:xfrm>
            <a:off x="1298517" y="1725079"/>
            <a:ext cx="1905" cy="4137660"/>
          </a:xfrm>
          <a:custGeom>
            <a:avLst/>
            <a:gdLst/>
            <a:ahLst/>
            <a:cxnLst/>
            <a:rect l="l" t="t" r="r" b="b"/>
            <a:pathLst>
              <a:path w="1905" h="4137660">
                <a:moveTo>
                  <a:pt x="1568" y="0"/>
                </a:moveTo>
                <a:lnTo>
                  <a:pt x="0" y="4137136"/>
                </a:lnTo>
              </a:path>
            </a:pathLst>
          </a:custGeom>
          <a:ln w="19049">
            <a:solidFill>
              <a:srgbClr val="B5B5B5"/>
            </a:solidFill>
          </a:ln>
        </p:spPr>
        <p:txBody>
          <a:bodyPr wrap="square" lIns="0" tIns="0" rIns="0" bIns="0" rtlCol="0"/>
          <a:lstStyle/>
          <a:p>
            <a:endParaRPr/>
          </a:p>
        </p:txBody>
      </p:sp>
      <p:sp>
        <p:nvSpPr>
          <p:cNvPr id="4" name="object 4"/>
          <p:cNvSpPr/>
          <p:nvPr/>
        </p:nvSpPr>
        <p:spPr>
          <a:xfrm>
            <a:off x="1842928" y="1720227"/>
            <a:ext cx="1905" cy="4137660"/>
          </a:xfrm>
          <a:custGeom>
            <a:avLst/>
            <a:gdLst/>
            <a:ahLst/>
            <a:cxnLst/>
            <a:rect l="l" t="t" r="r" b="b"/>
            <a:pathLst>
              <a:path w="1905" h="4137660">
                <a:moveTo>
                  <a:pt x="1569" y="0"/>
                </a:moveTo>
                <a:lnTo>
                  <a:pt x="0" y="4137137"/>
                </a:lnTo>
              </a:path>
            </a:pathLst>
          </a:custGeom>
          <a:ln w="19049">
            <a:solidFill>
              <a:srgbClr val="B5B5B5"/>
            </a:solidFill>
          </a:ln>
        </p:spPr>
        <p:txBody>
          <a:bodyPr wrap="square" lIns="0" tIns="0" rIns="0" bIns="0" rtlCol="0"/>
          <a:lstStyle/>
          <a:p>
            <a:endParaRPr/>
          </a:p>
        </p:txBody>
      </p:sp>
      <p:sp>
        <p:nvSpPr>
          <p:cNvPr id="5" name="object 5"/>
          <p:cNvSpPr/>
          <p:nvPr/>
        </p:nvSpPr>
        <p:spPr>
          <a:xfrm>
            <a:off x="6646563" y="1704441"/>
            <a:ext cx="1905" cy="4137660"/>
          </a:xfrm>
          <a:custGeom>
            <a:avLst/>
            <a:gdLst/>
            <a:ahLst/>
            <a:cxnLst/>
            <a:rect l="l" t="t" r="r" b="b"/>
            <a:pathLst>
              <a:path w="1904" h="4137660">
                <a:moveTo>
                  <a:pt x="1568" y="0"/>
                </a:moveTo>
                <a:lnTo>
                  <a:pt x="0" y="4137137"/>
                </a:lnTo>
              </a:path>
            </a:pathLst>
          </a:custGeom>
          <a:ln w="19049">
            <a:solidFill>
              <a:srgbClr val="B5B5B5"/>
            </a:solidFill>
          </a:ln>
        </p:spPr>
        <p:txBody>
          <a:bodyPr wrap="square" lIns="0" tIns="0" rIns="0" bIns="0" rtlCol="0"/>
          <a:lstStyle/>
          <a:p>
            <a:endParaRPr/>
          </a:p>
        </p:txBody>
      </p:sp>
      <p:sp>
        <p:nvSpPr>
          <p:cNvPr id="6" name="object 6"/>
          <p:cNvSpPr/>
          <p:nvPr/>
        </p:nvSpPr>
        <p:spPr>
          <a:xfrm>
            <a:off x="7261193" y="1712341"/>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7" name="object 7"/>
          <p:cNvSpPr/>
          <p:nvPr/>
        </p:nvSpPr>
        <p:spPr>
          <a:xfrm>
            <a:off x="7897983" y="1728127"/>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8" name="object 8"/>
          <p:cNvSpPr/>
          <p:nvPr/>
        </p:nvSpPr>
        <p:spPr>
          <a:xfrm>
            <a:off x="8494629" y="1712341"/>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9" name="object 9"/>
          <p:cNvSpPr/>
          <p:nvPr/>
        </p:nvSpPr>
        <p:spPr>
          <a:xfrm>
            <a:off x="4208163" y="1697393"/>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0" name="object 10"/>
          <p:cNvSpPr/>
          <p:nvPr/>
        </p:nvSpPr>
        <p:spPr>
          <a:xfrm>
            <a:off x="4822792" y="1705292"/>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1" name="object 11"/>
          <p:cNvSpPr/>
          <p:nvPr/>
        </p:nvSpPr>
        <p:spPr>
          <a:xfrm>
            <a:off x="5459583" y="1704149"/>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2" name="object 12"/>
          <p:cNvSpPr/>
          <p:nvPr/>
        </p:nvSpPr>
        <p:spPr>
          <a:xfrm>
            <a:off x="6056229" y="1688363"/>
            <a:ext cx="1905" cy="4137660"/>
          </a:xfrm>
          <a:custGeom>
            <a:avLst/>
            <a:gdLst/>
            <a:ahLst/>
            <a:cxnLst/>
            <a:rect l="l" t="t" r="r" b="b"/>
            <a:pathLst>
              <a:path w="1904" h="4137660">
                <a:moveTo>
                  <a:pt x="1568" y="0"/>
                </a:moveTo>
                <a:lnTo>
                  <a:pt x="0" y="4137137"/>
                </a:lnTo>
              </a:path>
            </a:pathLst>
          </a:custGeom>
          <a:ln w="19049">
            <a:solidFill>
              <a:srgbClr val="B5B5B5"/>
            </a:solidFill>
          </a:ln>
        </p:spPr>
        <p:txBody>
          <a:bodyPr wrap="square" lIns="0" tIns="0" rIns="0" bIns="0" rtlCol="0"/>
          <a:lstStyle/>
          <a:p>
            <a:endParaRPr/>
          </a:p>
        </p:txBody>
      </p:sp>
      <p:sp>
        <p:nvSpPr>
          <p:cNvPr id="13" name="object 13"/>
          <p:cNvSpPr/>
          <p:nvPr/>
        </p:nvSpPr>
        <p:spPr>
          <a:xfrm>
            <a:off x="2443650" y="1696351"/>
            <a:ext cx="1905" cy="4137660"/>
          </a:xfrm>
          <a:custGeom>
            <a:avLst/>
            <a:gdLst/>
            <a:ahLst/>
            <a:cxnLst/>
            <a:rect l="l" t="t" r="r" b="b"/>
            <a:pathLst>
              <a:path w="1905" h="4137660">
                <a:moveTo>
                  <a:pt x="1569" y="0"/>
                </a:moveTo>
                <a:lnTo>
                  <a:pt x="0" y="4137137"/>
                </a:lnTo>
              </a:path>
            </a:pathLst>
          </a:custGeom>
          <a:ln w="19049">
            <a:solidFill>
              <a:srgbClr val="B5B5B5"/>
            </a:solidFill>
          </a:ln>
        </p:spPr>
        <p:txBody>
          <a:bodyPr wrap="square" lIns="0" tIns="0" rIns="0" bIns="0" rtlCol="0"/>
          <a:lstStyle/>
          <a:p>
            <a:endParaRPr/>
          </a:p>
        </p:txBody>
      </p:sp>
      <p:sp>
        <p:nvSpPr>
          <p:cNvPr id="14" name="object 14"/>
          <p:cNvSpPr/>
          <p:nvPr/>
        </p:nvSpPr>
        <p:spPr>
          <a:xfrm>
            <a:off x="3080441" y="1712150"/>
            <a:ext cx="1905" cy="4137660"/>
          </a:xfrm>
          <a:custGeom>
            <a:avLst/>
            <a:gdLst/>
            <a:ahLst/>
            <a:cxnLst/>
            <a:rect l="l" t="t" r="r" b="b"/>
            <a:pathLst>
              <a:path w="1905" h="4137660">
                <a:moveTo>
                  <a:pt x="1569" y="0"/>
                </a:moveTo>
                <a:lnTo>
                  <a:pt x="0" y="4137136"/>
                </a:lnTo>
              </a:path>
            </a:pathLst>
          </a:custGeom>
          <a:ln w="19049">
            <a:solidFill>
              <a:srgbClr val="B5B5B5"/>
            </a:solidFill>
          </a:ln>
        </p:spPr>
        <p:txBody>
          <a:bodyPr wrap="square" lIns="0" tIns="0" rIns="0" bIns="0" rtlCol="0"/>
          <a:lstStyle/>
          <a:p>
            <a:endParaRPr/>
          </a:p>
        </p:txBody>
      </p:sp>
      <p:sp>
        <p:nvSpPr>
          <p:cNvPr id="15" name="object 15"/>
          <p:cNvSpPr/>
          <p:nvPr/>
        </p:nvSpPr>
        <p:spPr>
          <a:xfrm>
            <a:off x="3677100" y="1713280"/>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6" name="object 16"/>
          <p:cNvSpPr txBox="1">
            <a:spLocks noGrp="1"/>
          </p:cNvSpPr>
          <p:nvPr>
            <p:ph type="title"/>
          </p:nvPr>
        </p:nvSpPr>
        <p:spPr>
          <a:xfrm>
            <a:off x="457200" y="1012527"/>
            <a:ext cx="8229600" cy="359073"/>
          </a:xfrm>
          <a:prstGeom prst="rect">
            <a:avLst/>
          </a:prstGeom>
        </p:spPr>
        <p:txBody>
          <a:bodyPr vert="horz" wrap="square" lIns="0" tIns="0" rIns="0" bIns="0" rtlCol="0">
            <a:spAutoFit/>
          </a:bodyPr>
          <a:lstStyle/>
          <a:p>
            <a:pPr marL="1492250" marR="5080" indent="-757555">
              <a:lnSpc>
                <a:spcPts val="2800"/>
              </a:lnSpc>
            </a:pPr>
            <a:r>
              <a:rPr sz="2400" spc="-5" dirty="0">
                <a:solidFill>
                  <a:schemeClr val="bg1"/>
                </a:solidFill>
                <a:latin typeface="Calibri"/>
                <a:cs typeface="Calibri"/>
              </a:rPr>
              <a:t>Changes in Lipid Guidelines and Cholesterol Targets</a:t>
            </a:r>
            <a:endParaRPr sz="2400" dirty="0">
              <a:solidFill>
                <a:schemeClr val="bg1"/>
              </a:solidFill>
              <a:latin typeface="Calibri"/>
              <a:cs typeface="Calibri"/>
            </a:endParaRPr>
          </a:p>
        </p:txBody>
      </p:sp>
      <p:sp>
        <p:nvSpPr>
          <p:cNvPr id="17" name="object 17"/>
          <p:cNvSpPr/>
          <p:nvPr/>
        </p:nvSpPr>
        <p:spPr>
          <a:xfrm>
            <a:off x="2431715" y="1337729"/>
            <a:ext cx="0" cy="355600"/>
          </a:xfrm>
          <a:custGeom>
            <a:avLst/>
            <a:gdLst/>
            <a:ahLst/>
            <a:cxnLst/>
            <a:rect l="l" t="t" r="r" b="b"/>
            <a:pathLst>
              <a:path h="355600">
                <a:moveTo>
                  <a:pt x="0" y="0"/>
                </a:moveTo>
                <a:lnTo>
                  <a:pt x="0" y="355601"/>
                </a:lnTo>
              </a:path>
            </a:pathLst>
          </a:custGeom>
          <a:ln w="12700">
            <a:solidFill>
              <a:srgbClr val="FFFFFF"/>
            </a:solidFill>
          </a:ln>
        </p:spPr>
        <p:txBody>
          <a:bodyPr wrap="square" lIns="0" tIns="0" rIns="0" bIns="0" rtlCol="0"/>
          <a:lstStyle/>
          <a:p>
            <a:endParaRPr/>
          </a:p>
        </p:txBody>
      </p:sp>
      <p:sp>
        <p:nvSpPr>
          <p:cNvPr id="18" name="object 18"/>
          <p:cNvSpPr/>
          <p:nvPr/>
        </p:nvSpPr>
        <p:spPr>
          <a:xfrm>
            <a:off x="1223425" y="1344079"/>
            <a:ext cx="7825740" cy="0"/>
          </a:xfrm>
          <a:custGeom>
            <a:avLst/>
            <a:gdLst/>
            <a:ahLst/>
            <a:cxnLst/>
            <a:rect l="l" t="t" r="r" b="b"/>
            <a:pathLst>
              <a:path w="7825740">
                <a:moveTo>
                  <a:pt x="0" y="0"/>
                </a:moveTo>
                <a:lnTo>
                  <a:pt x="7825324" y="0"/>
                </a:lnTo>
              </a:path>
            </a:pathLst>
          </a:custGeom>
          <a:ln w="12700">
            <a:solidFill>
              <a:srgbClr val="FFFFFF"/>
            </a:solidFill>
          </a:ln>
        </p:spPr>
        <p:txBody>
          <a:bodyPr wrap="square" lIns="0" tIns="0" rIns="0" bIns="0" rtlCol="0"/>
          <a:lstStyle/>
          <a:p>
            <a:endParaRPr/>
          </a:p>
        </p:txBody>
      </p:sp>
      <p:sp>
        <p:nvSpPr>
          <p:cNvPr id="19" name="object 19"/>
          <p:cNvSpPr/>
          <p:nvPr/>
        </p:nvSpPr>
        <p:spPr>
          <a:xfrm>
            <a:off x="1223425" y="1674280"/>
            <a:ext cx="7825740" cy="0"/>
          </a:xfrm>
          <a:custGeom>
            <a:avLst/>
            <a:gdLst/>
            <a:ahLst/>
            <a:cxnLst/>
            <a:rect l="l" t="t" r="r" b="b"/>
            <a:pathLst>
              <a:path w="7825740">
                <a:moveTo>
                  <a:pt x="0" y="0"/>
                </a:moveTo>
                <a:lnTo>
                  <a:pt x="7825324" y="0"/>
                </a:lnTo>
              </a:path>
            </a:pathLst>
          </a:custGeom>
          <a:ln w="38100">
            <a:solidFill>
              <a:srgbClr val="FFFFFF"/>
            </a:solidFill>
          </a:ln>
        </p:spPr>
        <p:txBody>
          <a:bodyPr wrap="square" lIns="0" tIns="0" rIns="0" bIns="0" rtlCol="0"/>
          <a:lstStyle/>
          <a:p>
            <a:endParaRPr/>
          </a:p>
        </p:txBody>
      </p:sp>
      <p:sp>
        <p:nvSpPr>
          <p:cNvPr id="20" name="object 20"/>
          <p:cNvSpPr txBox="1"/>
          <p:nvPr/>
        </p:nvSpPr>
        <p:spPr>
          <a:xfrm>
            <a:off x="135309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2001</a:t>
            </a:r>
          </a:p>
        </p:txBody>
      </p:sp>
      <p:sp>
        <p:nvSpPr>
          <p:cNvPr id="21" name="object 21"/>
          <p:cNvSpPr txBox="1"/>
          <p:nvPr/>
        </p:nvSpPr>
        <p:spPr>
          <a:xfrm>
            <a:off x="195405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2002</a:t>
            </a:r>
          </a:p>
        </p:txBody>
      </p:sp>
      <p:sp>
        <p:nvSpPr>
          <p:cNvPr id="22" name="object 22"/>
          <p:cNvSpPr txBox="1"/>
          <p:nvPr/>
        </p:nvSpPr>
        <p:spPr>
          <a:xfrm>
            <a:off x="2555033"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2003</a:t>
            </a:r>
          </a:p>
        </p:txBody>
      </p:sp>
      <p:sp>
        <p:nvSpPr>
          <p:cNvPr id="23" name="object 23"/>
          <p:cNvSpPr txBox="1"/>
          <p:nvPr/>
        </p:nvSpPr>
        <p:spPr>
          <a:xfrm>
            <a:off x="3155997"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2004</a:t>
            </a:r>
          </a:p>
        </p:txBody>
      </p:sp>
      <p:sp>
        <p:nvSpPr>
          <p:cNvPr id="24" name="object 24"/>
          <p:cNvSpPr txBox="1"/>
          <p:nvPr/>
        </p:nvSpPr>
        <p:spPr>
          <a:xfrm>
            <a:off x="3756974"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2005</a:t>
            </a:r>
          </a:p>
        </p:txBody>
      </p:sp>
      <p:sp>
        <p:nvSpPr>
          <p:cNvPr id="25" name="object 25"/>
          <p:cNvSpPr txBox="1"/>
          <p:nvPr/>
        </p:nvSpPr>
        <p:spPr>
          <a:xfrm>
            <a:off x="4357938"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2006</a:t>
            </a:r>
          </a:p>
        </p:txBody>
      </p:sp>
      <p:sp>
        <p:nvSpPr>
          <p:cNvPr id="26" name="object 26"/>
          <p:cNvSpPr txBox="1"/>
          <p:nvPr/>
        </p:nvSpPr>
        <p:spPr>
          <a:xfrm>
            <a:off x="4958915"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2007</a:t>
            </a:r>
          </a:p>
        </p:txBody>
      </p:sp>
      <p:sp>
        <p:nvSpPr>
          <p:cNvPr id="27" name="object 27"/>
          <p:cNvSpPr txBox="1"/>
          <p:nvPr/>
        </p:nvSpPr>
        <p:spPr>
          <a:xfrm>
            <a:off x="5559891"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2008</a:t>
            </a:r>
          </a:p>
        </p:txBody>
      </p:sp>
      <p:sp>
        <p:nvSpPr>
          <p:cNvPr id="28" name="object 28"/>
          <p:cNvSpPr txBox="1"/>
          <p:nvPr/>
        </p:nvSpPr>
        <p:spPr>
          <a:xfrm>
            <a:off x="6160855"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2009</a:t>
            </a:r>
          </a:p>
        </p:txBody>
      </p:sp>
      <p:sp>
        <p:nvSpPr>
          <p:cNvPr id="29" name="object 29"/>
          <p:cNvSpPr txBox="1"/>
          <p:nvPr/>
        </p:nvSpPr>
        <p:spPr>
          <a:xfrm>
            <a:off x="676183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2010</a:t>
            </a:r>
            <a:endParaRPr sz="1300">
              <a:solidFill>
                <a:schemeClr val="bg1"/>
              </a:solidFill>
              <a:latin typeface="Calibri"/>
              <a:cs typeface="Calibri"/>
            </a:endParaRPr>
          </a:p>
        </p:txBody>
      </p:sp>
      <p:sp>
        <p:nvSpPr>
          <p:cNvPr id="30" name="object 30"/>
          <p:cNvSpPr txBox="1"/>
          <p:nvPr/>
        </p:nvSpPr>
        <p:spPr>
          <a:xfrm>
            <a:off x="736279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2011</a:t>
            </a:r>
          </a:p>
        </p:txBody>
      </p:sp>
      <p:sp>
        <p:nvSpPr>
          <p:cNvPr id="31" name="object 31"/>
          <p:cNvSpPr txBox="1"/>
          <p:nvPr/>
        </p:nvSpPr>
        <p:spPr>
          <a:xfrm>
            <a:off x="796377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2012</a:t>
            </a:r>
          </a:p>
        </p:txBody>
      </p:sp>
      <p:sp>
        <p:nvSpPr>
          <p:cNvPr id="32" name="object 32"/>
          <p:cNvSpPr txBox="1"/>
          <p:nvPr/>
        </p:nvSpPr>
        <p:spPr>
          <a:xfrm>
            <a:off x="856473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2013</a:t>
            </a:r>
            <a:endParaRPr sz="1300">
              <a:solidFill>
                <a:schemeClr val="bg1"/>
              </a:solidFill>
              <a:latin typeface="Calibri"/>
              <a:cs typeface="Calibri"/>
            </a:endParaRPr>
          </a:p>
        </p:txBody>
      </p:sp>
      <p:sp>
        <p:nvSpPr>
          <p:cNvPr id="33" name="object 33"/>
          <p:cNvSpPr/>
          <p:nvPr/>
        </p:nvSpPr>
        <p:spPr>
          <a:xfrm>
            <a:off x="1049867" y="1638795"/>
            <a:ext cx="8094345" cy="1905"/>
          </a:xfrm>
          <a:custGeom>
            <a:avLst/>
            <a:gdLst/>
            <a:ahLst/>
            <a:cxnLst/>
            <a:rect l="l" t="t" r="r" b="b"/>
            <a:pathLst>
              <a:path w="8094345" h="1905">
                <a:moveTo>
                  <a:pt x="0" y="0"/>
                </a:moveTo>
                <a:lnTo>
                  <a:pt x="8094124" y="1587"/>
                </a:lnTo>
              </a:path>
            </a:pathLst>
          </a:custGeom>
          <a:ln w="19049">
            <a:solidFill>
              <a:srgbClr val="919191"/>
            </a:solidFill>
          </a:ln>
        </p:spPr>
        <p:txBody>
          <a:bodyPr wrap="square" lIns="0" tIns="0" rIns="0" bIns="0" rtlCol="0"/>
          <a:lstStyle/>
          <a:p>
            <a:endParaRPr/>
          </a:p>
        </p:txBody>
      </p:sp>
      <p:sp>
        <p:nvSpPr>
          <p:cNvPr id="34" name="object 34"/>
          <p:cNvSpPr/>
          <p:nvPr/>
        </p:nvSpPr>
        <p:spPr>
          <a:xfrm>
            <a:off x="0" y="3732420"/>
            <a:ext cx="1429791" cy="665017"/>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0" y="3756152"/>
            <a:ext cx="1386205" cy="572770"/>
          </a:xfrm>
          <a:custGeom>
            <a:avLst/>
            <a:gdLst/>
            <a:ahLst/>
            <a:cxnLst/>
            <a:rect l="l" t="t" r="r" b="b"/>
            <a:pathLst>
              <a:path w="1386205" h="572770">
                <a:moveTo>
                  <a:pt x="1099790" y="0"/>
                </a:moveTo>
                <a:lnTo>
                  <a:pt x="0" y="0"/>
                </a:lnTo>
                <a:lnTo>
                  <a:pt x="0" y="572236"/>
                </a:lnTo>
                <a:lnTo>
                  <a:pt x="1099790" y="572236"/>
                </a:lnTo>
                <a:lnTo>
                  <a:pt x="1385900" y="286118"/>
                </a:lnTo>
                <a:lnTo>
                  <a:pt x="1099790" y="0"/>
                </a:lnTo>
                <a:close/>
              </a:path>
            </a:pathLst>
          </a:custGeom>
          <a:solidFill>
            <a:srgbClr val="00BCEE"/>
          </a:solidFill>
        </p:spPr>
        <p:txBody>
          <a:bodyPr wrap="square" lIns="0" tIns="0" rIns="0" bIns="0" rtlCol="0"/>
          <a:lstStyle/>
          <a:p>
            <a:endParaRPr/>
          </a:p>
        </p:txBody>
      </p:sp>
      <p:sp>
        <p:nvSpPr>
          <p:cNvPr id="36" name="object 36"/>
          <p:cNvSpPr txBox="1"/>
          <p:nvPr/>
        </p:nvSpPr>
        <p:spPr>
          <a:xfrm>
            <a:off x="201023" y="3820541"/>
            <a:ext cx="848360" cy="392430"/>
          </a:xfrm>
          <a:prstGeom prst="rect">
            <a:avLst/>
          </a:prstGeom>
        </p:spPr>
        <p:txBody>
          <a:bodyPr vert="horz" wrap="square" lIns="0" tIns="0" rIns="0" bIns="0" rtlCol="0">
            <a:spAutoFit/>
          </a:bodyPr>
          <a:lstStyle/>
          <a:p>
            <a:pPr marL="12700" marR="5080" indent="318135">
              <a:lnSpc>
                <a:spcPts val="1500"/>
              </a:lnSpc>
            </a:pPr>
            <a:r>
              <a:rPr sz="1300" b="1" dirty="0">
                <a:solidFill>
                  <a:schemeClr val="bg1"/>
                </a:solidFill>
                <a:latin typeface="Calibri"/>
                <a:cs typeface="Calibri"/>
              </a:rPr>
              <a:t>US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37" name="object 37"/>
          <p:cNvSpPr/>
          <p:nvPr/>
        </p:nvSpPr>
        <p:spPr>
          <a:xfrm>
            <a:off x="1438097" y="3981798"/>
            <a:ext cx="7656017" cy="145473"/>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483779" y="4032404"/>
            <a:ext cx="7565390" cy="4445"/>
          </a:xfrm>
          <a:custGeom>
            <a:avLst/>
            <a:gdLst/>
            <a:ahLst/>
            <a:cxnLst/>
            <a:rect l="l" t="t" r="r" b="b"/>
            <a:pathLst>
              <a:path w="7565390" h="4445">
                <a:moveTo>
                  <a:pt x="0" y="3884"/>
                </a:moveTo>
                <a:lnTo>
                  <a:pt x="7564964" y="0"/>
                </a:lnTo>
              </a:path>
            </a:pathLst>
          </a:custGeom>
          <a:ln w="50799">
            <a:solidFill>
              <a:srgbClr val="00BCEE"/>
            </a:solidFill>
          </a:ln>
        </p:spPr>
        <p:txBody>
          <a:bodyPr wrap="square" lIns="0" tIns="0" rIns="0" bIns="0" rtlCol="0"/>
          <a:lstStyle/>
          <a:p>
            <a:endParaRPr/>
          </a:p>
        </p:txBody>
      </p:sp>
      <p:sp>
        <p:nvSpPr>
          <p:cNvPr id="39" name="object 39"/>
          <p:cNvSpPr/>
          <p:nvPr/>
        </p:nvSpPr>
        <p:spPr>
          <a:xfrm>
            <a:off x="1411630" y="3883888"/>
            <a:ext cx="421068" cy="279400"/>
          </a:xfrm>
          <a:prstGeom prst="rect">
            <a:avLst/>
          </a:prstGeom>
          <a:blipFill>
            <a:blip r:embed="rId4" cstate="print"/>
            <a:stretch>
              <a:fillRect/>
            </a:stretch>
          </a:blipFill>
        </p:spPr>
        <p:txBody>
          <a:bodyPr wrap="square" lIns="0" tIns="0" rIns="0" bIns="0" rtlCol="0"/>
          <a:lstStyle/>
          <a:p>
            <a:endParaRPr/>
          </a:p>
        </p:txBody>
      </p:sp>
      <p:sp>
        <p:nvSpPr>
          <p:cNvPr id="40" name="object 40"/>
          <p:cNvSpPr txBox="1"/>
          <p:nvPr/>
        </p:nvSpPr>
        <p:spPr>
          <a:xfrm>
            <a:off x="1311783" y="4206544"/>
            <a:ext cx="688975" cy="472440"/>
          </a:xfrm>
          <a:prstGeom prst="rect">
            <a:avLst/>
          </a:prstGeom>
        </p:spPr>
        <p:txBody>
          <a:bodyPr vert="horz" wrap="square" lIns="0" tIns="0" rIns="0" bIns="0" rtlCol="0">
            <a:spAutoFit/>
          </a:bodyPr>
          <a:lstStyle/>
          <a:p>
            <a:pPr marL="102235" marR="5080" indent="-90170">
              <a:lnSpc>
                <a:spcPct val="100000"/>
              </a:lnSpc>
            </a:pPr>
            <a:r>
              <a:rPr sz="1000" dirty="0">
                <a:solidFill>
                  <a:schemeClr val="bg1"/>
                </a:solidFill>
                <a:latin typeface="Calibri"/>
                <a:cs typeface="Calibri"/>
              </a:rPr>
              <a:t>NCEP ATP</a:t>
            </a:r>
            <a:r>
              <a:rPr sz="1000" spc="-100" dirty="0">
                <a:solidFill>
                  <a:schemeClr val="bg1"/>
                </a:solidFill>
                <a:latin typeface="Calibri"/>
                <a:cs typeface="Calibri"/>
              </a:rPr>
              <a:t> </a:t>
            </a:r>
            <a:r>
              <a:rPr sz="1000" dirty="0">
                <a:solidFill>
                  <a:schemeClr val="bg1"/>
                </a:solidFill>
                <a:latin typeface="Calibri"/>
                <a:cs typeface="Calibri"/>
              </a:rPr>
              <a:t>III,  AHA/ACC</a:t>
            </a:r>
          </a:p>
          <a:p>
            <a:pPr marL="41275">
              <a:lnSpc>
                <a:spcPct val="100000"/>
              </a:lnSpc>
            </a:pPr>
            <a:r>
              <a:rPr sz="1000" b="1" dirty="0">
                <a:solidFill>
                  <a:schemeClr val="bg1"/>
                </a:solidFill>
                <a:latin typeface="Calibri"/>
                <a:cs typeface="Calibri"/>
              </a:rPr>
              <a:t>2.6</a:t>
            </a:r>
            <a:r>
              <a:rPr sz="1000" b="1" spc="-105"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p:txBody>
      </p:sp>
      <p:sp>
        <p:nvSpPr>
          <p:cNvPr id="41" name="object 41"/>
          <p:cNvSpPr/>
          <p:nvPr/>
        </p:nvSpPr>
        <p:spPr>
          <a:xfrm>
            <a:off x="3107080" y="3883888"/>
            <a:ext cx="421068" cy="279400"/>
          </a:xfrm>
          <a:prstGeom prst="rect">
            <a:avLst/>
          </a:prstGeom>
          <a:blipFill>
            <a:blip r:embed="rId4" cstate="print"/>
            <a:stretch>
              <a:fillRect/>
            </a:stretch>
          </a:blipFill>
        </p:spPr>
        <p:txBody>
          <a:bodyPr wrap="square" lIns="0" tIns="0" rIns="0" bIns="0" rtlCol="0"/>
          <a:lstStyle/>
          <a:p>
            <a:endParaRPr/>
          </a:p>
        </p:txBody>
      </p:sp>
      <p:sp>
        <p:nvSpPr>
          <p:cNvPr id="42" name="object 42"/>
          <p:cNvSpPr txBox="1"/>
          <p:nvPr/>
        </p:nvSpPr>
        <p:spPr>
          <a:xfrm>
            <a:off x="2795324" y="4206544"/>
            <a:ext cx="1084580" cy="624840"/>
          </a:xfrm>
          <a:prstGeom prst="rect">
            <a:avLst/>
          </a:prstGeom>
        </p:spPr>
        <p:txBody>
          <a:bodyPr vert="horz" wrap="square" lIns="0" tIns="0" rIns="0" bIns="0" rtlCol="0">
            <a:spAutoFit/>
          </a:bodyPr>
          <a:lstStyle/>
          <a:p>
            <a:pPr marL="12065" marR="5080" algn="ctr">
              <a:lnSpc>
                <a:spcPct val="100000"/>
              </a:lnSpc>
            </a:pPr>
            <a:r>
              <a:rPr sz="1000" dirty="0">
                <a:solidFill>
                  <a:schemeClr val="bg1"/>
                </a:solidFill>
                <a:latin typeface="Calibri"/>
                <a:cs typeface="Calibri"/>
              </a:rPr>
              <a:t>NCEP ATP</a:t>
            </a:r>
            <a:r>
              <a:rPr sz="1000" spc="-70" dirty="0">
                <a:solidFill>
                  <a:schemeClr val="bg1"/>
                </a:solidFill>
                <a:latin typeface="Calibri"/>
                <a:cs typeface="Calibri"/>
              </a:rPr>
              <a:t> </a:t>
            </a:r>
            <a:r>
              <a:rPr sz="1000" dirty="0">
                <a:solidFill>
                  <a:schemeClr val="bg1"/>
                </a:solidFill>
                <a:latin typeface="Calibri"/>
                <a:cs typeface="Calibri"/>
              </a:rPr>
              <a:t>III</a:t>
            </a:r>
            <a:r>
              <a:rPr sz="1000" spc="-35" dirty="0">
                <a:solidFill>
                  <a:schemeClr val="bg1"/>
                </a:solidFill>
                <a:latin typeface="Calibri"/>
                <a:cs typeface="Calibri"/>
              </a:rPr>
              <a:t> </a:t>
            </a:r>
            <a:r>
              <a:rPr sz="1000" dirty="0">
                <a:solidFill>
                  <a:schemeClr val="bg1"/>
                </a:solidFill>
                <a:latin typeface="Calibri"/>
                <a:cs typeface="Calibri"/>
              </a:rPr>
              <a:t>Revised  </a:t>
            </a:r>
            <a:r>
              <a:rPr sz="1000" b="1" dirty="0">
                <a:solidFill>
                  <a:schemeClr val="bg1"/>
                </a:solidFill>
                <a:latin typeface="Calibri"/>
                <a:cs typeface="Calibri"/>
              </a:rPr>
              <a:t>2.6mmol/L  1.8mmol/L  </a:t>
            </a:r>
            <a:r>
              <a:rPr sz="1000" b="1" spc="-5" dirty="0">
                <a:solidFill>
                  <a:schemeClr val="bg1"/>
                </a:solidFill>
                <a:latin typeface="Calibri"/>
                <a:cs typeface="Calibri"/>
              </a:rPr>
              <a:t>Optional</a:t>
            </a:r>
            <a:endParaRPr sz="1000" dirty="0">
              <a:solidFill>
                <a:schemeClr val="bg1"/>
              </a:solidFill>
              <a:latin typeface="Calibri"/>
              <a:cs typeface="Calibri"/>
            </a:endParaRPr>
          </a:p>
        </p:txBody>
      </p:sp>
      <p:sp>
        <p:nvSpPr>
          <p:cNvPr id="43" name="object 43"/>
          <p:cNvSpPr/>
          <p:nvPr/>
        </p:nvSpPr>
        <p:spPr>
          <a:xfrm>
            <a:off x="4277918" y="3877538"/>
            <a:ext cx="421078" cy="279400"/>
          </a:xfrm>
          <a:prstGeom prst="rect">
            <a:avLst/>
          </a:prstGeom>
          <a:blipFill>
            <a:blip r:embed="rId4" cstate="print"/>
            <a:stretch>
              <a:fillRect/>
            </a:stretch>
          </a:blipFill>
        </p:spPr>
        <p:txBody>
          <a:bodyPr wrap="square" lIns="0" tIns="0" rIns="0" bIns="0" rtlCol="0"/>
          <a:lstStyle/>
          <a:p>
            <a:endParaRPr/>
          </a:p>
        </p:txBody>
      </p:sp>
      <p:sp>
        <p:nvSpPr>
          <p:cNvPr id="44" name="object 44"/>
          <p:cNvSpPr txBox="1"/>
          <p:nvPr/>
        </p:nvSpPr>
        <p:spPr>
          <a:xfrm>
            <a:off x="3945817" y="4200194"/>
            <a:ext cx="1090930" cy="472440"/>
          </a:xfrm>
          <a:prstGeom prst="rect">
            <a:avLst/>
          </a:prstGeom>
        </p:spPr>
        <p:txBody>
          <a:bodyPr vert="horz" wrap="square" lIns="0" tIns="0" rIns="0" bIns="0" rtlCol="0">
            <a:spAutoFit/>
          </a:bodyPr>
          <a:lstStyle/>
          <a:p>
            <a:pPr marL="302260">
              <a:lnSpc>
                <a:spcPct val="100000"/>
              </a:lnSpc>
            </a:pPr>
            <a:r>
              <a:rPr sz="1000" dirty="0">
                <a:solidFill>
                  <a:schemeClr val="bg1"/>
                </a:solidFill>
                <a:latin typeface="Calibri"/>
                <a:cs typeface="Calibri"/>
              </a:rPr>
              <a:t>AHA/ACC</a:t>
            </a:r>
          </a:p>
          <a:p>
            <a:pPr marL="12700" marR="5080" indent="243204">
              <a:lnSpc>
                <a:spcPct val="100000"/>
              </a:lnSpc>
            </a:pPr>
            <a:r>
              <a:rPr sz="1000" b="1" spc="-5" dirty="0">
                <a:solidFill>
                  <a:schemeClr val="bg1"/>
                </a:solidFill>
                <a:latin typeface="Calibri"/>
                <a:cs typeface="Calibri"/>
              </a:rPr>
              <a:t>2.6mmol/L  </a:t>
            </a:r>
            <a:r>
              <a:rPr sz="1000" b="1" dirty="0">
                <a:solidFill>
                  <a:schemeClr val="bg1"/>
                </a:solidFill>
                <a:latin typeface="Calibri"/>
                <a:cs typeface="Calibri"/>
              </a:rPr>
              <a:t>1.8mmol/L</a:t>
            </a:r>
            <a:r>
              <a:rPr sz="1000" b="1" spc="-75" dirty="0">
                <a:solidFill>
                  <a:schemeClr val="bg1"/>
                </a:solidFill>
                <a:latin typeface="Calibri"/>
                <a:cs typeface="Calibri"/>
              </a:rPr>
              <a:t> </a:t>
            </a:r>
            <a:r>
              <a:rPr sz="1000" b="1" spc="-5" dirty="0">
                <a:solidFill>
                  <a:schemeClr val="bg1"/>
                </a:solidFill>
                <a:latin typeface="Calibri"/>
                <a:cs typeface="Calibri"/>
              </a:rPr>
              <a:t>Optional</a:t>
            </a:r>
            <a:endParaRPr sz="1000" dirty="0">
              <a:solidFill>
                <a:schemeClr val="bg1"/>
              </a:solidFill>
              <a:latin typeface="Calibri"/>
              <a:cs typeface="Calibri"/>
            </a:endParaRPr>
          </a:p>
        </p:txBody>
      </p:sp>
      <p:sp>
        <p:nvSpPr>
          <p:cNvPr id="45" name="object 45"/>
          <p:cNvSpPr/>
          <p:nvPr/>
        </p:nvSpPr>
        <p:spPr>
          <a:xfrm>
            <a:off x="8513368" y="3883888"/>
            <a:ext cx="421078" cy="279400"/>
          </a:xfrm>
          <a:prstGeom prst="rect">
            <a:avLst/>
          </a:prstGeom>
          <a:blipFill>
            <a:blip r:embed="rId4" cstate="print"/>
            <a:stretch>
              <a:fillRect/>
            </a:stretch>
          </a:blipFill>
        </p:spPr>
        <p:txBody>
          <a:bodyPr wrap="square" lIns="0" tIns="0" rIns="0" bIns="0" rtlCol="0"/>
          <a:lstStyle/>
          <a:p>
            <a:endParaRPr/>
          </a:p>
        </p:txBody>
      </p:sp>
      <p:sp>
        <p:nvSpPr>
          <p:cNvPr id="46" name="object 46"/>
          <p:cNvSpPr txBox="1"/>
          <p:nvPr/>
        </p:nvSpPr>
        <p:spPr>
          <a:xfrm>
            <a:off x="8471451" y="4206544"/>
            <a:ext cx="509905" cy="153888"/>
          </a:xfrm>
          <a:prstGeom prst="rect">
            <a:avLst/>
          </a:prstGeom>
        </p:spPr>
        <p:txBody>
          <a:bodyPr vert="horz" wrap="square" lIns="0" tIns="0" rIns="0" bIns="0" rtlCol="0">
            <a:spAutoFit/>
          </a:bodyPr>
          <a:lstStyle/>
          <a:p>
            <a:pPr marL="12700">
              <a:lnSpc>
                <a:spcPct val="100000"/>
              </a:lnSpc>
            </a:pPr>
            <a:r>
              <a:rPr sz="1000" dirty="0">
                <a:solidFill>
                  <a:schemeClr val="bg1"/>
                </a:solidFill>
                <a:latin typeface="Calibri"/>
                <a:cs typeface="Calibri"/>
              </a:rPr>
              <a:t>AHA/ACC</a:t>
            </a:r>
          </a:p>
        </p:txBody>
      </p:sp>
      <p:sp>
        <p:nvSpPr>
          <p:cNvPr id="47" name="object 47"/>
          <p:cNvSpPr/>
          <p:nvPr/>
        </p:nvSpPr>
        <p:spPr>
          <a:xfrm>
            <a:off x="0" y="2664226"/>
            <a:ext cx="1429791" cy="660862"/>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0" y="2685135"/>
            <a:ext cx="1386205" cy="572770"/>
          </a:xfrm>
          <a:custGeom>
            <a:avLst/>
            <a:gdLst/>
            <a:ahLst/>
            <a:cxnLst/>
            <a:rect l="l" t="t" r="r" b="b"/>
            <a:pathLst>
              <a:path w="1386205" h="572770">
                <a:moveTo>
                  <a:pt x="1099790" y="0"/>
                </a:moveTo>
                <a:lnTo>
                  <a:pt x="0" y="0"/>
                </a:lnTo>
                <a:lnTo>
                  <a:pt x="0" y="572223"/>
                </a:lnTo>
                <a:lnTo>
                  <a:pt x="1099790" y="572223"/>
                </a:lnTo>
                <a:lnTo>
                  <a:pt x="1385900" y="286118"/>
                </a:lnTo>
                <a:lnTo>
                  <a:pt x="1099790" y="0"/>
                </a:lnTo>
                <a:close/>
              </a:path>
            </a:pathLst>
          </a:custGeom>
          <a:solidFill>
            <a:srgbClr val="F55945"/>
          </a:solidFill>
        </p:spPr>
        <p:txBody>
          <a:bodyPr wrap="square" lIns="0" tIns="0" rIns="0" bIns="0" rtlCol="0"/>
          <a:lstStyle/>
          <a:p>
            <a:endParaRPr/>
          </a:p>
        </p:txBody>
      </p:sp>
      <p:sp>
        <p:nvSpPr>
          <p:cNvPr id="49" name="object 49"/>
          <p:cNvSpPr txBox="1"/>
          <p:nvPr/>
        </p:nvSpPr>
        <p:spPr>
          <a:xfrm>
            <a:off x="201023" y="2774924"/>
            <a:ext cx="848360" cy="392430"/>
          </a:xfrm>
          <a:prstGeom prst="rect">
            <a:avLst/>
          </a:prstGeom>
        </p:spPr>
        <p:txBody>
          <a:bodyPr vert="horz" wrap="square" lIns="0" tIns="0" rIns="0" bIns="0" rtlCol="0">
            <a:spAutoFit/>
          </a:bodyPr>
          <a:lstStyle/>
          <a:p>
            <a:pPr marL="12700" marR="5080" indent="34290">
              <a:lnSpc>
                <a:spcPts val="1500"/>
              </a:lnSpc>
            </a:pPr>
            <a:r>
              <a:rPr sz="1300" b="1" dirty="0">
                <a:solidFill>
                  <a:schemeClr val="bg1"/>
                </a:solidFill>
                <a:latin typeface="Calibri"/>
                <a:cs typeface="Calibri"/>
              </a:rPr>
              <a:t>CANADIAN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50" name="object 50"/>
          <p:cNvSpPr/>
          <p:nvPr/>
        </p:nvSpPr>
        <p:spPr>
          <a:xfrm>
            <a:off x="1438097" y="2896989"/>
            <a:ext cx="7639392" cy="145473"/>
          </a:xfrm>
          <a:prstGeom prst="rect">
            <a:avLst/>
          </a:prstGeom>
          <a:blipFill>
            <a:blip r:embed="rId6" cstate="print"/>
            <a:stretch>
              <a:fillRect/>
            </a:stretch>
          </a:blipFill>
        </p:spPr>
        <p:txBody>
          <a:bodyPr wrap="square" lIns="0" tIns="0" rIns="0" bIns="0" rtlCol="0"/>
          <a:lstStyle/>
          <a:p>
            <a:endParaRPr/>
          </a:p>
        </p:txBody>
      </p:sp>
      <p:sp>
        <p:nvSpPr>
          <p:cNvPr id="51" name="object 51"/>
          <p:cNvSpPr/>
          <p:nvPr/>
        </p:nvSpPr>
        <p:spPr>
          <a:xfrm>
            <a:off x="1483779" y="2948330"/>
            <a:ext cx="7546340" cy="1905"/>
          </a:xfrm>
          <a:custGeom>
            <a:avLst/>
            <a:gdLst/>
            <a:ahLst/>
            <a:cxnLst/>
            <a:rect l="l" t="t" r="r" b="b"/>
            <a:pathLst>
              <a:path w="7546340" h="1905">
                <a:moveTo>
                  <a:pt x="0" y="0"/>
                </a:moveTo>
                <a:lnTo>
                  <a:pt x="7545914" y="1587"/>
                </a:lnTo>
              </a:path>
            </a:pathLst>
          </a:custGeom>
          <a:ln w="50799">
            <a:solidFill>
              <a:srgbClr val="F55945"/>
            </a:solidFill>
          </a:ln>
        </p:spPr>
        <p:txBody>
          <a:bodyPr wrap="square" lIns="0" tIns="0" rIns="0" bIns="0" rtlCol="0"/>
          <a:lstStyle/>
          <a:p>
            <a:endParaRPr/>
          </a:p>
        </p:txBody>
      </p:sp>
      <p:sp>
        <p:nvSpPr>
          <p:cNvPr id="52" name="object 52"/>
          <p:cNvSpPr/>
          <p:nvPr/>
        </p:nvSpPr>
        <p:spPr>
          <a:xfrm>
            <a:off x="6108700" y="2814662"/>
            <a:ext cx="419100" cy="278726"/>
          </a:xfrm>
          <a:prstGeom prst="rect">
            <a:avLst/>
          </a:prstGeom>
          <a:blipFill>
            <a:blip r:embed="rId7" cstate="print"/>
            <a:stretch>
              <a:fillRect/>
            </a:stretch>
          </a:blipFill>
        </p:spPr>
        <p:txBody>
          <a:bodyPr wrap="square" lIns="0" tIns="0" rIns="0" bIns="0" rtlCol="0"/>
          <a:lstStyle/>
          <a:p>
            <a:endParaRPr/>
          </a:p>
        </p:txBody>
      </p:sp>
      <p:sp>
        <p:nvSpPr>
          <p:cNvPr id="53" name="object 53"/>
          <p:cNvSpPr txBox="1"/>
          <p:nvPr/>
        </p:nvSpPr>
        <p:spPr>
          <a:xfrm>
            <a:off x="5853172" y="313518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54" name="object 54"/>
          <p:cNvSpPr/>
          <p:nvPr/>
        </p:nvSpPr>
        <p:spPr>
          <a:xfrm>
            <a:off x="7994650" y="2827362"/>
            <a:ext cx="419100" cy="278726"/>
          </a:xfrm>
          <a:prstGeom prst="rect">
            <a:avLst/>
          </a:prstGeom>
          <a:blipFill>
            <a:blip r:embed="rId7" cstate="print"/>
            <a:stretch>
              <a:fillRect/>
            </a:stretch>
          </a:blipFill>
        </p:spPr>
        <p:txBody>
          <a:bodyPr wrap="square" lIns="0" tIns="0" rIns="0" bIns="0" rtlCol="0"/>
          <a:lstStyle/>
          <a:p>
            <a:endParaRPr/>
          </a:p>
        </p:txBody>
      </p:sp>
      <p:sp>
        <p:nvSpPr>
          <p:cNvPr id="55" name="object 55"/>
          <p:cNvSpPr txBox="1"/>
          <p:nvPr/>
        </p:nvSpPr>
        <p:spPr>
          <a:xfrm>
            <a:off x="7739122" y="314788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56" name="object 56"/>
          <p:cNvSpPr/>
          <p:nvPr/>
        </p:nvSpPr>
        <p:spPr>
          <a:xfrm>
            <a:off x="0" y="4759040"/>
            <a:ext cx="1429791" cy="660862"/>
          </a:xfrm>
          <a:prstGeom prst="rect">
            <a:avLst/>
          </a:prstGeom>
          <a:blipFill>
            <a:blip r:embed="rId8" cstate="print"/>
            <a:stretch>
              <a:fillRect/>
            </a:stretch>
          </a:blipFill>
        </p:spPr>
        <p:txBody>
          <a:bodyPr wrap="square" lIns="0" tIns="0" rIns="0" bIns="0" rtlCol="0"/>
          <a:lstStyle/>
          <a:p>
            <a:endParaRPr/>
          </a:p>
        </p:txBody>
      </p:sp>
      <p:sp>
        <p:nvSpPr>
          <p:cNvPr id="57" name="object 57"/>
          <p:cNvSpPr/>
          <p:nvPr/>
        </p:nvSpPr>
        <p:spPr>
          <a:xfrm>
            <a:off x="0" y="4780953"/>
            <a:ext cx="1386205" cy="572770"/>
          </a:xfrm>
          <a:custGeom>
            <a:avLst/>
            <a:gdLst/>
            <a:ahLst/>
            <a:cxnLst/>
            <a:rect l="l" t="t" r="r" b="b"/>
            <a:pathLst>
              <a:path w="1386205" h="572770">
                <a:moveTo>
                  <a:pt x="1099790" y="0"/>
                </a:moveTo>
                <a:lnTo>
                  <a:pt x="0" y="0"/>
                </a:lnTo>
                <a:lnTo>
                  <a:pt x="0" y="572236"/>
                </a:lnTo>
                <a:lnTo>
                  <a:pt x="1099790" y="572236"/>
                </a:lnTo>
                <a:lnTo>
                  <a:pt x="1385900" y="286118"/>
                </a:lnTo>
                <a:lnTo>
                  <a:pt x="1099790" y="0"/>
                </a:lnTo>
                <a:close/>
              </a:path>
            </a:pathLst>
          </a:custGeom>
          <a:solidFill>
            <a:srgbClr val="9DCD50"/>
          </a:solidFill>
        </p:spPr>
        <p:txBody>
          <a:bodyPr wrap="square" lIns="0" tIns="0" rIns="0" bIns="0" rtlCol="0"/>
          <a:lstStyle/>
          <a:p>
            <a:endParaRPr/>
          </a:p>
        </p:txBody>
      </p:sp>
      <p:sp>
        <p:nvSpPr>
          <p:cNvPr id="58" name="object 58"/>
          <p:cNvSpPr txBox="1"/>
          <p:nvPr/>
        </p:nvSpPr>
        <p:spPr>
          <a:xfrm>
            <a:off x="209491" y="4845342"/>
            <a:ext cx="848360" cy="392430"/>
          </a:xfrm>
          <a:prstGeom prst="rect">
            <a:avLst/>
          </a:prstGeom>
        </p:spPr>
        <p:txBody>
          <a:bodyPr vert="horz" wrap="square" lIns="0" tIns="0" rIns="0" bIns="0" rtlCol="0">
            <a:spAutoFit/>
          </a:bodyPr>
          <a:lstStyle/>
          <a:p>
            <a:pPr marL="12700" marR="5080" indent="316865">
              <a:lnSpc>
                <a:spcPts val="1500"/>
              </a:lnSpc>
            </a:pPr>
            <a:r>
              <a:rPr sz="1300" b="1" dirty="0">
                <a:solidFill>
                  <a:schemeClr val="bg1"/>
                </a:solidFill>
                <a:latin typeface="Calibri"/>
                <a:cs typeface="Calibri"/>
              </a:rPr>
              <a:t>EU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59" name="object 59"/>
          <p:cNvSpPr/>
          <p:nvPr/>
        </p:nvSpPr>
        <p:spPr>
          <a:xfrm>
            <a:off x="1392377" y="5029205"/>
            <a:ext cx="7664335" cy="145473"/>
          </a:xfrm>
          <a:prstGeom prst="rect">
            <a:avLst/>
          </a:prstGeom>
          <a:blipFill>
            <a:blip r:embed="rId9" cstate="print"/>
            <a:stretch>
              <a:fillRect/>
            </a:stretch>
          </a:blipFill>
        </p:spPr>
        <p:txBody>
          <a:bodyPr wrap="square" lIns="0" tIns="0" rIns="0" bIns="0" rtlCol="0"/>
          <a:lstStyle/>
          <a:p>
            <a:endParaRPr/>
          </a:p>
        </p:txBody>
      </p:sp>
      <p:sp>
        <p:nvSpPr>
          <p:cNvPr id="60" name="object 60"/>
          <p:cNvSpPr/>
          <p:nvPr/>
        </p:nvSpPr>
        <p:spPr>
          <a:xfrm>
            <a:off x="1439329" y="5080139"/>
            <a:ext cx="7571740" cy="1905"/>
          </a:xfrm>
          <a:custGeom>
            <a:avLst/>
            <a:gdLst/>
            <a:ahLst/>
            <a:cxnLst/>
            <a:rect l="l" t="t" r="r" b="b"/>
            <a:pathLst>
              <a:path w="7571740" h="1904">
                <a:moveTo>
                  <a:pt x="0" y="0"/>
                </a:moveTo>
                <a:lnTo>
                  <a:pt x="7571314" y="1588"/>
                </a:lnTo>
              </a:path>
            </a:pathLst>
          </a:custGeom>
          <a:ln w="50799">
            <a:solidFill>
              <a:srgbClr val="9DCD50"/>
            </a:solidFill>
          </a:ln>
        </p:spPr>
        <p:txBody>
          <a:bodyPr wrap="square" lIns="0" tIns="0" rIns="0" bIns="0" rtlCol="0"/>
          <a:lstStyle/>
          <a:p>
            <a:endParaRPr/>
          </a:p>
        </p:txBody>
      </p:sp>
      <p:sp>
        <p:nvSpPr>
          <p:cNvPr id="61" name="object 61"/>
          <p:cNvSpPr/>
          <p:nvPr/>
        </p:nvSpPr>
        <p:spPr>
          <a:xfrm>
            <a:off x="7340600" y="4915047"/>
            <a:ext cx="425450" cy="302341"/>
          </a:xfrm>
          <a:prstGeom prst="rect">
            <a:avLst/>
          </a:prstGeom>
          <a:blipFill>
            <a:blip r:embed="rId10" cstate="print"/>
            <a:stretch>
              <a:fillRect/>
            </a:stretch>
          </a:blipFill>
        </p:spPr>
        <p:txBody>
          <a:bodyPr wrap="square" lIns="0" tIns="0" rIns="0" bIns="0" rtlCol="0"/>
          <a:lstStyle/>
          <a:p>
            <a:endParaRPr/>
          </a:p>
        </p:txBody>
      </p:sp>
      <p:sp>
        <p:nvSpPr>
          <p:cNvPr id="62" name="object 62"/>
          <p:cNvSpPr txBox="1"/>
          <p:nvPr/>
        </p:nvSpPr>
        <p:spPr>
          <a:xfrm>
            <a:off x="7044457" y="5266994"/>
            <a:ext cx="953769" cy="6248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dirty="0">
                <a:solidFill>
                  <a:schemeClr val="bg1"/>
                </a:solidFill>
                <a:latin typeface="Calibri"/>
                <a:cs typeface="Calibri"/>
              </a:rPr>
              <a:t>4</a:t>
            </a:r>
            <a:r>
              <a:rPr sz="975" i="1" baseline="25641" dirty="0">
                <a:solidFill>
                  <a:schemeClr val="bg1"/>
                </a:solidFill>
                <a:latin typeface="Calibri"/>
                <a:cs typeface="Calibri"/>
              </a:rPr>
              <a:t>th </a:t>
            </a:r>
            <a:r>
              <a:rPr sz="1000" i="1" dirty="0">
                <a:solidFill>
                  <a:schemeClr val="bg1"/>
                </a:solidFill>
                <a:latin typeface="Calibri"/>
                <a:cs typeface="Calibri"/>
              </a:rPr>
              <a:t>Task</a:t>
            </a:r>
            <a:r>
              <a:rPr sz="1000" i="1" spc="-1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algn="ctr">
              <a:lnSpc>
                <a:spcPct val="100000"/>
              </a:lnSpc>
            </a:pPr>
            <a:r>
              <a:rPr sz="1000" b="1" spc="-5" dirty="0">
                <a:solidFill>
                  <a:schemeClr val="bg1"/>
                </a:solidFill>
                <a:latin typeface="Calibri"/>
                <a:cs typeface="Calibri"/>
              </a:rPr>
              <a:t>1.8mmol/L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63" name="object 63"/>
          <p:cNvSpPr/>
          <p:nvPr/>
        </p:nvSpPr>
        <p:spPr>
          <a:xfrm>
            <a:off x="4851400" y="4915047"/>
            <a:ext cx="425450" cy="302341"/>
          </a:xfrm>
          <a:prstGeom prst="rect">
            <a:avLst/>
          </a:prstGeom>
          <a:blipFill>
            <a:blip r:embed="rId10" cstate="print"/>
            <a:stretch>
              <a:fillRect/>
            </a:stretch>
          </a:blipFill>
        </p:spPr>
        <p:txBody>
          <a:bodyPr wrap="square" lIns="0" tIns="0" rIns="0" bIns="0" rtlCol="0"/>
          <a:lstStyle/>
          <a:p>
            <a:endParaRPr/>
          </a:p>
        </p:txBody>
      </p:sp>
      <p:sp>
        <p:nvSpPr>
          <p:cNvPr id="64" name="object 64"/>
          <p:cNvSpPr txBox="1"/>
          <p:nvPr/>
        </p:nvSpPr>
        <p:spPr>
          <a:xfrm>
            <a:off x="4428897" y="5266994"/>
            <a:ext cx="1251585" cy="6248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dirty="0">
                <a:solidFill>
                  <a:schemeClr val="bg1"/>
                </a:solidFill>
                <a:latin typeface="Calibri"/>
                <a:cs typeface="Calibri"/>
              </a:rPr>
              <a:t>3</a:t>
            </a:r>
            <a:r>
              <a:rPr sz="975" i="1" baseline="25641" dirty="0">
                <a:solidFill>
                  <a:schemeClr val="bg1"/>
                </a:solidFill>
                <a:latin typeface="Calibri"/>
                <a:cs typeface="Calibri"/>
              </a:rPr>
              <a:t>rd </a:t>
            </a:r>
            <a:r>
              <a:rPr sz="1000" i="1" dirty="0">
                <a:solidFill>
                  <a:schemeClr val="bg1"/>
                </a:solidFill>
                <a:latin typeface="Calibri"/>
                <a:cs typeface="Calibri"/>
              </a:rPr>
              <a:t>Task</a:t>
            </a:r>
            <a:r>
              <a:rPr sz="1000" i="1" spc="-1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algn="ctr">
              <a:lnSpc>
                <a:spcPct val="100000"/>
              </a:lnSpc>
            </a:pPr>
            <a:r>
              <a:rPr sz="1000" b="1" spc="-5" dirty="0">
                <a:solidFill>
                  <a:schemeClr val="bg1"/>
                </a:solidFill>
                <a:latin typeface="Calibri"/>
                <a:cs typeface="Calibri"/>
              </a:rPr>
              <a:t>2.6mmol/L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(2.1 mmol/L if</a:t>
            </a:r>
            <a:r>
              <a:rPr sz="1000" b="1" spc="-105" dirty="0">
                <a:solidFill>
                  <a:schemeClr val="bg1"/>
                </a:solidFill>
                <a:latin typeface="Calibri"/>
                <a:cs typeface="Calibri"/>
              </a:rPr>
              <a:t> </a:t>
            </a:r>
            <a:r>
              <a:rPr sz="1000" b="1" dirty="0">
                <a:solidFill>
                  <a:schemeClr val="bg1"/>
                </a:solidFill>
                <a:latin typeface="Calibri"/>
                <a:cs typeface="Calibri"/>
              </a:rPr>
              <a:t>feasible</a:t>
            </a:r>
            <a:r>
              <a:rPr sz="1000" b="1" dirty="0">
                <a:latin typeface="Calibri"/>
                <a:cs typeface="Calibri"/>
              </a:rPr>
              <a:t>)</a:t>
            </a:r>
            <a:endParaRPr sz="1000" dirty="0">
              <a:latin typeface="Calibri"/>
              <a:cs typeface="Calibri"/>
            </a:endParaRPr>
          </a:p>
        </p:txBody>
      </p:sp>
      <p:sp>
        <p:nvSpPr>
          <p:cNvPr id="65" name="object 65"/>
          <p:cNvSpPr/>
          <p:nvPr/>
        </p:nvSpPr>
        <p:spPr>
          <a:xfrm>
            <a:off x="1409700" y="4946797"/>
            <a:ext cx="425450" cy="302341"/>
          </a:xfrm>
          <a:prstGeom prst="rect">
            <a:avLst/>
          </a:prstGeom>
          <a:blipFill>
            <a:blip r:embed="rId10" cstate="print"/>
            <a:stretch>
              <a:fillRect/>
            </a:stretch>
          </a:blipFill>
        </p:spPr>
        <p:txBody>
          <a:bodyPr wrap="square" lIns="0" tIns="0" rIns="0" bIns="0" rtlCol="0"/>
          <a:lstStyle/>
          <a:p>
            <a:endParaRPr/>
          </a:p>
        </p:txBody>
      </p:sp>
      <p:sp>
        <p:nvSpPr>
          <p:cNvPr id="66" name="object 66"/>
          <p:cNvSpPr txBox="1"/>
          <p:nvPr/>
        </p:nvSpPr>
        <p:spPr>
          <a:xfrm>
            <a:off x="1265740" y="5298744"/>
            <a:ext cx="749300" cy="4724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spc="5" dirty="0">
                <a:solidFill>
                  <a:schemeClr val="bg1"/>
                </a:solidFill>
                <a:latin typeface="Calibri"/>
                <a:cs typeface="Calibri"/>
              </a:rPr>
              <a:t>2</a:t>
            </a:r>
            <a:r>
              <a:rPr sz="975" i="1" spc="7" baseline="25641" dirty="0">
                <a:solidFill>
                  <a:schemeClr val="bg1"/>
                </a:solidFill>
                <a:latin typeface="Calibri"/>
                <a:cs typeface="Calibri"/>
              </a:rPr>
              <a:t>nd </a:t>
            </a:r>
            <a:r>
              <a:rPr sz="1000" i="1" dirty="0">
                <a:solidFill>
                  <a:schemeClr val="bg1"/>
                </a:solidFill>
                <a:latin typeface="Calibri"/>
                <a:cs typeface="Calibri"/>
              </a:rPr>
              <a:t>Task</a:t>
            </a:r>
            <a:r>
              <a:rPr sz="1000" i="1" spc="-3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marL="71120">
              <a:lnSpc>
                <a:spcPct val="100000"/>
              </a:lnSpc>
            </a:pPr>
            <a:r>
              <a:rPr sz="1000" b="1" dirty="0">
                <a:solidFill>
                  <a:schemeClr val="bg1"/>
                </a:solidFill>
                <a:latin typeface="Calibri"/>
                <a:cs typeface="Calibri"/>
              </a:rPr>
              <a:t>2.6</a:t>
            </a:r>
            <a:r>
              <a:rPr sz="1000" b="1" spc="-105"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p:txBody>
      </p:sp>
      <p:sp>
        <p:nvSpPr>
          <p:cNvPr id="67" name="object 67"/>
          <p:cNvSpPr/>
          <p:nvPr/>
        </p:nvSpPr>
        <p:spPr>
          <a:xfrm>
            <a:off x="0" y="1857890"/>
            <a:ext cx="1429791" cy="660862"/>
          </a:xfrm>
          <a:prstGeom prst="rect">
            <a:avLst/>
          </a:prstGeom>
          <a:blipFill>
            <a:blip r:embed="rId11" cstate="print"/>
            <a:stretch>
              <a:fillRect/>
            </a:stretch>
          </a:blipFill>
        </p:spPr>
        <p:txBody>
          <a:bodyPr wrap="square" lIns="0" tIns="0" rIns="0" bIns="0" rtlCol="0"/>
          <a:lstStyle/>
          <a:p>
            <a:endParaRPr/>
          </a:p>
        </p:txBody>
      </p:sp>
      <p:sp>
        <p:nvSpPr>
          <p:cNvPr id="68" name="object 68"/>
          <p:cNvSpPr/>
          <p:nvPr/>
        </p:nvSpPr>
        <p:spPr>
          <a:xfrm>
            <a:off x="0" y="1878863"/>
            <a:ext cx="1386205" cy="572770"/>
          </a:xfrm>
          <a:custGeom>
            <a:avLst/>
            <a:gdLst/>
            <a:ahLst/>
            <a:cxnLst/>
            <a:rect l="l" t="t" r="r" b="b"/>
            <a:pathLst>
              <a:path w="1386205" h="572769">
                <a:moveTo>
                  <a:pt x="1099790" y="0"/>
                </a:moveTo>
                <a:lnTo>
                  <a:pt x="0" y="0"/>
                </a:lnTo>
                <a:lnTo>
                  <a:pt x="0" y="572236"/>
                </a:lnTo>
                <a:lnTo>
                  <a:pt x="1099790" y="572236"/>
                </a:lnTo>
                <a:lnTo>
                  <a:pt x="1385900" y="286118"/>
                </a:lnTo>
                <a:lnTo>
                  <a:pt x="1099790" y="0"/>
                </a:lnTo>
                <a:close/>
              </a:path>
            </a:pathLst>
          </a:custGeom>
          <a:solidFill>
            <a:srgbClr val="FAA526"/>
          </a:solidFill>
        </p:spPr>
        <p:txBody>
          <a:bodyPr wrap="square" lIns="0" tIns="0" rIns="0" bIns="0" rtlCol="0"/>
          <a:lstStyle/>
          <a:p>
            <a:endParaRPr/>
          </a:p>
        </p:txBody>
      </p:sp>
      <p:sp>
        <p:nvSpPr>
          <p:cNvPr id="69" name="object 69"/>
          <p:cNvSpPr txBox="1"/>
          <p:nvPr/>
        </p:nvSpPr>
        <p:spPr>
          <a:xfrm>
            <a:off x="307402" y="1974240"/>
            <a:ext cx="492125" cy="392430"/>
          </a:xfrm>
          <a:prstGeom prst="rect">
            <a:avLst/>
          </a:prstGeom>
        </p:spPr>
        <p:txBody>
          <a:bodyPr vert="horz" wrap="square" lIns="0" tIns="0" rIns="0" bIns="0" rtlCol="0">
            <a:spAutoFit/>
          </a:bodyPr>
          <a:lstStyle/>
          <a:p>
            <a:pPr marL="12700" marR="5080" indent="104775">
              <a:lnSpc>
                <a:spcPts val="1500"/>
              </a:lnSpc>
            </a:pPr>
            <a:r>
              <a:rPr sz="1300" b="1" dirty="0">
                <a:solidFill>
                  <a:schemeClr val="bg1"/>
                </a:solidFill>
                <a:latin typeface="Calibri"/>
                <a:cs typeface="Calibri"/>
              </a:rPr>
              <a:t>KEY  TRIALS</a:t>
            </a:r>
            <a:endParaRPr sz="1300" dirty="0">
              <a:solidFill>
                <a:schemeClr val="bg1"/>
              </a:solidFill>
              <a:latin typeface="Calibri"/>
              <a:cs typeface="Calibri"/>
            </a:endParaRPr>
          </a:p>
        </p:txBody>
      </p:sp>
      <p:sp>
        <p:nvSpPr>
          <p:cNvPr id="70" name="object 70"/>
          <p:cNvSpPr/>
          <p:nvPr/>
        </p:nvSpPr>
        <p:spPr>
          <a:xfrm>
            <a:off x="1392377" y="2119746"/>
            <a:ext cx="7664335" cy="149628"/>
          </a:xfrm>
          <a:prstGeom prst="rect">
            <a:avLst/>
          </a:prstGeom>
          <a:blipFill>
            <a:blip r:embed="rId12" cstate="print"/>
            <a:stretch>
              <a:fillRect/>
            </a:stretch>
          </a:blipFill>
        </p:spPr>
        <p:txBody>
          <a:bodyPr wrap="square" lIns="0" tIns="0" rIns="0" bIns="0" rtlCol="0"/>
          <a:lstStyle/>
          <a:p>
            <a:endParaRPr/>
          </a:p>
        </p:txBody>
      </p:sp>
      <p:sp>
        <p:nvSpPr>
          <p:cNvPr id="71" name="object 71"/>
          <p:cNvSpPr/>
          <p:nvPr/>
        </p:nvSpPr>
        <p:spPr>
          <a:xfrm>
            <a:off x="1439329" y="2171699"/>
            <a:ext cx="7571740" cy="8890"/>
          </a:xfrm>
          <a:custGeom>
            <a:avLst/>
            <a:gdLst/>
            <a:ahLst/>
            <a:cxnLst/>
            <a:rect l="l" t="t" r="r" b="b"/>
            <a:pathLst>
              <a:path w="7571740" h="8889">
                <a:moveTo>
                  <a:pt x="0" y="0"/>
                </a:moveTo>
                <a:lnTo>
                  <a:pt x="7571314" y="8464"/>
                </a:lnTo>
              </a:path>
            </a:pathLst>
          </a:custGeom>
          <a:ln w="50799">
            <a:solidFill>
              <a:srgbClr val="FAA526"/>
            </a:solidFill>
          </a:ln>
        </p:spPr>
        <p:txBody>
          <a:bodyPr wrap="square" lIns="0" tIns="0" rIns="0" bIns="0" rtlCol="0"/>
          <a:lstStyle/>
          <a:p>
            <a:endParaRPr/>
          </a:p>
        </p:txBody>
      </p:sp>
      <p:sp>
        <p:nvSpPr>
          <p:cNvPr id="72" name="object 72"/>
          <p:cNvSpPr/>
          <p:nvPr/>
        </p:nvSpPr>
        <p:spPr>
          <a:xfrm>
            <a:off x="1932711" y="1995051"/>
            <a:ext cx="369916" cy="415636"/>
          </a:xfrm>
          <a:prstGeom prst="rect">
            <a:avLst/>
          </a:prstGeom>
          <a:blipFill>
            <a:blip r:embed="rId13" cstate="print"/>
            <a:stretch>
              <a:fillRect/>
            </a:stretch>
          </a:blipFill>
        </p:spPr>
        <p:txBody>
          <a:bodyPr wrap="square" lIns="0" tIns="0" rIns="0" bIns="0" rtlCol="0"/>
          <a:lstStyle/>
          <a:p>
            <a:endParaRPr/>
          </a:p>
        </p:txBody>
      </p:sp>
      <p:sp>
        <p:nvSpPr>
          <p:cNvPr id="73" name="object 73"/>
          <p:cNvSpPr/>
          <p:nvPr/>
        </p:nvSpPr>
        <p:spPr>
          <a:xfrm>
            <a:off x="19909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74" name="object 74"/>
          <p:cNvSpPr/>
          <p:nvPr/>
        </p:nvSpPr>
        <p:spPr>
          <a:xfrm>
            <a:off x="1990940" y="2032838"/>
            <a:ext cx="254000" cy="294640"/>
          </a:xfrm>
          <a:custGeom>
            <a:avLst/>
            <a:gdLst/>
            <a:ahLst/>
            <a:cxnLst/>
            <a:rect l="l" t="t" r="r" b="b"/>
            <a:pathLst>
              <a:path w="254000" h="294639">
                <a:moveTo>
                  <a:pt x="126999" y="294640"/>
                </a:moveTo>
                <a:lnTo>
                  <a:pt x="0" y="231140"/>
                </a:lnTo>
                <a:lnTo>
                  <a:pt x="0" y="63499"/>
                </a:lnTo>
                <a:lnTo>
                  <a:pt x="126999" y="0"/>
                </a:lnTo>
                <a:lnTo>
                  <a:pt x="253999" y="63499"/>
                </a:lnTo>
                <a:lnTo>
                  <a:pt x="253999" y="231140"/>
                </a:lnTo>
                <a:lnTo>
                  <a:pt x="126999" y="294640"/>
                </a:lnTo>
                <a:close/>
              </a:path>
            </a:pathLst>
          </a:custGeom>
          <a:ln w="25399">
            <a:solidFill>
              <a:srgbClr val="FFFFFF"/>
            </a:solidFill>
          </a:ln>
        </p:spPr>
        <p:txBody>
          <a:bodyPr wrap="square" lIns="0" tIns="0" rIns="0" bIns="0" rtlCol="0"/>
          <a:lstStyle/>
          <a:p>
            <a:endParaRPr/>
          </a:p>
        </p:txBody>
      </p:sp>
      <p:sp>
        <p:nvSpPr>
          <p:cNvPr id="75" name="object 75"/>
          <p:cNvSpPr txBox="1"/>
          <p:nvPr/>
        </p:nvSpPr>
        <p:spPr>
          <a:xfrm>
            <a:off x="2009456" y="2401570"/>
            <a:ext cx="228600"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HPS</a:t>
            </a:r>
            <a:endParaRPr sz="1000">
              <a:latin typeface="Calibri"/>
              <a:cs typeface="Calibri"/>
            </a:endParaRPr>
          </a:p>
        </p:txBody>
      </p:sp>
      <p:sp>
        <p:nvSpPr>
          <p:cNvPr id="76" name="object 76"/>
          <p:cNvSpPr/>
          <p:nvPr/>
        </p:nvSpPr>
        <p:spPr>
          <a:xfrm>
            <a:off x="2543695" y="1995051"/>
            <a:ext cx="369916" cy="415636"/>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26005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78" name="object 78"/>
          <p:cNvSpPr/>
          <p:nvPr/>
        </p:nvSpPr>
        <p:spPr>
          <a:xfrm>
            <a:off x="2600540" y="2032838"/>
            <a:ext cx="254000" cy="294640"/>
          </a:xfrm>
          <a:custGeom>
            <a:avLst/>
            <a:gdLst/>
            <a:ahLst/>
            <a:cxnLst/>
            <a:rect l="l" t="t" r="r" b="b"/>
            <a:pathLst>
              <a:path w="254000" h="294639">
                <a:moveTo>
                  <a:pt x="126999" y="294640"/>
                </a:moveTo>
                <a:lnTo>
                  <a:pt x="0" y="231140"/>
                </a:lnTo>
                <a:lnTo>
                  <a:pt x="0" y="63499"/>
                </a:lnTo>
                <a:lnTo>
                  <a:pt x="126999" y="0"/>
                </a:lnTo>
                <a:lnTo>
                  <a:pt x="253999" y="63499"/>
                </a:lnTo>
                <a:lnTo>
                  <a:pt x="253999" y="231140"/>
                </a:lnTo>
                <a:lnTo>
                  <a:pt x="126999" y="294640"/>
                </a:lnTo>
                <a:close/>
              </a:path>
            </a:pathLst>
          </a:custGeom>
          <a:ln w="25399">
            <a:solidFill>
              <a:srgbClr val="FFFFFF"/>
            </a:solidFill>
          </a:ln>
        </p:spPr>
        <p:txBody>
          <a:bodyPr wrap="square" lIns="0" tIns="0" rIns="0" bIns="0" rtlCol="0"/>
          <a:lstStyle/>
          <a:p>
            <a:endParaRPr/>
          </a:p>
        </p:txBody>
      </p:sp>
      <p:sp>
        <p:nvSpPr>
          <p:cNvPr id="79" name="object 79"/>
          <p:cNvSpPr txBox="1"/>
          <p:nvPr/>
        </p:nvSpPr>
        <p:spPr>
          <a:xfrm>
            <a:off x="2540691" y="2401570"/>
            <a:ext cx="371475"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ASCOT</a:t>
            </a:r>
            <a:endParaRPr sz="1000">
              <a:latin typeface="Calibri"/>
              <a:cs typeface="Calibri"/>
            </a:endParaRPr>
          </a:p>
        </p:txBody>
      </p:sp>
      <p:sp>
        <p:nvSpPr>
          <p:cNvPr id="80" name="object 80"/>
          <p:cNvSpPr/>
          <p:nvPr/>
        </p:nvSpPr>
        <p:spPr>
          <a:xfrm>
            <a:off x="3162985" y="1995051"/>
            <a:ext cx="374072" cy="415636"/>
          </a:xfrm>
          <a:prstGeom prst="rect">
            <a:avLst/>
          </a:prstGeom>
          <a:blipFill>
            <a:blip r:embed="rId15" cstate="print"/>
            <a:stretch>
              <a:fillRect/>
            </a:stretch>
          </a:blipFill>
        </p:spPr>
        <p:txBody>
          <a:bodyPr wrap="square" lIns="0" tIns="0" rIns="0" bIns="0" rtlCol="0"/>
          <a:lstStyle/>
          <a:p>
            <a:endParaRPr/>
          </a:p>
        </p:txBody>
      </p:sp>
      <p:sp>
        <p:nvSpPr>
          <p:cNvPr id="81" name="object 81"/>
          <p:cNvSpPr/>
          <p:nvPr/>
        </p:nvSpPr>
        <p:spPr>
          <a:xfrm>
            <a:off x="32228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2" name="object 82"/>
          <p:cNvSpPr/>
          <p:nvPr/>
        </p:nvSpPr>
        <p:spPr>
          <a:xfrm>
            <a:off x="322284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83" name="object 83"/>
          <p:cNvSpPr txBox="1"/>
          <p:nvPr/>
        </p:nvSpPr>
        <p:spPr>
          <a:xfrm>
            <a:off x="3098307" y="2401570"/>
            <a:ext cx="511175" cy="320040"/>
          </a:xfrm>
          <a:prstGeom prst="rect">
            <a:avLst/>
          </a:prstGeom>
        </p:spPr>
        <p:txBody>
          <a:bodyPr vert="horz" wrap="square" lIns="0" tIns="0" rIns="0" bIns="0" rtlCol="0">
            <a:spAutoFit/>
          </a:bodyPr>
          <a:lstStyle/>
          <a:p>
            <a:pPr marL="59055" marR="5080" indent="-46990">
              <a:lnSpc>
                <a:spcPct val="100000"/>
              </a:lnSpc>
            </a:pPr>
            <a:r>
              <a:rPr sz="1000" dirty="0">
                <a:latin typeface="Calibri"/>
                <a:cs typeface="Calibri"/>
              </a:rPr>
              <a:t>PROVE</a:t>
            </a:r>
            <a:r>
              <a:rPr sz="1000" spc="-204" dirty="0">
                <a:latin typeface="Calibri"/>
                <a:cs typeface="Calibri"/>
              </a:rPr>
              <a:t>-­‐IT  TIMI</a:t>
            </a:r>
            <a:r>
              <a:rPr sz="1000" spc="-100" dirty="0">
                <a:latin typeface="Calibri"/>
                <a:cs typeface="Calibri"/>
              </a:rPr>
              <a:t> </a:t>
            </a:r>
            <a:r>
              <a:rPr sz="1000" dirty="0">
                <a:latin typeface="Calibri"/>
                <a:cs typeface="Calibri"/>
              </a:rPr>
              <a:t>22</a:t>
            </a:r>
            <a:endParaRPr sz="1000">
              <a:latin typeface="Calibri"/>
              <a:cs typeface="Calibri"/>
            </a:endParaRPr>
          </a:p>
        </p:txBody>
      </p:sp>
      <p:sp>
        <p:nvSpPr>
          <p:cNvPr id="84" name="object 84"/>
          <p:cNvSpPr/>
          <p:nvPr/>
        </p:nvSpPr>
        <p:spPr>
          <a:xfrm>
            <a:off x="3695001" y="1995051"/>
            <a:ext cx="369916" cy="415636"/>
          </a:xfrm>
          <a:prstGeom prst="rect">
            <a:avLst/>
          </a:prstGeom>
          <a:blipFill>
            <a:blip r:embed="rId16" cstate="print"/>
            <a:stretch>
              <a:fillRect/>
            </a:stretch>
          </a:blipFill>
        </p:spPr>
        <p:txBody>
          <a:bodyPr wrap="square" lIns="0" tIns="0" rIns="0" bIns="0" rtlCol="0"/>
          <a:lstStyle/>
          <a:p>
            <a:endParaRPr/>
          </a:p>
        </p:txBody>
      </p:sp>
      <p:sp>
        <p:nvSpPr>
          <p:cNvPr id="85" name="object 85"/>
          <p:cNvSpPr/>
          <p:nvPr/>
        </p:nvSpPr>
        <p:spPr>
          <a:xfrm>
            <a:off x="375318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6" name="object 86"/>
          <p:cNvSpPr/>
          <p:nvPr/>
        </p:nvSpPr>
        <p:spPr>
          <a:xfrm>
            <a:off x="375318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87" name="object 87"/>
          <p:cNvSpPr/>
          <p:nvPr/>
        </p:nvSpPr>
        <p:spPr>
          <a:xfrm>
            <a:off x="6724992" y="1995051"/>
            <a:ext cx="374072" cy="415636"/>
          </a:xfrm>
          <a:prstGeom prst="rect">
            <a:avLst/>
          </a:prstGeom>
          <a:blipFill>
            <a:blip r:embed="rId17" cstate="print"/>
            <a:stretch>
              <a:fillRect/>
            </a:stretch>
          </a:blipFill>
        </p:spPr>
        <p:txBody>
          <a:bodyPr wrap="square" lIns="0" tIns="0" rIns="0" bIns="0" rtlCol="0"/>
          <a:lstStyle/>
          <a:p>
            <a:endParaRPr/>
          </a:p>
        </p:txBody>
      </p:sp>
      <p:sp>
        <p:nvSpPr>
          <p:cNvPr id="88" name="object 88"/>
          <p:cNvSpPr/>
          <p:nvPr/>
        </p:nvSpPr>
        <p:spPr>
          <a:xfrm>
            <a:off x="6785191"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9" name="object 89"/>
          <p:cNvSpPr/>
          <p:nvPr/>
        </p:nvSpPr>
        <p:spPr>
          <a:xfrm>
            <a:off x="678519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90" name="object 90"/>
          <p:cNvSpPr txBox="1"/>
          <p:nvPr/>
        </p:nvSpPr>
        <p:spPr>
          <a:xfrm>
            <a:off x="6680905" y="2401570"/>
            <a:ext cx="515620" cy="320040"/>
          </a:xfrm>
          <a:prstGeom prst="rect">
            <a:avLst/>
          </a:prstGeom>
        </p:spPr>
        <p:txBody>
          <a:bodyPr vert="horz" wrap="square" lIns="0" tIns="0" rIns="0" bIns="0" rtlCol="0">
            <a:spAutoFit/>
          </a:bodyPr>
          <a:lstStyle/>
          <a:p>
            <a:pPr algn="ctr">
              <a:lnSpc>
                <a:spcPct val="100000"/>
              </a:lnSpc>
            </a:pPr>
            <a:r>
              <a:rPr sz="1000" spc="-5" dirty="0">
                <a:latin typeface="Calibri"/>
                <a:cs typeface="Calibri"/>
              </a:rPr>
              <a:t>CTTC</a:t>
            </a:r>
            <a:endParaRPr sz="1000">
              <a:latin typeface="Calibri"/>
              <a:cs typeface="Calibri"/>
            </a:endParaRPr>
          </a:p>
          <a:p>
            <a:pPr algn="ctr">
              <a:lnSpc>
                <a:spcPct val="100000"/>
              </a:lnSpc>
            </a:pPr>
            <a:r>
              <a:rPr sz="1000" dirty="0">
                <a:latin typeface="Calibri"/>
                <a:cs typeface="Calibri"/>
              </a:rPr>
              <a:t>(27</a:t>
            </a:r>
            <a:r>
              <a:rPr sz="1000" spc="-100" dirty="0">
                <a:latin typeface="Calibri"/>
                <a:cs typeface="Calibri"/>
              </a:rPr>
              <a:t> </a:t>
            </a:r>
            <a:r>
              <a:rPr sz="1000" dirty="0">
                <a:latin typeface="Calibri"/>
                <a:cs typeface="Calibri"/>
              </a:rPr>
              <a:t>trials)</a:t>
            </a:r>
            <a:endParaRPr sz="1000">
              <a:latin typeface="Calibri"/>
              <a:cs typeface="Calibri"/>
            </a:endParaRPr>
          </a:p>
        </p:txBody>
      </p:sp>
      <p:sp>
        <p:nvSpPr>
          <p:cNvPr id="91" name="object 91"/>
          <p:cNvSpPr/>
          <p:nvPr/>
        </p:nvSpPr>
        <p:spPr>
          <a:xfrm>
            <a:off x="7240384" y="1986746"/>
            <a:ext cx="369916" cy="415636"/>
          </a:xfrm>
          <a:prstGeom prst="rect">
            <a:avLst/>
          </a:prstGeom>
          <a:blipFill>
            <a:blip r:embed="rId18" cstate="print"/>
            <a:stretch>
              <a:fillRect/>
            </a:stretch>
          </a:blipFill>
        </p:spPr>
        <p:txBody>
          <a:bodyPr wrap="square" lIns="0" tIns="0" rIns="0" bIns="0" rtlCol="0"/>
          <a:lstStyle/>
          <a:p>
            <a:endParaRPr/>
          </a:p>
        </p:txBody>
      </p:sp>
      <p:sp>
        <p:nvSpPr>
          <p:cNvPr id="92" name="object 92"/>
          <p:cNvSpPr/>
          <p:nvPr/>
        </p:nvSpPr>
        <p:spPr>
          <a:xfrm>
            <a:off x="7299325" y="2024379"/>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93" name="object 93"/>
          <p:cNvSpPr/>
          <p:nvPr/>
        </p:nvSpPr>
        <p:spPr>
          <a:xfrm>
            <a:off x="7299325" y="2024380"/>
            <a:ext cx="254000" cy="294640"/>
          </a:xfrm>
          <a:custGeom>
            <a:avLst/>
            <a:gdLst/>
            <a:ahLst/>
            <a:cxnLst/>
            <a:rect l="l" t="t" r="r" b="b"/>
            <a:pathLst>
              <a:path w="254000" h="294639">
                <a:moveTo>
                  <a:pt x="126999" y="294639"/>
                </a:moveTo>
                <a:lnTo>
                  <a:pt x="0" y="231139"/>
                </a:lnTo>
                <a:lnTo>
                  <a:pt x="0" y="63499"/>
                </a:lnTo>
                <a:lnTo>
                  <a:pt x="126999" y="0"/>
                </a:lnTo>
                <a:lnTo>
                  <a:pt x="253999" y="63499"/>
                </a:lnTo>
                <a:lnTo>
                  <a:pt x="253999" y="231139"/>
                </a:lnTo>
                <a:lnTo>
                  <a:pt x="126999" y="294639"/>
                </a:lnTo>
                <a:close/>
              </a:path>
            </a:pathLst>
          </a:custGeom>
          <a:ln w="25399">
            <a:solidFill>
              <a:srgbClr val="FFFFFF"/>
            </a:solidFill>
          </a:ln>
        </p:spPr>
        <p:txBody>
          <a:bodyPr wrap="square" lIns="0" tIns="0" rIns="0" bIns="0" rtlCol="0"/>
          <a:lstStyle/>
          <a:p>
            <a:endParaRPr/>
          </a:p>
        </p:txBody>
      </p:sp>
      <p:sp>
        <p:nvSpPr>
          <p:cNvPr id="94" name="object 94"/>
          <p:cNvSpPr txBox="1"/>
          <p:nvPr/>
        </p:nvSpPr>
        <p:spPr>
          <a:xfrm>
            <a:off x="7330760" y="2412060"/>
            <a:ext cx="438150"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JUPITER</a:t>
            </a:r>
            <a:endParaRPr sz="1000">
              <a:latin typeface="Calibri"/>
              <a:cs typeface="Calibri"/>
            </a:endParaRPr>
          </a:p>
        </p:txBody>
      </p:sp>
      <p:sp>
        <p:nvSpPr>
          <p:cNvPr id="95" name="object 95"/>
          <p:cNvSpPr/>
          <p:nvPr/>
        </p:nvSpPr>
        <p:spPr>
          <a:xfrm>
            <a:off x="3985945" y="1995051"/>
            <a:ext cx="374072" cy="415636"/>
          </a:xfrm>
          <a:prstGeom prst="rect">
            <a:avLst/>
          </a:prstGeom>
          <a:blipFill>
            <a:blip r:embed="rId19" cstate="print"/>
            <a:stretch>
              <a:fillRect/>
            </a:stretch>
          </a:blipFill>
        </p:spPr>
        <p:txBody>
          <a:bodyPr wrap="square" lIns="0" tIns="0" rIns="0" bIns="0" rtlCol="0"/>
          <a:lstStyle/>
          <a:p>
            <a:endParaRPr/>
          </a:p>
        </p:txBody>
      </p:sp>
      <p:sp>
        <p:nvSpPr>
          <p:cNvPr id="96" name="object 96"/>
          <p:cNvSpPr/>
          <p:nvPr/>
        </p:nvSpPr>
        <p:spPr>
          <a:xfrm>
            <a:off x="4046029" y="2032647"/>
            <a:ext cx="254000" cy="294640"/>
          </a:xfrm>
          <a:custGeom>
            <a:avLst/>
            <a:gdLst/>
            <a:ahLst/>
            <a:cxnLst/>
            <a:rect l="l" t="t" r="r" b="b"/>
            <a:pathLst>
              <a:path w="254000" h="294639">
                <a:moveTo>
                  <a:pt x="127000" y="0"/>
                </a:moveTo>
                <a:lnTo>
                  <a:pt x="0" y="63500"/>
                </a:lnTo>
                <a:lnTo>
                  <a:pt x="0" y="231139"/>
                </a:lnTo>
                <a:lnTo>
                  <a:pt x="127000" y="294639"/>
                </a:lnTo>
                <a:lnTo>
                  <a:pt x="254000" y="231139"/>
                </a:lnTo>
                <a:lnTo>
                  <a:pt x="254000" y="63500"/>
                </a:lnTo>
                <a:lnTo>
                  <a:pt x="127000" y="0"/>
                </a:lnTo>
                <a:close/>
              </a:path>
            </a:pathLst>
          </a:custGeom>
          <a:solidFill>
            <a:srgbClr val="FAA526"/>
          </a:solidFill>
        </p:spPr>
        <p:txBody>
          <a:bodyPr wrap="square" lIns="0" tIns="0" rIns="0" bIns="0" rtlCol="0"/>
          <a:lstStyle/>
          <a:p>
            <a:endParaRPr/>
          </a:p>
        </p:txBody>
      </p:sp>
      <p:sp>
        <p:nvSpPr>
          <p:cNvPr id="97" name="object 97"/>
          <p:cNvSpPr/>
          <p:nvPr/>
        </p:nvSpPr>
        <p:spPr>
          <a:xfrm>
            <a:off x="4046029" y="2032647"/>
            <a:ext cx="254000" cy="294640"/>
          </a:xfrm>
          <a:custGeom>
            <a:avLst/>
            <a:gdLst/>
            <a:ahLst/>
            <a:cxnLst/>
            <a:rect l="l" t="t" r="r" b="b"/>
            <a:pathLst>
              <a:path w="254000" h="294639">
                <a:moveTo>
                  <a:pt x="126999" y="294639"/>
                </a:moveTo>
                <a:lnTo>
                  <a:pt x="0" y="231140"/>
                </a:lnTo>
                <a:lnTo>
                  <a:pt x="0" y="63499"/>
                </a:lnTo>
                <a:lnTo>
                  <a:pt x="126999" y="0"/>
                </a:lnTo>
                <a:lnTo>
                  <a:pt x="253999" y="63499"/>
                </a:lnTo>
                <a:lnTo>
                  <a:pt x="253999" y="231140"/>
                </a:lnTo>
                <a:lnTo>
                  <a:pt x="126999" y="294639"/>
                </a:lnTo>
                <a:close/>
              </a:path>
            </a:pathLst>
          </a:custGeom>
          <a:ln w="25399">
            <a:solidFill>
              <a:srgbClr val="FFFFFF"/>
            </a:solidFill>
          </a:ln>
        </p:spPr>
        <p:txBody>
          <a:bodyPr wrap="square" lIns="0" tIns="0" rIns="0" bIns="0" rtlCol="0"/>
          <a:lstStyle/>
          <a:p>
            <a:endParaRPr/>
          </a:p>
        </p:txBody>
      </p:sp>
      <p:sp>
        <p:nvSpPr>
          <p:cNvPr id="98" name="object 98"/>
          <p:cNvSpPr txBox="1"/>
          <p:nvPr/>
        </p:nvSpPr>
        <p:spPr>
          <a:xfrm>
            <a:off x="3759681" y="2401963"/>
            <a:ext cx="634365" cy="167640"/>
          </a:xfrm>
          <a:prstGeom prst="rect">
            <a:avLst/>
          </a:prstGeom>
        </p:spPr>
        <p:txBody>
          <a:bodyPr vert="horz" wrap="square" lIns="0" tIns="0" rIns="0" bIns="0" rtlCol="0">
            <a:spAutoFit/>
          </a:bodyPr>
          <a:lstStyle/>
          <a:p>
            <a:pPr marL="12700">
              <a:lnSpc>
                <a:spcPct val="100000"/>
              </a:lnSpc>
              <a:tabLst>
                <a:tab pos="361950" algn="l"/>
              </a:tabLst>
            </a:pPr>
            <a:r>
              <a:rPr sz="1000" dirty="0">
                <a:latin typeface="Calibri"/>
                <a:cs typeface="Calibri"/>
              </a:rPr>
              <a:t>T</a:t>
            </a:r>
            <a:r>
              <a:rPr sz="1000" spc="-5" dirty="0">
                <a:latin typeface="Calibri"/>
                <a:cs typeface="Calibri"/>
              </a:rPr>
              <a:t>N</a:t>
            </a:r>
            <a:r>
              <a:rPr sz="1000" dirty="0">
                <a:latin typeface="Calibri"/>
                <a:cs typeface="Calibri"/>
              </a:rPr>
              <a:t>T	</a:t>
            </a:r>
            <a:r>
              <a:rPr sz="1000" spc="-5" dirty="0">
                <a:latin typeface="Calibri"/>
                <a:cs typeface="Calibri"/>
              </a:rPr>
              <a:t>CTTC</a:t>
            </a:r>
            <a:endParaRPr sz="1000">
              <a:latin typeface="Calibri"/>
              <a:cs typeface="Calibri"/>
            </a:endParaRPr>
          </a:p>
        </p:txBody>
      </p:sp>
      <p:sp>
        <p:nvSpPr>
          <p:cNvPr id="99" name="object 99"/>
          <p:cNvSpPr/>
          <p:nvPr/>
        </p:nvSpPr>
        <p:spPr>
          <a:xfrm>
            <a:off x="5615241" y="1974274"/>
            <a:ext cx="369916" cy="415636"/>
          </a:xfrm>
          <a:prstGeom prst="rect">
            <a:avLst/>
          </a:prstGeom>
          <a:blipFill>
            <a:blip r:embed="rId20" cstate="print"/>
            <a:stretch>
              <a:fillRect/>
            </a:stretch>
          </a:blipFill>
        </p:spPr>
        <p:txBody>
          <a:bodyPr wrap="square" lIns="0" tIns="0" rIns="0" bIns="0" rtlCol="0"/>
          <a:lstStyle/>
          <a:p>
            <a:endParaRPr/>
          </a:p>
        </p:txBody>
      </p:sp>
      <p:sp>
        <p:nvSpPr>
          <p:cNvPr id="100" name="object 100"/>
          <p:cNvSpPr/>
          <p:nvPr/>
        </p:nvSpPr>
        <p:spPr>
          <a:xfrm>
            <a:off x="5673166" y="2012200"/>
            <a:ext cx="254000" cy="294640"/>
          </a:xfrm>
          <a:custGeom>
            <a:avLst/>
            <a:gdLst/>
            <a:ahLst/>
            <a:cxnLst/>
            <a:rect l="l" t="t" r="r" b="b"/>
            <a:pathLst>
              <a:path w="254000" h="294639">
                <a:moveTo>
                  <a:pt x="127000" y="0"/>
                </a:moveTo>
                <a:lnTo>
                  <a:pt x="0" y="63487"/>
                </a:lnTo>
                <a:lnTo>
                  <a:pt x="0" y="231127"/>
                </a:lnTo>
                <a:lnTo>
                  <a:pt x="127000" y="294627"/>
                </a:lnTo>
                <a:lnTo>
                  <a:pt x="254000" y="231127"/>
                </a:lnTo>
                <a:lnTo>
                  <a:pt x="254000" y="63487"/>
                </a:lnTo>
                <a:lnTo>
                  <a:pt x="127000" y="0"/>
                </a:lnTo>
                <a:close/>
              </a:path>
            </a:pathLst>
          </a:custGeom>
          <a:solidFill>
            <a:srgbClr val="FAA526"/>
          </a:solidFill>
        </p:spPr>
        <p:txBody>
          <a:bodyPr wrap="square" lIns="0" tIns="0" rIns="0" bIns="0" rtlCol="0"/>
          <a:lstStyle/>
          <a:p>
            <a:endParaRPr/>
          </a:p>
        </p:txBody>
      </p:sp>
      <p:sp>
        <p:nvSpPr>
          <p:cNvPr id="101" name="object 101"/>
          <p:cNvSpPr/>
          <p:nvPr/>
        </p:nvSpPr>
        <p:spPr>
          <a:xfrm>
            <a:off x="5673165" y="2012188"/>
            <a:ext cx="254000" cy="294640"/>
          </a:xfrm>
          <a:custGeom>
            <a:avLst/>
            <a:gdLst/>
            <a:ahLst/>
            <a:cxnLst/>
            <a:rect l="l" t="t" r="r" b="b"/>
            <a:pathLst>
              <a:path w="254000" h="294639">
                <a:moveTo>
                  <a:pt x="127000" y="294639"/>
                </a:moveTo>
                <a:lnTo>
                  <a:pt x="0" y="231139"/>
                </a:lnTo>
                <a:lnTo>
                  <a:pt x="0" y="63499"/>
                </a:lnTo>
                <a:lnTo>
                  <a:pt x="127000" y="0"/>
                </a:lnTo>
                <a:lnTo>
                  <a:pt x="254000" y="63499"/>
                </a:lnTo>
                <a:lnTo>
                  <a:pt x="254000" y="231139"/>
                </a:lnTo>
                <a:lnTo>
                  <a:pt x="127000" y="294639"/>
                </a:lnTo>
                <a:close/>
              </a:path>
            </a:pathLst>
          </a:custGeom>
          <a:ln w="25399">
            <a:solidFill>
              <a:srgbClr val="FFFFFF"/>
            </a:solidFill>
          </a:ln>
        </p:spPr>
        <p:txBody>
          <a:bodyPr wrap="square" lIns="0" tIns="0" rIns="0" bIns="0" rtlCol="0"/>
          <a:lstStyle/>
          <a:p>
            <a:endParaRPr/>
          </a:p>
        </p:txBody>
      </p:sp>
      <p:sp>
        <p:nvSpPr>
          <p:cNvPr id="102" name="object 102"/>
          <p:cNvSpPr txBox="1"/>
          <p:nvPr/>
        </p:nvSpPr>
        <p:spPr>
          <a:xfrm>
            <a:off x="5580400" y="2380919"/>
            <a:ext cx="515620" cy="320040"/>
          </a:xfrm>
          <a:prstGeom prst="rect">
            <a:avLst/>
          </a:prstGeom>
        </p:spPr>
        <p:txBody>
          <a:bodyPr vert="horz" wrap="square" lIns="0" tIns="0" rIns="0" bIns="0" rtlCol="0">
            <a:spAutoFit/>
          </a:bodyPr>
          <a:lstStyle/>
          <a:p>
            <a:pPr algn="ctr">
              <a:lnSpc>
                <a:spcPct val="100000"/>
              </a:lnSpc>
            </a:pPr>
            <a:r>
              <a:rPr sz="1000" spc="-5" dirty="0">
                <a:latin typeface="Calibri"/>
                <a:cs typeface="Calibri"/>
              </a:rPr>
              <a:t>CTTC</a:t>
            </a:r>
            <a:endParaRPr sz="1000">
              <a:latin typeface="Calibri"/>
              <a:cs typeface="Calibri"/>
            </a:endParaRPr>
          </a:p>
          <a:p>
            <a:pPr algn="ctr">
              <a:lnSpc>
                <a:spcPct val="100000"/>
              </a:lnSpc>
            </a:pPr>
            <a:r>
              <a:rPr sz="1000" dirty="0">
                <a:latin typeface="Calibri"/>
                <a:cs typeface="Calibri"/>
              </a:rPr>
              <a:t>(14</a:t>
            </a:r>
            <a:r>
              <a:rPr sz="1000" spc="-100" dirty="0">
                <a:latin typeface="Calibri"/>
                <a:cs typeface="Calibri"/>
              </a:rPr>
              <a:t> </a:t>
            </a:r>
            <a:r>
              <a:rPr sz="1000" dirty="0">
                <a:latin typeface="Calibri"/>
                <a:cs typeface="Calibri"/>
              </a:rPr>
              <a:t>trials)</a:t>
            </a:r>
            <a:endParaRPr sz="1000">
              <a:latin typeface="Calibri"/>
              <a:cs typeface="Calibri"/>
            </a:endParaRPr>
          </a:p>
        </p:txBody>
      </p:sp>
      <p:sp>
        <p:nvSpPr>
          <p:cNvPr id="103" name="object 103"/>
          <p:cNvSpPr/>
          <p:nvPr/>
        </p:nvSpPr>
        <p:spPr>
          <a:xfrm>
            <a:off x="4325353" y="2803893"/>
            <a:ext cx="419100" cy="278726"/>
          </a:xfrm>
          <a:prstGeom prst="rect">
            <a:avLst/>
          </a:prstGeom>
          <a:blipFill>
            <a:blip r:embed="rId7" cstate="print"/>
            <a:stretch>
              <a:fillRect/>
            </a:stretch>
          </a:blipFill>
        </p:spPr>
        <p:txBody>
          <a:bodyPr wrap="square" lIns="0" tIns="0" rIns="0" bIns="0" rtlCol="0"/>
          <a:lstStyle/>
          <a:p>
            <a:endParaRPr/>
          </a:p>
        </p:txBody>
      </p:sp>
      <p:sp>
        <p:nvSpPr>
          <p:cNvPr id="104" name="object 104"/>
          <p:cNvSpPr txBox="1"/>
          <p:nvPr/>
        </p:nvSpPr>
        <p:spPr>
          <a:xfrm>
            <a:off x="4069825" y="312441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105" name="object 105"/>
          <p:cNvSpPr/>
          <p:nvPr/>
        </p:nvSpPr>
        <p:spPr>
          <a:xfrm>
            <a:off x="2563291" y="2803893"/>
            <a:ext cx="419100" cy="278726"/>
          </a:xfrm>
          <a:prstGeom prst="rect">
            <a:avLst/>
          </a:prstGeom>
          <a:blipFill>
            <a:blip r:embed="rId7" cstate="print"/>
            <a:stretch>
              <a:fillRect/>
            </a:stretch>
          </a:blipFill>
        </p:spPr>
        <p:txBody>
          <a:bodyPr wrap="square" lIns="0" tIns="0" rIns="0" bIns="0" rtlCol="0"/>
          <a:lstStyle/>
          <a:p>
            <a:endParaRPr/>
          </a:p>
        </p:txBody>
      </p:sp>
      <p:sp>
        <p:nvSpPr>
          <p:cNvPr id="106" name="object 106"/>
          <p:cNvSpPr txBox="1"/>
          <p:nvPr/>
        </p:nvSpPr>
        <p:spPr>
          <a:xfrm>
            <a:off x="2287951" y="3124415"/>
            <a:ext cx="993140"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2.5</a:t>
            </a:r>
            <a:r>
              <a:rPr sz="1000" b="1" spc="-100" dirty="0">
                <a:solidFill>
                  <a:schemeClr val="bg1"/>
                </a:solidFill>
                <a:latin typeface="Calibri"/>
                <a:cs typeface="Calibri"/>
              </a:rPr>
              <a:t> </a:t>
            </a:r>
            <a:r>
              <a:rPr sz="1000" b="1" dirty="0" err="1">
                <a:solidFill>
                  <a:schemeClr val="bg1"/>
                </a:solidFill>
                <a:latin typeface="Calibri"/>
                <a:cs typeface="Calibri"/>
              </a:rPr>
              <a:t>mmol</a:t>
            </a:r>
            <a:r>
              <a:rPr sz="1000" b="1" dirty="0">
                <a:solidFill>
                  <a:schemeClr val="bg1"/>
                </a:solidFill>
                <a:latin typeface="Calibri"/>
                <a:cs typeface="Calibri"/>
              </a:rPr>
              <a:t>/L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and </a:t>
            </a:r>
            <a:r>
              <a:rPr sz="1000" b="1" spc="-65" dirty="0">
                <a:solidFill>
                  <a:schemeClr val="bg1"/>
                </a:solidFill>
                <a:latin typeface="Calibri"/>
                <a:cs typeface="Calibri"/>
              </a:rPr>
              <a:t>TC:HDL-­‐C </a:t>
            </a:r>
            <a:r>
              <a:rPr sz="1000" b="1" dirty="0">
                <a:solidFill>
                  <a:schemeClr val="bg1"/>
                </a:solidFill>
                <a:latin typeface="Calibri"/>
                <a:cs typeface="Calibri"/>
              </a:rPr>
              <a:t>&lt;4.0</a:t>
            </a:r>
            <a:endParaRPr sz="1000" dirty="0">
              <a:solidFill>
                <a:schemeClr val="bg1"/>
              </a:solidFill>
              <a:latin typeface="Calibri"/>
              <a:cs typeface="Calibri"/>
            </a:endParaRPr>
          </a:p>
        </p:txBody>
      </p:sp>
    </p:spTree>
    <p:extLst>
      <p:ext uri="{BB962C8B-B14F-4D97-AF65-F5344CB8AC3E}">
        <p14:creationId xmlns:p14="http://schemas.microsoft.com/office/powerpoint/2010/main" val="44534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08614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solidFill>
                  <a:schemeClr val="accent3"/>
                </a:solidFill>
              </a:rPr>
              <a:t>AHA/ACC </a:t>
            </a:r>
            <a:r>
              <a:rPr lang="en-US" dirty="0" err="1">
                <a:solidFill>
                  <a:schemeClr val="accent3"/>
                </a:solidFill>
              </a:rPr>
              <a:t>vs</a:t>
            </a:r>
            <a:r>
              <a:rPr lang="en-US" dirty="0">
                <a:solidFill>
                  <a:schemeClr val="accent3"/>
                </a:solidFill>
              </a:rPr>
              <a:t> IAS</a:t>
            </a:r>
          </a:p>
        </p:txBody>
      </p:sp>
    </p:spTree>
    <p:extLst>
      <p:ext uri="{BB962C8B-B14F-4D97-AF65-F5344CB8AC3E}">
        <p14:creationId xmlns:p14="http://schemas.microsoft.com/office/powerpoint/2010/main" val="233138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Use Critical Questions (CQs) to create the evidence search from which the guideline is developed </a:t>
            </a:r>
          </a:p>
          <a:p>
            <a:pPr marL="514350" indent="-514350">
              <a:buFont typeface="+mj-lt"/>
              <a:buAutoNum type="arabicPeriod"/>
            </a:pPr>
            <a:r>
              <a:rPr lang="en-US" dirty="0">
                <a:solidFill>
                  <a:schemeClr val="bg1"/>
                </a:solidFill>
              </a:rPr>
              <a:t>Cholesterol Panel: 3 CQs </a:t>
            </a:r>
          </a:p>
          <a:p>
            <a:pPr marL="514350" indent="-514350">
              <a:buFont typeface="+mj-lt"/>
              <a:buAutoNum type="arabicPeriod"/>
            </a:pPr>
            <a:r>
              <a:rPr lang="en-US" dirty="0">
                <a:solidFill>
                  <a:schemeClr val="bg1"/>
                </a:solidFill>
              </a:rPr>
              <a:t>Risk Assessment Work Group: 2 CQs </a:t>
            </a:r>
          </a:p>
          <a:p>
            <a:pPr marL="514350" indent="-514350">
              <a:buFont typeface="+mj-lt"/>
              <a:buAutoNum type="arabicPeriod"/>
            </a:pPr>
            <a:r>
              <a:rPr lang="en-US" dirty="0">
                <a:solidFill>
                  <a:schemeClr val="bg1"/>
                </a:solidFill>
              </a:rPr>
              <a:t>Lifestyle Management Work Group: 3 CQs</a:t>
            </a: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a:solidFill>
                  <a:schemeClr val="accent3"/>
                </a:solidFill>
              </a:rPr>
              <a:t>ACC/ AHA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7576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439660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a:solidFill>
                  <a:schemeClr val="accent3"/>
                </a:solidFill>
              </a:rPr>
              <a:t>What has changed compared to ATP3 guideline?</a:t>
            </a:r>
          </a:p>
        </p:txBody>
      </p:sp>
    </p:spTree>
    <p:extLst>
      <p:ext uri="{BB962C8B-B14F-4D97-AF65-F5344CB8AC3E}">
        <p14:creationId xmlns:p14="http://schemas.microsoft.com/office/powerpoint/2010/main" val="380156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1013473"/>
              </p:ext>
            </p:extLst>
          </p:nvPr>
        </p:nvGraphicFramePr>
        <p:xfrm>
          <a:off x="304800" y="533400"/>
          <a:ext cx="8090841" cy="5852160"/>
        </p:xfrm>
        <a:graphic>
          <a:graphicData uri="http://schemas.openxmlformats.org/drawingml/2006/table">
            <a:tbl>
              <a:tblPr firstRow="1" bandRow="1">
                <a:tableStyleId>{073A0DAA-6AF3-43AB-8588-CEC1D06C72B9}</a:tableStyleId>
              </a:tblPr>
              <a:tblGrid>
                <a:gridCol w="2696947">
                  <a:extLst>
                    <a:ext uri="{9D8B030D-6E8A-4147-A177-3AD203B41FA5}">
                      <a16:colId xmlns="" xmlns:a16="http://schemas.microsoft.com/office/drawing/2014/main" val="20000"/>
                    </a:ext>
                  </a:extLst>
                </a:gridCol>
                <a:gridCol w="2696947">
                  <a:extLst>
                    <a:ext uri="{9D8B030D-6E8A-4147-A177-3AD203B41FA5}">
                      <a16:colId xmlns="" xmlns:a16="http://schemas.microsoft.com/office/drawing/2014/main" val="20001"/>
                    </a:ext>
                  </a:extLst>
                </a:gridCol>
                <a:gridCol w="2696947">
                  <a:extLst>
                    <a:ext uri="{9D8B030D-6E8A-4147-A177-3AD203B41FA5}">
                      <a16:colId xmlns="" xmlns:a16="http://schemas.microsoft.com/office/drawing/2014/main" val="20002"/>
                    </a:ext>
                  </a:extLst>
                </a:gridCol>
              </a:tblGrid>
              <a:tr h="365760">
                <a:tc>
                  <a:txBody>
                    <a:bodyPr/>
                    <a:lstStyle/>
                    <a:p>
                      <a:endParaRPr lang="en-US" dirty="0"/>
                    </a:p>
                  </a:txBody>
                  <a:tcPr/>
                </a:tc>
                <a:tc>
                  <a:txBody>
                    <a:bodyPr/>
                    <a:lstStyle/>
                    <a:p>
                      <a:pPr algn="ctr"/>
                      <a:r>
                        <a:rPr lang="en-US" dirty="0"/>
                        <a:t>ATP-III</a:t>
                      </a:r>
                    </a:p>
                  </a:txBody>
                  <a:tcPr/>
                </a:tc>
                <a:tc>
                  <a:txBody>
                    <a:bodyPr/>
                    <a:lstStyle/>
                    <a:p>
                      <a:pPr algn="ctr"/>
                      <a:r>
                        <a:rPr lang="en-US" dirty="0"/>
                        <a:t>AHA/ACC</a:t>
                      </a:r>
                    </a:p>
                  </a:txBody>
                  <a:tcPr/>
                </a:tc>
                <a:extLst>
                  <a:ext uri="{0D108BD9-81ED-4DB2-BD59-A6C34878D82A}">
                    <a16:rowId xmlns="" xmlns:a16="http://schemas.microsoft.com/office/drawing/2014/main" val="10000"/>
                  </a:ext>
                </a:extLst>
              </a:tr>
              <a:tr h="1188720">
                <a:tc>
                  <a:txBody>
                    <a:bodyPr/>
                    <a:lstStyle/>
                    <a:p>
                      <a:r>
                        <a:rPr lang="en-US" dirty="0"/>
                        <a:t>Basis</a:t>
                      </a:r>
                      <a:r>
                        <a:rPr lang="en-US" baseline="0" dirty="0"/>
                        <a:t> for recommendations</a:t>
                      </a:r>
                      <a:endParaRPr lang="en-US" dirty="0"/>
                    </a:p>
                  </a:txBody>
                  <a:tcPr/>
                </a:tc>
                <a:tc>
                  <a:txBody>
                    <a:bodyPr/>
                    <a:lstStyle/>
                    <a:p>
                      <a:r>
                        <a:rPr lang="en-US" dirty="0"/>
                        <a:t>Expert opinion based on pathophysiology, observational, &amp; RCT data</a:t>
                      </a:r>
                    </a:p>
                  </a:txBody>
                  <a:tcPr/>
                </a:tc>
                <a:tc>
                  <a:txBody>
                    <a:bodyPr/>
                    <a:lstStyle/>
                    <a:p>
                      <a:r>
                        <a:rPr lang="en-US" dirty="0"/>
                        <a:t>Evidence-based recommendations based on RCTs and systematic reviews</a:t>
                      </a:r>
                    </a:p>
                  </a:txBody>
                  <a:tcPr/>
                </a:tc>
                <a:extLst>
                  <a:ext uri="{0D108BD9-81ED-4DB2-BD59-A6C34878D82A}">
                    <a16:rowId xmlns="" xmlns:a16="http://schemas.microsoft.com/office/drawing/2014/main" val="10001"/>
                  </a:ext>
                </a:extLst>
              </a:tr>
              <a:tr h="914400">
                <a:tc>
                  <a:txBody>
                    <a:bodyPr/>
                    <a:lstStyle/>
                    <a:p>
                      <a:r>
                        <a:rPr lang="en-US" dirty="0"/>
                        <a:t>Risk stratification</a:t>
                      </a:r>
                    </a:p>
                  </a:txBody>
                  <a:tcPr/>
                </a:tc>
                <a:tc>
                  <a:txBody>
                    <a:bodyPr/>
                    <a:lstStyle/>
                    <a:p>
                      <a:r>
                        <a:rPr lang="en-US" dirty="0"/>
                        <a:t>CHD equivalents,</a:t>
                      </a:r>
                      <a:r>
                        <a:rPr lang="en-US" baseline="0" dirty="0"/>
                        <a:t> risk factors, 10-year risk of MI</a:t>
                      </a:r>
                      <a:endParaRPr lang="en-US" dirty="0"/>
                    </a:p>
                  </a:txBody>
                  <a:tcPr/>
                </a:tc>
                <a:tc>
                  <a:txBody>
                    <a:bodyPr/>
                    <a:lstStyle/>
                    <a:p>
                      <a:r>
                        <a:rPr lang="en-US" dirty="0"/>
                        <a:t>4 specific risk groups based on benefits in clinical trials</a:t>
                      </a:r>
                    </a:p>
                  </a:txBody>
                  <a:tcPr/>
                </a:tc>
                <a:extLst>
                  <a:ext uri="{0D108BD9-81ED-4DB2-BD59-A6C34878D82A}">
                    <a16:rowId xmlns="" xmlns:a16="http://schemas.microsoft.com/office/drawing/2014/main" val="10002"/>
                  </a:ext>
                </a:extLst>
              </a:tr>
              <a:tr h="365760">
                <a:tc>
                  <a:txBody>
                    <a:bodyPr/>
                    <a:lstStyle/>
                    <a:p>
                      <a:r>
                        <a:rPr lang="en-US" dirty="0"/>
                        <a:t>Risk calculation</a:t>
                      </a:r>
                    </a:p>
                  </a:txBody>
                  <a:tcPr/>
                </a:tc>
                <a:tc>
                  <a:txBody>
                    <a:bodyPr/>
                    <a:lstStyle/>
                    <a:p>
                      <a:r>
                        <a:rPr lang="en-US" dirty="0"/>
                        <a:t>Framingham risk score</a:t>
                      </a:r>
                    </a:p>
                  </a:txBody>
                  <a:tcPr/>
                </a:tc>
                <a:tc>
                  <a:txBody>
                    <a:bodyPr/>
                    <a:lstStyle/>
                    <a:p>
                      <a:r>
                        <a:rPr lang="en-US" dirty="0"/>
                        <a:t>Pooled cohort equation</a:t>
                      </a:r>
                    </a:p>
                  </a:txBody>
                  <a:tcPr/>
                </a:tc>
                <a:extLst>
                  <a:ext uri="{0D108BD9-81ED-4DB2-BD59-A6C34878D82A}">
                    <a16:rowId xmlns="" xmlns:a16="http://schemas.microsoft.com/office/drawing/2014/main" val="10003"/>
                  </a:ext>
                </a:extLst>
              </a:tr>
              <a:tr h="640080">
                <a:tc>
                  <a:txBody>
                    <a:bodyPr/>
                    <a:lstStyle/>
                    <a:p>
                      <a:r>
                        <a:rPr lang="en-US" dirty="0"/>
                        <a:t>Goals of therapy</a:t>
                      </a:r>
                    </a:p>
                  </a:txBody>
                  <a:tcPr/>
                </a:tc>
                <a:tc>
                  <a:txBody>
                    <a:bodyPr/>
                    <a:lstStyle/>
                    <a:p>
                      <a:r>
                        <a:rPr lang="en-US" dirty="0"/>
                        <a:t>LDL &amp;</a:t>
                      </a:r>
                      <a:r>
                        <a:rPr lang="en-US" baseline="0" dirty="0"/>
                        <a:t> non-HDL levels</a:t>
                      </a:r>
                    </a:p>
                    <a:p>
                      <a:r>
                        <a:rPr lang="en-US" baseline="0" dirty="0"/>
                        <a:t>(stratified by risk)</a:t>
                      </a:r>
                      <a:endParaRPr lang="en-US" dirty="0"/>
                    </a:p>
                  </a:txBody>
                  <a:tcPr/>
                </a:tc>
                <a:tc>
                  <a:txBody>
                    <a:bodyPr/>
                    <a:lstStyle/>
                    <a:p>
                      <a:r>
                        <a:rPr lang="en-US" dirty="0"/>
                        <a:t>Statin</a:t>
                      </a:r>
                      <a:r>
                        <a:rPr lang="en-US" baseline="0" dirty="0"/>
                        <a:t> intensity </a:t>
                      </a:r>
                    </a:p>
                    <a:p>
                      <a:r>
                        <a:rPr lang="en-US" baseline="0" dirty="0"/>
                        <a:t>(% LDL reduction)</a:t>
                      </a:r>
                      <a:endParaRPr lang="en-US" dirty="0"/>
                    </a:p>
                  </a:txBody>
                  <a:tcPr/>
                </a:tc>
                <a:extLst>
                  <a:ext uri="{0D108BD9-81ED-4DB2-BD59-A6C34878D82A}">
                    <a16:rowId xmlns="" xmlns:a16="http://schemas.microsoft.com/office/drawing/2014/main" val="10004"/>
                  </a:ext>
                </a:extLst>
              </a:tr>
              <a:tr h="1188720">
                <a:tc>
                  <a:txBody>
                    <a:bodyPr/>
                    <a:lstStyle/>
                    <a:p>
                      <a:r>
                        <a:rPr lang="en-US" dirty="0"/>
                        <a:t> Role for monitoring</a:t>
                      </a:r>
                    </a:p>
                  </a:txBody>
                  <a:tcPr/>
                </a:tc>
                <a:tc>
                  <a:txBody>
                    <a:bodyPr/>
                    <a:lstStyle/>
                    <a:p>
                      <a:r>
                        <a:rPr lang="en-US" dirty="0"/>
                        <a:t>Fasting lipid panel to</a:t>
                      </a:r>
                      <a:r>
                        <a:rPr lang="en-US" baseline="0" dirty="0"/>
                        <a:t> assess achievement of goal</a:t>
                      </a:r>
                      <a:endParaRPr lang="en-US" dirty="0"/>
                    </a:p>
                  </a:txBody>
                  <a:tcPr/>
                </a:tc>
                <a:tc>
                  <a:txBody>
                    <a:bodyPr/>
                    <a:lstStyle/>
                    <a:p>
                      <a:r>
                        <a:rPr lang="en-US" dirty="0"/>
                        <a:t>Fasting lipid panel to assess adherence/therapeutic response</a:t>
                      </a:r>
                    </a:p>
                  </a:txBody>
                  <a:tcPr/>
                </a:tc>
                <a:extLst>
                  <a:ext uri="{0D108BD9-81ED-4DB2-BD59-A6C34878D82A}">
                    <a16:rowId xmlns="" xmlns:a16="http://schemas.microsoft.com/office/drawing/2014/main" val="10005"/>
                  </a:ext>
                </a:extLst>
              </a:tr>
              <a:tr h="1188720">
                <a:tc>
                  <a:txBody>
                    <a:bodyPr/>
                    <a:lstStyle/>
                    <a:p>
                      <a:r>
                        <a:rPr lang="en-US" dirty="0"/>
                        <a:t>Role of non-statin agents</a:t>
                      </a:r>
                    </a:p>
                  </a:txBody>
                  <a:tcPr/>
                </a:tc>
                <a:tc>
                  <a:txBody>
                    <a:bodyPr/>
                    <a:lstStyle/>
                    <a:p>
                      <a:r>
                        <a:rPr lang="en-US" dirty="0"/>
                        <a:t>Encouraged</a:t>
                      </a:r>
                      <a:r>
                        <a:rPr lang="en-US" baseline="0" dirty="0"/>
                        <a:t> use </a:t>
                      </a:r>
                      <a:r>
                        <a:rPr lang="en-US" dirty="0"/>
                        <a:t>if needed to achieve LDL or</a:t>
                      </a:r>
                      <a:r>
                        <a:rPr lang="en-US" baseline="0" dirty="0"/>
                        <a:t> non-HDL goal</a:t>
                      </a:r>
                      <a:endParaRPr lang="en-US" dirty="0"/>
                    </a:p>
                  </a:txBody>
                  <a:tcPr/>
                </a:tc>
                <a:tc>
                  <a:txBody>
                    <a:bodyPr/>
                    <a:lstStyle/>
                    <a:p>
                      <a:r>
                        <a:rPr lang="en-US" dirty="0"/>
                        <a:t>Discourages use in most patients because of lack of evidence on improving outcomes</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81254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defRPr/>
            </a:pPr>
            <a:endParaRPr lang="ar-SA"/>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723" y="599722"/>
            <a:ext cx="8722077" cy="5676900"/>
          </a:xfrm>
          <a:noFill/>
        </p:spPr>
      </p:pic>
    </p:spTree>
    <p:extLst>
      <p:ext uri="{BB962C8B-B14F-4D97-AF65-F5344CB8AC3E}">
        <p14:creationId xmlns:p14="http://schemas.microsoft.com/office/powerpoint/2010/main" val="816693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735667"/>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pPr>
              <a:defRPr/>
            </a:pPr>
            <a:endParaRPr lang="ar-SA"/>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56" y="742245"/>
            <a:ext cx="8654344" cy="535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93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bg1"/>
                </a:solidFill>
              </a:rPr>
              <a:t>Focus on treatment of blood cholesterol to reduce ASCVD risk in adults </a:t>
            </a:r>
          </a:p>
          <a:p>
            <a:pPr marL="0" indent="0">
              <a:buNone/>
            </a:pPr>
            <a:endParaRPr lang="en-US" dirty="0">
              <a:solidFill>
                <a:schemeClr val="bg1"/>
              </a:solidFill>
            </a:endParaRPr>
          </a:p>
          <a:p>
            <a:r>
              <a:rPr lang="en-US" dirty="0">
                <a:solidFill>
                  <a:schemeClr val="bg1"/>
                </a:solidFill>
              </a:rPr>
              <a:t> Emphasize </a:t>
            </a:r>
            <a:r>
              <a:rPr lang="en-US" b="1" dirty="0">
                <a:solidFill>
                  <a:schemeClr val="bg1"/>
                </a:solidFill>
              </a:rPr>
              <a:t>adherence to a heart healthy lifestyle as </a:t>
            </a:r>
            <a:r>
              <a:rPr lang="en-US" dirty="0">
                <a:solidFill>
                  <a:schemeClr val="bg1"/>
                </a:solidFill>
              </a:rPr>
              <a:t>foundation of ASCVD risk reduction </a:t>
            </a:r>
          </a:p>
          <a:p>
            <a:pPr marL="0" indent="0">
              <a:buNone/>
            </a:pPr>
            <a:endParaRPr lang="en-US" dirty="0">
              <a:solidFill>
                <a:schemeClr val="bg1"/>
              </a:solidFill>
            </a:endParaRPr>
          </a:p>
          <a:p>
            <a:r>
              <a:rPr lang="en-US" dirty="0">
                <a:solidFill>
                  <a:schemeClr val="bg1"/>
                </a:solidFill>
              </a:rPr>
              <a:t>Identify individuals most likely to benefit from cholesterol-lowering therapy </a:t>
            </a:r>
            <a:r>
              <a:rPr lang="en-US" b="1" dirty="0">
                <a:solidFill>
                  <a:schemeClr val="bg1"/>
                </a:solidFill>
              </a:rPr>
              <a:t>“4 statin benefit groups “</a:t>
            </a:r>
          </a:p>
          <a:p>
            <a:pPr marL="0" indent="0">
              <a:buNone/>
            </a:pPr>
            <a:endParaRPr lang="en-US" b="1" dirty="0">
              <a:solidFill>
                <a:schemeClr val="bg1"/>
              </a:solidFill>
            </a:endParaRPr>
          </a:p>
          <a:p>
            <a:r>
              <a:rPr lang="en-US" dirty="0">
                <a:solidFill>
                  <a:schemeClr val="bg1"/>
                </a:solidFill>
              </a:rPr>
              <a:t>Identify safety issues </a:t>
            </a:r>
          </a:p>
        </p:txBody>
      </p:sp>
      <p:sp>
        <p:nvSpPr>
          <p:cNvPr id="3" name="Title 2"/>
          <p:cNvSpPr>
            <a:spLocks noGrp="1"/>
          </p:cNvSpPr>
          <p:nvPr>
            <p:ph type="title"/>
          </p:nvPr>
        </p:nvSpPr>
        <p:spPr/>
        <p:txBody>
          <a:bodyPr/>
          <a:lstStyle/>
          <a:p>
            <a:r>
              <a:rPr lang="en-US" dirty="0">
                <a:solidFill>
                  <a:schemeClr val="accent3"/>
                </a:solidFill>
              </a:rPr>
              <a:t>The scope of </a:t>
            </a:r>
            <a:r>
              <a:rPr lang="en-US" dirty="0" smtClean="0">
                <a:solidFill>
                  <a:schemeClr val="accent3"/>
                </a:solidFill>
              </a:rPr>
              <a:t>new the </a:t>
            </a:r>
            <a:r>
              <a:rPr lang="en-US" dirty="0">
                <a:solidFill>
                  <a:schemeClr val="accent3"/>
                </a:solidFill>
              </a:rPr>
              <a:t>guidelines</a:t>
            </a:r>
          </a:p>
        </p:txBody>
      </p:sp>
    </p:spTree>
    <p:extLst>
      <p:ext uri="{BB962C8B-B14F-4D97-AF65-F5344CB8AC3E}">
        <p14:creationId xmlns:p14="http://schemas.microsoft.com/office/powerpoint/2010/main" val="280094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CAD</a:t>
            </a:r>
            <a:endParaRPr lang="x-none" dirty="0">
              <a:solidFill>
                <a:schemeClr val="accent2"/>
              </a:solidFill>
            </a:endParaRPr>
          </a:p>
        </p:txBody>
      </p:sp>
      <p:sp>
        <p:nvSpPr>
          <p:cNvPr id="3" name="Content Placeholder 2"/>
          <p:cNvSpPr>
            <a:spLocks noGrp="1"/>
          </p:cNvSpPr>
          <p:nvPr>
            <p:ph idx="1"/>
          </p:nvPr>
        </p:nvSpPr>
        <p:spPr/>
        <p:txBody>
          <a:bodyPr>
            <a:normAutofit/>
          </a:bodyPr>
          <a:lstStyle/>
          <a:p>
            <a:pPr marL="0" indent="0" algn="l" rtl="0">
              <a:buNone/>
            </a:pPr>
            <a:r>
              <a:rPr lang="en-US" sz="3600" b="1" dirty="0" smtClean="0">
                <a:solidFill>
                  <a:schemeClr val="bg1"/>
                </a:solidFill>
              </a:rPr>
              <a:t>Pathogenesis</a:t>
            </a:r>
            <a:r>
              <a:rPr lang="en-US" sz="3600" b="1" dirty="0" smtClean="0">
                <a:solidFill>
                  <a:schemeClr val="bg1"/>
                </a:solidFill>
              </a:rPr>
              <a:t>:</a:t>
            </a:r>
            <a:endParaRPr lang="en-US" sz="3600" dirty="0">
              <a:solidFill>
                <a:schemeClr val="bg1"/>
              </a:solidFill>
            </a:endParaRPr>
          </a:p>
          <a:p>
            <a:pPr algn="l" rtl="0"/>
            <a:r>
              <a:rPr lang="en-US" dirty="0">
                <a:solidFill>
                  <a:schemeClr val="bg1"/>
                </a:solidFill>
              </a:rPr>
              <a:t>CAD is the narrowing of the coronary artery, decreasing the blood supply to the heart, leading to ischemia of the heart muscle </a:t>
            </a:r>
            <a:r>
              <a:rPr lang="en-US" dirty="0" smtClean="0">
                <a:solidFill>
                  <a:schemeClr val="bg1"/>
                </a:solidFill>
              </a:rPr>
              <a:t>cells</a:t>
            </a:r>
          </a:p>
          <a:p>
            <a:pPr marL="0" indent="0">
              <a:buNone/>
            </a:pPr>
            <a:r>
              <a:rPr lang="en-US" sz="3600" b="1" dirty="0">
                <a:solidFill>
                  <a:schemeClr val="bg1"/>
                </a:solidFill>
              </a:rPr>
              <a:t>Etiology</a:t>
            </a:r>
            <a:r>
              <a:rPr lang="en-US" sz="3600" b="1" dirty="0" smtClean="0">
                <a:solidFill>
                  <a:schemeClr val="bg1"/>
                </a:solidFill>
              </a:rPr>
              <a:t>:</a:t>
            </a:r>
            <a:endParaRPr lang="en-US" dirty="0">
              <a:solidFill>
                <a:schemeClr val="bg1"/>
              </a:solidFill>
            </a:endParaRPr>
          </a:p>
          <a:p>
            <a:r>
              <a:rPr lang="en-US" dirty="0">
                <a:solidFill>
                  <a:schemeClr val="bg1"/>
                </a:solidFill>
              </a:rPr>
              <a:t>CAD is mostly due to Atherosclerosis</a:t>
            </a:r>
          </a:p>
          <a:p>
            <a:r>
              <a:rPr lang="en-US" dirty="0">
                <a:solidFill>
                  <a:schemeClr val="bg1"/>
                </a:solidFill>
              </a:rPr>
              <a:t>Atherosclerosis and thrombosis are the most important pathogenic mechanisms</a:t>
            </a:r>
          </a:p>
          <a:p>
            <a:pPr marL="0" indent="0">
              <a:buNone/>
            </a:pPr>
            <a:endParaRPr lang="en-US" dirty="0">
              <a:solidFill>
                <a:schemeClr val="bg1"/>
              </a:solidFill>
            </a:endParaRPr>
          </a:p>
          <a:p>
            <a:pPr algn="l" rtl="0"/>
            <a:endParaRPr lang="en-US" dirty="0">
              <a:solidFill>
                <a:schemeClr val="bg1"/>
              </a:solidFill>
            </a:endParaRPr>
          </a:p>
        </p:txBody>
      </p:sp>
    </p:spTree>
    <p:extLst>
      <p:ext uri="{BB962C8B-B14F-4D97-AF65-F5344CB8AC3E}">
        <p14:creationId xmlns:p14="http://schemas.microsoft.com/office/powerpoint/2010/main" val="3568848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v"/>
            </a:pPr>
            <a:r>
              <a:rPr lang="en-US" b="1" u="sng" dirty="0">
                <a:solidFill>
                  <a:schemeClr val="bg1"/>
                </a:solidFill>
              </a:rPr>
              <a:t>Major difficulties: </a:t>
            </a:r>
          </a:p>
          <a:p>
            <a:r>
              <a:rPr lang="en-US" dirty="0">
                <a:solidFill>
                  <a:schemeClr val="bg1"/>
                </a:solidFill>
              </a:rPr>
              <a:t>Current RCT data do not indicate what the target should be </a:t>
            </a:r>
          </a:p>
          <a:p>
            <a:pPr marL="0" indent="0">
              <a:buNone/>
            </a:pPr>
            <a:endParaRPr lang="en-US" dirty="0">
              <a:solidFill>
                <a:schemeClr val="bg1"/>
              </a:solidFill>
            </a:endParaRPr>
          </a:p>
          <a:p>
            <a:r>
              <a:rPr lang="en-US" dirty="0">
                <a:solidFill>
                  <a:schemeClr val="bg1"/>
                </a:solidFill>
              </a:rPr>
              <a:t>Unknown magnitude of additional ASCVD risk reduction with one target compared to another </a:t>
            </a:r>
          </a:p>
          <a:p>
            <a:pPr marL="0" indent="0">
              <a:buNone/>
            </a:pPr>
            <a:endParaRPr lang="en-US" dirty="0">
              <a:solidFill>
                <a:schemeClr val="bg1"/>
              </a:solidFill>
            </a:endParaRPr>
          </a:p>
          <a:p>
            <a:r>
              <a:rPr lang="en-US" dirty="0">
                <a:solidFill>
                  <a:schemeClr val="bg1"/>
                </a:solidFill>
              </a:rPr>
              <a:t>Unknown rate of additional adverse effects from multidrug therapy used to achieve a specific goal </a:t>
            </a:r>
          </a:p>
          <a:p>
            <a:pPr marL="0" indent="0">
              <a:buNone/>
            </a:pPr>
            <a:endParaRPr lang="en-US" dirty="0">
              <a:solidFill>
                <a:schemeClr val="bg1"/>
              </a:solidFill>
            </a:endParaRPr>
          </a:p>
          <a:p>
            <a:pPr marL="0" indent="0">
              <a:buNone/>
            </a:pPr>
            <a:r>
              <a:rPr lang="en-US" b="1" i="1" dirty="0">
                <a:solidFill>
                  <a:schemeClr val="bg1"/>
                </a:solidFill>
              </a:rPr>
              <a:t>Therefore, unknown net benefit from treat-to-target</a:t>
            </a:r>
          </a:p>
        </p:txBody>
      </p:sp>
      <p:sp>
        <p:nvSpPr>
          <p:cNvPr id="3" name="Title 2"/>
          <p:cNvSpPr>
            <a:spLocks noGrp="1"/>
          </p:cNvSpPr>
          <p:nvPr>
            <p:ph type="title"/>
          </p:nvPr>
        </p:nvSpPr>
        <p:spPr/>
        <p:txBody>
          <a:bodyPr>
            <a:normAutofit fontScale="90000"/>
          </a:bodyPr>
          <a:lstStyle/>
          <a:p>
            <a:r>
              <a:rPr lang="en-US" dirty="0">
                <a:solidFill>
                  <a:schemeClr val="accent3"/>
                </a:solidFill>
                <a:effectLst/>
              </a:rPr>
              <a:t>ACC/AHA - Why Not Continue to Treat to Target? </a:t>
            </a:r>
            <a:endParaRPr lang="en-US" dirty="0">
              <a:solidFill>
                <a:schemeClr val="accent3"/>
              </a:solidFill>
            </a:endParaRPr>
          </a:p>
        </p:txBody>
      </p:sp>
    </p:spTree>
    <p:extLst>
      <p:ext uri="{BB962C8B-B14F-4D97-AF65-F5344CB8AC3E}">
        <p14:creationId xmlns:p14="http://schemas.microsoft.com/office/powerpoint/2010/main" val="3251575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solidFill>
              </a:rPr>
              <a:t>Individuals with clinical ASCVD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 LDL &gt;190</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 DM, 40-75 </a:t>
            </a:r>
            <a:r>
              <a:rPr lang="en-US" dirty="0" err="1">
                <a:solidFill>
                  <a:schemeClr val="bg1"/>
                </a:solidFill>
              </a:rPr>
              <a:t>yo</a:t>
            </a:r>
            <a:r>
              <a:rPr lang="en-US" dirty="0">
                <a:solidFill>
                  <a:schemeClr val="bg1"/>
                </a:solidFill>
              </a:rPr>
              <a:t> with LDL 70-189 and without clinical ASCVD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Individuals without clinical ASCVD or DM with LDL 70-189 and estimated 10-year ASCVD risk &gt;7.5%</a:t>
            </a:r>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a:solidFill>
                  <a:schemeClr val="accent3"/>
                </a:solidFill>
              </a:rPr>
              <a:t> 4 Major Statin Benefit Groups </a:t>
            </a:r>
          </a:p>
        </p:txBody>
      </p:sp>
    </p:spTree>
    <p:extLst>
      <p:ext uri="{BB962C8B-B14F-4D97-AF65-F5344CB8AC3E}">
        <p14:creationId xmlns:p14="http://schemas.microsoft.com/office/powerpoint/2010/main" val="196481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16139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solidFill>
                  <a:schemeClr val="accent3"/>
                </a:solidFill>
              </a:rPr>
              <a:t>Don’t Forget Healthy Lifestyle</a:t>
            </a:r>
          </a:p>
        </p:txBody>
      </p:sp>
      <p:sp>
        <p:nvSpPr>
          <p:cNvPr id="31747" name="Rectangle 3"/>
          <p:cNvSpPr>
            <a:spLocks noGrp="1" noChangeArrowheads="1"/>
          </p:cNvSpPr>
          <p:nvPr>
            <p:ph type="body" idx="1"/>
          </p:nvPr>
        </p:nvSpPr>
        <p:spPr/>
        <p:txBody>
          <a:bodyPr/>
          <a:lstStyle/>
          <a:p>
            <a:pPr eaLnBrk="1" hangingPunct="1">
              <a:buFont typeface="Wingdings" pitchFamily="2" charset="2"/>
              <a:buChar char="Ø"/>
            </a:pPr>
            <a:r>
              <a:rPr lang="en-US" altLang="en-US" dirty="0">
                <a:solidFill>
                  <a:schemeClr val="bg1"/>
                </a:solidFill>
              </a:rPr>
              <a:t>Healthy diet</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Regular exercise</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No Smoking</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Maintain healthy weight</a:t>
            </a:r>
          </a:p>
          <a:p>
            <a:pPr eaLnBrk="1" hangingPunct="1">
              <a:buFont typeface="Wingdings" pitchFamily="2" charset="2"/>
              <a:buChar char="ü"/>
            </a:pPr>
            <a:endParaRPr lang="en-US" altLang="en-US" dirty="0"/>
          </a:p>
        </p:txBody>
      </p:sp>
    </p:spTree>
    <p:extLst>
      <p:ext uri="{BB962C8B-B14F-4D97-AF65-F5344CB8AC3E}">
        <p14:creationId xmlns:p14="http://schemas.microsoft.com/office/powerpoint/2010/main" val="83788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1" y="76200"/>
            <a:ext cx="8991600" cy="1295400"/>
          </a:xfrm>
        </p:spPr>
        <p:txBody>
          <a:bodyPr>
            <a:normAutofit/>
          </a:bodyPr>
          <a:lstStyle/>
          <a:p>
            <a:pPr eaLnBrk="1" hangingPunct="1"/>
            <a:r>
              <a:rPr lang="en-US" altLang="en-US" sz="2800" dirty="0"/>
              <a:t>  </a:t>
            </a:r>
            <a:r>
              <a:rPr lang="en-US" altLang="en-US" sz="2800" dirty="0">
                <a:solidFill>
                  <a:schemeClr val="accent3"/>
                </a:solidFill>
              </a:rPr>
              <a:t>2013 ACC/AHA/NHLBI Guideline on Lifestyle for CVD   Prevention</a:t>
            </a:r>
          </a:p>
        </p:txBody>
      </p:sp>
      <p:sp>
        <p:nvSpPr>
          <p:cNvPr id="33795" name="Rectangle 3"/>
          <p:cNvSpPr>
            <a:spLocks noGrp="1" noChangeArrowheads="1"/>
          </p:cNvSpPr>
          <p:nvPr>
            <p:ph type="body" idx="1"/>
          </p:nvPr>
        </p:nvSpPr>
        <p:spPr>
          <a:xfrm>
            <a:off x="457200" y="1676400"/>
            <a:ext cx="8229600" cy="4419600"/>
          </a:xfrm>
        </p:spPr>
        <p:txBody>
          <a:bodyPr/>
          <a:lstStyle/>
          <a:p>
            <a:pPr>
              <a:lnSpc>
                <a:spcPct val="80000"/>
              </a:lnSpc>
              <a:buFont typeface="Wingdings" pitchFamily="2" charset="2"/>
              <a:buChar char="Ø"/>
            </a:pPr>
            <a:r>
              <a:rPr lang="en-US" altLang="en-US" sz="2400" i="1" dirty="0">
                <a:solidFill>
                  <a:schemeClr val="bg1"/>
                </a:solidFill>
              </a:rPr>
              <a:t>Mediterranean or DASH-type diet</a:t>
            </a:r>
          </a:p>
          <a:p>
            <a:pPr marL="0" indent="0">
              <a:lnSpc>
                <a:spcPct val="80000"/>
              </a:lnSpc>
              <a:buNone/>
            </a:pPr>
            <a:endParaRPr lang="en-US" altLang="en-US" sz="2400" dirty="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Restrict consumption of saturated fats, trans fats, sweets, sugar-sweetened beverages, and sodium.</a:t>
            </a:r>
          </a:p>
          <a:p>
            <a:pPr eaLnBrk="1" hangingPunct="1">
              <a:lnSpc>
                <a:spcPct val="80000"/>
              </a:lnSpc>
              <a:buFont typeface="Wingdings" pitchFamily="2" charset="2"/>
              <a:buChar char="Ø"/>
            </a:pPr>
            <a:endParaRPr lang="en-US" altLang="en-US" sz="2400" dirty="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Physical activity of moderate to vigorous intensity lasting 40 minutes per session 3-4 times per week</a:t>
            </a:r>
            <a:endParaRPr lang="en-US" altLang="en-US" sz="2400" dirty="0">
              <a:solidFill>
                <a:schemeClr val="bg1"/>
              </a:solidFill>
            </a:endParaRPr>
          </a:p>
          <a:p>
            <a:pPr eaLnBrk="1" hangingPunct="1">
              <a:lnSpc>
                <a:spcPct val="80000"/>
              </a:lnSpc>
            </a:pPr>
            <a:endParaRPr lang="en-US" altLang="en-US" sz="2400" dirty="0"/>
          </a:p>
        </p:txBody>
      </p:sp>
    </p:spTree>
    <p:extLst>
      <p:ext uri="{BB962C8B-B14F-4D97-AF65-F5344CB8AC3E}">
        <p14:creationId xmlns:p14="http://schemas.microsoft.com/office/powerpoint/2010/main" val="1828509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altLang="en-US" sz="3600" dirty="0"/>
          </a:p>
          <a:p>
            <a:endParaRPr lang="en-US" altLang="en-US" sz="3600" dirty="0"/>
          </a:p>
          <a:p>
            <a:pPr marL="0" indent="0">
              <a:buNone/>
            </a:pPr>
            <a:r>
              <a:rPr lang="en-US" altLang="en-US" sz="3600" b="1" dirty="0">
                <a:solidFill>
                  <a:schemeClr val="bg1"/>
                </a:solidFill>
              </a:rPr>
              <a:t>1.  Patients with clinical ASCVD</a:t>
            </a:r>
            <a:endParaRPr lang="en-US" sz="3600" b="1" dirty="0">
              <a:solidFill>
                <a:schemeClr val="bg1"/>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40568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05200"/>
            <a:ext cx="5181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65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05696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dirty="0">
                <a:solidFill>
                  <a:schemeClr val="accent3"/>
                </a:solidFill>
              </a:rPr>
              <a:t>Dosing Statins</a:t>
            </a:r>
          </a:p>
        </p:txBody>
      </p:sp>
    </p:spTree>
    <p:extLst>
      <p:ext uri="{BB962C8B-B14F-4D97-AF65-F5344CB8AC3E}">
        <p14:creationId xmlns:p14="http://schemas.microsoft.com/office/powerpoint/2010/main" val="290892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a:solidFill>
                  <a:schemeClr val="accent3"/>
                </a:solidFill>
              </a:rPr>
              <a:t>2.  LDL greater than 190 mg/dl</a:t>
            </a:r>
          </a:p>
        </p:txBody>
      </p:sp>
      <p:sp>
        <p:nvSpPr>
          <p:cNvPr id="38915" name="Rectangle 3"/>
          <p:cNvSpPr>
            <a:spLocks noGrp="1" noChangeArrowheads="1"/>
          </p:cNvSpPr>
          <p:nvPr>
            <p:ph type="body" idx="1"/>
          </p:nvPr>
        </p:nvSpPr>
        <p:spPr/>
        <p:txBody>
          <a:bodyPr/>
          <a:lstStyle/>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These are patients with familial hyperlipidemia</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They deserve special consideration</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Often start with untreated LDL of 325-400 mg/dl</a:t>
            </a:r>
          </a:p>
        </p:txBody>
      </p:sp>
    </p:spTree>
    <p:extLst>
      <p:ext uri="{BB962C8B-B14F-4D97-AF65-F5344CB8AC3E}">
        <p14:creationId xmlns:p14="http://schemas.microsoft.com/office/powerpoint/2010/main" val="70071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838200"/>
            <a:ext cx="7315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9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2"/>
                </a:solidFill>
              </a:rPr>
              <a:t/>
            </a:r>
            <a:br>
              <a:rPr lang="en-US" sz="4000" dirty="0" smtClean="0">
                <a:solidFill>
                  <a:schemeClr val="accent2"/>
                </a:solidFill>
              </a:rPr>
            </a:br>
            <a:r>
              <a:rPr lang="en-US" sz="4000" dirty="0">
                <a:solidFill>
                  <a:schemeClr val="accent2"/>
                </a:solidFill>
              </a:rPr>
              <a:t/>
            </a:r>
            <a:br>
              <a:rPr lang="en-US" sz="4000" dirty="0">
                <a:solidFill>
                  <a:schemeClr val="accent2"/>
                </a:solidFill>
              </a:rPr>
            </a:br>
            <a:r>
              <a:rPr lang="en-US" sz="4000" dirty="0" smtClean="0">
                <a:solidFill>
                  <a:schemeClr val="accent2"/>
                </a:solidFill>
              </a:rPr>
              <a:t>Primary </a:t>
            </a:r>
            <a:r>
              <a:rPr lang="en-US" sz="4000" dirty="0">
                <a:solidFill>
                  <a:schemeClr val="accent2"/>
                </a:solidFill>
              </a:rPr>
              <a:t>prevention of CVD</a:t>
            </a:r>
            <a:br>
              <a:rPr lang="en-US" sz="4000" dirty="0">
                <a:solidFill>
                  <a:schemeClr val="accent2"/>
                </a:solidFill>
              </a:rPr>
            </a:br>
            <a:endParaRPr lang="en-US" sz="4000" dirty="0">
              <a:solidFill>
                <a:schemeClr val="accent2"/>
              </a:solidFill>
            </a:endParaRPr>
          </a:p>
        </p:txBody>
      </p:sp>
      <p:sp>
        <p:nvSpPr>
          <p:cNvPr id="3" name="Content Placeholder 2"/>
          <p:cNvSpPr>
            <a:spLocks noGrp="1"/>
          </p:cNvSpPr>
          <p:nvPr>
            <p:ph idx="1"/>
          </p:nvPr>
        </p:nvSpPr>
        <p:spPr>
          <a:xfrm>
            <a:off x="549275" y="1072444"/>
            <a:ext cx="8042276" cy="5249333"/>
          </a:xfrm>
        </p:spPr>
        <p:txBody>
          <a:bodyPr>
            <a:normAutofit fontScale="62500" lnSpcReduction="20000"/>
          </a:bodyPr>
          <a:lstStyle/>
          <a:p>
            <a:pPr marL="0" indent="0">
              <a:buNone/>
            </a:pPr>
            <a:r>
              <a:rPr lang="en-US" sz="3800" dirty="0">
                <a:solidFill>
                  <a:schemeClr val="bg1"/>
                </a:solidFill>
              </a:rPr>
              <a:t>T</a:t>
            </a:r>
            <a:r>
              <a:rPr lang="en-US" sz="3800" dirty="0" smtClean="0">
                <a:solidFill>
                  <a:schemeClr val="bg1"/>
                </a:solidFill>
              </a:rPr>
              <a:t>he </a:t>
            </a:r>
            <a:r>
              <a:rPr lang="en-US" sz="3800" dirty="0">
                <a:solidFill>
                  <a:schemeClr val="bg1"/>
                </a:solidFill>
              </a:rPr>
              <a:t>achievement and maintenance of good health is being emphasized in programs from The American Heart Association that promote seven ideal cardiovascular health metrics, including :</a:t>
            </a:r>
          </a:p>
          <a:p>
            <a:pPr marL="0" indent="0">
              <a:buNone/>
            </a:pPr>
            <a:endParaRPr lang="en-US" sz="3800" dirty="0">
              <a:solidFill>
                <a:schemeClr val="bg1"/>
              </a:solidFill>
            </a:endParaRPr>
          </a:p>
          <a:p>
            <a:pPr lvl="0"/>
            <a:r>
              <a:rPr lang="en-US" sz="3800" dirty="0">
                <a:solidFill>
                  <a:schemeClr val="bg1"/>
                </a:solidFill>
              </a:rPr>
              <a:t>Not smoking</a:t>
            </a:r>
          </a:p>
          <a:p>
            <a:pPr lvl="0"/>
            <a:r>
              <a:rPr lang="en-US" sz="3800" dirty="0">
                <a:solidFill>
                  <a:schemeClr val="bg1"/>
                </a:solidFill>
              </a:rPr>
              <a:t>Being physically active</a:t>
            </a:r>
          </a:p>
          <a:p>
            <a:pPr lvl="0"/>
            <a:r>
              <a:rPr lang="en-US" sz="3800" dirty="0">
                <a:solidFill>
                  <a:schemeClr val="bg1"/>
                </a:solidFill>
              </a:rPr>
              <a:t>Having a normal blood pressure</a:t>
            </a:r>
          </a:p>
          <a:p>
            <a:pPr lvl="0"/>
            <a:r>
              <a:rPr lang="en-US" sz="3800" dirty="0">
                <a:solidFill>
                  <a:schemeClr val="bg1"/>
                </a:solidFill>
              </a:rPr>
              <a:t>Having a normal blood glucose level</a:t>
            </a:r>
          </a:p>
          <a:p>
            <a:pPr lvl="0"/>
            <a:r>
              <a:rPr lang="en-US" sz="3800" dirty="0">
                <a:solidFill>
                  <a:schemeClr val="bg1"/>
                </a:solidFill>
              </a:rPr>
              <a:t>Having a normal total cholesterol level</a:t>
            </a:r>
          </a:p>
          <a:p>
            <a:pPr lvl="0"/>
            <a:r>
              <a:rPr lang="en-US" sz="3800" dirty="0">
                <a:solidFill>
                  <a:schemeClr val="bg1"/>
                </a:solidFill>
              </a:rPr>
              <a:t>Being normal weight</a:t>
            </a:r>
          </a:p>
          <a:p>
            <a:pPr lvl="0"/>
            <a:r>
              <a:rPr lang="en-US" sz="3800" dirty="0">
                <a:solidFill>
                  <a:schemeClr val="bg1"/>
                </a:solidFill>
              </a:rPr>
              <a:t>Eating a healthy diet</a:t>
            </a:r>
          </a:p>
          <a:p>
            <a:pPr marL="0" indent="0">
              <a:buNone/>
            </a:pPr>
            <a:r>
              <a:rPr lang="en-US" dirty="0" smtClean="0">
                <a:solidFill>
                  <a:schemeClr val="bg1"/>
                </a:solidFill>
              </a:rPr>
              <a:t>-</a:t>
            </a:r>
          </a:p>
          <a:p>
            <a:pPr marL="0" indent="0">
              <a:buNone/>
            </a:pPr>
            <a:endParaRPr lang="en-US" sz="1800" dirty="0">
              <a:solidFill>
                <a:schemeClr val="bg1"/>
              </a:solidFill>
            </a:endParaRPr>
          </a:p>
          <a:p>
            <a:pPr marL="0" indent="0">
              <a:buNone/>
            </a:pPr>
            <a:r>
              <a:rPr lang="en-US" sz="1800" dirty="0" smtClean="0">
                <a:solidFill>
                  <a:schemeClr val="bg1"/>
                </a:solidFill>
              </a:rPr>
              <a:t>Lloyd-Jones </a:t>
            </a:r>
            <a:r>
              <a:rPr lang="en-US" sz="1800" dirty="0">
                <a:solidFill>
                  <a:schemeClr val="bg1"/>
                </a:solidFill>
              </a:rPr>
              <a:t>DM, Hong Y, </a:t>
            </a:r>
            <a:r>
              <a:rPr lang="en-US" sz="1800" dirty="0" err="1">
                <a:solidFill>
                  <a:schemeClr val="bg1"/>
                </a:solidFill>
              </a:rPr>
              <a:t>Labarthe</a:t>
            </a:r>
            <a:r>
              <a:rPr lang="en-US" sz="1800" dirty="0">
                <a:solidFill>
                  <a:schemeClr val="bg1"/>
                </a:solidFill>
              </a:rPr>
              <a:t> D, et al. Defining and setting national goals for cardiovascular health promotion and disease reduction: the American Heart Association's strategic Impact Goal through 2020 and beyond. Circulation 2010; 121:586.</a:t>
            </a:r>
          </a:p>
          <a:p>
            <a:pPr lvl="0"/>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46218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dirty="0">
                <a:solidFill>
                  <a:schemeClr val="accent3"/>
                </a:solidFill>
              </a:rPr>
              <a:t>3.  Patients with DM, age 40-75 years</a:t>
            </a:r>
          </a:p>
        </p:txBody>
      </p:sp>
      <p:sp>
        <p:nvSpPr>
          <p:cNvPr id="40963" name="Rectangle 3"/>
          <p:cNvSpPr>
            <a:spLocks noGrp="1" noChangeArrowheads="1"/>
          </p:cNvSpPr>
          <p:nvPr>
            <p:ph type="body" idx="1"/>
          </p:nvPr>
        </p:nvSpPr>
        <p:spPr/>
        <p:txBody>
          <a:bodyPr/>
          <a:lstStyle/>
          <a:p>
            <a:pPr eaLnBrk="1" hangingPunct="1">
              <a:buFont typeface="Wingdings" pitchFamily="2" charset="2"/>
              <a:buChar char="Ø"/>
            </a:pPr>
            <a:endParaRPr lang="en-US" altLang="en-US" dirty="0">
              <a:solidFill>
                <a:schemeClr val="bg1"/>
              </a:solidFill>
            </a:endParaRPr>
          </a:p>
          <a:p>
            <a:pPr>
              <a:buFont typeface="Wingdings" pitchFamily="2" charset="2"/>
              <a:buChar char="Ø"/>
            </a:pPr>
            <a:r>
              <a:rPr lang="en-US" altLang="en-US" dirty="0">
                <a:solidFill>
                  <a:schemeClr val="bg1"/>
                </a:solidFill>
              </a:rPr>
              <a:t>All have indication for statin</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&gt; 7.5% 10 year risk get high intensity statin therapy</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&lt; 7.5% 10 year risk of CAD get moderate intensity statin therapy</a:t>
            </a:r>
          </a:p>
        </p:txBody>
      </p:sp>
    </p:spTree>
    <p:extLst>
      <p:ext uri="{BB962C8B-B14F-4D97-AF65-F5344CB8AC3E}">
        <p14:creationId xmlns:p14="http://schemas.microsoft.com/office/powerpoint/2010/main" val="164687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96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65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dirty="0">
                <a:solidFill>
                  <a:schemeClr val="accent3"/>
                </a:solidFill>
              </a:rPr>
              <a:t>4.  Age 40-75 years that do not meet above criteria, but have a 10 year risk of &gt;7.5 %</a:t>
            </a:r>
          </a:p>
        </p:txBody>
      </p:sp>
      <p:sp>
        <p:nvSpPr>
          <p:cNvPr id="45059" name="Rectangle 3"/>
          <p:cNvSpPr>
            <a:spLocks noGrp="1" noChangeArrowheads="1"/>
          </p:cNvSpPr>
          <p:nvPr>
            <p:ph type="body" idx="1"/>
          </p:nvPr>
        </p:nvSpPr>
        <p:spPr/>
        <p:txBody>
          <a:bodyPr/>
          <a:lstStyle/>
          <a:p>
            <a:pPr eaLnBrk="1" hangingPunct="1">
              <a:buFont typeface="Wingdings" pitchFamily="2" charset="2"/>
              <a:buChar char="Ø"/>
            </a:pPr>
            <a:r>
              <a:rPr lang="en-US" altLang="en-US" dirty="0">
                <a:solidFill>
                  <a:schemeClr val="bg1"/>
                </a:solidFill>
              </a:rPr>
              <a:t>10 year and lifetime risk as determined by CV Risk Calculator.</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Specifically designed for this trial</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Downloadable on AHA or ACC site</a:t>
            </a:r>
          </a:p>
          <a:p>
            <a:pPr marL="0" indent="0" eaLnBrk="1" hangingPunct="1">
              <a:buNone/>
            </a:pPr>
            <a:endParaRPr lang="en-US" altLang="en-US" dirty="0">
              <a:solidFill>
                <a:schemeClr val="bg1"/>
              </a:solidFill>
            </a:endParaRPr>
          </a:p>
        </p:txBody>
      </p:sp>
    </p:spTree>
    <p:extLst>
      <p:ext uri="{BB962C8B-B14F-4D97-AF65-F5344CB8AC3E}">
        <p14:creationId xmlns:p14="http://schemas.microsoft.com/office/powerpoint/2010/main" val="961979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4083532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16154" t="10262" r="40128" b="13341"/>
          <a:stretch>
            <a:fillRect/>
          </a:stretch>
        </p:blipFill>
        <p:spPr>
          <a:xfrm>
            <a:off x="2466975" y="619126"/>
            <a:ext cx="4266010" cy="5432425"/>
          </a:xfrm>
        </p:spPr>
      </p:pic>
      <p:sp>
        <p:nvSpPr>
          <p:cNvPr id="41987" name="TextBox 4"/>
          <p:cNvSpPr txBox="1">
            <a:spLocks noChangeArrowheads="1"/>
          </p:cNvSpPr>
          <p:nvPr/>
        </p:nvSpPr>
        <p:spPr bwMode="auto">
          <a:xfrm>
            <a:off x="2693194" y="6251575"/>
            <a:ext cx="607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hlinkClick r:id="rId4"/>
              </a:rPr>
              <a:t>http://clincalc.com/Cardiology/ASCVD/PooledCohort.aspx</a:t>
            </a:r>
            <a:endParaRPr lang="en-US"/>
          </a:p>
        </p:txBody>
      </p:sp>
    </p:spTree>
    <p:extLst>
      <p:ext uri="{BB962C8B-B14F-4D97-AF65-F5344CB8AC3E}">
        <p14:creationId xmlns:p14="http://schemas.microsoft.com/office/powerpoint/2010/main" val="2735555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Clinical controversies</a:t>
            </a:r>
          </a:p>
          <a:p>
            <a:pPr lvl="1">
              <a:buFont typeface="Wingdings" pitchFamily="2" charset="2"/>
              <a:buChar char="q"/>
            </a:pPr>
            <a:r>
              <a:rPr lang="en-US" b="1" dirty="0">
                <a:latin typeface="Times New Roman" panose="02020603050405020304" pitchFamily="18" charset="0"/>
                <a:cs typeface="Times New Roman" panose="02020603050405020304" pitchFamily="18" charset="0"/>
              </a:rPr>
              <a:t>Management of other patient groups</a:t>
            </a:r>
          </a:p>
          <a:p>
            <a:pPr lvl="2"/>
            <a:r>
              <a:rPr lang="en-US" b="1" dirty="0">
                <a:solidFill>
                  <a:schemeClr val="bg1"/>
                </a:solidFill>
                <a:latin typeface="Times New Roman" panose="02020603050405020304" pitchFamily="18" charset="0"/>
                <a:cs typeface="Times New Roman" panose="02020603050405020304" pitchFamily="18" charset="0"/>
              </a:rPr>
              <a:t>Age &lt;40 or &gt;75 years without clinical ASCVD?</a:t>
            </a:r>
          </a:p>
          <a:p>
            <a:pPr lvl="2"/>
            <a:r>
              <a:rPr lang="en-US" b="1" dirty="0">
                <a:solidFill>
                  <a:schemeClr val="bg1"/>
                </a:solidFill>
                <a:latin typeface="Times New Roman" panose="02020603050405020304" pitchFamily="18" charset="0"/>
                <a:cs typeface="Times New Roman" panose="02020603050405020304" pitchFamily="18" charset="0"/>
              </a:rPr>
              <a:t>10-year risk of 5%-7.5%?</a:t>
            </a:r>
          </a:p>
          <a:p>
            <a:pPr lvl="2"/>
            <a:r>
              <a:rPr lang="en-US" b="1" dirty="0">
                <a:solidFill>
                  <a:schemeClr val="bg1"/>
                </a:solidFill>
                <a:latin typeface="Times New Roman" panose="02020603050405020304" pitchFamily="18" charset="0"/>
                <a:cs typeface="Times New Roman" panose="02020603050405020304" pitchFamily="18" charset="0"/>
              </a:rPr>
              <a:t>LDL </a:t>
            </a:r>
            <a:r>
              <a:rPr lang="en-US" b="1" u="sng" dirty="0">
                <a:solidFill>
                  <a:schemeClr val="bg1"/>
                </a:solidFill>
                <a:latin typeface="Times New Roman" panose="02020603050405020304" pitchFamily="18" charset="0"/>
                <a:cs typeface="Times New Roman" panose="02020603050405020304" pitchFamily="18" charset="0"/>
              </a:rPr>
              <a:t>&gt;</a:t>
            </a:r>
            <a:r>
              <a:rPr lang="en-US" b="1" dirty="0">
                <a:solidFill>
                  <a:schemeClr val="bg1"/>
                </a:solidFill>
                <a:latin typeface="Times New Roman" panose="02020603050405020304" pitchFamily="18" charset="0"/>
                <a:cs typeface="Times New Roman" panose="02020603050405020304" pitchFamily="18" charset="0"/>
              </a:rPr>
              <a:t>160mg/dl or other primary hyperlipidemias?</a:t>
            </a:r>
          </a:p>
          <a:p>
            <a:pPr marL="777240" lvl="2" indent="0">
              <a:buNone/>
            </a:pPr>
            <a:endParaRPr lang="en-US" b="1" dirty="0">
              <a:latin typeface="Times New Roman" panose="02020603050405020304" pitchFamily="18" charset="0"/>
              <a:cs typeface="Times New Roman" panose="02020603050405020304" pitchFamily="18" charset="0"/>
            </a:endParaRPr>
          </a:p>
          <a:p>
            <a:pPr lvl="2">
              <a:buFont typeface="Wingdings" pitchFamily="2" charset="2"/>
              <a:buChar char="q"/>
            </a:pPr>
            <a:r>
              <a:rPr lang="en-US" b="1" dirty="0">
                <a:solidFill>
                  <a:schemeClr val="tx2"/>
                </a:solidFill>
                <a:latin typeface="Times New Roman" panose="02020603050405020304" pitchFamily="18" charset="0"/>
                <a:cs typeface="Times New Roman" panose="02020603050405020304" pitchFamily="18" charset="0"/>
              </a:rPr>
              <a:t>Additional risk assessment may be necessary</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High sensitivity C-reactive protein</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Ankle-brachial index</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Coronary artery scores</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Family history of premature CHD</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Elevated lifetime risk of ASCVD</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7599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3600" dirty="0">
                <a:solidFill>
                  <a:schemeClr val="bg1"/>
                </a:solidFill>
              </a:rPr>
              <a:t>No recommendations on statin therapy for patients with </a:t>
            </a:r>
          </a:p>
          <a:p>
            <a:pPr marL="742950" indent="-742950">
              <a:buFont typeface="+mj-lt"/>
              <a:buAutoNum type="arabicPeriod"/>
            </a:pPr>
            <a:r>
              <a:rPr lang="en-US" sz="3600" dirty="0">
                <a:solidFill>
                  <a:schemeClr val="bg1"/>
                </a:solidFill>
              </a:rPr>
              <a:t>NYHA class II-IV </a:t>
            </a:r>
          </a:p>
          <a:p>
            <a:pPr marL="742950" indent="-742950">
              <a:buFont typeface="+mj-lt"/>
              <a:buAutoNum type="arabicPeriod"/>
            </a:pPr>
            <a:r>
              <a:rPr lang="en-US" sz="3600" dirty="0">
                <a:solidFill>
                  <a:schemeClr val="bg1"/>
                </a:solidFill>
              </a:rPr>
              <a:t>ESRD on dialysis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569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229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040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7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Monitoring of statins</a:t>
            </a:r>
          </a:p>
          <a:p>
            <a:pPr lvl="1"/>
            <a:r>
              <a:rPr lang="en-US" b="1" dirty="0">
                <a:latin typeface="Times New Roman" panose="02020603050405020304" pitchFamily="18" charset="0"/>
                <a:cs typeface="Times New Roman" panose="02020603050405020304" pitchFamily="18" charset="0"/>
              </a:rPr>
              <a:t>Baseline ALT prior to initiation</a:t>
            </a:r>
          </a:p>
          <a:p>
            <a:pPr lvl="2"/>
            <a:r>
              <a:rPr lang="en-US" b="1" dirty="0">
                <a:solidFill>
                  <a:schemeClr val="bg1"/>
                </a:solidFill>
                <a:latin typeface="Times New Roman" panose="02020603050405020304" pitchFamily="18" charset="0"/>
                <a:cs typeface="Times New Roman" panose="02020603050405020304" pitchFamily="18" charset="0"/>
              </a:rPr>
              <a:t>Consider baseline CK in patients at risk for muscle disorders</a:t>
            </a:r>
          </a:p>
          <a:p>
            <a:pPr lvl="2"/>
            <a:r>
              <a:rPr lang="en-US" b="1" dirty="0">
                <a:solidFill>
                  <a:schemeClr val="bg1"/>
                </a:solidFill>
                <a:latin typeface="Times New Roman" panose="02020603050405020304" pitchFamily="18" charset="0"/>
                <a:cs typeface="Times New Roman" panose="02020603050405020304" pitchFamily="18" charset="0"/>
              </a:rPr>
              <a:t>Routine ALT or CK levels not recommended unless symptomatic</a:t>
            </a:r>
          </a:p>
          <a:p>
            <a:pPr lvl="1"/>
            <a:r>
              <a:rPr lang="en-US" b="1" dirty="0">
                <a:latin typeface="Times New Roman" panose="02020603050405020304" pitchFamily="18" charset="0"/>
                <a:cs typeface="Times New Roman" panose="02020603050405020304" pitchFamily="18" charset="0"/>
              </a:rPr>
              <a:t>Baseline fasting lipid panel</a:t>
            </a:r>
          </a:p>
          <a:p>
            <a:pPr lvl="2"/>
            <a:r>
              <a:rPr lang="en-US" b="1" dirty="0">
                <a:solidFill>
                  <a:schemeClr val="bg1"/>
                </a:solidFill>
                <a:latin typeface="Times New Roman" panose="02020603050405020304" pitchFamily="18" charset="0"/>
                <a:cs typeface="Times New Roman" panose="02020603050405020304" pitchFamily="18" charset="0"/>
              </a:rPr>
              <a:t>4-12 weeks to assess therapeutic response and every 3-12 months if clinically warranted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Reinforce adherence if response is less than expected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Dose may be decreased if 2 consecutive LDL &lt;40</a:t>
            </a:r>
          </a:p>
          <a:p>
            <a:endParaRPr lang="en-US" dirty="0"/>
          </a:p>
        </p:txBody>
      </p:sp>
      <p:sp>
        <p:nvSpPr>
          <p:cNvPr id="3" name="Title 2"/>
          <p:cNvSpPr>
            <a:spLocks noGrp="1"/>
          </p:cNvSpPr>
          <p:nvPr>
            <p:ph type="title"/>
          </p:nvPr>
        </p:nvSpPr>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2013 AHA/ACC Cholesterol Guidelines</a:t>
            </a:r>
            <a:endParaRPr lang="en-US" dirty="0">
              <a:solidFill>
                <a:schemeClr val="accent3"/>
              </a:solidFill>
            </a:endParaRPr>
          </a:p>
        </p:txBody>
      </p:sp>
    </p:spTree>
    <p:extLst>
      <p:ext uri="{BB962C8B-B14F-4D97-AF65-F5344CB8AC3E}">
        <p14:creationId xmlns:p14="http://schemas.microsoft.com/office/powerpoint/2010/main" val="364091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4800" dirty="0" smtClean="0">
              <a:solidFill>
                <a:schemeClr val="bg1"/>
              </a:solidFill>
            </a:endParaRPr>
          </a:p>
          <a:p>
            <a:pPr marL="0" indent="0">
              <a:buNone/>
            </a:pPr>
            <a:endParaRPr lang="en-US" sz="4800" dirty="0">
              <a:solidFill>
                <a:schemeClr val="bg1"/>
              </a:solidFill>
            </a:endParaRPr>
          </a:p>
          <a:p>
            <a:pPr marL="0" indent="0">
              <a:buNone/>
            </a:pPr>
            <a:r>
              <a:rPr lang="en-US" sz="5400" dirty="0" smtClean="0">
                <a:solidFill>
                  <a:schemeClr val="accent2"/>
                </a:solidFill>
              </a:rPr>
              <a:t>  CVD </a:t>
            </a:r>
            <a:r>
              <a:rPr lang="en-US" sz="5400" dirty="0">
                <a:solidFill>
                  <a:schemeClr val="accent2"/>
                </a:solidFill>
              </a:rPr>
              <a:t>risk factors &amp; FRS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08446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solidFill>
                  <a:schemeClr val="accent3"/>
                </a:solidFill>
              </a:rPr>
              <a:t>STATIN Safety recommendations </a:t>
            </a:r>
          </a:p>
        </p:txBody>
      </p:sp>
      <p:sp>
        <p:nvSpPr>
          <p:cNvPr id="48131" name="Content Placeholder 2"/>
          <p:cNvSpPr>
            <a:spLocks noGrp="1"/>
          </p:cNvSpPr>
          <p:nvPr>
            <p:ph sz="quarter" idx="4294967295"/>
          </p:nvPr>
        </p:nvSpPr>
        <p:spPr>
          <a:xfrm>
            <a:off x="685800" y="1600200"/>
            <a:ext cx="7772400" cy="4191001"/>
          </a:xfrm>
        </p:spPr>
        <p:txBody>
          <a:bodyPr/>
          <a:lstStyle/>
          <a:p>
            <a:pPr>
              <a:buFont typeface="Wingdings" pitchFamily="2" charset="2"/>
              <a:buChar char="v"/>
            </a:pPr>
            <a:r>
              <a:rPr lang="en-US" dirty="0"/>
              <a:t> </a:t>
            </a:r>
            <a:r>
              <a:rPr lang="en-US" dirty="0">
                <a:solidFill>
                  <a:schemeClr val="accent3"/>
                </a:solidFill>
              </a:rPr>
              <a:t>Conditions that could predispose </a:t>
            </a:r>
            <a:r>
              <a:rPr lang="en-US" dirty="0" err="1">
                <a:solidFill>
                  <a:schemeClr val="accent3"/>
                </a:solidFill>
              </a:rPr>
              <a:t>pts</a:t>
            </a:r>
            <a:r>
              <a:rPr lang="en-US" dirty="0">
                <a:solidFill>
                  <a:schemeClr val="accent3"/>
                </a:solidFill>
              </a:rPr>
              <a:t> to statin side effect:</a:t>
            </a:r>
          </a:p>
          <a:p>
            <a:pPr>
              <a:buFont typeface="Wingdings" pitchFamily="2" charset="2"/>
              <a:buChar char="Ø"/>
            </a:pPr>
            <a:r>
              <a:rPr lang="en-US" sz="1800" dirty="0">
                <a:solidFill>
                  <a:schemeClr val="bg1"/>
                </a:solidFill>
              </a:rPr>
              <a:t>Impaired renal or hepatic function</a:t>
            </a:r>
          </a:p>
          <a:p>
            <a:pPr>
              <a:buFont typeface="Wingdings" pitchFamily="2" charset="2"/>
              <a:buChar char="Ø"/>
            </a:pPr>
            <a:r>
              <a:rPr lang="en-US" sz="1800" dirty="0">
                <a:solidFill>
                  <a:schemeClr val="bg1"/>
                </a:solidFill>
              </a:rPr>
              <a:t>History of previous statin intolerance or muscle disorder</a:t>
            </a:r>
          </a:p>
          <a:p>
            <a:pPr>
              <a:buFont typeface="Wingdings" pitchFamily="2" charset="2"/>
              <a:buChar char="Ø"/>
            </a:pPr>
            <a:r>
              <a:rPr lang="en-US" sz="1800" dirty="0">
                <a:solidFill>
                  <a:schemeClr val="bg1"/>
                </a:solidFill>
              </a:rPr>
              <a:t>Age &gt;75</a:t>
            </a:r>
          </a:p>
          <a:p>
            <a:pPr>
              <a:buFont typeface="Wingdings" pitchFamily="2" charset="2"/>
              <a:buChar char="Ø"/>
            </a:pPr>
            <a:r>
              <a:rPr lang="en-US" sz="1800" dirty="0">
                <a:solidFill>
                  <a:schemeClr val="bg1"/>
                </a:solidFill>
              </a:rPr>
              <a:t>History of hemorrhagic stroke</a:t>
            </a:r>
          </a:p>
          <a:p>
            <a:pPr>
              <a:buFont typeface="Wingdings" pitchFamily="2" charset="2"/>
              <a:buChar char="Ø"/>
            </a:pPr>
            <a:endParaRPr lang="en-US" sz="1800" dirty="0">
              <a:solidFill>
                <a:schemeClr val="bg1"/>
              </a:solidFill>
            </a:endParaRPr>
          </a:p>
          <a:p>
            <a:pPr>
              <a:buFont typeface="Wingdings" pitchFamily="2" charset="2"/>
              <a:buChar char="Ø"/>
            </a:pPr>
            <a:endParaRPr lang="en-US" sz="1800" dirty="0">
              <a:solidFill>
                <a:schemeClr val="bg1"/>
              </a:solidFill>
            </a:endParaRPr>
          </a:p>
          <a:p>
            <a:pPr marL="342900" lvl="1" indent="-342900">
              <a:spcBef>
                <a:spcPts val="600"/>
              </a:spcBef>
              <a:buClr>
                <a:schemeClr val="accent2"/>
              </a:buClr>
              <a:buFont typeface="Wingdings" pitchFamily="2" charset="2"/>
              <a:buChar char="v"/>
            </a:pPr>
            <a:r>
              <a:rPr lang="en-US" b="1" dirty="0">
                <a:solidFill>
                  <a:schemeClr val="bg1"/>
                </a:solidFill>
                <a:latin typeface="Times New Roman" panose="02020603050405020304" pitchFamily="18" charset="0"/>
                <a:cs typeface="Times New Roman" panose="02020603050405020304" pitchFamily="18" charset="0"/>
              </a:rPr>
              <a:t>Consider use of lower-intensity statin if any of these characteristics are present</a:t>
            </a:r>
          </a:p>
          <a:p>
            <a:pPr>
              <a:buFont typeface="Wingdings" pitchFamily="2" charset="2"/>
              <a:buChar char="Ø"/>
            </a:pPr>
            <a:endParaRPr lang="en-US" sz="1800" dirty="0">
              <a:solidFill>
                <a:schemeClr val="bg1"/>
              </a:solidFill>
            </a:endParaRPr>
          </a:p>
          <a:p>
            <a:pPr marL="0" indent="0">
              <a:buNone/>
            </a:pPr>
            <a:endParaRPr lang="en-US" sz="4000" dirty="0"/>
          </a:p>
        </p:txBody>
      </p:sp>
    </p:spTree>
    <p:extLst>
      <p:ext uri="{BB962C8B-B14F-4D97-AF65-F5344CB8AC3E}">
        <p14:creationId xmlns:p14="http://schemas.microsoft.com/office/powerpoint/2010/main" val="2408438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solidFill>
                  <a:schemeClr val="accent3"/>
                </a:solidFill>
              </a:rPr>
              <a:t>STATIN Safety recommendations </a:t>
            </a:r>
          </a:p>
        </p:txBody>
      </p:sp>
      <p:sp>
        <p:nvSpPr>
          <p:cNvPr id="3" name="Content Placeholder 2"/>
          <p:cNvSpPr>
            <a:spLocks noGrp="1"/>
          </p:cNvSpPr>
          <p:nvPr>
            <p:ph sz="quarter" idx="4294967295"/>
          </p:nvPr>
        </p:nvSpPr>
        <p:spPr>
          <a:xfrm>
            <a:off x="685800" y="1600200"/>
            <a:ext cx="7772400" cy="4191001"/>
          </a:xfrm>
        </p:spPr>
        <p:txBody>
          <a:bodyPr>
            <a:noAutofit/>
          </a:bodyPr>
          <a:lstStyle/>
          <a:p>
            <a:pPr>
              <a:buFont typeface="Wingdings" pitchFamily="2" charset="2"/>
              <a:buChar char="Ø"/>
              <a:defRPr/>
            </a:pPr>
            <a:r>
              <a:rPr lang="en-US" sz="2400" dirty="0">
                <a:solidFill>
                  <a:schemeClr val="bg1"/>
                </a:solidFill>
              </a:rPr>
              <a:t>Select the appropriate dose</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Keep potential Side effects and drug-drug interaction In mind (grade A)</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If high or moderate intensity statin not tolerated, use the maximum tolerated dose instead</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It may be harmful to initiate simvastatin 80mg, or increase the dose of simvastatin to 80mg (Grade B)</a:t>
            </a:r>
          </a:p>
          <a:p>
            <a:pPr>
              <a:buFont typeface="Wingdings" pitchFamily="2" charset="2"/>
              <a:buChar char="Ø"/>
              <a:defRPr/>
            </a:pPr>
            <a:endParaRPr lang="en-US" dirty="0">
              <a:solidFill>
                <a:schemeClr val="bg1"/>
              </a:solidFill>
            </a:endParaRPr>
          </a:p>
          <a:p>
            <a:pPr>
              <a:buFont typeface="Wingdings" pitchFamily="2" charset="2"/>
              <a:buChar char="Ø"/>
              <a:defRPr/>
            </a:pPr>
            <a:endParaRPr lang="en-US" dirty="0">
              <a:solidFill>
                <a:schemeClr val="bg1"/>
              </a:solidFill>
            </a:endParaRPr>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endParaRPr lang="en-US" dirty="0"/>
          </a:p>
        </p:txBody>
      </p:sp>
    </p:spTree>
    <p:extLst>
      <p:ext uri="{BB962C8B-B14F-4D97-AF65-F5344CB8AC3E}">
        <p14:creationId xmlns:p14="http://schemas.microsoft.com/office/powerpoint/2010/main" val="3711121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latin typeface="Times New Roman" panose="02020603050405020304" pitchFamily="18" charset="0"/>
                <a:cs typeface="Times New Roman" panose="02020603050405020304" pitchFamily="18" charset="0"/>
              </a:rPr>
              <a:t>Mild to moderate muscle symptoms</a:t>
            </a:r>
          </a:p>
          <a:p>
            <a:pPr lvl="2"/>
            <a:r>
              <a:rPr lang="en-US" b="1" dirty="0">
                <a:solidFill>
                  <a:schemeClr val="bg1"/>
                </a:solidFill>
                <a:latin typeface="Times New Roman" panose="02020603050405020304" pitchFamily="18" charset="0"/>
                <a:cs typeface="Times New Roman" panose="02020603050405020304" pitchFamily="18" charset="0"/>
              </a:rPr>
              <a:t>D/C statin until muscle symptoms resolve</a:t>
            </a:r>
          </a:p>
          <a:p>
            <a:pPr lvl="2"/>
            <a:r>
              <a:rPr lang="en-US" b="1" dirty="0">
                <a:solidFill>
                  <a:schemeClr val="bg1"/>
                </a:solidFill>
                <a:latin typeface="Times New Roman" panose="02020603050405020304" pitchFamily="18" charset="0"/>
                <a:cs typeface="Times New Roman" panose="02020603050405020304" pitchFamily="18" charset="0"/>
              </a:rPr>
              <a:t>Re-challenge with a lower dose</a:t>
            </a:r>
          </a:p>
          <a:p>
            <a:pPr lvl="2"/>
            <a:r>
              <a:rPr lang="en-US" b="1" dirty="0">
                <a:solidFill>
                  <a:schemeClr val="bg1"/>
                </a:solidFill>
                <a:latin typeface="Times New Roman" panose="02020603050405020304" pitchFamily="18" charset="0"/>
                <a:cs typeface="Times New Roman" panose="02020603050405020304" pitchFamily="18" charset="0"/>
              </a:rPr>
              <a:t>If symptoms resume, D/C statin and re-challenge with lower dose of different statin </a:t>
            </a:r>
          </a:p>
          <a:p>
            <a:pPr lvl="2"/>
            <a:r>
              <a:rPr lang="en-US" b="1" dirty="0">
                <a:solidFill>
                  <a:schemeClr val="bg1"/>
                </a:solidFill>
                <a:latin typeface="Times New Roman" panose="02020603050405020304" pitchFamily="18" charset="0"/>
                <a:cs typeface="Times New Roman" panose="02020603050405020304" pitchFamily="18" charset="0"/>
              </a:rPr>
              <a:t>Gradually titrate to target dose</a:t>
            </a:r>
          </a:p>
          <a:p>
            <a:pPr lvl="2"/>
            <a:r>
              <a:rPr lang="en-US" b="1" dirty="0">
                <a:solidFill>
                  <a:schemeClr val="bg1"/>
                </a:solidFill>
                <a:latin typeface="Times New Roman" panose="02020603050405020304" pitchFamily="18" charset="0"/>
                <a:cs typeface="Times New Roman" panose="02020603050405020304" pitchFamily="18" charset="0"/>
              </a:rPr>
              <a:t>If symptoms don’t resolve after 2 months, assume it is not statin-related and resume original statin</a:t>
            </a:r>
          </a:p>
          <a:p>
            <a:pPr lvl="1"/>
            <a:r>
              <a:rPr lang="en-US" b="1" dirty="0">
                <a:latin typeface="Times New Roman" panose="02020603050405020304" pitchFamily="18" charset="0"/>
                <a:cs typeface="Times New Roman" panose="02020603050405020304" pitchFamily="18" charset="0"/>
              </a:rPr>
              <a:t>New onset diabetes</a:t>
            </a:r>
          </a:p>
          <a:p>
            <a:pPr lvl="2"/>
            <a:r>
              <a:rPr lang="en-US" b="1" dirty="0">
                <a:solidFill>
                  <a:schemeClr val="bg1"/>
                </a:solidFill>
                <a:latin typeface="Times New Roman" panose="02020603050405020304" pitchFamily="18" charset="0"/>
                <a:cs typeface="Times New Roman" panose="02020603050405020304" pitchFamily="18" charset="0"/>
              </a:rPr>
              <a:t>Reinforce lifestyle modifications</a:t>
            </a:r>
          </a:p>
          <a:p>
            <a:pPr lvl="1"/>
            <a:r>
              <a:rPr lang="en-US" b="1" dirty="0">
                <a:latin typeface="Times New Roman" panose="02020603050405020304" pitchFamily="18" charset="0"/>
                <a:cs typeface="Times New Roman" panose="02020603050405020304" pitchFamily="18" charset="0"/>
              </a:rPr>
              <a:t>Memory impairment</a:t>
            </a:r>
          </a:p>
          <a:p>
            <a:pPr lvl="2"/>
            <a:r>
              <a:rPr lang="en-US" b="1" dirty="0">
                <a:solidFill>
                  <a:schemeClr val="bg1"/>
                </a:solidFill>
                <a:latin typeface="Times New Roman" panose="02020603050405020304" pitchFamily="18" charset="0"/>
                <a:cs typeface="Times New Roman" panose="02020603050405020304" pitchFamily="18" charset="0"/>
              </a:rPr>
              <a:t>Consider other potential causes before stopping statin</a:t>
            </a:r>
          </a:p>
          <a:p>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sz="3200" b="1" dirty="0">
                <a:solidFill>
                  <a:schemeClr val="accent3"/>
                </a:solidFill>
                <a:latin typeface="Times New Roman" panose="02020603050405020304" pitchFamily="18" charset="0"/>
                <a:cs typeface="Times New Roman" panose="02020603050405020304" pitchFamily="18" charset="0"/>
              </a:rPr>
              <a:t>Management of adverse effects</a:t>
            </a:r>
            <a:br>
              <a:rPr lang="en-US" sz="3200" b="1" dirty="0">
                <a:solidFill>
                  <a:schemeClr val="accent3"/>
                </a:solidFill>
                <a:latin typeface="Times New Roman" panose="02020603050405020304" pitchFamily="18" charset="0"/>
                <a:cs typeface="Times New Roman" panose="02020603050405020304" pitchFamily="18" charset="0"/>
              </a:rPr>
            </a:br>
            <a:endParaRPr lang="en-US" sz="3200" dirty="0">
              <a:solidFill>
                <a:schemeClr val="accent3"/>
              </a:solidFill>
            </a:endParaRPr>
          </a:p>
        </p:txBody>
      </p:sp>
    </p:spTree>
    <p:extLst>
      <p:ext uri="{BB962C8B-B14F-4D97-AF65-F5344CB8AC3E}">
        <p14:creationId xmlns:p14="http://schemas.microsoft.com/office/powerpoint/2010/main" val="2634463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371600"/>
          </a:xfrm>
        </p:spPr>
        <p:txBody>
          <a:bodyPr/>
          <a:lstStyle/>
          <a:p>
            <a:pPr eaLnBrk="1" hangingPunct="1"/>
            <a:r>
              <a:rPr lang="en-US" altLang="en-US" sz="3200" dirty="0">
                <a:solidFill>
                  <a:schemeClr val="accent3"/>
                </a:solidFill>
              </a:rPr>
              <a:t>Non-statin therapies </a:t>
            </a:r>
            <a:br>
              <a:rPr lang="en-US" altLang="en-US" sz="3200" dirty="0">
                <a:solidFill>
                  <a:schemeClr val="accent3"/>
                </a:solidFill>
              </a:rPr>
            </a:br>
            <a:r>
              <a:rPr lang="en-US" altLang="en-US" sz="3200" dirty="0">
                <a:solidFill>
                  <a:schemeClr val="accent3"/>
                </a:solidFill>
              </a:rPr>
              <a:t>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a:solidFill>
                  <a:schemeClr val="bg1"/>
                </a:solidFill>
              </a:rPr>
              <a:t>Non statin therapies, alone or in combination with statins, do not provide acceptable risk reduction benefits compared to adverse effects.</a:t>
            </a:r>
          </a:p>
          <a:p>
            <a:pPr marL="0"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These include:</a:t>
            </a:r>
          </a:p>
          <a:p>
            <a:pPr lvl="1" eaLnBrk="1" hangingPunct="1">
              <a:lnSpc>
                <a:spcPct val="90000"/>
              </a:lnSpc>
            </a:pPr>
            <a:r>
              <a:rPr lang="en-US" altLang="en-US" sz="2000" dirty="0" err="1">
                <a:solidFill>
                  <a:schemeClr val="bg1"/>
                </a:solidFill>
              </a:rPr>
              <a:t>Zetia</a:t>
            </a:r>
            <a:endParaRPr lang="en-US" altLang="en-US" sz="2000" dirty="0">
              <a:solidFill>
                <a:schemeClr val="bg1"/>
              </a:solidFill>
            </a:endParaRPr>
          </a:p>
          <a:p>
            <a:pPr lvl="1" eaLnBrk="1" hangingPunct="1">
              <a:lnSpc>
                <a:spcPct val="90000"/>
              </a:lnSpc>
            </a:pPr>
            <a:r>
              <a:rPr lang="en-US" altLang="en-US" sz="2000" dirty="0">
                <a:solidFill>
                  <a:schemeClr val="bg1"/>
                </a:solidFill>
              </a:rPr>
              <a:t>Fibrates</a:t>
            </a:r>
          </a:p>
          <a:p>
            <a:pPr lvl="1" eaLnBrk="1" hangingPunct="1">
              <a:lnSpc>
                <a:spcPct val="90000"/>
              </a:lnSpc>
            </a:pPr>
            <a:r>
              <a:rPr lang="en-US" altLang="en-US" sz="2000" dirty="0">
                <a:solidFill>
                  <a:schemeClr val="bg1"/>
                </a:solidFill>
              </a:rPr>
              <a:t>Fish oil</a:t>
            </a:r>
          </a:p>
          <a:p>
            <a:pPr lvl="1" eaLnBrk="1" hangingPunct="1">
              <a:lnSpc>
                <a:spcPct val="90000"/>
              </a:lnSpc>
            </a:pPr>
            <a:r>
              <a:rPr lang="en-US" altLang="en-US" sz="2000" dirty="0">
                <a:solidFill>
                  <a:schemeClr val="bg1"/>
                </a:solidFill>
              </a:rPr>
              <a:t>Niacin</a:t>
            </a:r>
          </a:p>
          <a:p>
            <a:pPr marL="365760" lvl="1"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For the most part, these should be avoided with few exceptions</a:t>
            </a:r>
          </a:p>
        </p:txBody>
      </p:sp>
    </p:spTree>
    <p:extLst>
      <p:ext uri="{BB962C8B-B14F-4D97-AF65-F5344CB8AC3E}">
        <p14:creationId xmlns:p14="http://schemas.microsoft.com/office/powerpoint/2010/main" val="1260739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a:solidFill>
                  <a:schemeClr val="bg1"/>
                </a:solidFill>
                <a:latin typeface="Times New Roman" panose="02020603050405020304" pitchFamily="18" charset="0"/>
                <a:cs typeface="Times New Roman" panose="02020603050405020304" pitchFamily="18" charset="0"/>
              </a:rPr>
              <a:t>Limited evidence to support use of non-statin agents</a:t>
            </a:r>
          </a:p>
          <a:p>
            <a:pPr lvl="1"/>
            <a:r>
              <a:rPr lang="en-US" b="1" dirty="0">
                <a:latin typeface="Times New Roman" panose="02020603050405020304" pitchFamily="18" charset="0"/>
                <a:cs typeface="Times New Roman" panose="02020603050405020304" pitchFamily="18" charset="0"/>
              </a:rPr>
              <a:t>Consider use of non-statin agents in the following situations:</a:t>
            </a:r>
          </a:p>
          <a:p>
            <a:pPr lvl="2"/>
            <a:r>
              <a:rPr lang="en-US" b="1" dirty="0">
                <a:solidFill>
                  <a:schemeClr val="bg1"/>
                </a:solidFill>
                <a:latin typeface="Times New Roman" panose="02020603050405020304" pitchFamily="18" charset="0"/>
                <a:cs typeface="Times New Roman" panose="02020603050405020304" pitchFamily="18" charset="0"/>
              </a:rPr>
              <a:t>In addition to statins in high-risk patients with less than anticipated response:</a:t>
            </a:r>
          </a:p>
          <a:p>
            <a:pPr lvl="3"/>
            <a:r>
              <a:rPr lang="en-US" b="1" dirty="0">
                <a:solidFill>
                  <a:schemeClr val="bg1"/>
                </a:solidFill>
                <a:latin typeface="Times New Roman" panose="02020603050405020304" pitchFamily="18" charset="0"/>
                <a:cs typeface="Times New Roman" panose="02020603050405020304" pitchFamily="18" charset="0"/>
              </a:rPr>
              <a:t>Clinical ASCVD and age&lt;75</a:t>
            </a:r>
          </a:p>
          <a:p>
            <a:pPr lvl="3"/>
            <a:r>
              <a:rPr lang="en-US" b="1" dirty="0">
                <a:solidFill>
                  <a:schemeClr val="bg1"/>
                </a:solidFill>
                <a:latin typeface="Times New Roman" panose="02020603050405020304" pitchFamily="18" charset="0"/>
                <a:cs typeface="Times New Roman" panose="02020603050405020304" pitchFamily="18" charset="0"/>
              </a:rPr>
              <a:t>Baseline LDL&gt;190</a:t>
            </a:r>
          </a:p>
          <a:p>
            <a:pPr lvl="3"/>
            <a:r>
              <a:rPr lang="en-US" b="1" dirty="0">
                <a:solidFill>
                  <a:schemeClr val="bg1"/>
                </a:solidFill>
                <a:latin typeface="Times New Roman" panose="02020603050405020304" pitchFamily="18" charset="0"/>
                <a:cs typeface="Times New Roman" panose="02020603050405020304" pitchFamily="18" charset="0"/>
              </a:rPr>
              <a:t>Age 40-75 years with diabetes</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Completely statin-intolerant</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TG (&gt;500)</a:t>
            </a:r>
          </a:p>
          <a:p>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The role of non-statin agents</a:t>
            </a:r>
            <a:br>
              <a:rPr lang="en-US" b="1" dirty="0">
                <a:solidFill>
                  <a:schemeClr val="accent3"/>
                </a:solidFill>
                <a:latin typeface="Times New Roman" panose="02020603050405020304" pitchFamily="18" charset="0"/>
                <a:cs typeface="Times New Roman" panose="02020603050405020304" pitchFamily="18" charset="0"/>
              </a:rPr>
            </a:br>
            <a:endParaRPr lang="en-US" dirty="0">
              <a:solidFill>
                <a:schemeClr val="accent3"/>
              </a:solidFill>
            </a:endParaRPr>
          </a:p>
        </p:txBody>
      </p:sp>
    </p:spTree>
    <p:extLst>
      <p:ext uri="{BB962C8B-B14F-4D97-AF65-F5344CB8AC3E}">
        <p14:creationId xmlns:p14="http://schemas.microsoft.com/office/powerpoint/2010/main" val="4161165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لمحتوى 1"/>
          <p:cNvSpPr>
            <a:spLocks noGrp="1"/>
          </p:cNvSpPr>
          <p:nvPr>
            <p:ph idx="1"/>
          </p:nvPr>
        </p:nvSpPr>
        <p:spPr/>
        <p:txBody>
          <a:bodyPr/>
          <a:lstStyle/>
          <a:p>
            <a:endParaRPr lang="ar-SA" altLang="en-US"/>
          </a:p>
        </p:txBody>
      </p:sp>
      <p:sp>
        <p:nvSpPr>
          <p:cNvPr id="3" name="عنوان 2"/>
          <p:cNvSpPr>
            <a:spLocks noGrp="1"/>
          </p:cNvSpPr>
          <p:nvPr>
            <p:ph type="title"/>
          </p:nvPr>
        </p:nvSpPr>
        <p:spPr/>
        <p:txBody>
          <a:bodyPr/>
          <a:lstStyle/>
          <a:p>
            <a:pPr>
              <a:defRPr/>
            </a:pPr>
            <a:endParaRPr lang="ar-SA"/>
          </a:p>
        </p:txBody>
      </p:sp>
      <p:sp>
        <p:nvSpPr>
          <p:cNvPr id="4" name="مخطط انسيابي: معالجة معرّفة مسبقاً 3"/>
          <p:cNvSpPr/>
          <p:nvPr/>
        </p:nvSpPr>
        <p:spPr>
          <a:xfrm>
            <a:off x="283634" y="639234"/>
            <a:ext cx="8604956" cy="553437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1600"/>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64634"/>
            <a:ext cx="8077200" cy="5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07544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a:solidFill>
                  <a:schemeClr val="accent3"/>
                </a:solidFill>
              </a:rPr>
              <a:t>Summary</a:t>
            </a:r>
          </a:p>
        </p:txBody>
      </p:sp>
      <p:sp>
        <p:nvSpPr>
          <p:cNvPr id="51203" name="Rectangle 3"/>
          <p:cNvSpPr>
            <a:spLocks noGrp="1" noChangeArrowheads="1"/>
          </p:cNvSpPr>
          <p:nvPr>
            <p:ph type="body" idx="1"/>
          </p:nvPr>
        </p:nvSpPr>
        <p:spPr>
          <a:xfrm>
            <a:off x="591741" y="1517650"/>
            <a:ext cx="8399859" cy="4114800"/>
          </a:xfrm>
        </p:spPr>
        <p:txBody>
          <a:bodyPr>
            <a:normAutofit lnSpcReduction="10000"/>
          </a:bodyPr>
          <a:lstStyle/>
          <a:p>
            <a:pPr eaLnBrk="1" hangingPunct="1">
              <a:buFont typeface="Wingdings" pitchFamily="2" charset="2"/>
              <a:buChar char="Ø"/>
            </a:pPr>
            <a:r>
              <a:rPr lang="en-US" altLang="en-US" dirty="0">
                <a:solidFill>
                  <a:schemeClr val="bg1"/>
                </a:solidFill>
              </a:rPr>
              <a:t>Fire and forget approach </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Know the 4 high risk groups</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Use medications proven to reduce risk, </a:t>
            </a:r>
            <a:r>
              <a:rPr lang="en-US" altLang="en-US" dirty="0" err="1">
                <a:solidFill>
                  <a:schemeClr val="bg1"/>
                </a:solidFill>
              </a:rPr>
              <a:t>ie</a:t>
            </a:r>
            <a:r>
              <a:rPr lang="en-US" altLang="en-US" dirty="0">
                <a:solidFill>
                  <a:schemeClr val="bg1"/>
                </a:solidFill>
              </a:rPr>
              <a:t> statins</a:t>
            </a:r>
          </a:p>
          <a:p>
            <a:pPr marL="0" indent="0" eaLnBrk="1" hangingPunct="1">
              <a:buNone/>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Encourage healthy lifestyle</a:t>
            </a:r>
          </a:p>
          <a:p>
            <a:pPr eaLnBrk="1" hangingPunct="1">
              <a:buFont typeface="Wingdings" pitchFamily="2" charset="2"/>
              <a:buChar char="Ø"/>
            </a:pPr>
            <a:endParaRPr lang="en-US" altLang="en-US" dirty="0">
              <a:solidFill>
                <a:schemeClr val="bg1"/>
              </a:solidFill>
            </a:endParaRPr>
          </a:p>
          <a:p>
            <a:pPr eaLnBrk="1" hangingPunct="1">
              <a:buFont typeface="Wingdings" pitchFamily="2" charset="2"/>
              <a:buChar char="Ø"/>
            </a:pPr>
            <a:r>
              <a:rPr lang="en-US" altLang="en-US" dirty="0">
                <a:solidFill>
                  <a:schemeClr val="bg1"/>
                </a:solidFill>
              </a:rPr>
              <a:t>Don’t forget patient preference </a:t>
            </a:r>
          </a:p>
        </p:txBody>
      </p:sp>
    </p:spTree>
    <p:extLst>
      <p:ext uri="{BB962C8B-B14F-4D97-AF65-F5344CB8AC3E}">
        <p14:creationId xmlns:p14="http://schemas.microsoft.com/office/powerpoint/2010/main" val="2501440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77240" lvl="2" indent="0">
              <a:buNone/>
            </a:pPr>
            <a:r>
              <a:rPr lang="en-US" b="1" dirty="0">
                <a:solidFill>
                  <a:schemeClr val="bg1"/>
                </a:solidFill>
                <a:latin typeface="Times New Roman" panose="02020603050405020304" pitchFamily="18" charset="0"/>
                <a:cs typeface="Times New Roman" panose="02020603050405020304" pitchFamily="18" charset="0"/>
              </a:rPr>
              <a:t>Estimates of 12 million to 45 million additional candidates for statin therapy based on CV risk estimates</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Pencina</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estimated 87.4% of men and 53.6% of women ages 60-75 would now be eligible for statins</a:t>
            </a:r>
          </a:p>
          <a:p>
            <a:pPr lvl="3"/>
            <a:endParaRPr lang="en-US" b="1"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b="1" dirty="0">
                <a:solidFill>
                  <a:schemeClr val="bg1"/>
                </a:solidFill>
                <a:latin typeface="Times New Roman" panose="02020603050405020304" pitchFamily="18" charset="0"/>
                <a:cs typeface="Times New Roman" panose="02020603050405020304" pitchFamily="18" charset="0"/>
              </a:rPr>
              <a:t>Validation attempts have yielded conflicting results:</a:t>
            </a:r>
          </a:p>
          <a:p>
            <a:pPr lvl="3"/>
            <a:r>
              <a:rPr lang="en-US" b="1" dirty="0">
                <a:solidFill>
                  <a:schemeClr val="bg1"/>
                </a:solidFill>
                <a:latin typeface="Times New Roman" panose="02020603050405020304" pitchFamily="18" charset="0"/>
                <a:cs typeface="Times New Roman" panose="02020603050405020304" pitchFamily="18" charset="0"/>
              </a:rPr>
              <a:t>75%-150% when applied to data from the Women’s Health Study and the Physician’s Health Study</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Muntner</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reported good results in actual vs. predicted 5-year risks in a contemporary cohort of the REGARDS study</a:t>
            </a:r>
          </a:p>
          <a:p>
            <a:endParaRPr lang="en-US" dirty="0"/>
          </a:p>
        </p:txBody>
      </p:sp>
      <p:sp>
        <p:nvSpPr>
          <p:cNvPr id="3" name="Title 2"/>
          <p:cNvSpPr>
            <a:spLocks noGrp="1"/>
          </p:cNvSpPr>
          <p:nvPr>
            <p:ph type="title"/>
          </p:nvPr>
        </p:nvSpPr>
        <p:spPr/>
        <p:txBody>
          <a:bodyPr/>
          <a:lstStyle/>
          <a:p>
            <a:r>
              <a:rPr lang="en-US" altLang="en-US" dirty="0">
                <a:solidFill>
                  <a:schemeClr val="accent3"/>
                </a:solidFill>
              </a:rPr>
              <a:t>Pooled Cohort Equations: Criticism </a:t>
            </a:r>
            <a:endParaRPr lang="en-US" dirty="0">
              <a:solidFill>
                <a:schemeClr val="accent3"/>
              </a:solidFill>
            </a:endParaRPr>
          </a:p>
        </p:txBody>
      </p:sp>
    </p:spTree>
    <p:extLst>
      <p:ext uri="{BB962C8B-B14F-4D97-AF65-F5344CB8AC3E}">
        <p14:creationId xmlns:p14="http://schemas.microsoft.com/office/powerpoint/2010/main" val="709449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447800"/>
          </a:xfrm>
        </p:spPr>
        <p:txBody>
          <a:bodyPr>
            <a:noAutofit/>
          </a:bodyPr>
          <a:lstStyle/>
          <a:p>
            <a:r>
              <a:rPr lang="en-US" sz="1800" dirty="0">
                <a:effectLst/>
              </a:rPr>
              <a:t/>
            </a:r>
            <a:br>
              <a:rPr lang="en-US" sz="1800" dirty="0">
                <a:effectLst/>
              </a:rPr>
            </a:br>
            <a:r>
              <a:rPr lang="en-US" sz="1800" dirty="0">
                <a:effectLst/>
              </a:rPr>
              <a:t/>
            </a:r>
            <a:br>
              <a:rPr lang="en-US" sz="1800" dirty="0">
                <a:effectLst/>
              </a:rPr>
            </a:br>
            <a:r>
              <a:rPr lang="en-US" sz="1800" dirty="0">
                <a:effectLst/>
              </a:rPr>
              <a:t/>
            </a:r>
            <a:br>
              <a:rPr lang="en-US" sz="1800" dirty="0">
                <a:effectLst/>
              </a:rPr>
            </a:br>
            <a:r>
              <a:rPr lang="en-US" sz="1800" dirty="0">
                <a:effectLst/>
              </a:rPr>
              <a:t/>
            </a:r>
            <a:br>
              <a:rPr lang="en-US" sz="1800" dirty="0">
                <a:effectLst/>
              </a:rPr>
            </a:br>
            <a:r>
              <a:rPr lang="en-US" sz="2800" dirty="0">
                <a:solidFill>
                  <a:schemeClr val="bg1"/>
                </a:solidFill>
                <a:effectLst/>
              </a:rPr>
              <a:t>Observed and expected events for different scores were compared in MESA after a 10.2- year follow-up</a:t>
            </a:r>
            <a:r>
              <a:rPr lang="en-US" sz="4000" dirty="0">
                <a:effectLst/>
              </a:rPr>
              <a:t/>
            </a:r>
            <a:br>
              <a:rPr lang="en-US" sz="4000" dirty="0">
                <a:effectLst/>
              </a:rPr>
            </a:b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090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3200" dirty="0">
              <a:solidFill>
                <a:schemeClr val="bg1"/>
              </a:solidFill>
            </a:endParaRPr>
          </a:p>
          <a:p>
            <a:pPr marL="0" indent="0">
              <a:buNone/>
            </a:pPr>
            <a:endParaRPr lang="en-US" sz="3200" dirty="0">
              <a:solidFill>
                <a:schemeClr val="bg1"/>
              </a:solidFill>
            </a:endParaRPr>
          </a:p>
          <a:p>
            <a:pPr marL="0" indent="0">
              <a:buNone/>
            </a:pPr>
            <a:endParaRPr lang="en-US" sz="3200" dirty="0">
              <a:solidFill>
                <a:schemeClr val="bg1"/>
              </a:solidFill>
            </a:endParaRPr>
          </a:p>
        </p:txBody>
      </p:sp>
      <p:sp>
        <p:nvSpPr>
          <p:cNvPr id="4" name="Rounded Rectangle 3"/>
          <p:cNvSpPr/>
          <p:nvPr/>
        </p:nvSpPr>
        <p:spPr>
          <a:xfrm>
            <a:off x="624840" y="1752600"/>
            <a:ext cx="813816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a:t>
            </a:r>
            <a:r>
              <a:rPr lang="en-US" sz="2400" b="1" dirty="0">
                <a:solidFill>
                  <a:schemeClr val="bg1"/>
                </a:solidFill>
              </a:rPr>
              <a:t> Treat to target </a:t>
            </a:r>
            <a:r>
              <a:rPr lang="en-US" sz="2400" dirty="0" err="1">
                <a:solidFill>
                  <a:schemeClr val="bg1"/>
                </a:solidFill>
              </a:rPr>
              <a:t>vs</a:t>
            </a:r>
            <a:r>
              <a:rPr lang="en-US" sz="2400" dirty="0">
                <a:solidFill>
                  <a:schemeClr val="bg1"/>
                </a:solidFill>
              </a:rPr>
              <a:t> </a:t>
            </a:r>
            <a:r>
              <a:rPr lang="en-US" sz="2400" b="1" dirty="0">
                <a:solidFill>
                  <a:schemeClr val="bg1"/>
                </a:solidFill>
              </a:rPr>
              <a:t>Fire and forget </a:t>
            </a:r>
          </a:p>
        </p:txBody>
      </p:sp>
    </p:spTree>
    <p:extLst>
      <p:ext uri="{BB962C8B-B14F-4D97-AF65-F5344CB8AC3E}">
        <p14:creationId xmlns:p14="http://schemas.microsoft.com/office/powerpoint/2010/main" val="109559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CAD risk factors</a:t>
            </a:r>
            <a:endParaRPr lang="x-none" dirty="0">
              <a:solidFill>
                <a:schemeClr val="accent2"/>
              </a:solidFill>
            </a:endParaRPr>
          </a:p>
        </p:txBody>
      </p:sp>
      <p:sp>
        <p:nvSpPr>
          <p:cNvPr id="3" name="Text Placeholder 2"/>
          <p:cNvSpPr>
            <a:spLocks noGrp="1"/>
          </p:cNvSpPr>
          <p:nvPr>
            <p:ph type="body" idx="1"/>
          </p:nvPr>
        </p:nvSpPr>
        <p:spPr/>
        <p:txBody>
          <a:bodyPr/>
          <a:lstStyle/>
          <a:p>
            <a:pPr algn="l" rtl="0"/>
            <a:r>
              <a:rPr lang="en-US" dirty="0" smtClean="0"/>
              <a:t>Modifiable</a:t>
            </a:r>
            <a:endParaRPr lang="x-none" dirty="0"/>
          </a:p>
        </p:txBody>
      </p:sp>
      <p:sp>
        <p:nvSpPr>
          <p:cNvPr id="4" name="Content Placeholder 3"/>
          <p:cNvSpPr>
            <a:spLocks noGrp="1"/>
          </p:cNvSpPr>
          <p:nvPr>
            <p:ph sz="half" idx="2"/>
          </p:nvPr>
        </p:nvSpPr>
        <p:spPr/>
        <p:txBody>
          <a:bodyPr>
            <a:normAutofit/>
          </a:bodyPr>
          <a:lstStyle/>
          <a:p>
            <a:pPr algn="l" rtl="0"/>
            <a:r>
              <a:rPr lang="en-US" dirty="0">
                <a:solidFill>
                  <a:schemeClr val="bg1"/>
                </a:solidFill>
              </a:rPr>
              <a:t>Cigarette and tobacco smoke</a:t>
            </a:r>
          </a:p>
          <a:p>
            <a:pPr algn="l" rtl="0"/>
            <a:r>
              <a:rPr lang="en-US" dirty="0" smtClean="0">
                <a:solidFill>
                  <a:schemeClr val="bg1"/>
                </a:solidFill>
              </a:rPr>
              <a:t>High </a:t>
            </a:r>
            <a:r>
              <a:rPr lang="en-US" dirty="0">
                <a:solidFill>
                  <a:schemeClr val="bg1"/>
                </a:solidFill>
              </a:rPr>
              <a:t>blood cholesterol</a:t>
            </a:r>
          </a:p>
          <a:p>
            <a:pPr algn="l" rtl="0"/>
            <a:r>
              <a:rPr lang="en-US" dirty="0">
                <a:solidFill>
                  <a:schemeClr val="bg1"/>
                </a:solidFill>
              </a:rPr>
              <a:t>High blood pressure</a:t>
            </a:r>
          </a:p>
          <a:p>
            <a:pPr algn="l" rtl="0"/>
            <a:r>
              <a:rPr lang="en-US" dirty="0">
                <a:solidFill>
                  <a:schemeClr val="bg1"/>
                </a:solidFill>
              </a:rPr>
              <a:t>Physical inactivity</a:t>
            </a:r>
          </a:p>
          <a:p>
            <a:pPr algn="l" rtl="0"/>
            <a:r>
              <a:rPr lang="en-US" dirty="0">
                <a:solidFill>
                  <a:schemeClr val="bg1"/>
                </a:solidFill>
              </a:rPr>
              <a:t>Obesity </a:t>
            </a:r>
          </a:p>
          <a:p>
            <a:pPr algn="l" rtl="0"/>
            <a:r>
              <a:rPr lang="en-US" dirty="0">
                <a:solidFill>
                  <a:schemeClr val="bg1"/>
                </a:solidFill>
              </a:rPr>
              <a:t>Diabetes</a:t>
            </a:r>
            <a:endParaRPr lang="x-none" dirty="0">
              <a:solidFill>
                <a:schemeClr val="bg1"/>
              </a:solidFill>
            </a:endParaRPr>
          </a:p>
        </p:txBody>
      </p:sp>
      <p:sp>
        <p:nvSpPr>
          <p:cNvPr id="5" name="Text Placeholder 4"/>
          <p:cNvSpPr>
            <a:spLocks noGrp="1"/>
          </p:cNvSpPr>
          <p:nvPr>
            <p:ph type="body" sz="quarter" idx="3"/>
          </p:nvPr>
        </p:nvSpPr>
        <p:spPr/>
        <p:txBody>
          <a:bodyPr/>
          <a:lstStyle/>
          <a:p>
            <a:pPr algn="l" rtl="0"/>
            <a:r>
              <a:rPr lang="en-US" dirty="0" smtClean="0"/>
              <a:t>Non-Modifiable</a:t>
            </a:r>
            <a:endParaRPr lang="x-none" dirty="0"/>
          </a:p>
        </p:txBody>
      </p:sp>
      <p:sp>
        <p:nvSpPr>
          <p:cNvPr id="6" name="Content Placeholder 5"/>
          <p:cNvSpPr>
            <a:spLocks noGrp="1"/>
          </p:cNvSpPr>
          <p:nvPr>
            <p:ph sz="quarter" idx="4"/>
          </p:nvPr>
        </p:nvSpPr>
        <p:spPr/>
        <p:txBody>
          <a:bodyPr/>
          <a:lstStyle/>
          <a:p>
            <a:pPr algn="l" rtl="0"/>
            <a:r>
              <a:rPr lang="en-GB" dirty="0">
                <a:solidFill>
                  <a:schemeClr val="bg1"/>
                </a:solidFill>
              </a:rPr>
              <a:t>Age </a:t>
            </a:r>
          </a:p>
          <a:p>
            <a:pPr algn="l" rtl="0"/>
            <a:r>
              <a:rPr lang="en-GB" dirty="0">
                <a:solidFill>
                  <a:schemeClr val="bg1"/>
                </a:solidFill>
              </a:rPr>
              <a:t>Gender</a:t>
            </a:r>
          </a:p>
          <a:p>
            <a:pPr algn="l" rtl="0"/>
            <a:r>
              <a:rPr lang="en-GB" dirty="0">
                <a:solidFill>
                  <a:schemeClr val="bg1"/>
                </a:solidFill>
              </a:rPr>
              <a:t>Family history of CVD </a:t>
            </a:r>
          </a:p>
        </p:txBody>
      </p:sp>
    </p:spTree>
    <p:extLst>
      <p:ext uri="{BB962C8B-B14F-4D97-AF65-F5344CB8AC3E}">
        <p14:creationId xmlns:p14="http://schemas.microsoft.com/office/powerpoint/2010/main" val="11791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solidFill>
              </a:rPr>
              <a:t>Is There a Need for a Dramatic Change in Approach to ASCVD Prevention? </a:t>
            </a:r>
          </a:p>
        </p:txBody>
      </p:sp>
      <p:pic>
        <p:nvPicPr>
          <p:cNvPr id="1026" name="Picture 2" descr="https://encrypted-tbn0.gstatic.com/images?q=tbn:ANd9GcSCWpZuMtd2aY9tRc77hNQtZTCeyzVFfIlzMAsx8boAIQCIN_cG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77200" cy="5067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9614" y="4036874"/>
            <a:ext cx="1087157" cy="1200329"/>
          </a:xfrm>
          <a:prstGeom prst="rect">
            <a:avLst/>
          </a:prstGeom>
          <a:noFill/>
        </p:spPr>
        <p:txBody>
          <a:bodyPr wrap="none" rtlCol="0">
            <a:spAutoFit/>
          </a:bodyPr>
          <a:lstStyle/>
          <a:p>
            <a:r>
              <a:rPr lang="en-US" dirty="0">
                <a:solidFill>
                  <a:schemeClr val="bg1"/>
                </a:solidFill>
              </a:rPr>
              <a:t>CCS</a:t>
            </a:r>
          </a:p>
          <a:p>
            <a:r>
              <a:rPr lang="en-US" dirty="0">
                <a:solidFill>
                  <a:schemeClr val="bg1"/>
                </a:solidFill>
              </a:rPr>
              <a:t>IAS</a:t>
            </a:r>
          </a:p>
          <a:p>
            <a:r>
              <a:rPr lang="en-US" dirty="0">
                <a:solidFill>
                  <a:schemeClr val="bg1"/>
                </a:solidFill>
              </a:rPr>
              <a:t>EAS/ESC</a:t>
            </a:r>
          </a:p>
          <a:p>
            <a:r>
              <a:rPr lang="en-US" dirty="0">
                <a:solidFill>
                  <a:schemeClr val="bg1"/>
                </a:solidFill>
              </a:rPr>
              <a:t>NLA</a:t>
            </a:r>
          </a:p>
        </p:txBody>
      </p:sp>
      <p:sp>
        <p:nvSpPr>
          <p:cNvPr id="5" name="TextBox 4"/>
          <p:cNvSpPr txBox="1"/>
          <p:nvPr/>
        </p:nvSpPr>
        <p:spPr>
          <a:xfrm>
            <a:off x="6641168" y="3810000"/>
            <a:ext cx="1055032" cy="369332"/>
          </a:xfrm>
          <a:prstGeom prst="rect">
            <a:avLst/>
          </a:prstGeom>
          <a:noFill/>
        </p:spPr>
        <p:txBody>
          <a:bodyPr wrap="none" rtlCol="0">
            <a:spAutoFit/>
          </a:bodyPr>
          <a:lstStyle/>
          <a:p>
            <a:r>
              <a:rPr lang="en-US" dirty="0">
                <a:solidFill>
                  <a:schemeClr val="bg1"/>
                </a:solidFill>
              </a:rPr>
              <a:t>ACC/AHA</a:t>
            </a:r>
          </a:p>
        </p:txBody>
      </p:sp>
    </p:spTree>
    <p:extLst>
      <p:ext uri="{BB962C8B-B14F-4D97-AF65-F5344CB8AC3E}">
        <p14:creationId xmlns:p14="http://schemas.microsoft.com/office/powerpoint/2010/main" val="3121406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6"/>
            <a:ext cx="7772400" cy="1470025"/>
          </a:xfrm>
        </p:spPr>
        <p:txBody>
          <a:bodyPr/>
          <a:lstStyle/>
          <a:p>
            <a:pPr eaLnBrk="1" hangingPunct="1">
              <a:defRPr/>
            </a:pPr>
            <a:r>
              <a:rPr lang="en-US" altLang="en-US" sz="4000" dirty="0">
                <a:solidFill>
                  <a:schemeClr val="accent5"/>
                </a:solidFill>
                <a:effectLst>
                  <a:outerShdw blurRad="50800" dist="38100" dir="2700000" algn="tl" rotWithShape="0">
                    <a:prstClr val="black">
                      <a:alpha val="40000"/>
                    </a:prstClr>
                  </a:outerShdw>
                </a:effectLst>
              </a:rPr>
              <a:t>IMP</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roved </a:t>
            </a:r>
            <a:r>
              <a:rPr lang="en-US" altLang="en-US" sz="4000" dirty="0">
                <a:solidFill>
                  <a:srgbClr val="FFFF00"/>
                </a:solidFill>
                <a:effectLst>
                  <a:outerShdw blurRad="50800" dist="38100" dir="2700000" algn="tl" rotWithShape="0">
                    <a:prstClr val="black">
                      <a:alpha val="40000"/>
                    </a:prstClr>
                  </a:outerShdw>
                </a:effectLst>
              </a:rPr>
              <a:t>R</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eduction of </a:t>
            </a:r>
            <a:r>
              <a:rPr lang="en-US" altLang="en-US" sz="4000" dirty="0">
                <a:solidFill>
                  <a:srgbClr val="FFFF00"/>
                </a:solidFill>
                <a:effectLst>
                  <a:outerShdw blurRad="50800" dist="38100" dir="2700000" algn="tl" rotWithShape="0">
                    <a:prstClr val="black">
                      <a:alpha val="40000"/>
                    </a:prstClr>
                  </a:outerShdw>
                </a:effectLst>
              </a:rPr>
              <a:t>O</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utcomes: </a:t>
            </a:r>
            <a:r>
              <a:rPr lang="en-US" altLang="en-US" sz="4000" dirty="0">
                <a:solidFill>
                  <a:srgbClr val="FFFF00"/>
                </a:solidFill>
                <a:effectLst>
                  <a:outerShdw blurRad="50800" dist="38100" dir="2700000" algn="tl" rotWithShape="0">
                    <a:prstClr val="black">
                      <a:alpha val="40000"/>
                    </a:prstClr>
                  </a:outerShdw>
                </a:effectLst>
              </a:rPr>
              <a:t>V</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ytorin </a:t>
            </a:r>
            <a:r>
              <a:rPr lang="en-US" altLang="en-US" sz="4000" dirty="0">
                <a:solidFill>
                  <a:srgbClr val="FFFF00"/>
                </a:solidFill>
                <a:effectLst>
                  <a:outerShdw blurRad="50800" dist="38100" dir="2700000" algn="tl" rotWithShape="0">
                    <a:prstClr val="black">
                      <a:alpha val="40000"/>
                    </a:prstClr>
                  </a:outerShdw>
                </a:effectLst>
              </a:rPr>
              <a:t>E</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fficacy </a:t>
            </a:r>
            <a:r>
              <a:rPr lang="en-US" altLang="en-US" sz="4000" dirty="0">
                <a:solidFill>
                  <a:srgbClr val="FFFF00"/>
                </a:solidFill>
                <a:effectLst>
                  <a:outerShdw blurRad="50800" dist="38100" dir="2700000" algn="tl" rotWithShape="0">
                    <a:prstClr val="black">
                      <a:alpha val="40000"/>
                    </a:prstClr>
                  </a:outerShdw>
                </a:effectLst>
              </a:rPr>
              <a:t>I</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nternational </a:t>
            </a:r>
            <a:r>
              <a:rPr lang="en-US" altLang="en-US" sz="4000" dirty="0">
                <a:solidFill>
                  <a:srgbClr val="FFFF00"/>
                </a:solidFill>
                <a:effectLst>
                  <a:outerShdw blurRad="50800" dist="38100" dir="2700000" algn="tl" rotWithShape="0">
                    <a:prstClr val="black">
                      <a:alpha val="40000"/>
                    </a:prstClr>
                  </a:outerShdw>
                </a:effectLst>
              </a:rPr>
              <a:t>T</a:t>
            </a:r>
            <a:r>
              <a:rPr lang="en-US" altLang="en-US" sz="4000" dirty="0">
                <a:solidFill>
                  <a:schemeClr val="accent3">
                    <a:lumMod val="20000"/>
                    <a:lumOff val="80000"/>
                  </a:schemeClr>
                </a:solidFill>
                <a:effectLst>
                  <a:outerShdw blurRad="50800" dist="38100" dir="2700000" algn="tl" rotWithShape="0">
                    <a:prstClr val="black">
                      <a:alpha val="40000"/>
                    </a:prstClr>
                  </a:outerShdw>
                </a:effectLst>
              </a:rPr>
              <a:t>rial</a:t>
            </a:r>
            <a:endParaRPr lang="en-US" sz="4000" dirty="0">
              <a:solidFill>
                <a:srgbClr val="FFFFFF"/>
              </a:solidFill>
              <a:effectLst>
                <a:outerShdw blurRad="50800" dist="38100" dir="2700000" algn="tl" rotWithShape="0">
                  <a:prstClr val="black">
                    <a:alpha val="40000"/>
                  </a:prstClr>
                </a:outerShdw>
              </a:effectLst>
            </a:endParaRPr>
          </a:p>
        </p:txBody>
      </p:sp>
      <p:sp>
        <p:nvSpPr>
          <p:cNvPr id="4" name="Subtitle 3"/>
          <p:cNvSpPr>
            <a:spLocks noGrp="1"/>
          </p:cNvSpPr>
          <p:nvPr>
            <p:ph type="subTitle" idx="1"/>
          </p:nvPr>
        </p:nvSpPr>
        <p:spPr/>
        <p:txBody>
          <a:bodyPr/>
          <a:lstStyle/>
          <a:p>
            <a:pPr eaLnBrk="1" hangingPunct="1">
              <a:buFont typeface="Monotype Sorts" charset="0"/>
              <a:buNone/>
              <a:defRPr/>
            </a:pPr>
            <a:r>
              <a:rPr lang="en-US" altLang="en-US" dirty="0">
                <a:solidFill>
                  <a:schemeClr val="bg1"/>
                </a:solidFill>
              </a:rPr>
              <a:t>A Multicenter, Double-Blind, Randomized Study to Establish the Clinical Benefit and Safety of Vytorin (Ezetimibe/Simvastatin Tablet) vs Simvastatin Monotherapy in High-Risk Subjects Presenting </a:t>
            </a:r>
            <a:br>
              <a:rPr lang="en-US" altLang="en-US" dirty="0">
                <a:solidFill>
                  <a:schemeClr val="bg1"/>
                </a:solidFill>
              </a:rPr>
            </a:br>
            <a:r>
              <a:rPr lang="en-US" altLang="en-US" dirty="0">
                <a:solidFill>
                  <a:schemeClr val="bg1"/>
                </a:solidFill>
              </a:rPr>
              <a:t>With Acute Coronary Syndrome</a:t>
            </a:r>
          </a:p>
          <a:p>
            <a:pPr eaLnBrk="1" hangingPunct="1">
              <a:buFont typeface="Monotype Sorts" charset="0"/>
              <a:buNone/>
              <a:defRPr/>
            </a:pPr>
            <a:endParaRPr lang="en-US" dirty="0">
              <a:solidFill>
                <a:schemeClr val="bg1"/>
              </a:solidFill>
            </a:endParaRPr>
          </a:p>
        </p:txBody>
      </p:sp>
    </p:spTree>
    <p:extLst>
      <p:ext uri="{BB962C8B-B14F-4D97-AF65-F5344CB8AC3E}">
        <p14:creationId xmlns:p14="http://schemas.microsoft.com/office/powerpoint/2010/main" val="105968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1102717" y="1295401"/>
            <a:ext cx="693856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dirty="0">
                <a:solidFill>
                  <a:schemeClr val="bg1"/>
                </a:solidFill>
              </a:rPr>
              <a:t>Patients stabilized post ACS ≤ 10 days:</a:t>
            </a:r>
          </a:p>
          <a:p>
            <a:pPr algn="ctr" eaLnBrk="1" hangingPunct="1"/>
            <a:r>
              <a:rPr lang="en-US" altLang="en-US" dirty="0">
                <a:solidFill>
                  <a:schemeClr val="bg1"/>
                </a:solidFill>
              </a:rPr>
              <a:t>LDL-C 50–125*mg/</a:t>
            </a:r>
            <a:r>
              <a:rPr lang="en-US" altLang="en-US" dirty="0" err="1">
                <a:solidFill>
                  <a:schemeClr val="bg1"/>
                </a:solidFill>
              </a:rPr>
              <a:t>dL</a:t>
            </a:r>
            <a:r>
              <a:rPr lang="en-US" altLang="en-US" dirty="0">
                <a:solidFill>
                  <a:schemeClr val="bg1"/>
                </a:solidFill>
              </a:rPr>
              <a:t> (or 50–100**mg/</a:t>
            </a:r>
            <a:r>
              <a:rPr lang="en-US" altLang="en-US" dirty="0" err="1">
                <a:solidFill>
                  <a:schemeClr val="bg1"/>
                </a:solidFill>
              </a:rPr>
              <a:t>dL</a:t>
            </a:r>
            <a:r>
              <a:rPr lang="en-US" altLang="en-US" dirty="0">
                <a:solidFill>
                  <a:schemeClr val="bg1"/>
                </a:solidFill>
              </a:rPr>
              <a:t> if prior lipid-lowering Rx</a:t>
            </a:r>
            <a:r>
              <a:rPr lang="en-US" altLang="en-US" dirty="0">
                <a:solidFill>
                  <a:srgbClr val="FFFFFF"/>
                </a:solidFill>
              </a:rPr>
              <a:t>)</a:t>
            </a:r>
          </a:p>
        </p:txBody>
      </p:sp>
      <p:sp>
        <p:nvSpPr>
          <p:cNvPr id="6" name="TextBox 5"/>
          <p:cNvSpPr txBox="1"/>
          <p:nvPr/>
        </p:nvSpPr>
        <p:spPr>
          <a:xfrm>
            <a:off x="2046685" y="2222501"/>
            <a:ext cx="5050631" cy="455613"/>
          </a:xfrm>
          <a:prstGeom prst="rect">
            <a:avLst/>
          </a:prstGeom>
          <a:ln>
            <a:solidFill>
              <a:srgbClr val="8F8F8F"/>
            </a:solidFill>
          </a:ln>
        </p:spPr>
        <p:style>
          <a:lnRef idx="2">
            <a:schemeClr val="accent4">
              <a:shade val="50000"/>
            </a:schemeClr>
          </a:lnRef>
          <a:fillRef idx="1">
            <a:schemeClr val="accent4"/>
          </a:fillRef>
          <a:effectRef idx="0">
            <a:schemeClr val="accent4"/>
          </a:effectRef>
          <a:fontRef idx="minor">
            <a:schemeClr val="lt1"/>
          </a:fontRef>
        </p:style>
        <p:txBody>
          <a:bodyPr tIns="64008" bIns="82296">
            <a:spAutoFit/>
          </a:bodyPr>
          <a:lstStyle/>
          <a:p>
            <a:pPr algn="ctr" defTabSz="457200" fontAlgn="auto">
              <a:spcBef>
                <a:spcPts val="0"/>
              </a:spcBef>
              <a:spcAft>
                <a:spcPts val="0"/>
              </a:spcAft>
              <a:defRPr/>
            </a:pPr>
            <a:r>
              <a:rPr lang="en-US" sz="2000" dirty="0">
                <a:solidFill>
                  <a:srgbClr val="000000"/>
                </a:solidFill>
                <a:cs typeface="Arial"/>
              </a:rPr>
              <a:t>Standard Medical &amp; Interventional Therapy </a:t>
            </a:r>
          </a:p>
        </p:txBody>
      </p:sp>
      <p:grpSp>
        <p:nvGrpSpPr>
          <p:cNvPr id="59396" name="Group 19"/>
          <p:cNvGrpSpPr>
            <a:grpSpLocks/>
          </p:cNvGrpSpPr>
          <p:nvPr/>
        </p:nvGrpSpPr>
        <p:grpSpPr bwMode="auto">
          <a:xfrm>
            <a:off x="319088" y="2951163"/>
            <a:ext cx="8505825" cy="838200"/>
            <a:chOff x="310974" y="2999264"/>
            <a:chExt cx="8504486" cy="838200"/>
          </a:xfrm>
        </p:grpSpPr>
        <p:sp>
          <p:nvSpPr>
            <p:cNvPr id="9" name="Rounded Rectangle 8"/>
            <p:cNvSpPr/>
            <p:nvPr/>
          </p:nvSpPr>
          <p:spPr>
            <a:xfrm>
              <a:off x="5387000" y="2999264"/>
              <a:ext cx="3428460" cy="838200"/>
            </a:xfrm>
            <a:prstGeom prst="roundRect">
              <a:avLst/>
            </a:prstGeom>
            <a:solidFill>
              <a:schemeClr val="accent5"/>
            </a:solidFill>
            <a:ln>
              <a:solidFill>
                <a:schemeClr val="accent5">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r>
                <a:rPr lang="en-US" sz="2200" b="1" dirty="0">
                  <a:solidFill>
                    <a:srgbClr val="000000"/>
                  </a:solidFill>
                  <a:cs typeface="Arial"/>
                </a:rPr>
                <a:t>Ezetimibe / Simvastatin </a:t>
              </a:r>
              <a:br>
                <a:rPr lang="en-US" sz="2200" b="1" dirty="0">
                  <a:solidFill>
                    <a:srgbClr val="000000"/>
                  </a:solidFill>
                  <a:cs typeface="Arial"/>
                </a:rPr>
              </a:br>
              <a:r>
                <a:rPr lang="en-US" sz="2200" b="1" dirty="0">
                  <a:solidFill>
                    <a:srgbClr val="000000"/>
                  </a:solidFill>
                  <a:cs typeface="Arial"/>
                </a:rPr>
                <a:t>10 / 40 mg</a:t>
              </a:r>
            </a:p>
          </p:txBody>
        </p:sp>
        <p:sp>
          <p:nvSpPr>
            <p:cNvPr id="12" name="Rounded Rectangle 11"/>
            <p:cNvSpPr/>
            <p:nvPr/>
          </p:nvSpPr>
          <p:spPr>
            <a:xfrm>
              <a:off x="310974" y="2999264"/>
              <a:ext cx="3480839" cy="838200"/>
            </a:xfrm>
            <a:prstGeom prst="roundRect">
              <a:avLst/>
            </a:prstGeom>
            <a:solidFill>
              <a:schemeClr val="accent3"/>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fontAlgn="auto">
                <a:spcBef>
                  <a:spcPts val="0"/>
                </a:spcBef>
                <a:spcAft>
                  <a:spcPts val="0"/>
                </a:spcAft>
                <a:defRPr/>
              </a:pPr>
              <a:r>
                <a:rPr lang="en-US" sz="2200" b="1" dirty="0">
                  <a:solidFill>
                    <a:srgbClr val="000000"/>
                  </a:solidFill>
                  <a:cs typeface="Arial"/>
                </a:rPr>
                <a:t>Simvastatin </a:t>
              </a:r>
              <a:br>
                <a:rPr lang="en-US" sz="2200" b="1" dirty="0">
                  <a:solidFill>
                    <a:srgbClr val="000000"/>
                  </a:solidFill>
                  <a:cs typeface="Arial"/>
                </a:rPr>
              </a:br>
              <a:r>
                <a:rPr lang="en-US" sz="2200" b="1" dirty="0">
                  <a:solidFill>
                    <a:srgbClr val="000000"/>
                  </a:solidFill>
                  <a:cs typeface="Arial"/>
                </a:rPr>
                <a:t>40 mg</a:t>
              </a:r>
              <a:endParaRPr lang="en-US" sz="2200" b="1" baseline="30000" dirty="0">
                <a:solidFill>
                  <a:srgbClr val="000000"/>
                </a:solidFill>
                <a:cs typeface="Arial"/>
              </a:endParaRPr>
            </a:p>
          </p:txBody>
        </p:sp>
      </p:grpSp>
      <p:sp>
        <p:nvSpPr>
          <p:cNvPr id="13" name="TextBox 12"/>
          <p:cNvSpPr txBox="1"/>
          <p:nvPr/>
        </p:nvSpPr>
        <p:spPr>
          <a:xfrm>
            <a:off x="2252663" y="4068763"/>
            <a:ext cx="4638675" cy="455612"/>
          </a:xfrm>
          <a:prstGeom prst="rect">
            <a:avLst/>
          </a:prstGeom>
          <a:ln>
            <a:solidFill>
              <a:srgbClr val="8F8F8F"/>
            </a:solidFill>
          </a:ln>
        </p:spPr>
        <p:style>
          <a:lnRef idx="2">
            <a:schemeClr val="accent4">
              <a:shade val="50000"/>
            </a:schemeClr>
          </a:lnRef>
          <a:fillRef idx="1">
            <a:schemeClr val="accent4"/>
          </a:fillRef>
          <a:effectRef idx="0">
            <a:schemeClr val="accent4"/>
          </a:effectRef>
          <a:fontRef idx="minor">
            <a:schemeClr val="lt1"/>
          </a:fontRef>
        </p:style>
        <p:txBody>
          <a:bodyPr tIns="64008" bIns="82296">
            <a:spAutoFit/>
          </a:bodyPr>
          <a:lstStyle>
            <a:defPPr>
              <a:defRPr lang="en-US"/>
            </a:defPPr>
            <a:lvl1pPr algn="ctr">
              <a:defRPr sz="2000">
                <a:solidFill>
                  <a:schemeClr val="bg2"/>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fontAlgn="auto">
              <a:spcBef>
                <a:spcPts val="0"/>
              </a:spcBef>
              <a:spcAft>
                <a:spcPts val="0"/>
              </a:spcAft>
              <a:defRPr/>
            </a:pPr>
            <a:r>
              <a:rPr lang="en-US" dirty="0">
                <a:solidFill>
                  <a:srgbClr val="000000"/>
                </a:solidFill>
              </a:rPr>
              <a:t>Follow-up Visit Day 30, every 4 months </a:t>
            </a:r>
          </a:p>
        </p:txBody>
      </p:sp>
      <p:sp>
        <p:nvSpPr>
          <p:cNvPr id="14" name="TextBox 13"/>
          <p:cNvSpPr txBox="1"/>
          <p:nvPr/>
        </p:nvSpPr>
        <p:spPr>
          <a:xfrm>
            <a:off x="828675" y="4876801"/>
            <a:ext cx="7486650" cy="455613"/>
          </a:xfrm>
          <a:prstGeom prst="rect">
            <a:avLst/>
          </a:prstGeom>
          <a:ln>
            <a:solidFill>
              <a:srgbClr val="8F8F8F"/>
            </a:solidFill>
          </a:ln>
        </p:spPr>
        <p:style>
          <a:lnRef idx="2">
            <a:schemeClr val="accent4">
              <a:shade val="50000"/>
            </a:schemeClr>
          </a:lnRef>
          <a:fillRef idx="1">
            <a:schemeClr val="accent4"/>
          </a:fillRef>
          <a:effectRef idx="0">
            <a:schemeClr val="accent4"/>
          </a:effectRef>
          <a:fontRef idx="minor">
            <a:schemeClr val="lt1"/>
          </a:fontRef>
        </p:style>
        <p:txBody>
          <a:bodyPr tIns="64008" bIns="82296">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lgn="ctr" defTabSz="457200">
              <a:defRPr/>
            </a:pPr>
            <a:r>
              <a:rPr lang="en-US" altLang="en-US" sz="2000" b="1">
                <a:solidFill>
                  <a:srgbClr val="000000"/>
                </a:solidFill>
                <a:cs typeface="Arial" pitchFamily="34" charset="0"/>
              </a:rPr>
              <a:t>Duration:</a:t>
            </a:r>
            <a:r>
              <a:rPr lang="en-US" altLang="en-US" sz="2000">
                <a:solidFill>
                  <a:srgbClr val="000000"/>
                </a:solidFill>
                <a:cs typeface="Arial" pitchFamily="34" charset="0"/>
              </a:rPr>
              <a:t> Minimum 2 ½-year follow-up </a:t>
            </a:r>
            <a:r>
              <a:rPr lang="en-US" altLang="en-US" sz="2000" b="1">
                <a:solidFill>
                  <a:srgbClr val="000000"/>
                </a:solidFill>
                <a:cs typeface="Arial" pitchFamily="34" charset="0"/>
              </a:rPr>
              <a:t>(at least 5250 events)</a:t>
            </a:r>
          </a:p>
        </p:txBody>
      </p:sp>
      <p:sp>
        <p:nvSpPr>
          <p:cNvPr id="59399" name="TextBox 14"/>
          <p:cNvSpPr txBox="1">
            <a:spLocks noChangeArrowheads="1"/>
          </p:cNvSpPr>
          <p:nvPr/>
        </p:nvSpPr>
        <p:spPr bwMode="auto">
          <a:xfrm>
            <a:off x="274189" y="5549901"/>
            <a:ext cx="8595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dirty="0">
                <a:solidFill>
                  <a:schemeClr val="bg1"/>
                </a:solidFill>
              </a:rPr>
              <a:t>Primary Endpoint: CV death, MI, hospital admission for UA,</a:t>
            </a:r>
          </a:p>
          <a:p>
            <a:pPr algn="ctr" eaLnBrk="1" hangingPunct="1"/>
            <a:r>
              <a:rPr lang="en-US" altLang="en-US" sz="2000" b="1" dirty="0">
                <a:solidFill>
                  <a:schemeClr val="bg1"/>
                </a:solidFill>
              </a:rPr>
              <a:t>coronary revascularization (≥ 30 days after randomization), or stroke </a:t>
            </a:r>
          </a:p>
        </p:txBody>
      </p:sp>
      <p:sp>
        <p:nvSpPr>
          <p:cNvPr id="59400" name="TextBox 17"/>
          <p:cNvSpPr txBox="1">
            <a:spLocks noChangeArrowheads="1"/>
          </p:cNvSpPr>
          <p:nvPr/>
        </p:nvSpPr>
        <p:spPr bwMode="auto">
          <a:xfrm>
            <a:off x="319088" y="2308226"/>
            <a:ext cx="100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i="1" dirty="0">
                <a:solidFill>
                  <a:schemeClr val="bg1"/>
                </a:solidFill>
              </a:rPr>
              <a:t>N=18,144</a:t>
            </a:r>
          </a:p>
        </p:txBody>
      </p:sp>
      <p:sp>
        <p:nvSpPr>
          <p:cNvPr id="59401" name="TextBox 33"/>
          <p:cNvSpPr txBox="1">
            <a:spLocks noChangeArrowheads="1"/>
          </p:cNvSpPr>
          <p:nvPr/>
        </p:nvSpPr>
        <p:spPr bwMode="auto">
          <a:xfrm>
            <a:off x="3657600" y="2822575"/>
            <a:ext cx="1828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i="1" dirty="0" err="1">
                <a:solidFill>
                  <a:schemeClr val="bg1"/>
                </a:solidFill>
              </a:rPr>
              <a:t>Uptitrated</a:t>
            </a:r>
            <a:r>
              <a:rPr lang="en-US" altLang="en-US" sz="1400" i="1" dirty="0">
                <a:solidFill>
                  <a:schemeClr val="bg1"/>
                </a:solidFill>
              </a:rPr>
              <a:t> to </a:t>
            </a:r>
            <a:br>
              <a:rPr lang="en-US" altLang="en-US" sz="1400" i="1" dirty="0">
                <a:solidFill>
                  <a:schemeClr val="bg1"/>
                </a:solidFill>
              </a:rPr>
            </a:br>
            <a:r>
              <a:rPr lang="en-US" altLang="en-US" sz="1400" i="1" dirty="0" err="1">
                <a:solidFill>
                  <a:schemeClr val="bg1"/>
                </a:solidFill>
              </a:rPr>
              <a:t>Simva</a:t>
            </a:r>
            <a:r>
              <a:rPr lang="en-US" altLang="en-US" sz="1400" i="1" dirty="0">
                <a:solidFill>
                  <a:schemeClr val="bg1"/>
                </a:solidFill>
              </a:rPr>
              <a:t> 80 mg </a:t>
            </a:r>
            <a:br>
              <a:rPr lang="en-US" altLang="en-US" sz="1400" i="1" dirty="0">
                <a:solidFill>
                  <a:schemeClr val="bg1"/>
                </a:solidFill>
              </a:rPr>
            </a:br>
            <a:r>
              <a:rPr lang="en-US" altLang="en-US" sz="1400" i="1" dirty="0">
                <a:solidFill>
                  <a:schemeClr val="bg1"/>
                </a:solidFill>
              </a:rPr>
              <a:t>if LDL-C &gt; 79</a:t>
            </a:r>
          </a:p>
          <a:p>
            <a:pPr algn="ctr" eaLnBrk="1" hangingPunct="1"/>
            <a:r>
              <a:rPr lang="en-US" altLang="en-US" sz="1400" i="1" dirty="0">
                <a:solidFill>
                  <a:schemeClr val="bg1"/>
                </a:solidFill>
              </a:rPr>
              <a:t>(adapted per </a:t>
            </a:r>
            <a:br>
              <a:rPr lang="en-US" altLang="en-US" sz="1400" i="1" dirty="0">
                <a:solidFill>
                  <a:schemeClr val="bg1"/>
                </a:solidFill>
              </a:rPr>
            </a:br>
            <a:r>
              <a:rPr lang="en-US" altLang="en-US" sz="1400" i="1" dirty="0">
                <a:solidFill>
                  <a:schemeClr val="bg1"/>
                </a:solidFill>
              </a:rPr>
              <a:t>FDA label 2011)</a:t>
            </a:r>
          </a:p>
        </p:txBody>
      </p:sp>
      <p:sp>
        <p:nvSpPr>
          <p:cNvPr id="2" name="Title 1"/>
          <p:cNvSpPr>
            <a:spLocks noGrp="1"/>
          </p:cNvSpPr>
          <p:nvPr>
            <p:ph type="title"/>
          </p:nvPr>
        </p:nvSpPr>
        <p:spPr/>
        <p:txBody>
          <a:bodyPr/>
          <a:lstStyle/>
          <a:p>
            <a:pPr eaLnBrk="1" hangingPunct="1">
              <a:defRPr/>
            </a:pPr>
            <a:r>
              <a:rPr lang="en-US" altLang="en-US" dirty="0">
                <a:solidFill>
                  <a:schemeClr val="accent3"/>
                </a:solidFill>
              </a:rPr>
              <a:t>Study Design</a:t>
            </a:r>
          </a:p>
        </p:txBody>
      </p:sp>
      <p:sp>
        <p:nvSpPr>
          <p:cNvPr id="59403" name="Text Box 19"/>
          <p:cNvSpPr txBox="1">
            <a:spLocks noChangeArrowheads="1"/>
          </p:cNvSpPr>
          <p:nvPr/>
        </p:nvSpPr>
        <p:spPr bwMode="auto">
          <a:xfrm>
            <a:off x="8001000" y="1447801"/>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400" i="1">
                <a:solidFill>
                  <a:srgbClr val="DADADA"/>
                </a:solidFill>
              </a:rPr>
              <a:t> *3.2mM  </a:t>
            </a:r>
          </a:p>
          <a:p>
            <a:pPr algn="r" eaLnBrk="1" hangingPunct="1"/>
            <a:r>
              <a:rPr lang="en-US" sz="1400" i="1">
                <a:solidFill>
                  <a:srgbClr val="DADADA"/>
                </a:solidFill>
              </a:rPr>
              <a:t> **2.6mM</a:t>
            </a:r>
            <a:endParaRPr lang="en-US" i="1">
              <a:solidFill>
                <a:srgbClr val="DADADA"/>
              </a:solidFill>
            </a:endParaRPr>
          </a:p>
        </p:txBody>
      </p:sp>
      <p:grpSp>
        <p:nvGrpSpPr>
          <p:cNvPr id="59404" name="Group 3"/>
          <p:cNvGrpSpPr>
            <a:grpSpLocks/>
          </p:cNvGrpSpPr>
          <p:nvPr/>
        </p:nvGrpSpPr>
        <p:grpSpPr bwMode="auto">
          <a:xfrm>
            <a:off x="2971800" y="2682875"/>
            <a:ext cx="3200400" cy="222250"/>
            <a:chOff x="2971800" y="2717800"/>
            <a:chExt cx="3200400" cy="304800"/>
          </a:xfrm>
        </p:grpSpPr>
        <p:cxnSp>
          <p:nvCxnSpPr>
            <p:cNvPr id="35" name="Straight Arrow Connector 34"/>
            <p:cNvCxnSpPr/>
            <p:nvPr/>
          </p:nvCxnSpPr>
          <p:spPr bwMode="auto">
            <a:xfrm>
              <a:off x="6172200" y="2717800"/>
              <a:ext cx="0" cy="30480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cxnSp>
          <p:nvCxnSpPr>
            <p:cNvPr id="36" name="Straight Arrow Connector 35"/>
            <p:cNvCxnSpPr/>
            <p:nvPr/>
          </p:nvCxnSpPr>
          <p:spPr bwMode="auto">
            <a:xfrm>
              <a:off x="2971800" y="2717800"/>
              <a:ext cx="0" cy="30480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grpSp>
      <p:grpSp>
        <p:nvGrpSpPr>
          <p:cNvPr id="59405" name="Group 6"/>
          <p:cNvGrpSpPr>
            <a:grpSpLocks/>
          </p:cNvGrpSpPr>
          <p:nvPr/>
        </p:nvGrpSpPr>
        <p:grpSpPr bwMode="auto">
          <a:xfrm>
            <a:off x="2971800" y="3798889"/>
            <a:ext cx="3200400" cy="225425"/>
            <a:chOff x="2971800" y="3888013"/>
            <a:chExt cx="3200400" cy="304800"/>
          </a:xfrm>
        </p:grpSpPr>
        <p:cxnSp>
          <p:nvCxnSpPr>
            <p:cNvPr id="37" name="Straight Arrow Connector 36"/>
            <p:cNvCxnSpPr/>
            <p:nvPr/>
          </p:nvCxnSpPr>
          <p:spPr bwMode="auto">
            <a:xfrm>
              <a:off x="6172200" y="3888013"/>
              <a:ext cx="0" cy="30480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cxnSp>
          <p:nvCxnSpPr>
            <p:cNvPr id="38" name="Straight Arrow Connector 37"/>
            <p:cNvCxnSpPr/>
            <p:nvPr/>
          </p:nvCxnSpPr>
          <p:spPr bwMode="auto">
            <a:xfrm>
              <a:off x="2971800" y="3888013"/>
              <a:ext cx="0" cy="30480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grpSp>
      <p:cxnSp>
        <p:nvCxnSpPr>
          <p:cNvPr id="39" name="Straight Arrow Connector 38"/>
          <p:cNvCxnSpPr/>
          <p:nvPr/>
        </p:nvCxnSpPr>
        <p:spPr bwMode="auto">
          <a:xfrm>
            <a:off x="4572000" y="4525964"/>
            <a:ext cx="0" cy="312737"/>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cxnSp>
        <p:nvCxnSpPr>
          <p:cNvPr id="40" name="Straight Arrow Connector 39"/>
          <p:cNvCxnSpPr/>
          <p:nvPr/>
        </p:nvCxnSpPr>
        <p:spPr bwMode="auto">
          <a:xfrm>
            <a:off x="4572000" y="5334000"/>
            <a:ext cx="0" cy="22860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cxnSp>
        <p:nvCxnSpPr>
          <p:cNvPr id="42" name="Straight Arrow Connector 41"/>
          <p:cNvCxnSpPr/>
          <p:nvPr/>
        </p:nvCxnSpPr>
        <p:spPr bwMode="auto">
          <a:xfrm>
            <a:off x="4570810" y="1943100"/>
            <a:ext cx="2381" cy="247650"/>
          </a:xfrm>
          <a:prstGeom prst="straightConnector1">
            <a:avLst/>
          </a:prstGeom>
          <a:solidFill>
            <a:schemeClr val="accent1"/>
          </a:solidFill>
          <a:ln w="28575" cap="flat" cmpd="sng" algn="ctr">
            <a:solidFill>
              <a:schemeClr val="accent4"/>
            </a:solidFill>
            <a:prstDash val="solid"/>
            <a:round/>
            <a:headEnd type="none" w="med" len="med"/>
            <a:tailEnd type="triangle" w="lg" len="med"/>
          </a:ln>
          <a:effectLst/>
          <a:extLst/>
        </p:spPr>
      </p:cxnSp>
      <p:sp>
        <p:nvSpPr>
          <p:cNvPr id="59409" name="TextBox 20"/>
          <p:cNvSpPr txBox="1">
            <a:spLocks noChangeArrowheads="1"/>
          </p:cNvSpPr>
          <p:nvPr/>
        </p:nvSpPr>
        <p:spPr bwMode="auto">
          <a:xfrm>
            <a:off x="921225" y="6438901"/>
            <a:ext cx="7301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200" i="1">
                <a:solidFill>
                  <a:srgbClr val="DADADA"/>
                </a:solidFill>
              </a:rPr>
              <a:t>Cannon CP AHJ 2008;156:826-32;  Califf RM NEJM 2009;361:712-7;  Blazing MA AHJ 2014;168:205-12 </a:t>
            </a:r>
          </a:p>
        </p:txBody>
      </p:sp>
      <p:sp>
        <p:nvSpPr>
          <p:cNvPr id="59410" name="TextBox 2"/>
          <p:cNvSpPr txBox="1">
            <a:spLocks noChangeArrowheads="1"/>
          </p:cNvSpPr>
          <p:nvPr/>
        </p:nvSpPr>
        <p:spPr bwMode="auto">
          <a:xfrm>
            <a:off x="7097063" y="4286251"/>
            <a:ext cx="1866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a:solidFill>
                  <a:srgbClr val="DADADA"/>
                </a:solidFill>
              </a:rPr>
              <a:t>90% power to detect </a:t>
            </a:r>
          </a:p>
          <a:p>
            <a:pPr algn="ctr" eaLnBrk="1" hangingPunct="1"/>
            <a:r>
              <a:rPr lang="en-US" sz="1400" i="1">
                <a:solidFill>
                  <a:srgbClr val="DADADA"/>
                </a:solidFill>
              </a:rPr>
              <a:t>~9% difference</a:t>
            </a:r>
          </a:p>
        </p:txBody>
      </p:sp>
    </p:spTree>
    <p:extLst>
      <p:ext uri="{BB962C8B-B14F-4D97-AF65-F5344CB8AC3E}">
        <p14:creationId xmlns:p14="http://schemas.microsoft.com/office/powerpoint/2010/main" val="4071120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903" y="2095500"/>
            <a:ext cx="688062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2002" name="Rectangle 2"/>
          <p:cNvSpPr>
            <a:spLocks noGrp="1" noChangeArrowheads="1"/>
          </p:cNvSpPr>
          <p:nvPr>
            <p:ph type="title"/>
          </p:nvPr>
        </p:nvSpPr>
        <p:spPr/>
        <p:txBody>
          <a:bodyPr/>
          <a:lstStyle/>
          <a:p>
            <a:pPr eaLnBrk="1" hangingPunct="1">
              <a:defRPr/>
            </a:pPr>
            <a:r>
              <a:rPr lang="en-US" altLang="en-US" dirty="0">
                <a:solidFill>
                  <a:schemeClr val="accent3"/>
                </a:solidFill>
              </a:rPr>
              <a:t>Primary Endpoint — ITT</a:t>
            </a:r>
          </a:p>
        </p:txBody>
      </p:sp>
      <p:sp>
        <p:nvSpPr>
          <p:cNvPr id="4" name="TextBox 3"/>
          <p:cNvSpPr txBox="1">
            <a:spLocks noChangeArrowheads="1"/>
          </p:cNvSpPr>
          <p:nvPr/>
        </p:nvSpPr>
        <p:spPr bwMode="auto">
          <a:xfrm>
            <a:off x="5536131" y="2266951"/>
            <a:ext cx="22231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600" b="1" dirty="0" err="1">
                <a:solidFill>
                  <a:srgbClr val="00CCFF"/>
                </a:solidFill>
              </a:rPr>
              <a:t>Simva</a:t>
            </a:r>
            <a:r>
              <a:rPr lang="en-US" altLang="en-US" sz="1600" b="1" dirty="0">
                <a:solidFill>
                  <a:srgbClr val="00CCFF"/>
                </a:solidFill>
              </a:rPr>
              <a:t> — 34.7% </a:t>
            </a:r>
          </a:p>
          <a:p>
            <a:pPr algn="r" eaLnBrk="1" hangingPunct="1"/>
            <a:r>
              <a:rPr lang="en-US" altLang="en-US" sz="1600" b="1" dirty="0">
                <a:solidFill>
                  <a:srgbClr val="00CCFF"/>
                </a:solidFill>
              </a:rPr>
              <a:t>2742 events</a:t>
            </a:r>
          </a:p>
          <a:p>
            <a:pPr algn="r" eaLnBrk="1" hangingPunct="1"/>
            <a:r>
              <a:rPr lang="en-US" altLang="en-US" sz="1600" b="1" dirty="0">
                <a:solidFill>
                  <a:srgbClr val="00CCFF"/>
                </a:solidFill>
              </a:rPr>
              <a:t>Mean LDL 69.5 mg/dl</a:t>
            </a:r>
          </a:p>
          <a:p>
            <a:pPr algn="r" eaLnBrk="1" hangingPunct="1"/>
            <a:r>
              <a:rPr lang="en-US" altLang="en-US" b="1" dirty="0">
                <a:solidFill>
                  <a:srgbClr val="00CCFF"/>
                </a:solidFill>
              </a:rPr>
              <a:t> </a:t>
            </a:r>
          </a:p>
        </p:txBody>
      </p:sp>
      <p:sp>
        <p:nvSpPr>
          <p:cNvPr id="10" name="TextBox 9"/>
          <p:cNvSpPr txBox="1">
            <a:spLocks noChangeArrowheads="1"/>
          </p:cNvSpPr>
          <p:nvPr/>
        </p:nvSpPr>
        <p:spPr bwMode="auto">
          <a:xfrm>
            <a:off x="5536131" y="3867151"/>
            <a:ext cx="22231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600" b="1" dirty="0">
                <a:solidFill>
                  <a:srgbClr val="FFFF00"/>
                </a:solidFill>
              </a:rPr>
              <a:t>EZ/</a:t>
            </a:r>
            <a:r>
              <a:rPr lang="en-US" altLang="en-US" sz="1600" b="1" dirty="0" err="1">
                <a:solidFill>
                  <a:srgbClr val="FFFF00"/>
                </a:solidFill>
              </a:rPr>
              <a:t>Simva</a:t>
            </a:r>
            <a:r>
              <a:rPr lang="en-US" altLang="en-US" sz="1600" b="1" dirty="0">
                <a:solidFill>
                  <a:srgbClr val="FFFF00"/>
                </a:solidFill>
              </a:rPr>
              <a:t> — 32.7% </a:t>
            </a:r>
          </a:p>
          <a:p>
            <a:pPr algn="r" eaLnBrk="1" hangingPunct="1"/>
            <a:r>
              <a:rPr lang="en-US" altLang="en-US" sz="1600" b="1" dirty="0">
                <a:solidFill>
                  <a:srgbClr val="FFFF00"/>
                </a:solidFill>
              </a:rPr>
              <a:t>2572 events </a:t>
            </a:r>
          </a:p>
          <a:p>
            <a:pPr algn="r" eaLnBrk="1" hangingPunct="1"/>
            <a:r>
              <a:rPr lang="en-US" altLang="en-US" sz="1600" b="1" dirty="0">
                <a:solidFill>
                  <a:srgbClr val="FFFF00"/>
                </a:solidFill>
              </a:rPr>
              <a:t>Mean LDL 53.7 mg/dl</a:t>
            </a:r>
          </a:p>
        </p:txBody>
      </p:sp>
      <p:sp>
        <p:nvSpPr>
          <p:cNvPr id="61446" name="TextBox 5"/>
          <p:cNvSpPr txBox="1">
            <a:spLocks noChangeArrowheads="1"/>
          </p:cNvSpPr>
          <p:nvPr/>
        </p:nvSpPr>
        <p:spPr bwMode="auto">
          <a:xfrm>
            <a:off x="2005012" y="2190751"/>
            <a:ext cx="2954655"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spcBef>
                <a:spcPts val="600"/>
              </a:spcBef>
            </a:pPr>
            <a:r>
              <a:rPr lang="en-US" altLang="en-US" b="1" dirty="0">
                <a:solidFill>
                  <a:schemeClr val="bg1"/>
                </a:solidFill>
              </a:rPr>
              <a:t>HR 0.936 CI (0.887, 0.988)</a:t>
            </a:r>
          </a:p>
          <a:p>
            <a:pPr eaLnBrk="1" hangingPunct="1">
              <a:lnSpc>
                <a:spcPct val="95000"/>
              </a:lnSpc>
              <a:spcBef>
                <a:spcPts val="600"/>
              </a:spcBef>
            </a:pPr>
            <a:r>
              <a:rPr lang="en-US" altLang="en-US" b="1" dirty="0">
                <a:solidFill>
                  <a:schemeClr val="bg1"/>
                </a:solidFill>
              </a:rPr>
              <a:t>p=0.016 </a:t>
            </a:r>
          </a:p>
        </p:txBody>
      </p:sp>
      <p:sp>
        <p:nvSpPr>
          <p:cNvPr id="61447" name="TextBox 8"/>
          <p:cNvSpPr txBox="1">
            <a:spLocks noChangeArrowheads="1"/>
          </p:cNvSpPr>
          <p:nvPr/>
        </p:nvSpPr>
        <p:spPr bwMode="auto">
          <a:xfrm>
            <a:off x="966788" y="1412875"/>
            <a:ext cx="784741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i="1" dirty="0">
                <a:solidFill>
                  <a:schemeClr val="bg1"/>
                </a:solidFill>
              </a:rPr>
              <a:t>Cardiovascular death, MI, documented unstable angina requiring </a:t>
            </a:r>
            <a:r>
              <a:rPr lang="en-US" altLang="en-US" sz="2000" i="1" dirty="0" err="1">
                <a:solidFill>
                  <a:schemeClr val="bg1"/>
                </a:solidFill>
              </a:rPr>
              <a:t>rehospitalization</a:t>
            </a:r>
            <a:r>
              <a:rPr lang="en-US" altLang="en-US" sz="2000" i="1" dirty="0">
                <a:solidFill>
                  <a:schemeClr val="bg1"/>
                </a:solidFill>
              </a:rPr>
              <a:t>, coronary revascularization (≥30 days), or stroke</a:t>
            </a:r>
          </a:p>
        </p:txBody>
      </p:sp>
      <p:sp>
        <p:nvSpPr>
          <p:cNvPr id="11" name="TextBox 10"/>
          <p:cNvSpPr txBox="1">
            <a:spLocks noChangeArrowheads="1"/>
          </p:cNvSpPr>
          <p:nvPr/>
        </p:nvSpPr>
        <p:spPr bwMode="auto">
          <a:xfrm>
            <a:off x="7225462" y="6376988"/>
            <a:ext cx="17363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500" i="1">
                <a:solidFill>
                  <a:srgbClr val="DADADA"/>
                </a:solidFill>
              </a:rPr>
              <a:t>7-year event rates</a:t>
            </a:r>
          </a:p>
        </p:txBody>
      </p:sp>
      <p:sp>
        <p:nvSpPr>
          <p:cNvPr id="13" name="TextBox 12"/>
          <p:cNvSpPr txBox="1">
            <a:spLocks noChangeArrowheads="1"/>
          </p:cNvSpPr>
          <p:nvPr/>
        </p:nvSpPr>
        <p:spPr bwMode="auto">
          <a:xfrm>
            <a:off x="8014098" y="2886075"/>
            <a:ext cx="111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FFFFFF"/>
                </a:solidFill>
              </a:rPr>
              <a:t>NNT= 50</a:t>
            </a:r>
          </a:p>
        </p:txBody>
      </p:sp>
    </p:spTree>
    <p:extLst>
      <p:ext uri="{BB962C8B-B14F-4D97-AF65-F5344CB8AC3E}">
        <p14:creationId xmlns:p14="http://schemas.microsoft.com/office/powerpoint/2010/main" val="344851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098" name="Rectangle 2"/>
          <p:cNvSpPr>
            <a:spLocks noGrp="1" noChangeArrowheads="1"/>
          </p:cNvSpPr>
          <p:nvPr>
            <p:ph type="title"/>
          </p:nvPr>
        </p:nvSpPr>
        <p:spPr/>
        <p:txBody>
          <a:bodyPr/>
          <a:lstStyle/>
          <a:p>
            <a:pPr eaLnBrk="1" hangingPunct="1">
              <a:defRPr/>
            </a:pPr>
            <a:r>
              <a:rPr lang="en-US" altLang="en-US"/>
              <a:t>Conclusions</a:t>
            </a:r>
          </a:p>
        </p:txBody>
      </p:sp>
      <p:sp>
        <p:nvSpPr>
          <p:cNvPr id="2308099" name="Rectangle 3"/>
          <p:cNvSpPr>
            <a:spLocks noGrp="1" noChangeArrowheads="1"/>
          </p:cNvSpPr>
          <p:nvPr>
            <p:ph type="body" idx="4294967295"/>
          </p:nvPr>
        </p:nvSpPr>
        <p:spPr>
          <a:xfrm>
            <a:off x="533400" y="1447800"/>
            <a:ext cx="8403431" cy="4862512"/>
          </a:xfrm>
        </p:spPr>
        <p:txBody>
          <a:bodyPr/>
          <a:lstStyle/>
          <a:p>
            <a:pPr marL="0" indent="0" eaLnBrk="1" hangingPunct="1">
              <a:lnSpc>
                <a:spcPct val="95000"/>
              </a:lnSpc>
              <a:spcAft>
                <a:spcPts val="300"/>
              </a:spcAft>
              <a:buFont typeface="Monotype Sorts" pitchFamily="125" charset="2"/>
              <a:buNone/>
              <a:defRPr/>
            </a:pPr>
            <a:r>
              <a:rPr lang="en-US" altLang="en-US" sz="2800" dirty="0">
                <a:solidFill>
                  <a:schemeClr val="tx2"/>
                </a:solidFill>
              </a:rPr>
              <a:t>IMPROVE-IT:</a:t>
            </a:r>
            <a:r>
              <a:rPr lang="en-US" altLang="en-US" sz="2400" dirty="0">
                <a:solidFill>
                  <a:schemeClr val="tx2"/>
                </a:solidFill>
              </a:rPr>
              <a:t>  </a:t>
            </a:r>
            <a:r>
              <a:rPr lang="en-US" altLang="en-US" sz="2400" dirty="0">
                <a:solidFill>
                  <a:schemeClr val="bg1"/>
                </a:solidFill>
              </a:rPr>
              <a:t>First trial demonstrating incremental clinical benefit when adding a non-statin agent (</a:t>
            </a:r>
            <a:r>
              <a:rPr lang="en-US" altLang="en-US" sz="2400" dirty="0" err="1">
                <a:solidFill>
                  <a:schemeClr val="bg1"/>
                </a:solidFill>
              </a:rPr>
              <a:t>ezetimibe</a:t>
            </a:r>
            <a:r>
              <a:rPr lang="en-US" altLang="en-US" sz="2400" dirty="0">
                <a:solidFill>
                  <a:schemeClr val="bg1"/>
                </a:solidFill>
              </a:rPr>
              <a:t>) to statin therapy: </a:t>
            </a:r>
          </a:p>
          <a:p>
            <a:pPr marL="685800" lvl="1" indent="-334963" eaLnBrk="1" hangingPunct="1">
              <a:lnSpc>
                <a:spcPct val="95000"/>
              </a:lnSpc>
              <a:spcAft>
                <a:spcPts val="300"/>
              </a:spcAft>
              <a:buSzPct val="125000"/>
              <a:buFont typeface="Lucida Grande" pitchFamily="125" charset="0"/>
              <a:buBlip>
                <a:blip r:embed="rId3"/>
              </a:buBlip>
              <a:defRPr/>
            </a:pPr>
            <a:r>
              <a:rPr lang="en-US" altLang="en-US" sz="2400" b="1" dirty="0">
                <a:solidFill>
                  <a:schemeClr val="bg1"/>
                </a:solidFill>
              </a:rPr>
              <a:t>YES:</a:t>
            </a:r>
            <a:r>
              <a:rPr lang="en-US" altLang="en-US" sz="2400" dirty="0">
                <a:solidFill>
                  <a:schemeClr val="tx2"/>
                </a:solidFill>
              </a:rPr>
              <a:t>	</a:t>
            </a:r>
            <a:r>
              <a:rPr lang="en-US" altLang="en-US" sz="2400" i="1" u="sng" dirty="0"/>
              <a:t>Non-statin</a:t>
            </a:r>
            <a:r>
              <a:rPr lang="en-US" altLang="en-US" sz="2400" i="1" dirty="0"/>
              <a:t> </a:t>
            </a:r>
            <a:r>
              <a:rPr lang="en-US" altLang="en-US" sz="2400" dirty="0"/>
              <a:t>lowering LDL-C with </a:t>
            </a:r>
            <a:r>
              <a:rPr lang="en-US" altLang="en-US" sz="2400" dirty="0" err="1"/>
              <a:t>ezetimibe</a:t>
            </a:r>
            <a:r>
              <a:rPr lang="en-US" altLang="en-US" sz="2400" dirty="0"/>
              <a:t/>
            </a:r>
            <a:br>
              <a:rPr lang="en-US" altLang="en-US" sz="2400" dirty="0"/>
            </a:br>
            <a:r>
              <a:rPr lang="en-US" altLang="en-US" sz="2400" dirty="0"/>
              <a:t>	reduces cardiovascular events</a:t>
            </a:r>
          </a:p>
          <a:p>
            <a:pPr marL="685800" lvl="1" indent="-334963" eaLnBrk="1" hangingPunct="1">
              <a:lnSpc>
                <a:spcPct val="95000"/>
              </a:lnSpc>
              <a:spcAft>
                <a:spcPts val="300"/>
              </a:spcAft>
              <a:buSzPct val="125000"/>
              <a:buFont typeface="Lucida Grande" pitchFamily="125" charset="0"/>
              <a:buBlip>
                <a:blip r:embed="rId3"/>
              </a:buBlip>
              <a:defRPr/>
            </a:pPr>
            <a:r>
              <a:rPr lang="en-US" altLang="ja-JP" sz="2400" b="1" dirty="0">
                <a:solidFill>
                  <a:schemeClr val="bg1"/>
                </a:solidFill>
              </a:rPr>
              <a:t>YES:</a:t>
            </a:r>
            <a:r>
              <a:rPr lang="en-US" altLang="ja-JP" sz="2400" dirty="0">
                <a:solidFill>
                  <a:schemeClr val="tx2"/>
                </a:solidFill>
              </a:rPr>
              <a:t>	</a:t>
            </a:r>
            <a:r>
              <a:rPr lang="en-US" altLang="en-US" sz="2400" dirty="0"/>
              <a:t>Even Lower is Even Better</a:t>
            </a:r>
            <a:br>
              <a:rPr lang="en-US" altLang="en-US" sz="2400" dirty="0"/>
            </a:br>
            <a:r>
              <a:rPr lang="en-US" altLang="en-US" sz="2400" dirty="0"/>
              <a:t>	(achieved mean LDL-C 53 vs. 70 mg/</a:t>
            </a:r>
            <a:r>
              <a:rPr lang="en-US" altLang="en-US" sz="2400" dirty="0" err="1"/>
              <a:t>dL</a:t>
            </a:r>
            <a:r>
              <a:rPr lang="en-US" altLang="en-US" sz="2400" dirty="0"/>
              <a:t> at 1 year)</a:t>
            </a:r>
          </a:p>
          <a:p>
            <a:pPr marL="685800" lvl="1" indent="-334963" eaLnBrk="1" hangingPunct="1">
              <a:lnSpc>
                <a:spcPct val="95000"/>
              </a:lnSpc>
              <a:spcAft>
                <a:spcPts val="300"/>
              </a:spcAft>
              <a:buSzPct val="125000"/>
              <a:buFont typeface="Lucida Grande" pitchFamily="125" charset="0"/>
              <a:buBlip>
                <a:blip r:embed="rId3"/>
              </a:buBlip>
              <a:defRPr/>
            </a:pPr>
            <a:r>
              <a:rPr lang="en-US" altLang="en-US" sz="2400" b="1" dirty="0">
                <a:solidFill>
                  <a:schemeClr val="bg1"/>
                </a:solidFill>
              </a:rPr>
              <a:t>YES:</a:t>
            </a:r>
            <a:r>
              <a:rPr lang="en-US" altLang="en-US" sz="2400" dirty="0">
                <a:solidFill>
                  <a:schemeClr val="tx2"/>
                </a:solidFill>
              </a:rPr>
              <a:t>	</a:t>
            </a:r>
            <a:r>
              <a:rPr lang="en-US" altLang="en-US" sz="2400" dirty="0"/>
              <a:t>Confirms </a:t>
            </a:r>
            <a:r>
              <a:rPr lang="en-US" altLang="en-US" sz="2400" dirty="0" err="1"/>
              <a:t>ezetimibe</a:t>
            </a:r>
            <a:r>
              <a:rPr lang="en-US" altLang="en-US" sz="2400" dirty="0"/>
              <a:t> safety profile</a:t>
            </a:r>
            <a:br>
              <a:rPr lang="en-US" altLang="en-US" sz="2400" dirty="0"/>
            </a:br>
            <a:endParaRPr lang="en-US" altLang="en-US" sz="2400" dirty="0"/>
          </a:p>
          <a:p>
            <a:pPr marL="0" indent="0" eaLnBrk="1" hangingPunct="1">
              <a:lnSpc>
                <a:spcPct val="95000"/>
              </a:lnSpc>
              <a:spcBef>
                <a:spcPct val="0"/>
              </a:spcBef>
              <a:spcAft>
                <a:spcPct val="50000"/>
              </a:spcAft>
              <a:buFont typeface="Monotype Sorts" pitchFamily="125" charset="2"/>
              <a:buNone/>
              <a:defRPr/>
            </a:pPr>
            <a:r>
              <a:rPr lang="en-US" altLang="en-US" sz="2400" dirty="0">
                <a:solidFill>
                  <a:schemeClr val="bg1"/>
                </a:solidFill>
              </a:rPr>
              <a:t>Reaffirms the LDL hypothesis, that reducing LDL-C prevents cardiovascular events</a:t>
            </a:r>
          </a:p>
          <a:p>
            <a:pPr marL="0" indent="0" eaLnBrk="1" hangingPunct="1">
              <a:lnSpc>
                <a:spcPct val="95000"/>
              </a:lnSpc>
              <a:spcBef>
                <a:spcPct val="0"/>
              </a:spcBef>
              <a:spcAft>
                <a:spcPct val="50000"/>
              </a:spcAft>
              <a:buFont typeface="Monotype Sorts" pitchFamily="125" charset="2"/>
              <a:buNone/>
              <a:defRPr/>
            </a:pPr>
            <a:r>
              <a:rPr lang="en-US" altLang="en-US" sz="2400" dirty="0">
                <a:solidFill>
                  <a:schemeClr val="bg1"/>
                </a:solidFill>
              </a:rPr>
              <a:t>Results could be considered for future guidelines</a:t>
            </a:r>
          </a:p>
        </p:txBody>
      </p:sp>
    </p:spTree>
    <p:extLst>
      <p:ext uri="{BB962C8B-B14F-4D97-AF65-F5344CB8AC3E}">
        <p14:creationId xmlns:p14="http://schemas.microsoft.com/office/powerpoint/2010/main" val="648107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080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8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21776"/>
            <a:ext cx="8229600" cy="949824"/>
          </a:xfrm>
          <a:prstGeom prst="rect">
            <a:avLst/>
          </a:prstGeom>
        </p:spPr>
        <p:txBody>
          <a:bodyPr vert="horz" wrap="square" lIns="0" tIns="300558" rIns="0" bIns="0" rtlCol="0">
            <a:spAutoFit/>
          </a:bodyPr>
          <a:lstStyle/>
          <a:p>
            <a:pPr marL="1652905">
              <a:lnSpc>
                <a:spcPct val="100000"/>
              </a:lnSpc>
            </a:pPr>
            <a:r>
              <a:rPr spc="-5" dirty="0">
                <a:solidFill>
                  <a:schemeClr val="accent3"/>
                </a:solidFill>
              </a:rPr>
              <a:t>The Future of</a:t>
            </a:r>
            <a:r>
              <a:rPr spc="-55" dirty="0">
                <a:solidFill>
                  <a:schemeClr val="accent3"/>
                </a:solidFill>
              </a:rPr>
              <a:t> </a:t>
            </a:r>
            <a:r>
              <a:rPr spc="-5" dirty="0">
                <a:solidFill>
                  <a:schemeClr val="accent3"/>
                </a:solidFill>
              </a:rPr>
              <a:t>Guidelines</a:t>
            </a:r>
          </a:p>
        </p:txBody>
      </p:sp>
      <p:sp>
        <p:nvSpPr>
          <p:cNvPr id="3" name="object 3"/>
          <p:cNvSpPr txBox="1"/>
          <p:nvPr/>
        </p:nvSpPr>
        <p:spPr>
          <a:xfrm>
            <a:off x="535940" y="1645920"/>
            <a:ext cx="7584440" cy="2575064"/>
          </a:xfrm>
          <a:prstGeom prst="rect">
            <a:avLst/>
          </a:prstGeom>
        </p:spPr>
        <p:txBody>
          <a:bodyPr vert="horz" wrap="square" lIns="0" tIns="0" rIns="0" bIns="0" rtlCol="0">
            <a:spAutoFit/>
          </a:bodyPr>
          <a:lstStyle/>
          <a:p>
            <a:pPr marL="469900" indent="-457200">
              <a:lnSpc>
                <a:spcPct val="100000"/>
              </a:lnSpc>
              <a:buFont typeface="Wingdings" pitchFamily="2" charset="2"/>
              <a:buChar char="Ø"/>
            </a:pPr>
            <a:r>
              <a:rPr sz="3600" spc="-215" dirty="0">
                <a:solidFill>
                  <a:schemeClr val="bg1"/>
                </a:solidFill>
                <a:latin typeface="Arial"/>
                <a:cs typeface="Arial"/>
              </a:rPr>
              <a:t>  </a:t>
            </a:r>
            <a:r>
              <a:rPr sz="2400" b="1" spc="-5" dirty="0">
                <a:solidFill>
                  <a:schemeClr val="bg1"/>
                </a:solidFill>
                <a:latin typeface="Arial"/>
                <a:cs typeface="Arial"/>
              </a:rPr>
              <a:t>LDL-C</a:t>
            </a:r>
            <a:r>
              <a:rPr sz="2400" b="1" spc="-490" dirty="0">
                <a:solidFill>
                  <a:schemeClr val="bg1"/>
                </a:solidFill>
                <a:latin typeface="Arial"/>
                <a:cs typeface="Arial"/>
              </a:rPr>
              <a:t> </a:t>
            </a:r>
            <a:r>
              <a:rPr sz="2400" b="1" spc="-5" dirty="0">
                <a:solidFill>
                  <a:schemeClr val="bg1"/>
                </a:solidFill>
                <a:latin typeface="Arial"/>
                <a:cs typeface="Arial"/>
              </a:rPr>
              <a:t>reduction</a:t>
            </a:r>
            <a:endParaRPr sz="2400" dirty="0">
              <a:solidFill>
                <a:schemeClr val="bg1"/>
              </a:solidFill>
              <a:latin typeface="Arial"/>
              <a:cs typeface="Arial"/>
            </a:endParaRPr>
          </a:p>
          <a:p>
            <a:pPr marL="469900" indent="-457200">
              <a:lnSpc>
                <a:spcPct val="100000"/>
              </a:lnSpc>
              <a:spcBef>
                <a:spcPts val="1160"/>
              </a:spcBef>
              <a:buFont typeface="Wingdings" pitchFamily="2" charset="2"/>
              <a:buChar char="Ø"/>
            </a:pPr>
            <a:r>
              <a:rPr sz="2400" spc="-215" dirty="0">
                <a:solidFill>
                  <a:schemeClr val="bg1"/>
                </a:solidFill>
                <a:latin typeface="Arial"/>
                <a:cs typeface="Arial"/>
              </a:rPr>
              <a:t>  </a:t>
            </a:r>
            <a:r>
              <a:rPr sz="2400" b="1" spc="-5" dirty="0">
                <a:solidFill>
                  <a:schemeClr val="bg1"/>
                </a:solidFill>
                <a:latin typeface="Arial"/>
                <a:cs typeface="Arial"/>
              </a:rPr>
              <a:t>Incorporate IMPROVE-IT</a:t>
            </a:r>
            <a:r>
              <a:rPr sz="2400" b="1" spc="-450" dirty="0">
                <a:solidFill>
                  <a:schemeClr val="bg1"/>
                </a:solidFill>
                <a:latin typeface="Arial"/>
                <a:cs typeface="Arial"/>
              </a:rPr>
              <a:t> </a:t>
            </a:r>
            <a:r>
              <a:rPr sz="2400" b="1" spc="-5" dirty="0">
                <a:solidFill>
                  <a:schemeClr val="bg1"/>
                </a:solidFill>
                <a:latin typeface="Arial"/>
                <a:cs typeface="Arial"/>
              </a:rPr>
              <a:t>data</a:t>
            </a:r>
            <a:endParaRPr sz="2400" dirty="0">
              <a:solidFill>
                <a:schemeClr val="bg1"/>
              </a:solidFill>
              <a:latin typeface="Arial"/>
              <a:cs typeface="Arial"/>
            </a:endParaRPr>
          </a:p>
          <a:p>
            <a:pPr marL="469900" indent="-457200">
              <a:lnSpc>
                <a:spcPct val="100000"/>
              </a:lnSpc>
              <a:spcBef>
                <a:spcPts val="1160"/>
              </a:spcBef>
              <a:buFont typeface="Wingdings" pitchFamily="2" charset="2"/>
              <a:buChar char="Ø"/>
            </a:pPr>
            <a:r>
              <a:rPr sz="2400" spc="-215" dirty="0">
                <a:solidFill>
                  <a:schemeClr val="bg1"/>
                </a:solidFill>
                <a:latin typeface="Arial"/>
                <a:cs typeface="Arial"/>
              </a:rPr>
              <a:t>  </a:t>
            </a:r>
            <a:r>
              <a:rPr sz="2400" spc="-655" dirty="0">
                <a:solidFill>
                  <a:schemeClr val="bg1"/>
                </a:solidFill>
                <a:latin typeface="Arial"/>
                <a:cs typeface="Arial"/>
              </a:rPr>
              <a:t> </a:t>
            </a:r>
            <a:r>
              <a:rPr sz="2400" spc="-215" dirty="0">
                <a:solidFill>
                  <a:schemeClr val="bg1"/>
                </a:solidFill>
                <a:latin typeface="Arial"/>
                <a:cs typeface="Arial"/>
              </a:rPr>
              <a:t>   </a:t>
            </a:r>
            <a:r>
              <a:rPr sz="2400" b="1" spc="-5" dirty="0">
                <a:solidFill>
                  <a:schemeClr val="bg1"/>
                </a:solidFill>
                <a:latin typeface="Arial"/>
                <a:cs typeface="Arial"/>
              </a:rPr>
              <a:t>Incorporate early </a:t>
            </a:r>
            <a:r>
              <a:rPr sz="2400" b="1" spc="5" dirty="0">
                <a:solidFill>
                  <a:schemeClr val="bg1"/>
                </a:solidFill>
                <a:latin typeface="Arial"/>
                <a:cs typeface="Arial"/>
              </a:rPr>
              <a:t>PCSK9</a:t>
            </a:r>
            <a:r>
              <a:rPr lang="en-US" sz="2400" b="1" i="1" spc="7" baseline="-21164" dirty="0">
                <a:solidFill>
                  <a:schemeClr val="bg1"/>
                </a:solidFill>
                <a:latin typeface="Arial"/>
                <a:cs typeface="Arial"/>
              </a:rPr>
              <a:t> </a:t>
            </a:r>
            <a:r>
              <a:rPr sz="2400" b="1" spc="-5" dirty="0">
                <a:solidFill>
                  <a:schemeClr val="bg1"/>
                </a:solidFill>
                <a:latin typeface="Arial"/>
                <a:cs typeface="Arial"/>
              </a:rPr>
              <a:t>trials</a:t>
            </a:r>
            <a:endParaRPr sz="4800" dirty="0">
              <a:solidFill>
                <a:schemeClr val="bg1"/>
              </a:solidFill>
              <a:latin typeface="Times New Roman"/>
              <a:cs typeface="Times New Roman"/>
            </a:endParaRPr>
          </a:p>
          <a:p>
            <a:pPr marL="469900" marR="5080" indent="-457200">
              <a:lnSpc>
                <a:spcPts val="3800"/>
              </a:lnSpc>
              <a:buFont typeface="Wingdings" pitchFamily="2" charset="2"/>
              <a:buChar char="Ø"/>
            </a:pPr>
            <a:r>
              <a:rPr sz="2400" spc="-220" dirty="0">
                <a:solidFill>
                  <a:schemeClr val="bg1"/>
                </a:solidFill>
                <a:latin typeface="Arial"/>
                <a:cs typeface="Arial"/>
              </a:rPr>
              <a:t>  </a:t>
            </a:r>
            <a:r>
              <a:rPr sz="2400" b="1" spc="-220" dirty="0">
                <a:solidFill>
                  <a:schemeClr val="bg1"/>
                </a:solidFill>
                <a:latin typeface="Arial"/>
                <a:cs typeface="Arial"/>
              </a:rPr>
              <a:t>The </a:t>
            </a:r>
            <a:r>
              <a:rPr sz="2400" b="1" spc="-5" dirty="0">
                <a:solidFill>
                  <a:schemeClr val="bg1"/>
                </a:solidFill>
                <a:latin typeface="Arial"/>
                <a:cs typeface="Arial"/>
              </a:rPr>
              <a:t>data continues </a:t>
            </a:r>
            <a:r>
              <a:rPr sz="2400" b="1" dirty="0">
                <a:solidFill>
                  <a:schemeClr val="bg1"/>
                </a:solidFill>
                <a:latin typeface="Arial"/>
                <a:cs typeface="Arial"/>
              </a:rPr>
              <a:t>to </a:t>
            </a:r>
            <a:r>
              <a:rPr sz="2400" b="1" spc="-5" dirty="0">
                <a:solidFill>
                  <a:schemeClr val="bg1"/>
                </a:solidFill>
                <a:latin typeface="Arial"/>
                <a:cs typeface="Arial"/>
              </a:rPr>
              <a:t>support LDL-C  targets and “lower is</a:t>
            </a:r>
            <a:r>
              <a:rPr sz="2400" b="1" spc="5" dirty="0">
                <a:solidFill>
                  <a:schemeClr val="bg1"/>
                </a:solidFill>
                <a:latin typeface="Arial"/>
                <a:cs typeface="Arial"/>
              </a:rPr>
              <a:t> </a:t>
            </a:r>
            <a:r>
              <a:rPr sz="2400" b="1" spc="-5" dirty="0">
                <a:solidFill>
                  <a:schemeClr val="bg1"/>
                </a:solidFill>
                <a:latin typeface="Arial"/>
                <a:cs typeface="Arial"/>
              </a:rPr>
              <a:t>better”.</a:t>
            </a:r>
            <a:endParaRPr sz="2400" dirty="0">
              <a:solidFill>
                <a:schemeClr val="bg1"/>
              </a:solidFill>
              <a:latin typeface="Arial"/>
              <a:cs typeface="Arial"/>
            </a:endParaRPr>
          </a:p>
        </p:txBody>
      </p:sp>
    </p:spTree>
    <p:extLst>
      <p:ext uri="{BB962C8B-B14F-4D97-AF65-F5344CB8AC3E}">
        <p14:creationId xmlns:p14="http://schemas.microsoft.com/office/powerpoint/2010/main" val="2479321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7200" dirty="0">
              <a:solidFill>
                <a:schemeClr val="bg1"/>
              </a:solidFill>
            </a:endParaRPr>
          </a:p>
          <a:p>
            <a:pPr marL="0" indent="0">
              <a:buNone/>
            </a:pPr>
            <a:r>
              <a:rPr lang="en-US" sz="7200" dirty="0">
                <a:solidFill>
                  <a:schemeClr val="bg1"/>
                </a:solidFill>
              </a:rPr>
              <a:t>       Thank you</a:t>
            </a:r>
          </a:p>
        </p:txBody>
      </p:sp>
    </p:spTree>
    <p:extLst>
      <p:ext uri="{BB962C8B-B14F-4D97-AF65-F5344CB8AC3E}">
        <p14:creationId xmlns:p14="http://schemas.microsoft.com/office/powerpoint/2010/main" val="314362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solidFill>
                  <a:schemeClr val="accent2"/>
                </a:solidFill>
              </a:rPr>
              <a:t>Emerging risk factors for CAD</a:t>
            </a:r>
            <a:endParaRPr lang="x-none"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400855"/>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tblGrid>
              <a:tr h="640080">
                <a:tc>
                  <a:txBody>
                    <a:bodyPr/>
                    <a:lstStyle/>
                    <a:p>
                      <a:pPr algn="l" rtl="0"/>
                      <a:r>
                        <a:rPr lang="en-US" sz="1800" dirty="0" smtClean="0"/>
                        <a:t>Table 2. </a:t>
                      </a:r>
                      <a:r>
                        <a:rPr lang="en-US" sz="1800" i="1" dirty="0" smtClean="0"/>
                        <a:t>Emerging</a:t>
                      </a:r>
                      <a:r>
                        <a:rPr lang="en-US" sz="1800" i="1" baseline="0" dirty="0" smtClean="0"/>
                        <a:t> Risk Factors According to ATP III Final Report Update 2004</a:t>
                      </a:r>
                      <a:endParaRPr lang="en-US" sz="1800" i="1" dirty="0"/>
                    </a:p>
                  </a:txBody>
                  <a:tcPr/>
                </a:tc>
              </a:tr>
              <a:tr h="370840">
                <a:tc>
                  <a:txBody>
                    <a:bodyPr/>
                    <a:lstStyle/>
                    <a:p>
                      <a:pPr algn="l" rtl="0"/>
                      <a:r>
                        <a:rPr lang="en-US" sz="1800" dirty="0" smtClean="0"/>
                        <a:t>1. Elevated high-sensitivity</a:t>
                      </a:r>
                      <a:r>
                        <a:rPr lang="en-US" sz="1800" baseline="0" dirty="0" smtClean="0"/>
                        <a:t> C-reactive protein</a:t>
                      </a:r>
                      <a:endParaRPr lang="en-US" sz="1800" dirty="0"/>
                    </a:p>
                  </a:txBody>
                  <a:tcPr/>
                </a:tc>
              </a:tr>
              <a:tr h="370840">
                <a:tc>
                  <a:txBody>
                    <a:bodyPr/>
                    <a:lstStyle/>
                    <a:p>
                      <a:pPr algn="l" rtl="0"/>
                      <a:r>
                        <a:rPr lang="en-US" sz="1800" dirty="0" smtClean="0"/>
                        <a:t>2. Coronary artery calcification</a:t>
                      </a:r>
                      <a:endParaRPr lang="en-US" sz="1800" dirty="0"/>
                    </a:p>
                  </a:txBody>
                  <a:tcPr/>
                </a:tc>
              </a:tr>
              <a:tr h="370840">
                <a:tc>
                  <a:txBody>
                    <a:bodyPr/>
                    <a:lstStyle/>
                    <a:p>
                      <a:pPr algn="l" rtl="0"/>
                      <a:r>
                        <a:rPr lang="en-US" sz="1800" dirty="0" smtClean="0"/>
                        <a:t>3. Elevated lipoprotein</a:t>
                      </a:r>
                      <a:r>
                        <a:rPr lang="en-US" sz="1800" baseline="0" dirty="0" smtClean="0"/>
                        <a:t> (a)</a:t>
                      </a:r>
                      <a:endParaRPr lang="en-US" sz="1800" dirty="0"/>
                    </a:p>
                  </a:txBody>
                  <a:tcPr/>
                </a:tc>
              </a:tr>
              <a:tr h="370840">
                <a:tc>
                  <a:txBody>
                    <a:bodyPr/>
                    <a:lstStyle/>
                    <a:p>
                      <a:pPr algn="l" rtl="0"/>
                      <a:r>
                        <a:rPr lang="en-US" sz="1800" dirty="0" smtClean="0"/>
                        <a:t>4. Homocysteine</a:t>
                      </a:r>
                      <a:endParaRPr lang="en-US" sz="1800" dirty="0"/>
                    </a:p>
                  </a:txBody>
                  <a:tcPr/>
                </a:tc>
              </a:tr>
              <a:tr h="370840">
                <a:tc>
                  <a:txBody>
                    <a:bodyPr/>
                    <a:lstStyle/>
                    <a:p>
                      <a:pPr algn="l" rtl="0"/>
                      <a:r>
                        <a:rPr lang="en-US" sz="1800" dirty="0" smtClean="0"/>
                        <a:t>5. Fibrinogin</a:t>
                      </a:r>
                      <a:endParaRPr lang="en-US" sz="1800" dirty="0"/>
                    </a:p>
                  </a:txBody>
                  <a:tcPr/>
                </a:tc>
              </a:tr>
            </a:tbl>
          </a:graphicData>
        </a:graphic>
      </p:graphicFrame>
    </p:spTree>
    <p:extLst>
      <p:ext uri="{BB962C8B-B14F-4D97-AF65-F5344CB8AC3E}">
        <p14:creationId xmlns:p14="http://schemas.microsoft.com/office/powerpoint/2010/main" val="398519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C-reactive protein</a:t>
            </a:r>
            <a:endParaRPr lang="x-none" dirty="0">
              <a:solidFill>
                <a:schemeClr val="accent2"/>
              </a:solidFill>
            </a:endParaRPr>
          </a:p>
        </p:txBody>
      </p:sp>
      <p:sp>
        <p:nvSpPr>
          <p:cNvPr id="3" name="Content Placeholder 2"/>
          <p:cNvSpPr>
            <a:spLocks noGrp="1"/>
          </p:cNvSpPr>
          <p:nvPr>
            <p:ph idx="1"/>
          </p:nvPr>
        </p:nvSpPr>
        <p:spPr>
          <a:xfrm>
            <a:off x="685800" y="1340768"/>
            <a:ext cx="7770813" cy="1224136"/>
          </a:xfrm>
        </p:spPr>
        <p:txBody>
          <a:bodyPr>
            <a:normAutofit fontScale="92500"/>
          </a:bodyPr>
          <a:lstStyle/>
          <a:p>
            <a:pPr algn="l" rtl="0"/>
            <a:r>
              <a:rPr lang="en-US" dirty="0">
                <a:solidFill>
                  <a:schemeClr val="bg1"/>
                </a:solidFill>
              </a:rPr>
              <a:t>A person's baseline level of inflammation, as assessed by the plasma concentration of CRP, </a:t>
            </a:r>
            <a:r>
              <a:rPr lang="en-US" dirty="0">
                <a:solidFill>
                  <a:schemeClr val="tx2"/>
                </a:solidFill>
              </a:rPr>
              <a:t>predicts the long-term risk of a first myocardial </a:t>
            </a:r>
            <a:r>
              <a:rPr lang="en-US" dirty="0" smtClean="0">
                <a:solidFill>
                  <a:schemeClr val="tx2"/>
                </a:solidFill>
              </a:rPr>
              <a:t>infarction.</a:t>
            </a:r>
            <a:endParaRPr lang="x-none" dirty="0">
              <a:solidFill>
                <a:schemeClr val="tx2"/>
              </a:solidFill>
            </a:endParaRPr>
          </a:p>
        </p:txBody>
      </p:sp>
      <p:sp>
        <p:nvSpPr>
          <p:cNvPr id="4" name="Title 1"/>
          <p:cNvSpPr txBox="1">
            <a:spLocks/>
          </p:cNvSpPr>
          <p:nvPr/>
        </p:nvSpPr>
        <p:spPr>
          <a:xfrm>
            <a:off x="460176" y="5632991"/>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smtClean="0">
                <a:solidFill>
                  <a:srgbClr val="2F2B20"/>
                </a:solidFill>
                <a:latin typeface="Cambria"/>
              </a:rPr>
              <a:t>Figure 4. clinical interpretation of hs-CRP for cardiovascular risk prediction.</a:t>
            </a:r>
            <a:endParaRPr lang="x-none" sz="1800" dirty="0">
              <a:solidFill>
                <a:srgbClr val="2F2B20"/>
              </a:solidFill>
              <a:latin typeface="Cambria"/>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245"/>
            <a:ext cx="8001000"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defTabSz="914400" eaLnBrk="1" hangingPunct="1"/>
            <a:r>
              <a:rPr lang="en-GB" sz="1100" b="1" dirty="0">
                <a:solidFill>
                  <a:srgbClr val="2F2B20"/>
                </a:solidFill>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defTabSz="914400" eaLnBrk="1" hangingPunct="1"/>
            <a:r>
              <a:rPr lang="en-GB" sz="900" dirty="0">
                <a:solidFill>
                  <a:srgbClr val="FFFFFF"/>
                </a:solidFill>
                <a:cs typeface="msgothic" charset="0"/>
              </a:rPr>
              <a:t>Copyright © American Heart Association</a:t>
            </a:r>
          </a:p>
        </p:txBody>
      </p:sp>
      <p:sp>
        <p:nvSpPr>
          <p:cNvPr id="10" name="Rectangle 6"/>
          <p:cNvSpPr>
            <a:spLocks noChangeArrowheads="1"/>
          </p:cNvSpPr>
          <p:nvPr/>
        </p:nvSpPr>
        <p:spPr bwMode="auto">
          <a:xfrm>
            <a:off x="533400" y="4321968"/>
            <a:ext cx="8287072" cy="1071563"/>
          </a:xfrm>
          <a:prstGeom prst="rect">
            <a:avLst/>
          </a:prstGeom>
          <a:solidFill>
            <a:schemeClr val="accent1"/>
          </a:solidFill>
          <a:ln w="12700" cap="sq">
            <a:solidFill>
              <a:schemeClr val="tx1"/>
            </a:solidFill>
            <a:round/>
            <a:headEnd type="none" w="sm" len="sm"/>
            <a:tailEnd type="none" w="sm" len="sm"/>
          </a:ln>
        </p:spPr>
        <p:txBody>
          <a:bodyPr wrap="none"/>
          <a:lstStyle/>
          <a:p>
            <a:pPr algn="ctr"/>
            <a:r>
              <a:rPr lang="en-US" b="1" dirty="0">
                <a:solidFill>
                  <a:schemeClr val="bg1"/>
                </a:solidFill>
              </a:rPr>
              <a:t>In </a:t>
            </a:r>
            <a:r>
              <a:rPr lang="en-US" b="1" dirty="0" err="1">
                <a:solidFill>
                  <a:schemeClr val="bg1"/>
                </a:solidFill>
              </a:rPr>
              <a:t>pt</a:t>
            </a:r>
            <a:r>
              <a:rPr lang="en-US" b="1" dirty="0">
                <a:solidFill>
                  <a:schemeClr val="bg1"/>
                </a:solidFill>
              </a:rPr>
              <a:t> with chest pain and C reactive protein level is</a:t>
            </a:r>
          </a:p>
          <a:p>
            <a:pPr algn="ctr"/>
            <a:r>
              <a:rPr lang="en-US" dirty="0">
                <a:solidFill>
                  <a:schemeClr val="bg1"/>
                </a:solidFill>
              </a:rPr>
              <a:t>Between 3 to 10 : </a:t>
            </a:r>
            <a:r>
              <a:rPr lang="en-US" dirty="0">
                <a:solidFill>
                  <a:schemeClr val="bg1"/>
                </a:solidFill>
                <a:sym typeface="Wingdings" charset="0"/>
              </a:rPr>
              <a:t> that indicate the </a:t>
            </a:r>
            <a:r>
              <a:rPr lang="en-US" dirty="0" err="1">
                <a:solidFill>
                  <a:schemeClr val="bg1"/>
                </a:solidFill>
                <a:sym typeface="Wingdings" charset="0"/>
              </a:rPr>
              <a:t>pt</a:t>
            </a:r>
            <a:r>
              <a:rPr lang="en-US" dirty="0">
                <a:solidFill>
                  <a:schemeClr val="bg1"/>
                </a:solidFill>
                <a:sym typeface="Wingdings" charset="0"/>
              </a:rPr>
              <a:t> is at high risk of develop an attack</a:t>
            </a:r>
          </a:p>
          <a:p>
            <a:pPr algn="ctr"/>
            <a:r>
              <a:rPr lang="en-US" dirty="0">
                <a:solidFill>
                  <a:schemeClr val="bg1"/>
                </a:solidFill>
                <a:sym typeface="Wingdings" charset="0"/>
              </a:rPr>
              <a:t>If higher than 10  that indicate that the </a:t>
            </a:r>
            <a:r>
              <a:rPr lang="en-US" dirty="0" err="1">
                <a:solidFill>
                  <a:schemeClr val="bg1"/>
                </a:solidFill>
                <a:sym typeface="Wingdings" charset="0"/>
              </a:rPr>
              <a:t>pt</a:t>
            </a:r>
            <a:r>
              <a:rPr lang="en-US" dirty="0">
                <a:solidFill>
                  <a:schemeClr val="bg1"/>
                </a:solidFill>
                <a:sym typeface="Wingdings" charset="0"/>
              </a:rPr>
              <a:t> is having an acute attack  </a:t>
            </a:r>
          </a:p>
          <a:p>
            <a:pPr algn="ctr"/>
            <a:endParaRPr lang="x-none" dirty="0"/>
          </a:p>
        </p:txBody>
      </p:sp>
    </p:spTree>
    <p:extLst>
      <p:ext uri="{BB962C8B-B14F-4D97-AF65-F5344CB8AC3E}">
        <p14:creationId xmlns:p14="http://schemas.microsoft.com/office/powerpoint/2010/main" val="273897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The Framingham risk score</a:t>
            </a:r>
            <a:endParaRPr lang="x-none" dirty="0">
              <a:solidFill>
                <a:schemeClr val="accent2"/>
              </a:solidFill>
            </a:endParaRPr>
          </a:p>
        </p:txBody>
      </p:sp>
      <p:sp>
        <p:nvSpPr>
          <p:cNvPr id="3" name="Content Placeholder 2"/>
          <p:cNvSpPr>
            <a:spLocks noGrp="1"/>
          </p:cNvSpPr>
          <p:nvPr>
            <p:ph idx="1"/>
          </p:nvPr>
        </p:nvSpPr>
        <p:spPr>
          <a:xfrm>
            <a:off x="685800" y="1628800"/>
            <a:ext cx="7770813" cy="4968552"/>
          </a:xfrm>
        </p:spPr>
        <p:txBody>
          <a:bodyPr>
            <a:noAutofit/>
          </a:bodyPr>
          <a:lstStyle/>
          <a:p>
            <a:pPr algn="l" rtl="0">
              <a:buFont typeface="Wingdings" pitchFamily="2" charset="2"/>
              <a:buChar char="q"/>
            </a:pPr>
            <a:r>
              <a:rPr lang="en-US" sz="1800" dirty="0">
                <a:solidFill>
                  <a:schemeClr val="bg1"/>
                </a:solidFill>
              </a:rPr>
              <a:t>Scoring system used to calculate a pt’s risk of coronary events</a:t>
            </a:r>
          </a:p>
          <a:p>
            <a:pPr algn="l" rtl="0">
              <a:buFont typeface="Wingdings" pitchFamily="2" charset="2"/>
              <a:buChar char="q"/>
            </a:pPr>
            <a:r>
              <a:rPr lang="en-US" sz="1800" dirty="0">
                <a:solidFill>
                  <a:schemeClr val="bg1"/>
                </a:solidFill>
              </a:rPr>
              <a:t>The Framingham Heart Study first introduced the term </a:t>
            </a:r>
            <a:r>
              <a:rPr lang="en-US" sz="1800" i="1" dirty="0">
                <a:solidFill>
                  <a:schemeClr val="bg1"/>
                </a:solidFill>
              </a:rPr>
              <a:t>risk factor </a:t>
            </a:r>
            <a:r>
              <a:rPr lang="en-US" sz="1800" dirty="0">
                <a:solidFill>
                  <a:schemeClr val="bg1"/>
                </a:solidFill>
              </a:rPr>
              <a:t>to medical literature</a:t>
            </a:r>
          </a:p>
          <a:p>
            <a:pPr algn="l" rtl="0">
              <a:buFont typeface="Wingdings" pitchFamily="2" charset="2"/>
              <a:buChar char="q"/>
            </a:pPr>
            <a:r>
              <a:rPr lang="en-US" sz="1800" dirty="0">
                <a:solidFill>
                  <a:schemeClr val="bg1"/>
                </a:solidFill>
              </a:rPr>
              <a:t>The following risk factors are used to assess cumulative risk:</a:t>
            </a:r>
          </a:p>
          <a:p>
            <a:pPr marL="903605" indent="-285750" algn="l" rtl="0">
              <a:buFont typeface="Wingdings" pitchFamily="2" charset="2"/>
              <a:buChar char="ü"/>
            </a:pPr>
            <a:r>
              <a:rPr lang="en-US" sz="1800" dirty="0">
                <a:solidFill>
                  <a:schemeClr val="bg1"/>
                </a:solidFill>
              </a:rPr>
              <a:t>Age</a:t>
            </a:r>
          </a:p>
          <a:p>
            <a:pPr marL="903605" indent="-285750" algn="l" rtl="0">
              <a:buFont typeface="Wingdings" pitchFamily="2" charset="2"/>
              <a:buChar char="ü"/>
            </a:pPr>
            <a:r>
              <a:rPr lang="en-US" sz="1800" dirty="0">
                <a:solidFill>
                  <a:schemeClr val="bg1"/>
                </a:solidFill>
              </a:rPr>
              <a:t>Smoking Status</a:t>
            </a:r>
          </a:p>
          <a:p>
            <a:pPr marL="903605" indent="-285750" algn="l" rtl="0">
              <a:buFont typeface="Wingdings" pitchFamily="2" charset="2"/>
              <a:buChar char="ü"/>
            </a:pPr>
            <a:r>
              <a:rPr lang="en-US" sz="1800" dirty="0">
                <a:solidFill>
                  <a:schemeClr val="bg1"/>
                </a:solidFill>
              </a:rPr>
              <a:t>Systolic BP</a:t>
            </a:r>
          </a:p>
          <a:p>
            <a:pPr marL="903605" indent="-285750" algn="l" rtl="0">
              <a:buFont typeface="Wingdings" pitchFamily="2" charset="2"/>
              <a:buChar char="ü"/>
            </a:pPr>
            <a:r>
              <a:rPr lang="en-US" sz="1800" dirty="0">
                <a:solidFill>
                  <a:schemeClr val="bg1"/>
                </a:solidFill>
              </a:rPr>
              <a:t>HTN treatment</a:t>
            </a:r>
          </a:p>
          <a:p>
            <a:pPr marL="903605" indent="-285750" algn="l" rtl="0">
              <a:buFont typeface="Wingdings" pitchFamily="2" charset="2"/>
              <a:buChar char="ü"/>
            </a:pPr>
            <a:r>
              <a:rPr lang="en-US" sz="1800" dirty="0">
                <a:solidFill>
                  <a:schemeClr val="bg1"/>
                </a:solidFill>
              </a:rPr>
              <a:t>Total cholesterol levels</a:t>
            </a:r>
          </a:p>
          <a:p>
            <a:pPr marL="903605" indent="-285750" algn="l" rtl="0">
              <a:buFont typeface="Wingdings" pitchFamily="2" charset="2"/>
              <a:buChar char="ü"/>
            </a:pPr>
            <a:r>
              <a:rPr lang="en-US" sz="1800" dirty="0">
                <a:solidFill>
                  <a:schemeClr val="bg1"/>
                </a:solidFill>
              </a:rPr>
              <a:t>HDL-C </a:t>
            </a:r>
            <a:r>
              <a:rPr lang="en-US" sz="1800" dirty="0" smtClean="0">
                <a:solidFill>
                  <a:schemeClr val="bg1"/>
                </a:solidFill>
              </a:rPr>
              <a:t>levels</a:t>
            </a:r>
            <a:endParaRPr lang="en-US" sz="1800" dirty="0">
              <a:solidFill>
                <a:schemeClr val="bg1"/>
              </a:solidFill>
            </a:endParaRPr>
          </a:p>
        </p:txBody>
      </p:sp>
    </p:spTree>
    <p:extLst>
      <p:ext uri="{BB962C8B-B14F-4D97-AF65-F5344CB8AC3E}">
        <p14:creationId xmlns:p14="http://schemas.microsoft.com/office/powerpoint/2010/main" val="3640199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3380</Words>
  <Application>Microsoft Office PowerPoint</Application>
  <PresentationFormat>On-screen Show (4:3)</PresentationFormat>
  <Paragraphs>570</Paragraphs>
  <Slides>66</Slides>
  <Notes>23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Paper</vt:lpstr>
      <vt:lpstr>IHD, Dyslipidemia, and CVD risk assessment  </vt:lpstr>
      <vt:lpstr>Objectives </vt:lpstr>
      <vt:lpstr>CAD</vt:lpstr>
      <vt:lpstr>  Primary prevention of CVD </vt:lpstr>
      <vt:lpstr>PowerPoint Presentation</vt:lpstr>
      <vt:lpstr>CAD risk factors</vt:lpstr>
      <vt:lpstr>Emerging risk factors for CAD</vt:lpstr>
      <vt:lpstr>C-reactive protein</vt:lpstr>
      <vt:lpstr>The Framingham risk score</vt:lpstr>
      <vt:lpstr>PowerPoint Presentation</vt:lpstr>
      <vt:lpstr>PowerPoint Presentation</vt:lpstr>
      <vt:lpstr>Cases in which you don’t need FRS ? Patients who already have a high risk due to other diseases: </vt:lpstr>
      <vt:lpstr>FRS</vt:lpstr>
      <vt:lpstr>Major CAD types</vt:lpstr>
      <vt:lpstr>Myocardial infarction</vt:lpstr>
      <vt:lpstr>Treatment of Acute Coronary Syndrome</vt:lpstr>
      <vt:lpstr>Care following MI</vt:lpstr>
      <vt:lpstr>Dyslipidemia </vt:lpstr>
      <vt:lpstr>PowerPoint Presentation</vt:lpstr>
      <vt:lpstr>PowerPoint Presentation</vt:lpstr>
      <vt:lpstr>PowerPoint Presentation</vt:lpstr>
      <vt:lpstr>Changes in Lipid Guidelines and Cholesterol Targets</vt:lpstr>
      <vt:lpstr>AHA/ACC vs IAS</vt:lpstr>
      <vt:lpstr>ACC/ AHA</vt:lpstr>
      <vt:lpstr>What has changed compared to ATP3 guideline?</vt:lpstr>
      <vt:lpstr>PowerPoint Presentation</vt:lpstr>
      <vt:lpstr>PowerPoint Presentation</vt:lpstr>
      <vt:lpstr>PowerPoint Presentation</vt:lpstr>
      <vt:lpstr>The scope of new the guidelines</vt:lpstr>
      <vt:lpstr>ACC/AHA - Why Not Continue to Treat to Target? </vt:lpstr>
      <vt:lpstr> 4 Major Statin Benefit Groups </vt:lpstr>
      <vt:lpstr>PowerPoint Presentation</vt:lpstr>
      <vt:lpstr>Don’t Forget Healthy Lifestyle</vt:lpstr>
      <vt:lpstr>  2013 ACC/AHA/NHLBI Guideline on Lifestyle for CVD   Prevention</vt:lpstr>
      <vt:lpstr>PowerPoint Presentation</vt:lpstr>
      <vt:lpstr>PowerPoint Presentation</vt:lpstr>
      <vt:lpstr>Dosing Statins</vt:lpstr>
      <vt:lpstr>2.  LDL greater than 190 mg/dl</vt:lpstr>
      <vt:lpstr>PowerPoint Presentation</vt:lpstr>
      <vt:lpstr>3.  Patients with DM, age 40-75 years</vt:lpstr>
      <vt:lpstr>PowerPoint Presentation</vt:lpstr>
      <vt:lpstr>4.  Age 40-75 years that do not meet above criteria, but have a 10 year risk of &gt;7.5 %</vt:lpstr>
      <vt:lpstr>PowerPoint Presentation</vt:lpstr>
      <vt:lpstr>PowerPoint Presentation</vt:lpstr>
      <vt:lpstr>PowerPoint Presentation</vt:lpstr>
      <vt:lpstr>PowerPoint Presentation</vt:lpstr>
      <vt:lpstr>PowerPoint Presentation</vt:lpstr>
      <vt:lpstr>PowerPoint Presentation</vt:lpstr>
      <vt:lpstr>2013 AHA/ACC Cholesterol Guidelines</vt:lpstr>
      <vt:lpstr>STATIN Safety recommendations </vt:lpstr>
      <vt:lpstr>STATIN Safety recommendations </vt:lpstr>
      <vt:lpstr>Management of adverse effects </vt:lpstr>
      <vt:lpstr>Non-statin therapies   </vt:lpstr>
      <vt:lpstr>The role of non-statin agents </vt:lpstr>
      <vt:lpstr>PowerPoint Presentation</vt:lpstr>
      <vt:lpstr>Summary</vt:lpstr>
      <vt:lpstr>Pooled Cohort Equations: Criticism </vt:lpstr>
      <vt:lpstr>    Observed and expected events for different scores were compared in MESA after a 10.2- year follow-up </vt:lpstr>
      <vt:lpstr>PowerPoint Presentation</vt:lpstr>
      <vt:lpstr>Is There a Need for a Dramatic Change in Approach to ASCVD Prevention? </vt:lpstr>
      <vt:lpstr>IMProved Reduction of Outcomes: Vytorin Efficacy International Trial</vt:lpstr>
      <vt:lpstr>Study Design</vt:lpstr>
      <vt:lpstr>Primary Endpoint — ITT</vt:lpstr>
      <vt:lpstr>Conclusions</vt:lpstr>
      <vt:lpstr>The Future of Guidelines</vt:lpstr>
      <vt:lpstr>PowerPoint Presentation</vt:lpstr>
    </vt:vector>
  </TitlesOfParts>
  <Company>Pramjcom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user</cp:lastModifiedBy>
  <cp:revision>75</cp:revision>
  <dcterms:created xsi:type="dcterms:W3CDTF">2015-11-07T10:26:15Z</dcterms:created>
  <dcterms:modified xsi:type="dcterms:W3CDTF">2017-03-08T18:46:36Z</dcterms:modified>
</cp:coreProperties>
</file>