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3"/>
  </p:notesMasterIdLst>
  <p:handoutMasterIdLst>
    <p:handoutMasterId r:id="rId64"/>
  </p:handoutMasterIdLst>
  <p:sldIdLst>
    <p:sldId id="327" r:id="rId2"/>
    <p:sldId id="257" r:id="rId3"/>
    <p:sldId id="285" r:id="rId4"/>
    <p:sldId id="320" r:id="rId5"/>
    <p:sldId id="284" r:id="rId6"/>
    <p:sldId id="321" r:id="rId7"/>
    <p:sldId id="288" r:id="rId8"/>
    <p:sldId id="258" r:id="rId9"/>
    <p:sldId id="296" r:id="rId10"/>
    <p:sldId id="356" r:id="rId11"/>
    <p:sldId id="357" r:id="rId12"/>
    <p:sldId id="344" r:id="rId13"/>
    <p:sldId id="354" r:id="rId14"/>
    <p:sldId id="355" r:id="rId15"/>
    <p:sldId id="343" r:id="rId16"/>
    <p:sldId id="294" r:id="rId17"/>
    <p:sldId id="295" r:id="rId18"/>
    <p:sldId id="297" r:id="rId19"/>
    <p:sldId id="324" r:id="rId20"/>
    <p:sldId id="346" r:id="rId21"/>
    <p:sldId id="347" r:id="rId22"/>
    <p:sldId id="348" r:id="rId23"/>
    <p:sldId id="350" r:id="rId24"/>
    <p:sldId id="351" r:id="rId25"/>
    <p:sldId id="352" r:id="rId26"/>
    <p:sldId id="353" r:id="rId27"/>
    <p:sldId id="298" r:id="rId28"/>
    <p:sldId id="299" r:id="rId29"/>
    <p:sldId id="345" r:id="rId30"/>
    <p:sldId id="300" r:id="rId31"/>
    <p:sldId id="308" r:id="rId32"/>
    <p:sldId id="303" r:id="rId33"/>
    <p:sldId id="304" r:id="rId34"/>
    <p:sldId id="305" r:id="rId35"/>
    <p:sldId id="341" r:id="rId36"/>
    <p:sldId id="306" r:id="rId37"/>
    <p:sldId id="307" r:id="rId38"/>
    <p:sldId id="340" r:id="rId39"/>
    <p:sldId id="261" r:id="rId40"/>
    <p:sldId id="349" r:id="rId41"/>
    <p:sldId id="262" r:id="rId42"/>
    <p:sldId id="290" r:id="rId43"/>
    <p:sldId id="286" r:id="rId44"/>
    <p:sldId id="283" r:id="rId45"/>
    <p:sldId id="263" r:id="rId46"/>
    <p:sldId id="264" r:id="rId47"/>
    <p:sldId id="329" r:id="rId48"/>
    <p:sldId id="334" r:id="rId49"/>
    <p:sldId id="335" r:id="rId50"/>
    <p:sldId id="336" r:id="rId51"/>
    <p:sldId id="330" r:id="rId52"/>
    <p:sldId id="342" r:id="rId53"/>
    <p:sldId id="331" r:id="rId54"/>
    <p:sldId id="332" r:id="rId55"/>
    <p:sldId id="312" r:id="rId56"/>
    <p:sldId id="274" r:id="rId57"/>
    <p:sldId id="315" r:id="rId58"/>
    <p:sldId id="277" r:id="rId59"/>
    <p:sldId id="316" r:id="rId60"/>
    <p:sldId id="337" r:id="rId61"/>
    <p:sldId id="338"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0aJr/Z4fbqnWhVxgg+gHHw==" hashData="FUbZmlDfP/sdFlaqqQ03GnjtTb0="/>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275" autoAdjust="0"/>
    <p:restoredTop sz="94660"/>
  </p:normalViewPr>
  <p:slideViewPr>
    <p:cSldViewPr snapToGrid="0">
      <p:cViewPr varScale="1">
        <p:scale>
          <a:sx n="83" d="100"/>
          <a:sy n="83" d="100"/>
        </p:scale>
        <p:origin x="208" y="464"/>
      </p:cViewPr>
      <p:guideLst/>
    </p:cSldViewPr>
  </p:slideViewPr>
  <p:notesTextViewPr>
    <p:cViewPr>
      <p:scale>
        <a:sx n="1" d="1"/>
        <a:sy n="1" d="1"/>
      </p:scale>
      <p:origin x="0" y="0"/>
    </p:cViewPr>
  </p:notesTextViewPr>
  <p:sorterViewPr>
    <p:cViewPr>
      <p:scale>
        <a:sx n="179" d="100"/>
        <a:sy n="17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notesMaster" Target="notesMasters/notesMaster1.xml"/><Relationship Id="rId64" Type="http://schemas.openxmlformats.org/officeDocument/2006/relationships/handoutMaster" Target="handoutMasters/handoutMaster1.xml"/><Relationship Id="rId65" Type="http://schemas.openxmlformats.org/officeDocument/2006/relationships/presProps" Target="presProps.xml"/><Relationship Id="rId66" Type="http://schemas.openxmlformats.org/officeDocument/2006/relationships/viewProps" Target="viewProps.xml"/><Relationship Id="rId67" Type="http://schemas.openxmlformats.org/officeDocument/2006/relationships/theme" Target="theme/theme1.xml"/><Relationship Id="rId68"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48A918-6A60-B04A-ABC5-1516CDFF131E}" type="datetimeFigureOut">
              <a:rPr lang="en-US" smtClean="0"/>
              <a:t>3/23/17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68F4F0-6AD1-A34E-BDCB-5CC9F721257B}" type="slidenum">
              <a:rPr lang="en-US" smtClean="0"/>
              <a:t>‹#›</a:t>
            </a:fld>
            <a:endParaRPr lang="en-US"/>
          </a:p>
        </p:txBody>
      </p:sp>
    </p:spTree>
    <p:extLst>
      <p:ext uri="{BB962C8B-B14F-4D97-AF65-F5344CB8AC3E}">
        <p14:creationId xmlns:p14="http://schemas.microsoft.com/office/powerpoint/2010/main" val="14078394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780F3A-E30F-45A9-B656-C01C01CD2840}" type="datetimeFigureOut">
              <a:rPr lang="en-US" smtClean="0"/>
              <a:t>3/23/17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E439EA-144A-4DD8-9D79-CB67E26D3CB5}" type="slidenum">
              <a:rPr lang="en-US" smtClean="0"/>
              <a:t>‹#›</a:t>
            </a:fld>
            <a:endParaRPr lang="en-US"/>
          </a:p>
        </p:txBody>
      </p:sp>
    </p:spTree>
    <p:extLst>
      <p:ext uri="{BB962C8B-B14F-4D97-AF65-F5344CB8AC3E}">
        <p14:creationId xmlns:p14="http://schemas.microsoft.com/office/powerpoint/2010/main" val="4234932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0746FC28-3059-439E-87BF-420BC62B3B17}" type="datetime1">
              <a:rPr lang="en-US" smtClean="0"/>
              <a:t>3/23/17</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727AD4-F112-4FD2-A2E4-62A9CBC10513}" type="datetime1">
              <a:rPr lang="en-US" smtClean="0"/>
              <a:t>3/23/17</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timing>
    <p:tnLst>
      <p:par>
        <p:cTn id="1" dur="indefinite" restart="never" nodeType="tmRoot"/>
      </p:par>
    </p:tnLst>
  </p:timing>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727AD4-F112-4FD2-A2E4-62A9CBC10513}" type="datetime1">
              <a:rPr lang="en-US" smtClean="0"/>
              <a:t>3/23/17</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timing>
    <p:tnLst>
      <p:par>
        <p:cTn id="1" dur="indefinite" restart="never" nodeType="tmRoot"/>
      </p:par>
    </p:tnLst>
  </p:timing>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727AD4-F112-4FD2-A2E4-62A9CBC10513}" type="datetime1">
              <a:rPr lang="en-US" smtClean="0"/>
              <a:t>3/23/17</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timing>
    <p:tnLst>
      <p:par>
        <p:cTn id="1" dur="indefinite" restart="never" nodeType="tmRoot"/>
      </p:par>
    </p:tnLst>
  </p:timing>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727AD4-F112-4FD2-A2E4-62A9CBC10513}" type="datetime1">
              <a:rPr lang="en-US" smtClean="0"/>
              <a:t>3/23/17</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timing>
    <p:tnLst>
      <p:par>
        <p:cTn id="1" dur="indefinite" restart="never" nodeType="tmRoot"/>
      </p:par>
    </p:tnLst>
  </p:timing>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5727AD4-F112-4FD2-A2E4-62A9CBC10513}" type="datetime1">
              <a:rPr lang="en-US" smtClean="0"/>
              <a:t>3/23/17</a:t>
            </a:fld>
            <a:endParaRPr lang="en-US"/>
          </a:p>
        </p:txBody>
      </p:sp>
      <p:sp>
        <p:nvSpPr>
          <p:cNvPr id="8" name="Footer Placeholder 7"/>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5727AD4-F112-4FD2-A2E4-62A9CBC10513}" type="datetime1">
              <a:rPr lang="en-US" smtClean="0"/>
              <a:t>3/23/17</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Tree>
  </p:cSld>
  <p:clrMapOvr>
    <a:masterClrMapping/>
  </p:clrMapOvr>
  <p:timing>
    <p:tnLst>
      <p:par>
        <p:cTn id="1" dur="indefinite" restart="never" nodeType="tmRoot"/>
      </p:par>
    </p:tnLst>
  </p:timing>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11FC04BD-E63A-433D-A663-022006CB789C}" type="datetime1">
              <a:rPr lang="en-US" smtClean="0"/>
              <a:t>3/23/17</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0C2C99B6-4E14-4918-A997-BD10C32B2113}" type="datetime1">
              <a:rPr lang="en-US" smtClean="0"/>
              <a:t>3/23/17</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D20A728-5276-40F5-86FF-B28D9FA834CE}" type="datetime1">
              <a:rPr lang="en-US" smtClean="0"/>
              <a:t>3/23/17</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3325A1-85D0-45CE-BBC9-A579821D4034}" type="datetime1">
              <a:rPr lang="en-US" smtClean="0"/>
              <a:t>3/23/17</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userDrawn="1"/>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BA590D8-AD31-452C-82D2-950355BB0C3B}" type="datetime1">
              <a:rPr lang="en-US" smtClean="0"/>
              <a:t>3/23/17</a:t>
            </a:fld>
            <a:endParaRPr lang="en-US"/>
          </a:p>
        </p:txBody>
      </p:sp>
      <p:sp>
        <p:nvSpPr>
          <p:cNvPr id="6" name="Footer Placeholder 5"/>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E61C064-6F44-4D30-A89F-E017B055AEA3}" type="datetime1">
              <a:rPr lang="en-US" smtClean="0"/>
              <a:t>3/23/17</a:t>
            </a:fld>
            <a:endParaRPr lang="en-US"/>
          </a:p>
        </p:txBody>
      </p:sp>
      <p:sp>
        <p:nvSpPr>
          <p:cNvPr id="8" name="Footer Placeholder 7"/>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B5E2C75-7E7B-4C9A-857C-6081A726C64A}" type="datetime1">
              <a:rPr lang="en-US" smtClean="0"/>
              <a:t>3/23/17</a:t>
            </a:fld>
            <a:endParaRPr lang="en-US"/>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022EFA-8B1C-4AF7-8EA1-0672FFF012F9}" type="datetime1">
              <a:rPr lang="en-US" smtClean="0"/>
              <a:t>3/23/17</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123895-7873-45F4-8E8E-A4932169515A}" type="datetime1">
              <a:rPr lang="en-US" smtClean="0"/>
              <a:t>3/23/17</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userDrawn="1"/>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Drag picture to placeholder or click icon to add</a:t>
            </a:r>
            <a:endParaRPr lang="en-US"/>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A23D64-B1EF-4316-A649-53C88D93A792}" type="datetime1">
              <a:rPr lang="en-US" smtClean="0"/>
              <a:t>3/23/17</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85727AD4-F112-4FD2-A2E4-62A9CBC10513}" type="datetime1">
              <a:rPr lang="en-US" smtClean="0"/>
              <a:t>3/23/17</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5477803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iming>
    <p:tnLst>
      <p:par>
        <p:cTn id="1" dur="indefinite" restart="never" nodeType="tmRoot"/>
      </p:par>
    </p:tnLst>
  </p:timing>
  <p:hf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uptodate.com/contents/sumatriptan-and-naproxen-drug-information?source=see_link" TargetMode="External"/><Relationship Id="rId4" Type="http://schemas.openxmlformats.org/officeDocument/2006/relationships/hyperlink" Target="http://www.uptodate.com/contents/sumatriptan-drug-information?source=see_link" TargetMode="External"/><Relationship Id="rId1" Type="http://schemas.openxmlformats.org/officeDocument/2006/relationships/slideLayout" Target="../slideLayouts/slideLayout2.xml"/><Relationship Id="rId2" Type="http://schemas.openxmlformats.org/officeDocument/2006/relationships/hyperlink" Target="http://www.uptodate.com/contents/acetaminophen-paracetamol-drug-information?source=see_link"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nice.org.uk/guidance/CG150"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ice.org.uk/guidance/CG150"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 Id="rId3" Type="http://schemas.openxmlformats.org/officeDocument/2006/relationships/image" Target="../media/image1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55.xml.rels><?xml version="1.0" encoding="UTF-8" standalone="yes"?>
<Relationships xmlns="http://schemas.openxmlformats.org/package/2006/relationships"><Relationship Id="rId3" Type="http://schemas.openxmlformats.org/officeDocument/2006/relationships/hyperlink" Target="http://www.uptodate.com/contents/acetaminophen-paracetamol-drug-information?source=see_link" TargetMode="External"/><Relationship Id="rId4" Type="http://schemas.openxmlformats.org/officeDocument/2006/relationships/hyperlink" Target="http://www.uptodate.com/contents/caffeine-drug-information?source=see_link" TargetMode="External"/><Relationship Id="rId1" Type="http://schemas.openxmlformats.org/officeDocument/2006/relationships/slideLayout" Target="../slideLayouts/slideLayout2.xml"/><Relationship Id="rId2" Type="http://schemas.openxmlformats.org/officeDocument/2006/relationships/hyperlink" Target="http://www.uptodate.com/contents/aspirin-drug-information?source=see_link"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accessmedicine.mhmedical.com/drugs.aspx?GbosID=133662"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1179" y="2099732"/>
            <a:ext cx="8825658" cy="2677648"/>
          </a:xfrm>
        </p:spPr>
        <p:txBody>
          <a:bodyPr/>
          <a:lstStyle/>
          <a:p>
            <a:r>
              <a:rPr lang="en-US" sz="8800" b="1" dirty="0" smtClean="0"/>
              <a:t>Headache</a:t>
            </a:r>
            <a:endParaRPr lang="en-US" sz="8800" b="1" dirty="0"/>
          </a:p>
        </p:txBody>
      </p:sp>
      <p:sp>
        <p:nvSpPr>
          <p:cNvPr id="3" name="Subtitle 2"/>
          <p:cNvSpPr>
            <a:spLocks noGrp="1"/>
          </p:cNvSpPr>
          <p:nvPr>
            <p:ph type="subTitle" idx="1"/>
          </p:nvPr>
        </p:nvSpPr>
        <p:spPr>
          <a:xfrm>
            <a:off x="1154954" y="4777380"/>
            <a:ext cx="9488661" cy="1385676"/>
          </a:xfrm>
        </p:spPr>
        <p:txBody>
          <a:bodyPr>
            <a:normAutofit fontScale="92500" lnSpcReduction="20000"/>
          </a:bodyPr>
          <a:lstStyle/>
          <a:p>
            <a:r>
              <a:rPr lang="en-US" dirty="0"/>
              <a:t>Dr. Nada A. </a:t>
            </a:r>
            <a:r>
              <a:rPr lang="en-US" dirty="0" err="1"/>
              <a:t>AlYousefi</a:t>
            </a:r>
            <a:r>
              <a:rPr lang="en-US" dirty="0"/>
              <a:t>, MBBS, SB-FM, AB-FM</a:t>
            </a:r>
          </a:p>
          <a:p>
            <a:r>
              <a:rPr lang="en-US" dirty="0"/>
              <a:t>Assistant Professor, Postgraduate Trainer and </a:t>
            </a:r>
            <a:r>
              <a:rPr lang="en-US" dirty="0" smtClean="0"/>
              <a:t>Consultant</a:t>
            </a:r>
          </a:p>
          <a:p>
            <a:r>
              <a:rPr lang="en-US" dirty="0" smtClean="0"/>
              <a:t>Department </a:t>
            </a:r>
            <a:r>
              <a:rPr lang="en-US" dirty="0"/>
              <a:t>of Family and Community Medicine</a:t>
            </a:r>
          </a:p>
          <a:p>
            <a:r>
              <a:rPr lang="en-US" dirty="0"/>
              <a:t>College of Medicine, King Saud University (KSU)</a:t>
            </a:r>
          </a:p>
        </p:txBody>
      </p:sp>
      <p:sp>
        <p:nvSpPr>
          <p:cNvPr id="4" name="Slide Number Placeholder 3"/>
          <p:cNvSpPr>
            <a:spLocks noGrp="1"/>
          </p:cNvSpPr>
          <p:nvPr>
            <p:ph type="sldNum" sz="quarter" idx="4294967295"/>
          </p:nvPr>
        </p:nvSpPr>
        <p:spPr>
          <a:xfrm>
            <a:off x="10352540" y="295729"/>
            <a:ext cx="838199" cy="767687"/>
          </a:xfrm>
          <a:prstGeom prst="rect">
            <a:avLst/>
          </a:prstGeom>
        </p:spPr>
        <p:txBody>
          <a:bodyPr/>
          <a:lstStyle/>
          <a:p>
            <a:fld id="{F93BECE5-1F55-4759-BA3D-C4BE8691FCCE}" type="slidenum">
              <a:rPr lang="en-US" smtClean="0"/>
              <a:t>1</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9824" y="564970"/>
            <a:ext cx="6078220" cy="3230947"/>
          </a:xfrm>
          <a:prstGeom prst="rect">
            <a:avLst/>
          </a:prstGeom>
        </p:spPr>
      </p:pic>
    </p:spTree>
    <p:extLst>
      <p:ext uri="{BB962C8B-B14F-4D97-AF65-F5344CB8AC3E}">
        <p14:creationId xmlns:p14="http://schemas.microsoft.com/office/powerpoint/2010/main" val="1381238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pPr algn="just"/>
            <a:r>
              <a:rPr lang="en-US" sz="2400" dirty="0"/>
              <a:t>A 37-year-old woman presents with a 12-year history of episodic headaches. She experiences these 4 times a week, typically beginning at the end of a working day. The pain is </a:t>
            </a:r>
            <a:r>
              <a:rPr lang="en-US" sz="2400" dirty="0" err="1"/>
              <a:t>generalised</a:t>
            </a:r>
            <a:r>
              <a:rPr lang="en-US" sz="2400" dirty="0"/>
              <a:t> and described as similar to wearing a tight band around her head. The headaches are bothersome, but not disabling, and she denies any nausea or vomiting. She is slightly sensitive to noise but has no photophobia. Pain during her attacks typically responds to ibuprofen. Examination reveals tenderness of her scalp and both trapezius muscles.</a:t>
            </a:r>
          </a:p>
        </p:txBody>
      </p:sp>
    </p:spTree>
    <p:extLst>
      <p:ext uri="{BB962C8B-B14F-4D97-AF65-F5344CB8AC3E}">
        <p14:creationId xmlns:p14="http://schemas.microsoft.com/office/powerpoint/2010/main" val="10631197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r>
              <a:rPr lang="en-US" sz="2800" dirty="0"/>
              <a:t>A 56-year-old man presents with a 25-year history of constant headache. The onset was insidious and he is certain that the only time he is headache-free is when he sleeps. He states the headache is </a:t>
            </a:r>
            <a:r>
              <a:rPr lang="en-US" sz="2800" dirty="0" err="1"/>
              <a:t>generalised</a:t>
            </a:r>
            <a:r>
              <a:rPr lang="en-US" sz="2800" dirty="0"/>
              <a:t> and his neck and shoulders are always 'tight'. He denies any associated autonomic symptoms including eye tearing, nasal congestion, light and sound sensitivity, nausea, or vomiting.</a:t>
            </a:r>
          </a:p>
        </p:txBody>
      </p:sp>
    </p:spTree>
    <p:extLst>
      <p:ext uri="{BB962C8B-B14F-4D97-AF65-F5344CB8AC3E}">
        <p14:creationId xmlns:p14="http://schemas.microsoft.com/office/powerpoint/2010/main" val="789560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4" name="Rectangle 13"/>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Rectangle 16"/>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0" name="Freeform 5"/>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pic>
        <p:nvPicPr>
          <p:cNvPr id="7"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476" y="309634"/>
            <a:ext cx="4850610" cy="6238730"/>
          </a:xfrm>
          <a:prstGeom prst="rect">
            <a:avLst/>
          </a:prstGeom>
        </p:spPr>
      </p:pic>
      <p:sp>
        <p:nvSpPr>
          <p:cNvPr id="22" name="Rectangle 2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4955" y="973668"/>
            <a:ext cx="2942210" cy="1020232"/>
          </a:xfrm>
        </p:spPr>
        <p:txBody>
          <a:bodyPr>
            <a:normAutofit/>
          </a:bodyPr>
          <a:lstStyle/>
          <a:p>
            <a:endParaRPr lang="en-US">
              <a:solidFill>
                <a:srgbClr val="EBEBEB"/>
              </a:solidFill>
            </a:endParaRPr>
          </a:p>
        </p:txBody>
      </p:sp>
      <p:sp>
        <p:nvSpPr>
          <p:cNvPr id="9" name="Content Placeholder 8"/>
          <p:cNvSpPr>
            <a:spLocks noGrp="1"/>
          </p:cNvSpPr>
          <p:nvPr>
            <p:ph idx="1"/>
          </p:nvPr>
        </p:nvSpPr>
        <p:spPr>
          <a:xfrm>
            <a:off x="1154955" y="2120900"/>
            <a:ext cx="3133726" cy="3898900"/>
          </a:xfrm>
        </p:spPr>
        <p:txBody>
          <a:bodyPr>
            <a:normAutofit/>
          </a:bodyPr>
          <a:lstStyle/>
          <a:p>
            <a:endParaRPr lang="en-US">
              <a:solidFill>
                <a:srgbClr val="FFFFFF"/>
              </a:solidFill>
            </a:endParaRPr>
          </a:p>
        </p:txBody>
      </p:sp>
    </p:spTree>
    <p:extLst>
      <p:ext uri="{BB962C8B-B14F-4D97-AF65-F5344CB8AC3E}">
        <p14:creationId xmlns:p14="http://schemas.microsoft.com/office/powerpoint/2010/main" val="14123645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064" y="973668"/>
            <a:ext cx="9404303" cy="706964"/>
          </a:xfrm>
        </p:spPr>
        <p:txBody>
          <a:bodyPr/>
          <a:lstStyle/>
          <a:p>
            <a:pPr algn="ctr"/>
            <a:r>
              <a:rPr lang="en-US" b="1" dirty="0" smtClean="0">
                <a:solidFill>
                  <a:schemeClr val="bg1"/>
                </a:solidFill>
              </a:rPr>
              <a:t>Medications for tension-type headache</a:t>
            </a:r>
            <a:r>
              <a:rPr lang="en-US" dirty="0" smtClean="0"/>
              <a:t/>
            </a:r>
            <a:br>
              <a:rPr lang="en-US" dirty="0" smtClean="0"/>
            </a:br>
            <a:endParaRPr lang="en-US" dirty="0"/>
          </a:p>
        </p:txBody>
      </p:sp>
      <p:graphicFrame>
        <p:nvGraphicFramePr>
          <p:cNvPr id="5" name="Content Placeholder 4"/>
          <p:cNvGraphicFramePr>
            <a:graphicFrameLocks noGrp="1"/>
          </p:cNvGraphicFramePr>
          <p:nvPr>
            <p:ph idx="1"/>
            <p:extLst/>
          </p:nvPr>
        </p:nvGraphicFramePr>
        <p:xfrm>
          <a:off x="838200" y="2247420"/>
          <a:ext cx="10515600" cy="4572000"/>
        </p:xfrm>
        <a:graphic>
          <a:graphicData uri="http://schemas.openxmlformats.org/drawingml/2006/table">
            <a:tbl>
              <a:tblPr firstRow="1" bandRow="1">
                <a:tableStyleId>{5C22544A-7EE6-4342-B048-85BDC9FD1C3A}</a:tableStyleId>
              </a:tblPr>
              <a:tblGrid>
                <a:gridCol w="5257800"/>
                <a:gridCol w="5257800"/>
              </a:tblGrid>
              <a:tr h="334680">
                <a:tc>
                  <a:txBody>
                    <a:bodyPr/>
                    <a:lstStyle/>
                    <a:p>
                      <a:r>
                        <a:rPr lang="en-US" dirty="0" smtClean="0"/>
                        <a:t>Medication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Dose</a:t>
                      </a:r>
                    </a:p>
                  </a:txBody>
                  <a:tcPr/>
                </a:tc>
              </a:tr>
              <a:tr h="1231434">
                <a:tc>
                  <a:txBody>
                    <a:bodyPr/>
                    <a:lstStyle/>
                    <a:p>
                      <a:r>
                        <a:rPr lang="en-US" smtClean="0"/>
                        <a:t>Acute</a:t>
                      </a:r>
                    </a:p>
                    <a:p>
                      <a:r>
                        <a:rPr lang="en-US" smtClean="0"/>
                        <a:t>Ibuprofen </a:t>
                      </a:r>
                    </a:p>
                    <a:p>
                      <a:r>
                        <a:rPr lang="en-US" smtClean="0"/>
                        <a:t>ASA </a:t>
                      </a:r>
                    </a:p>
                    <a:p>
                      <a:r>
                        <a:rPr lang="en-US" smtClean="0"/>
                        <a:t>Naproxen sodium</a:t>
                      </a:r>
                    </a:p>
                    <a:p>
                      <a:r>
                        <a:rPr lang="en-US" smtClean="0"/>
                        <a:t> Acetaminophen</a:t>
                      </a:r>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mtClean="0"/>
                        <a:t>400 mg</a:t>
                      </a:r>
                    </a:p>
                    <a:p>
                      <a:pPr marL="0" marR="0" indent="0" algn="l" defTabSz="914400" rtl="0" eaLnBrk="1" fontAlgn="auto" latinLnBrk="0" hangingPunct="1">
                        <a:lnSpc>
                          <a:spcPct val="100000"/>
                        </a:lnSpc>
                        <a:spcBef>
                          <a:spcPts val="0"/>
                        </a:spcBef>
                        <a:spcAft>
                          <a:spcPts val="0"/>
                        </a:spcAft>
                        <a:buClrTx/>
                        <a:buSzTx/>
                        <a:buFontTx/>
                        <a:buNone/>
                        <a:tabLst/>
                        <a:defRPr/>
                      </a:pPr>
                      <a:r>
                        <a:rPr lang="en-US" smtClean="0"/>
                        <a:t>1000 mg</a:t>
                      </a:r>
                    </a:p>
                    <a:p>
                      <a:pPr marL="0" marR="0" indent="0" algn="l" defTabSz="914400" rtl="0" eaLnBrk="1" fontAlgn="auto" latinLnBrk="0" hangingPunct="1">
                        <a:lnSpc>
                          <a:spcPct val="100000"/>
                        </a:lnSpc>
                        <a:spcBef>
                          <a:spcPts val="0"/>
                        </a:spcBef>
                        <a:spcAft>
                          <a:spcPts val="0"/>
                        </a:spcAft>
                        <a:buClrTx/>
                        <a:buSzTx/>
                        <a:buFontTx/>
                        <a:buNone/>
                        <a:tabLst/>
                        <a:defRPr/>
                      </a:pPr>
                      <a:r>
                        <a:rPr lang="en-US" smtClean="0"/>
                        <a:t>500-550 mg</a:t>
                      </a:r>
                    </a:p>
                    <a:p>
                      <a:pPr marL="0" marR="0" indent="0" algn="l" defTabSz="914400" rtl="0" eaLnBrk="1" fontAlgn="auto" latinLnBrk="0" hangingPunct="1">
                        <a:lnSpc>
                          <a:spcPct val="100000"/>
                        </a:lnSpc>
                        <a:spcBef>
                          <a:spcPts val="0"/>
                        </a:spcBef>
                        <a:spcAft>
                          <a:spcPts val="0"/>
                        </a:spcAft>
                        <a:buClrTx/>
                        <a:buSzTx/>
                        <a:buFontTx/>
                        <a:buNone/>
                        <a:tabLst/>
                        <a:defRPr/>
                      </a:pPr>
                      <a:r>
                        <a:rPr lang="en-US" smtClean="0"/>
                        <a:t>1000 mg</a:t>
                      </a:r>
                    </a:p>
                  </a:txBody>
                  <a:tcPr/>
                </a:tc>
              </a:tr>
              <a:tr h="307858">
                <a:tc>
                  <a:txBody>
                    <a:bodyPr/>
                    <a:lstStyle/>
                    <a:p>
                      <a:r>
                        <a:rPr lang="en-US" smtClean="0"/>
                        <a:t>Prophylactic</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mtClean="0"/>
                    </a:p>
                  </a:txBody>
                  <a:tcPr/>
                </a:tc>
              </a:tr>
              <a:tr h="1000540">
                <a:tc>
                  <a:txBody>
                    <a:bodyPr/>
                    <a:lstStyle/>
                    <a:p>
                      <a:r>
                        <a:rPr lang="en-US" smtClean="0"/>
                        <a:t>First line</a:t>
                      </a:r>
                    </a:p>
                    <a:p>
                      <a:r>
                        <a:rPr lang="en-US" smtClean="0"/>
                        <a:t>amitriptyline </a:t>
                      </a:r>
                    </a:p>
                    <a:p>
                      <a:r>
                        <a:rPr lang="en-US" err="1" smtClean="0"/>
                        <a:t>nortriptyline</a:t>
                      </a:r>
                      <a:endParaRPr lang="en-US" smtClean="0"/>
                    </a:p>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mtClean="0"/>
                        <a:t>10-100 mg/d</a:t>
                      </a:r>
                    </a:p>
                    <a:p>
                      <a:pPr marL="0" marR="0" indent="0" algn="l" defTabSz="914400" rtl="0" eaLnBrk="1" fontAlgn="auto" latinLnBrk="0" hangingPunct="1">
                        <a:lnSpc>
                          <a:spcPct val="100000"/>
                        </a:lnSpc>
                        <a:spcBef>
                          <a:spcPts val="0"/>
                        </a:spcBef>
                        <a:spcAft>
                          <a:spcPts val="0"/>
                        </a:spcAft>
                        <a:buClrTx/>
                        <a:buSzTx/>
                        <a:buFontTx/>
                        <a:buNone/>
                        <a:tabLst/>
                        <a:defRPr/>
                      </a:pPr>
                      <a:r>
                        <a:rPr lang="en-US" smtClean="0"/>
                        <a:t>10-100 mg/d</a:t>
                      </a:r>
                    </a:p>
                  </a:txBody>
                  <a:tcPr/>
                </a:tc>
              </a:tr>
              <a:tr h="1000540">
                <a:tc>
                  <a:txBody>
                    <a:bodyPr/>
                    <a:lstStyle/>
                    <a:p>
                      <a:r>
                        <a:rPr lang="en-US" dirty="0" smtClean="0"/>
                        <a:t>Second line</a:t>
                      </a:r>
                    </a:p>
                    <a:p>
                      <a:r>
                        <a:rPr lang="en-US" dirty="0" smtClean="0"/>
                        <a:t>• mirtazapine</a:t>
                      </a:r>
                    </a:p>
                    <a:p>
                      <a:r>
                        <a:rPr lang="en-US" dirty="0" smtClean="0"/>
                        <a:t>• venlafaxine</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30 mg/d</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150 mg/d</a:t>
                      </a:r>
                    </a:p>
                    <a:p>
                      <a:endParaRPr lang="en-US" dirty="0"/>
                    </a:p>
                  </a:txBody>
                  <a:tcPr/>
                </a:tc>
              </a:tr>
            </a:tbl>
          </a:graphicData>
        </a:graphic>
      </p:graphicFrame>
    </p:spTree>
    <p:extLst>
      <p:ext uri="{BB962C8B-B14F-4D97-AF65-F5344CB8AC3E}">
        <p14:creationId xmlns:p14="http://schemas.microsoft.com/office/powerpoint/2010/main" val="20959978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75781"/>
            <a:ext cx="10515600" cy="5801182"/>
          </a:xfrm>
        </p:spPr>
        <p:txBody>
          <a:bodyPr>
            <a:normAutofit/>
          </a:bodyPr>
          <a:lstStyle/>
          <a:p>
            <a:endParaRPr lang="en-GB" altLang="en-US" smtClean="0">
              <a:solidFill>
                <a:srgbClr val="000000"/>
              </a:solidFill>
            </a:endParaRPr>
          </a:p>
          <a:p>
            <a:r>
              <a:rPr lang="en-GB" altLang="en-US" smtClean="0">
                <a:solidFill>
                  <a:srgbClr val="000000"/>
                </a:solidFill>
              </a:rPr>
              <a:t>Aliya asks if there is anything that can be done to reduce the frequency of her migraine attacks.</a:t>
            </a:r>
          </a:p>
          <a:p>
            <a:pPr marL="0" indent="0">
              <a:buNone/>
            </a:pPr>
            <a:r>
              <a:rPr lang="en-GB" altLang="en-US" smtClean="0">
                <a:solidFill>
                  <a:srgbClr val="000000"/>
                </a:solidFill>
              </a:rPr>
              <a:t> </a:t>
            </a:r>
          </a:p>
          <a:p>
            <a:pPr marL="0" indent="0">
              <a:buNone/>
            </a:pPr>
            <a:endParaRPr lang="en-GB" altLang="en-US" smtClean="0">
              <a:solidFill>
                <a:srgbClr val="000000"/>
              </a:solidFill>
            </a:endParaRPr>
          </a:p>
          <a:p>
            <a:r>
              <a:rPr lang="en-GB" altLang="en-US" smtClean="0"/>
              <a:t>Explain that prophylactic treatments prevent, rather than cure, a condition.</a:t>
            </a:r>
          </a:p>
          <a:p>
            <a:pPr marL="0" indent="0">
              <a:buNone/>
            </a:pPr>
            <a:endParaRPr lang="en-GB" altLang="en-US" smtClean="0"/>
          </a:p>
          <a:p>
            <a:r>
              <a:rPr lang="en-GB" altLang="en-US"/>
              <a:t>D</a:t>
            </a:r>
            <a:r>
              <a:rPr lang="en-GB" altLang="en-US" smtClean="0"/>
              <a:t>epending </a:t>
            </a:r>
            <a:r>
              <a:rPr lang="en-GB" altLang="en-US"/>
              <a:t>on the person’s clinical needs and their preferences</a:t>
            </a:r>
          </a:p>
          <a:p>
            <a:pPr marL="685800">
              <a:spcBef>
                <a:spcPts val="600"/>
              </a:spcBef>
              <a:defRPr/>
            </a:pPr>
            <a:r>
              <a:rPr lang="en-GB" altLang="en-US" smtClean="0"/>
              <a:t>offer </a:t>
            </a:r>
            <a:r>
              <a:rPr lang="en-GB" altLang="en-US"/>
              <a:t>prophylaxis with </a:t>
            </a:r>
            <a:r>
              <a:rPr lang="en-GB" altLang="en-US" smtClean="0"/>
              <a:t>propranolol</a:t>
            </a:r>
            <a:endParaRPr lang="en-GB" altLang="en-US"/>
          </a:p>
          <a:p>
            <a:pPr marL="685800">
              <a:spcBef>
                <a:spcPts val="600"/>
              </a:spcBef>
              <a:spcAft>
                <a:spcPts val="600"/>
              </a:spcAft>
              <a:defRPr/>
            </a:pPr>
            <a:r>
              <a:rPr lang="en-GB" altLang="en-US" smtClean="0"/>
              <a:t>consider </a:t>
            </a:r>
            <a:r>
              <a:rPr lang="en-GB" altLang="en-US"/>
              <a:t>treatment with amitriptyline </a:t>
            </a:r>
          </a:p>
          <a:p>
            <a:endParaRPr lang="en-GB" altLang="en-US" smtClean="0"/>
          </a:p>
          <a:p>
            <a:endParaRPr lang="en-GB" altLang="en-US"/>
          </a:p>
          <a:p>
            <a:pPr marL="0" indent="0">
              <a:buNone/>
            </a:pPr>
            <a:endParaRPr lang="en-GB" altLang="en-US" smtClean="0"/>
          </a:p>
          <a:p>
            <a:pPr marL="0" indent="0">
              <a:buNone/>
            </a:pPr>
            <a:endParaRPr lang="en-GB" altLang="en-US" smtClean="0">
              <a:solidFill>
                <a:srgbClr val="000000"/>
              </a:solidFill>
            </a:endParaRPr>
          </a:p>
          <a:p>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694944"/>
            <a:ext cx="10887075" cy="5843968"/>
          </a:xfrm>
          <a:prstGeom prst="rect">
            <a:avLst/>
          </a:prstGeom>
        </p:spPr>
      </p:pic>
    </p:spTree>
    <p:extLst>
      <p:ext uri="{BB962C8B-B14F-4D97-AF65-F5344CB8AC3E}">
        <p14:creationId xmlns:p14="http://schemas.microsoft.com/office/powerpoint/2010/main" val="1134304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a:p>
        </p:txBody>
      </p:sp>
      <p:sp>
        <p:nvSpPr>
          <p:cNvPr id="3" name="Content Placeholder 2"/>
          <p:cNvSpPr>
            <a:spLocks noGrp="1"/>
          </p:cNvSpPr>
          <p:nvPr>
            <p:ph idx="1"/>
          </p:nvPr>
        </p:nvSpPr>
        <p:spPr/>
        <p:txBody>
          <a:bodyPr/>
          <a:lstStyle/>
          <a:p>
            <a:pPr marL="0" indent="0" algn="ctr">
              <a:buNone/>
            </a:pPr>
            <a:endParaRPr lang="en-US" sz="7200" dirty="0" smtClean="0"/>
          </a:p>
          <a:p>
            <a:pPr marL="0" indent="0" algn="ctr">
              <a:buNone/>
            </a:pPr>
            <a:r>
              <a:rPr lang="en-US" altLang="en-US" sz="7200" b="1" dirty="0" smtClean="0"/>
              <a:t>Case scenario 2</a:t>
            </a:r>
            <a:br>
              <a:rPr lang="en-US" altLang="en-US" sz="7200" b="1" dirty="0" smtClean="0"/>
            </a:br>
            <a:endParaRPr lang="en-US" dirty="0"/>
          </a:p>
        </p:txBody>
      </p:sp>
    </p:spTree>
    <p:extLst>
      <p:ext uri="{BB962C8B-B14F-4D97-AF65-F5344CB8AC3E}">
        <p14:creationId xmlns:p14="http://schemas.microsoft.com/office/powerpoint/2010/main" val="12461298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03120"/>
            <a:ext cx="10866120" cy="4754880"/>
          </a:xfrm>
        </p:spPr>
        <p:txBody>
          <a:bodyPr/>
          <a:lstStyle/>
          <a:p>
            <a:pPr marL="0" lvl="0" indent="0" eaLnBrk="0" fontAlgn="base" hangingPunct="0">
              <a:lnSpc>
                <a:spcPct val="100000"/>
              </a:lnSpc>
              <a:spcBef>
                <a:spcPct val="0"/>
              </a:spcBef>
              <a:spcAft>
                <a:spcPts val="1200"/>
              </a:spcAft>
              <a:buNone/>
            </a:pPr>
            <a:endParaRPr lang="en-GB" altLang="en-US" dirty="0" smtClean="0">
              <a:solidFill>
                <a:srgbClr val="4A4A4A"/>
              </a:solidFill>
              <a:latin typeface="Arial" pitchFamily="34" charset="0"/>
              <a:cs typeface="Arial" pitchFamily="34" charset="0"/>
            </a:endParaRPr>
          </a:p>
          <a:p>
            <a:pPr marL="0" lvl="0" indent="0" eaLnBrk="0" fontAlgn="base" hangingPunct="0">
              <a:lnSpc>
                <a:spcPct val="100000"/>
              </a:lnSpc>
              <a:spcBef>
                <a:spcPct val="0"/>
              </a:spcBef>
              <a:spcAft>
                <a:spcPts val="1200"/>
              </a:spcAft>
              <a:buNone/>
            </a:pPr>
            <a:r>
              <a:rPr lang="en-GB" altLang="en-US" sz="3200" dirty="0" smtClean="0">
                <a:solidFill>
                  <a:srgbClr val="4A4A4A"/>
                </a:solidFill>
                <a:latin typeface="Arial" pitchFamily="34" charset="0"/>
                <a:cs typeface="Arial" pitchFamily="34" charset="0"/>
              </a:rPr>
              <a:t>Ahmed </a:t>
            </a:r>
            <a:r>
              <a:rPr lang="en-GB" altLang="en-US" sz="3200" dirty="0">
                <a:solidFill>
                  <a:srgbClr val="4A4A4A"/>
                </a:solidFill>
                <a:latin typeface="Arial" pitchFamily="34" charset="0"/>
                <a:cs typeface="Arial" pitchFamily="34" charset="0"/>
              </a:rPr>
              <a:t>is a 14-year-old boy. He attends your clinic accompanied by his </a:t>
            </a:r>
            <a:r>
              <a:rPr lang="en-GB" altLang="en-US" sz="3200" dirty="0" smtClean="0">
                <a:solidFill>
                  <a:srgbClr val="4A4A4A"/>
                </a:solidFill>
                <a:latin typeface="Arial" pitchFamily="34" charset="0"/>
                <a:cs typeface="Arial" pitchFamily="34" charset="0"/>
              </a:rPr>
              <a:t>mother. </a:t>
            </a:r>
            <a:r>
              <a:rPr lang="en-GB" altLang="en-US" sz="3200" dirty="0">
                <a:solidFill>
                  <a:srgbClr val="4A4A4A"/>
                </a:solidFill>
                <a:latin typeface="Arial" pitchFamily="34" charset="0"/>
                <a:cs typeface="Arial" pitchFamily="34" charset="0"/>
              </a:rPr>
              <a:t>He presents with a </a:t>
            </a:r>
            <a:r>
              <a:rPr lang="en-GB" altLang="en-US" sz="3200" dirty="0" smtClean="0">
                <a:solidFill>
                  <a:srgbClr val="4A4A4A"/>
                </a:solidFill>
                <a:latin typeface="Arial" pitchFamily="34" charset="0"/>
                <a:cs typeface="Arial" pitchFamily="34" charset="0"/>
              </a:rPr>
              <a:t>two months </a:t>
            </a:r>
            <a:r>
              <a:rPr lang="en-GB" altLang="en-US" sz="3200" dirty="0">
                <a:solidFill>
                  <a:srgbClr val="4A4A4A"/>
                </a:solidFill>
                <a:latin typeface="Arial" pitchFamily="34" charset="0"/>
                <a:cs typeface="Arial" pitchFamily="34" charset="0"/>
              </a:rPr>
              <a:t>history of headaches that he describes as “banging” and that make his head “very </a:t>
            </a:r>
            <a:r>
              <a:rPr lang="en-GB" altLang="en-US" sz="3200" dirty="0" smtClean="0">
                <a:solidFill>
                  <a:srgbClr val="4A4A4A"/>
                </a:solidFill>
                <a:latin typeface="Arial" pitchFamily="34" charset="0"/>
                <a:cs typeface="Arial" pitchFamily="34" charset="0"/>
              </a:rPr>
              <a:t>sore</a:t>
            </a:r>
            <a:r>
              <a:rPr lang="en-GB" altLang="en-US" sz="3200" dirty="0">
                <a:solidFill>
                  <a:srgbClr val="4A4A4A"/>
                </a:solidFill>
                <a:latin typeface="Arial" pitchFamily="34" charset="0"/>
                <a:cs typeface="Arial" pitchFamily="34" charset="0"/>
              </a:rPr>
              <a:t>”. </a:t>
            </a:r>
            <a:endParaRPr lang="en-GB" altLang="en-US" sz="3200" dirty="0" smtClean="0">
              <a:solidFill>
                <a:srgbClr val="4A4A4A"/>
              </a:solidFill>
              <a:latin typeface="Arial" pitchFamily="34" charset="0"/>
              <a:cs typeface="Arial" pitchFamily="34" charset="0"/>
            </a:endParaRPr>
          </a:p>
          <a:p>
            <a:pPr marL="0" lvl="0" indent="0" eaLnBrk="0" fontAlgn="base" hangingPunct="0">
              <a:lnSpc>
                <a:spcPct val="100000"/>
              </a:lnSpc>
              <a:spcBef>
                <a:spcPct val="0"/>
              </a:spcBef>
              <a:spcAft>
                <a:spcPts val="1200"/>
              </a:spcAft>
              <a:buNone/>
            </a:pPr>
            <a:r>
              <a:rPr lang="en-GB" altLang="en-US" sz="3200" dirty="0" smtClean="0">
                <a:solidFill>
                  <a:srgbClr val="4A4A4A"/>
                </a:solidFill>
                <a:latin typeface="Arial" pitchFamily="34" charset="0"/>
                <a:cs typeface="Arial" pitchFamily="34" charset="0"/>
              </a:rPr>
              <a:t>He </a:t>
            </a:r>
            <a:r>
              <a:rPr lang="en-GB" altLang="en-US" sz="3200" dirty="0">
                <a:solidFill>
                  <a:srgbClr val="4A4A4A"/>
                </a:solidFill>
                <a:latin typeface="Arial" pitchFamily="34" charset="0"/>
                <a:cs typeface="Arial" pitchFamily="34" charset="0"/>
              </a:rPr>
              <a:t>says that in the past </a:t>
            </a:r>
            <a:r>
              <a:rPr lang="en-GB" altLang="en-US" sz="3200" dirty="0" smtClean="0">
                <a:solidFill>
                  <a:srgbClr val="4A4A4A"/>
                </a:solidFill>
                <a:latin typeface="Arial" pitchFamily="34" charset="0"/>
                <a:cs typeface="Arial" pitchFamily="34" charset="0"/>
              </a:rPr>
              <a:t>two</a:t>
            </a:r>
            <a:r>
              <a:rPr lang="en-GB" altLang="en-US" sz="3200" dirty="0">
                <a:solidFill>
                  <a:srgbClr val="4A4A4A"/>
                </a:solidFill>
                <a:latin typeface="Arial" pitchFamily="34" charset="0"/>
                <a:cs typeface="Arial" pitchFamily="34" charset="0"/>
              </a:rPr>
              <a:t> </a:t>
            </a:r>
            <a:r>
              <a:rPr lang="en-GB" altLang="en-US" sz="3200" dirty="0" smtClean="0">
                <a:solidFill>
                  <a:srgbClr val="4A4A4A"/>
                </a:solidFill>
                <a:latin typeface="Arial" pitchFamily="34" charset="0"/>
                <a:cs typeface="Arial" pitchFamily="34" charset="0"/>
              </a:rPr>
              <a:t>months, </a:t>
            </a:r>
            <a:r>
              <a:rPr lang="en-GB" altLang="en-US" sz="3200" dirty="0">
                <a:solidFill>
                  <a:srgbClr val="4A4A4A"/>
                </a:solidFill>
                <a:latin typeface="Arial" pitchFamily="34" charset="0"/>
                <a:cs typeface="Arial" pitchFamily="34" charset="0"/>
              </a:rPr>
              <a:t>he has had 6 of these headaches. He also says that light hurts his eyes when he has the headaches. He does not feel nauseous or vomit during the headaches. </a:t>
            </a:r>
          </a:p>
          <a:p>
            <a:endParaRPr lang="en-US" dirty="0"/>
          </a:p>
        </p:txBody>
      </p:sp>
    </p:spTree>
    <p:extLst>
      <p:ext uri="{BB962C8B-B14F-4D97-AF65-F5344CB8AC3E}">
        <p14:creationId xmlns:p14="http://schemas.microsoft.com/office/powerpoint/2010/main" val="22684558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560319"/>
            <a:ext cx="10515600" cy="3616643"/>
          </a:xfrm>
          <a:noFill/>
        </p:spPr>
        <p:txBody>
          <a:bodyPr>
            <a:normAutofit/>
          </a:bodyPr>
          <a:lstStyle/>
          <a:p>
            <a:pPr marL="0" lvl="0" indent="0" eaLnBrk="0" fontAlgn="base" hangingPunct="0">
              <a:lnSpc>
                <a:spcPct val="100000"/>
              </a:lnSpc>
              <a:spcBef>
                <a:spcPct val="0"/>
              </a:spcBef>
              <a:spcAft>
                <a:spcPts val="1200"/>
              </a:spcAft>
              <a:buNone/>
            </a:pPr>
            <a:r>
              <a:rPr lang="en-GB" altLang="en-US" sz="3200">
                <a:solidFill>
                  <a:srgbClr val="4A4A4A"/>
                </a:solidFill>
                <a:latin typeface="Arial" pitchFamily="34" charset="0"/>
                <a:cs typeface="Arial" pitchFamily="34" charset="0"/>
              </a:rPr>
              <a:t>M</a:t>
            </a:r>
            <a:r>
              <a:rPr lang="en-GB" altLang="en-US" sz="3200" smtClean="0">
                <a:solidFill>
                  <a:srgbClr val="4A4A4A"/>
                </a:solidFill>
                <a:latin typeface="Arial" pitchFamily="34" charset="0"/>
                <a:cs typeface="Arial" pitchFamily="34" charset="0"/>
              </a:rPr>
              <a:t>other </a:t>
            </a:r>
            <a:r>
              <a:rPr lang="en-GB" altLang="en-US" sz="3200">
                <a:solidFill>
                  <a:srgbClr val="4A4A4A"/>
                </a:solidFill>
                <a:latin typeface="Arial" pitchFamily="34" charset="0"/>
                <a:cs typeface="Arial" pitchFamily="34" charset="0"/>
              </a:rPr>
              <a:t>tells you that when A</a:t>
            </a:r>
            <a:r>
              <a:rPr lang="en-GB" altLang="en-US" sz="3200" smtClean="0">
                <a:solidFill>
                  <a:srgbClr val="4A4A4A"/>
                </a:solidFill>
                <a:latin typeface="Arial" pitchFamily="34" charset="0"/>
                <a:cs typeface="Arial" pitchFamily="34" charset="0"/>
              </a:rPr>
              <a:t>hmed </a:t>
            </a:r>
            <a:r>
              <a:rPr lang="en-GB" altLang="en-US" sz="3200">
                <a:solidFill>
                  <a:srgbClr val="4A4A4A"/>
                </a:solidFill>
                <a:latin typeface="Arial" pitchFamily="34" charset="0"/>
                <a:cs typeface="Arial" pitchFamily="34" charset="0"/>
              </a:rPr>
              <a:t>has the headaches he is unable to go to school and that the headaches last from 2 to 4 hours. </a:t>
            </a:r>
            <a:r>
              <a:rPr lang="en-GB" altLang="en-US" sz="3200" dirty="0">
                <a:solidFill>
                  <a:srgbClr val="4A4A4A"/>
                </a:solidFill>
                <a:latin typeface="Arial" pitchFamily="34" charset="0"/>
                <a:cs typeface="Arial" pitchFamily="34" charset="0"/>
              </a:rPr>
              <a:t>She gives </a:t>
            </a:r>
            <a:r>
              <a:rPr lang="en-GB" altLang="en-US" sz="3200" dirty="0" smtClean="0">
                <a:solidFill>
                  <a:srgbClr val="4A4A4A"/>
                </a:solidFill>
                <a:latin typeface="Arial" pitchFamily="34" charset="0"/>
                <a:cs typeface="Arial" pitchFamily="34" charset="0"/>
              </a:rPr>
              <a:t>Ahmed </a:t>
            </a:r>
            <a:r>
              <a:rPr lang="en-GB" altLang="en-US" sz="3200" dirty="0">
                <a:solidFill>
                  <a:srgbClr val="4A4A4A"/>
                </a:solidFill>
                <a:latin typeface="Arial" pitchFamily="34" charset="0"/>
                <a:cs typeface="Arial" pitchFamily="34" charset="0"/>
              </a:rPr>
              <a:t>paracetamol and if that doesn’t work she also gives him ibuprofen. </a:t>
            </a:r>
            <a:r>
              <a:rPr lang="en-GB" altLang="en-US" sz="3200" dirty="0" smtClean="0">
                <a:solidFill>
                  <a:srgbClr val="4A4A4A"/>
                </a:solidFill>
                <a:latin typeface="Arial" pitchFamily="34" charset="0"/>
                <a:cs typeface="Arial" pitchFamily="34" charset="0"/>
              </a:rPr>
              <a:t>This </a:t>
            </a:r>
            <a:r>
              <a:rPr lang="en-GB" altLang="en-US" sz="3200" dirty="0">
                <a:solidFill>
                  <a:srgbClr val="4A4A4A"/>
                </a:solidFill>
                <a:latin typeface="Arial" pitchFamily="34" charset="0"/>
                <a:cs typeface="Arial" pitchFamily="34" charset="0"/>
              </a:rPr>
              <a:t>combination of medication </a:t>
            </a:r>
            <a:r>
              <a:rPr lang="en-GB" altLang="en-US" sz="3200" dirty="0" smtClean="0">
                <a:solidFill>
                  <a:srgbClr val="4A4A4A"/>
                </a:solidFill>
                <a:latin typeface="Arial" pitchFamily="34" charset="0"/>
                <a:cs typeface="Arial" pitchFamily="34" charset="0"/>
              </a:rPr>
              <a:t>helps.</a:t>
            </a:r>
          </a:p>
          <a:p>
            <a:pPr marL="0" lvl="0" indent="0" eaLnBrk="0" fontAlgn="base" hangingPunct="0">
              <a:lnSpc>
                <a:spcPct val="100000"/>
              </a:lnSpc>
              <a:spcBef>
                <a:spcPct val="0"/>
              </a:spcBef>
              <a:spcAft>
                <a:spcPts val="1200"/>
              </a:spcAft>
              <a:buNone/>
            </a:pPr>
            <a:endParaRPr lang="en-GB" altLang="en-US" sz="3200" dirty="0" smtClean="0">
              <a:solidFill>
                <a:srgbClr val="4A4A4A"/>
              </a:solidFill>
              <a:latin typeface="Arial" pitchFamily="34" charset="0"/>
              <a:cs typeface="Arial" pitchFamily="34" charset="0"/>
            </a:endParaRPr>
          </a:p>
          <a:p>
            <a:pPr marL="0" indent="0">
              <a:buNone/>
            </a:pPr>
            <a:endParaRPr lang="en-US" sz="3200" dirty="0"/>
          </a:p>
        </p:txBody>
      </p:sp>
    </p:spTree>
    <p:extLst>
      <p:ext uri="{BB962C8B-B14F-4D97-AF65-F5344CB8AC3E}">
        <p14:creationId xmlns:p14="http://schemas.microsoft.com/office/powerpoint/2010/main" val="40584197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5573" y="2231136"/>
            <a:ext cx="11003071" cy="4382605"/>
          </a:xfrm>
        </p:spPr>
        <p:txBody>
          <a:bodyPr>
            <a:normAutofit/>
          </a:bodyPr>
          <a:lstStyle/>
          <a:p>
            <a:pPr marL="0" lvl="0" indent="0" eaLnBrk="0" fontAlgn="base" hangingPunct="0">
              <a:lnSpc>
                <a:spcPct val="100000"/>
              </a:lnSpc>
              <a:spcBef>
                <a:spcPts val="600"/>
              </a:spcBef>
              <a:spcAft>
                <a:spcPts val="1800"/>
              </a:spcAft>
              <a:buNone/>
              <a:defRPr/>
            </a:pPr>
            <a:r>
              <a:rPr lang="en-GB" altLang="en-US" sz="3100" b="1" i="1" dirty="0">
                <a:latin typeface="Arial" pitchFamily="34" charset="0"/>
                <a:cs typeface="Arial" pitchFamily="34" charset="0"/>
              </a:rPr>
              <a:t>You diagnose migraine without aura</a:t>
            </a:r>
            <a:r>
              <a:rPr lang="en-GB" altLang="en-US" sz="2400" b="1" i="1" dirty="0">
                <a:latin typeface="Arial" pitchFamily="34" charset="0"/>
                <a:cs typeface="Arial" pitchFamily="34" charset="0"/>
              </a:rPr>
              <a:t>. </a:t>
            </a:r>
          </a:p>
          <a:p>
            <a:pPr marL="342900" lvl="0" indent="-342900" eaLnBrk="0" fontAlgn="base" hangingPunct="0">
              <a:lnSpc>
                <a:spcPct val="100000"/>
              </a:lnSpc>
              <a:spcBef>
                <a:spcPts val="600"/>
              </a:spcBef>
              <a:spcAft>
                <a:spcPts val="1800"/>
              </a:spcAft>
              <a:buNone/>
              <a:defRPr/>
            </a:pPr>
            <a:r>
              <a:rPr lang="en-GB" altLang="en-US" sz="3400" dirty="0">
                <a:solidFill>
                  <a:srgbClr val="4A4A4A"/>
                </a:solidFill>
                <a:latin typeface="Arial" pitchFamily="34" charset="0"/>
                <a:cs typeface="Arial" pitchFamily="34" charset="0"/>
              </a:rPr>
              <a:t>How would you manage this?</a:t>
            </a:r>
          </a:p>
          <a:p>
            <a:pPr eaLnBrk="0" fontAlgn="base" hangingPunct="0">
              <a:lnSpc>
                <a:spcPct val="100000"/>
              </a:lnSpc>
              <a:spcBef>
                <a:spcPts val="600"/>
              </a:spcBef>
              <a:spcAft>
                <a:spcPts val="1800"/>
              </a:spcAft>
              <a:defRPr/>
            </a:pPr>
            <a:r>
              <a:rPr lang="en-GB" altLang="en-US" sz="3200" dirty="0">
                <a:solidFill>
                  <a:srgbClr val="4A4A4A"/>
                </a:solidFill>
                <a:latin typeface="Arial" pitchFamily="34" charset="0"/>
                <a:cs typeface="Arial" pitchFamily="34" charset="0"/>
              </a:rPr>
              <a:t>Reassure them that a serious underlying cause is unlikely</a:t>
            </a:r>
          </a:p>
          <a:p>
            <a:pPr eaLnBrk="0" fontAlgn="base" hangingPunct="0">
              <a:lnSpc>
                <a:spcPct val="100000"/>
              </a:lnSpc>
              <a:spcBef>
                <a:spcPts val="600"/>
              </a:spcBef>
              <a:spcAft>
                <a:spcPts val="1800"/>
              </a:spcAft>
              <a:defRPr/>
            </a:pPr>
            <a:r>
              <a:rPr lang="en-GB" altLang="en-US" sz="3200" dirty="0">
                <a:solidFill>
                  <a:srgbClr val="4A4A4A"/>
                </a:solidFill>
                <a:latin typeface="Arial" pitchFamily="34" charset="0"/>
                <a:cs typeface="Arial" pitchFamily="34" charset="0"/>
              </a:rPr>
              <a:t>Tell them that migraines are a well-recognised problem although what causes them is not known for certain</a:t>
            </a:r>
          </a:p>
          <a:p>
            <a:pPr eaLnBrk="0" fontAlgn="base" hangingPunct="0">
              <a:lnSpc>
                <a:spcPct val="100000"/>
              </a:lnSpc>
              <a:spcBef>
                <a:spcPts val="600"/>
              </a:spcBef>
              <a:spcAft>
                <a:spcPts val="1800"/>
              </a:spcAft>
              <a:defRPr/>
            </a:pPr>
            <a:r>
              <a:rPr lang="en-GB" altLang="en-US" sz="3200" dirty="0">
                <a:solidFill>
                  <a:srgbClr val="4A4A4A"/>
                </a:solidFill>
                <a:latin typeface="Arial" pitchFamily="34" charset="0"/>
                <a:cs typeface="Arial" pitchFamily="34" charset="0"/>
              </a:rPr>
              <a:t>Explain the risk of medication overuse </a:t>
            </a:r>
            <a:r>
              <a:rPr lang="en-GB" altLang="en-US" sz="3200" dirty="0" smtClean="0">
                <a:solidFill>
                  <a:srgbClr val="4A4A4A"/>
                </a:solidFill>
                <a:latin typeface="Arial" pitchFamily="34" charset="0"/>
                <a:cs typeface="Arial" pitchFamily="34" charset="0"/>
              </a:rPr>
              <a:t>headache</a:t>
            </a:r>
            <a:endParaRPr lang="en-GB" altLang="en-US" sz="3200" dirty="0">
              <a:solidFill>
                <a:srgbClr val="4A4A4A"/>
              </a:solidFill>
              <a:latin typeface="Arial" pitchFamily="34" charset="0"/>
              <a:cs typeface="Arial" pitchFamily="34" charset="0"/>
            </a:endParaRPr>
          </a:p>
        </p:txBody>
      </p:sp>
    </p:spTree>
    <p:extLst>
      <p:ext uri="{BB962C8B-B14F-4D97-AF65-F5344CB8AC3E}">
        <p14:creationId xmlns:p14="http://schemas.microsoft.com/office/powerpoint/2010/main" val="28239339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5" name="Rectangle 14"/>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Rectangle 17"/>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1" name="Freeform 5"/>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pic>
        <p:nvPicPr>
          <p:cNvPr id="8"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7740" y="402163"/>
            <a:ext cx="5774278" cy="6094226"/>
          </a:xfrm>
          <a:prstGeom prst="rect">
            <a:avLst/>
          </a:prstGeom>
        </p:spPr>
      </p:pic>
      <p:sp>
        <p:nvSpPr>
          <p:cNvPr id="23" name="Rectangle 2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4955" y="973668"/>
            <a:ext cx="2942210" cy="1020232"/>
          </a:xfrm>
        </p:spPr>
        <p:txBody>
          <a:bodyPr>
            <a:normAutofit/>
          </a:bodyPr>
          <a:lstStyle/>
          <a:p>
            <a:endParaRPr lang="en-US">
              <a:solidFill>
                <a:srgbClr val="EBEBEB"/>
              </a:solidFill>
            </a:endParaRPr>
          </a:p>
        </p:txBody>
      </p:sp>
      <p:sp>
        <p:nvSpPr>
          <p:cNvPr id="10" name="Content Placeholder 9"/>
          <p:cNvSpPr>
            <a:spLocks noGrp="1"/>
          </p:cNvSpPr>
          <p:nvPr>
            <p:ph idx="1"/>
          </p:nvPr>
        </p:nvSpPr>
        <p:spPr>
          <a:xfrm>
            <a:off x="1154955" y="2120900"/>
            <a:ext cx="3133726" cy="3898900"/>
          </a:xfrm>
        </p:spPr>
        <p:txBody>
          <a:bodyPr>
            <a:normAutofit/>
          </a:bodyPr>
          <a:lstStyle/>
          <a:p>
            <a:endParaRPr lang="en-US">
              <a:solidFill>
                <a:srgbClr val="FFFFFF"/>
              </a:solidFill>
            </a:endParaRPr>
          </a:p>
        </p:txBody>
      </p:sp>
    </p:spTree>
    <p:extLst>
      <p:ext uri="{BB962C8B-B14F-4D97-AF65-F5344CB8AC3E}">
        <p14:creationId xmlns:p14="http://schemas.microsoft.com/office/powerpoint/2010/main" val="1522166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b="1" dirty="0" smtClean="0"/>
              <a:t>Background</a:t>
            </a:r>
            <a:endParaRPr lang="en-US" dirty="0"/>
          </a:p>
        </p:txBody>
      </p:sp>
      <p:sp>
        <p:nvSpPr>
          <p:cNvPr id="3" name="Content Placeholder 2"/>
          <p:cNvSpPr>
            <a:spLocks noGrp="1"/>
          </p:cNvSpPr>
          <p:nvPr>
            <p:ph idx="1"/>
          </p:nvPr>
        </p:nvSpPr>
        <p:spPr>
          <a:xfrm>
            <a:off x="1154954" y="2468880"/>
            <a:ext cx="10183606" cy="3474720"/>
          </a:xfrm>
        </p:spPr>
        <p:txBody>
          <a:bodyPr>
            <a:noAutofit/>
          </a:bodyPr>
          <a:lstStyle/>
          <a:p>
            <a:r>
              <a:rPr lang="en-US" sz="2400" dirty="0" smtClean="0"/>
              <a:t>Headache……</a:t>
            </a:r>
          </a:p>
          <a:p>
            <a:pPr lvl="1"/>
            <a:r>
              <a:rPr lang="en-US" sz="2200" dirty="0" smtClean="0"/>
              <a:t>is </a:t>
            </a:r>
            <a:r>
              <a:rPr lang="en-US" sz="2200" dirty="0"/>
              <a:t>pain </a:t>
            </a:r>
            <a:r>
              <a:rPr lang="en-US" sz="2200" dirty="0" smtClean="0"/>
              <a:t>localized </a:t>
            </a:r>
            <a:r>
              <a:rPr lang="en-US" sz="2200" dirty="0"/>
              <a:t>to any part of the head, behind the eyes or ears, or in the upper neck. </a:t>
            </a:r>
            <a:endParaRPr lang="en-US" sz="2200" dirty="0" smtClean="0"/>
          </a:p>
          <a:p>
            <a:pPr lvl="1"/>
            <a:r>
              <a:rPr lang="en-US" sz="2200" dirty="0" smtClean="0"/>
              <a:t>is </a:t>
            </a:r>
            <a:r>
              <a:rPr lang="en-US" sz="2200" dirty="0"/>
              <a:t>among the </a:t>
            </a:r>
            <a:r>
              <a:rPr lang="en-US" sz="2200" dirty="0">
                <a:solidFill>
                  <a:srgbClr val="C00000"/>
                </a:solidFill>
              </a:rPr>
              <a:t>most common </a:t>
            </a:r>
            <a:r>
              <a:rPr lang="en-US" sz="2200" dirty="0"/>
              <a:t>medical complaints. </a:t>
            </a:r>
          </a:p>
          <a:p>
            <a:pPr lvl="1"/>
            <a:r>
              <a:rPr lang="en-US" sz="2200" dirty="0" smtClean="0"/>
              <a:t>is </a:t>
            </a:r>
            <a:r>
              <a:rPr lang="en-US" sz="2200" dirty="0"/>
              <a:t>one of the </a:t>
            </a:r>
            <a:r>
              <a:rPr lang="en-US" sz="2200" dirty="0">
                <a:solidFill>
                  <a:srgbClr val="C00000"/>
                </a:solidFill>
              </a:rPr>
              <a:t>most common </a:t>
            </a:r>
            <a:r>
              <a:rPr lang="en-GB" altLang="en-US" sz="2200" dirty="0" smtClean="0"/>
              <a:t>neurological problems presented to GPs and neurologists.</a:t>
            </a:r>
            <a:r>
              <a:rPr lang="en-US" sz="2200" dirty="0" smtClean="0"/>
              <a:t> </a:t>
            </a:r>
            <a:endParaRPr lang="en-US" sz="2400" dirty="0" smtClean="0"/>
          </a:p>
          <a:p>
            <a:r>
              <a:rPr lang="en-US" sz="2400" dirty="0" smtClean="0"/>
              <a:t>Almost </a:t>
            </a:r>
            <a:r>
              <a:rPr lang="en-US" sz="2400" dirty="0"/>
              <a:t>half </a:t>
            </a:r>
            <a:r>
              <a:rPr lang="en-US" sz="2400" dirty="0" smtClean="0"/>
              <a:t>(50%) of </a:t>
            </a:r>
            <a:r>
              <a:rPr lang="en-US" sz="2400" dirty="0"/>
              <a:t>the adult population have had a headache at least once within the last year</a:t>
            </a:r>
            <a:r>
              <a:rPr lang="en-US" sz="2400" dirty="0" smtClean="0"/>
              <a:t>.    </a:t>
            </a:r>
            <a:r>
              <a:rPr lang="en-US" b="1" dirty="0" smtClean="0"/>
              <a:t>(http://</a:t>
            </a:r>
            <a:r>
              <a:rPr lang="en-US" b="1" dirty="0" err="1" smtClean="0"/>
              <a:t>www.who.int</a:t>
            </a:r>
            <a:r>
              <a:rPr lang="en-US" b="1" dirty="0" smtClean="0"/>
              <a:t>/</a:t>
            </a:r>
            <a:r>
              <a:rPr lang="en-US" b="1" dirty="0" err="1" smtClean="0"/>
              <a:t>mediacentre</a:t>
            </a:r>
            <a:r>
              <a:rPr lang="en-US" b="1" dirty="0" smtClean="0"/>
              <a:t>/factsheets/fs277/</a:t>
            </a:r>
            <a:r>
              <a:rPr lang="en-US" b="1" dirty="0" err="1" smtClean="0"/>
              <a:t>en</a:t>
            </a:r>
            <a:r>
              <a:rPr lang="en-US" b="1" dirty="0" smtClean="0"/>
              <a:t>/)</a:t>
            </a:r>
            <a:endParaRPr lang="en-US" b="1" dirty="0" smtClean="0">
              <a:solidFill>
                <a:srgbClr val="C00000"/>
              </a:solidFill>
            </a:endParaRPr>
          </a:p>
          <a:p>
            <a:endParaRPr lang="en-GB" altLang="en-US" sz="2400" dirty="0" smtClean="0"/>
          </a:p>
          <a:p>
            <a:endParaRPr lang="en-US" sz="2400" dirty="0" smtClean="0"/>
          </a:p>
        </p:txBody>
      </p:sp>
    </p:spTree>
    <p:extLst>
      <p:ext uri="{BB962C8B-B14F-4D97-AF65-F5344CB8AC3E}">
        <p14:creationId xmlns:p14="http://schemas.microsoft.com/office/powerpoint/2010/main" val="18865651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b="1">
                <a:solidFill>
                  <a:schemeClr val="bg1"/>
                </a:solidFill>
                <a:latin typeface="Arial" pitchFamily="34" charset="0"/>
                <a:cs typeface="Arial" pitchFamily="34" charset="0"/>
              </a:rPr>
              <a:t>For acute management </a:t>
            </a:r>
            <a:r>
              <a:rPr lang="en-GB" altLang="en-US" b="1" smtClean="0">
                <a:solidFill>
                  <a:schemeClr val="bg1"/>
                </a:solidFill>
                <a:latin typeface="Arial" pitchFamily="34" charset="0"/>
                <a:cs typeface="Arial" pitchFamily="34" charset="0"/>
              </a:rPr>
              <a:t> of migraine</a:t>
            </a:r>
            <a:endParaRPr lang="en-US" dirty="0">
              <a:solidFill>
                <a:schemeClr val="bg1"/>
              </a:solidFill>
            </a:endParaRPr>
          </a:p>
        </p:txBody>
      </p:sp>
      <p:sp>
        <p:nvSpPr>
          <p:cNvPr id="3" name="Content Placeholder 2"/>
          <p:cNvSpPr>
            <a:spLocks noGrp="1"/>
          </p:cNvSpPr>
          <p:nvPr>
            <p:ph idx="1"/>
          </p:nvPr>
        </p:nvSpPr>
        <p:spPr>
          <a:xfrm>
            <a:off x="1154954" y="2603500"/>
            <a:ext cx="10035785" cy="3416300"/>
          </a:xfrm>
        </p:spPr>
        <p:txBody>
          <a:bodyPr>
            <a:noAutofit/>
          </a:bodyPr>
          <a:lstStyle/>
          <a:p>
            <a:pPr marL="0" indent="0" eaLnBrk="0" fontAlgn="base" hangingPunct="0">
              <a:lnSpc>
                <a:spcPct val="100000"/>
              </a:lnSpc>
              <a:spcBef>
                <a:spcPts val="600"/>
              </a:spcBef>
              <a:spcAft>
                <a:spcPts val="1800"/>
              </a:spcAft>
              <a:buNone/>
              <a:defRPr/>
            </a:pPr>
            <a:r>
              <a:rPr lang="en-GB" altLang="en-US" sz="2400" smtClean="0">
                <a:solidFill>
                  <a:srgbClr val="4A4A4A"/>
                </a:solidFill>
                <a:latin typeface="Arial" pitchFamily="34" charset="0"/>
                <a:cs typeface="Arial" pitchFamily="34" charset="0"/>
              </a:rPr>
              <a:t>Taking </a:t>
            </a:r>
            <a:r>
              <a:rPr lang="en-GB" altLang="en-US" sz="2400">
                <a:solidFill>
                  <a:srgbClr val="4A4A4A"/>
                </a:solidFill>
                <a:latin typeface="Arial" pitchFamily="34" charset="0"/>
                <a:cs typeface="Arial" pitchFamily="34" charset="0"/>
              </a:rPr>
              <a:t>into account the person's preference, comorbidities and risk of adverse events:</a:t>
            </a:r>
            <a:endParaRPr lang="en-US" sz="2400" dirty="0">
              <a:solidFill>
                <a:srgbClr val="4A4A4A"/>
              </a:solidFill>
              <a:latin typeface="Arial" pitchFamily="34" charset="0"/>
              <a:cs typeface="Arial" pitchFamily="34" charset="0"/>
            </a:endParaRPr>
          </a:p>
          <a:p>
            <a:pPr marL="0" indent="0" eaLnBrk="0" fontAlgn="base" hangingPunct="0">
              <a:lnSpc>
                <a:spcPct val="100000"/>
              </a:lnSpc>
              <a:spcBef>
                <a:spcPts val="600"/>
              </a:spcBef>
              <a:spcAft>
                <a:spcPts val="1800"/>
              </a:spcAft>
              <a:buNone/>
              <a:defRPr/>
            </a:pPr>
            <a:r>
              <a:rPr lang="en-GB" altLang="en-US" sz="2400" dirty="0">
                <a:solidFill>
                  <a:srgbClr val="4A4A4A"/>
                </a:solidFill>
                <a:latin typeface="Arial" pitchFamily="34" charset="0"/>
                <a:cs typeface="Arial" pitchFamily="34" charset="0"/>
              </a:rPr>
              <a:t>Offer therapy:</a:t>
            </a:r>
          </a:p>
          <a:p>
            <a:pPr marL="0" indent="0" eaLnBrk="0" fontAlgn="base" hangingPunct="0">
              <a:lnSpc>
                <a:spcPct val="100000"/>
              </a:lnSpc>
              <a:spcBef>
                <a:spcPts val="600"/>
              </a:spcBef>
              <a:spcAft>
                <a:spcPts val="1800"/>
              </a:spcAft>
              <a:buNone/>
              <a:defRPr/>
            </a:pPr>
            <a:r>
              <a:rPr lang="en-US" sz="2400" dirty="0"/>
              <a:t>First line: Simple analgesics ( Ibuprofen 400 mg, ASA 1000 mg, naproxen sodium 500-550 mg, acetaminophen 1000 mg )</a:t>
            </a:r>
          </a:p>
          <a:p>
            <a:pPr marL="0" indent="0" eaLnBrk="0" fontAlgn="base" hangingPunct="0">
              <a:lnSpc>
                <a:spcPct val="100000"/>
              </a:lnSpc>
              <a:spcBef>
                <a:spcPts val="600"/>
              </a:spcBef>
              <a:spcAft>
                <a:spcPts val="1800"/>
              </a:spcAft>
              <a:buNone/>
              <a:defRPr/>
            </a:pPr>
            <a:r>
              <a:rPr lang="en-US" sz="2400" dirty="0"/>
              <a:t>Second line:  </a:t>
            </a:r>
            <a:r>
              <a:rPr lang="en-US" sz="2400" dirty="0" err="1"/>
              <a:t>Triptans</a:t>
            </a:r>
            <a:endParaRPr lang="en-GB" altLang="en-US" sz="2400" dirty="0">
              <a:solidFill>
                <a:srgbClr val="4A4A4A"/>
              </a:solidFill>
              <a:latin typeface="Arial" pitchFamily="34" charset="0"/>
              <a:cs typeface="Arial" pitchFamily="34" charset="0"/>
            </a:endParaRPr>
          </a:p>
          <a:p>
            <a:endParaRPr lang="en-US" sz="2400" dirty="0"/>
          </a:p>
        </p:txBody>
      </p:sp>
    </p:spTree>
    <p:extLst>
      <p:ext uri="{BB962C8B-B14F-4D97-AF65-F5344CB8AC3E}">
        <p14:creationId xmlns:p14="http://schemas.microsoft.com/office/powerpoint/2010/main" val="21247773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err="1" smtClean="0"/>
              <a:t>uptodate</a:t>
            </a:r>
            <a:endParaRPr lang="en-US"/>
          </a:p>
        </p:txBody>
      </p:sp>
      <p:sp>
        <p:nvSpPr>
          <p:cNvPr id="3" name="Content Placeholder 2"/>
          <p:cNvSpPr>
            <a:spLocks noGrp="1"/>
          </p:cNvSpPr>
          <p:nvPr>
            <p:ph idx="1"/>
          </p:nvPr>
        </p:nvSpPr>
        <p:spPr>
          <a:xfrm>
            <a:off x="1154954" y="2603500"/>
            <a:ext cx="10512790" cy="4071620"/>
          </a:xfrm>
        </p:spPr>
        <p:txBody>
          <a:bodyPr>
            <a:normAutofit fontScale="92500" lnSpcReduction="10000"/>
          </a:bodyPr>
          <a:lstStyle/>
          <a:p>
            <a:pPr eaLnBrk="0" fontAlgn="base" hangingPunct="0">
              <a:spcBef>
                <a:spcPts val="600"/>
              </a:spcBef>
              <a:spcAft>
                <a:spcPts val="1800"/>
              </a:spcAft>
              <a:defRPr/>
            </a:pPr>
            <a:r>
              <a:rPr lang="en-US" sz="2800" b="1" dirty="0">
                <a:solidFill>
                  <a:prstClr val="black"/>
                </a:solidFill>
              </a:rPr>
              <a:t>Mild to moderate attacks</a:t>
            </a:r>
            <a:r>
              <a:rPr lang="en-US" sz="2800" dirty="0">
                <a:solidFill>
                  <a:prstClr val="black"/>
                </a:solidFill>
              </a:rPr>
              <a:t> — not associated with vomiting </a:t>
            </a:r>
            <a:r>
              <a:rPr lang="en-US" sz="2800" dirty="0" smtClean="0">
                <a:solidFill>
                  <a:prstClr val="black"/>
                </a:solidFill>
              </a:rPr>
              <a:t>- simple </a:t>
            </a:r>
            <a:r>
              <a:rPr lang="en-US" sz="2800" dirty="0">
                <a:solidFill>
                  <a:prstClr val="black"/>
                </a:solidFill>
              </a:rPr>
              <a:t>analgesics (NSAIDs, </a:t>
            </a:r>
            <a:r>
              <a:rPr lang="en-US" sz="2800" u="sng" dirty="0">
                <a:hlinkClick r:id="rId2"/>
              </a:rPr>
              <a:t>acetaminophen</a:t>
            </a:r>
            <a:r>
              <a:rPr lang="en-US" sz="2800" dirty="0">
                <a:solidFill>
                  <a:prstClr val="black"/>
                </a:solidFill>
              </a:rPr>
              <a:t>) or combination </a:t>
            </a:r>
            <a:r>
              <a:rPr lang="en-US" sz="2800" dirty="0" smtClean="0">
                <a:solidFill>
                  <a:prstClr val="black"/>
                </a:solidFill>
              </a:rPr>
              <a:t>analgesics</a:t>
            </a:r>
          </a:p>
          <a:p>
            <a:pPr eaLnBrk="0" fontAlgn="base" hangingPunct="0">
              <a:spcBef>
                <a:spcPts val="600"/>
              </a:spcBef>
              <a:spcAft>
                <a:spcPts val="1800"/>
              </a:spcAft>
              <a:defRPr/>
            </a:pPr>
            <a:r>
              <a:rPr lang="en-US" sz="2800" b="1" dirty="0" smtClean="0"/>
              <a:t>Moderate </a:t>
            </a:r>
            <a:r>
              <a:rPr lang="en-US" sz="2800" b="1" dirty="0"/>
              <a:t>to severe attacks</a:t>
            </a:r>
            <a:r>
              <a:rPr lang="en-US" sz="2800" dirty="0"/>
              <a:t> — </a:t>
            </a:r>
            <a:r>
              <a:rPr lang="en-US" sz="2800" dirty="0" smtClean="0"/>
              <a:t>not </a:t>
            </a:r>
            <a:r>
              <a:rPr lang="en-US" sz="2800" dirty="0"/>
              <a:t>associated with vomiting </a:t>
            </a:r>
            <a:r>
              <a:rPr lang="en-US" sz="2800" dirty="0" smtClean="0"/>
              <a:t>-oral </a:t>
            </a:r>
            <a:r>
              <a:rPr lang="en-US" sz="2800" dirty="0"/>
              <a:t>migraine-specific agents are first-line, including oral </a:t>
            </a:r>
            <a:r>
              <a:rPr lang="en-US" sz="2800" dirty="0" err="1"/>
              <a:t>triptans</a:t>
            </a:r>
            <a:r>
              <a:rPr lang="en-US" sz="2800" dirty="0"/>
              <a:t> and the combination of </a:t>
            </a:r>
            <a:r>
              <a:rPr lang="en-US" sz="2800" u="sng" dirty="0" smtClean="0">
                <a:hlinkClick r:id="rId3"/>
              </a:rPr>
              <a:t>sumatriptan-naproxen</a:t>
            </a:r>
            <a:r>
              <a:rPr lang="en-US" sz="2800" dirty="0" smtClean="0"/>
              <a:t>. </a:t>
            </a:r>
          </a:p>
          <a:p>
            <a:r>
              <a:rPr lang="en-US" sz="2800" dirty="0" smtClean="0"/>
              <a:t>When </a:t>
            </a:r>
            <a:r>
              <a:rPr lang="en-US" sz="2800" dirty="0"/>
              <a:t>complicated by vomiting </a:t>
            </a:r>
            <a:r>
              <a:rPr lang="en-US" sz="2800" dirty="0" smtClean="0"/>
              <a:t>, </a:t>
            </a:r>
            <a:r>
              <a:rPr lang="en-US" sz="2800" dirty="0" smtClean="0">
                <a:solidFill>
                  <a:srgbClr val="FF0000"/>
                </a:solidFill>
              </a:rPr>
              <a:t>non oral </a:t>
            </a:r>
            <a:r>
              <a:rPr lang="en-US" sz="2800" dirty="0"/>
              <a:t>migraine-specific medications including subcutaneous </a:t>
            </a:r>
            <a:r>
              <a:rPr lang="en-US" sz="2800" u="sng" dirty="0" smtClean="0">
                <a:hlinkClick r:id="rId4"/>
              </a:rPr>
              <a:t>sumatriptan</a:t>
            </a:r>
            <a:r>
              <a:rPr lang="en-US" sz="2800" dirty="0" smtClean="0"/>
              <a:t> OR </a:t>
            </a:r>
            <a:r>
              <a:rPr lang="en-US" sz="2800" dirty="0"/>
              <a:t>nasal </a:t>
            </a:r>
            <a:r>
              <a:rPr lang="en-US" sz="2800" dirty="0" err="1" smtClean="0"/>
              <a:t>sumatriptan</a:t>
            </a:r>
            <a:r>
              <a:rPr lang="en-US" sz="2800" dirty="0" smtClean="0"/>
              <a:t>, </a:t>
            </a:r>
            <a:r>
              <a:rPr lang="en-US" sz="2800" dirty="0" smtClean="0">
                <a:solidFill>
                  <a:srgbClr val="FF0000"/>
                </a:solidFill>
              </a:rPr>
              <a:t>non oral </a:t>
            </a:r>
            <a:r>
              <a:rPr lang="en-US" sz="2800" dirty="0"/>
              <a:t>antiemetic </a:t>
            </a:r>
            <a:r>
              <a:rPr lang="en-US" sz="2800" dirty="0" smtClean="0"/>
              <a:t>agents</a:t>
            </a:r>
            <a:r>
              <a:rPr lang="en-US" sz="2800" dirty="0"/>
              <a:t> </a:t>
            </a:r>
          </a:p>
        </p:txBody>
      </p:sp>
    </p:spTree>
    <p:extLst>
      <p:ext uri="{BB962C8B-B14F-4D97-AF65-F5344CB8AC3E}">
        <p14:creationId xmlns:p14="http://schemas.microsoft.com/office/powerpoint/2010/main" val="6266495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5139" y="1011264"/>
            <a:ext cx="10515600" cy="874952"/>
          </a:xfrm>
        </p:spPr>
        <p:txBody>
          <a:bodyPr/>
          <a:lstStyle/>
          <a:p>
            <a:pPr algn="ctr"/>
            <a:r>
              <a:rPr lang="en-US" b="1"/>
              <a:t>M</a:t>
            </a:r>
            <a:r>
              <a:rPr lang="en-US" b="1" smtClean="0"/>
              <a:t>anaging patients with migraine </a:t>
            </a:r>
            <a:endParaRPr lang="en-US" b="1"/>
          </a:p>
        </p:txBody>
      </p:sp>
      <p:sp>
        <p:nvSpPr>
          <p:cNvPr id="3" name="Content Placeholder 2"/>
          <p:cNvSpPr>
            <a:spLocks noGrp="1"/>
          </p:cNvSpPr>
          <p:nvPr>
            <p:ph idx="1"/>
          </p:nvPr>
        </p:nvSpPr>
        <p:spPr>
          <a:xfrm>
            <a:off x="838200" y="2231136"/>
            <a:ext cx="10756392" cy="4319976"/>
          </a:xfrm>
        </p:spPr>
        <p:txBody>
          <a:bodyPr>
            <a:noAutofit/>
          </a:bodyPr>
          <a:lstStyle/>
          <a:p>
            <a:r>
              <a:rPr lang="en-US" sz="2400" dirty="0" smtClean="0"/>
              <a:t>Pay attention to lifestyle and specific migraine triggers.</a:t>
            </a:r>
          </a:p>
          <a:p>
            <a:r>
              <a:rPr lang="en-US" sz="2400" dirty="0" smtClean="0"/>
              <a:t>Lifestyle factors to avoid include :</a:t>
            </a:r>
          </a:p>
          <a:p>
            <a:pPr lvl="1"/>
            <a:r>
              <a:rPr lang="en-US" sz="2400" dirty="0" smtClean="0"/>
              <a:t>irregular or skipped meals, irregular or too little sleep, a stressful lifestyle, excessive caffeine consumption, lack of exercise and obesity </a:t>
            </a:r>
          </a:p>
          <a:p>
            <a:pPr marL="0" indent="0">
              <a:buNone/>
            </a:pPr>
            <a:r>
              <a:rPr lang="en-US" sz="2400" dirty="0" smtClean="0"/>
              <a:t>• Use acute pharmacologic therapy for individual attacks </a:t>
            </a:r>
          </a:p>
          <a:p>
            <a:pPr marL="0" indent="0">
              <a:buNone/>
            </a:pPr>
            <a:r>
              <a:rPr lang="en-US" sz="2400" dirty="0" smtClean="0"/>
              <a:t>• Use prophylactic pharmacologic therapy, when indicated.</a:t>
            </a:r>
          </a:p>
          <a:p>
            <a:pPr marL="0" indent="0">
              <a:buNone/>
            </a:pPr>
            <a:r>
              <a:rPr lang="en-US" sz="2400" dirty="0" smtClean="0"/>
              <a:t>• Evaluate and treat coexistent medical and psychiatric disorders</a:t>
            </a:r>
          </a:p>
          <a:p>
            <a:pPr marL="0" indent="0">
              <a:buNone/>
            </a:pPr>
            <a:r>
              <a:rPr lang="en-US" sz="2400" dirty="0" smtClean="0">
                <a:solidFill>
                  <a:srgbClr val="11779B"/>
                </a:solidFill>
                <a:latin typeface="Lato"/>
              </a:rPr>
              <a:t>Guideline </a:t>
            </a:r>
            <a:r>
              <a:rPr lang="en-US" sz="2400" dirty="0">
                <a:solidFill>
                  <a:srgbClr val="11779B"/>
                </a:solidFill>
                <a:latin typeface="Lato"/>
              </a:rPr>
              <a:t>for primary care management of headache in </a:t>
            </a:r>
            <a:r>
              <a:rPr lang="en-US" sz="2400" dirty="0" smtClean="0">
                <a:solidFill>
                  <a:srgbClr val="11779B"/>
                </a:solidFill>
                <a:latin typeface="Lato"/>
              </a:rPr>
              <a:t>adults. Canadian </a:t>
            </a:r>
            <a:r>
              <a:rPr lang="en-US" sz="2400" dirty="0">
                <a:solidFill>
                  <a:srgbClr val="11779B"/>
                </a:solidFill>
                <a:latin typeface="Lato"/>
              </a:rPr>
              <a:t>Family Physician </a:t>
            </a:r>
            <a:endParaRPr lang="en-GB" altLang="en-US" sz="2400" dirty="0">
              <a:solidFill>
                <a:srgbClr val="11779B"/>
              </a:solidFill>
              <a:latin typeface="Lato"/>
            </a:endParaRPr>
          </a:p>
          <a:p>
            <a:pPr marL="0" indent="0">
              <a:buNone/>
            </a:pPr>
            <a:r>
              <a:rPr lang="en-US" sz="2400" dirty="0" smtClean="0">
                <a:solidFill>
                  <a:srgbClr val="FF0000"/>
                </a:solidFill>
              </a:rPr>
              <a:t> </a:t>
            </a:r>
            <a:endParaRPr lang="en-US" sz="2400" dirty="0">
              <a:solidFill>
                <a:srgbClr val="FF0000"/>
              </a:solidFill>
            </a:endParaRPr>
          </a:p>
          <a:p>
            <a:pPr marL="0" indent="0">
              <a:buNone/>
            </a:pPr>
            <a:endParaRPr lang="en-US" sz="2400" dirty="0" smtClean="0"/>
          </a:p>
        </p:txBody>
      </p:sp>
    </p:spTree>
    <p:extLst>
      <p:ext uri="{BB962C8B-B14F-4D97-AF65-F5344CB8AC3E}">
        <p14:creationId xmlns:p14="http://schemas.microsoft.com/office/powerpoint/2010/main" val="8399046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5572" y="-120148"/>
            <a:ext cx="10515600" cy="662151"/>
          </a:xfrm>
        </p:spPr>
        <p:txBody>
          <a:bodyPr>
            <a:normAutofit/>
          </a:bodyPr>
          <a:lstStyle/>
          <a:p>
            <a:pPr algn="ctr"/>
            <a:r>
              <a:rPr lang="fr-FR" b="1" smtClean="0">
                <a:solidFill>
                  <a:schemeClr val="accent1"/>
                </a:solidFill>
              </a:rPr>
              <a:t>Acute Migraine </a:t>
            </a:r>
            <a:r>
              <a:rPr lang="fr-FR" b="1" dirty="0" err="1" smtClean="0">
                <a:solidFill>
                  <a:schemeClr val="accent1"/>
                </a:solidFill>
              </a:rPr>
              <a:t>Medication</a:t>
            </a:r>
            <a:endParaRPr lang="en-US" b="1" dirty="0">
              <a:solidFill>
                <a:schemeClr val="accent1"/>
              </a:solidFill>
            </a:endParaRPr>
          </a:p>
        </p:txBody>
      </p:sp>
      <p:graphicFrame>
        <p:nvGraphicFramePr>
          <p:cNvPr id="5" name="Content Placeholder 4"/>
          <p:cNvGraphicFramePr>
            <a:graphicFrameLocks noGrp="1"/>
          </p:cNvGraphicFramePr>
          <p:nvPr>
            <p:ph idx="1"/>
            <p:extLst/>
          </p:nvPr>
        </p:nvGraphicFramePr>
        <p:xfrm>
          <a:off x="157654" y="788277"/>
          <a:ext cx="11871436" cy="6069723"/>
        </p:xfrm>
        <a:graphic>
          <a:graphicData uri="http://schemas.openxmlformats.org/drawingml/2006/table">
            <a:tbl>
              <a:tblPr firstRow="1" bandRow="1">
                <a:tableStyleId>{5C22544A-7EE6-4342-B048-85BDC9FD1C3A}</a:tableStyleId>
              </a:tblPr>
              <a:tblGrid>
                <a:gridCol w="5935718"/>
                <a:gridCol w="5935718"/>
              </a:tblGrid>
              <a:tr h="417588">
                <a:tc>
                  <a:txBody>
                    <a:bodyPr/>
                    <a:lstStyle/>
                    <a:p>
                      <a:endParaRPr lang="en-US"/>
                    </a:p>
                  </a:txBody>
                  <a:tcPr/>
                </a:tc>
                <a:tc>
                  <a:txBody>
                    <a:bodyPr/>
                    <a:lstStyle/>
                    <a:p>
                      <a:endParaRPr lang="en-US"/>
                    </a:p>
                  </a:txBody>
                  <a:tcPr/>
                </a:tc>
              </a:tr>
              <a:tr h="1647469">
                <a:tc>
                  <a:txBody>
                    <a:bodyPr/>
                    <a:lstStyle/>
                    <a:p>
                      <a:r>
                        <a:rPr lang="en-US" sz="2000" smtClean="0"/>
                        <a:t>First line</a:t>
                      </a:r>
                      <a:endParaRPr lang="en-US" sz="20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smtClean="0"/>
                        <a:t>Ibuprofen 400 mg</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smtClean="0"/>
                        <a:t>ASA 1000 mg </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smtClean="0"/>
                        <a:t>naproxen sodium 500-550 mg</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smtClean="0"/>
                        <a:t>acetaminophen 1000 mg</a:t>
                      </a:r>
                    </a:p>
                    <a:p>
                      <a:endParaRPr lang="en-US" sz="2000"/>
                    </a:p>
                  </a:txBody>
                  <a:tcPr/>
                </a:tc>
              </a:tr>
              <a:tr h="2265271">
                <a:tc>
                  <a:txBody>
                    <a:bodyPr/>
                    <a:lstStyle/>
                    <a:p>
                      <a:r>
                        <a:rPr lang="en-US" sz="2000" smtClean="0"/>
                        <a:t>Second line</a:t>
                      </a:r>
                      <a:endParaRPr lang="en-US" sz="2000"/>
                    </a:p>
                  </a:txBody>
                  <a:tcPr/>
                </a:tc>
                <a:tc>
                  <a:txBody>
                    <a:bodyPr/>
                    <a:lstStyle/>
                    <a:p>
                      <a:pPr marL="342900" indent="-342900">
                        <a:buFont typeface="Arial" panose="020B0604020202020204" pitchFamily="34" charset="0"/>
                        <a:buChar char="•"/>
                      </a:pPr>
                      <a:r>
                        <a:rPr lang="en-US" sz="2000" err="1" smtClean="0"/>
                        <a:t>Triptans</a:t>
                      </a:r>
                      <a:r>
                        <a:rPr lang="en-US" sz="2000" smtClean="0"/>
                        <a:t>: oral </a:t>
                      </a:r>
                      <a:r>
                        <a:rPr lang="en-US" sz="2000" err="1" smtClean="0"/>
                        <a:t>sumatriptan</a:t>
                      </a:r>
                      <a:r>
                        <a:rPr lang="en-US" sz="2000" smtClean="0"/>
                        <a:t> 100 mg</a:t>
                      </a:r>
                    </a:p>
                    <a:p>
                      <a:r>
                        <a:rPr lang="en-US" sz="2000" smtClean="0"/>
                        <a:t>• Subcutaneous </a:t>
                      </a:r>
                      <a:r>
                        <a:rPr lang="en-US" sz="2000" err="1" smtClean="0"/>
                        <a:t>sumatriptan</a:t>
                      </a:r>
                      <a:r>
                        <a:rPr lang="en-US" sz="2000" smtClean="0"/>
                        <a:t> 6 mg if the patient is vomiting early in the attack. </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smtClean="0"/>
                        <a:t>• Nasal spray: </a:t>
                      </a:r>
                      <a:r>
                        <a:rPr lang="en-US" sz="2000" err="1" smtClean="0"/>
                        <a:t>sumatriptan</a:t>
                      </a:r>
                      <a:r>
                        <a:rPr lang="en-US" sz="2000" smtClean="0"/>
                        <a:t> 20 mg if patient is nauseated </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err="1" smtClean="0"/>
                        <a:t>Antiemetics</a:t>
                      </a:r>
                      <a:r>
                        <a:rPr lang="en-US" sz="2000" smtClean="0"/>
                        <a:t>: </a:t>
                      </a:r>
                      <a:r>
                        <a:rPr lang="en-US" sz="2000" err="1" smtClean="0"/>
                        <a:t>domperidone</a:t>
                      </a:r>
                      <a:r>
                        <a:rPr lang="en-US" sz="2000" smtClean="0"/>
                        <a:t> 10 mg or metoclopramide 10 mg for nausea</a:t>
                      </a:r>
                    </a:p>
                  </a:txBody>
                  <a:tcPr/>
                </a:tc>
              </a:tr>
              <a:tr h="709727">
                <a:tc>
                  <a:txBody>
                    <a:bodyPr/>
                    <a:lstStyle/>
                    <a:p>
                      <a:r>
                        <a:rPr lang="en-US" sz="2000" smtClean="0"/>
                        <a:t>Third line</a:t>
                      </a:r>
                      <a:endParaRPr lang="en-US" sz="2000"/>
                    </a:p>
                  </a:txBody>
                  <a:tcPr/>
                </a:tc>
                <a:tc>
                  <a:txBody>
                    <a:bodyPr/>
                    <a:lstStyle/>
                    <a:p>
                      <a:r>
                        <a:rPr lang="en-US" sz="2000" smtClean="0"/>
                        <a:t>Naproxen sodium 500-550 mg in combination with a </a:t>
                      </a:r>
                      <a:r>
                        <a:rPr lang="en-US" sz="2000" err="1" smtClean="0"/>
                        <a:t>triptan</a:t>
                      </a:r>
                      <a:r>
                        <a:rPr lang="en-US" sz="2000" smtClean="0"/>
                        <a:t> </a:t>
                      </a:r>
                      <a:endParaRPr lang="en-US" sz="2000"/>
                    </a:p>
                  </a:txBody>
                  <a:tcPr/>
                </a:tc>
              </a:tr>
              <a:tr h="1029668">
                <a:tc>
                  <a:txBody>
                    <a:bodyPr/>
                    <a:lstStyle/>
                    <a:p>
                      <a:r>
                        <a:rPr lang="en-US" sz="2000" dirty="0" smtClean="0"/>
                        <a:t>Fourth line</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Fixed-dose combination analgesics (with codeine if necessary; not recommended for routine use</a:t>
                      </a:r>
                    </a:p>
                  </a:txBody>
                  <a:tcPr/>
                </a:tc>
              </a:tr>
            </a:tbl>
          </a:graphicData>
        </a:graphic>
      </p:graphicFrame>
    </p:spTree>
    <p:extLst>
      <p:ext uri="{BB962C8B-B14F-4D97-AF65-F5344CB8AC3E}">
        <p14:creationId xmlns:p14="http://schemas.microsoft.com/office/powerpoint/2010/main" val="8727019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bg1"/>
                </a:solidFill>
              </a:rPr>
              <a:t>Prophylactic Medications</a:t>
            </a:r>
            <a:endParaRPr lang="en-US" dirty="0">
              <a:solidFill>
                <a:schemeClr val="bg1"/>
              </a:solidFill>
            </a:endParaRPr>
          </a:p>
        </p:txBody>
      </p:sp>
      <p:graphicFrame>
        <p:nvGraphicFramePr>
          <p:cNvPr id="6" name="Content Placeholder 5"/>
          <p:cNvGraphicFramePr>
            <a:graphicFrameLocks noGrp="1"/>
          </p:cNvGraphicFramePr>
          <p:nvPr>
            <p:ph idx="1"/>
            <p:extLst/>
          </p:nvPr>
        </p:nvGraphicFramePr>
        <p:xfrm>
          <a:off x="838200" y="1825625"/>
          <a:ext cx="10309964" cy="4876800"/>
        </p:xfrm>
        <a:graphic>
          <a:graphicData uri="http://schemas.openxmlformats.org/drawingml/2006/table">
            <a:tbl>
              <a:tblPr firstRow="1" bandRow="1">
                <a:tableStyleId>{5C22544A-7EE6-4342-B048-85BDC9FD1C3A}</a:tableStyleId>
              </a:tblPr>
              <a:tblGrid>
                <a:gridCol w="2577491"/>
                <a:gridCol w="2577491"/>
                <a:gridCol w="2577491"/>
                <a:gridCol w="2577491"/>
              </a:tblGrid>
              <a:tr h="370840">
                <a:tc>
                  <a:txBody>
                    <a:bodyPr/>
                    <a:lstStyle/>
                    <a:p>
                      <a:r>
                        <a:rPr lang="en-US" smtClean="0"/>
                        <a:t>Prophylactic </a:t>
                      </a:r>
                      <a:r>
                        <a:rPr lang="en-US" err="1" smtClean="0"/>
                        <a:t>MEdications</a:t>
                      </a:r>
                      <a:endParaRPr lang="en-US"/>
                    </a:p>
                  </a:txBody>
                  <a:tcPr/>
                </a:tc>
                <a:tc>
                  <a:txBody>
                    <a:bodyPr/>
                    <a:lstStyle/>
                    <a:p>
                      <a:r>
                        <a:rPr lang="en-US" smtClean="0"/>
                        <a:t>Starting dose </a:t>
                      </a:r>
                      <a:endParaRPr lang="en-US"/>
                    </a:p>
                  </a:txBody>
                  <a:tcPr/>
                </a:tc>
                <a:tc>
                  <a:txBody>
                    <a:bodyPr/>
                    <a:lstStyle/>
                    <a:p>
                      <a:r>
                        <a:rPr lang="en-US" smtClean="0"/>
                        <a:t>Titration,* daily Dose increase </a:t>
                      </a:r>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Target dose or therapeutic range</a:t>
                      </a:r>
                    </a:p>
                    <a:p>
                      <a:endParaRPr lang="en-US"/>
                    </a:p>
                  </a:txBody>
                  <a:tcPr/>
                </a:tc>
              </a:tr>
              <a:tr h="370840">
                <a:tc>
                  <a:txBody>
                    <a:bodyPr/>
                    <a:lstStyle/>
                    <a:p>
                      <a:r>
                        <a:rPr lang="en-US" smtClean="0">
                          <a:solidFill>
                            <a:srgbClr val="FF0000"/>
                          </a:solidFill>
                        </a:rPr>
                        <a:t>First line  </a:t>
                      </a:r>
                      <a:r>
                        <a:rPr lang="en-US" smtClean="0"/>
                        <a:t>propranolol</a:t>
                      </a:r>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20 mg twice daily</a:t>
                      </a:r>
                    </a:p>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40 mg/</a:t>
                      </a:r>
                      <a:r>
                        <a:rPr lang="en-US" err="1" smtClean="0"/>
                        <a:t>wk</a:t>
                      </a:r>
                      <a:endParaRPr lang="en-US" smtClean="0"/>
                    </a:p>
                    <a:p>
                      <a:endParaRPr lang="en-US"/>
                    </a:p>
                  </a:txBody>
                  <a:tcPr/>
                </a:tc>
                <a:tc>
                  <a:txBody>
                    <a:bodyPr/>
                    <a:lstStyle/>
                    <a:p>
                      <a:r>
                        <a:rPr lang="en-US" smtClean="0"/>
                        <a:t>40-120 mg twice daily</a:t>
                      </a:r>
                      <a:endParaRPr lang="en-US"/>
                    </a:p>
                  </a:txBody>
                  <a:tcPr/>
                </a:tc>
              </a:tr>
              <a:tr h="370840">
                <a:tc>
                  <a:txBody>
                    <a:bodyPr/>
                    <a:lstStyle/>
                    <a:p>
                      <a:r>
                        <a:rPr lang="en-US" err="1" smtClean="0"/>
                        <a:t>metoprolol</a:t>
                      </a:r>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50 mg twice daily</a:t>
                      </a:r>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50 mg/</a:t>
                      </a:r>
                      <a:r>
                        <a:rPr lang="en-US" err="1" smtClean="0"/>
                        <a:t>wk</a:t>
                      </a:r>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50-100 mg twice daily</a:t>
                      </a:r>
                    </a:p>
                  </a:txBody>
                  <a:tcPr/>
                </a:tc>
              </a:tr>
              <a:tr h="370840">
                <a:tc>
                  <a:txBody>
                    <a:bodyPr/>
                    <a:lstStyle/>
                    <a:p>
                      <a:r>
                        <a:rPr lang="en-US" smtClean="0"/>
                        <a:t>amitriptyline</a:t>
                      </a:r>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10 mg at bedtime</a:t>
                      </a:r>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10 mg/</a:t>
                      </a:r>
                      <a:r>
                        <a:rPr lang="en-US" err="1" smtClean="0"/>
                        <a:t>wk</a:t>
                      </a:r>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10-100 mg at bedtime</a:t>
                      </a:r>
                    </a:p>
                  </a:txBody>
                  <a:tcPr/>
                </a:tc>
              </a:tr>
              <a:tr h="370840">
                <a:tc>
                  <a:txBody>
                    <a:bodyPr/>
                    <a:lstStyle/>
                    <a:p>
                      <a:r>
                        <a:rPr lang="en-US" smtClean="0">
                          <a:solidFill>
                            <a:srgbClr val="FF0000"/>
                          </a:solidFill>
                        </a:rPr>
                        <a:t>Second line </a:t>
                      </a:r>
                    </a:p>
                    <a:p>
                      <a:r>
                        <a:rPr lang="en-US" err="1" smtClean="0"/>
                        <a:t>Topiramate</a:t>
                      </a:r>
                      <a:endParaRPr lang="en-US" smtClean="0"/>
                    </a:p>
                    <a:p>
                      <a:endParaRPr lang="en-US" smtClean="0"/>
                    </a:p>
                    <a:p>
                      <a:r>
                        <a:rPr lang="en-US" smtClean="0"/>
                        <a:t>candesartan </a:t>
                      </a:r>
                    </a:p>
                    <a:p>
                      <a:endParaRPr lang="en-US" smtClean="0"/>
                    </a:p>
                    <a:p>
                      <a:r>
                        <a:rPr lang="en-US" smtClean="0"/>
                        <a:t>gabapentin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25 mg/d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8 mg/d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300mg/d</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mtClean="0"/>
                        <a:t>25 mg/</a:t>
                      </a:r>
                      <a:r>
                        <a:rPr lang="en-US" err="1" smtClean="0"/>
                        <a:t>wk</a:t>
                      </a:r>
                      <a:endParaRPr lang="en-US"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800" smtClean="0"/>
                        <a:t>8 mg/</a:t>
                      </a:r>
                      <a:r>
                        <a:rPr lang="en-US" sz="1800" err="1" smtClean="0"/>
                        <a:t>wk</a:t>
                      </a:r>
                      <a:endParaRPr lang="en-US" sz="180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mtClean="0"/>
                        <a:t>300 mg every 3-7 d</a:t>
                      </a:r>
                      <a:r>
                        <a:rPr lang="en-US" sz="180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50 mg twice daily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Few side effects; limited experience in prophylaxis</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Few drug interactions</a:t>
                      </a:r>
                    </a:p>
                  </a:txBody>
                  <a:tcPr/>
                </a:tc>
              </a:tr>
            </a:tbl>
          </a:graphicData>
        </a:graphic>
      </p:graphicFrame>
    </p:spTree>
    <p:extLst>
      <p:ext uri="{BB962C8B-B14F-4D97-AF65-F5344CB8AC3E}">
        <p14:creationId xmlns:p14="http://schemas.microsoft.com/office/powerpoint/2010/main" val="1878268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smtClean="0">
                <a:solidFill>
                  <a:schemeClr val="bg1"/>
                </a:solidFill>
              </a:rPr>
              <a:t>Prophylactic medication </a:t>
            </a:r>
            <a:endParaRPr lang="en-US" b="1">
              <a:solidFill>
                <a:schemeClr val="bg1"/>
              </a:solidFill>
            </a:endParaRPr>
          </a:p>
        </p:txBody>
      </p:sp>
      <p:sp>
        <p:nvSpPr>
          <p:cNvPr id="3" name="Content Placeholder 2"/>
          <p:cNvSpPr>
            <a:spLocks noGrp="1"/>
          </p:cNvSpPr>
          <p:nvPr>
            <p:ph idx="1"/>
          </p:nvPr>
        </p:nvSpPr>
        <p:spPr>
          <a:xfrm>
            <a:off x="838200" y="2359151"/>
            <a:ext cx="10515600" cy="4362323"/>
          </a:xfrm>
        </p:spPr>
        <p:txBody>
          <a:bodyPr>
            <a:normAutofit/>
          </a:bodyPr>
          <a:lstStyle/>
          <a:p>
            <a:pPr marL="0" indent="0">
              <a:buNone/>
            </a:pPr>
            <a:r>
              <a:rPr lang="en-US" sz="2000" dirty="0" smtClean="0"/>
              <a:t>• Educate patients on the need to take the medication daily and according to the prescribed frequency and dosage</a:t>
            </a:r>
          </a:p>
          <a:p>
            <a:pPr marL="0" indent="0">
              <a:buNone/>
            </a:pPr>
            <a:r>
              <a:rPr lang="en-US" sz="2000" dirty="0" smtClean="0"/>
              <a:t> • Ensure that patients have realistic expectations, Explain that… </a:t>
            </a:r>
          </a:p>
          <a:p>
            <a:pPr marL="457200" lvl="1" indent="0">
              <a:buNone/>
            </a:pPr>
            <a:r>
              <a:rPr lang="en-US" sz="1800" dirty="0" smtClean="0"/>
              <a:t>-Headache attacks will likely not be abolished completely </a:t>
            </a:r>
          </a:p>
          <a:p>
            <a:pPr marL="457200" lvl="1" indent="0">
              <a:buNone/>
            </a:pPr>
            <a:r>
              <a:rPr lang="en-US" sz="1800" dirty="0" smtClean="0"/>
              <a:t>-A reduction in headache frequency of 50% is usually considered worthwhile and successful </a:t>
            </a:r>
          </a:p>
          <a:p>
            <a:pPr marL="457200" lvl="1" indent="0">
              <a:buNone/>
            </a:pPr>
            <a:r>
              <a:rPr lang="en-US" sz="1800" dirty="0" smtClean="0"/>
              <a:t>-It might take 4-8 weeks for substantial benefit to occur </a:t>
            </a:r>
          </a:p>
          <a:p>
            <a:pPr marL="0" indent="0">
              <a:buNone/>
            </a:pPr>
            <a:r>
              <a:rPr lang="en-US" sz="2000" dirty="0" smtClean="0"/>
              <a:t>-If the prophylactic drug provides substantial benefit in the first 2 </a:t>
            </a:r>
            <a:r>
              <a:rPr lang="en-US" sz="2000" dirty="0" err="1" smtClean="0"/>
              <a:t>mo</a:t>
            </a:r>
            <a:r>
              <a:rPr lang="en-US" sz="2000" dirty="0" smtClean="0"/>
              <a:t> of therapy, this benefit might increase further over several additional months of therapy </a:t>
            </a:r>
          </a:p>
          <a:p>
            <a:pPr marL="0" indent="0">
              <a:buNone/>
            </a:pPr>
            <a:r>
              <a:rPr lang="en-US" sz="2000" dirty="0" smtClean="0"/>
              <a:t>• Evaluate the effectiveness of therapy using patient diaries</a:t>
            </a:r>
          </a:p>
        </p:txBody>
      </p:sp>
    </p:spTree>
    <p:extLst>
      <p:ext uri="{BB962C8B-B14F-4D97-AF65-F5344CB8AC3E}">
        <p14:creationId xmlns:p14="http://schemas.microsoft.com/office/powerpoint/2010/main" val="43354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80761"/>
            <a:ext cx="10515600" cy="817289"/>
          </a:xfrm>
        </p:spPr>
        <p:txBody>
          <a:bodyPr/>
          <a:lstStyle/>
          <a:p>
            <a:r>
              <a:rPr lang="en-US" b="1" smtClean="0">
                <a:solidFill>
                  <a:schemeClr val="bg1"/>
                </a:solidFill>
              </a:rPr>
              <a:t>Prescribing prophylactic medication      </a:t>
            </a:r>
            <a:r>
              <a:rPr lang="en-US" dirty="0" err="1" smtClean="0">
                <a:solidFill>
                  <a:schemeClr val="bg1"/>
                </a:solidFill>
              </a:rPr>
              <a:t>cont</a:t>
            </a:r>
            <a:endParaRPr lang="en-US" dirty="0">
              <a:solidFill>
                <a:schemeClr val="bg1"/>
              </a:solidFill>
            </a:endParaRPr>
          </a:p>
        </p:txBody>
      </p:sp>
      <p:sp>
        <p:nvSpPr>
          <p:cNvPr id="3" name="Content Placeholder 2"/>
          <p:cNvSpPr>
            <a:spLocks noGrp="1"/>
          </p:cNvSpPr>
          <p:nvPr>
            <p:ph idx="1"/>
          </p:nvPr>
        </p:nvSpPr>
        <p:spPr>
          <a:xfrm>
            <a:off x="838200" y="2615184"/>
            <a:ext cx="10515600" cy="3561779"/>
          </a:xfrm>
        </p:spPr>
        <p:txBody>
          <a:bodyPr>
            <a:noAutofit/>
          </a:bodyPr>
          <a:lstStyle/>
          <a:p>
            <a:pPr marL="0" indent="0">
              <a:buNone/>
            </a:pPr>
            <a:r>
              <a:rPr lang="en-US" sz="2400" dirty="0" smtClean="0"/>
              <a:t>• For most prophylactic drugs, initiate therapy with a low dose and increase the dosage gradually to minimize side effects </a:t>
            </a:r>
          </a:p>
          <a:p>
            <a:pPr marL="0" indent="0">
              <a:buNone/>
            </a:pPr>
            <a:r>
              <a:rPr lang="en-US" sz="2400" dirty="0" smtClean="0"/>
              <a:t>• Increase the dose until the drug proves effective, until dose limiting side effects occur, or until a target dose is reached </a:t>
            </a:r>
          </a:p>
          <a:p>
            <a:pPr marL="0" indent="0">
              <a:buNone/>
            </a:pPr>
            <a:r>
              <a:rPr lang="en-US" sz="2400" dirty="0" smtClean="0"/>
              <a:t>• Continue the prophylactic drug for at least 6-8 </a:t>
            </a:r>
            <a:r>
              <a:rPr lang="en-US" sz="2400" dirty="0" err="1" smtClean="0"/>
              <a:t>wk</a:t>
            </a:r>
            <a:r>
              <a:rPr lang="en-US" sz="2400" dirty="0" smtClean="0"/>
              <a:t> after dose titration is completed </a:t>
            </a:r>
          </a:p>
          <a:p>
            <a:pPr marL="0" indent="0">
              <a:buNone/>
            </a:pPr>
            <a:r>
              <a:rPr lang="en-US" sz="2400" dirty="0" smtClean="0"/>
              <a:t>• Because migraine attack tendency fluctuates over time, consider gradual discontinuation of the drug for many patients after 6 to 12 </a:t>
            </a:r>
            <a:r>
              <a:rPr lang="en-US" sz="2400" dirty="0" err="1" smtClean="0"/>
              <a:t>mo</a:t>
            </a:r>
            <a:r>
              <a:rPr lang="en-US" sz="2400" dirty="0" smtClean="0"/>
              <a:t> of successful prophylactic therapy</a:t>
            </a:r>
          </a:p>
          <a:p>
            <a:endParaRPr lang="en-US" sz="2400" dirty="0"/>
          </a:p>
        </p:txBody>
      </p:sp>
    </p:spTree>
    <p:extLst>
      <p:ext uri="{BB962C8B-B14F-4D97-AF65-F5344CB8AC3E}">
        <p14:creationId xmlns:p14="http://schemas.microsoft.com/office/powerpoint/2010/main" val="19984772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altLang="en-US" sz="3600" b="1" dirty="0" smtClean="0">
              <a:solidFill>
                <a:srgbClr val="4A4A4A"/>
              </a:solidFill>
              <a:latin typeface="Arial" pitchFamily="34" charset="0"/>
              <a:cs typeface="Arial" pitchFamily="34" charset="0"/>
            </a:endParaRPr>
          </a:p>
          <a:p>
            <a:pPr marL="0" indent="0" algn="ctr">
              <a:buNone/>
            </a:pPr>
            <a:r>
              <a:rPr lang="en-US" altLang="en-US" sz="3600" b="1" dirty="0" smtClean="0">
                <a:solidFill>
                  <a:srgbClr val="4A4A4A"/>
                </a:solidFill>
                <a:latin typeface="Arial" pitchFamily="34" charset="0"/>
                <a:cs typeface="Arial" pitchFamily="34" charset="0"/>
              </a:rPr>
              <a:t>Case </a:t>
            </a:r>
            <a:r>
              <a:rPr lang="en-US" altLang="en-US" sz="3600" b="1" dirty="0">
                <a:solidFill>
                  <a:srgbClr val="4A4A4A"/>
                </a:solidFill>
                <a:latin typeface="Arial" pitchFamily="34" charset="0"/>
                <a:cs typeface="Arial" pitchFamily="34" charset="0"/>
              </a:rPr>
              <a:t>scenario </a:t>
            </a:r>
            <a:r>
              <a:rPr lang="en-US" altLang="en-US" sz="3600" b="1" dirty="0" smtClean="0">
                <a:solidFill>
                  <a:srgbClr val="4A4A4A"/>
                </a:solidFill>
                <a:latin typeface="Arial" pitchFamily="34" charset="0"/>
                <a:cs typeface="Arial" pitchFamily="34" charset="0"/>
              </a:rPr>
              <a:t>3</a:t>
            </a:r>
            <a:r>
              <a:rPr lang="en-US" altLang="en-US" sz="3600" b="1" dirty="0">
                <a:solidFill>
                  <a:srgbClr val="4A4A4A"/>
                </a:solidFill>
                <a:latin typeface="Arial" pitchFamily="34" charset="0"/>
                <a:cs typeface="Arial" pitchFamily="34" charset="0"/>
              </a:rPr>
              <a:t/>
            </a:r>
            <a:br>
              <a:rPr lang="en-US" altLang="en-US" sz="3600" b="1" dirty="0">
                <a:solidFill>
                  <a:srgbClr val="4A4A4A"/>
                </a:solidFill>
                <a:latin typeface="Arial" pitchFamily="34" charset="0"/>
                <a:cs typeface="Arial" pitchFamily="34" charset="0"/>
              </a:rPr>
            </a:br>
            <a:endParaRPr lang="en-US" dirty="0"/>
          </a:p>
        </p:txBody>
      </p:sp>
    </p:spTree>
    <p:extLst>
      <p:ext uri="{BB962C8B-B14F-4D97-AF65-F5344CB8AC3E}">
        <p14:creationId xmlns:p14="http://schemas.microsoft.com/office/powerpoint/2010/main" val="10861731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011680"/>
            <a:ext cx="10515600" cy="4165283"/>
          </a:xfrm>
        </p:spPr>
        <p:txBody>
          <a:bodyPr>
            <a:normAutofit/>
          </a:bodyPr>
          <a:lstStyle/>
          <a:p>
            <a:pPr>
              <a:spcBef>
                <a:spcPts val="600"/>
              </a:spcBef>
              <a:spcAft>
                <a:spcPts val="1800"/>
              </a:spcAft>
            </a:pPr>
            <a:endParaRPr lang="en-GB" altLang="en-US" dirty="0" smtClean="0"/>
          </a:p>
          <a:p>
            <a:pPr>
              <a:spcBef>
                <a:spcPts val="600"/>
              </a:spcBef>
              <a:spcAft>
                <a:spcPts val="1800"/>
              </a:spcAft>
            </a:pPr>
            <a:r>
              <a:rPr lang="en-GB" altLang="en-US" dirty="0" smtClean="0"/>
              <a:t>Aliya is a 28-year-old woman who was diagnosed with migraine with aura 6 months ago. She has, on average, 1 migraine attack per week, for which she takes an NSAID and an anti-emetic. </a:t>
            </a:r>
          </a:p>
          <a:p>
            <a:pPr>
              <a:spcBef>
                <a:spcPts val="600"/>
              </a:spcBef>
              <a:spcAft>
                <a:spcPts val="1800"/>
              </a:spcAft>
            </a:pPr>
            <a:r>
              <a:rPr lang="en-GB" altLang="en-US" dirty="0" smtClean="0"/>
              <a:t>Because Aliya has migraine about 4 times per month, she is unlikely to develop medication overuse headache. You are therefore happy with her current treatment plan. </a:t>
            </a:r>
          </a:p>
          <a:p>
            <a:pPr>
              <a:spcBef>
                <a:spcPts val="600"/>
              </a:spcBef>
              <a:spcAft>
                <a:spcPts val="1800"/>
              </a:spcAft>
            </a:pPr>
            <a:r>
              <a:rPr lang="en-GB" altLang="en-US" dirty="0" smtClean="0"/>
              <a:t>However, during an attack, she is unable to work or continue her normal daily activities. She also worries a lot about when the next attack is going to happen and their frequency causes her to take a lot of time off work.</a:t>
            </a:r>
            <a:endParaRPr lang="en-US" dirty="0"/>
          </a:p>
        </p:txBody>
      </p:sp>
    </p:spTree>
    <p:extLst>
      <p:ext uri="{BB962C8B-B14F-4D97-AF65-F5344CB8AC3E}">
        <p14:creationId xmlns:p14="http://schemas.microsoft.com/office/powerpoint/2010/main" val="9698403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6" name="Rectangle 15"/>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1" name="Freeform 5"/>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pic>
        <p:nvPicPr>
          <p:cNvPr id="9" name="Content Placeholder 4"/>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142960" y="6499"/>
            <a:ext cx="5109404" cy="6835322"/>
          </a:xfrm>
          <a:prstGeom prst="rect">
            <a:avLst/>
          </a:prstGeom>
        </p:spPr>
      </p:pic>
      <p:sp>
        <p:nvSpPr>
          <p:cNvPr id="24" name="Rectangle 2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4955" y="973668"/>
            <a:ext cx="2942210" cy="1020232"/>
          </a:xfrm>
        </p:spPr>
        <p:txBody>
          <a:bodyPr>
            <a:normAutofit/>
          </a:bodyPr>
          <a:lstStyle/>
          <a:p>
            <a:endParaRPr lang="en-US"/>
          </a:p>
        </p:txBody>
      </p:sp>
      <p:sp>
        <p:nvSpPr>
          <p:cNvPr id="11" name="Content Placeholder 10"/>
          <p:cNvSpPr>
            <a:spLocks noGrp="1"/>
          </p:cNvSpPr>
          <p:nvPr>
            <p:ph idx="1"/>
          </p:nvPr>
        </p:nvSpPr>
        <p:spPr>
          <a:xfrm>
            <a:off x="1154955" y="2120900"/>
            <a:ext cx="3133726" cy="3898900"/>
          </a:xfrm>
        </p:spPr>
        <p:txBody>
          <a:bodyPr>
            <a:normAutofit/>
          </a:bodyPr>
          <a:lstStyle/>
          <a:p>
            <a:endParaRPr lang="en-US">
              <a:solidFill>
                <a:schemeClr val="bg1"/>
              </a:solidFill>
            </a:endParaRPr>
          </a:p>
        </p:txBody>
      </p:sp>
    </p:spTree>
    <p:extLst>
      <p:ext uri="{BB962C8B-B14F-4D97-AF65-F5344CB8AC3E}">
        <p14:creationId xmlns:p14="http://schemas.microsoft.com/office/powerpoint/2010/main" val="2010854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solidFill>
                  <a:schemeClr val="bg1"/>
                </a:solidFill>
                <a:latin typeface="Lato"/>
              </a:rPr>
              <a:t>Guideline for primary care management of headache in adults. </a:t>
            </a:r>
            <a:r>
              <a:rPr lang="en-US" dirty="0">
                <a:solidFill>
                  <a:schemeClr val="bg1"/>
                </a:solidFill>
                <a:latin typeface="Lato"/>
              </a:rPr>
              <a:t>Canadian Family Physician </a:t>
            </a:r>
            <a:endParaRPr lang="en-US" dirty="0">
              <a:solidFill>
                <a:schemeClr val="bg1"/>
              </a:solidFill>
            </a:endParaRPr>
          </a:p>
        </p:txBody>
      </p:sp>
      <p:sp>
        <p:nvSpPr>
          <p:cNvPr id="3" name="Content Placeholder 2"/>
          <p:cNvSpPr>
            <a:spLocks noGrp="1"/>
          </p:cNvSpPr>
          <p:nvPr>
            <p:ph idx="1"/>
          </p:nvPr>
        </p:nvSpPr>
        <p:spPr>
          <a:xfrm>
            <a:off x="838200" y="1825625"/>
            <a:ext cx="10515600" cy="4895850"/>
          </a:xfrm>
        </p:spPr>
        <p:txBody>
          <a:bodyPr>
            <a:normAutofit/>
          </a:bodyPr>
          <a:lstStyle/>
          <a:p>
            <a:pPr marL="0" indent="0">
              <a:buNone/>
            </a:pPr>
            <a:endParaRPr lang="en-GB" altLang="en-US" smtClean="0"/>
          </a:p>
          <a:p>
            <a:r>
              <a:rPr lang="en-US"/>
              <a:t>Headache on 15 or more days every month affects 1.7–4% of the world’s adult </a:t>
            </a:r>
            <a:r>
              <a:rPr lang="en-US" smtClean="0"/>
              <a:t>population</a:t>
            </a:r>
          </a:p>
          <a:p>
            <a:endParaRPr lang="en-GB" altLang="en-US" smtClean="0"/>
          </a:p>
          <a:p>
            <a:r>
              <a:rPr lang="en-US" smtClean="0"/>
              <a:t>The estimated lifetime prevalence of headache is 66%: </a:t>
            </a:r>
          </a:p>
          <a:p>
            <a:pPr lvl="1"/>
            <a:r>
              <a:rPr lang="en-US"/>
              <a:t>46% to 78% for tension-type headache </a:t>
            </a:r>
          </a:p>
          <a:p>
            <a:pPr lvl="1"/>
            <a:r>
              <a:rPr lang="en-US" smtClean="0"/>
              <a:t>14% to 16% for migraine</a:t>
            </a:r>
          </a:p>
          <a:p>
            <a:pPr lvl="1"/>
            <a:r>
              <a:rPr lang="en-US" smtClean="0"/>
              <a:t>0.1% to 0.3% for cluster headache.</a:t>
            </a:r>
          </a:p>
          <a:p>
            <a:pPr marL="457200" lvl="1" indent="0">
              <a:buNone/>
            </a:pPr>
            <a:endParaRPr lang="en-US" smtClean="0"/>
          </a:p>
          <a:p>
            <a:r>
              <a:rPr lang="en-GB" altLang="en-US" smtClean="0"/>
              <a:t>Most common primary headache disorders are tension-type headache, migraine and cluster headache.</a:t>
            </a:r>
          </a:p>
        </p:txBody>
      </p:sp>
    </p:spTree>
    <p:extLst>
      <p:ext uri="{BB962C8B-B14F-4D97-AF65-F5344CB8AC3E}">
        <p14:creationId xmlns:p14="http://schemas.microsoft.com/office/powerpoint/2010/main" val="3598926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285999"/>
            <a:ext cx="10515600" cy="4435475"/>
          </a:xfrm>
        </p:spPr>
        <p:txBody>
          <a:bodyPr>
            <a:normAutofit/>
          </a:bodyPr>
          <a:lstStyle/>
          <a:p>
            <a:r>
              <a:rPr lang="en-GB" altLang="en-US" dirty="0" smtClean="0">
                <a:solidFill>
                  <a:srgbClr val="000000"/>
                </a:solidFill>
              </a:rPr>
              <a:t>You want to confirm that she is not a taking combined hormonal contraceptive for contraception purposes. </a:t>
            </a:r>
          </a:p>
          <a:p>
            <a:pPr marL="0" indent="0">
              <a:buNone/>
            </a:pPr>
            <a:r>
              <a:rPr lang="en-GB" altLang="en-US" sz="3600" b="1" dirty="0" smtClean="0">
                <a:solidFill>
                  <a:srgbClr val="000000"/>
                </a:solidFill>
              </a:rPr>
              <a:t>                                           </a:t>
            </a:r>
            <a:r>
              <a:rPr lang="en-GB" altLang="en-US" sz="3600" b="1" dirty="0" smtClean="0">
                <a:solidFill>
                  <a:srgbClr val="C00000"/>
                </a:solidFill>
              </a:rPr>
              <a:t>Why?</a:t>
            </a:r>
            <a:endParaRPr lang="en-GB" altLang="en-US" dirty="0" smtClean="0">
              <a:solidFill>
                <a:srgbClr val="000000"/>
              </a:solidFill>
            </a:endParaRPr>
          </a:p>
          <a:p>
            <a:r>
              <a:rPr lang="en-GB" dirty="0" smtClean="0"/>
              <a:t>The World Health Organization, 2009 (medical eligibility criteria) recommends that the oral contraceptive pill should not be used in women with </a:t>
            </a:r>
            <a:r>
              <a:rPr lang="en-GB" b="1" dirty="0" smtClean="0">
                <a:solidFill>
                  <a:srgbClr val="FF0000"/>
                </a:solidFill>
              </a:rPr>
              <a:t>migraine with aura at any age</a:t>
            </a:r>
            <a:r>
              <a:rPr lang="en-GB" dirty="0" smtClean="0"/>
              <a:t>.</a:t>
            </a:r>
          </a:p>
          <a:p>
            <a:pPr marL="0" indent="0">
              <a:buNone/>
            </a:pPr>
            <a:endParaRPr lang="en-GB" dirty="0" smtClean="0"/>
          </a:p>
          <a:p>
            <a:r>
              <a:rPr lang="en-GB" altLang="en-US" dirty="0" smtClean="0"/>
              <a:t>There is an increased risk of ischaemic stroke in people with migraine with aura. This risk is increased in women using combined hormonal contraception. </a:t>
            </a:r>
          </a:p>
          <a:p>
            <a:endParaRPr lang="en-GB" altLang="en-US" dirty="0"/>
          </a:p>
          <a:p>
            <a:pPr marL="0" indent="0">
              <a:buNone/>
            </a:pPr>
            <a:endParaRPr lang="en-GB" altLang="en-US" dirty="0" smtClean="0"/>
          </a:p>
          <a:p>
            <a:pPr marL="0" indent="0" algn="ctr">
              <a:spcBef>
                <a:spcPts val="360"/>
              </a:spcBef>
              <a:spcAft>
                <a:spcPts val="0"/>
              </a:spcAft>
              <a:buNone/>
              <a:defRPr/>
            </a:pPr>
            <a:r>
              <a:rPr lang="en-GB" sz="1100" dirty="0"/>
              <a:t>Department of Reproductive Health WHO. Medical eligibility criteria for contraceptive use. 4th edition. World Health Organization; 2009</a:t>
            </a:r>
          </a:p>
          <a:p>
            <a:pPr marL="0" indent="0" algn="ctr">
              <a:spcBef>
                <a:spcPts val="360"/>
              </a:spcBef>
              <a:spcAft>
                <a:spcPts val="0"/>
              </a:spcAft>
              <a:buNone/>
              <a:defRPr/>
            </a:pPr>
            <a:r>
              <a:rPr lang="en-GB" sz="1100" dirty="0" smtClean="0"/>
              <a:t> </a:t>
            </a:r>
            <a:r>
              <a:rPr lang="en-GB" sz="1100" dirty="0"/>
              <a:t>UK Medical Eligibility Criteria for contraception use. 2009</a:t>
            </a:r>
            <a:endParaRPr lang="en-GB" altLang="en-US" sz="1100" dirty="0" smtClean="0"/>
          </a:p>
          <a:p>
            <a:endParaRPr lang="en-US" dirty="0"/>
          </a:p>
        </p:txBody>
      </p:sp>
    </p:spTree>
    <p:extLst>
      <p:ext uri="{BB962C8B-B14F-4D97-AF65-F5344CB8AC3E}">
        <p14:creationId xmlns:p14="http://schemas.microsoft.com/office/powerpoint/2010/main" val="30797364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20624" y="295729"/>
            <a:ext cx="10515600" cy="6099175"/>
          </a:xfrm>
        </p:spPr>
        <p:txBody>
          <a:bodyPr>
            <a:noAutofit/>
          </a:bodyPr>
          <a:lstStyle/>
          <a:p>
            <a:pPr>
              <a:spcAft>
                <a:spcPts val="600"/>
              </a:spcAft>
              <a:buNone/>
            </a:pPr>
            <a:endParaRPr lang="en-GB" altLang="en-US" sz="2000" b="1" dirty="0" smtClean="0">
              <a:solidFill>
                <a:schemeClr val="tx1"/>
              </a:solidFill>
            </a:endParaRPr>
          </a:p>
          <a:p>
            <a:pPr>
              <a:spcAft>
                <a:spcPts val="600"/>
              </a:spcAft>
              <a:buNone/>
            </a:pPr>
            <a:r>
              <a:rPr lang="en-GB" altLang="en-US" sz="2800" b="1" u="sng" dirty="0" smtClean="0">
                <a:solidFill>
                  <a:schemeClr val="accent1"/>
                </a:solidFill>
              </a:rPr>
              <a:t>You suggest propranolol for migraine prophylaxis.</a:t>
            </a:r>
          </a:p>
          <a:p>
            <a:pPr>
              <a:spcAft>
                <a:spcPts val="600"/>
              </a:spcAft>
              <a:buNone/>
            </a:pPr>
            <a:r>
              <a:rPr lang="en-GB" altLang="en-US" sz="2000" b="1" dirty="0" smtClean="0">
                <a:solidFill>
                  <a:schemeClr val="tx1"/>
                </a:solidFill>
              </a:rPr>
              <a:t> </a:t>
            </a:r>
          </a:p>
          <a:p>
            <a:pPr marL="514350" indent="-514350">
              <a:spcAft>
                <a:spcPts val="600"/>
              </a:spcAft>
              <a:buAutoNum type="alphaLcParenR"/>
            </a:pPr>
            <a:r>
              <a:rPr lang="en-GB" altLang="en-US" sz="2000" b="1" dirty="0" smtClean="0">
                <a:solidFill>
                  <a:schemeClr val="accent1"/>
                </a:solidFill>
              </a:rPr>
              <a:t>How would you assess the effectiveness of the propranolol?</a:t>
            </a:r>
          </a:p>
          <a:p>
            <a:pPr marL="0" indent="0">
              <a:spcAft>
                <a:spcPts val="600"/>
              </a:spcAft>
              <a:buNone/>
            </a:pPr>
            <a:r>
              <a:rPr lang="en-GB" altLang="en-US" sz="2000" b="1" dirty="0" smtClean="0"/>
              <a:t>				Headache diary</a:t>
            </a:r>
            <a:endParaRPr lang="en-GB" altLang="en-US" sz="2000" b="1" dirty="0" smtClean="0">
              <a:solidFill>
                <a:schemeClr val="tx1"/>
              </a:solidFill>
            </a:endParaRPr>
          </a:p>
          <a:p>
            <a:pPr>
              <a:spcAft>
                <a:spcPts val="600"/>
              </a:spcAft>
              <a:buNone/>
            </a:pPr>
            <a:r>
              <a:rPr lang="en-GB" altLang="en-US" sz="2000" b="1" dirty="0" smtClean="0">
                <a:solidFill>
                  <a:schemeClr val="accent1"/>
                </a:solidFill>
              </a:rPr>
              <a:t>b) When would you review the need to continue this prophylaxis?</a:t>
            </a:r>
          </a:p>
          <a:p>
            <a:pPr>
              <a:spcAft>
                <a:spcPts val="600"/>
              </a:spcAft>
            </a:pPr>
            <a:r>
              <a:rPr lang="en-US" sz="2000" b="1" dirty="0" smtClean="0"/>
              <a:t>It might take 4-8 </a:t>
            </a:r>
            <a:r>
              <a:rPr lang="en-US" sz="2000" b="1" dirty="0" err="1" smtClean="0"/>
              <a:t>wk</a:t>
            </a:r>
            <a:r>
              <a:rPr lang="en-US" sz="2000" b="1" dirty="0" smtClean="0"/>
              <a:t> for substantial benefit to occur </a:t>
            </a:r>
            <a:endParaRPr lang="en-US" sz="2000" b="1" dirty="0"/>
          </a:p>
          <a:p>
            <a:pPr>
              <a:spcAft>
                <a:spcPts val="600"/>
              </a:spcAft>
            </a:pPr>
            <a:r>
              <a:rPr lang="en-US" sz="2000" b="1" dirty="0" smtClean="0"/>
              <a:t>If the prophylactic drug provides substantial benefit in the first 2 </a:t>
            </a:r>
            <a:r>
              <a:rPr lang="en-US" sz="2000" b="1" dirty="0" err="1" smtClean="0"/>
              <a:t>mo</a:t>
            </a:r>
            <a:r>
              <a:rPr lang="en-US" sz="2000" b="1" dirty="0" smtClean="0"/>
              <a:t> of therapy, this benefit might increase further over several additional months of therapy</a:t>
            </a:r>
          </a:p>
          <a:p>
            <a:pPr>
              <a:spcAft>
                <a:spcPts val="600"/>
              </a:spcAft>
            </a:pPr>
            <a:r>
              <a:rPr lang="en-GB" altLang="en-US" sz="2000" b="1" dirty="0" smtClean="0"/>
              <a:t>6-12 months after the start of prophylactic treatment.</a:t>
            </a:r>
          </a:p>
          <a:p>
            <a:pPr algn="ctr">
              <a:spcAft>
                <a:spcPts val="600"/>
              </a:spcAft>
              <a:buNone/>
            </a:pPr>
            <a:r>
              <a:rPr lang="en-US" sz="1400" b="1" u="none" strike="noStrike" dirty="0" smtClean="0">
                <a:solidFill>
                  <a:srgbClr val="11779B"/>
                </a:solidFill>
                <a:effectLst/>
                <a:latin typeface="Lato"/>
                <a:hlinkClick r:id="rId2" tooltip="View CG150 at NICE website"/>
              </a:rPr>
              <a:t>Headaches in over 12s: diagnosis and management</a:t>
            </a:r>
            <a:r>
              <a:rPr lang="en-US" sz="1400" b="1" dirty="0" smtClean="0">
                <a:solidFill>
                  <a:srgbClr val="000000"/>
                </a:solidFill>
                <a:effectLst/>
                <a:latin typeface="Lato"/>
              </a:rPr>
              <a:t> (2012 updated 2015)</a:t>
            </a:r>
            <a:r>
              <a:rPr lang="en-US" sz="2400" b="1" dirty="0" smtClean="0"/>
              <a:t> </a:t>
            </a:r>
          </a:p>
          <a:p>
            <a:pPr algn="ctr">
              <a:spcAft>
                <a:spcPts val="600"/>
              </a:spcAft>
              <a:buNone/>
            </a:pPr>
            <a:r>
              <a:rPr lang="en-US" sz="1400" b="1" dirty="0">
                <a:solidFill>
                  <a:srgbClr val="11779B"/>
                </a:solidFill>
                <a:latin typeface="Lato"/>
              </a:rPr>
              <a:t>Guideline for primary care management of headache in </a:t>
            </a:r>
            <a:r>
              <a:rPr lang="en-US" sz="1400" b="1" dirty="0" smtClean="0">
                <a:solidFill>
                  <a:srgbClr val="11779B"/>
                </a:solidFill>
                <a:latin typeface="Lato"/>
              </a:rPr>
              <a:t>adults Canadian </a:t>
            </a:r>
            <a:r>
              <a:rPr lang="en-US" sz="1400" b="1" dirty="0">
                <a:solidFill>
                  <a:srgbClr val="11779B"/>
                </a:solidFill>
                <a:latin typeface="Lato"/>
              </a:rPr>
              <a:t>Family Physician </a:t>
            </a:r>
            <a:endParaRPr lang="en-GB" altLang="en-US" sz="1400" b="1" dirty="0">
              <a:solidFill>
                <a:srgbClr val="11779B"/>
              </a:solidFill>
              <a:latin typeface="Lato"/>
            </a:endParaRPr>
          </a:p>
          <a:p>
            <a:pPr algn="ctr">
              <a:spcAft>
                <a:spcPts val="600"/>
              </a:spcAft>
              <a:buNone/>
            </a:pPr>
            <a:endParaRPr lang="en-GB" altLang="en-US" sz="2000" b="1" dirty="0" smtClean="0">
              <a:solidFill>
                <a:schemeClr val="tx1"/>
              </a:solidFill>
            </a:endParaRPr>
          </a:p>
          <a:p>
            <a:pPr marL="0" indent="0">
              <a:buNone/>
            </a:pPr>
            <a:endParaRPr lang="en-US" sz="2000" b="1" dirty="0"/>
          </a:p>
        </p:txBody>
      </p:sp>
    </p:spTree>
    <p:extLst>
      <p:ext uri="{BB962C8B-B14F-4D97-AF65-F5344CB8AC3E}">
        <p14:creationId xmlns:p14="http://schemas.microsoft.com/office/powerpoint/2010/main" val="6724145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altLang="en-US" sz="3600" b="1" smtClean="0">
                <a:solidFill>
                  <a:schemeClr val="bg1"/>
                </a:solidFill>
              </a:rPr>
              <a:t>She wants to become pregnant in the future, but still needs migraine prophylaxis, what should you do?</a:t>
            </a:r>
            <a:endParaRPr lang="en-US" b="1" dirty="0">
              <a:solidFill>
                <a:schemeClr val="bg1"/>
              </a:solidFill>
            </a:endParaRPr>
          </a:p>
        </p:txBody>
      </p:sp>
      <p:sp>
        <p:nvSpPr>
          <p:cNvPr id="3" name="Content Placeholder 2"/>
          <p:cNvSpPr>
            <a:spLocks noGrp="1"/>
          </p:cNvSpPr>
          <p:nvPr>
            <p:ph idx="1"/>
          </p:nvPr>
        </p:nvSpPr>
        <p:spPr>
          <a:xfrm>
            <a:off x="838200" y="2359151"/>
            <a:ext cx="10515600" cy="4362323"/>
          </a:xfrm>
        </p:spPr>
        <p:txBody>
          <a:bodyPr>
            <a:normAutofit/>
          </a:bodyPr>
          <a:lstStyle/>
          <a:p>
            <a:r>
              <a:rPr lang="en-GB" altLang="en-US" sz="2000" dirty="0" smtClean="0"/>
              <a:t>Migraine without aura often improves during pregnancy. However, migraine with aura is more likely to continue throughout pregnancy.</a:t>
            </a:r>
          </a:p>
          <a:p>
            <a:r>
              <a:rPr lang="en-GB" altLang="en-US" sz="2000" dirty="0" smtClean="0"/>
              <a:t>Seek </a:t>
            </a:r>
            <a:r>
              <a:rPr lang="en-GB" altLang="en-US" sz="2000" dirty="0"/>
              <a:t>specialist advice if prophylactic treatment for migraine is needed during pregnancy. </a:t>
            </a:r>
          </a:p>
          <a:p>
            <a:r>
              <a:rPr lang="en-GB" altLang="en-US" sz="2000" dirty="0" smtClean="0"/>
              <a:t>Offer </a:t>
            </a:r>
            <a:r>
              <a:rPr lang="en-GB" altLang="en-US" sz="2000" dirty="0"/>
              <a:t>pregnant women paracetamol for the acute treatment of </a:t>
            </a:r>
            <a:r>
              <a:rPr lang="en-GB" altLang="en-US" sz="2000" dirty="0" smtClean="0"/>
              <a:t>migraine.</a:t>
            </a:r>
          </a:p>
          <a:p>
            <a:pPr marL="0" indent="0" algn="ctr" eaLnBrk="0" fontAlgn="base" hangingPunct="0">
              <a:lnSpc>
                <a:spcPct val="100000"/>
              </a:lnSpc>
              <a:spcBef>
                <a:spcPct val="30000"/>
              </a:spcBef>
              <a:spcAft>
                <a:spcPct val="0"/>
              </a:spcAft>
              <a:buNone/>
            </a:pPr>
            <a:endParaRPr lang="en-US" sz="1600" b="0" i="0" u="none" strike="noStrike" dirty="0" smtClean="0">
              <a:solidFill>
                <a:srgbClr val="11779B"/>
              </a:solidFill>
              <a:effectLst/>
              <a:latin typeface="Lato"/>
              <a:hlinkClick r:id="rId2" tooltip="View CG150 at NICE website"/>
            </a:endParaRPr>
          </a:p>
          <a:p>
            <a:pPr marL="0" indent="0" algn="ctr" eaLnBrk="0" fontAlgn="base" hangingPunct="0">
              <a:lnSpc>
                <a:spcPct val="100000"/>
              </a:lnSpc>
              <a:spcBef>
                <a:spcPct val="30000"/>
              </a:spcBef>
              <a:spcAft>
                <a:spcPct val="0"/>
              </a:spcAft>
              <a:buNone/>
            </a:pPr>
            <a:endParaRPr lang="en-US" sz="1600" dirty="0">
              <a:solidFill>
                <a:srgbClr val="11779B"/>
              </a:solidFill>
              <a:latin typeface="Lato"/>
              <a:hlinkClick r:id="rId2" tooltip="View CG150 at NICE website"/>
            </a:endParaRPr>
          </a:p>
          <a:p>
            <a:pPr marL="0" indent="0" algn="ctr" eaLnBrk="0" fontAlgn="base" hangingPunct="0">
              <a:lnSpc>
                <a:spcPct val="100000"/>
              </a:lnSpc>
              <a:spcBef>
                <a:spcPct val="30000"/>
              </a:spcBef>
              <a:spcAft>
                <a:spcPct val="0"/>
              </a:spcAft>
              <a:buNone/>
            </a:pPr>
            <a:r>
              <a:rPr lang="en-US" sz="1600" b="0" i="0" u="none" strike="noStrike" dirty="0" smtClean="0">
                <a:solidFill>
                  <a:srgbClr val="11779B"/>
                </a:solidFill>
                <a:effectLst/>
                <a:latin typeface="Lato"/>
                <a:hlinkClick r:id="rId2" tooltip="View CG150 at NICE website"/>
              </a:rPr>
              <a:t>Headaches in over 12s: diagnosis and management</a:t>
            </a:r>
            <a:r>
              <a:rPr lang="en-US" sz="1600" b="0" i="0" dirty="0" smtClean="0">
                <a:solidFill>
                  <a:srgbClr val="000000"/>
                </a:solidFill>
                <a:effectLst/>
                <a:latin typeface="Lato"/>
              </a:rPr>
              <a:t> (2012 updated 2015)</a:t>
            </a:r>
            <a:endParaRPr lang="en-GB" altLang="en-US" sz="2800" dirty="0" smtClean="0"/>
          </a:p>
          <a:p>
            <a:pPr marL="0" lvl="0" indent="0" eaLnBrk="0" fontAlgn="base" hangingPunct="0">
              <a:lnSpc>
                <a:spcPct val="100000"/>
              </a:lnSpc>
              <a:spcBef>
                <a:spcPct val="30000"/>
              </a:spcBef>
              <a:spcAft>
                <a:spcPct val="0"/>
              </a:spcAft>
              <a:buFontTx/>
              <a:buChar char="•"/>
            </a:pPr>
            <a:endParaRPr lang="en-US" sz="2000" dirty="0"/>
          </a:p>
        </p:txBody>
      </p:sp>
    </p:spTree>
    <p:extLst>
      <p:ext uri="{BB962C8B-B14F-4D97-AF65-F5344CB8AC3E}">
        <p14:creationId xmlns:p14="http://schemas.microsoft.com/office/powerpoint/2010/main" val="40639348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altLang="en-US" b="1" dirty="0" smtClean="0"/>
          </a:p>
          <a:p>
            <a:pPr marL="0" indent="0">
              <a:buNone/>
            </a:pPr>
            <a:endParaRPr lang="en-US" altLang="en-US" b="1" dirty="0"/>
          </a:p>
          <a:p>
            <a:pPr marL="0" indent="0">
              <a:buNone/>
            </a:pPr>
            <a:endParaRPr lang="en-US" altLang="en-US" b="1" dirty="0" smtClean="0"/>
          </a:p>
          <a:p>
            <a:pPr marL="0" indent="0" algn="ctr">
              <a:buNone/>
            </a:pPr>
            <a:r>
              <a:rPr lang="en-US" altLang="en-US" sz="4400" b="1" dirty="0" smtClean="0"/>
              <a:t>Case scenario 4</a:t>
            </a:r>
            <a:r>
              <a:rPr lang="en-US" altLang="en-US" b="1" dirty="0" smtClean="0"/>
              <a:t/>
            </a:r>
            <a:br>
              <a:rPr lang="en-US" altLang="en-US" b="1" dirty="0" smtClean="0"/>
            </a:br>
            <a:endParaRPr lang="en-US" dirty="0"/>
          </a:p>
        </p:txBody>
      </p:sp>
    </p:spTree>
    <p:extLst>
      <p:ext uri="{BB962C8B-B14F-4D97-AF65-F5344CB8AC3E}">
        <p14:creationId xmlns:p14="http://schemas.microsoft.com/office/powerpoint/2010/main" val="41518304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395727"/>
            <a:ext cx="10902696" cy="3781235"/>
          </a:xfrm>
        </p:spPr>
        <p:txBody>
          <a:bodyPr>
            <a:noAutofit/>
          </a:bodyPr>
          <a:lstStyle/>
          <a:p>
            <a:pPr marL="0" indent="0">
              <a:spcBef>
                <a:spcPct val="0"/>
              </a:spcBef>
              <a:buFont typeface="Arial" charset="0"/>
              <a:buNone/>
              <a:defRPr/>
            </a:pPr>
            <a:r>
              <a:rPr lang="en-GB" altLang="en-US" sz="2400" dirty="0" smtClean="0"/>
              <a:t>Abdullah </a:t>
            </a:r>
            <a:r>
              <a:rPr lang="en-GB" altLang="en-US" sz="2400" dirty="0"/>
              <a:t>is a 31-year-old man. He has a history of severe headaches, which </a:t>
            </a:r>
            <a:r>
              <a:rPr lang="en-GB" altLang="en-US" sz="2400" dirty="0" smtClean="0"/>
              <a:t>are the worst </a:t>
            </a:r>
            <a:r>
              <a:rPr lang="en-GB" altLang="en-US" sz="2400" dirty="0"/>
              <a:t>pain </a:t>
            </a:r>
            <a:r>
              <a:rPr lang="en-GB" altLang="en-US" sz="2400" dirty="0" smtClean="0"/>
              <a:t>he has </a:t>
            </a:r>
            <a:r>
              <a:rPr lang="en-GB" altLang="en-US" sz="2400" dirty="0"/>
              <a:t>ever felt. When he gets these headaches, he has pain on 1 side of his head, around his eye and along the side of his face. He also experiences </a:t>
            </a:r>
            <a:r>
              <a:rPr lang="en-GB" altLang="en-US" sz="2400" dirty="0" smtClean="0"/>
              <a:t>watery </a:t>
            </a:r>
            <a:r>
              <a:rPr lang="en-GB" altLang="en-US" sz="2400" dirty="0"/>
              <a:t>eye and nasal congestion, on the same side as the headache</a:t>
            </a:r>
            <a:r>
              <a:rPr lang="en-GB" altLang="en-US" sz="2400" dirty="0" smtClean="0"/>
              <a:t>.</a:t>
            </a:r>
            <a:endParaRPr lang="en-GB" altLang="en-US" sz="2400" dirty="0"/>
          </a:p>
          <a:p>
            <a:pPr marL="0" indent="0">
              <a:spcBef>
                <a:spcPct val="0"/>
              </a:spcBef>
              <a:buFont typeface="Arial" charset="0"/>
              <a:buNone/>
              <a:defRPr/>
            </a:pPr>
            <a:r>
              <a:rPr lang="en-GB" altLang="en-US" sz="2400" dirty="0" smtClean="0"/>
              <a:t>He experienced the headache </a:t>
            </a:r>
            <a:r>
              <a:rPr lang="en-GB" altLang="en-US" sz="2400" dirty="0"/>
              <a:t>for the first time 2 weeks </a:t>
            </a:r>
            <a:r>
              <a:rPr lang="en-GB" altLang="en-US" sz="2400" dirty="0" smtClean="0"/>
              <a:t>ago. The </a:t>
            </a:r>
            <a:r>
              <a:rPr lang="en-GB" altLang="en-US" sz="2400" dirty="0"/>
              <a:t>CT scan </a:t>
            </a:r>
            <a:r>
              <a:rPr lang="en-GB" altLang="en-US" sz="2400" dirty="0" smtClean="0"/>
              <a:t>done was </a:t>
            </a:r>
            <a:r>
              <a:rPr lang="en-GB" altLang="en-US" sz="2400" dirty="0"/>
              <a:t>normal and you have been asked to evaluate </a:t>
            </a:r>
            <a:r>
              <a:rPr lang="en-GB" altLang="en-US" sz="2400" dirty="0" smtClean="0"/>
              <a:t>him. </a:t>
            </a:r>
            <a:endParaRPr lang="en-GB" altLang="en-US" sz="2400" dirty="0"/>
          </a:p>
          <a:p>
            <a:pPr marL="0" indent="0">
              <a:spcBef>
                <a:spcPct val="0"/>
              </a:spcBef>
              <a:buFont typeface="Arial" charset="0"/>
              <a:buNone/>
              <a:defRPr/>
            </a:pPr>
            <a:r>
              <a:rPr lang="en-GB" altLang="en-US" sz="2400" dirty="0" smtClean="0"/>
              <a:t>He tells </a:t>
            </a:r>
            <a:r>
              <a:rPr lang="en-GB" altLang="en-US" sz="2400" dirty="0"/>
              <a:t>you that, since his first severe headache 2 weeks ago, he has experienced 6 more headaches. He says that on average his severe headaches last from 30 to 90 minutes.</a:t>
            </a:r>
          </a:p>
          <a:p>
            <a:endParaRPr lang="en-US" sz="2400" dirty="0"/>
          </a:p>
        </p:txBody>
      </p:sp>
    </p:spTree>
    <p:extLst>
      <p:ext uri="{BB962C8B-B14F-4D97-AF65-F5344CB8AC3E}">
        <p14:creationId xmlns:p14="http://schemas.microsoft.com/office/powerpoint/2010/main" val="32618389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39313" y="242901"/>
            <a:ext cx="5138928" cy="6513540"/>
          </a:xfrm>
        </p:spPr>
      </p:pic>
    </p:spTree>
    <p:extLst>
      <p:ext uri="{BB962C8B-B14F-4D97-AF65-F5344CB8AC3E}">
        <p14:creationId xmlns:p14="http://schemas.microsoft.com/office/powerpoint/2010/main" val="13564225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lgn="ctr"/>
            <a:r>
              <a:rPr lang="en-GB" altLang="en-US" b="1" smtClean="0">
                <a:solidFill>
                  <a:schemeClr val="bg1"/>
                </a:solidFill>
                <a:latin typeface="Arial" pitchFamily="34" charset="0"/>
                <a:cs typeface="Arial" pitchFamily="34" charset="0"/>
              </a:rPr>
              <a:t>What advice and support can you offer about his diagnosis?</a:t>
            </a:r>
            <a:endParaRPr lang="en-US" b="1" dirty="0">
              <a:solidFill>
                <a:schemeClr val="bg1"/>
              </a:solidFill>
            </a:endParaRPr>
          </a:p>
        </p:txBody>
      </p:sp>
      <p:sp>
        <p:nvSpPr>
          <p:cNvPr id="3" name="Content Placeholder 2"/>
          <p:cNvSpPr>
            <a:spLocks noGrp="1"/>
          </p:cNvSpPr>
          <p:nvPr>
            <p:ph idx="1"/>
          </p:nvPr>
        </p:nvSpPr>
        <p:spPr>
          <a:xfrm>
            <a:off x="838200" y="2615184"/>
            <a:ext cx="10515600" cy="3986031"/>
          </a:xfrm>
        </p:spPr>
        <p:txBody>
          <a:bodyPr>
            <a:normAutofit/>
          </a:bodyPr>
          <a:lstStyle/>
          <a:p>
            <a:r>
              <a:rPr lang="en-US" sz="2400" dirty="0" smtClean="0"/>
              <a:t>Management primarily pharmacologic </a:t>
            </a:r>
          </a:p>
          <a:p>
            <a:pPr lvl="1"/>
            <a:r>
              <a:rPr lang="en-GB" altLang="en-US" sz="2200" dirty="0" smtClean="0"/>
              <a:t>Offer O2 or a subcutaneous or nasal </a:t>
            </a:r>
            <a:r>
              <a:rPr lang="en-GB" altLang="en-US" sz="2200" dirty="0" err="1" smtClean="0"/>
              <a:t>triptan</a:t>
            </a:r>
            <a:r>
              <a:rPr lang="en-GB" altLang="en-US" sz="2200" dirty="0" smtClean="0"/>
              <a:t> for the acute treatment.</a:t>
            </a:r>
          </a:p>
          <a:p>
            <a:r>
              <a:rPr lang="en-GB" altLang="en-US" sz="2400" dirty="0" smtClean="0">
                <a:solidFill>
                  <a:srgbClr val="000000"/>
                </a:solidFill>
              </a:rPr>
              <a:t>What prophylaxis for cluster headache could you offer him?</a:t>
            </a:r>
          </a:p>
          <a:p>
            <a:pPr lvl="1"/>
            <a:r>
              <a:rPr lang="en-US" sz="2200" dirty="0" smtClean="0"/>
              <a:t>Prophylactic medication: </a:t>
            </a:r>
            <a:r>
              <a:rPr lang="en-GB" altLang="en-US" sz="2200" dirty="0" smtClean="0"/>
              <a:t>consider offering him verapamil. </a:t>
            </a:r>
          </a:p>
          <a:p>
            <a:r>
              <a:rPr lang="en-GB" altLang="en-US" sz="2400" dirty="0"/>
              <a:t>S</a:t>
            </a:r>
            <a:r>
              <a:rPr lang="en-GB" altLang="en-US" sz="2400" dirty="0" smtClean="0"/>
              <a:t>eek specialist advice before starting verapamil </a:t>
            </a:r>
          </a:p>
          <a:p>
            <a:r>
              <a:rPr lang="en-US" sz="2400" dirty="0" smtClean="0"/>
              <a:t>Early specialist referral recommended</a:t>
            </a:r>
          </a:p>
          <a:p>
            <a:pPr marL="0" indent="0" algn="ctr">
              <a:buNone/>
            </a:pPr>
            <a:r>
              <a:rPr lang="en-US" sz="1600" dirty="0" smtClean="0">
                <a:solidFill>
                  <a:srgbClr val="11779B"/>
                </a:solidFill>
                <a:latin typeface="Lato"/>
              </a:rPr>
              <a:t>Guideline for primary care management of headache in adults, Canadian Family Physician </a:t>
            </a:r>
            <a:endParaRPr lang="en-GB" altLang="en-US" sz="1600" dirty="0" smtClean="0">
              <a:solidFill>
                <a:srgbClr val="11779B"/>
              </a:solidFill>
              <a:latin typeface="Lato"/>
            </a:endParaRPr>
          </a:p>
          <a:p>
            <a:endParaRPr lang="en-US" sz="2400" dirty="0"/>
          </a:p>
        </p:txBody>
      </p:sp>
    </p:spTree>
    <p:extLst>
      <p:ext uri="{BB962C8B-B14F-4D97-AF65-F5344CB8AC3E}">
        <p14:creationId xmlns:p14="http://schemas.microsoft.com/office/powerpoint/2010/main" val="40194738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gn="ctr"/>
            <a:r>
              <a:rPr lang="en-GB" sz="3600" smtClean="0">
                <a:solidFill>
                  <a:schemeClr val="bg1"/>
                </a:solidFill>
                <a:latin typeface="Arial" pitchFamily="34" charset="0"/>
                <a:cs typeface="Arial" pitchFamily="34" charset="0"/>
              </a:rPr>
              <a:t>What medications would you </a:t>
            </a:r>
            <a:r>
              <a:rPr lang="en-GB" sz="3600" b="1" smtClean="0">
                <a:solidFill>
                  <a:schemeClr val="bg1"/>
                </a:solidFill>
                <a:latin typeface="Arial" pitchFamily="34" charset="0"/>
                <a:cs typeface="Arial" pitchFamily="34" charset="0"/>
              </a:rPr>
              <a:t>not</a:t>
            </a:r>
            <a:r>
              <a:rPr lang="en-GB" sz="3600" smtClean="0">
                <a:solidFill>
                  <a:schemeClr val="bg1"/>
                </a:solidFill>
                <a:latin typeface="Arial" pitchFamily="34" charset="0"/>
                <a:cs typeface="Arial" pitchFamily="34" charset="0"/>
              </a:rPr>
              <a:t> offer for the acute management of his cluster headache attacks?</a:t>
            </a:r>
            <a:endParaRPr lang="en-US" dirty="0">
              <a:solidFill>
                <a:schemeClr val="bg1"/>
              </a:solidFill>
            </a:endParaRPr>
          </a:p>
        </p:txBody>
      </p:sp>
      <p:sp>
        <p:nvSpPr>
          <p:cNvPr id="3" name="Content Placeholder 2"/>
          <p:cNvSpPr>
            <a:spLocks noGrp="1"/>
          </p:cNvSpPr>
          <p:nvPr>
            <p:ph idx="1"/>
          </p:nvPr>
        </p:nvSpPr>
        <p:spPr>
          <a:xfrm>
            <a:off x="1154954" y="2603500"/>
            <a:ext cx="10275046" cy="3416300"/>
          </a:xfrm>
        </p:spPr>
        <p:txBody>
          <a:bodyPr>
            <a:noAutofit/>
          </a:bodyPr>
          <a:lstStyle/>
          <a:p>
            <a:endParaRPr lang="en-GB" altLang="en-US" sz="2400" dirty="0"/>
          </a:p>
          <a:p>
            <a:r>
              <a:rPr lang="en-GB" altLang="en-US" sz="2400" dirty="0" smtClean="0"/>
              <a:t>You would not offer paracetamol, NSAIDS, oral </a:t>
            </a:r>
            <a:r>
              <a:rPr lang="en-GB" altLang="en-US" sz="2400" dirty="0" err="1" smtClean="0"/>
              <a:t>triptans</a:t>
            </a:r>
            <a:r>
              <a:rPr lang="en-GB" altLang="en-US" sz="2400" dirty="0" smtClean="0"/>
              <a:t>, ergots or opioids as there is no evidence to suggest that they would have any clinical benefit in the treatment of cluster headache.</a:t>
            </a:r>
          </a:p>
          <a:p>
            <a:endParaRPr lang="en-GB" altLang="en-US" sz="2400" dirty="0"/>
          </a:p>
          <a:p>
            <a:endParaRPr lang="en-GB" altLang="en-US" sz="2400" dirty="0" smtClean="0"/>
          </a:p>
          <a:p>
            <a:pPr marL="0" indent="0">
              <a:buNone/>
            </a:pPr>
            <a:endParaRPr lang="en-GB" altLang="en-US" sz="2400" dirty="0" smtClean="0"/>
          </a:p>
          <a:p>
            <a:pPr marL="0" indent="0" algn="ctr">
              <a:buNone/>
            </a:pPr>
            <a:r>
              <a:rPr lang="en-US" sz="1600" b="1" dirty="0" smtClean="0">
                <a:solidFill>
                  <a:srgbClr val="00B0F0"/>
                </a:solidFill>
              </a:rPr>
              <a:t>NICE: https://</a:t>
            </a:r>
            <a:r>
              <a:rPr lang="en-US" sz="1600" b="1" dirty="0" err="1" smtClean="0">
                <a:solidFill>
                  <a:srgbClr val="00B0F0"/>
                </a:solidFill>
              </a:rPr>
              <a:t>www.nice.org.uk</a:t>
            </a:r>
            <a:r>
              <a:rPr lang="en-US" sz="1600" b="1" dirty="0" smtClean="0">
                <a:solidFill>
                  <a:srgbClr val="00B0F0"/>
                </a:solidFill>
              </a:rPr>
              <a:t>/</a:t>
            </a:r>
            <a:r>
              <a:rPr lang="en-US" sz="1600" b="1" dirty="0" err="1" smtClean="0">
                <a:solidFill>
                  <a:srgbClr val="00B0F0"/>
                </a:solidFill>
              </a:rPr>
              <a:t>donotdo</a:t>
            </a:r>
            <a:r>
              <a:rPr lang="en-US" sz="1600" b="1" dirty="0" smtClean="0">
                <a:solidFill>
                  <a:srgbClr val="00B0F0"/>
                </a:solidFill>
              </a:rPr>
              <a:t>/do-not-offer-paracetamol-nsaids-opioids-ergots-or-oral-triptans-for-the-acutetreatment-of-cluster-headache</a:t>
            </a:r>
            <a:endParaRPr lang="en-US" sz="1600" b="1" dirty="0">
              <a:solidFill>
                <a:srgbClr val="00B0F0"/>
              </a:solidFill>
            </a:endParaRPr>
          </a:p>
        </p:txBody>
      </p:sp>
    </p:spTree>
    <p:extLst>
      <p:ext uri="{BB962C8B-B14F-4D97-AF65-F5344CB8AC3E}">
        <p14:creationId xmlns:p14="http://schemas.microsoft.com/office/powerpoint/2010/main" val="2360883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3097261"/>
            <a:ext cx="6534318" cy="2677648"/>
          </a:xfrm>
        </p:spPr>
        <p:txBody>
          <a:bodyPr/>
          <a:lstStyle/>
          <a:p>
            <a:r>
              <a:rPr lang="en-US" b="1" dirty="0">
                <a:solidFill>
                  <a:schemeClr val="bg1"/>
                </a:solidFill>
              </a:rPr>
              <a:t>General practice points for managing primary headache in adults </a:t>
            </a:r>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4409" y="1351392"/>
            <a:ext cx="3571009" cy="4174330"/>
          </a:xfrm>
          <a:prstGeom prst="rect">
            <a:avLst/>
          </a:prstGeom>
        </p:spPr>
      </p:pic>
    </p:spTree>
    <p:extLst>
      <p:ext uri="{BB962C8B-B14F-4D97-AF65-F5344CB8AC3E}">
        <p14:creationId xmlns:p14="http://schemas.microsoft.com/office/powerpoint/2010/main" val="13128191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95372"/>
            <a:ext cx="10515600" cy="925056"/>
          </a:xfrm>
        </p:spPr>
        <p:txBody>
          <a:bodyPr>
            <a:noAutofit/>
          </a:bodyPr>
          <a:lstStyle/>
          <a:p>
            <a:pPr algn="ctr"/>
            <a:r>
              <a:rPr lang="en-US" sz="4000" b="1" dirty="0" smtClean="0">
                <a:solidFill>
                  <a:schemeClr val="bg1"/>
                </a:solidFill>
              </a:rPr>
              <a:t>General practice points for managing primary headache in adults </a:t>
            </a:r>
            <a:endParaRPr lang="en-US" sz="4000" b="1" dirty="0">
              <a:solidFill>
                <a:schemeClr val="bg1"/>
              </a:solidFill>
            </a:endParaRPr>
          </a:p>
        </p:txBody>
      </p:sp>
      <p:sp>
        <p:nvSpPr>
          <p:cNvPr id="3" name="Content Placeholder 2"/>
          <p:cNvSpPr>
            <a:spLocks noGrp="1"/>
          </p:cNvSpPr>
          <p:nvPr>
            <p:ph idx="1"/>
          </p:nvPr>
        </p:nvSpPr>
        <p:spPr>
          <a:xfrm>
            <a:off x="838200" y="2377440"/>
            <a:ext cx="10515600" cy="4344036"/>
          </a:xfrm>
        </p:spPr>
        <p:txBody>
          <a:bodyPr>
            <a:normAutofit/>
          </a:bodyPr>
          <a:lstStyle/>
          <a:p>
            <a:r>
              <a:rPr lang="en-US" dirty="0" smtClean="0"/>
              <a:t>Rule out secondary headache </a:t>
            </a:r>
          </a:p>
          <a:p>
            <a:r>
              <a:rPr lang="en-US" dirty="0" smtClean="0"/>
              <a:t>Imaging is not recommended for the routine assessment of patients with headache with normal neurologic examination findings, and no red flags.</a:t>
            </a:r>
          </a:p>
          <a:p>
            <a:r>
              <a:rPr lang="en-US" dirty="0"/>
              <a:t>H</a:t>
            </a:r>
            <a:r>
              <a:rPr lang="en-US" dirty="0" smtClean="0"/>
              <a:t>istory and physical examination findings are usually sufficient to make a diagnosis </a:t>
            </a:r>
          </a:p>
          <a:p>
            <a:r>
              <a:rPr lang="en-US" dirty="0" smtClean="0"/>
              <a:t>Migraine should be considered in patients with recurrent moderate or severe headaches and normal neurologic examination findings</a:t>
            </a:r>
          </a:p>
          <a:p>
            <a:pPr marL="0" indent="0">
              <a:buNone/>
            </a:pPr>
            <a:endParaRPr lang="en-US" dirty="0" smtClean="0"/>
          </a:p>
          <a:p>
            <a:pPr marL="0" indent="0" algn="ctr">
              <a:buNone/>
            </a:pPr>
            <a:r>
              <a:rPr lang="en-US" sz="1200" dirty="0" smtClean="0">
                <a:solidFill>
                  <a:srgbClr val="11779B"/>
                </a:solidFill>
                <a:latin typeface="Lato"/>
              </a:rPr>
              <a:t>Guideline for primary care management of headache in adults, Canadian Family Physician </a:t>
            </a:r>
            <a:endParaRPr lang="en-GB" altLang="en-US" sz="1200" dirty="0" smtClean="0">
              <a:solidFill>
                <a:srgbClr val="11779B"/>
              </a:solidFill>
              <a:latin typeface="Lato"/>
            </a:endParaRPr>
          </a:p>
          <a:p>
            <a:endParaRPr lang="en-US" dirty="0" smtClean="0"/>
          </a:p>
        </p:txBody>
      </p:sp>
    </p:spTree>
    <p:extLst>
      <p:ext uri="{BB962C8B-B14F-4D97-AF65-F5344CB8AC3E}">
        <p14:creationId xmlns:p14="http://schemas.microsoft.com/office/powerpoint/2010/main" val="39883221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a:t>
            </a:r>
            <a:r>
              <a:rPr lang="en-US" dirty="0" smtClean="0"/>
              <a:t>ntroduction</a:t>
            </a:r>
            <a:endParaRPr lang="en-US" dirty="0"/>
          </a:p>
        </p:txBody>
      </p:sp>
      <p:sp>
        <p:nvSpPr>
          <p:cNvPr id="3" name="Content Placeholder 2"/>
          <p:cNvSpPr>
            <a:spLocks noGrp="1"/>
          </p:cNvSpPr>
          <p:nvPr>
            <p:ph idx="1"/>
          </p:nvPr>
        </p:nvSpPr>
        <p:spPr>
          <a:xfrm>
            <a:off x="1024128" y="2307096"/>
            <a:ext cx="10625328" cy="4282752"/>
          </a:xfrm>
        </p:spPr>
        <p:txBody>
          <a:bodyPr>
            <a:normAutofit/>
          </a:bodyPr>
          <a:lstStyle/>
          <a:p>
            <a:r>
              <a:rPr lang="en-US" sz="2000" smtClean="0"/>
              <a:t>The </a:t>
            </a:r>
            <a:r>
              <a:rPr lang="en-US" sz="2000" dirty="0"/>
              <a:t>International Headache Society classification and diagnostic criteria can help physicians differentiate primary headaches (e.g., tension, migraine, cluster) from secondary headaches (e.g., those caused by infection or vascular disease</a:t>
            </a:r>
            <a:r>
              <a:rPr lang="en-US" sz="2000" dirty="0" smtClean="0"/>
              <a:t>).</a:t>
            </a:r>
          </a:p>
          <a:p>
            <a:r>
              <a:rPr lang="en-US" sz="2000" dirty="0" smtClean="0"/>
              <a:t>A </a:t>
            </a:r>
            <a:r>
              <a:rPr lang="en-US" sz="2000" dirty="0"/>
              <a:t>thorough history and physical examination, and an understanding of the typical features of primary headaches, can reduce the need for neuroimaging, lumbar puncture, or other </a:t>
            </a:r>
            <a:r>
              <a:rPr lang="en-US" sz="2000" dirty="0" smtClean="0"/>
              <a:t>studies.</a:t>
            </a:r>
          </a:p>
          <a:p>
            <a:r>
              <a:rPr lang="en-US" sz="2000" dirty="0" smtClean="0"/>
              <a:t>Red </a:t>
            </a:r>
            <a:r>
              <a:rPr lang="en-US" sz="2000" dirty="0"/>
              <a:t>flag signs and symptoms include focal </a:t>
            </a:r>
            <a:r>
              <a:rPr lang="en-US" sz="2000" dirty="0" smtClean="0"/>
              <a:t>neurologic </a:t>
            </a:r>
            <a:r>
              <a:rPr lang="en-US" sz="2000" dirty="0"/>
              <a:t>signs, papilledema, neck stiffness, an immunocompromised state, sudden onset of the worst headache in the patient’s life, personality changes, headache after trauma, and headache that is worse with </a:t>
            </a:r>
            <a:r>
              <a:rPr lang="en-US" sz="2000" dirty="0" smtClean="0"/>
              <a:t>exercise.</a:t>
            </a:r>
          </a:p>
        </p:txBody>
      </p:sp>
      <p:sp>
        <p:nvSpPr>
          <p:cNvPr id="5" name="Rectangle 4"/>
          <p:cNvSpPr/>
          <p:nvPr/>
        </p:nvSpPr>
        <p:spPr>
          <a:xfrm>
            <a:off x="4101353" y="6128183"/>
            <a:ext cx="7799294" cy="461665"/>
          </a:xfrm>
          <a:prstGeom prst="rect">
            <a:avLst/>
          </a:prstGeom>
        </p:spPr>
        <p:txBody>
          <a:bodyPr wrap="square">
            <a:spAutoFit/>
          </a:bodyPr>
          <a:lstStyle/>
          <a:p>
            <a:r>
              <a:rPr lang="en-US" sz="1200" dirty="0"/>
              <a:t>(</a:t>
            </a:r>
            <a:r>
              <a:rPr lang="en-US" sz="1200" i="1" dirty="0"/>
              <a:t>Am Fam Physician. </a:t>
            </a:r>
            <a:r>
              <a:rPr lang="en-US" sz="1200" dirty="0"/>
              <a:t>2013;87(10):682-687. Copyright © 2013 American Academy of Family Physicians.) </a:t>
            </a:r>
          </a:p>
          <a:p>
            <a:endParaRPr lang="en-US" sz="1200" dirty="0"/>
          </a:p>
        </p:txBody>
      </p:sp>
    </p:spTree>
    <p:extLst>
      <p:ext uri="{BB962C8B-B14F-4D97-AF65-F5344CB8AC3E}">
        <p14:creationId xmlns:p14="http://schemas.microsoft.com/office/powerpoint/2010/main" val="19264567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588724" y="288098"/>
            <a:ext cx="10765076" cy="6068251"/>
          </a:xfrm>
          <a:prstGeom prst="rect">
            <a:avLst/>
          </a:prstGeom>
        </p:spPr>
      </p:pic>
    </p:spTree>
    <p:extLst>
      <p:ext uri="{BB962C8B-B14F-4D97-AF65-F5344CB8AC3E}">
        <p14:creationId xmlns:p14="http://schemas.microsoft.com/office/powerpoint/2010/main" val="12799204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63416"/>
            <a:ext cx="10515600" cy="411489"/>
          </a:xfrm>
        </p:spPr>
        <p:txBody>
          <a:bodyPr>
            <a:normAutofit fontScale="90000"/>
          </a:bodyPr>
          <a:lstStyle/>
          <a:p>
            <a:r>
              <a:rPr lang="en-US" b="1" smtClean="0">
                <a:solidFill>
                  <a:schemeClr val="bg1"/>
                </a:solidFill>
              </a:rPr>
              <a:t>General practice points                                    </a:t>
            </a:r>
            <a:r>
              <a:rPr lang="en-US" dirty="0" err="1" smtClean="0">
                <a:solidFill>
                  <a:schemeClr val="bg1"/>
                </a:solidFill>
              </a:rPr>
              <a:t>cont</a:t>
            </a:r>
            <a:r>
              <a:rPr lang="en-US" dirty="0" smtClean="0">
                <a:solidFill>
                  <a:schemeClr val="bg1"/>
                </a:solidFill>
              </a:rPr>
              <a:t>….</a:t>
            </a:r>
            <a:endParaRPr lang="en-US" dirty="0">
              <a:solidFill>
                <a:schemeClr val="bg1"/>
              </a:solidFill>
            </a:endParaRPr>
          </a:p>
        </p:txBody>
      </p:sp>
      <p:sp>
        <p:nvSpPr>
          <p:cNvPr id="3" name="Content Placeholder 2"/>
          <p:cNvSpPr>
            <a:spLocks noGrp="1"/>
          </p:cNvSpPr>
          <p:nvPr>
            <p:ph idx="1"/>
          </p:nvPr>
        </p:nvSpPr>
        <p:spPr>
          <a:xfrm>
            <a:off x="838200" y="2176272"/>
            <a:ext cx="10515600" cy="4681728"/>
          </a:xfrm>
        </p:spPr>
        <p:txBody>
          <a:bodyPr>
            <a:normAutofit/>
          </a:bodyPr>
          <a:lstStyle/>
          <a:p>
            <a:pPr lvl="0"/>
            <a:endParaRPr lang="en-US" dirty="0" smtClean="0">
              <a:solidFill>
                <a:prstClr val="black"/>
              </a:solidFill>
            </a:endParaRPr>
          </a:p>
          <a:p>
            <a:pPr lvl="0"/>
            <a:r>
              <a:rPr lang="en-US" dirty="0" smtClean="0">
                <a:solidFill>
                  <a:prstClr val="black"/>
                </a:solidFill>
              </a:rPr>
              <a:t>Consider </a:t>
            </a:r>
            <a:r>
              <a:rPr lang="en-US" dirty="0">
                <a:solidFill>
                  <a:prstClr val="black"/>
                </a:solidFill>
              </a:rPr>
              <a:t>a diagnosis of migraine in patients with a previous diagnosis of recurring “sinus” </a:t>
            </a:r>
            <a:r>
              <a:rPr lang="en-US" dirty="0" smtClean="0">
                <a:solidFill>
                  <a:prstClr val="black"/>
                </a:solidFill>
              </a:rPr>
              <a:t>headache.</a:t>
            </a:r>
          </a:p>
          <a:p>
            <a:pPr lvl="0"/>
            <a:r>
              <a:rPr lang="en-US" dirty="0" smtClean="0">
                <a:solidFill>
                  <a:prstClr val="black"/>
                </a:solidFill>
              </a:rPr>
              <a:t>Medication </a:t>
            </a:r>
            <a:r>
              <a:rPr lang="en-US" dirty="0">
                <a:solidFill>
                  <a:prstClr val="black"/>
                </a:solidFill>
              </a:rPr>
              <a:t>overuse is considered </a:t>
            </a:r>
            <a:r>
              <a:rPr lang="en-US" dirty="0" smtClean="0">
                <a:solidFill>
                  <a:prstClr val="black"/>
                </a:solidFill>
              </a:rPr>
              <a:t>when </a:t>
            </a:r>
            <a:r>
              <a:rPr lang="en-US" dirty="0">
                <a:solidFill>
                  <a:prstClr val="black"/>
                </a:solidFill>
              </a:rPr>
              <a:t>patients with migraine or tension-type headache use combination analgesics</a:t>
            </a:r>
            <a:r>
              <a:rPr lang="en-US" dirty="0" smtClean="0">
                <a:solidFill>
                  <a:prstClr val="black"/>
                </a:solidFill>
              </a:rPr>
              <a:t>,</a:t>
            </a:r>
          </a:p>
          <a:p>
            <a:pPr lvl="1"/>
            <a:r>
              <a:rPr lang="en-US" dirty="0" smtClean="0">
                <a:solidFill>
                  <a:prstClr val="black"/>
                </a:solidFill>
              </a:rPr>
              <a:t> Opioids</a:t>
            </a:r>
            <a:r>
              <a:rPr lang="en-US" dirty="0">
                <a:solidFill>
                  <a:prstClr val="black"/>
                </a:solidFill>
              </a:rPr>
              <a:t>, or </a:t>
            </a:r>
            <a:r>
              <a:rPr lang="en-US" dirty="0" err="1">
                <a:solidFill>
                  <a:prstClr val="black"/>
                </a:solidFill>
              </a:rPr>
              <a:t>triptans</a:t>
            </a:r>
            <a:r>
              <a:rPr lang="en-US" dirty="0">
                <a:solidFill>
                  <a:prstClr val="black"/>
                </a:solidFill>
              </a:rPr>
              <a:t> on </a:t>
            </a:r>
            <a:r>
              <a:rPr lang="en-US" b="1" dirty="0">
                <a:solidFill>
                  <a:srgbClr val="C00000"/>
                </a:solidFill>
              </a:rPr>
              <a:t>≥10 d/</a:t>
            </a:r>
            <a:r>
              <a:rPr lang="en-US" b="1" dirty="0" err="1">
                <a:solidFill>
                  <a:srgbClr val="C00000"/>
                </a:solidFill>
              </a:rPr>
              <a:t>mo</a:t>
            </a:r>
            <a:r>
              <a:rPr lang="en-US" b="1" dirty="0">
                <a:solidFill>
                  <a:srgbClr val="C00000"/>
                </a:solidFill>
              </a:rPr>
              <a:t> </a:t>
            </a:r>
            <a:endParaRPr lang="en-US" b="1" dirty="0" smtClean="0">
              <a:solidFill>
                <a:srgbClr val="C00000"/>
              </a:solidFill>
            </a:endParaRPr>
          </a:p>
          <a:p>
            <a:pPr marL="457200" lvl="1" indent="0">
              <a:buNone/>
            </a:pPr>
            <a:r>
              <a:rPr lang="en-US" dirty="0" smtClean="0">
                <a:solidFill>
                  <a:prstClr val="black"/>
                </a:solidFill>
              </a:rPr>
              <a:t>			or </a:t>
            </a:r>
          </a:p>
          <a:p>
            <a:pPr lvl="1"/>
            <a:r>
              <a:rPr lang="en-US" dirty="0">
                <a:solidFill>
                  <a:prstClr val="black"/>
                </a:solidFill>
              </a:rPr>
              <a:t>A</a:t>
            </a:r>
            <a:r>
              <a:rPr lang="en-US" dirty="0" smtClean="0">
                <a:solidFill>
                  <a:prstClr val="black"/>
                </a:solidFill>
              </a:rPr>
              <a:t>cetaminophen </a:t>
            </a:r>
            <a:r>
              <a:rPr lang="en-US" dirty="0">
                <a:solidFill>
                  <a:prstClr val="black"/>
                </a:solidFill>
              </a:rPr>
              <a:t>or NSAIDs on </a:t>
            </a:r>
            <a:r>
              <a:rPr lang="en-US" b="1" dirty="0">
                <a:solidFill>
                  <a:srgbClr val="C00000"/>
                </a:solidFill>
              </a:rPr>
              <a:t>≥15 d/</a:t>
            </a:r>
            <a:r>
              <a:rPr lang="en-US" b="1" dirty="0" err="1">
                <a:solidFill>
                  <a:srgbClr val="C00000"/>
                </a:solidFill>
              </a:rPr>
              <a:t>mo</a:t>
            </a:r>
            <a:r>
              <a:rPr lang="en-US" b="1" dirty="0">
                <a:solidFill>
                  <a:srgbClr val="C00000"/>
                </a:solidFill>
              </a:rPr>
              <a:t> </a:t>
            </a:r>
            <a:endParaRPr lang="en-US" b="1" dirty="0" smtClean="0">
              <a:solidFill>
                <a:srgbClr val="C00000"/>
              </a:solidFill>
            </a:endParaRPr>
          </a:p>
          <a:p>
            <a:pPr marL="457200" lvl="1" indent="0">
              <a:buNone/>
            </a:pPr>
            <a:endParaRPr lang="en-US" b="1" dirty="0">
              <a:solidFill>
                <a:srgbClr val="C00000"/>
              </a:solidFill>
            </a:endParaRPr>
          </a:p>
          <a:p>
            <a:pPr lvl="0"/>
            <a:r>
              <a:rPr lang="en-US" dirty="0">
                <a:solidFill>
                  <a:prstClr val="black"/>
                </a:solidFill>
              </a:rPr>
              <a:t>Comprehensive migraine therapy includes management of lifestyle factors and triggers, acute and prophylactic medications, and migraine self-management strategies </a:t>
            </a:r>
          </a:p>
          <a:p>
            <a:pPr marL="0" lvl="0" indent="0">
              <a:buNone/>
            </a:pPr>
            <a:endParaRPr lang="en-US" dirty="0"/>
          </a:p>
        </p:txBody>
      </p:sp>
    </p:spTree>
    <p:extLst>
      <p:ext uri="{BB962C8B-B14F-4D97-AF65-F5344CB8AC3E}">
        <p14:creationId xmlns:p14="http://schemas.microsoft.com/office/powerpoint/2010/main" val="32572560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76400" y="74613"/>
            <a:ext cx="10515600" cy="688975"/>
          </a:xfrm>
        </p:spPr>
        <p:txBody>
          <a:bodyPr>
            <a:normAutofit fontScale="90000"/>
          </a:bodyPr>
          <a:lstStyle/>
          <a:p>
            <a:pPr algn="ctr"/>
            <a:r>
              <a:rPr lang="en-US" sz="5700" b="1" dirty="0" smtClean="0">
                <a:solidFill>
                  <a:srgbClr val="C00000"/>
                </a:solidFill>
                <a:latin typeface="+mn-lt"/>
                <a:ea typeface="+mn-ea"/>
                <a:cs typeface="+mn-cs"/>
              </a:rPr>
              <a:t>SNOOP</a:t>
            </a:r>
            <a:r>
              <a:rPr lang="en-US" sz="4900" b="1" dirty="0" smtClean="0">
                <a:solidFill>
                  <a:schemeClr val="accent1"/>
                </a:solidFill>
              </a:rPr>
              <a:t>(Red flag signs)</a:t>
            </a:r>
            <a:endParaRPr lang="en-US" sz="4900" b="1" dirty="0">
              <a:solidFill>
                <a:schemeClr val="accent1"/>
              </a:solidFill>
            </a:endParaRPr>
          </a:p>
        </p:txBody>
      </p:sp>
      <p:sp>
        <p:nvSpPr>
          <p:cNvPr id="4" name="Content Placeholder 3"/>
          <p:cNvSpPr>
            <a:spLocks noGrp="1"/>
          </p:cNvSpPr>
          <p:nvPr>
            <p:ph sz="half" idx="4294967295"/>
          </p:nvPr>
        </p:nvSpPr>
        <p:spPr>
          <a:xfrm>
            <a:off x="0" y="676275"/>
            <a:ext cx="4121150" cy="6181725"/>
          </a:xfrm>
        </p:spPr>
        <p:txBody>
          <a:bodyPr>
            <a:normAutofit lnSpcReduction="10000"/>
          </a:bodyPr>
          <a:lstStyle/>
          <a:p>
            <a:pPr marL="0" indent="0">
              <a:lnSpc>
                <a:spcPct val="100000"/>
              </a:lnSpc>
              <a:buNone/>
            </a:pPr>
            <a:r>
              <a:rPr lang="en-US" sz="4400" b="1" dirty="0" smtClean="0">
                <a:solidFill>
                  <a:srgbClr val="C00000"/>
                </a:solidFill>
              </a:rPr>
              <a:t>S</a:t>
            </a:r>
            <a:r>
              <a:rPr lang="en-US" sz="2400" dirty="0" smtClean="0"/>
              <a:t>ystemic symptoms</a:t>
            </a:r>
          </a:p>
          <a:p>
            <a:pPr marL="0" indent="0">
              <a:lnSpc>
                <a:spcPct val="100000"/>
              </a:lnSpc>
              <a:buNone/>
            </a:pPr>
            <a:r>
              <a:rPr lang="en-US" sz="4400" b="1" dirty="0" smtClean="0">
                <a:solidFill>
                  <a:srgbClr val="C00000"/>
                </a:solidFill>
              </a:rPr>
              <a:t>N</a:t>
            </a:r>
            <a:r>
              <a:rPr lang="en-US" sz="2400" dirty="0" smtClean="0"/>
              <a:t>eurologic symptoms</a:t>
            </a:r>
          </a:p>
          <a:p>
            <a:pPr marL="0" indent="0">
              <a:lnSpc>
                <a:spcPct val="100000"/>
              </a:lnSpc>
              <a:buNone/>
            </a:pPr>
            <a:endParaRPr lang="en-US" sz="4400" b="1" dirty="0" smtClean="0">
              <a:solidFill>
                <a:srgbClr val="C00000"/>
              </a:solidFill>
            </a:endParaRPr>
          </a:p>
          <a:p>
            <a:pPr marL="0" indent="0">
              <a:lnSpc>
                <a:spcPct val="100000"/>
              </a:lnSpc>
              <a:buNone/>
            </a:pPr>
            <a:r>
              <a:rPr lang="en-US" sz="4400" b="1" dirty="0" smtClean="0">
                <a:solidFill>
                  <a:srgbClr val="C00000"/>
                </a:solidFill>
              </a:rPr>
              <a:t>O</a:t>
            </a:r>
            <a:r>
              <a:rPr lang="en-US" sz="2400" dirty="0" smtClean="0"/>
              <a:t>nset </a:t>
            </a:r>
          </a:p>
          <a:p>
            <a:pPr marL="0" indent="0">
              <a:lnSpc>
                <a:spcPct val="100000"/>
              </a:lnSpc>
              <a:buNone/>
            </a:pPr>
            <a:r>
              <a:rPr lang="en-US" sz="4400" b="1" dirty="0" smtClean="0">
                <a:solidFill>
                  <a:srgbClr val="C00000"/>
                </a:solidFill>
              </a:rPr>
              <a:t>O</a:t>
            </a:r>
            <a:r>
              <a:rPr lang="en-US" sz="2400" dirty="0" smtClean="0"/>
              <a:t>ther associated conditions</a:t>
            </a:r>
          </a:p>
          <a:p>
            <a:pPr marL="0" indent="0">
              <a:lnSpc>
                <a:spcPct val="100000"/>
              </a:lnSpc>
              <a:buNone/>
            </a:pPr>
            <a:endParaRPr lang="en-US" sz="4800" b="1" dirty="0" smtClean="0">
              <a:solidFill>
                <a:srgbClr val="C00000"/>
              </a:solidFill>
            </a:endParaRPr>
          </a:p>
          <a:p>
            <a:pPr marL="0" indent="0">
              <a:lnSpc>
                <a:spcPct val="100000"/>
              </a:lnSpc>
              <a:buNone/>
            </a:pPr>
            <a:r>
              <a:rPr lang="en-US" sz="4400" b="1" dirty="0" smtClean="0">
                <a:solidFill>
                  <a:srgbClr val="C00000"/>
                </a:solidFill>
              </a:rPr>
              <a:t>P</a:t>
            </a:r>
            <a:r>
              <a:rPr lang="en-US" sz="2400" dirty="0" smtClean="0"/>
              <a:t>revious headache history</a:t>
            </a:r>
          </a:p>
          <a:p>
            <a:endParaRPr lang="en-US" dirty="0" smtClean="0"/>
          </a:p>
          <a:p>
            <a:endParaRPr lang="en-US" dirty="0"/>
          </a:p>
          <a:p>
            <a:pPr marL="0" indent="0">
              <a:buNone/>
            </a:pPr>
            <a:endParaRPr lang="en-US" dirty="0" smtClean="0"/>
          </a:p>
          <a:p>
            <a:endParaRPr lang="en-US" dirty="0" smtClean="0"/>
          </a:p>
          <a:p>
            <a:endParaRPr lang="en-US" dirty="0"/>
          </a:p>
          <a:p>
            <a:endParaRPr lang="en-US" dirty="0"/>
          </a:p>
        </p:txBody>
      </p:sp>
      <p:sp>
        <p:nvSpPr>
          <p:cNvPr id="6" name="Content Placeholder 5"/>
          <p:cNvSpPr>
            <a:spLocks noGrp="1"/>
          </p:cNvSpPr>
          <p:nvPr>
            <p:ph sz="quarter" idx="4294967295"/>
          </p:nvPr>
        </p:nvSpPr>
        <p:spPr>
          <a:xfrm>
            <a:off x="5010150" y="815975"/>
            <a:ext cx="7181850" cy="5957888"/>
          </a:xfrm>
        </p:spPr>
        <p:txBody>
          <a:bodyPr>
            <a:noAutofit/>
          </a:bodyPr>
          <a:lstStyle/>
          <a:p>
            <a:pPr marL="0" indent="0">
              <a:lnSpc>
                <a:spcPct val="120000"/>
              </a:lnSpc>
              <a:buNone/>
            </a:pPr>
            <a:r>
              <a:rPr lang="en-US" sz="2400" dirty="0"/>
              <a:t>F</a:t>
            </a:r>
            <a:r>
              <a:rPr lang="en-US" sz="2400" dirty="0" smtClean="0"/>
              <a:t>ever</a:t>
            </a:r>
            <a:r>
              <a:rPr lang="en-US" sz="2400" dirty="0"/>
              <a:t>, weight loss, cancer, pregnancy,               immunocompromised </a:t>
            </a:r>
            <a:r>
              <a:rPr lang="en-US" sz="2400" dirty="0" smtClean="0"/>
              <a:t>state</a:t>
            </a:r>
            <a:endParaRPr lang="en-US" sz="2400" dirty="0"/>
          </a:p>
          <a:p>
            <a:pPr marL="0" indent="0">
              <a:lnSpc>
                <a:spcPct val="120000"/>
              </a:lnSpc>
              <a:buNone/>
            </a:pPr>
            <a:r>
              <a:rPr lang="en-US" sz="2400" dirty="0"/>
              <a:t>C</a:t>
            </a:r>
            <a:r>
              <a:rPr lang="en-US" sz="2400" dirty="0" smtClean="0"/>
              <a:t>onfusion</a:t>
            </a:r>
            <a:r>
              <a:rPr lang="en-US" sz="2400" dirty="0"/>
              <a:t>, impaired alertness, papilledema, </a:t>
            </a:r>
            <a:r>
              <a:rPr lang="en-US" sz="2400" dirty="0" smtClean="0"/>
              <a:t> </a:t>
            </a:r>
            <a:r>
              <a:rPr lang="en-US" sz="2400" dirty="0"/>
              <a:t>neurologic signs, </a:t>
            </a:r>
            <a:r>
              <a:rPr lang="en-US" sz="2400" dirty="0" err="1"/>
              <a:t>meningismus</a:t>
            </a:r>
            <a:r>
              <a:rPr lang="en-US" sz="2400" dirty="0"/>
              <a:t>, or </a:t>
            </a:r>
            <a:r>
              <a:rPr lang="en-US" sz="2400" dirty="0" smtClean="0"/>
              <a:t>seizures</a:t>
            </a:r>
          </a:p>
          <a:p>
            <a:pPr marL="0" indent="0">
              <a:lnSpc>
                <a:spcPct val="120000"/>
              </a:lnSpc>
              <a:buNone/>
            </a:pPr>
            <a:endParaRPr lang="en-US" sz="700" dirty="0" smtClean="0"/>
          </a:p>
          <a:p>
            <a:pPr marL="0" indent="0">
              <a:lnSpc>
                <a:spcPct val="120000"/>
              </a:lnSpc>
              <a:buNone/>
            </a:pPr>
            <a:r>
              <a:rPr lang="en-US" sz="2400" dirty="0" smtClean="0"/>
              <a:t>Age </a:t>
            </a:r>
            <a:r>
              <a:rPr lang="en-US" sz="2400" dirty="0"/>
              <a:t>&gt;</a:t>
            </a:r>
            <a:r>
              <a:rPr lang="en-US" sz="2400" dirty="0">
                <a:solidFill>
                  <a:srgbClr val="FF0000"/>
                </a:solidFill>
              </a:rPr>
              <a:t>40</a:t>
            </a:r>
            <a:r>
              <a:rPr lang="en-US" sz="2400" dirty="0"/>
              <a:t> years or sudden, "thunderclap</a:t>
            </a:r>
            <a:r>
              <a:rPr lang="en-US" sz="2400" dirty="0" smtClean="0"/>
              <a:t>“</a:t>
            </a:r>
            <a:endParaRPr lang="en-US" sz="2400" dirty="0"/>
          </a:p>
          <a:p>
            <a:pPr marL="0" indent="0">
              <a:lnSpc>
                <a:spcPct val="120000"/>
              </a:lnSpc>
              <a:buNone/>
            </a:pPr>
            <a:r>
              <a:rPr lang="en-US" sz="2400" dirty="0"/>
              <a:t>H</a:t>
            </a:r>
            <a:r>
              <a:rPr lang="en-US" sz="2400" dirty="0" smtClean="0"/>
              <a:t>ead </a:t>
            </a:r>
            <a:r>
              <a:rPr lang="en-US" sz="2400" dirty="0"/>
              <a:t>trauma, headache awakens from sleep, worse with Valsalva maneuvers, precipitated by cough, </a:t>
            </a:r>
            <a:r>
              <a:rPr lang="en-US" sz="2400" dirty="0" smtClean="0"/>
              <a:t>exertion</a:t>
            </a:r>
            <a:endParaRPr lang="en-US" sz="2400" dirty="0"/>
          </a:p>
          <a:p>
            <a:pPr marL="0" indent="0">
              <a:lnSpc>
                <a:spcPct val="120000"/>
              </a:lnSpc>
              <a:buNone/>
            </a:pPr>
            <a:endParaRPr lang="en-US" sz="2400" dirty="0" smtClean="0"/>
          </a:p>
          <a:p>
            <a:pPr marL="0" indent="0">
              <a:lnSpc>
                <a:spcPct val="120000"/>
              </a:lnSpc>
              <a:buNone/>
            </a:pPr>
            <a:r>
              <a:rPr lang="en-US" sz="2400" dirty="0"/>
              <a:t>H</a:t>
            </a:r>
            <a:r>
              <a:rPr lang="en-US" sz="2400" dirty="0" smtClean="0"/>
              <a:t>eadache </a:t>
            </a:r>
            <a:r>
              <a:rPr lang="en-US" sz="2400" dirty="0"/>
              <a:t>progression or change in attack frequency, severity</a:t>
            </a:r>
          </a:p>
          <a:p>
            <a:pPr marL="0" indent="0">
              <a:lnSpc>
                <a:spcPct val="120000"/>
              </a:lnSpc>
              <a:buNone/>
            </a:pPr>
            <a:endParaRPr lang="en-US" sz="2400" dirty="0"/>
          </a:p>
          <a:p>
            <a:pPr marL="0" indent="0">
              <a:lnSpc>
                <a:spcPct val="120000"/>
              </a:lnSpc>
              <a:buNone/>
            </a:pPr>
            <a:endParaRPr lang="en-US" sz="2400" dirty="0"/>
          </a:p>
          <a:p>
            <a:pPr marL="0" indent="0">
              <a:lnSpc>
                <a:spcPct val="120000"/>
              </a:lnSpc>
              <a:buNone/>
            </a:pPr>
            <a:endParaRPr lang="en-US" sz="2400" dirty="0"/>
          </a:p>
        </p:txBody>
      </p:sp>
      <p:pic>
        <p:nvPicPr>
          <p:cNvPr id="8" name="Picture 2" descr="UpToD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75156"/>
            <a:ext cx="1095375" cy="285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33584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79450" y="74613"/>
            <a:ext cx="9673090" cy="638619"/>
          </a:xfrm>
        </p:spPr>
        <p:txBody>
          <a:bodyPr>
            <a:noAutofit/>
          </a:bodyPr>
          <a:lstStyle/>
          <a:p>
            <a:pPr algn="ctr"/>
            <a:r>
              <a:rPr lang="en-US" sz="3200" b="1" dirty="0">
                <a:solidFill>
                  <a:srgbClr val="C00000"/>
                </a:solidFill>
              </a:rPr>
              <a:t>Characteristics of migraine, tension-type, and cluster headache syndromes</a:t>
            </a:r>
            <a:endParaRPr lang="en-US" sz="3200" dirty="0">
              <a:solidFill>
                <a:srgbClr val="C00000"/>
              </a:solidFill>
            </a:endParaRP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4266736293"/>
              </p:ext>
            </p:extLst>
          </p:nvPr>
        </p:nvGraphicFramePr>
        <p:xfrm>
          <a:off x="0" y="889000"/>
          <a:ext cx="12192002" cy="6779608"/>
        </p:xfrm>
        <a:graphic>
          <a:graphicData uri="http://schemas.openxmlformats.org/drawingml/2006/table">
            <a:tbl>
              <a:tblPr/>
              <a:tblGrid>
                <a:gridCol w="2058388"/>
                <a:gridCol w="4037612"/>
                <a:gridCol w="3048001"/>
                <a:gridCol w="3048001"/>
              </a:tblGrid>
              <a:tr h="349361">
                <a:tc>
                  <a:txBody>
                    <a:bodyPr/>
                    <a:lstStyle/>
                    <a:p>
                      <a:pPr algn="ctr" fontAlgn="ctr"/>
                      <a:r>
                        <a:rPr lang="en-US" sz="1800" b="1">
                          <a:effectLst/>
                        </a:rPr>
                        <a:t>Symptom</a:t>
                      </a:r>
                    </a:p>
                  </a:txBody>
                  <a:tcPr marL="63063" marR="63063" marT="31531" marB="3153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EEEEEE"/>
                    </a:solidFill>
                  </a:tcPr>
                </a:tc>
                <a:tc>
                  <a:txBody>
                    <a:bodyPr/>
                    <a:lstStyle/>
                    <a:p>
                      <a:pPr algn="ctr" fontAlgn="ctr"/>
                      <a:r>
                        <a:rPr lang="en-US" sz="1800" b="1">
                          <a:effectLst/>
                        </a:rPr>
                        <a:t>Migraine</a:t>
                      </a:r>
                    </a:p>
                  </a:txBody>
                  <a:tcPr marL="63063" marR="63063" marT="31531" marB="3153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EEEEEE"/>
                    </a:solidFill>
                  </a:tcPr>
                </a:tc>
                <a:tc>
                  <a:txBody>
                    <a:bodyPr/>
                    <a:lstStyle/>
                    <a:p>
                      <a:pPr algn="ctr" fontAlgn="ctr"/>
                      <a:r>
                        <a:rPr lang="en-US" sz="1800" b="1">
                          <a:effectLst/>
                        </a:rPr>
                        <a:t>Tension-type</a:t>
                      </a:r>
                    </a:p>
                  </a:txBody>
                  <a:tcPr marL="63063" marR="63063" marT="31531" marB="3153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EEEEEE"/>
                    </a:solidFill>
                  </a:tcPr>
                </a:tc>
                <a:tc>
                  <a:txBody>
                    <a:bodyPr/>
                    <a:lstStyle/>
                    <a:p>
                      <a:pPr algn="ctr" fontAlgn="ctr"/>
                      <a:r>
                        <a:rPr lang="en-US" sz="1800" b="1">
                          <a:effectLst/>
                        </a:rPr>
                        <a:t>Cluster</a:t>
                      </a:r>
                    </a:p>
                  </a:txBody>
                  <a:tcPr marL="63063" marR="63063" marT="31531" marB="3153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EEEEEE"/>
                    </a:solidFill>
                  </a:tcPr>
                </a:tc>
              </a:tr>
              <a:tr h="1113400">
                <a:tc>
                  <a:txBody>
                    <a:bodyPr/>
                    <a:lstStyle/>
                    <a:p>
                      <a:pPr fontAlgn="t"/>
                      <a:r>
                        <a:rPr lang="en-US" sz="2000" kern="1200">
                          <a:solidFill>
                            <a:schemeClr val="tx1"/>
                          </a:solidFill>
                          <a:effectLst/>
                          <a:latin typeface="+mn-lt"/>
                          <a:ea typeface="+mn-ea"/>
                          <a:cs typeface="+mn-cs"/>
                        </a:rPr>
                        <a:t>Location</a:t>
                      </a:r>
                    </a:p>
                  </a:txBody>
                  <a:tcPr marL="63063" marR="63063" marT="31531" marB="3153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base"/>
                      <a:r>
                        <a:rPr lang="en-US" sz="2000">
                          <a:effectLst/>
                        </a:rPr>
                        <a:t>Adults: Unilateral in 60 to 70 percent, </a:t>
                      </a:r>
                    </a:p>
                    <a:p>
                      <a:pPr fontAlgn="base"/>
                      <a:r>
                        <a:rPr lang="en-US" sz="2000">
                          <a:effectLst/>
                        </a:rPr>
                        <a:t>Children and adolescents: Bilateral in majority</a:t>
                      </a:r>
                    </a:p>
                  </a:txBody>
                  <a:tcPr marL="63063" marR="63063" marT="31531" marB="3153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marL="0" algn="l" defTabSz="914400" rtl="0" eaLnBrk="1" fontAlgn="t" latinLnBrk="0" hangingPunct="1"/>
                      <a:r>
                        <a:rPr lang="en-US" sz="2000" kern="1200">
                          <a:solidFill>
                            <a:schemeClr val="tx1"/>
                          </a:solidFill>
                          <a:effectLst/>
                          <a:latin typeface="+mn-lt"/>
                          <a:ea typeface="+mn-ea"/>
                          <a:cs typeface="+mn-cs"/>
                        </a:rPr>
                        <a:t>Bilateral</a:t>
                      </a:r>
                    </a:p>
                  </a:txBody>
                  <a:tcPr marL="63063" marR="63063" marT="31531" marB="3153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marL="0" algn="l" defTabSz="914400" rtl="0" eaLnBrk="1" fontAlgn="t" latinLnBrk="0" hangingPunct="1"/>
                      <a:r>
                        <a:rPr lang="en-US" sz="2000" kern="1200">
                          <a:solidFill>
                            <a:schemeClr val="tx1"/>
                          </a:solidFill>
                          <a:effectLst/>
                          <a:latin typeface="+mn-lt"/>
                          <a:ea typeface="+mn-ea"/>
                          <a:cs typeface="+mn-cs"/>
                        </a:rPr>
                        <a:t>Always unilateral, usually begins around the eye or temple</a:t>
                      </a:r>
                    </a:p>
                  </a:txBody>
                  <a:tcPr marL="63063" marR="63063" marT="31531" marB="3153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1485600">
                <a:tc>
                  <a:txBody>
                    <a:bodyPr/>
                    <a:lstStyle/>
                    <a:p>
                      <a:pPr fontAlgn="t"/>
                      <a:r>
                        <a:rPr lang="en-US" sz="2000" kern="1200">
                          <a:solidFill>
                            <a:schemeClr val="tx1"/>
                          </a:solidFill>
                          <a:effectLst/>
                          <a:latin typeface="+mn-lt"/>
                          <a:ea typeface="+mn-ea"/>
                          <a:cs typeface="+mn-cs"/>
                        </a:rPr>
                        <a:t>Characteristics</a:t>
                      </a:r>
                    </a:p>
                  </a:txBody>
                  <a:tcPr marL="63063" marR="63063" marT="31531" marB="3153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US" sz="2000">
                          <a:effectLst/>
                        </a:rPr>
                        <a:t>Gradual in onset, crescendo pattern; pulsating; moderate or severe intensity; aggravated by routine physical activity</a:t>
                      </a:r>
                    </a:p>
                  </a:txBody>
                  <a:tcPr marL="63063" marR="63063" marT="31531" marB="3153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marL="0" algn="l" defTabSz="914400" rtl="0" eaLnBrk="1" fontAlgn="t" latinLnBrk="0" hangingPunct="1"/>
                      <a:r>
                        <a:rPr lang="en-US" sz="2000" kern="1200">
                          <a:solidFill>
                            <a:schemeClr val="tx1"/>
                          </a:solidFill>
                          <a:effectLst/>
                          <a:latin typeface="+mn-lt"/>
                          <a:ea typeface="+mn-ea"/>
                          <a:cs typeface="+mn-cs"/>
                        </a:rPr>
                        <a:t>Pressure or tightness which waxes and wanes</a:t>
                      </a:r>
                    </a:p>
                  </a:txBody>
                  <a:tcPr marL="63063" marR="63063" marT="31531" marB="3153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marL="0" algn="l" defTabSz="914400" rtl="0" eaLnBrk="1" fontAlgn="t" latinLnBrk="0" hangingPunct="1"/>
                      <a:r>
                        <a:rPr lang="en-US" sz="2000" kern="1200">
                          <a:solidFill>
                            <a:schemeClr val="tx1"/>
                          </a:solidFill>
                          <a:effectLst/>
                          <a:latin typeface="+mn-lt"/>
                          <a:ea typeface="+mn-ea"/>
                          <a:cs typeface="+mn-cs"/>
                        </a:rPr>
                        <a:t>Pain begins quickly, reaches a crescendo within minutes; pain is deep, continuous, excruciating, and explosive in quality</a:t>
                      </a:r>
                    </a:p>
                  </a:txBody>
                  <a:tcPr marL="63063" marR="63063" marT="31531" marB="3153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696545">
                <a:tc>
                  <a:txBody>
                    <a:bodyPr/>
                    <a:lstStyle/>
                    <a:p>
                      <a:pPr fontAlgn="t"/>
                      <a:r>
                        <a:rPr lang="en-US" sz="2000" kern="1200">
                          <a:solidFill>
                            <a:schemeClr val="tx1"/>
                          </a:solidFill>
                          <a:effectLst/>
                          <a:latin typeface="+mn-lt"/>
                          <a:ea typeface="+mn-ea"/>
                          <a:cs typeface="+mn-cs"/>
                        </a:rPr>
                        <a:t>Patient appearance</a:t>
                      </a:r>
                    </a:p>
                  </a:txBody>
                  <a:tcPr marL="63063" marR="63063" marT="31531" marB="3153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US" sz="2000">
                          <a:effectLst/>
                        </a:rPr>
                        <a:t>Patient prefers to rest in a dark, quiet room</a:t>
                      </a:r>
                    </a:p>
                  </a:txBody>
                  <a:tcPr marL="63063" marR="63063" marT="31531" marB="3153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marL="0" algn="l" defTabSz="914400" rtl="0" eaLnBrk="1" fontAlgn="t" latinLnBrk="0" hangingPunct="1"/>
                      <a:r>
                        <a:rPr lang="en-US" sz="2000" kern="1200">
                          <a:solidFill>
                            <a:schemeClr val="tx1"/>
                          </a:solidFill>
                          <a:effectLst/>
                          <a:latin typeface="+mn-lt"/>
                          <a:ea typeface="+mn-ea"/>
                          <a:cs typeface="+mn-cs"/>
                        </a:rPr>
                        <a:t>Patient may remain active or may need to rest</a:t>
                      </a:r>
                    </a:p>
                  </a:txBody>
                  <a:tcPr marL="63063" marR="63063" marT="31531" marB="3153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marL="0" algn="l" defTabSz="914400" rtl="0" eaLnBrk="1" fontAlgn="t" latinLnBrk="0" hangingPunct="1"/>
                      <a:r>
                        <a:rPr lang="en-US" sz="2000" kern="1200">
                          <a:solidFill>
                            <a:schemeClr val="tx1"/>
                          </a:solidFill>
                          <a:effectLst/>
                          <a:latin typeface="+mn-lt"/>
                          <a:ea typeface="+mn-ea"/>
                          <a:cs typeface="+mn-cs"/>
                        </a:rPr>
                        <a:t>Patient remains active</a:t>
                      </a:r>
                    </a:p>
                  </a:txBody>
                  <a:tcPr marL="63063" marR="63063" marT="31531" marB="3153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380923">
                <a:tc>
                  <a:txBody>
                    <a:bodyPr/>
                    <a:lstStyle/>
                    <a:p>
                      <a:pPr fontAlgn="t"/>
                      <a:r>
                        <a:rPr lang="en-US" sz="2000" kern="1200">
                          <a:solidFill>
                            <a:schemeClr val="tx1"/>
                          </a:solidFill>
                          <a:effectLst/>
                          <a:latin typeface="+mn-lt"/>
                          <a:ea typeface="+mn-ea"/>
                          <a:cs typeface="+mn-cs"/>
                        </a:rPr>
                        <a:t>Duration</a:t>
                      </a:r>
                    </a:p>
                  </a:txBody>
                  <a:tcPr marL="63063" marR="63063" marT="31531" marB="3153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US" sz="2000">
                          <a:effectLst/>
                        </a:rPr>
                        <a:t>4 to 72 hours</a:t>
                      </a:r>
                    </a:p>
                  </a:txBody>
                  <a:tcPr marL="63063" marR="63063" marT="31531" marB="3153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marL="0" algn="l" defTabSz="914400" rtl="0" eaLnBrk="1" fontAlgn="t" latinLnBrk="0" hangingPunct="1"/>
                      <a:r>
                        <a:rPr lang="en-US" sz="2000" kern="1200">
                          <a:solidFill>
                            <a:schemeClr val="tx1"/>
                          </a:solidFill>
                          <a:effectLst/>
                          <a:latin typeface="+mn-lt"/>
                          <a:ea typeface="+mn-ea"/>
                          <a:cs typeface="+mn-cs"/>
                        </a:rPr>
                        <a:t>30 minutes to 7 days</a:t>
                      </a:r>
                    </a:p>
                  </a:txBody>
                  <a:tcPr marL="63063" marR="63063" marT="31531" marB="3153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marL="0" algn="l" defTabSz="914400" rtl="0" eaLnBrk="1" fontAlgn="t" latinLnBrk="0" hangingPunct="1"/>
                      <a:r>
                        <a:rPr lang="en-US" sz="2000" kern="1200">
                          <a:solidFill>
                            <a:schemeClr val="tx1"/>
                          </a:solidFill>
                          <a:effectLst/>
                          <a:latin typeface="+mn-lt"/>
                          <a:ea typeface="+mn-ea"/>
                          <a:cs typeface="+mn-cs"/>
                        </a:rPr>
                        <a:t>15 minutes to 3 hours</a:t>
                      </a:r>
                    </a:p>
                  </a:txBody>
                  <a:tcPr marL="63063" marR="63063" marT="31531" marB="3153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1897738">
                <a:tc>
                  <a:txBody>
                    <a:bodyPr/>
                    <a:lstStyle/>
                    <a:p>
                      <a:pPr fontAlgn="t"/>
                      <a:r>
                        <a:rPr lang="en-US" sz="2000" kern="1200">
                          <a:solidFill>
                            <a:schemeClr val="tx1"/>
                          </a:solidFill>
                          <a:effectLst/>
                          <a:latin typeface="+mn-lt"/>
                          <a:ea typeface="+mn-ea"/>
                          <a:cs typeface="+mn-cs"/>
                        </a:rPr>
                        <a:t>Associated symptoms</a:t>
                      </a:r>
                    </a:p>
                  </a:txBody>
                  <a:tcPr marL="63063" marR="63063" marT="31531" marB="3153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US" sz="2000" dirty="0">
                          <a:effectLst/>
                        </a:rPr>
                        <a:t>Nausea, vomiting, photophobia, </a:t>
                      </a:r>
                      <a:r>
                        <a:rPr lang="en-US" sz="2000" dirty="0" err="1">
                          <a:effectLst/>
                        </a:rPr>
                        <a:t>phonophobia</a:t>
                      </a:r>
                      <a:r>
                        <a:rPr lang="en-US" sz="2000" dirty="0">
                          <a:effectLst/>
                        </a:rPr>
                        <a:t>; may have </a:t>
                      </a:r>
                      <a:r>
                        <a:rPr lang="en-US" sz="2000" dirty="0" smtClean="0">
                          <a:effectLst/>
                        </a:rPr>
                        <a:t>aura</a:t>
                      </a:r>
                      <a:endParaRPr lang="en-US" sz="2000" dirty="0">
                        <a:effectLst/>
                      </a:endParaRPr>
                    </a:p>
                  </a:txBody>
                  <a:tcPr marL="63063" marR="63063" marT="31531" marB="3153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marL="0" algn="l" defTabSz="914400" rtl="0" eaLnBrk="1" fontAlgn="t" latinLnBrk="0" hangingPunct="1"/>
                      <a:r>
                        <a:rPr lang="en-US" sz="2000" kern="1200">
                          <a:solidFill>
                            <a:schemeClr val="tx1"/>
                          </a:solidFill>
                          <a:effectLst/>
                          <a:latin typeface="+mn-lt"/>
                          <a:ea typeface="+mn-ea"/>
                          <a:cs typeface="+mn-cs"/>
                        </a:rPr>
                        <a:t>None</a:t>
                      </a:r>
                    </a:p>
                  </a:txBody>
                  <a:tcPr marL="63063" marR="63063" marT="31531" marB="3153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marL="0" algn="l" defTabSz="914400" rtl="0" eaLnBrk="1" fontAlgn="t" latinLnBrk="0" hangingPunct="1"/>
                      <a:r>
                        <a:rPr lang="en-US" sz="2000" kern="1200" dirty="0">
                          <a:solidFill>
                            <a:schemeClr val="tx1"/>
                          </a:solidFill>
                          <a:effectLst/>
                          <a:latin typeface="+mn-lt"/>
                          <a:ea typeface="+mn-ea"/>
                          <a:cs typeface="+mn-cs"/>
                        </a:rPr>
                        <a:t>Ipsilateral </a:t>
                      </a:r>
                      <a:r>
                        <a:rPr lang="en-US" sz="2000" kern="1200" dirty="0" smtClean="0">
                          <a:solidFill>
                            <a:schemeClr val="tx1"/>
                          </a:solidFill>
                          <a:effectLst/>
                          <a:latin typeface="+mn-lt"/>
                          <a:ea typeface="+mn-ea"/>
                          <a:cs typeface="+mn-cs"/>
                        </a:rPr>
                        <a:t>lacrimation, redness </a:t>
                      </a:r>
                      <a:r>
                        <a:rPr lang="en-US" sz="2000" kern="1200" dirty="0">
                          <a:solidFill>
                            <a:schemeClr val="tx1"/>
                          </a:solidFill>
                          <a:effectLst/>
                          <a:latin typeface="+mn-lt"/>
                          <a:ea typeface="+mn-ea"/>
                          <a:cs typeface="+mn-cs"/>
                        </a:rPr>
                        <a:t>of the eye; stuffy nose; rhinorrhea; pallor; sweating; Horner syndrome; </a:t>
                      </a:r>
                    </a:p>
                  </a:txBody>
                  <a:tcPr marL="63063" marR="63063" marT="31531" marB="3153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bl>
          </a:graphicData>
        </a:graphic>
      </p:graphicFrame>
      <p:pic>
        <p:nvPicPr>
          <p:cNvPr id="3074" name="Picture 2" descr="UpToD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75156"/>
            <a:ext cx="1095375" cy="285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593461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8" name="Picture 4" descr="Image result for WARNING SIGNS OF HEADACH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3047" y="-1"/>
            <a:ext cx="11761939" cy="68580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stretch>
            <a:fillRect/>
          </a:stretch>
        </p:blipFill>
        <p:spPr>
          <a:xfrm>
            <a:off x="-6625" y="5599134"/>
            <a:ext cx="12205250" cy="1258866"/>
          </a:xfrm>
          <a:prstGeom prst="rect">
            <a:avLst/>
          </a:prstGeom>
          <a:solidFill>
            <a:schemeClr val="bg1">
              <a:lumMod val="95000"/>
            </a:schemeClr>
          </a:solidFill>
          <a:ln>
            <a:solidFill>
              <a:schemeClr val="bg1"/>
            </a:solidFill>
          </a:ln>
        </p:spPr>
      </p:pic>
      <p:sp>
        <p:nvSpPr>
          <p:cNvPr id="8" name="TextBox 7"/>
          <p:cNvSpPr txBox="1"/>
          <p:nvPr/>
        </p:nvSpPr>
        <p:spPr>
          <a:xfrm>
            <a:off x="1064712" y="1540702"/>
            <a:ext cx="1816274" cy="923330"/>
          </a:xfrm>
          <a:prstGeom prst="rect">
            <a:avLst/>
          </a:prstGeom>
          <a:noFill/>
        </p:spPr>
        <p:txBody>
          <a:bodyPr wrap="square" rtlCol="0">
            <a:spAutoFit/>
          </a:bodyPr>
          <a:lstStyle/>
          <a:p>
            <a:r>
              <a:rPr lang="en-US" b="1" smtClean="0">
                <a:solidFill>
                  <a:srgbClr val="C00000"/>
                </a:solidFill>
              </a:rPr>
              <a:t>Headache with visual impairment</a:t>
            </a:r>
            <a:endParaRPr lang="en-US" b="1">
              <a:solidFill>
                <a:srgbClr val="C00000"/>
              </a:solidFill>
            </a:endParaRPr>
          </a:p>
        </p:txBody>
      </p:sp>
      <p:sp>
        <p:nvSpPr>
          <p:cNvPr id="9" name="TextBox 8"/>
          <p:cNvSpPr txBox="1"/>
          <p:nvPr/>
        </p:nvSpPr>
        <p:spPr>
          <a:xfrm>
            <a:off x="9745249" y="3902474"/>
            <a:ext cx="1878550" cy="646331"/>
          </a:xfrm>
          <a:prstGeom prst="rect">
            <a:avLst/>
          </a:prstGeom>
          <a:noFill/>
        </p:spPr>
        <p:txBody>
          <a:bodyPr wrap="square" rtlCol="0">
            <a:spAutoFit/>
          </a:bodyPr>
          <a:lstStyle/>
          <a:p>
            <a:r>
              <a:rPr lang="en-US" b="1" smtClean="0">
                <a:solidFill>
                  <a:srgbClr val="C00000"/>
                </a:solidFill>
              </a:rPr>
              <a:t>Thunderclap headache</a:t>
            </a:r>
            <a:endParaRPr lang="en-US" b="1">
              <a:solidFill>
                <a:srgbClr val="C00000"/>
              </a:solidFill>
            </a:endParaRPr>
          </a:p>
        </p:txBody>
      </p:sp>
      <p:sp>
        <p:nvSpPr>
          <p:cNvPr id="10" name="TextBox 9"/>
          <p:cNvSpPr txBox="1"/>
          <p:nvPr/>
        </p:nvSpPr>
        <p:spPr>
          <a:xfrm>
            <a:off x="8404965" y="2741017"/>
            <a:ext cx="1766169" cy="923330"/>
          </a:xfrm>
          <a:prstGeom prst="rect">
            <a:avLst/>
          </a:prstGeom>
          <a:noFill/>
        </p:spPr>
        <p:txBody>
          <a:bodyPr wrap="square" rtlCol="0">
            <a:spAutoFit/>
          </a:bodyPr>
          <a:lstStyle/>
          <a:p>
            <a:r>
              <a:rPr lang="en-US" b="1" smtClean="0">
                <a:solidFill>
                  <a:srgbClr val="C00000"/>
                </a:solidFill>
              </a:rPr>
              <a:t>Headache with neck</a:t>
            </a:r>
          </a:p>
          <a:p>
            <a:r>
              <a:rPr lang="en-US" b="1" smtClean="0">
                <a:solidFill>
                  <a:srgbClr val="C00000"/>
                </a:solidFill>
              </a:rPr>
              <a:t> and face pain</a:t>
            </a:r>
            <a:endParaRPr lang="en-US" b="1">
              <a:solidFill>
                <a:srgbClr val="C00000"/>
              </a:solidFill>
            </a:endParaRPr>
          </a:p>
        </p:txBody>
      </p:sp>
      <p:sp>
        <p:nvSpPr>
          <p:cNvPr id="11" name="TextBox 10"/>
          <p:cNvSpPr txBox="1"/>
          <p:nvPr/>
        </p:nvSpPr>
        <p:spPr>
          <a:xfrm>
            <a:off x="7089732" y="2055814"/>
            <a:ext cx="1315232" cy="923330"/>
          </a:xfrm>
          <a:prstGeom prst="rect">
            <a:avLst/>
          </a:prstGeom>
          <a:noFill/>
        </p:spPr>
        <p:txBody>
          <a:bodyPr wrap="square" rtlCol="0">
            <a:spAutoFit/>
          </a:bodyPr>
          <a:lstStyle/>
          <a:p>
            <a:r>
              <a:rPr lang="en-US" b="1" smtClean="0">
                <a:solidFill>
                  <a:srgbClr val="C00000"/>
                </a:solidFill>
              </a:rPr>
              <a:t>Headache with numbness</a:t>
            </a:r>
            <a:endParaRPr lang="en-US" b="1">
              <a:solidFill>
                <a:srgbClr val="C00000"/>
              </a:solidFill>
            </a:endParaRPr>
          </a:p>
        </p:txBody>
      </p:sp>
      <p:sp>
        <p:nvSpPr>
          <p:cNvPr id="12" name="TextBox 11"/>
          <p:cNvSpPr txBox="1"/>
          <p:nvPr/>
        </p:nvSpPr>
        <p:spPr>
          <a:xfrm>
            <a:off x="2968668" y="1778696"/>
            <a:ext cx="1711559" cy="369332"/>
          </a:xfrm>
          <a:prstGeom prst="rect">
            <a:avLst/>
          </a:prstGeom>
          <a:noFill/>
        </p:spPr>
        <p:txBody>
          <a:bodyPr wrap="none" rtlCol="0">
            <a:spAutoFit/>
          </a:bodyPr>
          <a:lstStyle/>
          <a:p>
            <a:r>
              <a:rPr lang="en-US" b="1" smtClean="0">
                <a:solidFill>
                  <a:srgbClr val="C00000"/>
                </a:solidFill>
              </a:rPr>
              <a:t>Acute glaucoma</a:t>
            </a:r>
            <a:endParaRPr lang="en-US" b="1">
              <a:solidFill>
                <a:srgbClr val="C00000"/>
              </a:solidFill>
            </a:endParaRPr>
          </a:p>
        </p:txBody>
      </p:sp>
      <p:sp>
        <p:nvSpPr>
          <p:cNvPr id="13" name="TextBox 12"/>
          <p:cNvSpPr txBox="1"/>
          <p:nvPr/>
        </p:nvSpPr>
        <p:spPr>
          <a:xfrm>
            <a:off x="5469365" y="1690688"/>
            <a:ext cx="1745627" cy="646331"/>
          </a:xfrm>
          <a:prstGeom prst="rect">
            <a:avLst/>
          </a:prstGeom>
          <a:noFill/>
        </p:spPr>
        <p:txBody>
          <a:bodyPr wrap="square" rtlCol="0">
            <a:spAutoFit/>
          </a:bodyPr>
          <a:lstStyle/>
          <a:p>
            <a:r>
              <a:rPr lang="en-US" b="1" smtClean="0">
                <a:solidFill>
                  <a:srgbClr val="C00000"/>
                </a:solidFill>
              </a:rPr>
              <a:t>Temporal arteritis</a:t>
            </a:r>
            <a:endParaRPr lang="en-US" b="1">
              <a:solidFill>
                <a:srgbClr val="C00000"/>
              </a:solidFill>
            </a:endParaRPr>
          </a:p>
        </p:txBody>
      </p:sp>
      <p:sp>
        <p:nvSpPr>
          <p:cNvPr id="14" name="TextBox 13"/>
          <p:cNvSpPr txBox="1"/>
          <p:nvPr/>
        </p:nvSpPr>
        <p:spPr>
          <a:xfrm>
            <a:off x="263048" y="2614019"/>
            <a:ext cx="1828800" cy="923330"/>
          </a:xfrm>
          <a:prstGeom prst="rect">
            <a:avLst/>
          </a:prstGeom>
          <a:noFill/>
        </p:spPr>
        <p:txBody>
          <a:bodyPr wrap="square" rtlCol="0">
            <a:spAutoFit/>
          </a:bodyPr>
          <a:lstStyle/>
          <a:p>
            <a:r>
              <a:rPr lang="en-US" b="1" smtClean="0">
                <a:solidFill>
                  <a:srgbClr val="C00000"/>
                </a:solidFill>
              </a:rPr>
              <a:t>New headache with </a:t>
            </a:r>
          </a:p>
          <a:p>
            <a:r>
              <a:rPr lang="en-US" b="1" smtClean="0">
                <a:solidFill>
                  <a:srgbClr val="C00000"/>
                </a:solidFill>
              </a:rPr>
              <a:t>cognitive change</a:t>
            </a:r>
            <a:endParaRPr lang="en-US" b="1">
              <a:solidFill>
                <a:srgbClr val="C00000"/>
              </a:solidFill>
            </a:endParaRPr>
          </a:p>
        </p:txBody>
      </p:sp>
    </p:spTree>
    <p:extLst>
      <p:ext uri="{BB962C8B-B14F-4D97-AF65-F5344CB8AC3E}">
        <p14:creationId xmlns:p14="http://schemas.microsoft.com/office/powerpoint/2010/main" val="224990265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12063"/>
            <a:ext cx="10515600" cy="1302706"/>
          </a:xfrm>
        </p:spPr>
        <p:txBody>
          <a:bodyPr>
            <a:noAutofit/>
          </a:bodyPr>
          <a:lstStyle/>
          <a:p>
            <a:pPr algn="ctr"/>
            <a:r>
              <a:rPr lang="en-US" sz="3200" b="1" smtClean="0">
                <a:solidFill>
                  <a:schemeClr val="bg1"/>
                </a:solidFill>
              </a:rPr>
              <a:t>Important elements in history : headache for the first time or those with a change in headache pattern </a:t>
            </a:r>
            <a:endParaRPr lang="en-US" sz="3200" b="1">
              <a:solidFill>
                <a:schemeClr val="bg1"/>
              </a:solidFill>
            </a:endParaRPr>
          </a:p>
        </p:txBody>
      </p:sp>
      <p:sp>
        <p:nvSpPr>
          <p:cNvPr id="3" name="Content Placeholder 2"/>
          <p:cNvSpPr>
            <a:spLocks noGrp="1"/>
          </p:cNvSpPr>
          <p:nvPr>
            <p:ph idx="1"/>
          </p:nvPr>
        </p:nvSpPr>
        <p:spPr>
          <a:xfrm>
            <a:off x="450937" y="2322575"/>
            <a:ext cx="10902863" cy="4366323"/>
          </a:xfrm>
        </p:spPr>
        <p:txBody>
          <a:bodyPr>
            <a:normAutofit/>
          </a:bodyPr>
          <a:lstStyle/>
          <a:p>
            <a:pPr marL="0" indent="0">
              <a:buNone/>
            </a:pPr>
            <a:r>
              <a:rPr lang="en-US" dirty="0" smtClean="0"/>
              <a:t>Explore the following important elements : </a:t>
            </a:r>
          </a:p>
          <a:p>
            <a:pPr marL="0" indent="0">
              <a:buNone/>
            </a:pPr>
            <a:r>
              <a:rPr lang="en-US" dirty="0" smtClean="0"/>
              <a:t>• Headache onset (thunderclap, head or neck trauma)</a:t>
            </a:r>
          </a:p>
          <a:p>
            <a:pPr lvl="1"/>
            <a:r>
              <a:rPr lang="en-US" dirty="0" smtClean="0"/>
              <a:t>previous attacks (progression of symptoms)</a:t>
            </a:r>
          </a:p>
          <a:p>
            <a:pPr lvl="1"/>
            <a:r>
              <a:rPr lang="en-US" dirty="0" smtClean="0"/>
              <a:t>duration of attacks (4 hours, continuous)</a:t>
            </a:r>
          </a:p>
          <a:p>
            <a:pPr lvl="1"/>
            <a:r>
              <a:rPr lang="en-US" dirty="0" smtClean="0"/>
              <a:t>days per month with headache </a:t>
            </a:r>
          </a:p>
          <a:p>
            <a:r>
              <a:rPr lang="en-US" dirty="0" smtClean="0"/>
              <a:t>Pain location </a:t>
            </a:r>
          </a:p>
          <a:p>
            <a:r>
              <a:rPr lang="en-US" dirty="0" smtClean="0"/>
              <a:t>Headache-associated symptoms </a:t>
            </a:r>
          </a:p>
          <a:p>
            <a:r>
              <a:rPr lang="en-US" dirty="0" smtClean="0"/>
              <a:t>Relationship to precipitating factors (stress, posture </a:t>
            </a:r>
            <a:r>
              <a:rPr lang="en-US" dirty="0" err="1" smtClean="0"/>
              <a:t>etc</a:t>
            </a:r>
            <a:r>
              <a:rPr lang="en-US" dirty="0" smtClean="0"/>
              <a:t>) </a:t>
            </a:r>
          </a:p>
          <a:p>
            <a:r>
              <a:rPr lang="en-US" dirty="0" smtClean="0"/>
              <a:t>Effect on work and family activities </a:t>
            </a:r>
          </a:p>
          <a:p>
            <a:r>
              <a:rPr lang="en-US" dirty="0" smtClean="0"/>
              <a:t>Response to acute and preventive medications </a:t>
            </a:r>
          </a:p>
          <a:p>
            <a:r>
              <a:rPr lang="en-US" dirty="0" smtClean="0"/>
              <a:t>Presence of coexistent conditions (depression, asthma, </a:t>
            </a:r>
            <a:r>
              <a:rPr lang="en-US" dirty="0" err="1" smtClean="0"/>
              <a:t>etc</a:t>
            </a:r>
            <a:r>
              <a:rPr lang="en-US" dirty="0" smtClean="0"/>
              <a:t>)</a:t>
            </a:r>
          </a:p>
        </p:txBody>
      </p:sp>
    </p:spTree>
    <p:extLst>
      <p:ext uri="{BB962C8B-B14F-4D97-AF65-F5344CB8AC3E}">
        <p14:creationId xmlns:p14="http://schemas.microsoft.com/office/powerpoint/2010/main" val="192540696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smtClean="0">
                <a:solidFill>
                  <a:schemeClr val="bg1"/>
                </a:solidFill>
              </a:rPr>
              <a:t>Approach to the physical examination</a:t>
            </a:r>
            <a:endParaRPr lang="en-US" sz="4800" b="1">
              <a:solidFill>
                <a:schemeClr val="bg1"/>
              </a:solidFill>
            </a:endParaRPr>
          </a:p>
        </p:txBody>
      </p:sp>
      <p:sp>
        <p:nvSpPr>
          <p:cNvPr id="3" name="Content Placeholder 2"/>
          <p:cNvSpPr>
            <a:spLocks noGrp="1"/>
          </p:cNvSpPr>
          <p:nvPr>
            <p:ph idx="1"/>
          </p:nvPr>
        </p:nvSpPr>
        <p:spPr>
          <a:xfrm>
            <a:off x="1154954" y="2603500"/>
            <a:ext cx="10403062" cy="3724148"/>
          </a:xfrm>
        </p:spPr>
        <p:txBody>
          <a:bodyPr>
            <a:normAutofit/>
          </a:bodyPr>
          <a:lstStyle/>
          <a:p>
            <a:r>
              <a:rPr lang="en-US" dirty="0" smtClean="0"/>
              <a:t>Screening neurologic examination </a:t>
            </a:r>
          </a:p>
          <a:p>
            <a:r>
              <a:rPr lang="en-US" dirty="0" smtClean="0"/>
              <a:t>Neck examination </a:t>
            </a:r>
          </a:p>
          <a:p>
            <a:r>
              <a:rPr lang="en-US" dirty="0" smtClean="0"/>
              <a:t>Blood pressure measurement </a:t>
            </a:r>
          </a:p>
          <a:p>
            <a:r>
              <a:rPr lang="en-US" dirty="0" smtClean="0"/>
              <a:t>If indicated, a focused neurologic examination </a:t>
            </a:r>
          </a:p>
          <a:p>
            <a:r>
              <a:rPr lang="en-US" dirty="0" smtClean="0"/>
              <a:t>If indicated by associated jaw complaints, an examination for </a:t>
            </a:r>
            <a:r>
              <a:rPr lang="en-US" dirty="0" err="1" smtClean="0"/>
              <a:t>temporo</a:t>
            </a:r>
            <a:r>
              <a:rPr lang="en-US" dirty="0" smtClean="0"/>
              <a:t>-mandibular disorders</a:t>
            </a:r>
            <a:endParaRPr lang="en-US" dirty="0"/>
          </a:p>
        </p:txBody>
      </p:sp>
    </p:spTree>
    <p:extLst>
      <p:ext uri="{BB962C8B-B14F-4D97-AF65-F5344CB8AC3E}">
        <p14:creationId xmlns:p14="http://schemas.microsoft.com/office/powerpoint/2010/main" val="288636648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2224" y="626725"/>
            <a:ext cx="8293576" cy="6134505"/>
          </a:xfrm>
        </p:spPr>
      </p:pic>
    </p:spTree>
    <p:extLst>
      <p:ext uri="{BB962C8B-B14F-4D97-AF65-F5344CB8AC3E}">
        <p14:creationId xmlns:p14="http://schemas.microsoft.com/office/powerpoint/2010/main" val="82299905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endParaRPr lang="en-US" sz="4400" b="1" smtClean="0">
              <a:solidFill>
                <a:prstClr val="black"/>
              </a:solidFill>
              <a:latin typeface="Calibri Light" panose="020F0302020204030204"/>
            </a:endParaRPr>
          </a:p>
          <a:p>
            <a:pPr marL="0" indent="0" algn="ctr">
              <a:buNone/>
            </a:pPr>
            <a:r>
              <a:rPr lang="en-US" sz="4400" b="1" smtClean="0">
                <a:solidFill>
                  <a:srgbClr val="C00000"/>
                </a:solidFill>
                <a:latin typeface="Calibri Light" panose="020F0302020204030204"/>
              </a:rPr>
              <a:t>Red </a:t>
            </a:r>
            <a:r>
              <a:rPr lang="en-US" sz="4400" b="1">
                <a:solidFill>
                  <a:srgbClr val="C00000"/>
                </a:solidFill>
                <a:latin typeface="Calibri Light" panose="020F0302020204030204"/>
              </a:rPr>
              <a:t>flags and other potential indicators of secondary </a:t>
            </a:r>
            <a:r>
              <a:rPr lang="en-US" sz="4400" b="1" smtClean="0">
                <a:solidFill>
                  <a:srgbClr val="C00000"/>
                </a:solidFill>
                <a:latin typeface="Calibri Light" panose="020F0302020204030204"/>
              </a:rPr>
              <a:t>headache </a:t>
            </a:r>
            <a:endParaRPr lang="en-US" b="1">
              <a:solidFill>
                <a:srgbClr val="C00000"/>
              </a:solidFill>
            </a:endParaRPr>
          </a:p>
        </p:txBody>
      </p:sp>
    </p:spTree>
    <p:extLst>
      <p:ext uri="{BB962C8B-B14F-4D97-AF65-F5344CB8AC3E}">
        <p14:creationId xmlns:p14="http://schemas.microsoft.com/office/powerpoint/2010/main" val="177928097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0729" y="187890"/>
            <a:ext cx="7452986" cy="3169086"/>
          </a:xfrm>
          <a:prstGeom prst="rect">
            <a:avLst/>
          </a:prstGeom>
          <a:solidFill>
            <a:schemeClr val="bg1">
              <a:lumMod val="9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rgbClr val="C00000"/>
                </a:solidFill>
              </a:rPr>
              <a:t>Red flags Emergent (address immediately) </a:t>
            </a:r>
          </a:p>
          <a:p>
            <a:r>
              <a:rPr lang="en-US" dirty="0" smtClean="0">
                <a:solidFill>
                  <a:schemeClr val="tx1"/>
                </a:solidFill>
              </a:rPr>
              <a:t>• Thunderclap onset </a:t>
            </a:r>
          </a:p>
          <a:p>
            <a:r>
              <a:rPr lang="en-US" dirty="0" smtClean="0">
                <a:solidFill>
                  <a:schemeClr val="tx1"/>
                </a:solidFill>
              </a:rPr>
              <a:t>• Fever and </a:t>
            </a:r>
            <a:r>
              <a:rPr lang="en-US" dirty="0" err="1" smtClean="0">
                <a:solidFill>
                  <a:schemeClr val="tx1"/>
                </a:solidFill>
              </a:rPr>
              <a:t>meningismus</a:t>
            </a:r>
            <a:endParaRPr lang="en-US" dirty="0" smtClean="0">
              <a:solidFill>
                <a:schemeClr val="tx1"/>
              </a:solidFill>
            </a:endParaRPr>
          </a:p>
          <a:p>
            <a:r>
              <a:rPr lang="en-US" dirty="0" smtClean="0">
                <a:solidFill>
                  <a:schemeClr val="tx1"/>
                </a:solidFill>
              </a:rPr>
              <a:t> • Papilledema with focal signs or reduced LOC </a:t>
            </a:r>
          </a:p>
          <a:p>
            <a:r>
              <a:rPr lang="en-US" dirty="0" smtClean="0">
                <a:solidFill>
                  <a:schemeClr val="tx1"/>
                </a:solidFill>
              </a:rPr>
              <a:t>• Acute glaucoma</a:t>
            </a:r>
          </a:p>
          <a:p>
            <a:r>
              <a:rPr lang="en-US" sz="2000" b="1" dirty="0" smtClean="0">
                <a:solidFill>
                  <a:srgbClr val="C00000"/>
                </a:solidFill>
              </a:rPr>
              <a:t>Urgent (address within hours to days) </a:t>
            </a:r>
          </a:p>
          <a:p>
            <a:r>
              <a:rPr lang="en-US" dirty="0" smtClean="0">
                <a:solidFill>
                  <a:schemeClr val="tx1"/>
                </a:solidFill>
              </a:rPr>
              <a:t>• Temporal arteritis</a:t>
            </a:r>
          </a:p>
          <a:p>
            <a:r>
              <a:rPr lang="en-US" dirty="0" smtClean="0">
                <a:solidFill>
                  <a:schemeClr val="tx1"/>
                </a:solidFill>
              </a:rPr>
              <a:t>• Papilledema (WITHOUT focal signs or reduced LOC) </a:t>
            </a:r>
          </a:p>
          <a:p>
            <a:r>
              <a:rPr lang="en-US" dirty="0" smtClean="0">
                <a:solidFill>
                  <a:schemeClr val="tx1"/>
                </a:solidFill>
              </a:rPr>
              <a:t>• Relevant systemic illness </a:t>
            </a:r>
          </a:p>
          <a:p>
            <a:r>
              <a:rPr lang="en-US" dirty="0" smtClean="0">
                <a:solidFill>
                  <a:schemeClr val="tx1"/>
                </a:solidFill>
              </a:rPr>
              <a:t>• Elderly patient: new headache with cognitive change</a:t>
            </a:r>
          </a:p>
          <a:p>
            <a:pPr algn="ctr"/>
            <a:endParaRPr lang="en-US" dirty="0"/>
          </a:p>
        </p:txBody>
      </p:sp>
      <p:sp>
        <p:nvSpPr>
          <p:cNvPr id="5" name="Rectangle 4"/>
          <p:cNvSpPr/>
          <p:nvPr/>
        </p:nvSpPr>
        <p:spPr>
          <a:xfrm>
            <a:off x="350729" y="3582444"/>
            <a:ext cx="7340251" cy="2956142"/>
          </a:xfrm>
          <a:prstGeom prst="rect">
            <a:avLst/>
          </a:prstGeom>
          <a:solidFill>
            <a:schemeClr val="bg1">
              <a:lumMod val="9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solidFill>
                  <a:srgbClr val="C00000"/>
                </a:solidFill>
              </a:rPr>
              <a:t>Possible indicators of secondary headache</a:t>
            </a:r>
          </a:p>
          <a:p>
            <a:pPr marL="285750" indent="-285750">
              <a:buFont typeface="Arial" panose="020B0604020202020204" pitchFamily="34" charset="0"/>
              <a:buChar char="•"/>
            </a:pPr>
            <a:r>
              <a:rPr lang="en-US">
                <a:solidFill>
                  <a:schemeClr val="tx1"/>
                </a:solidFill>
              </a:rPr>
              <a:t>Unexplained focal signs </a:t>
            </a:r>
            <a:endParaRPr lang="en-US" smtClean="0">
              <a:solidFill>
                <a:schemeClr val="tx1"/>
              </a:solidFill>
            </a:endParaRPr>
          </a:p>
          <a:p>
            <a:r>
              <a:rPr lang="en-US" smtClean="0">
                <a:solidFill>
                  <a:schemeClr val="tx1"/>
                </a:solidFill>
              </a:rPr>
              <a:t>• </a:t>
            </a:r>
            <a:r>
              <a:rPr lang="en-US">
                <a:solidFill>
                  <a:schemeClr val="tx1"/>
                </a:solidFill>
              </a:rPr>
              <a:t>Atypical </a:t>
            </a:r>
            <a:r>
              <a:rPr lang="en-US" smtClean="0">
                <a:solidFill>
                  <a:schemeClr val="tx1"/>
                </a:solidFill>
              </a:rPr>
              <a:t>headaches</a:t>
            </a:r>
          </a:p>
          <a:p>
            <a:r>
              <a:rPr lang="en-US" smtClean="0">
                <a:solidFill>
                  <a:schemeClr val="tx1"/>
                </a:solidFill>
              </a:rPr>
              <a:t>• </a:t>
            </a:r>
            <a:r>
              <a:rPr lang="en-US">
                <a:solidFill>
                  <a:schemeClr val="tx1"/>
                </a:solidFill>
              </a:rPr>
              <a:t>Unusual aura symptoms </a:t>
            </a:r>
            <a:endParaRPr lang="en-US" smtClean="0">
              <a:solidFill>
                <a:schemeClr val="tx1"/>
              </a:solidFill>
            </a:endParaRPr>
          </a:p>
          <a:p>
            <a:r>
              <a:rPr lang="en-US" smtClean="0">
                <a:solidFill>
                  <a:schemeClr val="tx1"/>
                </a:solidFill>
              </a:rPr>
              <a:t>• </a:t>
            </a:r>
            <a:r>
              <a:rPr lang="en-US">
                <a:solidFill>
                  <a:schemeClr val="tx1"/>
                </a:solidFill>
              </a:rPr>
              <a:t>Onset after age 50 y</a:t>
            </a:r>
          </a:p>
          <a:p>
            <a:endParaRPr lang="en-US">
              <a:solidFill>
                <a:schemeClr val="tx1"/>
              </a:solidFill>
            </a:endParaRPr>
          </a:p>
          <a:p>
            <a:r>
              <a:rPr lang="en-US" sz="2000" b="1">
                <a:solidFill>
                  <a:srgbClr val="C00000"/>
                </a:solidFill>
              </a:rPr>
              <a:t>Aggravation by neck </a:t>
            </a:r>
            <a:r>
              <a:rPr lang="en-US" sz="2000" b="1" smtClean="0">
                <a:solidFill>
                  <a:srgbClr val="C00000"/>
                </a:solidFill>
              </a:rPr>
              <a:t>movement</a:t>
            </a:r>
          </a:p>
          <a:p>
            <a:pPr marL="285750" indent="-285750">
              <a:buFont typeface="Arial" panose="020B0604020202020204" pitchFamily="34" charset="0"/>
              <a:buChar char="•"/>
            </a:pPr>
            <a:r>
              <a:rPr lang="en-US">
                <a:solidFill>
                  <a:schemeClr val="tx1"/>
                </a:solidFill>
              </a:rPr>
              <a:t>A</a:t>
            </a:r>
            <a:r>
              <a:rPr lang="en-US" smtClean="0">
                <a:solidFill>
                  <a:schemeClr val="tx1"/>
                </a:solidFill>
              </a:rPr>
              <a:t>bnormal </a:t>
            </a:r>
            <a:r>
              <a:rPr lang="en-US">
                <a:solidFill>
                  <a:schemeClr val="tx1"/>
                </a:solidFill>
              </a:rPr>
              <a:t>neck examination findings </a:t>
            </a:r>
            <a:r>
              <a:rPr lang="en-US" smtClean="0">
                <a:solidFill>
                  <a:schemeClr val="tx1"/>
                </a:solidFill>
              </a:rPr>
              <a:t>(</a:t>
            </a:r>
            <a:r>
              <a:rPr lang="en-US" err="1" smtClean="0">
                <a:solidFill>
                  <a:schemeClr val="tx1"/>
                </a:solidFill>
              </a:rPr>
              <a:t>cervicogenic</a:t>
            </a:r>
            <a:r>
              <a:rPr lang="en-US" smtClean="0">
                <a:solidFill>
                  <a:schemeClr val="tx1"/>
                </a:solidFill>
              </a:rPr>
              <a:t> </a:t>
            </a:r>
            <a:r>
              <a:rPr lang="en-US">
                <a:solidFill>
                  <a:schemeClr val="tx1"/>
                </a:solidFill>
              </a:rPr>
              <a:t>headache) </a:t>
            </a:r>
            <a:endParaRPr lang="en-US" smtClean="0">
              <a:solidFill>
                <a:schemeClr val="tx1"/>
              </a:solidFill>
            </a:endParaRPr>
          </a:p>
          <a:p>
            <a:r>
              <a:rPr lang="en-US" smtClean="0">
                <a:solidFill>
                  <a:schemeClr val="tx1"/>
                </a:solidFill>
              </a:rPr>
              <a:t>• </a:t>
            </a:r>
            <a:r>
              <a:rPr lang="en-US">
                <a:solidFill>
                  <a:schemeClr val="tx1"/>
                </a:solidFill>
              </a:rPr>
              <a:t>Jaw </a:t>
            </a:r>
            <a:r>
              <a:rPr lang="en-US" smtClean="0">
                <a:solidFill>
                  <a:schemeClr val="tx1"/>
                </a:solidFill>
              </a:rPr>
              <a:t>symptoms</a:t>
            </a:r>
            <a:r>
              <a:rPr lang="en-US">
                <a:solidFill>
                  <a:schemeClr val="tx1"/>
                </a:solidFill>
              </a:rPr>
              <a:t> </a:t>
            </a:r>
            <a:r>
              <a:rPr lang="en-US" smtClean="0">
                <a:solidFill>
                  <a:schemeClr val="tx1"/>
                </a:solidFill>
              </a:rPr>
              <a:t>(consider </a:t>
            </a:r>
            <a:r>
              <a:rPr lang="en-US" err="1">
                <a:solidFill>
                  <a:schemeClr val="tx1"/>
                </a:solidFill>
              </a:rPr>
              <a:t>temporomandibular</a:t>
            </a:r>
            <a:r>
              <a:rPr lang="en-US">
                <a:solidFill>
                  <a:schemeClr val="tx1"/>
                </a:solidFill>
              </a:rPr>
              <a:t> joint disorder)</a:t>
            </a:r>
          </a:p>
        </p:txBody>
      </p:sp>
      <p:cxnSp>
        <p:nvCxnSpPr>
          <p:cNvPr id="7" name="Straight Arrow Connector 6"/>
          <p:cNvCxnSpPr/>
          <p:nvPr/>
        </p:nvCxnSpPr>
        <p:spPr>
          <a:xfrm>
            <a:off x="7803715" y="2001969"/>
            <a:ext cx="1177447" cy="103315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9" name="Straight Arrow Connector 8"/>
          <p:cNvCxnSpPr/>
          <p:nvPr/>
        </p:nvCxnSpPr>
        <p:spPr>
          <a:xfrm flipV="1">
            <a:off x="7851732" y="4446740"/>
            <a:ext cx="1129430" cy="124007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0" name="Rectangle 9"/>
          <p:cNvSpPr/>
          <p:nvPr/>
        </p:nvSpPr>
        <p:spPr>
          <a:xfrm>
            <a:off x="9079284" y="3185440"/>
            <a:ext cx="2017733" cy="1127343"/>
          </a:xfrm>
          <a:prstGeom prst="rect">
            <a:avLst/>
          </a:prstGeom>
          <a:solidFill>
            <a:schemeClr val="bg1">
              <a:lumMod val="9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rPr>
              <a:t>Refer and investigate</a:t>
            </a:r>
            <a:endParaRPr lang="en-US" sz="2000" b="1">
              <a:solidFill>
                <a:schemeClr val="tx1"/>
              </a:solidFill>
            </a:endParaRPr>
          </a:p>
        </p:txBody>
      </p:sp>
      <p:sp>
        <p:nvSpPr>
          <p:cNvPr id="11" name="Oval 10"/>
          <p:cNvSpPr/>
          <p:nvPr/>
        </p:nvSpPr>
        <p:spPr>
          <a:xfrm>
            <a:off x="7941501" y="3135336"/>
            <a:ext cx="1025048" cy="994701"/>
          </a:xfrm>
          <a:prstGeom prst="ellipse">
            <a:avLst/>
          </a:prstGeom>
          <a:solidFill>
            <a:schemeClr val="accent2">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rPr>
              <a:t>yes</a:t>
            </a:r>
            <a:endParaRPr lang="en-US" sz="2400" b="1">
              <a:solidFill>
                <a:schemeClr val="tx1"/>
              </a:solidFill>
            </a:endParaRPr>
          </a:p>
        </p:txBody>
      </p:sp>
      <p:sp>
        <p:nvSpPr>
          <p:cNvPr id="3" name="Rectangle 2"/>
          <p:cNvSpPr/>
          <p:nvPr/>
        </p:nvSpPr>
        <p:spPr>
          <a:xfrm>
            <a:off x="8132391" y="1115629"/>
            <a:ext cx="4059609" cy="1200329"/>
          </a:xfrm>
          <a:prstGeom prst="rect">
            <a:avLst/>
          </a:prstGeom>
        </p:spPr>
        <p:txBody>
          <a:bodyPr wrap="square">
            <a:spAutoFit/>
          </a:bodyPr>
          <a:lstStyle/>
          <a:p>
            <a:pPr algn="ctr"/>
            <a:r>
              <a:rPr lang="en-US">
                <a:solidFill>
                  <a:srgbClr val="11779B"/>
                </a:solidFill>
                <a:latin typeface="Lato"/>
              </a:rPr>
              <a:t>Guideline for primary care management of headache in adults, Canadian Family Physician </a:t>
            </a:r>
            <a:endParaRPr lang="en-GB" altLang="en-US" dirty="0">
              <a:solidFill>
                <a:srgbClr val="11779B"/>
              </a:solidFill>
              <a:latin typeface="Lato"/>
            </a:endParaRPr>
          </a:p>
          <a:p>
            <a:endParaRPr lang="en-US" dirty="0"/>
          </a:p>
        </p:txBody>
      </p:sp>
    </p:spTree>
    <p:extLst>
      <p:ext uri="{BB962C8B-B14F-4D97-AF65-F5344CB8AC3E}">
        <p14:creationId xmlns:p14="http://schemas.microsoft.com/office/powerpoint/2010/main" val="6656127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mtClean="0"/>
              <a:t>Objectives</a:t>
            </a:r>
            <a:endParaRPr lang="en-US"/>
          </a:p>
        </p:txBody>
      </p:sp>
      <p:sp>
        <p:nvSpPr>
          <p:cNvPr id="3" name="Content Placeholder 2"/>
          <p:cNvSpPr>
            <a:spLocks noGrp="1"/>
          </p:cNvSpPr>
          <p:nvPr>
            <p:ph idx="1"/>
          </p:nvPr>
        </p:nvSpPr>
        <p:spPr/>
        <p:txBody>
          <a:bodyPr>
            <a:normAutofit/>
          </a:bodyPr>
          <a:lstStyle/>
          <a:p>
            <a:r>
              <a:rPr lang="en-US" sz="2800" dirty="0" smtClean="0"/>
              <a:t>Headache types</a:t>
            </a:r>
          </a:p>
          <a:p>
            <a:r>
              <a:rPr lang="en-US" sz="2800" dirty="0"/>
              <a:t>Differential diagnosis</a:t>
            </a:r>
          </a:p>
          <a:p>
            <a:r>
              <a:rPr lang="en-US" sz="2800" dirty="0" smtClean="0"/>
              <a:t>Red </a:t>
            </a:r>
            <a:r>
              <a:rPr lang="en-US" sz="2800" dirty="0"/>
              <a:t>flags</a:t>
            </a:r>
          </a:p>
          <a:p>
            <a:r>
              <a:rPr lang="en-US" sz="2800" dirty="0" smtClean="0"/>
              <a:t>Diagnostic approach</a:t>
            </a:r>
          </a:p>
          <a:p>
            <a:r>
              <a:rPr lang="en-US" sz="2800" dirty="0" smtClean="0"/>
              <a:t>Management</a:t>
            </a:r>
          </a:p>
        </p:txBody>
      </p:sp>
    </p:spTree>
    <p:extLst>
      <p:ext uri="{BB962C8B-B14F-4D97-AF65-F5344CB8AC3E}">
        <p14:creationId xmlns:p14="http://schemas.microsoft.com/office/powerpoint/2010/main" val="32465952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5" name="Content Placeholder 24"/>
          <p:cNvPicPr>
            <a:picLocks noGrp="1" noChangeAspect="1"/>
          </p:cNvPicPr>
          <p:nvPr>
            <p:ph idx="1"/>
          </p:nvPr>
        </p:nvPicPr>
        <p:blipFill>
          <a:blip r:embed="rId2"/>
          <a:stretch>
            <a:fillRect/>
          </a:stretch>
        </p:blipFill>
        <p:spPr>
          <a:xfrm>
            <a:off x="5104860" y="4040378"/>
            <a:ext cx="926592" cy="542544"/>
          </a:xfrm>
          <a:prstGeom prst="rect">
            <a:avLst/>
          </a:prstGeom>
        </p:spPr>
      </p:pic>
      <p:sp>
        <p:nvSpPr>
          <p:cNvPr id="18" name="Slide Number Placeholder 17"/>
          <p:cNvSpPr>
            <a:spLocks noGrp="1"/>
          </p:cNvSpPr>
          <p:nvPr>
            <p:ph type="sldNum" sz="quarter" idx="4294967295"/>
          </p:nvPr>
        </p:nvSpPr>
        <p:spPr>
          <a:xfrm>
            <a:off x="10352540" y="295729"/>
            <a:ext cx="838199" cy="767687"/>
          </a:xfrm>
          <a:prstGeom prst="rect">
            <a:avLst/>
          </a:prstGeom>
        </p:spPr>
        <p:txBody>
          <a:bodyPr/>
          <a:lstStyle/>
          <a:p>
            <a:fld id="{F93BECE5-1F55-4759-BA3D-C4BE8691FCCE}" type="slidenum">
              <a:rPr lang="en-US" smtClean="0"/>
              <a:t>50</a:t>
            </a:fld>
            <a:endParaRPr lang="en-US"/>
          </a:p>
        </p:txBody>
      </p:sp>
      <p:sp>
        <p:nvSpPr>
          <p:cNvPr id="4" name="Rectangle 3"/>
          <p:cNvSpPr/>
          <p:nvPr/>
        </p:nvSpPr>
        <p:spPr>
          <a:xfrm>
            <a:off x="0" y="365125"/>
            <a:ext cx="6713951" cy="1939664"/>
          </a:xfrm>
          <a:prstGeom prst="rect">
            <a:avLst/>
          </a:prstGeom>
          <a:solidFill>
            <a:schemeClr val="bg1">
              <a:lumMod val="9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C00000"/>
                </a:solidFill>
              </a:rPr>
              <a:t>Headache with ≥2 of </a:t>
            </a:r>
          </a:p>
          <a:p>
            <a:r>
              <a:rPr lang="en-US" sz="2400" smtClean="0">
                <a:solidFill>
                  <a:schemeClr val="tx1"/>
                </a:solidFill>
              </a:rPr>
              <a:t>• Nausea </a:t>
            </a:r>
          </a:p>
          <a:p>
            <a:r>
              <a:rPr lang="en-US" sz="2400" smtClean="0">
                <a:solidFill>
                  <a:schemeClr val="tx1"/>
                </a:solidFill>
              </a:rPr>
              <a:t>• Light sensitivity </a:t>
            </a:r>
          </a:p>
          <a:p>
            <a:r>
              <a:rPr lang="en-US" sz="2400" smtClean="0">
                <a:solidFill>
                  <a:schemeClr val="tx1"/>
                </a:solidFill>
              </a:rPr>
              <a:t>• Interference with activities</a:t>
            </a:r>
            <a:endParaRPr lang="en-US" sz="2400">
              <a:solidFill>
                <a:schemeClr val="tx1"/>
              </a:solidFill>
            </a:endParaRPr>
          </a:p>
        </p:txBody>
      </p:sp>
      <p:sp>
        <p:nvSpPr>
          <p:cNvPr id="5" name="Rectangle 4"/>
          <p:cNvSpPr/>
          <p:nvPr/>
        </p:nvSpPr>
        <p:spPr>
          <a:xfrm>
            <a:off x="87682" y="3068877"/>
            <a:ext cx="6626269" cy="3108086"/>
          </a:xfrm>
          <a:prstGeom prst="rect">
            <a:avLst/>
          </a:prstGeom>
          <a:solidFill>
            <a:schemeClr val="bg1">
              <a:lumMod val="9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C00000"/>
                </a:solidFill>
              </a:rPr>
              <a:t>Headache with no nausea but ≥2 of </a:t>
            </a:r>
          </a:p>
          <a:p>
            <a:r>
              <a:rPr lang="en-US" sz="2400" b="1" smtClean="0">
                <a:solidFill>
                  <a:schemeClr val="tx1"/>
                </a:solidFill>
              </a:rPr>
              <a:t>• Bilateral headache </a:t>
            </a:r>
          </a:p>
          <a:p>
            <a:r>
              <a:rPr lang="en-US" sz="2400" b="1" smtClean="0">
                <a:solidFill>
                  <a:schemeClr val="tx1"/>
                </a:solidFill>
              </a:rPr>
              <a:t>• Non pulsating pain </a:t>
            </a:r>
          </a:p>
          <a:p>
            <a:r>
              <a:rPr lang="en-US" sz="2400" b="1" smtClean="0">
                <a:solidFill>
                  <a:schemeClr val="tx1"/>
                </a:solidFill>
              </a:rPr>
              <a:t>• Mild to moderate pain </a:t>
            </a:r>
          </a:p>
          <a:p>
            <a:r>
              <a:rPr lang="en-US" sz="2400" b="1" smtClean="0">
                <a:solidFill>
                  <a:schemeClr val="tx1"/>
                </a:solidFill>
              </a:rPr>
              <a:t>• Not worsened by activity</a:t>
            </a:r>
            <a:endParaRPr lang="en-US" sz="2400" b="1">
              <a:solidFill>
                <a:schemeClr val="tx1"/>
              </a:solidFill>
            </a:endParaRPr>
          </a:p>
        </p:txBody>
      </p:sp>
      <p:cxnSp>
        <p:nvCxnSpPr>
          <p:cNvPr id="7" name="Straight Arrow Connector 6"/>
          <p:cNvCxnSpPr/>
          <p:nvPr/>
        </p:nvCxnSpPr>
        <p:spPr>
          <a:xfrm>
            <a:off x="4258849" y="2304789"/>
            <a:ext cx="12526" cy="57619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0" name="Oval 9"/>
          <p:cNvSpPr/>
          <p:nvPr/>
        </p:nvSpPr>
        <p:spPr>
          <a:xfrm>
            <a:off x="4960307" y="2439727"/>
            <a:ext cx="914400" cy="44976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rPr>
              <a:t>NO</a:t>
            </a:r>
            <a:endParaRPr lang="en-US" sz="2000" b="1">
              <a:solidFill>
                <a:schemeClr val="tx1"/>
              </a:solidFill>
            </a:endParaRPr>
          </a:p>
        </p:txBody>
      </p:sp>
      <p:sp>
        <p:nvSpPr>
          <p:cNvPr id="11" name="Rectangle 10"/>
          <p:cNvSpPr/>
          <p:nvPr/>
        </p:nvSpPr>
        <p:spPr>
          <a:xfrm>
            <a:off x="7509350" y="1050555"/>
            <a:ext cx="1359077" cy="914400"/>
          </a:xfrm>
          <a:prstGeom prst="rect">
            <a:avLst/>
          </a:prstGeom>
          <a:solidFill>
            <a:schemeClr val="bg1">
              <a:lumMod val="9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migraine</a:t>
            </a:r>
            <a:endParaRPr lang="en-US" sz="2000" b="1" dirty="0">
              <a:solidFill>
                <a:schemeClr val="tx1"/>
              </a:solidFill>
            </a:endParaRPr>
          </a:p>
        </p:txBody>
      </p:sp>
      <p:sp>
        <p:nvSpPr>
          <p:cNvPr id="12" name="Rectangle 11"/>
          <p:cNvSpPr/>
          <p:nvPr/>
        </p:nvSpPr>
        <p:spPr>
          <a:xfrm>
            <a:off x="7240044" y="3281818"/>
            <a:ext cx="1628383" cy="1402915"/>
          </a:xfrm>
          <a:prstGeom prst="rect">
            <a:avLst/>
          </a:prstGeom>
          <a:solidFill>
            <a:schemeClr val="bg1">
              <a:lumMod val="9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rPr>
              <a:t>Tension type headache</a:t>
            </a:r>
            <a:endParaRPr lang="en-US" sz="2000" b="1">
              <a:solidFill>
                <a:schemeClr val="tx1"/>
              </a:solidFill>
            </a:endParaRPr>
          </a:p>
        </p:txBody>
      </p:sp>
      <p:cxnSp>
        <p:nvCxnSpPr>
          <p:cNvPr id="14" name="Straight Arrow Connector 13"/>
          <p:cNvCxnSpPr/>
          <p:nvPr/>
        </p:nvCxnSpPr>
        <p:spPr>
          <a:xfrm flipV="1">
            <a:off x="6839211" y="1478071"/>
            <a:ext cx="544879" cy="2505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6" name="Straight Arrow Connector 15"/>
          <p:cNvCxnSpPr/>
          <p:nvPr/>
        </p:nvCxnSpPr>
        <p:spPr>
          <a:xfrm>
            <a:off x="6713951" y="4083485"/>
            <a:ext cx="526093" cy="2505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7" name="Rectangle 16"/>
          <p:cNvSpPr/>
          <p:nvPr/>
        </p:nvSpPr>
        <p:spPr>
          <a:xfrm>
            <a:off x="9081371" y="0"/>
            <a:ext cx="2823574" cy="6964471"/>
          </a:xfrm>
          <a:prstGeom prst="rect">
            <a:avLst/>
          </a:prstGeom>
          <a:solidFill>
            <a:schemeClr val="bg1">
              <a:lumMod val="9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smtClean="0">
                <a:solidFill>
                  <a:schemeClr val="tx1"/>
                </a:solidFill>
              </a:rPr>
              <a:t>Medication overuse</a:t>
            </a:r>
          </a:p>
          <a:p>
            <a:r>
              <a:rPr lang="en-US" b="1" dirty="0" smtClean="0">
                <a:solidFill>
                  <a:srgbClr val="0070C0"/>
                </a:solidFill>
              </a:rPr>
              <a:t>Assess </a:t>
            </a:r>
          </a:p>
          <a:p>
            <a:r>
              <a:rPr lang="en-US" dirty="0" smtClean="0">
                <a:solidFill>
                  <a:schemeClr val="tx1"/>
                </a:solidFill>
              </a:rPr>
              <a:t>• Ergots, </a:t>
            </a:r>
            <a:r>
              <a:rPr lang="en-US" dirty="0" err="1" smtClean="0">
                <a:solidFill>
                  <a:schemeClr val="tx1"/>
                </a:solidFill>
              </a:rPr>
              <a:t>triptans</a:t>
            </a:r>
            <a:r>
              <a:rPr lang="en-US" dirty="0" smtClean="0">
                <a:solidFill>
                  <a:schemeClr val="tx1"/>
                </a:solidFill>
              </a:rPr>
              <a:t>, combination analgesics, or codeine </a:t>
            </a:r>
            <a:r>
              <a:rPr lang="en-US" b="1" dirty="0" smtClean="0">
                <a:solidFill>
                  <a:srgbClr val="C00000"/>
                </a:solidFill>
              </a:rPr>
              <a:t>≥10 d/</a:t>
            </a:r>
            <a:r>
              <a:rPr lang="en-US" b="1" dirty="0" err="1" smtClean="0">
                <a:solidFill>
                  <a:srgbClr val="C00000"/>
                </a:solidFill>
              </a:rPr>
              <a:t>mo</a:t>
            </a:r>
            <a:endParaRPr lang="en-US" b="1" dirty="0" smtClean="0">
              <a:solidFill>
                <a:srgbClr val="C00000"/>
              </a:solidFill>
            </a:endParaRPr>
          </a:p>
          <a:p>
            <a:r>
              <a:rPr lang="en-US" b="1" dirty="0" smtClean="0">
                <a:solidFill>
                  <a:srgbClr val="C00000"/>
                </a:solidFill>
              </a:rPr>
              <a:t> </a:t>
            </a:r>
            <a:r>
              <a:rPr lang="en-US" dirty="0" smtClean="0">
                <a:solidFill>
                  <a:schemeClr val="tx1"/>
                </a:solidFill>
              </a:rPr>
              <a:t>OR</a:t>
            </a:r>
          </a:p>
          <a:p>
            <a:r>
              <a:rPr lang="en-US" dirty="0" smtClean="0">
                <a:solidFill>
                  <a:schemeClr val="tx1"/>
                </a:solidFill>
              </a:rPr>
              <a:t> • Acetaminophen or NSAIDs </a:t>
            </a:r>
            <a:r>
              <a:rPr lang="en-US" b="1" dirty="0" smtClean="0">
                <a:solidFill>
                  <a:srgbClr val="C00000"/>
                </a:solidFill>
              </a:rPr>
              <a:t>≥15 d/</a:t>
            </a:r>
            <a:r>
              <a:rPr lang="en-US" b="1" dirty="0" err="1" smtClean="0">
                <a:solidFill>
                  <a:srgbClr val="C00000"/>
                </a:solidFill>
              </a:rPr>
              <a:t>mo</a:t>
            </a:r>
            <a:r>
              <a:rPr lang="en-US" b="1" dirty="0" smtClean="0">
                <a:solidFill>
                  <a:srgbClr val="C00000"/>
                </a:solidFill>
              </a:rPr>
              <a:t> </a:t>
            </a:r>
            <a:endParaRPr lang="en-US" b="1" dirty="0">
              <a:solidFill>
                <a:srgbClr val="C00000"/>
              </a:solidFill>
            </a:endParaRPr>
          </a:p>
          <a:p>
            <a:r>
              <a:rPr lang="en-US" b="1" dirty="0" smtClean="0">
                <a:solidFill>
                  <a:srgbClr val="0070C0"/>
                </a:solidFill>
              </a:rPr>
              <a:t>Manage </a:t>
            </a:r>
          </a:p>
          <a:p>
            <a:r>
              <a:rPr lang="en-US" dirty="0" smtClean="0">
                <a:solidFill>
                  <a:schemeClr val="tx1"/>
                </a:solidFill>
              </a:rPr>
              <a:t>• Educate patient </a:t>
            </a:r>
          </a:p>
          <a:p>
            <a:r>
              <a:rPr lang="en-US" dirty="0" smtClean="0">
                <a:solidFill>
                  <a:schemeClr val="tx1"/>
                </a:solidFill>
              </a:rPr>
              <a:t>• Consider prophylactic medication </a:t>
            </a:r>
          </a:p>
          <a:p>
            <a:r>
              <a:rPr lang="en-US" dirty="0" smtClean="0">
                <a:solidFill>
                  <a:schemeClr val="tx1"/>
                </a:solidFill>
              </a:rPr>
              <a:t>• Provide an effective acute medication for severe attacks </a:t>
            </a:r>
          </a:p>
          <a:p>
            <a:r>
              <a:rPr lang="en-US" dirty="0" smtClean="0">
                <a:solidFill>
                  <a:schemeClr val="tx1"/>
                </a:solidFill>
              </a:rPr>
              <a:t>• Gradual withdrawal of opioids if used</a:t>
            </a:r>
          </a:p>
          <a:p>
            <a:r>
              <a:rPr lang="en-US" dirty="0" smtClean="0">
                <a:solidFill>
                  <a:schemeClr val="tx1"/>
                </a:solidFill>
              </a:rPr>
              <a:t>• Abrupt (or gradual) withdrawal of acetaminophen, NSAIDs, or </a:t>
            </a:r>
            <a:r>
              <a:rPr lang="en-US" dirty="0" err="1" smtClean="0">
                <a:solidFill>
                  <a:schemeClr val="tx1"/>
                </a:solidFill>
              </a:rPr>
              <a:t>triptans</a:t>
            </a:r>
            <a:endParaRPr lang="en-US" dirty="0">
              <a:solidFill>
                <a:schemeClr val="tx1"/>
              </a:solidFill>
            </a:endParaRPr>
          </a:p>
        </p:txBody>
      </p:sp>
      <p:pic>
        <p:nvPicPr>
          <p:cNvPr id="3" name="Picture 2"/>
          <p:cNvPicPr>
            <a:picLocks noChangeAspect="1"/>
          </p:cNvPicPr>
          <p:nvPr/>
        </p:nvPicPr>
        <p:blipFill>
          <a:blip r:embed="rId3"/>
          <a:stretch>
            <a:fillRect/>
          </a:stretch>
        </p:blipFill>
        <p:spPr>
          <a:xfrm>
            <a:off x="4314927" y="5781272"/>
            <a:ext cx="4060288" cy="1231499"/>
          </a:xfrm>
          <a:prstGeom prst="rect">
            <a:avLst/>
          </a:prstGeom>
        </p:spPr>
      </p:pic>
    </p:spTree>
    <p:extLst>
      <p:ext uri="{BB962C8B-B14F-4D97-AF65-F5344CB8AC3E}">
        <p14:creationId xmlns:p14="http://schemas.microsoft.com/office/powerpoint/2010/main" val="71152497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57984" y="258849"/>
            <a:ext cx="8000451" cy="6599151"/>
          </a:xfrm>
        </p:spPr>
      </p:pic>
    </p:spTree>
    <p:extLst>
      <p:ext uri="{BB962C8B-B14F-4D97-AF65-F5344CB8AC3E}">
        <p14:creationId xmlns:p14="http://schemas.microsoft.com/office/powerpoint/2010/main" val="158915977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8065" y="1680632"/>
            <a:ext cx="8523116" cy="4409786"/>
          </a:xfrm>
        </p:spPr>
      </p:pic>
    </p:spTree>
    <p:extLst>
      <p:ext uri="{BB962C8B-B14F-4D97-AF65-F5344CB8AC3E}">
        <p14:creationId xmlns:p14="http://schemas.microsoft.com/office/powerpoint/2010/main" val="17197681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2261" y="1580388"/>
            <a:ext cx="11453499" cy="5061934"/>
          </a:xfrm>
        </p:spPr>
      </p:pic>
    </p:spTree>
    <p:extLst>
      <p:ext uri="{BB962C8B-B14F-4D97-AF65-F5344CB8AC3E}">
        <p14:creationId xmlns:p14="http://schemas.microsoft.com/office/powerpoint/2010/main" val="75428791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17520" y="226060"/>
            <a:ext cx="6158202" cy="6516728"/>
          </a:xfrm>
        </p:spPr>
      </p:pic>
    </p:spTree>
    <p:extLst>
      <p:ext uri="{BB962C8B-B14F-4D97-AF65-F5344CB8AC3E}">
        <p14:creationId xmlns:p14="http://schemas.microsoft.com/office/powerpoint/2010/main" val="92203352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Medication overuse headache (MOH) </a:t>
            </a:r>
            <a:endParaRPr lang="en-US"/>
          </a:p>
        </p:txBody>
      </p:sp>
      <p:sp>
        <p:nvSpPr>
          <p:cNvPr id="3" name="Content Placeholder 2"/>
          <p:cNvSpPr>
            <a:spLocks noGrp="1"/>
          </p:cNvSpPr>
          <p:nvPr>
            <p:ph idx="1"/>
          </p:nvPr>
        </p:nvSpPr>
        <p:spPr>
          <a:xfrm>
            <a:off x="838200" y="2377440"/>
            <a:ext cx="10515600" cy="4212546"/>
          </a:xfrm>
        </p:spPr>
        <p:txBody>
          <a:bodyPr>
            <a:normAutofit fontScale="85000" lnSpcReduction="20000"/>
          </a:bodyPr>
          <a:lstStyle/>
          <a:p>
            <a:r>
              <a:rPr lang="en-US" sz="3200" dirty="0" smtClean="0"/>
              <a:t>Also called analgesic rebound headache</a:t>
            </a:r>
          </a:p>
          <a:p>
            <a:r>
              <a:rPr lang="en-US" sz="3200" dirty="0" smtClean="0"/>
              <a:t>Consider a diagnosis in patients with headache on ≥15 d/</a:t>
            </a:r>
            <a:r>
              <a:rPr lang="en-US" sz="3200" dirty="0" err="1" smtClean="0"/>
              <a:t>mo</a:t>
            </a:r>
            <a:r>
              <a:rPr lang="en-US" sz="3200" dirty="0" smtClean="0"/>
              <a:t> </a:t>
            </a:r>
          </a:p>
          <a:p>
            <a:r>
              <a:rPr lang="en-US" sz="3200" dirty="0" smtClean="0"/>
              <a:t>possible medication overuse; </a:t>
            </a:r>
            <a:r>
              <a:rPr lang="en-US" sz="2400" dirty="0" smtClean="0"/>
              <a:t>use of </a:t>
            </a:r>
            <a:r>
              <a:rPr lang="en-US" sz="2400" dirty="0" err="1" smtClean="0"/>
              <a:t>triptans</a:t>
            </a:r>
            <a:r>
              <a:rPr lang="en-US" sz="2400" dirty="0" smtClean="0"/>
              <a:t>, ergots, combination analgesics, or opioid-containing medications on ≥10 d/</a:t>
            </a:r>
            <a:r>
              <a:rPr lang="en-US" sz="2400" dirty="0" err="1" smtClean="0"/>
              <a:t>mo</a:t>
            </a:r>
            <a:r>
              <a:rPr lang="en-US" sz="2400" dirty="0" smtClean="0"/>
              <a:t>, or</a:t>
            </a:r>
            <a:r>
              <a:rPr lang="en-US" sz="2400" dirty="0"/>
              <a:t> </a:t>
            </a:r>
            <a:r>
              <a:rPr lang="en-US" sz="2400" dirty="0" smtClean="0"/>
              <a:t>use of acetaminophen or NSAIDs on ≥15 d/</a:t>
            </a:r>
            <a:r>
              <a:rPr lang="en-US" sz="2400" dirty="0" err="1" smtClean="0"/>
              <a:t>mo</a:t>
            </a:r>
            <a:endParaRPr lang="en-US" sz="2400" dirty="0" smtClean="0"/>
          </a:p>
          <a:p>
            <a:r>
              <a:rPr lang="en-US" sz="3200" dirty="0" smtClean="0"/>
              <a:t>MOH </a:t>
            </a:r>
            <a:r>
              <a:rPr lang="en-US" sz="3200" dirty="0"/>
              <a:t>appears to be highest with </a:t>
            </a:r>
            <a:r>
              <a:rPr lang="en-US" sz="3200" dirty="0" smtClean="0"/>
              <a:t>opioids</a:t>
            </a:r>
            <a:r>
              <a:rPr lang="en-US" sz="3200" dirty="0"/>
              <a:t> </a:t>
            </a:r>
            <a:r>
              <a:rPr lang="en-US" sz="3200" dirty="0" smtClean="0"/>
              <a:t>containing </a:t>
            </a:r>
            <a:r>
              <a:rPr lang="en-US" sz="3200" dirty="0"/>
              <a:t>combination </a:t>
            </a:r>
            <a:r>
              <a:rPr lang="en-US" sz="3200" dirty="0" smtClean="0"/>
              <a:t>analgesics, and</a:t>
            </a:r>
            <a:r>
              <a:rPr lang="en-US" sz="3200" dirty="0"/>
              <a:t> </a:t>
            </a:r>
            <a:r>
              <a:rPr lang="en-US" sz="3200" u="sng" dirty="0">
                <a:hlinkClick r:id="rId2"/>
              </a:rPr>
              <a:t>aspirin</a:t>
            </a:r>
            <a:r>
              <a:rPr lang="en-US" sz="3200" dirty="0"/>
              <a:t>/</a:t>
            </a:r>
            <a:r>
              <a:rPr lang="en-US" sz="3200" u="sng" dirty="0">
                <a:hlinkClick r:id="rId3"/>
              </a:rPr>
              <a:t>acetaminophen</a:t>
            </a:r>
            <a:r>
              <a:rPr lang="en-US" sz="3200" dirty="0"/>
              <a:t>/</a:t>
            </a:r>
            <a:r>
              <a:rPr lang="en-US" sz="3200" u="sng" dirty="0">
                <a:hlinkClick r:id="rId4"/>
              </a:rPr>
              <a:t>caffeine</a:t>
            </a:r>
            <a:r>
              <a:rPr lang="en-US" sz="3200" dirty="0"/>
              <a:t> combinations. </a:t>
            </a:r>
            <a:endParaRPr lang="en-US" sz="3200" dirty="0" smtClean="0"/>
          </a:p>
          <a:p>
            <a:r>
              <a:rPr lang="en-US" sz="3200" dirty="0" smtClean="0"/>
              <a:t>The </a:t>
            </a:r>
            <a:r>
              <a:rPr lang="en-US" sz="3200" dirty="0"/>
              <a:t>risk with </a:t>
            </a:r>
            <a:r>
              <a:rPr lang="en-US" sz="3200" dirty="0" err="1"/>
              <a:t>triptans</a:t>
            </a:r>
            <a:r>
              <a:rPr lang="en-US" sz="3200" dirty="0"/>
              <a:t> is considered intermediate </a:t>
            </a:r>
            <a:endParaRPr lang="en-US" sz="3200" dirty="0" smtClean="0"/>
          </a:p>
          <a:p>
            <a:r>
              <a:rPr lang="en-US" sz="3200" dirty="0" smtClean="0"/>
              <a:t>The </a:t>
            </a:r>
            <a:r>
              <a:rPr lang="en-US" sz="3200" dirty="0"/>
              <a:t>risk is lowest with </a:t>
            </a:r>
            <a:r>
              <a:rPr lang="en-US" sz="3200" dirty="0" smtClean="0"/>
              <a:t>NSAIDs</a:t>
            </a:r>
          </a:p>
        </p:txBody>
      </p:sp>
    </p:spTree>
    <p:extLst>
      <p:ext uri="{BB962C8B-B14F-4D97-AF65-F5344CB8AC3E}">
        <p14:creationId xmlns:p14="http://schemas.microsoft.com/office/powerpoint/2010/main" val="168873518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79572"/>
            <a:ext cx="10515600" cy="833351"/>
          </a:xfrm>
        </p:spPr>
        <p:txBody>
          <a:bodyPr/>
          <a:lstStyle/>
          <a:p>
            <a:r>
              <a:rPr lang="en-US" b="1">
                <a:solidFill>
                  <a:schemeClr val="bg1"/>
                </a:solidFill>
              </a:rPr>
              <a:t>D</a:t>
            </a:r>
            <a:r>
              <a:rPr lang="en-US" b="1" smtClean="0">
                <a:solidFill>
                  <a:schemeClr val="bg1"/>
                </a:solidFill>
              </a:rPr>
              <a:t>iagnosis of medication-overuse headache</a:t>
            </a:r>
            <a:endParaRPr lang="en-US" b="1">
              <a:solidFill>
                <a:schemeClr val="bg1"/>
              </a:solidFill>
            </a:endParaRPr>
          </a:p>
        </p:txBody>
      </p:sp>
      <p:sp>
        <p:nvSpPr>
          <p:cNvPr id="3" name="Content Placeholder 2"/>
          <p:cNvSpPr>
            <a:spLocks noGrp="1"/>
          </p:cNvSpPr>
          <p:nvPr>
            <p:ph idx="1"/>
          </p:nvPr>
        </p:nvSpPr>
        <p:spPr>
          <a:xfrm>
            <a:off x="838200" y="2414016"/>
            <a:ext cx="10515600" cy="4175969"/>
          </a:xfrm>
        </p:spPr>
        <p:txBody>
          <a:bodyPr>
            <a:normAutofit/>
          </a:bodyPr>
          <a:lstStyle/>
          <a:p>
            <a:pPr marL="0" indent="0">
              <a:buNone/>
            </a:pPr>
            <a:endParaRPr lang="en-US" sz="2400" dirty="0" smtClean="0"/>
          </a:p>
          <a:p>
            <a:r>
              <a:rPr lang="en-US" sz="2400" dirty="0" smtClean="0"/>
              <a:t>When medication-overuse headache is suspected, the patient should also be evaluated for the presence of the following: </a:t>
            </a:r>
          </a:p>
          <a:p>
            <a:pPr lvl="1"/>
            <a:r>
              <a:rPr lang="en-US" sz="2200" dirty="0" smtClean="0"/>
              <a:t>psychiatric comorbidities</a:t>
            </a:r>
          </a:p>
          <a:p>
            <a:pPr lvl="1"/>
            <a:r>
              <a:rPr lang="en-US" sz="2200" dirty="0" smtClean="0"/>
              <a:t>psychological and physical drug dependence </a:t>
            </a:r>
          </a:p>
          <a:p>
            <a:pPr lvl="1"/>
            <a:r>
              <a:rPr lang="en-US" sz="2200" dirty="0" smtClean="0"/>
              <a:t>use of inappropriate coping strategies. </a:t>
            </a:r>
          </a:p>
        </p:txBody>
      </p:sp>
    </p:spTree>
    <p:extLst>
      <p:ext uri="{BB962C8B-B14F-4D97-AF65-F5344CB8AC3E}">
        <p14:creationId xmlns:p14="http://schemas.microsoft.com/office/powerpoint/2010/main" val="37669298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smtClean="0">
                <a:latin typeface="+mn-lt"/>
              </a:rPr>
              <a:t>Coping strategies for headache</a:t>
            </a:r>
            <a:endParaRPr lang="en-US" b="1">
              <a:latin typeface="+mn-lt"/>
            </a:endParaRPr>
          </a:p>
        </p:txBody>
      </p:sp>
      <p:sp>
        <p:nvSpPr>
          <p:cNvPr id="3" name="Content Placeholder 2"/>
          <p:cNvSpPr>
            <a:spLocks noGrp="1"/>
          </p:cNvSpPr>
          <p:nvPr>
            <p:ph idx="1"/>
          </p:nvPr>
        </p:nvSpPr>
        <p:spPr>
          <a:xfrm>
            <a:off x="1154954" y="2603500"/>
            <a:ext cx="10421350" cy="3416300"/>
          </a:xfrm>
        </p:spPr>
        <p:txBody>
          <a:bodyPr>
            <a:noAutofit/>
          </a:bodyPr>
          <a:lstStyle/>
          <a:p>
            <a:r>
              <a:rPr lang="en-US" sz="2400" dirty="0" smtClean="0"/>
              <a:t>Rather than relying on medication as a main coping strategy, patients with suspected medication overuse might benefit from training in and development of more adaptive self-management strategies (</a:t>
            </a:r>
            <a:r>
              <a:rPr lang="en-US" sz="2400" dirty="0" err="1" smtClean="0"/>
              <a:t>eg</a:t>
            </a:r>
            <a:r>
              <a:rPr lang="en-US" sz="2400" dirty="0" smtClean="0"/>
              <a:t>, identification and management of controllable headache triggers, relaxation exercises, effective stress management skills, and activity pacing) </a:t>
            </a:r>
          </a:p>
          <a:p>
            <a:r>
              <a:rPr lang="en-US" sz="2400" dirty="0" smtClean="0"/>
              <a:t> Headache diaries that record acute medication intake are important in the prevention and treatment of medication-overuse headache </a:t>
            </a:r>
          </a:p>
          <a:p>
            <a:endParaRPr lang="en-US" sz="2400" dirty="0"/>
          </a:p>
        </p:txBody>
      </p:sp>
    </p:spTree>
    <p:extLst>
      <p:ext uri="{BB962C8B-B14F-4D97-AF65-F5344CB8AC3E}">
        <p14:creationId xmlns:p14="http://schemas.microsoft.com/office/powerpoint/2010/main" val="79227310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smtClean="0">
                <a:solidFill>
                  <a:schemeClr val="bg1"/>
                </a:solidFill>
              </a:rPr>
              <a:t>Management of </a:t>
            </a:r>
            <a:r>
              <a:rPr lang="en-US" b="1">
                <a:solidFill>
                  <a:schemeClr val="bg1"/>
                </a:solidFill>
              </a:rPr>
              <a:t>MOH- Patient education. </a:t>
            </a:r>
          </a:p>
        </p:txBody>
      </p:sp>
      <p:sp>
        <p:nvSpPr>
          <p:cNvPr id="3" name="Content Placeholder 2"/>
          <p:cNvSpPr>
            <a:spLocks noGrp="1"/>
          </p:cNvSpPr>
          <p:nvPr>
            <p:ph idx="1"/>
          </p:nvPr>
        </p:nvSpPr>
        <p:spPr>
          <a:xfrm>
            <a:off x="365760" y="2414016"/>
            <a:ext cx="11173968" cy="4059936"/>
          </a:xfrm>
        </p:spPr>
        <p:txBody>
          <a:bodyPr>
            <a:normAutofit fontScale="92500"/>
          </a:bodyPr>
          <a:lstStyle/>
          <a:p>
            <a:pPr lvl="1">
              <a:lnSpc>
                <a:spcPct val="150000"/>
              </a:lnSpc>
            </a:pPr>
            <a:r>
              <a:rPr lang="en-US" sz="2800" dirty="0" smtClean="0"/>
              <a:t>Acute </a:t>
            </a:r>
            <a:r>
              <a:rPr lang="en-US" sz="2800" dirty="0"/>
              <a:t>medication overuse can increase headache frequency</a:t>
            </a:r>
          </a:p>
          <a:p>
            <a:pPr lvl="1">
              <a:lnSpc>
                <a:spcPct val="150000"/>
              </a:lnSpc>
            </a:pPr>
            <a:r>
              <a:rPr lang="en-US" sz="2800" dirty="0" smtClean="0"/>
              <a:t>When </a:t>
            </a:r>
            <a:r>
              <a:rPr lang="en-US" sz="2800" dirty="0"/>
              <a:t>medication overuse is stopped, headache might worsen temporarily and other withdrawal symptoms might occur </a:t>
            </a:r>
          </a:p>
          <a:p>
            <a:pPr lvl="1">
              <a:lnSpc>
                <a:spcPct val="150000"/>
              </a:lnSpc>
            </a:pPr>
            <a:r>
              <a:rPr lang="en-US" sz="2800" dirty="0" smtClean="0"/>
              <a:t>Many </a:t>
            </a:r>
            <a:r>
              <a:rPr lang="en-US" sz="2800" dirty="0"/>
              <a:t>patients will experience a long-term reduction in headache frequency after medication overuse is stopped </a:t>
            </a:r>
          </a:p>
          <a:p>
            <a:pPr lvl="1">
              <a:lnSpc>
                <a:spcPct val="150000"/>
              </a:lnSpc>
            </a:pPr>
            <a:r>
              <a:rPr lang="en-US" sz="2800" dirty="0" smtClean="0"/>
              <a:t>Prophylactic </a:t>
            </a:r>
            <a:r>
              <a:rPr lang="en-US" sz="2800" dirty="0"/>
              <a:t>medications might become more effective </a:t>
            </a:r>
          </a:p>
          <a:p>
            <a:pPr>
              <a:lnSpc>
                <a:spcPct val="150000"/>
              </a:lnSpc>
            </a:pPr>
            <a:endParaRPr lang="en-US" dirty="0"/>
          </a:p>
        </p:txBody>
      </p:sp>
    </p:spTree>
    <p:extLst>
      <p:ext uri="{BB962C8B-B14F-4D97-AF65-F5344CB8AC3E}">
        <p14:creationId xmlns:p14="http://schemas.microsoft.com/office/powerpoint/2010/main" val="361896496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solidFill>
                  <a:schemeClr val="bg1"/>
                </a:solidFill>
              </a:rPr>
              <a:t>Strategy for cessation of medication overuse </a:t>
            </a:r>
          </a:p>
        </p:txBody>
      </p:sp>
      <p:sp>
        <p:nvSpPr>
          <p:cNvPr id="3" name="Content Placeholder 2"/>
          <p:cNvSpPr>
            <a:spLocks noGrp="1"/>
          </p:cNvSpPr>
          <p:nvPr>
            <p:ph idx="1"/>
          </p:nvPr>
        </p:nvSpPr>
        <p:spPr>
          <a:xfrm>
            <a:off x="676656" y="2359152"/>
            <a:ext cx="11155680" cy="4096512"/>
          </a:xfrm>
        </p:spPr>
        <p:txBody>
          <a:bodyPr>
            <a:normAutofit/>
          </a:bodyPr>
          <a:lstStyle/>
          <a:p>
            <a:r>
              <a:rPr lang="en-US" sz="2800" dirty="0"/>
              <a:t>A</a:t>
            </a:r>
            <a:r>
              <a:rPr lang="en-US" sz="2800" dirty="0" smtClean="0"/>
              <a:t>brupt withdrawal should be advised for patients with suspected medication overuse headache (MOH) caused by simple analgesics (acetaminophen, NSAIDs) or </a:t>
            </a:r>
            <a:r>
              <a:rPr lang="en-US" sz="2800" dirty="0" err="1" smtClean="0"/>
              <a:t>triptans</a:t>
            </a:r>
            <a:r>
              <a:rPr lang="en-US" sz="2800" dirty="0" smtClean="0"/>
              <a:t>.</a:t>
            </a:r>
          </a:p>
          <a:p>
            <a:r>
              <a:rPr lang="en-US" sz="2800" dirty="0" smtClean="0"/>
              <a:t>Gradual withdrawal should be advised for patients with suspected medication-overuse headache caused by opioids and opioid-containing analgesics.</a:t>
            </a:r>
          </a:p>
          <a:p>
            <a:r>
              <a:rPr lang="en-US" sz="2800" dirty="0" smtClean="0"/>
              <a:t>Patient follow-up and support</a:t>
            </a:r>
          </a:p>
          <a:p>
            <a:pPr marL="0" indent="0">
              <a:buNone/>
            </a:pPr>
            <a:endParaRPr lang="en-US" sz="2800" dirty="0"/>
          </a:p>
        </p:txBody>
      </p:sp>
    </p:spTree>
    <p:extLst>
      <p:ext uri="{BB962C8B-B14F-4D97-AF65-F5344CB8AC3E}">
        <p14:creationId xmlns:p14="http://schemas.microsoft.com/office/powerpoint/2010/main" val="7815870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5" name="Rectangle 14"/>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Rectangle 17"/>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1" name="Freeform 5"/>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pic>
        <p:nvPicPr>
          <p:cNvPr id="8"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4828" y="449405"/>
            <a:ext cx="5393063" cy="5959188"/>
          </a:xfrm>
          <a:prstGeom prst="rect">
            <a:avLst/>
          </a:prstGeom>
        </p:spPr>
      </p:pic>
      <p:sp>
        <p:nvSpPr>
          <p:cNvPr id="23" name="Rectangle 2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4955" y="973668"/>
            <a:ext cx="2942210" cy="1020232"/>
          </a:xfrm>
        </p:spPr>
        <p:txBody>
          <a:bodyPr>
            <a:normAutofit/>
          </a:bodyPr>
          <a:lstStyle/>
          <a:p>
            <a:endParaRPr lang="en-US">
              <a:solidFill>
                <a:srgbClr val="EBEBEB"/>
              </a:solidFill>
            </a:endParaRPr>
          </a:p>
        </p:txBody>
      </p:sp>
      <p:sp>
        <p:nvSpPr>
          <p:cNvPr id="10" name="Content Placeholder 9"/>
          <p:cNvSpPr>
            <a:spLocks noGrp="1"/>
          </p:cNvSpPr>
          <p:nvPr>
            <p:ph idx="1"/>
          </p:nvPr>
        </p:nvSpPr>
        <p:spPr>
          <a:xfrm>
            <a:off x="1154955" y="2120900"/>
            <a:ext cx="3133726" cy="3898900"/>
          </a:xfrm>
        </p:spPr>
        <p:txBody>
          <a:bodyPr>
            <a:normAutofit/>
          </a:bodyPr>
          <a:lstStyle/>
          <a:p>
            <a:endParaRPr lang="en-US">
              <a:solidFill>
                <a:srgbClr val="FFFFFF"/>
              </a:solidFill>
            </a:endParaRPr>
          </a:p>
        </p:txBody>
      </p:sp>
    </p:spTree>
    <p:extLst>
      <p:ext uri="{BB962C8B-B14F-4D97-AF65-F5344CB8AC3E}">
        <p14:creationId xmlns:p14="http://schemas.microsoft.com/office/powerpoint/2010/main" val="4943805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Tips to </a:t>
            </a:r>
            <a:r>
              <a:rPr lang="en-US" b="1" dirty="0" smtClean="0"/>
              <a:t>Remember</a:t>
            </a:r>
            <a:endParaRPr lang="en-US" dirty="0"/>
          </a:p>
        </p:txBody>
      </p:sp>
      <p:sp>
        <p:nvSpPr>
          <p:cNvPr id="3" name="Content Placeholder 2"/>
          <p:cNvSpPr>
            <a:spLocks noGrp="1"/>
          </p:cNvSpPr>
          <p:nvPr>
            <p:ph idx="1"/>
          </p:nvPr>
        </p:nvSpPr>
        <p:spPr>
          <a:xfrm>
            <a:off x="621792" y="2073148"/>
            <a:ext cx="10899648" cy="3416300"/>
          </a:xfrm>
        </p:spPr>
        <p:txBody>
          <a:bodyPr>
            <a:noAutofit/>
          </a:bodyPr>
          <a:lstStyle/>
          <a:p>
            <a:endParaRPr lang="en-US" dirty="0"/>
          </a:p>
          <a:p>
            <a:r>
              <a:rPr lang="en-US" dirty="0"/>
              <a:t>		A thorough history is the most important way to differentiate among the different causes of headache, which are many.</a:t>
            </a:r>
          </a:p>
          <a:p>
            <a:r>
              <a:rPr lang="en-US" dirty="0"/>
              <a:t>		A useful mnemonic for the symptoms of migraine headache is POUND. P indicates a pulsatile quality of headache. O indicates 1-day duration (&lt;4 hours suggests TTH). U indicates unilateral location. N indicates the presence of nausea or vomiting. D indicates a disabling intensity.</a:t>
            </a:r>
          </a:p>
          <a:p>
            <a:r>
              <a:rPr lang="en-US" dirty="0"/>
              <a:t>		Medication-overuse headache should be strongly considered in patients who may be overusing narcotic or barbiturate-containing analgesics, which results in a refractory daily or near-daily headache.</a:t>
            </a:r>
          </a:p>
          <a:p>
            <a:r>
              <a:rPr lang="en-US" dirty="0"/>
              <a:t>		The overuse of </a:t>
            </a:r>
            <a:r>
              <a:rPr lang="en-US" dirty="0" err="1"/>
              <a:t>triptan</a:t>
            </a:r>
            <a:r>
              <a:rPr lang="en-US" dirty="0"/>
              <a:t> drugs (more than 3 days a week, for 2 or more weeks) is now becoming a common cause of medication-overuse headache</a:t>
            </a:r>
            <a:r>
              <a:rPr lang="en-US" dirty="0" smtClean="0"/>
              <a:t>.</a:t>
            </a:r>
            <a:endParaRPr lang="en-US" dirty="0"/>
          </a:p>
        </p:txBody>
      </p:sp>
    </p:spTree>
    <p:extLst>
      <p:ext uri="{BB962C8B-B14F-4D97-AF65-F5344CB8AC3E}">
        <p14:creationId xmlns:p14="http://schemas.microsoft.com/office/powerpoint/2010/main" val="95603288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Tips to </a:t>
            </a:r>
            <a:r>
              <a:rPr lang="en-US" b="1" dirty="0" smtClean="0"/>
              <a:t>Remember</a:t>
            </a:r>
            <a:endParaRPr lang="en-US" dirty="0"/>
          </a:p>
        </p:txBody>
      </p:sp>
      <p:sp>
        <p:nvSpPr>
          <p:cNvPr id="3" name="Content Placeholder 2"/>
          <p:cNvSpPr>
            <a:spLocks noGrp="1"/>
          </p:cNvSpPr>
          <p:nvPr>
            <p:ph idx="1"/>
          </p:nvPr>
        </p:nvSpPr>
        <p:spPr>
          <a:xfrm>
            <a:off x="621792" y="2450592"/>
            <a:ext cx="10899648" cy="3038856"/>
          </a:xfrm>
        </p:spPr>
        <p:txBody>
          <a:bodyPr>
            <a:noAutofit/>
          </a:bodyPr>
          <a:lstStyle/>
          <a:p>
            <a:r>
              <a:rPr lang="en-US" dirty="0"/>
              <a:t>		It is important to assess for alarm features that suggest headache due to a secondary, </a:t>
            </a:r>
            <a:r>
              <a:rPr lang="en-US" dirty="0" err="1"/>
              <a:t>nonbenign</a:t>
            </a:r>
            <a:r>
              <a:rPr lang="en-US" dirty="0"/>
              <a:t> cause.</a:t>
            </a:r>
          </a:p>
          <a:p>
            <a:r>
              <a:rPr lang="en-US" dirty="0"/>
              <a:t>		There are serious causes of headache that exist and for which neuroimaging may be normal.</a:t>
            </a:r>
          </a:p>
          <a:p>
            <a:r>
              <a:rPr lang="en-US" dirty="0"/>
              <a:t>		For migraine treatment, </a:t>
            </a:r>
            <a:r>
              <a:rPr lang="en-US" dirty="0">
                <a:hlinkClick r:id="rId2"/>
              </a:rPr>
              <a:t>codeine, and other narcotics, has high potential for “rebound” headaches and opiate dependence and should generally be avoided.</a:t>
            </a:r>
          </a:p>
          <a:p>
            <a:r>
              <a:rPr lang="en-US" dirty="0"/>
              <a:t>		It is important to note that </a:t>
            </a:r>
            <a:r>
              <a:rPr lang="en-US" dirty="0" err="1"/>
              <a:t>triptans</a:t>
            </a:r>
            <a:r>
              <a:rPr lang="en-US" dirty="0"/>
              <a:t> do not have a class effect; therefore, lack of efficacy or intolerance of side effects to 1 </a:t>
            </a:r>
            <a:r>
              <a:rPr lang="en-US" dirty="0" err="1"/>
              <a:t>triptan</a:t>
            </a:r>
            <a:r>
              <a:rPr lang="en-US" dirty="0"/>
              <a:t> does not predict a patient's response to other </a:t>
            </a:r>
            <a:r>
              <a:rPr lang="en-US" dirty="0" err="1"/>
              <a:t>triptans</a:t>
            </a:r>
            <a:r>
              <a:rPr lang="en-US" dirty="0"/>
              <a:t>.</a:t>
            </a:r>
          </a:p>
          <a:p>
            <a:r>
              <a:rPr lang="en-US" dirty="0"/>
              <a:t>		</a:t>
            </a:r>
            <a:r>
              <a:rPr lang="en-US" dirty="0" err="1"/>
              <a:t>Triptans</a:t>
            </a:r>
            <a:r>
              <a:rPr lang="en-US" dirty="0"/>
              <a:t> are contraindicated in patients with CAD or uncontrolled hypertension.</a:t>
            </a:r>
          </a:p>
          <a:p>
            <a:r>
              <a:rPr lang="en-US" dirty="0"/>
              <a:t>		Preventive migraine treatment should be considered in patients with frequent disabling migraine headaches (&gt;2 per month), and may reduce frequency by one third to one half.</a:t>
            </a:r>
          </a:p>
        </p:txBody>
      </p:sp>
    </p:spTree>
    <p:extLst>
      <p:ext uri="{BB962C8B-B14F-4D97-AF65-F5344CB8AC3E}">
        <p14:creationId xmlns:p14="http://schemas.microsoft.com/office/powerpoint/2010/main" val="5721017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smtClean="0"/>
              <a:t>Types of headaches</a:t>
            </a:r>
            <a:endParaRPr lang="en-US" b="1"/>
          </a:p>
        </p:txBody>
      </p:sp>
      <p:sp>
        <p:nvSpPr>
          <p:cNvPr id="3" name="Text Placeholder 2"/>
          <p:cNvSpPr>
            <a:spLocks noGrp="1"/>
          </p:cNvSpPr>
          <p:nvPr>
            <p:ph type="body" idx="1"/>
          </p:nvPr>
        </p:nvSpPr>
        <p:spPr/>
        <p:txBody>
          <a:bodyPr/>
          <a:lstStyle/>
          <a:p>
            <a:pPr algn="ctr"/>
            <a:r>
              <a:rPr lang="en-US" smtClean="0">
                <a:solidFill>
                  <a:srgbClr val="C00000"/>
                </a:solidFill>
              </a:rPr>
              <a:t>PRIMARY</a:t>
            </a:r>
            <a:endParaRPr lang="en-US">
              <a:solidFill>
                <a:srgbClr val="C00000"/>
              </a:solidFill>
            </a:endParaRPr>
          </a:p>
        </p:txBody>
      </p:sp>
      <p:sp>
        <p:nvSpPr>
          <p:cNvPr id="4" name="Content Placeholder 3"/>
          <p:cNvSpPr>
            <a:spLocks noGrp="1"/>
          </p:cNvSpPr>
          <p:nvPr>
            <p:ph sz="half" idx="2"/>
          </p:nvPr>
        </p:nvSpPr>
        <p:spPr/>
        <p:txBody>
          <a:bodyPr/>
          <a:lstStyle/>
          <a:p>
            <a:r>
              <a:rPr lang="en-US" smtClean="0"/>
              <a:t>Migraine</a:t>
            </a:r>
          </a:p>
          <a:p>
            <a:r>
              <a:rPr lang="en-US" smtClean="0"/>
              <a:t>Tension type</a:t>
            </a:r>
          </a:p>
          <a:p>
            <a:r>
              <a:rPr lang="en-US" smtClean="0"/>
              <a:t>Cluster</a:t>
            </a:r>
          </a:p>
          <a:p>
            <a:r>
              <a:rPr lang="en-US" smtClean="0"/>
              <a:t>Other trigeminal autonomic </a:t>
            </a:r>
            <a:r>
              <a:rPr lang="en-US" err="1" smtClean="0"/>
              <a:t>cephalalgias</a:t>
            </a:r>
            <a:endParaRPr lang="en-US"/>
          </a:p>
        </p:txBody>
      </p:sp>
      <p:sp>
        <p:nvSpPr>
          <p:cNvPr id="5" name="Text Placeholder 4"/>
          <p:cNvSpPr>
            <a:spLocks noGrp="1"/>
          </p:cNvSpPr>
          <p:nvPr>
            <p:ph type="body" sz="quarter" idx="3"/>
          </p:nvPr>
        </p:nvSpPr>
        <p:spPr/>
        <p:txBody>
          <a:bodyPr/>
          <a:lstStyle/>
          <a:p>
            <a:pPr algn="ctr"/>
            <a:r>
              <a:rPr lang="en-US" smtClean="0">
                <a:solidFill>
                  <a:srgbClr val="C00000"/>
                </a:solidFill>
              </a:rPr>
              <a:t>SECONDARY</a:t>
            </a:r>
            <a:endParaRPr lang="en-US">
              <a:solidFill>
                <a:srgbClr val="C00000"/>
              </a:solidFill>
            </a:endParaRPr>
          </a:p>
        </p:txBody>
      </p:sp>
      <p:sp>
        <p:nvSpPr>
          <p:cNvPr id="6" name="Content Placeholder 5"/>
          <p:cNvSpPr>
            <a:spLocks noGrp="1"/>
          </p:cNvSpPr>
          <p:nvPr>
            <p:ph sz="quarter" idx="4"/>
          </p:nvPr>
        </p:nvSpPr>
        <p:spPr/>
        <p:txBody>
          <a:bodyPr/>
          <a:lstStyle/>
          <a:p>
            <a:r>
              <a:rPr lang="en-US" smtClean="0"/>
              <a:t>Space-occupying mass</a:t>
            </a:r>
          </a:p>
          <a:p>
            <a:r>
              <a:rPr lang="en-US"/>
              <a:t>V</a:t>
            </a:r>
            <a:r>
              <a:rPr lang="en-US" smtClean="0"/>
              <a:t>ascular lesion</a:t>
            </a:r>
          </a:p>
          <a:p>
            <a:r>
              <a:rPr lang="en-US" smtClean="0"/>
              <a:t>Infection</a:t>
            </a:r>
          </a:p>
          <a:p>
            <a:r>
              <a:rPr lang="en-US"/>
              <a:t>M</a:t>
            </a:r>
            <a:r>
              <a:rPr lang="en-US" smtClean="0"/>
              <a:t>etabolic disturbance</a:t>
            </a:r>
          </a:p>
          <a:p>
            <a:r>
              <a:rPr lang="en-US" smtClean="0"/>
              <a:t> Systemic problem.</a:t>
            </a:r>
            <a:endParaRPr lang="en-US"/>
          </a:p>
        </p:txBody>
      </p:sp>
    </p:spTree>
    <p:extLst>
      <p:ext uri="{BB962C8B-B14F-4D97-AF65-F5344CB8AC3E}">
        <p14:creationId xmlns:p14="http://schemas.microsoft.com/office/powerpoint/2010/main" val="22008001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t>Misconceptions</a:t>
            </a:r>
            <a:r>
              <a:rPr lang="en-US" smtClean="0"/>
              <a:t> </a:t>
            </a:r>
            <a:endParaRPr lang="en-US"/>
          </a:p>
        </p:txBody>
      </p:sp>
      <p:sp>
        <p:nvSpPr>
          <p:cNvPr id="3" name="Content Placeholder 2"/>
          <p:cNvSpPr>
            <a:spLocks noGrp="1"/>
          </p:cNvSpPr>
          <p:nvPr>
            <p:ph idx="1"/>
          </p:nvPr>
        </p:nvSpPr>
        <p:spPr>
          <a:xfrm>
            <a:off x="838200" y="2257441"/>
            <a:ext cx="10515600" cy="3978768"/>
          </a:xfrm>
        </p:spPr>
        <p:txBody>
          <a:bodyPr>
            <a:normAutofit/>
          </a:bodyPr>
          <a:lstStyle/>
          <a:p>
            <a:pPr marL="0" indent="0">
              <a:buNone/>
            </a:pPr>
            <a:endParaRPr lang="en-US"/>
          </a:p>
          <a:p>
            <a:r>
              <a:rPr lang="en-US" dirty="0" smtClean="0"/>
              <a:t>Acute </a:t>
            </a:r>
            <a:r>
              <a:rPr lang="en-US" dirty="0"/>
              <a:t>or chronic sinusitis appears to be an uncommon cause of recurrent headaches, and many patients presenting with sinus headache turn out to have </a:t>
            </a:r>
            <a:r>
              <a:rPr lang="en-US" dirty="0" smtClean="0"/>
              <a:t>migraine. </a:t>
            </a:r>
          </a:p>
          <a:p>
            <a:endParaRPr lang="en-US" dirty="0"/>
          </a:p>
          <a:p>
            <a:r>
              <a:rPr lang="en-US" dirty="0" smtClean="0"/>
              <a:t>Patients </a:t>
            </a:r>
            <a:r>
              <a:rPr lang="en-US" dirty="0"/>
              <a:t>frequently attribute headaches to eye strain. H</a:t>
            </a:r>
            <a:r>
              <a:rPr lang="en-US" dirty="0" smtClean="0"/>
              <a:t>eadaches </a:t>
            </a:r>
            <a:r>
              <a:rPr lang="en-US" dirty="0"/>
              <a:t>are only rarely due to refractive error </a:t>
            </a:r>
            <a:r>
              <a:rPr lang="en-US" dirty="0" smtClean="0"/>
              <a:t>alone.</a:t>
            </a:r>
          </a:p>
          <a:p>
            <a:pPr marL="0" indent="0">
              <a:buNone/>
            </a:pPr>
            <a:endParaRPr lang="en-US" dirty="0"/>
          </a:p>
          <a:p>
            <a:r>
              <a:rPr lang="en-US" dirty="0" smtClean="0"/>
              <a:t>Hypertension </a:t>
            </a:r>
            <a:r>
              <a:rPr lang="en-US" dirty="0"/>
              <a:t>can cause </a:t>
            </a:r>
            <a:r>
              <a:rPr lang="en-US" dirty="0" smtClean="0"/>
              <a:t>headaches: This </a:t>
            </a:r>
            <a:r>
              <a:rPr lang="en-US" dirty="0"/>
              <a:t>is true in the case of hypertensive emergencies, it is probably not true for typical migraine or tension </a:t>
            </a:r>
            <a:r>
              <a:rPr lang="en-US" dirty="0" smtClean="0"/>
              <a:t>headaches.</a:t>
            </a:r>
          </a:p>
          <a:p>
            <a:pPr marL="0" indent="0" algn="ctr">
              <a:buNone/>
            </a:pPr>
            <a:r>
              <a:rPr lang="en-US" i="1" dirty="0" err="1" smtClean="0">
                <a:solidFill>
                  <a:schemeClr val="accent6">
                    <a:lumMod val="60000"/>
                    <a:lumOff val="40000"/>
                  </a:schemeClr>
                </a:solidFill>
              </a:rPr>
              <a:t>uptodate</a:t>
            </a:r>
            <a:endParaRPr lang="en-US" i="1" dirty="0">
              <a:solidFill>
                <a:schemeClr val="accent6">
                  <a:lumMod val="60000"/>
                  <a:lumOff val="40000"/>
                </a:schemeClr>
              </a:solidFill>
            </a:endParaRPr>
          </a:p>
        </p:txBody>
      </p:sp>
    </p:spTree>
    <p:extLst>
      <p:ext uri="{BB962C8B-B14F-4D97-AF65-F5344CB8AC3E}">
        <p14:creationId xmlns:p14="http://schemas.microsoft.com/office/powerpoint/2010/main" val="34905722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a:p>
        </p:txBody>
      </p:sp>
      <p:sp>
        <p:nvSpPr>
          <p:cNvPr id="3" name="Content Placeholder 2"/>
          <p:cNvSpPr>
            <a:spLocks noGrp="1"/>
          </p:cNvSpPr>
          <p:nvPr>
            <p:ph idx="1"/>
          </p:nvPr>
        </p:nvSpPr>
        <p:spPr/>
        <p:txBody>
          <a:bodyPr/>
          <a:lstStyle/>
          <a:p>
            <a:pPr marL="0" indent="0" algn="ctr">
              <a:buNone/>
            </a:pPr>
            <a:endParaRPr lang="en-US" sz="7200" smtClean="0"/>
          </a:p>
          <a:p>
            <a:pPr marL="0" indent="0" algn="ctr">
              <a:buNone/>
            </a:pPr>
            <a:r>
              <a:rPr lang="en-US" altLang="en-US" sz="7200" b="1" smtClean="0"/>
              <a:t>Case scenario 1</a:t>
            </a:r>
            <a:br>
              <a:rPr lang="en-US" altLang="en-US" sz="7200" b="1" smtClean="0"/>
            </a:br>
            <a:endParaRPr lang="en-US"/>
          </a:p>
        </p:txBody>
      </p:sp>
    </p:spTree>
    <p:extLst>
      <p:ext uri="{BB962C8B-B14F-4D97-AF65-F5344CB8AC3E}">
        <p14:creationId xmlns:p14="http://schemas.microsoft.com/office/powerpoint/2010/main" val="51594975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3064</TotalTime>
  <Words>2720</Words>
  <Application>Microsoft Macintosh PowerPoint</Application>
  <PresentationFormat>Widescreen</PresentationFormat>
  <Paragraphs>425</Paragraphs>
  <Slides>61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61</vt:i4>
      </vt:variant>
    </vt:vector>
  </HeadingPairs>
  <TitlesOfParts>
    <vt:vector size="68" baseType="lpstr">
      <vt:lpstr>Calibri</vt:lpstr>
      <vt:lpstr>Calibri Light</vt:lpstr>
      <vt:lpstr>Century Gothic</vt:lpstr>
      <vt:lpstr>Lato</vt:lpstr>
      <vt:lpstr>Wingdings 3</vt:lpstr>
      <vt:lpstr>Arial</vt:lpstr>
      <vt:lpstr>Ion Boardroom</vt:lpstr>
      <vt:lpstr>Headache</vt:lpstr>
      <vt:lpstr>Background</vt:lpstr>
      <vt:lpstr>Guideline for primary care management of headache in adults. Canadian Family Physician </vt:lpstr>
      <vt:lpstr>Introduction</vt:lpstr>
      <vt:lpstr>Objectives</vt:lpstr>
      <vt:lpstr>PowerPoint Presentation</vt:lpstr>
      <vt:lpstr>Types of headaches</vt:lpstr>
      <vt:lpstr>Misconceptions </vt:lpstr>
      <vt:lpstr>PowerPoint Presentation</vt:lpstr>
      <vt:lpstr>PowerPoint Presentation</vt:lpstr>
      <vt:lpstr>PowerPoint Presentation</vt:lpstr>
      <vt:lpstr>PowerPoint Presentation</vt:lpstr>
      <vt:lpstr>Medications for tension-type headache </vt:lpstr>
      <vt:lpstr>PowerPoint Presentation</vt:lpstr>
      <vt:lpstr>PowerPoint Presentation</vt:lpstr>
      <vt:lpstr>PowerPoint Presentation</vt:lpstr>
      <vt:lpstr>PowerPoint Presentation</vt:lpstr>
      <vt:lpstr>PowerPoint Presentation</vt:lpstr>
      <vt:lpstr>PowerPoint Presentation</vt:lpstr>
      <vt:lpstr>For acute management  of migraine</vt:lpstr>
      <vt:lpstr>uptodate</vt:lpstr>
      <vt:lpstr>Managing patients with migraine </vt:lpstr>
      <vt:lpstr>Acute Migraine Medication</vt:lpstr>
      <vt:lpstr>Prophylactic Medications</vt:lpstr>
      <vt:lpstr>Prophylactic medication </vt:lpstr>
      <vt:lpstr>Prescribing prophylactic medication      cont</vt:lpstr>
      <vt:lpstr>PowerPoint Presentation</vt:lpstr>
      <vt:lpstr>PowerPoint Presentation</vt:lpstr>
      <vt:lpstr>PowerPoint Presentation</vt:lpstr>
      <vt:lpstr>PowerPoint Presentation</vt:lpstr>
      <vt:lpstr>PowerPoint Presentation</vt:lpstr>
      <vt:lpstr>She wants to become pregnant in the future, but still needs migraine prophylaxis, what should you do?</vt:lpstr>
      <vt:lpstr>PowerPoint Presentation</vt:lpstr>
      <vt:lpstr>PowerPoint Presentation</vt:lpstr>
      <vt:lpstr>PowerPoint Presentation</vt:lpstr>
      <vt:lpstr>What advice and support can you offer about his diagnosis?</vt:lpstr>
      <vt:lpstr>What medications would you not offer for the acute management of his cluster headache attacks?</vt:lpstr>
      <vt:lpstr>General practice points for managing primary headache in adults </vt:lpstr>
      <vt:lpstr>General practice points for managing primary headache in adults </vt:lpstr>
      <vt:lpstr>PowerPoint Presentation</vt:lpstr>
      <vt:lpstr>General practice points                                    cont….</vt:lpstr>
      <vt:lpstr>SNOOP(Red flag signs)</vt:lpstr>
      <vt:lpstr>Characteristics of migraine, tension-type, and cluster headache syndromes</vt:lpstr>
      <vt:lpstr>PowerPoint Presentation</vt:lpstr>
      <vt:lpstr>Important elements in history : headache for the first time or those with a change in headache pattern </vt:lpstr>
      <vt:lpstr>Approach to the physical examination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Medication overuse headache (MOH) </vt:lpstr>
      <vt:lpstr>Diagnosis of medication-overuse headache</vt:lpstr>
      <vt:lpstr>Coping strategies for headache</vt:lpstr>
      <vt:lpstr>Management of MOH- Patient education. </vt:lpstr>
      <vt:lpstr>Strategy for cessation of medication overuse </vt:lpstr>
      <vt:lpstr>Tips to Remember</vt:lpstr>
      <vt:lpstr>Tips to Remember</vt:lpstr>
    </vt:vector>
  </TitlesOfParts>
  <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Evaluation of Headache</dc:title>
  <dc:creator>FARHANA</dc:creator>
  <cp:lastModifiedBy>Nada Alyousefi</cp:lastModifiedBy>
  <cp:revision>118</cp:revision>
  <cp:lastPrinted>2017-03-23T06:30:47Z</cp:lastPrinted>
  <dcterms:created xsi:type="dcterms:W3CDTF">2016-10-12T06:01:03Z</dcterms:created>
  <dcterms:modified xsi:type="dcterms:W3CDTF">2017-03-23T06:30:58Z</dcterms:modified>
</cp:coreProperties>
</file>