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9" r:id="rId4"/>
    <p:sldId id="264" r:id="rId5"/>
    <p:sldId id="270" r:id="rId6"/>
    <p:sldId id="276" r:id="rId7"/>
    <p:sldId id="323" r:id="rId8"/>
    <p:sldId id="292" r:id="rId9"/>
    <p:sldId id="294" r:id="rId10"/>
    <p:sldId id="295" r:id="rId11"/>
    <p:sldId id="298" r:id="rId12"/>
    <p:sldId id="299" r:id="rId13"/>
    <p:sldId id="301" r:id="rId14"/>
    <p:sldId id="302" r:id="rId15"/>
    <p:sldId id="303" r:id="rId16"/>
    <p:sldId id="304" r:id="rId17"/>
    <p:sldId id="306" r:id="rId18"/>
    <p:sldId id="307" r:id="rId19"/>
    <p:sldId id="308" r:id="rId20"/>
    <p:sldId id="309" r:id="rId21"/>
    <p:sldId id="311" r:id="rId22"/>
    <p:sldId id="260" r:id="rId23"/>
    <p:sldId id="266" r:id="rId24"/>
    <p:sldId id="324" r:id="rId25"/>
    <p:sldId id="325" r:id="rId26"/>
    <p:sldId id="326" r:id="rId27"/>
    <p:sldId id="327" r:id="rId28"/>
    <p:sldId id="261" r:id="rId29"/>
    <p:sldId id="310" r:id="rId30"/>
    <p:sldId id="262" r:id="rId31"/>
    <p:sldId id="328" r:id="rId32"/>
    <p:sldId id="331" r:id="rId33"/>
    <p:sldId id="329" r:id="rId34"/>
    <p:sldId id="330" r:id="rId35"/>
    <p:sldId id="288" r:id="rId36"/>
    <p:sldId id="313" r:id="rId37"/>
    <p:sldId id="263" r:id="rId38"/>
    <p:sldId id="274" r:id="rId39"/>
    <p:sldId id="280" r:id="rId40"/>
    <p:sldId id="277" r:id="rId41"/>
    <p:sldId id="312" r:id="rId42"/>
    <p:sldId id="279" r:id="rId43"/>
    <p:sldId id="281" r:id="rId44"/>
    <p:sldId id="282" r:id="rId45"/>
    <p:sldId id="265" r:id="rId46"/>
    <p:sldId id="267" r:id="rId47"/>
    <p:sldId id="269" r:id="rId48"/>
    <p:sldId id="314" r:id="rId49"/>
    <p:sldId id="316" r:id="rId50"/>
    <p:sldId id="317" r:id="rId51"/>
    <p:sldId id="319" r:id="rId52"/>
    <p:sldId id="320" r:id="rId53"/>
    <p:sldId id="33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4F81BD"/>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5246" autoAdjust="0"/>
  </p:normalViewPr>
  <p:slideViewPr>
    <p:cSldViewPr>
      <p:cViewPr varScale="1">
        <p:scale>
          <a:sx n="74" d="100"/>
          <a:sy n="74" d="100"/>
        </p:scale>
        <p:origin x="-39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AB96D-72C4-4DF2-A947-0D05FD5F1B04}" type="datetimeFigureOut">
              <a:rPr lang="en-CA" smtClean="0"/>
              <a:pPr/>
              <a:t>2017-03-27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52A5D-55E1-4FBE-A667-1C9CC299118F}" type="slidenum">
              <a:rPr lang="en-CA" smtClean="0"/>
              <a:pPr/>
              <a:t>‹#›</a:t>
            </a:fld>
            <a:endParaRPr lang="en-CA"/>
          </a:p>
        </p:txBody>
      </p:sp>
    </p:spTree>
    <p:extLst>
      <p:ext uri="{BB962C8B-B14F-4D97-AF65-F5344CB8AC3E}">
        <p14:creationId xmlns:p14="http://schemas.microsoft.com/office/powerpoint/2010/main" val="256501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A552A5D-55E1-4FBE-A667-1C9CC299118F}" type="slidenum">
              <a:rPr lang="en-CA" smtClean="0"/>
              <a:pPr/>
              <a:t>2</a:t>
            </a:fld>
            <a:endParaRPr lang="en-CA"/>
          </a:p>
        </p:txBody>
      </p:sp>
    </p:spTree>
    <p:extLst>
      <p:ext uri="{BB962C8B-B14F-4D97-AF65-F5344CB8AC3E}">
        <p14:creationId xmlns:p14="http://schemas.microsoft.com/office/powerpoint/2010/main" val="221934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S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E73A8CD4-FB1D-4A05-9D7E-D35E7B317774}" type="slidenum">
              <a:rPr lang="ar-SA" altLang="ar-SA">
                <a:latin typeface="Tahoma" pitchFamily="34" charset="0"/>
              </a:rPr>
              <a:pPr/>
              <a:t>52</a:t>
            </a:fld>
            <a:endParaRPr lang="ar-SA" altLang="ar-SA">
              <a:latin typeface="Tahoma" pitchFamily="34" charset="0"/>
            </a:endParaRPr>
          </a:p>
        </p:txBody>
      </p:sp>
    </p:spTree>
    <p:extLst>
      <p:ext uri="{BB962C8B-B14F-4D97-AF65-F5344CB8AC3E}">
        <p14:creationId xmlns:p14="http://schemas.microsoft.com/office/powerpoint/2010/main" val="287284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79ADAF89-CA12-449A-B536-8A753F2EAC2A}" type="slidenum">
              <a:rPr lang="ar-SA" altLang="ar-SA">
                <a:latin typeface="Tahoma" pitchFamily="34" charset="0"/>
              </a:rPr>
              <a:pPr/>
              <a:t>11</a:t>
            </a:fld>
            <a:endParaRPr lang="ar-SA" altLang="ar-SA">
              <a:latin typeface="Tahoma" pitchFamily="34" charset="0"/>
            </a:endParaRPr>
          </a:p>
        </p:txBody>
      </p:sp>
    </p:spTree>
    <p:extLst>
      <p:ext uri="{BB962C8B-B14F-4D97-AF65-F5344CB8AC3E}">
        <p14:creationId xmlns:p14="http://schemas.microsoft.com/office/powerpoint/2010/main" val="423316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b="1" dirty="0" smtClean="0"/>
              <a:t>The family of incretin-based therapies</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dirty="0" smtClean="0"/>
              <a:t>Incretin-based therapies can be broadly divided into:</a:t>
            </a:r>
          </a:p>
          <a:p>
            <a:pPr marL="220531" indent="-220531" eaLnBrk="1" fontAlgn="auto" hangingPunct="1">
              <a:spcBef>
                <a:spcPts val="0"/>
              </a:spcBef>
              <a:spcAft>
                <a:spcPts val="0"/>
              </a:spcAft>
              <a:buFontTx/>
              <a:buAutoNum type="arabicParenR"/>
              <a:defRPr/>
            </a:pPr>
            <a:r>
              <a:rPr lang="en-GB" dirty="0" smtClean="0"/>
              <a:t>DPP-4 inhibitors (i.e. sitagliptin, vildagliptin) </a:t>
            </a:r>
          </a:p>
          <a:p>
            <a:pPr marL="220531" indent="-220531" eaLnBrk="1" fontAlgn="auto" hangingPunct="1">
              <a:spcBef>
                <a:spcPts val="0"/>
              </a:spcBef>
              <a:spcAft>
                <a:spcPts val="0"/>
              </a:spcAft>
              <a:buFontTx/>
              <a:buAutoNum type="arabicParenR"/>
              <a:defRPr/>
            </a:pPr>
            <a:r>
              <a:rPr lang="en-GB" dirty="0" smtClean="0"/>
              <a:t>GLP-1 receptor agonists (Exenatide, </a:t>
            </a:r>
            <a:r>
              <a:rPr lang="en-GB" dirty="0" err="1" smtClean="0"/>
              <a:t>lirgalutide</a:t>
            </a:r>
            <a:r>
              <a:rPr lang="en-GB" dirty="0" smtClean="0"/>
              <a:t>)</a:t>
            </a:r>
          </a:p>
          <a:p>
            <a:pPr marL="220531" indent="-220531" eaLnBrk="1" fontAlgn="auto" hangingPunct="1">
              <a:spcBef>
                <a:spcPts val="0"/>
              </a:spcBef>
              <a:spcAft>
                <a:spcPts val="0"/>
              </a:spcAft>
              <a:defRPr/>
            </a:pPr>
            <a:endParaRPr lang="en-GB" dirty="0" smtClean="0"/>
          </a:p>
          <a:p>
            <a:pPr marL="220531" indent="-220531" eaLnBrk="1" fontAlgn="auto" hangingPunct="1">
              <a:spcBef>
                <a:spcPts val="0"/>
              </a:spcBef>
              <a:spcAft>
                <a:spcPts val="0"/>
              </a:spcAft>
              <a:defRPr/>
            </a:pPr>
            <a:r>
              <a:rPr lang="en-GB" dirty="0" smtClean="0"/>
              <a:t>Within this second category however, the GLP-1R agonists can be classed as either:</a:t>
            </a:r>
          </a:p>
          <a:p>
            <a:pPr marL="220531" indent="-220531" eaLnBrk="1" fontAlgn="auto" hangingPunct="1">
              <a:spcBef>
                <a:spcPts val="0"/>
              </a:spcBef>
              <a:spcAft>
                <a:spcPts val="0"/>
              </a:spcAft>
              <a:buFontTx/>
              <a:buAutoNum type="arabicParenR"/>
              <a:defRPr/>
            </a:pPr>
            <a:r>
              <a:rPr lang="en-GB" dirty="0" err="1" smtClean="0"/>
              <a:t>Exendin</a:t>
            </a:r>
            <a:r>
              <a:rPr lang="en-GB" dirty="0" smtClean="0"/>
              <a:t>-based therapies (exenatide, exenatide LAR) which have ~50% sequence identity to human GLP-1 </a:t>
            </a:r>
          </a:p>
          <a:p>
            <a:pPr marL="220531" indent="-220531" eaLnBrk="1" fontAlgn="auto" hangingPunct="1">
              <a:spcBef>
                <a:spcPts val="0"/>
              </a:spcBef>
              <a:spcAft>
                <a:spcPts val="0"/>
              </a:spcAft>
              <a:buFontTx/>
              <a:buAutoNum type="arabicParenR"/>
              <a:defRPr/>
            </a:pPr>
            <a:r>
              <a:rPr lang="en-GB" dirty="0" smtClean="0"/>
              <a:t>Human GLP-1 analogues (liraglutide) which have share a much higher percentage of amino acids with human GLP-1 (97%)</a:t>
            </a:r>
          </a:p>
          <a:p>
            <a:pPr eaLnBrk="1" fontAlgn="auto" hangingPunct="1">
              <a:spcBef>
                <a:spcPts val="0"/>
              </a:spcBef>
              <a:spcAft>
                <a:spcPts val="0"/>
              </a:spcAft>
              <a:defRPr/>
            </a:pPr>
            <a:endParaRPr 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D49979A-3EC5-492C-8893-12FE2AB3A6D1}" type="slidenum">
              <a:rPr lang="en-GB" smtClean="0">
                <a:solidFill>
                  <a:srgbClr val="000000"/>
                </a:solidFill>
                <a:latin typeface="Verdana" pitchFamily="34" charset="0"/>
              </a:rPr>
              <a:pPr eaLnBrk="1" fontAlgn="base" hangingPunct="1">
                <a:spcBef>
                  <a:spcPct val="0"/>
                </a:spcBef>
                <a:spcAft>
                  <a:spcPct val="0"/>
                </a:spcAft>
              </a:pPr>
              <a:t>16</a:t>
            </a:fld>
            <a:endParaRPr lang="en-GB" smtClean="0">
              <a:solidFill>
                <a:srgbClr val="000000"/>
              </a:solidFill>
              <a:latin typeface="Verdana" pitchFamily="34" charset="0"/>
            </a:endParaRPr>
          </a:p>
        </p:txBody>
      </p:sp>
    </p:spTree>
    <p:extLst>
      <p:ext uri="{BB962C8B-B14F-4D97-AF65-F5344CB8AC3E}">
        <p14:creationId xmlns:p14="http://schemas.microsoft.com/office/powerpoint/2010/main" val="184768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FD4DB324-5EFB-49DC-B7FA-213FE7B76BD8}" type="slidenum">
              <a:rPr lang="ar-SA" altLang="ar-SA">
                <a:latin typeface="Tahoma" pitchFamily="34" charset="0"/>
              </a:rPr>
              <a:pPr/>
              <a:t>25</a:t>
            </a:fld>
            <a:endParaRPr lang="ar-SA" altLang="ar-SA">
              <a:latin typeface="Tahoma" pitchFamily="34" charset="0"/>
            </a:endParaRPr>
          </a:p>
        </p:txBody>
      </p:sp>
    </p:spTree>
    <p:extLst>
      <p:ext uri="{BB962C8B-B14F-4D97-AF65-F5344CB8AC3E}">
        <p14:creationId xmlns:p14="http://schemas.microsoft.com/office/powerpoint/2010/main" val="102347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59300BD5-7B09-46E0-AF86-3AE3DDAE6BDE}" type="slidenum">
              <a:rPr lang="ar-SA" altLang="ar-SA">
                <a:latin typeface="Tahoma" pitchFamily="34" charset="0"/>
              </a:rPr>
              <a:pPr/>
              <a:t>26</a:t>
            </a:fld>
            <a:endParaRPr lang="ar-SA" altLang="ar-SA">
              <a:latin typeface="Tahoma" pitchFamily="34" charset="0"/>
            </a:endParaRPr>
          </a:p>
        </p:txBody>
      </p:sp>
    </p:spTree>
    <p:extLst>
      <p:ext uri="{BB962C8B-B14F-4D97-AF65-F5344CB8AC3E}">
        <p14:creationId xmlns:p14="http://schemas.microsoft.com/office/powerpoint/2010/main" val="216036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ar-SA"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9A3D3057-B288-40FA-B717-1304CD5584F1}" type="slidenum">
              <a:rPr lang="ar-SA" altLang="ar-SA">
                <a:latin typeface="Tahoma" pitchFamily="34" charset="0"/>
              </a:rPr>
              <a:pPr/>
              <a:t>27</a:t>
            </a:fld>
            <a:endParaRPr lang="ar-SA" altLang="ar-SA">
              <a:latin typeface="Tahoma" pitchFamily="34" charset="0"/>
            </a:endParaRPr>
          </a:p>
        </p:txBody>
      </p:sp>
    </p:spTree>
    <p:extLst>
      <p:ext uri="{BB962C8B-B14F-4D97-AF65-F5344CB8AC3E}">
        <p14:creationId xmlns:p14="http://schemas.microsoft.com/office/powerpoint/2010/main" val="127096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r>
              <a:rPr lang="en-US" dirty="0" smtClean="0"/>
              <a:t>[</a:t>
            </a:r>
            <a:r>
              <a:rPr lang="en-US" b="1" dirty="0" smtClean="0"/>
              <a:t>note to speaker – use either this slide or the next slide depending on</a:t>
            </a:r>
            <a:r>
              <a:rPr lang="en-US" b="1" baseline="0" dirty="0" smtClean="0"/>
              <a:t> the audience and format of your talk]</a:t>
            </a:r>
          </a:p>
          <a:p>
            <a:r>
              <a:rPr lang="en-US" dirty="0" smtClean="0"/>
              <a:t>Here</a:t>
            </a:r>
            <a:r>
              <a:rPr lang="en-US" baseline="0" dirty="0" smtClean="0"/>
              <a:t> is an overview of the ADA’s treatment algorithm for type 2 diabetes, moving from monotherapy, to duel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smtClean="0"/>
          </a:p>
          <a:p>
            <a:r>
              <a:rPr lang="en-US" i="1" baseline="0" dirty="0" smtClean="0"/>
              <a:t>It is important to note that the ADA’s full Standards of Care provides tables on the properties of these agents, as well as the costs associated with them. Please visit professional-dot-diabetes-org-slash-S-O-C for more information. </a:t>
            </a:r>
          </a:p>
          <a:p>
            <a:endParaRPr lang="en-US" baseline="0" dirty="0" smtClean="0"/>
          </a:p>
          <a:p>
            <a:r>
              <a:rPr lang="en-US" sz="1200" b="0" i="0" u="none" strike="noStrike" kern="1200" baseline="0" dirty="0" smtClean="0">
                <a:solidFill>
                  <a:schemeClr val="tx1"/>
                </a:solidFill>
                <a:latin typeface="+mn-lt"/>
                <a:ea typeface="+mn-ea"/>
                <a:cs typeface="+mn-cs"/>
              </a:rPr>
              <a:t>The order in the chart was determined by historical availability and the route of administration, with </a:t>
            </a:r>
            <a:r>
              <a:rPr lang="en-US" sz="1200" b="0" i="0" u="none" strike="noStrike" kern="1200" baseline="0" dirty="0" err="1" smtClean="0">
                <a:solidFill>
                  <a:schemeClr val="tx1"/>
                </a:solidFill>
                <a:latin typeface="+mn-lt"/>
                <a:ea typeface="+mn-ea"/>
                <a:cs typeface="+mn-cs"/>
              </a:rPr>
              <a:t>injectables</a:t>
            </a:r>
            <a:r>
              <a:rPr lang="en-US" sz="1200" b="0" i="0" u="none" strike="noStrike" kern="1200" baseline="0" dirty="0" smtClean="0">
                <a:solidFill>
                  <a:schemeClr val="tx1"/>
                </a:solidFill>
                <a:latin typeface="+mn-lt"/>
                <a:ea typeface="+mn-ea"/>
                <a:cs typeface="+mn-cs"/>
              </a:rPr>
              <a:t> to the right; it is not meant to denote any specific preference. 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with the usual transition moving vertically from top to bottom (although horizontal movement within therapy stages is also possible, depending on the circumstances). DPP-4-i, DPP-4 inhibitor; </a:t>
            </a:r>
            <a:r>
              <a:rPr lang="en-US" sz="1200" b="0" i="0" u="none" strike="noStrike" kern="1200" baseline="0" dirty="0" err="1" smtClean="0">
                <a:solidFill>
                  <a:schemeClr val="tx1"/>
                </a:solidFill>
                <a:latin typeface="+mn-lt"/>
                <a:ea typeface="+mn-ea"/>
                <a:cs typeface="+mn-cs"/>
              </a:rPr>
              <a:t>fxs</a:t>
            </a:r>
            <a:r>
              <a:rPr lang="en-US" sz="1200" b="0" i="0" u="none" strike="noStrike" kern="1200" baseline="0" dirty="0" smtClean="0">
                <a:solidFill>
                  <a:schemeClr val="tx1"/>
                </a:solidFill>
                <a:latin typeface="+mn-lt"/>
                <a:ea typeface="+mn-ea"/>
                <a:cs typeface="+mn-cs"/>
              </a:rPr>
              <a:t>, fractures; GI, gastrointestinal; GLP-1 RA, GLP-1 receptor agonist; GU, genitourinary; HF, heart failure; Hypo, hypoglycemia; SGLT2-i, SGLT2 inhibitor; SU, sulfonylurea; TZD, thiazolidinedione.</a:t>
            </a:r>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33</a:t>
            </a:fld>
            <a:endParaRPr lang="en-US" sz="900">
              <a:latin typeface="Calibri" pitchFamily="34" charset="0"/>
            </a:endParaRPr>
          </a:p>
        </p:txBody>
      </p:sp>
    </p:spTree>
    <p:extLst>
      <p:ext uri="{BB962C8B-B14F-4D97-AF65-F5344CB8AC3E}">
        <p14:creationId xmlns:p14="http://schemas.microsoft.com/office/powerpoint/2010/main" val="274273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note to speaker – use either this slide or the previous slide depending on</a:t>
            </a:r>
            <a:r>
              <a:rPr lang="en-US" b="1" baseline="0" dirty="0" smtClean="0"/>
              <a:t> the audience and format of your talk]</a:t>
            </a:r>
          </a:p>
          <a:p>
            <a:r>
              <a:rPr lang="en-US" dirty="0" smtClean="0"/>
              <a:t>Here</a:t>
            </a:r>
            <a:r>
              <a:rPr lang="en-US" baseline="0" dirty="0" smtClean="0"/>
              <a:t> is an overview of the ADA’s treatment algorithm for type 2 diabetes, moving from monotherapy, to duel therapy, to triple therapy, and then to combination injectable therapy. Lifestyle management is emphasized throughout the progression of care, and individualization based on efficacy, hypoglycemia risk, weight, side effects, and costs is recommended.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It is important to note that the ADA’s full Standards of Care provides tables on the properties of these agents, as well as the costs associated with them. Please visit professional-dot-diabetes-org-slash-S-O-C for more information. </a:t>
            </a:r>
          </a:p>
          <a:p>
            <a:endParaRPr lang="en-US" baseline="0" dirty="0" smtClean="0"/>
          </a:p>
          <a:p>
            <a:r>
              <a:rPr lang="en-US" sz="1200" b="0" i="0" u="none" strike="noStrike" kern="1200" baseline="0" dirty="0" smtClean="0">
                <a:solidFill>
                  <a:schemeClr val="tx1"/>
                </a:solidFill>
                <a:latin typeface="+mn-lt"/>
                <a:ea typeface="+mn-ea"/>
                <a:cs typeface="+mn-cs"/>
              </a:rPr>
              <a:t>The order in the chart was determined by historical availability and the route of administration, with </a:t>
            </a:r>
            <a:r>
              <a:rPr lang="en-US" sz="1200" b="0" i="0" u="none" strike="noStrike" kern="1200" baseline="0" dirty="0" err="1" smtClean="0">
                <a:solidFill>
                  <a:schemeClr val="tx1"/>
                </a:solidFill>
                <a:latin typeface="+mn-lt"/>
                <a:ea typeface="+mn-ea"/>
                <a:cs typeface="+mn-cs"/>
              </a:rPr>
              <a:t>injectables</a:t>
            </a:r>
            <a:r>
              <a:rPr lang="en-US" sz="1200" b="0" i="0" u="none" strike="noStrike" kern="1200" baseline="0" dirty="0" smtClean="0">
                <a:solidFill>
                  <a:schemeClr val="tx1"/>
                </a:solidFill>
                <a:latin typeface="+mn-lt"/>
                <a:ea typeface="+mn-ea"/>
                <a:cs typeface="+mn-cs"/>
              </a:rPr>
              <a:t> to the right; it is not meant to denote any specific preference. 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with the usual transition moving vertically from top to bottom (although horizontal movement within therapy stages is also possible, depending on the circumstances). DPP-4-i, DPP-4 inhibitor; </a:t>
            </a:r>
            <a:r>
              <a:rPr lang="en-US" sz="1200" b="0" i="0" u="none" strike="noStrike" kern="1200" baseline="0" dirty="0" err="1" smtClean="0">
                <a:solidFill>
                  <a:schemeClr val="tx1"/>
                </a:solidFill>
                <a:latin typeface="+mn-lt"/>
                <a:ea typeface="+mn-ea"/>
                <a:cs typeface="+mn-cs"/>
              </a:rPr>
              <a:t>fxs</a:t>
            </a:r>
            <a:r>
              <a:rPr lang="en-US" sz="1200" b="0" i="0" u="none" strike="noStrike" kern="1200" baseline="0" dirty="0" smtClean="0">
                <a:solidFill>
                  <a:schemeClr val="tx1"/>
                </a:solidFill>
                <a:latin typeface="+mn-lt"/>
                <a:ea typeface="+mn-ea"/>
                <a:cs typeface="+mn-cs"/>
              </a:rPr>
              <a:t>, fractures; GI, gastrointestinal; GLP-1 RA, GLP-1 receptor agonist; GU, genitourinary; HF, heart failure; Hypo, hypoglycemia; SGLT2-i, SGLT2 inhibitor; SU, sulfonylurea; TZD, thiazolidinedione.</a:t>
            </a:r>
            <a:endParaRPr lang="en-US" dirty="0"/>
          </a:p>
          <a:p>
            <a:pPr>
              <a:buFont typeface="Arial" pitchFamily="34" charset="0"/>
              <a:buNone/>
            </a:pPr>
            <a:r>
              <a:rPr lang="en-US" b="1" dirty="0"/>
              <a:t>[SLIDE]</a:t>
            </a:r>
          </a:p>
        </p:txBody>
      </p:sp>
      <p:sp>
        <p:nvSpPr>
          <p:cNvPr id="36557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3053C5E-EE7B-4E62-8A98-7CB2D6838B88}" type="slidenum">
              <a:rPr lang="en-US" sz="900">
                <a:latin typeface="Calibri" pitchFamily="34" charset="0"/>
              </a:rPr>
              <a:pPr algn="r" eaLnBrk="1" hangingPunct="1"/>
              <a:t>34</a:t>
            </a:fld>
            <a:endParaRPr lang="en-US" sz="900">
              <a:latin typeface="Calibri" pitchFamily="34" charset="0"/>
            </a:endParaRPr>
          </a:p>
        </p:txBody>
      </p:sp>
    </p:spTree>
    <p:extLst>
      <p:ext uri="{BB962C8B-B14F-4D97-AF65-F5344CB8AC3E}">
        <p14:creationId xmlns:p14="http://schemas.microsoft.com/office/powerpoint/2010/main" val="937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SA"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pitchFamily="34" charset="0"/>
              </a:defRPr>
            </a:lvl1pPr>
            <a:lvl2pPr marL="742950" indent="-285750">
              <a:defRPr sz="1200">
                <a:solidFill>
                  <a:schemeClr val="tx1"/>
                </a:solidFill>
                <a:latin typeface="Calibri" pitchFamily="34" charset="0"/>
                <a:cs typeface="Arial" pitchFamily="34" charset="0"/>
              </a:defRPr>
            </a:lvl2pPr>
            <a:lvl3pPr marL="1143000" indent="-228600">
              <a:defRPr sz="1200">
                <a:solidFill>
                  <a:schemeClr val="tx1"/>
                </a:solidFill>
                <a:latin typeface="Calibri" pitchFamily="34" charset="0"/>
                <a:cs typeface="Arial" pitchFamily="34" charset="0"/>
              </a:defRPr>
            </a:lvl3pPr>
            <a:lvl4pPr marL="1600200" indent="-228600">
              <a:defRPr sz="1200">
                <a:solidFill>
                  <a:schemeClr val="tx1"/>
                </a:solidFill>
                <a:latin typeface="Calibri" pitchFamily="34" charset="0"/>
                <a:cs typeface="Arial" pitchFamily="34" charset="0"/>
              </a:defRPr>
            </a:lvl4pPr>
            <a:lvl5pPr marL="2057400" indent="-228600">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A8F3AFA9-6321-4078-B151-6CC9531E0731}" type="slidenum">
              <a:rPr lang="ar-SA" altLang="ar-SA">
                <a:latin typeface="Tahoma" pitchFamily="34" charset="0"/>
              </a:rPr>
              <a:pPr/>
              <a:t>50</a:t>
            </a:fld>
            <a:endParaRPr lang="ar-SA" altLang="ar-SA">
              <a:latin typeface="Tahoma" pitchFamily="34" charset="0"/>
            </a:endParaRPr>
          </a:p>
        </p:txBody>
      </p:sp>
    </p:spTree>
    <p:extLst>
      <p:ext uri="{BB962C8B-B14F-4D97-AF65-F5344CB8AC3E}">
        <p14:creationId xmlns:p14="http://schemas.microsoft.com/office/powerpoint/2010/main" val="101982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292EF-DEED-4F9F-870A-681167527B1C}" type="datetimeFigureOut">
              <a:rPr lang="en-CA" smtClean="0"/>
              <a:pPr/>
              <a:t>2017-03-27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4A6260-096D-4672-A388-94211ED77063}" type="slidenum">
              <a:rPr lang="en-CA" smtClean="0"/>
              <a:pPr/>
              <a:t>‹#›</a:t>
            </a:fld>
            <a:endParaRPr lang="en-CA"/>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2EF-DEED-4F9F-870A-681167527B1C}" type="datetimeFigureOut">
              <a:rPr lang="en-CA" smtClean="0"/>
              <a:pPr/>
              <a:t>2017-03-27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A6260-096D-4672-A388-94211ED7706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url=https://freedomonline.com.ng/diabetes-expert-advises-nigerians-to-embrace-regular-health-checks/&amp;rct=j&amp;frm=1&amp;q=&amp;esrc=s&amp;sa=U&amp;ved=0ahUKEwi50aSGjPXSAhXB6xoKHRLAAowQwW4IFzAB&amp;usg=AFQjCNFqUWxs9vLOQX8eDt3dvGSmHf-A1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url=http://www.gutmicrobiotaforhealth.com/en/about-gut-microbiota-info/&amp;rct=j&amp;frm=1&amp;q=&amp;esrc=s&amp;sa=U&amp;ved=0ahUKEwiH95OVh_XSAhUGchQKHRFEDoIQwW4IFTAA&amp;usg=AFQjCNHahi9qXyqYqjVsogzzhydtY_IZ4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www.google.com/url?url=http://bigthink.com/the-crowdsourceress/what-good-idea-is-good-enough-3&amp;rct=j&amp;frm=1&amp;q=&amp;esrc=s&amp;sa=U&amp;ved=0ahUKEwiivsq0lrjQAhVDkSwKHcFdB5AQwW4IKzAL&amp;usg=AFQjCNGVjza7mcbePmlVWPt-b8os14Evw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url=http://www.medicalnewstoday.com/articles/310780.php&amp;rct=j&amp;frm=1&amp;q=&amp;esrc=s&amp;sa=U&amp;ved=0ahUKEwjyl-H9ivXSAhUBWxoKHd77Daw4FBDBbggfMAQ&amp;usg=AFQjCNGcQ_IVW8aCw_GxlLTFYUR1EEL6X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url=https://appadvice.com/app/ippa-history-physical-exam/1159183165&amp;rct=j&amp;frm=1&amp;q=&amp;esrc=s&amp;sa=U&amp;ved=0ahUKEwiKsMzDivXSAhWG7hoKHevVD94QwW4IGTAB&amp;usg=AFQjCNGt9MS5MuX1JcO_1HOMFmTWqrgcT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url=https://www.iconfinder.com/search/?q=blood%20test&amp;rct=j&amp;frm=1&amp;q=&amp;esrc=s&amp;sa=U&amp;ved=0ahUKEwiI-ITWifXSAhWEcBoKHW15BsAQwW4INzAQ&amp;usg=AFQjCNHtJ3FzQve_CmRYhICyHzbnIL399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google.com/url?url=http://www.flaticon.com/free-icons/x-ray_120877&amp;rct=j&amp;frm=1&amp;q=&amp;esrc=s&amp;sa=U&amp;ved=0ahUKEwiozvmmivXSAhXEWhoKHbQsCdg4KBDBbggjMAY&amp;usg=AFQjCNGQODzemfG-fJui81mZfX0wJPc5zg"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url=https://www.iconfinder.com/icons/306033/attention_brake_caution_check_brake_sign_slowdown_stop_icon&amp;rct=j&amp;frm=1&amp;q=&amp;esrc=s&amp;sa=U&amp;ved=0ahUKEwjz3I-ji_XSAhWDMBoKHaxOBJ44FBDBbggvMAw&amp;usg=AFQjCNHVxP3cTqhd5cKpECsartHutv0S0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m/url?url=https://www.turbosquid.com/3d-models/medicine-pills-3d-3ds/928785&amp;rct=j&amp;frm=1&amp;q=&amp;esrc=s&amp;sa=U&amp;ved=0ahUKEwjz_dPziPXSAhWNSxoKHZfFCtcQwW4ILTAM&amp;usg=AFQjCNGXiVkgkNB-UsfZB2a2M4P-cAvuaw" TargetMode="Externa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hyperlink" Target="http://www.google.com/url?url=http://www.healthyplace.com/blogs/copingwithdepression/2012/02/new-meds-can-make-depression-worse-before-it-gets-better/pills-2/&amp;rct=j&amp;frm=1&amp;q=&amp;esrc=s&amp;sa=U&amp;ved=0ahUKEwjz_dPziPXSAhWNSxoKHZfFCtcQwW4IJTAI&amp;usg=AFQjCNENR3GLCpB2gMLqBYGcKCB4wepmJ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url=http://spinerf.org/diagnosis/&amp;rct=j&amp;frm=1&amp;q=&amp;esrc=s&amp;sa=U&amp;ved=0ahUKEwil1Yq6ifXSAhXDzRoKHTmEAdgQwW4IGzAD&amp;usg=AFQjCNG-MUK1MkKj2_2XkTJhWGhSIWV29Q"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url=https://pixabay.com/en/question-mark-question-mark-symbol-706906/&amp;rct=j&amp;frm=1&amp;q=&amp;esrc=s&amp;sa=U&amp;ved=0ahUKEwiN_eWT7_TSAhUEOhoKHaYYD7IQwW4IGTAC&amp;usg=AFQjCNFLEfdtPe5vRREhnuvaWbCnYBqe5Q"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url=http://www.kaisergornick.com/news/news-blog/2013/january/experts-weigh-the-risks-side-effects-of-oral-bir/&amp;rct=j&amp;frm=1&amp;q=&amp;esrc=s&amp;sa=U&amp;ved=0ahUKEwia0ZnshvXSAhWFWRQKHZjXBgMQwW4IGzAD&amp;usg=AFQjCNGHL0p5GfkXSmZdhhKbQJFG6DJiw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DM TBL </a:t>
            </a:r>
            <a:endParaRPr lang="en-CA" b="1" dirty="0"/>
          </a:p>
        </p:txBody>
      </p:sp>
      <p:sp>
        <p:nvSpPr>
          <p:cNvPr id="3" name="Subtitle 2"/>
          <p:cNvSpPr>
            <a:spLocks noGrp="1"/>
          </p:cNvSpPr>
          <p:nvPr>
            <p:ph type="subTitle" idx="1"/>
          </p:nvPr>
        </p:nvSpPr>
        <p:spPr/>
        <p:txBody>
          <a:bodyPr>
            <a:normAutofit fontScale="70000" lnSpcReduction="20000"/>
          </a:bodyPr>
          <a:lstStyle/>
          <a:p>
            <a:r>
              <a:rPr lang="en-CA" dirty="0" err="1" smtClean="0">
                <a:solidFill>
                  <a:schemeClr val="tx1"/>
                </a:solidFill>
              </a:rPr>
              <a:t>Lemmese</a:t>
            </a:r>
            <a:r>
              <a:rPr lang="en-CA" dirty="0" smtClean="0">
                <a:solidFill>
                  <a:schemeClr val="tx1"/>
                </a:solidFill>
              </a:rPr>
              <a:t> </a:t>
            </a:r>
            <a:r>
              <a:rPr lang="en-CA" dirty="0" err="1" smtClean="0">
                <a:solidFill>
                  <a:schemeClr val="tx1"/>
                </a:solidFill>
              </a:rPr>
              <a:t>AlWatban</a:t>
            </a:r>
            <a:r>
              <a:rPr lang="en-CA" dirty="0" smtClean="0">
                <a:solidFill>
                  <a:schemeClr val="tx1"/>
                </a:solidFill>
              </a:rPr>
              <a:t> </a:t>
            </a:r>
          </a:p>
          <a:p>
            <a:r>
              <a:rPr lang="en-CA" dirty="0" smtClean="0">
                <a:solidFill>
                  <a:schemeClr val="tx1"/>
                </a:solidFill>
              </a:rPr>
              <a:t>MBBS, CCFP,</a:t>
            </a:r>
          </a:p>
          <a:p>
            <a:r>
              <a:rPr lang="en-CA" dirty="0" smtClean="0">
                <a:solidFill>
                  <a:schemeClr val="tx1"/>
                </a:solidFill>
              </a:rPr>
              <a:t>AS Women’s Health, AS Academic Family Medicine</a:t>
            </a:r>
          </a:p>
          <a:p>
            <a:r>
              <a:rPr lang="en-CA" dirty="0" smtClean="0">
                <a:solidFill>
                  <a:schemeClr val="tx1"/>
                </a:solidFill>
              </a:rPr>
              <a:t>Sexual Health Specialist</a:t>
            </a:r>
          </a:p>
          <a:p>
            <a:r>
              <a:rPr lang="en-CA" dirty="0" err="1" smtClean="0">
                <a:solidFill>
                  <a:schemeClr val="tx1"/>
                </a:solidFill>
              </a:rPr>
              <a:t>MCISc</a:t>
            </a:r>
            <a:r>
              <a:rPr lang="en-CA" dirty="0" smtClean="0">
                <a:solidFill>
                  <a:schemeClr val="tx1"/>
                </a:solidFill>
              </a:rPr>
              <a:t> (Family Medicine Education)</a:t>
            </a:r>
          </a:p>
          <a:p>
            <a:endParaRPr lang="en-CA" dirty="0"/>
          </a:p>
        </p:txBody>
      </p:sp>
      <p:pic>
        <p:nvPicPr>
          <p:cNvPr id="78850" name="Picture 2" descr="Image result for diabetes">
            <a:hlinkClick r:id="rId2"/>
          </p:cNvPr>
          <p:cNvPicPr>
            <a:picLocks noChangeAspect="1" noChangeArrowheads="1"/>
          </p:cNvPicPr>
          <p:nvPr/>
        </p:nvPicPr>
        <p:blipFill>
          <a:blip r:embed="rId3" cstate="print"/>
          <a:srcRect/>
          <a:stretch>
            <a:fillRect/>
          </a:stretch>
        </p:blipFill>
        <p:spPr bwMode="auto">
          <a:xfrm>
            <a:off x="1187624" y="548680"/>
            <a:ext cx="6912768" cy="187220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441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2195736" y="1700808"/>
            <a:ext cx="4572000" cy="1224136"/>
          </a:xfrm>
        </p:spPr>
        <p:txBody>
          <a:bodyPr/>
          <a:lstStyle/>
          <a:p>
            <a:pPr eaLnBrk="1" hangingPunct="1"/>
            <a:r>
              <a:rPr lang="en-US" altLang="ar-SA" sz="4400" b="1" dirty="0" smtClean="0">
                <a:solidFill>
                  <a:schemeClr val="tx1"/>
                </a:solidFill>
                <a:cs typeface="Times New Roman" panose="02020603050405020304" pitchFamily="18" charset="0"/>
              </a:rPr>
              <a:t>INCRETINS</a:t>
            </a:r>
          </a:p>
        </p:txBody>
      </p:sp>
      <p:pic>
        <p:nvPicPr>
          <p:cNvPr id="64514" name="Picture 2" descr="Image result for gut">
            <a:hlinkClick r:id="rId3"/>
          </p:cNvPr>
          <p:cNvPicPr>
            <a:picLocks noChangeAspect="1" noChangeArrowheads="1"/>
          </p:cNvPicPr>
          <p:nvPr/>
        </p:nvPicPr>
        <p:blipFill>
          <a:blip r:embed="rId4" cstate="print"/>
          <a:srcRect/>
          <a:stretch>
            <a:fillRect/>
          </a:stretch>
        </p:blipFill>
        <p:spPr bwMode="auto">
          <a:xfrm>
            <a:off x="2627784" y="2564904"/>
            <a:ext cx="3486497" cy="4077852"/>
          </a:xfrm>
          <a:prstGeom prst="rect">
            <a:avLst/>
          </a:prstGeom>
          <a:noFill/>
        </p:spPr>
      </p:pic>
    </p:spTree>
    <p:extLst>
      <p:ext uri="{BB962C8B-B14F-4D97-AF65-F5344CB8AC3E}">
        <p14:creationId xmlns:p14="http://schemas.microsoft.com/office/powerpoint/2010/main" val="6335672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813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260648"/>
            <a:ext cx="6347713" cy="1320800"/>
          </a:xfrm>
        </p:spPr>
        <p:txBody>
          <a:bodyPr/>
          <a:lstStyle/>
          <a:p>
            <a:r>
              <a:rPr lang="en-US" altLang="ar-SA" sz="4400" dirty="0">
                <a:cs typeface="Arial" pitchFamily="34" charset="0"/>
              </a:rPr>
              <a:t>INCRETINS</a:t>
            </a:r>
            <a:endParaRPr lang="en-US" dirty="0"/>
          </a:p>
        </p:txBody>
      </p:sp>
      <p:sp>
        <p:nvSpPr>
          <p:cNvPr id="2" name="Content Placeholder 1"/>
          <p:cNvSpPr>
            <a:spLocks noGrp="1"/>
          </p:cNvSpPr>
          <p:nvPr>
            <p:ph idx="1"/>
          </p:nvPr>
        </p:nvSpPr>
        <p:spPr>
          <a:xfrm>
            <a:off x="323528" y="1844824"/>
            <a:ext cx="8331696" cy="4464496"/>
          </a:xfrm>
        </p:spPr>
        <p:txBody>
          <a:bodyPr>
            <a:normAutofit/>
          </a:bodyPr>
          <a:lstStyle/>
          <a:p>
            <a:r>
              <a:rPr lang="en-US" altLang="ar-SA" sz="2400" dirty="0">
                <a:solidFill>
                  <a:schemeClr val="tx1"/>
                </a:solidFill>
                <a:cs typeface="Times New Roman" panose="02020603050405020304" pitchFamily="18" charset="0"/>
              </a:rPr>
              <a:t>The </a:t>
            </a:r>
            <a:r>
              <a:rPr lang="en-US" altLang="ar-SA" sz="2400" dirty="0" err="1">
                <a:solidFill>
                  <a:schemeClr val="tx1"/>
                </a:solidFill>
                <a:cs typeface="Times New Roman" panose="02020603050405020304" pitchFamily="18" charset="0"/>
              </a:rPr>
              <a:t>incretin</a:t>
            </a:r>
            <a:r>
              <a:rPr lang="en-US" altLang="ar-SA" sz="2400" dirty="0">
                <a:solidFill>
                  <a:schemeClr val="tx1"/>
                </a:solidFill>
                <a:cs typeface="Times New Roman" panose="02020603050405020304" pitchFamily="18" charset="0"/>
              </a:rPr>
              <a:t> system is </a:t>
            </a:r>
            <a:r>
              <a:rPr lang="en-US" altLang="ar-SA" sz="2400" b="1" dirty="0">
                <a:solidFill>
                  <a:schemeClr val="tx1"/>
                </a:solidFill>
                <a:cs typeface="Times New Roman" panose="02020603050405020304" pitchFamily="18" charset="0"/>
              </a:rPr>
              <a:t>impaired</a:t>
            </a:r>
            <a:r>
              <a:rPr lang="en-US" altLang="ar-SA" sz="2400" dirty="0">
                <a:solidFill>
                  <a:schemeClr val="tx1"/>
                </a:solidFill>
                <a:cs typeface="Times New Roman" panose="02020603050405020304" pitchFamily="18" charset="0"/>
              </a:rPr>
              <a:t> in patients with </a:t>
            </a:r>
            <a:r>
              <a:rPr lang="en-US" altLang="ar-SA" sz="2400" b="1" dirty="0">
                <a:solidFill>
                  <a:schemeClr val="tx1"/>
                </a:solidFill>
                <a:cs typeface="Times New Roman" panose="02020603050405020304" pitchFamily="18" charset="0"/>
              </a:rPr>
              <a:t>T2DM</a:t>
            </a:r>
            <a:r>
              <a:rPr lang="en-US" altLang="ar-SA" sz="2400" dirty="0">
                <a:solidFill>
                  <a:schemeClr val="tx1"/>
                </a:solidFill>
                <a:cs typeface="Times New Roman" panose="02020603050405020304" pitchFamily="18" charset="0"/>
              </a:rPr>
              <a:t>, which, as a consequence of its </a:t>
            </a:r>
            <a:r>
              <a:rPr lang="en-US" altLang="ar-SA" sz="2400" dirty="0" err="1">
                <a:solidFill>
                  <a:schemeClr val="tx1"/>
                </a:solidFill>
                <a:cs typeface="Times New Roman" panose="02020603050405020304" pitchFamily="18" charset="0"/>
              </a:rPr>
              <a:t>insulinotropic</a:t>
            </a:r>
            <a:r>
              <a:rPr lang="en-US" altLang="ar-SA" sz="2400" dirty="0">
                <a:solidFill>
                  <a:schemeClr val="tx1"/>
                </a:solidFill>
                <a:cs typeface="Times New Roman" panose="02020603050405020304" pitchFamily="18" charset="0"/>
              </a:rPr>
              <a:t> actions, contributes to fasting and postprandial hyperglycemia. </a:t>
            </a:r>
          </a:p>
          <a:p>
            <a:endParaRPr lang="ar-SA" altLang="ar-SA" sz="2400" dirty="0">
              <a:solidFill>
                <a:schemeClr val="tx1"/>
              </a:solidFill>
              <a:cs typeface="Times New Roman" panose="02020603050405020304" pitchFamily="18" charset="0"/>
            </a:endParaRPr>
          </a:p>
          <a:p>
            <a:r>
              <a:rPr lang="en-US" altLang="ar-SA" sz="2400" dirty="0">
                <a:solidFill>
                  <a:schemeClr val="tx1"/>
                </a:solidFill>
                <a:cs typeface="Times New Roman" panose="02020603050405020304" pitchFamily="18" charset="0"/>
              </a:rPr>
              <a:t>The impairment of </a:t>
            </a:r>
            <a:r>
              <a:rPr lang="en-US" altLang="ar-SA" sz="2400" b="1" dirty="0">
                <a:solidFill>
                  <a:schemeClr val="tx1"/>
                </a:solidFill>
                <a:cs typeface="Times New Roman" panose="02020603050405020304" pitchFamily="18" charset="0"/>
              </a:rPr>
              <a:t>GLP-1</a:t>
            </a:r>
            <a:r>
              <a:rPr lang="en-US" altLang="ar-SA" sz="2400" dirty="0">
                <a:solidFill>
                  <a:schemeClr val="tx1"/>
                </a:solidFill>
                <a:cs typeface="Times New Roman" panose="02020603050405020304" pitchFamily="18" charset="0"/>
              </a:rPr>
              <a:t> secretion varies directly with the degree of insulin resistance; those who are </a:t>
            </a:r>
            <a:r>
              <a:rPr lang="en-US" altLang="ar-SA" sz="2400" b="1" dirty="0">
                <a:solidFill>
                  <a:schemeClr val="tx1"/>
                </a:solidFill>
                <a:cs typeface="Times New Roman" panose="02020603050405020304" pitchFamily="18" charset="0"/>
              </a:rPr>
              <a:t>more insulin resistant </a:t>
            </a:r>
            <a:r>
              <a:rPr lang="en-US" altLang="ar-SA" sz="2400" dirty="0">
                <a:solidFill>
                  <a:schemeClr val="tx1"/>
                </a:solidFill>
                <a:cs typeface="Times New Roman" panose="02020603050405020304" pitchFamily="18" charset="0"/>
              </a:rPr>
              <a:t>have a lower rise in </a:t>
            </a:r>
            <a:r>
              <a:rPr lang="en-US" altLang="ar-SA" sz="2400" b="1" dirty="0">
                <a:solidFill>
                  <a:schemeClr val="tx1"/>
                </a:solidFill>
                <a:cs typeface="Times New Roman" panose="02020603050405020304" pitchFamily="18" charset="0"/>
              </a:rPr>
              <a:t>GLP-1</a:t>
            </a:r>
            <a:r>
              <a:rPr lang="en-US" altLang="ar-SA" sz="2400" dirty="0">
                <a:solidFill>
                  <a:schemeClr val="tx1"/>
                </a:solidFill>
                <a:cs typeface="Times New Roman" panose="02020603050405020304" pitchFamily="18" charset="0"/>
              </a:rPr>
              <a:t> in response to a meal. </a:t>
            </a:r>
          </a:p>
          <a:p>
            <a:endParaRPr lang="en-US" dirty="0">
              <a:solidFill>
                <a:schemeClr val="tx1"/>
              </a:solidFill>
            </a:endParaRPr>
          </a:p>
        </p:txBody>
      </p:sp>
    </p:spTree>
    <p:extLst>
      <p:ext uri="{BB962C8B-B14F-4D97-AF65-F5344CB8AC3E}">
        <p14:creationId xmlns:p14="http://schemas.microsoft.com/office/powerpoint/2010/main" val="39290052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568952" cy="6324600"/>
          </a:xfrm>
        </p:spPr>
        <p:txBody>
          <a:bodyPr>
            <a:normAutofit/>
          </a:bodyPr>
          <a:lstStyle/>
          <a:p>
            <a:pPr algn="ctr" rtl="0" eaLnBrk="1" hangingPunct="1">
              <a:lnSpc>
                <a:spcPct val="90000"/>
              </a:lnSpc>
              <a:buFont typeface="Wingdings 2" pitchFamily="18" charset="2"/>
              <a:buNone/>
            </a:pPr>
            <a:r>
              <a:rPr lang="en-US" altLang="ar-SA" sz="3600" u="sng" dirty="0" smtClean="0">
                <a:latin typeface="+mj-lt"/>
                <a:cs typeface="Arial" pitchFamily="34" charset="0"/>
              </a:rPr>
              <a:t>Glucagon-like Peptide-1 (GLP-1)</a:t>
            </a:r>
          </a:p>
          <a:p>
            <a:pPr marL="0" indent="0">
              <a:lnSpc>
                <a:spcPct val="90000"/>
              </a:lnSpc>
              <a:buNone/>
            </a:pPr>
            <a:endParaRPr lang="ar-SA" altLang="ar-SA" sz="2400" b="1" dirty="0" smtClean="0">
              <a:solidFill>
                <a:srgbClr val="002060"/>
              </a:solidFill>
              <a:cs typeface="Arial" pitchFamily="34" charset="0"/>
            </a:endParaRPr>
          </a:p>
          <a:p>
            <a:pPr>
              <a:lnSpc>
                <a:spcPct val="90000"/>
              </a:lnSpc>
            </a:pPr>
            <a:r>
              <a:rPr lang="en-US" altLang="ar-SA" sz="2400" dirty="0" smtClean="0">
                <a:cs typeface="Times New Roman" panose="02020603050405020304" pitchFamily="18" charset="0"/>
              </a:rPr>
              <a:t>secreted throughout the day by intestinal mucosa in response to oral glucose in the gut </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stimulates all steps of insulin biosynthesis</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provides continued and augmented release of insulin without overproduction</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acts on islet alpha cells, causing strong inhibition of postprandial glucagon secretion</a:t>
            </a:r>
          </a:p>
          <a:p>
            <a:pPr>
              <a:lnSpc>
                <a:spcPct val="90000"/>
              </a:lnSpc>
            </a:pPr>
            <a:endParaRPr lang="en-US" altLang="ar-SA" sz="2400" dirty="0" smtClean="0">
              <a:cs typeface="Times New Roman" panose="02020603050405020304" pitchFamily="18" charset="0"/>
            </a:endParaRPr>
          </a:p>
          <a:p>
            <a:pPr>
              <a:lnSpc>
                <a:spcPct val="90000"/>
              </a:lnSpc>
            </a:pPr>
            <a:r>
              <a:rPr lang="en-US" altLang="ar-SA" sz="2400" dirty="0" smtClean="0">
                <a:cs typeface="Times New Roman" panose="02020603050405020304" pitchFamily="18" charset="0"/>
              </a:rPr>
              <a:t>slows gastric emptying and acts on brain to promote early satiety</a:t>
            </a:r>
          </a:p>
          <a:p>
            <a:pPr algn="l" rtl="0">
              <a:buFont typeface="Wingdings 2" pitchFamily="18" charset="2"/>
              <a:buNone/>
            </a:pPr>
            <a:endParaRPr lang="en-US" altLang="ar-S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8295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404664"/>
            <a:ext cx="7696200" cy="1320800"/>
          </a:xfrm>
        </p:spPr>
        <p:txBody>
          <a:bodyPr>
            <a:noAutofit/>
          </a:bodyPr>
          <a:lstStyle/>
          <a:p>
            <a:r>
              <a:rPr lang="en-US" altLang="ar-SA" sz="4400" u="sng" dirty="0" err="1">
                <a:cs typeface="Times New Roman" panose="02020603050405020304" pitchFamily="18" charset="0"/>
              </a:rPr>
              <a:t>Dipeptidyl</a:t>
            </a:r>
            <a:r>
              <a:rPr lang="en-US" altLang="ar-SA" sz="4400" u="sng" dirty="0">
                <a:cs typeface="Times New Roman" panose="02020603050405020304" pitchFamily="18" charset="0"/>
              </a:rPr>
              <a:t> Peptidase-4 (DPP-4)</a:t>
            </a:r>
            <a:r>
              <a:rPr lang="en-US" altLang="ar-SA" sz="4400" b="1" dirty="0">
                <a:solidFill>
                  <a:schemeClr val="accent2"/>
                </a:solidFill>
                <a:latin typeface="Times New Roman" panose="02020603050405020304" pitchFamily="18" charset="0"/>
                <a:cs typeface="Times New Roman" panose="02020603050405020304" pitchFamily="18" charset="0"/>
              </a:rPr>
              <a:t/>
            </a:r>
            <a:br>
              <a:rPr lang="en-US" altLang="ar-SA" sz="4400" b="1" dirty="0">
                <a:solidFill>
                  <a:schemeClr val="accent2"/>
                </a:solidFill>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395536" y="1700808"/>
            <a:ext cx="8111480" cy="3880773"/>
          </a:xfrm>
        </p:spPr>
        <p:txBody>
          <a:bodyPr/>
          <a:lstStyle/>
          <a:p>
            <a:pPr>
              <a:lnSpc>
                <a:spcPct val="90000"/>
              </a:lnSpc>
            </a:pPr>
            <a:r>
              <a:rPr lang="en-US" altLang="ar-SA" sz="2400" dirty="0">
                <a:solidFill>
                  <a:schemeClr val="tx1"/>
                </a:solidFill>
                <a:cs typeface="Times New Roman" panose="02020603050405020304" pitchFamily="18" charset="0"/>
              </a:rPr>
              <a:t>Within minutes of secretion or exogenous administration, </a:t>
            </a:r>
            <a:r>
              <a:rPr lang="en-US" altLang="ar-SA" sz="2400" b="1" dirty="0">
                <a:solidFill>
                  <a:schemeClr val="tx1"/>
                </a:solidFill>
                <a:cs typeface="Times New Roman" panose="02020603050405020304" pitchFamily="18" charset="0"/>
              </a:rPr>
              <a:t>GLP-1</a:t>
            </a:r>
            <a:r>
              <a:rPr lang="en-US" altLang="ar-SA" sz="2400" dirty="0">
                <a:solidFill>
                  <a:schemeClr val="tx1"/>
                </a:solidFill>
                <a:cs typeface="Times New Roman" panose="02020603050405020304" pitchFamily="18" charset="0"/>
              </a:rPr>
              <a:t> is rapidly degraded </a:t>
            </a:r>
            <a:r>
              <a:rPr lang="en-US" altLang="ar-SA" sz="2400" dirty="0" smtClean="0">
                <a:solidFill>
                  <a:schemeClr val="tx1"/>
                </a:solidFill>
                <a:cs typeface="Times New Roman" panose="02020603050405020304" pitchFamily="18" charset="0"/>
              </a:rPr>
              <a:t>by </a:t>
            </a:r>
            <a:r>
              <a:rPr lang="en-US" altLang="ar-SA" sz="2400" dirty="0" err="1" smtClean="0">
                <a:solidFill>
                  <a:schemeClr val="tx1"/>
                </a:solidFill>
                <a:cs typeface="Times New Roman" panose="02020603050405020304" pitchFamily="18" charset="0"/>
              </a:rPr>
              <a:t>dipeptidyl</a:t>
            </a:r>
            <a:r>
              <a:rPr lang="en-US" altLang="ar-SA" sz="2400" dirty="0" smtClean="0">
                <a:solidFill>
                  <a:schemeClr val="tx1"/>
                </a:solidFill>
                <a:cs typeface="Times New Roman" panose="02020603050405020304" pitchFamily="18" charset="0"/>
              </a:rPr>
              <a:t> </a:t>
            </a:r>
            <a:r>
              <a:rPr lang="en-US" altLang="ar-SA" sz="2400" dirty="0">
                <a:solidFill>
                  <a:schemeClr val="tx1"/>
                </a:solidFill>
                <a:cs typeface="Times New Roman" panose="02020603050405020304" pitchFamily="18" charset="0"/>
              </a:rPr>
              <a:t>peptidase-4 (</a:t>
            </a:r>
            <a:r>
              <a:rPr lang="en-US" altLang="ar-SA" sz="2400" b="1" dirty="0">
                <a:solidFill>
                  <a:schemeClr val="tx1"/>
                </a:solidFill>
                <a:cs typeface="Times New Roman" panose="02020603050405020304" pitchFamily="18" charset="0"/>
              </a:rPr>
              <a:t>DPP-4</a:t>
            </a:r>
            <a:r>
              <a:rPr lang="en-US" altLang="ar-SA" sz="2400" dirty="0">
                <a:solidFill>
                  <a:schemeClr val="tx1"/>
                </a:solidFill>
                <a:cs typeface="Times New Roman" panose="02020603050405020304" pitchFamily="18" charset="0"/>
              </a:rPr>
              <a:t>).</a:t>
            </a:r>
          </a:p>
          <a:p>
            <a:pPr>
              <a:lnSpc>
                <a:spcPct val="90000"/>
              </a:lnSpc>
            </a:pPr>
            <a:endParaRPr lang="en-US" altLang="ar-SA" sz="2400" dirty="0">
              <a:solidFill>
                <a:schemeClr val="tx1"/>
              </a:solidFill>
              <a:cs typeface="Times New Roman" panose="02020603050405020304" pitchFamily="18" charset="0"/>
            </a:endParaRPr>
          </a:p>
          <a:p>
            <a:pPr>
              <a:lnSpc>
                <a:spcPct val="90000"/>
              </a:lnSpc>
            </a:pPr>
            <a:r>
              <a:rPr lang="en-US" altLang="ar-SA" sz="2400" b="1" dirty="0">
                <a:solidFill>
                  <a:schemeClr val="tx1"/>
                </a:solidFill>
                <a:cs typeface="Times New Roman" panose="02020603050405020304" pitchFamily="18" charset="0"/>
              </a:rPr>
              <a:t>DPP-4</a:t>
            </a:r>
            <a:r>
              <a:rPr lang="en-US" altLang="ar-SA" sz="2400" dirty="0">
                <a:solidFill>
                  <a:schemeClr val="tx1"/>
                </a:solidFill>
                <a:cs typeface="Times New Roman" panose="02020603050405020304" pitchFamily="18" charset="0"/>
              </a:rPr>
              <a:t> is found in many body tissues, including liver,  renal, and intestinal brush- border membranes; lymphocytes; and endothelial cells.</a:t>
            </a:r>
            <a:endParaRPr lang="ar-SA" altLang="ar-SA" sz="2400" dirty="0">
              <a:solidFill>
                <a:schemeClr val="tx1"/>
              </a:solidFill>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2425495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3"/>
          <p:cNvSpPr>
            <a:spLocks noGrp="1" noChangeArrowheads="1"/>
          </p:cNvSpPr>
          <p:nvPr>
            <p:ph type="title"/>
          </p:nvPr>
        </p:nvSpPr>
        <p:spPr>
          <a:xfrm>
            <a:off x="1187624" y="260648"/>
            <a:ext cx="6347714" cy="1320800"/>
          </a:xfrm>
        </p:spPr>
        <p:txBody>
          <a:bodyPr>
            <a:noAutofit/>
          </a:bodyPr>
          <a:lstStyle/>
          <a:p>
            <a:pPr eaLnBrk="1" hangingPunct="1"/>
            <a:r>
              <a:rPr lang="en-GB" sz="4400" dirty="0" smtClean="0">
                <a:latin typeface="+mn-lt"/>
                <a:cs typeface="Times New Roman" panose="02020603050405020304" pitchFamily="18" charset="0"/>
              </a:rPr>
              <a:t>The Family of </a:t>
            </a:r>
            <a:r>
              <a:rPr lang="en-GB" dirty="0" err="1" smtClean="0">
                <a:latin typeface="+mn-lt"/>
                <a:cs typeface="Times New Roman" panose="02020603050405020304" pitchFamily="18" charset="0"/>
              </a:rPr>
              <a:t>I</a:t>
            </a:r>
            <a:r>
              <a:rPr lang="en-GB" sz="4400" dirty="0" err="1" smtClean="0">
                <a:latin typeface="+mn-lt"/>
                <a:cs typeface="Times New Roman" panose="02020603050405020304" pitchFamily="18" charset="0"/>
              </a:rPr>
              <a:t>ncretin</a:t>
            </a:r>
            <a:r>
              <a:rPr lang="en-GB" dirty="0" smtClean="0">
                <a:latin typeface="+mn-lt"/>
                <a:cs typeface="Times New Roman" panose="02020603050405020304" pitchFamily="18" charset="0"/>
              </a:rPr>
              <a:t> B</a:t>
            </a:r>
            <a:r>
              <a:rPr lang="en-GB" sz="4400" dirty="0" smtClean="0">
                <a:latin typeface="+mn-lt"/>
                <a:cs typeface="Times New Roman" panose="02020603050405020304" pitchFamily="18" charset="0"/>
              </a:rPr>
              <a:t>ased </a:t>
            </a:r>
            <a:r>
              <a:rPr lang="en-GB" dirty="0" smtClean="0">
                <a:latin typeface="+mn-lt"/>
                <a:cs typeface="Times New Roman" panose="02020603050405020304" pitchFamily="18" charset="0"/>
              </a:rPr>
              <a:t>T</a:t>
            </a:r>
            <a:r>
              <a:rPr lang="en-GB" sz="4400" dirty="0" smtClean="0">
                <a:latin typeface="+mn-lt"/>
                <a:cs typeface="Times New Roman" panose="02020603050405020304" pitchFamily="18" charset="0"/>
              </a:rPr>
              <a:t>herapies</a:t>
            </a:r>
            <a:endParaRPr lang="en-US" sz="4400" dirty="0" smtClean="0">
              <a:latin typeface="+mn-lt"/>
              <a:cs typeface="Times New Roman" panose="02020603050405020304" pitchFamily="18" charset="0"/>
            </a:endParaRPr>
          </a:p>
        </p:txBody>
      </p:sp>
      <p:sp>
        <p:nvSpPr>
          <p:cNvPr id="160771" name="Text Box 12"/>
          <p:cNvSpPr txBox="1">
            <a:spLocks noChangeArrowheads="1"/>
          </p:cNvSpPr>
          <p:nvPr/>
        </p:nvSpPr>
        <p:spPr bwMode="auto">
          <a:xfrm>
            <a:off x="412750" y="6484938"/>
            <a:ext cx="8280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a:solidFill>
                  <a:srgbClr val="001965"/>
                </a:solidFill>
                <a:latin typeface="Verdana" pitchFamily="34" charset="0"/>
              </a:rPr>
              <a:t>Wick &amp; Newlin. </a:t>
            </a:r>
            <a:r>
              <a:rPr lang="en-US" sz="900" i="1">
                <a:solidFill>
                  <a:srgbClr val="001965"/>
                </a:solidFill>
                <a:latin typeface="Verdana" pitchFamily="34" charset="0"/>
              </a:rPr>
              <a:t>J Am Acad Nurse Pract</a:t>
            </a:r>
            <a:r>
              <a:rPr lang="en-US" sz="900">
                <a:solidFill>
                  <a:srgbClr val="001965"/>
                </a:solidFill>
                <a:latin typeface="Verdana" pitchFamily="34" charset="0"/>
              </a:rPr>
              <a:t> 2009;21:623–30; White. </a:t>
            </a:r>
            <a:r>
              <a:rPr lang="en-US" sz="900" i="1">
                <a:solidFill>
                  <a:srgbClr val="001965"/>
                </a:solidFill>
                <a:latin typeface="Verdana" pitchFamily="34" charset="0"/>
              </a:rPr>
              <a:t>J Am Pharm Assoc</a:t>
            </a:r>
            <a:r>
              <a:rPr lang="en-US" sz="900">
                <a:solidFill>
                  <a:srgbClr val="001965"/>
                </a:solidFill>
                <a:latin typeface="Verdana" pitchFamily="34" charset="0"/>
              </a:rPr>
              <a:t> 2009;49(Suppl. 1):S30–40</a:t>
            </a:r>
          </a:p>
        </p:txBody>
      </p:sp>
      <p:pic>
        <p:nvPicPr>
          <p:cNvPr id="160772"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64" y="2057400"/>
            <a:ext cx="7774160" cy="40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592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2912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3597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6698" t="32121" r="22923" b="17767"/>
          <a:stretch>
            <a:fillRect/>
          </a:stretch>
        </p:blipFill>
        <p:spPr bwMode="auto">
          <a:xfrm>
            <a:off x="1447800" y="1295400"/>
            <a:ext cx="655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Title 4"/>
          <p:cNvSpPr>
            <a:spLocks noGrp="1"/>
          </p:cNvSpPr>
          <p:nvPr>
            <p:ph type="title"/>
          </p:nvPr>
        </p:nvSpPr>
        <p:spPr/>
        <p:txBody>
          <a:bodyPr/>
          <a:lstStyle/>
          <a:p>
            <a:pPr algn="ctr"/>
            <a:r>
              <a:rPr lang="en-AU" dirty="0" smtClean="0">
                <a:solidFill>
                  <a:srgbClr val="0033CC"/>
                </a:solidFill>
              </a:rPr>
              <a:t>DPP 4 inhibitors</a:t>
            </a:r>
            <a:endParaRPr lang="en-US" dirty="0" smtClean="0">
              <a:solidFill>
                <a:srgbClr val="0033CC"/>
              </a:solidFill>
            </a:endParaRPr>
          </a:p>
        </p:txBody>
      </p:sp>
    </p:spTree>
    <p:extLst>
      <p:ext uri="{BB962C8B-B14F-4D97-AF65-F5344CB8AC3E}">
        <p14:creationId xmlns:p14="http://schemas.microsoft.com/office/powerpoint/2010/main" val="41630834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Readiness Assessment TEST </a:t>
            </a:r>
            <a:endParaRPr lang="en-CA" u="sng" dirty="0"/>
          </a:p>
        </p:txBody>
      </p:sp>
      <p:pic>
        <p:nvPicPr>
          <p:cNvPr id="4" name="Picture 3" descr="imagesCAZ575Q5.jpg"/>
          <p:cNvPicPr>
            <a:picLocks noChangeAspect="1"/>
          </p:cNvPicPr>
          <p:nvPr/>
        </p:nvPicPr>
        <p:blipFill>
          <a:blip r:embed="rId3" cstate="print"/>
          <a:stretch>
            <a:fillRect/>
          </a:stretch>
        </p:blipFill>
        <p:spPr>
          <a:xfrm>
            <a:off x="827584" y="2780928"/>
            <a:ext cx="4320480" cy="2880320"/>
          </a:xfrm>
          <a:prstGeom prst="rect">
            <a:avLst/>
          </a:prstGeom>
        </p:spPr>
      </p:pic>
      <p:pic>
        <p:nvPicPr>
          <p:cNvPr id="5" name="Picture 2" descr="Image result for good idea">
            <a:hlinkClick r:id="rId4"/>
          </p:cNvPr>
          <p:cNvPicPr>
            <a:picLocks noChangeAspect="1" noChangeArrowheads="1"/>
          </p:cNvPicPr>
          <p:nvPr/>
        </p:nvPicPr>
        <p:blipFill>
          <a:blip r:embed="rId5" cstate="print"/>
          <a:srcRect/>
          <a:stretch>
            <a:fillRect/>
          </a:stretch>
        </p:blipFill>
        <p:spPr bwMode="auto">
          <a:xfrm>
            <a:off x="5580112" y="1700808"/>
            <a:ext cx="2600597" cy="1803083"/>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5308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873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52400"/>
            <a:ext cx="8352928" cy="6571030"/>
          </a:xfrm>
          <a:prstGeom prst="rect">
            <a:avLst/>
          </a:prstGeom>
          <a:noFill/>
        </p:spPr>
        <p:txBody>
          <a:bodyPr wrap="square" rtlCol="0">
            <a:spAutoFit/>
          </a:bodyPr>
          <a:lstStyle/>
          <a:p>
            <a:pPr fontAlgn="base">
              <a:lnSpc>
                <a:spcPct val="115000"/>
              </a:lnSpc>
            </a:pPr>
            <a:r>
              <a:rPr lang="en-US" dirty="0">
                <a:solidFill>
                  <a:srgbClr val="000000"/>
                </a:solidFill>
                <a:latin typeface="Arial"/>
                <a:ea typeface="Times New Roman"/>
                <a:cs typeface="Arial"/>
              </a:rPr>
              <a:t>2. </a:t>
            </a:r>
            <a:r>
              <a:rPr lang="en-US" dirty="0">
                <a:latin typeface="Arial"/>
                <a:ea typeface="Times New Roman"/>
                <a:cs typeface="Arial"/>
              </a:rPr>
              <a:t>A 25-year-old female presents for annual checkup. She developed diabetes mellitus at the age of 15. Currently, she is treated with human mixed insulin twice daily. Over the last one year, she has suffered from episodes of dysuria and has received treatment with trimethoprim on four separate occasions for cystitis. Her blood pressure is </a:t>
            </a:r>
            <a:r>
              <a:rPr lang="en-US" dirty="0" smtClean="0">
                <a:latin typeface="Arial"/>
                <a:ea typeface="Times New Roman"/>
                <a:cs typeface="Arial"/>
              </a:rPr>
              <a:t>145/76 </a:t>
            </a:r>
            <a:r>
              <a:rPr lang="en-US" dirty="0">
                <a:latin typeface="Arial"/>
                <a:ea typeface="Times New Roman"/>
                <a:cs typeface="Arial"/>
              </a:rPr>
              <a:t>mmHg.</a:t>
            </a:r>
            <a:endParaRPr lang="en-US" sz="1600" dirty="0">
              <a:ea typeface="Calibri"/>
              <a:cs typeface="Arial"/>
            </a:endParaRPr>
          </a:p>
          <a:p>
            <a:pPr fontAlgn="base">
              <a:lnSpc>
                <a:spcPct val="115000"/>
              </a:lnSpc>
              <a:spcBef>
                <a:spcPts val="1200"/>
              </a:spcBef>
            </a:pPr>
            <a:r>
              <a:rPr lang="en-US" dirty="0">
                <a:latin typeface="Arial"/>
                <a:ea typeface="Times New Roman"/>
                <a:cs typeface="Arial"/>
              </a:rPr>
              <a:t>Investigations show:</a:t>
            </a:r>
            <a:endParaRPr lang="en-US" sz="1600" dirty="0">
              <a:ea typeface="Calibri"/>
              <a:cs typeface="Arial"/>
            </a:endParaRPr>
          </a:p>
          <a:p>
            <a:pPr fontAlgn="base">
              <a:lnSpc>
                <a:spcPct val="115000"/>
              </a:lnSpc>
            </a:pPr>
            <a:r>
              <a:rPr lang="en-US" dirty="0">
                <a:latin typeface="Arial"/>
                <a:ea typeface="Times New Roman"/>
                <a:cs typeface="Arial"/>
              </a:rPr>
              <a:t>HbA1C: …………. 7.1%</a:t>
            </a:r>
            <a:endParaRPr lang="en-US" sz="1600" dirty="0">
              <a:ea typeface="Calibri"/>
              <a:cs typeface="Arial"/>
            </a:endParaRPr>
          </a:p>
          <a:p>
            <a:pPr fontAlgn="base">
              <a:lnSpc>
                <a:spcPct val="115000"/>
              </a:lnSpc>
            </a:pPr>
            <a:r>
              <a:rPr lang="en-US" dirty="0">
                <a:latin typeface="Arial"/>
                <a:ea typeface="Times New Roman"/>
                <a:cs typeface="Arial"/>
              </a:rPr>
              <a:t>Urea: ……………  4.5mmol/L  (2.5 – 7.5)</a:t>
            </a:r>
            <a:endParaRPr lang="en-US" sz="1600" dirty="0">
              <a:ea typeface="Calibri"/>
              <a:cs typeface="Arial"/>
            </a:endParaRPr>
          </a:p>
          <a:p>
            <a:pPr fontAlgn="base">
              <a:lnSpc>
                <a:spcPct val="115000"/>
              </a:lnSpc>
            </a:pPr>
            <a:r>
              <a:rPr lang="en-US" dirty="0" err="1">
                <a:latin typeface="Arial"/>
                <a:ea typeface="Times New Roman"/>
                <a:cs typeface="Arial"/>
              </a:rPr>
              <a:t>Creatinine</a:t>
            </a:r>
            <a:r>
              <a:rPr lang="en-US" dirty="0">
                <a:latin typeface="Arial"/>
                <a:ea typeface="Times New Roman"/>
                <a:cs typeface="Arial"/>
              </a:rPr>
              <a:t>: ……..  90    </a:t>
            </a:r>
            <a:r>
              <a:rPr lang="en-US" dirty="0" err="1">
                <a:latin typeface="Arial"/>
                <a:ea typeface="Times New Roman"/>
                <a:cs typeface="Arial"/>
              </a:rPr>
              <a:t>mmol</a:t>
            </a:r>
            <a:r>
              <a:rPr lang="en-US" dirty="0">
                <a:latin typeface="Arial"/>
                <a:ea typeface="Times New Roman"/>
                <a:cs typeface="Arial"/>
              </a:rPr>
              <a:t>/L  (60 – 110</a:t>
            </a:r>
            <a:r>
              <a:rPr lang="en-US" dirty="0" smtClean="0">
                <a:latin typeface="Arial"/>
                <a:ea typeface="Times New Roman"/>
                <a:cs typeface="Arial"/>
              </a:rPr>
              <a:t>)</a:t>
            </a:r>
            <a:endParaRPr lang="en-US" sz="1600" dirty="0">
              <a:ea typeface="Calibri"/>
              <a:cs typeface="Arial"/>
            </a:endParaRPr>
          </a:p>
          <a:p>
            <a:pPr fontAlgn="base">
              <a:lnSpc>
                <a:spcPct val="115000"/>
              </a:lnSpc>
            </a:pPr>
            <a:r>
              <a:rPr lang="en-US" dirty="0">
                <a:latin typeface="Arial"/>
                <a:ea typeface="Times New Roman"/>
                <a:cs typeface="Arial"/>
              </a:rPr>
              <a:t>Urinalysis: ……… Glucose 1+        WBC:   nil                RBC: nil</a:t>
            </a:r>
            <a:endParaRPr lang="en-US" sz="1600" dirty="0">
              <a:ea typeface="Calibri"/>
              <a:cs typeface="Arial"/>
            </a:endParaRPr>
          </a:p>
          <a:p>
            <a:pPr fontAlgn="base">
              <a:lnSpc>
                <a:spcPct val="150000"/>
              </a:lnSpc>
            </a:pPr>
            <a:r>
              <a:rPr lang="en-US" dirty="0">
                <a:latin typeface="Arial"/>
                <a:ea typeface="Times New Roman"/>
                <a:cs typeface="Arial"/>
              </a:rPr>
              <a:t>24 </a:t>
            </a:r>
            <a:r>
              <a:rPr lang="en-US" dirty="0" err="1">
                <a:latin typeface="Arial"/>
                <a:ea typeface="Times New Roman"/>
                <a:cs typeface="Arial"/>
              </a:rPr>
              <a:t>hr</a:t>
            </a:r>
            <a:r>
              <a:rPr lang="en-US" dirty="0">
                <a:latin typeface="Arial"/>
                <a:ea typeface="Times New Roman"/>
                <a:cs typeface="Arial"/>
              </a:rPr>
              <a:t> urine protein: ……  260 mg/ 24 </a:t>
            </a:r>
            <a:r>
              <a:rPr lang="en-US" dirty="0" err="1">
                <a:latin typeface="Arial"/>
                <a:ea typeface="Times New Roman"/>
                <a:cs typeface="Arial"/>
              </a:rPr>
              <a:t>hrs</a:t>
            </a:r>
            <a:r>
              <a:rPr lang="en-US" dirty="0">
                <a:latin typeface="Arial"/>
                <a:ea typeface="Times New Roman"/>
                <a:cs typeface="Arial"/>
              </a:rPr>
              <a:t>    (≤ 150)   </a:t>
            </a:r>
            <a:endParaRPr lang="en-US" sz="1600" dirty="0">
              <a:ea typeface="Calibri"/>
              <a:cs typeface="Arial"/>
            </a:endParaRPr>
          </a:p>
          <a:p>
            <a:pPr fontAlgn="base">
              <a:lnSpc>
                <a:spcPct val="150000"/>
              </a:lnSpc>
              <a:spcAft>
                <a:spcPts val="1200"/>
              </a:spcAft>
            </a:pPr>
            <a:r>
              <a:rPr lang="en-US" b="1" dirty="0">
                <a:latin typeface="Arial"/>
                <a:ea typeface="Times New Roman"/>
                <a:cs typeface="Arial"/>
              </a:rPr>
              <a:t>What would be the best therapeutic option to deal with her results?</a:t>
            </a:r>
            <a:endParaRPr lang="en-US" sz="1600" dirty="0">
              <a:ea typeface="Calibri"/>
              <a:cs typeface="Arial"/>
            </a:endParaRPr>
          </a:p>
          <a:p>
            <a:pPr marL="342900" marR="0" lvl="0" indent="-342900" fontAlgn="base">
              <a:spcBef>
                <a:spcPts val="0"/>
              </a:spcBef>
              <a:spcAft>
                <a:spcPts val="1200"/>
              </a:spcAft>
              <a:buFont typeface="+mj-lt"/>
              <a:buAutoNum type="alphaLcPeriod"/>
            </a:pPr>
            <a:r>
              <a:rPr lang="en-US" dirty="0">
                <a:latin typeface="Arial"/>
                <a:ea typeface="Times New Roman"/>
                <a:cs typeface="Arial"/>
              </a:rPr>
              <a:t>Improve </a:t>
            </a:r>
            <a:r>
              <a:rPr lang="en-US" dirty="0" err="1">
                <a:latin typeface="Arial"/>
                <a:ea typeface="Times New Roman"/>
                <a:cs typeface="Arial"/>
              </a:rPr>
              <a:t>glycaemic</a:t>
            </a:r>
            <a:r>
              <a:rPr lang="en-US" dirty="0">
                <a:latin typeface="Arial"/>
                <a:ea typeface="Times New Roman"/>
                <a:cs typeface="Arial"/>
              </a:rPr>
              <a:t> control</a:t>
            </a:r>
            <a:endParaRPr lang="en-US" dirty="0"/>
          </a:p>
          <a:p>
            <a:pPr marL="342900" marR="0" lvl="0" indent="-342900" fontAlgn="base">
              <a:spcBef>
                <a:spcPts val="0"/>
              </a:spcBef>
              <a:spcAft>
                <a:spcPts val="1200"/>
              </a:spcAft>
              <a:buFont typeface="+mj-lt"/>
              <a:buAutoNum type="alphaLcPeriod"/>
            </a:pPr>
            <a:r>
              <a:rPr lang="en-US" dirty="0" smtClean="0">
                <a:latin typeface="Arial"/>
                <a:ea typeface="Times New Roman"/>
                <a:cs typeface="Arial"/>
              </a:rPr>
              <a:t>Prescribe a low protein diet</a:t>
            </a:r>
            <a:endParaRPr lang="en-US" dirty="0" smtClean="0"/>
          </a:p>
          <a:p>
            <a:pPr marL="342900" marR="0" lvl="0" indent="-342900" fontAlgn="base">
              <a:spcBef>
                <a:spcPts val="0"/>
              </a:spcBef>
              <a:spcAft>
                <a:spcPts val="1200"/>
              </a:spcAft>
              <a:buFont typeface="+mj-lt"/>
              <a:buAutoNum type="alphaLcPeriod"/>
            </a:pPr>
            <a:r>
              <a:rPr lang="en-US" dirty="0" smtClean="0">
                <a:latin typeface="Arial"/>
                <a:ea typeface="Times New Roman"/>
                <a:cs typeface="Arial"/>
              </a:rPr>
              <a:t>Treat </a:t>
            </a:r>
            <a:r>
              <a:rPr lang="en-US" dirty="0">
                <a:latin typeface="Arial"/>
                <a:ea typeface="Times New Roman"/>
                <a:cs typeface="Arial"/>
              </a:rPr>
              <a:t>with ACE </a:t>
            </a:r>
            <a:r>
              <a:rPr lang="en-US" dirty="0" smtClean="0">
                <a:latin typeface="Arial"/>
                <a:ea typeface="Times New Roman"/>
                <a:cs typeface="Arial"/>
              </a:rPr>
              <a:t>inhibitor</a:t>
            </a:r>
            <a:endParaRPr lang="en-US" dirty="0"/>
          </a:p>
          <a:p>
            <a:pPr marL="342900" marR="0" lvl="0" indent="-342900" fontAlgn="base">
              <a:spcBef>
                <a:spcPts val="1200"/>
              </a:spcBef>
              <a:spcAft>
                <a:spcPts val="1200"/>
              </a:spcAft>
              <a:buFont typeface="+mj-lt"/>
              <a:buAutoNum type="alphaLcPeriod"/>
            </a:pPr>
            <a:r>
              <a:rPr lang="en-US" dirty="0" smtClean="0">
                <a:latin typeface="Arial"/>
                <a:ea typeface="Times New Roman"/>
                <a:cs typeface="Arial"/>
              </a:rPr>
              <a:t>Use prophylactic antibiotics</a:t>
            </a:r>
            <a:endParaRPr lang="en-US" dirty="0" smtClean="0"/>
          </a:p>
          <a:p>
            <a:endParaRPr lang="en-US" dirty="0"/>
          </a:p>
        </p:txBody>
      </p:sp>
      <p:sp>
        <p:nvSpPr>
          <p:cNvPr id="4" name="Oval 3"/>
          <p:cNvSpPr/>
          <p:nvPr/>
        </p:nvSpPr>
        <p:spPr>
          <a:xfrm>
            <a:off x="0" y="5229200"/>
            <a:ext cx="37799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8130" name="Picture 2" descr="Image result for question mark">
            <a:hlinkClick r:id="rId2"/>
          </p:cNvPr>
          <p:cNvPicPr>
            <a:picLocks noChangeAspect="1" noChangeArrowheads="1"/>
          </p:cNvPicPr>
          <p:nvPr/>
        </p:nvPicPr>
        <p:blipFill>
          <a:blip r:embed="rId3" cstate="print"/>
          <a:srcRect/>
          <a:stretch>
            <a:fillRect/>
          </a:stretch>
        </p:blipFill>
        <p:spPr bwMode="auto">
          <a:xfrm>
            <a:off x="6732240" y="4653136"/>
            <a:ext cx="1333500" cy="1333501"/>
          </a:xfrm>
          <a:prstGeom prst="rect">
            <a:avLst/>
          </a:prstGeom>
          <a:noFill/>
        </p:spPr>
      </p:pic>
    </p:spTree>
    <p:extLst>
      <p:ext uri="{BB962C8B-B14F-4D97-AF65-F5344CB8AC3E}">
        <p14:creationId xmlns:p14="http://schemas.microsoft.com/office/powerpoint/2010/main" val="2289238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0"/>
            <a:ext cx="8712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51520" y="5589240"/>
            <a:ext cx="70202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7106" name="Picture 2" descr="Image result for question mark">
            <a:hlinkClick r:id="rId3"/>
          </p:cNvPr>
          <p:cNvPicPr>
            <a:picLocks noChangeAspect="1" noChangeArrowheads="1"/>
          </p:cNvPicPr>
          <p:nvPr/>
        </p:nvPicPr>
        <p:blipFill>
          <a:blip r:embed="rId4" cstate="print"/>
          <a:srcRect/>
          <a:stretch>
            <a:fillRect/>
          </a:stretch>
        </p:blipFill>
        <p:spPr bwMode="auto">
          <a:xfrm>
            <a:off x="7668344" y="4437112"/>
            <a:ext cx="1333500" cy="1333501"/>
          </a:xfrm>
          <a:prstGeom prst="rect">
            <a:avLst/>
          </a:prstGeom>
          <a:noFill/>
        </p:spPr>
      </p:pic>
    </p:spTree>
    <p:extLst>
      <p:ext uri="{BB962C8B-B14F-4D97-AF65-F5344CB8AC3E}">
        <p14:creationId xmlns:p14="http://schemas.microsoft.com/office/powerpoint/2010/main" val="1417638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1520" y="0"/>
            <a:ext cx="8640960" cy="1320800"/>
          </a:xfrm>
        </p:spPr>
        <p:txBody>
          <a:bodyPr>
            <a:noAutofit/>
          </a:bodyPr>
          <a:lstStyle/>
          <a:p>
            <a:pPr eaLnBrk="1" hangingPunct="1"/>
            <a:r>
              <a:rPr lang="en-US" altLang="ar-SA" u="sng" dirty="0" smtClean="0"/>
              <a:t>DM visits </a:t>
            </a:r>
            <a:endParaRPr lang="en-US" altLang="ar-SA" sz="4400" u="sng" dirty="0" smtClean="0"/>
          </a:p>
        </p:txBody>
      </p:sp>
      <p:sp>
        <p:nvSpPr>
          <p:cNvPr id="32771" name="Content Placeholder 2"/>
          <p:cNvSpPr>
            <a:spLocks noGrp="1"/>
          </p:cNvSpPr>
          <p:nvPr>
            <p:ph idx="1"/>
          </p:nvPr>
        </p:nvSpPr>
        <p:spPr>
          <a:xfrm>
            <a:off x="301625" y="1527175"/>
            <a:ext cx="8504238" cy="5026025"/>
          </a:xfrm>
        </p:spPr>
        <p:txBody>
          <a:bodyPr>
            <a:normAutofit/>
          </a:bodyPr>
          <a:lstStyle/>
          <a:p>
            <a:r>
              <a:rPr lang="en-US" altLang="ar-SA" sz="2400" dirty="0" smtClean="0">
                <a:solidFill>
                  <a:schemeClr val="tx1"/>
                </a:solidFill>
                <a:latin typeface="Times New Roman" panose="02020603050405020304" pitchFamily="18" charset="0"/>
                <a:cs typeface="Times New Roman" panose="02020603050405020304" pitchFamily="18" charset="0"/>
              </a:rPr>
              <a:t>Diabetes care is a team work</a:t>
            </a:r>
          </a:p>
          <a:p>
            <a:r>
              <a:rPr lang="en-US" altLang="ar-SA" sz="2400" dirty="0" smtClean="0">
                <a:solidFill>
                  <a:schemeClr val="tx1"/>
                </a:solidFill>
                <a:latin typeface="Times New Roman" panose="02020603050405020304" pitchFamily="18" charset="0"/>
                <a:cs typeface="Times New Roman" panose="02020603050405020304" pitchFamily="18" charset="0"/>
              </a:rPr>
              <a:t>Individualize management</a:t>
            </a:r>
          </a:p>
          <a:p>
            <a:r>
              <a:rPr lang="en-US" altLang="ar-SA" sz="2400" dirty="0" smtClean="0">
                <a:solidFill>
                  <a:schemeClr val="tx1"/>
                </a:solidFill>
                <a:latin typeface="Times New Roman" panose="02020603050405020304" pitchFamily="18" charset="0"/>
                <a:cs typeface="Times New Roman" panose="02020603050405020304" pitchFamily="18" charset="0"/>
              </a:rPr>
              <a:t>Set Target goals</a:t>
            </a:r>
          </a:p>
          <a:p>
            <a:pPr lvl="1" algn="l" rtl="0" eaLnBrk="1" hangingPunct="1"/>
            <a:r>
              <a:rPr lang="en-US" altLang="ar-SA" sz="2400" b="1" dirty="0" err="1" smtClean="0">
                <a:solidFill>
                  <a:schemeClr val="tx1"/>
                </a:solidFill>
                <a:latin typeface="Times New Roman" panose="02020603050405020304" pitchFamily="18" charset="0"/>
                <a:cs typeface="Times New Roman" panose="02020603050405020304" pitchFamily="18" charset="0"/>
              </a:rPr>
              <a:t>Glycaemic</a:t>
            </a:r>
            <a:r>
              <a:rPr lang="en-US" altLang="ar-SA" sz="2400" b="1" dirty="0" smtClean="0">
                <a:solidFill>
                  <a:schemeClr val="tx1"/>
                </a:solidFill>
                <a:latin typeface="Times New Roman" panose="02020603050405020304" pitchFamily="18" charset="0"/>
                <a:cs typeface="Times New Roman" panose="02020603050405020304" pitchFamily="18" charset="0"/>
              </a:rPr>
              <a:t>  Targets</a:t>
            </a:r>
          </a:p>
          <a:p>
            <a:pPr lvl="1"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BP goals</a:t>
            </a:r>
          </a:p>
          <a:p>
            <a:pPr lvl="1" algn="l" rtl="0" eaLnBrk="1" hangingPunct="1"/>
            <a:r>
              <a:rPr lang="en-US" altLang="ar-SA" sz="2400" b="1" dirty="0" smtClean="0">
                <a:solidFill>
                  <a:schemeClr val="tx1"/>
                </a:solidFill>
                <a:latin typeface="Times New Roman" panose="02020603050405020304" pitchFamily="18" charset="0"/>
                <a:cs typeface="Times New Roman" panose="02020603050405020304" pitchFamily="18" charset="0"/>
              </a:rPr>
              <a:t>Lipid goals</a:t>
            </a:r>
          </a:p>
          <a:p>
            <a:r>
              <a:rPr lang="en-US" altLang="ar-SA" sz="2400" dirty="0" smtClean="0">
                <a:solidFill>
                  <a:schemeClr val="tx1"/>
                </a:solidFill>
                <a:latin typeface="Times New Roman" panose="02020603050405020304" pitchFamily="18" charset="0"/>
                <a:cs typeface="Times New Roman" panose="02020603050405020304" pitchFamily="18" charset="0"/>
              </a:rPr>
              <a:t>Education</a:t>
            </a:r>
          </a:p>
          <a:p>
            <a:r>
              <a:rPr lang="en-US" altLang="ar-SA" sz="2400" dirty="0" smtClean="0">
                <a:solidFill>
                  <a:schemeClr val="tx1"/>
                </a:solidFill>
                <a:latin typeface="Times New Roman" panose="02020603050405020304" pitchFamily="18" charset="0"/>
                <a:cs typeface="Times New Roman" panose="02020603050405020304" pitchFamily="18" charset="0"/>
              </a:rPr>
              <a:t>   Is associated with increased use of primary and preventive services and lower use of acute, inpatient hospital services.</a:t>
            </a:r>
          </a:p>
          <a:p>
            <a:endParaRPr lang="en-US" altLang="ar-SA" dirty="0" smtClean="0">
              <a:solidFill>
                <a:schemeClr val="tx1"/>
              </a:solidFill>
            </a:endParaRPr>
          </a:p>
        </p:txBody>
      </p:sp>
      <p:pic>
        <p:nvPicPr>
          <p:cNvPr id="106498" name="Picture 2" descr="Image result for diabetes">
            <a:hlinkClick r:id="rId2"/>
          </p:cNvPr>
          <p:cNvPicPr>
            <a:picLocks noChangeAspect="1" noChangeArrowheads="1"/>
          </p:cNvPicPr>
          <p:nvPr/>
        </p:nvPicPr>
        <p:blipFill>
          <a:blip r:embed="rId3" cstate="print"/>
          <a:srcRect/>
          <a:stretch>
            <a:fillRect/>
          </a:stretch>
        </p:blipFill>
        <p:spPr bwMode="auto">
          <a:xfrm>
            <a:off x="5292080" y="1412776"/>
            <a:ext cx="2137395" cy="2137397"/>
          </a:xfrm>
          <a:prstGeom prst="rect">
            <a:avLst/>
          </a:prstGeom>
          <a:noFill/>
        </p:spPr>
      </p:pic>
    </p:spTree>
    <p:extLst>
      <p:ext uri="{BB962C8B-B14F-4D97-AF65-F5344CB8AC3E}">
        <p14:creationId xmlns:p14="http://schemas.microsoft.com/office/powerpoint/2010/main" val="26199895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9552" y="116632"/>
            <a:ext cx="8229600" cy="914400"/>
          </a:xfrm>
        </p:spPr>
        <p:txBody>
          <a:bodyPr>
            <a:normAutofit/>
          </a:bodyPr>
          <a:lstStyle/>
          <a:p>
            <a:pPr rtl="0" eaLnBrk="1" hangingPunct="1"/>
            <a:r>
              <a:rPr lang="en-US" altLang="ar-SA" sz="4000" u="sng" dirty="0" smtClean="0">
                <a:cs typeface="Times New Roman" panose="02020603050405020304" pitchFamily="18" charset="0"/>
              </a:rPr>
              <a:t>PHYSICAL EXAMINATION</a:t>
            </a:r>
          </a:p>
        </p:txBody>
      </p:sp>
      <p:sp>
        <p:nvSpPr>
          <p:cNvPr id="30723" name="Rectangle 3"/>
          <p:cNvSpPr>
            <a:spLocks noGrp="1" noChangeArrowheads="1"/>
          </p:cNvSpPr>
          <p:nvPr>
            <p:ph idx="1"/>
          </p:nvPr>
        </p:nvSpPr>
        <p:spPr>
          <a:xfrm>
            <a:off x="304800" y="1412776"/>
            <a:ext cx="8686800" cy="5064224"/>
          </a:xfrm>
        </p:spPr>
        <p:txBody>
          <a:bodyPr/>
          <a:lstStyle/>
          <a:p>
            <a:r>
              <a:rPr lang="en-US" altLang="ar-SA" sz="2400" dirty="0" smtClean="0">
                <a:solidFill>
                  <a:schemeClr val="tx1"/>
                </a:solidFill>
                <a:cs typeface="Times New Roman" panose="02020603050405020304" pitchFamily="18" charset="0"/>
              </a:rPr>
              <a:t>Height and Weight (BMI)</a:t>
            </a:r>
          </a:p>
          <a:p>
            <a:r>
              <a:rPr lang="en-US" altLang="ar-SA" sz="2400" dirty="0" smtClean="0">
                <a:solidFill>
                  <a:schemeClr val="tx1"/>
                </a:solidFill>
                <a:cs typeface="Times New Roman" panose="02020603050405020304" pitchFamily="18" charset="0"/>
              </a:rPr>
              <a:t>Blood Pressure (2 readings)</a:t>
            </a:r>
          </a:p>
          <a:p>
            <a:r>
              <a:rPr lang="en-US" altLang="ar-SA" sz="2400" dirty="0" smtClean="0">
                <a:solidFill>
                  <a:schemeClr val="tx1"/>
                </a:solidFill>
                <a:cs typeface="Times New Roman" panose="02020603050405020304" pitchFamily="18" charset="0"/>
              </a:rPr>
              <a:t>Fundus Examination ( Hard and soft exudates, new vessel formation, macular </a:t>
            </a:r>
            <a:r>
              <a:rPr lang="en-US" altLang="ar-SA" sz="2400" dirty="0" err="1" smtClean="0">
                <a:solidFill>
                  <a:schemeClr val="tx1"/>
                </a:solidFill>
                <a:cs typeface="Times New Roman" panose="02020603050405020304" pitchFamily="18" charset="0"/>
              </a:rPr>
              <a:t>oedema</a:t>
            </a:r>
            <a:r>
              <a:rPr lang="en-US" altLang="ar-SA" sz="2400" dirty="0" smtClean="0">
                <a:solidFill>
                  <a:schemeClr val="tx1"/>
                </a:solidFill>
                <a:cs typeface="Times New Roman" panose="02020603050405020304" pitchFamily="18" charset="0"/>
              </a:rPr>
              <a:t>….)</a:t>
            </a:r>
          </a:p>
          <a:p>
            <a:r>
              <a:rPr lang="en-US" altLang="ar-SA" sz="2400" dirty="0" smtClean="0">
                <a:solidFill>
                  <a:schemeClr val="tx1"/>
                </a:solidFill>
                <a:cs typeface="Times New Roman" panose="02020603050405020304" pitchFamily="18" charset="0"/>
              </a:rPr>
              <a:t>Cardiac examination</a:t>
            </a:r>
          </a:p>
          <a:p>
            <a:r>
              <a:rPr lang="en-US" altLang="ar-SA" sz="2400" dirty="0" smtClean="0">
                <a:solidFill>
                  <a:schemeClr val="tx1"/>
                </a:solidFill>
                <a:cs typeface="Times New Roman" panose="02020603050405020304" pitchFamily="18" charset="0"/>
              </a:rPr>
              <a:t>Lower Limbs:</a:t>
            </a:r>
          </a:p>
          <a:p>
            <a:pPr lvl="1"/>
            <a:r>
              <a:rPr lang="en-US" altLang="ar-SA" sz="2000" dirty="0" smtClean="0">
                <a:solidFill>
                  <a:schemeClr val="tx1"/>
                </a:solidFill>
                <a:cs typeface="Times New Roman" panose="02020603050405020304" pitchFamily="18" charset="0"/>
              </a:rPr>
              <a:t>     Skin Examination</a:t>
            </a:r>
          </a:p>
          <a:p>
            <a:pPr lvl="1"/>
            <a:r>
              <a:rPr lang="en-US" altLang="ar-SA" sz="2000" dirty="0" smtClean="0">
                <a:solidFill>
                  <a:schemeClr val="tx1"/>
                </a:solidFill>
                <a:cs typeface="Times New Roman" panose="02020603050405020304" pitchFamily="18" charset="0"/>
              </a:rPr>
              <a:t>    </a:t>
            </a:r>
            <a:r>
              <a:rPr lang="en-US" altLang="ar-SA" sz="2000" dirty="0" smtClean="0">
                <a:cs typeface="Times New Roman" panose="02020603050405020304" pitchFamily="18" charset="0"/>
              </a:rPr>
              <a:t> </a:t>
            </a:r>
            <a:r>
              <a:rPr lang="en-US" altLang="ar-SA" sz="2000" dirty="0" smtClean="0">
                <a:solidFill>
                  <a:schemeClr val="tx1"/>
                </a:solidFill>
                <a:cs typeface="Times New Roman" panose="02020603050405020304" pitchFamily="18" charset="0"/>
              </a:rPr>
              <a:t>Evaluation of pulses</a:t>
            </a:r>
          </a:p>
          <a:p>
            <a:pPr lvl="1"/>
            <a:r>
              <a:rPr lang="en-US" altLang="ar-SA" sz="2000" dirty="0" smtClean="0">
                <a:solidFill>
                  <a:schemeClr val="tx1"/>
                </a:solidFill>
                <a:cs typeface="Times New Roman" panose="02020603050405020304" pitchFamily="18" charset="0"/>
              </a:rPr>
              <a:t>    </a:t>
            </a:r>
            <a:r>
              <a:rPr lang="en-US" altLang="ar-SA" sz="2000" dirty="0" smtClean="0">
                <a:cs typeface="Times New Roman" panose="02020603050405020304" pitchFamily="18" charset="0"/>
              </a:rPr>
              <a:t> </a:t>
            </a:r>
            <a:r>
              <a:rPr lang="en-US" altLang="ar-SA" sz="2000" dirty="0" smtClean="0">
                <a:solidFill>
                  <a:schemeClr val="tx1"/>
                </a:solidFill>
                <a:cs typeface="Times New Roman" panose="02020603050405020304" pitchFamily="18" charset="0"/>
              </a:rPr>
              <a:t>Foot Examination</a:t>
            </a:r>
          </a:p>
          <a:p>
            <a:pPr lvl="1"/>
            <a:r>
              <a:rPr lang="en-US" altLang="ar-SA" sz="2000" dirty="0" smtClean="0">
                <a:solidFill>
                  <a:schemeClr val="tx1"/>
                </a:solidFill>
                <a:cs typeface="Times New Roman" panose="02020603050405020304" pitchFamily="18" charset="0"/>
              </a:rPr>
              <a:t>     Neurologic Examination</a:t>
            </a:r>
          </a:p>
          <a:p>
            <a:pPr algn="l" rtl="0" eaLnBrk="1" hangingPunct="1"/>
            <a:endParaRPr lang="en-US" altLang="ar-SA" b="1" dirty="0" smtClean="0">
              <a:solidFill>
                <a:schemeClr val="folHlink"/>
              </a:solidFill>
              <a:latin typeface="Arial" pitchFamily="34" charset="0"/>
            </a:endParaRPr>
          </a:p>
        </p:txBody>
      </p:sp>
      <p:pic>
        <p:nvPicPr>
          <p:cNvPr id="105474" name="Picture 2" descr="Image result for physical exam">
            <a:hlinkClick r:id="rId3"/>
          </p:cNvPr>
          <p:cNvPicPr>
            <a:picLocks noChangeAspect="1" noChangeArrowheads="1"/>
          </p:cNvPicPr>
          <p:nvPr/>
        </p:nvPicPr>
        <p:blipFill>
          <a:blip r:embed="rId4" cstate="print"/>
          <a:srcRect/>
          <a:stretch>
            <a:fillRect/>
          </a:stretch>
        </p:blipFill>
        <p:spPr bwMode="auto">
          <a:xfrm>
            <a:off x="5436096" y="3717032"/>
            <a:ext cx="2497435" cy="2497437"/>
          </a:xfrm>
          <a:prstGeom prst="rect">
            <a:avLst/>
          </a:prstGeom>
          <a:noFill/>
        </p:spPr>
      </p:pic>
    </p:spTree>
    <p:extLst>
      <p:ext uri="{BB962C8B-B14F-4D97-AF65-F5344CB8AC3E}">
        <p14:creationId xmlns:p14="http://schemas.microsoft.com/office/powerpoint/2010/main" val="14102910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9552" y="404664"/>
            <a:ext cx="8229600" cy="533400"/>
          </a:xfrm>
        </p:spPr>
        <p:txBody>
          <a:bodyPr>
            <a:noAutofit/>
          </a:bodyPr>
          <a:lstStyle/>
          <a:p>
            <a:pPr eaLnBrk="1" hangingPunct="1"/>
            <a:r>
              <a:rPr lang="en-US" altLang="ar-SA" dirty="0" smtClean="0">
                <a:cs typeface="Times New Roman" panose="02020603050405020304" pitchFamily="18" charset="0"/>
              </a:rPr>
              <a:t>Investigation </a:t>
            </a:r>
            <a:endParaRPr lang="en-US" altLang="ar-SA" sz="4400" dirty="0" smtClean="0">
              <a:cs typeface="Times New Roman" panose="02020603050405020304" pitchFamily="18" charset="0"/>
            </a:endParaRPr>
          </a:p>
        </p:txBody>
      </p:sp>
      <p:sp>
        <p:nvSpPr>
          <p:cNvPr id="31747" name="Rectangle 3"/>
          <p:cNvSpPr>
            <a:spLocks noGrp="1" noChangeArrowheads="1"/>
          </p:cNvSpPr>
          <p:nvPr>
            <p:ph idx="1"/>
          </p:nvPr>
        </p:nvSpPr>
        <p:spPr>
          <a:xfrm>
            <a:off x="304800" y="1219200"/>
            <a:ext cx="8610600" cy="5334000"/>
          </a:xfrm>
        </p:spPr>
        <p:txBody>
          <a:bodyPr/>
          <a:lstStyle/>
          <a:p>
            <a:r>
              <a:rPr lang="en-US" altLang="ar-SA" sz="2400" dirty="0" smtClean="0">
                <a:solidFill>
                  <a:schemeClr val="tx1"/>
                </a:solidFill>
                <a:cs typeface="Times New Roman" panose="02020603050405020304" pitchFamily="18" charset="0"/>
              </a:rPr>
              <a:t>FPG and 2 </a:t>
            </a:r>
            <a:r>
              <a:rPr lang="en-US" altLang="ar-SA" sz="2400" dirty="0" err="1" smtClean="0">
                <a:solidFill>
                  <a:schemeClr val="tx1"/>
                </a:solidFill>
                <a:cs typeface="Times New Roman" panose="02020603050405020304" pitchFamily="18" charset="0"/>
              </a:rPr>
              <a:t>hr</a:t>
            </a:r>
            <a:r>
              <a:rPr lang="en-US" altLang="ar-SA" sz="2400" dirty="0" smtClean="0">
                <a:solidFill>
                  <a:schemeClr val="tx1"/>
                </a:solidFill>
                <a:cs typeface="Times New Roman" panose="02020603050405020304" pitchFamily="18" charset="0"/>
              </a:rPr>
              <a:t> PP</a:t>
            </a:r>
          </a:p>
          <a:p>
            <a:r>
              <a:rPr lang="en-US" altLang="ar-SA" sz="2400" dirty="0" smtClean="0">
                <a:solidFill>
                  <a:schemeClr val="tx1"/>
                </a:solidFill>
                <a:cs typeface="Times New Roman" panose="02020603050405020304" pitchFamily="18" charset="0"/>
              </a:rPr>
              <a:t>Midstream Urine (for Ketones, protein, pus cells,…)</a:t>
            </a:r>
            <a:endParaRPr lang="ar-SA" altLang="ar-SA" sz="2400" dirty="0" smtClean="0">
              <a:solidFill>
                <a:schemeClr val="tx1"/>
              </a:solidFill>
              <a:cs typeface="Times New Roman" panose="02020603050405020304" pitchFamily="18" charset="0"/>
            </a:endParaRPr>
          </a:p>
          <a:p>
            <a:r>
              <a:rPr lang="en-US" altLang="ar-SA" sz="2400" dirty="0" smtClean="0">
                <a:solidFill>
                  <a:schemeClr val="tx1"/>
                </a:solidFill>
                <a:cs typeface="Times New Roman" panose="02020603050405020304" pitchFamily="18" charset="0"/>
              </a:rPr>
              <a:t>Urea and </a:t>
            </a:r>
            <a:r>
              <a:rPr lang="en-US" altLang="ar-SA" sz="2400" dirty="0" err="1" smtClean="0">
                <a:solidFill>
                  <a:schemeClr val="tx1"/>
                </a:solidFill>
                <a:cs typeface="Times New Roman" panose="02020603050405020304" pitchFamily="18" charset="0"/>
              </a:rPr>
              <a:t>Creatinine</a:t>
            </a:r>
            <a:endParaRPr lang="en-US" altLang="ar-SA" sz="2400" dirty="0" smtClean="0">
              <a:solidFill>
                <a:schemeClr val="tx1"/>
              </a:solidFill>
              <a:cs typeface="Times New Roman" panose="02020603050405020304" pitchFamily="18" charset="0"/>
            </a:endParaRPr>
          </a:p>
          <a:p>
            <a:r>
              <a:rPr lang="en-US" altLang="ar-SA" sz="2400" dirty="0" smtClean="0">
                <a:solidFill>
                  <a:schemeClr val="tx1"/>
                </a:solidFill>
                <a:cs typeface="Times New Roman" panose="02020603050405020304" pitchFamily="18" charset="0"/>
              </a:rPr>
              <a:t>Lipid Profile (total cholesterol, </a:t>
            </a:r>
            <a:r>
              <a:rPr lang="en-US" altLang="ar-SA" sz="2400" dirty="0" err="1" smtClean="0">
                <a:solidFill>
                  <a:schemeClr val="tx1"/>
                </a:solidFill>
                <a:cs typeface="Times New Roman" panose="02020603050405020304" pitchFamily="18" charset="0"/>
              </a:rPr>
              <a:t>LDLc</a:t>
            </a:r>
            <a:r>
              <a:rPr lang="en-US" altLang="ar-SA" sz="2400" dirty="0" smtClean="0">
                <a:solidFill>
                  <a:schemeClr val="tx1"/>
                </a:solidFill>
                <a:cs typeface="Times New Roman" panose="02020603050405020304" pitchFamily="18" charset="0"/>
              </a:rPr>
              <a:t>, </a:t>
            </a:r>
            <a:r>
              <a:rPr lang="en-US" altLang="ar-SA" sz="2400" dirty="0" err="1" smtClean="0">
                <a:solidFill>
                  <a:schemeClr val="tx1"/>
                </a:solidFill>
                <a:cs typeface="Times New Roman" panose="02020603050405020304" pitchFamily="18" charset="0"/>
              </a:rPr>
              <a:t>HDLc</a:t>
            </a:r>
            <a:r>
              <a:rPr lang="en-US" altLang="ar-SA" sz="2400" dirty="0" smtClean="0">
                <a:solidFill>
                  <a:schemeClr val="tx1"/>
                </a:solidFill>
                <a:cs typeface="Times New Roman" panose="02020603050405020304" pitchFamily="18" charset="0"/>
              </a:rPr>
              <a:t> and triglycerides)</a:t>
            </a:r>
          </a:p>
          <a:p>
            <a:r>
              <a:rPr lang="en-US" altLang="ar-SA" sz="2400" dirty="0" smtClean="0">
                <a:solidFill>
                  <a:schemeClr val="tx1"/>
                </a:solidFill>
                <a:cs typeface="Times New Roman" panose="02020603050405020304" pitchFamily="18" charset="0"/>
              </a:rPr>
              <a:t>HbA1C (every 3 m for insulin / every 6 m for controlled)</a:t>
            </a:r>
          </a:p>
          <a:p>
            <a:r>
              <a:rPr lang="en-US" altLang="ar-SA" sz="2400" dirty="0" smtClean="0">
                <a:solidFill>
                  <a:schemeClr val="tx1"/>
                </a:solidFill>
                <a:cs typeface="Times New Roman" panose="02020603050405020304" pitchFamily="18" charset="0"/>
              </a:rPr>
              <a:t>Test for </a:t>
            </a:r>
            <a:r>
              <a:rPr lang="en-US" altLang="ar-SA" sz="2400" dirty="0" err="1" smtClean="0">
                <a:solidFill>
                  <a:schemeClr val="tx1"/>
                </a:solidFill>
                <a:cs typeface="Times New Roman" panose="02020603050405020304" pitchFamily="18" charset="0"/>
              </a:rPr>
              <a:t>Microalbuminuria</a:t>
            </a:r>
            <a:r>
              <a:rPr lang="en-US" altLang="ar-SA" sz="2400" dirty="0" smtClean="0">
                <a:solidFill>
                  <a:schemeClr val="tx1"/>
                </a:solidFill>
                <a:cs typeface="Times New Roman" panose="02020603050405020304" pitchFamily="18" charset="0"/>
              </a:rPr>
              <a:t> or Albumin to </a:t>
            </a:r>
            <a:r>
              <a:rPr lang="en-US" altLang="ar-SA" sz="2400" dirty="0" err="1" smtClean="0">
                <a:solidFill>
                  <a:schemeClr val="tx1"/>
                </a:solidFill>
                <a:cs typeface="Times New Roman" panose="02020603050405020304" pitchFamily="18" charset="0"/>
              </a:rPr>
              <a:t>creatinine</a:t>
            </a:r>
            <a:r>
              <a:rPr lang="en-US" altLang="ar-SA" sz="2400" dirty="0" smtClean="0">
                <a:solidFill>
                  <a:schemeClr val="tx1"/>
                </a:solidFill>
                <a:cs typeface="Times New Roman" panose="02020603050405020304" pitchFamily="18" charset="0"/>
              </a:rPr>
              <a:t> ratio / 24 hr urine collection for protein / </a:t>
            </a:r>
            <a:r>
              <a:rPr lang="en-US" altLang="ar-SA" sz="2400" dirty="0" err="1" smtClean="0">
                <a:solidFill>
                  <a:schemeClr val="tx1"/>
                </a:solidFill>
                <a:cs typeface="Times New Roman" panose="02020603050405020304" pitchFamily="18" charset="0"/>
              </a:rPr>
              <a:t>Creatinine</a:t>
            </a:r>
            <a:r>
              <a:rPr lang="en-US" altLang="ar-SA" sz="2400" dirty="0" smtClean="0">
                <a:solidFill>
                  <a:schemeClr val="tx1"/>
                </a:solidFill>
                <a:cs typeface="Times New Roman" panose="02020603050405020304" pitchFamily="18" charset="0"/>
              </a:rPr>
              <a:t> Clearance</a:t>
            </a:r>
          </a:p>
          <a:p>
            <a:r>
              <a:rPr lang="en-US" altLang="ar-SA" sz="2400" dirty="0" smtClean="0">
                <a:solidFill>
                  <a:schemeClr val="tx1"/>
                </a:solidFill>
                <a:cs typeface="Times New Roman" panose="02020603050405020304" pitchFamily="18" charset="0"/>
              </a:rPr>
              <a:t>ECG</a:t>
            </a:r>
          </a:p>
          <a:p>
            <a:r>
              <a:rPr lang="en-US" altLang="ar-SA" sz="2400" dirty="0" smtClean="0">
                <a:solidFill>
                  <a:schemeClr val="tx1"/>
                </a:solidFill>
                <a:cs typeface="Times New Roman" panose="02020603050405020304" pitchFamily="18" charset="0"/>
              </a:rPr>
              <a:t>Chest X-Ray</a:t>
            </a:r>
          </a:p>
          <a:p>
            <a:pPr algn="l" rtl="0" eaLnBrk="1" hangingPunct="1">
              <a:buFont typeface="Wingdings" pitchFamily="2" charset="2"/>
              <a:buNone/>
            </a:pPr>
            <a:endParaRPr lang="en-US" altLang="ar-SA" b="1" dirty="0" smtClean="0">
              <a:solidFill>
                <a:schemeClr val="tx1"/>
              </a:solidFill>
              <a:latin typeface="Arial" pitchFamily="34" charset="0"/>
            </a:endParaRPr>
          </a:p>
        </p:txBody>
      </p:sp>
      <p:pic>
        <p:nvPicPr>
          <p:cNvPr id="103426" name="Picture 2" descr="Image result for blood test">
            <a:hlinkClick r:id="rId3"/>
          </p:cNvPr>
          <p:cNvPicPr>
            <a:picLocks noChangeAspect="1" noChangeArrowheads="1"/>
          </p:cNvPicPr>
          <p:nvPr/>
        </p:nvPicPr>
        <p:blipFill>
          <a:blip r:embed="rId4" cstate="print"/>
          <a:srcRect/>
          <a:stretch>
            <a:fillRect/>
          </a:stretch>
        </p:blipFill>
        <p:spPr bwMode="auto">
          <a:xfrm>
            <a:off x="7164288" y="4221088"/>
            <a:ext cx="1730871" cy="1730873"/>
          </a:xfrm>
          <a:prstGeom prst="rect">
            <a:avLst/>
          </a:prstGeom>
          <a:noFill/>
        </p:spPr>
      </p:pic>
      <p:pic>
        <p:nvPicPr>
          <p:cNvPr id="103428" name="Picture 4" descr="Image result for xray">
            <a:hlinkClick r:id="rId5"/>
          </p:cNvPr>
          <p:cNvPicPr>
            <a:picLocks noChangeAspect="1" noChangeArrowheads="1"/>
          </p:cNvPicPr>
          <p:nvPr/>
        </p:nvPicPr>
        <p:blipFill>
          <a:blip r:embed="rId6" cstate="print"/>
          <a:srcRect/>
          <a:stretch>
            <a:fillRect/>
          </a:stretch>
        </p:blipFill>
        <p:spPr bwMode="auto">
          <a:xfrm>
            <a:off x="5508104" y="5157192"/>
            <a:ext cx="1442839" cy="1442841"/>
          </a:xfrm>
          <a:prstGeom prst="rect">
            <a:avLst/>
          </a:prstGeom>
          <a:noFill/>
        </p:spPr>
      </p:pic>
    </p:spTree>
    <p:extLst>
      <p:ext uri="{BB962C8B-B14F-4D97-AF65-F5344CB8AC3E}">
        <p14:creationId xmlns:p14="http://schemas.microsoft.com/office/powerpoint/2010/main" val="5007620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23528" y="260648"/>
            <a:ext cx="8458200" cy="487362"/>
          </a:xfrm>
        </p:spPr>
        <p:txBody>
          <a:bodyPr>
            <a:noAutofit/>
          </a:bodyPr>
          <a:lstStyle/>
          <a:p>
            <a:pPr rtl="0" eaLnBrk="1" hangingPunct="1"/>
            <a:r>
              <a:rPr lang="en-US" altLang="ar-SA" sz="4400" dirty="0" smtClean="0">
                <a:cs typeface="Times New Roman" panose="02020603050405020304" pitchFamily="18" charset="0"/>
              </a:rPr>
              <a:t>Yearly Check Up</a:t>
            </a:r>
            <a:endParaRPr lang="ar-SA" altLang="ar-SA" sz="4400" dirty="0" smtClean="0">
              <a:cs typeface="Times New Roman" panose="02020603050405020304" pitchFamily="18" charset="0"/>
            </a:endParaRPr>
          </a:p>
        </p:txBody>
      </p:sp>
      <p:sp>
        <p:nvSpPr>
          <p:cNvPr id="80899" name="Content Placeholder 2"/>
          <p:cNvSpPr>
            <a:spLocks noGrp="1"/>
          </p:cNvSpPr>
          <p:nvPr>
            <p:ph idx="1"/>
          </p:nvPr>
        </p:nvSpPr>
        <p:spPr>
          <a:xfrm>
            <a:off x="304800" y="914400"/>
            <a:ext cx="8534400" cy="5638800"/>
          </a:xfrm>
        </p:spPr>
        <p:txBody>
          <a:bodyPr/>
          <a:lstStyle/>
          <a:p>
            <a:pPr>
              <a:buNone/>
            </a:pPr>
            <a:r>
              <a:rPr lang="en-US" altLang="ar-SA" sz="2400" u="sng" dirty="0" smtClean="0">
                <a:cs typeface="Times New Roman" panose="02020603050405020304" pitchFamily="18" charset="0"/>
              </a:rPr>
              <a:t>Investigations </a:t>
            </a:r>
          </a:p>
          <a:p>
            <a:r>
              <a:rPr lang="en-US" altLang="ar-SA" sz="2400" dirty="0" smtClean="0">
                <a:solidFill>
                  <a:schemeClr val="tx1"/>
                </a:solidFill>
                <a:cs typeface="Times New Roman" panose="02020603050405020304" pitchFamily="18" charset="0"/>
              </a:rPr>
              <a:t>HbA1C</a:t>
            </a:r>
          </a:p>
          <a:p>
            <a:r>
              <a:rPr lang="en-US" altLang="ar-SA" sz="2400" dirty="0" smtClean="0">
                <a:solidFill>
                  <a:schemeClr val="tx1"/>
                </a:solidFill>
                <a:cs typeface="Times New Roman" panose="02020603050405020304" pitchFamily="18" charset="0"/>
              </a:rPr>
              <a:t>Urea and </a:t>
            </a:r>
            <a:r>
              <a:rPr lang="en-US" altLang="ar-SA" sz="2400" dirty="0" err="1" smtClean="0">
                <a:solidFill>
                  <a:schemeClr val="tx1"/>
                </a:solidFill>
                <a:cs typeface="Times New Roman" panose="02020603050405020304" pitchFamily="18" charset="0"/>
              </a:rPr>
              <a:t>Creatinine</a:t>
            </a:r>
            <a:endParaRPr lang="en-US" altLang="ar-SA" sz="2400" dirty="0" smtClean="0">
              <a:solidFill>
                <a:schemeClr val="tx1"/>
              </a:solidFill>
              <a:cs typeface="Times New Roman" panose="02020603050405020304" pitchFamily="18" charset="0"/>
            </a:endParaRPr>
          </a:p>
          <a:p>
            <a:r>
              <a:rPr lang="en-US" altLang="ar-SA" sz="2400" dirty="0" smtClean="0">
                <a:solidFill>
                  <a:schemeClr val="tx1"/>
                </a:solidFill>
                <a:cs typeface="Times New Roman" panose="02020603050405020304" pitchFamily="18" charset="0"/>
              </a:rPr>
              <a:t>Lipid Profile (Cholesterol, Triglyceride, LDL-C and HDL-C)</a:t>
            </a:r>
          </a:p>
          <a:p>
            <a:r>
              <a:rPr lang="en-US" altLang="ar-SA" sz="2400" dirty="0" smtClean="0">
                <a:solidFill>
                  <a:schemeClr val="tx1"/>
                </a:solidFill>
                <a:cs typeface="Times New Roman" panose="02020603050405020304" pitchFamily="18" charset="0"/>
              </a:rPr>
              <a:t>Albumin to </a:t>
            </a:r>
            <a:r>
              <a:rPr lang="en-US" altLang="ar-SA" sz="2400" dirty="0" err="1" smtClean="0">
                <a:solidFill>
                  <a:schemeClr val="tx1"/>
                </a:solidFill>
                <a:cs typeface="Times New Roman" panose="02020603050405020304" pitchFamily="18" charset="0"/>
              </a:rPr>
              <a:t>creatinine</a:t>
            </a:r>
            <a:r>
              <a:rPr lang="en-US" altLang="ar-SA" sz="2400" dirty="0" smtClean="0">
                <a:solidFill>
                  <a:schemeClr val="tx1"/>
                </a:solidFill>
                <a:cs typeface="Times New Roman" panose="02020603050405020304" pitchFamily="18" charset="0"/>
              </a:rPr>
              <a:t> ratio / 24 hour urine collection for protein (</a:t>
            </a:r>
            <a:r>
              <a:rPr lang="en-US" altLang="ar-SA" sz="2400" dirty="0" err="1" smtClean="0">
                <a:solidFill>
                  <a:schemeClr val="tx1"/>
                </a:solidFill>
                <a:cs typeface="Times New Roman" panose="02020603050405020304" pitchFamily="18" charset="0"/>
              </a:rPr>
              <a:t>Microalbuminuria</a:t>
            </a:r>
            <a:r>
              <a:rPr lang="en-US" altLang="ar-SA" sz="2400" dirty="0" smtClean="0">
                <a:solidFill>
                  <a:schemeClr val="tx1"/>
                </a:solidFill>
                <a:cs typeface="Times New Roman" panose="02020603050405020304" pitchFamily="18" charset="0"/>
              </a:rPr>
              <a:t> 30 -&lt;300 mg while </a:t>
            </a:r>
            <a:r>
              <a:rPr lang="en-US" altLang="ar-SA" sz="2400" dirty="0" err="1" smtClean="0">
                <a:solidFill>
                  <a:schemeClr val="tx1"/>
                </a:solidFill>
                <a:cs typeface="Times New Roman" panose="02020603050405020304" pitchFamily="18" charset="0"/>
              </a:rPr>
              <a:t>Macroalbuminyria</a:t>
            </a:r>
            <a:r>
              <a:rPr lang="en-US" altLang="ar-SA" sz="2400" dirty="0" smtClean="0">
                <a:solidFill>
                  <a:schemeClr val="tx1"/>
                </a:solidFill>
                <a:cs typeface="Times New Roman" panose="02020603050405020304" pitchFamily="18" charset="0"/>
              </a:rPr>
              <a:t> ≥ 300 mg).</a:t>
            </a:r>
          </a:p>
          <a:p>
            <a:endParaRPr lang="en-US" altLang="ar-SA" sz="2400" dirty="0" smtClean="0">
              <a:solidFill>
                <a:schemeClr val="tx1"/>
              </a:solidFill>
              <a:cs typeface="Times New Roman" panose="02020603050405020304" pitchFamily="18" charset="0"/>
            </a:endParaRPr>
          </a:p>
          <a:p>
            <a:pPr>
              <a:buNone/>
            </a:pPr>
            <a:r>
              <a:rPr lang="en-US" altLang="ar-SA" sz="2400" u="sng" dirty="0" smtClean="0">
                <a:solidFill>
                  <a:schemeClr val="tx1"/>
                </a:solidFill>
                <a:cs typeface="Times New Roman" panose="02020603050405020304" pitchFamily="18" charset="0"/>
              </a:rPr>
              <a:t>Check :</a:t>
            </a:r>
          </a:p>
          <a:p>
            <a:r>
              <a:rPr lang="en-US" altLang="ar-SA" sz="2400" dirty="0" smtClean="0">
                <a:solidFill>
                  <a:schemeClr val="tx1"/>
                </a:solidFill>
                <a:cs typeface="Times New Roman" panose="02020603050405020304" pitchFamily="18" charset="0"/>
              </a:rPr>
              <a:t>Eye: Fundus Examination / eye referral</a:t>
            </a:r>
          </a:p>
          <a:p>
            <a:r>
              <a:rPr lang="en-US" altLang="ar-SA" sz="2400" dirty="0" smtClean="0">
                <a:solidFill>
                  <a:schemeClr val="tx1"/>
                </a:solidFill>
                <a:cs typeface="Times New Roman" panose="02020603050405020304" pitchFamily="18" charset="0"/>
              </a:rPr>
              <a:t>Feet : Visual inspection and Neurovascular status</a:t>
            </a:r>
          </a:p>
          <a:p>
            <a:pPr algn="l" rtl="0" eaLnBrk="1" hangingPunct="1">
              <a:buFont typeface="Wingdings" pitchFamily="2" charset="2"/>
              <a:buChar char="q"/>
            </a:pPr>
            <a:endParaRPr lang="ar-SA" altLang="ar-SA" dirty="0" smtClean="0">
              <a:solidFill>
                <a:schemeClr val="tx1"/>
              </a:solidFill>
            </a:endParaRPr>
          </a:p>
        </p:txBody>
      </p:sp>
    </p:spTree>
    <p:extLst>
      <p:ext uri="{BB962C8B-B14F-4D97-AF65-F5344CB8AC3E}">
        <p14:creationId xmlns:p14="http://schemas.microsoft.com/office/powerpoint/2010/main" val="734780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89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8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6370975"/>
          </a:xfrm>
          <a:prstGeom prst="rect">
            <a:avLst/>
          </a:prstGeom>
          <a:noFill/>
        </p:spPr>
        <p:txBody>
          <a:bodyPr wrap="square" rtlCol="0">
            <a:spAutoFit/>
          </a:bodyPr>
          <a:lstStyle/>
          <a:p>
            <a:r>
              <a:rPr lang="en-US" sz="2400" dirty="0">
                <a:latin typeface="Arial" pitchFamily="34" charset="0"/>
                <a:cs typeface="Arial" pitchFamily="34" charset="0"/>
              </a:rPr>
              <a:t>3. A 63-year-old female with a 12-year history of hypertension and diabetes, has been treated with metformin 2g, </a:t>
            </a:r>
            <a:r>
              <a:rPr lang="en-US" sz="2400" dirty="0" err="1">
                <a:latin typeface="Arial" pitchFamily="34" charset="0"/>
                <a:cs typeface="Arial" pitchFamily="34" charset="0"/>
              </a:rPr>
              <a:t>gliclazide</a:t>
            </a:r>
            <a:r>
              <a:rPr lang="en-US" sz="2400" dirty="0">
                <a:latin typeface="Arial" pitchFamily="34" charset="0"/>
                <a:cs typeface="Arial" pitchFamily="34" charset="0"/>
              </a:rPr>
              <a:t> 90 mg, atorvastatin 20mg, </a:t>
            </a:r>
            <a:r>
              <a:rPr lang="en-US" sz="2400" dirty="0" err="1">
                <a:latin typeface="Arial" pitchFamily="34" charset="0"/>
                <a:cs typeface="Arial" pitchFamily="34" charset="0"/>
              </a:rPr>
              <a:t>lisinopril</a:t>
            </a:r>
            <a:r>
              <a:rPr lang="en-US" sz="2400" dirty="0">
                <a:latin typeface="Arial" pitchFamily="34" charset="0"/>
                <a:cs typeface="Arial" pitchFamily="34" charset="0"/>
              </a:rPr>
              <a:t> 10 mg, aspirin 81 mg and amlodipine 10 mg daily for the last two years.</a:t>
            </a:r>
          </a:p>
          <a:p>
            <a:r>
              <a:rPr lang="en-US" sz="2400" dirty="0">
                <a:latin typeface="Arial" pitchFamily="34" charset="0"/>
                <a:cs typeface="Arial" pitchFamily="34" charset="0"/>
              </a:rPr>
              <a:t>At annual review her blood pressure is 138/87 mmHg, fundi reveal background diabetic retinopathy. Her results show:</a:t>
            </a:r>
          </a:p>
          <a:p>
            <a:r>
              <a:rPr lang="en-US" sz="2400" dirty="0">
                <a:latin typeface="Arial" pitchFamily="34" charset="0"/>
                <a:cs typeface="Arial" pitchFamily="34" charset="0"/>
              </a:rPr>
              <a:t>HbA1c	7.2%	(3.8-6.4)</a:t>
            </a:r>
          </a:p>
          <a:p>
            <a:r>
              <a:rPr lang="en-US" sz="2400" dirty="0">
                <a:latin typeface="Arial" pitchFamily="34" charset="0"/>
                <a:cs typeface="Arial" pitchFamily="34" charset="0"/>
              </a:rPr>
              <a:t>Urea	12.5 </a:t>
            </a:r>
            <a:r>
              <a:rPr lang="en-US" sz="2400" dirty="0" err="1">
                <a:latin typeface="Arial" pitchFamily="34" charset="0"/>
                <a:cs typeface="Arial" pitchFamily="34" charset="0"/>
              </a:rPr>
              <a:t>mmol</a:t>
            </a:r>
            <a:r>
              <a:rPr lang="en-US" sz="2400" dirty="0">
                <a:latin typeface="Arial" pitchFamily="34" charset="0"/>
                <a:cs typeface="Arial" pitchFamily="34" charset="0"/>
              </a:rPr>
              <a:t>/L	(2.5-7.5</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r>
              <a:rPr lang="en-US" sz="2400" dirty="0" err="1">
                <a:latin typeface="Arial" pitchFamily="34" charset="0"/>
                <a:cs typeface="Arial" pitchFamily="34" charset="0"/>
              </a:rPr>
              <a:t>Creatinine</a:t>
            </a:r>
            <a:r>
              <a:rPr lang="en-US" sz="2400" dirty="0">
                <a:latin typeface="Arial" pitchFamily="34" charset="0"/>
                <a:cs typeface="Arial" pitchFamily="34" charset="0"/>
              </a:rPr>
              <a:t>	176 µ</a:t>
            </a:r>
            <a:r>
              <a:rPr lang="en-US" sz="2400" dirty="0" err="1">
                <a:latin typeface="Arial" pitchFamily="34" charset="0"/>
                <a:cs typeface="Arial" pitchFamily="34" charset="0"/>
              </a:rPr>
              <a:t>mol</a:t>
            </a:r>
            <a:r>
              <a:rPr lang="en-US" sz="2400" dirty="0">
                <a:latin typeface="Arial" pitchFamily="34" charset="0"/>
                <a:cs typeface="Arial" pitchFamily="34" charset="0"/>
              </a:rPr>
              <a:t>/L	(60-110)</a:t>
            </a:r>
          </a:p>
          <a:p>
            <a:r>
              <a:rPr lang="en-US" sz="2400" dirty="0">
                <a:latin typeface="Arial" pitchFamily="34" charset="0"/>
                <a:cs typeface="Arial" pitchFamily="34" charset="0"/>
              </a:rPr>
              <a:t>Cholesterol	 4.8 </a:t>
            </a:r>
            <a:r>
              <a:rPr lang="en-US" sz="2400" dirty="0" err="1">
                <a:latin typeface="Arial" pitchFamily="34" charset="0"/>
                <a:cs typeface="Arial" pitchFamily="34" charset="0"/>
              </a:rPr>
              <a:t>mmol</a:t>
            </a:r>
            <a:r>
              <a:rPr lang="en-US" sz="2400" dirty="0">
                <a:latin typeface="Arial" pitchFamily="34" charset="0"/>
                <a:cs typeface="Arial" pitchFamily="34" charset="0"/>
              </a:rPr>
              <a:t>/L	</a:t>
            </a:r>
          </a:p>
          <a:p>
            <a:r>
              <a:rPr lang="en-US" sz="2400" dirty="0">
                <a:latin typeface="Arial" pitchFamily="34" charset="0"/>
                <a:cs typeface="Arial" pitchFamily="34" charset="0"/>
              </a:rPr>
              <a:t>You decided to discontinue one of her medications.</a:t>
            </a:r>
          </a:p>
          <a:p>
            <a:endParaRPr lang="en-US" sz="2400" dirty="0">
              <a:latin typeface="Arial" pitchFamily="34" charset="0"/>
              <a:cs typeface="Arial" pitchFamily="34" charset="0"/>
            </a:endParaRPr>
          </a:p>
          <a:p>
            <a:r>
              <a:rPr lang="en-US" sz="2400" b="1" dirty="0">
                <a:latin typeface="Arial" pitchFamily="34" charset="0"/>
                <a:cs typeface="Arial" pitchFamily="34" charset="0"/>
              </a:rPr>
              <a:t>Which of the following drugs should be withdrawn? </a:t>
            </a:r>
          </a:p>
          <a:p>
            <a:r>
              <a:rPr lang="en-US" sz="2400" dirty="0">
                <a:latin typeface="Arial" pitchFamily="34" charset="0"/>
                <a:cs typeface="Arial" pitchFamily="34" charset="0"/>
              </a:rPr>
              <a:t>a)	Atorvastatin</a:t>
            </a:r>
          </a:p>
          <a:p>
            <a:r>
              <a:rPr lang="en-US" sz="2400" dirty="0">
                <a:latin typeface="Arial" pitchFamily="34" charset="0"/>
                <a:cs typeface="Arial" pitchFamily="34" charset="0"/>
              </a:rPr>
              <a:t>b)	</a:t>
            </a:r>
            <a:r>
              <a:rPr lang="en-US" sz="2400" dirty="0" err="1">
                <a:latin typeface="Arial" pitchFamily="34" charset="0"/>
                <a:cs typeface="Arial" pitchFamily="34" charset="0"/>
              </a:rPr>
              <a:t>Gliclazide</a:t>
            </a:r>
            <a:endParaRPr lang="en-US" sz="2400" dirty="0">
              <a:latin typeface="Arial" pitchFamily="34" charset="0"/>
              <a:cs typeface="Arial" pitchFamily="34" charset="0"/>
            </a:endParaRPr>
          </a:p>
          <a:p>
            <a:r>
              <a:rPr lang="en-US" sz="2400" dirty="0">
                <a:latin typeface="Arial" pitchFamily="34" charset="0"/>
                <a:cs typeface="Arial" pitchFamily="34" charset="0"/>
              </a:rPr>
              <a:t>c)	</a:t>
            </a:r>
            <a:r>
              <a:rPr lang="en-US" sz="2400" dirty="0" err="1">
                <a:latin typeface="Arial" pitchFamily="34" charset="0"/>
                <a:cs typeface="Arial" pitchFamily="34" charset="0"/>
              </a:rPr>
              <a:t>Llisinopril</a:t>
            </a:r>
            <a:endParaRPr lang="en-US" sz="2400" dirty="0">
              <a:latin typeface="Arial" pitchFamily="34" charset="0"/>
              <a:cs typeface="Arial" pitchFamily="34" charset="0"/>
            </a:endParaRPr>
          </a:p>
          <a:p>
            <a:r>
              <a:rPr lang="en-US" sz="2400" dirty="0">
                <a:latin typeface="Arial" pitchFamily="34" charset="0"/>
                <a:cs typeface="Arial" pitchFamily="34" charset="0"/>
              </a:rPr>
              <a:t>d)	Metformin</a:t>
            </a:r>
          </a:p>
        </p:txBody>
      </p:sp>
      <p:sp>
        <p:nvSpPr>
          <p:cNvPr id="4" name="Oval 3"/>
          <p:cNvSpPr/>
          <p:nvPr/>
        </p:nvSpPr>
        <p:spPr>
          <a:xfrm>
            <a:off x="0" y="6021288"/>
            <a:ext cx="32038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5058" name="Picture 2" descr="Image result for question mark">
            <a:hlinkClick r:id="rId2"/>
          </p:cNvPr>
          <p:cNvPicPr>
            <a:picLocks noChangeAspect="1" noChangeArrowheads="1"/>
          </p:cNvPicPr>
          <p:nvPr/>
        </p:nvPicPr>
        <p:blipFill>
          <a:blip r:embed="rId3" cstate="print"/>
          <a:srcRect/>
          <a:stretch>
            <a:fillRect/>
          </a:stretch>
        </p:blipFill>
        <p:spPr bwMode="auto">
          <a:xfrm>
            <a:off x="7452320" y="3429000"/>
            <a:ext cx="1333500" cy="1333501"/>
          </a:xfrm>
          <a:prstGeom prst="rect">
            <a:avLst/>
          </a:prstGeom>
          <a:noFill/>
        </p:spPr>
      </p:pic>
    </p:spTree>
    <p:extLst>
      <p:ext uri="{BB962C8B-B14F-4D97-AF65-F5344CB8AC3E}">
        <p14:creationId xmlns:p14="http://schemas.microsoft.com/office/powerpoint/2010/main" val="1212511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28600"/>
            <a:ext cx="8735888" cy="1219200"/>
          </a:xfrm>
        </p:spPr>
        <p:txBody>
          <a:bodyPr>
            <a:normAutofit/>
          </a:bodyPr>
          <a:lstStyle/>
          <a:p>
            <a:pPr eaLnBrk="1" hangingPunct="1"/>
            <a:r>
              <a:rPr lang="de-AT" altLang="ar-SA" dirty="0" smtClean="0">
                <a:cs typeface="Times New Roman" panose="02020603050405020304" pitchFamily="18" charset="0"/>
              </a:rPr>
              <a:t>   Caution and Contraindications</a:t>
            </a:r>
          </a:p>
        </p:txBody>
      </p:sp>
      <p:sp>
        <p:nvSpPr>
          <p:cNvPr id="160771" name="Rectangle 3"/>
          <p:cNvSpPr>
            <a:spLocks noGrp="1" noChangeArrowheads="1"/>
          </p:cNvSpPr>
          <p:nvPr>
            <p:ph idx="1"/>
          </p:nvPr>
        </p:nvSpPr>
        <p:spPr>
          <a:xfrm>
            <a:off x="228600" y="1295400"/>
            <a:ext cx="8686800" cy="5334000"/>
          </a:xfrm>
        </p:spPr>
        <p:txBody>
          <a:bodyPr>
            <a:normAutofit/>
          </a:bodyPr>
          <a:lstStyle/>
          <a:p>
            <a:pPr eaLnBrk="1" hangingPunct="1">
              <a:lnSpc>
                <a:spcPct val="90000"/>
              </a:lnSpc>
            </a:pPr>
            <a:endParaRPr lang="de-AT" altLang="ar-SA" sz="2200" dirty="0" smtClean="0">
              <a:solidFill>
                <a:srgbClr val="002060"/>
              </a:solidFill>
            </a:endParaRPr>
          </a:p>
          <a:p>
            <a:pPr>
              <a:lnSpc>
                <a:spcPct val="90000"/>
              </a:lnSpc>
            </a:pPr>
            <a:r>
              <a:rPr lang="de-AT" altLang="ar-SA" sz="2400" b="1" dirty="0" smtClean="0">
                <a:solidFill>
                  <a:schemeClr val="tx1"/>
                </a:solidFill>
                <a:cs typeface="Times New Roman" panose="02020603050405020304" pitchFamily="18" charset="0"/>
              </a:rPr>
              <a:t>Chronic Kidney Failure:  </a:t>
            </a:r>
            <a:r>
              <a:rPr lang="de-AT" altLang="ar-SA" sz="2400" b="1" dirty="0" smtClean="0">
                <a:cs typeface="Times New Roman" panose="02020603050405020304" pitchFamily="18" charset="0"/>
              </a:rPr>
              <a:t> </a:t>
            </a:r>
            <a:r>
              <a:rPr lang="de-AT" altLang="ar-SA" sz="2400" dirty="0" smtClean="0">
                <a:solidFill>
                  <a:schemeClr val="tx1"/>
                </a:solidFill>
                <a:cs typeface="Times New Roman" panose="02020603050405020304" pitchFamily="18" charset="0"/>
              </a:rPr>
              <a:t>Metformin, Acarbose,Sitagliptin,  Insulin     </a:t>
            </a:r>
          </a:p>
          <a:p>
            <a:pPr algn="ctr">
              <a:lnSpc>
                <a:spcPct val="90000"/>
              </a:lnSpc>
              <a:buNone/>
            </a:pPr>
            <a:r>
              <a:rPr lang="de-AT" altLang="ar-SA" sz="2400" dirty="0" smtClean="0">
                <a:cs typeface="Times New Roman" panose="02020603050405020304" pitchFamily="18" charset="0"/>
              </a:rPr>
              <a:t>                   </a:t>
            </a:r>
            <a:r>
              <a:rPr lang="de-AT" altLang="ar-SA" sz="2400" dirty="0" smtClean="0">
                <a:solidFill>
                  <a:schemeClr val="tx1"/>
                </a:solidFill>
                <a:cs typeface="Times New Roman" panose="02020603050405020304" pitchFamily="18" charset="0"/>
              </a:rPr>
              <a:t>&amp; SUs (reduced dosage) </a:t>
            </a:r>
          </a:p>
          <a:p>
            <a:pPr marL="0" indent="0">
              <a:lnSpc>
                <a:spcPct val="90000"/>
              </a:lnSpc>
            </a:pPr>
            <a:endParaRPr lang="de-AT" altLang="ar-SA" sz="2400" dirty="0" smtClean="0">
              <a:solidFill>
                <a:schemeClr val="tx1"/>
              </a:solidFill>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Heart Failure:                    </a:t>
            </a:r>
            <a:r>
              <a:rPr lang="de-AT" altLang="ar-SA" sz="2400" dirty="0" smtClean="0">
                <a:solidFill>
                  <a:schemeClr val="tx1"/>
                </a:solidFill>
                <a:cs typeface="Times New Roman" panose="02020603050405020304" pitchFamily="18" charset="0"/>
              </a:rPr>
              <a:t>TZDs</a:t>
            </a:r>
          </a:p>
          <a:p>
            <a:pPr>
              <a:lnSpc>
                <a:spcPct val="90000"/>
              </a:lnSpc>
            </a:pPr>
            <a:endParaRPr lang="de-AT" altLang="ar-SA" sz="2400" dirty="0" smtClean="0">
              <a:solidFill>
                <a:schemeClr val="tx1"/>
              </a:solidFill>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Osteoporosis:                     </a:t>
            </a:r>
            <a:r>
              <a:rPr lang="de-AT" altLang="ar-SA" sz="2400" dirty="0" smtClean="0">
                <a:solidFill>
                  <a:schemeClr val="tx1"/>
                </a:solidFill>
                <a:cs typeface="Times New Roman" panose="02020603050405020304" pitchFamily="18" charset="0"/>
              </a:rPr>
              <a:t>TZDs</a:t>
            </a:r>
          </a:p>
          <a:p>
            <a:pPr>
              <a:lnSpc>
                <a:spcPct val="90000"/>
              </a:lnSpc>
            </a:pPr>
            <a:endParaRPr lang="de-AT" altLang="ar-SA" sz="2400" dirty="0" smtClean="0">
              <a:solidFill>
                <a:schemeClr val="tx1"/>
              </a:solidFill>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Myocardial Infarction:      </a:t>
            </a:r>
            <a:r>
              <a:rPr lang="de-AT" altLang="ar-SA" sz="2400" dirty="0" smtClean="0">
                <a:solidFill>
                  <a:schemeClr val="tx1"/>
                </a:solidFill>
                <a:cs typeface="Times New Roman" panose="02020603050405020304" pitchFamily="18" charset="0"/>
              </a:rPr>
              <a:t>Hypoglycemias should be avoided </a:t>
            </a:r>
            <a:br>
              <a:rPr lang="de-AT" altLang="ar-SA" sz="2400" dirty="0" smtClean="0">
                <a:solidFill>
                  <a:schemeClr val="tx1"/>
                </a:solidFill>
                <a:cs typeface="Times New Roman" panose="02020603050405020304" pitchFamily="18" charset="0"/>
              </a:rPr>
            </a:br>
            <a:r>
              <a:rPr lang="de-AT" altLang="ar-SA" sz="2400" dirty="0" smtClean="0">
                <a:solidFill>
                  <a:schemeClr val="tx1"/>
                </a:solidFill>
                <a:cs typeface="Times New Roman" panose="02020603050405020304" pitchFamily="18" charset="0"/>
              </a:rPr>
              <a:t>                                               when Insulin or SUs are taken.</a:t>
            </a:r>
          </a:p>
          <a:p>
            <a:pPr>
              <a:lnSpc>
                <a:spcPct val="90000"/>
              </a:lnSpc>
            </a:pPr>
            <a:endParaRPr lang="de-AT" altLang="ar-SA" sz="2400" b="1" dirty="0" smtClean="0">
              <a:cs typeface="Times New Roman" panose="02020603050405020304" pitchFamily="18" charset="0"/>
            </a:endParaRPr>
          </a:p>
          <a:p>
            <a:pPr>
              <a:lnSpc>
                <a:spcPct val="90000"/>
              </a:lnSpc>
            </a:pPr>
            <a:r>
              <a:rPr lang="de-AT" altLang="ar-SA" sz="2400" b="1" dirty="0" smtClean="0">
                <a:solidFill>
                  <a:schemeClr val="tx1"/>
                </a:solidFill>
                <a:cs typeface="Times New Roman" panose="02020603050405020304" pitchFamily="18" charset="0"/>
              </a:rPr>
              <a:t>Elderly people (&gt;70 years):   </a:t>
            </a:r>
            <a:r>
              <a:rPr lang="de-AT" altLang="ar-SA" sz="2400" dirty="0" smtClean="0">
                <a:solidFill>
                  <a:schemeClr val="tx1"/>
                </a:solidFill>
                <a:cs typeface="Times New Roman" panose="02020603050405020304" pitchFamily="18" charset="0"/>
              </a:rPr>
              <a:t>Hypoglycemias should be avoided </a:t>
            </a:r>
            <a:br>
              <a:rPr lang="de-AT" altLang="ar-SA" sz="2400" dirty="0" smtClean="0">
                <a:solidFill>
                  <a:schemeClr val="tx1"/>
                </a:solidFill>
                <a:cs typeface="Times New Roman" panose="02020603050405020304" pitchFamily="18" charset="0"/>
              </a:rPr>
            </a:br>
            <a:r>
              <a:rPr lang="de-AT" altLang="ar-SA" sz="2400" dirty="0" smtClean="0">
                <a:solidFill>
                  <a:schemeClr val="tx1"/>
                </a:solidFill>
                <a:cs typeface="Times New Roman" panose="02020603050405020304" pitchFamily="18" charset="0"/>
              </a:rPr>
              <a:t>                                                     when Insulin or SUs are taken. </a:t>
            </a:r>
          </a:p>
        </p:txBody>
      </p:sp>
      <p:pic>
        <p:nvPicPr>
          <p:cNvPr id="43010" name="Picture 2" descr="Image result for caution">
            <a:hlinkClick r:id="rId2"/>
          </p:cNvPr>
          <p:cNvPicPr>
            <a:picLocks noChangeAspect="1" noChangeArrowheads="1"/>
          </p:cNvPicPr>
          <p:nvPr/>
        </p:nvPicPr>
        <p:blipFill>
          <a:blip r:embed="rId3" cstate="print"/>
          <a:srcRect/>
          <a:stretch>
            <a:fillRect/>
          </a:stretch>
        </p:blipFill>
        <p:spPr bwMode="auto">
          <a:xfrm>
            <a:off x="323528" y="404664"/>
            <a:ext cx="866775" cy="866776"/>
          </a:xfrm>
          <a:prstGeom prst="rect">
            <a:avLst/>
          </a:prstGeom>
          <a:noFill/>
        </p:spPr>
      </p:pic>
    </p:spTree>
    <p:extLst>
      <p:ext uri="{BB962C8B-B14F-4D97-AF65-F5344CB8AC3E}">
        <p14:creationId xmlns:p14="http://schemas.microsoft.com/office/powerpoint/2010/main" val="19098810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568952" cy="5901103"/>
          </a:xfrm>
          <a:prstGeom prst="rect">
            <a:avLst/>
          </a:prstGeom>
          <a:noFill/>
        </p:spPr>
        <p:txBody>
          <a:bodyPr wrap="square" rtlCol="0">
            <a:spAutoFit/>
          </a:bodyPr>
          <a:lstStyle/>
          <a:p>
            <a:pPr>
              <a:lnSpc>
                <a:spcPct val="115000"/>
              </a:lnSpc>
              <a:spcAft>
                <a:spcPts val="1000"/>
              </a:spcAft>
            </a:pPr>
            <a:r>
              <a:rPr lang="en-US" sz="2800" dirty="0">
                <a:ea typeface="Calibri"/>
                <a:cs typeface="Arial"/>
              </a:rPr>
              <a:t>1.  A 48-year-old man, professor, with type 2 diabetes talks to you at a routine appointment about a drug he heard a discussion about it on the news. This patient currently takes </a:t>
            </a:r>
            <a:r>
              <a:rPr lang="en-US" sz="2800" dirty="0" err="1">
                <a:ea typeface="Calibri"/>
                <a:cs typeface="Arial"/>
              </a:rPr>
              <a:t>gliclazide</a:t>
            </a:r>
            <a:r>
              <a:rPr lang="en-US" sz="2800" dirty="0">
                <a:ea typeface="Calibri"/>
                <a:cs typeface="Arial"/>
              </a:rPr>
              <a:t> and metformin. He wants to know more about </a:t>
            </a:r>
            <a:r>
              <a:rPr lang="en-US" sz="2800" dirty="0" err="1">
                <a:ea typeface="Calibri"/>
                <a:cs typeface="Arial"/>
              </a:rPr>
              <a:t>Incretins</a:t>
            </a:r>
            <a:r>
              <a:rPr lang="en-US" sz="2800" dirty="0">
                <a:ea typeface="Calibri"/>
                <a:cs typeface="Arial"/>
              </a:rPr>
              <a:t>. </a:t>
            </a:r>
            <a:endParaRPr lang="en-US" sz="2400" dirty="0">
              <a:ea typeface="Calibri"/>
              <a:cs typeface="Arial"/>
            </a:endParaRPr>
          </a:p>
          <a:p>
            <a:pPr>
              <a:lnSpc>
                <a:spcPct val="115000"/>
              </a:lnSpc>
              <a:spcAft>
                <a:spcPts val="1000"/>
              </a:spcAft>
            </a:pPr>
            <a:r>
              <a:rPr lang="en-US" sz="2800" b="1" dirty="0">
                <a:ea typeface="Calibri"/>
                <a:cs typeface="Arial"/>
              </a:rPr>
              <a:t>Which of the following best explains its mechanism of action?</a:t>
            </a:r>
            <a:endParaRPr lang="en-US" sz="2400" dirty="0">
              <a:ea typeface="Calibri"/>
              <a:cs typeface="Arial"/>
            </a:endParaRPr>
          </a:p>
          <a:p>
            <a:pPr>
              <a:lnSpc>
                <a:spcPct val="115000"/>
              </a:lnSpc>
              <a:spcAft>
                <a:spcPts val="1000"/>
              </a:spcAft>
            </a:pPr>
            <a:r>
              <a:rPr lang="en-US" sz="2400" dirty="0">
                <a:ea typeface="Calibri"/>
                <a:cs typeface="Arial"/>
              </a:rPr>
              <a:t>a. Increases the sensitivity of the body to insulin</a:t>
            </a:r>
            <a:endParaRPr lang="en-US" sz="2000" dirty="0">
              <a:ea typeface="Calibri"/>
              <a:cs typeface="Arial"/>
            </a:endParaRPr>
          </a:p>
          <a:p>
            <a:pPr>
              <a:lnSpc>
                <a:spcPct val="115000"/>
              </a:lnSpc>
              <a:spcAft>
                <a:spcPts val="1000"/>
              </a:spcAft>
            </a:pPr>
            <a:r>
              <a:rPr lang="en-US" sz="2400" dirty="0">
                <a:ea typeface="Calibri"/>
                <a:cs typeface="Arial"/>
              </a:rPr>
              <a:t>b. Increases the gastric emptying</a:t>
            </a:r>
            <a:endParaRPr lang="en-US" sz="2000" dirty="0">
              <a:ea typeface="Calibri"/>
              <a:cs typeface="Arial"/>
            </a:endParaRPr>
          </a:p>
          <a:p>
            <a:pPr>
              <a:lnSpc>
                <a:spcPct val="115000"/>
              </a:lnSpc>
              <a:spcAft>
                <a:spcPts val="1000"/>
              </a:spcAft>
            </a:pPr>
            <a:r>
              <a:rPr lang="en-US" sz="2400" dirty="0">
                <a:ea typeface="Calibri"/>
                <a:cs typeface="Arial"/>
              </a:rPr>
              <a:t>c. Inhibits the hepatic gluconeogenesis</a:t>
            </a:r>
            <a:endParaRPr lang="en-US" sz="2000" dirty="0">
              <a:ea typeface="Calibri"/>
              <a:cs typeface="Arial"/>
            </a:endParaRPr>
          </a:p>
          <a:p>
            <a:pPr>
              <a:lnSpc>
                <a:spcPct val="115000"/>
              </a:lnSpc>
              <a:spcAft>
                <a:spcPts val="1000"/>
              </a:spcAft>
            </a:pPr>
            <a:r>
              <a:rPr lang="en-US" sz="2400" dirty="0">
                <a:ea typeface="Calibri"/>
                <a:cs typeface="Arial"/>
              </a:rPr>
              <a:t>d. Stimulates the secretion of insulin</a:t>
            </a:r>
            <a:endParaRPr lang="en-US" sz="2000" dirty="0">
              <a:ea typeface="Calibri"/>
              <a:cs typeface="Arial"/>
            </a:endParaRPr>
          </a:p>
        </p:txBody>
      </p:sp>
      <p:sp>
        <p:nvSpPr>
          <p:cNvPr id="3" name="Oval 2"/>
          <p:cNvSpPr/>
          <p:nvPr/>
        </p:nvSpPr>
        <p:spPr>
          <a:xfrm>
            <a:off x="0" y="6021288"/>
            <a:ext cx="70202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5778" name="Picture 2" descr="Image result for question mark">
            <a:hlinkClick r:id="rId2"/>
          </p:cNvPr>
          <p:cNvPicPr>
            <a:picLocks noChangeAspect="1" noChangeArrowheads="1"/>
          </p:cNvPicPr>
          <p:nvPr/>
        </p:nvPicPr>
        <p:blipFill>
          <a:blip r:embed="rId3" cstate="print"/>
          <a:srcRect/>
          <a:stretch>
            <a:fillRect/>
          </a:stretch>
        </p:blipFill>
        <p:spPr bwMode="auto">
          <a:xfrm>
            <a:off x="7020272" y="4005064"/>
            <a:ext cx="1333500" cy="1333501"/>
          </a:xfrm>
          <a:prstGeom prst="rect">
            <a:avLst/>
          </a:prstGeom>
          <a:noFill/>
        </p:spPr>
      </p:pic>
    </p:spTree>
    <p:extLst>
      <p:ext uri="{BB962C8B-B14F-4D97-AF65-F5344CB8AC3E}">
        <p14:creationId xmlns:p14="http://schemas.microsoft.com/office/powerpoint/2010/main" val="69557892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011902"/>
          </a:xfrm>
          <a:prstGeom prst="rect">
            <a:avLst/>
          </a:prstGeom>
          <a:noFill/>
        </p:spPr>
        <p:txBody>
          <a:bodyPr wrap="square" rtlCol="0">
            <a:spAutoFit/>
          </a:bodyPr>
          <a:lstStyle/>
          <a:p>
            <a:pPr>
              <a:lnSpc>
                <a:spcPct val="115000"/>
              </a:lnSpc>
              <a:spcAft>
                <a:spcPts val="1000"/>
              </a:spcAft>
            </a:pPr>
            <a:r>
              <a:rPr lang="en-US" sz="3200" dirty="0">
                <a:latin typeface="Arial"/>
                <a:ea typeface="Calibri"/>
                <a:cs typeface="Arial"/>
              </a:rPr>
              <a:t>4. A 60-year old woman with a BMI of 33 attends your clinic. Her FBS is 8 </a:t>
            </a:r>
            <a:r>
              <a:rPr lang="en-US" sz="3200" dirty="0" err="1">
                <a:latin typeface="Arial"/>
                <a:ea typeface="Calibri"/>
                <a:cs typeface="Arial"/>
              </a:rPr>
              <a:t>mmols</a:t>
            </a:r>
            <a:r>
              <a:rPr lang="en-US" sz="3200" dirty="0">
                <a:latin typeface="Arial"/>
                <a:ea typeface="Calibri"/>
                <a:cs typeface="Arial"/>
              </a:rPr>
              <a:t> /L (144 mg). She has already tried to practice life style modification for four months without much success.</a:t>
            </a:r>
            <a:endParaRPr lang="en-US" sz="2800" dirty="0">
              <a:ea typeface="Calibri"/>
              <a:cs typeface="Arial"/>
            </a:endParaRPr>
          </a:p>
          <a:p>
            <a:pPr>
              <a:lnSpc>
                <a:spcPct val="115000"/>
              </a:lnSpc>
              <a:spcAft>
                <a:spcPts val="1000"/>
              </a:spcAft>
            </a:pPr>
            <a:r>
              <a:rPr lang="en-US" sz="3200" b="1" dirty="0">
                <a:latin typeface="Arial"/>
                <a:ea typeface="Calibri"/>
                <a:cs typeface="Arial"/>
              </a:rPr>
              <a:t>Which is the most likely drug as a first choice for this patient?</a:t>
            </a:r>
            <a:endParaRPr lang="en-US" sz="2800" dirty="0">
              <a:ea typeface="Calibri"/>
              <a:cs typeface="Arial"/>
            </a:endParaRPr>
          </a:p>
          <a:p>
            <a:pPr marL="342900" marR="0" lvl="0" indent="-342900">
              <a:lnSpc>
                <a:spcPct val="115000"/>
              </a:lnSpc>
              <a:spcBef>
                <a:spcPts val="0"/>
              </a:spcBef>
              <a:spcAft>
                <a:spcPts val="0"/>
              </a:spcAft>
              <a:buFont typeface="+mj-lt"/>
              <a:buAutoNum type="alphaUcPeriod"/>
            </a:pPr>
            <a:r>
              <a:rPr lang="en-US" sz="3200" dirty="0" err="1">
                <a:latin typeface="Arial"/>
                <a:ea typeface="Calibri"/>
                <a:cs typeface="Arial"/>
              </a:rPr>
              <a:t>Acarbose</a:t>
            </a:r>
            <a:endParaRPr lang="en-US" sz="2800" dirty="0">
              <a:ea typeface="Calibri"/>
              <a:cs typeface="Arial"/>
            </a:endParaRPr>
          </a:p>
          <a:p>
            <a:pPr marL="342900" marR="0" lvl="0" indent="-342900">
              <a:lnSpc>
                <a:spcPct val="115000"/>
              </a:lnSpc>
              <a:spcBef>
                <a:spcPts val="0"/>
              </a:spcBef>
              <a:spcAft>
                <a:spcPts val="0"/>
              </a:spcAft>
              <a:buFont typeface="+mj-lt"/>
              <a:buAutoNum type="alphaUcPeriod"/>
            </a:pPr>
            <a:r>
              <a:rPr lang="en-US" sz="3200" dirty="0" err="1">
                <a:latin typeface="Arial"/>
                <a:ea typeface="Calibri"/>
                <a:cs typeface="Arial"/>
              </a:rPr>
              <a:t>Glibenclamide</a:t>
            </a:r>
            <a:endParaRPr lang="en-US" sz="2800" dirty="0">
              <a:ea typeface="Calibri"/>
              <a:cs typeface="Arial"/>
            </a:endParaRPr>
          </a:p>
          <a:p>
            <a:pPr marL="342900" marR="0" lvl="0" indent="-342900">
              <a:lnSpc>
                <a:spcPct val="115000"/>
              </a:lnSpc>
              <a:spcBef>
                <a:spcPts val="0"/>
              </a:spcBef>
              <a:spcAft>
                <a:spcPts val="0"/>
              </a:spcAft>
              <a:buFont typeface="+mj-lt"/>
              <a:buAutoNum type="alphaUcPeriod"/>
            </a:pPr>
            <a:r>
              <a:rPr lang="en-US" sz="3200" dirty="0">
                <a:latin typeface="Arial"/>
                <a:ea typeface="Calibri"/>
                <a:cs typeface="Arial"/>
              </a:rPr>
              <a:t>Metformin</a:t>
            </a:r>
            <a:endParaRPr lang="en-US" sz="2800" dirty="0">
              <a:ea typeface="Calibri"/>
              <a:cs typeface="Arial"/>
            </a:endParaRPr>
          </a:p>
          <a:p>
            <a:pPr marL="342900" marR="0" lvl="0" indent="-342900">
              <a:lnSpc>
                <a:spcPct val="115000"/>
              </a:lnSpc>
              <a:spcBef>
                <a:spcPts val="0"/>
              </a:spcBef>
              <a:spcAft>
                <a:spcPts val="1000"/>
              </a:spcAft>
              <a:buFont typeface="+mj-lt"/>
              <a:buAutoNum type="alphaUcPeriod"/>
            </a:pPr>
            <a:r>
              <a:rPr lang="en-US" sz="3200" dirty="0">
                <a:latin typeface="Arial"/>
                <a:ea typeface="Calibri"/>
                <a:cs typeface="Arial"/>
              </a:rPr>
              <a:t>Pioglitazone</a:t>
            </a:r>
            <a:endParaRPr lang="en-US" sz="2800" dirty="0">
              <a:ea typeface="Calibri"/>
              <a:cs typeface="Arial"/>
            </a:endParaRPr>
          </a:p>
        </p:txBody>
      </p:sp>
      <p:sp>
        <p:nvSpPr>
          <p:cNvPr id="3" name="Oval 2"/>
          <p:cNvSpPr/>
          <p:nvPr/>
        </p:nvSpPr>
        <p:spPr>
          <a:xfrm>
            <a:off x="0" y="4941168"/>
            <a:ext cx="305983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986" name="Picture 2" descr="Image result for question mark">
            <a:hlinkClick r:id="rId2"/>
          </p:cNvPr>
          <p:cNvPicPr>
            <a:picLocks noChangeAspect="1" noChangeArrowheads="1"/>
          </p:cNvPicPr>
          <p:nvPr/>
        </p:nvPicPr>
        <p:blipFill>
          <a:blip r:embed="rId3" cstate="print"/>
          <a:srcRect/>
          <a:stretch>
            <a:fillRect/>
          </a:stretch>
        </p:blipFill>
        <p:spPr bwMode="auto">
          <a:xfrm>
            <a:off x="6228184" y="3933056"/>
            <a:ext cx="1333500" cy="1333501"/>
          </a:xfrm>
          <a:prstGeom prst="rect">
            <a:avLst/>
          </a:prstGeom>
          <a:noFill/>
        </p:spPr>
      </p:pic>
    </p:spTree>
    <p:extLst>
      <p:ext uri="{BB962C8B-B14F-4D97-AF65-F5344CB8AC3E}">
        <p14:creationId xmlns:p14="http://schemas.microsoft.com/office/powerpoint/2010/main" val="4212177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599"/>
            <a:ext cx="9067799" cy="66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51520" y="5877272"/>
            <a:ext cx="27363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6" name="Picture 2" descr="Image result for question mark">
            <a:hlinkClick r:id="rId3"/>
          </p:cNvPr>
          <p:cNvPicPr>
            <a:picLocks noChangeAspect="1" noChangeArrowheads="1"/>
          </p:cNvPicPr>
          <p:nvPr/>
        </p:nvPicPr>
        <p:blipFill>
          <a:blip r:embed="rId4" cstate="print"/>
          <a:srcRect/>
          <a:stretch>
            <a:fillRect/>
          </a:stretch>
        </p:blipFill>
        <p:spPr bwMode="auto">
          <a:xfrm>
            <a:off x="6012160" y="4077072"/>
            <a:ext cx="1333500" cy="1333501"/>
          </a:xfrm>
          <a:prstGeom prst="rect">
            <a:avLst/>
          </a:prstGeom>
          <a:noFill/>
        </p:spPr>
      </p:pic>
    </p:spTree>
    <p:extLst>
      <p:ext uri="{BB962C8B-B14F-4D97-AF65-F5344CB8AC3E}">
        <p14:creationId xmlns:p14="http://schemas.microsoft.com/office/powerpoint/2010/main" val="189129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Individualized Therapy </a:t>
            </a:r>
            <a:endParaRPr lang="en-CA" dirty="0"/>
          </a:p>
        </p:txBody>
      </p:sp>
      <p:pic>
        <p:nvPicPr>
          <p:cNvPr id="94212" name="Picture 4" descr="Image result for pills">
            <a:hlinkClick r:id="rId2"/>
          </p:cNvPr>
          <p:cNvPicPr>
            <a:picLocks noChangeAspect="1" noChangeArrowheads="1"/>
          </p:cNvPicPr>
          <p:nvPr/>
        </p:nvPicPr>
        <p:blipFill>
          <a:blip r:embed="rId3" cstate="print"/>
          <a:srcRect/>
          <a:stretch>
            <a:fillRect/>
          </a:stretch>
        </p:blipFill>
        <p:spPr bwMode="auto">
          <a:xfrm>
            <a:off x="3995936" y="1628800"/>
            <a:ext cx="4587421" cy="3455860"/>
          </a:xfrm>
          <a:prstGeom prst="rect">
            <a:avLst/>
          </a:prstGeom>
          <a:noFill/>
        </p:spPr>
      </p:pic>
      <p:pic>
        <p:nvPicPr>
          <p:cNvPr id="94210" name="Picture 2" descr="Image result for pills">
            <a:hlinkClick r:id="rId4"/>
          </p:cNvPr>
          <p:cNvPicPr>
            <a:picLocks noChangeAspect="1" noChangeArrowheads="1"/>
          </p:cNvPicPr>
          <p:nvPr/>
        </p:nvPicPr>
        <p:blipFill>
          <a:blip r:embed="rId5" cstate="print"/>
          <a:srcRect/>
          <a:stretch>
            <a:fillRect/>
          </a:stretch>
        </p:blipFill>
        <p:spPr bwMode="auto">
          <a:xfrm>
            <a:off x="2123728" y="3717032"/>
            <a:ext cx="2610287" cy="1728192"/>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Title 2"/>
          <p:cNvSpPr>
            <a:spLocks noGrp="1"/>
          </p:cNvSpPr>
          <p:nvPr>
            <p:ph type="title"/>
          </p:nvPr>
        </p:nvSpPr>
        <p:spPr/>
        <p:txBody>
          <a:bodyPr>
            <a:normAutofit fontScale="90000"/>
          </a:bodyPr>
          <a:lstStyle/>
          <a:p>
            <a:r>
              <a:rPr lang="en-US" dirty="0" err="1" smtClean="0"/>
              <a:t>Antihyperglycemic</a:t>
            </a:r>
            <a:r>
              <a:rPr lang="en-US" dirty="0" smtClean="0"/>
              <a:t> Therapy in T2DM</a:t>
            </a:r>
            <a:endParaRPr lang="en-US"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39752" y="1340768"/>
            <a:ext cx="4755433" cy="5105400"/>
          </a:xfrm>
        </p:spPr>
      </p:pic>
    </p:spTree>
    <p:extLst>
      <p:ext uri="{BB962C8B-B14F-4D97-AF65-F5344CB8AC3E}">
        <p14:creationId xmlns:p14="http://schemas.microsoft.com/office/powerpoint/2010/main" val="13952687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04800" y="192919"/>
            <a:ext cx="8534400" cy="6625167"/>
          </a:xfrm>
        </p:spPr>
      </p:pic>
    </p:spTree>
    <p:extLst>
      <p:ext uri="{BB962C8B-B14F-4D97-AF65-F5344CB8AC3E}">
        <p14:creationId xmlns:p14="http://schemas.microsoft.com/office/powerpoint/2010/main" val="31204936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920880" cy="4093428"/>
          </a:xfrm>
          <a:prstGeom prst="rect">
            <a:avLst/>
          </a:prstGeom>
          <a:noFill/>
        </p:spPr>
        <p:txBody>
          <a:bodyPr wrap="square" rtlCol="0">
            <a:spAutoFit/>
          </a:bodyPr>
          <a:lstStyle/>
          <a:p>
            <a:pPr algn="ctr"/>
            <a:r>
              <a:rPr lang="en-US" sz="4400" dirty="0">
                <a:latin typeface="+mj-lt"/>
                <a:cs typeface="Times New Roman" panose="02020603050405020304" pitchFamily="18" charset="0"/>
              </a:rPr>
              <a:t>Glycemic Targets</a:t>
            </a:r>
          </a:p>
          <a:p>
            <a:endParaRPr lang="en-US" sz="2400" b="1" dirty="0">
              <a:cs typeface="Times New Roman" panose="02020603050405020304" pitchFamily="18" charset="0"/>
            </a:endParaRPr>
          </a:p>
          <a:p>
            <a:r>
              <a:rPr lang="en-US" sz="2400" i="1" u="sng" dirty="0">
                <a:cs typeface="Times New Roman" panose="02020603050405020304" pitchFamily="18" charset="0"/>
              </a:rPr>
              <a:t>Blood Glucose Targets for Non-Pregnant Adults With Diabetes</a:t>
            </a:r>
          </a:p>
          <a:p>
            <a:endParaRPr lang="en-US" sz="2400" i="1" dirty="0">
              <a:cs typeface="Times New Roman" panose="02020603050405020304" pitchFamily="18" charset="0"/>
            </a:endParaRPr>
          </a:p>
          <a:p>
            <a:r>
              <a:rPr lang="en-US" sz="2400" b="1" dirty="0">
                <a:cs typeface="Times New Roman" panose="02020603050405020304" pitchFamily="18" charset="0"/>
              </a:rPr>
              <a:t>A1C &lt;7.0% </a:t>
            </a:r>
            <a:r>
              <a:rPr lang="en-US" sz="2400" dirty="0">
                <a:cs typeface="Times New Roman" panose="02020603050405020304" pitchFamily="18" charset="0"/>
              </a:rPr>
              <a:t>(53 </a:t>
            </a:r>
            <a:r>
              <a:rPr lang="en-US" sz="2400" dirty="0" err="1">
                <a:cs typeface="Times New Roman" panose="02020603050405020304" pitchFamily="18" charset="0"/>
              </a:rPr>
              <a:t>mmol</a:t>
            </a:r>
            <a:r>
              <a:rPr lang="en-US" sz="2400" dirty="0">
                <a:cs typeface="Times New Roman" panose="02020603050405020304" pitchFamily="18" charset="0"/>
              </a:rPr>
              <a:t>/L)</a:t>
            </a:r>
          </a:p>
          <a:p>
            <a:endParaRPr lang="en-US" sz="2400" dirty="0">
              <a:cs typeface="Times New Roman" panose="02020603050405020304" pitchFamily="18" charset="0"/>
            </a:endParaRPr>
          </a:p>
          <a:p>
            <a:r>
              <a:rPr lang="en-US" sz="2400" b="1" dirty="0" smtClean="0">
                <a:cs typeface="Times New Roman" panose="02020603050405020304" pitchFamily="18" charset="0"/>
              </a:rPr>
              <a:t>Fasting  4.4-7.2 </a:t>
            </a:r>
            <a:r>
              <a:rPr lang="en-US" sz="2400" b="1" dirty="0" err="1" smtClean="0">
                <a:cs typeface="Times New Roman" panose="02020603050405020304" pitchFamily="18" charset="0"/>
              </a:rPr>
              <a:t>mmol</a:t>
            </a:r>
            <a:r>
              <a:rPr lang="en-US" sz="2400" b="1" dirty="0" smtClean="0">
                <a:cs typeface="Times New Roman" panose="02020603050405020304" pitchFamily="18" charset="0"/>
              </a:rPr>
              <a:t>/L  </a:t>
            </a:r>
            <a:r>
              <a:rPr lang="en-US" sz="2400" dirty="0" smtClean="0">
                <a:cs typeface="Times New Roman" panose="02020603050405020304" pitchFamily="18" charset="0"/>
              </a:rPr>
              <a:t>(80-130 mg/Dl )</a:t>
            </a:r>
            <a:endParaRPr lang="en-US" sz="2400" dirty="0">
              <a:cs typeface="Times New Roman" panose="02020603050405020304" pitchFamily="18" charset="0"/>
            </a:endParaRPr>
          </a:p>
          <a:p>
            <a:endParaRPr lang="en-US" sz="2400" b="1" dirty="0">
              <a:cs typeface="Times New Roman" panose="02020603050405020304" pitchFamily="18" charset="0"/>
            </a:endParaRPr>
          </a:p>
          <a:p>
            <a:r>
              <a:rPr lang="en-US" sz="2400" b="1" dirty="0" smtClean="0">
                <a:cs typeface="Times New Roman" panose="02020603050405020304" pitchFamily="18" charset="0"/>
              </a:rPr>
              <a:t>Postprandial  &lt;10.0 </a:t>
            </a:r>
            <a:r>
              <a:rPr lang="en-US" sz="2400" b="1" dirty="0" err="1" smtClean="0">
                <a:cs typeface="Times New Roman" panose="02020603050405020304" pitchFamily="18" charset="0"/>
              </a:rPr>
              <a:t>mmol</a:t>
            </a:r>
            <a:r>
              <a:rPr lang="en-US" sz="2400" b="1" dirty="0" smtClean="0">
                <a:cs typeface="Times New Roman" panose="02020603050405020304" pitchFamily="18" charset="0"/>
              </a:rPr>
              <a:t>/L </a:t>
            </a:r>
            <a:r>
              <a:rPr lang="en-US" sz="2400" dirty="0" smtClean="0">
                <a:cs typeface="Times New Roman" panose="02020603050405020304" pitchFamily="18" charset="0"/>
              </a:rPr>
              <a:t>(&lt;180 mg/</a:t>
            </a:r>
            <a:r>
              <a:rPr lang="en-US" sz="2400" dirty="0" err="1" smtClean="0">
                <a:cs typeface="Times New Roman" panose="02020603050405020304" pitchFamily="18" charset="0"/>
              </a:rPr>
              <a:t>dL</a:t>
            </a:r>
            <a:r>
              <a:rPr lang="en-US" sz="2400" dirty="0" smtClean="0">
                <a:cs typeface="Times New Roman" panose="02020603050405020304" pitchFamily="18" charset="0"/>
              </a:rPr>
              <a:t> )</a:t>
            </a:r>
            <a:endParaRPr lang="en-US" sz="2400" dirty="0">
              <a:cs typeface="Times New Roman" panose="02020603050405020304" pitchFamily="18" charset="0"/>
            </a:endParaRPr>
          </a:p>
          <a:p>
            <a:endParaRPr lang="en-US" sz="2400" dirty="0">
              <a:cs typeface="Times New Roman" panose="02020603050405020304" pitchFamily="18" charset="0"/>
            </a:endParaRPr>
          </a:p>
        </p:txBody>
      </p:sp>
    </p:spTree>
    <p:extLst>
      <p:ext uri="{BB962C8B-B14F-4D97-AF65-F5344CB8AC3E}">
        <p14:creationId xmlns:p14="http://schemas.microsoft.com/office/powerpoint/2010/main" val="2347699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91680" y="188640"/>
            <a:ext cx="6347713" cy="1320800"/>
          </a:xfrm>
        </p:spPr>
        <p:txBody>
          <a:bodyPr>
            <a:normAutofit/>
          </a:bodyPr>
          <a:lstStyle/>
          <a:p>
            <a:pPr eaLnBrk="1" hangingPunct="1"/>
            <a:r>
              <a:rPr lang="en-US" altLang="ar-SA" sz="4400" dirty="0" smtClean="0">
                <a:cs typeface="Times New Roman" panose="02020603050405020304" pitchFamily="18" charset="0"/>
              </a:rPr>
              <a:t>Life Style Modification</a:t>
            </a:r>
          </a:p>
        </p:txBody>
      </p:sp>
      <p:sp>
        <p:nvSpPr>
          <p:cNvPr id="3" name="Content Placeholder 2"/>
          <p:cNvSpPr>
            <a:spLocks noGrp="1"/>
          </p:cNvSpPr>
          <p:nvPr>
            <p:ph idx="1"/>
          </p:nvPr>
        </p:nvSpPr>
        <p:spPr>
          <a:xfrm>
            <a:off x="899592" y="1556792"/>
            <a:ext cx="7500257" cy="4949825"/>
          </a:xfrm>
        </p:spPr>
        <p:txBody>
          <a:bodyPr rtlCol="0">
            <a:normAutofit/>
          </a:bodyPr>
          <a:lstStyle/>
          <a:p>
            <a:pPr algn="ctr">
              <a:buNone/>
              <a:defRPr/>
            </a:pPr>
            <a:r>
              <a:rPr lang="en-US" sz="2400" b="1" dirty="0" smtClean="0">
                <a:solidFill>
                  <a:schemeClr val="tx2"/>
                </a:solidFill>
                <a:cs typeface="Times New Roman" panose="02020603050405020304" pitchFamily="18" charset="0"/>
              </a:rPr>
              <a:t>     For all patients, advise for</a:t>
            </a:r>
          </a:p>
          <a:p>
            <a:pPr>
              <a:buNone/>
              <a:defRPr/>
            </a:pPr>
            <a:endParaRPr lang="en-US" sz="2400" dirty="0" smtClean="0">
              <a:cs typeface="Times New Roman" panose="02020603050405020304" pitchFamily="18" charset="0"/>
            </a:endParaRPr>
          </a:p>
          <a:p>
            <a:pPr>
              <a:buNone/>
              <a:defRPr/>
            </a:pPr>
            <a:r>
              <a:rPr lang="en-US" sz="2400" b="1" dirty="0" smtClean="0">
                <a:solidFill>
                  <a:srgbClr val="C00000"/>
                </a:solidFill>
                <a:cs typeface="Times New Roman" panose="02020603050405020304" pitchFamily="18" charset="0"/>
              </a:rPr>
              <a:t> </a:t>
            </a:r>
            <a:r>
              <a:rPr lang="en-US" sz="2400" b="1" dirty="0" smtClean="0">
                <a:solidFill>
                  <a:schemeClr val="tx1"/>
                </a:solidFill>
                <a:cs typeface="Times New Roman" panose="02020603050405020304" pitchFamily="18" charset="0"/>
              </a:rPr>
              <a:t>Weight Management (</a:t>
            </a:r>
            <a:r>
              <a:rPr lang="en-US" sz="2400" dirty="0" smtClean="0">
                <a:solidFill>
                  <a:schemeClr val="tx1"/>
                </a:solidFill>
                <a:cs typeface="Times New Roman" panose="02020603050405020304" pitchFamily="18" charset="0"/>
              </a:rPr>
              <a:t>in overweight/obese </a:t>
            </a:r>
          </a:p>
          <a:p>
            <a:pPr marL="0" indent="0">
              <a:buNone/>
              <a:defRPr/>
            </a:pPr>
            <a:r>
              <a:rPr lang="en-US" sz="2400" dirty="0" smtClean="0">
                <a:solidFill>
                  <a:schemeClr val="tx1"/>
                </a:solidFill>
                <a:cs typeface="Times New Roman" panose="02020603050405020304" pitchFamily="18" charset="0"/>
              </a:rPr>
              <a:t>patients can improve insulin </a:t>
            </a:r>
            <a:r>
              <a:rPr lang="en-US" sz="2400" dirty="0">
                <a:solidFill>
                  <a:schemeClr val="tx1"/>
                </a:solidFill>
                <a:cs typeface="Times New Roman" panose="02020603050405020304" pitchFamily="18" charset="0"/>
              </a:rPr>
              <a:t>sensitivity targeting a loss of 7% of body weight )</a:t>
            </a:r>
            <a:endParaRPr lang="en-US" sz="2400" b="1" dirty="0">
              <a:solidFill>
                <a:schemeClr val="tx1"/>
              </a:solidFill>
              <a:cs typeface="Times New Roman" panose="02020603050405020304" pitchFamily="18" charset="0"/>
            </a:endParaRPr>
          </a:p>
          <a:p>
            <a:pPr>
              <a:buNone/>
              <a:defRPr/>
            </a:pPr>
            <a:r>
              <a:rPr lang="en-US" sz="2400" b="1" dirty="0" smtClean="0">
                <a:solidFill>
                  <a:schemeClr val="tx1"/>
                </a:solidFill>
                <a:cs typeface="Times New Roman" panose="02020603050405020304" pitchFamily="18" charset="0"/>
              </a:rPr>
              <a:t> Exercise </a:t>
            </a:r>
            <a:r>
              <a:rPr lang="en-US" sz="2400" dirty="0" smtClean="0">
                <a:solidFill>
                  <a:schemeClr val="tx1"/>
                </a:solidFill>
                <a:cs typeface="Times New Roman" panose="02020603050405020304" pitchFamily="18" charset="0"/>
              </a:rPr>
              <a:t>(walking 150 </a:t>
            </a:r>
            <a:r>
              <a:rPr lang="en-US" sz="2400" dirty="0" err="1" smtClean="0">
                <a:solidFill>
                  <a:schemeClr val="tx1"/>
                </a:solidFill>
                <a:cs typeface="Times New Roman" panose="02020603050405020304" pitchFamily="18" charset="0"/>
              </a:rPr>
              <a:t>mins</a:t>
            </a:r>
            <a:r>
              <a:rPr lang="en-US" sz="2400" dirty="0" smtClean="0">
                <a:solidFill>
                  <a:schemeClr val="tx1"/>
                </a:solidFill>
                <a:cs typeface="Times New Roman" panose="02020603050405020304" pitchFamily="18" charset="0"/>
              </a:rPr>
              <a:t> / week)</a:t>
            </a:r>
          </a:p>
          <a:p>
            <a:pPr>
              <a:buNone/>
              <a:defRPr/>
            </a:pPr>
            <a:r>
              <a:rPr lang="en-US" sz="2400" b="1" dirty="0" smtClean="0">
                <a:solidFill>
                  <a:schemeClr val="tx1"/>
                </a:solidFill>
                <a:cs typeface="Times New Roman" panose="02020603050405020304" pitchFamily="18" charset="0"/>
              </a:rPr>
              <a:t>Diet (</a:t>
            </a:r>
            <a:r>
              <a:rPr lang="en-US" sz="2400" dirty="0" smtClean="0">
                <a:solidFill>
                  <a:schemeClr val="tx1"/>
                </a:solidFill>
                <a:cs typeface="Times New Roman" panose="02020603050405020304" pitchFamily="18" charset="0"/>
              </a:rPr>
              <a:t>Provided by a Dietitian</a:t>
            </a:r>
            <a:r>
              <a:rPr lang="en-US" sz="2400" b="1" dirty="0" smtClean="0">
                <a:solidFill>
                  <a:schemeClr val="tx1"/>
                </a:solidFill>
                <a:cs typeface="Times New Roman" panose="02020603050405020304" pitchFamily="18" charset="0"/>
              </a:rPr>
              <a:t>)</a:t>
            </a:r>
          </a:p>
          <a:p>
            <a:pPr>
              <a:buNone/>
              <a:defRPr/>
            </a:pPr>
            <a:r>
              <a:rPr lang="en-US" sz="2400" dirty="0" smtClean="0">
                <a:solidFill>
                  <a:schemeClr val="tx1"/>
                </a:solidFill>
                <a:cs typeface="Times New Roman" panose="02020603050405020304" pitchFamily="18" charset="0"/>
              </a:rPr>
              <a:t>Can reduce HbA1C by 1-2% </a:t>
            </a:r>
          </a:p>
          <a:p>
            <a:pPr>
              <a:buNone/>
              <a:defRPr/>
            </a:pPr>
            <a:r>
              <a:rPr lang="en-US" sz="2400" dirty="0" smtClean="0">
                <a:solidFill>
                  <a:schemeClr val="tx1"/>
                </a:solidFill>
                <a:cs typeface="Times New Roman" panose="02020603050405020304" pitchFamily="18" charset="0"/>
              </a:rPr>
              <a:t>Problems</a:t>
            </a:r>
          </a:p>
          <a:p>
            <a:pPr lvl="1">
              <a:buNone/>
              <a:defRPr/>
            </a:pPr>
            <a:r>
              <a:rPr lang="en-US" sz="2400" b="1" dirty="0" smtClean="0">
                <a:solidFill>
                  <a:schemeClr val="tx1"/>
                </a:solidFill>
                <a:cs typeface="Times New Roman" panose="02020603050405020304" pitchFamily="18" charset="0"/>
              </a:rPr>
              <a:t>Poor adherence over time</a:t>
            </a:r>
          </a:p>
          <a:p>
            <a:pPr lvl="1" eaLnBrk="1" fontAlgn="auto" hangingPunct="1">
              <a:spcAft>
                <a:spcPts val="0"/>
              </a:spcAft>
              <a:buFont typeface="Wingdings" pitchFamily="2" charset="2"/>
              <a:buNone/>
              <a:defRPr/>
            </a:pPr>
            <a:endParaRPr lang="en-US" dirty="0" smtClean="0">
              <a:solidFill>
                <a:schemeClr val="tx1"/>
              </a:solidFill>
            </a:endParaRPr>
          </a:p>
          <a:p>
            <a:pPr lvl="1" eaLnBrk="1" fontAlgn="auto" hangingPunct="1">
              <a:spcAft>
                <a:spcPts val="0"/>
              </a:spcAft>
              <a:defRPr/>
            </a:pPr>
            <a:endParaRPr lang="en-US" dirty="0">
              <a:solidFill>
                <a:schemeClr val="tx1"/>
              </a:solidFill>
            </a:endParaRPr>
          </a:p>
        </p:txBody>
      </p:sp>
    </p:spTree>
    <p:extLst>
      <p:ext uri="{BB962C8B-B14F-4D97-AF65-F5344CB8AC3E}">
        <p14:creationId xmlns:p14="http://schemas.microsoft.com/office/powerpoint/2010/main" val="1778201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4832092"/>
          </a:xfrm>
          <a:prstGeom prst="rect">
            <a:avLst/>
          </a:prstGeom>
          <a:noFill/>
        </p:spPr>
        <p:txBody>
          <a:bodyPr wrap="square" rtlCol="0">
            <a:spAutoFit/>
          </a:bodyPr>
          <a:lstStyle/>
          <a:p>
            <a:r>
              <a:rPr lang="en-US" sz="2800" b="1" dirty="0">
                <a:latin typeface="Arial" pitchFamily="34" charset="0"/>
                <a:cs typeface="Arial" pitchFamily="34" charset="0"/>
              </a:rPr>
              <a:t>5. Which one of the following is true concerning the use of hemoglobin A1c levels to diagnose diabetes mellitus?</a:t>
            </a:r>
          </a:p>
          <a:p>
            <a:endParaRPr lang="en-US" sz="2800" dirty="0">
              <a:latin typeface="Arial" pitchFamily="34" charset="0"/>
              <a:cs typeface="Arial" pitchFamily="34" charset="0"/>
            </a:endParaRPr>
          </a:p>
          <a:p>
            <a:r>
              <a:rPr lang="en-US" sz="2800" dirty="0">
                <a:latin typeface="Arial" pitchFamily="34" charset="0"/>
                <a:cs typeface="Arial" pitchFamily="34" charset="0"/>
              </a:rPr>
              <a:t>A) A level &gt;6.0% is diagnostic of diabetes mellitus</a:t>
            </a:r>
          </a:p>
          <a:p>
            <a:r>
              <a:rPr lang="en-US" sz="2800" dirty="0">
                <a:latin typeface="Arial" pitchFamily="34" charset="0"/>
                <a:cs typeface="Arial" pitchFamily="34" charset="0"/>
              </a:rPr>
              <a:t>B) Results can be misleading in patients with sickle cell disease</a:t>
            </a:r>
          </a:p>
          <a:p>
            <a:r>
              <a:rPr lang="en-US" sz="2800" dirty="0">
                <a:latin typeface="Arial" pitchFamily="34" charset="0"/>
                <a:cs typeface="Arial" pitchFamily="34" charset="0"/>
              </a:rPr>
              <a:t>C) The test is equally sensitive in African-Americans and whites</a:t>
            </a:r>
          </a:p>
          <a:p>
            <a:r>
              <a:rPr lang="en-US" sz="2800" dirty="0">
                <a:latin typeface="Arial" pitchFamily="34" charset="0"/>
                <a:cs typeface="Arial" pitchFamily="34" charset="0"/>
              </a:rPr>
              <a:t>D) The test is useful to diagnose diabetes during pregnancy</a:t>
            </a:r>
          </a:p>
        </p:txBody>
      </p:sp>
      <p:sp>
        <p:nvSpPr>
          <p:cNvPr id="3" name="Oval 2"/>
          <p:cNvSpPr/>
          <p:nvPr/>
        </p:nvSpPr>
        <p:spPr>
          <a:xfrm>
            <a:off x="0" y="2276872"/>
            <a:ext cx="89644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650" name="Picture 2" descr="Image result for question mark">
            <a:hlinkClick r:id="rId2"/>
          </p:cNvPr>
          <p:cNvPicPr>
            <a:picLocks noChangeAspect="1" noChangeArrowheads="1"/>
          </p:cNvPicPr>
          <p:nvPr/>
        </p:nvPicPr>
        <p:blipFill>
          <a:blip r:embed="rId3" cstate="print"/>
          <a:srcRect/>
          <a:stretch>
            <a:fillRect/>
          </a:stretch>
        </p:blipFill>
        <p:spPr bwMode="auto">
          <a:xfrm>
            <a:off x="6588224" y="4725144"/>
            <a:ext cx="1333500" cy="1333501"/>
          </a:xfrm>
          <a:prstGeom prst="rect">
            <a:avLst/>
          </a:prstGeom>
          <a:noFill/>
        </p:spPr>
      </p:pic>
    </p:spTree>
    <p:extLst>
      <p:ext uri="{BB962C8B-B14F-4D97-AF65-F5344CB8AC3E}">
        <p14:creationId xmlns:p14="http://schemas.microsoft.com/office/powerpoint/2010/main" val="210079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Diagnostic Criteria and limitations </a:t>
            </a:r>
            <a:endParaRPr lang="en-CA" dirty="0"/>
          </a:p>
        </p:txBody>
      </p:sp>
      <p:pic>
        <p:nvPicPr>
          <p:cNvPr id="26626" name="Picture 2" descr="Image result for diagnosis">
            <a:hlinkClick r:id="rId2"/>
          </p:cNvPr>
          <p:cNvPicPr>
            <a:picLocks noChangeAspect="1" noChangeArrowheads="1"/>
          </p:cNvPicPr>
          <p:nvPr/>
        </p:nvPicPr>
        <p:blipFill>
          <a:blip r:embed="rId3" cstate="print"/>
          <a:srcRect/>
          <a:stretch>
            <a:fillRect/>
          </a:stretch>
        </p:blipFill>
        <p:spPr bwMode="auto">
          <a:xfrm>
            <a:off x="2843808" y="1988840"/>
            <a:ext cx="3390106" cy="3449585"/>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3648" y="0"/>
            <a:ext cx="6347713" cy="1320800"/>
          </a:xfrm>
        </p:spPr>
        <p:txBody>
          <a:bodyPr>
            <a:normAutofit/>
          </a:bodyPr>
          <a:lstStyle/>
          <a:p>
            <a:r>
              <a:rPr lang="en-US" sz="4400" dirty="0" smtClean="0">
                <a:cs typeface="Times New Roman" panose="02020603050405020304" pitchFamily="18" charset="0"/>
              </a:rPr>
              <a:t>Screening for diabetes </a:t>
            </a:r>
            <a:endParaRPr lang="en-US" sz="4400" dirty="0">
              <a:cs typeface="Times New Roman" panose="02020603050405020304" pitchFamily="18"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5616" y="1412776"/>
            <a:ext cx="7239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9318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640960" cy="5941114"/>
          </a:xfrm>
          <a:prstGeom prst="rect">
            <a:avLst/>
          </a:prstGeom>
          <a:noFill/>
        </p:spPr>
        <p:txBody>
          <a:bodyPr wrap="square" rtlCol="0">
            <a:spAutoFit/>
          </a:bodyPr>
          <a:lstStyle/>
          <a:p>
            <a:pPr>
              <a:lnSpc>
                <a:spcPct val="115000"/>
              </a:lnSpc>
              <a:spcAft>
                <a:spcPts val="1000"/>
              </a:spcAft>
            </a:pPr>
            <a:r>
              <a:rPr lang="en-US" sz="2800" dirty="0">
                <a:ea typeface="Calibri"/>
                <a:cs typeface="Arial"/>
              </a:rPr>
              <a:t>6.  A 48-year-old man with type 2 diabetes talks to you at a routine visit about a drug he heard discussed on the news. This patient currently takes </a:t>
            </a:r>
            <a:r>
              <a:rPr lang="en-US" sz="2800" dirty="0" err="1">
                <a:ea typeface="Calibri"/>
                <a:cs typeface="Arial"/>
              </a:rPr>
              <a:t>gliclazide</a:t>
            </a:r>
            <a:r>
              <a:rPr lang="en-US" sz="2800" dirty="0">
                <a:ea typeface="Calibri"/>
                <a:cs typeface="Arial"/>
              </a:rPr>
              <a:t> and metformin and HbA1C 8.4%. he wants to know more about </a:t>
            </a:r>
            <a:r>
              <a:rPr lang="en-US" sz="2800" dirty="0" err="1">
                <a:ea typeface="Calibri"/>
                <a:cs typeface="Arial"/>
              </a:rPr>
              <a:t>Sitagliptin</a:t>
            </a:r>
            <a:r>
              <a:rPr lang="en-US" sz="2800" dirty="0">
                <a:ea typeface="Calibri"/>
                <a:cs typeface="Arial"/>
              </a:rPr>
              <a:t> (Januvia).</a:t>
            </a:r>
            <a:endParaRPr lang="en-US" sz="2400" dirty="0">
              <a:ea typeface="Calibri"/>
              <a:cs typeface="Arial"/>
            </a:endParaRPr>
          </a:p>
          <a:p>
            <a:pPr>
              <a:lnSpc>
                <a:spcPct val="115000"/>
              </a:lnSpc>
              <a:spcAft>
                <a:spcPts val="1000"/>
              </a:spcAft>
            </a:pPr>
            <a:r>
              <a:rPr lang="en-US" sz="2800" b="1" dirty="0">
                <a:ea typeface="Calibri"/>
                <a:cs typeface="Arial"/>
              </a:rPr>
              <a:t>Which of the following best explains the mechanism of action?</a:t>
            </a:r>
            <a:endParaRPr lang="en-US" sz="2400" dirty="0">
              <a:ea typeface="Calibri"/>
              <a:cs typeface="Arial"/>
            </a:endParaRPr>
          </a:p>
          <a:p>
            <a:pPr marL="342900" marR="0" lvl="0" indent="-342900">
              <a:lnSpc>
                <a:spcPct val="115000"/>
              </a:lnSpc>
              <a:spcBef>
                <a:spcPts val="0"/>
              </a:spcBef>
              <a:spcAft>
                <a:spcPts val="0"/>
              </a:spcAft>
              <a:buFont typeface="+mj-lt"/>
              <a:buAutoNum type="alphaLcPeriod"/>
            </a:pPr>
            <a:r>
              <a:rPr lang="en-US" sz="2800" dirty="0">
                <a:ea typeface="Calibri"/>
                <a:cs typeface="Arial"/>
              </a:rPr>
              <a:t>Increase the sensitivity of the body to insulin</a:t>
            </a:r>
            <a:endParaRPr lang="en-US" sz="2400" dirty="0">
              <a:ea typeface="Calibri"/>
              <a:cs typeface="Arial"/>
            </a:endParaRPr>
          </a:p>
          <a:p>
            <a:pPr marL="342900" marR="0" lvl="0" indent="-342900">
              <a:lnSpc>
                <a:spcPct val="115000"/>
              </a:lnSpc>
              <a:spcBef>
                <a:spcPts val="0"/>
              </a:spcBef>
              <a:spcAft>
                <a:spcPts val="0"/>
              </a:spcAft>
              <a:buFont typeface="+mj-lt"/>
              <a:buAutoNum type="alphaLcPeriod"/>
            </a:pPr>
            <a:r>
              <a:rPr lang="en-US" sz="2800" dirty="0">
                <a:ea typeface="Calibri"/>
                <a:cs typeface="Arial"/>
              </a:rPr>
              <a:t>Increase gastric emptying </a:t>
            </a:r>
            <a:endParaRPr lang="en-US" sz="2400" dirty="0">
              <a:ea typeface="Calibri"/>
              <a:cs typeface="Arial"/>
            </a:endParaRPr>
          </a:p>
          <a:p>
            <a:pPr marL="342900" marR="0" lvl="0" indent="-342900">
              <a:lnSpc>
                <a:spcPct val="115000"/>
              </a:lnSpc>
              <a:spcBef>
                <a:spcPts val="0"/>
              </a:spcBef>
              <a:spcAft>
                <a:spcPts val="0"/>
              </a:spcAft>
              <a:buFont typeface="+mj-lt"/>
              <a:buAutoNum type="alphaLcPeriod"/>
            </a:pPr>
            <a:r>
              <a:rPr lang="en-US" sz="2800" dirty="0">
                <a:ea typeface="Calibri"/>
                <a:cs typeface="Arial"/>
              </a:rPr>
              <a:t>Inhibit hepatic gluconeogenesis</a:t>
            </a:r>
            <a:endParaRPr lang="en-US" sz="2400" dirty="0">
              <a:ea typeface="Calibri"/>
              <a:cs typeface="Arial"/>
            </a:endParaRPr>
          </a:p>
          <a:p>
            <a:pPr marL="342900" marR="0" lvl="0" indent="-342900">
              <a:lnSpc>
                <a:spcPct val="115000"/>
              </a:lnSpc>
              <a:spcBef>
                <a:spcPts val="0"/>
              </a:spcBef>
              <a:spcAft>
                <a:spcPts val="1000"/>
              </a:spcAft>
              <a:buFont typeface="+mj-lt"/>
              <a:buAutoNum type="alphaLcPeriod"/>
            </a:pPr>
            <a:r>
              <a:rPr lang="en-US" sz="2800" dirty="0">
                <a:ea typeface="Calibri"/>
                <a:cs typeface="Arial"/>
              </a:rPr>
              <a:t>Suppress glucagon secretion</a:t>
            </a:r>
            <a:endParaRPr lang="en-US" sz="2400" dirty="0">
              <a:ea typeface="Calibri"/>
              <a:cs typeface="Arial"/>
            </a:endParaRPr>
          </a:p>
        </p:txBody>
      </p:sp>
      <p:sp>
        <p:nvSpPr>
          <p:cNvPr id="3" name="Oval 2"/>
          <p:cNvSpPr/>
          <p:nvPr/>
        </p:nvSpPr>
        <p:spPr>
          <a:xfrm>
            <a:off x="179512" y="5733256"/>
            <a:ext cx="529208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4754" name="Picture 2" descr="Image result for question mark">
            <a:hlinkClick r:id="rId2"/>
          </p:cNvPr>
          <p:cNvPicPr>
            <a:picLocks noChangeAspect="1" noChangeArrowheads="1"/>
          </p:cNvPicPr>
          <p:nvPr/>
        </p:nvPicPr>
        <p:blipFill>
          <a:blip r:embed="rId3" cstate="print"/>
          <a:srcRect/>
          <a:stretch>
            <a:fillRect/>
          </a:stretch>
        </p:blipFill>
        <p:spPr bwMode="auto">
          <a:xfrm>
            <a:off x="7236296" y="4509120"/>
            <a:ext cx="1333500" cy="1333501"/>
          </a:xfrm>
          <a:prstGeom prst="rect">
            <a:avLst/>
          </a:prstGeom>
          <a:noFill/>
        </p:spPr>
      </p:pic>
    </p:spTree>
    <p:extLst>
      <p:ext uri="{BB962C8B-B14F-4D97-AF65-F5344CB8AC3E}">
        <p14:creationId xmlns:p14="http://schemas.microsoft.com/office/powerpoint/2010/main" val="3346202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0"/>
            <a:ext cx="6347713" cy="1320800"/>
          </a:xfrm>
        </p:spPr>
        <p:txBody>
          <a:bodyPr/>
          <a:lstStyle/>
          <a:p>
            <a:r>
              <a:rPr lang="en-US" sz="4400" dirty="0" smtClean="0">
                <a:cs typeface="Times New Roman" panose="02020603050405020304" pitchFamily="18" charset="0"/>
              </a:rPr>
              <a:t>Diagnosis</a:t>
            </a:r>
            <a:endParaRPr lang="en-US" dirty="0">
              <a:cs typeface="Times New Roman" panose="02020603050405020304"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87624" y="1196752"/>
            <a:ext cx="6840760"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501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286062"/>
          </a:xfrm>
          <a:prstGeom prst="rect">
            <a:avLst/>
          </a:prstGeom>
          <a:noFill/>
        </p:spPr>
        <p:txBody>
          <a:bodyPr wrap="square" rtlCol="0">
            <a:spAutoFit/>
          </a:bodyPr>
          <a:lstStyle/>
          <a:p>
            <a:endParaRPr lang="en-US" sz="1350" dirty="0"/>
          </a:p>
          <a:p>
            <a:endParaRPr lang="en-US" b="1" dirty="0"/>
          </a:p>
          <a:p>
            <a:endParaRPr lang="en-US" b="1" dirty="0"/>
          </a:p>
          <a:p>
            <a:pPr algn="ctr"/>
            <a:r>
              <a:rPr lang="en-US" sz="3600" b="1" dirty="0">
                <a:latin typeface="+mj-lt"/>
                <a:cs typeface="Times New Roman" panose="02020603050405020304" pitchFamily="18" charset="0"/>
              </a:rPr>
              <a:t>HbA1C values are influenced by red cell </a:t>
            </a:r>
            <a:r>
              <a:rPr lang="en-US" sz="3600" b="1" dirty="0" smtClean="0">
                <a:latin typeface="+mj-lt"/>
                <a:cs typeface="Times New Roman" panose="02020603050405020304" pitchFamily="18" charset="0"/>
              </a:rPr>
              <a:t>survival</a:t>
            </a:r>
            <a:endParaRPr lang="en-US" sz="3600" b="1" dirty="0">
              <a:latin typeface="+mj-lt"/>
              <a:cs typeface="Times New Roman" panose="02020603050405020304" pitchFamily="18" charset="0"/>
            </a:endParaRPr>
          </a:p>
          <a:p>
            <a:endParaRPr lang="en-US" sz="2400" b="1" dirty="0" smtClean="0">
              <a:cs typeface="Times New Roman" panose="02020603050405020304" pitchFamily="18" charset="0"/>
            </a:endParaRPr>
          </a:p>
          <a:p>
            <a:endParaRPr lang="en-US" sz="2400" b="1" dirty="0" smtClean="0">
              <a:cs typeface="Times New Roman" panose="02020603050405020304" pitchFamily="18" charset="0"/>
            </a:endParaRPr>
          </a:p>
          <a:p>
            <a:endParaRPr lang="en-US" sz="2400" b="1" dirty="0">
              <a:cs typeface="Times New Roman" panose="02020603050405020304" pitchFamily="18" charset="0"/>
            </a:endParaRPr>
          </a:p>
          <a:p>
            <a:pPr marL="214313" indent="-214313">
              <a:buFont typeface="Arial" panose="020B0604020202020204" pitchFamily="34" charset="0"/>
              <a:buChar char="•"/>
            </a:pPr>
            <a:r>
              <a:rPr lang="en-US" sz="2400" dirty="0">
                <a:cs typeface="Times New Roman" panose="02020603050405020304" pitchFamily="18" charset="0"/>
              </a:rPr>
              <a:t>Falsely high values in patients with iron, vitamin B12, or folate deficiency anemia.</a:t>
            </a:r>
          </a:p>
          <a:p>
            <a:endParaRPr lang="en-US" sz="2400" dirty="0">
              <a:cs typeface="Times New Roman" panose="02020603050405020304" pitchFamily="18" charset="0"/>
            </a:endParaRPr>
          </a:p>
          <a:p>
            <a:pPr marL="214313" indent="-214313">
              <a:buFont typeface="Arial" panose="020B0604020202020204" pitchFamily="34" charset="0"/>
              <a:buChar char="•"/>
            </a:pPr>
            <a:r>
              <a:rPr lang="en-US" sz="2400" dirty="0">
                <a:cs typeface="Times New Roman" panose="02020603050405020304" pitchFamily="18" charset="0"/>
              </a:rPr>
              <a:t>Falsely low values in patients with hemolysis or anemia and those treated for iron, vitamin B12, or folate deficiency, and patients treated with erythropoietin. </a:t>
            </a:r>
          </a:p>
        </p:txBody>
      </p:sp>
    </p:spTree>
    <p:extLst>
      <p:ext uri="{BB962C8B-B14F-4D97-AF65-F5344CB8AC3E}">
        <p14:creationId xmlns:p14="http://schemas.microsoft.com/office/powerpoint/2010/main" val="304895795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88640"/>
            <a:ext cx="6347713" cy="1320800"/>
          </a:xfrm>
        </p:spPr>
        <p:txBody>
          <a:bodyPr>
            <a:normAutofit/>
          </a:bodyPr>
          <a:lstStyle/>
          <a:p>
            <a:r>
              <a:rPr lang="en-US" sz="4400" dirty="0" err="1" smtClean="0">
                <a:cs typeface="Times New Roman" panose="02020603050405020304" pitchFamily="18" charset="0"/>
              </a:rPr>
              <a:t>Prediabetes</a:t>
            </a:r>
            <a:r>
              <a:rPr lang="en-US" sz="4400" b="1" dirty="0" smtClean="0">
                <a:solidFill>
                  <a:schemeClr val="accent2"/>
                </a:solidFill>
                <a:latin typeface="Times New Roman" panose="02020603050405020304" pitchFamily="18" charset="0"/>
                <a:cs typeface="Times New Roman" panose="02020603050405020304" pitchFamily="18" charset="0"/>
              </a:rPr>
              <a:t> </a:t>
            </a:r>
            <a:endParaRPr lang="en-US" sz="4400" b="1" dirty="0">
              <a:solidFill>
                <a:schemeClr val="accent2"/>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1916832"/>
            <a:ext cx="8684096" cy="26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5445224"/>
            <a:ext cx="8763000" cy="73866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To test for prediabetes, all these tests are equally appropriate. </a:t>
            </a:r>
          </a:p>
          <a:p>
            <a:endParaRPr lang="en-US" dirty="0"/>
          </a:p>
        </p:txBody>
      </p:sp>
    </p:spTree>
    <p:extLst>
      <p:ext uri="{BB962C8B-B14F-4D97-AF65-F5344CB8AC3E}">
        <p14:creationId xmlns:p14="http://schemas.microsoft.com/office/powerpoint/2010/main" val="39744030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274638"/>
            <a:ext cx="8305800" cy="792162"/>
          </a:xfrm>
        </p:spPr>
        <p:txBody>
          <a:bodyPr>
            <a:normAutofit fontScale="90000"/>
          </a:bodyPr>
          <a:lstStyle/>
          <a:p>
            <a:pPr rtl="0"/>
            <a:r>
              <a:rPr lang="en-US" altLang="ar-SA" sz="4800" dirty="0" err="1" smtClean="0">
                <a:cs typeface="Times New Roman" panose="02020603050405020304" pitchFamily="18" charset="0"/>
              </a:rPr>
              <a:t>Prediabetes</a:t>
            </a:r>
            <a:endParaRPr lang="en-US" altLang="ar-SA" sz="4800" dirty="0" smtClean="0">
              <a:cs typeface="Times New Roman" panose="02020603050405020304" pitchFamily="18" charset="0"/>
            </a:endParaRPr>
          </a:p>
        </p:txBody>
      </p:sp>
      <p:sp>
        <p:nvSpPr>
          <p:cNvPr id="3" name="Content Placeholder 2"/>
          <p:cNvSpPr>
            <a:spLocks noGrp="1"/>
          </p:cNvSpPr>
          <p:nvPr>
            <p:ph idx="1"/>
          </p:nvPr>
        </p:nvSpPr>
        <p:spPr>
          <a:xfrm>
            <a:off x="301625" y="1219200"/>
            <a:ext cx="8504238" cy="4879975"/>
          </a:xfrm>
        </p:spPr>
        <p:txBody>
          <a:bodyPr>
            <a:noAutofit/>
          </a:bodyPr>
          <a:lstStyle/>
          <a:p>
            <a:r>
              <a:rPr lang="en-US" altLang="ar-SA" sz="2800" dirty="0" smtClean="0">
                <a:cs typeface="Times New Roman" panose="02020603050405020304" pitchFamily="18" charset="0"/>
              </a:rPr>
              <a:t>Should be counseled on lifestyle changes. </a:t>
            </a:r>
          </a:p>
          <a:p>
            <a:r>
              <a:rPr lang="en-US" altLang="ar-SA" sz="2800" dirty="0" smtClean="0">
                <a:cs typeface="Times New Roman" panose="02020603050405020304" pitchFamily="18" charset="0"/>
              </a:rPr>
              <a:t>Three large studies of lifestyle intervention has shown sustained reduction in the rate of conversion to type 2 diabetes,</a:t>
            </a:r>
          </a:p>
          <a:p>
            <a:pPr lvl="1"/>
            <a:r>
              <a:rPr lang="en-US" altLang="ar-SA" sz="2400" dirty="0" smtClean="0">
                <a:cs typeface="Times New Roman" panose="02020603050405020304" pitchFamily="18" charset="0"/>
              </a:rPr>
              <a:t>43% reduction at 20 years in the Da Qing study. </a:t>
            </a:r>
          </a:p>
          <a:p>
            <a:pPr lvl="1"/>
            <a:r>
              <a:rPr lang="en-US" altLang="ar-SA" sz="2400" dirty="0" smtClean="0">
                <a:cs typeface="Times New Roman" panose="02020603050405020304" pitchFamily="18" charset="0"/>
              </a:rPr>
              <a:t>43% reduction at 7 years in the Finnish Diabetes Prevention Study (FDPS). </a:t>
            </a:r>
          </a:p>
          <a:p>
            <a:pPr lvl="1"/>
            <a:r>
              <a:rPr lang="en-US" altLang="ar-SA" sz="2400" dirty="0" smtClean="0">
                <a:cs typeface="Times New Roman" panose="02020603050405020304" pitchFamily="18" charset="0"/>
              </a:rPr>
              <a:t>34% reduction at 10 years in the U.S. Diabetes Prevention Program Study (DPPS) </a:t>
            </a:r>
          </a:p>
        </p:txBody>
      </p:sp>
    </p:spTree>
    <p:extLst>
      <p:ext uri="{BB962C8B-B14F-4D97-AF65-F5344CB8AC3E}">
        <p14:creationId xmlns:p14="http://schemas.microsoft.com/office/powerpoint/2010/main" val="14405388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pPr algn="l" rtl="0">
              <a:buFont typeface="Wingdings 2" pitchFamily="18" charset="2"/>
              <a:buNone/>
            </a:pPr>
            <a:endParaRPr lang="en-US" altLang="ar-SA" b="1" dirty="0" smtClean="0">
              <a:solidFill>
                <a:srgbClr val="002060"/>
              </a:solidFill>
              <a:latin typeface="Arial" pitchFamily="34" charset="0"/>
              <a:cs typeface="Arial" pitchFamily="34" charset="0"/>
            </a:endParaRPr>
          </a:p>
          <a:p>
            <a:pPr algn="ctr" rtl="0">
              <a:buFont typeface="Wingdings 2" pitchFamily="18" charset="2"/>
              <a:buNone/>
            </a:pPr>
            <a:r>
              <a:rPr lang="en-US" altLang="ar-SA" sz="2800" dirty="0" smtClean="0">
                <a:latin typeface="+mj-lt"/>
                <a:cs typeface="Times New Roman" panose="02020603050405020304" pitchFamily="18" charset="0"/>
              </a:rPr>
              <a:t>When to add Metformin in pre-diabetes?</a:t>
            </a:r>
          </a:p>
          <a:p>
            <a:pPr algn="l" rtl="0">
              <a:buFont typeface="Wingdings 2" pitchFamily="18" charset="2"/>
              <a:buNone/>
            </a:pPr>
            <a:endParaRPr lang="en-US" altLang="ar-SA" sz="2400" dirty="0" smtClean="0">
              <a:cs typeface="Times New Roman" panose="02020603050405020304" pitchFamily="18" charset="0"/>
            </a:endParaRPr>
          </a:p>
          <a:p>
            <a:pPr>
              <a:buNone/>
            </a:pPr>
            <a:r>
              <a:rPr lang="en-US" altLang="ar-SA" sz="2400" b="1" dirty="0" smtClean="0">
                <a:solidFill>
                  <a:schemeClr val="tx1"/>
                </a:solidFill>
                <a:cs typeface="Times New Roman" panose="02020603050405020304" pitchFamily="18" charset="0"/>
              </a:rPr>
              <a:t>In addition to lifestyle counseling, Metformin is considered in IFG plus:</a:t>
            </a:r>
          </a:p>
          <a:p>
            <a:r>
              <a:rPr lang="en-US" altLang="ar-SA" sz="2400" dirty="0" smtClean="0">
                <a:solidFill>
                  <a:schemeClr val="tx1"/>
                </a:solidFill>
                <a:cs typeface="Times New Roman" panose="02020603050405020304" pitchFamily="18" charset="0"/>
              </a:rPr>
              <a:t>Hypertension</a:t>
            </a:r>
          </a:p>
          <a:p>
            <a:r>
              <a:rPr lang="en-US" altLang="ar-SA" sz="2400" dirty="0" smtClean="0">
                <a:solidFill>
                  <a:schemeClr val="tx1"/>
                </a:solidFill>
                <a:cs typeface="Times New Roman" panose="02020603050405020304" pitchFamily="18" charset="0"/>
              </a:rPr>
              <a:t>Low HDL cholesterol</a:t>
            </a:r>
          </a:p>
          <a:p>
            <a:r>
              <a:rPr lang="en-US" altLang="ar-SA" sz="2400" dirty="0" smtClean="0">
                <a:solidFill>
                  <a:schemeClr val="tx1"/>
                </a:solidFill>
                <a:cs typeface="Times New Roman" panose="02020603050405020304" pitchFamily="18" charset="0"/>
              </a:rPr>
              <a:t>Elevated triglycerides </a:t>
            </a:r>
          </a:p>
          <a:p>
            <a:r>
              <a:rPr lang="en-US" altLang="ar-SA" sz="2400" dirty="0" smtClean="0">
                <a:solidFill>
                  <a:schemeClr val="tx1"/>
                </a:solidFill>
                <a:cs typeface="Times New Roman" panose="02020603050405020304" pitchFamily="18" charset="0"/>
              </a:rPr>
              <a:t>Family history of diabetes (first-degree relative) </a:t>
            </a:r>
          </a:p>
          <a:p>
            <a:r>
              <a:rPr lang="en-US" altLang="ar-SA" sz="2400" dirty="0" smtClean="0">
                <a:solidFill>
                  <a:schemeClr val="tx1"/>
                </a:solidFill>
                <a:cs typeface="Times New Roman" panose="02020603050405020304" pitchFamily="18" charset="0"/>
              </a:rPr>
              <a:t>Obese</a:t>
            </a:r>
          </a:p>
          <a:p>
            <a:r>
              <a:rPr lang="en-US" altLang="ar-SA" sz="2400" dirty="0" smtClean="0">
                <a:solidFill>
                  <a:schemeClr val="tx1"/>
                </a:solidFill>
                <a:cs typeface="Times New Roman" panose="02020603050405020304" pitchFamily="18" charset="0"/>
              </a:rPr>
              <a:t>HX of GDM </a:t>
            </a:r>
          </a:p>
          <a:p>
            <a:r>
              <a:rPr lang="en-US" altLang="ar-SA" sz="2400" dirty="0" smtClean="0">
                <a:solidFill>
                  <a:schemeClr val="tx1"/>
                </a:solidFill>
                <a:cs typeface="Times New Roman" panose="02020603050405020304" pitchFamily="18" charset="0"/>
              </a:rPr>
              <a:t>Under 60 years of age</a:t>
            </a:r>
          </a:p>
          <a:p>
            <a:pPr algn="l" rtl="0">
              <a:buFont typeface="Wingdings" pitchFamily="2" charset="2"/>
              <a:buChar char="v"/>
            </a:pPr>
            <a:endParaRPr lang="en-US" altLang="ar-SA" b="1" dirty="0" smtClean="0">
              <a:solidFill>
                <a:schemeClr val="tx1"/>
              </a:solidFill>
              <a:latin typeface="Arial" pitchFamily="34" charset="0"/>
              <a:cs typeface="Arial" pitchFamily="34" charset="0"/>
            </a:endParaRPr>
          </a:p>
          <a:p>
            <a:pPr algn="l" rtl="0">
              <a:buFont typeface="Wingdings 2" pitchFamily="18" charset="2"/>
              <a:buNone/>
            </a:pPr>
            <a:endParaRPr lang="en-US" altLang="ar-SA" b="1" dirty="0" smtClean="0">
              <a:solidFill>
                <a:schemeClr val="tx1"/>
              </a:solidFill>
              <a:latin typeface="Arial" pitchFamily="34" charset="0"/>
              <a:cs typeface="Arial" pitchFamily="34" charset="0"/>
            </a:endParaRPr>
          </a:p>
          <a:p>
            <a:pPr algn="l" rtl="0">
              <a:buFont typeface="Wingdings 2" pitchFamily="18" charset="2"/>
              <a:buNone/>
            </a:pPr>
            <a:endParaRPr lang="en-US" altLang="ar-SA" dirty="0" smtClean="0"/>
          </a:p>
        </p:txBody>
      </p:sp>
    </p:spTree>
    <p:extLst>
      <p:ext uri="{BB962C8B-B14F-4D97-AF65-F5344CB8AC3E}">
        <p14:creationId xmlns:p14="http://schemas.microsoft.com/office/powerpoint/2010/main" val="1718182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7272760"/>
          </a:xfrm>
          <a:prstGeom prst="rect">
            <a:avLst/>
          </a:prstGeom>
          <a:noFill/>
        </p:spPr>
        <p:txBody>
          <a:bodyPr wrap="square" rtlCol="0">
            <a:spAutoFit/>
          </a:bodyPr>
          <a:lstStyle/>
          <a:p>
            <a:pPr>
              <a:lnSpc>
                <a:spcPct val="115000"/>
              </a:lnSpc>
              <a:spcAft>
                <a:spcPts val="1000"/>
              </a:spcAft>
            </a:pPr>
            <a:r>
              <a:rPr lang="en-US" sz="3200" dirty="0">
                <a:latin typeface="Arial"/>
                <a:ea typeface="Calibri"/>
                <a:cs typeface="Arial"/>
              </a:rPr>
              <a:t>7. You are thinking about starting a type 2 diabetic on insulin to improve his blood glucose. His post prandial readings are always high ranging between 248 – 312 mg/dl</a:t>
            </a:r>
            <a:r>
              <a:rPr lang="en-US" sz="3200" dirty="0" smtClean="0">
                <a:latin typeface="Arial"/>
                <a:ea typeface="Calibri"/>
                <a:cs typeface="Arial"/>
              </a:rPr>
              <a:t>. (13.7-17.3mmol/L)</a:t>
            </a:r>
            <a:endParaRPr lang="en-US" sz="2800" dirty="0">
              <a:ea typeface="Calibri"/>
              <a:cs typeface="Arial"/>
            </a:endParaRPr>
          </a:p>
          <a:p>
            <a:pPr>
              <a:lnSpc>
                <a:spcPct val="115000"/>
              </a:lnSpc>
              <a:spcAft>
                <a:spcPts val="1000"/>
              </a:spcAft>
            </a:pPr>
            <a:r>
              <a:rPr lang="en-US" sz="3200" b="1" dirty="0">
                <a:latin typeface="Arial"/>
                <a:ea typeface="Calibri"/>
                <a:cs typeface="Arial"/>
              </a:rPr>
              <a:t>Which of the following insulin types is appropriate to control such levels?</a:t>
            </a:r>
            <a:endParaRPr lang="en-US" sz="2800" dirty="0">
              <a:ea typeface="Calibri"/>
              <a:cs typeface="Arial"/>
            </a:endParaRPr>
          </a:p>
          <a:p>
            <a:pPr marL="342900" marR="0" lvl="0" indent="-342900">
              <a:lnSpc>
                <a:spcPct val="115000"/>
              </a:lnSpc>
              <a:spcBef>
                <a:spcPts val="0"/>
              </a:spcBef>
              <a:spcAft>
                <a:spcPts val="0"/>
              </a:spcAft>
              <a:buFont typeface="+mj-lt"/>
              <a:buAutoNum type="alphaLcPeriod"/>
            </a:pPr>
            <a:r>
              <a:rPr lang="en-US" sz="3200" dirty="0">
                <a:latin typeface="Arial"/>
                <a:ea typeface="Calibri"/>
                <a:cs typeface="Arial"/>
              </a:rPr>
              <a:t>Insulin </a:t>
            </a:r>
            <a:r>
              <a:rPr lang="en-US" sz="3200" dirty="0" err="1">
                <a:latin typeface="Arial"/>
                <a:ea typeface="Calibri"/>
                <a:cs typeface="Arial"/>
              </a:rPr>
              <a:t>Glargine</a:t>
            </a:r>
            <a:endParaRPr lang="en-US" sz="2800" dirty="0">
              <a:ea typeface="Calibri"/>
              <a:cs typeface="Arial"/>
            </a:endParaRPr>
          </a:p>
          <a:p>
            <a:pPr marL="342900" marR="0" lvl="0" indent="-342900">
              <a:lnSpc>
                <a:spcPct val="115000"/>
              </a:lnSpc>
              <a:spcBef>
                <a:spcPts val="0"/>
              </a:spcBef>
              <a:spcAft>
                <a:spcPts val="0"/>
              </a:spcAft>
              <a:buFont typeface="+mj-lt"/>
              <a:buAutoNum type="alphaLcPeriod"/>
            </a:pPr>
            <a:r>
              <a:rPr lang="en-US" sz="3200" dirty="0">
                <a:latin typeface="Arial"/>
                <a:ea typeface="Calibri"/>
                <a:cs typeface="Arial"/>
              </a:rPr>
              <a:t>Insulin NPH</a:t>
            </a:r>
            <a:endParaRPr lang="en-US" sz="2800" dirty="0">
              <a:ea typeface="Calibri"/>
              <a:cs typeface="Arial"/>
            </a:endParaRPr>
          </a:p>
          <a:p>
            <a:pPr marL="342900" marR="0" lvl="0" indent="-342900">
              <a:lnSpc>
                <a:spcPct val="115000"/>
              </a:lnSpc>
              <a:spcBef>
                <a:spcPts val="0"/>
              </a:spcBef>
              <a:spcAft>
                <a:spcPts val="0"/>
              </a:spcAft>
              <a:buFont typeface="+mj-lt"/>
              <a:buAutoNum type="alphaLcPeriod"/>
            </a:pPr>
            <a:r>
              <a:rPr lang="en-US" sz="3200" dirty="0">
                <a:latin typeface="Arial"/>
                <a:ea typeface="Calibri"/>
                <a:cs typeface="Arial"/>
              </a:rPr>
              <a:t>Insulin </a:t>
            </a:r>
            <a:r>
              <a:rPr lang="en-US" sz="3200" dirty="0" err="1">
                <a:latin typeface="Arial"/>
                <a:ea typeface="Calibri"/>
                <a:cs typeface="Arial"/>
              </a:rPr>
              <a:t>Aspart</a:t>
            </a:r>
            <a:endParaRPr lang="en-US" sz="2800" dirty="0">
              <a:ea typeface="Calibri"/>
              <a:cs typeface="Arial"/>
            </a:endParaRPr>
          </a:p>
          <a:p>
            <a:pPr marL="342900" marR="0" lvl="0" indent="-342900">
              <a:lnSpc>
                <a:spcPct val="115000"/>
              </a:lnSpc>
              <a:spcBef>
                <a:spcPts val="0"/>
              </a:spcBef>
              <a:spcAft>
                <a:spcPts val="1000"/>
              </a:spcAft>
              <a:buFont typeface="+mj-lt"/>
              <a:buAutoNum type="alphaLcPeriod"/>
            </a:pPr>
            <a:r>
              <a:rPr lang="en-US" sz="3200" dirty="0">
                <a:latin typeface="Arial"/>
                <a:ea typeface="Calibri"/>
                <a:cs typeface="Arial"/>
              </a:rPr>
              <a:t>Insulin </a:t>
            </a:r>
            <a:r>
              <a:rPr lang="en-US" sz="3200" dirty="0" err="1" smtClean="0">
                <a:latin typeface="Arial"/>
                <a:ea typeface="Calibri"/>
                <a:cs typeface="Arial"/>
              </a:rPr>
              <a:t>Detemir</a:t>
            </a:r>
            <a:endParaRPr lang="en-US" sz="3200" dirty="0" smtClean="0">
              <a:latin typeface="Arial"/>
              <a:ea typeface="Calibri"/>
              <a:cs typeface="Arial"/>
            </a:endParaRPr>
          </a:p>
          <a:p>
            <a:pPr marR="0" lvl="0">
              <a:lnSpc>
                <a:spcPct val="115000"/>
              </a:lnSpc>
              <a:spcBef>
                <a:spcPts val="0"/>
              </a:spcBef>
              <a:spcAft>
                <a:spcPts val="1000"/>
              </a:spcAft>
            </a:pPr>
            <a:r>
              <a:rPr lang="en-US" sz="3200" dirty="0" smtClean="0">
                <a:latin typeface="Arial"/>
                <a:ea typeface="Calibri"/>
                <a:cs typeface="Arial"/>
              </a:rPr>
              <a:t>  </a:t>
            </a:r>
            <a:endParaRPr lang="en-US" sz="2800" dirty="0">
              <a:ea typeface="Calibri"/>
              <a:cs typeface="Arial"/>
            </a:endParaRPr>
          </a:p>
        </p:txBody>
      </p:sp>
      <p:sp>
        <p:nvSpPr>
          <p:cNvPr id="3" name="Oval 2"/>
          <p:cNvSpPr/>
          <p:nvPr/>
        </p:nvSpPr>
        <p:spPr>
          <a:xfrm>
            <a:off x="0" y="5445224"/>
            <a:ext cx="36358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458" name="Picture 2" descr="Image result for question mark">
            <a:hlinkClick r:id="rId2"/>
          </p:cNvPr>
          <p:cNvPicPr>
            <a:picLocks noChangeAspect="1" noChangeArrowheads="1"/>
          </p:cNvPicPr>
          <p:nvPr/>
        </p:nvPicPr>
        <p:blipFill>
          <a:blip r:embed="rId3" cstate="print"/>
          <a:srcRect/>
          <a:stretch>
            <a:fillRect/>
          </a:stretch>
        </p:blipFill>
        <p:spPr bwMode="auto">
          <a:xfrm>
            <a:off x="6588224" y="4221088"/>
            <a:ext cx="1333500" cy="1333501"/>
          </a:xfrm>
          <a:prstGeom prst="rect">
            <a:avLst/>
          </a:prstGeom>
          <a:noFill/>
        </p:spPr>
      </p:pic>
    </p:spTree>
    <p:extLst>
      <p:ext uri="{BB962C8B-B14F-4D97-AF65-F5344CB8AC3E}">
        <p14:creationId xmlns:p14="http://schemas.microsoft.com/office/powerpoint/2010/main" val="1444882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4660043"/>
          </a:xfrm>
          <a:prstGeom prst="rect">
            <a:avLst/>
          </a:prstGeom>
          <a:noFill/>
        </p:spPr>
        <p:txBody>
          <a:bodyPr wrap="square" rtlCol="0">
            <a:spAutoFit/>
          </a:bodyPr>
          <a:lstStyle/>
          <a:p>
            <a:pPr>
              <a:lnSpc>
                <a:spcPts val="2035"/>
              </a:lnSpc>
            </a:pPr>
            <a:r>
              <a:rPr lang="en-US" sz="2000" dirty="0">
                <a:solidFill>
                  <a:srgbClr val="333333"/>
                </a:solidFill>
                <a:latin typeface="Arial"/>
                <a:ea typeface="Times New Roman"/>
                <a:cs typeface="Arial"/>
              </a:rPr>
              <a:t>9. A 42-year-old man presents to clinic for routine follow up of </a:t>
            </a:r>
            <a:r>
              <a:rPr lang="en-US" sz="2000" dirty="0" err="1">
                <a:solidFill>
                  <a:srgbClr val="333333"/>
                </a:solidFill>
                <a:latin typeface="Arial"/>
                <a:ea typeface="Times New Roman"/>
                <a:cs typeface="Arial"/>
              </a:rPr>
              <a:t>diabetes.He</a:t>
            </a:r>
            <a:r>
              <a:rPr lang="en-US" sz="2000" dirty="0">
                <a:solidFill>
                  <a:srgbClr val="333333"/>
                </a:solidFill>
                <a:latin typeface="Arial"/>
                <a:ea typeface="Times New Roman"/>
                <a:cs typeface="Arial"/>
              </a:rPr>
              <a:t> is taking:</a:t>
            </a:r>
            <a:endParaRPr lang="en-US" dirty="0">
              <a:ea typeface="Calibri"/>
              <a:cs typeface="Arial"/>
            </a:endParaRPr>
          </a:p>
          <a:p>
            <a:pPr marL="742950" marR="0" lvl="1" indent="-285750">
              <a:lnSpc>
                <a:spcPts val="2035"/>
              </a:lnSpc>
              <a:spcBef>
                <a:spcPts val="0"/>
              </a:spcBef>
              <a:spcAft>
                <a:spcPts val="0"/>
              </a:spcAft>
              <a:buFont typeface="Symbol"/>
              <a:buChar char=""/>
            </a:pPr>
            <a:r>
              <a:rPr lang="en-US" sz="2000" dirty="0">
                <a:solidFill>
                  <a:srgbClr val="333333"/>
                </a:solidFill>
                <a:latin typeface="Arial"/>
                <a:ea typeface="Times New Roman"/>
                <a:cs typeface="Arial"/>
              </a:rPr>
              <a:t>Metformin 500 mg three times daily</a:t>
            </a:r>
            <a:endParaRPr lang="en-US" dirty="0">
              <a:ea typeface="Calibri"/>
              <a:cs typeface="Arial"/>
            </a:endParaRPr>
          </a:p>
          <a:p>
            <a:pPr marL="742950" marR="0" lvl="1" indent="-285750">
              <a:lnSpc>
                <a:spcPts val="2035"/>
              </a:lnSpc>
              <a:spcBef>
                <a:spcPts val="0"/>
              </a:spcBef>
              <a:spcAft>
                <a:spcPts val="0"/>
              </a:spcAft>
              <a:buFont typeface="Symbol"/>
              <a:buChar char=""/>
            </a:pPr>
            <a:r>
              <a:rPr lang="en-US" sz="2000" dirty="0" err="1">
                <a:solidFill>
                  <a:srgbClr val="333333"/>
                </a:solidFill>
                <a:latin typeface="Arial"/>
                <a:ea typeface="Times New Roman"/>
                <a:cs typeface="Arial"/>
              </a:rPr>
              <a:t>Gliclazide</a:t>
            </a:r>
            <a:r>
              <a:rPr lang="en-US" sz="2000" dirty="0">
                <a:solidFill>
                  <a:srgbClr val="333333"/>
                </a:solidFill>
                <a:latin typeface="Arial"/>
                <a:ea typeface="Times New Roman"/>
                <a:cs typeface="Arial"/>
              </a:rPr>
              <a:t> 120 mg once daily</a:t>
            </a:r>
            <a:endParaRPr lang="en-US" dirty="0">
              <a:ea typeface="Calibri"/>
              <a:cs typeface="Arial"/>
            </a:endParaRPr>
          </a:p>
          <a:p>
            <a:pPr marL="742950" marR="0" lvl="1" indent="-285750">
              <a:lnSpc>
                <a:spcPts val="2035"/>
              </a:lnSpc>
              <a:spcBef>
                <a:spcPts val="0"/>
              </a:spcBef>
              <a:spcAft>
                <a:spcPts val="0"/>
              </a:spcAft>
              <a:buFont typeface="Symbol"/>
              <a:buChar char=""/>
            </a:pPr>
            <a:r>
              <a:rPr lang="en-US" sz="2000" dirty="0" err="1">
                <a:solidFill>
                  <a:srgbClr val="333333"/>
                </a:solidFill>
                <a:latin typeface="Arial"/>
                <a:ea typeface="Times New Roman"/>
                <a:cs typeface="Arial"/>
              </a:rPr>
              <a:t>Ramipril</a:t>
            </a:r>
            <a:r>
              <a:rPr lang="en-US" sz="2000" dirty="0">
                <a:solidFill>
                  <a:srgbClr val="333333"/>
                </a:solidFill>
                <a:latin typeface="Arial"/>
                <a:ea typeface="Times New Roman"/>
                <a:cs typeface="Arial"/>
              </a:rPr>
              <a:t> 10 mg once daily.</a:t>
            </a:r>
            <a:endParaRPr lang="en-US" dirty="0">
              <a:ea typeface="Calibri"/>
              <a:cs typeface="Arial"/>
            </a:endParaRPr>
          </a:p>
          <a:p>
            <a:pPr marL="457200" marR="0">
              <a:lnSpc>
                <a:spcPts val="2035"/>
              </a:lnSpc>
              <a:spcBef>
                <a:spcPts val="0"/>
              </a:spcBef>
              <a:spcAft>
                <a:spcPts val="1000"/>
              </a:spcAft>
            </a:pPr>
            <a:r>
              <a:rPr lang="en-US" sz="2000" dirty="0">
                <a:solidFill>
                  <a:srgbClr val="333333"/>
                </a:solidFill>
                <a:latin typeface="Arial"/>
                <a:ea typeface="Calibri"/>
                <a:cs typeface="Arial"/>
              </a:rPr>
              <a:t>His lifestyle is still sensible. Investigations show:</a:t>
            </a:r>
            <a:endParaRPr lang="en-US" dirty="0">
              <a:ea typeface="Calibri"/>
              <a:cs typeface="Arial"/>
            </a:endParaRPr>
          </a:p>
          <a:p>
            <a:pPr marL="742950" marR="0" lvl="1" indent="-285750">
              <a:lnSpc>
                <a:spcPts val="2035"/>
              </a:lnSpc>
              <a:spcBef>
                <a:spcPts val="0"/>
              </a:spcBef>
              <a:spcAft>
                <a:spcPts val="0"/>
              </a:spcAft>
              <a:buSzPts val="1000"/>
              <a:buFont typeface="Courier New"/>
              <a:buChar char="o"/>
              <a:tabLst>
                <a:tab pos="914400" algn="l"/>
              </a:tabLst>
            </a:pPr>
            <a:r>
              <a:rPr lang="en-US" sz="2000" dirty="0">
                <a:solidFill>
                  <a:srgbClr val="333333"/>
                </a:solidFill>
                <a:latin typeface="Arial"/>
                <a:ea typeface="Times New Roman"/>
                <a:cs typeface="Arial"/>
              </a:rPr>
              <a:t>Fasting plasma glucose is 18.7 </a:t>
            </a:r>
            <a:r>
              <a:rPr lang="en-US" sz="2000" dirty="0" err="1">
                <a:solidFill>
                  <a:srgbClr val="333333"/>
                </a:solidFill>
                <a:latin typeface="Arial"/>
                <a:ea typeface="Times New Roman"/>
                <a:cs typeface="Arial"/>
              </a:rPr>
              <a:t>mmol</a:t>
            </a:r>
            <a:r>
              <a:rPr lang="en-US" sz="2000" dirty="0">
                <a:solidFill>
                  <a:srgbClr val="333333"/>
                </a:solidFill>
                <a:latin typeface="Arial"/>
                <a:ea typeface="Times New Roman"/>
                <a:cs typeface="Arial"/>
              </a:rPr>
              <a:t>/l</a:t>
            </a:r>
            <a:endParaRPr lang="en-US" dirty="0">
              <a:ea typeface="Calibri"/>
              <a:cs typeface="Times New Roman"/>
            </a:endParaRPr>
          </a:p>
          <a:p>
            <a:pPr marL="742950" marR="0" lvl="1" indent="-285750">
              <a:lnSpc>
                <a:spcPts val="2035"/>
              </a:lnSpc>
              <a:spcBef>
                <a:spcPts val="0"/>
              </a:spcBef>
              <a:spcAft>
                <a:spcPts val="0"/>
              </a:spcAft>
              <a:buSzPts val="1000"/>
              <a:buFont typeface="Courier New"/>
              <a:buChar char="o"/>
              <a:tabLst>
                <a:tab pos="914400" algn="l"/>
              </a:tabLst>
            </a:pPr>
            <a:r>
              <a:rPr lang="en-US" sz="2000" dirty="0">
                <a:solidFill>
                  <a:srgbClr val="333333"/>
                </a:solidFill>
                <a:latin typeface="Arial"/>
                <a:ea typeface="Times New Roman"/>
                <a:cs typeface="Arial"/>
              </a:rPr>
              <a:t>HbA</a:t>
            </a:r>
            <a:r>
              <a:rPr lang="en-US" sz="2000" baseline="-25000" dirty="0">
                <a:solidFill>
                  <a:srgbClr val="333333"/>
                </a:solidFill>
                <a:latin typeface="Arial"/>
                <a:ea typeface="Times New Roman"/>
                <a:cs typeface="Arial"/>
              </a:rPr>
              <a:t>1c</a:t>
            </a:r>
            <a:r>
              <a:rPr lang="en-US" sz="2000" dirty="0">
                <a:solidFill>
                  <a:srgbClr val="333333"/>
                </a:solidFill>
                <a:latin typeface="Arial"/>
                <a:ea typeface="Times New Roman"/>
                <a:cs typeface="Arial"/>
              </a:rPr>
              <a:t> 12.4%</a:t>
            </a:r>
            <a:endParaRPr lang="en-US" dirty="0">
              <a:ea typeface="Calibri"/>
              <a:cs typeface="Times New Roman"/>
            </a:endParaRPr>
          </a:p>
          <a:p>
            <a:pPr marL="742950" marR="0" lvl="1" indent="-285750">
              <a:lnSpc>
                <a:spcPts val="2035"/>
              </a:lnSpc>
              <a:spcBef>
                <a:spcPts val="0"/>
              </a:spcBef>
              <a:spcAft>
                <a:spcPts val="0"/>
              </a:spcAft>
              <a:buSzPts val="1000"/>
              <a:buFont typeface="Courier New"/>
              <a:buChar char="o"/>
              <a:tabLst>
                <a:tab pos="914400" algn="l"/>
              </a:tabLst>
            </a:pPr>
            <a:r>
              <a:rPr lang="en-US" sz="2000" dirty="0">
                <a:solidFill>
                  <a:srgbClr val="333333"/>
                </a:solidFill>
                <a:latin typeface="Arial"/>
                <a:ea typeface="Times New Roman"/>
                <a:cs typeface="Arial"/>
              </a:rPr>
              <a:t>Urinalysis shows 4+ glucose (negative for ketones).</a:t>
            </a:r>
            <a:endParaRPr lang="en-US" dirty="0">
              <a:ea typeface="Calibri"/>
              <a:cs typeface="Times New Roman"/>
            </a:endParaRPr>
          </a:p>
          <a:p>
            <a:pPr marL="457200" marR="0">
              <a:lnSpc>
                <a:spcPts val="2035"/>
              </a:lnSpc>
              <a:spcBef>
                <a:spcPts val="0"/>
              </a:spcBef>
              <a:spcAft>
                <a:spcPts val="1000"/>
              </a:spcAft>
            </a:pPr>
            <a:r>
              <a:rPr lang="en-US" sz="2000" b="1" dirty="0">
                <a:solidFill>
                  <a:srgbClr val="333333"/>
                </a:solidFill>
                <a:latin typeface="Arial"/>
                <a:ea typeface="Calibri"/>
                <a:cs typeface="Arial"/>
              </a:rPr>
              <a:t>What is the most appropriate regimen of treatment you recommend to him?</a:t>
            </a:r>
            <a:endParaRPr lang="en-US" dirty="0">
              <a:ea typeface="Calibri"/>
              <a:cs typeface="Arial"/>
            </a:endParaRPr>
          </a:p>
          <a:p>
            <a:pPr marL="342900" marR="0" lvl="0" indent="-342900">
              <a:lnSpc>
                <a:spcPts val="2035"/>
              </a:lnSpc>
              <a:spcBef>
                <a:spcPts val="0"/>
              </a:spcBef>
              <a:spcAft>
                <a:spcPts val="0"/>
              </a:spcAft>
              <a:buFont typeface="+mj-lt"/>
              <a:buAutoNum type="alphaUcPeriod"/>
            </a:pPr>
            <a:r>
              <a:rPr lang="en-US" sz="2000" dirty="0">
                <a:solidFill>
                  <a:srgbClr val="333333"/>
                </a:solidFill>
                <a:latin typeface="Arial"/>
                <a:ea typeface="Times New Roman"/>
                <a:cs typeface="Arial"/>
              </a:rPr>
              <a:t>Start </a:t>
            </a:r>
            <a:r>
              <a:rPr lang="en-US" sz="2000" dirty="0" err="1">
                <a:solidFill>
                  <a:srgbClr val="333333"/>
                </a:solidFill>
                <a:latin typeface="Arial"/>
                <a:ea typeface="Times New Roman"/>
                <a:cs typeface="Arial"/>
              </a:rPr>
              <a:t>glitazones</a:t>
            </a:r>
            <a:r>
              <a:rPr lang="en-US" sz="2000" dirty="0">
                <a:solidFill>
                  <a:srgbClr val="333333"/>
                </a:solidFill>
                <a:latin typeface="Arial"/>
                <a:ea typeface="Times New Roman"/>
                <a:cs typeface="Arial"/>
              </a:rPr>
              <a:t> like pioglitazone</a:t>
            </a:r>
            <a:endParaRPr lang="en-US" dirty="0">
              <a:ea typeface="Calibri"/>
              <a:cs typeface="Arial"/>
            </a:endParaRPr>
          </a:p>
          <a:p>
            <a:pPr marL="342900" marR="0" lvl="0" indent="-342900">
              <a:lnSpc>
                <a:spcPts val="2035"/>
              </a:lnSpc>
              <a:spcBef>
                <a:spcPts val="0"/>
              </a:spcBef>
              <a:spcAft>
                <a:spcPts val="0"/>
              </a:spcAft>
              <a:buFont typeface="+mj-lt"/>
              <a:buAutoNum type="alphaUcPeriod"/>
            </a:pPr>
            <a:r>
              <a:rPr lang="en-US" sz="2000" dirty="0">
                <a:solidFill>
                  <a:srgbClr val="333333"/>
                </a:solidFill>
                <a:latin typeface="Arial"/>
                <a:ea typeface="Times New Roman"/>
                <a:cs typeface="Arial"/>
              </a:rPr>
              <a:t>Increase the dose of metformin and </a:t>
            </a:r>
            <a:r>
              <a:rPr lang="en-US" sz="2000" dirty="0" err="1">
                <a:solidFill>
                  <a:srgbClr val="333333"/>
                </a:solidFill>
                <a:latin typeface="Arial"/>
                <a:ea typeface="Times New Roman"/>
                <a:cs typeface="Arial"/>
              </a:rPr>
              <a:t>gliclazide</a:t>
            </a:r>
            <a:endParaRPr lang="en-US" dirty="0">
              <a:ea typeface="Calibri"/>
              <a:cs typeface="Arial"/>
            </a:endParaRPr>
          </a:p>
          <a:p>
            <a:pPr marL="342900" marR="0" lvl="0" indent="-342900">
              <a:lnSpc>
                <a:spcPts val="2035"/>
              </a:lnSpc>
              <a:spcBef>
                <a:spcPts val="0"/>
              </a:spcBef>
              <a:spcAft>
                <a:spcPts val="0"/>
              </a:spcAft>
              <a:buFont typeface="+mj-lt"/>
              <a:buAutoNum type="alphaUcPeriod"/>
            </a:pPr>
            <a:r>
              <a:rPr lang="en-US" sz="2000" dirty="0">
                <a:latin typeface="Arial"/>
                <a:ea typeface="Times New Roman"/>
                <a:cs typeface="Arial"/>
              </a:rPr>
              <a:t>Start insulin therapy </a:t>
            </a:r>
            <a:endParaRPr lang="en-US" dirty="0">
              <a:ea typeface="Calibri"/>
              <a:cs typeface="Arial"/>
            </a:endParaRPr>
          </a:p>
          <a:p>
            <a:pPr marL="342900" marR="0" lvl="0" indent="-342900">
              <a:lnSpc>
                <a:spcPct val="115000"/>
              </a:lnSpc>
              <a:spcBef>
                <a:spcPts val="0"/>
              </a:spcBef>
              <a:spcAft>
                <a:spcPts val="1000"/>
              </a:spcAft>
              <a:buFont typeface="+mj-lt"/>
              <a:buAutoNum type="alphaUcPeriod"/>
            </a:pPr>
            <a:r>
              <a:rPr lang="en-US" sz="2000" dirty="0">
                <a:solidFill>
                  <a:srgbClr val="333333"/>
                </a:solidFill>
                <a:latin typeface="Arial"/>
                <a:ea typeface="Times New Roman"/>
                <a:cs typeface="Arial"/>
              </a:rPr>
              <a:t>Start DPP 4 inhibitor like </a:t>
            </a:r>
            <a:r>
              <a:rPr lang="en-US" sz="2000" dirty="0" err="1">
                <a:solidFill>
                  <a:srgbClr val="333333"/>
                </a:solidFill>
                <a:latin typeface="Arial"/>
                <a:ea typeface="Times New Roman"/>
                <a:cs typeface="Arial"/>
              </a:rPr>
              <a:t>sitagliptin</a:t>
            </a:r>
            <a:endParaRPr lang="en-US" dirty="0">
              <a:ea typeface="Calibri"/>
              <a:cs typeface="Arial"/>
            </a:endParaRPr>
          </a:p>
          <a:p>
            <a:endParaRPr lang="en-US" dirty="0"/>
          </a:p>
        </p:txBody>
      </p:sp>
      <p:sp>
        <p:nvSpPr>
          <p:cNvPr id="3" name="Oval 2"/>
          <p:cNvSpPr/>
          <p:nvPr/>
        </p:nvSpPr>
        <p:spPr>
          <a:xfrm>
            <a:off x="0" y="3861048"/>
            <a:ext cx="36358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434" name="Picture 2" descr="Image result for question mark">
            <a:hlinkClick r:id="rId2"/>
          </p:cNvPr>
          <p:cNvPicPr>
            <a:picLocks noChangeAspect="1" noChangeArrowheads="1"/>
          </p:cNvPicPr>
          <p:nvPr/>
        </p:nvPicPr>
        <p:blipFill>
          <a:blip r:embed="rId3" cstate="print"/>
          <a:srcRect/>
          <a:stretch>
            <a:fillRect/>
          </a:stretch>
        </p:blipFill>
        <p:spPr bwMode="auto">
          <a:xfrm>
            <a:off x="6372200" y="3717032"/>
            <a:ext cx="1333500" cy="1333501"/>
          </a:xfrm>
          <a:prstGeom prst="rect">
            <a:avLst/>
          </a:prstGeom>
          <a:noFill/>
        </p:spPr>
      </p:pic>
    </p:spTree>
    <p:extLst>
      <p:ext uri="{BB962C8B-B14F-4D97-AF65-F5344CB8AC3E}">
        <p14:creationId xmlns:p14="http://schemas.microsoft.com/office/powerpoint/2010/main" val="1806955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Insulin therapy </a:t>
            </a:r>
            <a:endParaRPr lang="en-CA"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95400"/>
            <a:ext cx="6475413"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7" y="764704"/>
            <a:ext cx="8640961" cy="4662815"/>
          </a:xfrm>
          <a:prstGeom prst="rect">
            <a:avLst/>
          </a:prstGeom>
          <a:noFill/>
        </p:spPr>
        <p:txBody>
          <a:bodyPr wrap="square" rtlCol="0">
            <a:spAutoFit/>
          </a:bodyPr>
          <a:lstStyle/>
          <a:p>
            <a:pPr algn="ctr"/>
            <a:r>
              <a:rPr lang="en-US" sz="3600" dirty="0">
                <a:cs typeface="Times New Roman" panose="02020603050405020304" pitchFamily="18" charset="0"/>
              </a:rPr>
              <a:t>INSULIN AS INITIAL THERAPY</a:t>
            </a:r>
          </a:p>
          <a:p>
            <a:endParaRPr lang="en-US" sz="2400" dirty="0">
              <a:cs typeface="Times New Roman" panose="02020603050405020304" pitchFamily="18" charset="0"/>
            </a:endParaRPr>
          </a:p>
          <a:p>
            <a:endParaRPr lang="en-US" sz="2400" dirty="0">
              <a:cs typeface="Times New Roman" panose="02020603050405020304" pitchFamily="18" charset="0"/>
            </a:endParaRPr>
          </a:p>
          <a:p>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err="1">
                <a:cs typeface="Times New Roman" panose="02020603050405020304" pitchFamily="18" charset="0"/>
              </a:rPr>
              <a:t>Glycated</a:t>
            </a:r>
            <a:r>
              <a:rPr lang="en-US" sz="2400" dirty="0">
                <a:cs typeface="Times New Roman" panose="02020603050405020304" pitchFamily="18" charset="0"/>
              </a:rPr>
              <a:t> hemoglobin (A1C) &gt;9.5 percent (80.3 </a:t>
            </a:r>
            <a:r>
              <a:rPr lang="en-US" sz="2400" dirty="0" err="1">
                <a:cs typeface="Times New Roman" panose="02020603050405020304" pitchFamily="18" charset="0"/>
              </a:rPr>
              <a:t>mmol</a:t>
            </a:r>
            <a:r>
              <a:rPr lang="en-US" sz="2400" dirty="0">
                <a:cs typeface="Times New Roman" panose="02020603050405020304" pitchFamily="18" charset="0"/>
              </a:rPr>
              <a:t>/</a:t>
            </a:r>
            <a:r>
              <a:rPr lang="en-US" sz="2400" dirty="0" err="1">
                <a:cs typeface="Times New Roman" panose="02020603050405020304" pitchFamily="18" charset="0"/>
              </a:rPr>
              <a:t>mol</a:t>
            </a:r>
            <a:r>
              <a:rPr lang="en-US" sz="2400" dirty="0">
                <a:cs typeface="Times New Roman" panose="02020603050405020304" pitchFamily="18" charset="0"/>
              </a:rPr>
              <a:t>),</a:t>
            </a:r>
          </a:p>
          <a:p>
            <a:pPr marL="257175" indent="-257175">
              <a:buFont typeface="Arial" panose="020B0604020202020204" pitchFamily="34" charset="0"/>
              <a:buChar char="•"/>
            </a:pPr>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a:cs typeface="Times New Roman" panose="02020603050405020304" pitchFamily="18" charset="0"/>
              </a:rPr>
              <a:t>Fasting plasma glucose </a:t>
            </a:r>
            <a:r>
              <a:rPr lang="en-US" sz="2400" dirty="0" smtClean="0">
                <a:cs typeface="Times New Roman" panose="02020603050405020304" pitchFamily="18" charset="0"/>
              </a:rPr>
              <a:t>&gt;13.9 </a:t>
            </a:r>
            <a:r>
              <a:rPr lang="en-US" sz="2400" dirty="0" err="1" smtClean="0">
                <a:cs typeface="Times New Roman" panose="02020603050405020304" pitchFamily="18" charset="0"/>
              </a:rPr>
              <a:t>mmol</a:t>
            </a:r>
            <a:r>
              <a:rPr lang="en-US" sz="2400" dirty="0" smtClean="0">
                <a:cs typeface="Times New Roman" panose="02020603050405020304" pitchFamily="18" charset="0"/>
              </a:rPr>
              <a:t>/L (&gt;250 mg/</a:t>
            </a:r>
            <a:r>
              <a:rPr lang="en-US" sz="2400" dirty="0" err="1" smtClean="0">
                <a:cs typeface="Times New Roman" panose="02020603050405020304" pitchFamily="18" charset="0"/>
              </a:rPr>
              <a:t>dL</a:t>
            </a:r>
            <a:r>
              <a:rPr lang="en-US" sz="2400" dirty="0" smtClean="0">
                <a:cs typeface="Times New Roman" panose="02020603050405020304" pitchFamily="18" charset="0"/>
              </a:rPr>
              <a:t> )</a:t>
            </a:r>
            <a:endParaRPr lang="en-US" sz="2400" dirty="0">
              <a:cs typeface="Times New Roman" panose="02020603050405020304" pitchFamily="18" charset="0"/>
            </a:endParaRPr>
          </a:p>
          <a:p>
            <a:pPr marL="257175" indent="-257175">
              <a:buFont typeface="Arial" panose="020B0604020202020204" pitchFamily="34" charset="0"/>
              <a:buChar char="•"/>
            </a:pPr>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a:cs typeface="Times New Roman" panose="02020603050405020304" pitchFamily="18" charset="0"/>
              </a:rPr>
              <a:t>Random glucose consistently </a:t>
            </a:r>
            <a:r>
              <a:rPr lang="en-US" sz="2400" dirty="0" smtClean="0">
                <a:cs typeface="Times New Roman" panose="02020603050405020304" pitchFamily="18" charset="0"/>
              </a:rPr>
              <a:t>&gt;16.7 </a:t>
            </a:r>
            <a:r>
              <a:rPr lang="en-US" sz="2400" dirty="0" err="1" smtClean="0">
                <a:cs typeface="Times New Roman" panose="02020603050405020304" pitchFamily="18" charset="0"/>
              </a:rPr>
              <a:t>mmol</a:t>
            </a:r>
            <a:r>
              <a:rPr lang="en-US" sz="2400" dirty="0" smtClean="0">
                <a:cs typeface="Times New Roman" panose="02020603050405020304" pitchFamily="18" charset="0"/>
              </a:rPr>
              <a:t>/L (&gt;300 mg/</a:t>
            </a:r>
            <a:r>
              <a:rPr lang="en-US" sz="2400" dirty="0" err="1" smtClean="0">
                <a:cs typeface="Times New Roman" panose="02020603050405020304" pitchFamily="18" charset="0"/>
              </a:rPr>
              <a:t>dL</a:t>
            </a:r>
            <a:r>
              <a:rPr lang="en-US" sz="2400" dirty="0" smtClean="0">
                <a:cs typeface="Times New Roman" panose="02020603050405020304" pitchFamily="18" charset="0"/>
              </a:rPr>
              <a:t> )</a:t>
            </a:r>
            <a:endParaRPr lang="en-US" sz="2400" dirty="0">
              <a:cs typeface="Times New Roman" panose="02020603050405020304" pitchFamily="18" charset="0"/>
            </a:endParaRPr>
          </a:p>
          <a:p>
            <a:pPr marL="257175" indent="-257175">
              <a:buFont typeface="Arial" panose="020B0604020202020204" pitchFamily="34" charset="0"/>
              <a:buChar char="•"/>
            </a:pPr>
            <a:endParaRPr lang="en-US" sz="2400" dirty="0">
              <a:cs typeface="Times New Roman" panose="02020603050405020304" pitchFamily="18" charset="0"/>
            </a:endParaRPr>
          </a:p>
          <a:p>
            <a:pPr marL="257175" indent="-257175">
              <a:buFont typeface="Arial" panose="020B0604020202020204" pitchFamily="34" charset="0"/>
              <a:buChar char="•"/>
            </a:pPr>
            <a:r>
              <a:rPr lang="en-US" sz="2400" dirty="0" err="1">
                <a:cs typeface="Times New Roman" panose="02020603050405020304" pitchFamily="18" charset="0"/>
              </a:rPr>
              <a:t>Ketonuria</a:t>
            </a:r>
            <a:r>
              <a:rPr lang="en-US" sz="2400" dirty="0">
                <a:cs typeface="Times New Roman" panose="02020603050405020304" pitchFamily="18" charset="0"/>
              </a:rPr>
              <a:t>, or </a:t>
            </a:r>
            <a:r>
              <a:rPr lang="en-US" sz="2400" dirty="0" smtClean="0">
                <a:cs typeface="Times New Roman" panose="02020603050405020304" pitchFamily="18" charset="0"/>
              </a:rPr>
              <a:t>Unplanned </a:t>
            </a:r>
            <a:r>
              <a:rPr lang="en-US" sz="2400" dirty="0">
                <a:cs typeface="Times New Roman" panose="02020603050405020304" pitchFamily="18" charset="0"/>
              </a:rPr>
              <a:t>weight loss with hyperglycemia </a:t>
            </a:r>
          </a:p>
          <a:p>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6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 calcmode="lin" valueType="num">
                                      <p:cBhvr additive="base">
                                        <p:cTn id="1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332656"/>
            <a:ext cx="6347713" cy="1320800"/>
          </a:xfrm>
        </p:spPr>
        <p:txBody>
          <a:bodyPr>
            <a:normAutofit fontScale="90000"/>
          </a:bodyPr>
          <a:lstStyle/>
          <a:p>
            <a:r>
              <a:rPr lang="en-US" altLang="ar-SA" sz="4900" dirty="0">
                <a:cs typeface="Times New Roman" panose="02020603050405020304" pitchFamily="18" charset="0"/>
              </a:rPr>
              <a:t>Indication of Insulin in Type 2 DM</a:t>
            </a:r>
            <a:r>
              <a:rPr lang="en-US" altLang="ar-SA" sz="4400" b="1" dirty="0">
                <a:solidFill>
                  <a:schemeClr val="accent2"/>
                </a:solidFill>
                <a:latin typeface="Times New Roman" panose="02020603050405020304" pitchFamily="18" charset="0"/>
                <a:cs typeface="Times New Roman" panose="02020603050405020304" pitchFamily="18" charset="0"/>
              </a:rPr>
              <a:t/>
            </a:r>
            <a:br>
              <a:rPr lang="en-US" altLang="ar-SA" sz="4400" b="1" dirty="0">
                <a:solidFill>
                  <a:schemeClr val="accent2"/>
                </a:solidFill>
                <a:latin typeface="Times New Roman" panose="02020603050405020304" pitchFamily="18" charset="0"/>
                <a:cs typeface="Times New Roman" panose="02020603050405020304" pitchFamily="18" charset="0"/>
              </a:rPr>
            </a:b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988840"/>
            <a:ext cx="8229600" cy="4137323"/>
          </a:xfrm>
        </p:spPr>
        <p:txBody>
          <a:bodyPr/>
          <a:lstStyle/>
          <a:p>
            <a:pPr>
              <a:buNone/>
            </a:pPr>
            <a:r>
              <a:rPr lang="en-US" altLang="ar-SA" sz="2400" dirty="0">
                <a:solidFill>
                  <a:schemeClr val="tx1"/>
                </a:solidFill>
                <a:cs typeface="Times New Roman" panose="02020603050405020304" pitchFamily="18" charset="0"/>
              </a:rPr>
              <a:t>If HbA1c is ≥ 9 %</a:t>
            </a:r>
          </a:p>
          <a:p>
            <a:pPr>
              <a:buNone/>
            </a:pPr>
            <a:endParaRPr lang="en-US" altLang="ar-SA" sz="2400" dirty="0">
              <a:solidFill>
                <a:schemeClr val="tx1"/>
              </a:solidFill>
              <a:cs typeface="Times New Roman" panose="02020603050405020304" pitchFamily="18" charset="0"/>
            </a:endParaRPr>
          </a:p>
          <a:p>
            <a:pPr>
              <a:buNone/>
            </a:pPr>
            <a:r>
              <a:rPr lang="en-US" altLang="ar-SA" sz="2400" dirty="0" smtClean="0">
                <a:solidFill>
                  <a:schemeClr val="tx1"/>
                </a:solidFill>
                <a:cs typeface="Times New Roman" panose="02020603050405020304" pitchFamily="18" charset="0"/>
              </a:rPr>
              <a:t>After </a:t>
            </a:r>
            <a:r>
              <a:rPr lang="en-US" altLang="ar-SA" sz="2400" dirty="0">
                <a:solidFill>
                  <a:schemeClr val="tx1"/>
                </a:solidFill>
                <a:cs typeface="Times New Roman" panose="02020603050405020304" pitchFamily="18" charset="0"/>
              </a:rPr>
              <a:t>maximum metformin and </a:t>
            </a:r>
            <a:r>
              <a:rPr lang="en-US" altLang="ar-SA" sz="2400" dirty="0" err="1" smtClean="0">
                <a:solidFill>
                  <a:schemeClr val="tx1"/>
                </a:solidFill>
                <a:cs typeface="Times New Roman" panose="02020603050405020304" pitchFamily="18" charset="0"/>
              </a:rPr>
              <a:t>suphonylurea</a:t>
            </a:r>
            <a:endParaRPr lang="en-US" altLang="ar-SA" sz="2400" dirty="0" smtClean="0">
              <a:solidFill>
                <a:schemeClr val="tx1"/>
              </a:solidFill>
              <a:cs typeface="Times New Roman" panose="02020603050405020304" pitchFamily="18" charset="0"/>
            </a:endParaRPr>
          </a:p>
          <a:p>
            <a:pPr marL="0" indent="0">
              <a:buNone/>
            </a:pPr>
            <a:r>
              <a:rPr lang="en-US" altLang="ar-SA" sz="2400" dirty="0" smtClean="0">
                <a:solidFill>
                  <a:schemeClr val="tx1"/>
                </a:solidFill>
                <a:cs typeface="Times New Roman" panose="02020603050405020304" pitchFamily="18" charset="0"/>
              </a:rPr>
              <a:t> </a:t>
            </a:r>
            <a:endParaRPr lang="en-US" altLang="ar-SA" sz="2400" dirty="0">
              <a:solidFill>
                <a:schemeClr val="tx1"/>
              </a:solidFill>
              <a:cs typeface="Times New Roman" panose="02020603050405020304" pitchFamily="18" charset="0"/>
            </a:endParaRPr>
          </a:p>
          <a:p>
            <a:pPr>
              <a:buNone/>
            </a:pPr>
            <a:r>
              <a:rPr lang="en-US" altLang="ar-SA" sz="2400" dirty="0" smtClean="0">
                <a:solidFill>
                  <a:schemeClr val="tx1"/>
                </a:solidFill>
                <a:cs typeface="Times New Roman" panose="02020603050405020304" pitchFamily="18" charset="0"/>
              </a:rPr>
              <a:t>You </a:t>
            </a:r>
            <a:r>
              <a:rPr lang="en-US" altLang="ar-SA" sz="2400" dirty="0">
                <a:solidFill>
                  <a:schemeClr val="tx1"/>
                </a:solidFill>
                <a:cs typeface="Times New Roman" panose="02020603050405020304" pitchFamily="18" charset="0"/>
              </a:rPr>
              <a:t>should consider adding Insulin and taper the </a:t>
            </a:r>
            <a:r>
              <a:rPr lang="en-US" altLang="ar-SA" sz="2400" dirty="0" err="1">
                <a:solidFill>
                  <a:schemeClr val="tx1"/>
                </a:solidFill>
                <a:cs typeface="Times New Roman" panose="02020603050405020304" pitchFamily="18" charset="0"/>
              </a:rPr>
              <a:t>Sulphonylurea</a:t>
            </a:r>
            <a:r>
              <a:rPr lang="en-US" altLang="ar-SA" sz="2400" dirty="0">
                <a:solidFill>
                  <a:schemeClr val="tx1"/>
                </a:solidFill>
                <a:cs typeface="Times New Roman" panose="02020603050405020304" pitchFamily="18" charset="0"/>
              </a:rPr>
              <a:t>.</a:t>
            </a:r>
            <a:endParaRPr lang="ar-SA" altLang="ar-SA" sz="2400" dirty="0">
              <a:solidFill>
                <a:schemeClr val="tx1"/>
              </a:solidFill>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3155321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DM Mechanism</a:t>
            </a:r>
            <a:endParaRPr lang="en-CA" dirty="0"/>
          </a:p>
        </p:txBody>
      </p:sp>
      <p:sp>
        <p:nvSpPr>
          <p:cNvPr id="5" name="Content Placeholder 4"/>
          <p:cNvSpPr>
            <a:spLocks noGrp="1"/>
          </p:cNvSpPr>
          <p:nvPr>
            <p:ph idx="1"/>
          </p:nvPr>
        </p:nvSpPr>
        <p:spPr/>
        <p:txBody>
          <a:bodyPr/>
          <a:lstStyle/>
          <a:p>
            <a:pPr algn="ctr">
              <a:buNone/>
            </a:pPr>
            <a:endParaRPr lang="en-CA" b="1" u="sng" dirty="0" smtClean="0">
              <a:solidFill>
                <a:schemeClr val="tx2">
                  <a:lumMod val="60000"/>
                  <a:lumOff val="40000"/>
                </a:schemeClr>
              </a:solidFill>
            </a:endParaRPr>
          </a:p>
          <a:p>
            <a:pPr algn="ctr">
              <a:buNone/>
            </a:pPr>
            <a:r>
              <a:rPr lang="en-CA" b="1" u="sng" dirty="0" smtClean="0">
                <a:solidFill>
                  <a:schemeClr val="tx2">
                    <a:lumMod val="60000"/>
                    <a:lumOff val="40000"/>
                  </a:schemeClr>
                </a:solidFill>
              </a:rPr>
              <a:t>http</a:t>
            </a:r>
            <a:r>
              <a:rPr lang="en-CA" b="1" u="sng" dirty="0">
                <a:solidFill>
                  <a:schemeClr val="tx2">
                    <a:lumMod val="60000"/>
                    <a:lumOff val="40000"/>
                  </a:schemeClr>
                </a:solidFill>
              </a:rPr>
              <a:t>://mediacenter.novomedlink.com/v/diabetes-pathophysiology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87624" y="332656"/>
            <a:ext cx="7010400" cy="857250"/>
          </a:xfrm>
        </p:spPr>
        <p:txBody>
          <a:bodyPr>
            <a:normAutofit/>
          </a:bodyPr>
          <a:lstStyle/>
          <a:p>
            <a:pPr rtl="0" eaLnBrk="1" hangingPunct="1"/>
            <a:r>
              <a:rPr lang="en-US" altLang="ar-SA" sz="3400" dirty="0" smtClean="0">
                <a:cs typeface="Times New Roman" panose="02020603050405020304" pitchFamily="18" charset="0"/>
              </a:rPr>
              <a:t>TREATMENT REGIMENS</a:t>
            </a:r>
          </a:p>
        </p:txBody>
      </p:sp>
      <p:sp>
        <p:nvSpPr>
          <p:cNvPr id="32771" name="Rectangle 3"/>
          <p:cNvSpPr>
            <a:spLocks noGrp="1" noChangeArrowheads="1"/>
          </p:cNvSpPr>
          <p:nvPr>
            <p:ph idx="1"/>
          </p:nvPr>
        </p:nvSpPr>
        <p:spPr>
          <a:xfrm>
            <a:off x="0" y="1484784"/>
            <a:ext cx="9144000" cy="4992216"/>
          </a:xfrm>
        </p:spPr>
        <p:txBody>
          <a:bodyPr>
            <a:normAutofit lnSpcReduction="10000"/>
          </a:bodyPr>
          <a:lstStyle/>
          <a:p>
            <a:endParaRPr lang="en-US" altLang="ar-SA" b="1" dirty="0" smtClean="0">
              <a:solidFill>
                <a:schemeClr val="hlink"/>
              </a:solidFill>
            </a:endParaRPr>
          </a:p>
          <a:p>
            <a:pPr>
              <a:buNone/>
            </a:pPr>
            <a:r>
              <a:rPr lang="en-US" altLang="ar-SA" sz="2400" b="1" dirty="0" smtClean="0">
                <a:solidFill>
                  <a:schemeClr val="tx1"/>
                </a:solidFill>
                <a:cs typeface="Arial" pitchFamily="34" charset="0"/>
              </a:rPr>
              <a:t>Conventional Insulin Therapy</a:t>
            </a:r>
          </a:p>
          <a:p>
            <a:pPr algn="ctr">
              <a:buNone/>
            </a:pPr>
            <a:r>
              <a:rPr lang="en-US" altLang="ar-SA" sz="2400" dirty="0" smtClean="0">
                <a:cs typeface="Arial" pitchFamily="34" charset="0"/>
              </a:rPr>
              <a:t>  </a:t>
            </a:r>
            <a:r>
              <a:rPr lang="en-US" altLang="ar-SA" sz="2400" dirty="0" smtClean="0">
                <a:solidFill>
                  <a:schemeClr val="tx1"/>
                </a:solidFill>
                <a:cs typeface="Arial" pitchFamily="34" charset="0"/>
              </a:rPr>
              <a:t> Two injections of NPH and Regular Insulin</a:t>
            </a:r>
          </a:p>
          <a:p>
            <a:pPr>
              <a:buNone/>
            </a:pPr>
            <a:endParaRPr lang="en-US" altLang="ar-SA" sz="2400" dirty="0" smtClean="0">
              <a:solidFill>
                <a:schemeClr val="tx1"/>
              </a:solidFill>
              <a:cs typeface="Arial" pitchFamily="34" charset="0"/>
            </a:endParaRPr>
          </a:p>
          <a:p>
            <a:pPr>
              <a:buNone/>
            </a:pPr>
            <a:r>
              <a:rPr lang="en-US" altLang="ar-SA" sz="2400" b="1" dirty="0" smtClean="0">
                <a:solidFill>
                  <a:schemeClr val="tx1"/>
                </a:solidFill>
                <a:cs typeface="Arial" pitchFamily="34" charset="0"/>
              </a:rPr>
              <a:t>Mixed Insulin</a:t>
            </a:r>
          </a:p>
          <a:p>
            <a:pPr algn="ctr">
              <a:buNone/>
            </a:pPr>
            <a:r>
              <a:rPr lang="en-US" altLang="ar-SA" sz="2400" dirty="0" smtClean="0">
                <a:solidFill>
                  <a:schemeClr val="tx1"/>
                </a:solidFill>
                <a:cs typeface="Arial" pitchFamily="34" charset="0"/>
              </a:rPr>
              <a:t>   Two injections of 70/30 or 60/40 or 50/50</a:t>
            </a:r>
          </a:p>
          <a:p>
            <a:pPr algn="ctr">
              <a:buNone/>
            </a:pPr>
            <a:endParaRPr lang="en-US" altLang="ar-SA" sz="2400" dirty="0" smtClean="0">
              <a:solidFill>
                <a:schemeClr val="tx1"/>
              </a:solidFill>
              <a:cs typeface="Arial" pitchFamily="34" charset="0"/>
            </a:endParaRPr>
          </a:p>
          <a:p>
            <a:pPr>
              <a:buNone/>
            </a:pPr>
            <a:r>
              <a:rPr lang="en-US" altLang="ar-SA" sz="2400" b="1" dirty="0" smtClean="0">
                <a:solidFill>
                  <a:schemeClr val="tx1"/>
                </a:solidFill>
                <a:cs typeface="Arial" pitchFamily="34" charset="0"/>
              </a:rPr>
              <a:t>Multiple Insulin Injections</a:t>
            </a:r>
          </a:p>
          <a:p>
            <a:pPr algn="ctr">
              <a:buNone/>
            </a:pPr>
            <a:r>
              <a:rPr lang="en-US" altLang="ar-SA" sz="2400" dirty="0" smtClean="0">
                <a:solidFill>
                  <a:schemeClr val="tx1"/>
                </a:solidFill>
                <a:cs typeface="Arial" pitchFamily="34" charset="0"/>
              </a:rPr>
              <a:t>1 or 2 injections of NPH plus 3 injections of Regular or Rapid Insulin</a:t>
            </a:r>
          </a:p>
          <a:p>
            <a:pPr algn="ctr">
              <a:buNone/>
            </a:pPr>
            <a:endParaRPr lang="en-US" altLang="ar-SA" sz="2400" dirty="0" smtClean="0">
              <a:solidFill>
                <a:schemeClr val="tx1"/>
              </a:solidFill>
              <a:cs typeface="Arial" pitchFamily="34" charset="0"/>
            </a:endParaRPr>
          </a:p>
          <a:p>
            <a:pPr algn="ctr">
              <a:buNone/>
            </a:pPr>
            <a:r>
              <a:rPr lang="en-US" altLang="ar-SA" sz="2400" dirty="0" smtClean="0">
                <a:solidFill>
                  <a:schemeClr val="tx1"/>
                </a:solidFill>
                <a:cs typeface="Arial" pitchFamily="34" charset="0"/>
              </a:rPr>
              <a:t>One injection of </a:t>
            </a:r>
            <a:r>
              <a:rPr lang="en-US" altLang="ar-SA" sz="2400" dirty="0" err="1" smtClean="0">
                <a:solidFill>
                  <a:schemeClr val="tx1"/>
                </a:solidFill>
                <a:cs typeface="Arial" pitchFamily="34" charset="0"/>
              </a:rPr>
              <a:t>Glargine</a:t>
            </a:r>
            <a:r>
              <a:rPr lang="en-US" altLang="ar-SA" sz="2400" dirty="0" smtClean="0">
                <a:solidFill>
                  <a:schemeClr val="tx1"/>
                </a:solidFill>
                <a:cs typeface="Arial" pitchFamily="34" charset="0"/>
              </a:rPr>
              <a:t> or </a:t>
            </a:r>
            <a:r>
              <a:rPr lang="en-US" altLang="ar-SA" sz="2400" dirty="0" err="1" smtClean="0">
                <a:solidFill>
                  <a:schemeClr val="tx1"/>
                </a:solidFill>
                <a:cs typeface="Arial" pitchFamily="34" charset="0"/>
              </a:rPr>
              <a:t>Detemir</a:t>
            </a:r>
            <a:r>
              <a:rPr lang="en-US" altLang="ar-SA" sz="2400" dirty="0" smtClean="0">
                <a:solidFill>
                  <a:schemeClr val="tx1"/>
                </a:solidFill>
                <a:cs typeface="Arial" pitchFamily="34" charset="0"/>
              </a:rPr>
              <a:t> plus 3 injections of rapid insulin(</a:t>
            </a:r>
            <a:r>
              <a:rPr lang="en-US" altLang="ar-SA" sz="2400" dirty="0" err="1" smtClean="0">
                <a:solidFill>
                  <a:schemeClr val="tx1"/>
                </a:solidFill>
                <a:cs typeface="Arial" pitchFamily="34" charset="0"/>
              </a:rPr>
              <a:t>Lispro</a:t>
            </a:r>
            <a:r>
              <a:rPr lang="en-US" altLang="ar-SA" sz="2400" dirty="0" smtClean="0">
                <a:solidFill>
                  <a:schemeClr val="tx1"/>
                </a:solidFill>
                <a:cs typeface="Arial" pitchFamily="34" charset="0"/>
              </a:rPr>
              <a:t> /</a:t>
            </a:r>
            <a:r>
              <a:rPr lang="en-US" altLang="ar-SA" sz="2400" dirty="0" err="1" smtClean="0">
                <a:solidFill>
                  <a:schemeClr val="tx1"/>
                </a:solidFill>
                <a:cs typeface="Arial" pitchFamily="34" charset="0"/>
              </a:rPr>
              <a:t>Aspart</a:t>
            </a:r>
            <a:r>
              <a:rPr lang="en-US" altLang="ar-SA" sz="2400" dirty="0" smtClean="0">
                <a:solidFill>
                  <a:schemeClr val="tx1"/>
                </a:solidFill>
                <a:cs typeface="Arial" pitchFamily="34" charset="0"/>
              </a:rPr>
              <a:t>)</a:t>
            </a:r>
          </a:p>
          <a:p>
            <a:pPr algn="l" rtl="0" eaLnBrk="1" hangingPunct="1">
              <a:buNone/>
            </a:pPr>
            <a:endParaRPr lang="en-US" altLang="ar-SA" dirty="0" smtClean="0">
              <a:solidFill>
                <a:schemeClr val="tx1"/>
              </a:solidFill>
            </a:endParaRPr>
          </a:p>
        </p:txBody>
      </p:sp>
    </p:spTree>
    <p:extLst>
      <p:ext uri="{BB962C8B-B14F-4D97-AF65-F5344CB8AC3E}">
        <p14:creationId xmlns:p14="http://schemas.microsoft.com/office/powerpoint/2010/main" val="8959831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ourdiabetes.com/images/insulin%20action%20prof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801100"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13941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ubtitle 2"/>
          <p:cNvSpPr>
            <a:spLocks noGrp="1"/>
          </p:cNvSpPr>
          <p:nvPr>
            <p:ph type="subTitle" idx="1"/>
          </p:nvPr>
        </p:nvSpPr>
        <p:spPr>
          <a:xfrm>
            <a:off x="214313" y="214313"/>
            <a:ext cx="8715375" cy="6429375"/>
          </a:xfrm>
        </p:spPr>
        <p:txBody>
          <a:bodyPr/>
          <a:lstStyle/>
          <a:p>
            <a:pPr rtl="0" eaLnBrk="1" hangingPunct="1"/>
            <a:r>
              <a:rPr lang="en-US" altLang="ar-SA" sz="2000" b="1" dirty="0" smtClean="0">
                <a:solidFill>
                  <a:schemeClr val="tx1"/>
                </a:solidFill>
                <a:latin typeface="+mj-lt"/>
              </a:rPr>
              <a:t>Initiation and adjustment of insulin regimens (Multiple injections) </a:t>
            </a: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endParaRPr lang="en-US" altLang="ar-SA" sz="2800" dirty="0" smtClean="0">
              <a:latin typeface="Arial" pitchFamily="34" charset="0"/>
            </a:endParaRPr>
          </a:p>
          <a:p>
            <a:pPr rtl="0" eaLnBrk="1" hangingPunct="1"/>
            <a:r>
              <a:rPr lang="en-US" altLang="ar-SA" sz="2800" dirty="0" smtClean="0">
                <a:latin typeface="Arial" pitchFamily="34" charset="0"/>
              </a:rPr>
              <a:t>                                                     </a:t>
            </a:r>
          </a:p>
          <a:p>
            <a:pPr rtl="0" eaLnBrk="1" hangingPunct="1"/>
            <a:r>
              <a:rPr lang="en-US" altLang="ar-SA" sz="2800" dirty="0" smtClean="0">
                <a:latin typeface="Arial" pitchFamily="34" charset="0"/>
              </a:rPr>
              <a:t> </a:t>
            </a:r>
          </a:p>
          <a:p>
            <a:pPr rtl="0" eaLnBrk="1" hangingPunct="1"/>
            <a:endParaRPr lang="ar-SA" altLang="ar-SA" sz="2800" dirty="0" smtClean="0">
              <a:latin typeface="Arial" pitchFamily="34" charset="0"/>
            </a:endParaRPr>
          </a:p>
        </p:txBody>
      </p:sp>
      <p:sp>
        <p:nvSpPr>
          <p:cNvPr id="4" name="Rounded Rectangle 3"/>
          <p:cNvSpPr/>
          <p:nvPr/>
        </p:nvSpPr>
        <p:spPr>
          <a:xfrm>
            <a:off x="1428750" y="928688"/>
            <a:ext cx="6572250" cy="4286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en-US" b="1" dirty="0">
                <a:solidFill>
                  <a:schemeClr val="tx1"/>
                </a:solidFill>
                <a:latin typeface="Arial" pitchFamily="34" charset="0"/>
              </a:rPr>
              <a:t>Long acting insulin (</a:t>
            </a:r>
            <a:r>
              <a:rPr lang="en-US" b="1" dirty="0" err="1">
                <a:solidFill>
                  <a:schemeClr val="tx1"/>
                </a:solidFill>
                <a:latin typeface="Arial" pitchFamily="34" charset="0"/>
              </a:rPr>
              <a:t>Glargine</a:t>
            </a:r>
            <a:r>
              <a:rPr lang="en-US" b="1" dirty="0">
                <a:solidFill>
                  <a:schemeClr val="tx1"/>
                </a:solidFill>
                <a:latin typeface="Arial" pitchFamily="34" charset="0"/>
              </a:rPr>
              <a:t>) at bedtime 10 U or 0.2 U/Kg</a:t>
            </a:r>
            <a:endParaRPr lang="ar-SA" b="1" dirty="0">
              <a:solidFill>
                <a:schemeClr val="tx1"/>
              </a:solidFill>
              <a:latin typeface="Arial" pitchFamily="34" charset="0"/>
            </a:endParaRPr>
          </a:p>
        </p:txBody>
      </p:sp>
      <p:sp>
        <p:nvSpPr>
          <p:cNvPr id="5" name="Down Arrow 4"/>
          <p:cNvSpPr/>
          <p:nvPr/>
        </p:nvSpPr>
        <p:spPr>
          <a:xfrm>
            <a:off x="4500563" y="1500188"/>
            <a:ext cx="223837" cy="4286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dirty="0"/>
          </a:p>
        </p:txBody>
      </p:sp>
      <p:sp>
        <p:nvSpPr>
          <p:cNvPr id="6" name="Rounded Rectangle 5"/>
          <p:cNvSpPr/>
          <p:nvPr/>
        </p:nvSpPr>
        <p:spPr>
          <a:xfrm>
            <a:off x="304800" y="2071688"/>
            <a:ext cx="8382000"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b="1" dirty="0">
                <a:solidFill>
                  <a:schemeClr val="tx1"/>
                </a:solidFill>
                <a:latin typeface="Arial" pitchFamily="34" charset="0"/>
              </a:rPr>
              <a:t>Check FG, increase by 2 U every 3-4 days until FG 80 – 130 </a:t>
            </a:r>
            <a:r>
              <a:rPr lang="en-US" b="1" dirty="0" smtClean="0">
                <a:solidFill>
                  <a:schemeClr val="tx1"/>
                </a:solidFill>
                <a:latin typeface="Arial" pitchFamily="34" charset="0"/>
              </a:rPr>
              <a:t>mg/dl </a:t>
            </a:r>
            <a:endParaRPr lang="ar-SA" b="1" dirty="0">
              <a:solidFill>
                <a:schemeClr val="tx1"/>
              </a:solidFill>
              <a:latin typeface="Arial" pitchFamily="34" charset="0"/>
            </a:endParaRPr>
          </a:p>
        </p:txBody>
      </p:sp>
      <p:sp>
        <p:nvSpPr>
          <p:cNvPr id="7" name="Down Arrow 6"/>
          <p:cNvSpPr/>
          <p:nvPr/>
        </p:nvSpPr>
        <p:spPr>
          <a:xfrm>
            <a:off x="4546600" y="2857500"/>
            <a:ext cx="177800" cy="28575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2" name="Rectangle 11"/>
          <p:cNvSpPr/>
          <p:nvPr/>
        </p:nvSpPr>
        <p:spPr>
          <a:xfrm>
            <a:off x="1866900" y="3159125"/>
            <a:ext cx="5257800" cy="8969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chemeClr val="tx1"/>
                </a:solidFill>
                <a:latin typeface="Arial" pitchFamily="34" charset="0"/>
              </a:rPr>
              <a:t>If </a:t>
            </a:r>
            <a:r>
              <a:rPr lang="en-US" sz="1400" dirty="0" err="1">
                <a:solidFill>
                  <a:schemeClr val="tx1"/>
                </a:solidFill>
                <a:latin typeface="Arial" pitchFamily="34" charset="0"/>
              </a:rPr>
              <a:t>hypoglycaemia</a:t>
            </a:r>
            <a:r>
              <a:rPr lang="en-US" sz="1400" dirty="0">
                <a:solidFill>
                  <a:schemeClr val="tx1"/>
                </a:solidFill>
                <a:latin typeface="Arial" pitchFamily="34" charset="0"/>
              </a:rPr>
              <a:t> occurs, or FG &lt; 70 mg/dl reduce bedtime by 4 units or 10 % which is greater. </a:t>
            </a:r>
            <a:endParaRPr lang="ar-SA" sz="1400" dirty="0">
              <a:solidFill>
                <a:schemeClr val="tx1"/>
              </a:solidFill>
              <a:latin typeface="Arial" pitchFamily="34" charset="0"/>
            </a:endParaRPr>
          </a:p>
        </p:txBody>
      </p:sp>
      <p:sp>
        <p:nvSpPr>
          <p:cNvPr id="16" name="Rounded Rectangle 15"/>
          <p:cNvSpPr/>
          <p:nvPr/>
        </p:nvSpPr>
        <p:spPr>
          <a:xfrm>
            <a:off x="6858000" y="3929063"/>
            <a:ext cx="714375" cy="285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ar-SA" dirty="0"/>
          </a:p>
        </p:txBody>
      </p:sp>
      <p:sp>
        <p:nvSpPr>
          <p:cNvPr id="17" name="Rounded Rectangle 16"/>
          <p:cNvSpPr/>
          <p:nvPr/>
        </p:nvSpPr>
        <p:spPr>
          <a:xfrm>
            <a:off x="914400" y="4429125"/>
            <a:ext cx="7443788" cy="857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r>
              <a:rPr lang="en-US" sz="1400" dirty="0">
                <a:solidFill>
                  <a:srgbClr val="002060"/>
                </a:solidFill>
                <a:latin typeface="Arial" pitchFamily="34" charset="0"/>
              </a:rPr>
              <a:t>If FG in range, check 2 </a:t>
            </a:r>
            <a:r>
              <a:rPr lang="en-US" sz="1400" dirty="0" err="1">
                <a:solidFill>
                  <a:srgbClr val="002060"/>
                </a:solidFill>
                <a:latin typeface="Arial" pitchFamily="34" charset="0"/>
              </a:rPr>
              <a:t>hrs</a:t>
            </a:r>
            <a:r>
              <a:rPr lang="en-US" sz="1400" dirty="0">
                <a:solidFill>
                  <a:srgbClr val="002060"/>
                </a:solidFill>
                <a:latin typeface="Arial" pitchFamily="34" charset="0"/>
              </a:rPr>
              <a:t> after breakfast, lunch and dinner and add rapid (</a:t>
            </a:r>
            <a:r>
              <a:rPr lang="en-US" sz="1400" dirty="0" err="1">
                <a:solidFill>
                  <a:srgbClr val="002060"/>
                </a:solidFill>
                <a:latin typeface="Arial" pitchFamily="34" charset="0"/>
              </a:rPr>
              <a:t>Aspart</a:t>
            </a:r>
            <a:r>
              <a:rPr lang="en-US" sz="1400" dirty="0">
                <a:solidFill>
                  <a:srgbClr val="002060"/>
                </a:solidFill>
                <a:latin typeface="Arial" pitchFamily="34" charset="0"/>
              </a:rPr>
              <a:t>) insulin. Begin with 4 U before each. Adjust by 2 U every 3-4 days </a:t>
            </a:r>
            <a:r>
              <a:rPr lang="en-US" sz="1400" dirty="0" err="1">
                <a:solidFill>
                  <a:srgbClr val="002060"/>
                </a:solidFill>
                <a:latin typeface="Arial" pitchFamily="34" charset="0"/>
              </a:rPr>
              <a:t>Untill</a:t>
            </a:r>
            <a:r>
              <a:rPr lang="en-US" sz="1400" dirty="0">
                <a:solidFill>
                  <a:srgbClr val="002060"/>
                </a:solidFill>
                <a:latin typeface="Arial" pitchFamily="34" charset="0"/>
              </a:rPr>
              <a:t> 2hpp &lt; 180 mg/dl .</a:t>
            </a:r>
            <a:endParaRPr lang="ar-SA" sz="1400" dirty="0">
              <a:solidFill>
                <a:srgbClr val="002060"/>
              </a:solidFill>
              <a:latin typeface="Arial" pitchFamily="34" charset="0"/>
            </a:endParaRPr>
          </a:p>
        </p:txBody>
      </p:sp>
      <p:sp>
        <p:nvSpPr>
          <p:cNvPr id="18" name="Down Arrow 17"/>
          <p:cNvSpPr/>
          <p:nvPr/>
        </p:nvSpPr>
        <p:spPr>
          <a:xfrm>
            <a:off x="4583113" y="4071938"/>
            <a:ext cx="141287" cy="327025"/>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cxnSp>
        <p:nvCxnSpPr>
          <p:cNvPr id="22" name="Straight Arrow Connector 21"/>
          <p:cNvCxnSpPr/>
          <p:nvPr/>
        </p:nvCxnSpPr>
        <p:spPr>
          <a:xfrm flipH="1">
            <a:off x="4613275" y="5316538"/>
            <a:ext cx="0" cy="3175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914400" y="5716588"/>
            <a:ext cx="7462838" cy="752475"/>
          </a:xfrm>
          <a:prstGeom prst="roundRect">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a:solidFill>
                  <a:schemeClr val="tx1"/>
                </a:solidFill>
                <a:latin typeface="Arial" panose="020B0604020202020204" pitchFamily="34" charset="0"/>
                <a:cs typeface="Arial" panose="020B0604020202020204" pitchFamily="34" charset="0"/>
              </a:rPr>
              <a:t>Usually the dose of rapid insulin is near equal or higher than dose of Long acting insulin</a:t>
            </a:r>
            <a:endParaRPr lang="ar-S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73674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print"/>
          <a:stretch>
            <a:fillRect/>
          </a:stretch>
        </p:blipFill>
        <p:spPr>
          <a:xfrm>
            <a:off x="1835696" y="1340768"/>
            <a:ext cx="5904656" cy="409389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2213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smtClean="0">
                <a:latin typeface="+mn-lt"/>
                <a:cs typeface="Times New Roman" panose="02020603050405020304" pitchFamily="18" charset="0"/>
              </a:rPr>
              <a:t>Oral Medication in Type 2 DM</a:t>
            </a:r>
            <a:endParaRPr lang="en-CA" dirty="0">
              <a:latin typeface="+mn-lt"/>
            </a:endParaRPr>
          </a:p>
        </p:txBody>
      </p:sp>
      <p:pic>
        <p:nvPicPr>
          <p:cNvPr id="107522" name="Picture 2" descr="Image result for oral pills">
            <a:hlinkClick r:id="rId2"/>
          </p:cNvPr>
          <p:cNvPicPr>
            <a:picLocks noChangeAspect="1" noChangeArrowheads="1"/>
          </p:cNvPicPr>
          <p:nvPr/>
        </p:nvPicPr>
        <p:blipFill>
          <a:blip r:embed="rId3" cstate="print"/>
          <a:srcRect/>
          <a:stretch>
            <a:fillRect/>
          </a:stretch>
        </p:blipFill>
        <p:spPr bwMode="auto">
          <a:xfrm>
            <a:off x="2915816" y="2420888"/>
            <a:ext cx="3696047" cy="2482844"/>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7517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Slid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1"/>
            <a:ext cx="9144000" cy="68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0635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2215</Words>
  <Application>Microsoft Office PowerPoint</Application>
  <PresentationFormat>On-screen Show (4:3)</PresentationFormat>
  <Paragraphs>284</Paragraphs>
  <Slides>53</Slides>
  <Notes>10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DM TBL </vt:lpstr>
      <vt:lpstr>Readiness Assessment TEST </vt:lpstr>
      <vt:lpstr>PowerPoint Presentation</vt:lpstr>
      <vt:lpstr>PowerPoint Presentation</vt:lpstr>
      <vt:lpstr>DM Mechanism</vt:lpstr>
      <vt:lpstr>PowerPoint Presentation</vt:lpstr>
      <vt:lpstr>Oral Medication in Type 2 DM</vt:lpstr>
      <vt:lpstr>PowerPoint Presentation</vt:lpstr>
      <vt:lpstr>PowerPoint Presentation</vt:lpstr>
      <vt:lpstr>PowerPoint Presentation</vt:lpstr>
      <vt:lpstr>PowerPoint Presentation</vt:lpstr>
      <vt:lpstr>PowerPoint Presentation</vt:lpstr>
      <vt:lpstr>INCRETINS</vt:lpstr>
      <vt:lpstr>PowerPoint Presentation</vt:lpstr>
      <vt:lpstr>Dipeptidyl Peptidase-4 (DPP-4) </vt:lpstr>
      <vt:lpstr>The Family of Incretin Based Therapies</vt:lpstr>
      <vt:lpstr>PowerPoint Presentation</vt:lpstr>
      <vt:lpstr>PowerPoint Presentation</vt:lpstr>
      <vt:lpstr>DPP 4 inhibitors</vt:lpstr>
      <vt:lpstr>PowerPoint Presentation</vt:lpstr>
      <vt:lpstr>PowerPoint Presentation</vt:lpstr>
      <vt:lpstr>PowerPoint Presentation</vt:lpstr>
      <vt:lpstr>PowerPoint Presentation</vt:lpstr>
      <vt:lpstr>DM visits </vt:lpstr>
      <vt:lpstr>PHYSICAL EXAMINATION</vt:lpstr>
      <vt:lpstr>Investigation </vt:lpstr>
      <vt:lpstr>Yearly Check Up</vt:lpstr>
      <vt:lpstr>PowerPoint Presentation</vt:lpstr>
      <vt:lpstr>   Caution and Contraindications</vt:lpstr>
      <vt:lpstr>PowerPoint Presentation</vt:lpstr>
      <vt:lpstr>PowerPoint Presentation</vt:lpstr>
      <vt:lpstr>Individualized Therapy </vt:lpstr>
      <vt:lpstr>Antihyperglycemic Therapy in T2DM</vt:lpstr>
      <vt:lpstr>PowerPoint Presentation</vt:lpstr>
      <vt:lpstr>PowerPoint Presentation</vt:lpstr>
      <vt:lpstr>Life Style Modification</vt:lpstr>
      <vt:lpstr>PowerPoint Presentation</vt:lpstr>
      <vt:lpstr>Diagnostic Criteria and limitations </vt:lpstr>
      <vt:lpstr>Screening for diabetes </vt:lpstr>
      <vt:lpstr>Diagnosis</vt:lpstr>
      <vt:lpstr>PowerPoint Presentation</vt:lpstr>
      <vt:lpstr>Prediabetes </vt:lpstr>
      <vt:lpstr>Prediabetes</vt:lpstr>
      <vt:lpstr>PowerPoint Presentation</vt:lpstr>
      <vt:lpstr>PowerPoint Presentation</vt:lpstr>
      <vt:lpstr>PowerPoint Presentation</vt:lpstr>
      <vt:lpstr>Insulin therapy </vt:lpstr>
      <vt:lpstr>PowerPoint Presentation</vt:lpstr>
      <vt:lpstr>Indication of Insulin in Type 2 DM </vt:lpstr>
      <vt:lpstr>TREATMENT REGIMENS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 TBL</dc:title>
  <dc:creator>meeso</dc:creator>
  <cp:lastModifiedBy>3422</cp:lastModifiedBy>
  <cp:revision>10</cp:revision>
  <dcterms:created xsi:type="dcterms:W3CDTF">2017-03-25T09:55:16Z</dcterms:created>
  <dcterms:modified xsi:type="dcterms:W3CDTF">2017-03-27T09:03:09Z</dcterms:modified>
</cp:coreProperties>
</file>